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embeddedFontLst>
    <p:embeddedFont>
      <p:font typeface="Calibri" panose="020F0502020204030204" pitchFamily="34" charset="0"/>
      <p:regular r:id="rId59"/>
      <p:bold r:id="rId60"/>
      <p:italic r:id="rId61"/>
      <p:boldItalic r:id="rId62"/>
    </p:embeddedFont>
    <p:embeddedFont>
      <p:font typeface="Open Sans" panose="020B0606030504020204" pitchFamily="34" charset="0"/>
      <p:regular r:id="rId63"/>
      <p:bold r:id="rId64"/>
      <p:italic r:id="rId65"/>
      <p:boldItalic r:id="rId66"/>
    </p:embeddedFont>
    <p:embeddedFont>
      <p:font typeface="Trebuchet MS" panose="020B060302020202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gKqgP7fqvtv2bcjEm+KtUTQNdL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b="1"/>
              <a:t>Important</a:t>
            </a:r>
            <a:r>
              <a:rPr lang="en-US" b="0"/>
              <a:t>:  Please note that the result folder is a temporary folder and will disappear the moment the user logs out of Research4Life. If the user wants to retrieve the results for future use, she or he needs to create an EBSCO host account</a:t>
            </a:r>
            <a:endParaRPr b="0"/>
          </a:p>
        </p:txBody>
      </p:sp>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6" name="Google Shape;1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b="1"/>
              <a:t>Please note</a:t>
            </a:r>
            <a:r>
              <a:rPr lang="en-US"/>
              <a:t>: publishers’ website features differ, hence the features might be different on another publisher’s website; </a:t>
            </a:r>
            <a:endParaRPr/>
          </a:p>
          <a:p>
            <a:pPr marL="171450" lvl="0" indent="-171450" algn="l" rtl="0">
              <a:lnSpc>
                <a:spcPct val="100000"/>
              </a:lnSpc>
              <a:spcBef>
                <a:spcPts val="0"/>
              </a:spcBef>
              <a:spcAft>
                <a:spcPts val="0"/>
              </a:spcAft>
              <a:buSzPts val="1400"/>
              <a:buFont typeface="Arial"/>
              <a:buChar char="•"/>
            </a:pPr>
            <a:r>
              <a:rPr lang="en-US" b="1"/>
              <a:t>Also note </a:t>
            </a:r>
            <a:r>
              <a:rPr lang="en-US"/>
              <a:t>that some full-text content may not be available in Research4Life and the user should consider other access options in their library</a:t>
            </a:r>
            <a:endParaRPr/>
          </a:p>
        </p:txBody>
      </p:sp>
      <p:sp>
        <p:nvSpPr>
          <p:cNvPr id="184" name="Google Shape;1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4" name="Google Shape;194;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4" name="Google Shape;204;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9" name="Google Shape;2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5" name="Google Shape;235;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In this lesson, both databases are searched at the same time. </a:t>
            </a:r>
            <a:endParaRPr dirty="0"/>
          </a:p>
          <a:p>
            <a:pPr marL="0" lvl="0" indent="0" algn="l" rtl="0">
              <a:lnSpc>
                <a:spcPct val="100000"/>
              </a:lnSpc>
              <a:spcBef>
                <a:spcPts val="0"/>
              </a:spcBef>
              <a:spcAft>
                <a:spcPts val="0"/>
              </a:spcAft>
              <a:buSzPts val="1400"/>
              <a:buFont typeface="Arial"/>
              <a:buNone/>
            </a:pPr>
            <a:r>
              <a:rPr lang="en-US" dirty="0"/>
              <a:t>*The same search functions can be used to search each of the two databases separately as the interfaces are similar.</a:t>
            </a:r>
            <a:endParaRPr dirty="0"/>
          </a:p>
          <a:p>
            <a:pPr marL="171450" lvl="0" indent="-82550" algn="l" rtl="0">
              <a:lnSpc>
                <a:spcPct val="100000"/>
              </a:lnSpc>
              <a:spcBef>
                <a:spcPts val="0"/>
              </a:spcBef>
              <a:spcAft>
                <a:spcPts val="0"/>
              </a:spcAft>
              <a:buSzPts val="1400"/>
              <a:buFont typeface="Arial"/>
              <a:buNone/>
            </a:pPr>
            <a:endParaRPr dirty="0"/>
          </a:p>
          <a:p>
            <a:pPr marL="171450" lvl="0" indent="-82550" algn="l" rtl="0">
              <a:lnSpc>
                <a:spcPct val="100000"/>
              </a:lnSpc>
              <a:spcBef>
                <a:spcPts val="0"/>
              </a:spcBef>
              <a:spcAft>
                <a:spcPts val="0"/>
              </a:spcAft>
              <a:buSzPts val="1400"/>
              <a:buFont typeface="Arial"/>
              <a:buNone/>
            </a:pPr>
            <a:endParaRPr dirty="0"/>
          </a:p>
        </p:txBody>
      </p:sp>
      <p:sp>
        <p:nvSpPr>
          <p:cNvPr id="243" name="Google Shape;243;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b="1" dirty="0"/>
              <a:t>Refine Search</a:t>
            </a:r>
            <a:r>
              <a:rPr lang="en-US" dirty="0"/>
              <a:t>, or click the </a:t>
            </a:r>
            <a:r>
              <a:rPr lang="en-US" b="1" dirty="0"/>
              <a:t>search tips </a:t>
            </a:r>
            <a:r>
              <a:rPr lang="en-US" dirty="0"/>
              <a:t>tab at the bottom of the Environmental Science Collection database Basic search box for more information about searching databases effectively.</a:t>
            </a:r>
            <a:endParaRPr dirty="0"/>
          </a:p>
          <a:p>
            <a:pPr marL="171450" lvl="0" indent="-82550" algn="l" rtl="0">
              <a:lnSpc>
                <a:spcPct val="100000"/>
              </a:lnSpc>
              <a:spcBef>
                <a:spcPts val="0"/>
              </a:spcBef>
              <a:spcAft>
                <a:spcPts val="0"/>
              </a:spcAft>
              <a:buSzPts val="1400"/>
              <a:buFont typeface="Arial"/>
              <a:buNone/>
            </a:pPr>
            <a:endParaRPr dirty="0"/>
          </a:p>
        </p:txBody>
      </p:sp>
      <p:sp>
        <p:nvSpPr>
          <p:cNvPr id="253" name="Google Shape;253;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Font typeface="Arial"/>
              <a:buAutoNum type="arabicPeriod"/>
            </a:pPr>
            <a:r>
              <a:rPr lang="en-US"/>
              <a:t>The search for “climate change” AND Africa retrieved 58,706 results. The </a:t>
            </a:r>
            <a:r>
              <a:rPr lang="en-US" b="1"/>
              <a:t>keywords</a:t>
            </a:r>
            <a:r>
              <a:rPr lang="en-US"/>
              <a:t> used in the search are highlighted in yellow on each result. The results can be sorted by </a:t>
            </a:r>
            <a:r>
              <a:rPr lang="en-US" b="1"/>
              <a:t>Relevance</a:t>
            </a:r>
            <a:r>
              <a:rPr lang="en-US"/>
              <a:t>, </a:t>
            </a:r>
            <a:r>
              <a:rPr lang="en-US" b="1"/>
              <a:t>Oldest first </a:t>
            </a:r>
            <a:r>
              <a:rPr lang="en-US"/>
              <a:t>and </a:t>
            </a:r>
            <a:r>
              <a:rPr lang="en-US" b="1"/>
              <a:t>Most recent </a:t>
            </a:r>
            <a:r>
              <a:rPr lang="en-US"/>
              <a:t>first.</a:t>
            </a:r>
            <a:endParaRPr/>
          </a:p>
          <a:p>
            <a:pPr marL="228600" lvl="0" indent="-228600" algn="l" rtl="0">
              <a:lnSpc>
                <a:spcPct val="100000"/>
              </a:lnSpc>
              <a:spcBef>
                <a:spcPts val="0"/>
              </a:spcBef>
              <a:spcAft>
                <a:spcPts val="0"/>
              </a:spcAft>
              <a:buSzPts val="1400"/>
              <a:buFont typeface="Arial"/>
              <a:buAutoNum type="arabicPeriod"/>
            </a:pPr>
            <a:r>
              <a:rPr lang="en-US"/>
              <a:t>The </a:t>
            </a:r>
            <a:r>
              <a:rPr lang="en-US" b="1"/>
              <a:t>Limit to </a:t>
            </a:r>
            <a:r>
              <a:rPr lang="en-US"/>
              <a:t>functionality gives the user options to limit search results to only  </a:t>
            </a:r>
            <a:r>
              <a:rPr lang="en-US" b="1"/>
              <a:t>Full text </a:t>
            </a:r>
            <a:r>
              <a:rPr lang="en-US" b="0"/>
              <a:t>content</a:t>
            </a:r>
            <a:r>
              <a:rPr lang="en-US" b="1"/>
              <a:t> </a:t>
            </a:r>
            <a:r>
              <a:rPr lang="en-US" b="0"/>
              <a:t>, </a:t>
            </a:r>
            <a:r>
              <a:rPr lang="en-US" b="1"/>
              <a:t>Peer reviewed </a:t>
            </a:r>
            <a:r>
              <a:rPr lang="en-US" b="0"/>
              <a:t>content or both</a:t>
            </a:r>
            <a:r>
              <a:rPr lang="en-US" b="1"/>
              <a:t> </a:t>
            </a:r>
            <a:endParaRPr/>
          </a:p>
          <a:p>
            <a:pPr marL="228600" lvl="0" indent="-228600" algn="l" rtl="0">
              <a:lnSpc>
                <a:spcPct val="100000"/>
              </a:lnSpc>
              <a:spcBef>
                <a:spcPts val="0"/>
              </a:spcBef>
              <a:spcAft>
                <a:spcPts val="0"/>
              </a:spcAft>
              <a:buSzPts val="1400"/>
              <a:buFont typeface="Arial"/>
              <a:buAutoNum type="arabicPeriod"/>
            </a:pPr>
            <a:r>
              <a:rPr lang="en-US"/>
              <a:t> The </a:t>
            </a:r>
            <a:r>
              <a:rPr lang="en-US" b="1"/>
              <a:t>Source Type </a:t>
            </a:r>
            <a:r>
              <a:rPr lang="en-US" b="0"/>
              <a:t>tab allows the user to include or exclude content types on the search results. Search results can also be refined by </a:t>
            </a:r>
            <a:r>
              <a:rPr lang="en-US" b="1"/>
              <a:t>Publication Date</a:t>
            </a:r>
            <a:r>
              <a:rPr lang="en-US"/>
              <a:t>, </a:t>
            </a:r>
            <a:r>
              <a:rPr lang="en-US" b="1"/>
              <a:t>Publication Title, Document Type</a:t>
            </a:r>
            <a:r>
              <a:rPr lang="en-US"/>
              <a:t>, </a:t>
            </a:r>
            <a:r>
              <a:rPr lang="en-US" b="1"/>
              <a:t>Subject</a:t>
            </a:r>
            <a:r>
              <a:rPr lang="en-US"/>
              <a:t>, </a:t>
            </a:r>
            <a:r>
              <a:rPr lang="en-US" b="1"/>
              <a:t>Company/Organization</a:t>
            </a:r>
            <a:r>
              <a:rPr lang="en-US"/>
              <a:t>, </a:t>
            </a:r>
            <a:r>
              <a:rPr lang="en-US" b="1"/>
              <a:t>Location</a:t>
            </a:r>
            <a:r>
              <a:rPr lang="en-US"/>
              <a:t>, </a:t>
            </a:r>
            <a:r>
              <a:rPr lang="en-US" b="1"/>
              <a:t>Language</a:t>
            </a:r>
            <a:r>
              <a:rPr lang="en-US"/>
              <a:t> and </a:t>
            </a:r>
            <a:r>
              <a:rPr lang="en-US" b="1"/>
              <a:t>Database</a:t>
            </a:r>
            <a:r>
              <a:rPr lang="en-US"/>
              <a:t>.</a:t>
            </a:r>
            <a:endParaRPr/>
          </a:p>
          <a:p>
            <a:pPr marL="228600" lvl="0" indent="-228600" algn="l" rtl="0">
              <a:lnSpc>
                <a:spcPct val="100000"/>
              </a:lnSpc>
              <a:spcBef>
                <a:spcPts val="0"/>
              </a:spcBef>
              <a:spcAft>
                <a:spcPts val="0"/>
              </a:spcAft>
              <a:buSzPts val="1400"/>
              <a:buFont typeface="Arial"/>
              <a:buAutoNum type="arabicPeriod"/>
            </a:pPr>
            <a:r>
              <a:rPr lang="en-US"/>
              <a:t>Other options include </a:t>
            </a:r>
            <a:r>
              <a:rPr lang="en-US" b="1"/>
              <a:t>Modify the search</a:t>
            </a:r>
            <a:r>
              <a:rPr lang="en-US"/>
              <a:t>, </a:t>
            </a:r>
            <a:r>
              <a:rPr lang="en-US" b="1"/>
              <a:t>View recent searches</a:t>
            </a:r>
            <a:r>
              <a:rPr lang="en-US"/>
              <a:t>, </a:t>
            </a:r>
            <a:r>
              <a:rPr lang="en-US" b="1"/>
              <a:t>Save search</a:t>
            </a:r>
            <a:r>
              <a:rPr lang="en-US"/>
              <a:t> and </a:t>
            </a:r>
            <a:r>
              <a:rPr lang="en-US" b="1"/>
              <a:t>Create alerts</a:t>
            </a:r>
            <a:r>
              <a:rPr lang="en-US"/>
              <a:t>.</a:t>
            </a:r>
            <a:endParaRPr/>
          </a:p>
          <a:p>
            <a:pPr marL="0" lvl="0" indent="0" algn="l" rtl="0">
              <a:lnSpc>
                <a:spcPct val="100000"/>
              </a:lnSpc>
              <a:spcBef>
                <a:spcPts val="0"/>
              </a:spcBef>
              <a:spcAft>
                <a:spcPts val="0"/>
              </a:spcAft>
              <a:buSzPts val="1400"/>
              <a:buFont typeface="Arial"/>
              <a:buNone/>
            </a:pPr>
            <a:r>
              <a:rPr lang="en-US"/>
              <a:t>Please note that the Save and Create Alerts functions can only work for users with ProQuest Accounts.</a:t>
            </a:r>
            <a:endParaRPr/>
          </a:p>
          <a:p>
            <a:pPr marL="0" lvl="0" indent="0" algn="l" rtl="0">
              <a:lnSpc>
                <a:spcPct val="100000"/>
              </a:lnSpc>
              <a:spcBef>
                <a:spcPts val="0"/>
              </a:spcBef>
              <a:spcAft>
                <a:spcPts val="0"/>
              </a:spcAft>
              <a:buSzPts val="1400"/>
              <a:buFont typeface="Arial"/>
              <a:buNone/>
            </a:pPr>
            <a:r>
              <a:rPr lang="en-US"/>
              <a:t>5.    The user also has the option to cite, email, print and save each citation</a:t>
            </a:r>
            <a:endParaRPr/>
          </a:p>
          <a:p>
            <a:pPr marL="0" lvl="0" indent="0" algn="l" rtl="0">
              <a:lnSpc>
                <a:spcPct val="100000"/>
              </a:lnSpc>
              <a:spcBef>
                <a:spcPts val="0"/>
              </a:spcBef>
              <a:spcAft>
                <a:spcPts val="0"/>
              </a:spcAft>
              <a:buSzPts val="1400"/>
              <a:buFont typeface="Arial"/>
              <a:buNone/>
            </a:pPr>
            <a:r>
              <a:rPr lang="en-US"/>
              <a:t>6.     </a:t>
            </a:r>
            <a:r>
              <a:rPr lang="en-US" sz="1200" b="0" i="0" u="none" strike="noStrike" cap="none">
                <a:solidFill>
                  <a:schemeClr val="dk1"/>
                </a:solidFill>
                <a:latin typeface="Calibri"/>
                <a:ea typeface="Calibri"/>
                <a:cs typeface="Calibri"/>
                <a:sym typeface="Calibri"/>
              </a:rPr>
              <a:t>To open the </a:t>
            </a:r>
            <a:r>
              <a:rPr lang="en-US" sz="1200" b="1" i="0" u="none" strike="noStrike" cap="none">
                <a:solidFill>
                  <a:schemeClr val="dk1"/>
                </a:solidFill>
                <a:latin typeface="Calibri"/>
                <a:ea typeface="Calibri"/>
                <a:cs typeface="Calibri"/>
                <a:sym typeface="Calibri"/>
              </a:rPr>
              <a:t>Abstract</a:t>
            </a:r>
            <a:r>
              <a:rPr lang="en-US" sz="1200" b="0" i="0" u="none" strike="noStrike" cap="none">
                <a:solidFill>
                  <a:schemeClr val="dk1"/>
                </a:solidFill>
                <a:latin typeface="Calibri"/>
                <a:ea typeface="Calibri"/>
                <a:cs typeface="Calibri"/>
                <a:sym typeface="Calibri"/>
              </a:rPr>
              <a:t>, click </a:t>
            </a:r>
            <a:r>
              <a:rPr lang="en-US" sz="1200" b="1" i="1" u="none" strike="noStrike" cap="none">
                <a:solidFill>
                  <a:schemeClr val="dk1"/>
                </a:solidFill>
                <a:latin typeface="Calibri"/>
                <a:ea typeface="Calibri"/>
                <a:cs typeface="Calibri"/>
                <a:sym typeface="Calibri"/>
              </a:rPr>
              <a:t>Abstract–Details</a:t>
            </a:r>
            <a:r>
              <a:rPr lang="en-US" sz="1200" b="0" i="0" u="none" strike="noStrike" cap="none">
                <a:solidFill>
                  <a:schemeClr val="dk1"/>
                </a:solidFill>
                <a:latin typeface="Calibri"/>
                <a:ea typeface="Calibri"/>
                <a:cs typeface="Calibri"/>
                <a:sym typeface="Calibri"/>
              </a:rPr>
              <a:t>  at the bottom of each search result. To access the full text (PDF), click either the Title of the article or the Full text – PDF link at the bottom of each result, and the article will be displayed in PDF format.</a:t>
            </a:r>
            <a:endParaRPr/>
          </a:p>
          <a:p>
            <a:pPr marL="171450" lvl="0" indent="-82550" algn="l" rtl="0">
              <a:lnSpc>
                <a:spcPct val="100000"/>
              </a:lnSpc>
              <a:spcBef>
                <a:spcPts val="0"/>
              </a:spcBef>
              <a:spcAft>
                <a:spcPts val="0"/>
              </a:spcAft>
              <a:buSzPts val="1400"/>
              <a:buFont typeface="Arial"/>
              <a:buNone/>
            </a:pPr>
            <a:endParaRPr/>
          </a:p>
        </p:txBody>
      </p:sp>
      <p:sp>
        <p:nvSpPr>
          <p:cNvPr id="260" name="Google Shape;260;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8" name="Google Shape;2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77" name="Google Shape;27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To save an article for future use one should click the </a:t>
            </a:r>
            <a:r>
              <a:rPr lang="en-US" b="1"/>
              <a:t>Save</a:t>
            </a:r>
            <a:r>
              <a:rPr lang="en-US"/>
              <a:t> button. </a:t>
            </a:r>
            <a:r>
              <a:rPr lang="en-US" b="1"/>
              <a:t>Please note that the save option only works if a user has a ProQuest Account.</a:t>
            </a:r>
            <a:endParaRPr/>
          </a:p>
          <a:p>
            <a:pPr marL="171450" lvl="0" indent="-171450" algn="l" rtl="0">
              <a:lnSpc>
                <a:spcPct val="100000"/>
              </a:lnSpc>
              <a:spcBef>
                <a:spcPts val="0"/>
              </a:spcBef>
              <a:spcAft>
                <a:spcPts val="0"/>
              </a:spcAft>
              <a:buSzPts val="1400"/>
              <a:buFont typeface="Arial"/>
              <a:buChar char="•"/>
            </a:pPr>
            <a:r>
              <a:rPr lang="en-US" b="1"/>
              <a:t> RefWorks -</a:t>
            </a:r>
            <a:r>
              <a:rPr lang="en-US" b="0"/>
              <a:t>provided by ProQuest- is a web-based bibliography and database manager that allows users to create their own personal database by importing references from text files or online databases and other various sources</a:t>
            </a:r>
            <a:r>
              <a:rPr lang="en-US" b="1"/>
              <a:t>. </a:t>
            </a:r>
            <a:endParaRPr b="0"/>
          </a:p>
          <a:p>
            <a:pPr marL="171450" lvl="0" indent="-171450" algn="l" rtl="0">
              <a:lnSpc>
                <a:spcPct val="100000"/>
              </a:lnSpc>
              <a:spcBef>
                <a:spcPts val="0"/>
              </a:spcBef>
              <a:spcAft>
                <a:spcPts val="0"/>
              </a:spcAft>
              <a:buSzPts val="1400"/>
              <a:buFont typeface="Arial"/>
              <a:buChar char="•"/>
            </a:pPr>
            <a:r>
              <a:rPr lang="en-US" b="0"/>
              <a:t>Linking Refworks to ProQuest helps to </a:t>
            </a:r>
            <a:r>
              <a:rPr lang="en-US" sz="1200" b="0" i="0" u="none" strike="noStrike" cap="none">
                <a:solidFill>
                  <a:schemeClr val="dk1"/>
                </a:solidFill>
                <a:latin typeface="Calibri"/>
                <a:ea typeface="Calibri"/>
                <a:cs typeface="Calibri"/>
                <a:sym typeface="Calibri"/>
              </a:rPr>
              <a:t>manage research in both ProQuest and RefWorks.</a:t>
            </a:r>
            <a:endParaRPr b="1"/>
          </a:p>
          <a:p>
            <a:pPr marL="171450" lvl="0" indent="-82550" algn="l" rtl="0">
              <a:lnSpc>
                <a:spcPct val="100000"/>
              </a:lnSpc>
              <a:spcBef>
                <a:spcPts val="0"/>
              </a:spcBef>
              <a:spcAft>
                <a:spcPts val="0"/>
              </a:spcAft>
              <a:buSzPts val="1400"/>
              <a:buFont typeface="Arial"/>
              <a:buNone/>
            </a:pPr>
            <a:endParaRPr b="1"/>
          </a:p>
          <a:p>
            <a:pPr marL="171450" lvl="0" indent="-82550" algn="l" rtl="0">
              <a:lnSpc>
                <a:spcPct val="100000"/>
              </a:lnSpc>
              <a:spcBef>
                <a:spcPts val="0"/>
              </a:spcBef>
              <a:spcAft>
                <a:spcPts val="0"/>
              </a:spcAft>
              <a:buSzPts val="1400"/>
              <a:buFont typeface="Arial"/>
              <a:buNone/>
            </a:pPr>
            <a:endParaRPr b="1"/>
          </a:p>
          <a:p>
            <a:pPr marL="171450" lvl="0" indent="-82550" algn="l" rtl="0">
              <a:lnSpc>
                <a:spcPct val="100000"/>
              </a:lnSpc>
              <a:spcBef>
                <a:spcPts val="0"/>
              </a:spcBef>
              <a:spcAft>
                <a:spcPts val="0"/>
              </a:spcAft>
              <a:buSzPts val="1400"/>
              <a:buFont typeface="Arial"/>
              <a:buNone/>
            </a:pPr>
            <a:endParaRPr/>
          </a:p>
        </p:txBody>
      </p:sp>
      <p:sp>
        <p:nvSpPr>
          <p:cNvPr id="286" name="Google Shape;28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97" name="Google Shape;29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06" name="Google Shape;30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3" name="Google Shape;31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21" name="Google Shape;32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30" name="Google Shape;33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36" name="Google Shape;3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52" name="Google Shape;35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60" name="Google Shape;36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76" name="Google Shape;37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85" name="Google Shape;38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93" name="Google Shape;39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Note: The Add to favourites and Track citations features only work for Registered American Meteorological Society users</a:t>
            </a:r>
            <a:endParaRPr/>
          </a:p>
        </p:txBody>
      </p:sp>
      <p:sp>
        <p:nvSpPr>
          <p:cNvPr id="401" name="Google Shape;40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08" name="Google Shape;40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16" name="Google Shape;41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25" name="Google Shape;42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32" name="Google Shape;4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41" name="Google Shape;44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48" name="Google Shape;44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57" name="Google Shape;45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64" name="Google Shape;46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73" name="Google Shape;47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80" name="Google Shape;48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89" name="Google Shape;48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96" name="Google Shape;49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05" name="Google Shape;50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Environment Index offers deep coverage in applicable areas of agriculture; ecosystem ecology; energy; renewable energy resources; natural resources; marine and freshwater science; geography; pollution and waste management; environmental technology; environmental law; public policy; social impacts; urban planning; and more.</a:t>
            </a:r>
            <a:endParaRPr/>
          </a:p>
          <a:p>
            <a:pPr marL="171450" lvl="0" indent="-171450" algn="l" rtl="0">
              <a:lnSpc>
                <a:spcPct val="100000"/>
              </a:lnSpc>
              <a:spcBef>
                <a:spcPts val="0"/>
              </a:spcBef>
              <a:spcAft>
                <a:spcPts val="0"/>
              </a:spcAft>
              <a:buSzPts val="1400"/>
              <a:buFont typeface="Arial"/>
              <a:buChar char="•"/>
            </a:pPr>
            <a:r>
              <a:rPr lang="en-US"/>
              <a:t>Environment Index contains more than 4.7 million records from more than 2,200 domestic and international journals going back to 1888 (including more than 1,350 active core titles) as well as more than 200 monographs. </a:t>
            </a:r>
            <a:endParaRPr/>
          </a:p>
          <a:p>
            <a:pPr marL="171450" lvl="0" indent="-171450" algn="l" rtl="0">
              <a:lnSpc>
                <a:spcPct val="100000"/>
              </a:lnSpc>
              <a:spcBef>
                <a:spcPts val="0"/>
              </a:spcBef>
              <a:spcAft>
                <a:spcPts val="0"/>
              </a:spcAft>
              <a:buSzPts val="1400"/>
              <a:buFont typeface="Arial"/>
              <a:buChar char="•"/>
            </a:pPr>
            <a:r>
              <a:rPr lang="en-US"/>
              <a:t>Environment Index also features an in-depth thesaurus, and author profiles will be provided for 6,500 authors in the discipline.</a:t>
            </a:r>
            <a:endParaRPr/>
          </a:p>
          <a:p>
            <a:pPr marL="171450" lvl="0" indent="-171450" algn="l" rtl="0">
              <a:lnSpc>
                <a:spcPct val="100000"/>
              </a:lnSpc>
              <a:spcBef>
                <a:spcPts val="0"/>
              </a:spcBef>
              <a:spcAft>
                <a:spcPts val="0"/>
              </a:spcAft>
              <a:buSzPts val="1400"/>
              <a:buFont typeface="Arial"/>
              <a:buChar char="•"/>
            </a:pPr>
            <a:r>
              <a:rPr lang="en-US"/>
              <a:t>Some of these journal titles and full-text articles are available from Research4life. Environmental Index is a bibliographic database that has some metadata and only links to some full-text articles.  </a:t>
            </a:r>
            <a:endParaRPr/>
          </a:p>
        </p:txBody>
      </p:sp>
      <p:sp>
        <p:nvSpPr>
          <p:cNvPr id="106" name="Google Shape;10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12" name="Google Shape;51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21" name="Google Shape;52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28" name="Google Shape;52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37" name="Google Shape;53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44" name="Google Shape;54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(Please note the AND Boolean operator is used to limit the search results; see Lesson 1.4 Refine Search, for more information about using Boolean operators).</a:t>
            </a:r>
            <a:endParaRPr/>
          </a:p>
          <a:p>
            <a:pPr marL="171450" lvl="0" indent="-82550" algn="l" rtl="0">
              <a:lnSpc>
                <a:spcPct val="100000"/>
              </a:lnSpc>
              <a:spcBef>
                <a:spcPts val="0"/>
              </a:spcBef>
              <a:spcAft>
                <a:spcPts val="0"/>
              </a:spcAft>
              <a:buSzPts val="1400"/>
              <a:buFont typeface="Arial"/>
              <a:buNone/>
            </a:pPr>
            <a:endParaRPr/>
          </a:p>
        </p:txBody>
      </p:sp>
      <p:sp>
        <p:nvSpPr>
          <p:cNvPr id="127" name="Google Shape;127;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metsoc.org/ams/index.cfm/publications/journals/meteorological-monograph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iesin.org/sub_guide.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colex.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eodata.grid.unep.ch/"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edocs.unep.org/handle/20.500.11822/1"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nvironmentlive.unep.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world.org/weo/environmen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guides.library.yale.edu/FESalumni"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Environment</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Additional collection-specific resources</a:t>
            </a:r>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600">
                <a:solidFill>
                  <a:srgbClr val="586F7C"/>
                </a:solidFill>
                <a:latin typeface="Open Sans"/>
                <a:ea typeface="Open Sans"/>
                <a:cs typeface="Open Sans"/>
                <a:sym typeface="Open Sans"/>
              </a:rPr>
              <a:t>Folder view on Environmental Index</a:t>
            </a:r>
            <a:endParaRPr sz="3600">
              <a:solidFill>
                <a:srgbClr val="586F7C"/>
              </a:solidFill>
              <a:latin typeface="Open Sans"/>
              <a:ea typeface="Open Sans"/>
              <a:cs typeface="Open Sans"/>
              <a:sym typeface="Open Sans"/>
            </a:endParaRPr>
          </a:p>
        </p:txBody>
      </p:sp>
      <p:sp>
        <p:nvSpPr>
          <p:cNvPr id="153" name="Google Shape;153;p7"/>
          <p:cNvSpPr txBox="1">
            <a:spLocks noGrp="1"/>
          </p:cNvSpPr>
          <p:nvPr>
            <p:ph type="body" idx="1"/>
          </p:nvPr>
        </p:nvSpPr>
        <p:spPr>
          <a:xfrm>
            <a:off x="0" y="1810196"/>
            <a:ext cx="11887199" cy="4655918"/>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icon next to the title of each search result also  enables the user to </a:t>
            </a:r>
            <a:r>
              <a:rPr lang="en-US" sz="2000" b="1">
                <a:solidFill>
                  <a:srgbClr val="3F3F3F"/>
                </a:solidFill>
                <a:latin typeface="Open Sans"/>
                <a:ea typeface="Open Sans"/>
                <a:cs typeface="Open Sans"/>
                <a:sym typeface="Open Sans"/>
              </a:rPr>
              <a:t>save</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email </a:t>
            </a:r>
            <a:r>
              <a:rPr lang="en-US" sz="2000">
                <a:solidFill>
                  <a:srgbClr val="3F3F3F"/>
                </a:solidFill>
                <a:latin typeface="Open Sans"/>
                <a:ea typeface="Open Sans"/>
                <a:cs typeface="Open Sans"/>
                <a:sym typeface="Open Sans"/>
              </a:rPr>
              <a:t>and </a:t>
            </a:r>
            <a:r>
              <a:rPr lang="en-US" sz="2000" b="1">
                <a:solidFill>
                  <a:srgbClr val="3F3F3F"/>
                </a:solidFill>
                <a:latin typeface="Open Sans"/>
                <a:ea typeface="Open Sans"/>
                <a:cs typeface="Open Sans"/>
                <a:sym typeface="Open Sans"/>
              </a:rPr>
              <a:t>print</a:t>
            </a:r>
            <a:r>
              <a:rPr lang="en-US" sz="2000">
                <a:solidFill>
                  <a:srgbClr val="3F3F3F"/>
                </a:solidFill>
                <a:latin typeface="Open Sans"/>
                <a:ea typeface="Open Sans"/>
                <a:cs typeface="Open Sans"/>
                <a:sym typeface="Open Sans"/>
              </a:rPr>
              <a:t> the citation of an article</a:t>
            </a:r>
            <a:endParaRPr sz="20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Note that, once a file has been added to a folder, it changes its color to yellow                             as shown below.</a:t>
            </a:r>
            <a:endParaRPr>
              <a:solidFill>
                <a:srgbClr val="3F3F3F"/>
              </a:solidFill>
            </a:endParaRPr>
          </a:p>
        </p:txBody>
      </p:sp>
      <p:pic>
        <p:nvPicPr>
          <p:cNvPr id="154" name="Google Shape;154;p7" descr="https://lh4.googleusercontent.com/QsETFdD5wTHVlMUtAY210f3Tj0eBX8qNUv01dxsJFqOzOxFvUN2eF6bohY4xT8mjFSwQdY3qsrGui1HP6dfpKn7SMXhmdb8i1q62uDrDIRWwAFAsCV14ahPZSECx91bnYbc9XSs"/>
          <p:cNvPicPr preferRelativeResize="0"/>
          <p:nvPr/>
        </p:nvPicPr>
        <p:blipFill rotWithShape="1">
          <a:blip r:embed="rId3">
            <a:alphaModFix/>
          </a:blip>
          <a:srcRect/>
          <a:stretch/>
        </p:blipFill>
        <p:spPr>
          <a:xfrm>
            <a:off x="2201445" y="3494315"/>
            <a:ext cx="7484308" cy="3202304"/>
          </a:xfrm>
          <a:prstGeom prst="rect">
            <a:avLst/>
          </a:prstGeom>
          <a:noFill/>
          <a:ln>
            <a:noFill/>
          </a:ln>
        </p:spPr>
      </p:pic>
      <p:pic>
        <p:nvPicPr>
          <p:cNvPr id="155" name="Google Shape;155;p7" descr="https://lh3.googleusercontent.com/Hg7kPrwIPAdJrjWddt0aGDMRQMBemwo3EUPE6HgeGB6z8clMEWVZYs6FNjK-aQnhIUmPPTWv4wxTL5Njr8ziKAWEwglgufh1R16R3JuYi_GAVIkGZJn2B9xORm1edfXPsCqCD7I"/>
          <p:cNvPicPr preferRelativeResize="0"/>
          <p:nvPr/>
        </p:nvPicPr>
        <p:blipFill rotWithShape="1">
          <a:blip r:embed="rId4">
            <a:alphaModFix/>
          </a:blip>
          <a:srcRect/>
          <a:stretch/>
        </p:blipFill>
        <p:spPr>
          <a:xfrm>
            <a:off x="1126845" y="1886106"/>
            <a:ext cx="764096" cy="337101"/>
          </a:xfrm>
          <a:prstGeom prst="rect">
            <a:avLst/>
          </a:prstGeom>
          <a:noFill/>
          <a:ln>
            <a:noFill/>
          </a:ln>
        </p:spPr>
      </p:pic>
      <p:pic>
        <p:nvPicPr>
          <p:cNvPr id="156" name="Google Shape;156;p7" descr="https://lh4.googleusercontent.com/ChnGh5uGvjyWZbzJcot8z3FXzi29kuMzKXdPlx_GhHzAZuOzIfv4pupVNoSJpQaDint_hemh6PG_8Gh_wpWdUdMc_l0gHEjfV6J7yInL8CO7kaUMhaXf8eNrD3QXFCCgBMclMz0"/>
          <p:cNvPicPr preferRelativeResize="0"/>
          <p:nvPr/>
        </p:nvPicPr>
        <p:blipFill rotWithShape="1">
          <a:blip r:embed="rId5">
            <a:alphaModFix/>
          </a:blip>
          <a:srcRect/>
          <a:stretch/>
        </p:blipFill>
        <p:spPr>
          <a:xfrm>
            <a:off x="9886946" y="2684912"/>
            <a:ext cx="604157" cy="411110"/>
          </a:xfrm>
          <a:prstGeom prst="rect">
            <a:avLst/>
          </a:prstGeom>
          <a:noFill/>
          <a:ln>
            <a:noFill/>
          </a:ln>
        </p:spPr>
      </p:pic>
      <p:cxnSp>
        <p:nvCxnSpPr>
          <p:cNvPr id="157" name="Google Shape;157;p7"/>
          <p:cNvCxnSpPr/>
          <p:nvPr/>
        </p:nvCxnSpPr>
        <p:spPr>
          <a:xfrm flipH="1">
            <a:off x="8015350" y="3109300"/>
            <a:ext cx="1240500" cy="9339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Folder contents view</a:t>
            </a:r>
            <a:endParaRPr dirty="0"/>
          </a:p>
        </p:txBody>
      </p:sp>
      <p:sp>
        <p:nvSpPr>
          <p:cNvPr id="163" name="Google Shape;163;p11"/>
          <p:cNvSpPr txBox="1">
            <a:spLocks noGrp="1"/>
          </p:cNvSpPr>
          <p:nvPr>
            <p:ph type="body" idx="1"/>
          </p:nvPr>
        </p:nvSpPr>
        <p:spPr>
          <a:xfrm>
            <a:off x="179615" y="1730829"/>
            <a:ext cx="12012385" cy="4327071"/>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To view the contents of a saved folder, click on  </a:t>
            </a:r>
            <a:r>
              <a:rPr lang="en-US" sz="2000" b="1">
                <a:solidFill>
                  <a:srgbClr val="3F3F3F"/>
                </a:solidFill>
                <a:latin typeface="Open Sans"/>
                <a:ea typeface="Open Sans"/>
                <a:cs typeface="Open Sans"/>
                <a:sym typeface="Open Sans"/>
              </a:rPr>
              <a:t>Folder View.</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b="1">
                <a:solidFill>
                  <a:srgbClr val="3F3F3F"/>
                </a:solidFill>
                <a:latin typeface="Open Sans"/>
                <a:ea typeface="Open Sans"/>
                <a:cs typeface="Open Sans"/>
                <a:sym typeface="Open Sans"/>
              </a:rPr>
              <a:t>Folder view </a:t>
            </a:r>
            <a:r>
              <a:rPr lang="en-US" sz="2000">
                <a:solidFill>
                  <a:srgbClr val="3F3F3F"/>
                </a:solidFill>
                <a:latin typeface="Open Sans"/>
                <a:ea typeface="Open Sans"/>
                <a:cs typeface="Open Sans"/>
                <a:sym typeface="Open Sans"/>
              </a:rPr>
              <a:t>also shows a breakdown of  content type available in the folder.</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user can also </a:t>
            </a:r>
            <a:r>
              <a:rPr lang="en-US" sz="2000" b="1">
                <a:solidFill>
                  <a:srgbClr val="3F3F3F"/>
                </a:solidFill>
                <a:latin typeface="Open Sans"/>
                <a:ea typeface="Open Sans"/>
                <a:cs typeface="Open Sans"/>
                <a:sym typeface="Open Sans"/>
              </a:rPr>
              <a:t>print</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email</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save</a:t>
            </a:r>
            <a:r>
              <a:rPr lang="en-US" sz="2000">
                <a:solidFill>
                  <a:srgbClr val="3F3F3F"/>
                </a:solidFill>
                <a:latin typeface="Open Sans"/>
                <a:ea typeface="Open Sans"/>
                <a:cs typeface="Open Sans"/>
                <a:sym typeface="Open Sans"/>
              </a:rPr>
              <a:t> and </a:t>
            </a:r>
            <a:r>
              <a:rPr lang="en-US" sz="2000" b="1">
                <a:solidFill>
                  <a:srgbClr val="3F3F3F"/>
                </a:solidFill>
                <a:latin typeface="Open Sans"/>
                <a:ea typeface="Open Sans"/>
                <a:cs typeface="Open Sans"/>
                <a:sym typeface="Open Sans"/>
              </a:rPr>
              <a:t>export</a:t>
            </a:r>
            <a:r>
              <a:rPr lang="en-US" sz="2000">
                <a:solidFill>
                  <a:srgbClr val="3F3F3F"/>
                </a:solidFill>
                <a:latin typeface="Open Sans"/>
                <a:ea typeface="Open Sans"/>
                <a:cs typeface="Open Sans"/>
                <a:sym typeface="Open Sans"/>
              </a:rPr>
              <a:t> the folder contents.</a:t>
            </a:r>
            <a:endParaRPr sz="2000">
              <a:solidFill>
                <a:srgbClr val="3F3F3F"/>
              </a:solidFill>
              <a:latin typeface="Open Sans"/>
              <a:ea typeface="Open Sans"/>
              <a:cs typeface="Open Sans"/>
              <a:sym typeface="Open Sans"/>
            </a:endParaRPr>
          </a:p>
        </p:txBody>
      </p:sp>
      <p:pic>
        <p:nvPicPr>
          <p:cNvPr id="164" name="Google Shape;164;p11" descr="https://lh4.googleusercontent.com/jKlxSYbcZwnMYTkyfqSqkY4S4ZuXBxuQInFCmBeQhIhTurEACNJP-Kxes_tTd92Q9xOBxRZVdbqcAkEJeK1nsEZ5-P_jb5rx2XqAqa7rwfbnEx_LOU0guEiZ-J2jX8HyYwKKgTE"/>
          <p:cNvPicPr preferRelativeResize="0"/>
          <p:nvPr/>
        </p:nvPicPr>
        <p:blipFill rotWithShape="1">
          <a:blip r:embed="rId3">
            <a:alphaModFix/>
          </a:blip>
          <a:srcRect/>
          <a:stretch/>
        </p:blipFill>
        <p:spPr>
          <a:xfrm>
            <a:off x="2204350" y="3304450"/>
            <a:ext cx="7929251" cy="3421625"/>
          </a:xfrm>
          <a:prstGeom prst="rect">
            <a:avLst/>
          </a:prstGeom>
          <a:noFill/>
          <a:ln>
            <a:noFill/>
          </a:ln>
        </p:spPr>
      </p:pic>
      <p:cxnSp>
        <p:nvCxnSpPr>
          <p:cNvPr id="165" name="Google Shape;165;p11"/>
          <p:cNvCxnSpPr/>
          <p:nvPr/>
        </p:nvCxnSpPr>
        <p:spPr>
          <a:xfrm>
            <a:off x="8712225" y="3123250"/>
            <a:ext cx="850200" cy="5715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Google Shape;170;p12"/>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Creating an account on EBSCOhost</a:t>
            </a:r>
            <a:endParaRPr>
              <a:solidFill>
                <a:srgbClr val="586F7C"/>
              </a:solidFill>
              <a:latin typeface="Open Sans"/>
              <a:ea typeface="Open Sans"/>
              <a:cs typeface="Open Sans"/>
              <a:sym typeface="Open Sans"/>
            </a:endParaRPr>
          </a:p>
        </p:txBody>
      </p:sp>
      <p:sp>
        <p:nvSpPr>
          <p:cNvPr id="171" name="Google Shape;171;p12"/>
          <p:cNvSpPr txBox="1">
            <a:spLocks noGrp="1"/>
          </p:cNvSpPr>
          <p:nvPr>
            <p:ph type="body" idx="1"/>
          </p:nvPr>
        </p:nvSpPr>
        <p:spPr>
          <a:xfrm>
            <a:off x="0" y="1816275"/>
            <a:ext cx="5078185" cy="4715154"/>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Click the </a:t>
            </a:r>
            <a:r>
              <a:rPr lang="en-US" sz="2000" b="1">
                <a:solidFill>
                  <a:srgbClr val="3F3F3F"/>
                </a:solidFill>
                <a:latin typeface="Open Sans"/>
                <a:ea typeface="Open Sans"/>
                <a:cs typeface="Open Sans"/>
                <a:sym typeface="Open Sans"/>
              </a:rPr>
              <a:t>Sign in </a:t>
            </a:r>
            <a:r>
              <a:rPr lang="en-US" sz="2000">
                <a:solidFill>
                  <a:srgbClr val="3F3F3F"/>
                </a:solidFill>
                <a:latin typeface="Open Sans"/>
                <a:ea typeface="Open Sans"/>
                <a:cs typeface="Open Sans"/>
                <a:sym typeface="Open Sans"/>
              </a:rPr>
              <a:t>button at the top bar of the Environmental Index search page and choose </a:t>
            </a:r>
            <a:r>
              <a:rPr lang="en-US" sz="2000" b="1">
                <a:solidFill>
                  <a:srgbClr val="3F3F3F"/>
                </a:solidFill>
                <a:latin typeface="Open Sans"/>
                <a:ea typeface="Open Sans"/>
                <a:cs typeface="Open Sans"/>
                <a:sym typeface="Open Sans"/>
              </a:rPr>
              <a:t>Create a new account.</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Note that this is the user’s personal account on EBSCO host and is separate for the OARE username and password</a:t>
            </a:r>
            <a:r>
              <a:rPr lang="en-US" sz="2000" b="1">
                <a:solidFill>
                  <a:srgbClr val="3F3F3F"/>
                </a:solidFill>
                <a:latin typeface="Open Sans"/>
                <a:ea typeface="Open Sans"/>
                <a:cs typeface="Open Sans"/>
                <a:sym typeface="Open Sans"/>
              </a:rPr>
              <a:t>.</a:t>
            </a:r>
            <a:endParaRPr b="1">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b="1">
                <a:solidFill>
                  <a:srgbClr val="3F3F3F"/>
                </a:solidFill>
                <a:latin typeface="Open Sans"/>
                <a:ea typeface="Open Sans"/>
                <a:cs typeface="Open Sans"/>
                <a:sym typeface="Open Sans"/>
              </a:rPr>
              <a:t>*</a:t>
            </a:r>
            <a:r>
              <a:rPr lang="en-US" sz="2000">
                <a:solidFill>
                  <a:srgbClr val="3F3F3F"/>
                </a:solidFill>
                <a:latin typeface="Open Sans"/>
                <a:ea typeface="Open Sans"/>
                <a:cs typeface="Open Sans"/>
                <a:sym typeface="Open Sans"/>
              </a:rPr>
              <a:t>Once a user has logged into OARE and opened Environment Index, they must use their own username and password - to open the EBSCOhost account</a:t>
            </a:r>
            <a:endParaRPr sz="2000">
              <a:solidFill>
                <a:srgbClr val="3F3F3F"/>
              </a:solidFill>
              <a:latin typeface="Open Sans"/>
              <a:ea typeface="Open Sans"/>
              <a:cs typeface="Open Sans"/>
              <a:sym typeface="Open Sans"/>
            </a:endParaRPr>
          </a:p>
        </p:txBody>
      </p:sp>
      <p:pic>
        <p:nvPicPr>
          <p:cNvPr id="172" name="Google Shape;172;p12" descr="https://lh5.googleusercontent.com/Gqv1xhdrUzc4ke0h2BlVfix6HgOxESNZ9YRHRZ61W99Rjfuiid2xkKTsrUBRWF-1dnq0BjASZgA8H0Am2Tdmx_0dZktrHUjWrhSiPfiSOgAhzm2iwO5jb-GgATOnkAUwM5zihHY"/>
          <p:cNvPicPr preferRelativeResize="0"/>
          <p:nvPr/>
        </p:nvPicPr>
        <p:blipFill rotWithShape="1">
          <a:blip r:embed="rId3">
            <a:alphaModFix/>
          </a:blip>
          <a:srcRect/>
          <a:stretch/>
        </p:blipFill>
        <p:spPr>
          <a:xfrm>
            <a:off x="4994127" y="2142846"/>
            <a:ext cx="7069512" cy="3523168"/>
          </a:xfrm>
          <a:prstGeom prst="rect">
            <a:avLst/>
          </a:prstGeom>
          <a:noFill/>
          <a:ln>
            <a:noFill/>
          </a:ln>
        </p:spPr>
      </p:pic>
      <p:cxnSp>
        <p:nvCxnSpPr>
          <p:cNvPr id="173" name="Google Shape;173;p12"/>
          <p:cNvCxnSpPr/>
          <p:nvPr/>
        </p:nvCxnSpPr>
        <p:spPr>
          <a:xfrm>
            <a:off x="4537494" y="2950234"/>
            <a:ext cx="1777106" cy="1636616"/>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17"/>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600">
                <a:solidFill>
                  <a:srgbClr val="586F7C"/>
                </a:solidFill>
                <a:latin typeface="Open Sans"/>
                <a:ea typeface="Open Sans"/>
                <a:cs typeface="Open Sans"/>
                <a:sym typeface="Open Sans"/>
              </a:rPr>
              <a:t>Accessing full-text articles</a:t>
            </a:r>
            <a:endParaRPr sz="3600">
              <a:solidFill>
                <a:srgbClr val="586F7C"/>
              </a:solidFill>
              <a:latin typeface="Open Sans"/>
              <a:ea typeface="Open Sans"/>
              <a:cs typeface="Open Sans"/>
              <a:sym typeface="Open Sans"/>
            </a:endParaRPr>
          </a:p>
        </p:txBody>
      </p:sp>
      <p:sp>
        <p:nvSpPr>
          <p:cNvPr id="179" name="Google Shape;179;p17"/>
          <p:cNvSpPr txBox="1">
            <a:spLocks noGrp="1"/>
          </p:cNvSpPr>
          <p:nvPr>
            <p:ph type="body" idx="1"/>
          </p:nvPr>
        </p:nvSpPr>
        <p:spPr>
          <a:xfrm>
            <a:off x="0" y="1701974"/>
            <a:ext cx="12185968" cy="4584525"/>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To view the full text of a title, click </a:t>
            </a:r>
            <a:r>
              <a:rPr lang="en-US" sz="2000" b="1">
                <a:solidFill>
                  <a:srgbClr val="3F3F3F"/>
                </a:solidFill>
                <a:latin typeface="Open Sans"/>
                <a:ea typeface="Open Sans"/>
                <a:cs typeface="Open Sans"/>
                <a:sym typeface="Open Sans"/>
              </a:rPr>
              <a:t>Link to Full text.</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This action will take the user to a Research4Life page displaying links to the content; select the publisher by clicking any of the </a:t>
            </a:r>
            <a:r>
              <a:rPr lang="en-US" sz="2000" b="1">
                <a:solidFill>
                  <a:srgbClr val="3F3F3F"/>
                </a:solidFill>
                <a:latin typeface="Open Sans"/>
                <a:ea typeface="Open Sans"/>
                <a:cs typeface="Open Sans"/>
                <a:sym typeface="Open Sans"/>
              </a:rPr>
              <a:t>Article Full Text</a:t>
            </a:r>
            <a:r>
              <a:rPr lang="en-US" sz="2000">
                <a:solidFill>
                  <a:srgbClr val="3F3F3F"/>
                </a:solidFill>
                <a:latin typeface="Open Sans"/>
                <a:ea typeface="Open Sans"/>
                <a:cs typeface="Open Sans"/>
                <a:sym typeface="Open Sans"/>
              </a:rPr>
              <a:t> links.</a:t>
            </a:r>
            <a:endParaRPr>
              <a:solidFill>
                <a:srgbClr val="3F3F3F"/>
              </a:solidFill>
            </a:endParaRPr>
          </a:p>
        </p:txBody>
      </p:sp>
      <p:pic>
        <p:nvPicPr>
          <p:cNvPr id="180" name="Google Shape;180;p17" descr="https://lh6.googleusercontent.com/5F1iaTOEn_bA1rIzh8Wr8uVzXqlAZq2BohQ3Th4NPD3HtlWafyzaqVR2BTBbGOAshT1hoviyPgh91NPoimLtAgYf7SL3AINvBTUYaagiwzXS2jZDtUQ4LmXJyAzp1R2haREH4KQ"/>
          <p:cNvPicPr preferRelativeResize="0"/>
          <p:nvPr/>
        </p:nvPicPr>
        <p:blipFill rotWithShape="1">
          <a:blip r:embed="rId3">
            <a:alphaModFix/>
          </a:blip>
          <a:srcRect/>
          <a:stretch/>
        </p:blipFill>
        <p:spPr>
          <a:xfrm>
            <a:off x="2269672" y="3140728"/>
            <a:ext cx="6781210" cy="3568474"/>
          </a:xfrm>
          <a:prstGeom prst="rect">
            <a:avLst/>
          </a:prstGeom>
          <a:noFill/>
          <a:ln>
            <a:noFill/>
          </a:ln>
        </p:spPr>
      </p:pic>
      <p:cxnSp>
        <p:nvCxnSpPr>
          <p:cNvPr id="181" name="Google Shape;181;p17"/>
          <p:cNvCxnSpPr/>
          <p:nvPr/>
        </p:nvCxnSpPr>
        <p:spPr>
          <a:xfrm flipH="1">
            <a:off x="4028825" y="2161450"/>
            <a:ext cx="1937400" cy="42234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sp>
        <p:nvSpPr>
          <p:cNvPr id="186" name="Google Shape;186;p18"/>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Research4Life page showing links to the full-text content</a:t>
            </a:r>
            <a:endParaRPr/>
          </a:p>
        </p:txBody>
      </p:sp>
      <p:sp>
        <p:nvSpPr>
          <p:cNvPr id="187" name="Google Shape;187;p18"/>
          <p:cNvSpPr txBox="1">
            <a:spLocks noGrp="1"/>
          </p:cNvSpPr>
          <p:nvPr>
            <p:ph type="body" idx="1"/>
          </p:nvPr>
        </p:nvSpPr>
        <p:spPr>
          <a:xfrm>
            <a:off x="-1" y="1701974"/>
            <a:ext cx="11560629" cy="4584525"/>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Once the publisher’s website is opened, there are options to </a:t>
            </a:r>
            <a:r>
              <a:rPr lang="en-US" sz="2000" b="1">
                <a:solidFill>
                  <a:srgbClr val="3F3F3F"/>
                </a:solidFill>
                <a:latin typeface="Open Sans"/>
                <a:ea typeface="Open Sans"/>
                <a:cs typeface="Open Sans"/>
                <a:sym typeface="Open Sans"/>
              </a:rPr>
              <a:t>download</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save</a:t>
            </a:r>
            <a:r>
              <a:rPr lang="en-US" sz="2000">
                <a:solidFill>
                  <a:srgbClr val="3F3F3F"/>
                </a:solidFill>
                <a:latin typeface="Open Sans"/>
                <a:ea typeface="Open Sans"/>
                <a:cs typeface="Open Sans"/>
                <a:sym typeface="Open Sans"/>
              </a:rPr>
              <a:t> and </a:t>
            </a:r>
            <a:r>
              <a:rPr lang="en-US" sz="2000" b="1">
                <a:solidFill>
                  <a:srgbClr val="3F3F3F"/>
                </a:solidFill>
                <a:latin typeface="Open Sans"/>
                <a:ea typeface="Open Sans"/>
                <a:cs typeface="Open Sans"/>
                <a:sym typeface="Open Sans"/>
              </a:rPr>
              <a:t>export</a:t>
            </a:r>
            <a:r>
              <a:rPr lang="en-US" sz="2000">
                <a:solidFill>
                  <a:srgbClr val="3F3F3F"/>
                </a:solidFill>
                <a:latin typeface="Open Sans"/>
                <a:ea typeface="Open Sans"/>
                <a:cs typeface="Open Sans"/>
                <a:sym typeface="Open Sans"/>
              </a:rPr>
              <a:t> the citation</a:t>
            </a:r>
            <a:endParaRPr>
              <a:solidFill>
                <a:srgbClr val="3F3F3F"/>
              </a:solidFill>
            </a:endParaRPr>
          </a:p>
          <a:p>
            <a:pPr marL="457200" lvl="0" indent="-228600" algn="l" rtl="0">
              <a:lnSpc>
                <a:spcPct val="100000"/>
              </a:lnSpc>
              <a:spcBef>
                <a:spcPts val="1000"/>
              </a:spcBef>
              <a:spcAft>
                <a:spcPts val="0"/>
              </a:spcAft>
              <a:buClr>
                <a:schemeClr val="dk1"/>
              </a:buClr>
              <a:buSzPts val="2400"/>
              <a:buNone/>
            </a:pPr>
            <a:endParaRPr sz="2000">
              <a:solidFill>
                <a:srgbClr val="3F3F3F"/>
              </a:solidFill>
              <a:latin typeface="Open Sans"/>
              <a:ea typeface="Open Sans"/>
              <a:cs typeface="Open Sans"/>
              <a:sym typeface="Open Sans"/>
            </a:endParaRPr>
          </a:p>
        </p:txBody>
      </p:sp>
      <p:pic>
        <p:nvPicPr>
          <p:cNvPr id="188" name="Google Shape;188;p18" descr="https://lh4.googleusercontent.com/7iPLtjfw4A5JGwQ-ZMsSFGLwqz5HgHeCM8L34AHSyWbrufxuzyPowG9jsHdLlgKDbS4bdLCY4K9ulsjvhmu8NbyALgH-PgFfGH1MY5Hrv6wem8bCyamRbiEfrAcTTIE_UAC_pkc"/>
          <p:cNvPicPr preferRelativeResize="0"/>
          <p:nvPr/>
        </p:nvPicPr>
        <p:blipFill rotWithShape="1">
          <a:blip r:embed="rId3">
            <a:alphaModFix/>
          </a:blip>
          <a:srcRect/>
          <a:stretch/>
        </p:blipFill>
        <p:spPr>
          <a:xfrm>
            <a:off x="178016" y="2870137"/>
            <a:ext cx="5705866" cy="3658624"/>
          </a:xfrm>
          <a:prstGeom prst="rect">
            <a:avLst/>
          </a:prstGeom>
          <a:noFill/>
          <a:ln>
            <a:noFill/>
          </a:ln>
        </p:spPr>
      </p:pic>
      <p:pic>
        <p:nvPicPr>
          <p:cNvPr id="189" name="Google Shape;189;p18" descr="https://lh3.googleusercontent.com/vqmuMWITuWZeDX1rMZ6FMCaI1-_VX97fs9dCGftxfv5AXbk762hWZ3-PNqyt3ENkatfL5360Bs9bs_okAQBRHObcL_2oaaeB2T7OSnL6C3H9JXZ-EfVBz_USw3ZJP_3jhFjl4B8"/>
          <p:cNvPicPr preferRelativeResize="0"/>
          <p:nvPr/>
        </p:nvPicPr>
        <p:blipFill rotWithShape="1">
          <a:blip r:embed="rId4">
            <a:alphaModFix/>
          </a:blip>
          <a:srcRect/>
          <a:stretch/>
        </p:blipFill>
        <p:spPr>
          <a:xfrm>
            <a:off x="6025243" y="2870136"/>
            <a:ext cx="6041634" cy="3658625"/>
          </a:xfrm>
          <a:prstGeom prst="rect">
            <a:avLst/>
          </a:prstGeom>
          <a:noFill/>
          <a:ln>
            <a:noFill/>
          </a:ln>
        </p:spPr>
      </p:pic>
      <p:cxnSp>
        <p:nvCxnSpPr>
          <p:cNvPr id="190" name="Google Shape;190;p18"/>
          <p:cNvCxnSpPr/>
          <p:nvPr/>
        </p:nvCxnSpPr>
        <p:spPr>
          <a:xfrm>
            <a:off x="8614650" y="2161450"/>
            <a:ext cx="920100" cy="39309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Search history on Environment Index  </a:t>
            </a:r>
            <a:endParaRPr sz="3600">
              <a:latin typeface="Open Sans"/>
              <a:ea typeface="Open Sans"/>
              <a:cs typeface="Open Sans"/>
              <a:sym typeface="Open Sans"/>
            </a:endParaRPr>
          </a:p>
        </p:txBody>
      </p:sp>
      <p:sp>
        <p:nvSpPr>
          <p:cNvPr id="197" name="Google Shape;197;g829bd93e03_0_0"/>
          <p:cNvSpPr txBox="1">
            <a:spLocks noGrp="1"/>
          </p:cNvSpPr>
          <p:nvPr>
            <p:ph type="body" idx="1"/>
          </p:nvPr>
        </p:nvSpPr>
        <p:spPr>
          <a:xfrm>
            <a:off x="0" y="1663584"/>
            <a:ext cx="5339443" cy="470455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To view recent searches the user can click the </a:t>
            </a:r>
            <a:r>
              <a:rPr lang="en-US" sz="2000" b="1">
                <a:solidFill>
                  <a:srgbClr val="3F3F3F"/>
                </a:solidFill>
                <a:latin typeface="Open Sans"/>
                <a:ea typeface="Open Sans"/>
                <a:cs typeface="Open Sans"/>
                <a:sym typeface="Open Sans"/>
              </a:rPr>
              <a:t>Search History </a:t>
            </a:r>
            <a:r>
              <a:rPr lang="en-US" sz="2000">
                <a:solidFill>
                  <a:srgbClr val="3F3F3F"/>
                </a:solidFill>
                <a:latin typeface="Open Sans"/>
                <a:ea typeface="Open Sans"/>
                <a:cs typeface="Open Sans"/>
                <a:sym typeface="Open Sans"/>
              </a:rPr>
              <a:t>tab below the search box.</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This will take the user to the </a:t>
            </a:r>
            <a:r>
              <a:rPr lang="en-US" sz="2000" b="1">
                <a:solidFill>
                  <a:srgbClr val="3F3F3F"/>
                </a:solidFill>
                <a:latin typeface="Open Sans"/>
                <a:ea typeface="Open Sans"/>
                <a:cs typeface="Open Sans"/>
                <a:sym typeface="Open Sans"/>
              </a:rPr>
              <a:t>Search History/Alerts page</a:t>
            </a:r>
            <a:r>
              <a:rPr lang="en-US" sz="2000">
                <a:solidFill>
                  <a:srgbClr val="3F3F3F"/>
                </a:solidFill>
                <a:latin typeface="Open Sans"/>
                <a:ea typeface="Open Sans"/>
                <a:cs typeface="Open Sans"/>
                <a:sym typeface="Open Sans"/>
              </a:rPr>
              <a:t>.</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Note that any initial and refined searches are listed.</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For each search, there are </a:t>
            </a:r>
            <a:r>
              <a:rPr lang="en-US" sz="2000" b="1">
                <a:solidFill>
                  <a:srgbClr val="3F3F3F"/>
                </a:solidFill>
                <a:latin typeface="Open Sans"/>
                <a:ea typeface="Open Sans"/>
                <a:cs typeface="Open Sans"/>
                <a:sym typeface="Open Sans"/>
              </a:rPr>
              <a:t>View Results</a:t>
            </a:r>
            <a:r>
              <a:rPr lang="en-US" sz="2000">
                <a:solidFill>
                  <a:srgbClr val="3F3F3F"/>
                </a:solidFill>
                <a:latin typeface="Open Sans"/>
                <a:ea typeface="Open Sans"/>
                <a:cs typeface="Open Sans"/>
                <a:sym typeface="Open Sans"/>
              </a:rPr>
              <a:t>, </a:t>
            </a:r>
            <a:r>
              <a:rPr lang="en-US" sz="2000" b="1">
                <a:solidFill>
                  <a:srgbClr val="3F3F3F"/>
                </a:solidFill>
                <a:latin typeface="Open Sans"/>
                <a:ea typeface="Open Sans"/>
                <a:cs typeface="Open Sans"/>
                <a:sym typeface="Open Sans"/>
              </a:rPr>
              <a:t>View Details </a:t>
            </a:r>
            <a:r>
              <a:rPr lang="en-US" sz="2000">
                <a:solidFill>
                  <a:srgbClr val="3F3F3F"/>
                </a:solidFill>
                <a:latin typeface="Open Sans"/>
                <a:ea typeface="Open Sans"/>
                <a:cs typeface="Open Sans"/>
                <a:sym typeface="Open Sans"/>
              </a:rPr>
              <a:t>or </a:t>
            </a:r>
            <a:r>
              <a:rPr lang="en-US" sz="2000" b="1">
                <a:solidFill>
                  <a:srgbClr val="3F3F3F"/>
                </a:solidFill>
                <a:latin typeface="Open Sans"/>
                <a:ea typeface="Open Sans"/>
                <a:cs typeface="Open Sans"/>
                <a:sym typeface="Open Sans"/>
              </a:rPr>
              <a:t>Edit options.</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Other options are to complete a </a:t>
            </a:r>
            <a:r>
              <a:rPr lang="en-US" sz="2000" b="1">
                <a:solidFill>
                  <a:srgbClr val="3F3F3F"/>
                </a:solidFill>
                <a:latin typeface="Open Sans"/>
                <a:ea typeface="Open Sans"/>
                <a:cs typeface="Open Sans"/>
                <a:sym typeface="Open Sans"/>
              </a:rPr>
              <a:t>Search with AND </a:t>
            </a:r>
            <a:r>
              <a:rPr lang="en-US" sz="2000">
                <a:solidFill>
                  <a:srgbClr val="3F3F3F"/>
                </a:solidFill>
                <a:latin typeface="Open Sans"/>
                <a:ea typeface="Open Sans"/>
                <a:cs typeface="Open Sans"/>
                <a:sym typeface="Open Sans"/>
              </a:rPr>
              <a:t>or </a:t>
            </a:r>
            <a:r>
              <a:rPr lang="en-US" sz="2000" b="1">
                <a:solidFill>
                  <a:srgbClr val="3F3F3F"/>
                </a:solidFill>
                <a:latin typeface="Open Sans"/>
                <a:ea typeface="Open Sans"/>
                <a:cs typeface="Open Sans"/>
                <a:sym typeface="Open Sans"/>
              </a:rPr>
              <a:t>Search with OR </a:t>
            </a:r>
            <a:r>
              <a:rPr lang="en-US" sz="2000">
                <a:solidFill>
                  <a:srgbClr val="3F3F3F"/>
                </a:solidFill>
                <a:latin typeface="Open Sans"/>
                <a:ea typeface="Open Sans"/>
                <a:cs typeface="Open Sans"/>
                <a:sym typeface="Open Sans"/>
              </a:rPr>
              <a:t>or </a:t>
            </a:r>
            <a:r>
              <a:rPr lang="en-US" sz="2000" b="1">
                <a:solidFill>
                  <a:srgbClr val="3F3F3F"/>
                </a:solidFill>
                <a:latin typeface="Open Sans"/>
                <a:ea typeface="Open Sans"/>
                <a:cs typeface="Open Sans"/>
                <a:sym typeface="Open Sans"/>
              </a:rPr>
              <a:t>Delete Searches.</a:t>
            </a:r>
            <a:endParaRPr>
              <a:solidFill>
                <a:srgbClr val="3F3F3F"/>
              </a:solidFill>
            </a:endParaRPr>
          </a:p>
        </p:txBody>
      </p:sp>
      <p:pic>
        <p:nvPicPr>
          <p:cNvPr id="198" name="Google Shape;198;g829bd93e03_0_0" descr="https://lh3.googleusercontent.com/jkqCKNEU-PxbbqDhTievcOAIGarXWPuK0PFv946saqnOdWHSfH2Lfs1VirMCJ4anMnuhwKaJTw7cU0RuIgZc7OxM4j0pCOzRcu-lf_uyYhv2eaD5dqZzaqPkyrWtQPYNpJV4J9I"/>
          <p:cNvPicPr preferRelativeResize="0"/>
          <p:nvPr/>
        </p:nvPicPr>
        <p:blipFill rotWithShape="1">
          <a:blip r:embed="rId3">
            <a:alphaModFix/>
          </a:blip>
          <a:srcRect/>
          <a:stretch/>
        </p:blipFill>
        <p:spPr>
          <a:xfrm>
            <a:off x="5339443" y="1958009"/>
            <a:ext cx="6613682" cy="2057854"/>
          </a:xfrm>
          <a:prstGeom prst="rect">
            <a:avLst/>
          </a:prstGeom>
          <a:noFill/>
          <a:ln>
            <a:noFill/>
          </a:ln>
        </p:spPr>
      </p:pic>
      <p:pic>
        <p:nvPicPr>
          <p:cNvPr id="199" name="Google Shape;199;g829bd93e03_0_0" descr="https://lh4.googleusercontent.com/3hJJ1MEcQiLh9ouTZQ4LS6s6A3CYvBVF6wNYbvcoQf6Imf20u0QpdeuFImuSbreID4v20AWzj8ea_nNf2X9LpDPdNPpW7d8w0YFvyl1tz1p05bLDIAxnk8m0aBOHEIlcXdcBE64"/>
          <p:cNvPicPr preferRelativeResize="0"/>
          <p:nvPr/>
        </p:nvPicPr>
        <p:blipFill rotWithShape="1">
          <a:blip r:embed="rId4">
            <a:alphaModFix/>
          </a:blip>
          <a:srcRect/>
          <a:stretch/>
        </p:blipFill>
        <p:spPr>
          <a:xfrm>
            <a:off x="5338875" y="4310288"/>
            <a:ext cx="6614819" cy="1714953"/>
          </a:xfrm>
          <a:prstGeom prst="rect">
            <a:avLst/>
          </a:prstGeom>
          <a:noFill/>
          <a:ln>
            <a:noFill/>
          </a:ln>
        </p:spPr>
      </p:pic>
      <p:cxnSp>
        <p:nvCxnSpPr>
          <p:cNvPr id="200" name="Google Shape;200;g829bd93e03_0_0"/>
          <p:cNvCxnSpPr/>
          <p:nvPr/>
        </p:nvCxnSpPr>
        <p:spPr>
          <a:xfrm rot="10800000" flipH="1">
            <a:off x="5004425" y="5060925"/>
            <a:ext cx="2495100" cy="7665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Environmental Science Collection </a:t>
            </a:r>
            <a:endParaRPr sz="3600"/>
          </a:p>
        </p:txBody>
      </p:sp>
      <p:grpSp>
        <p:nvGrpSpPr>
          <p:cNvPr id="207" name="Google Shape;207;p23"/>
          <p:cNvGrpSpPr/>
          <p:nvPr/>
        </p:nvGrpSpPr>
        <p:grpSpPr>
          <a:xfrm>
            <a:off x="206791" y="2792361"/>
            <a:ext cx="11598766" cy="3875857"/>
            <a:chOff x="0" y="235651"/>
            <a:chExt cx="11598766" cy="3460589"/>
          </a:xfrm>
        </p:grpSpPr>
        <p:sp>
          <p:nvSpPr>
            <p:cNvPr id="208" name="Google Shape;208;p23"/>
            <p:cNvSpPr/>
            <p:nvPr/>
          </p:nvSpPr>
          <p:spPr>
            <a:xfrm>
              <a:off x="0" y="235651"/>
              <a:ext cx="11598766" cy="491399"/>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3"/>
            <p:cNvSpPr txBox="1"/>
            <p:nvPr/>
          </p:nvSpPr>
          <p:spPr>
            <a:xfrm>
              <a:off x="23988" y="259639"/>
              <a:ext cx="11550790" cy="443423"/>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Environmental Science Database </a:t>
              </a:r>
              <a:endParaRPr sz="2100" b="0" i="0" u="none" strike="noStrike" cap="none">
                <a:solidFill>
                  <a:schemeClr val="lt1"/>
                </a:solidFill>
                <a:latin typeface="Arial"/>
                <a:ea typeface="Arial"/>
                <a:cs typeface="Arial"/>
                <a:sym typeface="Arial"/>
              </a:endParaRPr>
            </a:p>
          </p:txBody>
        </p:sp>
        <p:sp>
          <p:nvSpPr>
            <p:cNvPr id="210" name="Google Shape;210;p23"/>
            <p:cNvSpPr/>
            <p:nvPr/>
          </p:nvSpPr>
          <p:spPr>
            <a:xfrm>
              <a:off x="0" y="727051"/>
              <a:ext cx="11598766" cy="14779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3"/>
            <p:cNvSpPr txBox="1"/>
            <p:nvPr/>
          </p:nvSpPr>
          <p:spPr>
            <a:xfrm>
              <a:off x="0" y="727051"/>
              <a:ext cx="11598766" cy="1184721"/>
            </a:xfrm>
            <a:prstGeom prst="rect">
              <a:avLst/>
            </a:prstGeom>
            <a:noFill/>
            <a:ln>
              <a:noFill/>
            </a:ln>
          </p:spPr>
          <p:txBody>
            <a:bodyPr spcFirstLastPara="1" wrap="square" lIns="368250" tIns="26650" rIns="149350" bIns="26650" anchor="t" anchorCtr="0">
              <a:noAutofit/>
            </a:bodyPr>
            <a:lstStyle/>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a:solidFill>
                    <a:srgbClr val="000000"/>
                  </a:solidFill>
                  <a:latin typeface="Open Sans"/>
                  <a:ea typeface="Open Sans"/>
                  <a:cs typeface="Open Sans"/>
                  <a:sym typeface="Open Sans"/>
                </a:rPr>
                <a:t>This is cross-disciplinary resource of full-text content from the global literature across this field and related disciplines.</a:t>
              </a:r>
              <a:endParaRPr sz="1500" b="0" i="0" u="none" strike="noStrike" cap="none">
                <a:solidFill>
                  <a:srgbClr val="000000"/>
                </a:solidFill>
                <a:latin typeface="Open Sans"/>
                <a:ea typeface="Open Sans"/>
                <a:cs typeface="Open Sans"/>
                <a:sym typeface="Open Sans"/>
              </a:endParaRPr>
            </a:p>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a:solidFill>
                    <a:srgbClr val="000000"/>
                  </a:solidFill>
                  <a:latin typeface="Open Sans"/>
                  <a:ea typeface="Open Sans"/>
                  <a:cs typeface="Open Sans"/>
                  <a:sym typeface="Open Sans"/>
                </a:rPr>
                <a:t>It provides the most complete collection of resources available to support research and learning in environmental science and related fields.</a:t>
              </a:r>
              <a:endParaRPr sz="1500" b="0" i="0" u="none" strike="noStrike" cap="none">
                <a:solidFill>
                  <a:srgbClr val="000000"/>
                </a:solidFill>
                <a:latin typeface="Open Sans"/>
                <a:ea typeface="Open Sans"/>
                <a:cs typeface="Open Sans"/>
                <a:sym typeface="Open Sans"/>
              </a:endParaRPr>
            </a:p>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a:solidFill>
                    <a:srgbClr val="000000"/>
                  </a:solidFill>
                  <a:latin typeface="Open Sans"/>
                  <a:ea typeface="Open Sans"/>
                  <a:cs typeface="Open Sans"/>
                  <a:sym typeface="Open Sans"/>
                </a:rPr>
                <a:t>It covers disciplines such as such as engineering, biotechnology, bacteriology, atmospheric science, ecology, and biology.</a:t>
              </a:r>
              <a:endParaRPr sz="1500" b="0" i="0" u="none" strike="noStrike" cap="none">
                <a:solidFill>
                  <a:srgbClr val="000000"/>
                </a:solidFill>
                <a:latin typeface="Open Sans"/>
                <a:ea typeface="Open Sans"/>
                <a:cs typeface="Open Sans"/>
                <a:sym typeface="Open Sans"/>
              </a:endParaRPr>
            </a:p>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a:solidFill>
                    <a:srgbClr val="000000"/>
                  </a:solidFill>
                  <a:latin typeface="Open Sans"/>
                  <a:ea typeface="Open Sans"/>
                  <a:cs typeface="Open Sans"/>
                  <a:sym typeface="Open Sans"/>
                </a:rPr>
                <a:t>Contains full text sources from include scientific journals, trade journals, new sources, conference proceedings, reports, monographs, books and government publications.</a:t>
              </a:r>
              <a:endParaRPr sz="1500" b="0" i="0" u="none" strike="noStrike" cap="none">
                <a:solidFill>
                  <a:srgbClr val="000000"/>
                </a:solidFill>
                <a:latin typeface="Open Sans"/>
                <a:ea typeface="Open Sans"/>
                <a:cs typeface="Open Sans"/>
                <a:sym typeface="Open Sans"/>
              </a:endParaRPr>
            </a:p>
          </p:txBody>
        </p:sp>
        <p:sp>
          <p:nvSpPr>
            <p:cNvPr id="212" name="Google Shape;212;p23"/>
            <p:cNvSpPr/>
            <p:nvPr/>
          </p:nvSpPr>
          <p:spPr>
            <a:xfrm>
              <a:off x="0" y="2205031"/>
              <a:ext cx="11598766" cy="491399"/>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3"/>
            <p:cNvSpPr txBox="1"/>
            <p:nvPr/>
          </p:nvSpPr>
          <p:spPr>
            <a:xfrm>
              <a:off x="23988" y="2229019"/>
              <a:ext cx="11550790" cy="443423"/>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Environmental Science Index </a:t>
              </a:r>
              <a:endParaRPr sz="2100" b="0" i="0" u="none" strike="noStrike" cap="none">
                <a:solidFill>
                  <a:schemeClr val="lt1"/>
                </a:solidFill>
                <a:latin typeface="Arial"/>
                <a:ea typeface="Arial"/>
                <a:cs typeface="Arial"/>
                <a:sym typeface="Arial"/>
              </a:endParaRPr>
            </a:p>
          </p:txBody>
        </p:sp>
        <p:sp>
          <p:nvSpPr>
            <p:cNvPr id="214" name="Google Shape;214;p23"/>
            <p:cNvSpPr/>
            <p:nvPr/>
          </p:nvSpPr>
          <p:spPr>
            <a:xfrm>
              <a:off x="0" y="2696431"/>
              <a:ext cx="11598766" cy="9998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3"/>
            <p:cNvSpPr txBox="1"/>
            <p:nvPr/>
          </p:nvSpPr>
          <p:spPr>
            <a:xfrm>
              <a:off x="0" y="2696431"/>
              <a:ext cx="11598766" cy="999809"/>
            </a:xfrm>
            <a:prstGeom prst="rect">
              <a:avLst/>
            </a:prstGeom>
            <a:noFill/>
            <a:ln>
              <a:noFill/>
            </a:ln>
          </p:spPr>
          <p:txBody>
            <a:bodyPr spcFirstLastPara="1" wrap="square" lIns="368250" tIns="26650" rIns="149350" bIns="26650" anchor="t" anchorCtr="0">
              <a:noAutofit/>
            </a:bodyPr>
            <a:lstStyle/>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a:solidFill>
                    <a:srgbClr val="000000"/>
                  </a:solidFill>
                  <a:latin typeface="Open Sans"/>
                  <a:ea typeface="Open Sans"/>
                  <a:cs typeface="Open Sans"/>
                  <a:sym typeface="Open Sans"/>
                </a:rPr>
                <a:t>It provides in-depth abstracting and indexing coverage from the environmental science literature and related disciplines.</a:t>
              </a:r>
              <a:endParaRPr sz="1500" b="0" i="0" u="none" strike="noStrike" cap="none">
                <a:solidFill>
                  <a:srgbClr val="000000"/>
                </a:solidFill>
                <a:latin typeface="Open Sans"/>
                <a:ea typeface="Open Sans"/>
                <a:cs typeface="Open Sans"/>
                <a:sym typeface="Open Sans"/>
              </a:endParaRPr>
            </a:p>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a:solidFill>
                    <a:srgbClr val="000000"/>
                  </a:solidFill>
                  <a:latin typeface="Open Sans"/>
                  <a:ea typeface="Open Sans"/>
                  <a:cs typeface="Open Sans"/>
                  <a:sym typeface="Open Sans"/>
                </a:rPr>
                <a:t>Abstracts and citations are drawn from thousands of peer-reviewed journals, trade titles, conference proceedings and other content types.</a:t>
              </a:r>
              <a:endParaRPr sz="1500" b="0" i="0" u="none" strike="noStrike" cap="none">
                <a:solidFill>
                  <a:srgbClr val="000000"/>
                </a:solidFill>
                <a:latin typeface="Open Sans"/>
                <a:ea typeface="Open Sans"/>
                <a:cs typeface="Open Sans"/>
                <a:sym typeface="Open Sans"/>
              </a:endParaRPr>
            </a:p>
            <a:p>
              <a:pPr marL="457200" marR="0" lvl="0" indent="-330200" algn="l" rtl="0">
                <a:lnSpc>
                  <a:spcPct val="90000"/>
                </a:lnSpc>
                <a:spcBef>
                  <a:spcPts val="0"/>
                </a:spcBef>
                <a:spcAft>
                  <a:spcPts val="0"/>
                </a:spcAft>
                <a:buClr>
                  <a:srgbClr val="000000"/>
                </a:buClr>
                <a:buSzPts val="1600"/>
                <a:buFont typeface="Arial"/>
                <a:buChar char="●"/>
              </a:pPr>
              <a:r>
                <a:rPr lang="en-US" sz="1500" b="0" i="0" u="none" strike="noStrike" cap="none">
                  <a:solidFill>
                    <a:srgbClr val="000000"/>
                  </a:solidFill>
                  <a:latin typeface="Open Sans"/>
                  <a:ea typeface="Open Sans"/>
                  <a:cs typeface="Open Sans"/>
                  <a:sym typeface="Open Sans"/>
                </a:rPr>
                <a:t>Content coverage available in the databases starts from 1960 and runs through to current material.</a:t>
              </a:r>
              <a:endParaRPr sz="1500" b="0" i="0" u="none" strike="noStrike" cap="none">
                <a:solidFill>
                  <a:srgbClr val="000000"/>
                </a:solidFill>
                <a:latin typeface="Open Sans"/>
                <a:ea typeface="Open Sans"/>
                <a:cs typeface="Open Sans"/>
                <a:sym typeface="Open Sans"/>
              </a:endParaRPr>
            </a:p>
          </p:txBody>
        </p:sp>
      </p:grpSp>
      <p:sp>
        <p:nvSpPr>
          <p:cNvPr id="216" name="Google Shape;216;p23"/>
          <p:cNvSpPr txBox="1"/>
          <p:nvPr/>
        </p:nvSpPr>
        <p:spPr>
          <a:xfrm>
            <a:off x="168523" y="1661818"/>
            <a:ext cx="1118507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F3F3F"/>
                </a:solidFill>
                <a:latin typeface="Open Sans"/>
                <a:ea typeface="Open Sans"/>
                <a:cs typeface="Open Sans"/>
                <a:sym typeface="Open Sans"/>
              </a:rPr>
              <a:t>The Environmental Science Collection is a product of ProQuest Publishers and is a combination of two databases, namely </a:t>
            </a:r>
            <a:r>
              <a:rPr lang="en-US" sz="2000" b="1" i="1" u="none" strike="noStrike" cap="none">
                <a:solidFill>
                  <a:srgbClr val="3F3F3F"/>
                </a:solidFill>
                <a:latin typeface="Open Sans"/>
                <a:ea typeface="Open Sans"/>
                <a:cs typeface="Open Sans"/>
                <a:sym typeface="Open Sans"/>
              </a:rPr>
              <a:t>Environmental Science Database</a:t>
            </a:r>
            <a:r>
              <a:rPr lang="en-US" sz="2000" b="0" i="0" u="none" strike="noStrike" cap="none">
                <a:solidFill>
                  <a:srgbClr val="3F3F3F"/>
                </a:solidFill>
                <a:latin typeface="Open Sans"/>
                <a:ea typeface="Open Sans"/>
                <a:cs typeface="Open Sans"/>
                <a:sym typeface="Open Sans"/>
              </a:rPr>
              <a:t> and</a:t>
            </a:r>
            <a:r>
              <a:rPr lang="en-US" sz="2000" b="0" i="1" u="none" strike="noStrike" cap="none">
                <a:solidFill>
                  <a:srgbClr val="3F3F3F"/>
                </a:solidFill>
                <a:latin typeface="Open Sans"/>
                <a:ea typeface="Open Sans"/>
                <a:cs typeface="Open Sans"/>
                <a:sym typeface="Open Sans"/>
              </a:rPr>
              <a:t> </a:t>
            </a:r>
            <a:r>
              <a:rPr lang="en-US" sz="2000" b="1" i="1" u="none" strike="noStrike" cap="none">
                <a:solidFill>
                  <a:srgbClr val="3F3F3F"/>
                </a:solidFill>
                <a:latin typeface="Open Sans"/>
                <a:ea typeface="Open Sans"/>
                <a:cs typeface="Open Sans"/>
                <a:sym typeface="Open Sans"/>
              </a:rPr>
              <a:t>Environmental Science Index</a:t>
            </a:r>
            <a:endParaRPr sz="2000" b="1"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xfrm>
            <a:off x="0" y="273224"/>
            <a:ext cx="8216400" cy="12448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r>
              <a:rPr lang="en-US" sz="3200">
                <a:solidFill>
                  <a:srgbClr val="586F7C"/>
                </a:solidFill>
                <a:latin typeface="Open Sans"/>
                <a:ea typeface="Open Sans"/>
                <a:cs typeface="Open Sans"/>
                <a:sym typeface="Open Sans"/>
              </a:rPr>
              <a:t>Accessing Environmental Science Collection from </a:t>
            </a:r>
            <a:r>
              <a:rPr lang="en-US" sz="320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a:t>
            </a:r>
            <a:r>
              <a:rPr lang="en-US" sz="3200">
                <a:solidFill>
                  <a:srgbClr val="586F7C"/>
                </a:solidFill>
                <a:latin typeface="Open Sans"/>
                <a:ea typeface="Open Sans"/>
                <a:cs typeface="Open Sans"/>
                <a:sym typeface="Open Sans"/>
              </a:rPr>
              <a:t> R4L Unified Portal</a:t>
            </a:r>
            <a:endParaRPr sz="3200">
              <a:solidFill>
                <a:srgbClr val="586F7C"/>
              </a:solidFill>
              <a:latin typeface="Open Sans"/>
              <a:ea typeface="Open Sans"/>
              <a:cs typeface="Open Sans"/>
              <a:sym typeface="Open Sans"/>
            </a:endParaRPr>
          </a:p>
        </p:txBody>
      </p:sp>
      <p:sp>
        <p:nvSpPr>
          <p:cNvPr id="222" name="Google Shape;222;p14"/>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cxnSp>
        <p:nvCxnSpPr>
          <p:cNvPr id="223" name="Google Shape;223;p14"/>
          <p:cNvCxnSpPr/>
          <p:nvPr/>
        </p:nvCxnSpPr>
        <p:spPr>
          <a:xfrm>
            <a:off x="4123426" y="3899140"/>
            <a:ext cx="1000665" cy="414068"/>
          </a:xfrm>
          <a:prstGeom prst="straightConnector1">
            <a:avLst/>
          </a:prstGeom>
          <a:noFill/>
          <a:ln w="28575" cap="flat" cmpd="sng">
            <a:solidFill>
              <a:srgbClr val="FF0000">
                <a:alpha val="61960"/>
              </a:srgbClr>
            </a:solidFill>
            <a:prstDash val="solid"/>
            <a:round/>
            <a:headEnd type="none" w="sm" len="sm"/>
            <a:tailEnd type="triangle" w="med" len="med"/>
          </a:ln>
        </p:spPr>
      </p:cxnSp>
      <p:sp>
        <p:nvSpPr>
          <p:cNvPr id="224" name="Google Shape;224;p14"/>
          <p:cNvSpPr txBox="1"/>
          <p:nvPr/>
        </p:nvSpPr>
        <p:spPr>
          <a:xfrm>
            <a:off x="456738" y="5384091"/>
            <a:ext cx="11039406" cy="1200288"/>
          </a:xfrm>
          <a:prstGeom prst="rect">
            <a:avLst/>
          </a:prstGeom>
          <a:noFill/>
          <a:ln>
            <a:noFill/>
          </a:ln>
        </p:spPr>
        <p:txBody>
          <a:bodyPr spcFirstLastPara="1" wrap="square" lIns="91425" tIns="45700" rIns="91425" bIns="45700" anchor="t" anchorCtr="0">
            <a:spAutoFit/>
          </a:bodyPr>
          <a:lstStyle/>
          <a:p>
            <a:pPr marL="76200" marR="0" lvl="0" indent="0" algn="just" rtl="0">
              <a:lnSpc>
                <a:spcPct val="100000"/>
              </a:lnSpc>
              <a:spcBef>
                <a:spcPts val="0"/>
              </a:spcBef>
              <a:spcAft>
                <a:spcPts val="0"/>
              </a:spcAft>
              <a:buClr>
                <a:schemeClr val="dk1"/>
              </a:buClr>
              <a:buSzPts val="2400"/>
              <a:buFont typeface="Arial"/>
              <a:buNone/>
            </a:pPr>
            <a:r>
              <a:rPr lang="en-US" sz="2400" b="0" i="0" u="none" strike="noStrike" cap="none">
                <a:solidFill>
                  <a:srgbClr val="424242"/>
                </a:solidFill>
                <a:latin typeface="Open Sans"/>
                <a:ea typeface="Open Sans"/>
                <a:cs typeface="Open Sans"/>
                <a:sym typeface="Open Sans"/>
              </a:rPr>
              <a:t>To access the database, click </a:t>
            </a:r>
            <a:r>
              <a:rPr lang="en-US" sz="2400" b="1" i="0" u="none" strike="noStrike" cap="none">
                <a:solidFill>
                  <a:srgbClr val="424242"/>
                </a:solidFill>
                <a:latin typeface="Open Sans"/>
                <a:ea typeface="Open Sans"/>
                <a:cs typeface="Open Sans"/>
                <a:sym typeface="Open Sans"/>
              </a:rPr>
              <a:t>Content/Databases </a:t>
            </a:r>
            <a:r>
              <a:rPr lang="en-US" sz="2400" b="0" i="0" u="none" strike="noStrike" cap="none">
                <a:solidFill>
                  <a:srgbClr val="424242"/>
                </a:solidFill>
                <a:latin typeface="Open Sans"/>
                <a:ea typeface="Open Sans"/>
                <a:cs typeface="Open Sans"/>
                <a:sym typeface="Open Sans"/>
              </a:rPr>
              <a:t>on the Research4life Unified Portal homepage, and select </a:t>
            </a:r>
            <a:r>
              <a:rPr lang="en-US" sz="2400" b="1" i="0" u="none" strike="noStrike" cap="none">
                <a:solidFill>
                  <a:srgbClr val="424242"/>
                </a:solidFill>
                <a:latin typeface="Open Sans"/>
                <a:ea typeface="Open Sans"/>
                <a:cs typeface="Open Sans"/>
                <a:sym typeface="Open Sans"/>
              </a:rPr>
              <a:t>Environmental Science Collection </a:t>
            </a:r>
            <a:r>
              <a:rPr lang="en-US" sz="2400" b="0" i="0" u="none" strike="noStrike" cap="none">
                <a:solidFill>
                  <a:srgbClr val="424242"/>
                </a:solidFill>
                <a:latin typeface="Open Sans"/>
                <a:ea typeface="Open Sans"/>
                <a:cs typeface="Open Sans"/>
                <a:sym typeface="Open Sans"/>
              </a:rPr>
              <a:t>as shown above.</a:t>
            </a:r>
            <a:endParaRPr sz="2400" b="0" i="0" u="none" strike="noStrike" cap="none">
              <a:solidFill>
                <a:srgbClr val="424242"/>
              </a:solidFill>
              <a:latin typeface="Arial"/>
              <a:ea typeface="Arial"/>
              <a:cs typeface="Arial"/>
              <a:sym typeface="Arial"/>
            </a:endParaRPr>
          </a:p>
        </p:txBody>
      </p:sp>
      <p:pic>
        <p:nvPicPr>
          <p:cNvPr id="225" name="Google Shape;225;p14"/>
          <p:cNvPicPr preferRelativeResize="0"/>
          <p:nvPr/>
        </p:nvPicPr>
        <p:blipFill rotWithShape="1">
          <a:blip r:embed="rId3">
            <a:alphaModFix/>
          </a:blip>
          <a:srcRect/>
          <a:stretch/>
        </p:blipFill>
        <p:spPr>
          <a:xfrm>
            <a:off x="288867" y="1988233"/>
            <a:ext cx="2409825" cy="3286125"/>
          </a:xfrm>
          <a:prstGeom prst="rect">
            <a:avLst/>
          </a:prstGeom>
          <a:noFill/>
          <a:ln>
            <a:noFill/>
          </a:ln>
        </p:spPr>
      </p:pic>
      <p:pic>
        <p:nvPicPr>
          <p:cNvPr id="226" name="Google Shape;226;p14"/>
          <p:cNvPicPr preferRelativeResize="0"/>
          <p:nvPr/>
        </p:nvPicPr>
        <p:blipFill rotWithShape="1">
          <a:blip r:embed="rId4">
            <a:alphaModFix/>
          </a:blip>
          <a:srcRect/>
          <a:stretch/>
        </p:blipFill>
        <p:spPr>
          <a:xfrm>
            <a:off x="3112611" y="2253345"/>
            <a:ext cx="2804713" cy="2684080"/>
          </a:xfrm>
          <a:prstGeom prst="rect">
            <a:avLst/>
          </a:prstGeom>
          <a:noFill/>
          <a:ln>
            <a:noFill/>
          </a:ln>
        </p:spPr>
      </p:pic>
      <p:sp>
        <p:nvSpPr>
          <p:cNvPr id="227" name="Google Shape;227;p14"/>
          <p:cNvSpPr/>
          <p:nvPr/>
        </p:nvSpPr>
        <p:spPr>
          <a:xfrm>
            <a:off x="456738" y="3372993"/>
            <a:ext cx="2074082" cy="444783"/>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28" name="Google Shape;228;p14"/>
          <p:cNvCxnSpPr/>
          <p:nvPr/>
        </p:nvCxnSpPr>
        <p:spPr>
          <a:xfrm rot="10800000" flipH="1">
            <a:off x="1596654" y="2470228"/>
            <a:ext cx="1597710" cy="1089121"/>
          </a:xfrm>
          <a:prstGeom prst="straightConnector1">
            <a:avLst/>
          </a:prstGeom>
          <a:noFill/>
          <a:ln w="19050" cap="flat" cmpd="sng">
            <a:solidFill>
              <a:srgbClr val="00B050"/>
            </a:solidFill>
            <a:prstDash val="solid"/>
            <a:round/>
            <a:headEnd type="none" w="sm" len="sm"/>
            <a:tailEnd type="triangle" w="med" len="med"/>
          </a:ln>
        </p:spPr>
      </p:cxnSp>
      <p:pic>
        <p:nvPicPr>
          <p:cNvPr id="229" name="Google Shape;229;p14"/>
          <p:cNvPicPr preferRelativeResize="0"/>
          <p:nvPr/>
        </p:nvPicPr>
        <p:blipFill rotWithShape="1">
          <a:blip r:embed="rId5">
            <a:alphaModFix/>
          </a:blip>
          <a:srcRect/>
          <a:stretch/>
        </p:blipFill>
        <p:spPr>
          <a:xfrm>
            <a:off x="7249691" y="1916884"/>
            <a:ext cx="4668110" cy="3020542"/>
          </a:xfrm>
          <a:prstGeom prst="rect">
            <a:avLst/>
          </a:prstGeom>
          <a:noFill/>
          <a:ln>
            <a:noFill/>
          </a:ln>
        </p:spPr>
      </p:pic>
      <p:cxnSp>
        <p:nvCxnSpPr>
          <p:cNvPr id="230" name="Google Shape;230;p14"/>
          <p:cNvCxnSpPr/>
          <p:nvPr/>
        </p:nvCxnSpPr>
        <p:spPr>
          <a:xfrm rot="10800000" flipH="1">
            <a:off x="5842743" y="3335336"/>
            <a:ext cx="1481529" cy="1089519"/>
          </a:xfrm>
          <a:prstGeom prst="straightConnector1">
            <a:avLst/>
          </a:prstGeom>
          <a:noFill/>
          <a:ln w="19050" cap="flat" cmpd="sng">
            <a:solidFill>
              <a:srgbClr val="00B050"/>
            </a:solidFill>
            <a:prstDash val="solid"/>
            <a:round/>
            <a:headEnd type="none" w="sm" len="sm"/>
            <a:tailEnd type="triangle" w="med" len="med"/>
          </a:ln>
        </p:spPr>
      </p:cxnSp>
      <p:sp>
        <p:nvSpPr>
          <p:cNvPr id="231" name="Google Shape;231;p14"/>
          <p:cNvSpPr/>
          <p:nvPr/>
        </p:nvSpPr>
        <p:spPr>
          <a:xfrm>
            <a:off x="7183762" y="3127027"/>
            <a:ext cx="3631384" cy="69075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Environmental Science Collection homepage</a:t>
            </a:r>
            <a:endParaRPr sz="3600">
              <a:latin typeface="Open Sans"/>
              <a:ea typeface="Open Sans"/>
              <a:cs typeface="Open Sans"/>
              <a:sym typeface="Open Sans"/>
            </a:endParaRPr>
          </a:p>
        </p:txBody>
      </p:sp>
      <p:sp>
        <p:nvSpPr>
          <p:cNvPr id="238" name="Google Shape;238;p25"/>
          <p:cNvSpPr txBox="1">
            <a:spLocks noGrp="1"/>
          </p:cNvSpPr>
          <p:nvPr>
            <p:ph type="body" idx="1"/>
          </p:nvPr>
        </p:nvSpPr>
        <p:spPr>
          <a:xfrm>
            <a:off x="163286" y="2690192"/>
            <a:ext cx="3820886" cy="3067884"/>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a:solidFill>
                  <a:srgbClr val="424242"/>
                </a:solidFill>
                <a:latin typeface="Open Sans"/>
                <a:ea typeface="Open Sans"/>
                <a:cs typeface="Open Sans"/>
                <a:sym typeface="Open Sans"/>
              </a:rPr>
              <a:t>The user will be taken to the publisher’s website where they can choose </a:t>
            </a:r>
            <a:r>
              <a:rPr lang="en-US" b="1">
                <a:solidFill>
                  <a:srgbClr val="424242"/>
                </a:solidFill>
                <a:latin typeface="Open Sans"/>
                <a:ea typeface="Open Sans"/>
                <a:cs typeface="Open Sans"/>
                <a:sym typeface="Open Sans"/>
              </a:rPr>
              <a:t>to search both databases at the same time</a:t>
            </a:r>
            <a:r>
              <a:rPr lang="en-US">
                <a:solidFill>
                  <a:srgbClr val="424242"/>
                </a:solidFill>
                <a:latin typeface="Open Sans"/>
                <a:ea typeface="Open Sans"/>
                <a:cs typeface="Open Sans"/>
                <a:sym typeface="Open Sans"/>
              </a:rPr>
              <a:t> or </a:t>
            </a:r>
            <a:r>
              <a:rPr lang="en-US" b="1">
                <a:solidFill>
                  <a:srgbClr val="424242"/>
                </a:solidFill>
                <a:latin typeface="Open Sans"/>
                <a:ea typeface="Open Sans"/>
                <a:cs typeface="Open Sans"/>
                <a:sym typeface="Open Sans"/>
              </a:rPr>
              <a:t>search each database separately</a:t>
            </a:r>
            <a:r>
              <a:rPr lang="en-US">
                <a:solidFill>
                  <a:srgbClr val="424242"/>
                </a:solidFill>
                <a:latin typeface="Open Sans"/>
                <a:ea typeface="Open Sans"/>
                <a:cs typeface="Open Sans"/>
                <a:sym typeface="Open Sans"/>
              </a:rPr>
              <a:t>.</a:t>
            </a:r>
            <a:endParaRPr b="1">
              <a:solidFill>
                <a:srgbClr val="424242"/>
              </a:solidFill>
              <a:latin typeface="Open Sans"/>
              <a:ea typeface="Open Sans"/>
              <a:cs typeface="Open Sans"/>
              <a:sym typeface="Open Sans"/>
            </a:endParaRPr>
          </a:p>
        </p:txBody>
      </p:sp>
      <p:pic>
        <p:nvPicPr>
          <p:cNvPr id="239" name="Google Shape;239;p25" descr="https://lh3.googleusercontent.com/hN7LmGYnVdi-GfgTNEZ5K-yRBd3Of6Nz7KV-a6zjNDXxycMlUQ6DKuwNOrNgeeM26zEf6Iadhd53uW_yBCrKJ9Djb0_od0JQGtzsfSGwyp6VTCXJQ4-GLHUQfrp-0k74_ItvVoI"/>
          <p:cNvPicPr preferRelativeResize="0"/>
          <p:nvPr/>
        </p:nvPicPr>
        <p:blipFill rotWithShape="1">
          <a:blip r:embed="rId3">
            <a:alphaModFix/>
          </a:blip>
          <a:srcRect/>
          <a:stretch/>
        </p:blipFill>
        <p:spPr>
          <a:xfrm>
            <a:off x="4114801" y="1720897"/>
            <a:ext cx="7913915" cy="5006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Searching Environmental Science</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Collection</a:t>
            </a:r>
            <a:endParaRPr sz="3600">
              <a:latin typeface="Open Sans"/>
              <a:ea typeface="Open Sans"/>
              <a:cs typeface="Open Sans"/>
              <a:sym typeface="Open Sans"/>
            </a:endParaRPr>
          </a:p>
        </p:txBody>
      </p:sp>
      <p:sp>
        <p:nvSpPr>
          <p:cNvPr id="246" name="Google Shape;246;p26"/>
          <p:cNvSpPr txBox="1">
            <a:spLocks noGrp="1"/>
          </p:cNvSpPr>
          <p:nvPr>
            <p:ph type="body" idx="1"/>
          </p:nvPr>
        </p:nvSpPr>
        <p:spPr>
          <a:xfrm>
            <a:off x="0" y="1847015"/>
            <a:ext cx="5437414" cy="4749727"/>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1800">
                <a:solidFill>
                  <a:srgbClr val="424242"/>
                </a:solidFill>
                <a:latin typeface="Open Sans"/>
                <a:ea typeface="Open Sans"/>
                <a:cs typeface="Open Sans"/>
                <a:sym typeface="Open Sans"/>
              </a:rPr>
              <a:t>The user can search either using the </a:t>
            </a:r>
            <a:r>
              <a:rPr lang="en-US" sz="1800" b="1">
                <a:solidFill>
                  <a:srgbClr val="424242"/>
                </a:solidFill>
                <a:latin typeface="Open Sans"/>
                <a:ea typeface="Open Sans"/>
                <a:cs typeface="Open Sans"/>
                <a:sym typeface="Open Sans"/>
              </a:rPr>
              <a:t>Basic Search</a:t>
            </a:r>
            <a:r>
              <a:rPr lang="en-US" sz="1800">
                <a:solidFill>
                  <a:srgbClr val="424242"/>
                </a:solidFill>
                <a:latin typeface="Open Sans"/>
                <a:ea typeface="Open Sans"/>
                <a:cs typeface="Open Sans"/>
                <a:sym typeface="Open Sans"/>
              </a:rPr>
              <a:t>, </a:t>
            </a:r>
            <a:r>
              <a:rPr lang="en-US" sz="1800" b="1">
                <a:solidFill>
                  <a:srgbClr val="424242"/>
                </a:solidFill>
                <a:latin typeface="Open Sans"/>
                <a:ea typeface="Open Sans"/>
                <a:cs typeface="Open Sans"/>
                <a:sym typeface="Open Sans"/>
              </a:rPr>
              <a:t>Advanced Search</a:t>
            </a:r>
            <a:r>
              <a:rPr lang="en-US" sz="1800">
                <a:solidFill>
                  <a:srgbClr val="424242"/>
                </a:solidFill>
                <a:latin typeface="Open Sans"/>
                <a:ea typeface="Open Sans"/>
                <a:cs typeface="Open Sans"/>
                <a:sym typeface="Open Sans"/>
              </a:rPr>
              <a:t>, </a:t>
            </a:r>
            <a:r>
              <a:rPr lang="en-US" sz="1800" b="1">
                <a:solidFill>
                  <a:srgbClr val="424242"/>
                </a:solidFill>
                <a:latin typeface="Open Sans"/>
                <a:ea typeface="Open Sans"/>
                <a:cs typeface="Open Sans"/>
                <a:sym typeface="Open Sans"/>
              </a:rPr>
              <a:t>Publication search</a:t>
            </a:r>
            <a:r>
              <a:rPr lang="en-US" sz="1800">
                <a:solidFill>
                  <a:srgbClr val="424242"/>
                </a:solidFill>
                <a:latin typeface="Open Sans"/>
                <a:ea typeface="Open Sans"/>
                <a:cs typeface="Open Sans"/>
                <a:sym typeface="Open Sans"/>
              </a:rPr>
              <a:t> or </a:t>
            </a:r>
            <a:r>
              <a:rPr lang="en-US" sz="1800" b="1">
                <a:solidFill>
                  <a:srgbClr val="424242"/>
                </a:solidFill>
                <a:latin typeface="Open Sans"/>
                <a:ea typeface="Open Sans"/>
                <a:cs typeface="Open Sans"/>
                <a:sym typeface="Open Sans"/>
              </a:rPr>
              <a:t>Change the database.</a:t>
            </a:r>
            <a:endParaRPr>
              <a:solidFill>
                <a:srgbClr val="424242"/>
              </a:solidFill>
            </a:endParaRPr>
          </a:p>
          <a:p>
            <a:pPr marL="457200" lvl="0" indent="-381000" algn="just" rtl="0">
              <a:lnSpc>
                <a:spcPct val="100000"/>
              </a:lnSpc>
              <a:spcBef>
                <a:spcPts val="1000"/>
              </a:spcBef>
              <a:spcAft>
                <a:spcPts val="0"/>
              </a:spcAft>
              <a:buClr>
                <a:schemeClr val="dk1"/>
              </a:buClr>
              <a:buSzPts val="2400"/>
              <a:buChar char="●"/>
            </a:pPr>
            <a:r>
              <a:rPr lang="en-US" sz="1800">
                <a:solidFill>
                  <a:srgbClr val="424242"/>
                </a:solidFill>
                <a:latin typeface="Open Sans"/>
                <a:ea typeface="Open Sans"/>
                <a:cs typeface="Open Sans"/>
                <a:sym typeface="Open Sans"/>
              </a:rPr>
              <a:t>The </a:t>
            </a:r>
            <a:r>
              <a:rPr lang="en-US" sz="1800" b="1">
                <a:solidFill>
                  <a:srgbClr val="424242"/>
                </a:solidFill>
                <a:latin typeface="Open Sans"/>
                <a:ea typeface="Open Sans"/>
                <a:cs typeface="Open Sans"/>
                <a:sym typeface="Open Sans"/>
              </a:rPr>
              <a:t>Search tips link </a:t>
            </a:r>
            <a:r>
              <a:rPr lang="en-US" sz="1800">
                <a:solidFill>
                  <a:srgbClr val="424242"/>
                </a:solidFill>
                <a:latin typeface="Open Sans"/>
                <a:ea typeface="Open Sans"/>
                <a:cs typeface="Open Sans"/>
                <a:sym typeface="Open Sans"/>
              </a:rPr>
              <a:t>below the search box window gives instructions on the most effective ways of searching ProQuest databases.</a:t>
            </a:r>
            <a:endParaRPr>
              <a:solidFill>
                <a:srgbClr val="424242"/>
              </a:solidFill>
            </a:endParaRPr>
          </a:p>
          <a:p>
            <a:pPr marL="914400" lvl="1" indent="-355600" algn="just" rtl="0">
              <a:lnSpc>
                <a:spcPct val="100000"/>
              </a:lnSpc>
              <a:spcBef>
                <a:spcPts val="2100"/>
              </a:spcBef>
              <a:spcAft>
                <a:spcPts val="0"/>
              </a:spcAft>
              <a:buClr>
                <a:schemeClr val="dk1"/>
              </a:buClr>
              <a:buSzPts val="2000"/>
              <a:buChar char="○"/>
            </a:pPr>
            <a:r>
              <a:rPr lang="en-US" sz="1800">
                <a:solidFill>
                  <a:srgbClr val="424242"/>
                </a:solidFill>
                <a:latin typeface="Open Sans"/>
                <a:ea typeface="Open Sans"/>
                <a:cs typeface="Open Sans"/>
                <a:sym typeface="Open Sans"/>
              </a:rPr>
              <a:t>These include </a:t>
            </a:r>
            <a:r>
              <a:rPr lang="en-US" sz="1800" b="1">
                <a:solidFill>
                  <a:srgbClr val="424242"/>
                </a:solidFill>
                <a:latin typeface="Open Sans"/>
                <a:ea typeface="Open Sans"/>
                <a:cs typeface="Open Sans"/>
                <a:sym typeface="Open Sans"/>
              </a:rPr>
              <a:t>Search Syntax</a:t>
            </a:r>
            <a:r>
              <a:rPr lang="en-US" sz="1800">
                <a:solidFill>
                  <a:srgbClr val="424242"/>
                </a:solidFill>
                <a:latin typeface="Open Sans"/>
                <a:ea typeface="Open Sans"/>
                <a:cs typeface="Open Sans"/>
                <a:sym typeface="Open Sans"/>
              </a:rPr>
              <a:t> and </a:t>
            </a:r>
            <a:r>
              <a:rPr lang="en-US" sz="1800" b="1">
                <a:solidFill>
                  <a:srgbClr val="424242"/>
                </a:solidFill>
                <a:latin typeface="Open Sans"/>
                <a:ea typeface="Open Sans"/>
                <a:cs typeface="Open Sans"/>
                <a:sym typeface="Open Sans"/>
              </a:rPr>
              <a:t>Field codes</a:t>
            </a:r>
            <a:r>
              <a:rPr lang="en-US" sz="1800">
                <a:solidFill>
                  <a:srgbClr val="424242"/>
                </a:solidFill>
                <a:latin typeface="Open Sans"/>
                <a:ea typeface="Open Sans"/>
                <a:cs typeface="Open Sans"/>
                <a:sym typeface="Open Sans"/>
              </a:rPr>
              <a:t>, </a:t>
            </a:r>
            <a:r>
              <a:rPr lang="en-US" sz="1800" b="1">
                <a:solidFill>
                  <a:srgbClr val="424242"/>
                </a:solidFill>
                <a:latin typeface="Open Sans"/>
                <a:ea typeface="Open Sans"/>
                <a:cs typeface="Open Sans"/>
                <a:sym typeface="Open Sans"/>
              </a:rPr>
              <a:t>Basic </a:t>
            </a:r>
            <a:r>
              <a:rPr lang="en-US" sz="1800">
                <a:solidFill>
                  <a:srgbClr val="424242"/>
                </a:solidFill>
                <a:latin typeface="Open Sans"/>
                <a:ea typeface="Open Sans"/>
                <a:cs typeface="Open Sans"/>
                <a:sym typeface="Open Sans"/>
              </a:rPr>
              <a:t>and</a:t>
            </a:r>
            <a:r>
              <a:rPr lang="en-US" sz="1800" b="1">
                <a:solidFill>
                  <a:srgbClr val="424242"/>
                </a:solidFill>
                <a:latin typeface="Open Sans"/>
                <a:ea typeface="Open Sans"/>
                <a:cs typeface="Open Sans"/>
                <a:sym typeface="Open Sans"/>
              </a:rPr>
              <a:t> Advanced search</a:t>
            </a:r>
            <a:r>
              <a:rPr lang="en-US" sz="1800">
                <a:solidFill>
                  <a:srgbClr val="424242"/>
                </a:solidFill>
                <a:latin typeface="Open Sans"/>
                <a:ea typeface="Open Sans"/>
                <a:cs typeface="Open Sans"/>
                <a:sym typeface="Open Sans"/>
              </a:rPr>
              <a:t>, Search results display options, </a:t>
            </a:r>
            <a:r>
              <a:rPr lang="en-US" sz="1800" b="1">
                <a:solidFill>
                  <a:srgbClr val="424242"/>
                </a:solidFill>
                <a:latin typeface="Open Sans"/>
                <a:ea typeface="Open Sans"/>
                <a:cs typeface="Open Sans"/>
                <a:sym typeface="Open Sans"/>
              </a:rPr>
              <a:t>Document view</a:t>
            </a:r>
            <a:r>
              <a:rPr lang="en-US" sz="1800">
                <a:solidFill>
                  <a:srgbClr val="424242"/>
                </a:solidFill>
                <a:latin typeface="Open Sans"/>
                <a:ea typeface="Open Sans"/>
                <a:cs typeface="Open Sans"/>
                <a:sym typeface="Open Sans"/>
              </a:rPr>
              <a:t> and </a:t>
            </a:r>
            <a:r>
              <a:rPr lang="en-US" sz="1800" b="1">
                <a:solidFill>
                  <a:srgbClr val="424242"/>
                </a:solidFill>
                <a:latin typeface="Open Sans"/>
                <a:ea typeface="Open Sans"/>
                <a:cs typeface="Open Sans"/>
                <a:sym typeface="Open Sans"/>
              </a:rPr>
              <a:t>My research</a:t>
            </a:r>
            <a:r>
              <a:rPr lang="en-US" sz="1800">
                <a:solidFill>
                  <a:srgbClr val="424242"/>
                </a:solidFill>
                <a:latin typeface="Open Sans"/>
                <a:ea typeface="Open Sans"/>
                <a:cs typeface="Open Sans"/>
                <a:sym typeface="Open Sans"/>
              </a:rPr>
              <a:t>.</a:t>
            </a:r>
            <a:endParaRPr>
              <a:solidFill>
                <a:srgbClr val="424242"/>
              </a:solidFill>
            </a:endParaRPr>
          </a:p>
        </p:txBody>
      </p:sp>
      <p:pic>
        <p:nvPicPr>
          <p:cNvPr id="247" name="Google Shape;247;p26" descr="https://lh3.googleusercontent.com/hN7LmGYnVdi-GfgTNEZ5K-yRBd3Of6Nz7KV-a6zjNDXxycMlUQ6DKuwNOrNgeeM26zEf6Iadhd53uW_yBCrKJ9Djb0_od0JQGtzsfSGwyp6VTCXJQ4-GLHUQfrp-0k74_ItvVoI"/>
          <p:cNvPicPr preferRelativeResize="0"/>
          <p:nvPr/>
        </p:nvPicPr>
        <p:blipFill rotWithShape="1">
          <a:blip r:embed="rId3">
            <a:alphaModFix/>
          </a:blip>
          <a:srcRect/>
          <a:stretch/>
        </p:blipFill>
        <p:spPr>
          <a:xfrm>
            <a:off x="5545983" y="2098447"/>
            <a:ext cx="6646018" cy="4204382"/>
          </a:xfrm>
          <a:prstGeom prst="rect">
            <a:avLst/>
          </a:prstGeom>
          <a:noFill/>
          <a:ln>
            <a:noFill/>
          </a:ln>
        </p:spPr>
      </p:pic>
      <p:sp>
        <p:nvSpPr>
          <p:cNvPr id="248" name="Google Shape;248;p26"/>
          <p:cNvSpPr/>
          <p:nvPr/>
        </p:nvSpPr>
        <p:spPr>
          <a:xfrm>
            <a:off x="11466286" y="3512457"/>
            <a:ext cx="551543" cy="290286"/>
          </a:xfrm>
          <a:prstGeom prst="rect">
            <a:avLst/>
          </a:prstGeom>
          <a:no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49" name="Google Shape;249;p26"/>
          <p:cNvCxnSpPr/>
          <p:nvPr/>
        </p:nvCxnSpPr>
        <p:spPr>
          <a:xfrm rot="10800000" flipH="1">
            <a:off x="4154150" y="2774900"/>
            <a:ext cx="1533300" cy="417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298238"/>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Outline</a:t>
            </a:r>
            <a:endParaRPr sz="360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Introduction</a:t>
            </a:r>
            <a:endParaRPr>
              <a:solidFill>
                <a:srgbClr val="3F3F3F"/>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Environment Index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Accessing Environmental Index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Searching Environmental Index	</a:t>
            </a:r>
            <a:endParaRPr>
              <a:solidFill>
                <a:srgbClr val="3F3F3F"/>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Environmental Science Collection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Accessing Environmental Science collection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Searching Environmental Science Collection</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Command Line Search</a:t>
            </a:r>
            <a:endParaRPr>
              <a:solidFill>
                <a:srgbClr val="3F3F3F"/>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Meteorological Monographs</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Accessing Meteorological Monographs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Searching Meteorological Monographs	</a:t>
            </a:r>
            <a:endParaRPr>
              <a:solidFill>
                <a:srgbClr val="3F3F3F"/>
              </a:solidFill>
            </a:endParaRPr>
          </a:p>
          <a:p>
            <a:pPr marL="685800" lvl="1" indent="-228600" algn="l" rtl="0">
              <a:lnSpc>
                <a:spcPct val="90000"/>
              </a:lnSpc>
              <a:spcBef>
                <a:spcPts val="500"/>
              </a:spcBef>
              <a:spcAft>
                <a:spcPts val="0"/>
              </a:spcAft>
              <a:buClr>
                <a:srgbClr val="000000"/>
              </a:buClr>
              <a:buSzPts val="1600"/>
              <a:buFont typeface="Arial"/>
              <a:buChar char="•"/>
            </a:pPr>
            <a:r>
              <a:rPr lang="en-US" sz="1600">
                <a:solidFill>
                  <a:srgbClr val="3F3F3F"/>
                </a:solidFill>
                <a:latin typeface="Open Sans"/>
                <a:ea typeface="Open Sans"/>
                <a:cs typeface="Open Sans"/>
                <a:sym typeface="Open Sans"/>
              </a:rPr>
              <a:t>Advanced Search</a:t>
            </a:r>
            <a:endParaRPr>
              <a:solidFill>
                <a:srgbClr val="3F3F3F"/>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Internet Resources (Databases and Gateways)</a:t>
            </a:r>
            <a:endParaRPr>
              <a:solidFill>
                <a:srgbClr val="3F3F3F"/>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a:solidFill>
                  <a:srgbClr val="3F3F3F"/>
                </a:solidFill>
                <a:latin typeface="Open Sans"/>
                <a:ea typeface="Open Sans"/>
                <a:cs typeface="Open Sans"/>
                <a:sym typeface="Open Sans"/>
              </a:rPr>
              <a:t>Summary	</a:t>
            </a:r>
            <a:endParaRPr sz="180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v1.4 July 2022</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7"/>
          <p:cNvSpPr txBox="1">
            <a:spLocks noGrp="1"/>
          </p:cNvSpPr>
          <p:nvPr>
            <p:ph type="title"/>
          </p:nvPr>
        </p:nvSpPr>
        <p:spPr>
          <a:xfrm>
            <a:off x="0" y="378812"/>
            <a:ext cx="799362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dirty="0">
                <a:solidFill>
                  <a:srgbClr val="586F7C"/>
                </a:solidFill>
                <a:latin typeface="Open Sans"/>
                <a:ea typeface="Open Sans"/>
                <a:cs typeface="Open Sans"/>
                <a:sym typeface="Open Sans"/>
              </a:rPr>
              <a:t>Searching Environmental Science Collection cont.</a:t>
            </a:r>
            <a:endParaRPr sz="3600" dirty="0">
              <a:latin typeface="Open Sans"/>
              <a:ea typeface="Open Sans"/>
              <a:cs typeface="Open Sans"/>
              <a:sym typeface="Open Sans"/>
            </a:endParaRPr>
          </a:p>
        </p:txBody>
      </p:sp>
      <p:sp>
        <p:nvSpPr>
          <p:cNvPr id="256" name="Google Shape;256;p27"/>
          <p:cNvSpPr txBox="1">
            <a:spLocks noGrp="1"/>
          </p:cNvSpPr>
          <p:nvPr>
            <p:ph type="body" idx="1"/>
          </p:nvPr>
        </p:nvSpPr>
        <p:spPr>
          <a:xfrm>
            <a:off x="-1" y="1847015"/>
            <a:ext cx="10334171" cy="4749727"/>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1800" dirty="0">
                <a:solidFill>
                  <a:srgbClr val="424242"/>
                </a:solidFill>
                <a:latin typeface="Open Sans"/>
                <a:ea typeface="Open Sans"/>
                <a:cs typeface="Open Sans"/>
                <a:sym typeface="Open Sans"/>
              </a:rPr>
              <a:t>The </a:t>
            </a:r>
            <a:r>
              <a:rPr lang="en-US" sz="1800" b="1" dirty="0">
                <a:solidFill>
                  <a:srgbClr val="424242"/>
                </a:solidFill>
                <a:latin typeface="Open Sans"/>
                <a:ea typeface="Open Sans"/>
                <a:cs typeface="Open Sans"/>
                <a:sym typeface="Open Sans"/>
              </a:rPr>
              <a:t>My research </a:t>
            </a:r>
            <a:r>
              <a:rPr lang="en-US" sz="1800" dirty="0">
                <a:solidFill>
                  <a:srgbClr val="424242"/>
                </a:solidFill>
                <a:latin typeface="Open Sans"/>
                <a:ea typeface="Open Sans"/>
                <a:cs typeface="Open Sans"/>
                <a:sym typeface="Open Sans"/>
              </a:rPr>
              <a:t>functionality allows the user to save, manage, and organize content and supporting materials found in ProQuest through creation of a ProQuest Account. </a:t>
            </a:r>
            <a:endParaRPr sz="1800" dirty="0">
              <a:solidFill>
                <a:srgbClr val="424242"/>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sz="1800" dirty="0">
                <a:solidFill>
                  <a:srgbClr val="424242"/>
                </a:solidFill>
                <a:latin typeface="Open Sans"/>
                <a:ea typeface="Open Sans"/>
                <a:cs typeface="Open Sans"/>
                <a:sym typeface="Open Sans"/>
              </a:rPr>
              <a:t>The </a:t>
            </a:r>
            <a:r>
              <a:rPr lang="en-US" sz="1800" b="1" dirty="0">
                <a:solidFill>
                  <a:srgbClr val="424242"/>
                </a:solidFill>
                <a:latin typeface="Open Sans"/>
                <a:ea typeface="Open Sans"/>
                <a:cs typeface="Open Sans"/>
                <a:sym typeface="Open Sans"/>
              </a:rPr>
              <a:t>Basic search box </a:t>
            </a:r>
            <a:r>
              <a:rPr lang="en-US" sz="1800" dirty="0">
                <a:solidFill>
                  <a:srgbClr val="424242"/>
                </a:solidFill>
                <a:latin typeface="Open Sans"/>
                <a:ea typeface="Open Sans"/>
                <a:cs typeface="Open Sans"/>
                <a:sym typeface="Open Sans"/>
              </a:rPr>
              <a:t>allows the user to limit their searches either by </a:t>
            </a:r>
            <a:r>
              <a:rPr lang="en-US" sz="1800" b="1" dirty="0">
                <a:solidFill>
                  <a:srgbClr val="424242"/>
                </a:solidFill>
                <a:latin typeface="Open Sans"/>
                <a:ea typeface="Open Sans"/>
                <a:cs typeface="Open Sans"/>
                <a:sym typeface="Open Sans"/>
              </a:rPr>
              <a:t>full-text</a:t>
            </a:r>
            <a:r>
              <a:rPr lang="en-US" sz="1800" dirty="0">
                <a:solidFill>
                  <a:srgbClr val="424242"/>
                </a:solidFill>
                <a:latin typeface="Open Sans"/>
                <a:ea typeface="Open Sans"/>
                <a:cs typeface="Open Sans"/>
                <a:sym typeface="Open Sans"/>
              </a:rPr>
              <a:t> content, </a:t>
            </a:r>
            <a:r>
              <a:rPr lang="en-US" sz="1800" b="1" dirty="0">
                <a:solidFill>
                  <a:srgbClr val="424242"/>
                </a:solidFill>
                <a:latin typeface="Open Sans"/>
                <a:ea typeface="Open Sans"/>
                <a:cs typeface="Open Sans"/>
                <a:sym typeface="Open Sans"/>
              </a:rPr>
              <a:t>peer-reviewed</a:t>
            </a:r>
            <a:r>
              <a:rPr lang="en-US" sz="1800" dirty="0">
                <a:solidFill>
                  <a:srgbClr val="424242"/>
                </a:solidFill>
                <a:latin typeface="Open Sans"/>
                <a:ea typeface="Open Sans"/>
                <a:cs typeface="Open Sans"/>
                <a:sym typeface="Open Sans"/>
              </a:rPr>
              <a:t> content or both.</a:t>
            </a:r>
            <a:endParaRPr dirty="0">
              <a:solidFill>
                <a:srgbClr val="424242"/>
              </a:solidFill>
            </a:endParaRPr>
          </a:p>
          <a:p>
            <a:pPr marL="457200" lvl="0" indent="-228600" algn="just" rtl="0">
              <a:lnSpc>
                <a:spcPct val="100000"/>
              </a:lnSpc>
              <a:spcBef>
                <a:spcPts val="1000"/>
              </a:spcBef>
              <a:spcAft>
                <a:spcPts val="0"/>
              </a:spcAft>
              <a:buClr>
                <a:schemeClr val="dk1"/>
              </a:buClr>
              <a:buSzPts val="2400"/>
              <a:buNone/>
            </a:pPr>
            <a:endParaRPr sz="1800" dirty="0">
              <a:solidFill>
                <a:srgbClr val="424242"/>
              </a:solidFill>
              <a:latin typeface="Open Sans"/>
              <a:ea typeface="Open Sans"/>
              <a:cs typeface="Open Sans"/>
              <a:sym typeface="Open Sans"/>
            </a:endParaRPr>
          </a:p>
          <a:p>
            <a:pPr marL="76200" lvl="0" indent="0" algn="just" rtl="0">
              <a:lnSpc>
                <a:spcPct val="100000"/>
              </a:lnSpc>
              <a:spcBef>
                <a:spcPts val="1000"/>
              </a:spcBef>
              <a:spcAft>
                <a:spcPts val="0"/>
              </a:spcAft>
              <a:buClr>
                <a:schemeClr val="dk1"/>
              </a:buClr>
              <a:buSzPts val="2400"/>
              <a:buNone/>
            </a:pPr>
            <a:r>
              <a:rPr lang="en-US" sz="1800" dirty="0">
                <a:solidFill>
                  <a:srgbClr val="424242"/>
                </a:solidFill>
                <a:latin typeface="Open Sans"/>
                <a:ea typeface="Open Sans"/>
                <a:cs typeface="Open Sans"/>
                <a:sym typeface="Open Sans"/>
              </a:rPr>
              <a:t>The next slide will show a basic search for  “</a:t>
            </a:r>
            <a:r>
              <a:rPr lang="en-US" sz="1800" b="1" dirty="0">
                <a:solidFill>
                  <a:srgbClr val="424242"/>
                </a:solidFill>
                <a:latin typeface="Open Sans"/>
                <a:ea typeface="Open Sans"/>
                <a:cs typeface="Open Sans"/>
                <a:sym typeface="Open Sans"/>
              </a:rPr>
              <a:t>Climate change in Africa</a:t>
            </a:r>
            <a:r>
              <a:rPr lang="en-US" sz="1800" dirty="0">
                <a:solidFill>
                  <a:srgbClr val="424242"/>
                </a:solidFill>
                <a:latin typeface="Open Sans"/>
                <a:ea typeface="Open Sans"/>
                <a:cs typeface="Open Sans"/>
                <a:sym typeface="Open Sans"/>
              </a:rPr>
              <a:t>”</a:t>
            </a:r>
            <a:endParaRPr dirty="0">
              <a:solidFill>
                <a:srgbClr val="424242"/>
              </a:solidFill>
            </a:endParaRPr>
          </a:p>
          <a:p>
            <a:pPr marL="457200" lvl="0" indent="-381000" algn="just" rtl="0">
              <a:lnSpc>
                <a:spcPct val="100000"/>
              </a:lnSpc>
              <a:spcBef>
                <a:spcPts val="1000"/>
              </a:spcBef>
              <a:spcAft>
                <a:spcPts val="0"/>
              </a:spcAft>
              <a:buClr>
                <a:schemeClr val="dk1"/>
              </a:buClr>
              <a:buSzPts val="2400"/>
              <a:buChar char="●"/>
            </a:pPr>
            <a:r>
              <a:rPr lang="en-US" sz="1800" dirty="0">
                <a:solidFill>
                  <a:srgbClr val="424242"/>
                </a:solidFill>
                <a:latin typeface="Open Sans"/>
                <a:ea typeface="Open Sans"/>
                <a:cs typeface="Open Sans"/>
                <a:sym typeface="Open Sans"/>
              </a:rPr>
              <a:t>Keywords “</a:t>
            </a:r>
            <a:r>
              <a:rPr lang="en-US" sz="1800" b="1" dirty="0">
                <a:solidFill>
                  <a:srgbClr val="424242"/>
                </a:solidFill>
                <a:latin typeface="Open Sans"/>
                <a:ea typeface="Open Sans"/>
                <a:cs typeface="Open Sans"/>
                <a:sym typeface="Open Sans"/>
              </a:rPr>
              <a:t>climate change</a:t>
            </a:r>
            <a:r>
              <a:rPr lang="en-US" sz="1800" dirty="0">
                <a:solidFill>
                  <a:srgbClr val="424242"/>
                </a:solidFill>
                <a:latin typeface="Open Sans"/>
                <a:ea typeface="Open Sans"/>
                <a:cs typeface="Open Sans"/>
                <a:sym typeface="Open Sans"/>
              </a:rPr>
              <a:t>” and "</a:t>
            </a:r>
            <a:r>
              <a:rPr lang="en-US" sz="1800" b="1" dirty="0">
                <a:solidFill>
                  <a:srgbClr val="424242"/>
                </a:solidFill>
                <a:latin typeface="Open Sans"/>
                <a:ea typeface="Open Sans"/>
                <a:cs typeface="Open Sans"/>
                <a:sym typeface="Open Sans"/>
              </a:rPr>
              <a:t>Africa</a:t>
            </a:r>
            <a:r>
              <a:rPr lang="en-US" sz="1800" dirty="0">
                <a:solidFill>
                  <a:srgbClr val="424242"/>
                </a:solidFill>
                <a:latin typeface="Open Sans"/>
                <a:ea typeface="Open Sans"/>
                <a:cs typeface="Open Sans"/>
                <a:sym typeface="Open Sans"/>
              </a:rPr>
              <a:t>“ will be used.</a:t>
            </a:r>
            <a:endParaRPr dirty="0">
              <a:solidFill>
                <a:srgbClr val="424242"/>
              </a:solidFill>
            </a:endParaRPr>
          </a:p>
          <a:p>
            <a:pPr marL="457200" lvl="0" indent="-381000" algn="just" rtl="0">
              <a:lnSpc>
                <a:spcPct val="100000"/>
              </a:lnSpc>
              <a:spcBef>
                <a:spcPts val="1000"/>
              </a:spcBef>
              <a:spcAft>
                <a:spcPts val="0"/>
              </a:spcAft>
              <a:buClr>
                <a:schemeClr val="dk1"/>
              </a:buClr>
              <a:buSzPts val="2400"/>
              <a:buChar char="●"/>
            </a:pPr>
            <a:r>
              <a:rPr lang="en-US" sz="1800" dirty="0">
                <a:solidFill>
                  <a:srgbClr val="424242"/>
                </a:solidFill>
                <a:latin typeface="Open Sans"/>
                <a:ea typeface="Open Sans"/>
                <a:cs typeface="Open Sans"/>
                <a:sym typeface="Open Sans"/>
              </a:rPr>
              <a:t>Quotation marks searches “</a:t>
            </a:r>
            <a:r>
              <a:rPr lang="en-US" sz="1800" b="1" dirty="0">
                <a:solidFill>
                  <a:srgbClr val="424242"/>
                </a:solidFill>
                <a:latin typeface="Open Sans"/>
                <a:ea typeface="Open Sans"/>
                <a:cs typeface="Open Sans"/>
                <a:sym typeface="Open Sans"/>
              </a:rPr>
              <a:t>climate change</a:t>
            </a:r>
            <a:r>
              <a:rPr lang="en-US" sz="1800" dirty="0">
                <a:solidFill>
                  <a:srgbClr val="424242"/>
                </a:solidFill>
                <a:latin typeface="Open Sans"/>
                <a:ea typeface="Open Sans"/>
                <a:cs typeface="Open Sans"/>
                <a:sym typeface="Open Sans"/>
              </a:rPr>
              <a:t>” as a phrase and the Boolean operator "</a:t>
            </a:r>
            <a:r>
              <a:rPr lang="en-US" sz="1800" b="1" dirty="0">
                <a:solidFill>
                  <a:srgbClr val="424242"/>
                </a:solidFill>
                <a:latin typeface="Open Sans"/>
                <a:ea typeface="Open Sans"/>
                <a:cs typeface="Open Sans"/>
                <a:sym typeface="Open Sans"/>
              </a:rPr>
              <a:t>AND</a:t>
            </a:r>
            <a:r>
              <a:rPr lang="en-US" sz="1800" dirty="0">
                <a:solidFill>
                  <a:srgbClr val="424242"/>
                </a:solidFill>
                <a:latin typeface="Open Sans"/>
                <a:ea typeface="Open Sans"/>
                <a:cs typeface="Open Sans"/>
                <a:sym typeface="Open Sans"/>
              </a:rPr>
              <a:t>" is used to  join the two keywords “</a:t>
            </a:r>
            <a:r>
              <a:rPr lang="en-US" sz="1800" b="1" dirty="0">
                <a:solidFill>
                  <a:srgbClr val="424242"/>
                </a:solidFill>
                <a:latin typeface="Open Sans"/>
                <a:ea typeface="Open Sans"/>
                <a:cs typeface="Open Sans"/>
                <a:sym typeface="Open Sans"/>
              </a:rPr>
              <a:t>climate change</a:t>
            </a:r>
            <a:r>
              <a:rPr lang="en-US" sz="1800" dirty="0">
                <a:solidFill>
                  <a:srgbClr val="424242"/>
                </a:solidFill>
                <a:latin typeface="Open Sans"/>
                <a:ea typeface="Open Sans"/>
                <a:cs typeface="Open Sans"/>
                <a:sym typeface="Open Sans"/>
              </a:rPr>
              <a:t>” and "</a:t>
            </a:r>
            <a:r>
              <a:rPr lang="en-US" sz="1800" b="1" dirty="0">
                <a:solidFill>
                  <a:srgbClr val="424242"/>
                </a:solidFill>
                <a:latin typeface="Open Sans"/>
                <a:ea typeface="Open Sans"/>
                <a:cs typeface="Open Sans"/>
                <a:sym typeface="Open Sans"/>
              </a:rPr>
              <a:t>Africa</a:t>
            </a:r>
            <a:r>
              <a:rPr lang="en-US" sz="1800" dirty="0">
                <a:solidFill>
                  <a:srgbClr val="424242"/>
                </a:solidFill>
                <a:latin typeface="Open Sans"/>
                <a:ea typeface="Open Sans"/>
                <a:cs typeface="Open Sans"/>
                <a:sym typeface="Open Sans"/>
              </a:rPr>
              <a:t>“.</a:t>
            </a:r>
            <a:endParaRPr dirty="0">
              <a:solidFill>
                <a:srgbClr val="424242"/>
              </a:solidFill>
            </a:endParaRPr>
          </a:p>
          <a:p>
            <a:pPr marL="914400" lvl="1" indent="-355600" algn="just" rtl="0">
              <a:lnSpc>
                <a:spcPct val="100000"/>
              </a:lnSpc>
              <a:spcBef>
                <a:spcPts val="2100"/>
              </a:spcBef>
              <a:spcAft>
                <a:spcPts val="0"/>
              </a:spcAft>
              <a:buClr>
                <a:schemeClr val="dk1"/>
              </a:buClr>
              <a:buSzPts val="2000"/>
              <a:buChar char="○"/>
            </a:pPr>
            <a:r>
              <a:rPr lang="en-US" sz="1800" dirty="0">
                <a:solidFill>
                  <a:srgbClr val="424242"/>
                </a:solidFill>
                <a:latin typeface="Open Sans"/>
                <a:ea typeface="Open Sans"/>
                <a:cs typeface="Open Sans"/>
                <a:sym typeface="Open Sans"/>
              </a:rPr>
              <a:t>Please note the "</a:t>
            </a:r>
            <a:r>
              <a:rPr lang="en-US" sz="1800" b="1" dirty="0">
                <a:solidFill>
                  <a:srgbClr val="424242"/>
                </a:solidFill>
                <a:latin typeface="Open Sans"/>
                <a:ea typeface="Open Sans"/>
                <a:cs typeface="Open Sans"/>
                <a:sym typeface="Open Sans"/>
              </a:rPr>
              <a:t>AND</a:t>
            </a:r>
            <a:r>
              <a:rPr lang="en-US" sz="1800" dirty="0">
                <a:solidFill>
                  <a:srgbClr val="424242"/>
                </a:solidFill>
                <a:latin typeface="Open Sans"/>
                <a:ea typeface="Open Sans"/>
                <a:cs typeface="Open Sans"/>
                <a:sym typeface="Open Sans"/>
              </a:rPr>
              <a:t>" Boolean operator is used to limit your search results, and the </a:t>
            </a:r>
            <a:r>
              <a:rPr lang="en-US" sz="1800" b="1" dirty="0">
                <a:solidFill>
                  <a:srgbClr val="424242"/>
                </a:solidFill>
                <a:latin typeface="Open Sans"/>
                <a:ea typeface="Open Sans"/>
                <a:cs typeface="Open Sans"/>
                <a:sym typeface="Open Sans"/>
              </a:rPr>
              <a:t>quotation marks </a:t>
            </a:r>
            <a:r>
              <a:rPr lang="en-US" sz="1800" dirty="0">
                <a:solidFill>
                  <a:srgbClr val="424242"/>
                </a:solidFill>
                <a:latin typeface="Open Sans"/>
                <a:ea typeface="Open Sans"/>
                <a:cs typeface="Open Sans"/>
                <a:sym typeface="Open Sans"/>
              </a:rPr>
              <a:t>are used for phrase searching.</a:t>
            </a:r>
            <a:endParaRPr dirty="0">
              <a:solidFill>
                <a:srgbClr val="424242"/>
              </a:solidFill>
            </a:endParaRPr>
          </a:p>
          <a:p>
            <a:pPr marL="457200" lvl="0" indent="-228600" algn="just" rtl="0">
              <a:lnSpc>
                <a:spcPct val="100000"/>
              </a:lnSpc>
              <a:spcBef>
                <a:spcPts val="1000"/>
              </a:spcBef>
              <a:spcAft>
                <a:spcPts val="0"/>
              </a:spcAft>
              <a:buClr>
                <a:schemeClr val="dk1"/>
              </a:buClr>
              <a:buSzPts val="2400"/>
              <a:buNone/>
            </a:pPr>
            <a:endParaRPr sz="1800" dirty="0">
              <a:solidFill>
                <a:srgbClr val="424242"/>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8"/>
          <p:cNvSpPr txBox="1">
            <a:spLocks noGrp="1"/>
          </p:cNvSpPr>
          <p:nvPr>
            <p:ph type="title"/>
          </p:nvPr>
        </p:nvSpPr>
        <p:spPr>
          <a:xfrm>
            <a:off x="1" y="330686"/>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Search results</a:t>
            </a:r>
            <a:endParaRPr sz="3600">
              <a:solidFill>
                <a:srgbClr val="586F7C"/>
              </a:solidFill>
              <a:latin typeface="Open Sans"/>
              <a:ea typeface="Open Sans"/>
              <a:cs typeface="Open Sans"/>
              <a:sym typeface="Open Sans"/>
            </a:endParaRPr>
          </a:p>
        </p:txBody>
      </p:sp>
      <p:sp>
        <p:nvSpPr>
          <p:cNvPr id="263" name="Google Shape;263;p28"/>
          <p:cNvSpPr txBox="1">
            <a:spLocks noGrp="1"/>
          </p:cNvSpPr>
          <p:nvPr>
            <p:ph type="body" idx="1"/>
          </p:nvPr>
        </p:nvSpPr>
        <p:spPr>
          <a:xfrm>
            <a:off x="224590" y="2261937"/>
            <a:ext cx="2486526" cy="2172464"/>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 search for “</a:t>
            </a:r>
            <a:r>
              <a:rPr lang="en-US" sz="2000" b="1">
                <a:solidFill>
                  <a:schemeClr val="dk1"/>
                </a:solidFill>
                <a:latin typeface="Open Sans"/>
                <a:ea typeface="Open Sans"/>
                <a:cs typeface="Open Sans"/>
                <a:sym typeface="Open Sans"/>
              </a:rPr>
              <a:t>climate change</a:t>
            </a:r>
            <a:r>
              <a:rPr lang="en-US" sz="2000">
                <a:solidFill>
                  <a:schemeClr val="dk1"/>
                </a:solidFill>
                <a:latin typeface="Open Sans"/>
                <a:ea typeface="Open Sans"/>
                <a:cs typeface="Open Sans"/>
                <a:sym typeface="Open Sans"/>
              </a:rPr>
              <a:t>” AND </a:t>
            </a:r>
            <a:r>
              <a:rPr lang="en-US" sz="2000" b="1">
                <a:solidFill>
                  <a:schemeClr val="dk1"/>
                </a:solidFill>
                <a:latin typeface="Open Sans"/>
                <a:ea typeface="Open Sans"/>
                <a:cs typeface="Open Sans"/>
                <a:sym typeface="Open Sans"/>
              </a:rPr>
              <a:t>Africa</a:t>
            </a:r>
            <a:r>
              <a:rPr lang="en-US" sz="2000">
                <a:solidFill>
                  <a:schemeClr val="dk1"/>
                </a:solidFill>
                <a:latin typeface="Open Sans"/>
                <a:ea typeface="Open Sans"/>
                <a:cs typeface="Open Sans"/>
                <a:sym typeface="Open Sans"/>
              </a:rPr>
              <a:t> retrieved 58,706 results.</a:t>
            </a:r>
            <a:endParaRPr/>
          </a:p>
          <a:p>
            <a:pPr marL="457200" lvl="0" indent="-228600" algn="l" rtl="0">
              <a:lnSpc>
                <a:spcPct val="100000"/>
              </a:lnSpc>
              <a:spcBef>
                <a:spcPts val="1000"/>
              </a:spcBef>
              <a:spcAft>
                <a:spcPts val="0"/>
              </a:spcAft>
              <a:buClr>
                <a:schemeClr val="dk2"/>
              </a:buClr>
              <a:buSzPts val="2400"/>
              <a:buNone/>
            </a:pPr>
            <a:endParaRPr sz="2000">
              <a:solidFill>
                <a:schemeClr val="dk1"/>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 results page displays various options for refining search results.</a:t>
            </a:r>
            <a:endParaRPr sz="2000">
              <a:solidFill>
                <a:schemeClr val="dk1"/>
              </a:solidFill>
              <a:latin typeface="Open Sans"/>
              <a:ea typeface="Open Sans"/>
              <a:cs typeface="Open Sans"/>
              <a:sym typeface="Open Sans"/>
            </a:endParaRPr>
          </a:p>
        </p:txBody>
      </p:sp>
      <p:pic>
        <p:nvPicPr>
          <p:cNvPr id="264" name="Google Shape;264;p28" descr="https://lh4.googleusercontent.com/1eQQkYVO6BSCuKPSkb-xhpdrwcHMJ3RM-_ZNgJBAG7RBhDiP5E7KCzzSHUEBUVwf9pP6bP-3ba7JV54mNCVFQKycYILh2cthcFa3j8p5-kD7OWqhoWOpSpYDZyi5g1JIsVkBjIc"/>
          <p:cNvPicPr preferRelativeResize="0"/>
          <p:nvPr/>
        </p:nvPicPr>
        <p:blipFill rotWithShape="1">
          <a:blip r:embed="rId3">
            <a:alphaModFix/>
          </a:blip>
          <a:srcRect/>
          <a:stretch/>
        </p:blipFill>
        <p:spPr>
          <a:xfrm>
            <a:off x="3096127" y="1932528"/>
            <a:ext cx="8791074" cy="46837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Downloading full text articles in Environmental Science Collection</a:t>
            </a:r>
            <a:endParaRPr sz="3200">
              <a:solidFill>
                <a:srgbClr val="586F7C"/>
              </a:solidFill>
              <a:latin typeface="Open Sans"/>
              <a:ea typeface="Open Sans"/>
              <a:cs typeface="Open Sans"/>
              <a:sym typeface="Open Sans"/>
            </a:endParaRPr>
          </a:p>
        </p:txBody>
      </p:sp>
      <p:sp>
        <p:nvSpPr>
          <p:cNvPr id="271" name="Google Shape;271;p13"/>
          <p:cNvSpPr txBox="1">
            <a:spLocks noGrp="1"/>
          </p:cNvSpPr>
          <p:nvPr>
            <p:ph type="body" idx="1"/>
          </p:nvPr>
        </p:nvSpPr>
        <p:spPr>
          <a:xfrm>
            <a:off x="0" y="1603923"/>
            <a:ext cx="3785937" cy="4748749"/>
          </a:xfrm>
          <a:prstGeom prst="rect">
            <a:avLst/>
          </a:prstGeom>
          <a:noFill/>
          <a:ln>
            <a:noFill/>
          </a:ln>
        </p:spPr>
        <p:txBody>
          <a:bodyPr spcFirstLastPara="1" wrap="square" lIns="91425" tIns="45700" rIns="91425" bIns="45700" anchor="t" anchorCtr="0">
            <a:noAutofit/>
          </a:bodyPr>
          <a:lstStyle/>
          <a:p>
            <a:pPr marL="127000" lvl="0" indent="0" algn="just" rtl="0">
              <a:lnSpc>
                <a:spcPct val="10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To access the full text (PDF), click either the </a:t>
            </a:r>
            <a:r>
              <a:rPr lang="en-US" sz="2000" b="1">
                <a:solidFill>
                  <a:schemeClr val="dk1"/>
                </a:solidFill>
                <a:latin typeface="Open Sans"/>
                <a:ea typeface="Open Sans"/>
                <a:cs typeface="Open Sans"/>
                <a:sym typeface="Open Sans"/>
              </a:rPr>
              <a:t>Title</a:t>
            </a:r>
            <a:r>
              <a:rPr lang="en-US" sz="2000">
                <a:solidFill>
                  <a:schemeClr val="dk1"/>
                </a:solidFill>
                <a:latin typeface="Open Sans"/>
                <a:ea typeface="Open Sans"/>
                <a:cs typeface="Open Sans"/>
                <a:sym typeface="Open Sans"/>
              </a:rPr>
              <a:t> of the article or the </a:t>
            </a:r>
            <a:r>
              <a:rPr lang="en-US" sz="2000" b="1">
                <a:solidFill>
                  <a:schemeClr val="dk1"/>
                </a:solidFill>
                <a:latin typeface="Open Sans"/>
                <a:ea typeface="Open Sans"/>
                <a:cs typeface="Open Sans"/>
                <a:sym typeface="Open Sans"/>
              </a:rPr>
              <a:t>Full text – PDF link</a:t>
            </a:r>
            <a:r>
              <a:rPr lang="en-US" sz="2000">
                <a:solidFill>
                  <a:schemeClr val="dk1"/>
                </a:solidFill>
                <a:latin typeface="Open Sans"/>
                <a:ea typeface="Open Sans"/>
                <a:cs typeface="Open Sans"/>
                <a:sym typeface="Open Sans"/>
              </a:rPr>
              <a:t> at the bottom of each result, and the article will be displayed in PDF format.</a:t>
            </a:r>
            <a:endParaRPr/>
          </a:p>
          <a:p>
            <a:pPr marL="127000" lvl="0" indent="0" algn="just" rtl="0">
              <a:lnSpc>
                <a:spcPct val="100000"/>
              </a:lnSpc>
              <a:spcBef>
                <a:spcPts val="1000"/>
              </a:spcBef>
              <a:spcAft>
                <a:spcPts val="0"/>
              </a:spcAft>
              <a:buClr>
                <a:schemeClr val="dk1"/>
              </a:buClr>
              <a:buSzPts val="2000"/>
              <a:buNone/>
            </a:pPr>
            <a:endParaRPr sz="2000">
              <a:solidFill>
                <a:schemeClr val="dk1"/>
              </a:solidFill>
              <a:latin typeface="Open Sans"/>
              <a:ea typeface="Open Sans"/>
              <a:cs typeface="Open Sans"/>
              <a:sym typeface="Open Sans"/>
            </a:endParaRPr>
          </a:p>
          <a:p>
            <a:pPr marL="127000" lvl="0" indent="0" algn="just" rtl="0">
              <a:lnSpc>
                <a:spcPct val="100000"/>
              </a:lnSpc>
              <a:spcBef>
                <a:spcPts val="1000"/>
              </a:spcBef>
              <a:spcAft>
                <a:spcPts val="0"/>
              </a:spcAft>
              <a:buClr>
                <a:schemeClr val="dk1"/>
              </a:buClr>
              <a:buSzPts val="2200"/>
              <a:buNone/>
            </a:pPr>
            <a:r>
              <a:rPr lang="en-US" sz="2200">
                <a:solidFill>
                  <a:schemeClr val="dk1"/>
                </a:solidFill>
                <a:latin typeface="Open Sans"/>
                <a:ea typeface="Open Sans"/>
                <a:cs typeface="Open Sans"/>
                <a:sym typeface="Open Sans"/>
              </a:rPr>
              <a:t>Please note that </a:t>
            </a:r>
            <a:r>
              <a:rPr lang="en-US" sz="2200" b="1">
                <a:solidFill>
                  <a:schemeClr val="dk1"/>
                </a:solidFill>
                <a:latin typeface="Open Sans"/>
                <a:ea typeface="Open Sans"/>
                <a:cs typeface="Open Sans"/>
                <a:sym typeface="Open Sans"/>
              </a:rPr>
              <a:t>full text PDF</a:t>
            </a:r>
            <a:r>
              <a:rPr lang="en-US" sz="2200">
                <a:solidFill>
                  <a:schemeClr val="dk1"/>
                </a:solidFill>
                <a:latin typeface="Open Sans"/>
                <a:ea typeface="Open Sans"/>
                <a:cs typeface="Open Sans"/>
                <a:sym typeface="Open Sans"/>
              </a:rPr>
              <a:t> can only be downloaded by users with Adobe Acrobat software installed on their computer.</a:t>
            </a:r>
            <a:endParaRPr/>
          </a:p>
        </p:txBody>
      </p:sp>
      <p:pic>
        <p:nvPicPr>
          <p:cNvPr id="272" name="Google Shape;272;p13" descr="https://lh4.googleusercontent.com/6yN-ks8IOwb7hwazdgOk_zh5JiIrSeivLqMs5izfw1kyZYkRMqOr8IMHdyky0sxHjAlYUdUv-eq-RGfBRTVcpM4jqf5vxYhXOOwRvWciCIv2CdQsCHUz3cqQXaV2f7nKgtVuLMw"/>
          <p:cNvPicPr preferRelativeResize="0"/>
          <p:nvPr/>
        </p:nvPicPr>
        <p:blipFill rotWithShape="1">
          <a:blip r:embed="rId3">
            <a:alphaModFix/>
          </a:blip>
          <a:srcRect/>
          <a:stretch/>
        </p:blipFill>
        <p:spPr>
          <a:xfrm>
            <a:off x="3972707" y="2053388"/>
            <a:ext cx="8074986" cy="4299284"/>
          </a:xfrm>
          <a:prstGeom prst="rect">
            <a:avLst/>
          </a:prstGeom>
          <a:noFill/>
          <a:ln>
            <a:noFill/>
          </a:ln>
        </p:spPr>
      </p:pic>
      <p:cxnSp>
        <p:nvCxnSpPr>
          <p:cNvPr id="273" name="Google Shape;273;p13"/>
          <p:cNvCxnSpPr/>
          <p:nvPr/>
        </p:nvCxnSpPr>
        <p:spPr>
          <a:xfrm>
            <a:off x="3666300" y="2509925"/>
            <a:ext cx="850200" cy="11013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9"/>
          <p:cNvSpPr txBox="1">
            <a:spLocks noGrp="1"/>
          </p:cNvSpPr>
          <p:nvPr>
            <p:ph type="title"/>
          </p:nvPr>
        </p:nvSpPr>
        <p:spPr>
          <a:xfrm>
            <a:off x="0" y="657939"/>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Cite and email functions</a:t>
            </a:r>
            <a:endParaRPr sz="3600">
              <a:solidFill>
                <a:srgbClr val="586F7C"/>
              </a:solidFill>
              <a:latin typeface="Open Sans"/>
              <a:ea typeface="Open Sans"/>
              <a:cs typeface="Open Sans"/>
              <a:sym typeface="Open Sans"/>
            </a:endParaRPr>
          </a:p>
        </p:txBody>
      </p:sp>
      <p:sp>
        <p:nvSpPr>
          <p:cNvPr id="280" name="Google Shape;280;p29"/>
          <p:cNvSpPr txBox="1">
            <a:spLocks noGrp="1"/>
          </p:cNvSpPr>
          <p:nvPr>
            <p:ph type="body" idx="1"/>
          </p:nvPr>
        </p:nvSpPr>
        <p:spPr>
          <a:xfrm>
            <a:off x="0" y="1598581"/>
            <a:ext cx="12192000" cy="1690051"/>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Clicking on </a:t>
            </a:r>
            <a:r>
              <a:rPr lang="en-US" sz="1800" b="1">
                <a:solidFill>
                  <a:schemeClr val="dk1"/>
                </a:solidFill>
                <a:latin typeface="Open Sans"/>
                <a:ea typeface="Open Sans"/>
                <a:cs typeface="Open Sans"/>
                <a:sym typeface="Open Sans"/>
              </a:rPr>
              <a:t>Cite</a:t>
            </a:r>
            <a:r>
              <a:rPr lang="en-US" sz="1800">
                <a:solidFill>
                  <a:schemeClr val="dk1"/>
                </a:solidFill>
                <a:latin typeface="Open Sans"/>
                <a:ea typeface="Open Sans"/>
                <a:cs typeface="Open Sans"/>
                <a:sym typeface="Open Sans"/>
              </a:rPr>
              <a:t> allows the user to select their desired citation style, then copy and paste the citation into their document.</a:t>
            </a:r>
            <a:endParaRPr sz="1800">
              <a:solidFill>
                <a:schemeClr val="dk1"/>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Clicking on </a:t>
            </a:r>
            <a:r>
              <a:rPr lang="en-US" sz="1800" b="1">
                <a:solidFill>
                  <a:schemeClr val="dk1"/>
                </a:solidFill>
                <a:latin typeface="Open Sans"/>
                <a:ea typeface="Open Sans"/>
                <a:cs typeface="Open Sans"/>
                <a:sym typeface="Open Sans"/>
              </a:rPr>
              <a:t>Email</a:t>
            </a:r>
            <a:r>
              <a:rPr lang="en-US" sz="1800">
                <a:solidFill>
                  <a:schemeClr val="dk1"/>
                </a:solidFill>
                <a:latin typeface="Open Sans"/>
                <a:ea typeface="Open Sans"/>
                <a:cs typeface="Open Sans"/>
                <a:sym typeface="Open Sans"/>
              </a:rPr>
              <a:t> option allows the user to enter his or her name, email addresses and choose the  email format - the original file format or the citation, abstract and indexing.</a:t>
            </a:r>
            <a:endParaRPr/>
          </a:p>
          <a:p>
            <a:pPr marL="412750" lvl="0" indent="-171450" algn="just" rtl="0">
              <a:lnSpc>
                <a:spcPct val="100000"/>
              </a:lnSpc>
              <a:spcBef>
                <a:spcPts val="1000"/>
              </a:spcBef>
              <a:spcAft>
                <a:spcPts val="0"/>
              </a:spcAft>
              <a:buClr>
                <a:schemeClr val="dk1"/>
              </a:buClr>
              <a:buSzPts val="1800"/>
              <a:buNone/>
            </a:pPr>
            <a:endParaRPr sz="1800">
              <a:solidFill>
                <a:schemeClr val="dk1"/>
              </a:solidFill>
              <a:latin typeface="Open Sans"/>
              <a:ea typeface="Open Sans"/>
              <a:cs typeface="Open Sans"/>
              <a:sym typeface="Open Sans"/>
            </a:endParaRPr>
          </a:p>
        </p:txBody>
      </p:sp>
      <p:pic>
        <p:nvPicPr>
          <p:cNvPr id="281" name="Google Shape;281;p29" descr="https://lh5.googleusercontent.com/x4Sq-zK3iqUGTliF4YyV4mNBAFQmuAohVnHWSm8K8oGtu3Tv-hyMv4mlC9-OA9EZJZvvg7Vo--Y1DeW_cFS8DQqhlNq9atDOiPUoXUdJrXWcuGQqjjgRmo2d76_6DCm0wU5TsJk"/>
          <p:cNvPicPr preferRelativeResize="0"/>
          <p:nvPr/>
        </p:nvPicPr>
        <p:blipFill rotWithShape="1">
          <a:blip r:embed="rId3">
            <a:alphaModFix/>
          </a:blip>
          <a:srcRect/>
          <a:stretch/>
        </p:blipFill>
        <p:spPr>
          <a:xfrm>
            <a:off x="3190874" y="3164379"/>
            <a:ext cx="6578767" cy="3612931"/>
          </a:xfrm>
          <a:prstGeom prst="rect">
            <a:avLst/>
          </a:prstGeom>
          <a:noFill/>
          <a:ln>
            <a:noFill/>
          </a:ln>
        </p:spPr>
      </p:pic>
      <p:sp>
        <p:nvSpPr>
          <p:cNvPr id="282" name="Google Shape;282;p29"/>
          <p:cNvSpPr/>
          <p:nvPr/>
        </p:nvSpPr>
        <p:spPr>
          <a:xfrm>
            <a:off x="6886200" y="3276575"/>
            <a:ext cx="529800" cy="2370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0"/>
          <p:cNvSpPr txBox="1">
            <a:spLocks noGrp="1"/>
          </p:cNvSpPr>
          <p:nvPr>
            <p:ph type="title"/>
          </p:nvPr>
        </p:nvSpPr>
        <p:spPr>
          <a:xfrm>
            <a:off x="-12700" y="65016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Creating a ProQuest account</a:t>
            </a:r>
            <a:endParaRPr sz="3200">
              <a:solidFill>
                <a:srgbClr val="586F7C"/>
              </a:solidFill>
              <a:latin typeface="Open Sans"/>
              <a:ea typeface="Open Sans"/>
              <a:cs typeface="Open Sans"/>
              <a:sym typeface="Open Sans"/>
            </a:endParaRPr>
          </a:p>
        </p:txBody>
      </p:sp>
      <p:sp>
        <p:nvSpPr>
          <p:cNvPr id="289" name="Google Shape;289;p30"/>
          <p:cNvSpPr txBox="1">
            <a:spLocks noGrp="1"/>
          </p:cNvSpPr>
          <p:nvPr>
            <p:ph type="body" idx="1"/>
          </p:nvPr>
        </p:nvSpPr>
        <p:spPr>
          <a:xfrm>
            <a:off x="-12700" y="1757223"/>
            <a:ext cx="12192000" cy="4736470"/>
          </a:xfrm>
          <a:prstGeom prst="rect">
            <a:avLst/>
          </a:prstGeom>
          <a:noFill/>
          <a:ln>
            <a:noFill/>
          </a:ln>
        </p:spPr>
        <p:txBody>
          <a:bodyPr spcFirstLastPara="1" wrap="square" lIns="91425" tIns="45700" rIns="91425" bIns="45700" anchor="t" anchorCtr="0">
            <a:noAutofit/>
          </a:bodyPr>
          <a:lstStyle/>
          <a:p>
            <a:pPr marL="584200" lvl="0" indent="-457200" algn="just" rtl="0">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Click on the </a:t>
            </a:r>
            <a:r>
              <a:rPr lang="en-US" sz="1800" b="1">
                <a:solidFill>
                  <a:schemeClr val="dk1"/>
                </a:solidFill>
                <a:latin typeface="Open Sans"/>
                <a:ea typeface="Open Sans"/>
                <a:cs typeface="Open Sans"/>
                <a:sym typeface="Open Sans"/>
              </a:rPr>
              <a:t>ProQuest Profile tool      </a:t>
            </a:r>
            <a:r>
              <a:rPr lang="en-US" sz="1800">
                <a:solidFill>
                  <a:schemeClr val="dk1"/>
                </a:solidFill>
                <a:latin typeface="Open Sans"/>
                <a:ea typeface="Open Sans"/>
                <a:cs typeface="Open Sans"/>
                <a:sym typeface="Open Sans"/>
              </a:rPr>
              <a:t>at the top right of the screen in the Environmental Science Collection database. </a:t>
            </a:r>
            <a:endParaRPr sz="1800">
              <a:solidFill>
                <a:schemeClr val="dk1"/>
              </a:solidFill>
              <a:latin typeface="Open Sans"/>
              <a:ea typeface="Open Sans"/>
              <a:cs typeface="Open Sans"/>
              <a:sym typeface="Open Sans"/>
            </a:endParaRPr>
          </a:p>
          <a:p>
            <a:pPr marL="584200" lvl="0" indent="-457200" algn="just" rtl="0">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Select </a:t>
            </a:r>
            <a:r>
              <a:rPr lang="en-US" sz="1800" b="1">
                <a:solidFill>
                  <a:schemeClr val="dk1"/>
                </a:solidFill>
                <a:latin typeface="Open Sans"/>
                <a:ea typeface="Open Sans"/>
                <a:cs typeface="Open Sans"/>
                <a:sym typeface="Open Sans"/>
              </a:rPr>
              <a:t>Create My ProQuest Account</a:t>
            </a:r>
            <a:r>
              <a:rPr lang="en-US" sz="1800">
                <a:solidFill>
                  <a:schemeClr val="dk1"/>
                </a:solidFill>
                <a:latin typeface="Open Sans"/>
                <a:ea typeface="Open Sans"/>
                <a:cs typeface="Open Sans"/>
                <a:sym typeface="Open Sans"/>
              </a:rPr>
              <a:t>.</a:t>
            </a:r>
            <a:endParaRPr/>
          </a:p>
          <a:p>
            <a:pPr marL="584200" lvl="0" indent="-457200" algn="just" rtl="0">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Complete the profile information.</a:t>
            </a:r>
            <a:endParaRPr/>
          </a:p>
          <a:p>
            <a:pPr marL="584200" lvl="0" indent="-457200" algn="just" rtl="0">
              <a:lnSpc>
                <a:spcPct val="100000"/>
              </a:lnSpc>
              <a:spcBef>
                <a:spcPts val="1000"/>
              </a:spcBef>
              <a:spcAft>
                <a:spcPts val="0"/>
              </a:spcAft>
              <a:buClr>
                <a:schemeClr val="dk1"/>
              </a:buClr>
              <a:buSzPts val="1800"/>
              <a:buFont typeface="Arial"/>
              <a:buAutoNum type="arabicPeriod"/>
            </a:pPr>
            <a:r>
              <a:rPr lang="en-US" sz="1800">
                <a:solidFill>
                  <a:schemeClr val="dk1"/>
                </a:solidFill>
                <a:latin typeface="Open Sans"/>
                <a:ea typeface="Open Sans"/>
                <a:cs typeface="Open Sans"/>
                <a:sym typeface="Open Sans"/>
              </a:rPr>
              <a:t>To link your RefWorks account to your ProQuest accounts, tick on “</a:t>
            </a:r>
            <a:r>
              <a:rPr lang="en-US" sz="1800" b="1">
                <a:solidFill>
                  <a:schemeClr val="dk1"/>
                </a:solidFill>
                <a:latin typeface="Open Sans"/>
                <a:ea typeface="Open Sans"/>
                <a:cs typeface="Open Sans"/>
                <a:sym typeface="Open Sans"/>
              </a:rPr>
              <a:t>I want to link my new My Research account to my RefWorks account”.</a:t>
            </a:r>
            <a:endParaRPr sz="1800" b="1">
              <a:solidFill>
                <a:schemeClr val="dk1"/>
              </a:solidFill>
              <a:latin typeface="Open Sans"/>
              <a:ea typeface="Open Sans"/>
              <a:cs typeface="Open Sans"/>
              <a:sym typeface="Open Sans"/>
            </a:endParaRPr>
          </a:p>
          <a:p>
            <a:pPr marL="584200" lvl="0" indent="-342900" algn="just" rtl="0">
              <a:lnSpc>
                <a:spcPct val="100000"/>
              </a:lnSpc>
              <a:spcBef>
                <a:spcPts val="100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584200" lvl="0" indent="-342900" algn="just" rtl="0">
              <a:lnSpc>
                <a:spcPct val="100000"/>
              </a:lnSpc>
              <a:spcBef>
                <a:spcPts val="100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a:p>
            <a:pPr marL="584200" lvl="0" indent="-342900" algn="just" rtl="0">
              <a:lnSpc>
                <a:spcPct val="100000"/>
              </a:lnSpc>
              <a:spcBef>
                <a:spcPts val="1000"/>
              </a:spcBef>
              <a:spcAft>
                <a:spcPts val="0"/>
              </a:spcAft>
              <a:buClr>
                <a:schemeClr val="dk1"/>
              </a:buClr>
              <a:buSzPts val="1800"/>
              <a:buFont typeface="Arial"/>
              <a:buNone/>
            </a:pPr>
            <a:endParaRPr sz="1800">
              <a:solidFill>
                <a:schemeClr val="dk1"/>
              </a:solidFill>
              <a:latin typeface="Open Sans"/>
              <a:ea typeface="Open Sans"/>
              <a:cs typeface="Open Sans"/>
              <a:sym typeface="Open Sans"/>
            </a:endParaRPr>
          </a:p>
        </p:txBody>
      </p:sp>
      <p:pic>
        <p:nvPicPr>
          <p:cNvPr id="290" name="Google Shape;290;p30"/>
          <p:cNvPicPr preferRelativeResize="0"/>
          <p:nvPr/>
        </p:nvPicPr>
        <p:blipFill rotWithShape="1">
          <a:blip r:embed="rId3">
            <a:alphaModFix/>
          </a:blip>
          <a:srcRect/>
          <a:stretch/>
        </p:blipFill>
        <p:spPr>
          <a:xfrm>
            <a:off x="4443662" y="1894540"/>
            <a:ext cx="240633" cy="317196"/>
          </a:xfrm>
          <a:prstGeom prst="rect">
            <a:avLst/>
          </a:prstGeom>
          <a:noFill/>
          <a:ln>
            <a:noFill/>
          </a:ln>
        </p:spPr>
      </p:pic>
      <p:pic>
        <p:nvPicPr>
          <p:cNvPr id="291" name="Google Shape;291;p30" descr="https://lh6.googleusercontent.com/z0Fl8OznvYDQBGQJ1_-5Oc5kYPkKQ98zl-Q5xPcYSMiuJbmCn6z2Dc39C1QPYZybpPiOHux3HI1UmEFhqA7WZtdbOBV5Jnj_hqqO1pGSMQ-BkIGozZKZahuZV-PRyhPCfIBmISc"/>
          <p:cNvPicPr preferRelativeResize="0"/>
          <p:nvPr/>
        </p:nvPicPr>
        <p:blipFill rotWithShape="1">
          <a:blip r:embed="rId4">
            <a:alphaModFix/>
          </a:blip>
          <a:srcRect/>
          <a:stretch/>
        </p:blipFill>
        <p:spPr>
          <a:xfrm>
            <a:off x="159468" y="4379495"/>
            <a:ext cx="7106491" cy="2353299"/>
          </a:xfrm>
          <a:prstGeom prst="rect">
            <a:avLst/>
          </a:prstGeom>
          <a:noFill/>
          <a:ln>
            <a:noFill/>
          </a:ln>
        </p:spPr>
      </p:pic>
      <p:pic>
        <p:nvPicPr>
          <p:cNvPr id="292" name="Google Shape;292;p30"/>
          <p:cNvPicPr preferRelativeResize="0"/>
          <p:nvPr/>
        </p:nvPicPr>
        <p:blipFill rotWithShape="1">
          <a:blip r:embed="rId5">
            <a:alphaModFix/>
          </a:blip>
          <a:srcRect/>
          <a:stretch/>
        </p:blipFill>
        <p:spPr>
          <a:xfrm>
            <a:off x="7245790" y="4860758"/>
            <a:ext cx="4711458" cy="1752486"/>
          </a:xfrm>
          <a:prstGeom prst="rect">
            <a:avLst/>
          </a:prstGeom>
          <a:noFill/>
          <a:ln>
            <a:noFill/>
          </a:ln>
        </p:spPr>
      </p:pic>
      <p:sp>
        <p:nvSpPr>
          <p:cNvPr id="293" name="Google Shape;293;p30"/>
          <p:cNvSpPr/>
          <p:nvPr/>
        </p:nvSpPr>
        <p:spPr>
          <a:xfrm>
            <a:off x="7341237" y="5620313"/>
            <a:ext cx="4448100" cy="51334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xfrm>
            <a:off x="0" y="540629"/>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Using Advanced search</a:t>
            </a:r>
            <a:endParaRPr sz="3200">
              <a:solidFill>
                <a:srgbClr val="586F7C"/>
              </a:solidFill>
              <a:latin typeface="Open Sans"/>
              <a:ea typeface="Open Sans"/>
              <a:cs typeface="Open Sans"/>
              <a:sym typeface="Open Sans"/>
            </a:endParaRPr>
          </a:p>
        </p:txBody>
      </p:sp>
      <p:sp>
        <p:nvSpPr>
          <p:cNvPr id="300" name="Google Shape;300;p31"/>
          <p:cNvSpPr txBox="1">
            <a:spLocks noGrp="1"/>
          </p:cNvSpPr>
          <p:nvPr>
            <p:ph type="body" idx="1"/>
          </p:nvPr>
        </p:nvSpPr>
        <p:spPr>
          <a:xfrm>
            <a:off x="0" y="1676028"/>
            <a:ext cx="5374105" cy="4736470"/>
          </a:xfrm>
          <a:prstGeom prst="rect">
            <a:avLst/>
          </a:prstGeom>
          <a:noFill/>
          <a:ln>
            <a:noFill/>
          </a:ln>
        </p:spPr>
        <p:txBody>
          <a:bodyPr spcFirstLastPara="1" wrap="square" lIns="91425" tIns="45700" rIns="91425" bIns="45700" anchor="t" anchorCtr="0">
            <a:noAutofit/>
          </a:bodyPr>
          <a:lstStyle/>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Click on the </a:t>
            </a:r>
            <a:r>
              <a:rPr lang="en-US" sz="2000" b="1">
                <a:solidFill>
                  <a:schemeClr val="dk1"/>
                </a:solidFill>
                <a:latin typeface="Open Sans"/>
                <a:ea typeface="Open Sans"/>
                <a:cs typeface="Open Sans"/>
                <a:sym typeface="Open Sans"/>
              </a:rPr>
              <a:t>Advanced Search </a:t>
            </a:r>
            <a:r>
              <a:rPr lang="en-US" sz="2000">
                <a:solidFill>
                  <a:schemeClr val="dk1"/>
                </a:solidFill>
                <a:latin typeface="Open Sans"/>
                <a:ea typeface="Open Sans"/>
                <a:cs typeface="Open Sans"/>
                <a:sym typeface="Open Sans"/>
              </a:rPr>
              <a:t>tab on the Environmental Science Collection database.</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This search feature allows a user to specify additional requirements for a search.</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user enters </a:t>
            </a:r>
            <a:r>
              <a:rPr lang="en-US" sz="2000" b="1">
                <a:solidFill>
                  <a:schemeClr val="dk1"/>
                </a:solidFill>
                <a:latin typeface="Open Sans"/>
                <a:ea typeface="Open Sans"/>
                <a:cs typeface="Open Sans"/>
                <a:sym typeface="Open Sans"/>
              </a:rPr>
              <a:t>keywords</a:t>
            </a:r>
            <a:r>
              <a:rPr lang="en-US" sz="2000">
                <a:solidFill>
                  <a:schemeClr val="dk1"/>
                </a:solidFill>
                <a:latin typeface="Open Sans"/>
                <a:ea typeface="Open Sans"/>
                <a:cs typeface="Open Sans"/>
                <a:sym typeface="Open Sans"/>
              </a:rPr>
              <a:t> and selects </a:t>
            </a:r>
            <a:r>
              <a:rPr lang="en-US" sz="2000" b="1">
                <a:solidFill>
                  <a:schemeClr val="dk1"/>
                </a:solidFill>
                <a:latin typeface="Open Sans"/>
                <a:ea typeface="Open Sans"/>
                <a:cs typeface="Open Sans"/>
                <a:sym typeface="Open Sans"/>
              </a:rPr>
              <a:t>additional filters </a:t>
            </a:r>
            <a:r>
              <a:rPr lang="en-US" sz="2000">
                <a:solidFill>
                  <a:schemeClr val="dk1"/>
                </a:solidFill>
                <a:latin typeface="Open Sans"/>
                <a:ea typeface="Open Sans"/>
                <a:cs typeface="Open Sans"/>
                <a:sym typeface="Open Sans"/>
              </a:rPr>
              <a:t>that they want to apply to the search.</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 A search can be limited to either </a:t>
            </a:r>
            <a:r>
              <a:rPr lang="en-US" sz="2000" b="1">
                <a:solidFill>
                  <a:schemeClr val="dk1"/>
                </a:solidFill>
                <a:latin typeface="Open Sans"/>
                <a:ea typeface="Open Sans"/>
                <a:cs typeface="Open Sans"/>
                <a:sym typeface="Open Sans"/>
              </a:rPr>
              <a:t>full text </a:t>
            </a:r>
            <a:r>
              <a:rPr lang="en-US" sz="2000">
                <a:solidFill>
                  <a:schemeClr val="dk1"/>
                </a:solidFill>
                <a:latin typeface="Open Sans"/>
                <a:ea typeface="Open Sans"/>
                <a:cs typeface="Open Sans"/>
                <a:sym typeface="Open Sans"/>
              </a:rPr>
              <a:t>or </a:t>
            </a:r>
            <a:r>
              <a:rPr lang="en-US" sz="2000" b="1">
                <a:solidFill>
                  <a:schemeClr val="dk1"/>
                </a:solidFill>
                <a:latin typeface="Open Sans"/>
                <a:ea typeface="Open Sans"/>
                <a:cs typeface="Open Sans"/>
                <a:sym typeface="Open Sans"/>
              </a:rPr>
              <a:t>peer reviewed</a:t>
            </a:r>
            <a:r>
              <a:rPr lang="en-US" sz="2000">
                <a:solidFill>
                  <a:schemeClr val="dk1"/>
                </a:solidFill>
                <a:latin typeface="Open Sans"/>
                <a:ea typeface="Open Sans"/>
                <a:cs typeface="Open Sans"/>
                <a:sym typeface="Open Sans"/>
              </a:rPr>
              <a:t>, </a:t>
            </a:r>
            <a:r>
              <a:rPr lang="en-US" sz="2000" b="1">
                <a:solidFill>
                  <a:schemeClr val="dk1"/>
                </a:solidFill>
                <a:latin typeface="Open Sans"/>
                <a:ea typeface="Open Sans"/>
                <a:cs typeface="Open Sans"/>
                <a:sym typeface="Open Sans"/>
              </a:rPr>
              <a:t>source type</a:t>
            </a:r>
            <a:r>
              <a:rPr lang="en-US" sz="2000">
                <a:solidFill>
                  <a:schemeClr val="dk1"/>
                </a:solidFill>
                <a:latin typeface="Open Sans"/>
                <a:ea typeface="Open Sans"/>
                <a:cs typeface="Open Sans"/>
                <a:sym typeface="Open Sans"/>
              </a:rPr>
              <a:t>, </a:t>
            </a:r>
            <a:r>
              <a:rPr lang="en-US" sz="2000" b="1">
                <a:solidFill>
                  <a:schemeClr val="dk1"/>
                </a:solidFill>
                <a:latin typeface="Open Sans"/>
                <a:ea typeface="Open Sans"/>
                <a:cs typeface="Open Sans"/>
                <a:sym typeface="Open Sans"/>
              </a:rPr>
              <a:t>document type</a:t>
            </a:r>
            <a:r>
              <a:rPr lang="en-US" sz="2000">
                <a:solidFill>
                  <a:schemeClr val="dk1"/>
                </a:solidFill>
                <a:latin typeface="Open Sans"/>
                <a:ea typeface="Open Sans"/>
                <a:cs typeface="Open Sans"/>
                <a:sym typeface="Open Sans"/>
              </a:rPr>
              <a:t> and </a:t>
            </a:r>
            <a:r>
              <a:rPr lang="en-US" sz="2000" b="1">
                <a:solidFill>
                  <a:schemeClr val="dk1"/>
                </a:solidFill>
                <a:latin typeface="Open Sans"/>
                <a:ea typeface="Open Sans"/>
                <a:cs typeface="Open Sans"/>
                <a:sym typeface="Open Sans"/>
              </a:rPr>
              <a:t>language.</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A user also can specify the </a:t>
            </a:r>
            <a:r>
              <a:rPr lang="en-US" sz="2000" b="1">
                <a:solidFill>
                  <a:schemeClr val="dk1"/>
                </a:solidFill>
                <a:latin typeface="Open Sans"/>
                <a:ea typeface="Open Sans"/>
                <a:cs typeface="Open Sans"/>
                <a:sym typeface="Open Sans"/>
              </a:rPr>
              <a:t>location</a:t>
            </a:r>
            <a:r>
              <a:rPr lang="en-US" sz="2000">
                <a:solidFill>
                  <a:schemeClr val="dk1"/>
                </a:solidFill>
                <a:latin typeface="Open Sans"/>
                <a:ea typeface="Open Sans"/>
                <a:cs typeface="Open Sans"/>
                <a:sym typeface="Open Sans"/>
              </a:rPr>
              <a:t> of the keywords in a search.</a:t>
            </a:r>
            <a:endParaRPr/>
          </a:p>
          <a:p>
            <a:pPr marL="469900" lvl="0" indent="-215900" algn="just" rtl="0">
              <a:lnSpc>
                <a:spcPct val="100000"/>
              </a:lnSpc>
              <a:spcBef>
                <a:spcPts val="1000"/>
              </a:spcBef>
              <a:spcAft>
                <a:spcPts val="0"/>
              </a:spcAft>
              <a:buClr>
                <a:schemeClr val="dk1"/>
              </a:buClr>
              <a:buSzPts val="2000"/>
              <a:buNone/>
            </a:pPr>
            <a:endParaRPr sz="2000">
              <a:solidFill>
                <a:schemeClr val="dk1"/>
              </a:solidFill>
              <a:latin typeface="Open Sans"/>
              <a:ea typeface="Open Sans"/>
              <a:cs typeface="Open Sans"/>
              <a:sym typeface="Open Sans"/>
            </a:endParaRPr>
          </a:p>
        </p:txBody>
      </p:sp>
      <p:pic>
        <p:nvPicPr>
          <p:cNvPr id="301" name="Google Shape;301;p31" descr="https://lh3.googleusercontent.com/0JVK6MwQcaKbDyEG4sgV-09Xb6CIn1k0mnj78MYu6qTFvILZ60EC5LB2dlVORu-k-AGolqoYBJN7QET9inUbANycz_UzXcVJ36LKdCWwYs5dnyCEKjXlsM6TDewVuqNby-jOK3E"/>
          <p:cNvPicPr preferRelativeResize="0"/>
          <p:nvPr/>
        </p:nvPicPr>
        <p:blipFill rotWithShape="1">
          <a:blip r:embed="rId3">
            <a:alphaModFix/>
          </a:blip>
          <a:srcRect/>
          <a:stretch/>
        </p:blipFill>
        <p:spPr>
          <a:xfrm>
            <a:off x="5566611" y="1870443"/>
            <a:ext cx="6473323" cy="4542055"/>
          </a:xfrm>
          <a:prstGeom prst="rect">
            <a:avLst/>
          </a:prstGeom>
          <a:noFill/>
          <a:ln>
            <a:noFill/>
          </a:ln>
        </p:spPr>
      </p:pic>
      <p:cxnSp>
        <p:nvCxnSpPr>
          <p:cNvPr id="302" name="Google Shape;302;p31"/>
          <p:cNvCxnSpPr/>
          <p:nvPr/>
        </p:nvCxnSpPr>
        <p:spPr>
          <a:xfrm>
            <a:off x="5175849" y="2173857"/>
            <a:ext cx="651001" cy="350068"/>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a:off x="0" y="595128"/>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What is a Command Line Search ?</a:t>
            </a:r>
            <a:endParaRPr sz="3200">
              <a:solidFill>
                <a:srgbClr val="586F7C"/>
              </a:solidFill>
              <a:latin typeface="Open Sans"/>
              <a:ea typeface="Open Sans"/>
              <a:cs typeface="Open Sans"/>
              <a:sym typeface="Open Sans"/>
            </a:endParaRPr>
          </a:p>
        </p:txBody>
      </p:sp>
      <p:sp>
        <p:nvSpPr>
          <p:cNvPr id="309" name="Google Shape;309;p32"/>
          <p:cNvSpPr txBox="1">
            <a:spLocks noGrp="1"/>
          </p:cNvSpPr>
          <p:nvPr>
            <p:ph type="body" idx="1"/>
          </p:nvPr>
        </p:nvSpPr>
        <p:spPr>
          <a:xfrm>
            <a:off x="-1" y="1676028"/>
            <a:ext cx="12015537" cy="4736470"/>
          </a:xfrm>
          <a:prstGeom prst="rect">
            <a:avLst/>
          </a:prstGeom>
          <a:noFill/>
          <a:ln>
            <a:noFill/>
          </a:ln>
        </p:spPr>
        <p:txBody>
          <a:bodyPr spcFirstLastPara="1" wrap="square" lIns="91425" tIns="45700" rIns="91425" bIns="45700" anchor="t" anchorCtr="0">
            <a:noAutofit/>
          </a:bodyPr>
          <a:lstStyle/>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Allows precise searching by using operators to </a:t>
            </a:r>
            <a:r>
              <a:rPr lang="en-US" sz="2000" b="1">
                <a:solidFill>
                  <a:schemeClr val="dk1"/>
                </a:solidFill>
                <a:latin typeface="Open Sans"/>
                <a:ea typeface="Open Sans"/>
                <a:cs typeface="Open Sans"/>
                <a:sym typeface="Open Sans"/>
              </a:rPr>
              <a:t>combine different field</a:t>
            </a:r>
            <a:r>
              <a:rPr lang="en-US" sz="2000">
                <a:solidFill>
                  <a:schemeClr val="dk1"/>
                </a:solidFill>
                <a:latin typeface="Open Sans"/>
                <a:ea typeface="Open Sans"/>
                <a:cs typeface="Open Sans"/>
                <a:sym typeface="Open Sans"/>
              </a:rPr>
              <a:t>s that target the search terms. ProQuest will only search for the specified fields</a:t>
            </a:r>
            <a:r>
              <a:rPr lang="en-US" sz="1800">
                <a:solidFill>
                  <a:schemeClr val="dk1"/>
                </a:solidFill>
                <a:latin typeface="Open Sans"/>
                <a:ea typeface="Open Sans"/>
                <a:cs typeface="Open Sans"/>
                <a:sym typeface="Open Sans"/>
              </a:rPr>
              <a:t>.</a:t>
            </a:r>
            <a:endParaRPr/>
          </a:p>
          <a:p>
            <a:pPr marL="469900" lvl="0" indent="-342900" algn="just" rtl="0">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 </a:t>
            </a:r>
            <a:r>
              <a:rPr lang="en-US" sz="2000">
                <a:solidFill>
                  <a:schemeClr val="dk1"/>
                </a:solidFill>
                <a:latin typeface="Open Sans"/>
                <a:ea typeface="Open Sans"/>
                <a:cs typeface="Open Sans"/>
                <a:sym typeface="Open Sans"/>
              </a:rPr>
              <a:t>This feature is useful if a user wants to;</a:t>
            </a:r>
            <a:endParaRPr/>
          </a:p>
          <a:p>
            <a:pPr marL="927100" lvl="1" indent="-342900" algn="just" rtl="0">
              <a:lnSpc>
                <a:spcPct val="10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combine fields within a search without filling in each of the fields individually, or </a:t>
            </a:r>
            <a:endParaRPr/>
          </a:p>
          <a:p>
            <a:pPr marL="927100" lvl="1" indent="-342900" algn="just" rtl="0">
              <a:lnSpc>
                <a:spcPct val="10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when the user needs to find information in one field, but </a:t>
            </a:r>
            <a:r>
              <a:rPr lang="en-US" sz="1800" b="1">
                <a:solidFill>
                  <a:schemeClr val="dk1"/>
                </a:solidFill>
                <a:latin typeface="Open Sans"/>
                <a:ea typeface="Open Sans"/>
                <a:cs typeface="Open Sans"/>
                <a:sym typeface="Open Sans"/>
              </a:rPr>
              <a:t>not</a:t>
            </a:r>
            <a:r>
              <a:rPr lang="en-US" sz="1800">
                <a:solidFill>
                  <a:schemeClr val="dk1"/>
                </a:solidFill>
                <a:latin typeface="Open Sans"/>
                <a:ea typeface="Open Sans"/>
                <a:cs typeface="Open Sans"/>
                <a:sym typeface="Open Sans"/>
              </a:rPr>
              <a:t> in another</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To perform a command line search, a user can prefix term(s) with field name abbreviations &amp; enter them directly into the search box. </a:t>
            </a:r>
            <a:endParaRPr sz="2000">
              <a:solidFill>
                <a:schemeClr val="dk1"/>
              </a:solidFill>
              <a:latin typeface="Open Sans"/>
              <a:ea typeface="Open Sans"/>
              <a:cs typeface="Open Sans"/>
              <a:sym typeface="Open Sans"/>
            </a:endParaRPr>
          </a:p>
          <a:p>
            <a:pPr marL="927100" lvl="1" indent="-342900" algn="just" rtl="0">
              <a:lnSpc>
                <a:spcPct val="10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For example: AU (Johns) and PUB (Journal of Animal Science)</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This command is instructing the Environmental Science Collection database to look for the </a:t>
            </a:r>
            <a:r>
              <a:rPr lang="en-US" sz="2000" b="1">
                <a:solidFill>
                  <a:schemeClr val="dk1"/>
                </a:solidFill>
                <a:latin typeface="Open Sans"/>
                <a:ea typeface="Open Sans"/>
                <a:cs typeface="Open Sans"/>
                <a:sym typeface="Open Sans"/>
              </a:rPr>
              <a:t>author</a:t>
            </a:r>
            <a:r>
              <a:rPr lang="en-US" sz="2000">
                <a:solidFill>
                  <a:schemeClr val="dk1"/>
                </a:solidFill>
                <a:latin typeface="Open Sans"/>
                <a:ea typeface="Open Sans"/>
                <a:cs typeface="Open Sans"/>
                <a:sym typeface="Open Sans"/>
              </a:rPr>
              <a:t> named Johns in the </a:t>
            </a:r>
            <a:r>
              <a:rPr lang="en-US" sz="2000" b="1">
                <a:solidFill>
                  <a:schemeClr val="dk1"/>
                </a:solidFill>
                <a:latin typeface="Open Sans"/>
                <a:ea typeface="Open Sans"/>
                <a:cs typeface="Open Sans"/>
                <a:sym typeface="Open Sans"/>
              </a:rPr>
              <a:t>publication</a:t>
            </a:r>
            <a:r>
              <a:rPr lang="en-US" sz="2000">
                <a:solidFill>
                  <a:schemeClr val="dk1"/>
                </a:solidFill>
                <a:latin typeface="Open Sans"/>
                <a:ea typeface="Open Sans"/>
                <a:cs typeface="Open Sans"/>
                <a:sym typeface="Open Sans"/>
              </a:rPr>
              <a:t> named Journal of Animal Science. </a:t>
            </a:r>
            <a:endParaRPr sz="2000">
              <a:solidFill>
                <a:schemeClr val="dk1"/>
              </a:solidFill>
              <a:latin typeface="Open Sans"/>
              <a:ea typeface="Open Sans"/>
              <a:cs typeface="Open Sans"/>
              <a:sym typeface="Open Sans"/>
            </a:endParaRPr>
          </a:p>
          <a:p>
            <a:pPr marL="927100" lvl="1" indent="-342900" algn="just" rtl="0">
              <a:lnSpc>
                <a:spcPct val="100000"/>
              </a:lnSpc>
              <a:spcBef>
                <a:spcPts val="2100"/>
              </a:spcBef>
              <a:spcAft>
                <a:spcPts val="0"/>
              </a:spcAft>
              <a:buClr>
                <a:schemeClr val="dk1"/>
              </a:buClr>
              <a:buSzPts val="1800"/>
              <a:buChar char="○"/>
            </a:pPr>
            <a:r>
              <a:rPr lang="en-US" sz="1800" b="1">
                <a:solidFill>
                  <a:schemeClr val="dk1"/>
                </a:solidFill>
                <a:latin typeface="Open Sans"/>
                <a:ea typeface="Open Sans"/>
                <a:cs typeface="Open Sans"/>
                <a:sym typeface="Open Sans"/>
              </a:rPr>
              <a:t>AU</a:t>
            </a:r>
            <a:r>
              <a:rPr lang="en-US" sz="1800">
                <a:solidFill>
                  <a:schemeClr val="dk1"/>
                </a:solidFill>
                <a:latin typeface="Open Sans"/>
                <a:ea typeface="Open Sans"/>
                <a:cs typeface="Open Sans"/>
                <a:sym typeface="Open Sans"/>
              </a:rPr>
              <a:t> is the field name abbreviation for Author and </a:t>
            </a:r>
            <a:r>
              <a:rPr lang="en-US" sz="1800" b="1">
                <a:solidFill>
                  <a:schemeClr val="dk1"/>
                </a:solidFill>
                <a:latin typeface="Open Sans"/>
                <a:ea typeface="Open Sans"/>
                <a:cs typeface="Open Sans"/>
                <a:sym typeface="Open Sans"/>
              </a:rPr>
              <a:t>PUB</a:t>
            </a:r>
            <a:r>
              <a:rPr lang="en-US" sz="1800">
                <a:solidFill>
                  <a:schemeClr val="dk1"/>
                </a:solidFill>
                <a:latin typeface="Open Sans"/>
                <a:ea typeface="Open Sans"/>
                <a:cs typeface="Open Sans"/>
                <a:sym typeface="Open Sans"/>
              </a:rPr>
              <a:t> is the field name abbreviation for Publication Name</a:t>
            </a:r>
            <a:endParaRPr sz="1800">
              <a:solidFill>
                <a:schemeClr val="dk1"/>
              </a:solidFill>
              <a:latin typeface="Open Sans"/>
              <a:ea typeface="Open Sans"/>
              <a:cs typeface="Open Sans"/>
              <a:sym typeface="Open Sans"/>
            </a:endParaRPr>
          </a:p>
          <a:p>
            <a:pPr marL="469900" lvl="0" indent="-228600" algn="just" rtl="0">
              <a:lnSpc>
                <a:spcPct val="100000"/>
              </a:lnSpc>
              <a:spcBef>
                <a:spcPts val="1000"/>
              </a:spcBef>
              <a:spcAft>
                <a:spcPts val="0"/>
              </a:spcAft>
              <a:buClr>
                <a:schemeClr val="dk1"/>
              </a:buClr>
              <a:buSzPts val="1800"/>
              <a:buNone/>
            </a:pPr>
            <a:endParaRPr sz="180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a:spLocks noGrp="1"/>
          </p:cNvSpPr>
          <p:nvPr>
            <p:ph type="title"/>
          </p:nvPr>
        </p:nvSpPr>
        <p:spPr>
          <a:xfrm>
            <a:off x="0" y="595128"/>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Command Line Searching</a:t>
            </a:r>
            <a:endParaRPr sz="3200">
              <a:solidFill>
                <a:srgbClr val="586F7C"/>
              </a:solidFill>
              <a:latin typeface="Open Sans"/>
              <a:ea typeface="Open Sans"/>
              <a:cs typeface="Open Sans"/>
              <a:sym typeface="Open Sans"/>
            </a:endParaRPr>
          </a:p>
        </p:txBody>
      </p:sp>
      <p:sp>
        <p:nvSpPr>
          <p:cNvPr id="316" name="Google Shape;316;p33"/>
          <p:cNvSpPr txBox="1">
            <a:spLocks noGrp="1"/>
          </p:cNvSpPr>
          <p:nvPr>
            <p:ph type="body" idx="1"/>
          </p:nvPr>
        </p:nvSpPr>
        <p:spPr>
          <a:xfrm>
            <a:off x="0" y="1676028"/>
            <a:ext cx="6529138" cy="4736470"/>
          </a:xfrm>
          <a:prstGeom prst="rect">
            <a:avLst/>
          </a:prstGeom>
          <a:noFill/>
          <a:ln>
            <a:noFill/>
          </a:ln>
        </p:spPr>
        <p:txBody>
          <a:bodyPr spcFirstLastPara="1" wrap="square" lIns="91425" tIns="45700" rIns="91425" bIns="45700" anchor="t" anchorCtr="0">
            <a:noAutofit/>
          </a:bodyPr>
          <a:lstStyle/>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Click </a:t>
            </a:r>
            <a:r>
              <a:rPr lang="en-US" sz="1600" b="1">
                <a:solidFill>
                  <a:schemeClr val="dk1"/>
                </a:solidFill>
                <a:latin typeface="Open Sans"/>
                <a:ea typeface="Open Sans"/>
                <a:cs typeface="Open Sans"/>
                <a:sym typeface="Open Sans"/>
              </a:rPr>
              <a:t>Advanced Search</a:t>
            </a:r>
            <a:r>
              <a:rPr lang="en-US" sz="1600">
                <a:solidFill>
                  <a:schemeClr val="dk1"/>
                </a:solidFill>
                <a:latin typeface="Open Sans"/>
                <a:ea typeface="Open Sans"/>
                <a:cs typeface="Open Sans"/>
                <a:sym typeface="Open Sans"/>
              </a:rPr>
              <a:t>.  Then click </a:t>
            </a:r>
            <a:r>
              <a:rPr lang="en-US" sz="1600" b="1">
                <a:solidFill>
                  <a:schemeClr val="dk1"/>
                </a:solidFill>
                <a:latin typeface="Open Sans"/>
                <a:ea typeface="Open Sans"/>
                <a:cs typeface="Open Sans"/>
                <a:sym typeface="Open Sans"/>
              </a:rPr>
              <a:t>Command Line</a:t>
            </a:r>
            <a:r>
              <a:rPr lang="en-US" sz="1600">
                <a:solidFill>
                  <a:schemeClr val="dk1"/>
                </a:solidFill>
                <a:latin typeface="Open Sans"/>
                <a:ea typeface="Open Sans"/>
                <a:cs typeface="Open Sans"/>
                <a:sym typeface="Open Sans"/>
              </a:rPr>
              <a:t>, select the first field which is </a:t>
            </a:r>
            <a:r>
              <a:rPr lang="en-US" sz="1600" b="1">
                <a:solidFill>
                  <a:schemeClr val="dk1"/>
                </a:solidFill>
                <a:latin typeface="Open Sans"/>
                <a:ea typeface="Open Sans"/>
                <a:cs typeface="Open Sans"/>
                <a:sym typeface="Open Sans"/>
              </a:rPr>
              <a:t>Author (AU)</a:t>
            </a:r>
            <a:r>
              <a:rPr lang="en-US" sz="1600">
                <a:solidFill>
                  <a:schemeClr val="dk1"/>
                </a:solidFill>
                <a:latin typeface="Open Sans"/>
                <a:ea typeface="Open Sans"/>
                <a:cs typeface="Open Sans"/>
                <a:sym typeface="Open Sans"/>
              </a:rPr>
              <a:t> &amp; click </a:t>
            </a:r>
            <a:r>
              <a:rPr lang="en-US" sz="1600" b="1">
                <a:solidFill>
                  <a:schemeClr val="dk1"/>
                </a:solidFill>
                <a:latin typeface="Open Sans"/>
                <a:ea typeface="Open Sans"/>
                <a:cs typeface="Open Sans"/>
                <a:sym typeface="Open Sans"/>
              </a:rPr>
              <a:t>Add to Form</a:t>
            </a:r>
            <a:r>
              <a:rPr lang="en-US" sz="1600">
                <a:solidFill>
                  <a:schemeClr val="dk1"/>
                </a:solidFill>
                <a:latin typeface="Open Sans"/>
                <a:ea typeface="Open Sans"/>
                <a:cs typeface="Open Sans"/>
                <a:sym typeface="Open Sans"/>
              </a:rPr>
              <a:t>.</a:t>
            </a:r>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Enter </a:t>
            </a:r>
            <a:r>
              <a:rPr lang="en-US" sz="1600" b="1">
                <a:solidFill>
                  <a:schemeClr val="dk1"/>
                </a:solidFill>
                <a:latin typeface="Open Sans"/>
                <a:ea typeface="Open Sans"/>
                <a:cs typeface="Open Sans"/>
                <a:sym typeface="Open Sans"/>
              </a:rPr>
              <a:t>Author name </a:t>
            </a:r>
            <a:r>
              <a:rPr lang="en-US" sz="1600">
                <a:solidFill>
                  <a:schemeClr val="dk1"/>
                </a:solidFill>
                <a:latin typeface="Open Sans"/>
                <a:ea typeface="Open Sans"/>
                <a:cs typeface="Open Sans"/>
                <a:sym typeface="Open Sans"/>
              </a:rPr>
              <a:t>to search in brackets such that it appears as </a:t>
            </a:r>
            <a:r>
              <a:rPr lang="en-US" sz="1600" b="1">
                <a:solidFill>
                  <a:schemeClr val="dk1"/>
                </a:solidFill>
                <a:latin typeface="Open Sans"/>
                <a:ea typeface="Open Sans"/>
                <a:cs typeface="Open Sans"/>
                <a:sym typeface="Open Sans"/>
              </a:rPr>
              <a:t>AU(Johns)</a:t>
            </a:r>
            <a:r>
              <a:rPr lang="en-US" sz="1600">
                <a:solidFill>
                  <a:schemeClr val="dk1"/>
                </a:solidFill>
                <a:latin typeface="Open Sans"/>
                <a:ea typeface="Open Sans"/>
                <a:cs typeface="Open Sans"/>
                <a:sym typeface="Open Sans"/>
              </a:rPr>
              <a:t>.</a:t>
            </a:r>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If a user wants to combine fields with Boolean operators, click the arrow next to the Operators list and choose the required operator.</a:t>
            </a:r>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Select the second field which is </a:t>
            </a:r>
            <a:r>
              <a:rPr lang="en-US" sz="1600" b="1">
                <a:solidFill>
                  <a:schemeClr val="dk1"/>
                </a:solidFill>
                <a:latin typeface="Open Sans"/>
                <a:ea typeface="Open Sans"/>
                <a:cs typeface="Open Sans"/>
                <a:sym typeface="Open Sans"/>
              </a:rPr>
              <a:t>Publication Name (PUB) </a:t>
            </a:r>
            <a:r>
              <a:rPr lang="en-US" sz="1600">
                <a:solidFill>
                  <a:schemeClr val="dk1"/>
                </a:solidFill>
                <a:latin typeface="Open Sans"/>
                <a:ea typeface="Open Sans"/>
                <a:cs typeface="Open Sans"/>
                <a:sym typeface="Open Sans"/>
              </a:rPr>
              <a:t>and click </a:t>
            </a:r>
            <a:r>
              <a:rPr lang="en-US" sz="1600" b="1">
                <a:solidFill>
                  <a:schemeClr val="dk1"/>
                </a:solidFill>
                <a:latin typeface="Open Sans"/>
                <a:ea typeface="Open Sans"/>
                <a:cs typeface="Open Sans"/>
                <a:sym typeface="Open Sans"/>
              </a:rPr>
              <a:t>Add to Form.</a:t>
            </a:r>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Enter </a:t>
            </a:r>
            <a:r>
              <a:rPr lang="en-US" sz="1600" b="1">
                <a:solidFill>
                  <a:schemeClr val="dk1"/>
                </a:solidFill>
                <a:latin typeface="Open Sans"/>
                <a:ea typeface="Open Sans"/>
                <a:cs typeface="Open Sans"/>
                <a:sym typeface="Open Sans"/>
              </a:rPr>
              <a:t>Publication Name </a:t>
            </a:r>
            <a:r>
              <a:rPr lang="en-US" sz="1600">
                <a:solidFill>
                  <a:schemeClr val="dk1"/>
                </a:solidFill>
                <a:latin typeface="Open Sans"/>
                <a:ea typeface="Open Sans"/>
                <a:cs typeface="Open Sans"/>
                <a:sym typeface="Open Sans"/>
              </a:rPr>
              <a:t>to be searched in  brackets such that it appears as </a:t>
            </a:r>
            <a:r>
              <a:rPr lang="en-US" sz="1600" b="1">
                <a:solidFill>
                  <a:schemeClr val="dk1"/>
                </a:solidFill>
                <a:latin typeface="Open Sans"/>
                <a:ea typeface="Open Sans"/>
                <a:cs typeface="Open Sans"/>
                <a:sym typeface="Open Sans"/>
              </a:rPr>
              <a:t>PUB (Journal of Animal Science).</a:t>
            </a:r>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A search can be limited to </a:t>
            </a:r>
            <a:r>
              <a:rPr lang="en-US" sz="1600" b="1">
                <a:solidFill>
                  <a:schemeClr val="dk1"/>
                </a:solidFill>
                <a:latin typeface="Open Sans"/>
                <a:ea typeface="Open Sans"/>
                <a:cs typeface="Open Sans"/>
                <a:sym typeface="Open Sans"/>
              </a:rPr>
              <a:t>Full text </a:t>
            </a:r>
            <a:r>
              <a:rPr lang="en-US" sz="1600">
                <a:solidFill>
                  <a:schemeClr val="dk1"/>
                </a:solidFill>
                <a:latin typeface="Open Sans"/>
                <a:ea typeface="Open Sans"/>
                <a:cs typeface="Open Sans"/>
                <a:sym typeface="Open Sans"/>
              </a:rPr>
              <a:t>or </a:t>
            </a:r>
            <a:r>
              <a:rPr lang="en-US" sz="1600" b="1">
                <a:solidFill>
                  <a:schemeClr val="dk1"/>
                </a:solidFill>
                <a:latin typeface="Open Sans"/>
                <a:ea typeface="Open Sans"/>
                <a:cs typeface="Open Sans"/>
                <a:sym typeface="Open Sans"/>
              </a:rPr>
              <a:t>Peer review </a:t>
            </a:r>
            <a:r>
              <a:rPr lang="en-US" sz="1600">
                <a:solidFill>
                  <a:schemeClr val="dk1"/>
                </a:solidFill>
                <a:latin typeface="Open Sans"/>
                <a:ea typeface="Open Sans"/>
                <a:cs typeface="Open Sans"/>
                <a:sym typeface="Open Sans"/>
              </a:rPr>
              <a:t>by clicking each respective box </a:t>
            </a:r>
            <a:endParaRPr sz="1600">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1600"/>
              <a:buChar char="●"/>
            </a:pPr>
            <a:r>
              <a:rPr lang="en-US" sz="1600">
                <a:solidFill>
                  <a:schemeClr val="dk1"/>
                </a:solidFill>
                <a:latin typeface="Open Sans"/>
                <a:ea typeface="Open Sans"/>
                <a:cs typeface="Open Sans"/>
                <a:sym typeface="Open Sans"/>
              </a:rPr>
              <a:t>A search also can be limited by </a:t>
            </a:r>
            <a:r>
              <a:rPr lang="en-US" sz="1600" b="1">
                <a:solidFill>
                  <a:schemeClr val="dk1"/>
                </a:solidFill>
                <a:latin typeface="Open Sans"/>
                <a:ea typeface="Open Sans"/>
                <a:cs typeface="Open Sans"/>
                <a:sym typeface="Open Sans"/>
              </a:rPr>
              <a:t>publication</a:t>
            </a:r>
            <a:r>
              <a:rPr lang="en-US" sz="1600">
                <a:solidFill>
                  <a:schemeClr val="dk1"/>
                </a:solidFill>
                <a:latin typeface="Open Sans"/>
                <a:ea typeface="Open Sans"/>
                <a:cs typeface="Open Sans"/>
                <a:sym typeface="Open Sans"/>
              </a:rPr>
              <a:t> date by clicking the arrow next to All dates.</a:t>
            </a:r>
            <a:endParaRPr sz="1600">
              <a:solidFill>
                <a:schemeClr val="dk1"/>
              </a:solidFill>
              <a:latin typeface="Open Sans"/>
              <a:ea typeface="Open Sans"/>
              <a:cs typeface="Open Sans"/>
              <a:sym typeface="Open Sans"/>
            </a:endParaRPr>
          </a:p>
        </p:txBody>
      </p:sp>
      <p:pic>
        <p:nvPicPr>
          <p:cNvPr id="317" name="Google Shape;317;p33" descr="https://lh4.googleusercontent.com/4U0N0zGLxVFPGXW_Oirn8DDQN0lBIkXE55qSntHYu3pISepD-MJCKbREU-gxUj7gOoGPWjfC9ICITi4OZ8Ob5ydWIRcJOx_9f9JKEl4NlfZ0JgaZNL971WSRGoZhrCex83yjPFc"/>
          <p:cNvPicPr preferRelativeResize="0"/>
          <p:nvPr/>
        </p:nvPicPr>
        <p:blipFill rotWithShape="1">
          <a:blip r:embed="rId3">
            <a:alphaModFix/>
          </a:blip>
          <a:srcRect/>
          <a:stretch/>
        </p:blipFill>
        <p:spPr>
          <a:xfrm>
            <a:off x="6867525" y="2480426"/>
            <a:ext cx="5324475" cy="2771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title"/>
          </p:nvPr>
        </p:nvSpPr>
        <p:spPr>
          <a:xfrm>
            <a:off x="0" y="595128"/>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Command line search results</a:t>
            </a:r>
            <a:endParaRPr sz="3200">
              <a:solidFill>
                <a:srgbClr val="586F7C"/>
              </a:solidFill>
              <a:latin typeface="Open Sans"/>
              <a:ea typeface="Open Sans"/>
              <a:cs typeface="Open Sans"/>
              <a:sym typeface="Open Sans"/>
            </a:endParaRPr>
          </a:p>
        </p:txBody>
      </p:sp>
      <p:sp>
        <p:nvSpPr>
          <p:cNvPr id="324" name="Google Shape;324;p34"/>
          <p:cNvSpPr txBox="1">
            <a:spLocks noGrp="1"/>
          </p:cNvSpPr>
          <p:nvPr>
            <p:ph type="body" idx="1"/>
          </p:nvPr>
        </p:nvSpPr>
        <p:spPr>
          <a:xfrm>
            <a:off x="0" y="1676028"/>
            <a:ext cx="12192000" cy="4736470"/>
          </a:xfrm>
          <a:prstGeom prst="rect">
            <a:avLst/>
          </a:prstGeom>
          <a:noFill/>
          <a:ln>
            <a:noFill/>
          </a:ln>
        </p:spPr>
        <p:txBody>
          <a:bodyPr spcFirstLastPara="1" wrap="square" lIns="91425" tIns="45700" rIns="91425" bIns="45700" anchor="t" anchorCtr="0">
            <a:noAutofit/>
          </a:bodyPr>
          <a:lstStyle/>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This example has retrieved 7 results and search words are highlighted in the results.</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Results can be sorted by </a:t>
            </a:r>
            <a:r>
              <a:rPr lang="en-US" sz="2000" b="1">
                <a:solidFill>
                  <a:schemeClr val="dk1"/>
                </a:solidFill>
                <a:latin typeface="Open Sans"/>
                <a:ea typeface="Open Sans"/>
                <a:cs typeface="Open Sans"/>
                <a:sym typeface="Open Sans"/>
              </a:rPr>
              <a:t>Relevance</a:t>
            </a:r>
            <a:r>
              <a:rPr lang="en-US" sz="2000">
                <a:solidFill>
                  <a:schemeClr val="dk1"/>
                </a:solidFill>
                <a:latin typeface="Open Sans"/>
                <a:ea typeface="Open Sans"/>
                <a:cs typeface="Open Sans"/>
                <a:sym typeface="Open Sans"/>
              </a:rPr>
              <a:t>, </a:t>
            </a:r>
            <a:r>
              <a:rPr lang="en-US" sz="2000" b="1">
                <a:solidFill>
                  <a:schemeClr val="dk1"/>
                </a:solidFill>
                <a:latin typeface="Open Sans"/>
                <a:ea typeface="Open Sans"/>
                <a:cs typeface="Open Sans"/>
                <a:sym typeface="Open Sans"/>
              </a:rPr>
              <a:t>Oldest first </a:t>
            </a:r>
            <a:r>
              <a:rPr lang="en-US" sz="2000">
                <a:solidFill>
                  <a:schemeClr val="dk1"/>
                </a:solidFill>
                <a:latin typeface="Open Sans"/>
                <a:ea typeface="Open Sans"/>
                <a:cs typeface="Open Sans"/>
                <a:sym typeface="Open Sans"/>
              </a:rPr>
              <a:t>and </a:t>
            </a:r>
            <a:r>
              <a:rPr lang="en-US" sz="2000" b="1">
                <a:solidFill>
                  <a:schemeClr val="dk1"/>
                </a:solidFill>
                <a:latin typeface="Open Sans"/>
                <a:ea typeface="Open Sans"/>
                <a:cs typeface="Open Sans"/>
                <a:sym typeface="Open Sans"/>
              </a:rPr>
              <a:t>Most recent first</a:t>
            </a:r>
            <a:r>
              <a:rPr lang="en-US" sz="2000">
                <a:solidFill>
                  <a:schemeClr val="dk1"/>
                </a:solidFill>
                <a:latin typeface="Open Sans"/>
                <a:ea typeface="Open Sans"/>
                <a:cs typeface="Open Sans"/>
                <a:sym typeface="Open Sans"/>
              </a:rPr>
              <a:t>, and also apply the search filters needed as with a simple search.</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Users can also </a:t>
            </a:r>
            <a:r>
              <a:rPr lang="en-US" sz="2000" b="1">
                <a:solidFill>
                  <a:schemeClr val="dk1"/>
                </a:solidFill>
                <a:latin typeface="Open Sans"/>
                <a:ea typeface="Open Sans"/>
                <a:cs typeface="Open Sans"/>
                <a:sym typeface="Open Sans"/>
              </a:rPr>
              <a:t>cite</a:t>
            </a:r>
            <a:r>
              <a:rPr lang="en-US" sz="2000">
                <a:solidFill>
                  <a:schemeClr val="dk1"/>
                </a:solidFill>
                <a:latin typeface="Open Sans"/>
                <a:ea typeface="Open Sans"/>
                <a:cs typeface="Open Sans"/>
                <a:sym typeface="Open Sans"/>
              </a:rPr>
              <a:t>, </a:t>
            </a:r>
            <a:r>
              <a:rPr lang="en-US" sz="2000" b="1">
                <a:solidFill>
                  <a:schemeClr val="dk1"/>
                </a:solidFill>
                <a:latin typeface="Open Sans"/>
                <a:ea typeface="Open Sans"/>
                <a:cs typeface="Open Sans"/>
                <a:sym typeface="Open Sans"/>
              </a:rPr>
              <a:t>email</a:t>
            </a:r>
            <a:r>
              <a:rPr lang="en-US" sz="2000">
                <a:solidFill>
                  <a:schemeClr val="dk1"/>
                </a:solidFill>
                <a:latin typeface="Open Sans"/>
                <a:ea typeface="Open Sans"/>
                <a:cs typeface="Open Sans"/>
                <a:sym typeface="Open Sans"/>
              </a:rPr>
              <a:t>, </a:t>
            </a:r>
            <a:r>
              <a:rPr lang="en-US" sz="2000" b="1">
                <a:solidFill>
                  <a:schemeClr val="dk1"/>
                </a:solidFill>
                <a:latin typeface="Open Sans"/>
                <a:ea typeface="Open Sans"/>
                <a:cs typeface="Open Sans"/>
                <a:sym typeface="Open Sans"/>
              </a:rPr>
              <a:t>print</a:t>
            </a:r>
            <a:r>
              <a:rPr lang="en-US" sz="2000">
                <a:solidFill>
                  <a:schemeClr val="dk1"/>
                </a:solidFill>
                <a:latin typeface="Open Sans"/>
                <a:ea typeface="Open Sans"/>
                <a:cs typeface="Open Sans"/>
                <a:sym typeface="Open Sans"/>
              </a:rPr>
              <a:t> and </a:t>
            </a:r>
            <a:r>
              <a:rPr lang="en-US" sz="2000" b="1">
                <a:solidFill>
                  <a:schemeClr val="dk1"/>
                </a:solidFill>
                <a:latin typeface="Open Sans"/>
                <a:ea typeface="Open Sans"/>
                <a:cs typeface="Open Sans"/>
                <a:sym typeface="Open Sans"/>
              </a:rPr>
              <a:t>save</a:t>
            </a:r>
            <a:r>
              <a:rPr lang="en-US" sz="2000">
                <a:solidFill>
                  <a:schemeClr val="dk1"/>
                </a:solidFill>
                <a:latin typeface="Open Sans"/>
                <a:ea typeface="Open Sans"/>
                <a:cs typeface="Open Sans"/>
                <a:sym typeface="Open Sans"/>
              </a:rPr>
              <a:t> each citation - these options only work when a user has selected an article from the retrieved results</a:t>
            </a:r>
            <a:endParaRPr/>
          </a:p>
          <a:p>
            <a:pPr marL="469900" lvl="0" indent="-190500" algn="just" rtl="0">
              <a:lnSpc>
                <a:spcPct val="100000"/>
              </a:lnSpc>
              <a:spcBef>
                <a:spcPts val="1000"/>
              </a:spcBef>
              <a:spcAft>
                <a:spcPts val="0"/>
              </a:spcAft>
              <a:buClr>
                <a:schemeClr val="dk1"/>
              </a:buClr>
              <a:buSzPts val="2400"/>
              <a:buNone/>
            </a:pPr>
            <a:endParaRPr>
              <a:solidFill>
                <a:schemeClr val="dk1"/>
              </a:solidFill>
              <a:latin typeface="Open Sans"/>
              <a:ea typeface="Open Sans"/>
              <a:cs typeface="Open Sans"/>
              <a:sym typeface="Open Sans"/>
            </a:endParaRPr>
          </a:p>
        </p:txBody>
      </p:sp>
      <p:pic>
        <p:nvPicPr>
          <p:cNvPr id="325" name="Google Shape;325;p34" descr="https://lh3.googleusercontent.com/Pbsa8pFtstPOSqN-EQle_OP-SPvZLTQvH1lrrCMRRREXweTAekhbw_TMRPelGbSX4fB1alheY3uf1SrsXV-bH-o910ynayefYzbiZpE0-nWRXQ7pkBoZUDOo41reMiUOYZxy-B4"/>
          <p:cNvPicPr preferRelativeResize="0"/>
          <p:nvPr/>
        </p:nvPicPr>
        <p:blipFill rotWithShape="1">
          <a:blip r:embed="rId3">
            <a:alphaModFix/>
          </a:blip>
          <a:srcRect/>
          <a:stretch/>
        </p:blipFill>
        <p:spPr>
          <a:xfrm>
            <a:off x="2197768" y="3769896"/>
            <a:ext cx="7486475" cy="3006864"/>
          </a:xfrm>
          <a:prstGeom prst="rect">
            <a:avLst/>
          </a:prstGeom>
          <a:noFill/>
          <a:ln>
            <a:noFill/>
          </a:ln>
        </p:spPr>
      </p:pic>
      <p:cxnSp>
        <p:nvCxnSpPr>
          <p:cNvPr id="326" name="Google Shape;326;p34"/>
          <p:cNvCxnSpPr/>
          <p:nvPr/>
        </p:nvCxnSpPr>
        <p:spPr>
          <a:xfrm>
            <a:off x="1826350" y="2036000"/>
            <a:ext cx="808500" cy="17982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0" y="595128"/>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Meteorological Monographs </a:t>
            </a:r>
            <a:endParaRPr sz="3600">
              <a:solidFill>
                <a:srgbClr val="586F7C"/>
              </a:solidFill>
              <a:latin typeface="Open Sans"/>
              <a:ea typeface="Open Sans"/>
              <a:cs typeface="Open Sans"/>
              <a:sym typeface="Open Sans"/>
            </a:endParaRPr>
          </a:p>
        </p:txBody>
      </p:sp>
      <p:sp>
        <p:nvSpPr>
          <p:cNvPr id="333" name="Google Shape;333;p35"/>
          <p:cNvSpPr txBox="1">
            <a:spLocks noGrp="1"/>
          </p:cNvSpPr>
          <p:nvPr>
            <p:ph type="body" idx="1"/>
          </p:nvPr>
        </p:nvSpPr>
        <p:spPr>
          <a:xfrm>
            <a:off x="0" y="1676028"/>
            <a:ext cx="10732168" cy="4736470"/>
          </a:xfrm>
          <a:prstGeom prst="rect">
            <a:avLst/>
          </a:prstGeom>
          <a:noFill/>
          <a:ln>
            <a:noFill/>
          </a:ln>
        </p:spPr>
        <p:txBody>
          <a:bodyPr spcFirstLastPara="1" wrap="square" lIns="91425" tIns="45700" rIns="91425" bIns="45700" anchor="t" anchorCtr="0">
            <a:noAutofit/>
          </a:bodyPr>
          <a:lstStyle/>
          <a:p>
            <a:pPr marL="469900" lvl="0" indent="-342900" algn="just" rtl="0">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American Meteorological Society (AMS) </a:t>
            </a:r>
            <a:r>
              <a:rPr lang="en-US"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Meteorological Monographs</a:t>
            </a:r>
            <a:r>
              <a:rPr lang="en-US">
                <a:solidFill>
                  <a:schemeClr val="accent5"/>
                </a:solidFill>
                <a:latin typeface="Open Sans"/>
                <a:ea typeface="Open Sans"/>
                <a:cs typeface="Open Sans"/>
                <a:sym typeface="Open Sans"/>
              </a:rPr>
              <a:t> </a:t>
            </a:r>
            <a:r>
              <a:rPr lang="en-US">
                <a:solidFill>
                  <a:schemeClr val="dk1"/>
                </a:solidFill>
                <a:latin typeface="Open Sans"/>
                <a:ea typeface="Open Sans"/>
                <a:cs typeface="Open Sans"/>
                <a:sym typeface="Open Sans"/>
              </a:rPr>
              <a:t>are thematic collections of peer-reviewed, original papers, survey articles, tribute volumes, and other materials in meteorology and closely related fields.</a:t>
            </a:r>
            <a:endParaRPr/>
          </a:p>
          <a:p>
            <a:pPr marL="469900" lvl="0" indent="-342900" algn="just" rtl="0">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These publications are unique textbooks and literature for the weather, water, and climate community.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620531"/>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Learning objectives</a:t>
            </a:r>
            <a:endParaRPr sz="360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Become aware of existing additional resources related to environment.</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Understand the additional collections and how to use them.</a:t>
            </a:r>
            <a:endParaRPr>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5"/>
          <p:cNvSpPr txBox="1">
            <a:spLocks noGrp="1"/>
          </p:cNvSpPr>
          <p:nvPr>
            <p:ph type="title"/>
          </p:nvPr>
        </p:nvSpPr>
        <p:spPr>
          <a:xfrm>
            <a:off x="0" y="100550"/>
            <a:ext cx="8216400" cy="15181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r>
              <a:rPr lang="en-US" sz="320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Accessing Meteorological Monographs from the R4L Unified Portal</a:t>
            </a:r>
            <a:endParaRPr sz="3200">
              <a:solidFill>
                <a:srgbClr val="586F7C"/>
              </a:solidFill>
              <a:latin typeface="Open Sans"/>
              <a:ea typeface="Open Sans"/>
              <a:cs typeface="Open Sans"/>
              <a:sym typeface="Open Sans"/>
            </a:endParaRPr>
          </a:p>
        </p:txBody>
      </p:sp>
      <p:sp>
        <p:nvSpPr>
          <p:cNvPr id="339" name="Google Shape;339;p15"/>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cxnSp>
        <p:nvCxnSpPr>
          <p:cNvPr id="340" name="Google Shape;340;p15"/>
          <p:cNvCxnSpPr/>
          <p:nvPr/>
        </p:nvCxnSpPr>
        <p:spPr>
          <a:xfrm>
            <a:off x="3920432" y="3712830"/>
            <a:ext cx="1407540" cy="0"/>
          </a:xfrm>
          <a:prstGeom prst="straightConnector1">
            <a:avLst/>
          </a:prstGeom>
          <a:noFill/>
          <a:ln w="28575" cap="flat" cmpd="sng">
            <a:solidFill>
              <a:srgbClr val="FF0000">
                <a:alpha val="61960"/>
              </a:srgbClr>
            </a:solidFill>
            <a:prstDash val="solid"/>
            <a:round/>
            <a:headEnd type="none" w="sm" len="sm"/>
            <a:tailEnd type="triangle" w="med" len="med"/>
          </a:ln>
        </p:spPr>
      </p:cxnSp>
      <p:pic>
        <p:nvPicPr>
          <p:cNvPr id="341" name="Google Shape;341;p15"/>
          <p:cNvPicPr preferRelativeResize="0"/>
          <p:nvPr/>
        </p:nvPicPr>
        <p:blipFill rotWithShape="1">
          <a:blip r:embed="rId3">
            <a:alphaModFix/>
          </a:blip>
          <a:srcRect/>
          <a:stretch/>
        </p:blipFill>
        <p:spPr>
          <a:xfrm>
            <a:off x="288867" y="1988233"/>
            <a:ext cx="2409825" cy="3286125"/>
          </a:xfrm>
          <a:prstGeom prst="rect">
            <a:avLst/>
          </a:prstGeom>
          <a:noFill/>
          <a:ln>
            <a:noFill/>
          </a:ln>
        </p:spPr>
      </p:pic>
      <p:pic>
        <p:nvPicPr>
          <p:cNvPr id="342" name="Google Shape;342;p15"/>
          <p:cNvPicPr preferRelativeResize="0"/>
          <p:nvPr/>
        </p:nvPicPr>
        <p:blipFill rotWithShape="1">
          <a:blip r:embed="rId4">
            <a:alphaModFix/>
          </a:blip>
          <a:srcRect/>
          <a:stretch/>
        </p:blipFill>
        <p:spPr>
          <a:xfrm>
            <a:off x="3778834" y="2015151"/>
            <a:ext cx="3404927" cy="3140979"/>
          </a:xfrm>
          <a:prstGeom prst="rect">
            <a:avLst/>
          </a:prstGeom>
          <a:noFill/>
          <a:ln>
            <a:noFill/>
          </a:ln>
        </p:spPr>
      </p:pic>
      <p:pic>
        <p:nvPicPr>
          <p:cNvPr id="343" name="Google Shape;343;p15"/>
          <p:cNvPicPr preferRelativeResize="0"/>
          <p:nvPr/>
        </p:nvPicPr>
        <p:blipFill rotWithShape="1">
          <a:blip r:embed="rId5">
            <a:alphaModFix/>
          </a:blip>
          <a:srcRect/>
          <a:stretch/>
        </p:blipFill>
        <p:spPr>
          <a:xfrm>
            <a:off x="7045382" y="1931082"/>
            <a:ext cx="4679603" cy="3140979"/>
          </a:xfrm>
          <a:prstGeom prst="rect">
            <a:avLst/>
          </a:prstGeom>
          <a:noFill/>
          <a:ln>
            <a:noFill/>
          </a:ln>
        </p:spPr>
      </p:pic>
      <p:sp>
        <p:nvSpPr>
          <p:cNvPr id="344" name="Google Shape;344;p15"/>
          <p:cNvSpPr/>
          <p:nvPr/>
        </p:nvSpPr>
        <p:spPr>
          <a:xfrm>
            <a:off x="452354" y="3444612"/>
            <a:ext cx="1455067" cy="282056"/>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45" name="Google Shape;345;p15"/>
          <p:cNvCxnSpPr/>
          <p:nvPr/>
        </p:nvCxnSpPr>
        <p:spPr>
          <a:xfrm rot="10800000" flipH="1">
            <a:off x="4700810" y="3501571"/>
            <a:ext cx="2280751" cy="934177"/>
          </a:xfrm>
          <a:prstGeom prst="straightConnector1">
            <a:avLst/>
          </a:prstGeom>
          <a:noFill/>
          <a:ln w="19050" cap="flat" cmpd="sng">
            <a:solidFill>
              <a:srgbClr val="00B050"/>
            </a:solidFill>
            <a:prstDash val="solid"/>
            <a:round/>
            <a:headEnd type="none" w="sm" len="sm"/>
            <a:tailEnd type="triangle" w="med" len="med"/>
          </a:ln>
        </p:spPr>
      </p:cxnSp>
      <p:cxnSp>
        <p:nvCxnSpPr>
          <p:cNvPr id="346" name="Google Shape;346;p15"/>
          <p:cNvCxnSpPr/>
          <p:nvPr/>
        </p:nvCxnSpPr>
        <p:spPr>
          <a:xfrm rot="10800000" flipH="1">
            <a:off x="1702676" y="2302910"/>
            <a:ext cx="2087106" cy="1328385"/>
          </a:xfrm>
          <a:prstGeom prst="straightConnector1">
            <a:avLst/>
          </a:prstGeom>
          <a:noFill/>
          <a:ln w="19050" cap="flat" cmpd="sng">
            <a:solidFill>
              <a:srgbClr val="00B050"/>
            </a:solidFill>
            <a:prstDash val="solid"/>
            <a:round/>
            <a:headEnd type="none" w="sm" len="sm"/>
            <a:tailEnd type="triangle" w="med" len="med"/>
          </a:ln>
        </p:spPr>
      </p:cxnSp>
      <p:sp>
        <p:nvSpPr>
          <p:cNvPr id="347" name="Google Shape;347;p15"/>
          <p:cNvSpPr/>
          <p:nvPr/>
        </p:nvSpPr>
        <p:spPr>
          <a:xfrm>
            <a:off x="7183761" y="3127026"/>
            <a:ext cx="4541224" cy="1045581"/>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8" name="Google Shape;348;p15"/>
          <p:cNvSpPr txBox="1"/>
          <p:nvPr/>
        </p:nvSpPr>
        <p:spPr>
          <a:xfrm>
            <a:off x="103350" y="5514497"/>
            <a:ext cx="11621635" cy="830956"/>
          </a:xfrm>
          <a:prstGeom prst="rect">
            <a:avLst/>
          </a:prstGeom>
          <a:noFill/>
          <a:ln>
            <a:noFill/>
          </a:ln>
        </p:spPr>
        <p:txBody>
          <a:bodyPr spcFirstLastPara="1" wrap="square" lIns="91425" tIns="45700" rIns="91425" bIns="45700" anchor="t" anchorCtr="0">
            <a:spAutoFit/>
          </a:bodyPr>
          <a:lstStyle/>
          <a:p>
            <a:pPr marL="76200" marR="0" lvl="0" indent="0" algn="just" rtl="0">
              <a:lnSpc>
                <a:spcPct val="100000"/>
              </a:lnSpc>
              <a:spcBef>
                <a:spcPts val="0"/>
              </a:spcBef>
              <a:spcAft>
                <a:spcPts val="0"/>
              </a:spcAft>
              <a:buClr>
                <a:schemeClr val="dk1"/>
              </a:buClr>
              <a:buSzPts val="2400"/>
              <a:buFont typeface="Arial"/>
              <a:buNone/>
            </a:pPr>
            <a:r>
              <a:rPr lang="en-US" sz="2400" b="0" i="0" u="none" strike="noStrike" cap="none">
                <a:solidFill>
                  <a:srgbClr val="424242"/>
                </a:solidFill>
                <a:latin typeface="Open Sans"/>
                <a:ea typeface="Open Sans"/>
                <a:cs typeface="Open Sans"/>
                <a:sym typeface="Open Sans"/>
              </a:rPr>
              <a:t>To access the database, click on </a:t>
            </a:r>
            <a:r>
              <a:rPr lang="en-US" sz="2400" b="1" i="0" u="none" strike="noStrike" cap="none">
                <a:solidFill>
                  <a:srgbClr val="424242"/>
                </a:solidFill>
                <a:latin typeface="Open Sans"/>
                <a:ea typeface="Open Sans"/>
                <a:cs typeface="Open Sans"/>
                <a:sym typeface="Open Sans"/>
              </a:rPr>
              <a:t>Content/Databases </a:t>
            </a:r>
            <a:r>
              <a:rPr lang="en-US" sz="2400" b="0" i="0" u="none" strike="noStrike" cap="none">
                <a:solidFill>
                  <a:srgbClr val="424242"/>
                </a:solidFill>
                <a:latin typeface="Open Sans"/>
                <a:ea typeface="Open Sans"/>
                <a:cs typeface="Open Sans"/>
                <a:sym typeface="Open Sans"/>
              </a:rPr>
              <a:t>on the Research4life Unified Portal homepage and select </a:t>
            </a:r>
            <a:r>
              <a:rPr lang="en-US" sz="2400" b="1" i="0" u="none" strike="noStrike" cap="none">
                <a:solidFill>
                  <a:srgbClr val="424242"/>
                </a:solidFill>
                <a:latin typeface="Open Sans"/>
                <a:ea typeface="Open Sans"/>
                <a:cs typeface="Open Sans"/>
                <a:sym typeface="Open Sans"/>
              </a:rPr>
              <a:t>Meteorlogical Databases </a:t>
            </a:r>
            <a:r>
              <a:rPr lang="en-US" sz="2400" b="0" i="0" u="none" strike="noStrike" cap="none">
                <a:solidFill>
                  <a:srgbClr val="424242"/>
                </a:solidFill>
                <a:latin typeface="Open Sans"/>
                <a:ea typeface="Open Sans"/>
                <a:cs typeface="Open Sans"/>
                <a:sym typeface="Open Sans"/>
              </a:rPr>
              <a:t>as shown above.</a:t>
            </a:r>
            <a:endParaRPr sz="2400" b="0" i="0" u="none" strike="noStrike" cap="none">
              <a:solidFill>
                <a:srgbClr val="42424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Meteorological Monographs homepage</a:t>
            </a:r>
            <a:endParaRPr sz="3200">
              <a:solidFill>
                <a:srgbClr val="586F7C"/>
              </a:solidFill>
              <a:latin typeface="Open Sans"/>
              <a:ea typeface="Open Sans"/>
              <a:cs typeface="Open Sans"/>
              <a:sym typeface="Open Sans"/>
            </a:endParaRPr>
          </a:p>
        </p:txBody>
      </p:sp>
      <p:sp>
        <p:nvSpPr>
          <p:cNvPr id="355" name="Google Shape;355;p37"/>
          <p:cNvSpPr txBox="1">
            <a:spLocks noGrp="1"/>
          </p:cNvSpPr>
          <p:nvPr>
            <p:ph type="body" idx="1"/>
          </p:nvPr>
        </p:nvSpPr>
        <p:spPr>
          <a:xfrm>
            <a:off x="-1" y="1676028"/>
            <a:ext cx="6898105" cy="4736470"/>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Publisher’s Website allows the users to search for content through the </a:t>
            </a:r>
            <a:r>
              <a:rPr lang="en-US" sz="2000" b="1">
                <a:solidFill>
                  <a:schemeClr val="dk1"/>
                </a:solidFill>
                <a:latin typeface="Open Sans"/>
                <a:ea typeface="Open Sans"/>
                <a:cs typeface="Open Sans"/>
                <a:sym typeface="Open Sans"/>
              </a:rPr>
              <a:t>Simple Search </a:t>
            </a:r>
            <a:r>
              <a:rPr lang="en-US" sz="2000">
                <a:solidFill>
                  <a:schemeClr val="dk1"/>
                </a:solidFill>
                <a:latin typeface="Open Sans"/>
                <a:ea typeface="Open Sans"/>
                <a:cs typeface="Open Sans"/>
                <a:sym typeface="Open Sans"/>
              </a:rPr>
              <a:t>and </a:t>
            </a:r>
            <a:r>
              <a:rPr lang="en-US" sz="2000" b="1">
                <a:solidFill>
                  <a:schemeClr val="dk1"/>
                </a:solidFill>
                <a:latin typeface="Open Sans"/>
                <a:ea typeface="Open Sans"/>
                <a:cs typeface="Open Sans"/>
                <a:sym typeface="Open Sans"/>
              </a:rPr>
              <a:t>Advanced Search </a:t>
            </a:r>
            <a:r>
              <a:rPr lang="en-US" sz="2000">
                <a:solidFill>
                  <a:schemeClr val="dk1"/>
                </a:solidFill>
                <a:latin typeface="Open Sans"/>
                <a:ea typeface="Open Sans"/>
                <a:cs typeface="Open Sans"/>
                <a:sym typeface="Open Sans"/>
              </a:rPr>
              <a:t>boxes or use the </a:t>
            </a:r>
            <a:r>
              <a:rPr lang="en-US" sz="2000" b="1">
                <a:solidFill>
                  <a:schemeClr val="dk1"/>
                </a:solidFill>
                <a:latin typeface="Open Sans"/>
                <a:ea typeface="Open Sans"/>
                <a:cs typeface="Open Sans"/>
                <a:sym typeface="Open Sans"/>
              </a:rPr>
              <a:t>browse by issue</a:t>
            </a:r>
            <a:r>
              <a:rPr lang="en-US" sz="2000">
                <a:solidFill>
                  <a:schemeClr val="dk1"/>
                </a:solidFill>
                <a:latin typeface="Open Sans"/>
                <a:ea typeface="Open Sans"/>
                <a:cs typeface="Open Sans"/>
                <a:sym typeface="Open Sans"/>
              </a:rPr>
              <a:t> option (Journal, Decade, Volume, Issue).</a:t>
            </a:r>
            <a:endParaRPr/>
          </a:p>
          <a:p>
            <a:pPr marL="469900" lvl="0" indent="-342900" algn="l" rtl="0">
              <a:lnSpc>
                <a:spcPct val="100000"/>
              </a:lnSpc>
              <a:spcBef>
                <a:spcPts val="1000"/>
              </a:spcBef>
              <a:spcAft>
                <a:spcPts val="0"/>
              </a:spcAft>
              <a:buClr>
                <a:schemeClr val="dk1"/>
              </a:buClr>
              <a:buSzPts val="2000"/>
              <a:buChar char="●"/>
            </a:pPr>
            <a:r>
              <a:rPr lang="en-US" sz="2000" b="1">
                <a:solidFill>
                  <a:schemeClr val="dk1"/>
                </a:solidFill>
                <a:latin typeface="Open Sans"/>
                <a:ea typeface="Open Sans"/>
                <a:cs typeface="Open Sans"/>
                <a:sym typeface="Open Sans"/>
              </a:rPr>
              <a:t>AMS</a:t>
            </a:r>
            <a:r>
              <a:rPr lang="en-US" sz="2000">
                <a:solidFill>
                  <a:schemeClr val="dk1"/>
                </a:solidFill>
                <a:latin typeface="Open Sans"/>
                <a:ea typeface="Open Sans"/>
                <a:cs typeface="Open Sans"/>
                <a:sym typeface="Open Sans"/>
              </a:rPr>
              <a:t> has twelve publications including Meteorological Monographs on the same portal.</a:t>
            </a:r>
            <a:endParaRPr/>
          </a:p>
          <a:p>
            <a:pPr marL="469900" lvl="0" indent="-342900" algn="l"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A simple or advanced search will retrieve results from all twelve publications.</a:t>
            </a:r>
            <a:endParaRPr/>
          </a:p>
          <a:p>
            <a:pPr marL="469900" lvl="0" indent="-342900" algn="l"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Users can apply the publication filter to restrict the search to Meteorological Monographs or they click on available volumes to find a specific title.</a:t>
            </a:r>
            <a:endParaRPr/>
          </a:p>
          <a:p>
            <a:pPr marL="469900" lvl="0" indent="-215900" algn="l" rtl="0">
              <a:lnSpc>
                <a:spcPct val="100000"/>
              </a:lnSpc>
              <a:spcBef>
                <a:spcPts val="1000"/>
              </a:spcBef>
              <a:spcAft>
                <a:spcPts val="0"/>
              </a:spcAft>
              <a:buClr>
                <a:schemeClr val="dk1"/>
              </a:buClr>
              <a:buSzPts val="2000"/>
              <a:buNone/>
            </a:pPr>
            <a:endParaRPr sz="2000">
              <a:solidFill>
                <a:schemeClr val="dk1"/>
              </a:solidFill>
              <a:latin typeface="Open Sans"/>
              <a:ea typeface="Open Sans"/>
              <a:cs typeface="Open Sans"/>
              <a:sym typeface="Open Sans"/>
            </a:endParaRPr>
          </a:p>
        </p:txBody>
      </p:sp>
      <p:pic>
        <p:nvPicPr>
          <p:cNvPr id="356" name="Google Shape;356;p37" descr="https://lh6.googleusercontent.com/qU_89L9_L0E_TSu2WzFsyEz7O38Sre_xW2m-2ln9xo5nkGCt2_JSHYyhYRS_hegGoo1BGpIu-Y9iKTXrrDzBVNNiC68Z6dmxHt53l8Zd6U248_qql0iDAQwInHpijxI7q9CfQjg"/>
          <p:cNvPicPr preferRelativeResize="0"/>
          <p:nvPr/>
        </p:nvPicPr>
        <p:blipFill rotWithShape="1">
          <a:blip r:embed="rId3">
            <a:alphaModFix/>
          </a:blip>
          <a:srcRect/>
          <a:stretch/>
        </p:blipFill>
        <p:spPr>
          <a:xfrm>
            <a:off x="6898104" y="2187575"/>
            <a:ext cx="5252812" cy="347528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2"/>
          <p:cNvSpPr txBox="1">
            <a:spLocks noGrp="1"/>
          </p:cNvSpPr>
          <p:nvPr>
            <p:ph type="title"/>
          </p:nvPr>
        </p:nvSpPr>
        <p:spPr>
          <a:xfrm>
            <a:off x="0" y="437222"/>
            <a:ext cx="816543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Meteorological Monographs  </a:t>
            </a:r>
            <a:endParaRPr sz="3600">
              <a:solidFill>
                <a:srgbClr val="586F7C"/>
              </a:solidFill>
              <a:latin typeface="Open Sans"/>
              <a:ea typeface="Open Sans"/>
              <a:cs typeface="Open Sans"/>
              <a:sym typeface="Open Sans"/>
            </a:endParaRPr>
          </a:p>
        </p:txBody>
      </p:sp>
      <p:grpSp>
        <p:nvGrpSpPr>
          <p:cNvPr id="363" name="Google Shape;363;p42"/>
          <p:cNvGrpSpPr/>
          <p:nvPr/>
        </p:nvGrpSpPr>
        <p:grpSpPr>
          <a:xfrm>
            <a:off x="1299410" y="2119636"/>
            <a:ext cx="9416716" cy="4255019"/>
            <a:chOff x="0" y="2079"/>
            <a:chExt cx="9416716" cy="4255019"/>
          </a:xfrm>
        </p:grpSpPr>
        <p:cxnSp>
          <p:nvCxnSpPr>
            <p:cNvPr id="364" name="Google Shape;364;p42"/>
            <p:cNvCxnSpPr/>
            <p:nvPr/>
          </p:nvCxnSpPr>
          <p:spPr>
            <a:xfrm>
              <a:off x="0" y="2079"/>
              <a:ext cx="9416716" cy="0"/>
            </a:xfrm>
            <a:prstGeom prst="straightConnector1">
              <a:avLst/>
            </a:prstGeom>
            <a:solidFill>
              <a:srgbClr val="FFAA3F"/>
            </a:solidFill>
            <a:ln w="25400" cap="flat" cmpd="sng">
              <a:solidFill>
                <a:srgbClr val="FFAA3F"/>
              </a:solidFill>
              <a:prstDash val="solid"/>
              <a:round/>
              <a:headEnd type="none" w="sm" len="sm"/>
              <a:tailEnd type="none" w="sm" len="sm"/>
            </a:ln>
          </p:spPr>
        </p:cxnSp>
        <p:sp>
          <p:nvSpPr>
            <p:cNvPr id="365" name="Google Shape;365;p42"/>
            <p:cNvSpPr/>
            <p:nvPr/>
          </p:nvSpPr>
          <p:spPr>
            <a:xfrm>
              <a:off x="0" y="2079"/>
              <a:ext cx="9416716" cy="14183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42"/>
            <p:cNvSpPr txBox="1"/>
            <p:nvPr/>
          </p:nvSpPr>
          <p:spPr>
            <a:xfrm>
              <a:off x="0" y="2079"/>
              <a:ext cx="9416716" cy="141833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Starting with Volume 56, individual monograph articles are </a:t>
              </a:r>
              <a:r>
                <a:rPr lang="en-US" sz="2400" b="1" i="0" u="none" strike="noStrike" cap="none">
                  <a:solidFill>
                    <a:srgbClr val="000000"/>
                  </a:solidFill>
                  <a:latin typeface="Open Sans"/>
                  <a:ea typeface="Open Sans"/>
                  <a:cs typeface="Open Sans"/>
                  <a:sym typeface="Open Sans"/>
                </a:rPr>
                <a:t>open access </a:t>
              </a:r>
              <a:r>
                <a:rPr lang="en-US" sz="2400" b="0" i="0" u="none" strike="noStrike" cap="none">
                  <a:solidFill>
                    <a:srgbClr val="000000"/>
                  </a:solidFill>
                  <a:latin typeface="Open Sans"/>
                  <a:ea typeface="Open Sans"/>
                  <a:cs typeface="Open Sans"/>
                  <a:sym typeface="Open Sans"/>
                </a:rPr>
                <a:t>at </a:t>
              </a:r>
              <a:r>
                <a:rPr lang="en-US" sz="2400" b="1" i="0" u="none" strike="noStrike" cap="none">
                  <a:solidFill>
                    <a:srgbClr val="000000"/>
                  </a:solidFill>
                  <a:latin typeface="Open Sans"/>
                  <a:ea typeface="Open Sans"/>
                  <a:cs typeface="Open Sans"/>
                  <a:sym typeface="Open Sans"/>
                </a:rPr>
                <a:t>AMS Journals Online</a:t>
              </a:r>
              <a:r>
                <a:rPr lang="en-US" sz="2400" b="0" i="0" u="none" strike="noStrike" cap="none">
                  <a:solidFill>
                    <a:srgbClr val="000000"/>
                  </a:solidFill>
                  <a:latin typeface="Open Sans"/>
                  <a:ea typeface="Open Sans"/>
                  <a:cs typeface="Open Sans"/>
                  <a:sym typeface="Open Sans"/>
                </a:rPr>
                <a:t>.</a:t>
              </a:r>
              <a:endParaRPr sz="2400" b="0" i="0" u="none" strike="noStrike" cap="none">
                <a:solidFill>
                  <a:srgbClr val="000000"/>
                </a:solidFill>
                <a:latin typeface="Open Sans"/>
                <a:ea typeface="Open Sans"/>
                <a:cs typeface="Open Sans"/>
                <a:sym typeface="Open Sans"/>
              </a:endParaRPr>
            </a:p>
          </p:txBody>
        </p:sp>
        <p:cxnSp>
          <p:nvCxnSpPr>
            <p:cNvPr id="367" name="Google Shape;367;p42"/>
            <p:cNvCxnSpPr/>
            <p:nvPr/>
          </p:nvCxnSpPr>
          <p:spPr>
            <a:xfrm>
              <a:off x="0" y="1420419"/>
              <a:ext cx="9416716" cy="0"/>
            </a:xfrm>
            <a:prstGeom prst="straightConnector1">
              <a:avLst/>
            </a:prstGeom>
            <a:solidFill>
              <a:srgbClr val="28F100"/>
            </a:solidFill>
            <a:ln w="25400" cap="flat" cmpd="sng">
              <a:solidFill>
                <a:srgbClr val="28F100"/>
              </a:solidFill>
              <a:prstDash val="solid"/>
              <a:round/>
              <a:headEnd type="none" w="sm" len="sm"/>
              <a:tailEnd type="none" w="sm" len="sm"/>
            </a:ln>
          </p:spPr>
        </p:cxnSp>
        <p:sp>
          <p:nvSpPr>
            <p:cNvPr id="368" name="Google Shape;368;p42"/>
            <p:cNvSpPr/>
            <p:nvPr/>
          </p:nvSpPr>
          <p:spPr>
            <a:xfrm>
              <a:off x="0" y="1420419"/>
              <a:ext cx="9416716" cy="14183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42"/>
            <p:cNvSpPr txBox="1"/>
            <p:nvPr/>
          </p:nvSpPr>
          <p:spPr>
            <a:xfrm>
              <a:off x="0" y="1420419"/>
              <a:ext cx="9416716" cy="141833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Previous volumes are </a:t>
              </a:r>
              <a:r>
                <a:rPr lang="en-US" sz="2400" b="1" i="0" u="none" strike="noStrike" cap="none">
                  <a:solidFill>
                    <a:srgbClr val="000000"/>
                  </a:solidFill>
                  <a:latin typeface="Open Sans"/>
                  <a:ea typeface="Open Sans"/>
                  <a:cs typeface="Open Sans"/>
                  <a:sym typeface="Open Sans"/>
                </a:rPr>
                <a:t>digitally archived </a:t>
              </a:r>
              <a:r>
                <a:rPr lang="en-US" sz="2400" b="0" i="0" u="none" strike="noStrike" cap="none">
                  <a:solidFill>
                    <a:srgbClr val="000000"/>
                  </a:solidFill>
                  <a:latin typeface="Open Sans"/>
                  <a:ea typeface="Open Sans"/>
                  <a:cs typeface="Open Sans"/>
                  <a:sym typeface="Open Sans"/>
                </a:rPr>
                <a:t>and available through </a:t>
              </a:r>
              <a:r>
                <a:rPr lang="en-US" sz="2400" b="1" i="0" u="none" strike="noStrike" cap="none">
                  <a:solidFill>
                    <a:srgbClr val="000000"/>
                  </a:solidFill>
                  <a:latin typeface="Open Sans"/>
                  <a:ea typeface="Open Sans"/>
                  <a:cs typeface="Open Sans"/>
                  <a:sym typeface="Open Sans"/>
                </a:rPr>
                <a:t>Springer Nature</a:t>
              </a:r>
              <a:r>
                <a:rPr lang="en-US" sz="2400" b="0" i="0" u="none" strike="noStrike" cap="none">
                  <a:solidFill>
                    <a:srgbClr val="000000"/>
                  </a:solidFill>
                  <a:latin typeface="Open Sans"/>
                  <a:ea typeface="Open Sans"/>
                  <a:cs typeface="Open Sans"/>
                  <a:sym typeface="Open Sans"/>
                </a:rPr>
                <a:t>. </a:t>
              </a:r>
              <a:endParaRPr sz="2400" b="0" i="0" u="none" strike="noStrike" cap="none">
                <a:solidFill>
                  <a:srgbClr val="000000"/>
                </a:solidFill>
                <a:latin typeface="Open Sans"/>
                <a:ea typeface="Open Sans"/>
                <a:cs typeface="Open Sans"/>
                <a:sym typeface="Open Sans"/>
              </a:endParaRPr>
            </a:p>
          </p:txBody>
        </p:sp>
        <p:cxnSp>
          <p:nvCxnSpPr>
            <p:cNvPr id="370" name="Google Shape;370;p42"/>
            <p:cNvCxnSpPr/>
            <p:nvPr/>
          </p:nvCxnSpPr>
          <p:spPr>
            <a:xfrm>
              <a:off x="0" y="2838759"/>
              <a:ext cx="9416716" cy="0"/>
            </a:xfrm>
            <a:prstGeom prst="straightConnector1">
              <a:avLst/>
            </a:prstGeom>
            <a:solidFill>
              <a:srgbClr val="0095A5"/>
            </a:solidFill>
            <a:ln w="25400" cap="flat" cmpd="sng">
              <a:solidFill>
                <a:srgbClr val="0095A5"/>
              </a:solidFill>
              <a:prstDash val="solid"/>
              <a:round/>
              <a:headEnd type="none" w="sm" len="sm"/>
              <a:tailEnd type="none" w="sm" len="sm"/>
            </a:ln>
          </p:spPr>
        </p:cxnSp>
        <p:sp>
          <p:nvSpPr>
            <p:cNvPr id="371" name="Google Shape;371;p42"/>
            <p:cNvSpPr/>
            <p:nvPr/>
          </p:nvSpPr>
          <p:spPr>
            <a:xfrm>
              <a:off x="0" y="2838759"/>
              <a:ext cx="9416716" cy="14183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42"/>
            <p:cNvSpPr txBox="1"/>
            <p:nvPr/>
          </p:nvSpPr>
          <p:spPr>
            <a:xfrm>
              <a:off x="0" y="2838759"/>
              <a:ext cx="9416716" cy="141833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Many monographs are in print and available at the </a:t>
              </a:r>
              <a:r>
                <a:rPr lang="en-US" sz="2400" b="1" i="0" u="none" strike="noStrike" cap="none">
                  <a:solidFill>
                    <a:srgbClr val="000000"/>
                  </a:solidFill>
                  <a:latin typeface="Open Sans"/>
                  <a:ea typeface="Open Sans"/>
                  <a:cs typeface="Open Sans"/>
                  <a:sym typeface="Open Sans"/>
                </a:rPr>
                <a:t>AMS Bookstore</a:t>
              </a:r>
              <a:r>
                <a:rPr lang="en-US" sz="2400" b="0" i="0" u="none" strike="noStrike" cap="none">
                  <a:solidFill>
                    <a:srgbClr val="000000"/>
                  </a:solidFill>
                  <a:latin typeface="Open Sans"/>
                  <a:ea typeface="Open Sans"/>
                  <a:cs typeface="Open Sans"/>
                  <a:sym typeface="Open Sans"/>
                </a:rPr>
                <a:t>, </a:t>
              </a:r>
              <a:r>
                <a:rPr lang="en-US" sz="2400" b="1" i="0" u="none" strike="noStrike" cap="none">
                  <a:solidFill>
                    <a:srgbClr val="000000"/>
                  </a:solidFill>
                  <a:latin typeface="Open Sans"/>
                  <a:ea typeface="Open Sans"/>
                  <a:cs typeface="Open Sans"/>
                  <a:sym typeface="Open Sans"/>
                </a:rPr>
                <a:t>University of Chicago Press</a:t>
              </a:r>
              <a:r>
                <a:rPr lang="en-US" sz="2400" b="0" i="0" u="none" strike="noStrike" cap="none">
                  <a:solidFill>
                    <a:srgbClr val="000000"/>
                  </a:solidFill>
                  <a:latin typeface="Open Sans"/>
                  <a:ea typeface="Open Sans"/>
                  <a:cs typeface="Open Sans"/>
                  <a:sym typeface="Open Sans"/>
                </a:rPr>
                <a:t>, </a:t>
              </a:r>
              <a:r>
                <a:rPr lang="en-US" sz="2400" b="1" i="0" u="none" strike="noStrike" cap="none">
                  <a:solidFill>
                    <a:srgbClr val="000000"/>
                  </a:solidFill>
                  <a:latin typeface="Open Sans"/>
                  <a:ea typeface="Open Sans"/>
                  <a:cs typeface="Open Sans"/>
                  <a:sym typeface="Open Sans"/>
                </a:rPr>
                <a:t>Amazon</a:t>
              </a:r>
              <a:r>
                <a:rPr lang="en-US" sz="2400" b="0" i="0" u="none" strike="noStrike" cap="none">
                  <a:solidFill>
                    <a:srgbClr val="000000"/>
                  </a:solidFill>
                  <a:latin typeface="Open Sans"/>
                  <a:ea typeface="Open Sans"/>
                  <a:cs typeface="Open Sans"/>
                  <a:sym typeface="Open Sans"/>
                </a:rPr>
                <a:t> etc.</a:t>
              </a:r>
              <a:endParaRPr sz="2400" b="0" i="0" u="none" strike="noStrike" cap="none">
                <a:solidFill>
                  <a:srgbClr val="000000"/>
                </a:solidFill>
                <a:latin typeface="Open Sans"/>
                <a:ea typeface="Open Sans"/>
                <a:cs typeface="Open Sans"/>
                <a:sym typeface="Open San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title"/>
          </p:nvPr>
        </p:nvSpPr>
        <p:spPr>
          <a:xfrm>
            <a:off x="0" y="539207"/>
            <a:ext cx="816543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Searching Meteorological Monographs</a:t>
            </a:r>
            <a:endParaRPr sz="3200">
              <a:solidFill>
                <a:srgbClr val="586F7C"/>
              </a:solidFill>
              <a:latin typeface="Open Sans"/>
              <a:ea typeface="Open Sans"/>
              <a:cs typeface="Open Sans"/>
              <a:sym typeface="Open Sans"/>
            </a:endParaRPr>
          </a:p>
        </p:txBody>
      </p:sp>
      <p:sp>
        <p:nvSpPr>
          <p:cNvPr id="379" name="Google Shape;379;p43"/>
          <p:cNvSpPr txBox="1">
            <a:spLocks noGrp="1"/>
          </p:cNvSpPr>
          <p:nvPr>
            <p:ph type="body" idx="1"/>
          </p:nvPr>
        </p:nvSpPr>
        <p:spPr>
          <a:xfrm>
            <a:off x="-1" y="1676028"/>
            <a:ext cx="5181601" cy="4736470"/>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The AMS portal supports both </a:t>
            </a:r>
            <a:r>
              <a:rPr lang="en-US" sz="2000" b="1">
                <a:solidFill>
                  <a:schemeClr val="dk1"/>
                </a:solidFill>
                <a:latin typeface="Open Sans"/>
                <a:ea typeface="Open Sans"/>
                <a:cs typeface="Open Sans"/>
                <a:sym typeface="Open Sans"/>
              </a:rPr>
              <a:t>Simple</a:t>
            </a:r>
            <a:r>
              <a:rPr lang="en-US" sz="2000">
                <a:solidFill>
                  <a:schemeClr val="dk1"/>
                </a:solidFill>
                <a:latin typeface="Open Sans"/>
                <a:ea typeface="Open Sans"/>
                <a:cs typeface="Open Sans"/>
                <a:sym typeface="Open Sans"/>
              </a:rPr>
              <a:t> and </a:t>
            </a:r>
            <a:r>
              <a:rPr lang="en-US" sz="2000" b="1">
                <a:solidFill>
                  <a:schemeClr val="dk1"/>
                </a:solidFill>
                <a:latin typeface="Open Sans"/>
                <a:ea typeface="Open Sans"/>
                <a:cs typeface="Open Sans"/>
                <a:sym typeface="Open Sans"/>
              </a:rPr>
              <a:t>Advanced search</a:t>
            </a:r>
            <a:r>
              <a:rPr lang="en-US"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marL="469900" lvl="0" indent="-342900" algn="l"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Type “</a:t>
            </a:r>
            <a:r>
              <a:rPr lang="en-US" sz="2000" b="1">
                <a:solidFill>
                  <a:schemeClr val="dk1"/>
                </a:solidFill>
                <a:latin typeface="Open Sans"/>
                <a:ea typeface="Open Sans"/>
                <a:cs typeface="Open Sans"/>
                <a:sym typeface="Open Sans"/>
              </a:rPr>
              <a:t>Tropical Cyclone” </a:t>
            </a:r>
            <a:r>
              <a:rPr lang="en-US" sz="2000">
                <a:solidFill>
                  <a:schemeClr val="dk1"/>
                </a:solidFill>
                <a:latin typeface="Open Sans"/>
                <a:ea typeface="Open Sans"/>
                <a:cs typeface="Open Sans"/>
                <a:sym typeface="Open Sans"/>
              </a:rPr>
              <a:t>in the simple search box and click search.</a:t>
            </a:r>
            <a:endParaRPr/>
          </a:p>
          <a:p>
            <a:pPr marL="469900" lvl="0" indent="-342900" algn="l"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phrase should be enclosed in quotation marks so the database can search it as a phrase and not as separate words.</a:t>
            </a:r>
            <a:endParaRPr/>
          </a:p>
          <a:p>
            <a:pPr marL="469900" lvl="0" indent="-342900" algn="l"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search retrieved </a:t>
            </a:r>
            <a:r>
              <a:rPr lang="en-US" sz="2000" b="1">
                <a:solidFill>
                  <a:schemeClr val="dk1"/>
                </a:solidFill>
                <a:latin typeface="Open Sans"/>
                <a:ea typeface="Open Sans"/>
                <a:cs typeface="Open Sans"/>
                <a:sym typeface="Open Sans"/>
              </a:rPr>
              <a:t>17919 results</a:t>
            </a:r>
            <a:r>
              <a:rPr lang="en-US" sz="2000">
                <a:solidFill>
                  <a:schemeClr val="dk1"/>
                </a:solidFill>
                <a:latin typeface="Open Sans"/>
                <a:ea typeface="Open Sans"/>
                <a:cs typeface="Open Sans"/>
                <a:sym typeface="Open Sans"/>
              </a:rPr>
              <a:t>, which is the total number of results from the publications in the portal.</a:t>
            </a:r>
            <a:endParaRPr/>
          </a:p>
          <a:p>
            <a:pPr marL="469900" lvl="0" indent="-342900" algn="l"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Note the </a:t>
            </a:r>
            <a:r>
              <a:rPr lang="en-US" sz="2000" b="1">
                <a:solidFill>
                  <a:schemeClr val="dk1"/>
                </a:solidFill>
                <a:latin typeface="Open Sans"/>
                <a:ea typeface="Open Sans"/>
                <a:cs typeface="Open Sans"/>
                <a:sym typeface="Open Sans"/>
              </a:rPr>
              <a:t>SORT  </a:t>
            </a:r>
            <a:r>
              <a:rPr lang="en-US" sz="2000">
                <a:solidFill>
                  <a:schemeClr val="dk1"/>
                </a:solidFill>
                <a:latin typeface="Open Sans"/>
                <a:ea typeface="Open Sans"/>
                <a:cs typeface="Open Sans"/>
                <a:sym typeface="Open Sans"/>
              </a:rPr>
              <a:t>by </a:t>
            </a:r>
            <a:r>
              <a:rPr lang="en-US" sz="2000" b="1">
                <a:solidFill>
                  <a:schemeClr val="dk1"/>
                </a:solidFill>
                <a:latin typeface="Open Sans"/>
                <a:ea typeface="Open Sans"/>
                <a:cs typeface="Open Sans"/>
                <a:sym typeface="Open Sans"/>
              </a:rPr>
              <a:t>Date </a:t>
            </a:r>
            <a:r>
              <a:rPr lang="en-US" sz="2000">
                <a:solidFill>
                  <a:schemeClr val="dk1"/>
                </a:solidFill>
                <a:latin typeface="Open Sans"/>
                <a:ea typeface="Open Sans"/>
                <a:cs typeface="Open Sans"/>
                <a:sym typeface="Open Sans"/>
              </a:rPr>
              <a:t>or</a:t>
            </a:r>
            <a:r>
              <a:rPr lang="en-US" sz="2000" b="1">
                <a:solidFill>
                  <a:schemeClr val="dk1"/>
                </a:solidFill>
                <a:latin typeface="Open Sans"/>
                <a:ea typeface="Open Sans"/>
                <a:cs typeface="Open Sans"/>
                <a:sym typeface="Open Sans"/>
              </a:rPr>
              <a:t> Relevance </a:t>
            </a:r>
            <a:r>
              <a:rPr lang="en-US" sz="2000">
                <a:solidFill>
                  <a:schemeClr val="dk1"/>
                </a:solidFill>
                <a:latin typeface="Open Sans"/>
                <a:ea typeface="Open Sans"/>
                <a:cs typeface="Open Sans"/>
                <a:sym typeface="Open Sans"/>
              </a:rPr>
              <a:t>and </a:t>
            </a:r>
            <a:r>
              <a:rPr lang="en-US" sz="2000" b="1">
                <a:solidFill>
                  <a:schemeClr val="dk1"/>
                </a:solidFill>
                <a:latin typeface="Open Sans"/>
                <a:ea typeface="Open Sans"/>
                <a:cs typeface="Open Sans"/>
                <a:sym typeface="Open Sans"/>
              </a:rPr>
              <a:t>Abstract </a:t>
            </a:r>
            <a:r>
              <a:rPr lang="en-US" sz="2000">
                <a:solidFill>
                  <a:schemeClr val="dk1"/>
                </a:solidFill>
                <a:latin typeface="Open Sans"/>
                <a:ea typeface="Open Sans"/>
                <a:cs typeface="Open Sans"/>
                <a:sym typeface="Open Sans"/>
              </a:rPr>
              <a:t>and</a:t>
            </a:r>
            <a:r>
              <a:rPr lang="en-US" sz="2000" b="1">
                <a:solidFill>
                  <a:schemeClr val="dk1"/>
                </a:solidFill>
                <a:latin typeface="Open Sans"/>
                <a:ea typeface="Open Sans"/>
                <a:cs typeface="Open Sans"/>
                <a:sym typeface="Open Sans"/>
              </a:rPr>
              <a:t> PDF</a:t>
            </a:r>
            <a:r>
              <a:rPr lang="en-US" sz="2000">
                <a:solidFill>
                  <a:schemeClr val="dk1"/>
                </a:solidFill>
                <a:latin typeface="Open Sans"/>
                <a:ea typeface="Open Sans"/>
                <a:cs typeface="Open Sans"/>
                <a:sym typeface="Open Sans"/>
              </a:rPr>
              <a:t> options for each search result.</a:t>
            </a:r>
            <a:endParaRPr/>
          </a:p>
          <a:p>
            <a:pPr marL="469900" lvl="0" indent="-215900" algn="l" rtl="0">
              <a:lnSpc>
                <a:spcPct val="100000"/>
              </a:lnSpc>
              <a:spcBef>
                <a:spcPts val="1000"/>
              </a:spcBef>
              <a:spcAft>
                <a:spcPts val="0"/>
              </a:spcAft>
              <a:buClr>
                <a:schemeClr val="dk1"/>
              </a:buClr>
              <a:buSzPts val="2000"/>
              <a:buNone/>
            </a:pPr>
            <a:endParaRPr sz="2000">
              <a:solidFill>
                <a:schemeClr val="dk1"/>
              </a:solidFill>
              <a:latin typeface="Open Sans"/>
              <a:ea typeface="Open Sans"/>
              <a:cs typeface="Open Sans"/>
              <a:sym typeface="Open Sans"/>
            </a:endParaRPr>
          </a:p>
        </p:txBody>
      </p:sp>
      <p:pic>
        <p:nvPicPr>
          <p:cNvPr id="380" name="Google Shape;380;p43" descr="https://lh5.googleusercontent.com/t8gD9LofPN4FV7W1wLp3eMtleKwJWnrEI59XVRTzlKV45uqlIa_eKpvyfF0VTdATRlxRj4TQOc2z6peCNa2DcnJqXrh1nIaXrzn3_SX8_1G2uAzYhyOyEYbzsQJ6w5MAkc0x4fU"/>
          <p:cNvPicPr preferRelativeResize="0"/>
          <p:nvPr/>
        </p:nvPicPr>
        <p:blipFill rotWithShape="1">
          <a:blip r:embed="rId3">
            <a:alphaModFix/>
          </a:blip>
          <a:srcRect/>
          <a:stretch/>
        </p:blipFill>
        <p:spPr>
          <a:xfrm>
            <a:off x="5377137" y="1882357"/>
            <a:ext cx="6654442" cy="4530141"/>
          </a:xfrm>
          <a:prstGeom prst="rect">
            <a:avLst/>
          </a:prstGeom>
          <a:noFill/>
          <a:ln>
            <a:noFill/>
          </a:ln>
        </p:spPr>
      </p:pic>
      <p:cxnSp>
        <p:nvCxnSpPr>
          <p:cNvPr id="381" name="Google Shape;381;p43"/>
          <p:cNvCxnSpPr/>
          <p:nvPr/>
        </p:nvCxnSpPr>
        <p:spPr>
          <a:xfrm>
            <a:off x="4721902" y="2128603"/>
            <a:ext cx="3348998" cy="674097"/>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4"/>
          <p:cNvSpPr txBox="1">
            <a:spLocks noGrp="1"/>
          </p:cNvSpPr>
          <p:nvPr>
            <p:ph type="title"/>
          </p:nvPr>
        </p:nvSpPr>
        <p:spPr>
          <a:xfrm>
            <a:off x="0" y="437222"/>
            <a:ext cx="816543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150">
                <a:solidFill>
                  <a:srgbClr val="586F7C"/>
                </a:solidFill>
                <a:latin typeface="Open Sans"/>
                <a:ea typeface="Open Sans"/>
                <a:cs typeface="Open Sans"/>
                <a:sym typeface="Open Sans"/>
              </a:rPr>
              <a:t>Favorites, Track Citations, View Abstracts, Download Citations and Email options</a:t>
            </a:r>
            <a:endParaRPr sz="3150">
              <a:solidFill>
                <a:srgbClr val="586F7C"/>
              </a:solidFill>
              <a:latin typeface="Open Sans"/>
              <a:ea typeface="Open Sans"/>
              <a:cs typeface="Open Sans"/>
              <a:sym typeface="Open Sans"/>
            </a:endParaRPr>
          </a:p>
        </p:txBody>
      </p:sp>
      <p:sp>
        <p:nvSpPr>
          <p:cNvPr id="388" name="Google Shape;388;p44"/>
          <p:cNvSpPr txBox="1">
            <a:spLocks noGrp="1"/>
          </p:cNvSpPr>
          <p:nvPr>
            <p:ph type="body" idx="1"/>
          </p:nvPr>
        </p:nvSpPr>
        <p:spPr>
          <a:xfrm>
            <a:off x="27006" y="2203867"/>
            <a:ext cx="5181601" cy="3906625"/>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(red) </a:t>
            </a:r>
            <a:r>
              <a:rPr lang="en-US" b="1">
                <a:solidFill>
                  <a:schemeClr val="dk1"/>
                </a:solidFill>
                <a:latin typeface="Open Sans"/>
                <a:ea typeface="Open Sans"/>
                <a:cs typeface="Open Sans"/>
                <a:sym typeface="Open Sans"/>
              </a:rPr>
              <a:t>Select all </a:t>
            </a:r>
            <a:r>
              <a:rPr lang="en-US">
                <a:solidFill>
                  <a:schemeClr val="dk1"/>
                </a:solidFill>
                <a:latin typeface="Open Sans"/>
                <a:ea typeface="Open Sans"/>
                <a:cs typeface="Open Sans"/>
                <a:sym typeface="Open Sans"/>
              </a:rPr>
              <a:t>bar has the options to (from left to right) </a:t>
            </a:r>
            <a:r>
              <a:rPr lang="en-US" b="1">
                <a:solidFill>
                  <a:schemeClr val="dk1"/>
                </a:solidFill>
                <a:latin typeface="Open Sans"/>
                <a:ea typeface="Open Sans"/>
                <a:cs typeface="Open Sans"/>
                <a:sym typeface="Open Sans"/>
              </a:rPr>
              <a:t>Add to Favorites</a:t>
            </a:r>
            <a:r>
              <a:rPr lang="en-US">
                <a:solidFill>
                  <a:schemeClr val="dk1"/>
                </a:solidFill>
                <a:latin typeface="Open Sans"/>
                <a:ea typeface="Open Sans"/>
                <a:cs typeface="Open Sans"/>
                <a:sym typeface="Open Sans"/>
              </a:rPr>
              <a:t>, </a:t>
            </a:r>
            <a:r>
              <a:rPr lang="en-US" b="1">
                <a:solidFill>
                  <a:schemeClr val="dk1"/>
                </a:solidFill>
                <a:latin typeface="Open Sans"/>
                <a:ea typeface="Open Sans"/>
                <a:cs typeface="Open Sans"/>
                <a:sym typeface="Open Sans"/>
              </a:rPr>
              <a:t>Track Citations</a:t>
            </a:r>
            <a:r>
              <a:rPr lang="en-US">
                <a:solidFill>
                  <a:schemeClr val="dk1"/>
                </a:solidFill>
                <a:latin typeface="Open Sans"/>
                <a:ea typeface="Open Sans"/>
                <a:cs typeface="Open Sans"/>
                <a:sym typeface="Open Sans"/>
              </a:rPr>
              <a:t>, </a:t>
            </a:r>
            <a:r>
              <a:rPr lang="en-US" b="1">
                <a:solidFill>
                  <a:schemeClr val="dk1"/>
                </a:solidFill>
                <a:latin typeface="Open Sans"/>
                <a:ea typeface="Open Sans"/>
                <a:cs typeface="Open Sans"/>
                <a:sym typeface="Open Sans"/>
              </a:rPr>
              <a:t>View Abstracts</a:t>
            </a:r>
            <a:r>
              <a:rPr lang="en-US">
                <a:solidFill>
                  <a:schemeClr val="dk1"/>
                </a:solidFill>
                <a:latin typeface="Open Sans"/>
                <a:ea typeface="Open Sans"/>
                <a:cs typeface="Open Sans"/>
                <a:sym typeface="Open Sans"/>
              </a:rPr>
              <a:t>, </a:t>
            </a:r>
            <a:r>
              <a:rPr lang="en-US" b="1">
                <a:solidFill>
                  <a:schemeClr val="dk1"/>
                </a:solidFill>
                <a:latin typeface="Open Sans"/>
                <a:ea typeface="Open Sans"/>
                <a:cs typeface="Open Sans"/>
                <a:sym typeface="Open Sans"/>
              </a:rPr>
              <a:t>Download Citations </a:t>
            </a:r>
            <a:r>
              <a:rPr lang="en-US">
                <a:solidFill>
                  <a:schemeClr val="dk1"/>
                </a:solidFill>
                <a:latin typeface="Open Sans"/>
                <a:ea typeface="Open Sans"/>
                <a:cs typeface="Open Sans"/>
                <a:sym typeface="Open Sans"/>
              </a:rPr>
              <a:t>and </a:t>
            </a:r>
            <a:r>
              <a:rPr lang="en-US" b="1">
                <a:solidFill>
                  <a:schemeClr val="dk1"/>
                </a:solidFill>
                <a:latin typeface="Open Sans"/>
                <a:ea typeface="Open Sans"/>
                <a:cs typeface="Open Sans"/>
                <a:sym typeface="Open Sans"/>
              </a:rPr>
              <a:t>Email</a:t>
            </a:r>
            <a:r>
              <a:rPr lang="en-US">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lang="en-US" b="1">
                <a:solidFill>
                  <a:schemeClr val="dk1"/>
                </a:solidFill>
                <a:latin typeface="Open Sans"/>
                <a:ea typeface="Open Sans"/>
                <a:cs typeface="Open Sans"/>
                <a:sym typeface="Open Sans"/>
              </a:rPr>
              <a:t>Refine Search </a:t>
            </a:r>
            <a:r>
              <a:rPr lang="en-US">
                <a:solidFill>
                  <a:schemeClr val="dk1"/>
                </a:solidFill>
                <a:latin typeface="Open Sans"/>
                <a:ea typeface="Open Sans"/>
                <a:cs typeface="Open Sans"/>
                <a:sym typeface="Open Sans"/>
              </a:rPr>
              <a:t>option is  also available. </a:t>
            </a:r>
            <a:endParaRPr>
              <a:solidFill>
                <a:schemeClr val="dk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a:solidFill>
                <a:schemeClr val="dk1"/>
              </a:solidFill>
              <a:latin typeface="Open Sans"/>
              <a:ea typeface="Open Sans"/>
              <a:cs typeface="Open Sans"/>
              <a:sym typeface="Open Sans"/>
            </a:endParaRPr>
          </a:p>
        </p:txBody>
      </p:sp>
      <p:pic>
        <p:nvPicPr>
          <p:cNvPr id="389" name="Google Shape;389;p44" descr="https://lh4.googleusercontent.com/zdugrT-nOj__FK7_-PzbJAM4OGjtY9eewQri4FvzeTW4TY44aN8PpOEW3jJJo_1gZZHfZcZoRARfluHiJoZ3J8WvOZDpa1cNdvCzMb9hKO7wBB6kTczFouD_-uA1UkEbmZS-AeU"/>
          <p:cNvPicPr preferRelativeResize="0"/>
          <p:nvPr/>
        </p:nvPicPr>
        <p:blipFill rotWithShape="1">
          <a:blip r:embed="rId3">
            <a:alphaModFix/>
          </a:blip>
          <a:srcRect/>
          <a:stretch/>
        </p:blipFill>
        <p:spPr>
          <a:xfrm>
            <a:off x="5208607" y="2203867"/>
            <a:ext cx="6796235" cy="376379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5"/>
          <p:cNvSpPr txBox="1">
            <a:spLocks noGrp="1"/>
          </p:cNvSpPr>
          <p:nvPr>
            <p:ph type="title"/>
          </p:nvPr>
        </p:nvSpPr>
        <p:spPr>
          <a:xfrm>
            <a:off x="0" y="437222"/>
            <a:ext cx="816543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Browse journals by Issue</a:t>
            </a:r>
            <a:endParaRPr sz="3500">
              <a:solidFill>
                <a:srgbClr val="586F7C"/>
              </a:solidFill>
              <a:latin typeface="Open Sans"/>
              <a:ea typeface="Open Sans"/>
              <a:cs typeface="Open Sans"/>
              <a:sym typeface="Open Sans"/>
            </a:endParaRPr>
          </a:p>
        </p:txBody>
      </p:sp>
      <p:sp>
        <p:nvSpPr>
          <p:cNvPr id="396" name="Google Shape;396;p45"/>
          <p:cNvSpPr txBox="1">
            <a:spLocks noGrp="1"/>
          </p:cNvSpPr>
          <p:nvPr>
            <p:ph type="body" idx="1"/>
          </p:nvPr>
        </p:nvSpPr>
        <p:spPr>
          <a:xfrm>
            <a:off x="123258" y="1754688"/>
            <a:ext cx="11924362" cy="3906625"/>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To view specific journals, click on </a:t>
            </a:r>
            <a:r>
              <a:rPr lang="en-US" sz="1800" b="1">
                <a:solidFill>
                  <a:schemeClr val="dk1"/>
                </a:solidFill>
                <a:latin typeface="Open Sans"/>
                <a:ea typeface="Open Sans"/>
                <a:cs typeface="Open Sans"/>
                <a:sym typeface="Open Sans"/>
              </a:rPr>
              <a:t>Journals</a:t>
            </a:r>
            <a:r>
              <a:rPr lang="en-US" sz="1800">
                <a:solidFill>
                  <a:schemeClr val="dk1"/>
                </a:solidFill>
                <a:latin typeface="Open Sans"/>
                <a:ea typeface="Open Sans"/>
                <a:cs typeface="Open Sans"/>
                <a:sym typeface="Open Sans"/>
              </a:rPr>
              <a:t> from the horizontal bar – the </a:t>
            </a:r>
            <a:r>
              <a:rPr lang="en-US" sz="1800" b="1">
                <a:solidFill>
                  <a:schemeClr val="dk1"/>
                </a:solidFill>
                <a:latin typeface="Open Sans"/>
                <a:ea typeface="Open Sans"/>
                <a:cs typeface="Open Sans"/>
                <a:sym typeface="Open Sans"/>
              </a:rPr>
              <a:t>Browse by Issue </a:t>
            </a:r>
            <a:r>
              <a:rPr lang="en-US" sz="1800">
                <a:solidFill>
                  <a:schemeClr val="dk1"/>
                </a:solidFill>
                <a:latin typeface="Open Sans"/>
                <a:ea typeface="Open Sans"/>
                <a:cs typeface="Open Sans"/>
                <a:sym typeface="Open Sans"/>
              </a:rPr>
              <a:t>will box display as shown below.</a:t>
            </a:r>
            <a:endParaRPr/>
          </a:p>
          <a:p>
            <a:pPr marL="469900" lvl="0" indent="-342900" algn="l" rtl="0">
              <a:lnSpc>
                <a:spcPct val="100000"/>
              </a:lnSpc>
              <a:spcBef>
                <a:spcPts val="1000"/>
              </a:spcBef>
              <a:spcAft>
                <a:spcPts val="0"/>
              </a:spcAft>
              <a:buClr>
                <a:schemeClr val="dk1"/>
              </a:buClr>
              <a:buSzPts val="1800"/>
              <a:buChar char="●"/>
            </a:pPr>
            <a:r>
              <a:rPr lang="en-US" sz="1800">
                <a:solidFill>
                  <a:schemeClr val="dk1"/>
                </a:solidFill>
                <a:latin typeface="Open Sans"/>
                <a:ea typeface="Open Sans"/>
                <a:cs typeface="Open Sans"/>
                <a:sym typeface="Open Sans"/>
              </a:rPr>
              <a:t>Then click on the </a:t>
            </a:r>
            <a:r>
              <a:rPr lang="en-US" sz="1800" b="1">
                <a:solidFill>
                  <a:schemeClr val="dk1"/>
                </a:solidFill>
                <a:latin typeface="Open Sans"/>
                <a:ea typeface="Open Sans"/>
                <a:cs typeface="Open Sans"/>
                <a:sym typeface="Open Sans"/>
              </a:rPr>
              <a:t>Browse by Issue </a:t>
            </a:r>
            <a:r>
              <a:rPr lang="en-US" sz="1800">
                <a:solidFill>
                  <a:schemeClr val="dk1"/>
                </a:solidFill>
                <a:latin typeface="Open Sans"/>
                <a:ea typeface="Open Sans"/>
                <a:cs typeface="Open Sans"/>
                <a:sym typeface="Open Sans"/>
              </a:rPr>
              <a:t>drop down menu to select a  </a:t>
            </a:r>
            <a:r>
              <a:rPr lang="en-US" sz="1800" b="1">
                <a:solidFill>
                  <a:schemeClr val="dk1"/>
                </a:solidFill>
                <a:latin typeface="Open Sans"/>
                <a:ea typeface="Open Sans"/>
                <a:cs typeface="Open Sans"/>
                <a:sym typeface="Open Sans"/>
              </a:rPr>
              <a:t>journal by title</a:t>
            </a:r>
            <a:r>
              <a:rPr lang="en-US" sz="1800">
                <a:solidFill>
                  <a:schemeClr val="dk1"/>
                </a:solidFill>
                <a:latin typeface="Open Sans"/>
                <a:ea typeface="Open Sans"/>
                <a:cs typeface="Open Sans"/>
                <a:sym typeface="Open Sans"/>
              </a:rPr>
              <a:t> or </a:t>
            </a:r>
            <a:r>
              <a:rPr lang="en-US" sz="1800" b="1">
                <a:solidFill>
                  <a:schemeClr val="dk1"/>
                </a:solidFill>
                <a:latin typeface="Open Sans"/>
                <a:ea typeface="Open Sans"/>
                <a:cs typeface="Open Sans"/>
                <a:sym typeface="Open Sans"/>
              </a:rPr>
              <a:t>Monographs. </a:t>
            </a:r>
            <a:endParaRPr/>
          </a:p>
        </p:txBody>
      </p:sp>
      <p:pic>
        <p:nvPicPr>
          <p:cNvPr id="397" name="Google Shape;397;p45" descr="https://lh4.googleusercontent.com/Amjw32PUhyFeb_IcMrt0Iq-SflBoNPydawTuUisGTTZwRGnWnbkKNiM2cqCTn9d11WJnMQnTRFc1qRX7achHxWxSHYlborwUYECbgd_WCJsQRKS7jPDKNd-gbr0n49VPlTQJ144"/>
          <p:cNvPicPr preferRelativeResize="0"/>
          <p:nvPr/>
        </p:nvPicPr>
        <p:blipFill rotWithShape="1">
          <a:blip r:embed="rId3">
            <a:alphaModFix/>
          </a:blip>
          <a:srcRect/>
          <a:stretch/>
        </p:blipFill>
        <p:spPr>
          <a:xfrm>
            <a:off x="810091" y="3210172"/>
            <a:ext cx="10560765" cy="325479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6"/>
          <p:cNvSpPr txBox="1">
            <a:spLocks noGrp="1"/>
          </p:cNvSpPr>
          <p:nvPr>
            <p:ph type="title"/>
          </p:nvPr>
        </p:nvSpPr>
        <p:spPr>
          <a:xfrm>
            <a:off x="0" y="437222"/>
            <a:ext cx="816543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American Meteorological Society account</a:t>
            </a:r>
            <a:endParaRPr sz="3500">
              <a:solidFill>
                <a:srgbClr val="586F7C"/>
              </a:solidFill>
              <a:latin typeface="Open Sans"/>
              <a:ea typeface="Open Sans"/>
              <a:cs typeface="Open Sans"/>
              <a:sym typeface="Open Sans"/>
            </a:endParaRPr>
          </a:p>
        </p:txBody>
      </p:sp>
      <p:sp>
        <p:nvSpPr>
          <p:cNvPr id="404" name="Google Shape;404;p46"/>
          <p:cNvSpPr txBox="1">
            <a:spLocks noGrp="1"/>
          </p:cNvSpPr>
          <p:nvPr>
            <p:ph type="body" idx="1"/>
          </p:nvPr>
        </p:nvSpPr>
        <p:spPr>
          <a:xfrm>
            <a:off x="123258" y="1754688"/>
            <a:ext cx="11924362" cy="3906625"/>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Registering for an account on the </a:t>
            </a:r>
            <a:r>
              <a:rPr lang="en-US" b="1">
                <a:solidFill>
                  <a:schemeClr val="dk1"/>
                </a:solidFill>
                <a:latin typeface="Open Sans"/>
                <a:ea typeface="Open Sans"/>
                <a:cs typeface="Open Sans"/>
                <a:sym typeface="Open Sans"/>
              </a:rPr>
              <a:t>American Meteorological Society</a:t>
            </a:r>
            <a:r>
              <a:rPr lang="en-US">
                <a:solidFill>
                  <a:schemeClr val="dk1"/>
                </a:solidFill>
                <a:latin typeface="Open Sans"/>
                <a:ea typeface="Open Sans"/>
                <a:cs typeface="Open Sans"/>
                <a:sym typeface="Open Sans"/>
              </a:rPr>
              <a:t> site is free and registered users can: </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manage account settings;</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request email content alerts and article tracking alerts;</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save searches to be re-run later;</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save favourite articles and journals;</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purchase individual articles;</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directly access freely available AMS monographs online; and </a:t>
            </a:r>
            <a:endParaRPr/>
          </a:p>
          <a:p>
            <a:pPr marL="469900" lvl="0" indent="-342900" algn="l"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link their mobile device to access their institution’s content.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7"/>
          <p:cNvSpPr txBox="1">
            <a:spLocks noGrp="1"/>
          </p:cNvSpPr>
          <p:nvPr>
            <p:ph type="title"/>
          </p:nvPr>
        </p:nvSpPr>
        <p:spPr>
          <a:xfrm>
            <a:off x="0" y="437222"/>
            <a:ext cx="8037095"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Creating an American Meteorological Society account</a:t>
            </a:r>
            <a:endParaRPr sz="3500">
              <a:solidFill>
                <a:srgbClr val="586F7C"/>
              </a:solidFill>
              <a:latin typeface="Open Sans"/>
              <a:ea typeface="Open Sans"/>
              <a:cs typeface="Open Sans"/>
              <a:sym typeface="Open Sans"/>
            </a:endParaRPr>
          </a:p>
        </p:txBody>
      </p:sp>
      <p:sp>
        <p:nvSpPr>
          <p:cNvPr id="411" name="Google Shape;411;p47"/>
          <p:cNvSpPr txBox="1">
            <a:spLocks noGrp="1"/>
          </p:cNvSpPr>
          <p:nvPr>
            <p:ph type="body" idx="1"/>
          </p:nvPr>
        </p:nvSpPr>
        <p:spPr>
          <a:xfrm>
            <a:off x="123257" y="1754688"/>
            <a:ext cx="6020869" cy="3906625"/>
          </a:xfrm>
          <a:prstGeom prst="rect">
            <a:avLst/>
          </a:prstGeom>
          <a:noFill/>
          <a:ln>
            <a:noFill/>
          </a:ln>
        </p:spPr>
        <p:txBody>
          <a:bodyPr spcFirstLastPara="1" wrap="square" lIns="91425" tIns="45700" rIns="91425" bIns="45700" anchor="t" anchorCtr="0">
            <a:noAutofit/>
          </a:bodyPr>
          <a:lstStyle/>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Click the </a:t>
            </a:r>
            <a:r>
              <a:rPr lang="en-US" sz="2000" b="1">
                <a:solidFill>
                  <a:schemeClr val="dk1"/>
                </a:solidFill>
                <a:latin typeface="Open Sans"/>
                <a:ea typeface="Open Sans"/>
                <a:cs typeface="Open Sans"/>
                <a:sym typeface="Open Sans"/>
              </a:rPr>
              <a:t>Join button </a:t>
            </a:r>
            <a:r>
              <a:rPr lang="en-US" sz="2000">
                <a:solidFill>
                  <a:schemeClr val="dk1"/>
                </a:solidFill>
                <a:latin typeface="Open Sans"/>
                <a:ea typeface="Open Sans"/>
                <a:cs typeface="Open Sans"/>
                <a:sym typeface="Open Sans"/>
              </a:rPr>
              <a:t>at the top of the AMS portal, and, on the next window, click </a:t>
            </a:r>
            <a:r>
              <a:rPr lang="en-US" sz="2000" b="1">
                <a:solidFill>
                  <a:schemeClr val="dk1"/>
                </a:solidFill>
                <a:latin typeface="Open Sans"/>
                <a:ea typeface="Open Sans"/>
                <a:cs typeface="Open Sans"/>
                <a:sym typeface="Open Sans"/>
              </a:rPr>
              <a:t>Join AMS</a:t>
            </a:r>
            <a:r>
              <a:rPr lang="en-US" sz="2000">
                <a:solidFill>
                  <a:schemeClr val="dk1"/>
                </a:solidFill>
                <a:latin typeface="Open Sans"/>
                <a:ea typeface="Open Sans"/>
                <a:cs typeface="Open Sans"/>
                <a:sym typeface="Open Sans"/>
              </a:rPr>
              <a:t>.</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In the following window, click </a:t>
            </a:r>
            <a:r>
              <a:rPr lang="en-US" sz="2000" b="1">
                <a:solidFill>
                  <a:schemeClr val="dk1"/>
                </a:solidFill>
                <a:latin typeface="Open Sans"/>
                <a:ea typeface="Open Sans"/>
                <a:cs typeface="Open Sans"/>
                <a:sym typeface="Open Sans"/>
              </a:rPr>
              <a:t>Create Account.</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Enter a user’s email address - to check if that email exists in the system- and </a:t>
            </a:r>
            <a:r>
              <a:rPr lang="en-US" sz="2000" b="1">
                <a:solidFill>
                  <a:schemeClr val="dk1"/>
                </a:solidFill>
                <a:latin typeface="Open Sans"/>
                <a:ea typeface="Open Sans"/>
                <a:cs typeface="Open Sans"/>
                <a:sym typeface="Open Sans"/>
              </a:rPr>
              <a:t>click search</a:t>
            </a:r>
            <a:endParaRPr/>
          </a:p>
          <a:p>
            <a:pPr marL="927100" lvl="1" indent="-342900" algn="just" rtl="0">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If no matching result is found, </a:t>
            </a:r>
            <a:r>
              <a:rPr lang="en-US" b="1">
                <a:solidFill>
                  <a:schemeClr val="dk1"/>
                </a:solidFill>
                <a:latin typeface="Open Sans"/>
                <a:ea typeface="Open Sans"/>
                <a:cs typeface="Open Sans"/>
                <a:sym typeface="Open Sans"/>
              </a:rPr>
              <a:t>click create account.</a:t>
            </a:r>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Enter details, click continue, enter and confirm password. </a:t>
            </a:r>
            <a:endParaRPr sz="2000">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user’s profile will be loaded and the account is activated.</a:t>
            </a:r>
            <a:endParaRPr sz="2000">
              <a:solidFill>
                <a:schemeClr val="dk1"/>
              </a:solidFill>
              <a:latin typeface="Open Sans"/>
              <a:ea typeface="Open Sans"/>
              <a:cs typeface="Open Sans"/>
              <a:sym typeface="Open Sans"/>
            </a:endParaRPr>
          </a:p>
        </p:txBody>
      </p:sp>
      <p:pic>
        <p:nvPicPr>
          <p:cNvPr id="412" name="Google Shape;412;p47" descr="https://lh5.googleusercontent.com/J0u4buMBNTek93Z5JGEJq_l3wmc5xXmyfBfNWDGrL1-Sm_O5u8xkJdyHioLTNKC59NByR8L62vberUYlOBhj2spAXUD1eJS9IAxAmI3lUv7JzmcIZ9LUoVMuAbi-Sh9jR3baCyw"/>
          <p:cNvPicPr preferRelativeResize="0"/>
          <p:nvPr/>
        </p:nvPicPr>
        <p:blipFill rotWithShape="1">
          <a:blip r:embed="rId3">
            <a:alphaModFix/>
          </a:blip>
          <a:srcRect/>
          <a:stretch/>
        </p:blipFill>
        <p:spPr>
          <a:xfrm>
            <a:off x="6292239" y="2051217"/>
            <a:ext cx="5515085" cy="447792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8"/>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Advanced Search  on AMS homepage</a:t>
            </a:r>
            <a:endParaRPr sz="3500">
              <a:solidFill>
                <a:srgbClr val="586F7C"/>
              </a:solidFill>
              <a:latin typeface="Open Sans"/>
              <a:ea typeface="Open Sans"/>
              <a:cs typeface="Open Sans"/>
              <a:sym typeface="Open Sans"/>
            </a:endParaRPr>
          </a:p>
        </p:txBody>
      </p:sp>
      <p:sp>
        <p:nvSpPr>
          <p:cNvPr id="419" name="Google Shape;419;p48"/>
          <p:cNvSpPr txBox="1">
            <a:spLocks noGrp="1"/>
          </p:cNvSpPr>
          <p:nvPr>
            <p:ph type="body" idx="1"/>
          </p:nvPr>
        </p:nvSpPr>
        <p:spPr>
          <a:xfrm>
            <a:off x="123258" y="1754688"/>
            <a:ext cx="4560900" cy="5103300"/>
          </a:xfrm>
          <a:prstGeom prst="rect">
            <a:avLst/>
          </a:prstGeom>
          <a:noFill/>
          <a:ln>
            <a:noFill/>
          </a:ln>
        </p:spPr>
        <p:txBody>
          <a:bodyPr spcFirstLastPara="1" wrap="square" lIns="91425" tIns="45700" rIns="91425" bIns="45700" anchor="t" anchorCtr="0">
            <a:noAutofit/>
          </a:bodyPr>
          <a:lstStyle/>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lang="en-US" b="1">
                <a:solidFill>
                  <a:schemeClr val="dk1"/>
                </a:solidFill>
                <a:latin typeface="Open Sans"/>
                <a:ea typeface="Open Sans"/>
                <a:cs typeface="Open Sans"/>
                <a:sym typeface="Open Sans"/>
              </a:rPr>
              <a:t>Advanced search </a:t>
            </a:r>
            <a:r>
              <a:rPr lang="en-US">
                <a:solidFill>
                  <a:schemeClr val="dk1"/>
                </a:solidFill>
                <a:latin typeface="Open Sans"/>
                <a:ea typeface="Open Sans"/>
                <a:cs typeface="Open Sans"/>
                <a:sym typeface="Open Sans"/>
              </a:rPr>
              <a:t>option is accessible from the AMS homepage.</a:t>
            </a:r>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lang="en-US" b="1">
                <a:solidFill>
                  <a:schemeClr val="dk1"/>
                </a:solidFill>
                <a:latin typeface="Open Sans"/>
                <a:ea typeface="Open Sans"/>
                <a:cs typeface="Open Sans"/>
                <a:sym typeface="Open Sans"/>
              </a:rPr>
              <a:t>Advanced search</a:t>
            </a:r>
            <a:r>
              <a:rPr lang="en-US">
                <a:solidFill>
                  <a:schemeClr val="dk1"/>
                </a:solidFill>
                <a:latin typeface="Open Sans"/>
                <a:ea typeface="Open Sans"/>
                <a:cs typeface="Open Sans"/>
                <a:sym typeface="Open Sans"/>
              </a:rPr>
              <a:t> window gives the user instructions on how to search the portal. </a:t>
            </a:r>
            <a:endParaRPr>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lang="en-US" b="1">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Search Criteria</a:t>
            </a:r>
            <a:r>
              <a:rPr lang="en-US">
                <a:solidFill>
                  <a:schemeClr val="dk1"/>
                </a:solidFill>
                <a:latin typeface="Open Sans"/>
                <a:ea typeface="Open Sans"/>
                <a:cs typeface="Open Sans"/>
                <a:sym typeface="Open Sans"/>
              </a:rPr>
              <a:t> helps  limit the results by </a:t>
            </a:r>
            <a:r>
              <a:rPr lang="en-US" b="1">
                <a:solidFill>
                  <a:schemeClr val="dk1"/>
                </a:solidFill>
                <a:latin typeface="Open Sans"/>
                <a:ea typeface="Open Sans"/>
                <a:cs typeface="Open Sans"/>
                <a:sym typeface="Open Sans"/>
              </a:rPr>
              <a:t>Title,</a:t>
            </a:r>
            <a:r>
              <a:rPr lang="en-US">
                <a:solidFill>
                  <a:schemeClr val="dk1"/>
                </a:solidFill>
                <a:latin typeface="Open Sans"/>
                <a:ea typeface="Open Sans"/>
                <a:cs typeface="Open Sans"/>
                <a:sym typeface="Open Sans"/>
              </a:rPr>
              <a:t> </a:t>
            </a:r>
            <a:r>
              <a:rPr lang="en-US" b="1">
                <a:solidFill>
                  <a:schemeClr val="dk1"/>
                </a:solidFill>
                <a:latin typeface="Open Sans"/>
                <a:ea typeface="Open Sans"/>
                <a:cs typeface="Open Sans"/>
                <a:sym typeface="Open Sans"/>
              </a:rPr>
              <a:t>Author</a:t>
            </a:r>
            <a:r>
              <a:rPr lang="en-US">
                <a:solidFill>
                  <a:schemeClr val="dk1"/>
                </a:solidFill>
                <a:latin typeface="Open Sans"/>
                <a:ea typeface="Open Sans"/>
                <a:cs typeface="Open Sans"/>
                <a:sym typeface="Open Sans"/>
              </a:rPr>
              <a:t>, </a:t>
            </a:r>
            <a:r>
              <a:rPr lang="en-US" b="1">
                <a:solidFill>
                  <a:schemeClr val="dk1"/>
                </a:solidFill>
                <a:latin typeface="Open Sans"/>
                <a:ea typeface="Open Sans"/>
                <a:cs typeface="Open Sans"/>
                <a:sym typeface="Open Sans"/>
              </a:rPr>
              <a:t>Keywords</a:t>
            </a:r>
            <a:r>
              <a:rPr lang="en-US">
                <a:solidFill>
                  <a:schemeClr val="dk1"/>
                </a:solidFill>
                <a:latin typeface="Open Sans"/>
                <a:ea typeface="Open Sans"/>
                <a:cs typeface="Open Sans"/>
                <a:sym typeface="Open Sans"/>
              </a:rPr>
              <a:t>, </a:t>
            </a:r>
            <a:r>
              <a:rPr lang="en-US" b="1">
                <a:solidFill>
                  <a:schemeClr val="dk1"/>
                </a:solidFill>
                <a:latin typeface="Open Sans"/>
                <a:ea typeface="Open Sans"/>
                <a:cs typeface="Open Sans"/>
                <a:sym typeface="Open Sans"/>
              </a:rPr>
              <a:t>Abstract</a:t>
            </a:r>
            <a:r>
              <a:rPr lang="en-US">
                <a:solidFill>
                  <a:schemeClr val="dk1"/>
                </a:solidFill>
                <a:latin typeface="Open Sans"/>
                <a:ea typeface="Open Sans"/>
                <a:cs typeface="Open Sans"/>
                <a:sym typeface="Open Sans"/>
              </a:rPr>
              <a:t>, </a:t>
            </a:r>
            <a:r>
              <a:rPr lang="en-US" b="1">
                <a:solidFill>
                  <a:schemeClr val="dk1"/>
                </a:solidFill>
                <a:latin typeface="Open Sans"/>
                <a:ea typeface="Open Sans"/>
                <a:cs typeface="Open Sans"/>
                <a:sym typeface="Open Sans"/>
              </a:rPr>
              <a:t>Publication</a:t>
            </a:r>
            <a:r>
              <a:rPr lang="en-US">
                <a:solidFill>
                  <a:schemeClr val="dk1"/>
                </a:solidFill>
                <a:latin typeface="Open Sans"/>
                <a:ea typeface="Open Sans"/>
                <a:cs typeface="Open Sans"/>
                <a:sym typeface="Open Sans"/>
              </a:rPr>
              <a:t> and </a:t>
            </a:r>
            <a:r>
              <a:rPr lang="en-US" b="1">
                <a:solidFill>
                  <a:schemeClr val="dk1"/>
                </a:solidFill>
                <a:latin typeface="Open Sans"/>
                <a:ea typeface="Open Sans"/>
                <a:cs typeface="Open Sans"/>
                <a:sym typeface="Open Sans"/>
              </a:rPr>
              <a:t>Year</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p:txBody>
      </p:sp>
      <p:pic>
        <p:nvPicPr>
          <p:cNvPr id="420" name="Google Shape;420;p48" descr="https://lh3.googleusercontent.com/MC3i5U-w7PGnNdSb6GlS_p8ViCsYLb8w5waGmfQ9yvB8i2T7zwEZmJs3fYl4ionlLCd1lYuO6rSD9tjQ881596CeOAkU2vgkoJGFZGujqlCc18RGSxGZL8681TSt5EJr9hZUBAw"/>
          <p:cNvPicPr preferRelativeResize="0"/>
          <p:nvPr/>
        </p:nvPicPr>
        <p:blipFill rotWithShape="1">
          <a:blip r:embed="rId3">
            <a:alphaModFix/>
          </a:blip>
          <a:srcRect/>
          <a:stretch/>
        </p:blipFill>
        <p:spPr>
          <a:xfrm>
            <a:off x="5005138" y="2376411"/>
            <a:ext cx="7186862" cy="3992703"/>
          </a:xfrm>
          <a:prstGeom prst="rect">
            <a:avLst/>
          </a:prstGeom>
          <a:noFill/>
          <a:ln>
            <a:noFill/>
          </a:ln>
        </p:spPr>
      </p:pic>
      <p:cxnSp>
        <p:nvCxnSpPr>
          <p:cNvPr id="421" name="Google Shape;421;p48"/>
          <p:cNvCxnSpPr/>
          <p:nvPr/>
        </p:nvCxnSpPr>
        <p:spPr>
          <a:xfrm rot="10800000" flipH="1">
            <a:off x="4488725" y="3123250"/>
            <a:ext cx="5478000" cy="21048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Internet Resources (Databases and Gateways) for Environment</a:t>
            </a:r>
            <a:endParaRPr sz="3500">
              <a:solidFill>
                <a:srgbClr val="586F7C"/>
              </a:solidFill>
              <a:latin typeface="Open Sans"/>
              <a:ea typeface="Open Sans"/>
              <a:cs typeface="Open Sans"/>
              <a:sym typeface="Open Sans"/>
            </a:endParaRPr>
          </a:p>
        </p:txBody>
      </p:sp>
      <p:sp>
        <p:nvSpPr>
          <p:cNvPr id="428" name="Google Shape;428;p49"/>
          <p:cNvSpPr txBox="1">
            <a:spLocks noGrp="1"/>
          </p:cNvSpPr>
          <p:nvPr>
            <p:ph type="body" idx="1"/>
          </p:nvPr>
        </p:nvSpPr>
        <p:spPr>
          <a:xfrm>
            <a:off x="593549" y="2005275"/>
            <a:ext cx="10167900" cy="4483800"/>
          </a:xfrm>
          <a:prstGeom prst="rect">
            <a:avLst/>
          </a:prstGeom>
          <a:noFill/>
          <a:ln>
            <a:noFill/>
          </a:ln>
        </p:spPr>
        <p:txBody>
          <a:bodyPr spcFirstLastPara="1" wrap="square" lIns="91425" tIns="45700" rIns="91425" bIns="45700" anchor="t" anchorCtr="0">
            <a:noAutofit/>
          </a:bodyPr>
          <a:lstStyle/>
          <a:p>
            <a:pPr marL="127000" lvl="0" indent="0" algn="just"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This section will introduce some of resources that are useful in the field of environment. These include;</a:t>
            </a:r>
            <a:endParaRPr sz="2200"/>
          </a:p>
          <a:p>
            <a:pPr marL="469900" lvl="0" indent="-330200" algn="just" rtl="0">
              <a:lnSpc>
                <a:spcPct val="100000"/>
              </a:lnSpc>
              <a:spcBef>
                <a:spcPts val="1000"/>
              </a:spcBef>
              <a:spcAft>
                <a:spcPts val="0"/>
              </a:spcAft>
              <a:buClr>
                <a:schemeClr val="dk1"/>
              </a:buClr>
              <a:buSzPts val="2200"/>
              <a:buChar char="●"/>
            </a:pPr>
            <a:r>
              <a:rPr lang="en-US" sz="2200">
                <a:solidFill>
                  <a:schemeClr val="dk1"/>
                </a:solidFill>
                <a:latin typeface="Open Sans"/>
                <a:ea typeface="Open Sans"/>
                <a:cs typeface="Open Sans"/>
                <a:sym typeface="Open Sans"/>
              </a:rPr>
              <a:t>Centre for International Earth Science Information Network.</a:t>
            </a:r>
            <a:endParaRPr sz="2200">
              <a:solidFill>
                <a:schemeClr val="dk1"/>
              </a:solidFill>
              <a:latin typeface="Open Sans"/>
              <a:ea typeface="Open Sans"/>
              <a:cs typeface="Open Sans"/>
              <a:sym typeface="Open Sans"/>
            </a:endParaRPr>
          </a:p>
          <a:p>
            <a:pPr marL="469900" lvl="0" indent="-3302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ECOLEX</a:t>
            </a:r>
            <a:endParaRPr sz="2200">
              <a:solidFill>
                <a:schemeClr val="dk1"/>
              </a:solidFill>
              <a:latin typeface="Open Sans"/>
              <a:ea typeface="Open Sans"/>
              <a:cs typeface="Open Sans"/>
              <a:sym typeface="Open Sans"/>
            </a:endParaRPr>
          </a:p>
          <a:p>
            <a:pPr marL="469900" lvl="0" indent="-3302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Environmental Data Explorer database </a:t>
            </a:r>
            <a:endParaRPr/>
          </a:p>
          <a:p>
            <a:pPr marL="469900" lvl="0" indent="-3302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United Nations Environment Programme document repository</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469900" lvl="0" indent="-3302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United Nations Environment Programme: World Environment Situation Room</a:t>
            </a:r>
            <a:endParaRPr sz="22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457200" lvl="0" indent="-3683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World Environmental Organization (World Org)</a:t>
            </a:r>
            <a:endParaRPr sz="22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469900" lvl="0" indent="-33020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Yale University Library Research guides</a:t>
            </a:r>
            <a:endParaRPr sz="22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457200" lvl="0" indent="0" algn="just" rtl="0">
              <a:lnSpc>
                <a:spcPct val="100000"/>
              </a:lnSpc>
              <a:spcBef>
                <a:spcPts val="1000"/>
              </a:spcBef>
              <a:spcAft>
                <a:spcPts val="0"/>
              </a:spcAft>
              <a:buSzPts val="2400"/>
              <a:buNone/>
            </a:pPr>
            <a:endParaRPr sz="220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629799"/>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Introduction</a:t>
            </a:r>
            <a:endParaRPr sz="3600">
              <a:solidFill>
                <a:srgbClr val="586F7C"/>
              </a:solidFill>
              <a:latin typeface="Open Sans"/>
              <a:ea typeface="Open Sans"/>
              <a:cs typeface="Open Sans"/>
              <a:sym typeface="Open Sans"/>
            </a:endParaRPr>
          </a:p>
        </p:txBody>
      </p:sp>
      <p:grpSp>
        <p:nvGrpSpPr>
          <p:cNvPr id="99" name="Google Shape;99;p3"/>
          <p:cNvGrpSpPr/>
          <p:nvPr/>
        </p:nvGrpSpPr>
        <p:grpSpPr>
          <a:xfrm>
            <a:off x="554813" y="2135400"/>
            <a:ext cx="10842638" cy="4275948"/>
            <a:chOff x="0" y="121257"/>
            <a:chExt cx="10842638" cy="4275948"/>
          </a:xfrm>
        </p:grpSpPr>
        <p:sp>
          <p:nvSpPr>
            <p:cNvPr id="100" name="Google Shape;100;p3"/>
            <p:cNvSpPr/>
            <p:nvPr/>
          </p:nvSpPr>
          <p:spPr>
            <a:xfrm>
              <a:off x="0" y="352755"/>
              <a:ext cx="10842529" cy="1825200"/>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89112" y="121257"/>
              <a:ext cx="10664400" cy="2158800"/>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0" i="0" u="none" strike="noStrike" cap="none">
                  <a:solidFill>
                    <a:schemeClr val="lt1"/>
                  </a:solidFill>
                  <a:latin typeface="Open Sans"/>
                  <a:ea typeface="Open Sans"/>
                  <a:cs typeface="Open Sans"/>
                  <a:sym typeface="Open Sans"/>
                </a:rPr>
                <a:t>This lesson focuses on key discipline-specific (environment) resources from OARE; it reviews three databases available via the OARE portal </a:t>
              </a:r>
              <a:r>
                <a:rPr lang="en-US" sz="3000" b="0" i="0" u="none" strike="noStrike" cap="none">
                  <a:solidFill>
                    <a:schemeClr val="lt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plus eight Internet resources for the environment.</a:t>
              </a:r>
              <a:endParaRPr sz="3000" b="0" i="0" u="none" strike="noStrike" cap="none">
                <a:solidFill>
                  <a:schemeClr val="lt1"/>
                </a:solidFill>
                <a:latin typeface="Open Sans"/>
                <a:ea typeface="Open Sans"/>
                <a:cs typeface="Open Sans"/>
                <a:sym typeface="Open Sans"/>
              </a:endParaRPr>
            </a:p>
          </p:txBody>
        </p:sp>
        <p:sp>
          <p:nvSpPr>
            <p:cNvPr id="102" name="Google Shape;102;p3"/>
            <p:cNvSpPr/>
            <p:nvPr/>
          </p:nvSpPr>
          <p:spPr>
            <a:xfrm>
              <a:off x="0" y="2177955"/>
              <a:ext cx="10842529" cy="20518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38" y="2345205"/>
              <a:ext cx="10842600" cy="2052000"/>
            </a:xfrm>
            <a:prstGeom prst="rect">
              <a:avLst/>
            </a:prstGeom>
            <a:noFill/>
            <a:ln>
              <a:noFill/>
            </a:ln>
          </p:spPr>
          <p:txBody>
            <a:bodyPr spcFirstLastPara="1" wrap="square" lIns="344250" tIns="45700" rIns="256025" bIns="45700" anchor="t" anchorCtr="0">
              <a:noAutofit/>
            </a:bodyPr>
            <a:lstStyle/>
            <a:p>
              <a:pPr marL="457200" marR="0" lvl="0" indent="-457200" algn="l" rtl="0">
                <a:lnSpc>
                  <a:spcPct val="90000"/>
                </a:lnSpc>
                <a:spcBef>
                  <a:spcPts val="0"/>
                </a:spcBef>
                <a:spcAft>
                  <a:spcPts val="0"/>
                </a:spcAft>
                <a:buClr>
                  <a:srgbClr val="000000"/>
                </a:buClr>
                <a:buSzPts val="3600"/>
                <a:buFont typeface="Open Sans"/>
                <a:buChar char="●"/>
              </a:pPr>
              <a:r>
                <a:rPr lang="en-US" sz="3600" b="0" i="0" u="none" strike="noStrike" cap="none">
                  <a:solidFill>
                    <a:srgbClr val="3F3F3F"/>
                  </a:solidFill>
                  <a:latin typeface="Open Sans"/>
                  <a:ea typeface="Open Sans"/>
                  <a:cs typeface="Open Sans"/>
                  <a:sym typeface="Open Sans"/>
                </a:rPr>
                <a:t>Environmental Index, </a:t>
              </a:r>
              <a:endParaRPr sz="3600" b="0" i="0" u="none" strike="noStrike" cap="none">
                <a:solidFill>
                  <a:srgbClr val="3F3F3F"/>
                </a:solidFill>
                <a:latin typeface="Open Sans"/>
                <a:ea typeface="Open Sans"/>
                <a:cs typeface="Open Sans"/>
                <a:sym typeface="Open Sans"/>
              </a:endParaRPr>
            </a:p>
            <a:p>
              <a:pPr marL="457200" marR="0" lvl="0" indent="-457200" algn="l" rtl="0">
                <a:lnSpc>
                  <a:spcPct val="90000"/>
                </a:lnSpc>
                <a:spcBef>
                  <a:spcPts val="0"/>
                </a:spcBef>
                <a:spcAft>
                  <a:spcPts val="0"/>
                </a:spcAft>
                <a:buClr>
                  <a:srgbClr val="000000"/>
                </a:buClr>
                <a:buSzPts val="3600"/>
                <a:buFont typeface="Open Sans"/>
                <a:buChar char="●"/>
              </a:pPr>
              <a:r>
                <a:rPr lang="en-US" sz="3600" b="0" i="0" u="none" strike="noStrike" cap="none">
                  <a:solidFill>
                    <a:srgbClr val="3F3F3F"/>
                  </a:solidFill>
                  <a:latin typeface="Open Sans"/>
                  <a:ea typeface="Open Sans"/>
                  <a:cs typeface="Open Sans"/>
                  <a:sym typeface="Open Sans"/>
                </a:rPr>
                <a:t>Environmental Science Collection and </a:t>
              </a:r>
              <a:endParaRPr sz="3600" b="0" i="0" u="none" strike="noStrike" cap="none">
                <a:solidFill>
                  <a:srgbClr val="3F3F3F"/>
                </a:solidFill>
                <a:latin typeface="Open Sans"/>
                <a:ea typeface="Open Sans"/>
                <a:cs typeface="Open Sans"/>
                <a:sym typeface="Open Sans"/>
              </a:endParaRPr>
            </a:p>
            <a:p>
              <a:pPr marL="457200" marR="0" lvl="0" indent="-457200" algn="l" rtl="0">
                <a:lnSpc>
                  <a:spcPct val="90000"/>
                </a:lnSpc>
                <a:spcBef>
                  <a:spcPts val="0"/>
                </a:spcBef>
                <a:spcAft>
                  <a:spcPts val="0"/>
                </a:spcAft>
                <a:buClr>
                  <a:srgbClr val="000000"/>
                </a:buClr>
                <a:buSzPts val="3600"/>
                <a:buFont typeface="Open Sans"/>
                <a:buChar char="●"/>
              </a:pPr>
              <a:r>
                <a:rPr lang="en-US" sz="3600" b="0" i="0" u="none" strike="noStrike" cap="none">
                  <a:solidFill>
                    <a:srgbClr val="3F3F3F"/>
                  </a:solidFill>
                  <a:latin typeface="Open Sans"/>
                  <a:ea typeface="Open Sans"/>
                  <a:cs typeface="Open Sans"/>
                  <a:sym typeface="Open Sans"/>
                </a:rPr>
                <a:t>Meteorological Monographs.</a:t>
              </a:r>
              <a:endParaRPr sz="36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6"/>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Centre for International Earth Science Information Network</a:t>
            </a:r>
            <a:endParaRPr sz="3500">
              <a:solidFill>
                <a:srgbClr val="586F7C"/>
              </a:solidFill>
              <a:latin typeface="Open Sans"/>
              <a:ea typeface="Open Sans"/>
              <a:cs typeface="Open Sans"/>
              <a:sym typeface="Open Sans"/>
            </a:endParaRPr>
          </a:p>
        </p:txBody>
      </p:sp>
      <p:sp>
        <p:nvSpPr>
          <p:cNvPr id="435" name="Google Shape;435;p16"/>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http://www.ciesin.org/sub_guide.html</a:t>
            </a: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pic>
        <p:nvPicPr>
          <p:cNvPr id="436" name="Google Shape;436;p16" descr="https://lh4.googleusercontent.com/CueIbi9bRL2eSp8V02aOLqARQ1vuLLC9U18cGh9EhwGQ5e_UA5kC2C35S5CNEGKccN60zLK6qt8GWJbhl3-suznWtb-Faji8gXurVNNsLOzxKggzBurxa3mmfDKxZLd-pu8gj2g"/>
          <p:cNvPicPr preferRelativeResize="0"/>
          <p:nvPr/>
        </p:nvPicPr>
        <p:blipFill rotWithShape="1">
          <a:blip r:embed="rId4">
            <a:alphaModFix/>
          </a:blip>
          <a:srcRect/>
          <a:stretch/>
        </p:blipFill>
        <p:spPr>
          <a:xfrm>
            <a:off x="4572001" y="2505162"/>
            <a:ext cx="7218946" cy="4106589"/>
          </a:xfrm>
          <a:prstGeom prst="rect">
            <a:avLst/>
          </a:prstGeom>
          <a:noFill/>
          <a:ln>
            <a:noFill/>
          </a:ln>
        </p:spPr>
      </p:pic>
      <p:sp>
        <p:nvSpPr>
          <p:cNvPr id="437" name="Google Shape;437;p16"/>
          <p:cNvSpPr txBox="1"/>
          <p:nvPr/>
        </p:nvSpPr>
        <p:spPr>
          <a:xfrm>
            <a:off x="160420" y="3846296"/>
            <a:ext cx="4251159" cy="1015663"/>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Search page </a:t>
            </a:r>
            <a:r>
              <a:rPr lang="en-US" sz="2000" b="0" i="0" u="none" strike="noStrike" cap="none">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for</a:t>
            </a:r>
            <a:r>
              <a:rPr lang="en-US" sz="2000" b="0" i="0" u="none" strike="noStrike" cap="none">
                <a:solidFill>
                  <a:schemeClr val="dk1"/>
                </a:solidFill>
                <a:latin typeface="Open Sans"/>
                <a:ea typeface="Open Sans"/>
                <a:cs typeface="Open Sans"/>
                <a:sym typeface="Open Sans"/>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Centre for International Earth Science Information Network </a:t>
            </a:r>
            <a:endParaRPr sz="2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1"/>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Centre for International Earth Science Information Network cont.</a:t>
            </a:r>
            <a:endParaRPr sz="3500">
              <a:solidFill>
                <a:srgbClr val="586F7C"/>
              </a:solidFill>
              <a:latin typeface="Open Sans"/>
              <a:ea typeface="Open Sans"/>
              <a:cs typeface="Open Sans"/>
              <a:sym typeface="Open Sans"/>
            </a:endParaRPr>
          </a:p>
        </p:txBody>
      </p:sp>
      <p:pic>
        <p:nvPicPr>
          <p:cNvPr id="444" name="Google Shape;444;p51"/>
          <p:cNvPicPr preferRelativeResize="0"/>
          <p:nvPr/>
        </p:nvPicPr>
        <p:blipFill rotWithShape="1">
          <a:blip r:embed="rId3">
            <a:alphaModFix/>
          </a:blip>
          <a:srcRect/>
          <a:stretch/>
        </p:blipFill>
        <p:spPr>
          <a:xfrm>
            <a:off x="1182382" y="1830541"/>
            <a:ext cx="9277071" cy="481088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9"/>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ECOLEX</a:t>
            </a:r>
            <a:endParaRPr sz="3500">
              <a:solidFill>
                <a:srgbClr val="586F7C"/>
              </a:solidFill>
              <a:latin typeface="Open Sans"/>
              <a:ea typeface="Open Sans"/>
              <a:cs typeface="Open Sans"/>
              <a:sym typeface="Open Sans"/>
            </a:endParaRPr>
          </a:p>
        </p:txBody>
      </p:sp>
      <p:sp>
        <p:nvSpPr>
          <p:cNvPr id="451" name="Google Shape;451;p19"/>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rgbClr val="424242"/>
                </a:solidFill>
                <a:latin typeface="Open Sans"/>
                <a:ea typeface="Open Sans"/>
                <a:cs typeface="Open Sans"/>
                <a:sym typeface="Open Sans"/>
              </a:rPr>
              <a:t>Available at </a:t>
            </a:r>
            <a:r>
              <a:rPr lang="en-US" u="sng">
                <a:solidFill>
                  <a:srgbClr val="42424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https://www.ecolex.org/</a:t>
            </a:r>
            <a:endParaRPr>
              <a:solidFill>
                <a:srgbClr val="42424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sp>
        <p:nvSpPr>
          <p:cNvPr id="452" name="Google Shape;452;p19"/>
          <p:cNvSpPr txBox="1"/>
          <p:nvPr/>
        </p:nvSpPr>
        <p:spPr>
          <a:xfrm>
            <a:off x="160420" y="3846296"/>
            <a:ext cx="4251159" cy="400110"/>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Search page for ECOLEX</a:t>
            </a:r>
            <a:endParaRPr sz="2000" b="0" i="0" u="none" strike="noStrike" cap="none">
              <a:solidFill>
                <a:schemeClr val="dk1"/>
              </a:solidFill>
              <a:latin typeface="Open Sans"/>
              <a:ea typeface="Open Sans"/>
              <a:cs typeface="Open Sans"/>
              <a:sym typeface="Open Sans"/>
            </a:endParaRPr>
          </a:p>
        </p:txBody>
      </p:sp>
      <p:pic>
        <p:nvPicPr>
          <p:cNvPr id="453" name="Google Shape;453;p19" descr="https://lh5.googleusercontent.com/gdaA418vn3zAmG9DBDUlpGZ15sXvbrNhDaSizG02xOM99bmN7bQ8WXyvndWhQqNq6T-I2QYMZsQaBHpSYVJ6uTy583qAtvgrIWqBNR44idUescus_tyQ4Mwusy0xTBoJ707Ermo"/>
          <p:cNvPicPr preferRelativeResize="0"/>
          <p:nvPr/>
        </p:nvPicPr>
        <p:blipFill rotWithShape="1">
          <a:blip r:embed="rId4">
            <a:alphaModFix/>
          </a:blip>
          <a:srcRect/>
          <a:stretch/>
        </p:blipFill>
        <p:spPr>
          <a:xfrm>
            <a:off x="4590072" y="2743804"/>
            <a:ext cx="7457549" cy="29351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3"/>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ECOLEX cont.</a:t>
            </a:r>
            <a:endParaRPr sz="3500">
              <a:solidFill>
                <a:srgbClr val="586F7C"/>
              </a:solidFill>
              <a:latin typeface="Open Sans"/>
              <a:ea typeface="Open Sans"/>
              <a:cs typeface="Open Sans"/>
              <a:sym typeface="Open Sans"/>
            </a:endParaRPr>
          </a:p>
        </p:txBody>
      </p:sp>
      <p:pic>
        <p:nvPicPr>
          <p:cNvPr id="460" name="Google Shape;460;p53"/>
          <p:cNvPicPr preferRelativeResize="0"/>
          <p:nvPr/>
        </p:nvPicPr>
        <p:blipFill rotWithShape="1">
          <a:blip r:embed="rId3">
            <a:alphaModFix/>
          </a:blip>
          <a:srcRect/>
          <a:stretch/>
        </p:blipFill>
        <p:spPr>
          <a:xfrm>
            <a:off x="1828800" y="1780674"/>
            <a:ext cx="8172169" cy="483458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0"/>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Environmental Data Explorer database </a:t>
            </a:r>
            <a:endParaRPr sz="3500">
              <a:solidFill>
                <a:srgbClr val="586F7C"/>
              </a:solidFill>
              <a:latin typeface="Open Sans"/>
              <a:ea typeface="Open Sans"/>
              <a:cs typeface="Open Sans"/>
              <a:sym typeface="Open Sans"/>
            </a:endParaRPr>
          </a:p>
        </p:txBody>
      </p:sp>
      <p:sp>
        <p:nvSpPr>
          <p:cNvPr id="467" name="Google Shape;467;p20"/>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rgbClr val="424242"/>
                </a:solidFill>
                <a:latin typeface="Open Sans"/>
                <a:ea typeface="Open Sans"/>
                <a:cs typeface="Open Sans"/>
                <a:sym typeface="Open Sans"/>
              </a:rPr>
              <a:t>Available at </a:t>
            </a:r>
            <a:r>
              <a:rPr lang="en-US" u="sng">
                <a:solidFill>
                  <a:srgbClr val="42424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https://geodata.grid.unep.ch/</a:t>
            </a:r>
            <a:endParaRPr>
              <a:solidFill>
                <a:srgbClr val="42424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sp>
        <p:nvSpPr>
          <p:cNvPr id="468" name="Google Shape;468;p20"/>
          <p:cNvSpPr txBox="1"/>
          <p:nvPr/>
        </p:nvSpPr>
        <p:spPr>
          <a:xfrm>
            <a:off x="160420" y="3846296"/>
            <a:ext cx="4251159" cy="707886"/>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Search page for Environmental Data Explorer </a:t>
            </a:r>
            <a:endParaRPr sz="1400" b="0" i="0" u="none" strike="noStrike" cap="none">
              <a:solidFill>
                <a:srgbClr val="000000"/>
              </a:solidFill>
              <a:latin typeface="Arial"/>
              <a:ea typeface="Arial"/>
              <a:cs typeface="Arial"/>
              <a:sym typeface="Arial"/>
            </a:endParaRPr>
          </a:p>
        </p:txBody>
      </p:sp>
      <p:pic>
        <p:nvPicPr>
          <p:cNvPr id="469" name="Google Shape;469;p20" descr="https://lh3.googleusercontent.com/lg20URcPOcdHJZfnnq0PeKV3XMt_b7VPLrh0Lu_Mm3rBSAvOwb_YqarZCa60qlicxhfUyGiFdxQCoqXPuOtQd050KCOURzDwc-zGkCJgdTcaZCWSn7DYVLLvkKgBLv-PL8jquok"/>
          <p:cNvPicPr preferRelativeResize="0"/>
          <p:nvPr/>
        </p:nvPicPr>
        <p:blipFill rotWithShape="1">
          <a:blip r:embed="rId4">
            <a:alphaModFix/>
          </a:blip>
          <a:srcRect/>
          <a:stretch/>
        </p:blipFill>
        <p:spPr>
          <a:xfrm>
            <a:off x="5076438" y="2865976"/>
            <a:ext cx="6895486" cy="337641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5"/>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Environmental Data Explorer database cont.</a:t>
            </a:r>
            <a:endParaRPr sz="3500">
              <a:solidFill>
                <a:srgbClr val="586F7C"/>
              </a:solidFill>
              <a:latin typeface="Open Sans"/>
              <a:ea typeface="Open Sans"/>
              <a:cs typeface="Open Sans"/>
              <a:sym typeface="Open Sans"/>
            </a:endParaRPr>
          </a:p>
        </p:txBody>
      </p:sp>
      <p:pic>
        <p:nvPicPr>
          <p:cNvPr id="476" name="Google Shape;476;p55"/>
          <p:cNvPicPr preferRelativeResize="0"/>
          <p:nvPr/>
        </p:nvPicPr>
        <p:blipFill rotWithShape="1">
          <a:blip r:embed="rId3">
            <a:alphaModFix/>
          </a:blip>
          <a:srcRect/>
          <a:stretch/>
        </p:blipFill>
        <p:spPr>
          <a:xfrm>
            <a:off x="1424167" y="1892744"/>
            <a:ext cx="9405711" cy="46203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1"/>
          <p:cNvSpPr txBox="1">
            <a:spLocks noGrp="1"/>
          </p:cNvSpPr>
          <p:nvPr>
            <p:ph type="title"/>
          </p:nvPr>
        </p:nvSpPr>
        <p:spPr>
          <a:xfrm>
            <a:off x="1" y="437222"/>
            <a:ext cx="8037094"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12873"/>
              <a:buNone/>
            </a:pPr>
            <a:r>
              <a:rPr lang="en-US" sz="3600">
                <a:solidFill>
                  <a:srgbClr val="586F7C"/>
                </a:solidFill>
                <a:latin typeface="Open Sans"/>
                <a:ea typeface="Open Sans"/>
                <a:cs typeface="Open Sans"/>
                <a:sym typeface="Open Sans"/>
              </a:rPr>
              <a:t>United Nations Environment Programme document repository </a:t>
            </a:r>
            <a:br>
              <a:rPr lang="en-US" sz="3150">
                <a:solidFill>
                  <a:srgbClr val="586F7C"/>
                </a:solidFill>
                <a:latin typeface="Open Sans"/>
                <a:ea typeface="Open Sans"/>
                <a:cs typeface="Open Sans"/>
                <a:sym typeface="Open Sans"/>
              </a:rPr>
            </a:br>
            <a:endParaRPr sz="3150">
              <a:solidFill>
                <a:srgbClr val="586F7C"/>
              </a:solidFill>
              <a:latin typeface="Open Sans"/>
              <a:ea typeface="Open Sans"/>
              <a:cs typeface="Open Sans"/>
              <a:sym typeface="Open Sans"/>
            </a:endParaRPr>
          </a:p>
        </p:txBody>
      </p:sp>
      <p:sp>
        <p:nvSpPr>
          <p:cNvPr id="483" name="Google Shape;483;p21"/>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http://wedocs.unep.org/handle/20.500.11822/1</a:t>
            </a: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sp>
        <p:nvSpPr>
          <p:cNvPr id="484" name="Google Shape;484;p21"/>
          <p:cNvSpPr txBox="1"/>
          <p:nvPr/>
        </p:nvSpPr>
        <p:spPr>
          <a:xfrm>
            <a:off x="160420" y="3846296"/>
            <a:ext cx="3882191" cy="1015622"/>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Search page for United Nations Environment Programme document repository </a:t>
            </a:r>
            <a:endParaRPr sz="2000" b="0" i="0" u="none" strike="noStrike" cap="none">
              <a:solidFill>
                <a:schemeClr val="dk1"/>
              </a:solidFill>
              <a:latin typeface="Open Sans"/>
              <a:ea typeface="Open Sans"/>
              <a:cs typeface="Open Sans"/>
              <a:sym typeface="Open Sans"/>
            </a:endParaRPr>
          </a:p>
        </p:txBody>
      </p:sp>
      <p:pic>
        <p:nvPicPr>
          <p:cNvPr id="485" name="Google Shape;485;p21" descr="https://lh5.googleusercontent.com/lfpYBcU0XWPKjYRcl2aFaHg8QL2q7P96AgKMNGDl1k43C9hkfl_KmXitOs3RwhqwSSSd67UIbvmisCuRe0DFqjpY39mgdpOpBx6FjfpbxZhiS3Sb7l1eS70qyMa_2Uv5QdHB7Fo"/>
          <p:cNvPicPr preferRelativeResize="0"/>
          <p:nvPr/>
        </p:nvPicPr>
        <p:blipFill rotWithShape="1">
          <a:blip r:embed="rId4">
            <a:alphaModFix/>
          </a:blip>
          <a:srcRect/>
          <a:stretch/>
        </p:blipFill>
        <p:spPr>
          <a:xfrm>
            <a:off x="4082715" y="2486526"/>
            <a:ext cx="7908760" cy="368968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1"/>
          <p:cNvSpPr txBox="1">
            <a:spLocks noGrp="1"/>
          </p:cNvSpPr>
          <p:nvPr>
            <p:ph type="title"/>
          </p:nvPr>
        </p:nvSpPr>
        <p:spPr>
          <a:xfrm>
            <a:off x="0" y="437225"/>
            <a:ext cx="78717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12873"/>
              <a:buNone/>
            </a:pPr>
            <a:r>
              <a:rPr lang="en-US" sz="3600">
                <a:solidFill>
                  <a:srgbClr val="586F7C"/>
                </a:solidFill>
                <a:latin typeface="Open Sans"/>
                <a:ea typeface="Open Sans"/>
                <a:cs typeface="Open Sans"/>
                <a:sym typeface="Open Sans"/>
              </a:rPr>
              <a:t>United Nations Environment Programme document repository cont.</a:t>
            </a:r>
            <a:br>
              <a:rPr lang="en-US" sz="3150">
                <a:solidFill>
                  <a:srgbClr val="586F7C"/>
                </a:solidFill>
                <a:latin typeface="Open Sans"/>
                <a:ea typeface="Open Sans"/>
                <a:cs typeface="Open Sans"/>
                <a:sym typeface="Open Sans"/>
              </a:rPr>
            </a:br>
            <a:endParaRPr sz="3150">
              <a:solidFill>
                <a:srgbClr val="586F7C"/>
              </a:solidFill>
              <a:latin typeface="Open Sans"/>
              <a:ea typeface="Open Sans"/>
              <a:cs typeface="Open Sans"/>
              <a:sym typeface="Open Sans"/>
            </a:endParaRPr>
          </a:p>
        </p:txBody>
      </p:sp>
      <p:pic>
        <p:nvPicPr>
          <p:cNvPr id="492" name="Google Shape;492;p61"/>
          <p:cNvPicPr preferRelativeResize="0"/>
          <p:nvPr/>
        </p:nvPicPr>
        <p:blipFill rotWithShape="1">
          <a:blip r:embed="rId3">
            <a:alphaModFix/>
          </a:blip>
          <a:srcRect/>
          <a:stretch/>
        </p:blipFill>
        <p:spPr>
          <a:xfrm>
            <a:off x="1794791" y="1870907"/>
            <a:ext cx="9375652" cy="470635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2"/>
          <p:cNvSpPr txBox="1">
            <a:spLocks noGrp="1"/>
          </p:cNvSpPr>
          <p:nvPr>
            <p:ph type="title"/>
          </p:nvPr>
        </p:nvSpPr>
        <p:spPr>
          <a:xfrm>
            <a:off x="1" y="437222"/>
            <a:ext cx="803709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United Nations Environment Programme: World Environment Situation Room</a:t>
            </a:r>
            <a:endParaRPr sz="3000">
              <a:solidFill>
                <a:srgbClr val="586F7C"/>
              </a:solidFill>
              <a:latin typeface="Open Sans"/>
              <a:ea typeface="Open Sans"/>
              <a:cs typeface="Open Sans"/>
              <a:sym typeface="Open Sans"/>
            </a:endParaRPr>
          </a:p>
        </p:txBody>
      </p:sp>
      <p:sp>
        <p:nvSpPr>
          <p:cNvPr id="499" name="Google Shape;499;p22"/>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https://environmentlive.unep.org/</a:t>
            </a: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sp>
        <p:nvSpPr>
          <p:cNvPr id="500" name="Google Shape;500;p22"/>
          <p:cNvSpPr txBox="1"/>
          <p:nvPr/>
        </p:nvSpPr>
        <p:spPr>
          <a:xfrm>
            <a:off x="160420" y="3846296"/>
            <a:ext cx="3882191" cy="1323399"/>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Search page for United Nations Environment Programme: World Environment Situation Room</a:t>
            </a:r>
            <a:endParaRPr sz="2000" b="0" i="0" u="none" strike="noStrike" cap="none">
              <a:solidFill>
                <a:schemeClr val="dk1"/>
              </a:solidFill>
              <a:latin typeface="Open Sans"/>
              <a:ea typeface="Open Sans"/>
              <a:cs typeface="Open Sans"/>
              <a:sym typeface="Open Sans"/>
            </a:endParaRPr>
          </a:p>
        </p:txBody>
      </p:sp>
      <p:pic>
        <p:nvPicPr>
          <p:cNvPr id="501" name="Google Shape;501;p22" descr="https://lh5.googleusercontent.com/XLB5HGQnB78NDp3Iqfus3xE6eBj4mySW_mq7cruu4Tq9EW1k9WOjWKTWRHZrJ1a7n7AEGkFy3ycEXXGtdXXEKRyeYpArNHoaqCsdjVsFtq5Bo4K6JjWWhnpY1mCkLlqf8okHxiw"/>
          <p:cNvPicPr preferRelativeResize="0"/>
          <p:nvPr/>
        </p:nvPicPr>
        <p:blipFill rotWithShape="1">
          <a:blip r:embed="rId4">
            <a:alphaModFix/>
          </a:blip>
          <a:srcRect/>
          <a:stretch/>
        </p:blipFill>
        <p:spPr>
          <a:xfrm>
            <a:off x="4379495" y="2778200"/>
            <a:ext cx="7540108" cy="296487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3"/>
          <p:cNvSpPr txBox="1">
            <a:spLocks noGrp="1"/>
          </p:cNvSpPr>
          <p:nvPr>
            <p:ph type="title"/>
          </p:nvPr>
        </p:nvSpPr>
        <p:spPr>
          <a:xfrm>
            <a:off x="0" y="437222"/>
            <a:ext cx="826168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150">
                <a:solidFill>
                  <a:srgbClr val="586F7C"/>
                </a:solidFill>
                <a:latin typeface="Open Sans"/>
                <a:ea typeface="Open Sans"/>
                <a:cs typeface="Open Sans"/>
                <a:sym typeface="Open Sans"/>
              </a:rPr>
              <a:t>United Nations Environment Programme: World Environment Situation Room cont.</a:t>
            </a:r>
            <a:endParaRPr sz="3150">
              <a:solidFill>
                <a:srgbClr val="586F7C"/>
              </a:solidFill>
              <a:latin typeface="Open Sans"/>
              <a:ea typeface="Open Sans"/>
              <a:cs typeface="Open Sans"/>
              <a:sym typeface="Open Sans"/>
            </a:endParaRPr>
          </a:p>
        </p:txBody>
      </p:sp>
      <p:pic>
        <p:nvPicPr>
          <p:cNvPr id="508" name="Google Shape;508;p63"/>
          <p:cNvPicPr preferRelativeResize="0"/>
          <p:nvPr/>
        </p:nvPicPr>
        <p:blipFill rotWithShape="1">
          <a:blip r:embed="rId3">
            <a:alphaModFix/>
          </a:blip>
          <a:srcRect/>
          <a:stretch/>
        </p:blipFill>
        <p:spPr>
          <a:xfrm>
            <a:off x="1957136" y="1781628"/>
            <a:ext cx="7188773" cy="50203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Environmental Index</a:t>
            </a:r>
            <a:endParaRPr sz="3600">
              <a:solidFill>
                <a:srgbClr val="586F7C"/>
              </a:solidFill>
              <a:latin typeface="Open Sans"/>
              <a:ea typeface="Open Sans"/>
              <a:cs typeface="Open Sans"/>
              <a:sym typeface="Open Sans"/>
            </a:endParaRPr>
          </a:p>
        </p:txBody>
      </p:sp>
      <p:sp>
        <p:nvSpPr>
          <p:cNvPr id="109" name="Google Shape;109;p40"/>
          <p:cNvSpPr txBox="1">
            <a:spLocks noGrp="1"/>
          </p:cNvSpPr>
          <p:nvPr>
            <p:ph type="body" idx="1"/>
          </p:nvPr>
        </p:nvSpPr>
        <p:spPr>
          <a:xfrm>
            <a:off x="170912" y="1813018"/>
            <a:ext cx="11602500" cy="4522200"/>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This is a bibliographic database from </a:t>
            </a:r>
            <a:r>
              <a:rPr lang="en-US" sz="2200" b="1">
                <a:solidFill>
                  <a:srgbClr val="3F3F3F"/>
                </a:solidFill>
                <a:latin typeface="Open Sans"/>
                <a:ea typeface="Open Sans"/>
                <a:cs typeface="Open Sans"/>
                <a:sym typeface="Open Sans"/>
              </a:rPr>
              <a:t>EBSCO Information Services</a:t>
            </a:r>
            <a:r>
              <a:rPr lang="en-US" sz="2200">
                <a:solidFill>
                  <a:srgbClr val="3F3F3F"/>
                </a:solidFill>
                <a:latin typeface="Open Sans"/>
                <a:ea typeface="Open Sans"/>
                <a:cs typeface="Open Sans"/>
                <a:sym typeface="Open Sans"/>
              </a:rPr>
              <a:t>. </a:t>
            </a:r>
            <a:endParaRPr sz="2200">
              <a:solidFill>
                <a:srgbClr val="3F3F3F"/>
              </a:solidFill>
              <a:latin typeface="Open Sans"/>
              <a:ea typeface="Open Sans"/>
              <a:cs typeface="Open Sans"/>
              <a:sym typeface="Open Sans"/>
            </a:endParaRPr>
          </a:p>
          <a:p>
            <a:pPr marL="812800" lvl="1"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Formerly known as Environmental Knowledgebase Online</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Coverage includes areas of agriculture such as; ecosystem ecology, energy, renewable energy sources, natural resources and many more.</a:t>
            </a:r>
            <a:endParaRPr/>
          </a:p>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Coverage backing date to 1888</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It contains more than </a:t>
            </a:r>
            <a:r>
              <a:rPr lang="en-US" sz="2200" b="1">
                <a:solidFill>
                  <a:srgbClr val="3F3F3F"/>
                </a:solidFill>
              </a:rPr>
              <a:t>4.7 million records </a:t>
            </a:r>
            <a:r>
              <a:rPr lang="en-US" sz="2200">
                <a:solidFill>
                  <a:srgbClr val="3F3F3F"/>
                </a:solidFill>
                <a:latin typeface="Open Sans"/>
                <a:ea typeface="Open Sans"/>
                <a:cs typeface="Open Sans"/>
                <a:sym typeface="Open Sans"/>
              </a:rPr>
              <a:t>from more than </a:t>
            </a:r>
            <a:r>
              <a:rPr lang="en-US" sz="2200" b="1">
                <a:solidFill>
                  <a:srgbClr val="3F3F3F"/>
                </a:solidFill>
                <a:latin typeface="Open Sans"/>
                <a:ea typeface="Open Sans"/>
                <a:cs typeface="Open Sans"/>
                <a:sym typeface="Open Sans"/>
              </a:rPr>
              <a:t>2,200 domestic and international journals </a:t>
            </a:r>
            <a:r>
              <a:rPr lang="en-US" sz="2200">
                <a:solidFill>
                  <a:srgbClr val="3F3F3F"/>
                </a:solidFill>
                <a:latin typeface="Open Sans"/>
                <a:ea typeface="Open Sans"/>
                <a:cs typeface="Open Sans"/>
                <a:sym typeface="Open Sans"/>
              </a:rPr>
              <a:t> also features an in-depth thesaurus &amp; author profiles for about </a:t>
            </a:r>
            <a:r>
              <a:rPr lang="en-US" sz="2200" b="1">
                <a:solidFill>
                  <a:srgbClr val="3F3F3F"/>
                </a:solidFill>
                <a:latin typeface="Open Sans"/>
                <a:ea typeface="Open Sans"/>
                <a:cs typeface="Open Sans"/>
                <a:sym typeface="Open Sans"/>
              </a:rPr>
              <a:t>6,500 authors </a:t>
            </a:r>
            <a:r>
              <a:rPr lang="en-US" sz="2200">
                <a:solidFill>
                  <a:srgbClr val="3F3F3F"/>
                </a:solidFill>
                <a:latin typeface="Open Sans"/>
                <a:ea typeface="Open Sans"/>
                <a:cs typeface="Open Sans"/>
                <a:sym typeface="Open Sans"/>
              </a:rPr>
              <a:t>in the discipline.</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Environmental Index provides </a:t>
            </a:r>
            <a:r>
              <a:rPr lang="en-US" sz="2200" b="1">
                <a:solidFill>
                  <a:srgbClr val="3F3F3F"/>
                </a:solidFill>
                <a:latin typeface="Open Sans"/>
                <a:ea typeface="Open Sans"/>
                <a:cs typeface="Open Sans"/>
                <a:sym typeface="Open Sans"/>
              </a:rPr>
              <a:t>metadata</a:t>
            </a:r>
            <a:r>
              <a:rPr lang="en-US" sz="2200">
                <a:solidFill>
                  <a:srgbClr val="3F3F3F"/>
                </a:solidFill>
                <a:latin typeface="Open Sans"/>
                <a:ea typeface="Open Sans"/>
                <a:cs typeface="Open Sans"/>
                <a:sym typeface="Open Sans"/>
              </a:rPr>
              <a:t> and only links to some </a:t>
            </a:r>
            <a:r>
              <a:rPr lang="en-US" sz="2200" b="1">
                <a:solidFill>
                  <a:srgbClr val="3F3F3F"/>
                </a:solidFill>
                <a:latin typeface="Open Sans"/>
                <a:ea typeface="Open Sans"/>
                <a:cs typeface="Open Sans"/>
                <a:sym typeface="Open Sans"/>
              </a:rPr>
              <a:t>full-text articles</a:t>
            </a:r>
            <a:r>
              <a:rPr lang="en-US" sz="2200">
                <a:solidFill>
                  <a:srgbClr val="3F3F3F"/>
                </a:solidFill>
                <a:latin typeface="Open Sans"/>
                <a:ea typeface="Open Sans"/>
                <a:cs typeface="Open Sans"/>
                <a:sym typeface="Open Sans"/>
              </a:rPr>
              <a:t>.</a:t>
            </a:r>
            <a:endParaRPr>
              <a:solidFill>
                <a:srgbClr val="3F3F3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8"/>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World Environmental Organization (World Org)</a:t>
            </a:r>
            <a:endParaRPr sz="3500">
              <a:solidFill>
                <a:srgbClr val="586F7C"/>
              </a:solidFill>
              <a:latin typeface="Open Sans"/>
              <a:ea typeface="Open Sans"/>
              <a:cs typeface="Open Sans"/>
              <a:sym typeface="Open Sans"/>
            </a:endParaRPr>
          </a:p>
        </p:txBody>
      </p:sp>
      <p:sp>
        <p:nvSpPr>
          <p:cNvPr id="515" name="Google Shape;515;p58"/>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http://www.world.org/weo/environment</a:t>
            </a: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sp>
        <p:nvSpPr>
          <p:cNvPr id="516" name="Google Shape;516;p58"/>
          <p:cNvSpPr txBox="1"/>
          <p:nvPr/>
        </p:nvSpPr>
        <p:spPr>
          <a:xfrm>
            <a:off x="160420" y="3846296"/>
            <a:ext cx="3882191" cy="1015663"/>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Search page for World Environmental Organization (World Org) </a:t>
            </a:r>
            <a:endParaRPr sz="1400" b="0" i="0" u="none" strike="noStrike" cap="none">
              <a:solidFill>
                <a:srgbClr val="000000"/>
              </a:solidFill>
              <a:latin typeface="Arial"/>
              <a:ea typeface="Arial"/>
              <a:cs typeface="Arial"/>
              <a:sym typeface="Arial"/>
            </a:endParaRPr>
          </a:p>
        </p:txBody>
      </p:sp>
      <p:pic>
        <p:nvPicPr>
          <p:cNvPr id="517" name="Google Shape;517;p58" descr="https://lh5.googleusercontent.com/S5yJKCjbIzeyW1esmJBrca-PmFxysdBiNlOJpTqbyo-eUqVgb39djiEsDo_QGuddUAM6juViw2lOncw5XP3nhWuOK1w5H4_RuOFYnUg5rBELCfu8PGlKuZQ6iB_2TsyltwVP_IA"/>
          <p:cNvPicPr preferRelativeResize="0"/>
          <p:nvPr/>
        </p:nvPicPr>
        <p:blipFill rotWithShape="1">
          <a:blip r:embed="rId4">
            <a:alphaModFix/>
          </a:blip>
          <a:srcRect/>
          <a:stretch/>
        </p:blipFill>
        <p:spPr>
          <a:xfrm>
            <a:off x="4647715" y="2687281"/>
            <a:ext cx="7344761" cy="326434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9"/>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World Environmental (World Org) cont.</a:t>
            </a:r>
            <a:endParaRPr sz="3500">
              <a:solidFill>
                <a:srgbClr val="586F7C"/>
              </a:solidFill>
              <a:latin typeface="Open Sans"/>
              <a:ea typeface="Open Sans"/>
              <a:cs typeface="Open Sans"/>
              <a:sym typeface="Open Sans"/>
            </a:endParaRPr>
          </a:p>
        </p:txBody>
      </p:sp>
      <p:pic>
        <p:nvPicPr>
          <p:cNvPr id="524" name="Google Shape;524;p59"/>
          <p:cNvPicPr preferRelativeResize="0"/>
          <p:nvPr/>
        </p:nvPicPr>
        <p:blipFill rotWithShape="1">
          <a:blip r:embed="rId3">
            <a:alphaModFix/>
          </a:blip>
          <a:srcRect/>
          <a:stretch/>
        </p:blipFill>
        <p:spPr>
          <a:xfrm>
            <a:off x="1828123" y="1868661"/>
            <a:ext cx="8941092" cy="485298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4"/>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Yale University Library Research guides</a:t>
            </a:r>
            <a:endParaRPr sz="3500">
              <a:solidFill>
                <a:srgbClr val="586F7C"/>
              </a:solidFill>
              <a:latin typeface="Open Sans"/>
              <a:ea typeface="Open Sans"/>
              <a:cs typeface="Open Sans"/>
              <a:sym typeface="Open Sans"/>
            </a:endParaRPr>
          </a:p>
        </p:txBody>
      </p:sp>
      <p:sp>
        <p:nvSpPr>
          <p:cNvPr id="531" name="Google Shape;531;p24"/>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a:solidFill>
                  <a:schemeClr val="dk1"/>
                </a:solidFill>
                <a:latin typeface="Open Sans"/>
                <a:ea typeface="Open Sans"/>
                <a:cs typeface="Open Sans"/>
                <a:sym typeface="Open Sans"/>
              </a:rPr>
              <a:t>Available at </a:t>
            </a:r>
            <a:r>
              <a:rPr lang="en-US"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https://guides.library.yale.edu/FESalumni</a:t>
            </a: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a:solidFill>
                <a:schemeClr val="dk1"/>
              </a:solidFill>
              <a:latin typeface="Open Sans"/>
              <a:ea typeface="Open Sans"/>
              <a:cs typeface="Open Sans"/>
              <a:sym typeface="Open Sans"/>
            </a:endParaRPr>
          </a:p>
        </p:txBody>
      </p:sp>
      <p:sp>
        <p:nvSpPr>
          <p:cNvPr id="532" name="Google Shape;532;p24"/>
          <p:cNvSpPr txBox="1"/>
          <p:nvPr/>
        </p:nvSpPr>
        <p:spPr>
          <a:xfrm>
            <a:off x="160420" y="3846296"/>
            <a:ext cx="3882191" cy="707886"/>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Open Sans"/>
                <a:ea typeface="Open Sans"/>
                <a:cs typeface="Open Sans"/>
                <a:sym typeface="Open Sans"/>
              </a:rPr>
              <a:t>Search page for Yale University Library Research guides</a:t>
            </a:r>
            <a:endParaRPr sz="1400" b="0" i="0" u="none" strike="noStrike" cap="none">
              <a:solidFill>
                <a:srgbClr val="000000"/>
              </a:solidFill>
              <a:latin typeface="Arial"/>
              <a:ea typeface="Arial"/>
              <a:cs typeface="Arial"/>
              <a:sym typeface="Arial"/>
            </a:endParaRPr>
          </a:p>
        </p:txBody>
      </p:sp>
      <p:pic>
        <p:nvPicPr>
          <p:cNvPr id="533" name="Google Shape;533;p24" descr="https://lh3.googleusercontent.com/JNcAaAEpuVrbRpopRHbexy8T-h-2Bt_SHVb2Le-X3W4HO-m10TxMt_Gchg6yN854kWwrRXOvqKnVRluthUEAOtAU5zHM1YPu5Y0jh6RW-vcSgA5Dia4XfRNPUMa3B2UrDfeTJ0g"/>
          <p:cNvPicPr preferRelativeResize="0"/>
          <p:nvPr/>
        </p:nvPicPr>
        <p:blipFill rotWithShape="1">
          <a:blip r:embed="rId4">
            <a:alphaModFix/>
          </a:blip>
          <a:srcRect/>
          <a:stretch/>
        </p:blipFill>
        <p:spPr>
          <a:xfrm>
            <a:off x="4075898" y="3176337"/>
            <a:ext cx="8046717" cy="24383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6"/>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Yale University Library Research guides cont.</a:t>
            </a:r>
            <a:endParaRPr sz="3500">
              <a:solidFill>
                <a:srgbClr val="586F7C"/>
              </a:solidFill>
              <a:latin typeface="Open Sans"/>
              <a:ea typeface="Open Sans"/>
              <a:cs typeface="Open Sans"/>
              <a:sym typeface="Open Sans"/>
            </a:endParaRPr>
          </a:p>
        </p:txBody>
      </p:sp>
      <p:pic>
        <p:nvPicPr>
          <p:cNvPr id="540" name="Google Shape;540;p36"/>
          <p:cNvPicPr preferRelativeResize="0"/>
          <p:nvPr/>
        </p:nvPicPr>
        <p:blipFill rotWithShape="1">
          <a:blip r:embed="rId3">
            <a:alphaModFix/>
          </a:blip>
          <a:srcRect/>
          <a:stretch/>
        </p:blipFill>
        <p:spPr>
          <a:xfrm>
            <a:off x="1238218" y="1816533"/>
            <a:ext cx="9285403" cy="484216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4"/>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547" name="Google Shape;547;p64"/>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This lesson has focused on three environment-related databases namely Environment Index, Environmental Science Collection and Meteorological Monographs accessible through the Databases for discovery link on the OARE content page.  </a:t>
            </a:r>
            <a:endParaRPr sz="2000">
              <a:solidFill>
                <a:schemeClr val="dk1"/>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This lesson has explored the ways of accessing and searching these databases efficiently and effectively, and how to create user accounts so a user can get full functionalities of the databases.</a:t>
            </a:r>
            <a:endParaRPr/>
          </a:p>
          <a:p>
            <a:pPr marL="355600" lvl="0" indent="-342900" algn="l" rtl="0">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The lesson also contains annotated links to Internet repositories and gateways that expand the access to relevant environment information beyond the Research4Life resources with  special focus on United Nations Environment Programme access tools.</a:t>
            </a:r>
            <a:endParaRPr/>
          </a:p>
          <a:p>
            <a:pPr marL="355600" lvl="0" indent="-203200" algn="l" rtl="0">
              <a:lnSpc>
                <a:spcPct val="150000"/>
              </a:lnSpc>
              <a:spcBef>
                <a:spcPts val="0"/>
              </a:spcBef>
              <a:spcAft>
                <a:spcPts val="0"/>
              </a:spcAft>
              <a:buClr>
                <a:schemeClr val="dk2"/>
              </a:buClr>
              <a:buSzPts val="2200"/>
              <a:buNone/>
            </a:pPr>
            <a:endParaRPr sz="2000">
              <a:solidFill>
                <a:schemeClr val="dk1"/>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553" name="Google Shape;553;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5"/>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6"/>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7"/>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559" name="Google Shape;559;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560" name="Google Shape;560;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561" name="Google Shape;561;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562" name="Google Shape;562;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563" name="Google Shape;563;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564" name="Google Shape;564;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p:cNvPicPr preferRelativeResize="0"/>
          <p:nvPr/>
        </p:nvPicPr>
        <p:blipFill rotWithShape="1">
          <a:blip r:embed="rId3">
            <a:alphaModFix/>
          </a:blip>
          <a:srcRect/>
          <a:stretch/>
        </p:blipFill>
        <p:spPr>
          <a:xfrm>
            <a:off x="7228670" y="2116694"/>
            <a:ext cx="4668110" cy="3020542"/>
          </a:xfrm>
          <a:prstGeom prst="rect">
            <a:avLst/>
          </a:prstGeom>
          <a:noFill/>
          <a:ln>
            <a:noFill/>
          </a:ln>
        </p:spPr>
      </p:pic>
      <p:pic>
        <p:nvPicPr>
          <p:cNvPr id="115" name="Google Shape;115;p4"/>
          <p:cNvPicPr preferRelativeResize="0"/>
          <p:nvPr/>
        </p:nvPicPr>
        <p:blipFill rotWithShape="1">
          <a:blip r:embed="rId4">
            <a:alphaModFix/>
          </a:blip>
          <a:srcRect/>
          <a:stretch/>
        </p:blipFill>
        <p:spPr>
          <a:xfrm>
            <a:off x="41510" y="1926914"/>
            <a:ext cx="2409825" cy="3286125"/>
          </a:xfrm>
          <a:prstGeom prst="rect">
            <a:avLst/>
          </a:prstGeom>
          <a:noFill/>
          <a:ln>
            <a:noFill/>
          </a:ln>
        </p:spPr>
      </p:pic>
      <p:sp>
        <p:nvSpPr>
          <p:cNvPr id="116" name="Google Shape;116;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r>
              <a:rPr lang="en-US" sz="3200">
                <a:solidFill>
                  <a:srgbClr val="586F7C"/>
                </a:solidFill>
                <a:latin typeface="Open Sans"/>
                <a:ea typeface="Open Sans"/>
                <a:cs typeface="Open Sans"/>
                <a:sym typeface="Open Sans"/>
              </a:rPr>
              <a:t>Accessing Environmental Index from the R4L Unified Content Portal</a:t>
            </a:r>
            <a:endParaRPr sz="3200">
              <a:solidFill>
                <a:srgbClr val="586F7C"/>
              </a:solidFill>
              <a:latin typeface="Open Sans"/>
              <a:ea typeface="Open Sans"/>
              <a:cs typeface="Open Sans"/>
              <a:sym typeface="Open Sans"/>
            </a:endParaRPr>
          </a:p>
        </p:txBody>
      </p:sp>
      <p:sp>
        <p:nvSpPr>
          <p:cNvPr id="117" name="Google Shape;117;p4"/>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sp>
        <p:nvSpPr>
          <p:cNvPr id="118" name="Google Shape;118;p4"/>
          <p:cNvSpPr/>
          <p:nvPr/>
        </p:nvSpPr>
        <p:spPr>
          <a:xfrm>
            <a:off x="295220" y="3352801"/>
            <a:ext cx="1157841" cy="367861"/>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19" name="Google Shape;119;p4"/>
          <p:cNvCxnSpPr/>
          <p:nvPr/>
        </p:nvCxnSpPr>
        <p:spPr>
          <a:xfrm>
            <a:off x="4984744" y="3590583"/>
            <a:ext cx="1268588" cy="0"/>
          </a:xfrm>
          <a:prstGeom prst="straightConnector1">
            <a:avLst/>
          </a:prstGeom>
          <a:noFill/>
          <a:ln w="28575" cap="flat" cmpd="sng">
            <a:solidFill>
              <a:srgbClr val="FF0000">
                <a:alpha val="61960"/>
              </a:srgbClr>
            </a:solidFill>
            <a:prstDash val="solid"/>
            <a:round/>
            <a:headEnd type="none" w="sm" len="sm"/>
            <a:tailEnd type="triangle" w="med" len="med"/>
          </a:ln>
        </p:spPr>
      </p:cxnSp>
      <p:sp>
        <p:nvSpPr>
          <p:cNvPr id="120" name="Google Shape;120;p4"/>
          <p:cNvSpPr txBox="1"/>
          <p:nvPr/>
        </p:nvSpPr>
        <p:spPr>
          <a:xfrm>
            <a:off x="294290" y="5591503"/>
            <a:ext cx="11355646" cy="830956"/>
          </a:xfrm>
          <a:prstGeom prst="rect">
            <a:avLst/>
          </a:prstGeom>
          <a:noFill/>
          <a:ln>
            <a:noFill/>
          </a:ln>
        </p:spPr>
        <p:txBody>
          <a:bodyPr spcFirstLastPara="1" wrap="square" lIns="91425" tIns="45700" rIns="91425" bIns="45700" anchor="t" anchorCtr="0">
            <a:spAutoFit/>
          </a:bodyPr>
          <a:lstStyle/>
          <a:p>
            <a:pPr marL="76200" marR="0" lvl="0" indent="0" algn="just" rtl="0">
              <a:lnSpc>
                <a:spcPct val="100000"/>
              </a:lnSpc>
              <a:spcBef>
                <a:spcPts val="0"/>
              </a:spcBef>
              <a:spcAft>
                <a:spcPts val="0"/>
              </a:spcAft>
              <a:buClr>
                <a:schemeClr val="dk1"/>
              </a:buClr>
              <a:buSzPts val="2400"/>
              <a:buFont typeface="Arial"/>
              <a:buNone/>
            </a:pPr>
            <a:r>
              <a:rPr lang="en-US" sz="2400" b="0" i="0" u="none" strike="noStrike" cap="none">
                <a:solidFill>
                  <a:srgbClr val="424242"/>
                </a:solidFill>
                <a:latin typeface="Open Sans"/>
                <a:ea typeface="Open Sans"/>
                <a:cs typeface="Open Sans"/>
                <a:sym typeface="Open Sans"/>
              </a:rPr>
              <a:t>To access the database, click on </a:t>
            </a:r>
            <a:r>
              <a:rPr lang="en-US" sz="2400" b="1" i="0" u="none" strike="noStrike" cap="none">
                <a:solidFill>
                  <a:srgbClr val="424242"/>
                </a:solidFill>
                <a:latin typeface="Open Sans"/>
                <a:ea typeface="Open Sans"/>
                <a:cs typeface="Open Sans"/>
                <a:sym typeface="Open Sans"/>
              </a:rPr>
              <a:t>Content/Databases </a:t>
            </a:r>
            <a:r>
              <a:rPr lang="en-US" sz="2400" b="0" i="0" u="none" strike="noStrike" cap="none">
                <a:solidFill>
                  <a:srgbClr val="424242"/>
                </a:solidFill>
                <a:latin typeface="Open Sans"/>
                <a:ea typeface="Open Sans"/>
                <a:cs typeface="Open Sans"/>
                <a:sym typeface="Open Sans"/>
              </a:rPr>
              <a:t>on the Research4life Unified Portal homepage and select </a:t>
            </a:r>
            <a:r>
              <a:rPr lang="en-US" sz="2400" b="1" i="0" u="none" strike="noStrike" cap="none">
                <a:solidFill>
                  <a:srgbClr val="424242"/>
                </a:solidFill>
                <a:latin typeface="Open Sans"/>
                <a:ea typeface="Open Sans"/>
                <a:cs typeface="Open Sans"/>
                <a:sym typeface="Open Sans"/>
              </a:rPr>
              <a:t>Environmental Index </a:t>
            </a:r>
            <a:r>
              <a:rPr lang="en-US" sz="2400" b="0" i="0" u="none" strike="noStrike" cap="none">
                <a:solidFill>
                  <a:srgbClr val="424242"/>
                </a:solidFill>
                <a:latin typeface="Open Sans"/>
                <a:ea typeface="Open Sans"/>
                <a:cs typeface="Open Sans"/>
                <a:sym typeface="Open Sans"/>
              </a:rPr>
              <a:t>as shown above.</a:t>
            </a:r>
            <a:endParaRPr sz="2400" b="0" i="0" u="none" strike="noStrike" cap="none">
              <a:solidFill>
                <a:srgbClr val="424242"/>
              </a:solidFill>
              <a:latin typeface="Arial"/>
              <a:ea typeface="Arial"/>
              <a:cs typeface="Arial"/>
              <a:sym typeface="Arial"/>
            </a:endParaRPr>
          </a:p>
        </p:txBody>
      </p:sp>
      <p:pic>
        <p:nvPicPr>
          <p:cNvPr id="121" name="Google Shape;121;p4"/>
          <p:cNvPicPr preferRelativeResize="0"/>
          <p:nvPr/>
        </p:nvPicPr>
        <p:blipFill rotWithShape="1">
          <a:blip r:embed="rId5">
            <a:alphaModFix/>
          </a:blip>
          <a:srcRect/>
          <a:stretch/>
        </p:blipFill>
        <p:spPr>
          <a:xfrm>
            <a:off x="3112611" y="2253345"/>
            <a:ext cx="3140721" cy="3005636"/>
          </a:xfrm>
          <a:prstGeom prst="rect">
            <a:avLst/>
          </a:prstGeom>
          <a:noFill/>
          <a:ln>
            <a:noFill/>
          </a:ln>
        </p:spPr>
      </p:pic>
      <p:cxnSp>
        <p:nvCxnSpPr>
          <p:cNvPr id="122" name="Google Shape;122;p4"/>
          <p:cNvCxnSpPr/>
          <p:nvPr/>
        </p:nvCxnSpPr>
        <p:spPr>
          <a:xfrm rot="10800000" flipH="1">
            <a:off x="1514901" y="2501462"/>
            <a:ext cx="1597710" cy="1089121"/>
          </a:xfrm>
          <a:prstGeom prst="straightConnector1">
            <a:avLst/>
          </a:prstGeom>
          <a:noFill/>
          <a:ln w="19050" cap="flat" cmpd="sng">
            <a:solidFill>
              <a:srgbClr val="00B050"/>
            </a:solidFill>
            <a:prstDash val="solid"/>
            <a:round/>
            <a:headEnd type="none" w="sm" len="sm"/>
            <a:tailEnd type="triangle" w="med" len="med"/>
          </a:ln>
        </p:spPr>
      </p:cxnSp>
      <p:cxnSp>
        <p:nvCxnSpPr>
          <p:cNvPr id="123" name="Google Shape;123;p4"/>
          <p:cNvCxnSpPr/>
          <p:nvPr/>
        </p:nvCxnSpPr>
        <p:spPr>
          <a:xfrm rot="10800000" flipH="1">
            <a:off x="4873427" y="2343807"/>
            <a:ext cx="2588918" cy="2297820"/>
          </a:xfrm>
          <a:prstGeom prst="straightConnector1">
            <a:avLst/>
          </a:prstGeom>
          <a:noFill/>
          <a:ln w="19050" cap="flat" cmpd="sng">
            <a:solidFill>
              <a:srgbClr val="00B050"/>
            </a:solidFill>
            <a:prstDash val="solid"/>
            <a:round/>
            <a:headEnd type="none" w="sm" len="sm"/>
            <a:tailEnd type="triangle" w="med" len="med"/>
          </a:ln>
        </p:spPr>
      </p:cxnSp>
      <p:sp>
        <p:nvSpPr>
          <p:cNvPr id="124" name="Google Shape;124;p4"/>
          <p:cNvSpPr/>
          <p:nvPr/>
        </p:nvSpPr>
        <p:spPr>
          <a:xfrm>
            <a:off x="7239004" y="2017252"/>
            <a:ext cx="2463091" cy="868838"/>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Google Shape;129;g727b3dbef2_0_52"/>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Searching Environmental Index</a:t>
            </a:r>
            <a:endParaRPr>
              <a:solidFill>
                <a:srgbClr val="586F7C"/>
              </a:solidFill>
              <a:latin typeface="Open Sans"/>
              <a:ea typeface="Open Sans"/>
              <a:cs typeface="Open Sans"/>
              <a:sym typeface="Open Sans"/>
            </a:endParaRPr>
          </a:p>
        </p:txBody>
      </p:sp>
      <p:sp>
        <p:nvSpPr>
          <p:cNvPr id="130" name="Google Shape;130;g727b3dbef2_0_52"/>
          <p:cNvSpPr txBox="1">
            <a:spLocks noGrp="1"/>
          </p:cNvSpPr>
          <p:nvPr>
            <p:ph type="body" idx="1"/>
          </p:nvPr>
        </p:nvSpPr>
        <p:spPr>
          <a:xfrm>
            <a:off x="0" y="1908166"/>
            <a:ext cx="5241471" cy="4737562"/>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default page for Environmental Index shows  </a:t>
            </a:r>
            <a:r>
              <a:rPr lang="en-US" sz="2000" b="1">
                <a:solidFill>
                  <a:srgbClr val="3F3F3F"/>
                </a:solidFill>
                <a:latin typeface="Open Sans"/>
                <a:ea typeface="Open Sans"/>
                <a:cs typeface="Open Sans"/>
                <a:sym typeface="Open Sans"/>
              </a:rPr>
              <a:t>Advanced Search </a:t>
            </a:r>
            <a:r>
              <a:rPr lang="en-US" sz="2000">
                <a:solidFill>
                  <a:srgbClr val="3F3F3F"/>
                </a:solidFill>
                <a:latin typeface="Open Sans"/>
                <a:ea typeface="Open Sans"/>
                <a:cs typeface="Open Sans"/>
                <a:sym typeface="Open Sans"/>
              </a:rPr>
              <a:t> where the user can enter keywords &amp; apply different search options.</a:t>
            </a:r>
            <a:endParaRPr>
              <a:solidFill>
                <a:srgbClr val="3F3F3F"/>
              </a:solidFill>
            </a:endParaRPr>
          </a:p>
          <a:p>
            <a:pPr marL="76200" lvl="0" indent="0" algn="l" rtl="0">
              <a:lnSpc>
                <a:spcPct val="150000"/>
              </a:lnSpc>
              <a:spcBef>
                <a:spcPts val="1000"/>
              </a:spcBef>
              <a:spcAft>
                <a:spcPts val="0"/>
              </a:spcAft>
              <a:buClr>
                <a:schemeClr val="dk1"/>
              </a:buClr>
              <a:buSzPts val="2400"/>
              <a:buNone/>
            </a:pPr>
            <a:r>
              <a:rPr lang="en-US" sz="2000">
                <a:solidFill>
                  <a:srgbClr val="3F3F3F"/>
                </a:solidFill>
                <a:latin typeface="Open Sans"/>
                <a:ea typeface="Open Sans"/>
                <a:cs typeface="Open Sans"/>
                <a:sym typeface="Open Sans"/>
              </a:rPr>
              <a:t>*Note that users must be logged in to gain access to the database.</a:t>
            </a:r>
            <a:endParaRPr>
              <a:solidFill>
                <a:srgbClr val="3F3F3F"/>
              </a:solidFill>
            </a:endParaRPr>
          </a:p>
          <a:p>
            <a:pPr marL="457200" lvl="0" indent="-381000" algn="l" rtl="0">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Enter the search keywords terms “</a:t>
            </a:r>
            <a:r>
              <a:rPr lang="en-US" sz="2000" b="1">
                <a:solidFill>
                  <a:srgbClr val="3F3F3F"/>
                </a:solidFill>
                <a:latin typeface="Open Sans"/>
                <a:ea typeface="Open Sans"/>
                <a:cs typeface="Open Sans"/>
                <a:sym typeface="Open Sans"/>
              </a:rPr>
              <a:t>air pollution</a:t>
            </a:r>
            <a:r>
              <a:rPr lang="en-US" sz="2000">
                <a:solidFill>
                  <a:srgbClr val="3F3F3F"/>
                </a:solidFill>
                <a:latin typeface="Open Sans"/>
                <a:ea typeface="Open Sans"/>
                <a:cs typeface="Open Sans"/>
                <a:sym typeface="Open Sans"/>
              </a:rPr>
              <a:t>” AND “</a:t>
            </a:r>
            <a:r>
              <a:rPr lang="en-US" sz="2000" b="1">
                <a:solidFill>
                  <a:srgbClr val="3F3F3F"/>
                </a:solidFill>
                <a:latin typeface="Open Sans"/>
                <a:ea typeface="Open Sans"/>
                <a:cs typeface="Open Sans"/>
                <a:sym typeface="Open Sans"/>
              </a:rPr>
              <a:t>developing countries</a:t>
            </a:r>
            <a:r>
              <a:rPr lang="en-US" sz="2000">
                <a:solidFill>
                  <a:srgbClr val="3F3F3F"/>
                </a:solidFill>
                <a:latin typeface="Open Sans"/>
                <a:ea typeface="Open Sans"/>
                <a:cs typeface="Open Sans"/>
                <a:sym typeface="Open Sans"/>
              </a:rPr>
              <a:t>” and click </a:t>
            </a:r>
            <a:r>
              <a:rPr lang="en-US" sz="2000" b="1">
                <a:solidFill>
                  <a:srgbClr val="3F3F3F"/>
                </a:solidFill>
                <a:latin typeface="Open Sans"/>
                <a:ea typeface="Open Sans"/>
                <a:cs typeface="Open Sans"/>
                <a:sym typeface="Open Sans"/>
              </a:rPr>
              <a:t>Search.</a:t>
            </a:r>
            <a:endParaRPr sz="2000" b="1">
              <a:solidFill>
                <a:srgbClr val="3F3F3F"/>
              </a:solidFill>
              <a:latin typeface="Open Sans"/>
              <a:ea typeface="Open Sans"/>
              <a:cs typeface="Open Sans"/>
              <a:sym typeface="Open Sans"/>
            </a:endParaRPr>
          </a:p>
        </p:txBody>
      </p:sp>
      <p:pic>
        <p:nvPicPr>
          <p:cNvPr id="131" name="Google Shape;131;g727b3dbef2_0_52" descr="https://lh5.googleusercontent.com/oa0SvLMb3KegKVe0ATfYlZ8fqhk8tsdYikzGNPZDjuhghSqpNfr4rAscEYFK4bQG3ik6ysXmd7lnQ7-VyeTdEvckI_iHmNGzTeifYOpQrDFnwkkSj4GngxakhrUbI2JbNcmohGg"/>
          <p:cNvPicPr preferRelativeResize="0"/>
          <p:nvPr/>
        </p:nvPicPr>
        <p:blipFill rotWithShape="1">
          <a:blip r:embed="rId3">
            <a:alphaModFix/>
          </a:blip>
          <a:srcRect/>
          <a:stretch/>
        </p:blipFill>
        <p:spPr>
          <a:xfrm>
            <a:off x="5220543" y="2141083"/>
            <a:ext cx="6777782" cy="36555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200">
                <a:solidFill>
                  <a:srgbClr val="586F7C"/>
                </a:solidFill>
                <a:latin typeface="Open Sans"/>
                <a:ea typeface="Open Sans"/>
                <a:cs typeface="Open Sans"/>
                <a:sym typeface="Open Sans"/>
              </a:rPr>
              <a:t>Environmental Index Search results page</a:t>
            </a:r>
            <a:endParaRPr sz="3200">
              <a:solidFill>
                <a:srgbClr val="586F7C"/>
              </a:solidFill>
              <a:latin typeface="Open Sans"/>
              <a:ea typeface="Open Sans"/>
              <a:cs typeface="Open Sans"/>
              <a:sym typeface="Open Sans"/>
            </a:endParaRPr>
          </a:p>
        </p:txBody>
      </p:sp>
      <p:sp>
        <p:nvSpPr>
          <p:cNvPr id="137" name="Google Shape;137;p5"/>
          <p:cNvSpPr txBox="1">
            <a:spLocks noGrp="1"/>
          </p:cNvSpPr>
          <p:nvPr>
            <p:ph type="body" idx="1"/>
          </p:nvPr>
        </p:nvSpPr>
        <p:spPr>
          <a:xfrm>
            <a:off x="0" y="1908166"/>
            <a:ext cx="5241471" cy="4737562"/>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After clicking the </a:t>
            </a:r>
            <a:r>
              <a:rPr lang="en-US" b="1">
                <a:solidFill>
                  <a:srgbClr val="3F3F3F"/>
                </a:solidFill>
                <a:latin typeface="Open Sans"/>
                <a:ea typeface="Open Sans"/>
                <a:cs typeface="Open Sans"/>
                <a:sym typeface="Open Sans"/>
              </a:rPr>
              <a:t>Search</a:t>
            </a:r>
            <a:r>
              <a:rPr lang="en-US">
                <a:solidFill>
                  <a:srgbClr val="3F3F3F"/>
                </a:solidFill>
                <a:latin typeface="Open Sans"/>
                <a:ea typeface="Open Sans"/>
                <a:cs typeface="Open Sans"/>
                <a:sym typeface="Open Sans"/>
              </a:rPr>
              <a:t> button, the results will be displayed.</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From the keywords “</a:t>
            </a:r>
            <a:r>
              <a:rPr lang="en-US" b="1">
                <a:solidFill>
                  <a:srgbClr val="3F3F3F"/>
                </a:solidFill>
                <a:latin typeface="Open Sans"/>
                <a:ea typeface="Open Sans"/>
                <a:cs typeface="Open Sans"/>
                <a:sym typeface="Open Sans"/>
              </a:rPr>
              <a:t>air pollution</a:t>
            </a:r>
            <a:r>
              <a:rPr lang="en-US">
                <a:solidFill>
                  <a:srgbClr val="3F3F3F"/>
                </a:solidFill>
                <a:latin typeface="Open Sans"/>
                <a:ea typeface="Open Sans"/>
                <a:cs typeface="Open Sans"/>
                <a:sym typeface="Open Sans"/>
              </a:rPr>
              <a:t>” AND “</a:t>
            </a:r>
            <a:r>
              <a:rPr lang="en-US" b="1">
                <a:solidFill>
                  <a:srgbClr val="3F3F3F"/>
                </a:solidFill>
                <a:latin typeface="Open Sans"/>
                <a:ea typeface="Open Sans"/>
                <a:cs typeface="Open Sans"/>
                <a:sym typeface="Open Sans"/>
              </a:rPr>
              <a:t>developing countries</a:t>
            </a:r>
            <a:r>
              <a:rPr lang="en-US">
                <a:solidFill>
                  <a:srgbClr val="3F3F3F"/>
                </a:solidFill>
                <a:latin typeface="Open Sans"/>
                <a:ea typeface="Open Sans"/>
                <a:cs typeface="Open Sans"/>
                <a:sym typeface="Open Sans"/>
              </a:rPr>
              <a:t>”, the search results retrieved 1100 citations.</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b="1">
                <a:solidFill>
                  <a:srgbClr val="3F3F3F"/>
                </a:solidFill>
                <a:latin typeface="Open Sans"/>
                <a:ea typeface="Open Sans"/>
                <a:cs typeface="Open Sans"/>
                <a:sym typeface="Open Sans"/>
              </a:rPr>
              <a:t>Refine Results </a:t>
            </a:r>
            <a:r>
              <a:rPr lang="en-US">
                <a:solidFill>
                  <a:srgbClr val="3F3F3F"/>
                </a:solidFill>
                <a:latin typeface="Open Sans"/>
                <a:ea typeface="Open Sans"/>
                <a:cs typeface="Open Sans"/>
                <a:sym typeface="Open Sans"/>
              </a:rPr>
              <a:t>allows the user to limit the search results using several features.</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Note the </a:t>
            </a:r>
            <a:r>
              <a:rPr lang="en-US" b="1">
                <a:solidFill>
                  <a:srgbClr val="3F3F3F"/>
                </a:solidFill>
                <a:latin typeface="Open Sans"/>
                <a:ea typeface="Open Sans"/>
                <a:cs typeface="Open Sans"/>
                <a:sym typeface="Open Sans"/>
              </a:rPr>
              <a:t>Link to full text </a:t>
            </a:r>
            <a:r>
              <a:rPr lang="en-US">
                <a:solidFill>
                  <a:srgbClr val="3F3F3F"/>
                </a:solidFill>
                <a:latin typeface="Open Sans"/>
                <a:ea typeface="Open Sans"/>
                <a:cs typeface="Open Sans"/>
                <a:sym typeface="Open Sans"/>
              </a:rPr>
              <a:t>at the bottom of the figure.</a:t>
            </a:r>
            <a:endParaRPr>
              <a:solidFill>
                <a:srgbClr val="3F3F3F"/>
              </a:solidFill>
              <a:latin typeface="Open Sans"/>
              <a:ea typeface="Open Sans"/>
              <a:cs typeface="Open Sans"/>
              <a:sym typeface="Open Sans"/>
            </a:endParaRPr>
          </a:p>
        </p:txBody>
      </p:sp>
      <p:pic>
        <p:nvPicPr>
          <p:cNvPr id="138" name="Google Shape;138;p5" descr="https://lh6.googleusercontent.com/CkjKWcKZQaRmfBjS_-b3tqkOdtFV4mnhSYLfNfdSgtArrFIdtYOxS6329zS0vWxVmGsAPLsCUrX1dYRSxj_eGKlXC2X3dCOim4G13lhRkjfzQhcAjZCRkwdAojtjK4T6tNT8etU"/>
          <p:cNvPicPr preferRelativeResize="0"/>
          <p:nvPr/>
        </p:nvPicPr>
        <p:blipFill rotWithShape="1">
          <a:blip r:embed="rId3">
            <a:alphaModFix/>
          </a:blip>
          <a:srcRect/>
          <a:stretch/>
        </p:blipFill>
        <p:spPr>
          <a:xfrm>
            <a:off x="5379354" y="1908166"/>
            <a:ext cx="6812646" cy="3316977"/>
          </a:xfrm>
          <a:prstGeom prst="rect">
            <a:avLst/>
          </a:prstGeom>
          <a:noFill/>
          <a:ln>
            <a:noFill/>
          </a:ln>
        </p:spPr>
      </p:pic>
      <p:cxnSp>
        <p:nvCxnSpPr>
          <p:cNvPr id="139" name="Google Shape;139;p5"/>
          <p:cNvCxnSpPr/>
          <p:nvPr/>
        </p:nvCxnSpPr>
        <p:spPr>
          <a:xfrm rot="10800000" flipH="1">
            <a:off x="3763875" y="5244860"/>
            <a:ext cx="4086163" cy="55469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200">
                <a:solidFill>
                  <a:srgbClr val="586F7C"/>
                </a:solidFill>
                <a:latin typeface="Open Sans"/>
                <a:ea typeface="Open Sans"/>
                <a:cs typeface="Open Sans"/>
                <a:sym typeface="Open Sans"/>
              </a:rPr>
              <a:t>Result page showing the results display, page and sharing options</a:t>
            </a:r>
            <a:endParaRPr sz="3200">
              <a:solidFill>
                <a:srgbClr val="586F7C"/>
              </a:solidFill>
              <a:latin typeface="Open Sans"/>
              <a:ea typeface="Open Sans"/>
              <a:cs typeface="Open Sans"/>
              <a:sym typeface="Open Sans"/>
            </a:endParaRPr>
          </a:p>
        </p:txBody>
      </p:sp>
      <p:sp>
        <p:nvSpPr>
          <p:cNvPr id="145" name="Google Shape;145;p6"/>
          <p:cNvSpPr txBox="1">
            <a:spLocks noGrp="1"/>
          </p:cNvSpPr>
          <p:nvPr>
            <p:ph type="body" idx="1"/>
          </p:nvPr>
        </p:nvSpPr>
        <p:spPr>
          <a:xfrm>
            <a:off x="0" y="1565650"/>
            <a:ext cx="5444700" cy="4737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1800">
                <a:solidFill>
                  <a:srgbClr val="3F3F3F"/>
                </a:solidFill>
                <a:latin typeface="Open Sans"/>
                <a:ea typeface="Open Sans"/>
                <a:cs typeface="Open Sans"/>
                <a:sym typeface="Open Sans"/>
              </a:rPr>
              <a:t>Search results can be displayed  by </a:t>
            </a:r>
            <a:r>
              <a:rPr lang="en-US" sz="1800" b="1">
                <a:solidFill>
                  <a:srgbClr val="3F3F3F"/>
                </a:solidFill>
                <a:latin typeface="Open Sans"/>
                <a:ea typeface="Open Sans"/>
                <a:cs typeface="Open Sans"/>
                <a:sym typeface="Open Sans"/>
              </a:rPr>
              <a:t>Date Newest</a:t>
            </a:r>
            <a:r>
              <a:rPr lang="en-US" sz="1800">
                <a:solidFill>
                  <a:srgbClr val="3F3F3F"/>
                </a:solidFill>
                <a:latin typeface="Open Sans"/>
                <a:ea typeface="Open Sans"/>
                <a:cs typeface="Open Sans"/>
                <a:sym typeface="Open Sans"/>
              </a:rPr>
              <a:t>, </a:t>
            </a:r>
            <a:r>
              <a:rPr lang="en-US" sz="1800" b="1">
                <a:solidFill>
                  <a:srgbClr val="3F3F3F"/>
                </a:solidFill>
                <a:latin typeface="Open Sans"/>
                <a:ea typeface="Open Sans"/>
                <a:cs typeface="Open Sans"/>
                <a:sym typeface="Open Sans"/>
              </a:rPr>
              <a:t>Date Oldest</a:t>
            </a:r>
            <a:r>
              <a:rPr lang="en-US" sz="1800">
                <a:solidFill>
                  <a:srgbClr val="3F3F3F"/>
                </a:solidFill>
                <a:latin typeface="Open Sans"/>
                <a:ea typeface="Open Sans"/>
                <a:cs typeface="Open Sans"/>
                <a:sym typeface="Open Sans"/>
              </a:rPr>
              <a:t>, </a:t>
            </a:r>
            <a:r>
              <a:rPr lang="en-US" sz="1800" b="1">
                <a:solidFill>
                  <a:srgbClr val="3F3F3F"/>
                </a:solidFill>
                <a:latin typeface="Open Sans"/>
                <a:ea typeface="Open Sans"/>
                <a:cs typeface="Open Sans"/>
                <a:sym typeface="Open Sans"/>
              </a:rPr>
              <a:t>Source</a:t>
            </a:r>
            <a:r>
              <a:rPr lang="en-US" sz="1800">
                <a:solidFill>
                  <a:srgbClr val="3F3F3F"/>
                </a:solidFill>
                <a:latin typeface="Open Sans"/>
                <a:ea typeface="Open Sans"/>
                <a:cs typeface="Open Sans"/>
                <a:sym typeface="Open Sans"/>
              </a:rPr>
              <a:t>, </a:t>
            </a:r>
            <a:r>
              <a:rPr lang="en-US" sz="1800" b="1">
                <a:solidFill>
                  <a:srgbClr val="3F3F3F"/>
                </a:solidFill>
                <a:latin typeface="Open Sans"/>
                <a:ea typeface="Open Sans"/>
                <a:cs typeface="Open Sans"/>
                <a:sym typeface="Open Sans"/>
              </a:rPr>
              <a:t>Author</a:t>
            </a:r>
            <a:r>
              <a:rPr lang="en-US" sz="1800">
                <a:solidFill>
                  <a:srgbClr val="3F3F3F"/>
                </a:solidFill>
                <a:latin typeface="Open Sans"/>
                <a:ea typeface="Open Sans"/>
                <a:cs typeface="Open Sans"/>
                <a:sym typeface="Open Sans"/>
              </a:rPr>
              <a:t> and </a:t>
            </a:r>
            <a:r>
              <a:rPr lang="en-US" sz="1800" b="1">
                <a:solidFill>
                  <a:srgbClr val="3F3F3F"/>
                </a:solidFill>
                <a:latin typeface="Open Sans"/>
                <a:ea typeface="Open Sans"/>
                <a:cs typeface="Open Sans"/>
                <a:sym typeface="Open Sans"/>
              </a:rPr>
              <a:t>Relevancy.</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This can be done by clicking the dropdown menu on</a:t>
            </a:r>
            <a:r>
              <a:rPr lang="en-US" sz="1800" b="1">
                <a:solidFill>
                  <a:srgbClr val="3F3F3F"/>
                </a:solidFill>
                <a:latin typeface="Open Sans"/>
                <a:ea typeface="Open Sans"/>
                <a:cs typeface="Open Sans"/>
                <a:sym typeface="Open Sans"/>
              </a:rPr>
              <a:t> Date Newest, Brief.</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1800">
                <a:solidFill>
                  <a:srgbClr val="3F3F3F"/>
                </a:solidFill>
                <a:latin typeface="Open Sans"/>
                <a:ea typeface="Open Sans"/>
                <a:cs typeface="Open Sans"/>
                <a:sym typeface="Open Sans"/>
              </a:rPr>
              <a:t>The </a:t>
            </a:r>
            <a:r>
              <a:rPr lang="en-US" sz="1800" b="1">
                <a:solidFill>
                  <a:srgbClr val="3F3F3F"/>
                </a:solidFill>
                <a:latin typeface="Open Sans"/>
                <a:ea typeface="Open Sans"/>
                <a:cs typeface="Open Sans"/>
                <a:sym typeface="Open Sans"/>
              </a:rPr>
              <a:t>Page Options </a:t>
            </a:r>
            <a:r>
              <a:rPr lang="en-US" sz="1800">
                <a:solidFill>
                  <a:srgbClr val="3F3F3F"/>
                </a:solidFill>
                <a:latin typeface="Open Sans"/>
                <a:ea typeface="Open Sans"/>
                <a:cs typeface="Open Sans"/>
                <a:sym typeface="Open Sans"/>
              </a:rPr>
              <a:t>button allows the user to select options for their preferred page view.</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1800" b="1">
                <a:solidFill>
                  <a:srgbClr val="3F3F3F"/>
                </a:solidFill>
                <a:latin typeface="Open Sans"/>
                <a:ea typeface="Open Sans"/>
                <a:cs typeface="Open Sans"/>
                <a:sym typeface="Open Sans"/>
              </a:rPr>
              <a:t>Share</a:t>
            </a:r>
            <a:r>
              <a:rPr lang="en-US" sz="1800">
                <a:solidFill>
                  <a:srgbClr val="3F3F3F"/>
                </a:solidFill>
                <a:latin typeface="Open Sans"/>
                <a:ea typeface="Open Sans"/>
                <a:cs typeface="Open Sans"/>
                <a:sym typeface="Open Sans"/>
              </a:rPr>
              <a:t> button gives the user the option to save the search results into a </a:t>
            </a:r>
            <a:r>
              <a:rPr lang="en-US" sz="1800" b="1">
                <a:solidFill>
                  <a:srgbClr val="3F3F3F"/>
                </a:solidFill>
                <a:latin typeface="Open Sans"/>
                <a:ea typeface="Open Sans"/>
                <a:cs typeface="Open Sans"/>
                <a:sym typeface="Open Sans"/>
              </a:rPr>
              <a:t>folder</a:t>
            </a:r>
            <a:r>
              <a:rPr lang="en-US" sz="1800">
                <a:solidFill>
                  <a:srgbClr val="3F3F3F"/>
                </a:solidFill>
                <a:latin typeface="Open Sans"/>
                <a:ea typeface="Open Sans"/>
                <a:cs typeface="Open Sans"/>
                <a:sym typeface="Open Sans"/>
              </a:rPr>
              <a:t>, </a:t>
            </a:r>
            <a:r>
              <a:rPr lang="en-US" sz="1800" b="1">
                <a:solidFill>
                  <a:srgbClr val="3F3F3F"/>
                </a:solidFill>
                <a:latin typeface="Open Sans"/>
                <a:ea typeface="Open Sans"/>
                <a:cs typeface="Open Sans"/>
                <a:sym typeface="Open Sans"/>
              </a:rPr>
              <a:t>create alerts </a:t>
            </a:r>
            <a:r>
              <a:rPr lang="en-US" sz="1800">
                <a:solidFill>
                  <a:srgbClr val="3F3F3F"/>
                </a:solidFill>
                <a:latin typeface="Open Sans"/>
                <a:ea typeface="Open Sans"/>
                <a:cs typeface="Open Sans"/>
                <a:sym typeface="Open Sans"/>
              </a:rPr>
              <a:t>and use </a:t>
            </a:r>
            <a:r>
              <a:rPr lang="en-US" sz="1800" b="1">
                <a:solidFill>
                  <a:srgbClr val="3F3F3F"/>
                </a:solidFill>
                <a:latin typeface="Open Sans"/>
                <a:ea typeface="Open Sans"/>
                <a:cs typeface="Open Sans"/>
                <a:sym typeface="Open Sans"/>
              </a:rPr>
              <a:t>Permalink</a:t>
            </a:r>
            <a:r>
              <a:rPr lang="en-US" sz="1800">
                <a:solidFill>
                  <a:srgbClr val="3F3F3F"/>
                </a:solidFill>
                <a:latin typeface="Open Sans"/>
                <a:ea typeface="Open Sans"/>
                <a:cs typeface="Open Sans"/>
                <a:sym typeface="Open Sans"/>
              </a:rPr>
              <a:t>.</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Another way to add citations to the folder is to click on the Add to Folder (+) icon.</a:t>
            </a:r>
            <a:endParaRPr>
              <a:solidFill>
                <a:srgbClr val="3F3F3F"/>
              </a:solidFill>
            </a:endParaRPr>
          </a:p>
        </p:txBody>
      </p:sp>
      <p:pic>
        <p:nvPicPr>
          <p:cNvPr id="146" name="Google Shape;146;p6" descr="https://lh5.googleusercontent.com/tkrEJwAV27NPVnnqHxtuYhpHZKF8Fqb3f014Wzi1Hl6n8mwzxmObiRC-ma07h5l7D1yK-6Rr5F2d7lIbsyfGwA0_RhVW3h8oVKr6mduzjwqg430hwqBbAGthVKy__cIGyTKs7-4"/>
          <p:cNvPicPr preferRelativeResize="0"/>
          <p:nvPr/>
        </p:nvPicPr>
        <p:blipFill rotWithShape="1">
          <a:blip r:embed="rId3">
            <a:alphaModFix/>
          </a:blip>
          <a:srcRect/>
          <a:stretch/>
        </p:blipFill>
        <p:spPr>
          <a:xfrm>
            <a:off x="5484050" y="2259200"/>
            <a:ext cx="6707950" cy="3017725"/>
          </a:xfrm>
          <a:prstGeom prst="rect">
            <a:avLst/>
          </a:prstGeom>
          <a:noFill/>
          <a:ln>
            <a:noFill/>
          </a:ln>
        </p:spPr>
      </p:pic>
      <p:cxnSp>
        <p:nvCxnSpPr>
          <p:cNvPr id="147" name="Google Shape;147;p6"/>
          <p:cNvCxnSpPr/>
          <p:nvPr/>
        </p:nvCxnSpPr>
        <p:spPr>
          <a:xfrm>
            <a:off x="4655950" y="2356600"/>
            <a:ext cx="4474500" cy="5016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3742</Words>
  <Application>Microsoft Office PowerPoint</Application>
  <PresentationFormat>Widescreen</PresentationFormat>
  <Paragraphs>330</Paragraphs>
  <Slides>56</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Open Sans</vt:lpstr>
      <vt:lpstr>Trebuchet MS</vt:lpstr>
      <vt:lpstr>Gill Sans</vt:lpstr>
      <vt:lpstr>Calibri</vt:lpstr>
      <vt:lpstr>Arial</vt:lpstr>
      <vt:lpstr>Simple Light</vt:lpstr>
      <vt:lpstr>Additional collection-specific resources</vt:lpstr>
      <vt:lpstr>Outline</vt:lpstr>
      <vt:lpstr>Learning objectives</vt:lpstr>
      <vt:lpstr>Introduction</vt:lpstr>
      <vt:lpstr>Environmental Index</vt:lpstr>
      <vt:lpstr>Accessing Environmental Index from the R4L Unified Content Portal</vt:lpstr>
      <vt:lpstr>Searching Environmental Index</vt:lpstr>
      <vt:lpstr>Environmental Index Search results page</vt:lpstr>
      <vt:lpstr>Result page showing the results display, page and sharing options</vt:lpstr>
      <vt:lpstr>Folder view on Environmental Index</vt:lpstr>
      <vt:lpstr>Folder contents view</vt:lpstr>
      <vt:lpstr>Creating an account on EBSCOhost</vt:lpstr>
      <vt:lpstr>Accessing full-text articles</vt:lpstr>
      <vt:lpstr>Research4Life page showing links to the full-text content</vt:lpstr>
      <vt:lpstr>Search history on Environment Index  </vt:lpstr>
      <vt:lpstr>Environmental Science Collection </vt:lpstr>
      <vt:lpstr>Accessing Environmental Science Collection from the R4L Unified Portal</vt:lpstr>
      <vt:lpstr>Environmental Science Collection homepage</vt:lpstr>
      <vt:lpstr>Searching Environmental Science Collection</vt:lpstr>
      <vt:lpstr>Searching Environmental Science Collection cont.</vt:lpstr>
      <vt:lpstr>Search results</vt:lpstr>
      <vt:lpstr>Downloading full text articles in Environmental Science Collection</vt:lpstr>
      <vt:lpstr>Cite and email functions</vt:lpstr>
      <vt:lpstr>Creating a ProQuest account</vt:lpstr>
      <vt:lpstr>Using Advanced search</vt:lpstr>
      <vt:lpstr>What is a Command Line Search ?</vt:lpstr>
      <vt:lpstr>Command Line Searching</vt:lpstr>
      <vt:lpstr>Command line search results</vt:lpstr>
      <vt:lpstr>Meteorological Monographs </vt:lpstr>
      <vt:lpstr>Accessing Meteorological Monographs from the R4L Unified Portal</vt:lpstr>
      <vt:lpstr>Meteorological Monographs homepage</vt:lpstr>
      <vt:lpstr>Meteorological Monographs  </vt:lpstr>
      <vt:lpstr>Searching Meteorological Monographs</vt:lpstr>
      <vt:lpstr>Favorites, Track Citations, View Abstracts, Download Citations and Email options</vt:lpstr>
      <vt:lpstr>Browse journals by Issue</vt:lpstr>
      <vt:lpstr>American Meteorological Society account</vt:lpstr>
      <vt:lpstr>Creating an American Meteorological Society account</vt:lpstr>
      <vt:lpstr>Advanced Search  on AMS homepage</vt:lpstr>
      <vt:lpstr>Internet Resources (Databases and Gateways) for Environment</vt:lpstr>
      <vt:lpstr>Centre for International Earth Science Information Network</vt:lpstr>
      <vt:lpstr>Centre for International Earth Science Information Network cont.</vt:lpstr>
      <vt:lpstr>ECOLEX</vt:lpstr>
      <vt:lpstr>ECOLEX cont.</vt:lpstr>
      <vt:lpstr>Environmental Data Explorer database </vt:lpstr>
      <vt:lpstr>Environmental Data Explorer database cont.</vt:lpstr>
      <vt:lpstr>United Nations Environment Programme document repository  </vt:lpstr>
      <vt:lpstr>United Nations Environment Programme document repository cont. </vt:lpstr>
      <vt:lpstr>United Nations Environment Programme: World Environment Situation Room</vt:lpstr>
      <vt:lpstr>United Nations Environment Programme: World Environment Situation Room cont.</vt:lpstr>
      <vt:lpstr>World Environmental Organization (World Org)</vt:lpstr>
      <vt:lpstr>World Environmental (World Org) cont.</vt:lpstr>
      <vt:lpstr>Yale University Library Research guides</vt:lpstr>
      <vt:lpstr>Yale University Library Research guides cont.</vt:lpstr>
      <vt:lpstr>Summary</vt:lpstr>
      <vt:lpstr>You are invited 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collection-specific resources</dc:title>
  <dc:creator>Marcia Mabhula</dc:creator>
  <cp:lastModifiedBy>ITOCA OFFICE</cp:lastModifiedBy>
  <cp:revision>1</cp:revision>
  <dcterms:created xsi:type="dcterms:W3CDTF">2020-02-14T15:04:15Z</dcterms:created>
  <dcterms:modified xsi:type="dcterms:W3CDTF">2022-07-08T11:14:49Z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5CEB015B-9486-48DA-BFF0-FD73787743BB</vt:lpwstr>
  </property>
  <property fmtid="{D5CDD505-2E9C-101B-9397-08002B2CF9AE}" pid="6" name="ArticulateProjectFull">
    <vt:lpwstr>C:\Users\Client\Documents\Research4life F2F materials 2021\20210621_M4_L4.3EN.Environment.ppta</vt:lpwstr>
  </property>
</Properties>
</file>