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embeddedFontLs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9" roundtripDataSignature="AMtx7mjuSevGG6Z6mSZHIffvCh9neiUu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59785C1-378E-4828-A628-E55C8EB3FB4B}">
  <a:tblStyle styleId="{F59785C1-378E-4828-A628-E55C8EB3FB4B}"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pacouncil.or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urnitin.com/" TargetMode="External"/><Relationship Id="rId3" Type="http://schemas.openxmlformats.org/officeDocument/2006/relationships/hyperlink" Target="https://www.grammarly.com/"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Fair use or Fair dealing is recognized in many countries.</a:t>
            </a:r>
            <a:endParaRPr/>
          </a:p>
        </p:txBody>
      </p:sp>
      <p:sp>
        <p:nvSpPr>
          <p:cNvPr id="142" name="Google Shape;14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Authors usually agree on exclusive transfer of their rights to publishers, and the publishers/database providers offer non-exclusive licences to the users through universities, research institutions and libraries for their paid content. </a:t>
            </a:r>
            <a:endParaRPr/>
          </a:p>
          <a:p>
            <a:pPr indent="-82550" lvl="0" marL="171450" rtl="0" algn="l">
              <a:lnSpc>
                <a:spcPct val="100000"/>
              </a:lnSpc>
              <a:spcBef>
                <a:spcPts val="0"/>
              </a:spcBef>
              <a:spcAft>
                <a:spcPts val="0"/>
              </a:spcAft>
              <a:buSzPts val="1400"/>
              <a:buFont typeface="Arial"/>
              <a:buNone/>
            </a:pPr>
            <a:r>
              <a:t/>
            </a:r>
            <a:endParaRPr/>
          </a:p>
        </p:txBody>
      </p:sp>
      <p:sp>
        <p:nvSpPr>
          <p:cNvPr id="149" name="Google Shape;149;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These licences between the publishers and the institutions contain terms and conditions of use associated with the content. The licence agreement covers who is allowed to access the content, what you and your users can and can’t do, and responsibilities of the licensee and the licensor.</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The licence agreement between a publisher and a library/institution is confidential and exclusive to the particular institution. Therefore, each particular agreement should be managed separately with care</a:t>
            </a:r>
            <a:endParaRPr/>
          </a:p>
          <a:p>
            <a:pPr indent="-82550" lvl="0" marL="171450" rtl="0" algn="l">
              <a:lnSpc>
                <a:spcPct val="100000"/>
              </a:lnSpc>
              <a:spcBef>
                <a:spcPts val="0"/>
              </a:spcBef>
              <a:spcAft>
                <a:spcPts val="0"/>
              </a:spcAft>
              <a:buSzPts val="1400"/>
              <a:buFont typeface="Arial"/>
              <a:buNone/>
            </a:pPr>
            <a:r>
              <a:t/>
            </a:r>
            <a:endParaRPr/>
          </a:p>
        </p:txBody>
      </p:sp>
      <p:sp>
        <p:nvSpPr>
          <p:cNvPr id="156" name="Google Shape;15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CC licences are available in English by default and they are translated into other languages. Earlier version of CC licences are adapted in other national legal systems but 4.0 version is international by default.</a:t>
            </a:r>
            <a:endParaRPr/>
          </a:p>
          <a:p>
            <a:pPr indent="-171450" lvl="0" marL="171450" rtl="0" algn="l">
              <a:lnSpc>
                <a:spcPct val="100000"/>
              </a:lnSpc>
              <a:spcBef>
                <a:spcPts val="0"/>
              </a:spcBef>
              <a:spcAft>
                <a:spcPts val="0"/>
              </a:spcAft>
              <a:buSzPts val="1400"/>
              <a:buFont typeface="Arial"/>
              <a:buChar char="•"/>
            </a:pPr>
            <a:r>
              <a:rPr lang="en-US"/>
              <a:t>Author of scientific work should anticipate future uses of their work such as sharing work with colleagues, distributing at conferences, self-publishing on personal website or in a repository, republishing by adaptation or translation, using in class and course packs</a:t>
            </a:r>
            <a:endParaRPr/>
          </a:p>
          <a:p>
            <a:pPr indent="-171450" lvl="0" marL="171450" rtl="0" algn="l">
              <a:lnSpc>
                <a:spcPct val="100000"/>
              </a:lnSpc>
              <a:spcBef>
                <a:spcPts val="0"/>
              </a:spcBef>
              <a:spcAft>
                <a:spcPts val="0"/>
              </a:spcAft>
              <a:buSzPts val="1400"/>
              <a:buFont typeface="Arial"/>
              <a:buChar char="•"/>
            </a:pPr>
            <a:r>
              <a:rPr lang="en-US"/>
              <a:t>Therefore, when they sign copyright agreement/contract with publishers or organizations, they should retain the appropriate rights to copy, share and modify</a:t>
            </a:r>
            <a:endParaRPr/>
          </a:p>
        </p:txBody>
      </p:sp>
      <p:sp>
        <p:nvSpPr>
          <p:cNvPr id="163" name="Google Shape;16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Creative Commons licenses consist of four conditions</a:t>
            </a:r>
            <a:endParaRPr/>
          </a:p>
        </p:txBody>
      </p:sp>
      <p:sp>
        <p:nvSpPr>
          <p:cNvPr id="172" name="Google Shape;17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Font typeface="Arial"/>
              <a:buNone/>
            </a:pPr>
            <a:r>
              <a:rPr lang="en-US"/>
              <a:t>Based on the four conditions discussed above, six combination of CC licenses are offered by Creative Commons.  Among these licenses, CC BY and CC BY-SA have no limitations on reuse of the work. BY-NC, BY-ND, BY-NC-SA, and BY-NC-ND allow limited uses such as commercial use, derivative work is not allowed</a:t>
            </a:r>
            <a:endParaRPr/>
          </a:p>
          <a:p>
            <a:pPr indent="0" lvl="0" marL="0" rtl="0" algn="l">
              <a:lnSpc>
                <a:spcPct val="100000"/>
              </a:lnSpc>
              <a:spcBef>
                <a:spcPts val="0"/>
              </a:spcBef>
              <a:spcAft>
                <a:spcPts val="0"/>
              </a:spcAft>
              <a:buSzPts val="1200"/>
              <a:buFont typeface="Arial"/>
              <a:buNone/>
            </a:pPr>
            <a:r>
              <a:t/>
            </a:r>
            <a:endParaRPr/>
          </a:p>
          <a:p>
            <a:pPr indent="-228600" lvl="0" marL="228600" rtl="0" algn="l">
              <a:lnSpc>
                <a:spcPct val="100000"/>
              </a:lnSpc>
              <a:spcBef>
                <a:spcPts val="0"/>
              </a:spcBef>
              <a:spcAft>
                <a:spcPts val="0"/>
              </a:spcAft>
              <a:buSzPts val="1200"/>
              <a:buFont typeface="Arial"/>
              <a:buAutoNum type="arabicPeriod"/>
            </a:pPr>
            <a:r>
              <a:rPr lang="en-US"/>
              <a:t>This license lets others distribute, remix, tweak, and build upon your work, even commercially, as long as they credit you for the original creation.</a:t>
            </a:r>
            <a:endParaRPr/>
          </a:p>
          <a:p>
            <a:pPr indent="-228600" lvl="0" marL="228600" rtl="0" algn="l">
              <a:lnSpc>
                <a:spcPct val="100000"/>
              </a:lnSpc>
              <a:spcBef>
                <a:spcPts val="0"/>
              </a:spcBef>
              <a:spcAft>
                <a:spcPts val="0"/>
              </a:spcAft>
              <a:buSzPts val="1200"/>
              <a:buFont typeface="Arial"/>
              <a:buAutoNum type="arabicPeriod"/>
            </a:pPr>
            <a:r>
              <a:rPr lang="en-US"/>
              <a:t>This license lets others remix, tweak, and build upon your work even for commercial purposes, as long as they credit you and license their new creations under the identical terms. </a:t>
            </a:r>
            <a:endParaRPr/>
          </a:p>
          <a:p>
            <a:pPr indent="-228600" lvl="0" marL="228600" rtl="0" algn="l">
              <a:lnSpc>
                <a:spcPct val="100000"/>
              </a:lnSpc>
              <a:spcBef>
                <a:spcPts val="0"/>
              </a:spcBef>
              <a:spcAft>
                <a:spcPts val="0"/>
              </a:spcAft>
              <a:buSzPts val="1200"/>
              <a:buFont typeface="Arial"/>
              <a:buAutoNum type="arabicPeriod"/>
            </a:pPr>
            <a:r>
              <a:rPr lang="en-US"/>
              <a:t>This license lets others remix, tweak, and build upon your work non-commercially, and although their new works must also acknowledge you and be non-commercial, they don’t have to license their derivative works on the same terms.</a:t>
            </a:r>
            <a:endParaRPr/>
          </a:p>
          <a:p>
            <a:pPr indent="-228600" lvl="0" marL="228600" rtl="0" algn="l">
              <a:lnSpc>
                <a:spcPct val="100000"/>
              </a:lnSpc>
              <a:spcBef>
                <a:spcPts val="0"/>
              </a:spcBef>
              <a:spcAft>
                <a:spcPts val="0"/>
              </a:spcAft>
              <a:buSzPts val="1200"/>
              <a:buFont typeface="Arial"/>
              <a:buAutoNum type="arabicPeriod"/>
            </a:pPr>
            <a:r>
              <a:rPr lang="en-US"/>
              <a:t>This license allows for redistribution, commercial and noncommercial, as long as it is passed along unchanged and in whole, with credit to you.</a:t>
            </a:r>
            <a:endParaRPr/>
          </a:p>
          <a:p>
            <a:pPr indent="-228600" lvl="0" marL="228600" rtl="0" algn="l">
              <a:lnSpc>
                <a:spcPct val="100000"/>
              </a:lnSpc>
              <a:spcBef>
                <a:spcPts val="0"/>
              </a:spcBef>
              <a:spcAft>
                <a:spcPts val="0"/>
              </a:spcAft>
              <a:buSzPts val="1200"/>
              <a:buFont typeface="Arial"/>
              <a:buAutoNum type="arabicPeriod"/>
            </a:pPr>
            <a:r>
              <a:rPr lang="en-US"/>
              <a:t>This license lets others remix, tweak, and build upon your work non-commercially, as long as they credit you and license their new creations under the identical terms.</a:t>
            </a:r>
            <a:endParaRPr/>
          </a:p>
          <a:p>
            <a:pPr indent="-228600" lvl="0" marL="228600" rtl="0" algn="l">
              <a:lnSpc>
                <a:spcPct val="100000"/>
              </a:lnSpc>
              <a:spcBef>
                <a:spcPts val="0"/>
              </a:spcBef>
              <a:spcAft>
                <a:spcPts val="0"/>
              </a:spcAft>
              <a:buSzPts val="1200"/>
              <a:buFont typeface="Arial"/>
              <a:buAutoNum type="arabicPeriod"/>
            </a:pPr>
            <a:r>
              <a:rPr lang="en-US"/>
              <a:t>This license is the most restrictive of our six main licenses, only allowing others to download your works and share them with others as long as they credit you, but they can’t change them in any way or use them commercially.</a:t>
            </a:r>
            <a:endParaRPr/>
          </a:p>
        </p:txBody>
      </p:sp>
      <p:sp>
        <p:nvSpPr>
          <p:cNvPr id="185" name="Google Shape;18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Steps to obtain a CC license can be integrated with the submission process of an institutional repository. This allows users to adopt a CC license for their work while they submit their work. Technical information about the integration can be found in repository software sites such as Dspace.</a:t>
            </a:r>
            <a:endParaRPr/>
          </a:p>
        </p:txBody>
      </p:sp>
      <p:sp>
        <p:nvSpPr>
          <p:cNvPr id="198" name="Google Shape;19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Go live</a:t>
            </a:r>
            <a:endParaRPr/>
          </a:p>
        </p:txBody>
      </p:sp>
      <p:sp>
        <p:nvSpPr>
          <p:cNvPr id="208" name="Google Shape;20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Plagiarism is an ethical issue. </a:t>
            </a:r>
            <a:endParaRPr/>
          </a:p>
          <a:p>
            <a:pPr indent="-171450" lvl="0" marL="171450" rtl="0" algn="l">
              <a:lnSpc>
                <a:spcPct val="100000"/>
              </a:lnSpc>
              <a:spcBef>
                <a:spcPts val="0"/>
              </a:spcBef>
              <a:spcAft>
                <a:spcPts val="0"/>
              </a:spcAft>
              <a:buSzPts val="1400"/>
              <a:buFont typeface="Arial"/>
              <a:buChar char="•"/>
            </a:pPr>
            <a:r>
              <a:rPr lang="en-US"/>
              <a:t>Regardless of the area of your work, you have an ethical responsibility when conducting research</a:t>
            </a:r>
            <a:endParaRPr/>
          </a:p>
          <a:p>
            <a:pPr indent="-171450" lvl="0" marL="171450" rtl="0" algn="l">
              <a:lnSpc>
                <a:spcPct val="100000"/>
              </a:lnSpc>
              <a:spcBef>
                <a:spcPts val="0"/>
              </a:spcBef>
              <a:spcAft>
                <a:spcPts val="0"/>
              </a:spcAft>
              <a:buSzPts val="1400"/>
              <a:buFont typeface="Arial"/>
              <a:buChar char="•"/>
            </a:pPr>
            <a:r>
              <a:rPr lang="en-US"/>
              <a:t>Plagiarism is theft of intellectual property.</a:t>
            </a:r>
            <a:endParaRPr/>
          </a:p>
          <a:p>
            <a:pPr indent="-171450" lvl="0" marL="171450" rtl="0" algn="l">
              <a:lnSpc>
                <a:spcPct val="100000"/>
              </a:lnSpc>
              <a:spcBef>
                <a:spcPts val="0"/>
              </a:spcBef>
              <a:spcAft>
                <a:spcPts val="0"/>
              </a:spcAft>
              <a:buSzPts val="1400"/>
              <a:buFont typeface="Arial"/>
              <a:buChar char="•"/>
            </a:pPr>
            <a:r>
              <a:rPr lang="en-US"/>
              <a:t>It does not matter if the person whose work you have cited is alive or dead.  If it is not your own idea, you must cite your source!</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If you translate or paraphrase something, you must still give a citation.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If you use a picture from the Internet, you must cite the source.</a:t>
            </a:r>
            <a:endParaRPr/>
          </a:p>
          <a:p>
            <a:pPr indent="-82550" lvl="0" marL="171450" rtl="0" algn="l">
              <a:lnSpc>
                <a:spcPct val="100000"/>
              </a:lnSpc>
              <a:spcBef>
                <a:spcPts val="0"/>
              </a:spcBef>
              <a:spcAft>
                <a:spcPts val="0"/>
              </a:spcAft>
              <a:buSzPts val="1400"/>
              <a:buFont typeface="Arial"/>
              <a:buNone/>
            </a:pPr>
            <a:r>
              <a:t/>
            </a:r>
            <a:endParaRPr/>
          </a:p>
        </p:txBody>
      </p:sp>
      <p:sp>
        <p:nvSpPr>
          <p:cNvPr id="242" name="Google Shape;24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Two behaviors of plagiarism according to the </a:t>
            </a:r>
            <a:r>
              <a:rPr b="0" i="0" lang="en-US"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Council for Writing Program Administrators</a:t>
            </a:r>
            <a:endParaRPr b="0" i="0" sz="1200" u="sng" cap="none" strike="noStrike">
              <a:solidFill>
                <a:schemeClr val="dk1"/>
              </a:solidFill>
              <a:latin typeface="Calibri"/>
              <a:ea typeface="Calibri"/>
              <a:cs typeface="Calibri"/>
              <a:sym typeface="Calibri"/>
            </a:endParaRPr>
          </a:p>
          <a:p>
            <a:pPr indent="-82550" lvl="0" marL="171450" rtl="0" algn="l">
              <a:lnSpc>
                <a:spcPct val="100000"/>
              </a:lnSpc>
              <a:spcBef>
                <a:spcPts val="0"/>
              </a:spcBef>
              <a:spcAft>
                <a:spcPts val="0"/>
              </a:spcAft>
              <a:buSzPts val="1400"/>
              <a:buFont typeface="Arial"/>
              <a:buNone/>
            </a:pPr>
            <a:r>
              <a:t/>
            </a:r>
            <a:endParaRPr/>
          </a:p>
        </p:txBody>
      </p:sp>
      <p:sp>
        <p:nvSpPr>
          <p:cNvPr id="249" name="Google Shape;24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56" name="Google Shape;25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Font typeface="Arial"/>
              <a:buAutoNum type="arabicPeriod"/>
            </a:pPr>
            <a:r>
              <a:rPr lang="en-US" u="sng">
                <a:solidFill>
                  <a:schemeClr val="hlink"/>
                </a:solidFill>
                <a:hlinkClick r:id="rId2"/>
              </a:rPr>
              <a:t>https://www.turnitin.com/</a:t>
            </a:r>
            <a:endParaRPr/>
          </a:p>
          <a:p>
            <a:pPr indent="-228600" lvl="0" marL="228600" rtl="0" algn="l">
              <a:lnSpc>
                <a:spcPct val="100000"/>
              </a:lnSpc>
              <a:spcBef>
                <a:spcPts val="0"/>
              </a:spcBef>
              <a:spcAft>
                <a:spcPts val="0"/>
              </a:spcAft>
              <a:buSzPts val="1400"/>
              <a:buFont typeface="Arial"/>
              <a:buAutoNum type="arabicPeriod"/>
            </a:pPr>
            <a:r>
              <a:rPr lang="en-US" u="sng">
                <a:solidFill>
                  <a:schemeClr val="hlink"/>
                </a:solidFill>
                <a:hlinkClick r:id="rId3"/>
              </a:rPr>
              <a:t>https://www.grammarly.com/</a:t>
            </a:r>
            <a:endParaRPr/>
          </a:p>
          <a:p>
            <a:pPr indent="-228600" lvl="0" marL="228600" rtl="0" algn="l">
              <a:lnSpc>
                <a:spcPct val="100000"/>
              </a:lnSpc>
              <a:spcBef>
                <a:spcPts val="0"/>
              </a:spcBef>
              <a:spcAft>
                <a:spcPts val="0"/>
              </a:spcAft>
              <a:buSzPts val="1400"/>
              <a:buFont typeface="Arial"/>
              <a:buAutoNum type="arabicPeriod"/>
            </a:pPr>
            <a:r>
              <a:rPr lang="en-US"/>
              <a:t>https://prowritingaid.com/</a:t>
            </a:r>
            <a:endParaRPr/>
          </a:p>
          <a:p>
            <a:pPr indent="-228600" lvl="0" marL="228600" rtl="0" algn="l">
              <a:lnSpc>
                <a:spcPct val="100000"/>
              </a:lnSpc>
              <a:spcBef>
                <a:spcPts val="0"/>
              </a:spcBef>
              <a:spcAft>
                <a:spcPts val="0"/>
              </a:spcAft>
              <a:buSzPts val="1400"/>
              <a:buFont typeface="Arial"/>
              <a:buAutoNum type="arabicPeriod"/>
            </a:pPr>
            <a:r>
              <a:rPr lang="en-US"/>
              <a:t>https://www.whitesmoke.com/</a:t>
            </a:r>
            <a:endParaRPr/>
          </a:p>
          <a:p>
            <a:pPr indent="-139700" lvl="0" marL="228600" rtl="0" algn="l">
              <a:lnSpc>
                <a:spcPct val="100000"/>
              </a:lnSpc>
              <a:spcBef>
                <a:spcPts val="0"/>
              </a:spcBef>
              <a:spcAft>
                <a:spcPts val="0"/>
              </a:spcAft>
              <a:buSzPts val="1400"/>
              <a:buFont typeface="Arial"/>
              <a:buNone/>
            </a:pPr>
            <a:r>
              <a:t/>
            </a:r>
            <a:endParaRPr/>
          </a:p>
          <a:p>
            <a:pPr indent="-139700" lvl="0" marL="228600" rtl="0" algn="l">
              <a:lnSpc>
                <a:spcPct val="100000"/>
              </a:lnSpc>
              <a:spcBef>
                <a:spcPts val="0"/>
              </a:spcBef>
              <a:spcAft>
                <a:spcPts val="0"/>
              </a:spcAft>
              <a:buSzPts val="1400"/>
              <a:buFont typeface="Arial"/>
              <a:buNone/>
            </a:pPr>
            <a:r>
              <a:t/>
            </a:r>
            <a:endParaRPr/>
          </a:p>
          <a:p>
            <a:pPr indent="-139700" lvl="0" marL="228600" rtl="0" algn="l">
              <a:lnSpc>
                <a:spcPct val="100000"/>
              </a:lnSpc>
              <a:spcBef>
                <a:spcPts val="0"/>
              </a:spcBef>
              <a:spcAft>
                <a:spcPts val="0"/>
              </a:spcAft>
              <a:buSzPts val="1400"/>
              <a:buFont typeface="Arial"/>
              <a:buNone/>
            </a:pPr>
            <a:r>
              <a:t/>
            </a:r>
            <a:endParaRPr/>
          </a:p>
        </p:txBody>
      </p:sp>
      <p:sp>
        <p:nvSpPr>
          <p:cNvPr id="273" name="Google Shape;27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SzPts val="1400"/>
              <a:buFont typeface="Arial"/>
              <a:buNone/>
            </a:pPr>
            <a:r>
              <a:t/>
            </a:r>
            <a:endParaRPr/>
          </a:p>
        </p:txBody>
      </p:sp>
      <p:sp>
        <p:nvSpPr>
          <p:cNvPr id="285" name="Google Shape;28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This lesson will help you to understand how copyright works in terms of intellectual property rights, what licences are applied to a research and/or creative work, and what is considered as plagiarism</a:t>
            </a:r>
            <a:endParaRPr/>
          </a:p>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This lesson also aim to provide you with brief but correct guidance to avoid copyright infringement and unethical behaviour in an academic context.</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100"/>
              <a:buFont typeface="Arial"/>
              <a:buChar char="•"/>
            </a:pPr>
            <a:r>
              <a:rPr lang="en-US"/>
              <a:t>Established in 1970, World Intellectual Property Organization (WIPO) is global forum for intellectual property (IP) services, policy, information and cooperation</a:t>
            </a:r>
            <a:endParaRPr/>
          </a:p>
          <a:p>
            <a:pPr indent="-171450" lvl="0" marL="171450" rtl="0" algn="l">
              <a:lnSpc>
                <a:spcPct val="100000"/>
              </a:lnSpc>
              <a:spcBef>
                <a:spcPts val="0"/>
              </a:spcBef>
              <a:spcAft>
                <a:spcPts val="0"/>
              </a:spcAft>
              <a:buSzPts val="1100"/>
              <a:buFont typeface="Arial"/>
              <a:buChar char="•"/>
            </a:pPr>
            <a:r>
              <a:rPr lang="en-US"/>
              <a:t>The Intellectual Property (IP) system aims to strike  the right balance between the interests of innovators and the wider public interest and also foster an environment in which creativity and innovation can flourish</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03" name="Google Shape;103;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27b3dbef2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Intellectual Property is traditionally divided into two main branches, namely industrial property and copyright.</a:t>
            </a:r>
            <a:endParaRPr/>
          </a:p>
          <a:p>
            <a:pPr indent="-228600" lvl="0" marL="228600" rtl="0" algn="l">
              <a:lnSpc>
                <a:spcPct val="100000"/>
              </a:lnSpc>
              <a:spcBef>
                <a:spcPts val="0"/>
              </a:spcBef>
              <a:spcAft>
                <a:spcPts val="0"/>
              </a:spcAft>
              <a:buSzPts val="1400"/>
              <a:buFont typeface="Arial"/>
              <a:buAutoNum type="alphaLcParenR"/>
            </a:pPr>
            <a:r>
              <a:rPr lang="en-US"/>
              <a:t>Industrial Property includes patents for inventions, trademarks, industrial designs and geographical indications. </a:t>
            </a:r>
            <a:endParaRPr/>
          </a:p>
          <a:p>
            <a:pPr indent="-228600" lvl="0" marL="228600" rtl="0" algn="l">
              <a:lnSpc>
                <a:spcPct val="100000"/>
              </a:lnSpc>
              <a:spcBef>
                <a:spcPts val="0"/>
              </a:spcBef>
              <a:spcAft>
                <a:spcPts val="0"/>
              </a:spcAft>
              <a:buSzPts val="1400"/>
              <a:buFont typeface="Arial"/>
              <a:buAutoNum type="alphaLcParenR"/>
            </a:pPr>
            <a:r>
              <a:rPr lang="en-US"/>
              <a:t>Copyright covers literary works (such as novels, poems and plays), films, music, artistic works (e.g., drawings, paintings, photographs and sculptures) and architectural design. Rights related to copyright include those of performing artists in their performances, producers of phonograms in their recordings, and broadcasters in their radio and television programs.</a:t>
            </a:r>
            <a:endParaRPr/>
          </a:p>
        </p:txBody>
      </p:sp>
      <p:sp>
        <p:nvSpPr>
          <p:cNvPr id="109" name="Google Shape;109;g727b3dbef2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Copyright is a type of intellectual property that provides exclusive publication, distribution, and usage rights for the creator. This means whatever is created cannot be used  by anyone else without the consent of the creator.</a:t>
            </a:r>
            <a:endParaRPr/>
          </a:p>
          <a:p>
            <a:pPr indent="-171450" lvl="0" marL="171450" rtl="0" algn="l">
              <a:lnSpc>
                <a:spcPct val="100000"/>
              </a:lnSpc>
              <a:spcBef>
                <a:spcPts val="0"/>
              </a:spcBef>
              <a:spcAft>
                <a:spcPts val="0"/>
              </a:spcAft>
              <a:buSzPts val="1400"/>
              <a:buFont typeface="Arial"/>
              <a:buChar char="•"/>
            </a:pPr>
            <a:r>
              <a:rPr lang="en-US"/>
              <a:t>Works covered by copyright include, but are not limited to: novels, poems, plays, reference works, newspapers, advertisements, computer programs, databases, films, musical compositions, choreography, paintings, drawings, photographs, sculpture, architecture, maps and technical drawings.</a:t>
            </a:r>
            <a:endParaRPr/>
          </a:p>
          <a:p>
            <a:pPr indent="-82550" lvl="0" marL="171450" rtl="0" algn="l">
              <a:lnSpc>
                <a:spcPct val="100000"/>
              </a:lnSpc>
              <a:spcBef>
                <a:spcPts val="0"/>
              </a:spcBef>
              <a:spcAft>
                <a:spcPts val="0"/>
              </a:spcAft>
              <a:buSzPts val="1400"/>
              <a:buFont typeface="Arial"/>
              <a:buNone/>
            </a:pPr>
            <a:r>
              <a:t/>
            </a:r>
            <a:endParaRPr/>
          </a:p>
        </p:txBody>
      </p:sp>
      <p:sp>
        <p:nvSpPr>
          <p:cNvPr id="122" name="Google Shape;122;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Economic rights covers authorisation or prohibition of reproduction of the work in various forms, such as printed publications or sound recordings; distribution of copies of the work; public performance of the work; broadcasting or other communication of the work to the public; translation of the work into other languages; and adaptation of the work, such as turning a novel into a screenplay.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Moral rights include the right to claim authorship of a work (sometimes called the right of paternity or the right of attribution); and the right to object to any distortion or modification of a work, or other derogatory action in relation to a work, which would be prejudicial to the author’s honor or reputation (sometimes called the right of integrity</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Copyright protection of a work has a duration. </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The duration of copyright provided in national law is, as a general rule, the life of the author plus not less than 50 years after the author’s death. There is a trend in a number of countries to lengthen the duration of copyright to the life of the author plus 70 years after the author’s death.</a:t>
            </a:r>
            <a:endParaRPr/>
          </a:p>
          <a:p>
            <a:pPr indent="-171450" lvl="0" marL="171450" rtl="0" algn="l">
              <a:lnSpc>
                <a:spcPct val="100000"/>
              </a:lnSpc>
              <a:spcBef>
                <a:spcPts val="0"/>
              </a:spcBef>
              <a:spcAft>
                <a:spcPts val="0"/>
              </a:spcAft>
              <a:buSzPts val="1400"/>
              <a:buFont typeface="Arial"/>
              <a:buChar char="•"/>
            </a:pPr>
            <a:r>
              <a:rPr lang="en-US"/>
              <a:t>Copyright protection always expires at the end of the calendar year, i.e. December 31, that the copyright is set to expire</a:t>
            </a:r>
            <a:endParaRPr/>
          </a:p>
        </p:txBody>
      </p:sp>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5.jpg"/><Relationship Id="rId7"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hyperlink" Target="https://creativecommons.org/about/download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creativecommons.org/choose/" TargetMode="External"/><Relationship Id="rId4" Type="http://schemas.openxmlformats.org/officeDocument/2006/relationships/hyperlink" Target="https://creativecommons.org/choose/" TargetMode="External"/><Relationship Id="rId5"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hyperlink" Target="https://creativecommons.org/licenses/by-sa/4.0/deed.r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asam.org/copyright-and-permissions#fairuse" TargetMode="External"/><Relationship Id="rId4" Type="http://schemas.openxmlformats.org/officeDocument/2006/relationships/hyperlink" Target="http://wpacouncil.org/aws/CWPA/pt/sd/news_article/272555/_PARENT/layout_details/false" TargetMode="External"/><Relationship Id="rId5" Type="http://schemas.openxmlformats.org/officeDocument/2006/relationships/hyperlink" Target="https://cyber.harvard.edu/copyrightforlibrarians/Module_6:_Creative_Approaches_and_Alternatives#Creative_Commons" TargetMode="External"/><Relationship Id="rId6" Type="http://schemas.openxmlformats.org/officeDocument/2006/relationships/hyperlink" Target="https://owl.purdue.edu/owl/avoiding_plagiarism/index.html" TargetMode="External"/><Relationship Id="rId7" Type="http://schemas.openxmlformats.org/officeDocument/2006/relationships/hyperlink" Target="https://ori.hhs.gov/avoiding-plagiarism-self-plagiarism-and-other-questionable-writing-practices-guide-ethical-writing" TargetMode="External"/><Relationship Id="rId8" Type="http://schemas.openxmlformats.org/officeDocument/2006/relationships/hyperlink" Target="https://www.wipo.int/edocs/pubdocs/en/wipo_pub_909_2016.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research4life.or/" TargetMode="External"/><Relationship Id="rId4" Type="http://schemas.openxmlformats.org/officeDocument/2006/relationships/hyperlink" Target="mailto:r4l@research4life.org" TargetMode="External"/><Relationship Id="rId5" Type="http://schemas.openxmlformats.org/officeDocument/2006/relationships/hyperlink" Target="http://www.research4life.org/training" TargetMode="External"/><Relationship Id="rId6" Type="http://schemas.openxmlformats.org/officeDocument/2006/relationships/hyperlink" Target="http://www.research4life.org/newsletter" TargetMode="External"/><Relationship Id="rId7" Type="http://schemas.openxmlformats.org/officeDocument/2006/relationships/hyperlink" Target="https://bit.ly/2w3CU5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hyperlink" Target="mailto:r4l@research4life.org" TargetMode="External"/><Relationship Id="rId5" Type="http://schemas.openxmlformats.org/officeDocument/2006/relationships/image" Target="../media/image3.png"/><Relationship Id="rId6" Type="http://schemas.openxmlformats.org/officeDocument/2006/relationships/image" Target="../media/image5.jpg"/><Relationship Id="rId7" Type="http://schemas.openxmlformats.org/officeDocument/2006/relationships/image" Target="../media/image4.jpg"/><Relationship Id="rId8" Type="http://schemas.openxmlformats.org/officeDocument/2006/relationships/hyperlink" Target="http://www.research4lif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2583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rgbClr val="FFFFFF"/>
              </a:buClr>
              <a:buSzPts val="3600"/>
              <a:buNone/>
            </a:pPr>
            <a:r>
              <a:rPr lang="en-US" sz="3330">
                <a:solidFill>
                  <a:srgbClr val="004890"/>
                </a:solidFill>
                <a:latin typeface="Open Sans"/>
                <a:ea typeface="Open Sans"/>
                <a:cs typeface="Open Sans"/>
                <a:sym typeface="Open Sans"/>
              </a:rPr>
              <a:t>АВТОРСКОЕ ПРАВО, ЛИЦЕНЗИРОВАНИЕ И ЭТИКА</a:t>
            </a:r>
            <a:endParaRPr sz="333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63">
                <a:solidFill>
                  <a:srgbClr val="004890"/>
                </a:solidFill>
                <a:latin typeface="Open Sans"/>
                <a:ea typeface="Open Sans"/>
                <a:cs typeface="Open Sans"/>
                <a:sym typeface="Open Sans"/>
              </a:rPr>
              <a:t> ИССЛЕДОВАНИЕ И ПОВТОРНОЕ ИСПОЛЬЗОВАНИЕ НАУЧНОЙ ЛИТЕРАТУРЫ</a:t>
            </a:r>
            <a:endParaRPr b="1" sz="3888">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lt1"/>
                </a:solidFill>
                <a:latin typeface="Open Sans"/>
                <a:ea typeface="Open Sans"/>
                <a:cs typeface="Open Sans"/>
                <a:sym typeface="Open Sans"/>
              </a:rPr>
              <a:t>Research4Life — государственно-частное партнерство, объединяющее пять программ:</a:t>
            </a:r>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ph type="title"/>
          </p:nvPr>
        </p:nvSpPr>
        <p:spPr>
          <a:xfrm>
            <a:off x="0" y="470252"/>
            <a:ext cx="96138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Добросовестное использование</a:t>
            </a:r>
            <a:endParaRPr>
              <a:solidFill>
                <a:srgbClr val="586F7C"/>
              </a:solidFill>
              <a:latin typeface="Open Sans"/>
              <a:ea typeface="Open Sans"/>
              <a:cs typeface="Open Sans"/>
              <a:sym typeface="Open Sans"/>
            </a:endParaRPr>
          </a:p>
        </p:txBody>
      </p:sp>
      <p:sp>
        <p:nvSpPr>
          <p:cNvPr id="145" name="Google Shape;145;p8"/>
          <p:cNvSpPr txBox="1"/>
          <p:nvPr>
            <p:ph idx="1" type="body"/>
          </p:nvPr>
        </p:nvSpPr>
        <p:spPr>
          <a:xfrm>
            <a:off x="143038" y="1551152"/>
            <a:ext cx="11838214" cy="5215408"/>
          </a:xfrm>
          <a:prstGeom prst="rect">
            <a:avLst/>
          </a:prstGeom>
          <a:noFill/>
          <a:ln>
            <a:noFill/>
          </a:ln>
        </p:spPr>
        <p:txBody>
          <a:bodyPr anchorCtr="0" anchor="t" bIns="45700" lIns="91425" spcFirstLastPara="1" rIns="91425" wrap="square" tIns="45700">
            <a:noAutofit/>
          </a:bodyPr>
          <a:lstStyle/>
          <a:p>
            <a:pPr indent="0" lvl="0" marL="76200" rtl="0" algn="l">
              <a:lnSpc>
                <a:spcPct val="15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Позволяет использовать произведения, защищенные авторским правом, без разрешения или одобрения правообладателя.</a:t>
            </a:r>
            <a:endParaRPr/>
          </a:p>
          <a:p>
            <a:pPr indent="-381000" lvl="0" marL="457200" rtl="0" algn="l">
              <a:lnSpc>
                <a:spcPct val="15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За использование произведения без разрешения автора не требуется выплата компенсации правообладателю.</a:t>
            </a:r>
            <a:endParaRPr/>
          </a:p>
          <a:p>
            <a:pPr indent="-355600" lvl="1" marL="914400" rtl="0" algn="l">
              <a:lnSpc>
                <a:spcPct val="15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Пример: цитирование произведения, защищенного авторским правом, при условии упоминания источника цитаты и имени автора и в той мере, в которой цитирование соответствует практике добросовестного использования.</a:t>
            </a:r>
            <a:endParaRPr/>
          </a:p>
          <a:p>
            <a:pPr indent="-381000" lvl="0" marL="457200" rtl="0" algn="l">
              <a:lnSpc>
                <a:spcPct val="15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rPr>
              <a:t>Во многих лицензионных соглашениях использование произведения в учебных целях относится к добросовестному использованию.</a:t>
            </a:r>
            <a:endParaRPr sz="2200">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829bd93e03_0_0"/>
          <p:cNvSpPr txBox="1"/>
          <p:nvPr>
            <p:ph type="title"/>
          </p:nvPr>
        </p:nvSpPr>
        <p:spPr>
          <a:xfrm>
            <a:off x="0" y="214220"/>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Лицензирование и права доступа</a:t>
            </a:r>
            <a:endParaRPr>
              <a:latin typeface="Open Sans"/>
              <a:ea typeface="Open Sans"/>
              <a:cs typeface="Open Sans"/>
              <a:sym typeface="Open Sans"/>
            </a:endParaRPr>
          </a:p>
        </p:txBody>
      </p:sp>
      <p:sp>
        <p:nvSpPr>
          <p:cNvPr id="152" name="Google Shape;152;g829bd93e03_0_0"/>
          <p:cNvSpPr txBox="1"/>
          <p:nvPr>
            <p:ph idx="1" type="body"/>
          </p:nvPr>
        </p:nvSpPr>
        <p:spPr>
          <a:xfrm>
            <a:off x="72245" y="1488440"/>
            <a:ext cx="9613800" cy="5296407"/>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Лицензионное соглашение — договор между правообладателем и пользователем, регламентирующий использование произведения. </a:t>
            </a:r>
            <a:endParaRPr>
              <a:solidFill>
                <a:schemeClr val="dk1"/>
              </a:solidFill>
              <a:latin typeface="Open Sans"/>
              <a:ea typeface="Open Sans"/>
              <a:cs typeface="Open Sans"/>
              <a:sym typeface="Open Sans"/>
            </a:endParaRPr>
          </a:p>
          <a:p>
            <a:pPr indent="-381000" lvl="0" marL="457200" rtl="0" algn="l">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Лицензия означает, что правообладатель сохраняет правовой титул, но разрешает третьему лицу осуществлять определенные действия, ограниченные экономическими правами, в течение определенного периода и с определенной целью.</a:t>
            </a:r>
            <a:endParaRPr/>
          </a:p>
          <a:p>
            <a:pPr indent="-381000" lvl="0" marL="457200" rtl="0" algn="l">
              <a:lnSpc>
                <a:spcPct val="9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Правообладатель может:</a:t>
            </a:r>
            <a:endParaRPr/>
          </a:p>
          <a:p>
            <a:pPr indent="-355600" lvl="1" marL="914400" rtl="0" algn="l">
              <a:lnSpc>
                <a:spcPct val="9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передавать правовой титул иному лицу;</a:t>
            </a:r>
            <a:endParaRPr/>
          </a:p>
          <a:p>
            <a:pPr indent="-355600" lvl="1" marL="914400" rtl="0" algn="l">
              <a:lnSpc>
                <a:spcPct val="9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давать разрешение лицензиату на осуществление определенных действий в отношении объекта авторского права, которые в отсутствие такого разрешения квалифицировались бы как нарушение авторского права.</a:t>
            </a:r>
            <a:endParaRPr>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type="title"/>
          </p:nvPr>
        </p:nvSpPr>
        <p:spPr>
          <a:xfrm>
            <a:off x="0" y="455510"/>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Лицензирование и Research4Life</a:t>
            </a:r>
            <a:endParaRPr>
              <a:solidFill>
                <a:srgbClr val="586F7C"/>
              </a:solidFill>
              <a:latin typeface="Open Sans"/>
              <a:ea typeface="Open Sans"/>
              <a:cs typeface="Open Sans"/>
              <a:sym typeface="Open Sans"/>
            </a:endParaRPr>
          </a:p>
        </p:txBody>
      </p:sp>
      <p:sp>
        <p:nvSpPr>
          <p:cNvPr id="159" name="Google Shape;159;p10"/>
          <p:cNvSpPr txBox="1"/>
          <p:nvPr>
            <p:ph idx="1" type="body"/>
          </p:nvPr>
        </p:nvSpPr>
        <p:spPr>
          <a:xfrm>
            <a:off x="423890" y="1609344"/>
            <a:ext cx="10887238" cy="487375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50000"/>
              </a:lnSpc>
              <a:spcBef>
                <a:spcPts val="0"/>
              </a:spcBef>
              <a:spcAft>
                <a:spcPts val="0"/>
              </a:spcAft>
              <a:buClr>
                <a:schemeClr val="dk1"/>
              </a:buClr>
              <a:buSzPct val="91476"/>
              <a:buNone/>
            </a:pPr>
            <a:r>
              <a:rPr lang="en-US" sz="2600">
                <a:solidFill>
                  <a:schemeClr val="dk1"/>
                </a:solidFill>
                <a:latin typeface="Open Sans"/>
                <a:ea typeface="Open Sans"/>
                <a:cs typeface="Open Sans"/>
                <a:sym typeface="Open Sans"/>
              </a:rPr>
              <a:t>Учреждения, соответствующие критериям, и издатели заключают лицензионные соглашения с Research4life.</a:t>
            </a:r>
            <a:endParaRPr/>
          </a:p>
          <a:p>
            <a:pPr indent="-342900" lvl="1" marL="800100" rtl="0" algn="l">
              <a:lnSpc>
                <a:spcPct val="150000"/>
              </a:lnSpc>
              <a:spcBef>
                <a:spcPts val="0"/>
              </a:spcBef>
              <a:spcAft>
                <a:spcPts val="0"/>
              </a:spcAft>
              <a:buClr>
                <a:schemeClr val="dk1"/>
              </a:buClr>
              <a:buSzPct val="99099"/>
              <a:buChar char="○"/>
            </a:pPr>
            <a:r>
              <a:rPr lang="en-US" sz="2400">
                <a:solidFill>
                  <a:schemeClr val="dk1"/>
                </a:solidFill>
                <a:latin typeface="Open Sans"/>
                <a:ea typeface="Open Sans"/>
                <a:cs typeface="Open Sans"/>
                <a:sym typeface="Open Sans"/>
              </a:rPr>
              <a:t>Соглашения регламентируют условия использования, авторское право и добросовестное использование.</a:t>
            </a:r>
            <a:endParaRPr/>
          </a:p>
          <a:p>
            <a:pPr indent="-342900" lvl="1" marL="800100" rtl="0" algn="l">
              <a:lnSpc>
                <a:spcPct val="150000"/>
              </a:lnSpc>
              <a:spcBef>
                <a:spcPts val="0"/>
              </a:spcBef>
              <a:spcAft>
                <a:spcPts val="0"/>
              </a:spcAft>
              <a:buClr>
                <a:schemeClr val="dk1"/>
              </a:buClr>
              <a:buSzPct val="99099"/>
              <a:buChar char="○"/>
            </a:pPr>
            <a:r>
              <a:rPr lang="en-US" sz="2400">
                <a:solidFill>
                  <a:schemeClr val="dk1"/>
                </a:solidFill>
                <a:latin typeface="Open Sans"/>
                <a:ea typeface="Open Sans"/>
                <a:cs typeface="Open Sans"/>
                <a:sym typeface="Open Sans"/>
              </a:rPr>
              <a:t>Ответственность за поддержание лицензий во избежание нарушений авторских прав несут библиотекари. </a:t>
            </a:r>
            <a:endParaRPr/>
          </a:p>
          <a:p>
            <a:pPr indent="-342900" lvl="1" marL="800100" rtl="0" algn="l">
              <a:lnSpc>
                <a:spcPct val="150000"/>
              </a:lnSpc>
              <a:spcBef>
                <a:spcPts val="0"/>
              </a:spcBef>
              <a:spcAft>
                <a:spcPts val="0"/>
              </a:spcAft>
              <a:buClr>
                <a:schemeClr val="dk1"/>
              </a:buClr>
              <a:buSzPct val="99099"/>
              <a:buChar char="○"/>
            </a:pPr>
            <a:r>
              <a:rPr lang="en-US" sz="2400">
                <a:solidFill>
                  <a:schemeClr val="dk1"/>
                </a:solidFill>
                <a:latin typeface="Open Sans"/>
                <a:ea typeface="Open Sans"/>
                <a:cs typeface="Open Sans"/>
                <a:sym typeface="Open Sans"/>
              </a:rPr>
              <a:t>Библиотекари проводят консультирование и обучение по вопросам использования ресурсов с соблюдением авторских прав и условий использования, указанных в соответствующих лицензионных соглашениях. </a:t>
            </a:r>
            <a:endParaRPr/>
          </a:p>
          <a:p>
            <a:pPr indent="-203200" lvl="1" marL="800100" rtl="0" algn="l">
              <a:lnSpc>
                <a:spcPct val="150000"/>
              </a:lnSpc>
              <a:spcBef>
                <a:spcPts val="0"/>
              </a:spcBef>
              <a:spcAft>
                <a:spcPts val="0"/>
              </a:spcAft>
              <a:buClr>
                <a:schemeClr val="dk1"/>
              </a:buClr>
              <a:buSzPct val="99099"/>
              <a:buNone/>
            </a:pPr>
            <a:r>
              <a:t/>
            </a:r>
            <a:endParaRPr sz="2400">
              <a:solidFill>
                <a:schemeClr val="dk1"/>
              </a:solidFill>
              <a:latin typeface="Open Sans"/>
              <a:ea typeface="Open Sans"/>
              <a:cs typeface="Open Sans"/>
              <a:sym typeface="Open Sans"/>
            </a:endParaRPr>
          </a:p>
          <a:p>
            <a:pPr indent="-203200" lvl="0" marL="342900" rtl="0" algn="l">
              <a:lnSpc>
                <a:spcPct val="150000"/>
              </a:lnSpc>
              <a:spcBef>
                <a:spcPts val="0"/>
              </a:spcBef>
              <a:spcAft>
                <a:spcPts val="0"/>
              </a:spcAft>
              <a:buClr>
                <a:schemeClr val="dk1"/>
              </a:buClr>
              <a:buSzPct val="108108"/>
              <a:buFont typeface="Courier New"/>
              <a:buNone/>
            </a:pPr>
            <a:r>
              <a:t/>
            </a:r>
            <a:endParaRPr sz="2200">
              <a:solidFill>
                <a:schemeClr val="dk1"/>
              </a:solidFill>
              <a:latin typeface="Open Sans"/>
              <a:ea typeface="Open Sans"/>
              <a:cs typeface="Open Sans"/>
              <a:sym typeface="Open Sans"/>
            </a:endParaRPr>
          </a:p>
          <a:p>
            <a:pPr indent="-203200" lvl="0" marL="342900" rtl="0" algn="l">
              <a:lnSpc>
                <a:spcPct val="150000"/>
              </a:lnSpc>
              <a:spcBef>
                <a:spcPts val="0"/>
              </a:spcBef>
              <a:spcAft>
                <a:spcPts val="0"/>
              </a:spcAft>
              <a:buClr>
                <a:schemeClr val="dk1"/>
              </a:buClr>
              <a:buSzPct val="108108"/>
              <a:buFont typeface="Courier New"/>
              <a:buNone/>
            </a:pPr>
            <a:r>
              <a:t/>
            </a:r>
            <a:endParaRPr sz="22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3"/>
          <p:cNvSpPr txBox="1"/>
          <p:nvPr>
            <p:ph type="title"/>
          </p:nvPr>
        </p:nvSpPr>
        <p:spPr>
          <a:xfrm>
            <a:off x="0" y="459660"/>
            <a:ext cx="9701784" cy="136914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Открытые лицензии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Creative Commons</a:t>
            </a:r>
            <a:endParaRPr>
              <a:solidFill>
                <a:srgbClr val="586F7C"/>
              </a:solidFill>
              <a:latin typeface="Open Sans"/>
              <a:ea typeface="Open Sans"/>
              <a:cs typeface="Open Sans"/>
              <a:sym typeface="Open Sans"/>
            </a:endParaRPr>
          </a:p>
        </p:txBody>
      </p:sp>
      <p:sp>
        <p:nvSpPr>
          <p:cNvPr id="166" name="Google Shape;166;p13"/>
          <p:cNvSpPr txBox="1"/>
          <p:nvPr>
            <p:ph idx="1" type="body"/>
          </p:nvPr>
        </p:nvSpPr>
        <p:spPr>
          <a:xfrm>
            <a:off x="224554" y="1554602"/>
            <a:ext cx="7025332" cy="5303398"/>
          </a:xfrm>
          <a:prstGeom prst="rect">
            <a:avLst/>
          </a:prstGeom>
          <a:noFill/>
          <a:ln>
            <a:noFill/>
          </a:ln>
        </p:spPr>
        <p:txBody>
          <a:bodyPr anchorCtr="0" anchor="t" bIns="45700" lIns="91425" spcFirstLastPara="1" rIns="91425" wrap="square" tIns="45700">
            <a:normAutofit fontScale="85000" lnSpcReduction="10000"/>
          </a:bodyPr>
          <a:lstStyle/>
          <a:p>
            <a:pPr indent="-342900" lvl="0" marL="469900" rtl="0" algn="just">
              <a:lnSpc>
                <a:spcPct val="140000"/>
              </a:lnSpc>
              <a:spcBef>
                <a:spcPts val="1000"/>
              </a:spcBef>
              <a:spcAft>
                <a:spcPts val="0"/>
              </a:spcAft>
              <a:buClr>
                <a:schemeClr val="dk1"/>
              </a:buClr>
              <a:buSzPct val="117647"/>
              <a:buChar char="●"/>
            </a:pPr>
            <a:r>
              <a:rPr lang="en-US" sz="2220">
                <a:solidFill>
                  <a:schemeClr val="dk1"/>
                </a:solidFill>
                <a:latin typeface="Open Sans"/>
                <a:ea typeface="Open Sans"/>
                <a:cs typeface="Open Sans"/>
                <a:sym typeface="Open Sans"/>
              </a:rPr>
              <a:t>Организация Creative Commons (CC) была создана в 2001 г.</a:t>
            </a:r>
            <a:endParaRPr/>
          </a:p>
          <a:p>
            <a:pPr indent="-342900" lvl="0" marL="469900" rtl="0" algn="just">
              <a:lnSpc>
                <a:spcPct val="140000"/>
              </a:lnSpc>
              <a:spcBef>
                <a:spcPts val="1000"/>
              </a:spcBef>
              <a:spcAft>
                <a:spcPts val="0"/>
              </a:spcAft>
              <a:buClr>
                <a:schemeClr val="dk1"/>
              </a:buClr>
              <a:buSzPct val="117647"/>
              <a:buChar char="●"/>
            </a:pPr>
            <a:r>
              <a:rPr lang="en-US" sz="2220">
                <a:solidFill>
                  <a:schemeClr val="dk1"/>
                </a:solidFill>
                <a:latin typeface="Open Sans"/>
                <a:ea typeface="Open Sans"/>
                <a:cs typeface="Open Sans"/>
                <a:sym typeface="Open Sans"/>
              </a:rPr>
              <a:t>Лицензии CC действуют по принципу </a:t>
            </a:r>
            <a:r>
              <a:rPr lang="en-US" sz="2220">
                <a:solidFill>
                  <a:srgbClr val="F8981D"/>
                </a:solidFill>
                <a:latin typeface="Open Sans"/>
                <a:ea typeface="Open Sans"/>
                <a:cs typeface="Open Sans"/>
                <a:sym typeface="Open Sans"/>
              </a:rPr>
              <a:t>«некоторые права защищены»</a:t>
            </a:r>
            <a:r>
              <a:rPr lang="en-US" sz="2220">
                <a:solidFill>
                  <a:schemeClr val="dk1"/>
                </a:solidFill>
                <a:latin typeface="Open Sans"/>
                <a:ea typeface="Open Sans"/>
                <a:cs typeface="Open Sans"/>
                <a:sym typeface="Open Sans"/>
              </a:rPr>
              <a:t>, в отличие от подхода </a:t>
            </a:r>
            <a:r>
              <a:rPr lang="en-US" sz="2220">
                <a:solidFill>
                  <a:srgbClr val="F8981D"/>
                </a:solidFill>
                <a:latin typeface="Open Sans"/>
                <a:ea typeface="Open Sans"/>
                <a:cs typeface="Open Sans"/>
                <a:sym typeface="Open Sans"/>
              </a:rPr>
              <a:t>«все права защищены»</a:t>
            </a:r>
            <a:r>
              <a:rPr lang="en-US" sz="2220">
                <a:solidFill>
                  <a:schemeClr val="dk1"/>
                </a:solidFill>
                <a:latin typeface="Open Sans"/>
                <a:ea typeface="Open Sans"/>
                <a:cs typeface="Open Sans"/>
                <a:sym typeface="Open Sans"/>
              </a:rPr>
              <a:t>.</a:t>
            </a:r>
            <a:endParaRPr/>
          </a:p>
          <a:p>
            <a:pPr indent="-342900" lvl="0" marL="469900" rtl="0" algn="just">
              <a:lnSpc>
                <a:spcPct val="140000"/>
              </a:lnSpc>
              <a:spcBef>
                <a:spcPts val="1000"/>
              </a:spcBef>
              <a:spcAft>
                <a:spcPts val="0"/>
              </a:spcAft>
              <a:buClr>
                <a:schemeClr val="dk1"/>
              </a:buClr>
              <a:buSzPct val="117647"/>
              <a:buChar char="●"/>
            </a:pPr>
            <a:r>
              <a:rPr lang="en-US" sz="2220">
                <a:solidFill>
                  <a:schemeClr val="dk1"/>
                </a:solidFill>
                <a:latin typeface="Open Sans"/>
                <a:ea typeface="Open Sans"/>
                <a:cs typeface="Open Sans"/>
                <a:sym typeface="Open Sans"/>
              </a:rPr>
              <a:t>CC предоставляет инструмент выбора подходящей лицензии для работы в цифровой среде.</a:t>
            </a:r>
            <a:endParaRPr/>
          </a:p>
          <a:p>
            <a:pPr indent="-342900" lvl="0" marL="469900" rtl="0" algn="just">
              <a:lnSpc>
                <a:spcPct val="140000"/>
              </a:lnSpc>
              <a:spcBef>
                <a:spcPts val="1000"/>
              </a:spcBef>
              <a:spcAft>
                <a:spcPts val="0"/>
              </a:spcAft>
              <a:buClr>
                <a:schemeClr val="dk1"/>
              </a:buClr>
              <a:buSzPct val="117647"/>
              <a:buChar char="●"/>
            </a:pPr>
            <a:r>
              <a:rPr lang="en-US" sz="2220">
                <a:solidFill>
                  <a:schemeClr val="dk1"/>
                </a:solidFill>
                <a:latin typeface="Open Sans"/>
                <a:ea typeface="Open Sans"/>
                <a:cs typeface="Open Sans"/>
                <a:sym typeface="Open Sans"/>
              </a:rPr>
              <a:t>Инструменты CC позволяют обнародовать результаты творческой или интеллектуальной работы с помощью бесплатных и простых в использовании лицензий на стандартных условиях по вашему выбору. </a:t>
            </a:r>
            <a:endParaRPr sz="2220">
              <a:solidFill>
                <a:schemeClr val="dk1"/>
              </a:solidFill>
              <a:latin typeface="Open Sans"/>
              <a:ea typeface="Open Sans"/>
              <a:cs typeface="Open Sans"/>
              <a:sym typeface="Open Sans"/>
            </a:endParaRPr>
          </a:p>
        </p:txBody>
      </p:sp>
      <p:pic>
        <p:nvPicPr>
          <p:cNvPr descr="Downloads - Creative Commons" id="167" name="Google Shape;167;p13"/>
          <p:cNvPicPr preferRelativeResize="0"/>
          <p:nvPr/>
        </p:nvPicPr>
        <p:blipFill rotWithShape="1">
          <a:blip r:embed="rId3">
            <a:alphaModFix/>
          </a:blip>
          <a:srcRect b="0" l="0" r="0" t="0"/>
          <a:stretch/>
        </p:blipFill>
        <p:spPr>
          <a:xfrm>
            <a:off x="7494814" y="2857500"/>
            <a:ext cx="4552675" cy="1045030"/>
          </a:xfrm>
          <a:prstGeom prst="rect">
            <a:avLst/>
          </a:prstGeom>
          <a:noFill/>
          <a:ln>
            <a:noFill/>
          </a:ln>
        </p:spPr>
      </p:pic>
      <p:sp>
        <p:nvSpPr>
          <p:cNvPr id="168" name="Google Shape;168;p13"/>
          <p:cNvSpPr txBox="1"/>
          <p:nvPr/>
        </p:nvSpPr>
        <p:spPr>
          <a:xfrm>
            <a:off x="7788729" y="4278086"/>
            <a:ext cx="4082142"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Источник: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https://creativecommons.org/about/downloads/</a:t>
            </a:r>
            <a:r>
              <a:rPr b="0" i="0" lang="en-US" sz="1400" u="none" cap="none" strike="noStrike">
                <a:solidFill>
                  <a:srgbClr val="000000"/>
                </a:solidFill>
                <a:latin typeface="Arial"/>
                <a:ea typeface="Arial"/>
                <a:cs typeface="Arial"/>
                <a:sym typeface="Arial"/>
              </a:rPr>
              <a:t> [на английском языке]. По состоянию на 10 апреля 2020 г.</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4"/>
          <p:cNvSpPr txBox="1"/>
          <p:nvPr>
            <p:ph type="title"/>
          </p:nvPr>
        </p:nvSpPr>
        <p:spPr>
          <a:xfrm>
            <a:off x="0" y="485448"/>
            <a:ext cx="7406640" cy="116047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Условия лицензий Creative Commons</a:t>
            </a:r>
            <a:endParaRPr/>
          </a:p>
        </p:txBody>
      </p:sp>
      <p:graphicFrame>
        <p:nvGraphicFramePr>
          <p:cNvPr id="175" name="Google Shape;175;p14"/>
          <p:cNvGraphicFramePr/>
          <p:nvPr/>
        </p:nvGraphicFramePr>
        <p:xfrm>
          <a:off x="2199109" y="2183750"/>
          <a:ext cx="3000000" cy="3000000"/>
        </p:xfrm>
        <a:graphic>
          <a:graphicData uri="http://schemas.openxmlformats.org/drawingml/2006/table">
            <a:tbl>
              <a:tblPr bandRow="1" firstCol="1" firstRow="1">
                <a:noFill/>
                <a:tableStyleId>{F59785C1-378E-4828-A628-E55C8EB3FB4B}</a:tableStyleId>
              </a:tblPr>
              <a:tblGrid>
                <a:gridCol w="2114925"/>
                <a:gridCol w="4736650"/>
              </a:tblGrid>
              <a:tr h="139700">
                <a:tc>
                  <a:txBody>
                    <a:bodyPr/>
                    <a:lstStyle/>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rPr lang="en-US" sz="1100" u="none" cap="none" strike="noStrike"/>
                        <a:t>Атрибуция (BY)</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100" u="none" cap="none" strike="noStrike"/>
                        <a:t>Все лицензии СС предполагают обязательное упоминание автора в выбранной им форме всеми, кто так или иначе использует его произведение, но так, чтобы не создавалось впечатление, будто автор одобряет пользователя или такой способ использования. Для использования произведения без упоминания автора или в целях получения его одобрения требуется разрешение автора.</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rPr lang="en-US" sz="1100" u="none" cap="none" strike="noStrike"/>
                        <a:t>СохранениеУсловий (SA)</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100" u="none" cap="none" strike="noStrike"/>
                        <a:t>Пользователи могут копировать, распространять, демонстрировать, исполнять и изменять произведение при распространении измененного произведения на тех же условиях. Для распространения измененного произведения на иных условиях требуется разрешение автора.</a:t>
                      </a:r>
                      <a:endParaRPr sz="1100" u="none" cap="none" strike="noStrike">
                        <a:latin typeface="Calibri"/>
                        <a:ea typeface="Calibri"/>
                        <a:cs typeface="Calibri"/>
                        <a:sym typeface="Calibri"/>
                      </a:endParaRPr>
                    </a:p>
                  </a:txBody>
                  <a:tcPr marT="0" marB="0" marR="68575" marL="68575"/>
                </a:tc>
              </a:tr>
              <a:tr h="139700">
                <a:tc>
                  <a:txBody>
                    <a:bodyPr/>
                    <a:lstStyle/>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rPr lang="en-US" sz="1100" u="none" cap="none" strike="noStrike"/>
                        <a:t>Некоммерчески (NC)</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100" u="none" cap="none" strike="noStrike"/>
                        <a:t>Пользователи могут копировать, распространять, демонстрировать, исполнять и изменять произведение (если не выбран вариант БезПроизводных) в любых целях, кроме коммерческих. Для использования произведения в коммерческих целях требуется разрешение автора.</a:t>
                      </a:r>
                      <a:endParaRPr sz="1100" u="none" cap="none" strike="noStrike">
                        <a:latin typeface="Calibri"/>
                        <a:ea typeface="Calibri"/>
                        <a:cs typeface="Calibri"/>
                        <a:sym typeface="Calibri"/>
                      </a:endParaRPr>
                    </a:p>
                  </a:txBody>
                  <a:tcPr marT="0" marB="0" marR="68575" marL="68575"/>
                </a:tc>
              </a:tr>
              <a:tr h="889525">
                <a:tc>
                  <a:txBody>
                    <a:bodyPr/>
                    <a:lstStyle/>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t/>
                      </a:r>
                      <a:endParaRPr sz="1100" u="none" cap="none" strike="noStrike"/>
                    </a:p>
                    <a:p>
                      <a:pPr indent="0" lvl="0" marL="0" marR="0" rtl="0" algn="ctr">
                        <a:lnSpc>
                          <a:spcPct val="107000"/>
                        </a:lnSpc>
                        <a:spcBef>
                          <a:spcPts val="0"/>
                        </a:spcBef>
                        <a:spcAft>
                          <a:spcPts val="0"/>
                        </a:spcAft>
                        <a:buNone/>
                      </a:pPr>
                      <a:r>
                        <a:rPr lang="en-US" sz="1100" u="none" cap="none" strike="noStrike"/>
                        <a:t>БезПроизводных (ND)</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07000"/>
                        </a:lnSpc>
                        <a:spcBef>
                          <a:spcPts val="0"/>
                        </a:spcBef>
                        <a:spcAft>
                          <a:spcPts val="0"/>
                        </a:spcAft>
                        <a:buNone/>
                      </a:pPr>
                      <a:r>
                        <a:rPr lang="en-US" sz="1100" u="none" cap="none" strike="noStrike"/>
                        <a:t>Пользователи могут копировать, распространять, демонстрировать и исполнять только оригинальный вариант произведения. Для изменения произведения требуется разрешение автора.</a:t>
                      </a:r>
                      <a:endParaRPr sz="1100" u="none" cap="none" strike="noStrike">
                        <a:latin typeface="Calibri"/>
                        <a:ea typeface="Calibri"/>
                        <a:cs typeface="Calibri"/>
                        <a:sym typeface="Calibri"/>
                      </a:endParaRPr>
                    </a:p>
                  </a:txBody>
                  <a:tcPr marT="0" marB="0" marR="68575" marL="68575"/>
                </a:tc>
              </a:tr>
            </a:tbl>
          </a:graphicData>
        </a:graphic>
      </p:graphicFrame>
      <p:pic>
        <p:nvPicPr>
          <p:cNvPr id="176" name="Google Shape;176;p14"/>
          <p:cNvPicPr preferRelativeResize="0"/>
          <p:nvPr/>
        </p:nvPicPr>
        <p:blipFill rotWithShape="1">
          <a:blip r:embed="rId3">
            <a:alphaModFix/>
          </a:blip>
          <a:srcRect b="0" l="0" r="0" t="0"/>
          <a:stretch/>
        </p:blipFill>
        <p:spPr>
          <a:xfrm>
            <a:off x="2964170" y="2254268"/>
            <a:ext cx="609600" cy="609600"/>
          </a:xfrm>
          <a:prstGeom prst="rect">
            <a:avLst/>
          </a:prstGeom>
          <a:noFill/>
          <a:ln>
            <a:noFill/>
          </a:ln>
        </p:spPr>
      </p:pic>
      <p:pic>
        <p:nvPicPr>
          <p:cNvPr id="177" name="Google Shape;177;p14"/>
          <p:cNvPicPr preferRelativeResize="0"/>
          <p:nvPr/>
        </p:nvPicPr>
        <p:blipFill rotWithShape="1">
          <a:blip r:embed="rId4">
            <a:alphaModFix/>
          </a:blip>
          <a:srcRect b="0" l="0" r="0" t="0"/>
          <a:stretch/>
        </p:blipFill>
        <p:spPr>
          <a:xfrm>
            <a:off x="2964170" y="3336908"/>
            <a:ext cx="609600" cy="609600"/>
          </a:xfrm>
          <a:prstGeom prst="rect">
            <a:avLst/>
          </a:prstGeom>
          <a:noFill/>
          <a:ln>
            <a:noFill/>
          </a:ln>
        </p:spPr>
      </p:pic>
      <p:pic>
        <p:nvPicPr>
          <p:cNvPr id="178" name="Google Shape;178;p14"/>
          <p:cNvPicPr preferRelativeResize="0"/>
          <p:nvPr/>
        </p:nvPicPr>
        <p:blipFill rotWithShape="1">
          <a:blip r:embed="rId5">
            <a:alphaModFix/>
          </a:blip>
          <a:srcRect b="0" l="0" r="0" t="0"/>
          <a:stretch/>
        </p:blipFill>
        <p:spPr>
          <a:xfrm>
            <a:off x="2964170" y="4259228"/>
            <a:ext cx="609600" cy="609600"/>
          </a:xfrm>
          <a:prstGeom prst="rect">
            <a:avLst/>
          </a:prstGeom>
          <a:noFill/>
          <a:ln>
            <a:noFill/>
          </a:ln>
        </p:spPr>
      </p:pic>
      <p:pic>
        <p:nvPicPr>
          <p:cNvPr id="179" name="Google Shape;179;p14"/>
          <p:cNvPicPr preferRelativeResize="0"/>
          <p:nvPr/>
        </p:nvPicPr>
        <p:blipFill rotWithShape="1">
          <a:blip r:embed="rId6">
            <a:alphaModFix/>
          </a:blip>
          <a:srcRect b="0" l="0" r="0" t="0"/>
          <a:stretch/>
        </p:blipFill>
        <p:spPr>
          <a:xfrm>
            <a:off x="2964170" y="5181548"/>
            <a:ext cx="609600" cy="609600"/>
          </a:xfrm>
          <a:prstGeom prst="rect">
            <a:avLst/>
          </a:prstGeom>
          <a:noFill/>
          <a:ln>
            <a:noFill/>
          </a:ln>
        </p:spPr>
      </p:pic>
      <p:sp>
        <p:nvSpPr>
          <p:cNvPr id="180" name="Google Shape;180;p14"/>
          <p:cNvSpPr/>
          <p:nvPr/>
        </p:nvSpPr>
        <p:spPr>
          <a:xfrm>
            <a:off x="3128963" y="2109788"/>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14"/>
          <p:cNvSpPr/>
          <p:nvPr/>
        </p:nvSpPr>
        <p:spPr>
          <a:xfrm>
            <a:off x="3128963" y="2566988"/>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5"/>
          <p:cNvSpPr txBox="1"/>
          <p:nvPr>
            <p:ph type="title"/>
          </p:nvPr>
        </p:nvSpPr>
        <p:spPr>
          <a:xfrm>
            <a:off x="0" y="453113"/>
            <a:ext cx="8151223"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Лицензии Creative Commons</a:t>
            </a:r>
            <a:endParaRPr>
              <a:solidFill>
                <a:srgbClr val="586F7C"/>
              </a:solidFill>
              <a:latin typeface="Open Sans"/>
              <a:ea typeface="Open Sans"/>
              <a:cs typeface="Open Sans"/>
              <a:sym typeface="Open Sans"/>
            </a:endParaRPr>
          </a:p>
        </p:txBody>
      </p:sp>
      <p:graphicFrame>
        <p:nvGraphicFramePr>
          <p:cNvPr id="188" name="Google Shape;188;p15"/>
          <p:cNvGraphicFramePr/>
          <p:nvPr/>
        </p:nvGraphicFramePr>
        <p:xfrm>
          <a:off x="1992086" y="1849633"/>
          <a:ext cx="3000000" cy="3000000"/>
        </p:xfrm>
        <a:graphic>
          <a:graphicData uri="http://schemas.openxmlformats.org/drawingml/2006/table">
            <a:tbl>
              <a:tblPr bandRow="1" firstRow="1">
                <a:noFill/>
                <a:tableStyleId>{F59785C1-378E-4828-A628-E55C8EB3FB4B}</a:tableStyleId>
              </a:tblPr>
              <a:tblGrid>
                <a:gridCol w="3416525"/>
                <a:gridCol w="4911050"/>
              </a:tblGrid>
              <a:tr h="546225">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Атрибуция</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CC BY</a:t>
                      </a:r>
                      <a:endParaRPr sz="1600" u="none" cap="none" strike="noStrike">
                        <a:latin typeface="Open Sans"/>
                        <a:ea typeface="Open Sans"/>
                        <a:cs typeface="Open Sans"/>
                        <a:sym typeface="Open Sans"/>
                      </a:endParaRPr>
                    </a:p>
                  </a:txBody>
                  <a:tcPr marT="45725" marB="45725" marR="91450" marL="91450"/>
                </a:tc>
              </a:tr>
              <a:tr h="776225">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Атрибуция-</a:t>
                      </a:r>
                      <a:br>
                        <a:rPr lang="en-US" sz="1600" u="none" cap="none" strike="noStrike">
                          <a:latin typeface="Open Sans"/>
                          <a:ea typeface="Open Sans"/>
                          <a:cs typeface="Open Sans"/>
                          <a:sym typeface="Open Sans"/>
                        </a:rPr>
                      </a:br>
                      <a:r>
                        <a:rPr lang="en-US" sz="1600" u="none" cap="none" strike="noStrike">
                          <a:latin typeface="Open Sans"/>
                          <a:ea typeface="Open Sans"/>
                          <a:cs typeface="Open Sans"/>
                          <a:sym typeface="Open Sans"/>
                        </a:rPr>
                        <a:t>СохранениеУсловий</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CC BY -SA</a:t>
                      </a:r>
                      <a:endParaRPr sz="1600" u="none" cap="none" strike="noStrike">
                        <a:latin typeface="Open Sans"/>
                        <a:ea typeface="Open Sans"/>
                        <a:cs typeface="Open Sans"/>
                        <a:sym typeface="Open Sans"/>
                      </a:endParaRPr>
                    </a:p>
                  </a:txBody>
                  <a:tcPr marT="45725" marB="45725" marR="91450" marL="91450"/>
                </a:tc>
              </a:tr>
              <a:tr h="776225">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Атрибуция-</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Некоммерчески</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CC BY –NC</a:t>
                      </a:r>
                      <a:endParaRPr sz="1600" u="none" cap="none" strike="noStrike">
                        <a:latin typeface="Open Sans"/>
                        <a:ea typeface="Open Sans"/>
                        <a:cs typeface="Open Sans"/>
                        <a:sym typeface="Open Sans"/>
                      </a:endParaRPr>
                    </a:p>
                  </a:txBody>
                  <a:tcPr marT="45725" marB="45725" marR="91450" marL="91450"/>
                </a:tc>
              </a:tr>
              <a:tr h="776225">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Атрибуция-</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БезПроизводных</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CC BY –ND</a:t>
                      </a:r>
                      <a:endParaRPr sz="1600" u="none" cap="none" strike="noStrike">
                        <a:latin typeface="Open Sans"/>
                        <a:ea typeface="Open Sans"/>
                        <a:cs typeface="Open Sans"/>
                        <a:sym typeface="Open Sans"/>
                      </a:endParaRPr>
                    </a:p>
                  </a:txBody>
                  <a:tcPr marT="45725" marB="45725" marR="91450" marL="91450"/>
                </a:tc>
              </a:tr>
              <a:tr h="776225">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Атрибуция-</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Некоммерчески-СохранениеУсловий</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CC BY -NC- SA</a:t>
                      </a:r>
                      <a:endParaRPr sz="1600" u="none" cap="none" strike="noStrike">
                        <a:latin typeface="Open Sans"/>
                        <a:ea typeface="Open Sans"/>
                        <a:cs typeface="Open Sans"/>
                        <a:sym typeface="Open Sans"/>
                      </a:endParaRPr>
                    </a:p>
                  </a:txBody>
                  <a:tcPr marT="45725" marB="45725" marR="91450" marL="91450"/>
                </a:tc>
              </a:tr>
              <a:tr h="1005675">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Open Sans"/>
                        <a:ea typeface="Open Sans"/>
                        <a:cs typeface="Open Sans"/>
                        <a:sym typeface="Open Sans"/>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Атрибуция-</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Некоммерчески-БезПроизводных</a:t>
                      </a:r>
                      <a:endParaRPr sz="14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CC BY –NC-ND</a:t>
                      </a:r>
                      <a:endParaRPr sz="1600" u="none" cap="none" strike="noStrike">
                        <a:latin typeface="Open Sans"/>
                        <a:ea typeface="Open Sans"/>
                        <a:cs typeface="Open Sans"/>
                        <a:sym typeface="Open Sans"/>
                      </a:endParaRPr>
                    </a:p>
                  </a:txBody>
                  <a:tcPr marT="45725" marB="45725" marR="91450" marL="91450"/>
                </a:tc>
              </a:tr>
            </a:tbl>
          </a:graphicData>
        </a:graphic>
      </p:graphicFrame>
      <p:pic>
        <p:nvPicPr>
          <p:cNvPr descr="88x31.png" id="189" name="Google Shape;189;p15"/>
          <p:cNvPicPr preferRelativeResize="0"/>
          <p:nvPr/>
        </p:nvPicPr>
        <p:blipFill rotWithShape="1">
          <a:blip r:embed="rId3">
            <a:alphaModFix/>
          </a:blip>
          <a:srcRect b="0" l="0" r="0" t="0"/>
          <a:stretch/>
        </p:blipFill>
        <p:spPr>
          <a:xfrm>
            <a:off x="2332253" y="1882902"/>
            <a:ext cx="1377043" cy="507058"/>
          </a:xfrm>
          <a:prstGeom prst="rect">
            <a:avLst/>
          </a:prstGeom>
          <a:noFill/>
          <a:ln>
            <a:noFill/>
          </a:ln>
        </p:spPr>
      </p:pic>
      <p:pic>
        <p:nvPicPr>
          <p:cNvPr id="190" name="Google Shape;190;p15"/>
          <p:cNvPicPr preferRelativeResize="0"/>
          <p:nvPr/>
        </p:nvPicPr>
        <p:blipFill rotWithShape="1">
          <a:blip r:embed="rId4">
            <a:alphaModFix/>
          </a:blip>
          <a:srcRect b="0" l="0" r="0" t="0"/>
          <a:stretch/>
        </p:blipFill>
        <p:spPr>
          <a:xfrm>
            <a:off x="2332262" y="2547769"/>
            <a:ext cx="1377043" cy="552288"/>
          </a:xfrm>
          <a:prstGeom prst="rect">
            <a:avLst/>
          </a:prstGeom>
          <a:noFill/>
          <a:ln>
            <a:noFill/>
          </a:ln>
        </p:spPr>
      </p:pic>
      <p:pic>
        <p:nvPicPr>
          <p:cNvPr descr="88x31.png" id="191" name="Google Shape;191;p15"/>
          <p:cNvPicPr preferRelativeResize="0"/>
          <p:nvPr/>
        </p:nvPicPr>
        <p:blipFill rotWithShape="1">
          <a:blip r:embed="rId5">
            <a:alphaModFix/>
          </a:blip>
          <a:srcRect b="0" l="0" r="0" t="0"/>
          <a:stretch/>
        </p:blipFill>
        <p:spPr>
          <a:xfrm>
            <a:off x="2332261" y="3372378"/>
            <a:ext cx="1377043" cy="594934"/>
          </a:xfrm>
          <a:prstGeom prst="rect">
            <a:avLst/>
          </a:prstGeom>
          <a:noFill/>
          <a:ln>
            <a:noFill/>
          </a:ln>
        </p:spPr>
      </p:pic>
      <p:pic>
        <p:nvPicPr>
          <p:cNvPr descr="88x31.png" id="192" name="Google Shape;192;p15"/>
          <p:cNvPicPr preferRelativeResize="0"/>
          <p:nvPr/>
        </p:nvPicPr>
        <p:blipFill rotWithShape="1">
          <a:blip r:embed="rId6">
            <a:alphaModFix/>
          </a:blip>
          <a:srcRect b="0" l="0" r="0" t="0"/>
          <a:stretch/>
        </p:blipFill>
        <p:spPr>
          <a:xfrm>
            <a:off x="2332261" y="4174541"/>
            <a:ext cx="1377043" cy="614962"/>
          </a:xfrm>
          <a:prstGeom prst="rect">
            <a:avLst/>
          </a:prstGeom>
          <a:noFill/>
          <a:ln>
            <a:noFill/>
          </a:ln>
        </p:spPr>
      </p:pic>
      <p:pic>
        <p:nvPicPr>
          <p:cNvPr descr="88x31.png" id="193" name="Google Shape;193;p15"/>
          <p:cNvPicPr preferRelativeResize="0"/>
          <p:nvPr/>
        </p:nvPicPr>
        <p:blipFill rotWithShape="1">
          <a:blip r:embed="rId7">
            <a:alphaModFix/>
          </a:blip>
          <a:srcRect b="0" l="0" r="0" t="0"/>
          <a:stretch/>
        </p:blipFill>
        <p:spPr>
          <a:xfrm>
            <a:off x="2332260" y="5002197"/>
            <a:ext cx="1377043" cy="554447"/>
          </a:xfrm>
          <a:prstGeom prst="rect">
            <a:avLst/>
          </a:prstGeom>
          <a:noFill/>
          <a:ln>
            <a:noFill/>
          </a:ln>
        </p:spPr>
      </p:pic>
      <p:pic>
        <p:nvPicPr>
          <p:cNvPr descr="88x31.png" id="194" name="Google Shape;194;p15"/>
          <p:cNvPicPr preferRelativeResize="0"/>
          <p:nvPr/>
        </p:nvPicPr>
        <p:blipFill rotWithShape="1">
          <a:blip r:embed="rId8">
            <a:alphaModFix/>
          </a:blip>
          <a:srcRect b="0" l="0" r="0" t="0"/>
          <a:stretch/>
        </p:blipFill>
        <p:spPr>
          <a:xfrm>
            <a:off x="2332259" y="5949095"/>
            <a:ext cx="1377043" cy="5573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type="title"/>
          </p:nvPr>
        </p:nvSpPr>
        <p:spPr>
          <a:xfrm>
            <a:off x="0" y="439761"/>
            <a:ext cx="799446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Выбор лицензии</a:t>
            </a:r>
            <a:endParaRPr>
              <a:solidFill>
                <a:srgbClr val="586F7C"/>
              </a:solidFill>
              <a:latin typeface="Open Sans"/>
              <a:ea typeface="Open Sans"/>
              <a:cs typeface="Open Sans"/>
              <a:sym typeface="Open Sans"/>
            </a:endParaRPr>
          </a:p>
        </p:txBody>
      </p:sp>
      <p:sp>
        <p:nvSpPr>
          <p:cNvPr id="201" name="Google Shape;201;p16"/>
          <p:cNvSpPr txBox="1"/>
          <p:nvPr>
            <p:ph idx="1" type="body"/>
          </p:nvPr>
        </p:nvSpPr>
        <p:spPr>
          <a:xfrm>
            <a:off x="88500" y="2571120"/>
            <a:ext cx="7498080" cy="4117716"/>
          </a:xfrm>
          <a:prstGeom prst="rect">
            <a:avLst/>
          </a:prstGeom>
          <a:noFill/>
          <a:ln>
            <a:noFill/>
          </a:ln>
        </p:spPr>
        <p:txBody>
          <a:bodyPr anchorCtr="0" anchor="t" bIns="45700" lIns="91425" spcFirstLastPara="1" rIns="91425" wrap="square" tIns="45700">
            <a:noAutofit/>
          </a:bodyPr>
          <a:lstStyle/>
          <a:p>
            <a:pPr indent="-457200" lvl="0" marL="584200" rtl="0" algn="l">
              <a:lnSpc>
                <a:spcPct val="150000"/>
              </a:lnSpc>
              <a:spcBef>
                <a:spcPts val="10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Зайдите на веб-страницу </a:t>
            </a:r>
            <a:r>
              <a:rPr lang="en-US" u="sng">
                <a:solidFill>
                  <a:schemeClr val="hlink"/>
                </a:solidFill>
                <a:hlinkClick r:id="rId3"/>
              </a:rPr>
              <a:t>https://creativecommons.org/choose/</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457200" lvl="0" marL="584200" rtl="0" algn="l">
              <a:lnSpc>
                <a:spcPct val="150000"/>
              </a:lnSpc>
              <a:spcBef>
                <a:spcPts val="10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Ответьте на несколько простых вопросов.  </a:t>
            </a:r>
            <a:endParaRPr/>
          </a:p>
          <a:p>
            <a:pPr indent="-457200" lvl="0" marL="584200" rtl="0" algn="l">
              <a:lnSpc>
                <a:spcPct val="150000"/>
              </a:lnSpc>
              <a:spcBef>
                <a:spcPts val="1000"/>
              </a:spcBef>
              <a:spcAft>
                <a:spcPts val="0"/>
              </a:spcAft>
              <a:buClr>
                <a:schemeClr val="dk1"/>
              </a:buClr>
              <a:buSzPts val="2400"/>
              <a:buFont typeface="Arial"/>
              <a:buAutoNum type="arabicPeriod"/>
            </a:pPr>
            <a:r>
              <a:rPr lang="en-US">
                <a:solidFill>
                  <a:schemeClr val="dk1"/>
                </a:solidFill>
                <a:latin typeface="Open Sans"/>
                <a:ea typeface="Open Sans"/>
                <a:cs typeface="Open Sans"/>
                <a:sym typeface="Open Sans"/>
              </a:rPr>
              <a:t>После заполнения анкеты вы получите html-код и логотип для размещения на вашем сайте.</a:t>
            </a:r>
            <a:endParaRPr/>
          </a:p>
          <a:p>
            <a:pPr indent="-304800" lvl="0" marL="584200" rtl="0" algn="just">
              <a:lnSpc>
                <a:spcPct val="150000"/>
              </a:lnSpc>
              <a:spcBef>
                <a:spcPts val="1000"/>
              </a:spcBef>
              <a:spcAft>
                <a:spcPts val="0"/>
              </a:spcAft>
              <a:buClr>
                <a:schemeClr val="dk1"/>
              </a:buClr>
              <a:buSzPts val="2400"/>
              <a:buFont typeface="Arial"/>
              <a:buNone/>
            </a:pPr>
            <a:r>
              <a:t/>
            </a:r>
            <a:endParaRPr>
              <a:solidFill>
                <a:schemeClr val="dk1"/>
              </a:solidFill>
              <a:latin typeface="Open Sans"/>
              <a:ea typeface="Open Sans"/>
              <a:cs typeface="Open Sans"/>
              <a:sym typeface="Open Sans"/>
            </a:endParaRPr>
          </a:p>
        </p:txBody>
      </p:sp>
      <p:sp>
        <p:nvSpPr>
          <p:cNvPr id="202" name="Google Shape;202;p16"/>
          <p:cNvSpPr txBox="1"/>
          <p:nvPr/>
        </p:nvSpPr>
        <p:spPr>
          <a:xfrm>
            <a:off x="195942" y="1926771"/>
            <a:ext cx="11283043"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Open Sans"/>
                <a:ea typeface="Open Sans"/>
                <a:cs typeface="Open Sans"/>
                <a:sym typeface="Open Sans"/>
              </a:rPr>
              <a:t>Выберите подходящую вам лицензию CC.</a:t>
            </a:r>
            <a:endParaRPr b="1" i="0" sz="2800" u="none" cap="none" strike="noStrike">
              <a:solidFill>
                <a:srgbClr val="000000"/>
              </a:solidFill>
              <a:latin typeface="Open Sans"/>
              <a:ea typeface="Open Sans"/>
              <a:cs typeface="Open Sans"/>
              <a:sym typeface="Open Sans"/>
            </a:endParaRPr>
          </a:p>
        </p:txBody>
      </p:sp>
      <p:sp>
        <p:nvSpPr>
          <p:cNvPr id="203" name="Google Shape;203;p16"/>
          <p:cNvSpPr txBox="1"/>
          <p:nvPr/>
        </p:nvSpPr>
        <p:spPr>
          <a:xfrm>
            <a:off x="8375904" y="6119377"/>
            <a:ext cx="3276980"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Источник: </a:t>
            </a: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https://creativecommons.org/choose/</a:t>
            </a:r>
            <a:r>
              <a:rPr b="0" i="0" lang="en-US" sz="1400" u="none" cap="none" strike="noStrike">
                <a:solidFill>
                  <a:srgbClr val="000000"/>
                </a:solidFill>
                <a:latin typeface="Arial"/>
                <a:ea typeface="Arial"/>
                <a:cs typeface="Arial"/>
                <a:sym typeface="Arial"/>
              </a:rPr>
              <a:t>. По состоянию на 25 декабря 2020 г. </a:t>
            </a:r>
            <a:endParaRPr b="0" i="0" sz="1400" u="none" cap="none" strike="noStrike">
              <a:solidFill>
                <a:srgbClr val="000000"/>
              </a:solidFill>
              <a:latin typeface="Arial"/>
              <a:ea typeface="Arial"/>
              <a:cs typeface="Arial"/>
              <a:sym typeface="Arial"/>
            </a:endParaRPr>
          </a:p>
        </p:txBody>
      </p:sp>
      <p:pic>
        <p:nvPicPr>
          <p:cNvPr id="204" name="Google Shape;204;p16"/>
          <p:cNvPicPr preferRelativeResize="0"/>
          <p:nvPr/>
        </p:nvPicPr>
        <p:blipFill rotWithShape="1">
          <a:blip r:embed="rId5">
            <a:alphaModFix/>
          </a:blip>
          <a:srcRect b="0" l="0" r="0" t="0"/>
          <a:stretch/>
        </p:blipFill>
        <p:spPr>
          <a:xfrm>
            <a:off x="8536358" y="2449991"/>
            <a:ext cx="2655897" cy="3698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6"/>
          <p:cNvSpPr txBox="1"/>
          <p:nvPr>
            <p:ph type="title"/>
          </p:nvPr>
        </p:nvSpPr>
        <p:spPr>
          <a:xfrm>
            <a:off x="0" y="181190"/>
            <a:ext cx="8138160" cy="108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96096"/>
              <a:buFont typeface="Trebuchet MS"/>
              <a:buNone/>
            </a:pPr>
            <a:r>
              <a:rPr lang="en-US">
                <a:solidFill>
                  <a:srgbClr val="586F7C"/>
                </a:solidFill>
                <a:latin typeface="Open Sans"/>
                <a:ea typeface="Open Sans"/>
                <a:cs typeface="Open Sans"/>
                <a:sym typeface="Open Sans"/>
              </a:rPr>
              <a:t>Лицензирование в научно-исследовательской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и образовательной сферах</a:t>
            </a:r>
            <a:endParaRPr>
              <a:solidFill>
                <a:srgbClr val="004890"/>
              </a:solidFill>
              <a:latin typeface="Open Sans"/>
              <a:ea typeface="Open Sans"/>
              <a:cs typeface="Open Sans"/>
              <a:sym typeface="Open Sans"/>
            </a:endParaRPr>
          </a:p>
        </p:txBody>
      </p:sp>
      <p:sp>
        <p:nvSpPr>
          <p:cNvPr id="211" name="Google Shape;211;p6"/>
          <p:cNvSpPr txBox="1"/>
          <p:nvPr>
            <p:ph idx="1" type="body"/>
          </p:nvPr>
        </p:nvSpPr>
        <p:spPr>
          <a:xfrm>
            <a:off x="0" y="1481328"/>
            <a:ext cx="6620256" cy="5477256"/>
          </a:xfrm>
          <a:prstGeom prst="rect">
            <a:avLst/>
          </a:prstGeom>
          <a:noFill/>
          <a:ln>
            <a:noFill/>
          </a:ln>
        </p:spPr>
        <p:txBody>
          <a:bodyPr anchorCtr="0" anchor="t" bIns="45700" lIns="91425" spcFirstLastPara="1" rIns="91425" wrap="square" tIns="45700">
            <a:normAutofit fontScale="92500"/>
          </a:bodyPr>
          <a:lstStyle/>
          <a:p>
            <a:pPr indent="-342900" lvl="0" marL="460375" rtl="0" algn="just">
              <a:lnSpc>
                <a:spcPct val="140000"/>
              </a:lnSpc>
              <a:spcBef>
                <a:spcPts val="1000"/>
              </a:spcBef>
              <a:spcAft>
                <a:spcPts val="0"/>
              </a:spcAft>
              <a:buClr>
                <a:schemeClr val="dk1"/>
              </a:buClr>
              <a:buSzPct val="100000"/>
              <a:buChar char="●"/>
            </a:pPr>
            <a:r>
              <a:rPr lang="en-US" sz="2000">
                <a:solidFill>
                  <a:schemeClr val="dk1"/>
                </a:solidFill>
                <a:latin typeface="Open Sans"/>
                <a:ea typeface="Open Sans"/>
                <a:cs typeface="Open Sans"/>
                <a:sym typeface="Open Sans"/>
              </a:rPr>
              <a:t>Важно знать, где и как найти произведения, распространяемые по лицензии CC.</a:t>
            </a:r>
            <a:endParaRPr sz="2000">
              <a:solidFill>
                <a:schemeClr val="dk1"/>
              </a:solidFill>
              <a:latin typeface="Open Sans"/>
              <a:ea typeface="Open Sans"/>
              <a:cs typeface="Open Sans"/>
              <a:sym typeface="Open Sans"/>
            </a:endParaRPr>
          </a:p>
          <a:p>
            <a:pPr indent="-342900" lvl="0" marL="460375" rtl="0" algn="just">
              <a:lnSpc>
                <a:spcPct val="140000"/>
              </a:lnSpc>
              <a:spcBef>
                <a:spcPts val="1000"/>
              </a:spcBef>
              <a:spcAft>
                <a:spcPts val="0"/>
              </a:spcAft>
              <a:buClr>
                <a:schemeClr val="dk1"/>
              </a:buClr>
              <a:buSzPct val="100000"/>
              <a:buChar char="●"/>
            </a:pPr>
            <a:r>
              <a:rPr lang="en-US" sz="2000">
                <a:solidFill>
                  <a:schemeClr val="dk1"/>
                </a:solidFill>
                <a:latin typeface="Open Sans"/>
                <a:ea typeface="Open Sans"/>
                <a:cs typeface="Open Sans"/>
                <a:sym typeface="Open Sans"/>
              </a:rPr>
              <a:t>Creative Commons предоставляет инструмент для поиска лицензированных произведений.</a:t>
            </a:r>
            <a:endParaRPr/>
          </a:p>
          <a:p>
            <a:pPr indent="-342900" lvl="1" marL="917575" rtl="0" algn="just">
              <a:lnSpc>
                <a:spcPct val="140000"/>
              </a:lnSpc>
              <a:spcBef>
                <a:spcPts val="2100"/>
              </a:spcBef>
              <a:spcAft>
                <a:spcPts val="0"/>
              </a:spcAft>
              <a:buClr>
                <a:schemeClr val="dk1"/>
              </a:buClr>
              <a:buSzPct val="100000"/>
              <a:buChar char="○"/>
            </a:pPr>
            <a:r>
              <a:rPr lang="en-US">
                <a:solidFill>
                  <a:schemeClr val="dk1"/>
                </a:solidFill>
                <a:latin typeface="Open Sans"/>
                <a:ea typeface="Open Sans"/>
                <a:cs typeface="Open Sans"/>
                <a:sym typeface="Open Sans"/>
              </a:rPr>
              <a:t>Например, в Google можно отфильтровать результаты поиска по правам использования, чтобы просмотреть только произведения, распространяемые по лицензии CC.</a:t>
            </a:r>
            <a:endParaRPr/>
          </a:p>
          <a:p>
            <a:pPr indent="-342900" lvl="1" marL="917575" rtl="0" algn="just">
              <a:lnSpc>
                <a:spcPct val="140000"/>
              </a:lnSpc>
              <a:spcBef>
                <a:spcPts val="2100"/>
              </a:spcBef>
              <a:spcAft>
                <a:spcPts val="0"/>
              </a:spcAft>
              <a:buClr>
                <a:schemeClr val="dk1"/>
              </a:buClr>
              <a:buSzPct val="100000"/>
              <a:buChar char="○"/>
            </a:pPr>
            <a:r>
              <a:rPr lang="en-US">
                <a:solidFill>
                  <a:schemeClr val="dk1"/>
                </a:solidFill>
                <a:latin typeface="Open Sans"/>
                <a:ea typeface="Open Sans"/>
                <a:cs typeface="Open Sans"/>
                <a:sym typeface="Open Sans"/>
              </a:rPr>
              <a:t>Это помогает найти картинки или видео по лицензии CC, которые можно использовать в докладе на конференции или в лекции. </a:t>
            </a:r>
            <a:endParaRPr/>
          </a:p>
        </p:txBody>
      </p:sp>
      <p:sp>
        <p:nvSpPr>
          <p:cNvPr id="212" name="Google Shape;212;p6"/>
          <p:cNvSpPr txBox="1"/>
          <p:nvPr/>
        </p:nvSpPr>
        <p:spPr>
          <a:xfrm>
            <a:off x="6825342" y="2090057"/>
            <a:ext cx="5276051" cy="646290"/>
          </a:xfrm>
          <a:prstGeom prst="rect">
            <a:avLst/>
          </a:prstGeom>
          <a:noFill/>
          <a:ln cap="flat" cmpd="sng" w="9525">
            <a:solidFill>
              <a:srgbClr val="F8981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Open Sans"/>
                <a:ea typeface="Open Sans"/>
                <a:cs typeface="Open Sans"/>
                <a:sym typeface="Open Sans"/>
              </a:rPr>
              <a:t>Поиск изображений, распространяемых по лицензии CC, в картинках Google</a:t>
            </a:r>
            <a:endParaRPr b="1" i="0" sz="1800" u="none" cap="none" strike="noStrike">
              <a:solidFill>
                <a:srgbClr val="000000"/>
              </a:solidFill>
              <a:latin typeface="Open Sans"/>
              <a:ea typeface="Open Sans"/>
              <a:cs typeface="Open Sans"/>
              <a:sym typeface="Open Sans"/>
            </a:endParaRPr>
          </a:p>
        </p:txBody>
      </p:sp>
      <p:sp>
        <p:nvSpPr>
          <p:cNvPr id="213" name="Google Shape;213;p6"/>
          <p:cNvSpPr txBox="1"/>
          <p:nvPr/>
        </p:nvSpPr>
        <p:spPr>
          <a:xfrm>
            <a:off x="6890655" y="6453393"/>
            <a:ext cx="502920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Источник: Google Images, по состоянию на 15 апреля 2020 г.</a:t>
            </a:r>
            <a:endParaRPr b="0" i="0" sz="1200" u="none" cap="none" strike="noStrike">
              <a:solidFill>
                <a:srgbClr val="000000"/>
              </a:solidFill>
              <a:latin typeface="Open Sans"/>
              <a:ea typeface="Open Sans"/>
              <a:cs typeface="Open Sans"/>
              <a:sym typeface="Open Sans"/>
            </a:endParaRPr>
          </a:p>
        </p:txBody>
      </p:sp>
      <p:pic>
        <p:nvPicPr>
          <p:cNvPr id="214" name="Google Shape;214;p6"/>
          <p:cNvPicPr preferRelativeResize="0"/>
          <p:nvPr/>
        </p:nvPicPr>
        <p:blipFill rotWithShape="1">
          <a:blip r:embed="rId3">
            <a:alphaModFix/>
          </a:blip>
          <a:srcRect b="0" l="0" r="0" t="0"/>
          <a:stretch/>
        </p:blipFill>
        <p:spPr>
          <a:xfrm>
            <a:off x="6825342" y="2756323"/>
            <a:ext cx="5276051" cy="36608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0"/>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Открытый доступ</a:t>
            </a:r>
            <a:endParaRPr>
              <a:solidFill>
                <a:srgbClr val="004890"/>
              </a:solidFill>
              <a:latin typeface="Open Sans"/>
              <a:ea typeface="Open Sans"/>
              <a:cs typeface="Open Sans"/>
              <a:sym typeface="Open Sans"/>
            </a:endParaRPr>
          </a:p>
        </p:txBody>
      </p:sp>
      <p:sp>
        <p:nvSpPr>
          <p:cNvPr id="221" name="Google Shape;221;p20"/>
          <p:cNvSpPr txBox="1"/>
          <p:nvPr>
            <p:ph idx="1" type="body"/>
          </p:nvPr>
        </p:nvSpPr>
        <p:spPr>
          <a:xfrm>
            <a:off x="310244" y="1765371"/>
            <a:ext cx="10548257" cy="4570115"/>
          </a:xfrm>
          <a:prstGeom prst="rect">
            <a:avLst/>
          </a:prstGeom>
          <a:noFill/>
          <a:ln>
            <a:noFill/>
          </a:ln>
        </p:spPr>
        <p:txBody>
          <a:bodyPr anchorCtr="0" anchor="t" bIns="45700" lIns="91425" spcFirstLastPara="1" rIns="91425" wrap="square" tIns="45700">
            <a:normAutofit fontScale="92500" lnSpcReduction="20000"/>
          </a:bodyPr>
          <a:lstStyle/>
          <a:p>
            <a:pPr indent="0" lvl="0" marL="117475" rtl="0" algn="just">
              <a:lnSpc>
                <a:spcPct val="150000"/>
              </a:lnSpc>
              <a:spcBef>
                <a:spcPts val="1000"/>
              </a:spcBef>
              <a:spcAft>
                <a:spcPts val="0"/>
              </a:spcAft>
              <a:buClr>
                <a:schemeClr val="dk1"/>
              </a:buClr>
              <a:buSzPct val="83333"/>
              <a:buNone/>
            </a:pPr>
            <a:r>
              <a:rPr lang="en-US">
                <a:solidFill>
                  <a:schemeClr val="dk1"/>
                </a:solidFill>
                <a:latin typeface="Open Sans"/>
                <a:ea typeface="Open Sans"/>
                <a:cs typeface="Open Sans"/>
                <a:sym typeface="Open Sans"/>
              </a:rPr>
              <a:t>Творческое произведение может быть размещено в открытом доступе.</a:t>
            </a:r>
            <a:endParaRPr/>
          </a:p>
          <a:p>
            <a:pPr indent="-342900" lvl="0" marL="460375" rtl="0" algn="just">
              <a:lnSpc>
                <a:spcPct val="150000"/>
              </a:lnSpc>
              <a:spcBef>
                <a:spcPts val="1000"/>
              </a:spcBef>
              <a:spcAft>
                <a:spcPts val="0"/>
              </a:spcAft>
              <a:buClr>
                <a:schemeClr val="dk1"/>
              </a:buClr>
              <a:buSzPct val="83333"/>
              <a:buChar char="●"/>
            </a:pPr>
            <a:r>
              <a:rPr lang="en-US">
                <a:solidFill>
                  <a:schemeClr val="dk1"/>
                </a:solidFill>
                <a:latin typeface="Open Sans"/>
                <a:ea typeface="Open Sans"/>
                <a:cs typeface="Open Sans"/>
                <a:sym typeface="Open Sans"/>
              </a:rPr>
              <a:t>Это означает, что оно является общественным достоянием или находится в общем доступе и что на него не распространяются ограничения, связанные с авторским правом и законодательством.</a:t>
            </a:r>
            <a:endParaRPr/>
          </a:p>
          <a:p>
            <a:pPr indent="-342900" lvl="0" marL="460375" rtl="0" algn="just">
              <a:lnSpc>
                <a:spcPct val="150000"/>
              </a:lnSpc>
              <a:spcBef>
                <a:spcPts val="1000"/>
              </a:spcBef>
              <a:spcAft>
                <a:spcPts val="0"/>
              </a:spcAft>
              <a:buClr>
                <a:schemeClr val="dk1"/>
              </a:buClr>
              <a:buSzPct val="83333"/>
              <a:buChar char="●"/>
            </a:pPr>
            <a:r>
              <a:rPr lang="en-US">
                <a:solidFill>
                  <a:schemeClr val="dk1"/>
                </a:solidFill>
                <a:latin typeface="Open Sans"/>
                <a:ea typeface="Open Sans"/>
                <a:cs typeface="Open Sans"/>
                <a:sym typeface="Open Sans"/>
              </a:rPr>
              <a:t>Для использования любых материалов, находящихся в открытом доступе, разрешение не требуется.</a:t>
            </a:r>
            <a:endParaRPr/>
          </a:p>
          <a:p>
            <a:pPr indent="0" lvl="0" marL="117475" rtl="0" algn="just">
              <a:lnSpc>
                <a:spcPct val="150000"/>
              </a:lnSpc>
              <a:spcBef>
                <a:spcPts val="1000"/>
              </a:spcBef>
              <a:spcAft>
                <a:spcPts val="0"/>
              </a:spcAft>
              <a:buClr>
                <a:schemeClr val="dk1"/>
              </a:buClr>
              <a:buSzPct val="83333"/>
              <a:buNone/>
            </a:pPr>
            <a:r>
              <a:rPr lang="en-US">
                <a:solidFill>
                  <a:schemeClr val="dk1"/>
                </a:solidFill>
                <a:latin typeface="Open Sans"/>
                <a:ea typeface="Open Sans"/>
                <a:cs typeface="Open Sans"/>
                <a:sym typeface="Open Sans"/>
              </a:rPr>
              <a:t>В то же время они могут быть защищены авторским правом, и на использование всей совокупности произведений может требоваться разрешение правообладателя. </a:t>
            </a:r>
            <a:endParaRPr>
              <a:solidFill>
                <a:schemeClr val="dk1"/>
              </a:solidFill>
              <a:latin typeface="Open Sans"/>
              <a:ea typeface="Open Sans"/>
              <a:cs typeface="Open Sans"/>
              <a:sym typeface="Open Sans"/>
            </a:endParaRPr>
          </a:p>
          <a:p>
            <a:pPr indent="-225425" lvl="0" marL="460375" rtl="0" algn="just">
              <a:lnSpc>
                <a:spcPct val="150000"/>
              </a:lnSpc>
              <a:spcBef>
                <a:spcPts val="1000"/>
              </a:spcBef>
              <a:spcAft>
                <a:spcPts val="0"/>
              </a:spcAft>
              <a:buClr>
                <a:schemeClr val="dk1"/>
              </a:buClr>
              <a:buSzPct val="83333"/>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7"/>
          <p:cNvSpPr txBox="1"/>
          <p:nvPr>
            <p:ph type="title"/>
          </p:nvPr>
        </p:nvSpPr>
        <p:spPr>
          <a:xfrm>
            <a:off x="0" y="455510"/>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Открытый доступ (продолжение)</a:t>
            </a:r>
            <a:endParaRPr>
              <a:solidFill>
                <a:srgbClr val="004890"/>
              </a:solidFill>
              <a:latin typeface="Open Sans"/>
              <a:ea typeface="Open Sans"/>
              <a:cs typeface="Open Sans"/>
              <a:sym typeface="Open Sans"/>
            </a:endParaRPr>
          </a:p>
        </p:txBody>
      </p:sp>
      <p:sp>
        <p:nvSpPr>
          <p:cNvPr id="228" name="Google Shape;228;p7"/>
          <p:cNvSpPr txBox="1"/>
          <p:nvPr>
            <p:ph idx="1" type="body"/>
          </p:nvPr>
        </p:nvSpPr>
        <p:spPr>
          <a:xfrm>
            <a:off x="110382" y="1664133"/>
            <a:ext cx="10697826" cy="5193867"/>
          </a:xfrm>
          <a:prstGeom prst="rect">
            <a:avLst/>
          </a:prstGeom>
          <a:noFill/>
          <a:ln>
            <a:noFill/>
          </a:ln>
        </p:spPr>
        <p:txBody>
          <a:bodyPr anchorCtr="0" anchor="t" bIns="45700" lIns="91425" spcFirstLastPara="1" rIns="91425" wrap="square" tIns="45700">
            <a:normAutofit/>
          </a:bodyPr>
          <a:lstStyle/>
          <a:p>
            <a:pPr indent="0" lvl="0" marL="117475" rtl="0" algn="just">
              <a:lnSpc>
                <a:spcPct val="150000"/>
              </a:lnSpc>
              <a:spcBef>
                <a:spcPts val="1000"/>
              </a:spcBef>
              <a:spcAft>
                <a:spcPts val="0"/>
              </a:spcAft>
              <a:buClr>
                <a:schemeClr val="dk1"/>
              </a:buClr>
              <a:buSzPts val="1850"/>
              <a:buNone/>
            </a:pPr>
            <a:r>
              <a:rPr lang="en-US">
                <a:solidFill>
                  <a:schemeClr val="dk1"/>
                </a:solidFill>
                <a:latin typeface="Open Sans"/>
                <a:ea typeface="Open Sans"/>
                <a:cs typeface="Open Sans"/>
                <a:sym typeface="Open Sans"/>
              </a:rPr>
              <a:t>Материалы могут попадать в открытый доступ следующим образом.</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Истек срок действия авторского права.</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Правообладатель не выполнил условия продления срока действия авторского права. </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Правообладатель намеренно размещает произведение в открытом доступе (это называется «переход произведения в общественное достояние»). </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На данный вид произведений авторское право не распространяется. </a:t>
            </a:r>
            <a:endParaRPr/>
          </a:p>
          <a:p>
            <a:pPr indent="0" lvl="1" marL="574675" rtl="0" algn="just">
              <a:lnSpc>
                <a:spcPct val="150000"/>
              </a:lnSpc>
              <a:spcBef>
                <a:spcPts val="2100"/>
              </a:spcBef>
              <a:spcAft>
                <a:spcPts val="0"/>
              </a:spcAft>
              <a:buClr>
                <a:schemeClr val="dk1"/>
              </a:buClr>
              <a:buSzPts val="185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111303"/>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План</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473530" y="1740212"/>
            <a:ext cx="10597241" cy="4513631"/>
          </a:xfrm>
          <a:prstGeom prst="rect">
            <a:avLst/>
          </a:prstGeom>
          <a:noFill/>
          <a:ln>
            <a:noFill/>
          </a:ln>
        </p:spPr>
        <p:txBody>
          <a:bodyPr anchorCtr="0" anchor="t" bIns="45700" lIns="91425" spcFirstLastPara="1" rIns="91425" wrap="square" tIns="45700">
            <a:noAutofit/>
          </a:bodyPr>
          <a:lstStyle/>
          <a:p>
            <a:pPr indent="-228600" lvl="0" marL="228600" rtl="0" algn="l">
              <a:lnSpc>
                <a:spcPct val="200000"/>
              </a:lnSpc>
              <a:spcBef>
                <a:spcPts val="0"/>
              </a:spcBef>
              <a:spcAft>
                <a:spcPts val="0"/>
              </a:spcAft>
              <a:buClr>
                <a:schemeClr val="dk2"/>
              </a:buClr>
              <a:buSzPts val="1400"/>
              <a:buFont typeface="Open Sans"/>
              <a:buChar char="●"/>
            </a:pPr>
            <a:r>
              <a:rPr lang="en-US" sz="2000">
                <a:solidFill>
                  <a:schemeClr val="dk1"/>
                </a:solidFill>
                <a:latin typeface="Open Sans"/>
                <a:ea typeface="Open Sans"/>
                <a:cs typeface="Open Sans"/>
                <a:sym typeface="Open Sans"/>
              </a:rPr>
              <a:t>Интеллектуальная собственность	</a:t>
            </a:r>
            <a:endParaRPr sz="2000">
              <a:solidFill>
                <a:schemeClr val="dk1"/>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chemeClr val="dk1"/>
                </a:solidFill>
                <a:latin typeface="Open Sans"/>
                <a:ea typeface="Open Sans"/>
                <a:cs typeface="Open Sans"/>
                <a:sym typeface="Open Sans"/>
              </a:rPr>
              <a:t>Авторское право	</a:t>
            </a:r>
            <a:endParaRPr sz="2000">
              <a:solidFill>
                <a:schemeClr val="dk1"/>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chemeClr val="dk1"/>
                </a:solidFill>
                <a:latin typeface="Open Sans"/>
                <a:ea typeface="Open Sans"/>
                <a:cs typeface="Open Sans"/>
                <a:sym typeface="Open Sans"/>
              </a:rPr>
              <a:t>Добросовестное использование</a:t>
            </a:r>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chemeClr val="dk1"/>
                </a:solidFill>
                <a:latin typeface="Open Sans"/>
                <a:ea typeface="Open Sans"/>
                <a:cs typeface="Open Sans"/>
                <a:sym typeface="Open Sans"/>
              </a:rPr>
              <a:t>Лицензирование и права доступа	</a:t>
            </a:r>
            <a:endParaRPr sz="2000">
              <a:solidFill>
                <a:schemeClr val="dk1"/>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chemeClr val="dk1"/>
                </a:solidFill>
                <a:latin typeface="Open Sans"/>
                <a:ea typeface="Open Sans"/>
                <a:cs typeface="Open Sans"/>
                <a:sym typeface="Open Sans"/>
              </a:rPr>
              <a:t>Открытые лицензии Creative Commons и открытый доступ	</a:t>
            </a:r>
            <a:endParaRPr sz="2000">
              <a:solidFill>
                <a:schemeClr val="dk1"/>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chemeClr val="dk1"/>
                </a:solidFill>
                <a:latin typeface="Open Sans"/>
                <a:ea typeface="Open Sans"/>
                <a:cs typeface="Open Sans"/>
                <a:sym typeface="Open Sans"/>
              </a:rPr>
              <a:t>Открытый доступ	</a:t>
            </a:r>
            <a:endParaRPr sz="2000">
              <a:solidFill>
                <a:schemeClr val="dk1"/>
              </a:solidFill>
              <a:latin typeface="Open Sans"/>
              <a:ea typeface="Open Sans"/>
              <a:cs typeface="Open Sans"/>
              <a:sym typeface="Open Sans"/>
            </a:endParaRPr>
          </a:p>
          <a:p>
            <a:pPr indent="-228600" lvl="0" marL="228600" rtl="0" algn="l">
              <a:lnSpc>
                <a:spcPct val="200000"/>
              </a:lnSpc>
              <a:spcBef>
                <a:spcPts val="0"/>
              </a:spcBef>
              <a:spcAft>
                <a:spcPts val="0"/>
              </a:spcAft>
              <a:buClr>
                <a:schemeClr val="dk2"/>
              </a:buClr>
              <a:buSzPts val="1400"/>
              <a:buFont typeface="Open Sans"/>
              <a:buChar char="●"/>
            </a:pPr>
            <a:r>
              <a:rPr lang="en-US" sz="2000">
                <a:solidFill>
                  <a:schemeClr val="dk1"/>
                </a:solidFill>
                <a:latin typeface="Open Sans"/>
                <a:ea typeface="Open Sans"/>
                <a:cs typeface="Open Sans"/>
                <a:sym typeface="Open Sans"/>
              </a:rPr>
              <a:t>Соображения этики и плагиат</a:t>
            </a:r>
            <a:endParaRPr/>
          </a:p>
        </p:txBody>
      </p:sp>
      <p:sp>
        <p:nvSpPr>
          <p:cNvPr id="83" name="Google Shape;83;p39"/>
          <p:cNvSpPr txBox="1"/>
          <p:nvPr>
            <p:ph idx="10" type="dt"/>
          </p:nvPr>
        </p:nvSpPr>
        <p:spPr>
          <a:xfrm>
            <a:off x="9434050" y="6547825"/>
            <a:ext cx="2743200" cy="2337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a:t>
            </a:r>
            <a:r>
              <a:rPr lang="en-US" sz="1200">
                <a:solidFill>
                  <a:schemeClr val="dk1"/>
                </a:solidFill>
              </a:rPr>
              <a:t>v1.1 июль 2022 г.</a:t>
            </a:r>
            <a:endParaRPr>
              <a:solidFill>
                <a:schemeClr val="dk1"/>
              </a:solidFill>
            </a:endParaRPr>
          </a:p>
          <a:p>
            <a:pPr indent="0" lvl="0" marL="0" rtl="0" algn="r">
              <a:lnSpc>
                <a:spcPct val="100000"/>
              </a:lnSpc>
              <a:spcBef>
                <a:spcPts val="0"/>
              </a:spcBef>
              <a:spcAft>
                <a:spcPts val="0"/>
              </a:spcAft>
              <a:buSzPts val="1400"/>
              <a:buNone/>
            </a:pPr>
            <a:r>
              <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80641" y="6371376"/>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Настоящая публикация распространяется на условиях лицензии </a:t>
            </a:r>
            <a:r>
              <a:rPr b="0" i="0" lang="en-US" sz="1200" u="none" cap="none" strike="noStrike">
                <a:solidFill>
                  <a:schemeClr val="dk1"/>
                </a:solidFill>
                <a:latin typeface="Arial"/>
                <a:ea typeface="Arial"/>
                <a:cs typeface="Arial"/>
                <a:sym typeface="Arial"/>
              </a:rPr>
              <a:t>Creative Commons</a:t>
            </a:r>
            <a:r>
              <a:rPr b="0" i="0" lang="en-US" sz="1200" u="none" cap="none" strike="noStrike">
                <a:solidFill>
                  <a:srgbClr val="FF0000"/>
                </a:solidFill>
                <a:latin typeface="Arial"/>
                <a:ea typeface="Arial"/>
                <a:cs typeface="Arial"/>
                <a:sym typeface="Arial"/>
              </a:rPr>
              <a:t> </a:t>
            </a:r>
            <a:r>
              <a:rPr b="0" i="0" lang="en-US" sz="1200" u="sng" cap="none" strike="noStrike">
                <a:solidFill>
                  <a:schemeClr val="hlink"/>
                </a:solidFill>
                <a:latin typeface="Arial"/>
                <a:ea typeface="Arial"/>
                <a:cs typeface="Arial"/>
                <a:sym typeface="Arial"/>
                <a:hlinkClick r:id="rId4"/>
              </a:rPr>
              <a:t>Атрибуция-СохранениеУсловий 4.0 Всемирная</a:t>
            </a:r>
            <a:r>
              <a:rPr b="0" i="0" lang="en-US" sz="1200" u="none" cap="none" strike="noStrike">
                <a:solidFill>
                  <a:srgbClr val="000000"/>
                </a:solidFill>
                <a:latin typeface="Arial"/>
                <a:ea typeface="Arial"/>
                <a:cs typeface="Arial"/>
                <a:sym typeface="Arial"/>
              </a:rPr>
              <a:t> (CC BY-SA 4.0)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1"/>
          <p:cNvSpPr txBox="1"/>
          <p:nvPr>
            <p:ph type="title"/>
          </p:nvPr>
        </p:nvSpPr>
        <p:spPr>
          <a:xfrm>
            <a:off x="0" y="485773"/>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330">
                <a:solidFill>
                  <a:srgbClr val="586F7C"/>
                </a:solidFill>
                <a:latin typeface="Open Sans"/>
                <a:ea typeface="Open Sans"/>
                <a:cs typeface="Open Sans"/>
                <a:sym typeface="Open Sans"/>
              </a:rPr>
              <a:t>Инструменты Creative Commons (CC) для размещения в открытом доступе</a:t>
            </a:r>
            <a:endParaRPr sz="3330">
              <a:solidFill>
                <a:srgbClr val="004890"/>
              </a:solidFill>
              <a:latin typeface="Open Sans"/>
              <a:ea typeface="Open Sans"/>
              <a:cs typeface="Open Sans"/>
              <a:sym typeface="Open Sans"/>
            </a:endParaRPr>
          </a:p>
        </p:txBody>
      </p:sp>
      <p:sp>
        <p:nvSpPr>
          <p:cNvPr id="235" name="Google Shape;235;p11"/>
          <p:cNvSpPr txBox="1"/>
          <p:nvPr>
            <p:ph idx="1" type="body"/>
          </p:nvPr>
        </p:nvSpPr>
        <p:spPr>
          <a:xfrm>
            <a:off x="1677982" y="1484377"/>
            <a:ext cx="10388832" cy="3745991"/>
          </a:xfrm>
          <a:prstGeom prst="rect">
            <a:avLst/>
          </a:prstGeom>
          <a:noFill/>
          <a:ln>
            <a:noFill/>
          </a:ln>
        </p:spPr>
        <p:txBody>
          <a:bodyPr anchorCtr="0" anchor="t" bIns="45700" lIns="91425" spcFirstLastPara="1" rIns="91425" wrap="square" tIns="45700">
            <a:normAutofit fontScale="92500" lnSpcReduction="20000"/>
          </a:bodyPr>
          <a:lstStyle/>
          <a:p>
            <a:pPr indent="0" lvl="0" marL="117475" rtl="0" algn="just">
              <a:lnSpc>
                <a:spcPct val="150000"/>
              </a:lnSpc>
              <a:spcBef>
                <a:spcPts val="1000"/>
              </a:spcBef>
              <a:spcAft>
                <a:spcPts val="0"/>
              </a:spcAft>
              <a:buClr>
                <a:schemeClr val="dk1"/>
              </a:buClr>
              <a:buSzPct val="100000"/>
              <a:buNone/>
            </a:pPr>
            <a:r>
              <a:rPr lang="en-US" sz="2000">
                <a:solidFill>
                  <a:schemeClr val="dk1"/>
                </a:solidFill>
                <a:latin typeface="Open Sans"/>
                <a:ea typeface="Open Sans"/>
                <a:cs typeface="Open Sans"/>
                <a:sym typeface="Open Sans"/>
              </a:rPr>
              <a:t>Правообладатель может отказаться от всех своих прав на произведение и сделать его общественным достоянием. С помощью инструмента CC он может  классифицировать свое произведение как CC0 «Никакие права не защищены». В научной сфере лицензия CC0 особенно актуальна для обработки данных, полученных по итогам исследований. </a:t>
            </a:r>
            <a:endParaRPr/>
          </a:p>
          <a:p>
            <a:pPr indent="0" lvl="0" marL="117475" rtl="0" algn="just">
              <a:lnSpc>
                <a:spcPct val="150000"/>
              </a:lnSpc>
              <a:spcBef>
                <a:spcPts val="1000"/>
              </a:spcBef>
              <a:spcAft>
                <a:spcPts val="0"/>
              </a:spcAft>
              <a:buClr>
                <a:schemeClr val="dk1"/>
              </a:buClr>
              <a:buSzPct val="100000"/>
              <a:buNone/>
            </a:pPr>
            <a:r>
              <a:rPr lang="en-US" sz="2000">
                <a:solidFill>
                  <a:schemeClr val="dk1"/>
                </a:solidFill>
                <a:latin typeface="Open Sans"/>
                <a:ea typeface="Open Sans"/>
                <a:cs typeface="Open Sans"/>
                <a:sym typeface="Open Sans"/>
              </a:rPr>
              <a:t>CC также предоставляет отметку о переходе в общественное достояние (PDM) для всех, кто обладает такой информацией, чтобы обозначить произведения, более не защищенные авторским правом. Эта отметка позволяет легко находить такие произведения.</a:t>
            </a:r>
            <a:endParaRPr sz="2000">
              <a:solidFill>
                <a:schemeClr val="dk1"/>
              </a:solidFill>
              <a:latin typeface="Open Sans"/>
              <a:ea typeface="Open Sans"/>
              <a:cs typeface="Open Sans"/>
              <a:sym typeface="Open Sans"/>
            </a:endParaRPr>
          </a:p>
        </p:txBody>
      </p:sp>
      <p:pic>
        <p:nvPicPr>
          <p:cNvPr descr="zero.png" id="236" name="Google Shape;236;p11"/>
          <p:cNvPicPr preferRelativeResize="0"/>
          <p:nvPr/>
        </p:nvPicPr>
        <p:blipFill rotWithShape="1">
          <a:blip r:embed="rId3">
            <a:alphaModFix/>
          </a:blip>
          <a:srcRect b="0" l="0" r="0" t="0"/>
          <a:stretch/>
        </p:blipFill>
        <p:spPr>
          <a:xfrm>
            <a:off x="102730" y="1801843"/>
            <a:ext cx="1575253" cy="1452186"/>
          </a:xfrm>
          <a:prstGeom prst="rect">
            <a:avLst/>
          </a:prstGeom>
          <a:noFill/>
          <a:ln>
            <a:noFill/>
          </a:ln>
        </p:spPr>
      </p:pic>
      <p:pic>
        <p:nvPicPr>
          <p:cNvPr descr="pd.png" id="237" name="Google Shape;237;p11"/>
          <p:cNvPicPr preferRelativeResize="0"/>
          <p:nvPr/>
        </p:nvPicPr>
        <p:blipFill rotWithShape="1">
          <a:blip r:embed="rId4">
            <a:alphaModFix/>
          </a:blip>
          <a:srcRect b="0" l="0" r="0" t="0"/>
          <a:stretch/>
        </p:blipFill>
        <p:spPr>
          <a:xfrm>
            <a:off x="102729" y="3486077"/>
            <a:ext cx="1575253" cy="1575253"/>
          </a:xfrm>
          <a:prstGeom prst="rect">
            <a:avLst/>
          </a:prstGeom>
          <a:noFill/>
          <a:ln>
            <a:noFill/>
          </a:ln>
        </p:spPr>
      </p:pic>
      <p:sp>
        <p:nvSpPr>
          <p:cNvPr id="238" name="Google Shape;238;p11"/>
          <p:cNvSpPr txBox="1"/>
          <p:nvPr/>
        </p:nvSpPr>
        <p:spPr>
          <a:xfrm>
            <a:off x="364453" y="5230368"/>
            <a:ext cx="11430000"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Для поиска произведений, перешедших в общественное достояние, существует ряд ресурсов, таких как Europeana Collections, «Архив интернета» (Internet Archive), «Викисклад» (Wikimedia Commons) и проект «Гутенберг» (Project Gutenberg).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2"/>
          <p:cNvSpPr txBox="1"/>
          <p:nvPr>
            <p:ph type="title"/>
          </p:nvPr>
        </p:nvSpPr>
        <p:spPr>
          <a:xfrm>
            <a:off x="0" y="473798"/>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Определение плагиата</a:t>
            </a:r>
            <a:endParaRPr>
              <a:solidFill>
                <a:srgbClr val="586F7C"/>
              </a:solidFill>
              <a:latin typeface="Open Sans"/>
              <a:ea typeface="Open Sans"/>
              <a:cs typeface="Open Sans"/>
              <a:sym typeface="Open Sans"/>
            </a:endParaRPr>
          </a:p>
        </p:txBody>
      </p:sp>
      <p:sp>
        <p:nvSpPr>
          <p:cNvPr id="245" name="Google Shape;245;p12"/>
          <p:cNvSpPr txBox="1"/>
          <p:nvPr>
            <p:ph idx="1" type="body"/>
          </p:nvPr>
        </p:nvSpPr>
        <p:spPr>
          <a:xfrm>
            <a:off x="315525" y="1688158"/>
            <a:ext cx="10388832" cy="4570115"/>
          </a:xfrm>
          <a:prstGeom prst="rect">
            <a:avLst/>
          </a:prstGeom>
          <a:noFill/>
          <a:ln>
            <a:noFill/>
          </a:ln>
        </p:spPr>
        <p:txBody>
          <a:bodyPr anchorCtr="0" anchor="t" bIns="45700" lIns="91425" spcFirstLastPara="1" rIns="91425" wrap="square" tIns="45700">
            <a:normAutofit fontScale="92500" lnSpcReduction="10000"/>
          </a:bodyPr>
          <a:lstStyle/>
          <a:p>
            <a:pPr indent="0" lvl="0" marL="117475" rtl="0" algn="l">
              <a:lnSpc>
                <a:spcPct val="140000"/>
              </a:lnSpc>
              <a:spcBef>
                <a:spcPts val="1000"/>
              </a:spcBef>
              <a:spcAft>
                <a:spcPts val="0"/>
              </a:spcAft>
              <a:buClr>
                <a:schemeClr val="dk1"/>
              </a:buClr>
              <a:buSzPct val="83333"/>
              <a:buNone/>
            </a:pPr>
            <a:r>
              <a:rPr lang="en-US">
                <a:solidFill>
                  <a:schemeClr val="dk1"/>
                </a:solidFill>
                <a:latin typeface="Open Sans"/>
                <a:ea typeface="Open Sans"/>
                <a:cs typeface="Open Sans"/>
                <a:sym typeface="Open Sans"/>
              </a:rPr>
              <a:t>Плагиат — использование чьих-либо слов, идей или иных произведений без явной ссылки на источник такой информации. Он может быть как преднамеренным, так и непреднамеренным.</a:t>
            </a:r>
            <a:endParaRPr/>
          </a:p>
          <a:p>
            <a:pPr indent="-342900" lvl="0" marL="460375" rtl="0" algn="l">
              <a:lnSpc>
                <a:spcPct val="140000"/>
              </a:lnSpc>
              <a:spcBef>
                <a:spcPts val="1000"/>
              </a:spcBef>
              <a:spcAft>
                <a:spcPts val="0"/>
              </a:spcAft>
              <a:buClr>
                <a:schemeClr val="dk1"/>
              </a:buClr>
              <a:buSzPct val="100000"/>
              <a:buChar char="●"/>
            </a:pPr>
            <a:r>
              <a:rPr lang="en-US" sz="2000">
                <a:solidFill>
                  <a:schemeClr val="dk1"/>
                </a:solidFill>
                <a:latin typeface="Open Sans"/>
                <a:ea typeface="Open Sans"/>
                <a:cs typeface="Open Sans"/>
                <a:sym typeface="Open Sans"/>
              </a:rPr>
              <a:t>Плагиат может иметь следующие последствия:</a:t>
            </a:r>
            <a:endParaRPr/>
          </a:p>
          <a:p>
            <a:pPr indent="-342900" lvl="1" marL="917575" rtl="0" algn="l">
              <a:lnSpc>
                <a:spcPct val="140000"/>
              </a:lnSpc>
              <a:spcBef>
                <a:spcPts val="2100"/>
              </a:spcBef>
              <a:spcAft>
                <a:spcPts val="0"/>
              </a:spcAft>
              <a:buClr>
                <a:schemeClr val="dk1"/>
              </a:buClr>
              <a:buSzPct val="100000"/>
              <a:buChar char="○"/>
            </a:pPr>
            <a:r>
              <a:rPr lang="en-US">
                <a:solidFill>
                  <a:schemeClr val="dk1"/>
                </a:solidFill>
                <a:latin typeface="Open Sans"/>
                <a:ea typeface="Open Sans"/>
                <a:cs typeface="Open Sans"/>
                <a:sym typeface="Open Sans"/>
              </a:rPr>
              <a:t>отказ в публикации или приглашении на конференцию либо отзыв из публикации или исключение из списка выступающих;</a:t>
            </a:r>
            <a:endParaRPr/>
          </a:p>
          <a:p>
            <a:pPr indent="-342900" lvl="1" marL="917575" rtl="0" algn="l">
              <a:lnSpc>
                <a:spcPct val="140000"/>
              </a:lnSpc>
              <a:spcBef>
                <a:spcPts val="2100"/>
              </a:spcBef>
              <a:spcAft>
                <a:spcPts val="0"/>
              </a:spcAft>
              <a:buClr>
                <a:schemeClr val="dk1"/>
              </a:buClr>
              <a:buSzPct val="100000"/>
              <a:buChar char="○"/>
            </a:pPr>
            <a:r>
              <a:rPr lang="en-US">
                <a:solidFill>
                  <a:schemeClr val="dk1"/>
                </a:solidFill>
                <a:latin typeface="Open Sans"/>
                <a:ea typeface="Open Sans"/>
                <a:cs typeface="Open Sans"/>
                <a:sym typeface="Open Sans"/>
              </a:rPr>
              <a:t>утрата авторитета и профессиональной репутации;</a:t>
            </a:r>
            <a:endParaRPr>
              <a:solidFill>
                <a:schemeClr val="dk1"/>
              </a:solidFill>
              <a:latin typeface="Open Sans"/>
              <a:ea typeface="Open Sans"/>
              <a:cs typeface="Open Sans"/>
              <a:sym typeface="Open Sans"/>
            </a:endParaRPr>
          </a:p>
          <a:p>
            <a:pPr indent="-342900" lvl="1" marL="917575" rtl="0" algn="l">
              <a:lnSpc>
                <a:spcPct val="140000"/>
              </a:lnSpc>
              <a:spcBef>
                <a:spcPts val="2100"/>
              </a:spcBef>
              <a:spcAft>
                <a:spcPts val="0"/>
              </a:spcAft>
              <a:buClr>
                <a:schemeClr val="dk1"/>
              </a:buClr>
              <a:buSzPct val="100000"/>
              <a:buChar char="○"/>
            </a:pPr>
            <a:r>
              <a:rPr lang="en-US">
                <a:solidFill>
                  <a:schemeClr val="dk1"/>
                </a:solidFill>
                <a:latin typeface="Open Sans"/>
                <a:ea typeface="Open Sans"/>
                <a:cs typeface="Open Sans"/>
                <a:sym typeface="Open Sans"/>
              </a:rPr>
              <a:t>исключение из высшего учебного заведения или увольнение с работы. </a:t>
            </a:r>
            <a:endParaRPr>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7"/>
          <p:cNvSpPr txBox="1"/>
          <p:nvPr>
            <p:ph type="title"/>
          </p:nvPr>
        </p:nvSpPr>
        <p:spPr>
          <a:xfrm>
            <a:off x="0" y="492086"/>
            <a:ext cx="8138160" cy="108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Определение плагиата (продолжение)</a:t>
            </a:r>
            <a:endParaRPr>
              <a:solidFill>
                <a:srgbClr val="586F7C"/>
              </a:solidFill>
              <a:latin typeface="Open Sans"/>
              <a:ea typeface="Open Sans"/>
              <a:cs typeface="Open Sans"/>
              <a:sym typeface="Open Sans"/>
            </a:endParaRPr>
          </a:p>
        </p:txBody>
      </p:sp>
      <p:sp>
        <p:nvSpPr>
          <p:cNvPr id="252" name="Google Shape;252;p17"/>
          <p:cNvSpPr txBox="1"/>
          <p:nvPr>
            <p:ph idx="1" type="body"/>
          </p:nvPr>
        </p:nvSpPr>
        <p:spPr>
          <a:xfrm>
            <a:off x="322710" y="1925902"/>
            <a:ext cx="11384876" cy="3658469"/>
          </a:xfrm>
          <a:prstGeom prst="rect">
            <a:avLst/>
          </a:prstGeom>
          <a:noFill/>
          <a:ln>
            <a:noFill/>
          </a:ln>
        </p:spPr>
        <p:txBody>
          <a:bodyPr anchorCtr="0" anchor="t" bIns="45700" lIns="91425" spcFirstLastPara="1" rIns="91425" wrap="square" tIns="45700">
            <a:normAutofit/>
          </a:bodyPr>
          <a:lstStyle/>
          <a:p>
            <a:pPr indent="0" lvl="0" marL="117475" rtl="0" algn="l">
              <a:lnSpc>
                <a:spcPct val="140000"/>
              </a:lnSpc>
              <a:spcBef>
                <a:spcPts val="1000"/>
              </a:spcBef>
              <a:spcAft>
                <a:spcPts val="0"/>
              </a:spcAft>
              <a:buClr>
                <a:schemeClr val="dk1"/>
              </a:buClr>
              <a:buSzPts val="1850"/>
              <a:buNone/>
            </a:pPr>
            <a:r>
              <a:rPr lang="en-US">
                <a:solidFill>
                  <a:schemeClr val="dk1"/>
                </a:solidFill>
                <a:latin typeface="Open Sans"/>
                <a:ea typeface="Open Sans"/>
                <a:cs typeface="Open Sans"/>
                <a:sym typeface="Open Sans"/>
              </a:rPr>
              <a:t>Два варианта плагиата:</a:t>
            </a:r>
            <a:endParaRPr/>
          </a:p>
          <a:p>
            <a:pPr indent="-457200" lvl="0" marL="574675" rtl="0" algn="l">
              <a:lnSpc>
                <a:spcPct val="140000"/>
              </a:lnSpc>
              <a:spcBef>
                <a:spcPts val="1000"/>
              </a:spcBef>
              <a:spcAft>
                <a:spcPts val="0"/>
              </a:spcAft>
              <a:buClr>
                <a:schemeClr val="dk1"/>
              </a:buClr>
              <a:buSzPts val="1850"/>
              <a:buFont typeface="Arial"/>
              <a:buAutoNum type="alphaLcPeriod"/>
            </a:pPr>
            <a:r>
              <a:rPr lang="en-US">
                <a:solidFill>
                  <a:schemeClr val="dk1"/>
                </a:solidFill>
                <a:latin typeface="Open Sans"/>
                <a:ea typeface="Open Sans"/>
                <a:cs typeface="Open Sans"/>
                <a:sym typeface="Open Sans"/>
              </a:rPr>
              <a:t>представление текста, написанного другим лицом, как своего или попытка размыть грань между своими собственными идеями и словами и заимствованиями из другого источника;</a:t>
            </a:r>
            <a:endParaRPr/>
          </a:p>
          <a:p>
            <a:pPr indent="-457200" lvl="0" marL="574675" rtl="0" algn="l">
              <a:lnSpc>
                <a:spcPct val="140000"/>
              </a:lnSpc>
              <a:spcBef>
                <a:spcPts val="1000"/>
              </a:spcBef>
              <a:spcAft>
                <a:spcPts val="0"/>
              </a:spcAft>
              <a:buClr>
                <a:schemeClr val="dk1"/>
              </a:buClr>
              <a:buSzPts val="1850"/>
              <a:buFont typeface="Arial"/>
              <a:buAutoNum type="alphaLcPeriod"/>
            </a:pPr>
            <a:r>
              <a:rPr lang="en-US">
                <a:solidFill>
                  <a:schemeClr val="dk1"/>
                </a:solidFill>
                <a:latin typeface="Open Sans"/>
                <a:ea typeface="Open Sans"/>
                <a:cs typeface="Open Sans"/>
                <a:sym typeface="Open Sans"/>
              </a:rPr>
              <a:t>небрежное или некорректное цитирование идей и слов, заимствованных из другого источника.</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8"/>
          <p:cNvSpPr txBox="1"/>
          <p:nvPr>
            <p:ph type="title"/>
          </p:nvPr>
        </p:nvSpPr>
        <p:spPr>
          <a:xfrm>
            <a:off x="0" y="437222"/>
            <a:ext cx="81381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Виды плагиата</a:t>
            </a:r>
            <a:endParaRPr>
              <a:solidFill>
                <a:srgbClr val="586F7C"/>
              </a:solidFill>
              <a:latin typeface="Open Sans"/>
              <a:ea typeface="Open Sans"/>
              <a:cs typeface="Open Sans"/>
              <a:sym typeface="Open Sans"/>
            </a:endParaRPr>
          </a:p>
        </p:txBody>
      </p:sp>
      <p:grpSp>
        <p:nvGrpSpPr>
          <p:cNvPr id="259" name="Google Shape;259;p18"/>
          <p:cNvGrpSpPr/>
          <p:nvPr/>
        </p:nvGrpSpPr>
        <p:grpSpPr>
          <a:xfrm>
            <a:off x="322709" y="1927757"/>
            <a:ext cx="11417400" cy="4650660"/>
            <a:chOff x="0" y="1855"/>
            <a:chExt cx="11417400" cy="4650660"/>
          </a:xfrm>
        </p:grpSpPr>
        <p:sp>
          <p:nvSpPr>
            <p:cNvPr id="260" name="Google Shape;260;p18"/>
            <p:cNvSpPr/>
            <p:nvPr/>
          </p:nvSpPr>
          <p:spPr>
            <a:xfrm>
              <a:off x="0" y="1855"/>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8"/>
            <p:cNvSpPr/>
            <p:nvPr/>
          </p:nvSpPr>
          <p:spPr>
            <a:xfrm>
              <a:off x="0" y="934420"/>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8"/>
            <p:cNvSpPr txBox="1"/>
            <p:nvPr/>
          </p:nvSpPr>
          <p:spPr>
            <a:xfrm>
              <a:off x="44937" y="979357"/>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Open Sans"/>
                  <a:ea typeface="Open Sans"/>
                  <a:cs typeface="Open Sans"/>
                  <a:sym typeface="Open Sans"/>
                </a:rPr>
                <a:t>Компиляция.</a:t>
              </a:r>
              <a:r>
                <a:rPr b="0" i="0" lang="en-US" sz="1700" u="none" cap="none" strike="noStrike">
                  <a:solidFill>
                    <a:srgbClr val="000000"/>
                  </a:solidFill>
                  <a:latin typeface="Open Sans"/>
                  <a:ea typeface="Open Sans"/>
                  <a:cs typeface="Open Sans"/>
                  <a:sym typeface="Open Sans"/>
                </a:rPr>
                <a:t> Использование слов и фраз из исходного текста (независимо от того, признаётся ли этот факт) и составление из них новых предложений.</a:t>
              </a:r>
              <a:endParaRPr b="0" i="0" sz="1700" u="none" cap="none" strike="noStrike">
                <a:solidFill>
                  <a:srgbClr val="000000"/>
                </a:solidFill>
                <a:latin typeface="Open Sans"/>
                <a:ea typeface="Open Sans"/>
                <a:cs typeface="Open Sans"/>
                <a:sym typeface="Open Sans"/>
              </a:endParaRPr>
            </a:p>
          </p:txBody>
        </p:sp>
        <p:sp>
          <p:nvSpPr>
            <p:cNvPr id="263" name="Google Shape;263;p18"/>
            <p:cNvSpPr/>
            <p:nvPr/>
          </p:nvSpPr>
          <p:spPr>
            <a:xfrm>
              <a:off x="0" y="1866985"/>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8"/>
            <p:cNvSpPr txBox="1"/>
            <p:nvPr/>
          </p:nvSpPr>
          <p:spPr>
            <a:xfrm>
              <a:off x="44937" y="1911922"/>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Open Sans"/>
                  <a:ea typeface="Open Sans"/>
                  <a:cs typeface="Open Sans"/>
                  <a:sym typeface="Open Sans"/>
                </a:rPr>
                <a:t>Недостаточное перефразирование.</a:t>
              </a:r>
              <a:r>
                <a:rPr b="0" i="0" lang="en-US" sz="1700" u="none" cap="none" strike="noStrike">
                  <a:solidFill>
                    <a:srgbClr val="000000"/>
                  </a:solidFill>
                  <a:latin typeface="Open Sans"/>
                  <a:ea typeface="Open Sans"/>
                  <a:cs typeface="Open Sans"/>
                  <a:sym typeface="Open Sans"/>
                </a:rPr>
                <a:t> Использование слов автора и небольшое их изменение без цитирования исходного текста считается плагиатом. </a:t>
              </a:r>
              <a:endParaRPr b="0" i="0" sz="1700" u="none" cap="none" strike="noStrike">
                <a:solidFill>
                  <a:srgbClr val="000000"/>
                </a:solidFill>
                <a:latin typeface="Open Sans"/>
                <a:ea typeface="Open Sans"/>
                <a:cs typeface="Open Sans"/>
                <a:sym typeface="Open Sans"/>
              </a:endParaRPr>
            </a:p>
          </p:txBody>
        </p:sp>
        <p:sp>
          <p:nvSpPr>
            <p:cNvPr id="265" name="Google Shape;265;p18"/>
            <p:cNvSpPr/>
            <p:nvPr/>
          </p:nvSpPr>
          <p:spPr>
            <a:xfrm>
              <a:off x="0" y="2799550"/>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8"/>
            <p:cNvSpPr txBox="1"/>
            <p:nvPr/>
          </p:nvSpPr>
          <p:spPr>
            <a:xfrm>
              <a:off x="44937" y="2844487"/>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1" i="0" lang="en-US" sz="2000" u="none" cap="none" strike="noStrike">
                  <a:solidFill>
                    <a:srgbClr val="000000"/>
                  </a:solidFill>
                  <a:latin typeface="Open Sans"/>
                  <a:ea typeface="Open Sans"/>
                  <a:cs typeface="Open Sans"/>
                  <a:sym typeface="Open Sans"/>
                </a:rPr>
                <a:t>Некорректное цитирование.</a:t>
              </a:r>
              <a:r>
                <a:rPr b="0" i="0" lang="en-US" sz="1700" u="none" cap="none" strike="noStrike">
                  <a:solidFill>
                    <a:srgbClr val="000000"/>
                  </a:solidFill>
                  <a:latin typeface="Open Sans"/>
                  <a:ea typeface="Open Sans"/>
                  <a:cs typeface="Open Sans"/>
                  <a:sym typeface="Open Sans"/>
                </a:rPr>
                <a:t> При цитировании другого автора в своей работе необходимо точно воспроизводить его слова. Прямая цитата — точные слова автора. Косвенная цитата — пересказ устного или письменного высказывания автора вместо приведения его точных слов. В обоих случаях необходима ссылка на автора!</a:t>
              </a:r>
              <a:endParaRPr b="0" i="0" sz="1700" u="none" cap="none" strike="noStrike">
                <a:solidFill>
                  <a:srgbClr val="000000"/>
                </a:solidFill>
                <a:latin typeface="Open Sans"/>
                <a:ea typeface="Open Sans"/>
                <a:cs typeface="Open Sans"/>
                <a:sym typeface="Open Sans"/>
              </a:endParaRPr>
            </a:p>
          </p:txBody>
        </p:sp>
        <p:sp>
          <p:nvSpPr>
            <p:cNvPr id="267" name="Google Shape;267;p18"/>
            <p:cNvSpPr/>
            <p:nvPr/>
          </p:nvSpPr>
          <p:spPr>
            <a:xfrm>
              <a:off x="0" y="3732115"/>
              <a:ext cx="11417400" cy="920400"/>
            </a:xfrm>
            <a:prstGeom prst="roundRect">
              <a:avLst>
                <a:gd fmla="val 16667" name="adj"/>
              </a:avLst>
            </a:prstGeom>
            <a:solidFill>
              <a:schemeClr val="lt1"/>
            </a:solidFill>
            <a:ln cap="flat" cmpd="sng" w="25400">
              <a:solidFill>
                <a:srgbClr val="E69A3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8"/>
            <p:cNvSpPr txBox="1"/>
            <p:nvPr/>
          </p:nvSpPr>
          <p:spPr>
            <a:xfrm>
              <a:off x="44937" y="3777052"/>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Open Sans"/>
                  <a:ea typeface="Open Sans"/>
                  <a:cs typeface="Open Sans"/>
                  <a:sym typeface="Open Sans"/>
                </a:rPr>
                <a:t>Дублирование публикаций / самоплагиат.</a:t>
              </a:r>
              <a:r>
                <a:rPr b="0" i="0" lang="en-US" sz="2000" u="none" cap="none" strike="noStrike">
                  <a:solidFill>
                    <a:srgbClr val="000000"/>
                  </a:solidFill>
                  <a:latin typeface="Open Sans"/>
                  <a:ea typeface="Open Sans"/>
                  <a:cs typeface="Open Sans"/>
                  <a:sym typeface="Open Sans"/>
                </a:rPr>
                <a:t> </a:t>
              </a:r>
              <a:r>
                <a:rPr b="0" i="0" lang="en-US" sz="1700" u="none" cap="none" strike="noStrike">
                  <a:solidFill>
                    <a:srgbClr val="000000"/>
                  </a:solidFill>
                  <a:latin typeface="Open Sans"/>
                  <a:ea typeface="Open Sans"/>
                  <a:cs typeface="Open Sans"/>
                  <a:sym typeface="Open Sans"/>
                </a:rPr>
                <a:t>Повторное использование / переделка собственной работы для другой задачи невозможна без явного разрешения руководителя. Цитируя свою старую работу, необходимо обязательно ссылаться на нее. Это является самоплагиатом.</a:t>
              </a:r>
              <a:endParaRPr b="0" i="0" sz="1700" u="none" cap="none" strike="noStrike">
                <a:solidFill>
                  <a:srgbClr val="000000"/>
                </a:solidFill>
                <a:latin typeface="Open Sans"/>
                <a:ea typeface="Open Sans"/>
                <a:cs typeface="Open Sans"/>
                <a:sym typeface="Open Sans"/>
              </a:endParaRPr>
            </a:p>
          </p:txBody>
        </p:sp>
        <p:sp>
          <p:nvSpPr>
            <p:cNvPr id="269" name="Google Shape;269;p18"/>
            <p:cNvSpPr txBox="1"/>
            <p:nvPr/>
          </p:nvSpPr>
          <p:spPr>
            <a:xfrm>
              <a:off x="44937" y="46792"/>
              <a:ext cx="11327700" cy="830700"/>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Open Sans"/>
                  <a:ea typeface="Open Sans"/>
                  <a:cs typeface="Open Sans"/>
                  <a:sym typeface="Open Sans"/>
                </a:rPr>
                <a:t>Кража.</a:t>
              </a:r>
              <a:r>
                <a:rPr b="0" i="0" lang="en-US" sz="1700" u="none" cap="none" strike="noStrike">
                  <a:solidFill>
                    <a:schemeClr val="dk1"/>
                  </a:solidFill>
                  <a:latin typeface="Open Sans"/>
                  <a:ea typeface="Open Sans"/>
                  <a:cs typeface="Open Sans"/>
                  <a:sym typeface="Open Sans"/>
                </a:rPr>
                <a:t> Выдача предложения или даже уникального речевого оборота за свои собственные считается кражей. </a:t>
              </a:r>
              <a:endParaRPr b="0" i="0" sz="1700" u="none" cap="none" strike="noStrike">
                <a:solidFill>
                  <a:schemeClr val="dk1"/>
                </a:solidFill>
                <a:latin typeface="Open Sans"/>
                <a:ea typeface="Open Sans"/>
                <a:cs typeface="Open Sans"/>
                <a:sym typeface="Open Sans"/>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3"/>
          <p:cNvSpPr txBox="1"/>
          <p:nvPr>
            <p:ph type="title"/>
          </p:nvPr>
        </p:nvSpPr>
        <p:spPr>
          <a:xfrm>
            <a:off x="0" y="439422"/>
            <a:ext cx="9613800" cy="12251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Программы для выявления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плагиата</a:t>
            </a:r>
            <a:endParaRPr>
              <a:solidFill>
                <a:srgbClr val="586F7C"/>
              </a:solidFill>
              <a:latin typeface="Open Sans"/>
              <a:ea typeface="Open Sans"/>
              <a:cs typeface="Open Sans"/>
              <a:sym typeface="Open Sans"/>
            </a:endParaRPr>
          </a:p>
        </p:txBody>
      </p:sp>
      <p:sp>
        <p:nvSpPr>
          <p:cNvPr id="276" name="Google Shape;276;p23"/>
          <p:cNvSpPr txBox="1"/>
          <p:nvPr>
            <p:ph idx="1" type="body"/>
          </p:nvPr>
        </p:nvSpPr>
        <p:spPr>
          <a:xfrm>
            <a:off x="68326" y="1664531"/>
            <a:ext cx="6451681" cy="4570114"/>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Во многих вузах уже используются программы для проверки текстов </a:t>
            </a:r>
            <a:br>
              <a:rPr lang="en-US">
                <a:solidFill>
                  <a:schemeClr val="dk1"/>
                </a:solidFill>
                <a:latin typeface="Open Sans"/>
                <a:ea typeface="Open Sans"/>
                <a:cs typeface="Open Sans"/>
                <a:sym typeface="Open Sans"/>
              </a:rPr>
            </a:br>
            <a:r>
              <a:rPr lang="en-US">
                <a:solidFill>
                  <a:schemeClr val="dk1"/>
                </a:solidFill>
                <a:latin typeface="Open Sans"/>
                <a:ea typeface="Open Sans"/>
                <a:cs typeface="Open Sans"/>
                <a:sym typeface="Open Sans"/>
              </a:rPr>
              <a:t>на наличие плагиата.</a:t>
            </a:r>
            <a:endParaRPr/>
          </a:p>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Они помогают выявлять плагиат </a:t>
            </a:r>
            <a:br>
              <a:rPr lang="en-US">
                <a:solidFill>
                  <a:schemeClr val="dk1"/>
                </a:solidFill>
                <a:latin typeface="Open Sans"/>
                <a:ea typeface="Open Sans"/>
                <a:cs typeface="Open Sans"/>
                <a:sym typeface="Open Sans"/>
              </a:rPr>
            </a:br>
            <a:r>
              <a:rPr lang="en-US">
                <a:solidFill>
                  <a:schemeClr val="dk1"/>
                </a:solidFill>
                <a:latin typeface="Open Sans"/>
                <a:ea typeface="Open Sans"/>
                <a:cs typeface="Open Sans"/>
                <a:sym typeface="Open Sans"/>
              </a:rPr>
              <a:t>в работах учащихся, преподавателей и сотрудников.</a:t>
            </a:r>
            <a:endParaRPr/>
          </a:p>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Эти программы позволяют сравнивать большие объемы документации для выявления плагиата.</a:t>
            </a:r>
            <a:endParaRPr/>
          </a:p>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Некоторые программы поставляются бесплатно, некоторые — за плату.</a:t>
            </a:r>
            <a:endParaRPr>
              <a:solidFill>
                <a:schemeClr val="dk1"/>
              </a:solidFill>
              <a:latin typeface="Open Sans"/>
              <a:ea typeface="Open Sans"/>
              <a:cs typeface="Open Sans"/>
              <a:sym typeface="Open Sans"/>
            </a:endParaRPr>
          </a:p>
        </p:txBody>
      </p:sp>
      <p:sp>
        <p:nvSpPr>
          <p:cNvPr id="277" name="Google Shape;277;p23"/>
          <p:cNvSpPr/>
          <p:nvPr/>
        </p:nvSpPr>
        <p:spPr>
          <a:xfrm>
            <a:off x="6705599" y="1799141"/>
            <a:ext cx="5301343" cy="919356"/>
          </a:xfrm>
          <a:prstGeom prst="roundRect">
            <a:avLst>
              <a:gd fmla="val 16667" name="adj"/>
            </a:avLst>
          </a:prstGeom>
          <a:noFill/>
          <a:ln cap="flat" cmpd="sng" w="9525">
            <a:solidFill>
              <a:srgbClr val="F8981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Примеры программ для выявления плагиата</a:t>
            </a:r>
            <a:endParaRPr b="1" i="0" sz="2400" u="none" cap="none" strike="noStrike">
              <a:solidFill>
                <a:srgbClr val="000000"/>
              </a:solidFill>
              <a:latin typeface="Open Sans"/>
              <a:ea typeface="Open Sans"/>
              <a:cs typeface="Open Sans"/>
              <a:sym typeface="Open Sans"/>
            </a:endParaRPr>
          </a:p>
        </p:txBody>
      </p:sp>
      <p:pic>
        <p:nvPicPr>
          <p:cNvPr id="278" name="Google Shape;278;p23"/>
          <p:cNvPicPr preferRelativeResize="0"/>
          <p:nvPr/>
        </p:nvPicPr>
        <p:blipFill rotWithShape="1">
          <a:blip r:embed="rId3">
            <a:alphaModFix/>
          </a:blip>
          <a:srcRect b="0" l="0" r="0" t="0"/>
          <a:stretch/>
        </p:blipFill>
        <p:spPr>
          <a:xfrm>
            <a:off x="6705814" y="2745734"/>
            <a:ext cx="2589086" cy="1337409"/>
          </a:xfrm>
          <a:prstGeom prst="rect">
            <a:avLst/>
          </a:prstGeom>
          <a:noFill/>
          <a:ln>
            <a:noFill/>
          </a:ln>
        </p:spPr>
      </p:pic>
      <p:pic>
        <p:nvPicPr>
          <p:cNvPr id="279" name="Google Shape;279;p23"/>
          <p:cNvPicPr preferRelativeResize="0"/>
          <p:nvPr/>
        </p:nvPicPr>
        <p:blipFill rotWithShape="1">
          <a:blip r:embed="rId4">
            <a:alphaModFix/>
          </a:blip>
          <a:srcRect b="0" l="0" r="0" t="0"/>
          <a:stretch/>
        </p:blipFill>
        <p:spPr>
          <a:xfrm>
            <a:off x="9613800" y="3112410"/>
            <a:ext cx="2201988" cy="512531"/>
          </a:xfrm>
          <a:prstGeom prst="rect">
            <a:avLst/>
          </a:prstGeom>
          <a:noFill/>
          <a:ln>
            <a:noFill/>
          </a:ln>
        </p:spPr>
      </p:pic>
      <p:pic>
        <p:nvPicPr>
          <p:cNvPr id="280" name="Google Shape;280;p23"/>
          <p:cNvPicPr preferRelativeResize="0"/>
          <p:nvPr/>
        </p:nvPicPr>
        <p:blipFill rotWithShape="1">
          <a:blip r:embed="rId5">
            <a:alphaModFix/>
          </a:blip>
          <a:srcRect b="0" l="0" r="0" t="0"/>
          <a:stretch/>
        </p:blipFill>
        <p:spPr>
          <a:xfrm>
            <a:off x="6830249" y="4347404"/>
            <a:ext cx="2340215" cy="951961"/>
          </a:xfrm>
          <a:prstGeom prst="rect">
            <a:avLst/>
          </a:prstGeom>
          <a:noFill/>
          <a:ln>
            <a:noFill/>
          </a:ln>
        </p:spPr>
      </p:pic>
      <p:pic>
        <p:nvPicPr>
          <p:cNvPr id="281" name="Google Shape;281;p23"/>
          <p:cNvPicPr preferRelativeResize="0"/>
          <p:nvPr/>
        </p:nvPicPr>
        <p:blipFill rotWithShape="1">
          <a:blip r:embed="rId6">
            <a:alphaModFix/>
          </a:blip>
          <a:srcRect b="0" l="0" r="0" t="0"/>
          <a:stretch/>
        </p:blipFill>
        <p:spPr>
          <a:xfrm>
            <a:off x="9356271" y="4111856"/>
            <a:ext cx="2564790" cy="104194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4"/>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Резюме</a:t>
            </a:r>
            <a:endParaRPr>
              <a:solidFill>
                <a:srgbClr val="586F7C"/>
              </a:solidFill>
              <a:latin typeface="Open Sans"/>
              <a:ea typeface="Open Sans"/>
              <a:cs typeface="Open Sans"/>
              <a:sym typeface="Open Sans"/>
            </a:endParaRPr>
          </a:p>
        </p:txBody>
      </p:sp>
      <p:sp>
        <p:nvSpPr>
          <p:cNvPr id="288" name="Google Shape;288;p24"/>
          <p:cNvSpPr txBox="1"/>
          <p:nvPr>
            <p:ph idx="1" type="body"/>
          </p:nvPr>
        </p:nvSpPr>
        <p:spPr>
          <a:xfrm>
            <a:off x="141478" y="1993972"/>
            <a:ext cx="10700693" cy="4570114"/>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В ходе этого урока мы обсудили авторское право, его применение в контексте прав на интеллектуальную собственность и способы избежать его нарушения.</a:t>
            </a:r>
            <a:endParaRPr/>
          </a:p>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Кроме того, на уроке рассматривались вопросы, связанные с лицензированием, правами доступа и плагиатом.</a:t>
            </a:r>
            <a:endParaRPr/>
          </a:p>
          <a:p>
            <a:pPr indent="-228600" lvl="0" marL="457200" rtl="0" algn="just">
              <a:lnSpc>
                <a:spcPct val="100000"/>
              </a:lnSpc>
              <a:spcBef>
                <a:spcPts val="1000"/>
              </a:spcBef>
              <a:spcAft>
                <a:spcPts val="0"/>
              </a:spcAft>
              <a:buClr>
                <a:schemeClr val="dk2"/>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9"/>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Библиография </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и полезные ресурсы</a:t>
            </a:r>
            <a:endParaRPr>
              <a:solidFill>
                <a:srgbClr val="586F7C"/>
              </a:solidFill>
              <a:latin typeface="Open Sans"/>
              <a:ea typeface="Open Sans"/>
              <a:cs typeface="Open Sans"/>
              <a:sym typeface="Open Sans"/>
            </a:endParaRPr>
          </a:p>
        </p:txBody>
      </p:sp>
      <p:sp>
        <p:nvSpPr>
          <p:cNvPr id="294" name="Google Shape;294;p9"/>
          <p:cNvSpPr txBox="1"/>
          <p:nvPr>
            <p:ph idx="1" type="body"/>
          </p:nvPr>
        </p:nvSpPr>
        <p:spPr>
          <a:xfrm>
            <a:off x="656075" y="1839650"/>
            <a:ext cx="9613800" cy="465060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ASAM. 2020. Copyright and Permissions: ASAM Fair Use Guidelines. In: American Society of Addiction Medicine (ASAM) [online]. [Cited 27 June 2021]. </a:t>
            </a:r>
            <a:r>
              <a:rPr lang="en-US" sz="1200" u="sng">
                <a:solidFill>
                  <a:schemeClr val="dk1"/>
                </a:solidFill>
                <a:latin typeface="Open Sans"/>
                <a:ea typeface="Open Sans"/>
                <a:cs typeface="Open Sans"/>
                <a:sym typeface="Open Sans"/>
                <a:hlinkClick r:id="rId3">
                  <a:extLst>
                    <a:ext uri="{A12FA001-AC4F-418D-AE19-62706E023703}">
                      <ahyp:hlinkClr val="tx"/>
                    </a:ext>
                  </a:extLst>
                </a:hlinkClick>
              </a:rPr>
              <a:t>https://www.asam.org/copyright-and-permissions#fairuse</a:t>
            </a:r>
            <a:r>
              <a:rPr lang="en-US"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Council of Writing Program Administrators. 2003. Defining and Avoiding Plagiarism: The WPA Statement on Best Practices. In: Council of Writing Program Administrators [online]. [Updated 20 December 2019; cited 11 July 2021]. </a:t>
            </a:r>
            <a:r>
              <a:rPr lang="en-US" sz="1200" u="sng">
                <a:solidFill>
                  <a:schemeClr val="dk1"/>
                </a:solidFill>
                <a:latin typeface="Open Sans"/>
                <a:ea typeface="Open Sans"/>
                <a:cs typeface="Open Sans"/>
                <a:sym typeface="Open Sans"/>
                <a:hlinkClick r:id="rId4">
                  <a:extLst>
                    <a:ext uri="{A12FA001-AC4F-418D-AE19-62706E023703}">
                      <ahyp:hlinkClr val="tx"/>
                    </a:ext>
                  </a:extLst>
                </a:hlinkClick>
              </a:rPr>
              <a:t>http://wpacouncil.org/aws/CWPA/pt/sd/news_article/272555/_PARENT/layout_details/false</a:t>
            </a:r>
            <a:r>
              <a:rPr lang="en-US"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de Rosnay, M.D. 2020. Module 6: Creative Approaches and Alternatives - Copyright for Librarians. In: Berkman Klein Center for Internet and Society at Harvard University [online]. [Cited 27 June 2021]. </a:t>
            </a:r>
            <a:r>
              <a:rPr lang="en-US" sz="1200" u="sng">
                <a:solidFill>
                  <a:schemeClr val="dk1"/>
                </a:solidFill>
                <a:latin typeface="Open Sans"/>
                <a:ea typeface="Open Sans"/>
                <a:cs typeface="Open Sans"/>
                <a:sym typeface="Open Sans"/>
                <a:hlinkClick r:id="rId5">
                  <a:extLst>
                    <a:ext uri="{A12FA001-AC4F-418D-AE19-62706E023703}">
                      <ahyp:hlinkClr val="tx"/>
                    </a:ext>
                  </a:extLst>
                </a:hlinkClick>
              </a:rPr>
              <a:t>https://cyber.harvard.edu/copyrightforlibrarians/Module_6:_Creative_Approaches_and_Alternatives#Creative_Commons</a:t>
            </a:r>
            <a:r>
              <a:rPr lang="en-US"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Purdue OWL. 2020. Avoiding Plagiarism. In: Purdue Online Writing Lab [online]. [Cited 11 July 2021]. </a:t>
            </a:r>
            <a:r>
              <a:rPr lang="en-US" sz="1200" u="sng">
                <a:solidFill>
                  <a:schemeClr val="dk1"/>
                </a:solidFill>
                <a:hlinkClick r:id="rId6">
                  <a:extLst>
                    <a:ext uri="{A12FA001-AC4F-418D-AE19-62706E023703}">
                      <ahyp:hlinkClr val="tx"/>
                    </a:ext>
                  </a:extLst>
                </a:hlinkClick>
              </a:rPr>
              <a:t>https://owl.purdue.edu/owl/avoiding_plagiarism/index.html</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Roig, M. 2015. Avoiding Plagiarism, Self-plagiarism, and Other Questionable Writing Practices: A Guide to Ethical Writing. In: ORI - The Office of Research Integrity [online]. [Cited 27 June 2021]. </a:t>
            </a:r>
            <a:r>
              <a:rPr lang="en-US" sz="1200" u="sng">
                <a:solidFill>
                  <a:schemeClr val="dk1"/>
                </a:solidFill>
                <a:latin typeface="Open Sans"/>
                <a:ea typeface="Open Sans"/>
                <a:cs typeface="Open Sans"/>
                <a:sym typeface="Open Sans"/>
                <a:hlinkClick r:id="rId7">
                  <a:extLst>
                    <a:ext uri="{A12FA001-AC4F-418D-AE19-62706E023703}">
                      <ahyp:hlinkClr val="tx"/>
                    </a:ext>
                  </a:extLst>
                </a:hlinkClick>
              </a:rPr>
              <a:t>https://ori.hhs.gov/avoiding-plagiarism-self-plagiarism-and-other-questionable-writing-practices-guide-ethical-writing</a:t>
            </a:r>
            <a:r>
              <a:rPr lang="en-US"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WIPO. 2016. Understanding Copyright and Related Rights. [Cited 2 June 2021]. </a:t>
            </a:r>
            <a:r>
              <a:rPr lang="en-US" sz="1200" u="sng">
                <a:solidFill>
                  <a:schemeClr val="dk1"/>
                </a:solidFill>
                <a:latin typeface="Open Sans"/>
                <a:ea typeface="Open Sans"/>
                <a:cs typeface="Open Sans"/>
                <a:sym typeface="Open Sans"/>
                <a:hlinkClick r:id="rId8">
                  <a:extLst>
                    <a:ext uri="{A12FA001-AC4F-418D-AE19-62706E023703}">
                      <ahyp:hlinkClr val="tx"/>
                    </a:ext>
                  </a:extLst>
                </a:hlinkClick>
              </a:rPr>
              <a:t>https://www.wipo.int/edocs/pubdocs/en/wipo_pub_909_2016.pdf</a:t>
            </a:r>
            <a:r>
              <a:rPr lang="en-US"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9"/>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Приглашаем вас</a:t>
            </a:r>
            <a:endParaRPr>
              <a:solidFill>
                <a:srgbClr val="586F7C"/>
              </a:solidFill>
              <a:latin typeface="Open Sans"/>
              <a:ea typeface="Open Sans"/>
              <a:cs typeface="Open Sans"/>
              <a:sym typeface="Open Sans"/>
            </a:endParaRPr>
          </a:p>
        </p:txBody>
      </p:sp>
      <p:sp>
        <p:nvSpPr>
          <p:cNvPr id="300" name="Google Shape;300;p19"/>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Посетить наш сайт </a:t>
            </a:r>
            <a:r>
              <a:rPr lang="en-US">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www.research4life.org</a:t>
            </a:r>
            <a:endParaRPr>
              <a:solidFill>
                <a:srgbClr val="586F7C"/>
              </a:solidFill>
              <a:latin typeface="Open Sans"/>
              <a:ea typeface="Open Sans"/>
              <a:cs typeface="Open Sans"/>
              <a:sym typeface="Open Sans"/>
            </a:endParaRPr>
          </a:p>
          <a:p>
            <a:pPr indent="-317500" lvl="0" marL="457200" rtl="0" algn="l">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Связаться с нами по адресу </a:t>
            </a:r>
            <a:r>
              <a:rPr lang="en-US">
                <a:solidFill>
                  <a:srgbClr val="586F7C"/>
                </a:solidFill>
                <a:uFill>
                  <a:noFill/>
                </a:uFill>
                <a:latin typeface="Open Sans"/>
                <a:ea typeface="Open Sans"/>
                <a:cs typeface="Open Sans"/>
                <a:sym typeface="Open Sans"/>
                <a:hlinkClick r:id="rId4">
                  <a:extLst>
                    <a:ext uri="{A12FA001-AC4F-418D-AE19-62706E023703}">
                      <ahyp:hlinkCl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indent="-317500" lvl="0" marL="457200" rtl="0" algn="l">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Ознакомиться с другими учебными материалами [</a:t>
            </a:r>
            <a:r>
              <a:rPr lang="en-US" sz="1500" u="sng">
                <a:solidFill>
                  <a:schemeClr val="hlink"/>
                </a:solidFill>
                <a:latin typeface="Open Sans"/>
                <a:ea typeface="Open Sans"/>
                <a:cs typeface="Open Sans"/>
                <a:sym typeface="Open Sans"/>
                <a:hlinkClick r:id="rId5"/>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Подписаться на информационный бюллетень Research4Life [</a:t>
            </a:r>
            <a:r>
              <a:rPr lang="en-US" sz="1500" u="sng">
                <a:solidFill>
                  <a:schemeClr val="hlink"/>
                </a:solidFill>
                <a:latin typeface="Open Sans"/>
                <a:ea typeface="Open Sans"/>
                <a:cs typeface="Open Sans"/>
                <a:sym typeface="Open Sans"/>
                <a:hlinkClick r:id="rId6"/>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Посмотреть видеоролики Research4Life [</a:t>
            </a:r>
            <a:r>
              <a:rPr lang="en-US" sz="1500" u="sng">
                <a:solidFill>
                  <a:schemeClr val="hlink"/>
                </a:solidFill>
                <a:latin typeface="Open Sans"/>
                <a:ea typeface="Open Sans"/>
                <a:cs typeface="Open Sans"/>
                <a:sym typeface="Open Sans"/>
                <a:hlinkClick r:id="rId7"/>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0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Подписаться на нашу страницу в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и Facebook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306" name="Google Shape;306;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307" name="Google Shape;307;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308" name="Google Shape;308;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309" name="Google Shape;309;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310" name="Google Shape;310;p1"/>
          <p:cNvSpPr/>
          <p:nvPr/>
        </p:nvSpPr>
        <p:spPr>
          <a:xfrm>
            <a:off x="1591800" y="2814175"/>
            <a:ext cx="9298800" cy="344705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3000" u="none" cap="none" strike="noStrike">
                <a:solidFill>
                  <a:srgbClr val="F8981D"/>
                </a:solidFill>
                <a:latin typeface="Open Sans"/>
                <a:ea typeface="Open Sans"/>
                <a:cs typeface="Open Sans"/>
                <a:sym typeface="Open Sans"/>
              </a:rPr>
              <a:t>Более подробная информация о Research4Life:</a:t>
            </a:r>
            <a:endParaRPr/>
          </a:p>
          <a:p>
            <a:pPr indent="0" lvl="0" marL="0" marR="0" rtl="0" algn="ctr">
              <a:lnSpc>
                <a:spcPct val="100000"/>
              </a:lnSpc>
              <a:spcBef>
                <a:spcPts val="0"/>
              </a:spcBef>
              <a:spcAft>
                <a:spcPts val="0"/>
              </a:spcAft>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311" name="Google Shape;311;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chemeClr val="lt1"/>
                </a:solidFill>
                <a:latin typeface="Open Sans"/>
                <a:ea typeface="Open Sans"/>
                <a:cs typeface="Open Sans"/>
                <a:sym typeface="Open Sans"/>
              </a:rPr>
              <a:t>Research4Life — государственно-частное партнерство, объединяющее пять программ:</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4589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Учебные задачи</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54815" y="2014143"/>
            <a:ext cx="9613800" cy="3710381"/>
          </a:xfrm>
          <a:prstGeom prst="rect">
            <a:avLst/>
          </a:prstGeom>
          <a:noFill/>
          <a:ln>
            <a:noFill/>
          </a:ln>
        </p:spPr>
        <p:txBody>
          <a:bodyPr anchorCtr="0" anchor="t" bIns="45700" lIns="91425" spcFirstLastPara="1" rIns="91425" wrap="square" tIns="45700">
            <a:normAutofit lnSpcReduction="10000"/>
          </a:bodyPr>
          <a:lstStyle/>
          <a:p>
            <a:pPr indent="-342900" lvl="0" marL="355600" rtl="0" algn="l">
              <a:lnSpc>
                <a:spcPct val="14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Выяснить, на что распространяется авторское право и как избежать его нарушения.</a:t>
            </a:r>
            <a:endParaRPr/>
          </a:p>
          <a:p>
            <a:pPr indent="-342900" lvl="0" marL="355600" rtl="0" algn="l">
              <a:lnSpc>
                <a:spcPct val="14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Изучить вопросы лицензирования и прав доступа, в том числе правила использования лицензированного контента.</a:t>
            </a:r>
            <a:endParaRPr/>
          </a:p>
          <a:p>
            <a:pPr indent="-342900" lvl="0" marL="355600" rtl="0" algn="l">
              <a:lnSpc>
                <a:spcPct val="14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Рассмотреть различные режимы использования, применяемые издателями в отношении журнальных статей и книг.</a:t>
            </a:r>
            <a:endParaRPr/>
          </a:p>
          <a:p>
            <a:pPr indent="-342900" lvl="0" marL="355600" rtl="0" algn="l">
              <a:lnSpc>
                <a:spcPct val="14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Дать определение плагиата и узнать о способах его предотвращения.</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0" y="493222"/>
            <a:ext cx="8033657" cy="975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Что такое интеллектуальная собственность (ИС)?</a:t>
            </a:r>
            <a:endParaRPr>
              <a:solidFill>
                <a:srgbClr val="586F7C"/>
              </a:solidFill>
              <a:latin typeface="Open Sans"/>
              <a:ea typeface="Open Sans"/>
              <a:cs typeface="Open Sans"/>
              <a:sym typeface="Open Sans"/>
            </a:endParaRPr>
          </a:p>
        </p:txBody>
      </p:sp>
      <p:sp>
        <p:nvSpPr>
          <p:cNvPr id="99" name="Google Shape;99;p3"/>
          <p:cNvSpPr/>
          <p:nvPr/>
        </p:nvSpPr>
        <p:spPr>
          <a:xfrm>
            <a:off x="734786" y="2090057"/>
            <a:ext cx="10793185" cy="4555672"/>
          </a:xfrm>
          <a:prstGeom prst="roundRect">
            <a:avLst>
              <a:gd fmla="val 16667" name="adj"/>
            </a:avLst>
          </a:prstGeom>
          <a:noFill/>
          <a:ln cap="flat" cmpd="sng" w="25400">
            <a:solidFill>
              <a:srgbClr val="F898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0" name="Google Shape;100;p3"/>
          <p:cNvSpPr/>
          <p:nvPr/>
        </p:nvSpPr>
        <p:spPr>
          <a:xfrm>
            <a:off x="919842" y="2251982"/>
            <a:ext cx="10270672" cy="440116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US" sz="2000" u="none" cap="none" strike="noStrike">
                <a:solidFill>
                  <a:srgbClr val="000000"/>
                </a:solidFill>
                <a:latin typeface="Open Sans"/>
                <a:ea typeface="Open Sans"/>
                <a:cs typeface="Open Sans"/>
                <a:sym typeface="Open Sans"/>
              </a:rPr>
              <a:t>Интеллектуальная собственность (ИС) — это результат творения человеческого разума. К объектам ИС относятся изобретения, литературные и художественные произведения, дизайн, символика, названия и изображения, используемые в коммерческих целях. Правовые системы позволяют охранять объекты ИС, например с помощью патентов, защиты товарных знаков, промышленного дизайна, авторского права и смежных прав, что позволяет людям добиваться признания или получать финансовое вознаграждение за свои изобретения или произведения. </a:t>
            </a:r>
            <a:endParaRPr b="0" i="0" sz="2000" u="none" cap="none" strike="noStrike">
              <a:solidFill>
                <a:srgbClr val="00000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004890"/>
                </a:solidFill>
                <a:latin typeface="Open Sans"/>
                <a:ea typeface="Open Sans"/>
                <a:cs typeface="Open Sans"/>
                <a:sym typeface="Open Sans"/>
              </a:rPr>
              <a:t>~Всемирная организация интеллектуальной собственности (ВОИС)~</a:t>
            </a:r>
            <a:endParaRPr b="1" i="0" sz="2000" u="none" cap="none" strike="noStrike">
              <a:solidFill>
                <a:srgbClr val="00489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0"/>
          <p:cNvSpPr txBox="1"/>
          <p:nvPr>
            <p:ph type="title"/>
          </p:nvPr>
        </p:nvSpPr>
        <p:spPr>
          <a:xfrm>
            <a:off x="0" y="218147"/>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Справочная информация</a:t>
            </a:r>
            <a:endParaRPr>
              <a:solidFill>
                <a:srgbClr val="586F7C"/>
              </a:solidFill>
              <a:latin typeface="Open Sans"/>
              <a:ea typeface="Open Sans"/>
              <a:cs typeface="Open Sans"/>
              <a:sym typeface="Open Sans"/>
            </a:endParaRPr>
          </a:p>
        </p:txBody>
      </p:sp>
      <p:sp>
        <p:nvSpPr>
          <p:cNvPr id="106" name="Google Shape;106;p40"/>
          <p:cNvSpPr txBox="1"/>
          <p:nvPr>
            <p:ph idx="1" type="body"/>
          </p:nvPr>
        </p:nvSpPr>
        <p:spPr>
          <a:xfrm>
            <a:off x="0" y="1509829"/>
            <a:ext cx="11495314" cy="5186246"/>
          </a:xfrm>
          <a:prstGeom prst="rect">
            <a:avLst/>
          </a:prstGeom>
          <a:noFill/>
          <a:ln>
            <a:noFill/>
          </a:ln>
        </p:spPr>
        <p:txBody>
          <a:bodyPr anchorCtr="0" anchor="t" bIns="45700" lIns="91425" spcFirstLastPara="1" rIns="91425" wrap="square" tIns="45700">
            <a:noAutofit/>
          </a:bodyPr>
          <a:lstStyle/>
          <a:p>
            <a:pPr indent="-457200" lvl="0" marL="469900" rtl="0" algn="l">
              <a:lnSpc>
                <a:spcPct val="2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Важность охраны ИС впервые была признана в 1883 году в Парижской конвенции по охране промышленной собственности (</a:t>
            </a:r>
            <a:r>
              <a:rPr lang="en-US">
                <a:solidFill>
                  <a:srgbClr val="004890"/>
                </a:solidFill>
                <a:latin typeface="Open Sans"/>
                <a:ea typeface="Open Sans"/>
                <a:cs typeface="Open Sans"/>
                <a:sym typeface="Open Sans"/>
              </a:rPr>
              <a:t>Парижской конвенции</a:t>
            </a:r>
            <a:r>
              <a:rPr lang="en-US">
                <a:solidFill>
                  <a:schemeClr val="dk1"/>
                </a:solidFill>
                <a:latin typeface="Open Sans"/>
                <a:ea typeface="Open Sans"/>
                <a:cs typeface="Open Sans"/>
                <a:sym typeface="Open Sans"/>
              </a:rPr>
              <a:t>).  </a:t>
            </a:r>
            <a:r>
              <a:rPr lang="en-US">
                <a:solidFill>
                  <a:srgbClr val="004890"/>
                </a:solidFill>
                <a:latin typeface="Open Sans"/>
                <a:ea typeface="Open Sans"/>
                <a:cs typeface="Open Sans"/>
                <a:sym typeface="Open Sans"/>
              </a:rPr>
              <a:t> </a:t>
            </a:r>
            <a:endParaRPr/>
          </a:p>
          <a:p>
            <a:pPr indent="-457200" lvl="0" marL="469900" rtl="0" algn="l">
              <a:lnSpc>
                <a:spcPct val="2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Впоследствии она также была закреплена в Бернской конвенции по охране литературных и художественных произведений (</a:t>
            </a:r>
            <a:r>
              <a:rPr lang="en-US">
                <a:solidFill>
                  <a:srgbClr val="004890"/>
                </a:solidFill>
                <a:latin typeface="Open Sans"/>
                <a:ea typeface="Open Sans"/>
                <a:cs typeface="Open Sans"/>
                <a:sym typeface="Open Sans"/>
              </a:rPr>
              <a:t>Бернской конвенции</a:t>
            </a:r>
            <a:r>
              <a:rPr lang="en-US">
                <a:solidFill>
                  <a:schemeClr val="dk1"/>
                </a:solidFill>
                <a:latin typeface="Open Sans"/>
                <a:ea typeface="Open Sans"/>
                <a:cs typeface="Open Sans"/>
                <a:sym typeface="Open Sans"/>
              </a:rPr>
              <a:t>). </a:t>
            </a:r>
            <a:endParaRPr/>
          </a:p>
          <a:p>
            <a:pPr indent="-457200" lvl="0" marL="469900" rtl="0" algn="l">
              <a:lnSpc>
                <a:spcPct val="2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Оба эти соглашения находятся в ведении </a:t>
            </a:r>
            <a:r>
              <a:rPr lang="en-US">
                <a:solidFill>
                  <a:srgbClr val="004890"/>
                </a:solidFill>
                <a:latin typeface="Open Sans"/>
                <a:ea typeface="Open Sans"/>
                <a:cs typeface="Open Sans"/>
                <a:sym typeface="Open Sans"/>
              </a:rPr>
              <a:t>ВОИС</a:t>
            </a:r>
            <a:r>
              <a:rPr lang="en-US">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317500" lvl="0" marL="469900" rtl="0" algn="l">
              <a:lnSpc>
                <a:spcPct val="200000"/>
              </a:lnSpc>
              <a:spcBef>
                <a:spcPts val="0"/>
              </a:spcBef>
              <a:spcAft>
                <a:spcPts val="0"/>
              </a:spcAft>
              <a:buClr>
                <a:schemeClr val="dk2"/>
              </a:buClr>
              <a:buSzPts val="2200"/>
              <a:buNone/>
            </a:pPr>
            <a:r>
              <a:t/>
            </a:r>
            <a:endParaRPr>
              <a:solidFill>
                <a:schemeClr val="dk1"/>
              </a:solidFill>
              <a:latin typeface="Open Sans"/>
              <a:ea typeface="Open Sans"/>
              <a:cs typeface="Open Sans"/>
              <a:sym typeface="Open Sans"/>
            </a:endParaRPr>
          </a:p>
          <a:p>
            <a:pPr indent="-317500" lvl="1" marL="927100" rtl="0" algn="l">
              <a:lnSpc>
                <a:spcPct val="200000"/>
              </a:lnSpc>
              <a:spcBef>
                <a:spcPts val="0"/>
              </a:spcBef>
              <a:spcAft>
                <a:spcPts val="0"/>
              </a:spcAft>
              <a:buClr>
                <a:schemeClr val="dk2"/>
              </a:buClr>
              <a:buSzPts val="22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727b3dbef2_0_47"/>
          <p:cNvSpPr txBox="1"/>
          <p:nvPr>
            <p:ph type="title"/>
          </p:nvPr>
        </p:nvSpPr>
        <p:spPr>
          <a:xfrm>
            <a:off x="0" y="484400"/>
            <a:ext cx="83112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Категории интеллектуальной собственности</a:t>
            </a:r>
            <a:endParaRPr>
              <a:solidFill>
                <a:srgbClr val="586F7C"/>
              </a:solidFill>
              <a:latin typeface="Open Sans"/>
              <a:ea typeface="Open Sans"/>
              <a:cs typeface="Open Sans"/>
              <a:sym typeface="Open Sans"/>
            </a:endParaRPr>
          </a:p>
        </p:txBody>
      </p:sp>
      <p:sp>
        <p:nvSpPr>
          <p:cNvPr id="112" name="Google Shape;112;g727b3dbef2_0_47"/>
          <p:cNvSpPr txBox="1"/>
          <p:nvPr/>
        </p:nvSpPr>
        <p:spPr>
          <a:xfrm>
            <a:off x="657626" y="1829589"/>
            <a:ext cx="9172174"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Open Sans"/>
                <a:ea typeface="Open Sans"/>
                <a:cs typeface="Open Sans"/>
                <a:sym typeface="Open Sans"/>
              </a:rPr>
              <a:t>Охраняемые объекты ИС делятся на две категории.</a:t>
            </a:r>
            <a:endParaRPr b="0" i="0" sz="3200" u="none" cap="none" strike="noStrike">
              <a:solidFill>
                <a:srgbClr val="000000"/>
              </a:solidFill>
              <a:latin typeface="Open Sans"/>
              <a:ea typeface="Open Sans"/>
              <a:cs typeface="Open Sans"/>
              <a:sym typeface="Open Sans"/>
            </a:endParaRPr>
          </a:p>
        </p:txBody>
      </p:sp>
      <p:sp>
        <p:nvSpPr>
          <p:cNvPr id="113" name="Google Shape;113;g727b3dbef2_0_47"/>
          <p:cNvSpPr/>
          <p:nvPr/>
        </p:nvSpPr>
        <p:spPr>
          <a:xfrm>
            <a:off x="2869239" y="2937306"/>
            <a:ext cx="661751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Georgia"/>
                <a:ea typeface="Georgia"/>
                <a:cs typeface="Georgia"/>
                <a:sym typeface="Georgia"/>
              </a:rPr>
              <a:t>Интеллектуальная собственность</a:t>
            </a:r>
            <a:endParaRPr/>
          </a:p>
        </p:txBody>
      </p:sp>
      <p:sp>
        <p:nvSpPr>
          <p:cNvPr id="114" name="Google Shape;114;g727b3dbef2_0_47"/>
          <p:cNvSpPr/>
          <p:nvPr/>
        </p:nvSpPr>
        <p:spPr>
          <a:xfrm>
            <a:off x="2214570" y="3832319"/>
            <a:ext cx="3882101" cy="200606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2000" u="none" cap="none" strike="noStrike">
                <a:solidFill>
                  <a:srgbClr val="000000"/>
                </a:solidFill>
                <a:latin typeface="Georgia"/>
                <a:ea typeface="Georgia"/>
                <a:cs typeface="Georgia"/>
                <a:sym typeface="Georgia"/>
              </a:rPr>
              <a:t>Промышленная собственность</a:t>
            </a:r>
            <a:endParaRPr/>
          </a:p>
          <a:p>
            <a:pPr indent="0" lvl="0" marL="0" marR="0" rtl="0" algn="l">
              <a:lnSpc>
                <a:spcPct val="107000"/>
              </a:lnSpc>
              <a:spcBef>
                <a:spcPts val="800"/>
              </a:spcBef>
              <a:spcAft>
                <a:spcPts val="0"/>
              </a:spcAft>
              <a:buNone/>
            </a:pPr>
            <a:r>
              <a:rPr b="0" i="0" lang="en-US" sz="1800" u="none" cap="none" strike="noStrike">
                <a:solidFill>
                  <a:srgbClr val="000000"/>
                </a:solidFill>
                <a:latin typeface="Georgia"/>
                <a:ea typeface="Georgia"/>
                <a:cs typeface="Georgia"/>
                <a:sym typeface="Georgia"/>
              </a:rPr>
              <a:t> </a:t>
            </a:r>
            <a:endParaRPr b="0" i="0" sz="1400" u="none" cap="none" strike="noStrike">
              <a:solidFill>
                <a:srgbClr val="000000"/>
              </a:solidFill>
              <a:latin typeface="Georgia"/>
              <a:ea typeface="Georgia"/>
              <a:cs typeface="Georgia"/>
              <a:sym typeface="Georgia"/>
            </a:endParaRPr>
          </a:p>
          <a:p>
            <a:pPr indent="-342900" lvl="0" marL="342900" marR="0" rtl="0" algn="l">
              <a:lnSpc>
                <a:spcPct val="107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Georgia"/>
                <a:ea typeface="Georgia"/>
                <a:cs typeface="Georgia"/>
                <a:sym typeface="Georgia"/>
              </a:rPr>
              <a:t>Патенты</a:t>
            </a:r>
            <a:endParaRPr/>
          </a:p>
          <a:p>
            <a:pPr indent="-342900" lvl="0" marL="342900" marR="0" rtl="0" algn="l">
              <a:lnSpc>
                <a:spcPct val="107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Georgia"/>
                <a:ea typeface="Georgia"/>
                <a:cs typeface="Georgia"/>
                <a:sym typeface="Georgia"/>
              </a:rPr>
              <a:t>Товарные знаки</a:t>
            </a:r>
            <a:endParaRPr b="0" i="0" sz="1800" u="none" cap="none" strike="noStrike">
              <a:solidFill>
                <a:srgbClr val="000000"/>
              </a:solidFill>
              <a:latin typeface="Georgia"/>
              <a:ea typeface="Georgia"/>
              <a:cs typeface="Georgia"/>
              <a:sym typeface="Georgia"/>
            </a:endParaRPr>
          </a:p>
          <a:p>
            <a:pPr indent="-342900" lvl="0" marL="342900" marR="0" rtl="0" algn="l">
              <a:lnSpc>
                <a:spcPct val="107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Georgia"/>
                <a:ea typeface="Georgia"/>
                <a:cs typeface="Georgia"/>
                <a:sym typeface="Georgia"/>
              </a:rPr>
              <a:t>Промышленный дизайн</a:t>
            </a:r>
            <a:endParaRPr/>
          </a:p>
          <a:p>
            <a:pPr indent="-342900" lvl="0" marL="342900" marR="0" rtl="0" algn="l">
              <a:lnSpc>
                <a:spcPct val="107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Georgia"/>
                <a:ea typeface="Georgia"/>
                <a:cs typeface="Georgia"/>
                <a:sym typeface="Georgia"/>
              </a:rPr>
              <a:t>Географическое обозначение</a:t>
            </a:r>
            <a:endParaRPr b="0" i="0" sz="1800" u="none" cap="none" strike="noStrike">
              <a:solidFill>
                <a:srgbClr val="000000"/>
              </a:solidFill>
              <a:latin typeface="Georgia"/>
              <a:ea typeface="Georgia"/>
              <a:cs typeface="Georgia"/>
              <a:sym typeface="Georgia"/>
            </a:endParaRPr>
          </a:p>
        </p:txBody>
      </p:sp>
      <p:sp>
        <p:nvSpPr>
          <p:cNvPr id="115" name="Google Shape;115;g727b3dbef2_0_47"/>
          <p:cNvSpPr/>
          <p:nvPr/>
        </p:nvSpPr>
        <p:spPr>
          <a:xfrm>
            <a:off x="6630780" y="3832319"/>
            <a:ext cx="4049412" cy="219983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2000" u="none" cap="none" strike="noStrike">
                <a:solidFill>
                  <a:srgbClr val="000000"/>
                </a:solidFill>
                <a:latin typeface="Georgia"/>
                <a:ea typeface="Georgia"/>
                <a:cs typeface="Georgia"/>
                <a:sym typeface="Georgia"/>
              </a:rPr>
              <a:t>Авторское право </a:t>
            </a:r>
            <a:endParaRPr/>
          </a:p>
          <a:p>
            <a:pPr indent="0" lvl="0" marL="457200" marR="0" rtl="0" algn="l">
              <a:lnSpc>
                <a:spcPct val="107000"/>
              </a:lnSpc>
              <a:spcBef>
                <a:spcPts val="0"/>
              </a:spcBef>
              <a:spcAft>
                <a:spcPts val="0"/>
              </a:spcAft>
              <a:buNone/>
            </a:pPr>
            <a:r>
              <a:rPr b="0" i="0" lang="en-US" sz="1800" u="none" cap="none" strike="noStrike">
                <a:solidFill>
                  <a:srgbClr val="000000"/>
                </a:solidFill>
                <a:latin typeface="Georgia"/>
                <a:ea typeface="Georgia"/>
                <a:cs typeface="Georgia"/>
                <a:sym typeface="Georgia"/>
              </a:rPr>
              <a:t> </a:t>
            </a:r>
            <a:endParaRPr/>
          </a:p>
          <a:p>
            <a:pPr indent="-342900" lvl="0" marL="342900" marR="0" rtl="0" algn="l">
              <a:lnSpc>
                <a:spcPct val="107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Georgia"/>
                <a:ea typeface="Georgia"/>
                <a:cs typeface="Georgia"/>
                <a:sym typeface="Georgia"/>
              </a:rPr>
              <a:t>Литературные произведения</a:t>
            </a:r>
            <a:endParaRPr/>
          </a:p>
          <a:p>
            <a:pPr indent="-342900" lvl="0" marL="342900" marR="0" rtl="0" algn="l">
              <a:lnSpc>
                <a:spcPct val="107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Georgia"/>
                <a:ea typeface="Georgia"/>
                <a:cs typeface="Georgia"/>
                <a:sym typeface="Georgia"/>
              </a:rPr>
              <a:t>Фильмы</a:t>
            </a:r>
            <a:endParaRPr/>
          </a:p>
          <a:p>
            <a:pPr indent="-342900" lvl="0" marL="342900" marR="0" rtl="0" algn="l">
              <a:lnSpc>
                <a:spcPct val="107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Georgia"/>
                <a:ea typeface="Georgia"/>
                <a:cs typeface="Georgia"/>
                <a:sym typeface="Georgia"/>
              </a:rPr>
              <a:t>Музыка</a:t>
            </a:r>
            <a:endParaRPr/>
          </a:p>
          <a:p>
            <a:pPr indent="-342900" lvl="0" marL="342900" marR="0" rtl="0" algn="l">
              <a:lnSpc>
                <a:spcPct val="107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Georgia"/>
                <a:ea typeface="Georgia"/>
                <a:cs typeface="Georgia"/>
                <a:sym typeface="Georgia"/>
              </a:rPr>
              <a:t>Художественные произведения</a:t>
            </a:r>
            <a:endParaRPr/>
          </a:p>
          <a:p>
            <a:pPr indent="-342900" lvl="0" marL="342900" marR="0" rtl="0" algn="l">
              <a:lnSpc>
                <a:spcPct val="107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Georgia"/>
                <a:ea typeface="Georgia"/>
                <a:cs typeface="Georgia"/>
                <a:sym typeface="Georgia"/>
              </a:rPr>
              <a:t>Архитектурные решения</a:t>
            </a:r>
            <a:endParaRPr b="0" i="0" sz="1800" u="none" cap="none" strike="noStrike">
              <a:solidFill>
                <a:srgbClr val="000000"/>
              </a:solidFill>
              <a:latin typeface="Georgia"/>
              <a:ea typeface="Georgia"/>
              <a:cs typeface="Georgia"/>
              <a:sym typeface="Georgia"/>
            </a:endParaRPr>
          </a:p>
        </p:txBody>
      </p:sp>
      <p:sp>
        <p:nvSpPr>
          <p:cNvPr id="116" name="Google Shape;116;g727b3dbef2_0_47"/>
          <p:cNvSpPr/>
          <p:nvPr/>
        </p:nvSpPr>
        <p:spPr>
          <a:xfrm>
            <a:off x="4057486" y="3466818"/>
            <a:ext cx="196268" cy="460622"/>
          </a:xfrm>
          <a:prstGeom prst="downArrow">
            <a:avLst>
              <a:gd fmla="val 50000" name="adj1"/>
              <a:gd fmla="val 50000" name="adj2"/>
            </a:avLst>
          </a:prstGeom>
          <a:solidFill>
            <a:srgbClr val="5187B8"/>
          </a:solidFill>
          <a:ln cap="flat" cmpd="sng" w="25400">
            <a:solidFill>
              <a:srgbClr val="5187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7" name="Google Shape;117;g727b3dbef2_0_47"/>
          <p:cNvSpPr/>
          <p:nvPr/>
        </p:nvSpPr>
        <p:spPr>
          <a:xfrm>
            <a:off x="7015364" y="3466818"/>
            <a:ext cx="196268" cy="460622"/>
          </a:xfrm>
          <a:prstGeom prst="downArrow">
            <a:avLst>
              <a:gd fmla="val 50000" name="adj1"/>
              <a:gd fmla="val 50000" name="adj2"/>
            </a:avLst>
          </a:prstGeom>
          <a:solidFill>
            <a:srgbClr val="5187B8"/>
          </a:solidFill>
          <a:ln cap="flat" cmpd="sng" w="25400">
            <a:solidFill>
              <a:srgbClr val="5187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8" name="Google Shape;118;g727b3dbef2_0_47"/>
          <p:cNvSpPr/>
          <p:nvPr/>
        </p:nvSpPr>
        <p:spPr>
          <a:xfrm>
            <a:off x="3005328" y="4185791"/>
            <a:ext cx="131064" cy="342815"/>
          </a:xfrm>
          <a:prstGeom prst="downArrow">
            <a:avLst>
              <a:gd fmla="val 50000" name="adj1"/>
              <a:gd fmla="val 50000" name="adj2"/>
            </a:avLst>
          </a:prstGeom>
          <a:solidFill>
            <a:srgbClr val="5187B8"/>
          </a:solidFill>
          <a:ln cap="flat" cmpd="sng" w="25400">
            <a:solidFill>
              <a:srgbClr val="5187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9" name="Google Shape;119;g727b3dbef2_0_47"/>
          <p:cNvSpPr/>
          <p:nvPr/>
        </p:nvSpPr>
        <p:spPr>
          <a:xfrm>
            <a:off x="8524422" y="4185791"/>
            <a:ext cx="131064" cy="342815"/>
          </a:xfrm>
          <a:prstGeom prst="downArrow">
            <a:avLst>
              <a:gd fmla="val 50000" name="adj1"/>
              <a:gd fmla="val 50000" name="adj2"/>
            </a:avLst>
          </a:prstGeom>
          <a:solidFill>
            <a:srgbClr val="5187B8"/>
          </a:solidFill>
          <a:ln cap="flat" cmpd="sng" w="25400">
            <a:solidFill>
              <a:srgbClr val="5187B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3" name="Shape 123"/>
        <p:cNvGrpSpPr/>
        <p:nvPr/>
      </p:nvGrpSpPr>
      <p:grpSpPr>
        <a:xfrm>
          <a:off x="0" y="0"/>
          <a:ext cx="0" cy="0"/>
          <a:chOff x="0" y="0"/>
          <a:chExt cx="0" cy="0"/>
        </a:xfrm>
      </p:grpSpPr>
      <p:sp>
        <p:nvSpPr>
          <p:cNvPr id="124" name="Google Shape;124;g727b3dbef2_0_52"/>
          <p:cNvSpPr txBox="1"/>
          <p:nvPr>
            <p:ph type="title"/>
          </p:nvPr>
        </p:nvSpPr>
        <p:spPr>
          <a:xfrm>
            <a:off x="0" y="278228"/>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Авторское право</a:t>
            </a:r>
            <a:endParaRPr>
              <a:solidFill>
                <a:srgbClr val="586F7C"/>
              </a:solidFill>
              <a:latin typeface="Open Sans"/>
              <a:ea typeface="Open Sans"/>
              <a:cs typeface="Open Sans"/>
              <a:sym typeface="Open Sans"/>
            </a:endParaRPr>
          </a:p>
        </p:txBody>
      </p:sp>
      <p:sp>
        <p:nvSpPr>
          <p:cNvPr id="125" name="Google Shape;125;g727b3dbef2_0_52"/>
          <p:cNvSpPr txBox="1"/>
          <p:nvPr>
            <p:ph idx="1" type="body"/>
          </p:nvPr>
        </p:nvSpPr>
        <p:spPr>
          <a:xfrm>
            <a:off x="338586" y="1595312"/>
            <a:ext cx="10677321" cy="4933504"/>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Авторское право — юридический термин, который обозначает право создателя произведения. </a:t>
            </a:r>
            <a:endParaRPr>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К нему относятся следующие права:</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право воспроизведения;</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право создания производных произведений;</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право распространения экземпляров произведения;</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право публичного исполнения и показа произведения.</a:t>
            </a:r>
            <a:endParaRPr/>
          </a:p>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Защищает права авторов, художников и других творческих работников на созданные ими литературные и художественные произведения.</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4"/>
          <p:cNvSpPr txBox="1"/>
          <p:nvPr>
            <p:ph type="title"/>
          </p:nvPr>
        </p:nvSpPr>
        <p:spPr>
          <a:xfrm>
            <a:off x="0" y="223364"/>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Авторское право (продолжение)</a:t>
            </a:r>
            <a:endParaRPr>
              <a:solidFill>
                <a:srgbClr val="586F7C"/>
              </a:solidFill>
              <a:latin typeface="Open Sans"/>
              <a:ea typeface="Open Sans"/>
              <a:cs typeface="Open Sans"/>
              <a:sym typeface="Open Sans"/>
            </a:endParaRPr>
          </a:p>
        </p:txBody>
      </p:sp>
      <p:sp>
        <p:nvSpPr>
          <p:cNvPr id="131" name="Google Shape;131;p4"/>
          <p:cNvSpPr txBox="1"/>
          <p:nvPr>
            <p:ph idx="1" type="body"/>
          </p:nvPr>
        </p:nvSpPr>
        <p:spPr>
          <a:xfrm>
            <a:off x="393450" y="1677608"/>
            <a:ext cx="10677321" cy="4655918"/>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Авторское право включает два вида прав.</a:t>
            </a:r>
            <a:endParaRPr/>
          </a:p>
          <a:p>
            <a:pPr indent="-342900" lvl="1" marL="8763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Экономические права позволяют правообладателям извлекать финансовую выгоду из использования произведений другими людьми.</a:t>
            </a:r>
            <a:endParaRPr/>
          </a:p>
          <a:p>
            <a:pPr indent="-342900" lvl="1" marL="8763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Личные неимущественные права позволяют авторам принимать определенные меры для сохранения и защиты своей связи с произведением.</a:t>
            </a:r>
            <a:endParaRPr/>
          </a:p>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Автор может сохранить за собой экономические права или передать их одному или нескольким правообладателям. </a:t>
            </a:r>
            <a:endParaRPr>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Передача личных неимущественных прав во многих странах запрещена.</a:t>
            </a:r>
            <a:endParaRPr/>
          </a:p>
          <a:p>
            <a:pPr indent="0" lvl="0" marL="76200" rtl="0" algn="l">
              <a:lnSpc>
                <a:spcPct val="10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5" name="Shape 135"/>
        <p:cNvGrpSpPr/>
        <p:nvPr/>
      </p:nvGrpSpPr>
      <p:grpSpPr>
        <a:xfrm>
          <a:off x="0" y="0"/>
          <a:ext cx="0" cy="0"/>
          <a:chOff x="0" y="0"/>
          <a:chExt cx="0" cy="0"/>
        </a:xfrm>
      </p:grpSpPr>
      <p:sp>
        <p:nvSpPr>
          <p:cNvPr id="136" name="Google Shape;136;p5"/>
          <p:cNvSpPr txBox="1"/>
          <p:nvPr>
            <p:ph type="title"/>
          </p:nvPr>
        </p:nvSpPr>
        <p:spPr>
          <a:xfrm>
            <a:off x="0" y="250796"/>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Срок действия авторского права</a:t>
            </a:r>
            <a:endParaRPr>
              <a:solidFill>
                <a:srgbClr val="586F7C"/>
              </a:solidFill>
              <a:latin typeface="Open Sans"/>
              <a:ea typeface="Open Sans"/>
              <a:cs typeface="Open Sans"/>
              <a:sym typeface="Open Sans"/>
            </a:endParaRPr>
          </a:p>
        </p:txBody>
      </p:sp>
      <p:sp>
        <p:nvSpPr>
          <p:cNvPr id="137" name="Google Shape;137;p5"/>
          <p:cNvSpPr txBox="1"/>
          <p:nvPr>
            <p:ph idx="1" type="body"/>
          </p:nvPr>
        </p:nvSpPr>
        <p:spPr>
          <a:xfrm>
            <a:off x="219715" y="1825387"/>
            <a:ext cx="4178550" cy="4655918"/>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Зависит от нескольких факторов, таких как вид произведения, факт его публикации, создание произведения частным или юридическим лицом.</a:t>
            </a:r>
            <a:endParaRPr/>
          </a:p>
        </p:txBody>
      </p:sp>
      <p:sp>
        <p:nvSpPr>
          <p:cNvPr id="138" name="Google Shape;138;p5"/>
          <p:cNvSpPr/>
          <p:nvPr/>
        </p:nvSpPr>
        <p:spPr>
          <a:xfrm>
            <a:off x="4398265" y="1924496"/>
            <a:ext cx="7554249" cy="4677472"/>
          </a:xfrm>
          <a:prstGeom prst="ellipse">
            <a:avLst/>
          </a:prstGeom>
          <a:solidFill>
            <a:srgbClr val="586F7C"/>
          </a:solidFill>
          <a:ln cap="flat" cmpd="sng" w="25400">
            <a:solidFill>
              <a:srgbClr val="0048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Open Sans"/>
                <a:ea typeface="Open Sans"/>
                <a:cs typeface="Open Sans"/>
                <a:sym typeface="Open Sans"/>
              </a:rPr>
              <a:t>Обычно авторское право на опубликованное литературное, драматическое или музыкальное произведение сохраняется в течение всей жизни автора плюс 50—70 лет.</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8B3827FE-C791-44A3-8051-2C3DC16F0A12</vt:lpwstr>
  </property>
  <property fmtid="{D5CDD505-2E9C-101B-9397-08002B2CF9AE}" pid="6" name="ArticulateProjectFull">
    <vt:lpwstr>D:\R4Life\F2F Materials\20200410_M2_L2.3EN.Copyright, licensing and ethical considerations.ppta</vt:lpwstr>
  </property>
</Properties>
</file>