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y="6858000" cx="12192000"/>
  <p:notesSz cx="6858000" cy="9144000"/>
  <p:embeddedFontLs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3" roundtripDataSignature="AMtx7mhDZP2+lEu8NPCGngm69HdDnq+rtA=="/>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Yuenyi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302C8C4-534C-4BC1-9820-F4D397766218}">
  <a:tblStyle styleId="{A302C8C4-534C-4BC1-9820-F4D397766218}"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BEEEF"/>
          </a:solidFill>
        </a:fill>
      </a:tcStyle>
    </a:wholeTbl>
    <a:band1H>
      <a:tcTxStyle b="off" i="off"/>
      <a:tcStyle>
        <a:fill>
          <a:solidFill>
            <a:srgbClr val="D5DBDE"/>
          </a:solidFill>
        </a:fill>
      </a:tcStyle>
    </a:band1H>
    <a:band2H>
      <a:tcTxStyle b="off" i="off"/>
    </a:band2H>
    <a:band1V>
      <a:tcTxStyle b="off" i="off"/>
      <a:tcStyle>
        <a:fill>
          <a:solidFill>
            <a:srgbClr val="D5DBDE"/>
          </a:solidFill>
        </a:fill>
      </a:tcStyle>
    </a:band1V>
    <a:band2V>
      <a:tcTxStyle b="off" i="off"/>
    </a:band2V>
    <a:lastCol>
      <a:tcTxStyle b="on" i="off">
        <a:font>
          <a:latin typeface="Arial"/>
          <a:ea typeface="Arial"/>
          <a:cs typeface="Arial"/>
        </a:font>
        <a:schemeClr val="lt1"/>
      </a:tcTxStyle>
      <a:tcStyle>
        <a:fill>
          <a:solidFill>
            <a:schemeClr val="accent3"/>
          </a:solidFill>
        </a:fill>
      </a:tcStyle>
    </a:lastCol>
    <a:firstCol>
      <a:tcTxStyle b="on" i="off">
        <a:font>
          <a:latin typeface="Arial"/>
          <a:ea typeface="Arial"/>
          <a:cs typeface="Arial"/>
        </a:font>
        <a:schemeClr val="lt1"/>
      </a:tcTxStyle>
      <a:tcStyle>
        <a:fill>
          <a:solidFill>
            <a:schemeClr val="accent3"/>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3"/>
          </a:solidFill>
        </a:fill>
      </a:tcStyle>
    </a:lastRow>
    <a:seCell>
      <a:tcTxStyle b="off" i="off"/>
    </a:seCell>
    <a:swCell>
      <a:tcTxStyle b="off" i="off"/>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3"/>
          </a:solidFill>
        </a:fill>
      </a:tcStyle>
    </a:firstRow>
    <a:neCell>
      <a:tcTxStyle b="off" i="off"/>
    </a:neCell>
    <a:nwCell>
      <a:tcTxStyle b="off" i="off"/>
    </a:nwCell>
  </a:tblStyle>
  <a:tblStyle styleId="{D1298312-E3C3-4AD8-9AE9-86713CF3D0A9}" styleName="Table_1">
    <a:wholeTbl>
      <a:tcTxStyle b="off" i="off">
        <a:font>
          <a:latin typeface="Arial"/>
          <a:ea typeface="Arial"/>
          <a:cs typeface="Arial"/>
        </a:font>
        <a:schemeClr val="dk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chemeClr val="accent3"/>
              </a:solidFill>
              <a:prstDash val="solid"/>
              <a:round/>
              <a:headEnd len="sm" w="sm" type="none"/>
              <a:tailEnd len="sm" w="sm" type="none"/>
            </a:ln>
          </a:insideV>
        </a:tcBdr>
        <a:fill>
          <a:solidFill>
            <a:srgbClr val="FFFFFF">
              <a:alpha val="0"/>
            </a:srgbClr>
          </a:solidFill>
        </a:fill>
      </a:tcStyle>
    </a:wholeTbl>
    <a:band1H>
      <a:tcTxStyle b="off" i="off"/>
      <a:tcStyle>
        <a:fill>
          <a:solidFill>
            <a:schemeClr val="accent3">
              <a:alpha val="40000"/>
            </a:schemeClr>
          </a:solidFill>
        </a:fill>
      </a:tcStyle>
    </a:band1H>
    <a:band2H>
      <a:tcTxStyle b="off" i="off"/>
    </a:band2H>
    <a:band1V>
      <a:tcTxStyle b="off" i="off"/>
      <a:tcStyle>
        <a:tcBdr>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tcBdr>
        <a:fill>
          <a:solidFill>
            <a:schemeClr val="accent3">
              <a:alpha val="40000"/>
            </a:schemeClr>
          </a:solidFill>
        </a:fill>
      </a:tcStyle>
    </a:band1V>
    <a:band2V>
      <a:tcTxStyle b="off" i="off"/>
    </a:band2V>
    <a:la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lastCol>
    <a:fir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firstCol>
    <a:lastRow>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Arial"/>
          <a:ea typeface="Arial"/>
          <a:cs typeface="Arial"/>
        </a:font>
        <a:schemeClr val="lt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l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3"/>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commentAuthors" Target="commentAuthors.xml"/><Relationship Id="rId6" Type="http://schemas.openxmlformats.org/officeDocument/2006/relationships/slideMaster" Target="slideMasters/slideMaster1.xml"/><Relationship Id="rId29" Type="http://schemas.openxmlformats.org/officeDocument/2006/relationships/font" Target="fonts/OpenSans-regular.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4.xml"/><Relationship Id="rId33" Type="http://customschemas.google.com/relationships/presentationmetadata" Target="metadata"/><Relationship Id="rId10" Type="http://schemas.openxmlformats.org/officeDocument/2006/relationships/slide" Target="slides/slide3.xml"/><Relationship Id="rId32" Type="http://schemas.openxmlformats.org/officeDocument/2006/relationships/font" Target="fonts/OpenSans-boldItalic.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12-27T18:47:44.452">
    <p:pos x="6806" y="2688"/>
    <p:text>changes in red</p:text>
    <p:extLst>
      <p:ext uri="{C676402C-5697-4E1C-873F-D02D1690AC5C}">
        <p15:threadingInfo timeZoneBias="0"/>
      </p:ext>
      <p:ext uri="http://customooxmlschemas.google.com/">
        <go:slidesCustomData xmlns:go="http://customooxmlschemas.google.com/" commentPostId="AAAAbQQghQw"/>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7" name="Google Shape;67;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These access tools are online and, in many cases, available on mobile devices which you can use and search resources on the go, independently from time and place:</a:t>
            </a:r>
            <a:endParaRPr/>
          </a:p>
        </p:txBody>
      </p:sp>
      <p:sp>
        <p:nvSpPr>
          <p:cNvPr id="152" name="Google Shape;152;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29bd93e0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g829bd93e03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g829bd93e03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2" name="Google Shape;18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rPr lang="en-US"/>
              <a:t>What are his credentials</a:t>
            </a:r>
            <a:endParaRPr/>
          </a:p>
          <a:p>
            <a:pPr indent="0" lvl="0" marL="0" rtl="0" algn="l">
              <a:lnSpc>
                <a:spcPct val="100000"/>
              </a:lnSpc>
              <a:spcBef>
                <a:spcPts val="0"/>
              </a:spcBef>
              <a:spcAft>
                <a:spcPts val="0"/>
              </a:spcAft>
              <a:buSzPts val="1400"/>
              <a:buFont typeface="Arial"/>
              <a:buNone/>
            </a:pPr>
            <a:r>
              <a:rPr lang="en-US"/>
              <a:t>-Relevant university degree</a:t>
            </a:r>
            <a:endParaRPr/>
          </a:p>
          <a:p>
            <a:pPr indent="0" lvl="0" marL="0" rtl="0" algn="l">
              <a:lnSpc>
                <a:spcPct val="100000"/>
              </a:lnSpc>
              <a:spcBef>
                <a:spcPts val="0"/>
              </a:spcBef>
              <a:spcAft>
                <a:spcPts val="0"/>
              </a:spcAft>
              <a:buSzPts val="1400"/>
              <a:buFont typeface="Arial"/>
              <a:buNone/>
            </a:pPr>
            <a:r>
              <a:rPr lang="en-US"/>
              <a:t>-Institutional affiliation (where does he or she work?)</a:t>
            </a:r>
            <a:endParaRPr/>
          </a:p>
          <a:p>
            <a:pPr indent="0" lvl="0" marL="0" rtl="0" algn="l">
              <a:lnSpc>
                <a:spcPct val="100000"/>
              </a:lnSpc>
              <a:spcBef>
                <a:spcPts val="0"/>
              </a:spcBef>
              <a:spcAft>
                <a:spcPts val="0"/>
              </a:spcAft>
              <a:buSzPts val="1400"/>
              <a:buFont typeface="Arial"/>
              <a:buNone/>
            </a:pPr>
            <a:r>
              <a:rPr lang="en-US"/>
              <a:t>-Relevant field or employment experience</a:t>
            </a:r>
            <a:endParaRPr/>
          </a:p>
          <a:p>
            <a:pPr indent="0" lvl="0" marL="0" rtl="0" algn="l">
              <a:lnSpc>
                <a:spcPct val="100000"/>
              </a:lnSpc>
              <a:spcBef>
                <a:spcPts val="0"/>
              </a:spcBef>
              <a:spcAft>
                <a:spcPts val="0"/>
              </a:spcAft>
              <a:buSzPts val="1400"/>
              <a:buFont typeface="Arial"/>
              <a:buNone/>
            </a:pPr>
            <a:r>
              <a:rPr lang="en-US"/>
              <a:t>-Past writings</a:t>
            </a:r>
            <a:endParaRPr/>
          </a:p>
          <a:p>
            <a:pPr indent="0" lvl="0" marL="0" rtl="0" algn="l">
              <a:lnSpc>
                <a:spcPct val="100000"/>
              </a:lnSpc>
              <a:spcBef>
                <a:spcPts val="0"/>
              </a:spcBef>
              <a:spcAft>
                <a:spcPts val="0"/>
              </a:spcAft>
              <a:buSzPts val="1400"/>
              <a:buFont typeface="Arial"/>
              <a:buNone/>
            </a:pPr>
            <a:r>
              <a:rPr lang="en-US"/>
              <a:t>What is the author’s reputation among his/her peers?</a:t>
            </a:r>
            <a:endParaRPr/>
          </a:p>
          <a:p>
            <a:pPr indent="0" lvl="0" marL="0" rtl="0" algn="l">
              <a:lnSpc>
                <a:spcPct val="100000"/>
              </a:lnSpc>
              <a:spcBef>
                <a:spcPts val="0"/>
              </a:spcBef>
              <a:spcAft>
                <a:spcPts val="0"/>
              </a:spcAft>
              <a:buSzPts val="1400"/>
              <a:buFont typeface="Arial"/>
              <a:buNone/>
            </a:pPr>
            <a:r>
              <a:rPr lang="en-US"/>
              <a:t>-Cited in articles, books or bibliographies on the topic</a:t>
            </a:r>
            <a:endParaRPr/>
          </a:p>
          <a:p>
            <a:pPr indent="0" lvl="0" marL="0" rtl="0" algn="l">
              <a:lnSpc>
                <a:spcPct val="100000"/>
              </a:lnSpc>
              <a:spcBef>
                <a:spcPts val="0"/>
              </a:spcBef>
              <a:spcAft>
                <a:spcPts val="0"/>
              </a:spcAft>
              <a:buSzPts val="1400"/>
              <a:buFont typeface="Arial"/>
              <a:buNone/>
            </a:pPr>
            <a:r>
              <a:rPr lang="en-US"/>
              <a:t>-Mentioned in your textbook or by your professor</a:t>
            </a:r>
            <a:endParaRPr/>
          </a:p>
          <a:p>
            <a:pPr indent="-171450" lvl="0" marL="171450" rtl="0" algn="l">
              <a:lnSpc>
                <a:spcPct val="100000"/>
              </a:lnSpc>
              <a:spcBef>
                <a:spcPts val="0"/>
              </a:spcBef>
              <a:spcAft>
                <a:spcPts val="0"/>
              </a:spcAft>
              <a:buSzPts val="1400"/>
              <a:buFont typeface="Calibri"/>
              <a:buChar char="-"/>
            </a:pPr>
            <a:r>
              <a:rPr lang="en-US"/>
              <a:t>Memberships</a:t>
            </a:r>
            <a:endParaRPr/>
          </a:p>
          <a:p>
            <a:pPr indent="0" lvl="0" marL="0" rtl="0" algn="l">
              <a:lnSpc>
                <a:spcPct val="100000"/>
              </a:lnSpc>
              <a:spcBef>
                <a:spcPts val="0"/>
              </a:spcBef>
              <a:spcAft>
                <a:spcPts val="0"/>
              </a:spcAft>
              <a:buSzPts val="1400"/>
              <a:buFont typeface="Calibri"/>
              <a:buNone/>
            </a:pPr>
            <a:r>
              <a:rPr lang="en-US"/>
              <a:t>Is the author associated with a reputable institution or organisation?</a:t>
            </a:r>
            <a:endParaRPr/>
          </a:p>
          <a:p>
            <a:pPr indent="0" lvl="0" marL="0" rtl="0" algn="l">
              <a:lnSpc>
                <a:spcPct val="100000"/>
              </a:lnSpc>
              <a:spcBef>
                <a:spcPts val="0"/>
              </a:spcBef>
              <a:spcAft>
                <a:spcPts val="0"/>
              </a:spcAft>
              <a:buSzPts val="1400"/>
              <a:buFont typeface="Calibri"/>
              <a:buNone/>
            </a:pPr>
            <a:r>
              <a:rPr lang="en-US"/>
              <a:t>-Organizational mission</a:t>
            </a:r>
            <a:endParaRPr/>
          </a:p>
          <a:p>
            <a:pPr indent="0" lvl="0" marL="0" rtl="0" algn="l">
              <a:lnSpc>
                <a:spcPct val="100000"/>
              </a:lnSpc>
              <a:spcBef>
                <a:spcPts val="0"/>
              </a:spcBef>
              <a:spcAft>
                <a:spcPts val="0"/>
              </a:spcAft>
              <a:buSzPts val="1400"/>
              <a:buFont typeface="Calibri"/>
              <a:buNone/>
            </a:pPr>
            <a:r>
              <a:rPr lang="en-US"/>
              <a:t>-Basic values or goals</a:t>
            </a:r>
            <a:endParaRPr/>
          </a:p>
          <a:p>
            <a:pPr indent="0" lvl="0" marL="0" rtl="0" algn="l">
              <a:lnSpc>
                <a:spcPct val="100000"/>
              </a:lnSpc>
              <a:spcBef>
                <a:spcPts val="0"/>
              </a:spcBef>
              <a:spcAft>
                <a:spcPts val="0"/>
              </a:spcAft>
              <a:buSzPts val="1400"/>
              <a:buFont typeface="Calibri"/>
              <a:buNone/>
            </a:pPr>
            <a:r>
              <a:rPr lang="en-US"/>
              <a:t>-National or international</a:t>
            </a:r>
            <a:endParaRPr/>
          </a:p>
          <a:p>
            <a:pPr indent="-82550" lvl="0" marL="171450" rtl="0" algn="l">
              <a:lnSpc>
                <a:spcPct val="100000"/>
              </a:lnSpc>
              <a:spcBef>
                <a:spcPts val="0"/>
              </a:spcBef>
              <a:spcAft>
                <a:spcPts val="0"/>
              </a:spcAft>
              <a:buSzPts val="1400"/>
              <a:buFont typeface="Calibri"/>
              <a:buNone/>
            </a:pPr>
            <a:r>
              <a:t/>
            </a:r>
            <a:endParaRPr/>
          </a:p>
          <a:p>
            <a:pPr indent="0" lvl="0" marL="0" rtl="0" algn="l">
              <a:lnSpc>
                <a:spcPct val="100000"/>
              </a:lnSpc>
              <a:spcBef>
                <a:spcPts val="0"/>
              </a:spcBef>
              <a:spcAft>
                <a:spcPts val="0"/>
              </a:spcAft>
              <a:buSzPts val="1400"/>
              <a:buFont typeface="Calibri"/>
              <a:buNone/>
            </a:pPr>
            <a:r>
              <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None/>
            </a:pPr>
            <a:r>
              <a:t/>
            </a:r>
            <a:endParaRPr/>
          </a:p>
        </p:txBody>
      </p:sp>
      <p:sp>
        <p:nvSpPr>
          <p:cNvPr id="211" name="Google Shape;211;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8" name="Google Shape;218;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200"/>
              <a:buFont typeface="Arial"/>
              <a:buChar char="•"/>
            </a:pPr>
            <a:r>
              <a:rPr lang="en-US"/>
              <a:t>Does the author state the goals for this publication? </a:t>
            </a:r>
            <a:endParaRPr/>
          </a:p>
          <a:p>
            <a:pPr indent="-171450" lvl="0" marL="171450" rtl="0" algn="l">
              <a:lnSpc>
                <a:spcPct val="100000"/>
              </a:lnSpc>
              <a:spcBef>
                <a:spcPts val="0"/>
              </a:spcBef>
              <a:spcAft>
                <a:spcPts val="0"/>
              </a:spcAft>
              <a:buSzPts val="1200"/>
              <a:buFont typeface="Arial"/>
              <a:buChar char="•"/>
            </a:pPr>
            <a:r>
              <a:rPr lang="en-US"/>
              <a:t>-	Inform, explain, educate</a:t>
            </a:r>
            <a:endParaRPr/>
          </a:p>
          <a:p>
            <a:pPr indent="-171450" lvl="0" marL="171450" rtl="0" algn="l">
              <a:lnSpc>
                <a:spcPct val="100000"/>
              </a:lnSpc>
              <a:spcBef>
                <a:spcPts val="0"/>
              </a:spcBef>
              <a:spcAft>
                <a:spcPts val="0"/>
              </a:spcAft>
              <a:buSzPts val="1200"/>
              <a:buFont typeface="Arial"/>
              <a:buChar char="•"/>
            </a:pPr>
            <a:r>
              <a:rPr lang="en-US"/>
              <a:t>-	Advocate</a:t>
            </a:r>
            <a:endParaRPr/>
          </a:p>
          <a:p>
            <a:pPr indent="-171450" lvl="0" marL="171450" rtl="0" algn="l">
              <a:lnSpc>
                <a:spcPct val="100000"/>
              </a:lnSpc>
              <a:spcBef>
                <a:spcPts val="0"/>
              </a:spcBef>
              <a:spcAft>
                <a:spcPts val="0"/>
              </a:spcAft>
              <a:buSzPts val="1200"/>
              <a:buFont typeface="Arial"/>
              <a:buChar char="•"/>
            </a:pPr>
            <a:r>
              <a:rPr lang="en-US"/>
              <a:t>-	Persuade or dissuade</a:t>
            </a:r>
            <a:endParaRPr/>
          </a:p>
          <a:p>
            <a:pPr indent="-171450" lvl="0" marL="171450" rtl="0" algn="l">
              <a:lnSpc>
                <a:spcPct val="100000"/>
              </a:lnSpc>
              <a:spcBef>
                <a:spcPts val="0"/>
              </a:spcBef>
              <a:spcAft>
                <a:spcPts val="0"/>
              </a:spcAft>
              <a:buSzPts val="1200"/>
              <a:buFont typeface="Arial"/>
              <a:buChar char="•"/>
            </a:pPr>
            <a:r>
              <a:rPr lang="en-US"/>
              <a:t>-	Sell a product or service</a:t>
            </a:r>
            <a:endParaRPr/>
          </a:p>
          <a:p>
            <a:pPr indent="-171450" lvl="0" marL="171450" rtl="0" algn="l">
              <a:lnSpc>
                <a:spcPct val="100000"/>
              </a:lnSpc>
              <a:spcBef>
                <a:spcPts val="0"/>
              </a:spcBef>
              <a:spcAft>
                <a:spcPts val="0"/>
              </a:spcAft>
              <a:buSzPts val="1200"/>
              <a:buFont typeface="Arial"/>
              <a:buChar char="•"/>
            </a:pPr>
            <a:r>
              <a:rPr lang="en-US"/>
              <a:t>Does the author exhibit a particular bias? </a:t>
            </a:r>
            <a:endParaRPr/>
          </a:p>
          <a:p>
            <a:pPr indent="-171450" lvl="0" marL="171450" rtl="0" algn="l">
              <a:lnSpc>
                <a:spcPct val="100000"/>
              </a:lnSpc>
              <a:spcBef>
                <a:spcPts val="0"/>
              </a:spcBef>
              <a:spcAft>
                <a:spcPts val="0"/>
              </a:spcAft>
              <a:buSzPts val="1200"/>
              <a:buFont typeface="Arial"/>
              <a:buChar char="•"/>
            </a:pPr>
            <a:r>
              <a:rPr lang="en-US"/>
              <a:t>-	Commitment to a point of view</a:t>
            </a:r>
            <a:endParaRPr/>
          </a:p>
          <a:p>
            <a:pPr indent="-171450" lvl="0" marL="171450" rtl="0" algn="l">
              <a:lnSpc>
                <a:spcPct val="100000"/>
              </a:lnSpc>
              <a:spcBef>
                <a:spcPts val="0"/>
              </a:spcBef>
              <a:spcAft>
                <a:spcPts val="0"/>
              </a:spcAft>
              <a:buSzPts val="1200"/>
              <a:buFont typeface="Arial"/>
              <a:buChar char="•"/>
            </a:pPr>
            <a:r>
              <a:rPr lang="en-US"/>
              <a:t>-	Acknowledgement of bias</a:t>
            </a:r>
            <a:endParaRPr/>
          </a:p>
          <a:p>
            <a:pPr indent="-171450" lvl="0" marL="171450" rtl="0" algn="l">
              <a:lnSpc>
                <a:spcPct val="100000"/>
              </a:lnSpc>
              <a:spcBef>
                <a:spcPts val="0"/>
              </a:spcBef>
              <a:spcAft>
                <a:spcPts val="0"/>
              </a:spcAft>
              <a:buSzPts val="1200"/>
              <a:buFont typeface="Arial"/>
              <a:buChar char="•"/>
            </a:pPr>
            <a:r>
              <a:rPr lang="en-US"/>
              <a:t>-	Presentation of facts and arguments for both sides of a controversial issue</a:t>
            </a:r>
            <a:endParaRPr/>
          </a:p>
          <a:p>
            <a:pPr indent="-171450" lvl="0" marL="171450" rtl="0" algn="l">
              <a:lnSpc>
                <a:spcPct val="100000"/>
              </a:lnSpc>
              <a:spcBef>
                <a:spcPts val="0"/>
              </a:spcBef>
              <a:spcAft>
                <a:spcPts val="0"/>
              </a:spcAft>
              <a:buSzPts val="1200"/>
              <a:buFont typeface="Arial"/>
              <a:buChar char="•"/>
            </a:pPr>
            <a:r>
              <a:rPr lang="en-US"/>
              <a:t>-	Language free of emotion-arousing words and bias</a:t>
            </a:r>
            <a:endParaRPr/>
          </a:p>
          <a:p>
            <a:pPr indent="-95250" lvl="0" marL="171450" rtl="0" algn="l">
              <a:lnSpc>
                <a:spcPct val="100000"/>
              </a:lnSpc>
              <a:spcBef>
                <a:spcPts val="0"/>
              </a:spcBef>
              <a:spcAft>
                <a:spcPts val="0"/>
              </a:spcAft>
              <a:buSzPts val="1200"/>
              <a:buFont typeface="Arial"/>
              <a:buNone/>
            </a:pPr>
            <a:r>
              <a:t/>
            </a:r>
            <a:endParaRPr/>
          </a:p>
          <a:p>
            <a:pPr indent="-171450" lvl="0" marL="171450" rtl="0" algn="l">
              <a:lnSpc>
                <a:spcPct val="100000"/>
              </a:lnSpc>
              <a:spcBef>
                <a:spcPts val="0"/>
              </a:spcBef>
              <a:spcAft>
                <a:spcPts val="0"/>
              </a:spcAft>
              <a:buSzPts val="1200"/>
              <a:buFont typeface="Arial"/>
              <a:buChar char="•"/>
            </a:pPr>
            <a:r>
              <a:rPr lang="en-US"/>
              <a:t>Is the viewpoint of the author's affiliation reflected in the message or content?</a:t>
            </a:r>
            <a:endParaRPr/>
          </a:p>
          <a:p>
            <a:pPr indent="-171450" lvl="0" marL="171450" rtl="0" algn="l">
              <a:lnSpc>
                <a:spcPct val="100000"/>
              </a:lnSpc>
              <a:spcBef>
                <a:spcPts val="0"/>
              </a:spcBef>
              <a:spcAft>
                <a:spcPts val="0"/>
              </a:spcAft>
              <a:buSzPts val="1200"/>
              <a:buFont typeface="Arial"/>
              <a:buChar char="•"/>
            </a:pPr>
            <a:r>
              <a:rPr lang="en-US"/>
              <a:t>-	Organization's (e.g., government, university, business, association) point of view on the topic being discussed</a:t>
            </a:r>
            <a:endParaRPr/>
          </a:p>
          <a:p>
            <a:pPr indent="-171450" lvl="0" marL="171450" rtl="0" algn="l">
              <a:lnSpc>
                <a:spcPct val="100000"/>
              </a:lnSpc>
              <a:spcBef>
                <a:spcPts val="0"/>
              </a:spcBef>
              <a:spcAft>
                <a:spcPts val="0"/>
              </a:spcAft>
              <a:buSzPts val="1200"/>
              <a:buFont typeface="Arial"/>
              <a:buChar char="•"/>
            </a:pPr>
            <a:r>
              <a:rPr lang="en-US"/>
              <a:t>-	Organization's mission and activities</a:t>
            </a:r>
            <a:endParaRPr/>
          </a:p>
          <a:p>
            <a:pPr indent="-171450" lvl="0" marL="171450" rtl="0" algn="l">
              <a:lnSpc>
                <a:spcPct val="100000"/>
              </a:lnSpc>
              <a:spcBef>
                <a:spcPts val="0"/>
              </a:spcBef>
              <a:spcAft>
                <a:spcPts val="0"/>
              </a:spcAft>
              <a:buSzPts val="1200"/>
              <a:buFont typeface="Arial"/>
              <a:buChar char="•"/>
            </a:pPr>
            <a:r>
              <a:rPr lang="en-US"/>
              <a:t>-	Advertising is clearly labelled</a:t>
            </a:r>
            <a:endParaRPr/>
          </a:p>
          <a:p>
            <a:pPr indent="-171450" lvl="0" marL="171450" rtl="0" algn="l">
              <a:lnSpc>
                <a:spcPct val="100000"/>
              </a:lnSpc>
              <a:spcBef>
                <a:spcPts val="0"/>
              </a:spcBef>
              <a:spcAft>
                <a:spcPts val="0"/>
              </a:spcAft>
              <a:buSzPts val="1200"/>
              <a:buFont typeface="Arial"/>
              <a:buChar char="•"/>
            </a:pPr>
            <a:r>
              <a:rPr lang="en-US"/>
              <a:t>-	Benefits to organization</a:t>
            </a:r>
            <a:endParaRPr/>
          </a:p>
          <a:p>
            <a:pPr indent="-171450" lvl="0" marL="171450" rtl="0" algn="l">
              <a:lnSpc>
                <a:spcPct val="100000"/>
              </a:lnSpc>
              <a:spcBef>
                <a:spcPts val="0"/>
              </a:spcBef>
              <a:spcAft>
                <a:spcPts val="0"/>
              </a:spcAft>
              <a:buSzPts val="1200"/>
              <a:buFont typeface="Arial"/>
              <a:buChar char="•"/>
            </a:pPr>
            <a:r>
              <a:rPr lang="en-US"/>
              <a:t>Does the information appear to be valid and well-researched? </a:t>
            </a:r>
            <a:endParaRPr/>
          </a:p>
          <a:p>
            <a:pPr indent="-171450" lvl="0" marL="171450" rtl="0" algn="l">
              <a:lnSpc>
                <a:spcPct val="100000"/>
              </a:lnSpc>
              <a:spcBef>
                <a:spcPts val="0"/>
              </a:spcBef>
              <a:spcAft>
                <a:spcPts val="0"/>
              </a:spcAft>
              <a:buSzPts val="1200"/>
              <a:buFont typeface="Arial"/>
              <a:buChar char="•"/>
            </a:pPr>
            <a:r>
              <a:rPr lang="en-US"/>
              <a:t>-	Reasonable assumptions and conclusions</a:t>
            </a:r>
            <a:endParaRPr/>
          </a:p>
          <a:p>
            <a:pPr indent="-171450" lvl="0" marL="171450" rtl="0" algn="l">
              <a:lnSpc>
                <a:spcPct val="100000"/>
              </a:lnSpc>
              <a:spcBef>
                <a:spcPts val="0"/>
              </a:spcBef>
              <a:spcAft>
                <a:spcPts val="0"/>
              </a:spcAft>
              <a:buSzPts val="1200"/>
              <a:buFont typeface="Arial"/>
              <a:buChar char="•"/>
            </a:pPr>
            <a:r>
              <a:rPr lang="en-US"/>
              <a:t>-	Arguments and conclusions supported by evidence</a:t>
            </a:r>
            <a:endParaRPr/>
          </a:p>
          <a:p>
            <a:pPr indent="-171450" lvl="0" marL="171450" rtl="0" algn="l">
              <a:lnSpc>
                <a:spcPct val="100000"/>
              </a:lnSpc>
              <a:spcBef>
                <a:spcPts val="0"/>
              </a:spcBef>
              <a:spcAft>
                <a:spcPts val="0"/>
              </a:spcAft>
              <a:buSzPts val="1200"/>
              <a:buFont typeface="Arial"/>
              <a:buChar char="•"/>
            </a:pPr>
            <a:r>
              <a:rPr lang="en-US"/>
              <a:t>-	Opposing points of view addressed</a:t>
            </a:r>
            <a:endParaRPr/>
          </a:p>
          <a:p>
            <a:pPr indent="-171450" lvl="0" marL="171450" rtl="0" algn="l">
              <a:lnSpc>
                <a:spcPct val="100000"/>
              </a:lnSpc>
              <a:spcBef>
                <a:spcPts val="0"/>
              </a:spcBef>
              <a:spcAft>
                <a:spcPts val="0"/>
              </a:spcAft>
              <a:buSzPts val="1200"/>
              <a:buFont typeface="Arial"/>
              <a:buChar char="•"/>
            </a:pPr>
            <a:r>
              <a:rPr lang="en-US"/>
              <a:t>-	Opinions not disguised as facts</a:t>
            </a:r>
            <a:endParaRPr/>
          </a:p>
          <a:p>
            <a:pPr indent="-171450" lvl="0" marL="171450" rtl="0" algn="l">
              <a:lnSpc>
                <a:spcPct val="100000"/>
              </a:lnSpc>
              <a:spcBef>
                <a:spcPts val="0"/>
              </a:spcBef>
              <a:spcAft>
                <a:spcPts val="0"/>
              </a:spcAft>
              <a:buSzPts val="1200"/>
              <a:buFont typeface="Arial"/>
              <a:buChar char="•"/>
            </a:pPr>
            <a:r>
              <a:rPr lang="en-US"/>
              <a:t>-	Authoritative sources cited</a:t>
            </a:r>
            <a:endParaRPr/>
          </a:p>
          <a:p>
            <a:pPr indent="-95250" lvl="0" marL="171450" rtl="0" algn="l">
              <a:lnSpc>
                <a:spcPct val="100000"/>
              </a:lnSpc>
              <a:spcBef>
                <a:spcPts val="0"/>
              </a:spcBef>
              <a:spcAft>
                <a:spcPts val="0"/>
              </a:spcAft>
              <a:buSzPts val="1200"/>
              <a:buFont typeface="Arial"/>
              <a:buNone/>
            </a:pPr>
            <a:r>
              <a:t/>
            </a:r>
            <a:endParaRPr/>
          </a:p>
          <a:p>
            <a:pPr indent="-95250" lvl="0" marL="171450" rtl="0" algn="l">
              <a:lnSpc>
                <a:spcPct val="100000"/>
              </a:lnSpc>
              <a:spcBef>
                <a:spcPts val="0"/>
              </a:spcBef>
              <a:spcAft>
                <a:spcPts val="0"/>
              </a:spcAft>
              <a:buSzPts val="1200"/>
              <a:buFont typeface="Arial"/>
              <a:buNone/>
            </a:pPr>
            <a:r>
              <a:t/>
            </a:r>
            <a:endParaRPr/>
          </a:p>
          <a:p>
            <a:pPr indent="-95250" lvl="0" marL="171450" rtl="0" algn="l">
              <a:lnSpc>
                <a:spcPct val="100000"/>
              </a:lnSpc>
              <a:spcBef>
                <a:spcPts val="0"/>
              </a:spcBef>
              <a:spcAft>
                <a:spcPts val="0"/>
              </a:spcAft>
              <a:buSzPts val="1200"/>
              <a:buFont typeface="Arial"/>
              <a:buNone/>
            </a:pPr>
            <a:r>
              <a:t/>
            </a:r>
            <a:endParaRPr/>
          </a:p>
        </p:txBody>
      </p:sp>
      <p:sp>
        <p:nvSpPr>
          <p:cNvPr id="225" name="Google Shape;225;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1" name="Google Shape;23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Does the work update other sources?</a:t>
            </a:r>
            <a:endParaRPr/>
          </a:p>
          <a:p>
            <a:pPr indent="-171450" lvl="0" marL="171450" rtl="0" algn="l">
              <a:lnSpc>
                <a:spcPct val="100000"/>
              </a:lnSpc>
              <a:spcBef>
                <a:spcPts val="0"/>
              </a:spcBef>
              <a:spcAft>
                <a:spcPts val="0"/>
              </a:spcAft>
              <a:buSzPts val="1400"/>
              <a:buFont typeface="Arial"/>
              <a:buChar char="•"/>
            </a:pPr>
            <a:r>
              <a:rPr lang="en-US"/>
              <a:t>Does it substantiate other materials you have read, or add new information?</a:t>
            </a:r>
            <a:endParaRPr/>
          </a:p>
          <a:p>
            <a:pPr indent="-171450" lvl="0" marL="171450" rtl="0" algn="l">
              <a:lnSpc>
                <a:spcPct val="100000"/>
              </a:lnSpc>
              <a:spcBef>
                <a:spcPts val="0"/>
              </a:spcBef>
              <a:spcAft>
                <a:spcPts val="0"/>
              </a:spcAft>
              <a:buSzPts val="1400"/>
              <a:buFont typeface="Arial"/>
              <a:buChar char="•"/>
            </a:pPr>
            <a:r>
              <a:rPr lang="en-US"/>
              <a:t>Have you found enough information to support your arguments?</a:t>
            </a:r>
            <a:endParaRPr/>
          </a:p>
          <a:p>
            <a:pPr indent="0" lvl="0" marL="0" rtl="0" algn="l">
              <a:lnSpc>
                <a:spcPct val="100000"/>
              </a:lnSpc>
              <a:spcBef>
                <a:spcPts val="0"/>
              </a:spcBef>
              <a:spcAft>
                <a:spcPts val="0"/>
              </a:spcAft>
              <a:buSzPts val="1400"/>
              <a:buFont typeface="Arial"/>
              <a:buNone/>
            </a:pPr>
            <a:r>
              <a:t/>
            </a:r>
            <a:endParaRPr/>
          </a:p>
        </p:txBody>
      </p:sp>
      <p:sp>
        <p:nvSpPr>
          <p:cNvPr id="232" name="Google Shape;23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727b3dbef2_0_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g727b3dbef2_0_5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When was it published?</a:t>
            </a:r>
            <a:endParaRPr/>
          </a:p>
          <a:p>
            <a:pPr indent="-171450" lvl="0" marL="171450" rtl="0" algn="l">
              <a:lnSpc>
                <a:spcPct val="100000"/>
              </a:lnSpc>
              <a:spcBef>
                <a:spcPts val="0"/>
              </a:spcBef>
              <a:spcAft>
                <a:spcPts val="0"/>
              </a:spcAft>
              <a:buSzPts val="1400"/>
              <a:buFont typeface="Arial"/>
              <a:buChar char="•"/>
            </a:pPr>
            <a:r>
              <a:rPr lang="en-US"/>
              <a:t>Is your topic one that requires current information?</a:t>
            </a:r>
            <a:endParaRPr/>
          </a:p>
          <a:p>
            <a:pPr indent="-171450" lvl="0" marL="171450" rtl="0" algn="l">
              <a:lnSpc>
                <a:spcPct val="100000"/>
              </a:lnSpc>
              <a:spcBef>
                <a:spcPts val="0"/>
              </a:spcBef>
              <a:spcAft>
                <a:spcPts val="0"/>
              </a:spcAft>
              <a:buSzPts val="1400"/>
              <a:buFont typeface="Arial"/>
              <a:buChar char="•"/>
            </a:pPr>
            <a:r>
              <a:rPr lang="en-US"/>
              <a:t>Has this source been revised, updated, or expanded in a subsequent edition?</a:t>
            </a:r>
            <a:endParaRPr/>
          </a:p>
        </p:txBody>
      </p:sp>
      <p:sp>
        <p:nvSpPr>
          <p:cNvPr id="239" name="Google Shape;239;g727b3dbef2_0_5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5" name="Google Shape;24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6" name="Google Shape;246;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8" name="Google Shape;25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4" name="Google Shape;26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In this  lesson, learners will learn how to identify relevant information sources, identify types of information sources and evaluate information sources </a:t>
            </a:r>
            <a:endParaRPr b="0" i="0" sz="1200" u="none" cap="none" strike="noStrike">
              <a:solidFill>
                <a:schemeClr val="dk1"/>
              </a:solidFill>
              <a:latin typeface="Calibri"/>
              <a:ea typeface="Calibri"/>
              <a:cs typeface="Calibri"/>
              <a:sym typeface="Calibri"/>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This will help to ensure that they identify their information needs, locate them efficiently, evaluate the information resources and use them to the fullest in order to enhance their research both as a user and researcher</a:t>
            </a:r>
            <a:endParaRPr/>
          </a:p>
        </p:txBody>
      </p:sp>
      <p:sp>
        <p:nvSpPr>
          <p:cNvPr id="89" name="Google Shape;8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100"/>
              <a:buFont typeface="Arial"/>
              <a:buChar char="•"/>
            </a:pPr>
            <a:r>
              <a:rPr lang="en-US"/>
              <a:t>In order to conduct an effective literature search, you need to be able to clearly know your information requirements, then translate them into an effective search syntax. </a:t>
            </a:r>
            <a:endParaRPr/>
          </a:p>
          <a:p>
            <a:pPr indent="-171450" lvl="0" marL="171450" rtl="0" algn="l">
              <a:lnSpc>
                <a:spcPct val="100000"/>
              </a:lnSpc>
              <a:spcBef>
                <a:spcPts val="0"/>
              </a:spcBef>
              <a:spcAft>
                <a:spcPts val="0"/>
              </a:spcAft>
              <a:buSzPts val="1100"/>
              <a:buFont typeface="Arial"/>
              <a:buChar char="•"/>
            </a:pPr>
            <a:r>
              <a:rPr lang="en-US"/>
              <a:t>In this way, researchers can identify the information sources available in the academic world, and also be able to use the information tools to retrieve relevant content.</a:t>
            </a:r>
            <a:endParaRPr/>
          </a:p>
        </p:txBody>
      </p:sp>
      <p:sp>
        <p:nvSpPr>
          <p:cNvPr id="96" name="Google Shape;9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When deciding what types of sources would best meet your needs, it is helpful to understand the information timeline. When an event happens, information on that event gets filtered down through different sources.  As it gets farther down the information timeline, the more that event is analyzed.</a:t>
            </a:r>
            <a:endParaRPr/>
          </a:p>
          <a:p>
            <a:pPr indent="0" lvl="0" marL="0" rtl="0" algn="l">
              <a:lnSpc>
                <a:spcPct val="100000"/>
              </a:lnSpc>
              <a:spcBef>
                <a:spcPts val="0"/>
              </a:spcBef>
              <a:spcAft>
                <a:spcPts val="0"/>
              </a:spcAft>
              <a:buSzPts val="1400"/>
              <a:buNone/>
            </a:pPr>
            <a:r>
              <a:t/>
            </a:r>
            <a:endParaRPr/>
          </a:p>
          <a:p>
            <a:pPr indent="-171450" lvl="0" marL="171450" rtl="0" algn="l">
              <a:lnSpc>
                <a:spcPct val="100000"/>
              </a:lnSpc>
              <a:spcBef>
                <a:spcPts val="0"/>
              </a:spcBef>
              <a:spcAft>
                <a:spcPts val="0"/>
              </a:spcAft>
              <a:buSzPts val="1400"/>
              <a:buFont typeface="Arial"/>
              <a:buChar char="•"/>
            </a:pPr>
            <a:r>
              <a:rPr lang="en-US"/>
              <a:t>The initial information that is disseminated includes quick facts and interviews about the event that is published in the news and online.  As time progresses, the information is studied in more depth and is then published in journals or books.</a:t>
            </a:r>
            <a:endParaRPr/>
          </a:p>
          <a:p>
            <a:pPr indent="-82550" lvl="0" marL="171450" rtl="0" algn="l">
              <a:lnSpc>
                <a:spcPct val="100000"/>
              </a:lnSpc>
              <a:spcBef>
                <a:spcPts val="0"/>
              </a:spcBef>
              <a:spcAft>
                <a:spcPts val="0"/>
              </a:spcAft>
              <a:buSzPts val="1400"/>
              <a:buFont typeface="Arial"/>
              <a:buNone/>
            </a:pPr>
            <a:r>
              <a:t/>
            </a:r>
            <a:endParaRPr/>
          </a:p>
          <a:p>
            <a:pPr indent="-171450" lvl="0" marL="171450" rtl="0" algn="l">
              <a:lnSpc>
                <a:spcPct val="100000"/>
              </a:lnSpc>
              <a:spcBef>
                <a:spcPts val="0"/>
              </a:spcBef>
              <a:spcAft>
                <a:spcPts val="0"/>
              </a:spcAft>
              <a:buSzPts val="1400"/>
              <a:buFont typeface="Arial"/>
              <a:buChar char="•"/>
            </a:pPr>
            <a:r>
              <a:rPr lang="en-US"/>
              <a:t>So if you have a new or recent topic, you are not likely going to find much in journals or books. Also, information that comes out initially may or may not be properly verified and might be biased based on who is reporting it. As information progresses down the timeline, it is looked at in more depth and is then published in scholarly journal articles and books. For this reason, most instructors prefer you to use scholarly journal articles and books as your sources.</a:t>
            </a:r>
            <a:endParaRPr/>
          </a:p>
        </p:txBody>
      </p:sp>
      <p:sp>
        <p:nvSpPr>
          <p:cNvPr id="102" name="Google Shape;102;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727b3dbef2_0_4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g727b3dbef2_0_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727b3dbef2_0_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727b3dbef2_0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45" name="Google Shape;145;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7119cced83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7119cced83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7119cced83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g7119cced83_0_58"/>
          <p:cNvPicPr preferRelativeResize="0"/>
          <p:nvPr/>
        </p:nvPicPr>
        <p:blipFill rotWithShape="1">
          <a:blip r:embed="rId2">
            <a:alphaModFix/>
          </a:blip>
          <a:srcRect b="0" l="0" r="0" t="0"/>
          <a:stretch/>
        </p:blipFill>
        <p:spPr>
          <a:xfrm>
            <a:off x="4647435" y="0"/>
            <a:ext cx="7544565" cy="244043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g7119cced83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Autofit/>
          </a:bodyPr>
          <a:lstStyle>
            <a:lvl1pPr indent="-228600" lvl="0" marL="457200" algn="l">
              <a:lnSpc>
                <a:spcPct val="100000"/>
              </a:lnSpc>
              <a:spcBef>
                <a:spcPts val="0"/>
              </a:spcBef>
              <a:spcAft>
                <a:spcPts val="0"/>
              </a:spcAft>
              <a:buSzPts val="2400"/>
              <a:buNone/>
              <a:defRPr/>
            </a:lvl1pPr>
          </a:lstStyle>
          <a:p/>
        </p:txBody>
      </p:sp>
      <p:sp>
        <p:nvSpPr>
          <p:cNvPr id="58" name="Google Shape;58;g7119cced83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9" name="Shape 59"/>
        <p:cNvGrpSpPr/>
        <p:nvPr/>
      </p:nvGrpSpPr>
      <p:grpSpPr>
        <a:xfrm>
          <a:off x="0" y="0"/>
          <a:ext cx="0" cy="0"/>
          <a:chOff x="0" y="0"/>
          <a:chExt cx="0" cy="0"/>
        </a:xfrm>
      </p:grpSpPr>
      <p:sp>
        <p:nvSpPr>
          <p:cNvPr id="60" name="Google Shape;60;g7119cced83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61" name="Google Shape;61;g7119cced83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2100"/>
              </a:spcBef>
              <a:spcAft>
                <a:spcPts val="0"/>
              </a:spcAft>
              <a:buSzPts val="1900"/>
              <a:buChar char="○"/>
              <a:defRPr/>
            </a:lvl2pPr>
            <a:lvl3pPr indent="-349250" lvl="2" marL="1371600" algn="ctr">
              <a:lnSpc>
                <a:spcPct val="115000"/>
              </a:lnSpc>
              <a:spcBef>
                <a:spcPts val="2100"/>
              </a:spcBef>
              <a:spcAft>
                <a:spcPts val="0"/>
              </a:spcAft>
              <a:buSzPts val="1900"/>
              <a:buChar char="■"/>
              <a:defRPr/>
            </a:lvl3pPr>
            <a:lvl4pPr indent="-349250" lvl="3" marL="1828800" algn="ctr">
              <a:lnSpc>
                <a:spcPct val="115000"/>
              </a:lnSpc>
              <a:spcBef>
                <a:spcPts val="2100"/>
              </a:spcBef>
              <a:spcAft>
                <a:spcPts val="0"/>
              </a:spcAft>
              <a:buSzPts val="1900"/>
              <a:buChar char="●"/>
              <a:defRPr/>
            </a:lvl4pPr>
            <a:lvl5pPr indent="-349250" lvl="4" marL="2286000" algn="ctr">
              <a:lnSpc>
                <a:spcPct val="115000"/>
              </a:lnSpc>
              <a:spcBef>
                <a:spcPts val="2100"/>
              </a:spcBef>
              <a:spcAft>
                <a:spcPts val="0"/>
              </a:spcAft>
              <a:buSzPts val="1900"/>
              <a:buChar char="○"/>
              <a:defRPr/>
            </a:lvl5pPr>
            <a:lvl6pPr indent="-349250" lvl="5" marL="2743200" algn="ctr">
              <a:lnSpc>
                <a:spcPct val="115000"/>
              </a:lnSpc>
              <a:spcBef>
                <a:spcPts val="2100"/>
              </a:spcBef>
              <a:spcAft>
                <a:spcPts val="0"/>
              </a:spcAft>
              <a:buSzPts val="1900"/>
              <a:buChar char="■"/>
              <a:defRPr/>
            </a:lvl6pPr>
            <a:lvl7pPr indent="-349250" lvl="6" marL="3200400" algn="ctr">
              <a:lnSpc>
                <a:spcPct val="115000"/>
              </a:lnSpc>
              <a:spcBef>
                <a:spcPts val="2100"/>
              </a:spcBef>
              <a:spcAft>
                <a:spcPts val="0"/>
              </a:spcAft>
              <a:buSzPts val="1900"/>
              <a:buChar char="●"/>
              <a:defRPr/>
            </a:lvl7pPr>
            <a:lvl8pPr indent="-349250" lvl="7" marL="3657600" algn="ctr">
              <a:lnSpc>
                <a:spcPct val="115000"/>
              </a:lnSpc>
              <a:spcBef>
                <a:spcPts val="2100"/>
              </a:spcBef>
              <a:spcAft>
                <a:spcPts val="0"/>
              </a:spcAft>
              <a:buSzPts val="1900"/>
              <a:buChar char="○"/>
              <a:defRPr/>
            </a:lvl8pPr>
            <a:lvl9pPr indent="-349250" lvl="8" marL="4114800" algn="ctr">
              <a:lnSpc>
                <a:spcPct val="115000"/>
              </a:lnSpc>
              <a:spcBef>
                <a:spcPts val="2100"/>
              </a:spcBef>
              <a:spcAft>
                <a:spcPts val="2100"/>
              </a:spcAft>
              <a:buSzPts val="1900"/>
              <a:buChar char="■"/>
              <a:defRPr/>
            </a:lvl9pPr>
          </a:lstStyle>
          <a:p/>
        </p:txBody>
      </p:sp>
      <p:sp>
        <p:nvSpPr>
          <p:cNvPr id="62" name="Google Shape;62;g7119cced83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g7119cced83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g7119cced83_0_99"/>
          <p:cNvSpPr txBox="1"/>
          <p:nvPr>
            <p:ph type="title"/>
          </p:nvPr>
        </p:nvSpPr>
        <p:spPr>
          <a:xfrm>
            <a:off x="0" y="378812"/>
            <a:ext cx="9613800" cy="1080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FFFFF"/>
              </a:buClr>
              <a:buSzPts val="3600"/>
              <a:buFont typeface="Trebuchet MS"/>
              <a:buNone/>
              <a:defRPr>
                <a:solidFill>
                  <a:srgbClr val="FFFFFF"/>
                </a:solidFill>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0" name="Google Shape;20;g7119cced83_0_99"/>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chemeClr val="lt1"/>
              </a:buClr>
              <a:buSzPts val="2400"/>
              <a:buChar char="●"/>
              <a:defRPr sz="2400"/>
            </a:lvl1pPr>
            <a:lvl2pPr indent="-355600" lvl="1" marL="914400" algn="l">
              <a:lnSpc>
                <a:spcPct val="90000"/>
              </a:lnSpc>
              <a:spcBef>
                <a:spcPts val="2100"/>
              </a:spcBef>
              <a:spcAft>
                <a:spcPts val="0"/>
              </a:spcAft>
              <a:buClr>
                <a:schemeClr val="lt1"/>
              </a:buClr>
              <a:buSzPts val="2000"/>
              <a:buChar char="○"/>
              <a:defRPr sz="2000"/>
            </a:lvl2pPr>
            <a:lvl3pPr indent="-342900" lvl="2" marL="1371600" algn="l">
              <a:lnSpc>
                <a:spcPct val="90000"/>
              </a:lnSpc>
              <a:spcBef>
                <a:spcPts val="2100"/>
              </a:spcBef>
              <a:spcAft>
                <a:spcPts val="0"/>
              </a:spcAft>
              <a:buClr>
                <a:schemeClr val="lt1"/>
              </a:buClr>
              <a:buSzPts val="1800"/>
              <a:buChar char="■"/>
              <a:defRPr sz="1800"/>
            </a:lvl3pPr>
            <a:lvl4pPr indent="-330200" lvl="3" marL="1828800" algn="l">
              <a:lnSpc>
                <a:spcPct val="90000"/>
              </a:lnSpc>
              <a:spcBef>
                <a:spcPts val="2100"/>
              </a:spcBef>
              <a:spcAft>
                <a:spcPts val="0"/>
              </a:spcAft>
              <a:buClr>
                <a:schemeClr val="lt1"/>
              </a:buClr>
              <a:buSzPts val="1600"/>
              <a:buChar char="●"/>
              <a:defRPr sz="1600"/>
            </a:lvl4pPr>
            <a:lvl5pPr indent="-330200" lvl="4" marL="2286000" algn="l">
              <a:lnSpc>
                <a:spcPct val="90000"/>
              </a:lnSpc>
              <a:spcBef>
                <a:spcPts val="2100"/>
              </a:spcBef>
              <a:spcAft>
                <a:spcPts val="0"/>
              </a:spcAft>
              <a:buClr>
                <a:schemeClr val="lt1"/>
              </a:buClr>
              <a:buSzPts val="1600"/>
              <a:buChar char="○"/>
              <a:defRPr sz="1600"/>
            </a:lvl5pPr>
            <a:lvl6pPr indent="-342900" lvl="5" marL="2743200" algn="l">
              <a:lnSpc>
                <a:spcPct val="90000"/>
              </a:lnSpc>
              <a:spcBef>
                <a:spcPts val="2100"/>
              </a:spcBef>
              <a:spcAft>
                <a:spcPts val="0"/>
              </a:spcAft>
              <a:buClr>
                <a:schemeClr val="lt1"/>
              </a:buClr>
              <a:buSzPts val="1800"/>
              <a:buChar char="■"/>
              <a:defRPr/>
            </a:lvl6pPr>
            <a:lvl7pPr indent="-342900" lvl="6" marL="3200400" algn="l">
              <a:lnSpc>
                <a:spcPct val="90000"/>
              </a:lnSpc>
              <a:spcBef>
                <a:spcPts val="2100"/>
              </a:spcBef>
              <a:spcAft>
                <a:spcPts val="0"/>
              </a:spcAft>
              <a:buClr>
                <a:schemeClr val="lt1"/>
              </a:buClr>
              <a:buSzPts val="1800"/>
              <a:buChar char="●"/>
              <a:defRPr/>
            </a:lvl7pPr>
            <a:lvl8pPr indent="-342900" lvl="7" marL="3657600" algn="l">
              <a:lnSpc>
                <a:spcPct val="90000"/>
              </a:lnSpc>
              <a:spcBef>
                <a:spcPts val="2100"/>
              </a:spcBef>
              <a:spcAft>
                <a:spcPts val="0"/>
              </a:spcAft>
              <a:buClr>
                <a:schemeClr val="lt1"/>
              </a:buClr>
              <a:buSzPts val="1800"/>
              <a:buChar char="○"/>
              <a:defRPr/>
            </a:lvl8pPr>
            <a:lvl9pPr indent="-342900" lvl="8" marL="4114800" algn="l">
              <a:lnSpc>
                <a:spcPct val="90000"/>
              </a:lnSpc>
              <a:spcBef>
                <a:spcPts val="2100"/>
              </a:spcBef>
              <a:spcAft>
                <a:spcPts val="2100"/>
              </a:spcAft>
              <a:buClr>
                <a:schemeClr val="lt1"/>
              </a:buClr>
              <a:buSzPts val="1800"/>
              <a:buChar char="■"/>
              <a:defRPr/>
            </a:lvl9pPr>
          </a:lstStyle>
          <a:p/>
        </p:txBody>
      </p:sp>
      <p:sp>
        <p:nvSpPr>
          <p:cNvPr id="21" name="Google Shape;21;g7119cced83_0_9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g7119cced83_0_99"/>
          <p:cNvSpPr txBox="1"/>
          <p:nvPr>
            <p:ph idx="11" type="ftr"/>
          </p:nvPr>
        </p:nvSpPr>
        <p:spPr>
          <a:xfrm>
            <a:off x="680321" y="5936188"/>
            <a:ext cx="6870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g7119cced83_0_99"/>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4" name="Google Shape;24;g7119cced83_0_99"/>
          <p:cNvSpPr/>
          <p:nvPr/>
        </p:nvSpPr>
        <p:spPr>
          <a:xfrm>
            <a:off x="5732813" y="1604188"/>
            <a:ext cx="2900100" cy="69600"/>
          </a:xfrm>
          <a:prstGeom prst="rect">
            <a:avLst/>
          </a:prstGeom>
          <a:solidFill>
            <a:srgbClr val="4EB74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g7119cced83_0_99"/>
          <p:cNvSpPr/>
          <p:nvPr/>
        </p:nvSpPr>
        <p:spPr>
          <a:xfrm>
            <a:off x="0" y="1604187"/>
            <a:ext cx="2704011" cy="69509"/>
          </a:xfrm>
          <a:prstGeom prst="rect">
            <a:avLst/>
          </a:prstGeom>
          <a:solidFill>
            <a:srgbClr val="F4992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 name="Google Shape;26;g7119cced83_0_99"/>
          <p:cNvSpPr/>
          <p:nvPr/>
        </p:nvSpPr>
        <p:spPr>
          <a:xfrm flipH="1" rot="10800000">
            <a:off x="2704011" y="1604187"/>
            <a:ext cx="3028802" cy="69509"/>
          </a:xfrm>
          <a:prstGeom prst="rect">
            <a:avLst/>
          </a:prstGeom>
          <a:solidFill>
            <a:srgbClr val="154A9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27" name="Google Shape;27;g7119cced83_0_99"/>
          <p:cNvPicPr preferRelativeResize="0"/>
          <p:nvPr/>
        </p:nvPicPr>
        <p:blipFill rotWithShape="1">
          <a:blip r:embed="rId2">
            <a:alphaModFix/>
          </a:blip>
          <a:srcRect b="0" l="0" r="0" t="0"/>
          <a:stretch/>
        </p:blipFill>
        <p:spPr>
          <a:xfrm>
            <a:off x="7800126" y="134938"/>
            <a:ext cx="4391874" cy="160181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g7119cced83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30" name="Google Shape;30;g7119cced83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1" name="Shape 31"/>
        <p:cNvGrpSpPr/>
        <p:nvPr/>
      </p:nvGrpSpPr>
      <p:grpSpPr>
        <a:xfrm>
          <a:off x="0" y="0"/>
          <a:ext cx="0" cy="0"/>
          <a:chOff x="0" y="0"/>
          <a:chExt cx="0" cy="0"/>
        </a:xfrm>
      </p:grpSpPr>
      <p:sp>
        <p:nvSpPr>
          <p:cNvPr id="32" name="Google Shape;32;g7119cced83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7119cced83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34" name="Google Shape;34;g7119cced83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5" name="Shape 35"/>
        <p:cNvGrpSpPr/>
        <p:nvPr/>
      </p:nvGrpSpPr>
      <p:grpSpPr>
        <a:xfrm>
          <a:off x="0" y="0"/>
          <a:ext cx="0" cy="0"/>
          <a:chOff x="0" y="0"/>
          <a:chExt cx="0" cy="0"/>
        </a:xfrm>
      </p:grpSpPr>
      <p:sp>
        <p:nvSpPr>
          <p:cNvPr id="36" name="Google Shape;36;g7119cced83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7" name="Google Shape;37;g7119cced83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8" name="Google Shape;38;g7119cced83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9" name="Google Shape;39;g7119cced83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g7119cced83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42" name="Google Shape;42;g7119cced83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3" name="Shape 43"/>
        <p:cNvGrpSpPr/>
        <p:nvPr/>
      </p:nvGrpSpPr>
      <p:grpSpPr>
        <a:xfrm>
          <a:off x="0" y="0"/>
          <a:ext cx="0" cy="0"/>
          <a:chOff x="0" y="0"/>
          <a:chExt cx="0" cy="0"/>
        </a:xfrm>
      </p:grpSpPr>
      <p:sp>
        <p:nvSpPr>
          <p:cNvPr id="44" name="Google Shape;44;g7119cced83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45" name="Google Shape;45;g7119cced83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46" name="Google Shape;46;g7119cced83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7" name="Shape 47"/>
        <p:cNvGrpSpPr/>
        <p:nvPr/>
      </p:nvGrpSpPr>
      <p:grpSpPr>
        <a:xfrm>
          <a:off x="0" y="0"/>
          <a:ext cx="0" cy="0"/>
          <a:chOff x="0" y="0"/>
          <a:chExt cx="0" cy="0"/>
        </a:xfrm>
      </p:grpSpPr>
      <p:sp>
        <p:nvSpPr>
          <p:cNvPr id="48" name="Google Shape;48;g7119cced83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9" name="Google Shape;49;g7119cced83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0" name="Shape 50"/>
        <p:cNvGrpSpPr/>
        <p:nvPr/>
      </p:nvGrpSpPr>
      <p:grpSpPr>
        <a:xfrm>
          <a:off x="0" y="0"/>
          <a:ext cx="0" cy="0"/>
          <a:chOff x="0" y="0"/>
          <a:chExt cx="0" cy="0"/>
        </a:xfrm>
      </p:grpSpPr>
      <p:sp>
        <p:nvSpPr>
          <p:cNvPr id="51" name="Google Shape;51;g7119cced83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g7119cced83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53" name="Google Shape;53;g7119cced83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4" name="Google Shape;54;g7119cced83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55" name="Google Shape;55;g7119cced83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9" name="Shape 9"/>
        <p:cNvGrpSpPr/>
        <p:nvPr/>
      </p:nvGrpSpPr>
      <p:grpSpPr>
        <a:xfrm>
          <a:off x="0" y="0"/>
          <a:ext cx="0" cy="0"/>
          <a:chOff x="0" y="0"/>
          <a:chExt cx="0" cy="0"/>
        </a:xfrm>
      </p:grpSpPr>
      <p:sp>
        <p:nvSpPr>
          <p:cNvPr id="10" name="Google Shape;10;g7119cced83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7119cced83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2100"/>
              </a:spcBef>
              <a:spcAft>
                <a:spcPts val="210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7119cced83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4.png"/><Relationship Id="rId6" Type="http://schemas.openxmlformats.org/officeDocument/2006/relationships/image" Target="../media/image3.jpg"/><Relationship Id="rId7"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omments" Target="../comments/comment1.xml"/><Relationship Id="rId4" Type="http://schemas.openxmlformats.org/officeDocument/2006/relationships/hyperlink" Target="https://guides.library.yale.edu/c.php?g=964120&amp;p=6964388" TargetMode="External"/><Relationship Id="rId5" Type="http://schemas.openxmlformats.org/officeDocument/2006/relationships/hyperlink" Target="https://guides.lib.vt.edu/gettingstarted/topic" TargetMode="External"/><Relationship Id="rId6" Type="http://schemas.openxmlformats.org/officeDocument/2006/relationships/hyperlink" Target="https://umich.instructure.com/courses/83460/pages/step-2-identifying-information-sources" TargetMode="External"/><Relationship Id="rId7" Type="http://schemas.openxmlformats.org/officeDocument/2006/relationships/hyperlink" Target="https://ohiostate.pressbooks.pub/choosingsources/chapter/primary-secondary-tertiary-sources/)" TargetMode="External"/><Relationship Id="rId8" Type="http://schemas.openxmlformats.org/officeDocument/2006/relationships/hyperlink" Target="https://ohiostate.pressbooks.pub/choosing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g"/><Relationship Id="rId4" Type="http://schemas.openxmlformats.org/officeDocument/2006/relationships/hyperlink" Target="https://creativecommons.org/licenses/by-sa/4.0/deed.r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research4life.or/" TargetMode="External"/><Relationship Id="rId4" Type="http://schemas.openxmlformats.org/officeDocument/2006/relationships/hyperlink" Target="mailto:r4l@research4life.org" TargetMode="External"/><Relationship Id="rId5" Type="http://schemas.openxmlformats.org/officeDocument/2006/relationships/hyperlink" Target="http://www.research4life.org/training" TargetMode="External"/><Relationship Id="rId6" Type="http://schemas.openxmlformats.org/officeDocument/2006/relationships/hyperlink" Target="http://www.research4life.org/newsletter" TargetMode="External"/><Relationship Id="rId7" Type="http://schemas.openxmlformats.org/officeDocument/2006/relationships/hyperlink" Target="https://bit.ly/2w3CU5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5.png"/><Relationship Id="rId4" Type="http://schemas.openxmlformats.org/officeDocument/2006/relationships/image" Target="../media/image6.png"/><Relationship Id="rId9" Type="http://schemas.openxmlformats.org/officeDocument/2006/relationships/hyperlink" Target="mailto:r4l@research4life.org" TargetMode="External"/><Relationship Id="rId5" Type="http://schemas.openxmlformats.org/officeDocument/2006/relationships/image" Target="../media/image4.png"/><Relationship Id="rId6" Type="http://schemas.openxmlformats.org/officeDocument/2006/relationships/image" Target="../media/image3.jpg"/><Relationship Id="rId7" Type="http://schemas.openxmlformats.org/officeDocument/2006/relationships/image" Target="../media/image7.jpg"/><Relationship Id="rId8" Type="http://schemas.openxmlformats.org/officeDocument/2006/relationships/hyperlink" Target="http://www.research4lif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umich.instructure.com/courses/83460/pages/step-2-identifying-information-sources"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8"/>
          <p:cNvSpPr txBox="1"/>
          <p:nvPr>
            <p:ph idx="1" type="subTitle"/>
          </p:nvPr>
        </p:nvSpPr>
        <p:spPr>
          <a:xfrm>
            <a:off x="0" y="4258370"/>
            <a:ext cx="12192000" cy="7227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rgbClr val="FFFFFF"/>
              </a:buClr>
              <a:buSzPts val="3600"/>
              <a:buNone/>
            </a:pPr>
            <a:r>
              <a:rPr lang="en-US" sz="3330">
                <a:solidFill>
                  <a:srgbClr val="004890"/>
                </a:solidFill>
                <a:latin typeface="Open Sans"/>
                <a:ea typeface="Open Sans"/>
                <a:cs typeface="Open Sans"/>
                <a:sym typeface="Open Sans"/>
              </a:rPr>
              <a:t>ОПРЕДЕЛЕНИЕ ИСТОЧНИКОВ ИНФОРМАЦИИ</a:t>
            </a:r>
            <a:endParaRPr sz="1850">
              <a:solidFill>
                <a:srgbClr val="004890"/>
              </a:solidFill>
              <a:latin typeface="Open Sans"/>
              <a:ea typeface="Open Sans"/>
              <a:cs typeface="Open Sans"/>
              <a:sym typeface="Open Sans"/>
            </a:endParaRPr>
          </a:p>
        </p:txBody>
      </p:sp>
      <p:sp>
        <p:nvSpPr>
          <p:cNvPr id="70" name="Google Shape;70;p38"/>
          <p:cNvSpPr txBox="1"/>
          <p:nvPr>
            <p:ph type="ctrTitle"/>
          </p:nvPr>
        </p:nvSpPr>
        <p:spPr>
          <a:xfrm>
            <a:off x="-2" y="2036456"/>
            <a:ext cx="12192000" cy="1596900"/>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SzPts val="4400"/>
              <a:buNone/>
            </a:pPr>
            <a:r>
              <a:rPr b="1" lang="en-US" sz="3563">
                <a:solidFill>
                  <a:srgbClr val="004890"/>
                </a:solidFill>
                <a:latin typeface="Open Sans"/>
                <a:ea typeface="Open Sans"/>
                <a:cs typeface="Open Sans"/>
                <a:sym typeface="Open Sans"/>
              </a:rPr>
              <a:t> ИССЛЕДОВАНИЕ И ПОВТОРНОЕ ИСПОЛЬЗОВАНИЕ НАУЧНОЙ ЛИТЕРАТУРЫ</a:t>
            </a:r>
            <a:endParaRPr b="1" sz="3888">
              <a:solidFill>
                <a:srgbClr val="004890"/>
              </a:solidFill>
              <a:latin typeface="Open Sans"/>
              <a:ea typeface="Open Sans"/>
              <a:cs typeface="Open Sans"/>
              <a:sym typeface="Open Sans"/>
            </a:endParaRPr>
          </a:p>
        </p:txBody>
      </p:sp>
      <p:sp>
        <p:nvSpPr>
          <p:cNvPr id="71" name="Google Shape;71;p38"/>
          <p:cNvSpPr txBox="1"/>
          <p:nvPr/>
        </p:nvSpPr>
        <p:spPr>
          <a:xfrm>
            <a:off x="-2" y="5606084"/>
            <a:ext cx="12192000" cy="369300"/>
          </a:xfrm>
          <a:prstGeom prst="rect">
            <a:avLst/>
          </a:prstGeom>
          <a:solidFill>
            <a:srgbClr val="586F7C"/>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1800" u="none" cap="none" strike="noStrike">
                <a:solidFill>
                  <a:schemeClr val="lt1"/>
                </a:solidFill>
                <a:latin typeface="Open Sans"/>
                <a:ea typeface="Open Sans"/>
                <a:cs typeface="Open Sans"/>
                <a:sym typeface="Open Sans"/>
              </a:rPr>
              <a:t>Research4Life — государственно-частное партнерство, объединяющее пять программ:</a:t>
            </a:r>
            <a:endParaRPr/>
          </a:p>
        </p:txBody>
      </p:sp>
      <p:pic>
        <p:nvPicPr>
          <p:cNvPr id="72" name="Google Shape;72;p38"/>
          <p:cNvPicPr preferRelativeResize="0"/>
          <p:nvPr/>
        </p:nvPicPr>
        <p:blipFill rotWithShape="1">
          <a:blip r:embed="rId3">
            <a:alphaModFix/>
          </a:blip>
          <a:srcRect b="0" l="0" r="0" t="0"/>
          <a:stretch/>
        </p:blipFill>
        <p:spPr>
          <a:xfrm>
            <a:off x="841600" y="6148180"/>
            <a:ext cx="1523874" cy="633932"/>
          </a:xfrm>
          <a:prstGeom prst="rect">
            <a:avLst/>
          </a:prstGeom>
          <a:noFill/>
          <a:ln>
            <a:noFill/>
          </a:ln>
        </p:spPr>
      </p:pic>
      <p:pic>
        <p:nvPicPr>
          <p:cNvPr id="73" name="Google Shape;73;p38"/>
          <p:cNvPicPr preferRelativeResize="0"/>
          <p:nvPr/>
        </p:nvPicPr>
        <p:blipFill rotWithShape="1">
          <a:blip r:embed="rId4">
            <a:alphaModFix/>
          </a:blip>
          <a:srcRect b="0" l="0" r="0" t="0"/>
          <a:stretch/>
        </p:blipFill>
        <p:spPr>
          <a:xfrm>
            <a:off x="3026669" y="6207625"/>
            <a:ext cx="1962613" cy="515078"/>
          </a:xfrm>
          <a:prstGeom prst="rect">
            <a:avLst/>
          </a:prstGeom>
          <a:noFill/>
          <a:ln>
            <a:noFill/>
          </a:ln>
        </p:spPr>
      </p:pic>
      <p:pic>
        <p:nvPicPr>
          <p:cNvPr id="74" name="Google Shape;74;p38"/>
          <p:cNvPicPr preferRelativeResize="0"/>
          <p:nvPr/>
        </p:nvPicPr>
        <p:blipFill rotWithShape="1">
          <a:blip r:embed="rId5">
            <a:alphaModFix/>
          </a:blip>
          <a:srcRect b="0" l="0" r="0" t="0"/>
          <a:stretch/>
        </p:blipFill>
        <p:spPr>
          <a:xfrm>
            <a:off x="5650478" y="6118184"/>
            <a:ext cx="1612438" cy="693960"/>
          </a:xfrm>
          <a:prstGeom prst="rect">
            <a:avLst/>
          </a:prstGeom>
          <a:noFill/>
          <a:ln>
            <a:noFill/>
          </a:ln>
        </p:spPr>
      </p:pic>
      <p:pic>
        <p:nvPicPr>
          <p:cNvPr id="75" name="Google Shape;75;p38"/>
          <p:cNvPicPr preferRelativeResize="0"/>
          <p:nvPr/>
        </p:nvPicPr>
        <p:blipFill rotWithShape="1">
          <a:blip r:embed="rId6">
            <a:alphaModFix/>
          </a:blip>
          <a:srcRect b="0" l="0" r="0" t="0"/>
          <a:stretch/>
        </p:blipFill>
        <p:spPr>
          <a:xfrm>
            <a:off x="7920080" y="6181191"/>
            <a:ext cx="1468376" cy="567894"/>
          </a:xfrm>
          <a:prstGeom prst="rect">
            <a:avLst/>
          </a:prstGeom>
          <a:noFill/>
          <a:ln>
            <a:noFill/>
          </a:ln>
        </p:spPr>
      </p:pic>
      <p:pic>
        <p:nvPicPr>
          <p:cNvPr id="76" name="Google Shape;76;p38"/>
          <p:cNvPicPr preferRelativeResize="0"/>
          <p:nvPr/>
        </p:nvPicPr>
        <p:blipFill rotWithShape="1">
          <a:blip r:embed="rId7">
            <a:alphaModFix/>
          </a:blip>
          <a:srcRect b="0" l="0" r="0" t="0"/>
          <a:stretch/>
        </p:blipFill>
        <p:spPr>
          <a:xfrm>
            <a:off x="9938199" y="6141339"/>
            <a:ext cx="1523874" cy="6476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9"/>
          <p:cNvSpPr txBox="1"/>
          <p:nvPr>
            <p:ph type="title"/>
          </p:nvPr>
        </p:nvSpPr>
        <p:spPr>
          <a:xfrm>
            <a:off x="0" y="506665"/>
            <a:ext cx="9613800"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solidFill>
                  <a:srgbClr val="586F7C"/>
                </a:solidFill>
                <a:latin typeface="Open Sans"/>
                <a:ea typeface="Open Sans"/>
                <a:cs typeface="Open Sans"/>
                <a:sym typeface="Open Sans"/>
              </a:rPr>
              <a:t>Что такое инструмент доступа </a:t>
            </a:r>
            <a:br>
              <a:rPr lang="en-US">
                <a:solidFill>
                  <a:srgbClr val="586F7C"/>
                </a:solidFill>
                <a:latin typeface="Open Sans"/>
                <a:ea typeface="Open Sans"/>
                <a:cs typeface="Open Sans"/>
                <a:sym typeface="Open Sans"/>
              </a:rPr>
            </a:br>
            <a:r>
              <a:rPr lang="en-US">
                <a:solidFill>
                  <a:srgbClr val="586F7C"/>
                </a:solidFill>
                <a:latin typeface="Open Sans"/>
                <a:ea typeface="Open Sans"/>
                <a:cs typeface="Open Sans"/>
                <a:sym typeface="Open Sans"/>
              </a:rPr>
              <a:t>к информации? </a:t>
            </a:r>
            <a:endParaRPr>
              <a:solidFill>
                <a:srgbClr val="586F7C"/>
              </a:solidFill>
              <a:latin typeface="Open Sans"/>
              <a:ea typeface="Open Sans"/>
              <a:cs typeface="Open Sans"/>
              <a:sym typeface="Open Sans"/>
            </a:endParaRPr>
          </a:p>
        </p:txBody>
      </p:sp>
      <p:sp>
        <p:nvSpPr>
          <p:cNvPr id="155" name="Google Shape;155;p9"/>
          <p:cNvSpPr txBox="1"/>
          <p:nvPr>
            <p:ph idx="1" type="body"/>
          </p:nvPr>
        </p:nvSpPr>
        <p:spPr>
          <a:xfrm>
            <a:off x="530292" y="1670977"/>
            <a:ext cx="9970563" cy="4910797"/>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2"/>
              </a:buClr>
              <a:buSzPts val="2000"/>
              <a:buNone/>
            </a:pPr>
            <a:r>
              <a:rPr lang="en-US" sz="2800">
                <a:solidFill>
                  <a:schemeClr val="dk1"/>
                </a:solidFill>
                <a:latin typeface="Open Sans"/>
                <a:ea typeface="Open Sans"/>
                <a:cs typeface="Open Sans"/>
                <a:sym typeface="Open Sans"/>
              </a:rPr>
              <a:t>Начиная исследовательский проект, важно понимать:</a:t>
            </a:r>
            <a:endParaRPr/>
          </a:p>
          <a:p>
            <a:pPr indent="-457200" lvl="0" marL="914400" rtl="0" algn="l">
              <a:lnSpc>
                <a:spcPct val="150000"/>
              </a:lnSpc>
              <a:spcBef>
                <a:spcPts val="0"/>
              </a:spcBef>
              <a:spcAft>
                <a:spcPts val="0"/>
              </a:spcAft>
              <a:buClr>
                <a:schemeClr val="dk2"/>
              </a:buClr>
              <a:buSzPts val="2000"/>
              <a:buFont typeface="Arial"/>
              <a:buAutoNum type="alphaLcPeriod"/>
            </a:pPr>
            <a:r>
              <a:rPr lang="en-US" sz="2000">
                <a:solidFill>
                  <a:schemeClr val="dk1"/>
                </a:solidFill>
                <a:latin typeface="Open Sans"/>
                <a:ea typeface="Open Sans"/>
                <a:cs typeface="Open Sans"/>
                <a:sym typeface="Open Sans"/>
              </a:rPr>
              <a:t>где найти информацию;</a:t>
            </a:r>
            <a:endParaRPr/>
          </a:p>
          <a:p>
            <a:pPr indent="-457200" lvl="0" marL="914400" rtl="0" algn="l">
              <a:lnSpc>
                <a:spcPct val="150000"/>
              </a:lnSpc>
              <a:spcBef>
                <a:spcPts val="0"/>
              </a:spcBef>
              <a:spcAft>
                <a:spcPts val="0"/>
              </a:spcAft>
              <a:buClr>
                <a:schemeClr val="dk2"/>
              </a:buClr>
              <a:buSzPts val="2000"/>
              <a:buFont typeface="Arial"/>
              <a:buAutoNum type="alphaLcPeriod"/>
            </a:pPr>
            <a:r>
              <a:rPr lang="en-US" sz="2000">
                <a:solidFill>
                  <a:schemeClr val="dk1"/>
                </a:solidFill>
                <a:latin typeface="Open Sans"/>
                <a:ea typeface="Open Sans"/>
                <a:cs typeface="Open Sans"/>
                <a:sym typeface="Open Sans"/>
              </a:rPr>
              <a:t>какой вид ресурсов предлагается на каких платформах и сервисах организации доступа.</a:t>
            </a:r>
            <a:endParaRPr/>
          </a:p>
          <a:p>
            <a:pPr indent="-330200" lvl="0" marL="457200" rtl="0" algn="l">
              <a:lnSpc>
                <a:spcPct val="150000"/>
              </a:lnSpc>
              <a:spcBef>
                <a:spcPts val="0"/>
              </a:spcBef>
              <a:spcAft>
                <a:spcPts val="0"/>
              </a:spcAft>
              <a:buClr>
                <a:schemeClr val="dk2"/>
              </a:buClr>
              <a:buSzPts val="2000"/>
              <a:buFont typeface="Arial"/>
              <a:buNone/>
            </a:pPr>
            <a:r>
              <a:t/>
            </a:r>
            <a:endParaRPr sz="2000">
              <a:solidFill>
                <a:schemeClr val="dk1"/>
              </a:solidFill>
              <a:latin typeface="Open Sans"/>
              <a:ea typeface="Open Sans"/>
              <a:cs typeface="Open Sans"/>
              <a:sym typeface="Open Sans"/>
            </a:endParaRPr>
          </a:p>
          <a:p>
            <a:pPr indent="-342900" lvl="0" marL="342900" rtl="0" algn="l">
              <a:lnSpc>
                <a:spcPct val="150000"/>
              </a:lnSpc>
              <a:spcBef>
                <a:spcPts val="0"/>
              </a:spcBef>
              <a:spcAft>
                <a:spcPts val="0"/>
              </a:spcAft>
              <a:buClr>
                <a:schemeClr val="dk2"/>
              </a:buClr>
              <a:buSzPts val="2000"/>
              <a:buChar char="●"/>
            </a:pPr>
            <a:r>
              <a:rPr lang="en-US" sz="2000">
                <a:solidFill>
                  <a:schemeClr val="dk1"/>
                </a:solidFill>
                <a:latin typeface="Open Sans"/>
                <a:ea typeface="Open Sans"/>
                <a:cs typeface="Open Sans"/>
                <a:sym typeface="Open Sans"/>
              </a:rPr>
              <a:t>Такие сервисы и платформы называются инструментами доступа. Они используются для поиска различных видов информационных ресурсов.</a:t>
            </a:r>
            <a:endParaRPr b="1" sz="2000">
              <a:solidFill>
                <a:schemeClr val="dk1"/>
              </a:solidFill>
              <a:latin typeface="Open Sans"/>
              <a:ea typeface="Open Sans"/>
              <a:cs typeface="Open Sans"/>
              <a:sym typeface="Open Sans"/>
            </a:endParaRPr>
          </a:p>
          <a:p>
            <a:pPr indent="-342900" lvl="0" marL="342900" rtl="0" algn="l">
              <a:lnSpc>
                <a:spcPct val="150000"/>
              </a:lnSpc>
              <a:spcBef>
                <a:spcPts val="0"/>
              </a:spcBef>
              <a:spcAft>
                <a:spcPts val="0"/>
              </a:spcAft>
              <a:buClr>
                <a:schemeClr val="dk2"/>
              </a:buClr>
              <a:buSzPts val="2000"/>
              <a:buChar char="●"/>
            </a:pPr>
            <a:r>
              <a:rPr b="1" lang="en-US" sz="2000">
                <a:solidFill>
                  <a:schemeClr val="dk1"/>
                </a:solidFill>
                <a:latin typeface="Open Sans"/>
                <a:ea typeface="Open Sans"/>
                <a:cs typeface="Open Sans"/>
                <a:sym typeface="Open Sans"/>
              </a:rPr>
              <a:t>Не забывайте, </a:t>
            </a:r>
            <a:r>
              <a:rPr lang="en-US" sz="2000">
                <a:solidFill>
                  <a:schemeClr val="dk1"/>
                </a:solidFill>
                <a:latin typeface="Open Sans"/>
                <a:ea typeface="Open Sans"/>
                <a:cs typeface="Open Sans"/>
                <a:sym typeface="Open Sans"/>
              </a:rPr>
              <a:t>что не все инструменты доступа являются бесплатными!!!</a:t>
            </a:r>
            <a:endParaRPr/>
          </a:p>
          <a:p>
            <a:pPr indent="-342900" lvl="0" marL="342900" rtl="0" algn="l">
              <a:lnSpc>
                <a:spcPct val="150000"/>
              </a:lnSpc>
              <a:spcBef>
                <a:spcPts val="0"/>
              </a:spcBef>
              <a:spcAft>
                <a:spcPts val="0"/>
              </a:spcAft>
              <a:buClr>
                <a:schemeClr val="dk2"/>
              </a:buClr>
              <a:buSzPts val="2000"/>
              <a:buChar char="●"/>
            </a:pPr>
            <a:r>
              <a:rPr b="1" lang="en-US" sz="2000">
                <a:solidFill>
                  <a:schemeClr val="dk1"/>
                </a:solidFill>
                <a:latin typeface="Open Sans"/>
                <a:ea typeface="Open Sans"/>
                <a:cs typeface="Open Sans"/>
                <a:sym typeface="Open Sans"/>
              </a:rPr>
              <a:t>Всегда</a:t>
            </a:r>
            <a:r>
              <a:rPr lang="en-US" sz="2000">
                <a:solidFill>
                  <a:schemeClr val="dk1"/>
                </a:solidFill>
                <a:latin typeface="Open Sans"/>
                <a:ea typeface="Open Sans"/>
                <a:cs typeface="Open Sans"/>
                <a:sym typeface="Open Sans"/>
              </a:rPr>
              <a:t> уточняйте, какие подписки есть в вашей библиотеке и какие инструменты предоставляются вашему учреждению.</a:t>
            </a:r>
            <a:endParaRPr sz="2000">
              <a:solidFill>
                <a:schemeClr val="dk1"/>
              </a:solidFill>
              <a:latin typeface="Open Sans"/>
              <a:ea typeface="Open Sans"/>
              <a:cs typeface="Open Sans"/>
              <a:sym typeface="Open Sans"/>
            </a:endParaRPr>
          </a:p>
        </p:txBody>
      </p:sp>
      <p:sp>
        <p:nvSpPr>
          <p:cNvPr id="156" name="Google Shape;156;p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829bd93e03_0_0"/>
          <p:cNvSpPr txBox="1"/>
          <p:nvPr>
            <p:ph type="title"/>
          </p:nvPr>
        </p:nvSpPr>
        <p:spPr>
          <a:xfrm>
            <a:off x="0" y="226412"/>
            <a:ext cx="9613800" cy="1080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US">
                <a:solidFill>
                  <a:srgbClr val="586F7C"/>
                </a:solidFill>
                <a:latin typeface="Open Sans"/>
                <a:ea typeface="Open Sans"/>
                <a:cs typeface="Open Sans"/>
                <a:sym typeface="Open Sans"/>
              </a:rPr>
              <a:t>Виды инструментов доступа</a:t>
            </a:r>
            <a:endParaRPr>
              <a:solidFill>
                <a:srgbClr val="586F7C"/>
              </a:solidFill>
              <a:latin typeface="Open Sans"/>
              <a:ea typeface="Open Sans"/>
              <a:cs typeface="Open Sans"/>
              <a:sym typeface="Open Sans"/>
            </a:endParaRPr>
          </a:p>
        </p:txBody>
      </p:sp>
      <p:grpSp>
        <p:nvGrpSpPr>
          <p:cNvPr id="163" name="Google Shape;163;g829bd93e03_0_0"/>
          <p:cNvGrpSpPr/>
          <p:nvPr/>
        </p:nvGrpSpPr>
        <p:grpSpPr>
          <a:xfrm>
            <a:off x="675249" y="2012250"/>
            <a:ext cx="10438228" cy="4669333"/>
            <a:chOff x="0" y="570"/>
            <a:chExt cx="10438228" cy="4669333"/>
          </a:xfrm>
        </p:grpSpPr>
        <p:cxnSp>
          <p:nvCxnSpPr>
            <p:cNvPr id="164" name="Google Shape;164;g829bd93e03_0_0"/>
            <p:cNvCxnSpPr/>
            <p:nvPr/>
          </p:nvCxnSpPr>
          <p:spPr>
            <a:xfrm>
              <a:off x="0" y="570"/>
              <a:ext cx="10438228" cy="0"/>
            </a:xfrm>
            <a:prstGeom prst="straightConnector1">
              <a:avLst/>
            </a:prstGeom>
            <a:solidFill>
              <a:srgbClr val="FFAA3F"/>
            </a:solidFill>
            <a:ln cap="flat" cmpd="sng" w="25400">
              <a:solidFill>
                <a:srgbClr val="FFAA3F"/>
              </a:solidFill>
              <a:prstDash val="solid"/>
              <a:round/>
              <a:headEnd len="sm" w="sm" type="none"/>
              <a:tailEnd len="sm" w="sm" type="none"/>
            </a:ln>
          </p:spPr>
        </p:cxnSp>
        <p:sp>
          <p:nvSpPr>
            <p:cNvPr id="165" name="Google Shape;165;g829bd93e03_0_0"/>
            <p:cNvSpPr/>
            <p:nvPr/>
          </p:nvSpPr>
          <p:spPr>
            <a:xfrm>
              <a:off x="0" y="570"/>
              <a:ext cx="10438228" cy="93386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g829bd93e03_0_0"/>
            <p:cNvSpPr txBox="1"/>
            <p:nvPr/>
          </p:nvSpPr>
          <p:spPr>
            <a:xfrm>
              <a:off x="0" y="570"/>
              <a:ext cx="10438228" cy="933866"/>
            </a:xfrm>
            <a:prstGeom prst="rect">
              <a:avLst/>
            </a:prstGeom>
            <a:noFill/>
            <a:ln>
              <a:noFill/>
            </a:ln>
          </p:spPr>
          <p:txBody>
            <a:bodyPr anchorCtr="0" anchor="t"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1" i="0" lang="en-US" sz="1800" u="none" cap="none" strike="noStrike">
                  <a:solidFill>
                    <a:srgbClr val="000000"/>
                  </a:solidFill>
                  <a:latin typeface="Open Sans"/>
                  <a:ea typeface="Open Sans"/>
                  <a:cs typeface="Open Sans"/>
                  <a:sym typeface="Open Sans"/>
                </a:rPr>
                <a:t>1. Библиотечные каталоги и инструменты поиска </a:t>
              </a:r>
              <a:r>
                <a:rPr b="0" i="0" lang="en-US" sz="1800" u="none" cap="none" strike="noStrike">
                  <a:solidFill>
                    <a:srgbClr val="000000"/>
                  </a:solidFill>
                  <a:latin typeface="Open Sans"/>
                  <a:ea typeface="Open Sans"/>
                  <a:cs typeface="Open Sans"/>
                  <a:sym typeface="Open Sans"/>
                </a:rPr>
                <a:t>помогают сориентироваться в библиотечных фондах, в которые входят книги, журналы и любые другие материалы, дают возможность поиска по всем библиотечным собраниям, включенным в подписку. </a:t>
              </a:r>
              <a:endParaRPr b="0" i="0" sz="1800" u="none" cap="none" strike="noStrike">
                <a:solidFill>
                  <a:srgbClr val="000000"/>
                </a:solidFill>
                <a:latin typeface="Open Sans"/>
                <a:ea typeface="Open Sans"/>
                <a:cs typeface="Open Sans"/>
                <a:sym typeface="Open Sans"/>
              </a:endParaRPr>
            </a:p>
          </p:txBody>
        </p:sp>
        <p:cxnSp>
          <p:nvCxnSpPr>
            <p:cNvPr id="167" name="Google Shape;167;g829bd93e03_0_0"/>
            <p:cNvCxnSpPr/>
            <p:nvPr/>
          </p:nvCxnSpPr>
          <p:spPr>
            <a:xfrm>
              <a:off x="0" y="934436"/>
              <a:ext cx="10438228" cy="0"/>
            </a:xfrm>
            <a:prstGeom prst="straightConnector1">
              <a:avLst/>
            </a:prstGeom>
            <a:solidFill>
              <a:srgbClr val="D1FF18"/>
            </a:solidFill>
            <a:ln cap="flat" cmpd="sng" w="25400">
              <a:solidFill>
                <a:srgbClr val="D1FF18"/>
              </a:solidFill>
              <a:prstDash val="solid"/>
              <a:round/>
              <a:headEnd len="sm" w="sm" type="none"/>
              <a:tailEnd len="sm" w="sm" type="none"/>
            </a:ln>
          </p:spPr>
        </p:cxnSp>
        <p:sp>
          <p:nvSpPr>
            <p:cNvPr id="168" name="Google Shape;168;g829bd93e03_0_0"/>
            <p:cNvSpPr/>
            <p:nvPr/>
          </p:nvSpPr>
          <p:spPr>
            <a:xfrm>
              <a:off x="0" y="934436"/>
              <a:ext cx="10438228" cy="93386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g829bd93e03_0_0"/>
            <p:cNvSpPr txBox="1"/>
            <p:nvPr/>
          </p:nvSpPr>
          <p:spPr>
            <a:xfrm>
              <a:off x="0" y="934436"/>
              <a:ext cx="10438228" cy="933866"/>
            </a:xfrm>
            <a:prstGeom prst="rect">
              <a:avLst/>
            </a:prstGeom>
            <a:noFill/>
            <a:ln>
              <a:noFill/>
            </a:ln>
          </p:spPr>
          <p:txBody>
            <a:bodyPr anchorCtr="0" anchor="t"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1" i="0" lang="en-US" sz="1800" u="none" cap="none" strike="noStrike">
                  <a:solidFill>
                    <a:srgbClr val="000000"/>
                  </a:solidFill>
                  <a:latin typeface="Open Sans"/>
                  <a:ea typeface="Open Sans"/>
                  <a:cs typeface="Open Sans"/>
                  <a:sym typeface="Open Sans"/>
                </a:rPr>
                <a:t>2. Базы данных</a:t>
              </a:r>
              <a:r>
                <a:rPr b="0" i="0" lang="en-US" sz="1800" u="none" cap="none" strike="noStrike">
                  <a:solidFill>
                    <a:srgbClr val="000000"/>
                  </a:solidFill>
                  <a:latin typeface="Open Sans"/>
                  <a:ea typeface="Open Sans"/>
                  <a:cs typeface="Open Sans"/>
                  <a:sym typeface="Open Sans"/>
                </a:rPr>
                <a:t> предоставляются издателями бесплатно или за отдельную плату. В них могут входить статьи, главы из книг, материалы конференций и отчеты. Они особенно полезны для поиска научных работ по определенной тематике. </a:t>
              </a:r>
              <a:endParaRPr b="0" i="0" sz="1800" u="none" cap="none" strike="noStrike">
                <a:solidFill>
                  <a:srgbClr val="000000"/>
                </a:solidFill>
                <a:latin typeface="Open Sans"/>
                <a:ea typeface="Open Sans"/>
                <a:cs typeface="Open Sans"/>
                <a:sym typeface="Open Sans"/>
              </a:endParaRPr>
            </a:p>
          </p:txBody>
        </p:sp>
        <p:cxnSp>
          <p:nvCxnSpPr>
            <p:cNvPr id="170" name="Google Shape;170;g829bd93e03_0_0"/>
            <p:cNvCxnSpPr/>
            <p:nvPr/>
          </p:nvCxnSpPr>
          <p:spPr>
            <a:xfrm>
              <a:off x="0" y="1868303"/>
              <a:ext cx="10438228" cy="0"/>
            </a:xfrm>
            <a:prstGeom prst="straightConnector1">
              <a:avLst/>
            </a:prstGeom>
            <a:solidFill>
              <a:srgbClr val="28F100"/>
            </a:solidFill>
            <a:ln cap="flat" cmpd="sng" w="25400">
              <a:solidFill>
                <a:srgbClr val="28F100"/>
              </a:solidFill>
              <a:prstDash val="solid"/>
              <a:round/>
              <a:headEnd len="sm" w="sm" type="none"/>
              <a:tailEnd len="sm" w="sm" type="none"/>
            </a:ln>
          </p:spPr>
        </p:cxnSp>
        <p:sp>
          <p:nvSpPr>
            <p:cNvPr id="171" name="Google Shape;171;g829bd93e03_0_0"/>
            <p:cNvSpPr/>
            <p:nvPr/>
          </p:nvSpPr>
          <p:spPr>
            <a:xfrm>
              <a:off x="0" y="1868303"/>
              <a:ext cx="10438228" cy="93386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g829bd93e03_0_0"/>
            <p:cNvSpPr txBox="1"/>
            <p:nvPr/>
          </p:nvSpPr>
          <p:spPr>
            <a:xfrm>
              <a:off x="0" y="1868303"/>
              <a:ext cx="10438228" cy="933866"/>
            </a:xfrm>
            <a:prstGeom prst="rect">
              <a:avLst/>
            </a:prstGeom>
            <a:noFill/>
            <a:ln>
              <a:noFill/>
            </a:ln>
          </p:spPr>
          <p:txBody>
            <a:bodyPr anchorCtr="0" anchor="t"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1" i="0" lang="en-US" sz="1800" u="none" cap="none" strike="noStrike">
                  <a:solidFill>
                    <a:srgbClr val="000000"/>
                  </a:solidFill>
                  <a:latin typeface="Open Sans"/>
                  <a:ea typeface="Open Sans"/>
                  <a:cs typeface="Open Sans"/>
                  <a:sym typeface="Open Sans"/>
                </a:rPr>
                <a:t>3. </a:t>
              </a:r>
              <a:r>
                <a:rPr b="0" i="0" lang="en-US" sz="1800" u="none" cap="none" strike="noStrike">
                  <a:solidFill>
                    <a:srgbClr val="000000"/>
                  </a:solidFill>
                  <a:latin typeface="Open Sans"/>
                  <a:ea typeface="Open Sans"/>
                  <a:cs typeface="Open Sans"/>
                  <a:sym typeface="Open Sans"/>
                </a:rPr>
                <a:t>В </a:t>
              </a:r>
              <a:r>
                <a:rPr b="1" i="0" lang="en-US" sz="1800" u="none" cap="none" strike="noStrike">
                  <a:solidFill>
                    <a:srgbClr val="000000"/>
                  </a:solidFill>
                  <a:latin typeface="Open Sans"/>
                  <a:ea typeface="Open Sans"/>
                  <a:cs typeface="Open Sans"/>
                  <a:sym typeface="Open Sans"/>
                </a:rPr>
                <a:t>репозиториях </a:t>
              </a:r>
              <a:r>
                <a:rPr b="0" i="0" lang="en-US" sz="1800" u="none" cap="none" strike="noStrike">
                  <a:solidFill>
                    <a:srgbClr val="000000"/>
                  </a:solidFill>
                  <a:latin typeface="Open Sans"/>
                  <a:ea typeface="Open Sans"/>
                  <a:cs typeface="Open Sans"/>
                  <a:sym typeface="Open Sans"/>
                </a:rPr>
                <a:t>хранятся результаты работы научных учреждений, в том числе статьи, материалы конференций, отчеты и данные исследований и т. п. </a:t>
              </a:r>
              <a:endParaRPr b="0" i="0" sz="1800" u="none" cap="none" strike="noStrike">
                <a:solidFill>
                  <a:srgbClr val="000000"/>
                </a:solidFill>
                <a:latin typeface="Open Sans"/>
                <a:ea typeface="Open Sans"/>
                <a:cs typeface="Open Sans"/>
                <a:sym typeface="Open Sans"/>
              </a:endParaRPr>
            </a:p>
          </p:txBody>
        </p:sp>
        <p:cxnSp>
          <p:nvCxnSpPr>
            <p:cNvPr id="173" name="Google Shape;173;g829bd93e03_0_0"/>
            <p:cNvCxnSpPr/>
            <p:nvPr/>
          </p:nvCxnSpPr>
          <p:spPr>
            <a:xfrm>
              <a:off x="0" y="2802170"/>
              <a:ext cx="10438228" cy="0"/>
            </a:xfrm>
            <a:prstGeom prst="straightConnector1">
              <a:avLst/>
            </a:prstGeom>
            <a:solidFill>
              <a:srgbClr val="00CB5E"/>
            </a:solidFill>
            <a:ln cap="flat" cmpd="sng" w="25400">
              <a:solidFill>
                <a:srgbClr val="00CB5E"/>
              </a:solidFill>
              <a:prstDash val="solid"/>
              <a:round/>
              <a:headEnd len="sm" w="sm" type="none"/>
              <a:tailEnd len="sm" w="sm" type="none"/>
            </a:ln>
          </p:spPr>
        </p:cxnSp>
        <p:sp>
          <p:nvSpPr>
            <p:cNvPr id="174" name="Google Shape;174;g829bd93e03_0_0"/>
            <p:cNvSpPr/>
            <p:nvPr/>
          </p:nvSpPr>
          <p:spPr>
            <a:xfrm>
              <a:off x="0" y="2802170"/>
              <a:ext cx="10438228" cy="93386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g829bd93e03_0_0"/>
            <p:cNvSpPr txBox="1"/>
            <p:nvPr/>
          </p:nvSpPr>
          <p:spPr>
            <a:xfrm>
              <a:off x="0" y="2802170"/>
              <a:ext cx="10438228" cy="933866"/>
            </a:xfrm>
            <a:prstGeom prst="rect">
              <a:avLst/>
            </a:prstGeom>
            <a:noFill/>
            <a:ln>
              <a:noFill/>
            </a:ln>
          </p:spPr>
          <p:txBody>
            <a:bodyPr anchorCtr="0" anchor="t"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1" i="0" lang="en-US" sz="1800" u="none" cap="none" strike="noStrike">
                  <a:solidFill>
                    <a:srgbClr val="000000"/>
                  </a:solidFill>
                  <a:latin typeface="Open Sans"/>
                  <a:ea typeface="Open Sans"/>
                  <a:cs typeface="Open Sans"/>
                  <a:sym typeface="Open Sans"/>
                </a:rPr>
                <a:t>3. Каталоги</a:t>
              </a:r>
              <a:r>
                <a:rPr b="0" i="0" lang="en-US" sz="1800" u="none" cap="none" strike="noStrike">
                  <a:solidFill>
                    <a:srgbClr val="000000"/>
                  </a:solidFill>
                  <a:latin typeface="Open Sans"/>
                  <a:ea typeface="Open Sans"/>
                  <a:cs typeface="Open Sans"/>
                  <a:sym typeface="Open Sans"/>
                </a:rPr>
                <a:t> содержат библиографические данные и цитаты для поиска текстов и определения качественных публикаций. Могут быть предметными или междисциплинарными, иногда включают полный текст публикаций.</a:t>
              </a:r>
              <a:endParaRPr b="0" i="0" sz="1800" u="none" cap="none" strike="noStrike">
                <a:solidFill>
                  <a:srgbClr val="000000"/>
                </a:solidFill>
                <a:latin typeface="Open Sans"/>
                <a:ea typeface="Open Sans"/>
                <a:cs typeface="Open Sans"/>
                <a:sym typeface="Open Sans"/>
              </a:endParaRPr>
            </a:p>
          </p:txBody>
        </p:sp>
        <p:cxnSp>
          <p:nvCxnSpPr>
            <p:cNvPr id="176" name="Google Shape;176;g829bd93e03_0_0"/>
            <p:cNvCxnSpPr/>
            <p:nvPr/>
          </p:nvCxnSpPr>
          <p:spPr>
            <a:xfrm>
              <a:off x="0" y="3736037"/>
              <a:ext cx="10438228" cy="0"/>
            </a:xfrm>
            <a:prstGeom prst="straightConnector1">
              <a:avLst/>
            </a:prstGeom>
            <a:solidFill>
              <a:srgbClr val="0095A5"/>
            </a:solidFill>
            <a:ln cap="flat" cmpd="sng" w="25400">
              <a:solidFill>
                <a:srgbClr val="0095A5"/>
              </a:solidFill>
              <a:prstDash val="solid"/>
              <a:round/>
              <a:headEnd len="sm" w="sm" type="none"/>
              <a:tailEnd len="sm" w="sm" type="none"/>
            </a:ln>
          </p:spPr>
        </p:cxnSp>
        <p:sp>
          <p:nvSpPr>
            <p:cNvPr id="177" name="Google Shape;177;g829bd93e03_0_0"/>
            <p:cNvSpPr/>
            <p:nvPr/>
          </p:nvSpPr>
          <p:spPr>
            <a:xfrm>
              <a:off x="0" y="3736037"/>
              <a:ext cx="10438228" cy="93386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g829bd93e03_0_0"/>
            <p:cNvSpPr txBox="1"/>
            <p:nvPr/>
          </p:nvSpPr>
          <p:spPr>
            <a:xfrm>
              <a:off x="0" y="3736037"/>
              <a:ext cx="10438228" cy="933866"/>
            </a:xfrm>
            <a:prstGeom prst="rect">
              <a:avLst/>
            </a:prstGeom>
            <a:noFill/>
            <a:ln>
              <a:noFill/>
            </a:ln>
          </p:spPr>
          <p:txBody>
            <a:bodyPr anchorCtr="0" anchor="t" bIns="68575" lIns="68575" spcFirstLastPara="1" rIns="68575" wrap="square" tIns="68575">
              <a:noAutofit/>
            </a:bodyPr>
            <a:lstStyle/>
            <a:p>
              <a:pPr indent="0" lvl="0" marL="0" marR="0" rtl="0" algn="l">
                <a:lnSpc>
                  <a:spcPct val="90000"/>
                </a:lnSpc>
                <a:spcBef>
                  <a:spcPts val="0"/>
                </a:spcBef>
                <a:spcAft>
                  <a:spcPts val="0"/>
                </a:spcAft>
                <a:buNone/>
              </a:pPr>
              <a:r>
                <a:rPr b="1" i="0" lang="en-US" sz="1800" u="none" cap="none" strike="noStrike">
                  <a:solidFill>
                    <a:srgbClr val="000000"/>
                  </a:solidFill>
                  <a:latin typeface="Open Sans"/>
                  <a:ea typeface="Open Sans"/>
                  <a:cs typeface="Open Sans"/>
                  <a:sym typeface="Open Sans"/>
                </a:rPr>
                <a:t>4. Поисковые машины</a:t>
              </a:r>
              <a:r>
                <a:rPr b="0" i="0" lang="en-US" sz="1800" u="none" cap="none" strike="noStrike">
                  <a:solidFill>
                    <a:srgbClr val="000000"/>
                  </a:solidFill>
                  <a:latin typeface="Open Sans"/>
                  <a:ea typeface="Open Sans"/>
                  <a:cs typeface="Open Sans"/>
                  <a:sym typeface="Open Sans"/>
                </a:rPr>
                <a:t> индексируют различные виды интернет-источников, которые можно найти машинным способом, и снабжают пользователей информации онлайн-ресурсами в неограниченном объеме. Самая популярная в мире поисковая машина —Google.</a:t>
              </a:r>
              <a:endParaRPr b="0" i="0" sz="1800" u="none" cap="none" strike="noStrike">
                <a:solidFill>
                  <a:srgbClr val="000000"/>
                </a:solidFill>
                <a:latin typeface="Open Sans"/>
                <a:ea typeface="Open Sans"/>
                <a:cs typeface="Open Sans"/>
                <a:sym typeface="Open Sans"/>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0"/>
          <p:cNvSpPr txBox="1"/>
          <p:nvPr>
            <p:ph type="title"/>
          </p:nvPr>
        </p:nvSpPr>
        <p:spPr>
          <a:xfrm>
            <a:off x="0" y="479902"/>
            <a:ext cx="9115425"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Оценка информационных </a:t>
            </a:r>
            <a:br>
              <a:rPr lang="en-US">
                <a:solidFill>
                  <a:srgbClr val="586F7C"/>
                </a:solidFill>
                <a:latin typeface="Open Sans"/>
                <a:ea typeface="Open Sans"/>
                <a:cs typeface="Open Sans"/>
                <a:sym typeface="Open Sans"/>
              </a:rPr>
            </a:br>
            <a:r>
              <a:rPr lang="en-US">
                <a:solidFill>
                  <a:srgbClr val="586F7C"/>
                </a:solidFill>
                <a:latin typeface="Open Sans"/>
                <a:ea typeface="Open Sans"/>
                <a:cs typeface="Open Sans"/>
                <a:sym typeface="Open Sans"/>
              </a:rPr>
              <a:t>ресурсов</a:t>
            </a:r>
            <a:endParaRPr>
              <a:solidFill>
                <a:srgbClr val="586F7C"/>
              </a:solidFill>
              <a:latin typeface="Open Sans"/>
              <a:ea typeface="Open Sans"/>
              <a:cs typeface="Open Sans"/>
              <a:sym typeface="Open Sans"/>
            </a:endParaRPr>
          </a:p>
        </p:txBody>
      </p:sp>
      <p:sp>
        <p:nvSpPr>
          <p:cNvPr id="185" name="Google Shape;185;p10"/>
          <p:cNvSpPr txBox="1"/>
          <p:nvPr>
            <p:ph idx="1" type="body"/>
          </p:nvPr>
        </p:nvSpPr>
        <p:spPr>
          <a:xfrm>
            <a:off x="278514" y="1730477"/>
            <a:ext cx="6133514" cy="4938714"/>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Clr>
                <a:schemeClr val="dk1"/>
              </a:buClr>
              <a:buSzPts val="2200"/>
              <a:buNone/>
            </a:pPr>
            <a:r>
              <a:rPr lang="en-US">
                <a:solidFill>
                  <a:schemeClr val="dk1"/>
                </a:solidFill>
                <a:latin typeface="Open Sans"/>
                <a:ea typeface="Open Sans"/>
                <a:cs typeface="Open Sans"/>
                <a:sym typeface="Open Sans"/>
              </a:rPr>
              <a:t>Сегодня в интернет-пространстве автором может быть каждый. Поэтому не вся опубликованная там информация является надежной и достоверной!</a:t>
            </a:r>
            <a:endParaRPr/>
          </a:p>
          <a:p>
            <a:pPr indent="-203200" lvl="0" marL="342900" rtl="0" algn="l">
              <a:lnSpc>
                <a:spcPct val="100000"/>
              </a:lnSpc>
              <a:spcBef>
                <a:spcPts val="0"/>
              </a:spcBef>
              <a:spcAft>
                <a:spcPts val="0"/>
              </a:spcAft>
              <a:buClr>
                <a:schemeClr val="dk1"/>
              </a:buClr>
              <a:buSzPts val="2200"/>
              <a:buNone/>
            </a:pPr>
            <a:r>
              <a:t/>
            </a:r>
            <a:endParaRPr sz="2200">
              <a:solidFill>
                <a:schemeClr val="dk1"/>
              </a:solidFill>
              <a:latin typeface="Open Sans"/>
              <a:ea typeface="Open Sans"/>
              <a:cs typeface="Open Sans"/>
              <a:sym typeface="Open Sans"/>
            </a:endParaRPr>
          </a:p>
          <a:p>
            <a:pPr indent="-342900" lvl="0" marL="342900" rtl="0" algn="l">
              <a:lnSpc>
                <a:spcPct val="100000"/>
              </a:lnSpc>
              <a:spcBef>
                <a:spcPts val="0"/>
              </a:spcBef>
              <a:spcAft>
                <a:spcPts val="0"/>
              </a:spcAft>
              <a:buClr>
                <a:schemeClr val="dk1"/>
              </a:buClr>
              <a:buSzPts val="2200"/>
              <a:buChar char="●"/>
            </a:pPr>
            <a:r>
              <a:rPr lang="en-US" sz="2200">
                <a:solidFill>
                  <a:schemeClr val="dk1"/>
                </a:solidFill>
                <a:latin typeface="Open Sans"/>
                <a:ea typeface="Open Sans"/>
                <a:cs typeface="Open Sans"/>
                <a:sym typeface="Open Sans"/>
              </a:rPr>
              <a:t>Информационные ресурсы, особенно в формате онлайн, необходимо тщательно оценивать. </a:t>
            </a:r>
            <a:endParaRPr/>
          </a:p>
          <a:p>
            <a:pPr indent="-203200" lvl="0" marL="342900" rtl="0" algn="l">
              <a:lnSpc>
                <a:spcPct val="100000"/>
              </a:lnSpc>
              <a:spcBef>
                <a:spcPts val="0"/>
              </a:spcBef>
              <a:spcAft>
                <a:spcPts val="0"/>
              </a:spcAft>
              <a:buClr>
                <a:schemeClr val="dk1"/>
              </a:buClr>
              <a:buSzPts val="2200"/>
              <a:buNone/>
            </a:pPr>
            <a:r>
              <a:t/>
            </a:r>
            <a:endParaRPr sz="2200">
              <a:solidFill>
                <a:schemeClr val="dk1"/>
              </a:solidFill>
              <a:latin typeface="Open Sans"/>
              <a:ea typeface="Open Sans"/>
              <a:cs typeface="Open Sans"/>
              <a:sym typeface="Open Sans"/>
            </a:endParaRPr>
          </a:p>
          <a:p>
            <a:pPr indent="-342900" lvl="0" marL="342900" rtl="0" algn="l">
              <a:lnSpc>
                <a:spcPct val="100000"/>
              </a:lnSpc>
              <a:spcBef>
                <a:spcPts val="0"/>
              </a:spcBef>
              <a:spcAft>
                <a:spcPts val="0"/>
              </a:spcAft>
              <a:buClr>
                <a:schemeClr val="dk1"/>
              </a:buClr>
              <a:buSzPts val="2200"/>
              <a:buChar char="●"/>
            </a:pPr>
            <a:r>
              <a:rPr lang="en-US" sz="2200">
                <a:solidFill>
                  <a:schemeClr val="dk1"/>
                </a:solidFill>
                <a:latin typeface="Open Sans"/>
                <a:ea typeface="Open Sans"/>
                <a:cs typeface="Open Sans"/>
                <a:sym typeface="Open Sans"/>
              </a:rPr>
              <a:t>Пользователи должны уметь критически оценивать соответствие всех видов информационных ресурсов, прежде чем использовать размещенных в них сведения.</a:t>
            </a:r>
            <a:endParaRPr/>
          </a:p>
        </p:txBody>
      </p:sp>
      <p:sp>
        <p:nvSpPr>
          <p:cNvPr id="186" name="Google Shape;186;p10"/>
          <p:cNvSpPr txBox="1"/>
          <p:nvPr/>
        </p:nvSpPr>
        <p:spPr>
          <a:xfrm>
            <a:off x="6511921" y="1730477"/>
            <a:ext cx="5289453" cy="83095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4890"/>
                </a:solidFill>
                <a:latin typeface="Open Sans"/>
                <a:ea typeface="Open Sans"/>
                <a:cs typeface="Open Sans"/>
                <a:sym typeface="Open Sans"/>
              </a:rPr>
              <a:t>Ключевые критерии оценки информационных ресурсов</a:t>
            </a:r>
            <a:endParaRPr b="0" i="0" sz="2400" u="none" cap="none" strike="noStrike">
              <a:solidFill>
                <a:srgbClr val="004890"/>
              </a:solidFill>
              <a:latin typeface="Arial"/>
              <a:ea typeface="Arial"/>
              <a:cs typeface="Arial"/>
              <a:sym typeface="Arial"/>
            </a:endParaRPr>
          </a:p>
        </p:txBody>
      </p:sp>
      <p:grpSp>
        <p:nvGrpSpPr>
          <p:cNvPr id="187" name="Google Shape;187;p10"/>
          <p:cNvGrpSpPr/>
          <p:nvPr/>
        </p:nvGrpSpPr>
        <p:grpSpPr>
          <a:xfrm>
            <a:off x="6792433" y="2904997"/>
            <a:ext cx="4766371" cy="3764194"/>
            <a:chOff x="380405" y="1738"/>
            <a:chExt cx="4766371" cy="3764194"/>
          </a:xfrm>
        </p:grpSpPr>
        <p:sp>
          <p:nvSpPr>
            <p:cNvPr id="188" name="Google Shape;188;p10"/>
            <p:cNvSpPr/>
            <p:nvPr/>
          </p:nvSpPr>
          <p:spPr>
            <a:xfrm>
              <a:off x="1862749" y="1738"/>
              <a:ext cx="1870705" cy="815718"/>
            </a:xfrm>
            <a:prstGeom prst="roundRect">
              <a:avLst>
                <a:gd fmla="val 16667" name="adj"/>
              </a:avLst>
            </a:prstGeom>
            <a:solidFill>
              <a:srgbClr val="00489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0"/>
            <p:cNvSpPr txBox="1"/>
            <p:nvPr/>
          </p:nvSpPr>
          <p:spPr>
            <a:xfrm>
              <a:off x="1902569" y="41558"/>
              <a:ext cx="1791065" cy="73607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1" i="0" lang="en-US" sz="1400" u="none" cap="none" strike="noStrike">
                  <a:solidFill>
                    <a:schemeClr val="lt1"/>
                  </a:solidFill>
                  <a:latin typeface="Open Sans"/>
                  <a:ea typeface="Open Sans"/>
                  <a:cs typeface="Open Sans"/>
                  <a:sym typeface="Open Sans"/>
                </a:rPr>
                <a:t>Accuracy</a:t>
              </a:r>
              <a:endParaRPr b="1" i="0" sz="1400" u="none" cap="none" strike="noStrike">
                <a:solidFill>
                  <a:schemeClr val="lt1"/>
                </a:solidFill>
                <a:latin typeface="Open Sans"/>
                <a:ea typeface="Open Sans"/>
                <a:cs typeface="Open Sans"/>
                <a:sym typeface="Open Sans"/>
              </a:endParaRPr>
            </a:p>
          </p:txBody>
        </p:sp>
        <p:sp>
          <p:nvSpPr>
            <p:cNvPr id="190" name="Google Shape;190;p10"/>
            <p:cNvSpPr/>
            <p:nvPr/>
          </p:nvSpPr>
          <p:spPr>
            <a:xfrm>
              <a:off x="1168224" y="409597"/>
              <a:ext cx="3259754" cy="3259754"/>
            </a:xfrm>
            <a:custGeom>
              <a:rect b="b" l="l" r="r" t="t"/>
              <a:pathLst>
                <a:path extrusionOk="0" h="120000" w="120000">
                  <a:moveTo>
                    <a:pt x="94611" y="10989"/>
                  </a:moveTo>
                  <a:lnTo>
                    <a:pt x="94611" y="10989"/>
                  </a:lnTo>
                  <a:cubicBezTo>
                    <a:pt x="100488" y="15140"/>
                    <a:pt x="105571" y="20313"/>
                    <a:pt x="109617" y="26264"/>
                  </a:cubicBezTo>
                </a:path>
              </a:pathLst>
            </a:cu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0"/>
            <p:cNvSpPr/>
            <p:nvPr/>
          </p:nvSpPr>
          <p:spPr>
            <a:xfrm>
              <a:off x="3549638" y="1127956"/>
              <a:ext cx="1597138" cy="815718"/>
            </a:xfrm>
            <a:prstGeom prst="roundRect">
              <a:avLst>
                <a:gd fmla="val 16667" name="adj"/>
              </a:avLst>
            </a:prstGeom>
            <a:solidFill>
              <a:srgbClr val="51B9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0"/>
            <p:cNvSpPr txBox="1"/>
            <p:nvPr/>
          </p:nvSpPr>
          <p:spPr>
            <a:xfrm>
              <a:off x="3589458" y="1167776"/>
              <a:ext cx="1517498" cy="73607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1" i="0" lang="en-US" sz="1400" u="none" cap="none" strike="noStrike">
                  <a:solidFill>
                    <a:schemeClr val="lt1"/>
                  </a:solidFill>
                  <a:latin typeface="Open Sans"/>
                  <a:ea typeface="Open Sans"/>
                  <a:cs typeface="Open Sans"/>
                  <a:sym typeface="Open Sans"/>
                </a:rPr>
                <a:t>Objectivity</a:t>
              </a:r>
              <a:endParaRPr b="1" i="0" sz="1400" u="none" cap="none" strike="noStrike">
                <a:solidFill>
                  <a:schemeClr val="lt1"/>
                </a:solidFill>
                <a:latin typeface="Open Sans"/>
                <a:ea typeface="Open Sans"/>
                <a:cs typeface="Open Sans"/>
                <a:sym typeface="Open Sans"/>
              </a:endParaRPr>
            </a:p>
          </p:txBody>
        </p:sp>
        <p:sp>
          <p:nvSpPr>
            <p:cNvPr id="193" name="Google Shape;193;p10"/>
            <p:cNvSpPr/>
            <p:nvPr/>
          </p:nvSpPr>
          <p:spPr>
            <a:xfrm>
              <a:off x="1168224" y="409597"/>
              <a:ext cx="3259754" cy="3259754"/>
            </a:xfrm>
            <a:custGeom>
              <a:rect b="b" l="l" r="r" t="t"/>
              <a:pathLst>
                <a:path extrusionOk="0" h="120000" w="120000">
                  <a:moveTo>
                    <a:pt x="119918" y="56857"/>
                  </a:moveTo>
                  <a:lnTo>
                    <a:pt x="119918" y="56857"/>
                  </a:lnTo>
                  <a:cubicBezTo>
                    <a:pt x="120593" y="69727"/>
                    <a:pt x="117106" y="82473"/>
                    <a:pt x="109973" y="93208"/>
                  </a:cubicBezTo>
                </a:path>
              </a:pathLst>
            </a:custGeom>
            <a:no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10"/>
            <p:cNvSpPr/>
            <p:nvPr/>
          </p:nvSpPr>
          <p:spPr>
            <a:xfrm>
              <a:off x="3092119" y="2950214"/>
              <a:ext cx="1328001" cy="815718"/>
            </a:xfrm>
            <a:prstGeom prst="roundRect">
              <a:avLst>
                <a:gd fmla="val 16667" name="adj"/>
              </a:avLst>
            </a:prstGeom>
            <a:solidFill>
              <a:srgbClr val="F8981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10"/>
            <p:cNvSpPr txBox="1"/>
            <p:nvPr/>
          </p:nvSpPr>
          <p:spPr>
            <a:xfrm>
              <a:off x="3131939" y="2990034"/>
              <a:ext cx="1248361" cy="73607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1" i="0" lang="en-US" sz="1400" u="none" cap="none" strike="noStrike">
                  <a:solidFill>
                    <a:schemeClr val="lt1"/>
                  </a:solidFill>
                  <a:latin typeface="Open Sans"/>
                  <a:ea typeface="Open Sans"/>
                  <a:cs typeface="Open Sans"/>
                  <a:sym typeface="Open Sans"/>
                </a:rPr>
                <a:t>Currency</a:t>
              </a:r>
              <a:endParaRPr b="1" i="0" sz="1400" u="none" cap="none" strike="noStrike">
                <a:solidFill>
                  <a:schemeClr val="lt1"/>
                </a:solidFill>
                <a:latin typeface="Open Sans"/>
                <a:ea typeface="Open Sans"/>
                <a:cs typeface="Open Sans"/>
                <a:sym typeface="Open Sans"/>
              </a:endParaRPr>
            </a:p>
          </p:txBody>
        </p:sp>
        <p:sp>
          <p:nvSpPr>
            <p:cNvPr id="196" name="Google Shape;196;p10"/>
            <p:cNvSpPr/>
            <p:nvPr/>
          </p:nvSpPr>
          <p:spPr>
            <a:xfrm>
              <a:off x="1168224" y="409597"/>
              <a:ext cx="3259754" cy="3259754"/>
            </a:xfrm>
            <a:custGeom>
              <a:rect b="b" l="l" r="r" t="t"/>
              <a:pathLst>
                <a:path extrusionOk="0" h="120000" w="120000">
                  <a:moveTo>
                    <a:pt x="70654" y="119047"/>
                  </a:moveTo>
                  <a:cubicBezTo>
                    <a:pt x="65075" y="120054"/>
                    <a:pt x="59381" y="120264"/>
                    <a:pt x="53742" y="119673"/>
                  </a:cubicBezTo>
                </a:path>
              </a:pathLst>
            </a:custGeom>
            <a:noFill/>
            <a:ln cap="flat" cmpd="sng" w="9525">
              <a:solidFill>
                <a:srgbClr val="FFAA3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0"/>
            <p:cNvSpPr/>
            <p:nvPr/>
          </p:nvSpPr>
          <p:spPr>
            <a:xfrm>
              <a:off x="1056737" y="2950214"/>
              <a:ext cx="1566693" cy="815718"/>
            </a:xfrm>
            <a:prstGeom prst="roundRect">
              <a:avLst>
                <a:gd fmla="val 16667" name="adj"/>
              </a:avLst>
            </a:prstGeom>
            <a:solidFill>
              <a:srgbClr val="F8981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0"/>
            <p:cNvSpPr txBox="1"/>
            <p:nvPr/>
          </p:nvSpPr>
          <p:spPr>
            <a:xfrm>
              <a:off x="1096557" y="2990034"/>
              <a:ext cx="1487053" cy="73607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1" i="0" lang="en-US" sz="1400" u="none" cap="none" strike="noStrike">
                  <a:solidFill>
                    <a:schemeClr val="lt1"/>
                  </a:solidFill>
                  <a:latin typeface="Open Sans"/>
                  <a:ea typeface="Open Sans"/>
                  <a:cs typeface="Open Sans"/>
                  <a:sym typeface="Open Sans"/>
                </a:rPr>
                <a:t>Coverage</a:t>
              </a:r>
              <a:endParaRPr b="1" i="0" sz="1400" u="none" cap="none" strike="noStrike">
                <a:solidFill>
                  <a:schemeClr val="lt1"/>
                </a:solidFill>
                <a:latin typeface="Open Sans"/>
                <a:ea typeface="Open Sans"/>
                <a:cs typeface="Open Sans"/>
                <a:sym typeface="Open Sans"/>
              </a:endParaRPr>
            </a:p>
          </p:txBody>
        </p:sp>
        <p:sp>
          <p:nvSpPr>
            <p:cNvPr id="199" name="Google Shape;199;p10"/>
            <p:cNvSpPr/>
            <p:nvPr/>
          </p:nvSpPr>
          <p:spPr>
            <a:xfrm>
              <a:off x="1168224" y="409597"/>
              <a:ext cx="3259754" cy="3259754"/>
            </a:xfrm>
            <a:custGeom>
              <a:rect b="b" l="l" r="r" t="t"/>
              <a:pathLst>
                <a:path extrusionOk="0" h="120000" w="120000">
                  <a:moveTo>
                    <a:pt x="10027" y="93207"/>
                  </a:moveTo>
                  <a:cubicBezTo>
                    <a:pt x="2894" y="82473"/>
                    <a:pt x="-593" y="69727"/>
                    <a:pt x="82" y="56856"/>
                  </a:cubicBezTo>
                </a:path>
              </a:pathLst>
            </a:custGeom>
            <a:no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10"/>
            <p:cNvSpPr/>
            <p:nvPr/>
          </p:nvSpPr>
          <p:spPr>
            <a:xfrm>
              <a:off x="380405" y="1127956"/>
              <a:ext cx="1735183" cy="815718"/>
            </a:xfrm>
            <a:prstGeom prst="roundRect">
              <a:avLst>
                <a:gd fmla="val 16667" name="adj"/>
              </a:avLst>
            </a:prstGeom>
            <a:solidFill>
              <a:srgbClr val="51B9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10"/>
            <p:cNvSpPr txBox="1"/>
            <p:nvPr/>
          </p:nvSpPr>
          <p:spPr>
            <a:xfrm>
              <a:off x="420225" y="1167776"/>
              <a:ext cx="1655543" cy="73607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1" i="0" lang="en-US" sz="1400" u="none" cap="none" strike="noStrike">
                  <a:solidFill>
                    <a:schemeClr val="lt1"/>
                  </a:solidFill>
                  <a:latin typeface="Open Sans"/>
                  <a:ea typeface="Open Sans"/>
                  <a:cs typeface="Open Sans"/>
                  <a:sym typeface="Open Sans"/>
                </a:rPr>
                <a:t>Authority</a:t>
              </a:r>
              <a:endParaRPr b="1" i="0" sz="1400" u="none" cap="none" strike="noStrike">
                <a:solidFill>
                  <a:schemeClr val="lt1"/>
                </a:solidFill>
                <a:latin typeface="Open Sans"/>
                <a:ea typeface="Open Sans"/>
                <a:cs typeface="Open Sans"/>
                <a:sym typeface="Open Sans"/>
              </a:endParaRPr>
            </a:p>
          </p:txBody>
        </p:sp>
        <p:sp>
          <p:nvSpPr>
            <p:cNvPr id="202" name="Google Shape;202;p10"/>
            <p:cNvSpPr/>
            <p:nvPr/>
          </p:nvSpPr>
          <p:spPr>
            <a:xfrm>
              <a:off x="1168224" y="409597"/>
              <a:ext cx="3259754" cy="3259754"/>
            </a:xfrm>
            <a:custGeom>
              <a:rect b="b" l="l" r="r" t="t"/>
              <a:pathLst>
                <a:path extrusionOk="0" h="120000" w="120000">
                  <a:moveTo>
                    <a:pt x="10383" y="26264"/>
                  </a:moveTo>
                  <a:lnTo>
                    <a:pt x="10383" y="26264"/>
                  </a:lnTo>
                  <a:cubicBezTo>
                    <a:pt x="14429" y="20314"/>
                    <a:pt x="19511" y="15140"/>
                    <a:pt x="25389" y="10989"/>
                  </a:cubicBezTo>
                </a:path>
              </a:pathLst>
            </a:custGeom>
            <a:noFill/>
            <a:ln cap="flat" cmpd="sng" w="9525">
              <a:solidFill>
                <a:srgbClr val="EDFD4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03" name="Google Shape;203;p10"/>
          <p:cNvSpPr txBox="1"/>
          <p:nvPr/>
        </p:nvSpPr>
        <p:spPr>
          <a:xfrm>
            <a:off x="8701624" y="3157210"/>
            <a:ext cx="949299" cy="307777"/>
          </a:xfrm>
          <a:prstGeom prst="rect">
            <a:avLst/>
          </a:prstGeom>
          <a:solidFill>
            <a:srgbClr val="00489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Точность</a:t>
            </a:r>
            <a:endParaRPr b="0" i="0" sz="1400" u="none" cap="none" strike="noStrike">
              <a:solidFill>
                <a:schemeClr val="lt1"/>
              </a:solidFill>
              <a:latin typeface="Arial"/>
              <a:ea typeface="Arial"/>
              <a:cs typeface="Arial"/>
              <a:sym typeface="Arial"/>
            </a:endParaRPr>
          </a:p>
        </p:txBody>
      </p:sp>
      <p:sp>
        <p:nvSpPr>
          <p:cNvPr id="204" name="Google Shape;204;p10"/>
          <p:cNvSpPr txBox="1"/>
          <p:nvPr/>
        </p:nvSpPr>
        <p:spPr>
          <a:xfrm>
            <a:off x="10030708" y="4285184"/>
            <a:ext cx="1459054" cy="307777"/>
          </a:xfrm>
          <a:prstGeom prst="rect">
            <a:avLst/>
          </a:prstGeom>
          <a:solidFill>
            <a:srgbClr val="51B948"/>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Объективность</a:t>
            </a:r>
            <a:endParaRPr b="0" i="0" sz="1400" u="none" cap="none" strike="noStrike">
              <a:solidFill>
                <a:schemeClr val="lt1"/>
              </a:solidFill>
              <a:latin typeface="Arial"/>
              <a:ea typeface="Arial"/>
              <a:cs typeface="Arial"/>
              <a:sym typeface="Arial"/>
            </a:endParaRPr>
          </a:p>
        </p:txBody>
      </p:sp>
      <p:sp>
        <p:nvSpPr>
          <p:cNvPr id="205" name="Google Shape;205;p10"/>
          <p:cNvSpPr txBox="1"/>
          <p:nvPr/>
        </p:nvSpPr>
        <p:spPr>
          <a:xfrm>
            <a:off x="6905651" y="4285185"/>
            <a:ext cx="1508746" cy="307777"/>
          </a:xfrm>
          <a:prstGeom prst="rect">
            <a:avLst/>
          </a:prstGeom>
          <a:solidFill>
            <a:srgbClr val="51B948"/>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Авторитетность</a:t>
            </a:r>
            <a:endParaRPr b="0" i="0" sz="1400" u="none" cap="none" strike="noStrike">
              <a:solidFill>
                <a:schemeClr val="lt1"/>
              </a:solidFill>
              <a:latin typeface="Arial"/>
              <a:ea typeface="Arial"/>
              <a:cs typeface="Arial"/>
              <a:sym typeface="Arial"/>
            </a:endParaRPr>
          </a:p>
        </p:txBody>
      </p:sp>
      <p:sp>
        <p:nvSpPr>
          <p:cNvPr id="206" name="Google Shape;206;p10"/>
          <p:cNvSpPr txBox="1"/>
          <p:nvPr/>
        </p:nvSpPr>
        <p:spPr>
          <a:xfrm>
            <a:off x="7479659" y="6103854"/>
            <a:ext cx="1555799" cy="307777"/>
          </a:xfrm>
          <a:prstGeom prst="rect">
            <a:avLst/>
          </a:prstGeom>
          <a:solidFill>
            <a:srgbClr val="F8981D"/>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Охват</a:t>
            </a:r>
            <a:endParaRPr b="0" i="0" sz="1400" u="none" cap="none" strike="noStrike">
              <a:solidFill>
                <a:schemeClr val="lt1"/>
              </a:solidFill>
              <a:latin typeface="Arial"/>
              <a:ea typeface="Arial"/>
              <a:cs typeface="Arial"/>
              <a:sym typeface="Arial"/>
            </a:endParaRPr>
          </a:p>
        </p:txBody>
      </p:sp>
      <p:sp>
        <p:nvSpPr>
          <p:cNvPr id="207" name="Google Shape;207;p10"/>
          <p:cNvSpPr txBox="1"/>
          <p:nvPr/>
        </p:nvSpPr>
        <p:spPr>
          <a:xfrm>
            <a:off x="9506470" y="6107443"/>
            <a:ext cx="1314784" cy="307777"/>
          </a:xfrm>
          <a:prstGeom prst="rect">
            <a:avLst/>
          </a:prstGeom>
          <a:solidFill>
            <a:srgbClr val="F8981D"/>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Актуальность</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3"/>
          <p:cNvSpPr txBox="1"/>
          <p:nvPr>
            <p:ph type="title"/>
          </p:nvPr>
        </p:nvSpPr>
        <p:spPr>
          <a:xfrm>
            <a:off x="0" y="488022"/>
            <a:ext cx="961380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1. Авторитетность</a:t>
            </a:r>
            <a:endParaRPr>
              <a:solidFill>
                <a:srgbClr val="586F7C"/>
              </a:solidFill>
              <a:latin typeface="Open Sans"/>
              <a:ea typeface="Open Sans"/>
              <a:cs typeface="Open Sans"/>
              <a:sym typeface="Open Sans"/>
            </a:endParaRPr>
          </a:p>
        </p:txBody>
      </p:sp>
      <p:sp>
        <p:nvSpPr>
          <p:cNvPr id="214" name="Google Shape;214;p13"/>
          <p:cNvSpPr txBox="1"/>
          <p:nvPr>
            <p:ph idx="1" type="body"/>
          </p:nvPr>
        </p:nvSpPr>
        <p:spPr>
          <a:xfrm>
            <a:off x="608602" y="1847210"/>
            <a:ext cx="10955867" cy="4320508"/>
          </a:xfrm>
          <a:prstGeom prst="rect">
            <a:avLst/>
          </a:prstGeom>
          <a:noFill/>
          <a:ln>
            <a:noFill/>
          </a:ln>
        </p:spPr>
        <p:txBody>
          <a:bodyPr anchorCtr="0" anchor="t" bIns="45700" lIns="91425" spcFirstLastPara="1" rIns="91425" wrap="square" tIns="45700">
            <a:normAutofit/>
          </a:bodyPr>
          <a:lstStyle/>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Кто автор?</a:t>
            </a:r>
            <a:endParaRPr/>
          </a:p>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Связан ли автор с авторитетным университетом или учреждением?</a:t>
            </a:r>
            <a:endParaRPr/>
          </a:p>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Какое у автора образование и опыт?</a:t>
            </a:r>
            <a:endParaRPr/>
          </a:p>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В какой области специализируется автор?</a:t>
            </a:r>
            <a:endParaRPr/>
          </a:p>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Были ли у автора публикации в научных или рецензируемых изданиях?</a:t>
            </a:r>
            <a:endParaRPr/>
          </a:p>
          <a:p>
            <a:pPr indent="-342900" lvl="0" marL="469900" rtl="0" algn="l">
              <a:lnSpc>
                <a:spcPct val="150000"/>
              </a:lnSpc>
              <a:spcBef>
                <a:spcPts val="1000"/>
              </a:spcBef>
              <a:spcAft>
                <a:spcPts val="0"/>
              </a:spcAft>
              <a:buClr>
                <a:schemeClr val="dk1"/>
              </a:buClr>
              <a:buSzPts val="2220"/>
              <a:buChar char="●"/>
            </a:pPr>
            <a:r>
              <a:rPr lang="en-US" sz="2220">
                <a:solidFill>
                  <a:schemeClr val="dk1"/>
                </a:solidFill>
                <a:latin typeface="Open Sans"/>
                <a:ea typeface="Open Sans"/>
                <a:cs typeface="Open Sans"/>
                <a:sym typeface="Open Sans"/>
              </a:rPr>
              <a:t>Предоставляет ли автор / веб-мастер контактные данные? </a:t>
            </a:r>
            <a:endParaRPr sz="2220">
              <a:solidFill>
                <a:schemeClr val="dk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4"/>
          <p:cNvSpPr txBox="1"/>
          <p:nvPr>
            <p:ph type="title"/>
          </p:nvPr>
        </p:nvSpPr>
        <p:spPr>
          <a:xfrm>
            <a:off x="0" y="403153"/>
            <a:ext cx="8203474"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2. Точность</a:t>
            </a:r>
            <a:endParaRPr>
              <a:solidFill>
                <a:srgbClr val="586F7C"/>
              </a:solidFill>
              <a:latin typeface="Open Sans"/>
              <a:ea typeface="Open Sans"/>
              <a:cs typeface="Open Sans"/>
              <a:sym typeface="Open Sans"/>
            </a:endParaRPr>
          </a:p>
        </p:txBody>
      </p:sp>
      <p:sp>
        <p:nvSpPr>
          <p:cNvPr id="221" name="Google Shape;221;p14"/>
          <p:cNvSpPr txBox="1"/>
          <p:nvPr>
            <p:ph idx="1" type="body"/>
          </p:nvPr>
        </p:nvSpPr>
        <p:spPr>
          <a:xfrm>
            <a:off x="387766" y="1682916"/>
            <a:ext cx="10413583" cy="466073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50000"/>
              </a:lnSpc>
              <a:spcBef>
                <a:spcPts val="1000"/>
              </a:spcBef>
              <a:spcAft>
                <a:spcPts val="0"/>
              </a:spcAft>
              <a:buClr>
                <a:schemeClr val="dk1"/>
              </a:buClr>
              <a:buSzPct val="108108"/>
              <a:buChar char="●"/>
            </a:pPr>
            <a:r>
              <a:rPr lang="en-US" sz="2500">
                <a:solidFill>
                  <a:schemeClr val="dk1"/>
                </a:solidFill>
                <a:latin typeface="Open Sans"/>
                <a:ea typeface="Open Sans"/>
                <a:cs typeface="Open Sans"/>
                <a:sym typeface="Open Sans"/>
              </a:rPr>
              <a:t>Основана ли предоставленная информация на доказанных фактах? </a:t>
            </a:r>
            <a:endParaRPr/>
          </a:p>
          <a:p>
            <a:pPr indent="-342900" lvl="0" marL="342900" rtl="0" algn="l">
              <a:lnSpc>
                <a:spcPct val="150000"/>
              </a:lnSpc>
              <a:spcBef>
                <a:spcPts val="1000"/>
              </a:spcBef>
              <a:spcAft>
                <a:spcPts val="0"/>
              </a:spcAft>
              <a:buClr>
                <a:schemeClr val="dk1"/>
              </a:buClr>
              <a:buSzPct val="108108"/>
              <a:buChar char="●"/>
            </a:pPr>
            <a:r>
              <a:rPr lang="en-US" sz="2500">
                <a:solidFill>
                  <a:schemeClr val="dk1"/>
                </a:solidFill>
                <a:latin typeface="Open Sans"/>
                <a:ea typeface="Open Sans"/>
                <a:cs typeface="Open Sans"/>
                <a:sym typeface="Open Sans"/>
              </a:rPr>
              <a:t>Опубликован ли материал в научном или рецензируемом издании?</a:t>
            </a:r>
            <a:endParaRPr/>
          </a:p>
          <a:p>
            <a:pPr indent="-342900" lvl="0" marL="342900" rtl="0" algn="l">
              <a:lnSpc>
                <a:spcPct val="150000"/>
              </a:lnSpc>
              <a:spcBef>
                <a:spcPts val="1000"/>
              </a:spcBef>
              <a:spcAft>
                <a:spcPts val="0"/>
              </a:spcAft>
              <a:buClr>
                <a:schemeClr val="dk1"/>
              </a:buClr>
              <a:buSzPct val="108108"/>
              <a:buChar char="●"/>
            </a:pPr>
            <a:r>
              <a:rPr lang="en-US" sz="2500">
                <a:solidFill>
                  <a:schemeClr val="dk1"/>
                </a:solidFill>
                <a:latin typeface="Open Sans"/>
                <a:ea typeface="Open Sans"/>
                <a:cs typeface="Open Sans"/>
                <a:sym typeface="Open Sans"/>
              </a:rPr>
              <a:t>Можно ли найти информацию о том, когда последний раз обновлялись данные?</a:t>
            </a:r>
            <a:endParaRPr/>
          </a:p>
          <a:p>
            <a:pPr indent="-342900" lvl="0" marL="342900" rtl="0" algn="l">
              <a:lnSpc>
                <a:spcPct val="150000"/>
              </a:lnSpc>
              <a:spcBef>
                <a:spcPts val="1000"/>
              </a:spcBef>
              <a:spcAft>
                <a:spcPts val="0"/>
              </a:spcAft>
              <a:buClr>
                <a:schemeClr val="dk1"/>
              </a:buClr>
              <a:buSzPct val="108108"/>
              <a:buChar char="●"/>
            </a:pPr>
            <a:r>
              <a:rPr lang="en-US" sz="2500">
                <a:solidFill>
                  <a:schemeClr val="dk1"/>
                </a:solidFill>
                <a:latin typeface="Open Sans"/>
                <a:ea typeface="Open Sans"/>
                <a:cs typeface="Open Sans"/>
                <a:sym typeface="Open Sans"/>
              </a:rPr>
              <a:t>Работал ли с материалом редактор или специалист по проверке информации?</a:t>
            </a:r>
            <a:endParaRPr/>
          </a:p>
          <a:p>
            <a:pPr indent="-342900" lvl="0" marL="342900" rtl="0" algn="l">
              <a:lnSpc>
                <a:spcPct val="150000"/>
              </a:lnSpc>
              <a:spcBef>
                <a:spcPts val="1000"/>
              </a:spcBef>
              <a:spcAft>
                <a:spcPts val="0"/>
              </a:spcAft>
              <a:buClr>
                <a:schemeClr val="dk1"/>
              </a:buClr>
              <a:buSzPct val="108108"/>
              <a:buChar char="●"/>
            </a:pPr>
            <a:r>
              <a:rPr lang="en-US" sz="2500">
                <a:solidFill>
                  <a:schemeClr val="dk1"/>
                </a:solidFill>
                <a:latin typeface="Open Sans"/>
                <a:ea typeface="Open Sans"/>
                <a:cs typeface="Open Sans"/>
                <a:sym typeface="Open Sans"/>
              </a:rPr>
              <a:t>Есть ли на странице орфографические ошибки или иные очевидные недочеты?</a:t>
            </a:r>
            <a:endParaRPr/>
          </a:p>
          <a:p>
            <a:pPr indent="0" lvl="0" marL="0" rtl="0" algn="l">
              <a:lnSpc>
                <a:spcPct val="150000"/>
              </a:lnSpc>
              <a:spcBef>
                <a:spcPts val="1000"/>
              </a:spcBef>
              <a:spcAft>
                <a:spcPts val="0"/>
              </a:spcAft>
              <a:buClr>
                <a:schemeClr val="dk1"/>
              </a:buClr>
              <a:buSzPct val="108108"/>
              <a:buNone/>
            </a:pPr>
            <a:r>
              <a:t/>
            </a:r>
            <a:endParaRPr sz="2500">
              <a:solidFill>
                <a:schemeClr val="dk1"/>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5"/>
          <p:cNvSpPr txBox="1"/>
          <p:nvPr>
            <p:ph type="title"/>
          </p:nvPr>
        </p:nvSpPr>
        <p:spPr>
          <a:xfrm>
            <a:off x="0" y="453113"/>
            <a:ext cx="8151223"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None/>
            </a:pPr>
            <a:r>
              <a:rPr lang="en-US">
                <a:solidFill>
                  <a:srgbClr val="586F7C"/>
                </a:solidFill>
                <a:latin typeface="Open Sans"/>
                <a:ea typeface="Open Sans"/>
                <a:cs typeface="Open Sans"/>
                <a:sym typeface="Open Sans"/>
              </a:rPr>
              <a:t>3. Объективность</a:t>
            </a:r>
            <a:endParaRPr>
              <a:solidFill>
                <a:srgbClr val="586F7C"/>
              </a:solidFill>
              <a:latin typeface="Open Sans"/>
              <a:ea typeface="Open Sans"/>
              <a:cs typeface="Open Sans"/>
              <a:sym typeface="Open Sans"/>
            </a:endParaRPr>
          </a:p>
        </p:txBody>
      </p:sp>
      <p:sp>
        <p:nvSpPr>
          <p:cNvPr id="228" name="Google Shape;228;p15"/>
          <p:cNvSpPr txBox="1"/>
          <p:nvPr>
            <p:ph idx="1" type="body"/>
          </p:nvPr>
        </p:nvSpPr>
        <p:spPr>
          <a:xfrm>
            <a:off x="263760" y="1381613"/>
            <a:ext cx="10489703" cy="5083212"/>
          </a:xfrm>
          <a:prstGeom prst="rect">
            <a:avLst/>
          </a:prstGeom>
          <a:noFill/>
          <a:ln>
            <a:noFill/>
          </a:ln>
        </p:spPr>
        <p:txBody>
          <a:bodyPr anchorCtr="0" anchor="t" bIns="45700" lIns="91425" spcFirstLastPara="1" rIns="91425" wrap="square" tIns="45700">
            <a:noAutofit/>
          </a:bodyPr>
          <a:lstStyle/>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Насколько объективна информация? </a:t>
            </a:r>
            <a:endParaRPr/>
          </a:p>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Что вам известно о том, кто опубликовал эту информацию?</a:t>
            </a:r>
            <a:endParaRPr/>
          </a:p>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Преследует ли публикация политические, социальные или коммерческие цели?</a:t>
            </a:r>
            <a:endParaRPr/>
          </a:p>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Предпринимается ли с помощью этой информации попытка оповестить или убедить читателя недопустимым способом?</a:t>
            </a:r>
            <a:endParaRPr/>
          </a:p>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Насколько сбалансированно представлены разные точки зрения?</a:t>
            </a:r>
            <a:endParaRPr/>
          </a:p>
          <a:p>
            <a:pPr indent="-342900" lvl="0" marL="469900" rtl="0" algn="l">
              <a:lnSpc>
                <a:spcPct val="150000"/>
              </a:lnSpc>
              <a:spcBef>
                <a:spcPts val="1000"/>
              </a:spcBef>
              <a:spcAft>
                <a:spcPts val="0"/>
              </a:spcAft>
              <a:buClr>
                <a:schemeClr val="dk1"/>
              </a:buClr>
              <a:buSzPts val="2300"/>
              <a:buChar char="●"/>
            </a:pPr>
            <a:r>
              <a:rPr lang="en-US" sz="2300">
                <a:solidFill>
                  <a:schemeClr val="dk1"/>
                </a:solidFill>
                <a:latin typeface="Open Sans"/>
                <a:ea typeface="Open Sans"/>
                <a:cs typeface="Open Sans"/>
                <a:sym typeface="Open Sans"/>
              </a:rPr>
              <a:t>В каком тоне написан текст (агрессивном, саркастическом, побудительном, объективном)? </a:t>
            </a:r>
            <a:endParaRPr sz="2300">
              <a:solidFill>
                <a:schemeClr val="dk1"/>
              </a:solidFill>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6"/>
          <p:cNvSpPr txBox="1"/>
          <p:nvPr>
            <p:ph type="title"/>
          </p:nvPr>
        </p:nvSpPr>
        <p:spPr>
          <a:xfrm>
            <a:off x="0" y="439761"/>
            <a:ext cx="7994469"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4. Охват</a:t>
            </a:r>
            <a:endParaRPr>
              <a:solidFill>
                <a:srgbClr val="586F7C"/>
              </a:solidFill>
              <a:latin typeface="Open Sans"/>
              <a:ea typeface="Open Sans"/>
              <a:cs typeface="Open Sans"/>
              <a:sym typeface="Open Sans"/>
            </a:endParaRPr>
          </a:p>
        </p:txBody>
      </p:sp>
      <p:sp>
        <p:nvSpPr>
          <p:cNvPr id="235" name="Google Shape;235;p16"/>
          <p:cNvSpPr txBox="1"/>
          <p:nvPr>
            <p:ph idx="1" type="body"/>
          </p:nvPr>
        </p:nvSpPr>
        <p:spPr>
          <a:xfrm>
            <a:off x="256588" y="1429221"/>
            <a:ext cx="10794504" cy="4117716"/>
          </a:xfrm>
          <a:prstGeom prst="rect">
            <a:avLst/>
          </a:prstGeom>
          <a:noFill/>
          <a:ln>
            <a:noFill/>
          </a:ln>
        </p:spPr>
        <p:txBody>
          <a:bodyPr anchorCtr="0" anchor="t" bIns="45700" lIns="91425" spcFirstLastPara="1" rIns="91425" wrap="square" tIns="45700">
            <a:noAutofit/>
          </a:bodyPr>
          <a:lstStyle/>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Удовлетворяет ли материал ваши потребности в информации?</a:t>
            </a:r>
            <a:endParaRPr/>
          </a:p>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Освещена ли в материале только базовая информация, или его можно считать развернутым?</a:t>
            </a:r>
            <a:endParaRPr/>
          </a:p>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Есть ли в материале ссылка на раздел «О нас», где говорится о принципах освещения данного предмета?</a:t>
            </a:r>
            <a:endParaRPr/>
          </a:p>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Относится ли информация к теме вашего исследования? </a:t>
            </a:r>
            <a:endParaRPr/>
          </a:p>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Есть ли на странице информация, которой нет больше нигде?</a:t>
            </a:r>
            <a:endParaRPr/>
          </a:p>
          <a:p>
            <a:pPr indent="-342900" lvl="0" marL="469900" rtl="0" algn="l">
              <a:lnSpc>
                <a:spcPct val="15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Насколько глубоко раскрыта тема в материале?</a:t>
            </a:r>
            <a:endParaRPr/>
          </a:p>
          <a:p>
            <a:pPr indent="-184150" lvl="0" marL="469900" rtl="0" algn="l">
              <a:lnSpc>
                <a:spcPct val="150000"/>
              </a:lnSpc>
              <a:spcBef>
                <a:spcPts val="1000"/>
              </a:spcBef>
              <a:spcAft>
                <a:spcPts val="0"/>
              </a:spcAft>
              <a:buClr>
                <a:schemeClr val="dk1"/>
              </a:buClr>
              <a:buSzPts val="2500"/>
              <a:buNone/>
            </a:pPr>
            <a:r>
              <a:t/>
            </a:r>
            <a:endParaRPr sz="2500">
              <a:solidFill>
                <a:schemeClr val="dk1"/>
              </a:solidFill>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727b3dbef2_0_57"/>
          <p:cNvSpPr txBox="1"/>
          <p:nvPr>
            <p:ph type="title"/>
          </p:nvPr>
        </p:nvSpPr>
        <p:spPr>
          <a:xfrm>
            <a:off x="0" y="460081"/>
            <a:ext cx="7994400"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rebuchet MS"/>
              <a:buNone/>
            </a:pPr>
            <a:r>
              <a:rPr lang="en-US">
                <a:solidFill>
                  <a:srgbClr val="586F7C"/>
                </a:solidFill>
                <a:latin typeface="Open Sans"/>
                <a:ea typeface="Open Sans"/>
                <a:cs typeface="Open Sans"/>
                <a:sym typeface="Open Sans"/>
              </a:rPr>
              <a:t>5. Актуальность</a:t>
            </a:r>
            <a:endParaRPr>
              <a:solidFill>
                <a:srgbClr val="586F7C"/>
              </a:solidFill>
              <a:latin typeface="Open Sans"/>
              <a:ea typeface="Open Sans"/>
              <a:cs typeface="Open Sans"/>
              <a:sym typeface="Open Sans"/>
            </a:endParaRPr>
          </a:p>
        </p:txBody>
      </p:sp>
      <p:sp>
        <p:nvSpPr>
          <p:cNvPr id="242" name="Google Shape;242;g727b3dbef2_0_57"/>
          <p:cNvSpPr txBox="1"/>
          <p:nvPr>
            <p:ph idx="1" type="body"/>
          </p:nvPr>
        </p:nvSpPr>
        <p:spPr>
          <a:xfrm>
            <a:off x="402415" y="1876261"/>
            <a:ext cx="9923400" cy="4095900"/>
          </a:xfrm>
          <a:prstGeom prst="rect">
            <a:avLst/>
          </a:prstGeom>
          <a:noFill/>
          <a:ln>
            <a:noFill/>
          </a:ln>
        </p:spPr>
        <p:txBody>
          <a:bodyPr anchorCtr="0" anchor="t" bIns="45700" lIns="91425" spcFirstLastPara="1" rIns="91425" wrap="square" tIns="45700">
            <a:noAutofit/>
          </a:bodyPr>
          <a:lstStyle/>
          <a:p>
            <a:pPr indent="-342900" lvl="0" marL="469900" rtl="0" algn="l">
              <a:lnSpc>
                <a:spcPct val="20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Когда была опубликована информация?</a:t>
            </a:r>
            <a:endParaRPr/>
          </a:p>
          <a:p>
            <a:pPr indent="-342900" lvl="0" marL="469900" rtl="0" algn="l">
              <a:lnSpc>
                <a:spcPct val="20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Когда последний раз обновлялся веб-сайт?</a:t>
            </a:r>
            <a:endParaRPr/>
          </a:p>
          <a:p>
            <a:pPr indent="-342900" lvl="0" marL="469900" rtl="0" algn="l">
              <a:lnSpc>
                <a:spcPct val="20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Важна ли для вас оперативность получения информации?</a:t>
            </a:r>
            <a:endParaRPr/>
          </a:p>
          <a:p>
            <a:pPr indent="-342900" lvl="0" marL="469900" rtl="0" algn="l">
              <a:lnSpc>
                <a:spcPct val="200000"/>
              </a:lnSpc>
              <a:spcBef>
                <a:spcPts val="1000"/>
              </a:spcBef>
              <a:spcAft>
                <a:spcPts val="0"/>
              </a:spcAft>
              <a:buClr>
                <a:schemeClr val="dk1"/>
              </a:buClr>
              <a:buSzPts val="2500"/>
              <a:buChar char="●"/>
            </a:pPr>
            <a:r>
              <a:rPr lang="en-US" sz="2500">
                <a:solidFill>
                  <a:schemeClr val="dk1"/>
                </a:solidFill>
                <a:latin typeface="Open Sans"/>
                <a:ea typeface="Open Sans"/>
                <a:cs typeface="Open Sans"/>
                <a:sym typeface="Open Sans"/>
              </a:rPr>
              <a:t>Актуальны ли ссылки и ведут ли они на существующие страницы?</a:t>
            </a:r>
            <a:endParaRPr/>
          </a:p>
          <a:p>
            <a:pPr indent="-184150" lvl="0" marL="469900" rtl="0" algn="l">
              <a:lnSpc>
                <a:spcPct val="200000"/>
              </a:lnSpc>
              <a:spcBef>
                <a:spcPts val="1000"/>
              </a:spcBef>
              <a:spcAft>
                <a:spcPts val="0"/>
              </a:spcAft>
              <a:buClr>
                <a:schemeClr val="dk1"/>
              </a:buClr>
              <a:buSzPts val="2500"/>
              <a:buNone/>
            </a:pPr>
            <a:r>
              <a:t/>
            </a:r>
            <a:endParaRPr sz="2500">
              <a:solidFill>
                <a:schemeClr val="dk1"/>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0"/>
          <p:cNvSpPr txBox="1"/>
          <p:nvPr>
            <p:ph type="title"/>
          </p:nvPr>
        </p:nvSpPr>
        <p:spPr>
          <a:xfrm>
            <a:off x="0" y="437222"/>
            <a:ext cx="813816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Trebuchet MS"/>
              <a:buNone/>
            </a:pPr>
            <a:r>
              <a:rPr lang="en-US">
                <a:solidFill>
                  <a:srgbClr val="586F7C"/>
                </a:solidFill>
                <a:latin typeface="Open Sans"/>
                <a:ea typeface="Open Sans"/>
                <a:cs typeface="Open Sans"/>
                <a:sym typeface="Open Sans"/>
              </a:rPr>
              <a:t>Резюме</a:t>
            </a:r>
            <a:endParaRPr>
              <a:solidFill>
                <a:srgbClr val="004890"/>
              </a:solidFill>
              <a:latin typeface="Open Sans"/>
              <a:ea typeface="Open Sans"/>
              <a:cs typeface="Open Sans"/>
              <a:sym typeface="Open Sans"/>
            </a:endParaRPr>
          </a:p>
        </p:txBody>
      </p:sp>
      <p:sp>
        <p:nvSpPr>
          <p:cNvPr id="249" name="Google Shape;249;p20"/>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460375" rtl="0" algn="l">
              <a:lnSpc>
                <a:spcPct val="150000"/>
              </a:lnSpc>
              <a:spcBef>
                <a:spcPts val="1000"/>
              </a:spcBef>
              <a:spcAft>
                <a:spcPts val="0"/>
              </a:spcAft>
              <a:buClr>
                <a:schemeClr val="dk1"/>
              </a:buClr>
              <a:buSzPts val="1850"/>
              <a:buChar char="●"/>
            </a:pPr>
            <a:r>
              <a:rPr lang="en-US">
                <a:solidFill>
                  <a:schemeClr val="dk1"/>
                </a:solidFill>
                <a:latin typeface="Open Sans"/>
                <a:ea typeface="Open Sans"/>
                <a:cs typeface="Open Sans"/>
                <a:sym typeface="Open Sans"/>
              </a:rPr>
              <a:t>В ходе этого урока были рассмотрены виды информационных ресурсов по степени оригинальности, разнообразия информационных инструментов и ресурсов, а также методы оценки найденных ресурсов. </a:t>
            </a:r>
            <a:endParaRPr>
              <a:solidFill>
                <a:schemeClr val="dk1"/>
              </a:solidFill>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
          <p:cNvSpPr txBox="1"/>
          <p:nvPr>
            <p:ph type="title"/>
          </p:nvPr>
        </p:nvSpPr>
        <p:spPr>
          <a:xfrm>
            <a:off x="0" y="437222"/>
            <a:ext cx="8203500"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Ссылки и полезные ресурсы</a:t>
            </a:r>
            <a:endParaRPr>
              <a:solidFill>
                <a:srgbClr val="586F7C"/>
              </a:solidFill>
              <a:latin typeface="Open Sans"/>
              <a:ea typeface="Open Sans"/>
              <a:cs typeface="Open Sans"/>
              <a:sym typeface="Open Sans"/>
            </a:endParaRPr>
          </a:p>
        </p:txBody>
      </p:sp>
      <p:sp>
        <p:nvSpPr>
          <p:cNvPr id="255" name="Google Shape;255;p4"/>
          <p:cNvSpPr txBox="1"/>
          <p:nvPr>
            <p:ph idx="1" type="body"/>
          </p:nvPr>
        </p:nvSpPr>
        <p:spPr>
          <a:xfrm>
            <a:off x="750668" y="1829139"/>
            <a:ext cx="10127539" cy="4650600"/>
          </a:xfrm>
          <a:prstGeom prst="rect">
            <a:avLst/>
          </a:prstGeom>
          <a:noFill/>
          <a:ln>
            <a:noFill/>
          </a:ln>
        </p:spPr>
        <p:txBody>
          <a:bodyPr anchorCtr="0" anchor="t" bIns="45700" lIns="91425" spcFirstLastPara="1" rIns="91425" wrap="square" tIns="45700">
            <a:noAutofit/>
          </a:bodyPr>
          <a:lstStyle/>
          <a:p>
            <a:pPr indent="-323850" lvl="0" marL="457200" rtl="0" algn="l">
              <a:lnSpc>
                <a:spcPct val="150000"/>
              </a:lnSpc>
              <a:spcBef>
                <a:spcPts val="0"/>
              </a:spcBef>
              <a:spcAft>
                <a:spcPts val="0"/>
              </a:spcAft>
              <a:buClr>
                <a:schemeClr val="dk1"/>
              </a:buClr>
              <a:buSzPts val="1500"/>
              <a:buFont typeface="Open Sans"/>
              <a:buChar char="●"/>
            </a:pPr>
            <a:r>
              <a:rPr lang="en-US" sz="1500">
                <a:solidFill>
                  <a:schemeClr val="dk1"/>
                </a:solidFill>
                <a:latin typeface="Open Sans"/>
                <a:ea typeface="Open Sans"/>
                <a:cs typeface="Open Sans"/>
                <a:sym typeface="Open Sans"/>
              </a:rPr>
              <a:t>Baricz, C. 2021. Comparative Literature Research Guide: Welcome. In: Yale University Library [online]. [Cited 9 July 2021]. </a:t>
            </a:r>
            <a:r>
              <a:rPr lang="en-US" sz="1500" u="sng">
                <a:solidFill>
                  <a:schemeClr val="dk1"/>
                </a:solidFill>
                <a:latin typeface="Open Sans"/>
                <a:ea typeface="Open Sans"/>
                <a:cs typeface="Open Sans"/>
                <a:sym typeface="Open Sans"/>
                <a:hlinkClick r:id="rId4">
                  <a:extLst>
                    <a:ext uri="{A12FA001-AC4F-418D-AE19-62706E023703}">
                      <ahyp:hlinkClr val="tx"/>
                    </a:ext>
                  </a:extLst>
                </a:hlinkClick>
              </a:rPr>
              <a:t>https://guides.library.yale.edu/c.php?g=964120&amp;p=6964388</a:t>
            </a:r>
            <a:r>
              <a:rPr lang="en-US" sz="1500">
                <a:solidFill>
                  <a:schemeClr val="dk1"/>
                </a:solidFill>
                <a:latin typeface="Open Sans"/>
                <a:ea typeface="Open Sans"/>
                <a:cs typeface="Open Sans"/>
                <a:sym typeface="Open Sans"/>
              </a:rPr>
              <a:t>  </a:t>
            </a:r>
            <a:endParaRPr sz="1500">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chemeClr val="dk1"/>
              </a:buClr>
              <a:buSzPts val="1500"/>
              <a:buFont typeface="Open Sans"/>
              <a:buChar char="●"/>
            </a:pPr>
            <a:r>
              <a:rPr lang="en-US" sz="1500">
                <a:solidFill>
                  <a:schemeClr val="dk1"/>
                </a:solidFill>
                <a:latin typeface="Open Sans"/>
                <a:ea typeface="Open Sans"/>
                <a:cs typeface="Open Sans"/>
                <a:sym typeface="Open Sans"/>
              </a:rPr>
              <a:t>Becksford, L. 2021. Research Guides: Getting Started with Academic Research: Developing a Topic. In: Virginia Tech University Libraries [online]. [Cited 9 July 2021]. </a:t>
            </a:r>
            <a:r>
              <a:rPr lang="en-US" sz="1500" u="sng">
                <a:solidFill>
                  <a:schemeClr val="dk1"/>
                </a:solidFill>
                <a:latin typeface="Open Sans"/>
                <a:ea typeface="Open Sans"/>
                <a:cs typeface="Open Sans"/>
                <a:sym typeface="Open Sans"/>
                <a:hlinkClick r:id="rId5">
                  <a:extLst>
                    <a:ext uri="{A12FA001-AC4F-418D-AE19-62706E023703}">
                      <ahyp:hlinkClr val="tx"/>
                    </a:ext>
                  </a:extLst>
                </a:hlinkClick>
              </a:rPr>
              <a:t>https://guides.lib.vt.edu/gettingstarted/topic</a:t>
            </a:r>
            <a:r>
              <a:rPr lang="en-US" sz="1500">
                <a:solidFill>
                  <a:schemeClr val="dk1"/>
                </a:solidFill>
                <a:latin typeface="Open Sans"/>
                <a:ea typeface="Open Sans"/>
                <a:cs typeface="Open Sans"/>
                <a:sym typeface="Open Sans"/>
              </a:rPr>
              <a:t>  </a:t>
            </a:r>
            <a:endParaRPr sz="1500">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chemeClr val="dk1"/>
              </a:buClr>
              <a:buSzPts val="1500"/>
              <a:buFont typeface="Open Sans"/>
              <a:buChar char="●"/>
            </a:pPr>
            <a:r>
              <a:rPr lang="en-US" sz="1500">
                <a:solidFill>
                  <a:schemeClr val="dk1"/>
                </a:solidFill>
                <a:latin typeface="Open Sans"/>
                <a:ea typeface="Open Sans"/>
                <a:cs typeface="Open Sans"/>
                <a:sym typeface="Open Sans"/>
              </a:rPr>
              <a:t>Cook, R. 2019. Step 2: Identifying Information Sources: Library Skills. In: University of Michigan Library [online]. [Cited 9 July 2021]. </a:t>
            </a:r>
            <a:r>
              <a:rPr lang="en-US" sz="1500" u="sng">
                <a:solidFill>
                  <a:schemeClr val="dk1"/>
                </a:solidFill>
                <a:latin typeface="Open Sans"/>
                <a:ea typeface="Open Sans"/>
                <a:cs typeface="Open Sans"/>
                <a:sym typeface="Open Sans"/>
                <a:hlinkClick r:id="rId6">
                  <a:extLst>
                    <a:ext uri="{A12FA001-AC4F-418D-AE19-62706E023703}">
                      <ahyp:hlinkClr val="tx"/>
                    </a:ext>
                  </a:extLst>
                </a:hlinkClick>
              </a:rPr>
              <a:t>https://umich.instructure.com/courses/83460/pages/step-2-identifying-information-sources</a:t>
            </a:r>
            <a:r>
              <a:rPr lang="en-US" sz="1500">
                <a:solidFill>
                  <a:schemeClr val="dk1"/>
                </a:solidFill>
                <a:latin typeface="Open Sans"/>
                <a:ea typeface="Open Sans"/>
                <a:cs typeface="Open Sans"/>
                <a:sym typeface="Open Sans"/>
              </a:rPr>
              <a:t> </a:t>
            </a:r>
            <a:endParaRPr sz="1500">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chemeClr val="dk1"/>
              </a:buClr>
              <a:buSzPts val="1500"/>
              <a:buFont typeface="Open Sans"/>
              <a:buChar char="●"/>
            </a:pPr>
            <a:r>
              <a:rPr lang="en-US" sz="1500">
                <a:solidFill>
                  <a:schemeClr val="dk1"/>
                </a:solidFill>
                <a:latin typeface="Open Sans"/>
                <a:ea typeface="Open Sans"/>
                <a:cs typeface="Open Sans"/>
                <a:sym typeface="Open Sans"/>
              </a:rPr>
              <a:t>Teaching &amp; Learning, Ohio State University Libraries. 2015.  Primary, Secondary &amp; Tertiary Sources.  In Choosing &amp; Using Sources: A Guide to Academic Research. The Ohio State University. (Also available at </a:t>
            </a:r>
            <a:r>
              <a:rPr lang="en-US" sz="1500" u="sng">
                <a:solidFill>
                  <a:schemeClr val="dk1"/>
                </a:solidFill>
                <a:latin typeface="Open Sans"/>
                <a:ea typeface="Open Sans"/>
                <a:cs typeface="Open Sans"/>
                <a:sym typeface="Open Sans"/>
                <a:hlinkClick r:id="rId7">
                  <a:extLst>
                    <a:ext uri="{A12FA001-AC4F-418D-AE19-62706E023703}">
                      <ahyp:hlinkClr val="tx"/>
                    </a:ext>
                  </a:extLst>
                </a:hlinkClick>
              </a:rPr>
              <a:t>https://ohiostate.pressbooks.pub/choosingsources/chapter/primary-secondary-tertiary-sources/)</a:t>
            </a:r>
            <a:endParaRPr sz="1500">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chemeClr val="dk1"/>
              </a:buClr>
              <a:buSzPts val="1500"/>
              <a:buFont typeface="Open Sans"/>
              <a:buChar char="●"/>
            </a:pPr>
            <a:r>
              <a:rPr lang="en-US" sz="1500">
                <a:solidFill>
                  <a:schemeClr val="dk1"/>
                </a:solidFill>
                <a:latin typeface="Open Sans"/>
                <a:ea typeface="Open Sans"/>
                <a:cs typeface="Open Sans"/>
                <a:sym typeface="Open Sans"/>
              </a:rPr>
              <a:t>Teaching &amp; Learning, Ohio State University Libraries. 2015. Choosing &amp; Using Sources: A Guide to Academic Research. The Ohio State University. (Also available at </a:t>
            </a:r>
            <a:r>
              <a:rPr lang="en-US" sz="1500" u="sng">
                <a:solidFill>
                  <a:schemeClr val="dk1"/>
                </a:solidFill>
                <a:latin typeface="Open Sans"/>
                <a:ea typeface="Open Sans"/>
                <a:cs typeface="Open Sans"/>
                <a:sym typeface="Open Sans"/>
                <a:hlinkClick r:id="rId8">
                  <a:extLst>
                    <a:ext uri="{A12FA001-AC4F-418D-AE19-62706E023703}">
                      <ahyp:hlinkClr val="tx"/>
                    </a:ext>
                  </a:extLst>
                </a:hlinkClick>
              </a:rPr>
              <a:t>https://ohiostate.pressbooks.pub/choosingsources/</a:t>
            </a:r>
            <a:r>
              <a:rPr lang="en-US" sz="1500">
                <a:solidFill>
                  <a:schemeClr val="dk1"/>
                </a:solidFill>
                <a:latin typeface="Open Sans"/>
                <a:ea typeface="Open Sans"/>
                <a:cs typeface="Open Sans"/>
                <a:sym typeface="Open Sans"/>
              </a:rPr>
              <a:t>). </a:t>
            </a:r>
            <a:endParaRPr sz="1500">
              <a:solidFill>
                <a:schemeClr val="dk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9"/>
          <p:cNvSpPr txBox="1"/>
          <p:nvPr>
            <p:ph type="title"/>
          </p:nvPr>
        </p:nvSpPr>
        <p:spPr>
          <a:xfrm>
            <a:off x="0" y="385623"/>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Trebuchet MS"/>
              <a:buNone/>
            </a:pPr>
            <a:r>
              <a:rPr lang="en-US">
                <a:solidFill>
                  <a:srgbClr val="586F7C"/>
                </a:solidFill>
                <a:latin typeface="Open Sans"/>
                <a:ea typeface="Open Sans"/>
                <a:cs typeface="Open Sans"/>
                <a:sym typeface="Open Sans"/>
              </a:rPr>
              <a:t>Обзор</a:t>
            </a:r>
            <a:endParaRPr>
              <a:solidFill>
                <a:srgbClr val="586F7C"/>
              </a:solidFill>
              <a:latin typeface="Open Sans"/>
              <a:ea typeface="Open Sans"/>
              <a:cs typeface="Open Sans"/>
              <a:sym typeface="Open Sans"/>
            </a:endParaRPr>
          </a:p>
        </p:txBody>
      </p:sp>
      <p:sp>
        <p:nvSpPr>
          <p:cNvPr id="82" name="Google Shape;82;p39"/>
          <p:cNvSpPr txBox="1"/>
          <p:nvPr>
            <p:ph idx="1" type="body"/>
          </p:nvPr>
        </p:nvSpPr>
        <p:spPr>
          <a:xfrm>
            <a:off x="638122" y="1904804"/>
            <a:ext cx="10611130" cy="3897671"/>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Определение актуальной информации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Уровень информации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Уточнение результатов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Первичные, вторичные и третичные источники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Научная и научно-популярная информация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Виды информационных ресурсов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Инструменты доступа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Оценка информационных ресурсов	</a:t>
            </a:r>
            <a:endParaRPr>
              <a:solidFill>
                <a:schemeClr val="dk1"/>
              </a:solidFill>
              <a:latin typeface="Open Sans"/>
              <a:ea typeface="Open Sans"/>
              <a:cs typeface="Open Sans"/>
              <a:sym typeface="Open Sans"/>
            </a:endParaRPr>
          </a:p>
          <a:p>
            <a:pPr indent="-228600" lvl="0" marL="228600" rtl="0" algn="l">
              <a:lnSpc>
                <a:spcPct val="11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Резюме	</a:t>
            </a:r>
            <a:endParaRPr>
              <a:solidFill>
                <a:schemeClr val="dk1"/>
              </a:solidFill>
            </a:endParaRPr>
          </a:p>
        </p:txBody>
      </p:sp>
      <p:sp>
        <p:nvSpPr>
          <p:cNvPr id="83" name="Google Shape;83;p39"/>
          <p:cNvSpPr txBox="1"/>
          <p:nvPr>
            <p:ph idx="10" type="dt"/>
          </p:nvPr>
        </p:nvSpPr>
        <p:spPr>
          <a:xfrm>
            <a:off x="9434050" y="6547975"/>
            <a:ext cx="2743200" cy="233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1200"/>
              <a:t>             </a:t>
            </a:r>
            <a:r>
              <a:rPr lang="en-US" sz="1200">
                <a:solidFill>
                  <a:schemeClr val="dk1"/>
                </a:solidFill>
              </a:rPr>
              <a:t>v1.1 июль 2022 г.</a:t>
            </a:r>
            <a:endParaRPr sz="1200"/>
          </a:p>
        </p:txBody>
      </p:sp>
      <p:pic>
        <p:nvPicPr>
          <p:cNvPr id="84" name="Google Shape;84;p39"/>
          <p:cNvPicPr preferRelativeResize="0"/>
          <p:nvPr/>
        </p:nvPicPr>
        <p:blipFill rotWithShape="1">
          <a:blip r:embed="rId3">
            <a:alphaModFix/>
          </a:blip>
          <a:srcRect b="0" l="0" r="0" t="0"/>
          <a:stretch/>
        </p:blipFill>
        <p:spPr>
          <a:xfrm>
            <a:off x="81466" y="6515076"/>
            <a:ext cx="699175" cy="233648"/>
          </a:xfrm>
          <a:prstGeom prst="rect">
            <a:avLst/>
          </a:prstGeom>
          <a:noFill/>
          <a:ln>
            <a:noFill/>
          </a:ln>
        </p:spPr>
      </p:pic>
      <p:sp>
        <p:nvSpPr>
          <p:cNvPr id="85" name="Google Shape;85;p39"/>
          <p:cNvSpPr txBox="1"/>
          <p:nvPr/>
        </p:nvSpPr>
        <p:spPr>
          <a:xfrm>
            <a:off x="780641" y="6331175"/>
            <a:ext cx="9783900" cy="28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Arial"/>
                <a:ea typeface="Arial"/>
                <a:cs typeface="Arial"/>
                <a:sym typeface="Arial"/>
              </a:rPr>
              <a:t>Настоящая публикация распространяется на условиях лицензии </a:t>
            </a:r>
            <a:r>
              <a:rPr b="0" i="0" lang="en-US" sz="1200" u="none" cap="none" strike="noStrike">
                <a:solidFill>
                  <a:schemeClr val="dk1"/>
                </a:solidFill>
                <a:latin typeface="Arial"/>
                <a:ea typeface="Arial"/>
                <a:cs typeface="Arial"/>
                <a:sym typeface="Arial"/>
              </a:rPr>
              <a:t>Creative Commons</a:t>
            </a:r>
            <a:r>
              <a:rPr b="0" i="0" lang="en-US" sz="1200" u="none" cap="none" strike="noStrike">
                <a:solidFill>
                  <a:srgbClr val="FF0000"/>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4"/>
              </a:rPr>
              <a:t>Атрибуция-СохранениеУсловий 4.0 Всемирная</a:t>
            </a:r>
            <a:r>
              <a:rPr b="0" i="0" lang="en-US" sz="1200" u="none" cap="none" strike="noStrike">
                <a:solidFill>
                  <a:srgbClr val="000000"/>
                </a:solidFill>
                <a:latin typeface="Arial"/>
                <a:ea typeface="Arial"/>
                <a:cs typeface="Arial"/>
                <a:sym typeface="Arial"/>
              </a:rPr>
              <a:t> (CC BY-SA 4.0)</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5"/>
          <p:cNvSpPr txBox="1"/>
          <p:nvPr>
            <p:ph type="title"/>
          </p:nvPr>
        </p:nvSpPr>
        <p:spPr>
          <a:xfrm>
            <a:off x="0" y="437222"/>
            <a:ext cx="8203500"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solidFill>
                  <a:srgbClr val="586F7C"/>
                </a:solidFill>
                <a:latin typeface="Open Sans"/>
                <a:ea typeface="Open Sans"/>
                <a:cs typeface="Open Sans"/>
                <a:sym typeface="Open Sans"/>
              </a:rPr>
              <a:t>Приглашаем вас</a:t>
            </a:r>
            <a:endParaRPr>
              <a:solidFill>
                <a:srgbClr val="586F7C"/>
              </a:solidFill>
              <a:latin typeface="Open Sans"/>
              <a:ea typeface="Open Sans"/>
              <a:cs typeface="Open Sans"/>
              <a:sym typeface="Open Sans"/>
            </a:endParaRPr>
          </a:p>
        </p:txBody>
      </p:sp>
      <p:sp>
        <p:nvSpPr>
          <p:cNvPr id="261" name="Google Shape;261;p5"/>
          <p:cNvSpPr txBox="1"/>
          <p:nvPr>
            <p:ph idx="1" type="body"/>
          </p:nvPr>
        </p:nvSpPr>
        <p:spPr>
          <a:xfrm>
            <a:off x="656075" y="2094525"/>
            <a:ext cx="9916800" cy="35994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Посетить наш сайт </a:t>
            </a:r>
            <a:r>
              <a:rPr lang="en-US">
                <a:solidFill>
                  <a:srgbClr val="586F7C"/>
                </a:solidFill>
                <a:uFill>
                  <a:noFill/>
                </a:uFill>
                <a:latin typeface="Open Sans"/>
                <a:ea typeface="Open Sans"/>
                <a:cs typeface="Open Sans"/>
                <a:sym typeface="Open Sans"/>
                <a:hlinkClick r:id="rId3">
                  <a:extLst>
                    <a:ext uri="{A12FA001-AC4F-418D-AE19-62706E023703}">
                      <ahyp:hlinkClr val="tx"/>
                    </a:ext>
                  </a:extLst>
                </a:hlinkClick>
              </a:rPr>
              <a:t>www.research4life.org</a:t>
            </a:r>
            <a:endParaRPr>
              <a:solidFill>
                <a:srgbClr val="586F7C"/>
              </a:solidFill>
              <a:latin typeface="Open Sans"/>
              <a:ea typeface="Open Sans"/>
              <a:cs typeface="Open Sans"/>
              <a:sym typeface="Open Sans"/>
            </a:endParaRPr>
          </a:p>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Связаться с нами по адресу </a:t>
            </a:r>
            <a:r>
              <a:rPr lang="en-US">
                <a:solidFill>
                  <a:srgbClr val="586F7C"/>
                </a:solidFill>
                <a:uFill>
                  <a:noFill/>
                </a:uFill>
                <a:latin typeface="Open Sans"/>
                <a:ea typeface="Open Sans"/>
                <a:cs typeface="Open Sans"/>
                <a:sym typeface="Open Sans"/>
                <a:hlinkClick r:id="rId4">
                  <a:extLst>
                    <a:ext uri="{A12FA001-AC4F-418D-AE19-62706E023703}">
                      <ahyp:hlinkClr val="tx"/>
                    </a:ext>
                  </a:extLst>
                </a:hlinkClick>
              </a:rPr>
              <a:t>r4l@research4life.org</a:t>
            </a:r>
            <a:r>
              <a:rPr lang="en-US">
                <a:solidFill>
                  <a:srgbClr val="586F7C"/>
                </a:solidFill>
                <a:latin typeface="Open Sans"/>
                <a:ea typeface="Open Sans"/>
                <a:cs typeface="Open Sans"/>
                <a:sym typeface="Open Sans"/>
              </a:rPr>
              <a:t> </a:t>
            </a:r>
            <a:endParaRPr>
              <a:solidFill>
                <a:srgbClr val="586F7C"/>
              </a:solidFill>
              <a:latin typeface="Open Sans"/>
              <a:ea typeface="Open Sans"/>
              <a:cs typeface="Open Sans"/>
              <a:sym typeface="Open Sans"/>
            </a:endParaRPr>
          </a:p>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Ознакомиться с другими учебными материалами [</a:t>
            </a:r>
            <a:r>
              <a:rPr lang="en-US" sz="1500" u="sng">
                <a:solidFill>
                  <a:schemeClr val="hlink"/>
                </a:solidFill>
                <a:latin typeface="Open Sans"/>
                <a:ea typeface="Open Sans"/>
                <a:cs typeface="Open Sans"/>
                <a:sym typeface="Open Sans"/>
                <a:hlinkClick r:id="rId5"/>
              </a:rPr>
              <a:t>www.research4life.org/training</a:t>
            </a:r>
            <a:r>
              <a:rPr lang="en-US">
                <a:solidFill>
                  <a:srgbClr val="586F7C"/>
                </a:solidFill>
                <a:latin typeface="Open Sans"/>
                <a:ea typeface="Open Sans"/>
                <a:cs typeface="Open Sans"/>
                <a:sym typeface="Open Sans"/>
              </a:rPr>
              <a:t>]</a:t>
            </a:r>
            <a:endParaRPr>
              <a:solidFill>
                <a:srgbClr val="586F7C"/>
              </a:solidFill>
              <a:latin typeface="Open Sans"/>
              <a:ea typeface="Open Sans"/>
              <a:cs typeface="Open Sans"/>
              <a:sym typeface="Open Sans"/>
            </a:endParaRPr>
          </a:p>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Подписаться на информационный бюллетень Research4Life [</a:t>
            </a:r>
            <a:r>
              <a:rPr lang="en-US" sz="1500" u="sng">
                <a:solidFill>
                  <a:schemeClr val="hlink"/>
                </a:solidFill>
                <a:latin typeface="Open Sans"/>
                <a:ea typeface="Open Sans"/>
                <a:cs typeface="Open Sans"/>
                <a:sym typeface="Open Sans"/>
                <a:hlinkClick r:id="rId6"/>
              </a:rPr>
              <a:t>www.research4life.org/newsletter</a:t>
            </a:r>
            <a:r>
              <a:rPr lang="en-US">
                <a:solidFill>
                  <a:srgbClr val="586F7C"/>
                </a:solidFill>
                <a:latin typeface="Open Sans"/>
                <a:ea typeface="Open Sans"/>
                <a:cs typeface="Open Sans"/>
                <a:sym typeface="Open Sans"/>
              </a:rPr>
              <a:t>]</a:t>
            </a:r>
            <a:endParaRPr>
              <a:solidFill>
                <a:srgbClr val="586F7C"/>
              </a:solidFill>
              <a:latin typeface="Open Sans"/>
              <a:ea typeface="Open Sans"/>
              <a:cs typeface="Open Sans"/>
              <a:sym typeface="Open Sans"/>
            </a:endParaRPr>
          </a:p>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Посмотреть видеоролики Research4Life [</a:t>
            </a:r>
            <a:r>
              <a:rPr lang="en-US" sz="1500" u="sng">
                <a:solidFill>
                  <a:schemeClr val="hlink"/>
                </a:solidFill>
                <a:latin typeface="Open Sans"/>
                <a:ea typeface="Open Sans"/>
                <a:cs typeface="Open Sans"/>
                <a:sym typeface="Open Sans"/>
                <a:hlinkClick r:id="rId7"/>
              </a:rPr>
              <a:t>https://bit.ly/2w3CU5C</a:t>
            </a:r>
            <a:r>
              <a:rPr lang="en-US">
                <a:solidFill>
                  <a:srgbClr val="586F7C"/>
                </a:solidFill>
                <a:latin typeface="Open Sans"/>
                <a:ea typeface="Open Sans"/>
                <a:cs typeface="Open Sans"/>
                <a:sym typeface="Open Sans"/>
              </a:rPr>
              <a:t>]</a:t>
            </a:r>
            <a:endParaRPr>
              <a:solidFill>
                <a:srgbClr val="586F7C"/>
              </a:solidFill>
              <a:latin typeface="Open Sans"/>
              <a:ea typeface="Open Sans"/>
              <a:cs typeface="Open Sans"/>
              <a:sym typeface="Open Sans"/>
            </a:endParaRPr>
          </a:p>
          <a:p>
            <a:pPr indent="-317500" lvl="0" marL="457200" rtl="0" algn="l">
              <a:lnSpc>
                <a:spcPct val="100000"/>
              </a:lnSpc>
              <a:spcBef>
                <a:spcPts val="0"/>
              </a:spcBef>
              <a:spcAft>
                <a:spcPts val="0"/>
              </a:spcAft>
              <a:buClr>
                <a:srgbClr val="586F7C"/>
              </a:buClr>
              <a:buSzPts val="1400"/>
              <a:buFont typeface="Open Sans"/>
              <a:buChar char="●"/>
            </a:pPr>
            <a:r>
              <a:rPr lang="en-US">
                <a:solidFill>
                  <a:srgbClr val="586F7C"/>
                </a:solidFill>
                <a:latin typeface="Open Sans"/>
                <a:ea typeface="Open Sans"/>
                <a:cs typeface="Open Sans"/>
                <a:sym typeface="Open Sans"/>
              </a:rPr>
              <a:t>Подписаться на нашу страницу в Twitter </a:t>
            </a:r>
            <a:r>
              <a:rPr lang="en-US" sz="1500">
                <a:solidFill>
                  <a:srgbClr val="586F7C"/>
                </a:solidFill>
                <a:latin typeface="Open Sans"/>
                <a:ea typeface="Open Sans"/>
                <a:cs typeface="Open Sans"/>
                <a:sym typeface="Open Sans"/>
              </a:rPr>
              <a:t>@r4lpartnership</a:t>
            </a:r>
            <a:r>
              <a:rPr lang="en-US">
                <a:solidFill>
                  <a:srgbClr val="586F7C"/>
                </a:solidFill>
                <a:latin typeface="Open Sans"/>
                <a:ea typeface="Open Sans"/>
                <a:cs typeface="Open Sans"/>
                <a:sym typeface="Open Sans"/>
              </a:rPr>
              <a:t> и Facebook </a:t>
            </a:r>
            <a:r>
              <a:rPr lang="en-US" sz="1500">
                <a:solidFill>
                  <a:srgbClr val="586F7C"/>
                </a:solidFill>
                <a:latin typeface="Open Sans"/>
                <a:ea typeface="Open Sans"/>
                <a:cs typeface="Open Sans"/>
                <a:sym typeface="Open Sans"/>
              </a:rPr>
              <a:t>@R4Lpartnership</a:t>
            </a:r>
            <a:endParaRPr sz="1500">
              <a:solidFill>
                <a:schemeClr val="dk1"/>
              </a:solidFill>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pic>
        <p:nvPicPr>
          <p:cNvPr id="266" name="Google Shape;266;p1"/>
          <p:cNvPicPr preferRelativeResize="0"/>
          <p:nvPr/>
        </p:nvPicPr>
        <p:blipFill rotWithShape="1">
          <a:blip r:embed="rId3">
            <a:alphaModFix/>
          </a:blip>
          <a:srcRect b="0" l="0" r="0" t="0"/>
          <a:stretch/>
        </p:blipFill>
        <p:spPr>
          <a:xfrm>
            <a:off x="1325050" y="6158249"/>
            <a:ext cx="1523874" cy="633932"/>
          </a:xfrm>
          <a:prstGeom prst="rect">
            <a:avLst/>
          </a:prstGeom>
          <a:noFill/>
          <a:ln>
            <a:noFill/>
          </a:ln>
        </p:spPr>
      </p:pic>
      <p:pic>
        <p:nvPicPr>
          <p:cNvPr id="267" name="Google Shape;267;p1"/>
          <p:cNvPicPr preferRelativeResize="0"/>
          <p:nvPr/>
        </p:nvPicPr>
        <p:blipFill rotWithShape="1">
          <a:blip r:embed="rId4">
            <a:alphaModFix/>
          </a:blip>
          <a:srcRect b="0" l="0" r="0" t="0"/>
          <a:stretch/>
        </p:blipFill>
        <p:spPr>
          <a:xfrm>
            <a:off x="3280294" y="6217682"/>
            <a:ext cx="1962613" cy="515078"/>
          </a:xfrm>
          <a:prstGeom prst="rect">
            <a:avLst/>
          </a:prstGeom>
          <a:noFill/>
          <a:ln>
            <a:noFill/>
          </a:ln>
        </p:spPr>
      </p:pic>
      <p:pic>
        <p:nvPicPr>
          <p:cNvPr id="268" name="Google Shape;268;p1"/>
          <p:cNvPicPr preferRelativeResize="0"/>
          <p:nvPr/>
        </p:nvPicPr>
        <p:blipFill rotWithShape="1">
          <a:blip r:embed="rId5">
            <a:alphaModFix/>
          </a:blip>
          <a:srcRect b="0" l="0" r="0" t="0"/>
          <a:stretch/>
        </p:blipFill>
        <p:spPr>
          <a:xfrm>
            <a:off x="5987741" y="6128240"/>
            <a:ext cx="1612438" cy="693960"/>
          </a:xfrm>
          <a:prstGeom prst="rect">
            <a:avLst/>
          </a:prstGeom>
          <a:noFill/>
          <a:ln>
            <a:noFill/>
          </a:ln>
        </p:spPr>
      </p:pic>
      <p:pic>
        <p:nvPicPr>
          <p:cNvPr id="269" name="Google Shape;269;p1"/>
          <p:cNvPicPr preferRelativeResize="0"/>
          <p:nvPr/>
        </p:nvPicPr>
        <p:blipFill rotWithShape="1">
          <a:blip r:embed="rId6">
            <a:alphaModFix/>
          </a:blip>
          <a:srcRect b="0" l="0" r="0" t="0"/>
          <a:stretch/>
        </p:blipFill>
        <p:spPr>
          <a:xfrm>
            <a:off x="8080643" y="6191271"/>
            <a:ext cx="1468376" cy="567894"/>
          </a:xfrm>
          <a:prstGeom prst="rect">
            <a:avLst/>
          </a:prstGeom>
          <a:noFill/>
          <a:ln>
            <a:noFill/>
          </a:ln>
        </p:spPr>
      </p:pic>
      <p:pic>
        <p:nvPicPr>
          <p:cNvPr id="270" name="Google Shape;270;p1"/>
          <p:cNvPicPr preferRelativeResize="0"/>
          <p:nvPr/>
        </p:nvPicPr>
        <p:blipFill rotWithShape="1">
          <a:blip r:embed="rId7">
            <a:alphaModFix/>
          </a:blip>
          <a:srcRect b="0" l="0" r="0" t="0"/>
          <a:stretch/>
        </p:blipFill>
        <p:spPr>
          <a:xfrm>
            <a:off x="10029499" y="6163201"/>
            <a:ext cx="1468374" cy="624061"/>
          </a:xfrm>
          <a:prstGeom prst="rect">
            <a:avLst/>
          </a:prstGeom>
          <a:noFill/>
          <a:ln>
            <a:noFill/>
          </a:ln>
        </p:spPr>
      </p:pic>
      <p:sp>
        <p:nvSpPr>
          <p:cNvPr id="271" name="Google Shape;271;p1"/>
          <p:cNvSpPr/>
          <p:nvPr/>
        </p:nvSpPr>
        <p:spPr>
          <a:xfrm>
            <a:off x="1591800" y="2814175"/>
            <a:ext cx="9298800" cy="344705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3000" u="none" cap="none" strike="noStrike">
                <a:solidFill>
                  <a:srgbClr val="F8981D"/>
                </a:solidFill>
                <a:latin typeface="Open Sans"/>
                <a:ea typeface="Open Sans"/>
                <a:cs typeface="Open Sans"/>
                <a:sym typeface="Open Sans"/>
              </a:rPr>
              <a:t>Более подробная информация о Research4Life:</a:t>
            </a:r>
            <a:endParaRPr/>
          </a:p>
          <a:p>
            <a:pPr indent="0" lvl="0" marL="0" marR="0" rtl="0" algn="ctr">
              <a:lnSpc>
                <a:spcPct val="100000"/>
              </a:lnSpc>
              <a:spcBef>
                <a:spcPts val="0"/>
              </a:spcBef>
              <a:spcAft>
                <a:spcPts val="0"/>
              </a:spcAft>
              <a:buClr>
                <a:srgbClr val="000000"/>
              </a:buClr>
              <a:buSzPts val="3000"/>
              <a:buFont typeface="Arial"/>
              <a:buNone/>
            </a:pPr>
            <a:r>
              <a:t/>
            </a:r>
            <a:endParaRPr b="0" i="0" sz="3000" u="none" cap="none" strike="noStrike">
              <a:solidFill>
                <a:srgbClr val="F8981D"/>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3000"/>
              <a:buFont typeface="Arial"/>
              <a:buNone/>
            </a:pPr>
            <a:r>
              <a:rPr b="0" i="0" lang="en-US" sz="3000" u="sng" cap="none" strike="noStrike">
                <a:solidFill>
                  <a:schemeClr val="hlink"/>
                </a:solidFill>
                <a:latin typeface="Open Sans"/>
                <a:ea typeface="Open Sans"/>
                <a:cs typeface="Open Sans"/>
                <a:sym typeface="Open Sans"/>
                <a:hlinkClick r:id="rId8"/>
              </a:rPr>
              <a:t>www.research4life.org</a:t>
            </a:r>
            <a:endParaRPr b="0" i="0" sz="3000" u="none" cap="none" strike="noStrike">
              <a:solidFill>
                <a:srgbClr val="004890"/>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3000"/>
              <a:buFont typeface="Arial"/>
              <a:buNone/>
            </a:pPr>
            <a:br>
              <a:rPr b="0" i="0" lang="en-US" sz="3000" u="none" cap="none" strike="noStrike">
                <a:solidFill>
                  <a:srgbClr val="F8981D"/>
                </a:solidFill>
                <a:latin typeface="Open Sans"/>
                <a:ea typeface="Open Sans"/>
                <a:cs typeface="Open Sans"/>
                <a:sym typeface="Open Sans"/>
              </a:rPr>
            </a:br>
            <a:r>
              <a:rPr b="0" i="0" lang="en-US" sz="3000" u="sng" cap="none" strike="noStrike">
                <a:solidFill>
                  <a:schemeClr val="hlink"/>
                </a:solidFill>
                <a:latin typeface="Open Sans"/>
                <a:ea typeface="Open Sans"/>
                <a:cs typeface="Open Sans"/>
                <a:sym typeface="Open Sans"/>
                <a:hlinkClick r:id="rId9"/>
              </a:rPr>
              <a:t>r4l@research4life.org</a:t>
            </a:r>
            <a:r>
              <a:rPr b="0" i="0" lang="en-US" sz="3000" u="none" cap="none" strike="noStrike">
                <a:solidFill>
                  <a:srgbClr val="004890"/>
                </a:solidFill>
                <a:latin typeface="Open Sans"/>
                <a:ea typeface="Open Sans"/>
                <a:cs typeface="Open Sans"/>
                <a:sym typeface="Open Sans"/>
              </a:rPr>
              <a:t>  </a:t>
            </a:r>
            <a:endParaRPr b="0" i="0" sz="3000" u="none" cap="none" strike="noStrike">
              <a:solidFill>
                <a:srgbClr val="004890"/>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2000"/>
              <a:buFont typeface="Arial"/>
              <a:buNone/>
            </a:pPr>
            <a:br>
              <a:rPr b="0" i="0" lang="en-US" sz="2000" u="none" cap="none" strike="noStrike">
                <a:solidFill>
                  <a:srgbClr val="F8981D"/>
                </a:solidFill>
                <a:latin typeface="Open Sans"/>
                <a:ea typeface="Open Sans"/>
                <a:cs typeface="Open Sans"/>
                <a:sym typeface="Open Sans"/>
              </a:rPr>
            </a:br>
            <a:br>
              <a:rPr b="0" i="0" lang="en-US" sz="2000" u="none" cap="none" strike="noStrike">
                <a:solidFill>
                  <a:srgbClr val="586F7C"/>
                </a:solidFill>
                <a:latin typeface="Open Sans"/>
                <a:ea typeface="Open Sans"/>
                <a:cs typeface="Open Sans"/>
                <a:sym typeface="Open Sans"/>
              </a:rPr>
            </a:br>
            <a:br>
              <a:rPr b="0" i="0" lang="en-US" sz="1400" u="none" cap="none" strike="noStrike">
                <a:solidFill>
                  <a:srgbClr val="F8981D"/>
                </a:solidFill>
                <a:latin typeface="Open Sans"/>
                <a:ea typeface="Open Sans"/>
                <a:cs typeface="Open Sans"/>
                <a:sym typeface="Open Sans"/>
              </a:rPr>
            </a:br>
            <a:endParaRPr b="0" i="0" sz="1400" u="none" cap="none" strike="noStrike">
              <a:solidFill>
                <a:srgbClr val="F8981D"/>
              </a:solidFill>
              <a:latin typeface="Open Sans"/>
              <a:ea typeface="Open Sans"/>
              <a:cs typeface="Open Sans"/>
              <a:sym typeface="Open Sans"/>
            </a:endParaRPr>
          </a:p>
        </p:txBody>
      </p:sp>
      <p:sp>
        <p:nvSpPr>
          <p:cNvPr id="272" name="Google Shape;272;p1"/>
          <p:cNvSpPr txBox="1"/>
          <p:nvPr/>
        </p:nvSpPr>
        <p:spPr>
          <a:xfrm>
            <a:off x="-2" y="5674296"/>
            <a:ext cx="12192000" cy="369300"/>
          </a:xfrm>
          <a:prstGeom prst="rect">
            <a:avLst/>
          </a:prstGeom>
          <a:solidFill>
            <a:srgbClr val="586F7C"/>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0" i="0" lang="en-US" sz="1800" u="none" cap="none" strike="noStrike">
                <a:solidFill>
                  <a:schemeClr val="lt1"/>
                </a:solidFill>
                <a:latin typeface="Open Sans"/>
                <a:ea typeface="Open Sans"/>
                <a:cs typeface="Open Sans"/>
                <a:sym typeface="Open Sans"/>
              </a:rPr>
              <a:t>Research4Life — государственно-частное партнерство, объединяющее пять программ:</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0" y="449409"/>
            <a:ext cx="7707086"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solidFill>
                  <a:srgbClr val="586F7C"/>
                </a:solidFill>
                <a:latin typeface="Open Sans"/>
                <a:ea typeface="Open Sans"/>
                <a:cs typeface="Open Sans"/>
                <a:sym typeface="Open Sans"/>
              </a:rPr>
              <a:t>Учебные задачи</a:t>
            </a:r>
            <a:endParaRPr>
              <a:solidFill>
                <a:srgbClr val="586F7C"/>
              </a:solidFill>
              <a:latin typeface="Open Sans"/>
              <a:ea typeface="Open Sans"/>
              <a:cs typeface="Open Sans"/>
              <a:sym typeface="Open Sans"/>
            </a:endParaRPr>
          </a:p>
        </p:txBody>
      </p:sp>
      <p:sp>
        <p:nvSpPr>
          <p:cNvPr id="92" name="Google Shape;92;p2"/>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355600" rtl="0" algn="l">
              <a:lnSpc>
                <a:spcPct val="120000"/>
              </a:lnSpc>
              <a:spcBef>
                <a:spcPts val="0"/>
              </a:spcBef>
              <a:spcAft>
                <a:spcPts val="0"/>
              </a:spcAft>
              <a:buClr>
                <a:schemeClr val="dk2"/>
              </a:buClr>
              <a:buSzPts val="2200"/>
              <a:buChar char="●"/>
            </a:pPr>
            <a:r>
              <a:rPr lang="en-US">
                <a:solidFill>
                  <a:schemeClr val="dk1"/>
                </a:solidFill>
                <a:latin typeface="Open Sans"/>
                <a:ea typeface="Open Sans"/>
                <a:cs typeface="Open Sans"/>
                <a:sym typeface="Open Sans"/>
              </a:rPr>
              <a:t>Определить актуальные источники информации.</a:t>
            </a:r>
            <a:endParaRPr/>
          </a:p>
          <a:p>
            <a:pPr indent="-342900" lvl="0" marL="355600" rtl="0" algn="l">
              <a:lnSpc>
                <a:spcPct val="120000"/>
              </a:lnSpc>
              <a:spcBef>
                <a:spcPts val="0"/>
              </a:spcBef>
              <a:spcAft>
                <a:spcPts val="0"/>
              </a:spcAft>
              <a:buClr>
                <a:schemeClr val="dk2"/>
              </a:buClr>
              <a:buSzPts val="2200"/>
              <a:buChar char="●"/>
            </a:pPr>
            <a:r>
              <a:rPr lang="en-US">
                <a:solidFill>
                  <a:schemeClr val="dk1"/>
                </a:solidFill>
                <a:latin typeface="Open Sans"/>
                <a:ea typeface="Open Sans"/>
                <a:cs typeface="Open Sans"/>
                <a:sym typeface="Open Sans"/>
              </a:rPr>
              <a:t>Научиться различать виды информационных ресурсов. </a:t>
            </a:r>
            <a:endParaRPr/>
          </a:p>
          <a:p>
            <a:pPr indent="-342900" lvl="0" marL="355600" rtl="0" algn="l">
              <a:lnSpc>
                <a:spcPct val="120000"/>
              </a:lnSpc>
              <a:spcBef>
                <a:spcPts val="0"/>
              </a:spcBef>
              <a:spcAft>
                <a:spcPts val="0"/>
              </a:spcAft>
              <a:buClr>
                <a:schemeClr val="dk2"/>
              </a:buClr>
              <a:buSzPts val="2200"/>
              <a:buChar char="●"/>
            </a:pPr>
            <a:r>
              <a:rPr lang="en-US">
                <a:solidFill>
                  <a:schemeClr val="dk1"/>
                </a:solidFill>
                <a:latin typeface="Open Sans"/>
                <a:ea typeface="Open Sans"/>
                <a:cs typeface="Open Sans"/>
                <a:sym typeface="Open Sans"/>
              </a:rPr>
              <a:t>Ознакомиться с критериями оценки информационных ресурсов.</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type="title"/>
          </p:nvPr>
        </p:nvSpPr>
        <p:spPr>
          <a:xfrm>
            <a:off x="0" y="521797"/>
            <a:ext cx="8033657" cy="975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Определение актуальной информации</a:t>
            </a:r>
            <a:endParaRPr>
              <a:solidFill>
                <a:srgbClr val="586F7C"/>
              </a:solidFill>
              <a:latin typeface="Open Sans"/>
              <a:ea typeface="Open Sans"/>
              <a:cs typeface="Open Sans"/>
              <a:sym typeface="Open Sans"/>
            </a:endParaRPr>
          </a:p>
        </p:txBody>
      </p:sp>
      <p:sp>
        <p:nvSpPr>
          <p:cNvPr id="99" name="Google Shape;99;p3"/>
          <p:cNvSpPr txBox="1"/>
          <p:nvPr>
            <p:ph idx="1" type="body"/>
          </p:nvPr>
        </p:nvSpPr>
        <p:spPr>
          <a:xfrm>
            <a:off x="272424" y="1699200"/>
            <a:ext cx="11016260" cy="4678500"/>
          </a:xfrm>
          <a:prstGeom prst="rect">
            <a:avLst/>
          </a:prstGeom>
          <a:noFill/>
          <a:ln>
            <a:noFill/>
          </a:ln>
        </p:spPr>
        <p:txBody>
          <a:bodyPr anchorCtr="0" anchor="t" bIns="45700" lIns="91425" spcFirstLastPara="1" rIns="91425" wrap="square" tIns="45700">
            <a:normAutofit fontScale="92500"/>
          </a:bodyPr>
          <a:lstStyle/>
          <a:p>
            <a:pPr indent="0" lvl="0" marL="12700" rtl="0" algn="l">
              <a:lnSpc>
                <a:spcPct val="120000"/>
              </a:lnSpc>
              <a:spcBef>
                <a:spcPts val="0"/>
              </a:spcBef>
              <a:spcAft>
                <a:spcPts val="0"/>
              </a:spcAft>
              <a:buClr>
                <a:schemeClr val="dk2"/>
              </a:buClr>
              <a:buSzPct val="84942"/>
              <a:buNone/>
            </a:pPr>
            <a:r>
              <a:rPr lang="en-US" sz="2800">
                <a:solidFill>
                  <a:schemeClr val="dk1"/>
                </a:solidFill>
                <a:latin typeface="Open Sans"/>
                <a:ea typeface="Open Sans"/>
                <a:cs typeface="Open Sans"/>
                <a:sym typeface="Open Sans"/>
              </a:rPr>
              <a:t>При проведении исследований в веб-пространстве ученые могут пользоваться разнообразными инструментами и сервисами.</a:t>
            </a:r>
            <a:endParaRPr/>
          </a:p>
          <a:p>
            <a:pPr indent="0" lvl="0" marL="12700" rtl="0" algn="l">
              <a:lnSpc>
                <a:spcPct val="120000"/>
              </a:lnSpc>
              <a:spcBef>
                <a:spcPts val="0"/>
              </a:spcBef>
              <a:spcAft>
                <a:spcPts val="0"/>
              </a:spcAft>
              <a:buClr>
                <a:schemeClr val="dk2"/>
              </a:buClr>
              <a:buSzPct val="84942"/>
              <a:buNone/>
            </a:pPr>
            <a:r>
              <a:t/>
            </a:r>
            <a:endParaRPr sz="2800">
              <a:solidFill>
                <a:schemeClr val="dk1"/>
              </a:solidFill>
              <a:latin typeface="Open Sans"/>
              <a:ea typeface="Open Sans"/>
              <a:cs typeface="Open Sans"/>
              <a:sym typeface="Open Sans"/>
            </a:endParaRPr>
          </a:p>
          <a:p>
            <a:pPr indent="0" lvl="0" marL="12700" rtl="0" algn="l">
              <a:lnSpc>
                <a:spcPct val="120000"/>
              </a:lnSpc>
              <a:spcBef>
                <a:spcPts val="0"/>
              </a:spcBef>
              <a:spcAft>
                <a:spcPts val="0"/>
              </a:spcAft>
              <a:buClr>
                <a:schemeClr val="dk2"/>
              </a:buClr>
              <a:buSzPct val="84942"/>
              <a:buNone/>
            </a:pPr>
            <a:r>
              <a:rPr lang="en-US" sz="2800">
                <a:solidFill>
                  <a:schemeClr val="dk1"/>
                </a:solidFill>
                <a:latin typeface="Open Sans"/>
                <a:ea typeface="Open Sans"/>
                <a:cs typeface="Open Sans"/>
                <a:sym typeface="Open Sans"/>
              </a:rPr>
              <a:t>Программы для работы с информацией помогают ученым:</a:t>
            </a:r>
            <a:endParaRPr/>
          </a:p>
          <a:p>
            <a:pPr indent="-514350" lvl="0" marL="984250" rtl="0" algn="l">
              <a:lnSpc>
                <a:spcPct val="120000"/>
              </a:lnSpc>
              <a:spcBef>
                <a:spcPts val="0"/>
              </a:spcBef>
              <a:spcAft>
                <a:spcPts val="0"/>
              </a:spcAft>
              <a:buClr>
                <a:schemeClr val="dk2"/>
              </a:buClr>
              <a:buSzPct val="103407"/>
              <a:buFont typeface="Arial"/>
              <a:buAutoNum type="romanLcPeriod"/>
            </a:pPr>
            <a:r>
              <a:rPr lang="en-US" sz="2300">
                <a:solidFill>
                  <a:schemeClr val="dk1"/>
                </a:solidFill>
                <a:latin typeface="Open Sans"/>
                <a:ea typeface="Open Sans"/>
                <a:cs typeface="Open Sans"/>
                <a:sym typeface="Open Sans"/>
              </a:rPr>
              <a:t>определять различные виды источников;</a:t>
            </a:r>
            <a:endParaRPr/>
          </a:p>
          <a:p>
            <a:pPr indent="-514350" lvl="0" marL="984250" rtl="0" algn="l">
              <a:lnSpc>
                <a:spcPct val="120000"/>
              </a:lnSpc>
              <a:spcBef>
                <a:spcPts val="0"/>
              </a:spcBef>
              <a:spcAft>
                <a:spcPts val="0"/>
              </a:spcAft>
              <a:buClr>
                <a:schemeClr val="dk2"/>
              </a:buClr>
              <a:buSzPct val="103407"/>
              <a:buFont typeface="Arial"/>
              <a:buAutoNum type="romanLcPeriod"/>
            </a:pPr>
            <a:r>
              <a:rPr lang="en-US" sz="2300">
                <a:solidFill>
                  <a:schemeClr val="dk1"/>
                </a:solidFill>
                <a:latin typeface="Open Sans"/>
                <a:ea typeface="Open Sans"/>
                <a:cs typeface="Open Sans"/>
                <a:sym typeface="Open Sans"/>
              </a:rPr>
              <a:t>оценивать оригинальность источников;</a:t>
            </a:r>
            <a:endParaRPr/>
          </a:p>
          <a:p>
            <a:pPr indent="-514350" lvl="0" marL="984250" rtl="0" algn="l">
              <a:lnSpc>
                <a:spcPct val="120000"/>
              </a:lnSpc>
              <a:spcBef>
                <a:spcPts val="0"/>
              </a:spcBef>
              <a:spcAft>
                <a:spcPts val="0"/>
              </a:spcAft>
              <a:buClr>
                <a:schemeClr val="dk2"/>
              </a:buClr>
              <a:buSzPct val="103407"/>
              <a:buFont typeface="Arial"/>
              <a:buAutoNum type="romanLcPeriod"/>
            </a:pPr>
            <a:r>
              <a:rPr lang="en-US" sz="2300">
                <a:solidFill>
                  <a:schemeClr val="dk1"/>
                </a:solidFill>
                <a:latin typeface="Open Sans"/>
                <a:ea typeface="Open Sans"/>
                <a:cs typeface="Open Sans"/>
                <a:sym typeface="Open Sans"/>
              </a:rPr>
              <a:t>выбирать инструменты и ресурсы для работы; </a:t>
            </a:r>
            <a:endParaRPr/>
          </a:p>
          <a:p>
            <a:pPr indent="-514350" lvl="0" marL="984250" rtl="0" algn="l">
              <a:lnSpc>
                <a:spcPct val="120000"/>
              </a:lnSpc>
              <a:spcBef>
                <a:spcPts val="0"/>
              </a:spcBef>
              <a:spcAft>
                <a:spcPts val="0"/>
              </a:spcAft>
              <a:buClr>
                <a:schemeClr val="dk2"/>
              </a:buClr>
              <a:buSzPct val="103407"/>
              <a:buFont typeface="Arial"/>
              <a:buAutoNum type="romanLcPeriod"/>
            </a:pPr>
            <a:r>
              <a:rPr lang="en-US" sz="2300">
                <a:solidFill>
                  <a:schemeClr val="dk1"/>
                </a:solidFill>
                <a:latin typeface="Open Sans"/>
                <a:ea typeface="Open Sans"/>
                <a:cs typeface="Open Sans"/>
                <a:sym typeface="Open Sans"/>
              </a:rPr>
              <a:t>применять поисковые методики для получения оптимальных результатов;</a:t>
            </a:r>
            <a:endParaRPr/>
          </a:p>
          <a:p>
            <a:pPr indent="-514350" lvl="0" marL="984250" rtl="0" algn="l">
              <a:lnSpc>
                <a:spcPct val="120000"/>
              </a:lnSpc>
              <a:spcBef>
                <a:spcPts val="0"/>
              </a:spcBef>
              <a:spcAft>
                <a:spcPts val="0"/>
              </a:spcAft>
              <a:buClr>
                <a:schemeClr val="dk2"/>
              </a:buClr>
              <a:buSzPct val="103407"/>
              <a:buFont typeface="Arial"/>
              <a:buAutoNum type="romanLcPeriod"/>
            </a:pPr>
            <a:r>
              <a:rPr lang="en-US" sz="2300">
                <a:solidFill>
                  <a:schemeClr val="dk1"/>
                </a:solidFill>
                <a:latin typeface="Open Sans"/>
                <a:ea typeface="Open Sans"/>
                <a:cs typeface="Open Sans"/>
                <a:sym typeface="Open Sans"/>
              </a:rPr>
              <a:t>оценивать источники информации.</a:t>
            </a:r>
            <a:endParaRPr/>
          </a:p>
          <a:p>
            <a:pPr indent="-374650" lvl="0" marL="527050" rtl="0" algn="l">
              <a:lnSpc>
                <a:spcPct val="120000"/>
              </a:lnSpc>
              <a:spcBef>
                <a:spcPts val="0"/>
              </a:spcBef>
              <a:spcAft>
                <a:spcPts val="0"/>
              </a:spcAft>
              <a:buClr>
                <a:schemeClr val="dk2"/>
              </a:buClr>
              <a:buSzPct val="103407"/>
              <a:buFont typeface="Arial"/>
              <a:buNone/>
            </a:pPr>
            <a:r>
              <a:t/>
            </a:r>
            <a:endParaRPr sz="2300">
              <a:solidFill>
                <a:schemeClr val="dk1"/>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0"/>
          <p:cNvSpPr txBox="1"/>
          <p:nvPr>
            <p:ph type="title"/>
          </p:nvPr>
        </p:nvSpPr>
        <p:spPr>
          <a:xfrm>
            <a:off x="0" y="477750"/>
            <a:ext cx="8216400" cy="1080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US">
                <a:solidFill>
                  <a:srgbClr val="586F7C"/>
                </a:solidFill>
                <a:latin typeface="Open Sans"/>
                <a:ea typeface="Open Sans"/>
                <a:cs typeface="Open Sans"/>
                <a:sym typeface="Open Sans"/>
              </a:rPr>
              <a:t>Скорость распространения информации</a:t>
            </a:r>
            <a:endParaRPr>
              <a:solidFill>
                <a:srgbClr val="586F7C"/>
              </a:solidFill>
              <a:latin typeface="Open Sans"/>
              <a:ea typeface="Open Sans"/>
              <a:cs typeface="Open Sans"/>
              <a:sym typeface="Open Sans"/>
            </a:endParaRPr>
          </a:p>
        </p:txBody>
      </p:sp>
      <p:sp>
        <p:nvSpPr>
          <p:cNvPr id="105" name="Google Shape;105;p40"/>
          <p:cNvSpPr txBox="1"/>
          <p:nvPr>
            <p:ph idx="1" type="body"/>
          </p:nvPr>
        </p:nvSpPr>
        <p:spPr>
          <a:xfrm>
            <a:off x="566024" y="1946988"/>
            <a:ext cx="5072776" cy="4522124"/>
          </a:xfrm>
          <a:prstGeom prst="rect">
            <a:avLst/>
          </a:prstGeom>
          <a:noFill/>
          <a:ln>
            <a:noFill/>
          </a:ln>
        </p:spPr>
        <p:txBody>
          <a:bodyPr anchorCtr="0" anchor="t" bIns="45700" lIns="91425" spcFirstLastPara="1" rIns="91425" wrap="square" tIns="45700">
            <a:noAutofit/>
          </a:bodyPr>
          <a:lstStyle/>
          <a:p>
            <a:pPr indent="-342900" lvl="0" marL="355600" rtl="0" algn="l">
              <a:lnSpc>
                <a:spcPct val="100000"/>
              </a:lnSpc>
              <a:spcBef>
                <a:spcPts val="0"/>
              </a:spcBef>
              <a:spcAft>
                <a:spcPts val="0"/>
              </a:spcAft>
              <a:buClr>
                <a:schemeClr val="dk2"/>
              </a:buClr>
              <a:buSzPts val="2200"/>
              <a:buChar char="●"/>
            </a:pPr>
            <a:r>
              <a:rPr lang="en-US" sz="2200">
                <a:solidFill>
                  <a:schemeClr val="dk1"/>
                </a:solidFill>
                <a:latin typeface="Open Sans"/>
                <a:ea typeface="Open Sans"/>
                <a:cs typeface="Open Sans"/>
                <a:sym typeface="Open Sans"/>
              </a:rPr>
              <a:t>Любое событие освещается в разных источниках информации в определенном порядке.</a:t>
            </a:r>
            <a:endParaRPr/>
          </a:p>
          <a:p>
            <a:pPr indent="0" lvl="0" marL="12700" rtl="0" algn="l">
              <a:lnSpc>
                <a:spcPct val="100000"/>
              </a:lnSpc>
              <a:spcBef>
                <a:spcPts val="0"/>
              </a:spcBef>
              <a:spcAft>
                <a:spcPts val="0"/>
              </a:spcAft>
              <a:buClr>
                <a:schemeClr val="dk2"/>
              </a:buClr>
              <a:buSzPts val="2200"/>
              <a:buNone/>
            </a:pPr>
            <a:r>
              <a:t/>
            </a:r>
            <a:endParaRPr sz="2200">
              <a:solidFill>
                <a:schemeClr val="dk1"/>
              </a:solidFill>
              <a:latin typeface="Open Sans"/>
              <a:ea typeface="Open Sans"/>
              <a:cs typeface="Open Sans"/>
              <a:sym typeface="Open Sans"/>
            </a:endParaRPr>
          </a:p>
          <a:p>
            <a:pPr indent="-342900" lvl="0" marL="355600" rtl="0" algn="l">
              <a:lnSpc>
                <a:spcPct val="100000"/>
              </a:lnSpc>
              <a:spcBef>
                <a:spcPts val="0"/>
              </a:spcBef>
              <a:spcAft>
                <a:spcPts val="0"/>
              </a:spcAft>
              <a:buClr>
                <a:schemeClr val="dk2"/>
              </a:buClr>
              <a:buSzPts val="2200"/>
              <a:buChar char="●"/>
            </a:pPr>
            <a:r>
              <a:rPr lang="en-US" sz="2200">
                <a:solidFill>
                  <a:schemeClr val="dk1"/>
                </a:solidFill>
                <a:latin typeface="Open Sans"/>
                <a:ea typeface="Open Sans"/>
                <a:cs typeface="Open Sans"/>
                <a:sym typeface="Open Sans"/>
              </a:rPr>
              <a:t>Актуальность информации может стать решающим фактором при определении оптимального источника.</a:t>
            </a:r>
            <a:endParaRPr/>
          </a:p>
          <a:p>
            <a:pPr indent="0" lvl="0" marL="12700" rtl="0" algn="l">
              <a:lnSpc>
                <a:spcPct val="100000"/>
              </a:lnSpc>
              <a:spcBef>
                <a:spcPts val="0"/>
              </a:spcBef>
              <a:spcAft>
                <a:spcPts val="0"/>
              </a:spcAft>
              <a:buClr>
                <a:schemeClr val="dk2"/>
              </a:buClr>
              <a:buSzPts val="2200"/>
              <a:buNone/>
            </a:pPr>
            <a:r>
              <a:t/>
            </a:r>
            <a:endParaRPr sz="2200">
              <a:solidFill>
                <a:schemeClr val="dk1"/>
              </a:solidFill>
              <a:latin typeface="Open Sans"/>
              <a:ea typeface="Open Sans"/>
              <a:cs typeface="Open Sans"/>
              <a:sym typeface="Open Sans"/>
            </a:endParaRPr>
          </a:p>
          <a:p>
            <a:pPr indent="-342900" lvl="0" marL="355600" rtl="0" algn="l">
              <a:lnSpc>
                <a:spcPct val="100000"/>
              </a:lnSpc>
              <a:spcBef>
                <a:spcPts val="0"/>
              </a:spcBef>
              <a:spcAft>
                <a:spcPts val="0"/>
              </a:spcAft>
              <a:buClr>
                <a:schemeClr val="dk2"/>
              </a:buClr>
              <a:buSzPts val="2200"/>
              <a:buChar char="●"/>
            </a:pPr>
            <a:r>
              <a:rPr lang="en-US" sz="2200">
                <a:solidFill>
                  <a:schemeClr val="dk1"/>
                </a:solidFill>
                <a:latin typeface="Open Sans"/>
                <a:ea typeface="Open Sans"/>
                <a:cs typeface="Open Sans"/>
                <a:sym typeface="Open Sans"/>
              </a:rPr>
              <a:t>На графике показан пример скорости освещения события </a:t>
            </a:r>
            <a:br>
              <a:rPr lang="en-US" sz="2200">
                <a:solidFill>
                  <a:schemeClr val="dk1"/>
                </a:solidFill>
                <a:latin typeface="Open Sans"/>
                <a:ea typeface="Open Sans"/>
                <a:cs typeface="Open Sans"/>
                <a:sym typeface="Open Sans"/>
              </a:rPr>
            </a:br>
            <a:r>
              <a:rPr lang="en-US" sz="2200">
                <a:solidFill>
                  <a:schemeClr val="dk1"/>
                </a:solidFill>
                <a:latin typeface="Open Sans"/>
                <a:ea typeface="Open Sans"/>
                <a:cs typeface="Open Sans"/>
                <a:sym typeface="Open Sans"/>
              </a:rPr>
              <a:t>в различных информационных источниках.</a:t>
            </a:r>
            <a:endParaRPr/>
          </a:p>
          <a:p>
            <a:pPr indent="0" lvl="0" marL="12700" rtl="0" algn="l">
              <a:lnSpc>
                <a:spcPct val="100000"/>
              </a:lnSpc>
              <a:spcBef>
                <a:spcPts val="0"/>
              </a:spcBef>
              <a:spcAft>
                <a:spcPts val="0"/>
              </a:spcAft>
              <a:buClr>
                <a:schemeClr val="dk2"/>
              </a:buClr>
              <a:buSzPts val="2200"/>
              <a:buNone/>
            </a:pPr>
            <a:r>
              <a:t/>
            </a:r>
            <a:endParaRPr sz="2200">
              <a:solidFill>
                <a:schemeClr val="dk1"/>
              </a:solidFill>
              <a:latin typeface="Open Sans"/>
              <a:ea typeface="Open Sans"/>
              <a:cs typeface="Open Sans"/>
              <a:sym typeface="Open Sans"/>
            </a:endParaRPr>
          </a:p>
          <a:p>
            <a:pPr indent="-203200" lvl="0" marL="355600" rtl="0" algn="l">
              <a:lnSpc>
                <a:spcPct val="100000"/>
              </a:lnSpc>
              <a:spcBef>
                <a:spcPts val="0"/>
              </a:spcBef>
              <a:spcAft>
                <a:spcPts val="0"/>
              </a:spcAft>
              <a:buClr>
                <a:schemeClr val="dk2"/>
              </a:buClr>
              <a:buSzPts val="2200"/>
              <a:buNone/>
            </a:pPr>
            <a:r>
              <a:t/>
            </a:r>
            <a:endParaRPr sz="2200">
              <a:solidFill>
                <a:schemeClr val="dk1"/>
              </a:solidFill>
              <a:latin typeface="Open Sans"/>
              <a:ea typeface="Open Sans"/>
              <a:cs typeface="Open Sans"/>
              <a:sym typeface="Open Sans"/>
            </a:endParaRPr>
          </a:p>
        </p:txBody>
      </p:sp>
      <p:sp>
        <p:nvSpPr>
          <p:cNvPr id="106" name="Google Shape;106;p40"/>
          <p:cNvSpPr txBox="1"/>
          <p:nvPr/>
        </p:nvSpPr>
        <p:spPr>
          <a:xfrm>
            <a:off x="5880295" y="6316712"/>
            <a:ext cx="5211712" cy="5078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Open Sans"/>
                <a:ea typeface="Open Sans"/>
                <a:cs typeface="Open Sans"/>
                <a:sym typeface="Open Sans"/>
              </a:rPr>
              <a:t>Источник: University of Michigan. n.d. “Step 2: Identifying Information Sources: Library Skills.” По состоянию на 3 апреля 2020 г. </a:t>
            </a:r>
            <a:r>
              <a:rPr b="0" i="0" lang="en-US" sz="900" u="sng" cap="none" strike="noStrike">
                <a:solidFill>
                  <a:srgbClr val="1155CC"/>
                </a:solidFill>
                <a:latin typeface="Open Sans"/>
                <a:ea typeface="Open Sans"/>
                <a:cs typeface="Open Sans"/>
                <a:sym typeface="Open Sans"/>
                <a:hlinkClick r:id="rId3">
                  <a:extLst>
                    <a:ext uri="{A12FA001-AC4F-418D-AE19-62706E023703}">
                      <ahyp:hlinkClr val="tx"/>
                    </a:ext>
                  </a:extLst>
                </a:hlinkClick>
              </a:rPr>
              <a:t>https://umich.instructure.com/courses/83460/pages/step-2-identifying-information-sources</a:t>
            </a:r>
            <a:r>
              <a:rPr b="0" i="0" lang="en-US" sz="900" u="none" cap="none" strike="noStrike">
                <a:solidFill>
                  <a:srgbClr val="000000"/>
                </a:solidFill>
                <a:latin typeface="Open Sans"/>
                <a:ea typeface="Open Sans"/>
                <a:cs typeface="Open Sans"/>
                <a:sym typeface="Open Sans"/>
              </a:rPr>
              <a:t> [на английском языке]</a:t>
            </a:r>
            <a:endParaRPr b="0" i="0" sz="1400" u="none" cap="none" strike="noStrike">
              <a:solidFill>
                <a:srgbClr val="000000"/>
              </a:solidFill>
              <a:latin typeface="Arial"/>
              <a:ea typeface="Arial"/>
              <a:cs typeface="Arial"/>
              <a:sym typeface="Arial"/>
            </a:endParaRPr>
          </a:p>
        </p:txBody>
      </p:sp>
      <p:pic>
        <p:nvPicPr>
          <p:cNvPr descr="https://lh6.googleusercontent.com/F3L2hSVa5gXiZB0xHYEF5nQ7gd0bYo376mUI5nt0a0Jw2TD_SBXdiYsVaO4zKsVJ5Xra4Px7D7aFATSyQa1Gm4SUHUzcfBpkwHFOLoR-Grvrrxe19IJR8i-YugXS99Q6nVOSEN7O" id="107" name="Google Shape;107;p40"/>
          <p:cNvPicPr preferRelativeResize="0"/>
          <p:nvPr/>
        </p:nvPicPr>
        <p:blipFill rotWithShape="1">
          <a:blip r:embed="rId4">
            <a:alphaModFix/>
          </a:blip>
          <a:srcRect b="0" l="0" r="0" t="0"/>
          <a:stretch/>
        </p:blipFill>
        <p:spPr>
          <a:xfrm>
            <a:off x="5767716" y="1656355"/>
            <a:ext cx="6424284" cy="4522124"/>
          </a:xfrm>
          <a:prstGeom prst="rect">
            <a:avLst/>
          </a:prstGeom>
          <a:noFill/>
          <a:ln>
            <a:noFill/>
          </a:ln>
        </p:spPr>
      </p:pic>
      <p:sp>
        <p:nvSpPr>
          <p:cNvPr id="108" name="Google Shape;108;p40"/>
          <p:cNvSpPr txBox="1"/>
          <p:nvPr/>
        </p:nvSpPr>
        <p:spPr>
          <a:xfrm>
            <a:off x="5880295" y="1946988"/>
            <a:ext cx="1230510" cy="215444"/>
          </a:xfrm>
          <a:prstGeom prst="rect">
            <a:avLst/>
          </a:prstGeom>
          <a:solidFill>
            <a:srgbClr val="FFC000"/>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1400" u="none" cap="none" strike="noStrike">
                <a:solidFill>
                  <a:srgbClr val="002060"/>
                </a:solidFill>
                <a:latin typeface="Arial"/>
                <a:ea typeface="Arial"/>
                <a:cs typeface="Arial"/>
                <a:sym typeface="Arial"/>
              </a:rPr>
              <a:t>Событие </a:t>
            </a:r>
            <a:endParaRPr b="1" i="0" sz="1400" u="none" cap="none" strike="noStrike">
              <a:solidFill>
                <a:srgbClr val="002060"/>
              </a:solidFill>
              <a:latin typeface="Arial"/>
              <a:ea typeface="Arial"/>
              <a:cs typeface="Arial"/>
              <a:sym typeface="Arial"/>
            </a:endParaRPr>
          </a:p>
        </p:txBody>
      </p:sp>
      <p:sp>
        <p:nvSpPr>
          <p:cNvPr id="109" name="Google Shape;109;p40"/>
          <p:cNvSpPr txBox="1"/>
          <p:nvPr/>
        </p:nvSpPr>
        <p:spPr>
          <a:xfrm>
            <a:off x="5821505" y="2431549"/>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Через несколько минут</a:t>
            </a:r>
            <a:endParaRPr b="0" i="0" sz="800" u="none" cap="none" strike="noStrike">
              <a:solidFill>
                <a:srgbClr val="002060"/>
              </a:solidFill>
              <a:latin typeface="Arial"/>
              <a:ea typeface="Arial"/>
              <a:cs typeface="Arial"/>
              <a:sym typeface="Arial"/>
            </a:endParaRPr>
          </a:p>
        </p:txBody>
      </p:sp>
      <p:sp>
        <p:nvSpPr>
          <p:cNvPr id="110" name="Google Shape;110;p40"/>
          <p:cNvSpPr txBox="1"/>
          <p:nvPr/>
        </p:nvSpPr>
        <p:spPr>
          <a:xfrm>
            <a:off x="5821502" y="2970508"/>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Через несколько дней</a:t>
            </a:r>
            <a:endParaRPr b="0" i="0" sz="800" u="none" cap="none" strike="noStrike">
              <a:solidFill>
                <a:srgbClr val="002060"/>
              </a:solidFill>
              <a:latin typeface="Arial"/>
              <a:ea typeface="Arial"/>
              <a:cs typeface="Arial"/>
              <a:sym typeface="Arial"/>
            </a:endParaRPr>
          </a:p>
        </p:txBody>
      </p:sp>
      <p:sp>
        <p:nvSpPr>
          <p:cNvPr id="111" name="Google Shape;111;p40"/>
          <p:cNvSpPr txBox="1"/>
          <p:nvPr/>
        </p:nvSpPr>
        <p:spPr>
          <a:xfrm>
            <a:off x="5841050" y="4146494"/>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Через месяц</a:t>
            </a:r>
            <a:endParaRPr b="0" i="0" sz="800" u="none" cap="none" strike="noStrike">
              <a:solidFill>
                <a:srgbClr val="002060"/>
              </a:solidFill>
              <a:latin typeface="Arial"/>
              <a:ea typeface="Arial"/>
              <a:cs typeface="Arial"/>
              <a:sym typeface="Arial"/>
            </a:endParaRPr>
          </a:p>
        </p:txBody>
      </p:sp>
      <p:sp>
        <p:nvSpPr>
          <p:cNvPr id="112" name="Google Shape;112;p40"/>
          <p:cNvSpPr txBox="1"/>
          <p:nvPr/>
        </p:nvSpPr>
        <p:spPr>
          <a:xfrm>
            <a:off x="5821503" y="3487951"/>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Через неделю</a:t>
            </a:r>
            <a:endParaRPr b="0" i="0" sz="800" u="none" cap="none" strike="noStrike">
              <a:solidFill>
                <a:srgbClr val="002060"/>
              </a:solidFill>
              <a:latin typeface="Arial"/>
              <a:ea typeface="Arial"/>
              <a:cs typeface="Arial"/>
              <a:sym typeface="Arial"/>
            </a:endParaRPr>
          </a:p>
        </p:txBody>
      </p:sp>
      <p:sp>
        <p:nvSpPr>
          <p:cNvPr id="113" name="Google Shape;113;p40"/>
          <p:cNvSpPr txBox="1"/>
          <p:nvPr/>
        </p:nvSpPr>
        <p:spPr>
          <a:xfrm>
            <a:off x="5829485" y="4882500"/>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Более чем через 3 мес.</a:t>
            </a:r>
            <a:endParaRPr b="0" i="0" sz="800" u="none" cap="none" strike="noStrike">
              <a:solidFill>
                <a:srgbClr val="002060"/>
              </a:solidFill>
              <a:latin typeface="Arial"/>
              <a:ea typeface="Arial"/>
              <a:cs typeface="Arial"/>
              <a:sym typeface="Arial"/>
            </a:endParaRPr>
          </a:p>
        </p:txBody>
      </p:sp>
      <p:sp>
        <p:nvSpPr>
          <p:cNvPr id="114" name="Google Shape;114;p40"/>
          <p:cNvSpPr txBox="1"/>
          <p:nvPr/>
        </p:nvSpPr>
        <p:spPr>
          <a:xfrm>
            <a:off x="5821504" y="5701874"/>
            <a:ext cx="1203239" cy="123111"/>
          </a:xfrm>
          <a:prstGeom prst="rect">
            <a:avLst/>
          </a:prstGeom>
          <a:solidFill>
            <a:srgbClr val="93CDDD"/>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Более чем через год</a:t>
            </a:r>
            <a:endParaRPr b="0" i="0" sz="800" u="none" cap="none" strike="noStrike">
              <a:solidFill>
                <a:srgbClr val="002060"/>
              </a:solidFill>
              <a:latin typeface="Arial"/>
              <a:ea typeface="Arial"/>
              <a:cs typeface="Arial"/>
              <a:sym typeface="Arial"/>
            </a:endParaRPr>
          </a:p>
        </p:txBody>
      </p:sp>
      <p:sp>
        <p:nvSpPr>
          <p:cNvPr id="115" name="Google Shape;115;p40"/>
          <p:cNvSpPr txBox="1"/>
          <p:nvPr/>
        </p:nvSpPr>
        <p:spPr>
          <a:xfrm>
            <a:off x="7239722" y="1780955"/>
            <a:ext cx="4324750" cy="246221"/>
          </a:xfrm>
          <a:prstGeom prst="rect">
            <a:avLst/>
          </a:prstGeom>
          <a:solidFill>
            <a:schemeClr val="lt1"/>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1600" u="none" cap="none" strike="noStrike">
                <a:solidFill>
                  <a:srgbClr val="002060"/>
                </a:solidFill>
                <a:latin typeface="Arial"/>
                <a:ea typeface="Arial"/>
                <a:cs typeface="Arial"/>
                <a:sym typeface="Arial"/>
              </a:rPr>
              <a:t>Скорость распространения информации</a:t>
            </a:r>
            <a:endParaRPr b="1" i="0" sz="1600" u="none" cap="none" strike="noStrike">
              <a:solidFill>
                <a:srgbClr val="002060"/>
              </a:solidFill>
              <a:latin typeface="Arial"/>
              <a:ea typeface="Arial"/>
              <a:cs typeface="Arial"/>
              <a:sym typeface="Arial"/>
            </a:endParaRPr>
          </a:p>
        </p:txBody>
      </p:sp>
      <p:sp>
        <p:nvSpPr>
          <p:cNvPr id="116" name="Google Shape;116;p40"/>
          <p:cNvSpPr txBox="1"/>
          <p:nvPr/>
        </p:nvSpPr>
        <p:spPr>
          <a:xfrm>
            <a:off x="7119187" y="2311923"/>
            <a:ext cx="4391495" cy="400110"/>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1000" u="none" cap="none" strike="noStrike">
                <a:solidFill>
                  <a:srgbClr val="002060"/>
                </a:solidFill>
                <a:latin typeface="Arial"/>
                <a:ea typeface="Arial"/>
                <a:cs typeface="Arial"/>
                <a:sym typeface="Arial"/>
              </a:rPr>
              <a:t>Социальные сети</a:t>
            </a:r>
            <a:endParaRPr/>
          </a:p>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Первое упоминание. Информация может быть неполной, ложной или предвзятой. Примеры: Twitter, Facebook, Instagram, YouTube, блоги.</a:t>
            </a:r>
            <a:endParaRPr b="0" i="0" sz="800" u="none" cap="none" strike="noStrike">
              <a:solidFill>
                <a:srgbClr val="002060"/>
              </a:solidFill>
              <a:latin typeface="Arial"/>
              <a:ea typeface="Arial"/>
              <a:cs typeface="Arial"/>
              <a:sym typeface="Arial"/>
            </a:endParaRPr>
          </a:p>
        </p:txBody>
      </p:sp>
      <p:sp>
        <p:nvSpPr>
          <p:cNvPr id="117" name="Google Shape;117;p40"/>
          <p:cNvSpPr txBox="1"/>
          <p:nvPr/>
        </p:nvSpPr>
        <p:spPr>
          <a:xfrm>
            <a:off x="7078157" y="2856668"/>
            <a:ext cx="4391495" cy="380104"/>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95000"/>
              </a:lnSpc>
              <a:spcBef>
                <a:spcPts val="0"/>
              </a:spcBef>
              <a:spcAft>
                <a:spcPts val="0"/>
              </a:spcAft>
              <a:buNone/>
            </a:pPr>
            <a:r>
              <a:rPr b="1" i="0" lang="en-US" sz="1000" u="none" cap="none" strike="noStrike">
                <a:solidFill>
                  <a:srgbClr val="002060"/>
                </a:solidFill>
                <a:latin typeface="Arial"/>
                <a:ea typeface="Arial"/>
                <a:cs typeface="Arial"/>
                <a:sym typeface="Arial"/>
              </a:rPr>
              <a:t>Новостные сайты, телевидение, радио, ежедневные газеты</a:t>
            </a:r>
            <a:endParaRPr/>
          </a:p>
          <a:p>
            <a:pPr indent="0" lvl="0" marL="0" marR="0" rtl="0" algn="ctr">
              <a:lnSpc>
                <a:spcPct val="95000"/>
              </a:lnSpc>
              <a:spcBef>
                <a:spcPts val="0"/>
              </a:spcBef>
              <a:spcAft>
                <a:spcPts val="0"/>
              </a:spcAft>
              <a:buNone/>
            </a:pPr>
            <a:r>
              <a:rPr b="0" i="0" lang="en-US" sz="800" u="none" cap="none" strike="noStrike">
                <a:solidFill>
                  <a:srgbClr val="002060"/>
                </a:solidFill>
                <a:latin typeface="Arial"/>
                <a:ea typeface="Arial"/>
                <a:cs typeface="Arial"/>
                <a:sym typeface="Arial"/>
              </a:rPr>
              <a:t>Со временем информация дополняется, обновляется и проверяется. Появляются разные мнения. Примеры: CNN.com, FoxNews, BBC Radio, New York Times.</a:t>
            </a:r>
            <a:endParaRPr b="0" i="0" sz="800" u="none" cap="none" strike="noStrike">
              <a:solidFill>
                <a:srgbClr val="002060"/>
              </a:solidFill>
              <a:latin typeface="Arial"/>
              <a:ea typeface="Arial"/>
              <a:cs typeface="Arial"/>
              <a:sym typeface="Arial"/>
            </a:endParaRPr>
          </a:p>
        </p:txBody>
      </p:sp>
      <p:sp>
        <p:nvSpPr>
          <p:cNvPr id="118" name="Google Shape;118;p40"/>
          <p:cNvSpPr txBox="1"/>
          <p:nvPr/>
        </p:nvSpPr>
        <p:spPr>
          <a:xfrm>
            <a:off x="7099583" y="3370241"/>
            <a:ext cx="4391495" cy="380104"/>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95000"/>
              </a:lnSpc>
              <a:spcBef>
                <a:spcPts val="0"/>
              </a:spcBef>
              <a:spcAft>
                <a:spcPts val="0"/>
              </a:spcAft>
              <a:buNone/>
            </a:pPr>
            <a:r>
              <a:rPr b="1" i="0" lang="en-US" sz="1000" u="none" cap="none" strike="noStrike">
                <a:solidFill>
                  <a:srgbClr val="002060"/>
                </a:solidFill>
                <a:latin typeface="Arial"/>
                <a:ea typeface="Arial"/>
                <a:cs typeface="Arial"/>
                <a:sym typeface="Arial"/>
              </a:rPr>
              <a:t>Еженедельные издания</a:t>
            </a:r>
            <a:endParaRPr/>
          </a:p>
          <a:p>
            <a:pPr indent="0" lvl="0" marL="0" marR="0" rtl="0" algn="ctr">
              <a:lnSpc>
                <a:spcPct val="95000"/>
              </a:lnSpc>
              <a:spcBef>
                <a:spcPts val="0"/>
              </a:spcBef>
              <a:spcAft>
                <a:spcPts val="0"/>
              </a:spcAft>
              <a:buNone/>
            </a:pPr>
            <a:r>
              <a:rPr b="0" i="0" lang="en-US" sz="800" u="none" cap="none" strike="noStrike">
                <a:solidFill>
                  <a:srgbClr val="002060"/>
                </a:solidFill>
                <a:latin typeface="Arial"/>
                <a:ea typeface="Arial"/>
                <a:cs typeface="Arial"/>
                <a:sym typeface="Arial"/>
              </a:rPr>
              <a:t>Больше сведений. Часто обрисован контекст, представлены интервью, освещены </a:t>
            </a:r>
            <a:br>
              <a:rPr b="0" i="0" lang="en-US" sz="800" u="none" cap="none" strike="noStrike">
                <a:solidFill>
                  <a:srgbClr val="002060"/>
                </a:solidFill>
                <a:latin typeface="Arial"/>
                <a:ea typeface="Arial"/>
                <a:cs typeface="Arial"/>
                <a:sym typeface="Arial"/>
              </a:rPr>
            </a:br>
            <a:r>
              <a:rPr b="0" i="0" lang="en-US" sz="800" u="none" cap="none" strike="noStrike">
                <a:solidFill>
                  <a:srgbClr val="002060"/>
                </a:solidFill>
                <a:latin typeface="Arial"/>
                <a:ea typeface="Arial"/>
                <a:cs typeface="Arial"/>
                <a:sym typeface="Arial"/>
              </a:rPr>
              <a:t>смежные темы. Примеры: Time, Newsweek, People, the New Yorker.</a:t>
            </a:r>
            <a:endParaRPr b="0" i="0" sz="800" u="none" cap="none" strike="noStrike">
              <a:solidFill>
                <a:srgbClr val="002060"/>
              </a:solidFill>
              <a:latin typeface="Arial"/>
              <a:ea typeface="Arial"/>
              <a:cs typeface="Arial"/>
              <a:sym typeface="Arial"/>
            </a:endParaRPr>
          </a:p>
        </p:txBody>
      </p:sp>
      <p:sp>
        <p:nvSpPr>
          <p:cNvPr id="119" name="Google Shape;119;p40"/>
          <p:cNvSpPr txBox="1"/>
          <p:nvPr/>
        </p:nvSpPr>
        <p:spPr>
          <a:xfrm>
            <a:off x="7080249" y="4762719"/>
            <a:ext cx="4391267" cy="380104"/>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95000"/>
              </a:lnSpc>
              <a:spcBef>
                <a:spcPts val="0"/>
              </a:spcBef>
              <a:spcAft>
                <a:spcPts val="0"/>
              </a:spcAft>
              <a:buNone/>
            </a:pPr>
            <a:r>
              <a:rPr b="1" i="0" lang="en-US" sz="1000" u="none" cap="none" strike="noStrike">
                <a:solidFill>
                  <a:srgbClr val="002060"/>
                </a:solidFill>
                <a:latin typeface="Arial"/>
                <a:ea typeface="Arial"/>
                <a:cs typeface="Arial"/>
                <a:sym typeface="Arial"/>
              </a:rPr>
              <a:t>Научные журналы</a:t>
            </a:r>
            <a:endParaRPr/>
          </a:p>
          <a:p>
            <a:pPr indent="0" lvl="0" marL="0" marR="0" rtl="0" algn="ctr">
              <a:lnSpc>
                <a:spcPct val="95000"/>
              </a:lnSpc>
              <a:spcBef>
                <a:spcPts val="0"/>
              </a:spcBef>
              <a:spcAft>
                <a:spcPts val="0"/>
              </a:spcAft>
              <a:buNone/>
            </a:pPr>
            <a:r>
              <a:rPr b="0" i="0" lang="en-US" sz="800" u="none" cap="none" strike="noStrike">
                <a:solidFill>
                  <a:srgbClr val="002060"/>
                </a:solidFill>
                <a:latin typeface="Arial"/>
                <a:ea typeface="Arial"/>
                <a:cs typeface="Arial"/>
                <a:sym typeface="Arial"/>
              </a:rPr>
              <a:t>Составляются специалистами. Проводится глубокое исследование, изложение носит объективный характер. Примеры: Journal of American Culture, Nature, JAMA.</a:t>
            </a:r>
            <a:endParaRPr b="0" i="0" sz="800" u="none" cap="none" strike="noStrike">
              <a:solidFill>
                <a:srgbClr val="002060"/>
              </a:solidFill>
              <a:latin typeface="Arial"/>
              <a:ea typeface="Arial"/>
              <a:cs typeface="Arial"/>
              <a:sym typeface="Arial"/>
            </a:endParaRPr>
          </a:p>
        </p:txBody>
      </p:sp>
      <p:sp>
        <p:nvSpPr>
          <p:cNvPr id="120" name="Google Shape;120;p40"/>
          <p:cNvSpPr txBox="1"/>
          <p:nvPr/>
        </p:nvSpPr>
        <p:spPr>
          <a:xfrm>
            <a:off x="7110805" y="3995795"/>
            <a:ext cx="4391267" cy="400110"/>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1000" u="none" cap="none" strike="noStrike">
                <a:solidFill>
                  <a:srgbClr val="002060"/>
                </a:solidFill>
                <a:latin typeface="Arial"/>
                <a:ea typeface="Arial"/>
                <a:cs typeface="Arial"/>
                <a:sym typeface="Arial"/>
              </a:rPr>
              <a:t>Ежемесячные издания</a:t>
            </a:r>
            <a:endParaRPr/>
          </a:p>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Больше времени для повышения качества информирования. Возможно изложение разных мнений. Примеры: Wired, Scientific American, National Geographic</a:t>
            </a:r>
            <a:endParaRPr b="0" i="0" sz="800" u="none" cap="none" strike="noStrike">
              <a:solidFill>
                <a:srgbClr val="002060"/>
              </a:solidFill>
              <a:latin typeface="Arial"/>
              <a:ea typeface="Arial"/>
              <a:cs typeface="Arial"/>
              <a:sym typeface="Arial"/>
            </a:endParaRPr>
          </a:p>
        </p:txBody>
      </p:sp>
      <p:sp>
        <p:nvSpPr>
          <p:cNvPr id="121" name="Google Shape;121;p40"/>
          <p:cNvSpPr txBox="1"/>
          <p:nvPr/>
        </p:nvSpPr>
        <p:spPr>
          <a:xfrm>
            <a:off x="7105469" y="3999527"/>
            <a:ext cx="4391267" cy="400110"/>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1000" u="none" cap="none" strike="noStrike">
                <a:solidFill>
                  <a:srgbClr val="002060"/>
                </a:solidFill>
                <a:latin typeface="Arial"/>
                <a:ea typeface="Arial"/>
                <a:cs typeface="Arial"/>
                <a:sym typeface="Arial"/>
              </a:rPr>
              <a:t>Ежемесячные издания</a:t>
            </a:r>
            <a:endParaRPr/>
          </a:p>
          <a:p>
            <a:pPr indent="0" lvl="0" marL="0" marR="0" rtl="0" algn="ctr">
              <a:lnSpc>
                <a:spcPct val="100000"/>
              </a:lnSpc>
              <a:spcBef>
                <a:spcPts val="0"/>
              </a:spcBef>
              <a:spcAft>
                <a:spcPts val="0"/>
              </a:spcAft>
              <a:buNone/>
            </a:pPr>
            <a:r>
              <a:rPr b="0" i="0" lang="en-US" sz="800" u="none" cap="none" strike="noStrike">
                <a:solidFill>
                  <a:srgbClr val="002060"/>
                </a:solidFill>
                <a:latin typeface="Arial"/>
                <a:ea typeface="Arial"/>
                <a:cs typeface="Arial"/>
                <a:sym typeface="Arial"/>
              </a:rPr>
              <a:t>Больше времени для повышения качества информации. Возможно изложение разных мнений. Примеры: Wired, Scientific American, National Geographic.</a:t>
            </a:r>
            <a:endParaRPr b="0" i="0" sz="800" u="none" cap="none" strike="noStrike">
              <a:solidFill>
                <a:srgbClr val="002060"/>
              </a:solidFill>
              <a:latin typeface="Arial"/>
              <a:ea typeface="Arial"/>
              <a:cs typeface="Arial"/>
              <a:sym typeface="Arial"/>
            </a:endParaRPr>
          </a:p>
        </p:txBody>
      </p:sp>
      <p:sp>
        <p:nvSpPr>
          <p:cNvPr id="122" name="Google Shape;122;p40"/>
          <p:cNvSpPr txBox="1"/>
          <p:nvPr/>
        </p:nvSpPr>
        <p:spPr>
          <a:xfrm>
            <a:off x="7119415" y="5594941"/>
            <a:ext cx="4391267" cy="380104"/>
          </a:xfrm>
          <a:prstGeom prst="rect">
            <a:avLst/>
          </a:prstGeom>
          <a:solidFill>
            <a:srgbClr val="DBEEF4"/>
          </a:solidFill>
          <a:ln>
            <a:noFill/>
          </a:ln>
        </p:spPr>
        <p:txBody>
          <a:bodyPr anchorCtr="0" anchor="t" bIns="0" lIns="0" spcFirstLastPara="1" rIns="0" wrap="square" tIns="0">
            <a:spAutoFit/>
          </a:bodyPr>
          <a:lstStyle/>
          <a:p>
            <a:pPr indent="0" lvl="0" marL="0" marR="0" rtl="0" algn="ctr">
              <a:lnSpc>
                <a:spcPct val="95000"/>
              </a:lnSpc>
              <a:spcBef>
                <a:spcPts val="0"/>
              </a:spcBef>
              <a:spcAft>
                <a:spcPts val="0"/>
              </a:spcAft>
              <a:buNone/>
            </a:pPr>
            <a:r>
              <a:rPr b="1" i="0" lang="en-US" sz="1000" u="none" cap="none" strike="noStrike">
                <a:solidFill>
                  <a:srgbClr val="002060"/>
                </a:solidFill>
                <a:latin typeface="Arial"/>
                <a:ea typeface="Arial"/>
                <a:cs typeface="Arial"/>
                <a:sym typeface="Arial"/>
              </a:rPr>
              <a:t>Книги</a:t>
            </a:r>
            <a:endParaRPr/>
          </a:p>
          <a:p>
            <a:pPr indent="0" lvl="0" marL="0" marR="0" rtl="0" algn="ctr">
              <a:lnSpc>
                <a:spcPct val="95000"/>
              </a:lnSpc>
              <a:spcBef>
                <a:spcPts val="0"/>
              </a:spcBef>
              <a:spcAft>
                <a:spcPts val="0"/>
              </a:spcAft>
              <a:buNone/>
            </a:pPr>
            <a:r>
              <a:rPr b="0" i="0" lang="en-US" sz="800" u="none" cap="none" strike="noStrike">
                <a:solidFill>
                  <a:srgbClr val="002060"/>
                </a:solidFill>
                <a:latin typeface="Arial"/>
                <a:ea typeface="Arial"/>
                <a:cs typeface="Arial"/>
                <a:sym typeface="Arial"/>
              </a:rPr>
              <a:t>Есть возможности для осмысления. Самое глубокое погружение в тему. Примеры: научно-популярные книги, биографии, учебники, справочники.</a:t>
            </a:r>
            <a:endParaRPr b="0" i="0" sz="800" u="none" cap="none" strike="noStrike">
              <a:solidFill>
                <a:srgbClr val="00206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727b3dbef2_0_47"/>
          <p:cNvSpPr txBox="1"/>
          <p:nvPr>
            <p:ph type="title"/>
          </p:nvPr>
        </p:nvSpPr>
        <p:spPr>
          <a:xfrm>
            <a:off x="0" y="220055"/>
            <a:ext cx="8382000" cy="1080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3600"/>
              <a:buFont typeface="Trebuchet MS"/>
              <a:buNone/>
            </a:pPr>
            <a:r>
              <a:rPr lang="en-US">
                <a:solidFill>
                  <a:srgbClr val="586F7C"/>
                </a:solidFill>
                <a:latin typeface="Open Sans"/>
                <a:ea typeface="Open Sans"/>
                <a:cs typeface="Open Sans"/>
                <a:sym typeface="Open Sans"/>
              </a:rPr>
              <a:t>Виды источников информации</a:t>
            </a:r>
            <a:endParaRPr>
              <a:solidFill>
                <a:srgbClr val="586F7C"/>
              </a:solidFill>
              <a:latin typeface="Open Sans"/>
              <a:ea typeface="Open Sans"/>
              <a:cs typeface="Open Sans"/>
              <a:sym typeface="Open Sans"/>
            </a:endParaRPr>
          </a:p>
        </p:txBody>
      </p:sp>
      <p:graphicFrame>
        <p:nvGraphicFramePr>
          <p:cNvPr id="128" name="Google Shape;128;g727b3dbef2_0_47"/>
          <p:cNvGraphicFramePr/>
          <p:nvPr/>
        </p:nvGraphicFramePr>
        <p:xfrm>
          <a:off x="984739" y="1800664"/>
          <a:ext cx="3000000" cy="3000000"/>
        </p:xfrm>
        <a:graphic>
          <a:graphicData uri="http://schemas.openxmlformats.org/drawingml/2006/table">
            <a:tbl>
              <a:tblPr bandRow="1" firstRow="1">
                <a:noFill/>
                <a:tableStyleId>{A302C8C4-534C-4BC1-9820-F4D397766218}</a:tableStyleId>
              </a:tblPr>
              <a:tblGrid>
                <a:gridCol w="3481750"/>
                <a:gridCol w="3481750"/>
                <a:gridCol w="3481750"/>
              </a:tblGrid>
              <a:tr h="523425">
                <a:tc>
                  <a:txBody>
                    <a:bodyPr/>
                    <a:lstStyle/>
                    <a:p>
                      <a:pPr indent="0" lvl="0" marL="12700" marR="0" rtl="0" algn="l">
                        <a:lnSpc>
                          <a:spcPct val="150000"/>
                        </a:lnSpc>
                        <a:spcBef>
                          <a:spcPts val="0"/>
                        </a:spcBef>
                        <a:spcAft>
                          <a:spcPts val="0"/>
                        </a:spcAft>
                        <a:buClr>
                          <a:schemeClr val="dk1"/>
                        </a:buClr>
                        <a:buSzPts val="2200"/>
                        <a:buFont typeface="Open Sans"/>
                        <a:buNone/>
                      </a:pPr>
                      <a:r>
                        <a:rPr lang="en-US" sz="2000" u="none" cap="none" strike="noStrike">
                          <a:latin typeface="Open Sans"/>
                          <a:ea typeface="Open Sans"/>
                          <a:cs typeface="Open Sans"/>
                          <a:sym typeface="Open Sans"/>
                        </a:rPr>
                        <a:t>Первичные источники</a:t>
                      </a:r>
                      <a:endParaRPr b="1" sz="2000" u="none" cap="none" strike="noStrike">
                        <a:solidFill>
                          <a:schemeClr val="dk1"/>
                        </a:solidFill>
                        <a:latin typeface="Open Sans"/>
                        <a:ea typeface="Open Sans"/>
                        <a:cs typeface="Open Sans"/>
                        <a:sym typeface="Open Sans"/>
                      </a:endParaRPr>
                    </a:p>
                  </a:txBody>
                  <a:tcPr marT="45725" marB="45725" marR="91450" marL="91450"/>
                </a:tc>
                <a:tc>
                  <a:txBody>
                    <a:bodyPr/>
                    <a:lstStyle/>
                    <a:p>
                      <a:pPr indent="0" lvl="0" marL="0" marR="0" rtl="0" algn="l">
                        <a:lnSpc>
                          <a:spcPct val="150000"/>
                        </a:lnSpc>
                        <a:spcBef>
                          <a:spcPts val="0"/>
                        </a:spcBef>
                        <a:spcAft>
                          <a:spcPts val="0"/>
                        </a:spcAft>
                        <a:buClr>
                          <a:srgbClr val="000000"/>
                        </a:buClr>
                        <a:buSzPts val="2000"/>
                        <a:buFont typeface="Arial"/>
                        <a:buNone/>
                      </a:pPr>
                      <a:r>
                        <a:rPr lang="en-US" sz="2000" u="none" cap="none" strike="noStrike">
                          <a:latin typeface="Open Sans"/>
                          <a:ea typeface="Open Sans"/>
                          <a:cs typeface="Open Sans"/>
                          <a:sym typeface="Open Sans"/>
                        </a:rPr>
                        <a:t>Вторичные источники</a:t>
                      </a:r>
                      <a:endParaRPr b="1" sz="2000" u="none" cap="none" strike="noStrike">
                        <a:solidFill>
                          <a:schemeClr val="dk1"/>
                        </a:solidFill>
                        <a:latin typeface="Open Sans"/>
                        <a:ea typeface="Open Sans"/>
                        <a:cs typeface="Open Sans"/>
                        <a:sym typeface="Open Sans"/>
                      </a:endParaRPr>
                    </a:p>
                  </a:txBody>
                  <a:tcPr marT="45725" marB="45725" marR="91450" marL="91450"/>
                </a:tc>
                <a:tc>
                  <a:txBody>
                    <a:bodyPr/>
                    <a:lstStyle/>
                    <a:p>
                      <a:pPr indent="0" lvl="0" marL="0" marR="0" rtl="0" algn="l">
                        <a:lnSpc>
                          <a:spcPct val="150000"/>
                        </a:lnSpc>
                        <a:spcBef>
                          <a:spcPts val="0"/>
                        </a:spcBef>
                        <a:spcAft>
                          <a:spcPts val="0"/>
                        </a:spcAft>
                        <a:buClr>
                          <a:srgbClr val="000000"/>
                        </a:buClr>
                        <a:buSzPts val="2000"/>
                        <a:buFont typeface="Arial"/>
                        <a:buNone/>
                      </a:pPr>
                      <a:r>
                        <a:rPr lang="en-US" sz="2000" u="none" cap="none" strike="noStrike">
                          <a:latin typeface="Open Sans"/>
                          <a:ea typeface="Open Sans"/>
                          <a:cs typeface="Open Sans"/>
                          <a:sym typeface="Open Sans"/>
                        </a:rPr>
                        <a:t>Третичные источники</a:t>
                      </a:r>
                      <a:endParaRPr b="1" sz="2000" u="none" cap="none" strike="noStrike">
                        <a:solidFill>
                          <a:schemeClr val="dk1"/>
                        </a:solidFill>
                        <a:latin typeface="Open Sans"/>
                        <a:ea typeface="Open Sans"/>
                        <a:cs typeface="Open Sans"/>
                        <a:sym typeface="Open Sans"/>
                      </a:endParaRPr>
                    </a:p>
                  </a:txBody>
                  <a:tcPr marT="45725" marB="45725" marR="91450" marL="91450"/>
                </a:tc>
              </a:tr>
              <a:tr h="3539850">
                <a:tc>
                  <a:txBody>
                    <a:bodyPr/>
                    <a:lstStyle/>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Первая официальная публикация результатов.</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Представление оригинальной идеи.</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Первое упоминание новых исследований или теорий.</a:t>
                      </a:r>
                      <a:endParaRPr/>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Ученые могут как можно ближе ознакомиться с оригинальными идеями, событиями и исследованиями из первых рук.</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b="1" lang="en-US" sz="1400" u="none" cap="none" strike="noStrike">
                          <a:latin typeface="Open Sans"/>
                          <a:ea typeface="Open Sans"/>
                          <a:cs typeface="Open Sans"/>
                          <a:sym typeface="Open Sans"/>
                        </a:rPr>
                        <a:t>Примеры</a:t>
                      </a:r>
                      <a:r>
                        <a:rPr lang="en-US" sz="1400" u="none" cap="none" strike="noStrike">
                          <a:latin typeface="Open Sans"/>
                          <a:ea typeface="Open Sans"/>
                          <a:cs typeface="Open Sans"/>
                          <a:sym typeface="Open Sans"/>
                        </a:rPr>
                        <a:t>: интервью, анализы полевых данных, оригинальные эксперименты или исследования.</a:t>
                      </a:r>
                      <a:endParaRPr sz="1400" u="none" cap="none" strike="noStrike">
                        <a:solidFill>
                          <a:schemeClr val="dk1"/>
                        </a:solidFill>
                        <a:latin typeface="Open Sans"/>
                        <a:ea typeface="Open Sans"/>
                        <a:cs typeface="Open Sans"/>
                        <a:sym typeface="Open Sans"/>
                      </a:endParaRPr>
                    </a:p>
                  </a:txBody>
                  <a:tcPr marT="45725" marB="45725" marR="91450" marL="91450"/>
                </a:tc>
                <a:tc>
                  <a:txBody>
                    <a:bodyPr/>
                    <a:lstStyle/>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Трактовки и оценки первичных источников.</a:t>
                      </a:r>
                      <a:endParaRPr/>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Анализ, обзор или обобщение информации из первичных и иных вторичных источников.</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Результаты получаются за счет иных вторичных источников и обычных для данной дисциплины методов. </a:t>
                      </a:r>
                      <a:endParaRPr/>
                    </a:p>
                    <a:p>
                      <a:pPr indent="-285750" lvl="0" marL="285750" marR="0" rtl="0" algn="l">
                        <a:lnSpc>
                          <a:spcPct val="150000"/>
                        </a:lnSpc>
                        <a:spcBef>
                          <a:spcPts val="0"/>
                        </a:spcBef>
                        <a:spcAft>
                          <a:spcPts val="0"/>
                        </a:spcAft>
                        <a:buClr>
                          <a:srgbClr val="000000"/>
                        </a:buClr>
                        <a:buSzPts val="1400"/>
                        <a:buFont typeface="Arial"/>
                        <a:buChar char="•"/>
                      </a:pPr>
                      <a:r>
                        <a:rPr b="1" lang="en-US" sz="1400" u="none" cap="none" strike="noStrike">
                          <a:latin typeface="Open Sans"/>
                          <a:ea typeface="Open Sans"/>
                          <a:cs typeface="Open Sans"/>
                          <a:sym typeface="Open Sans"/>
                        </a:rPr>
                        <a:t>Примеры</a:t>
                      </a:r>
                      <a:r>
                        <a:rPr lang="en-US" sz="1400" u="none" cap="none" strike="noStrike">
                          <a:latin typeface="Open Sans"/>
                          <a:ea typeface="Open Sans"/>
                          <a:cs typeface="Open Sans"/>
                          <a:sym typeface="Open Sans"/>
                        </a:rPr>
                        <a:t>: обзорные статьи, статьи для научных журналов, научные монографии, диссертации.</a:t>
                      </a:r>
                      <a:endParaRPr sz="1400" u="none" cap="none" strike="noStrike">
                        <a:solidFill>
                          <a:schemeClr val="dk1"/>
                        </a:solidFill>
                        <a:latin typeface="Open Sans"/>
                        <a:ea typeface="Open Sans"/>
                        <a:cs typeface="Open Sans"/>
                        <a:sym typeface="Open Sans"/>
                      </a:endParaRPr>
                    </a:p>
                  </a:txBody>
                  <a:tcPr marT="45725" marB="45725" marR="91450" marL="91450"/>
                </a:tc>
                <a:tc>
                  <a:txBody>
                    <a:bodyPr/>
                    <a:lstStyle/>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Информация основана и на первичных, и на вторичных источниках.</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Данные представлены в контексте, что может помочь ученому трактовать сведения.</a:t>
                      </a:r>
                      <a:endParaRPr/>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Представлены факты и краткие описания ключевых сведений.</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lang="en-US" sz="1400" u="none" cap="none" strike="noStrike">
                          <a:latin typeface="Open Sans"/>
                          <a:ea typeface="Open Sans"/>
                          <a:cs typeface="Open Sans"/>
                          <a:sym typeface="Open Sans"/>
                        </a:rPr>
                        <a:t>Представлены резюме и общая информация.</a:t>
                      </a:r>
                      <a:endParaRPr sz="1400" u="none" cap="none" strike="noStrike"/>
                    </a:p>
                    <a:p>
                      <a:pPr indent="-285750" lvl="0" marL="285750" marR="0" rtl="0" algn="l">
                        <a:lnSpc>
                          <a:spcPct val="150000"/>
                        </a:lnSpc>
                        <a:spcBef>
                          <a:spcPts val="0"/>
                        </a:spcBef>
                        <a:spcAft>
                          <a:spcPts val="0"/>
                        </a:spcAft>
                        <a:buClr>
                          <a:srgbClr val="000000"/>
                        </a:buClr>
                        <a:buSzPts val="1400"/>
                        <a:buFont typeface="Arial"/>
                        <a:buChar char="•"/>
                      </a:pPr>
                      <a:r>
                        <a:rPr b="1" lang="en-US" sz="1400" u="none" cap="none" strike="noStrike">
                          <a:latin typeface="Open Sans"/>
                          <a:ea typeface="Open Sans"/>
                          <a:cs typeface="Open Sans"/>
                          <a:sym typeface="Open Sans"/>
                        </a:rPr>
                        <a:t>Примеры</a:t>
                      </a:r>
                      <a:r>
                        <a:rPr lang="en-US" sz="1400" u="none" cap="none" strike="noStrike">
                          <a:latin typeface="Open Sans"/>
                          <a:ea typeface="Open Sans"/>
                          <a:cs typeface="Open Sans"/>
                          <a:sym typeface="Open Sans"/>
                        </a:rPr>
                        <a:t>: энциклопедии, учебники, каталоги, библиографические справочники.</a:t>
                      </a:r>
                      <a:endParaRPr sz="1400" u="none" cap="none" strike="noStrike">
                        <a:solidFill>
                          <a:schemeClr val="dk1"/>
                        </a:solidFill>
                        <a:latin typeface="Open Sans"/>
                        <a:ea typeface="Open Sans"/>
                        <a:cs typeface="Open Sans"/>
                        <a:sym typeface="Open Sans"/>
                      </a:endParaRPr>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727b3dbef2_0_52"/>
          <p:cNvSpPr txBox="1"/>
          <p:nvPr>
            <p:ph type="title"/>
          </p:nvPr>
        </p:nvSpPr>
        <p:spPr>
          <a:xfrm>
            <a:off x="0" y="219075"/>
            <a:ext cx="8216400" cy="1080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US">
                <a:solidFill>
                  <a:srgbClr val="586F7C"/>
                </a:solidFill>
                <a:latin typeface="Open Sans"/>
                <a:ea typeface="Open Sans"/>
                <a:cs typeface="Open Sans"/>
                <a:sym typeface="Open Sans"/>
              </a:rPr>
              <a:t>Преимущества и недостатки</a:t>
            </a:r>
            <a:endParaRPr/>
          </a:p>
        </p:txBody>
      </p:sp>
      <p:graphicFrame>
        <p:nvGraphicFramePr>
          <p:cNvPr id="134" name="Google Shape;134;g727b3dbef2_0_52"/>
          <p:cNvGraphicFramePr/>
          <p:nvPr/>
        </p:nvGraphicFramePr>
        <p:xfrm>
          <a:off x="787790" y="1913207"/>
          <a:ext cx="3000000" cy="3000000"/>
        </p:xfrm>
        <a:graphic>
          <a:graphicData uri="http://schemas.openxmlformats.org/drawingml/2006/table">
            <a:tbl>
              <a:tblPr bandRow="1" firstCol="1" firstRow="1">
                <a:gradFill>
                  <a:gsLst>
                    <a:gs pos="0">
                      <a:srgbClr val="BDD5E1"/>
                    </a:gs>
                    <a:gs pos="35000">
                      <a:srgbClr val="D2E1E7"/>
                    </a:gs>
                    <a:gs pos="100000">
                      <a:srgbClr val="ECF3F6"/>
                    </a:gs>
                  </a:gsLst>
                  <a:lin ang="16200000" scaled="0"/>
                </a:gradFill>
                <a:tableStyleId>{D1298312-E3C3-4AD8-9AE9-86713CF3D0A9}</a:tableStyleId>
              </a:tblPr>
              <a:tblGrid>
                <a:gridCol w="1983975"/>
                <a:gridCol w="4343400"/>
                <a:gridCol w="3421500"/>
              </a:tblGrid>
              <a:tr h="475950">
                <a:tc>
                  <a:txBody>
                    <a:bodyPr/>
                    <a:lstStyle/>
                    <a:p>
                      <a:pPr indent="0" lvl="0" marL="0" marR="0" rtl="0" algn="l">
                        <a:lnSpc>
                          <a:spcPct val="107000"/>
                        </a:lnSpc>
                        <a:spcBef>
                          <a:spcPts val="0"/>
                        </a:spcBef>
                        <a:spcAft>
                          <a:spcPts val="0"/>
                        </a:spcAft>
                        <a:buClr>
                          <a:srgbClr val="000000"/>
                        </a:buClr>
                        <a:buSzPts val="1800"/>
                        <a:buFont typeface="Arial"/>
                        <a:buNone/>
                      </a:pPr>
                      <a:r>
                        <a:rPr lang="en-US" sz="1800" u="none" cap="none" strike="noStrike">
                          <a:latin typeface="Open Sans"/>
                          <a:ea typeface="Open Sans"/>
                          <a:cs typeface="Open Sans"/>
                          <a:sym typeface="Open Sans"/>
                        </a:rPr>
                        <a:t>Вид источника</a:t>
                      </a:r>
                      <a:endParaRPr sz="1800" u="none" cap="none" strike="noStrike">
                        <a:latin typeface="Open Sans"/>
                        <a:ea typeface="Open Sans"/>
                        <a:cs typeface="Open Sans"/>
                        <a:sym typeface="Open Sans"/>
                      </a:endParaRPr>
                    </a:p>
                  </a:txBody>
                  <a:tcPr marT="63500" marB="63500" marR="63500" marL="63500"/>
                </a:tc>
                <a:tc>
                  <a:txBody>
                    <a:bodyPr/>
                    <a:lstStyle/>
                    <a:p>
                      <a:pPr indent="0" lvl="0" marL="0" marR="0" rtl="0" algn="ctr">
                        <a:lnSpc>
                          <a:spcPct val="107000"/>
                        </a:lnSpc>
                        <a:spcBef>
                          <a:spcPts val="0"/>
                        </a:spcBef>
                        <a:spcAft>
                          <a:spcPts val="0"/>
                        </a:spcAft>
                        <a:buClr>
                          <a:srgbClr val="000000"/>
                        </a:buClr>
                        <a:buSzPts val="1800"/>
                        <a:buFont typeface="Arial"/>
                        <a:buNone/>
                      </a:pPr>
                      <a:r>
                        <a:rPr lang="en-US" sz="1800" u="none" cap="none" strike="noStrike">
                          <a:latin typeface="Open Sans"/>
                          <a:ea typeface="Open Sans"/>
                          <a:cs typeface="Open Sans"/>
                          <a:sym typeface="Open Sans"/>
                        </a:rPr>
                        <a:t>Преимущества</a:t>
                      </a:r>
                      <a:endParaRPr sz="1400" u="none" cap="none" strike="noStrike"/>
                    </a:p>
                  </a:txBody>
                  <a:tcPr marT="63500" marB="63500" marR="63500" marL="63500"/>
                </a:tc>
                <a:tc>
                  <a:txBody>
                    <a:bodyPr/>
                    <a:lstStyle/>
                    <a:p>
                      <a:pPr indent="0" lvl="0" marL="0" marR="0" rtl="0" algn="ctr">
                        <a:lnSpc>
                          <a:spcPct val="107000"/>
                        </a:lnSpc>
                        <a:spcBef>
                          <a:spcPts val="0"/>
                        </a:spcBef>
                        <a:spcAft>
                          <a:spcPts val="0"/>
                        </a:spcAft>
                        <a:buClr>
                          <a:srgbClr val="000000"/>
                        </a:buClr>
                        <a:buSzPts val="1800"/>
                        <a:buFont typeface="Arial"/>
                        <a:buNone/>
                      </a:pPr>
                      <a:r>
                        <a:rPr lang="en-US" sz="1800" u="none" cap="none" strike="noStrike">
                          <a:latin typeface="Open Sans"/>
                          <a:ea typeface="Open Sans"/>
                          <a:cs typeface="Open Sans"/>
                          <a:sym typeface="Open Sans"/>
                        </a:rPr>
                        <a:t>Недостатки</a:t>
                      </a:r>
                      <a:endParaRPr sz="1400" u="none" cap="none" strike="noStrike"/>
                    </a:p>
                  </a:txBody>
                  <a:tcPr marT="63500" marB="63500" marR="63500" marL="63500"/>
                </a:tc>
              </a:tr>
              <a:tr h="475950">
                <a:tc>
                  <a:txBody>
                    <a:bodyPr/>
                    <a:lstStyle/>
                    <a:p>
                      <a:pPr indent="0" lvl="0" marL="0" marR="0" rtl="0" algn="l">
                        <a:lnSpc>
                          <a:spcPct val="107000"/>
                        </a:lnSpc>
                        <a:spcBef>
                          <a:spcPts val="0"/>
                        </a:spcBef>
                        <a:spcAft>
                          <a:spcPts val="0"/>
                        </a:spcAft>
                        <a:buClr>
                          <a:srgbClr val="000000"/>
                        </a:buClr>
                        <a:buSzPts val="1600"/>
                        <a:buFont typeface="Arial"/>
                        <a:buNone/>
                      </a:pPr>
                      <a:r>
                        <a:rPr lang="en-US" sz="1600" u="none" cap="none" strike="noStrike">
                          <a:latin typeface="Open Sans"/>
                          <a:ea typeface="Open Sans"/>
                          <a:cs typeface="Open Sans"/>
                          <a:sym typeface="Open Sans"/>
                        </a:rPr>
                        <a:t>Первичные источники</a:t>
                      </a:r>
                      <a:endParaRPr sz="1400" u="none" cap="none" strike="noStrike"/>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Оригинальные данные</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Непредвзятая информация</a:t>
                      </a:r>
                      <a:endParaRPr sz="1400" u="none" cap="none" strike="noStrike"/>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Большой объем данных</a:t>
                      </a:r>
                      <a:endParaRPr/>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Большие затраты времени</a:t>
                      </a:r>
                      <a:endParaRPr sz="1400" u="none" cap="none" strike="noStrike"/>
                    </a:p>
                  </a:txBody>
                  <a:tcPr marT="63500" marB="63500" marR="63500" marL="63500"/>
                </a:tc>
              </a:tr>
              <a:tr h="475950">
                <a:tc>
                  <a:txBody>
                    <a:bodyPr/>
                    <a:lstStyle/>
                    <a:p>
                      <a:pPr indent="0" lvl="0" marL="0" marR="0" rtl="0" algn="l">
                        <a:lnSpc>
                          <a:spcPct val="107000"/>
                        </a:lnSpc>
                        <a:spcBef>
                          <a:spcPts val="0"/>
                        </a:spcBef>
                        <a:spcAft>
                          <a:spcPts val="0"/>
                        </a:spcAft>
                        <a:buClr>
                          <a:srgbClr val="000000"/>
                        </a:buClr>
                        <a:buSzPts val="1600"/>
                        <a:buFont typeface="Arial"/>
                        <a:buNone/>
                      </a:pPr>
                      <a:r>
                        <a:rPr b="1" lang="en-US" sz="1600" u="none" cap="none" strike="noStrike">
                          <a:latin typeface="Open Sans"/>
                          <a:ea typeface="Open Sans"/>
                          <a:cs typeface="Open Sans"/>
                          <a:sym typeface="Open Sans"/>
                        </a:rPr>
                        <a:t>Вторичные источники</a:t>
                      </a:r>
                      <a:endParaRPr b="1" sz="1600" u="none" cap="none" strike="noStrike">
                        <a:latin typeface="Open Sans"/>
                        <a:ea typeface="Open Sans"/>
                        <a:cs typeface="Open Sans"/>
                        <a:sym typeface="Open Sans"/>
                      </a:endParaRPr>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Быстрый доступ к первичным текстам</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Обычно высокое качество изданий</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Возможность осуществлять комплексный поиск</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Постоянные уведомления по выбранным темам (сообщения)</a:t>
                      </a:r>
                      <a:endParaRPr sz="1400" u="none" cap="none" strike="noStrike"/>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Отставание по времени </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Разный уровень владения языком</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Необходимость продвинутых навыков поиска</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Возможно, высокая стоимость</a:t>
                      </a:r>
                      <a:endParaRPr sz="1400" u="none" cap="none" strike="noStrike"/>
                    </a:p>
                  </a:txBody>
                  <a:tcPr marT="63500" marB="63500" marR="63500" marL="63500"/>
                </a:tc>
              </a:tr>
              <a:tr h="1311975">
                <a:tc>
                  <a:txBody>
                    <a:bodyPr/>
                    <a:lstStyle/>
                    <a:p>
                      <a:pPr indent="0" lvl="0" marL="0" marR="0" rtl="0" algn="l">
                        <a:lnSpc>
                          <a:spcPct val="107000"/>
                        </a:lnSpc>
                        <a:spcBef>
                          <a:spcPts val="0"/>
                        </a:spcBef>
                        <a:spcAft>
                          <a:spcPts val="0"/>
                        </a:spcAft>
                        <a:buClr>
                          <a:srgbClr val="000000"/>
                        </a:buClr>
                        <a:buSzPts val="1600"/>
                        <a:buFont typeface="Arial"/>
                        <a:buNone/>
                      </a:pPr>
                      <a:r>
                        <a:rPr lang="en-US" sz="1600" u="none" cap="none" strike="noStrike">
                          <a:latin typeface="Open Sans"/>
                          <a:ea typeface="Open Sans"/>
                          <a:cs typeface="Open Sans"/>
                          <a:sym typeface="Open Sans"/>
                        </a:rPr>
                        <a:t>Третичные источники</a:t>
                      </a:r>
                      <a:endParaRPr sz="1400" u="none" cap="none" strike="noStrike"/>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Легкий доступ</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Простота в использовании</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Краткость</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Относительно невысокая стоимость</a:t>
                      </a:r>
                      <a:endParaRPr sz="1400" u="none" cap="none" strike="noStrike"/>
                    </a:p>
                  </a:txBody>
                  <a:tcPr marT="63500" marB="63500" marR="63500" marL="63500"/>
                </a:tc>
                <a:tc>
                  <a:txBody>
                    <a:bodyPr/>
                    <a:lstStyle/>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Отставание по времени </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Устаревшая информация</a:t>
                      </a:r>
                      <a:endParaRPr/>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Неполная информация</a:t>
                      </a:r>
                      <a:endParaRPr sz="1400" u="none" cap="none" strike="noStrike"/>
                    </a:p>
                    <a:p>
                      <a:pPr indent="-342900" lvl="0" marL="342900" marR="0" rtl="0" algn="l">
                        <a:lnSpc>
                          <a:spcPct val="107000"/>
                        </a:lnSpc>
                        <a:spcBef>
                          <a:spcPts val="0"/>
                        </a:spcBef>
                        <a:spcAft>
                          <a:spcPts val="0"/>
                        </a:spcAft>
                        <a:buClr>
                          <a:srgbClr val="000000"/>
                        </a:buClr>
                        <a:buSzPts val="1000"/>
                        <a:buFont typeface="Noto Sans Symbols"/>
                        <a:buChar char="∙"/>
                      </a:pPr>
                      <a:r>
                        <a:rPr lang="en-US" sz="1600" u="none" cap="none" strike="noStrike">
                          <a:latin typeface="Open Sans"/>
                          <a:ea typeface="Open Sans"/>
                          <a:cs typeface="Open Sans"/>
                          <a:sym typeface="Open Sans"/>
                        </a:rPr>
                        <a:t>Некорректная трактовка</a:t>
                      </a:r>
                      <a:endParaRPr sz="1400" u="none" cap="none" strike="noStrike"/>
                    </a:p>
                  </a:txBody>
                  <a:tcPr marT="63500" marB="63500" marR="63500" marL="635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41"/>
          <p:cNvSpPr txBox="1"/>
          <p:nvPr>
            <p:ph type="title"/>
          </p:nvPr>
        </p:nvSpPr>
        <p:spPr>
          <a:xfrm>
            <a:off x="0" y="440050"/>
            <a:ext cx="961380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Информационные ресурсы</a:t>
            </a:r>
            <a:endParaRPr>
              <a:solidFill>
                <a:srgbClr val="586F7C"/>
              </a:solidFill>
              <a:latin typeface="Open Sans"/>
              <a:ea typeface="Open Sans"/>
              <a:cs typeface="Open Sans"/>
              <a:sym typeface="Open Sans"/>
            </a:endParaRPr>
          </a:p>
        </p:txBody>
      </p:sp>
      <p:sp>
        <p:nvSpPr>
          <p:cNvPr id="141" name="Google Shape;141;p41"/>
          <p:cNvSpPr txBox="1"/>
          <p:nvPr>
            <p:ph idx="1" type="body"/>
          </p:nvPr>
        </p:nvSpPr>
        <p:spPr>
          <a:xfrm>
            <a:off x="245285" y="1479687"/>
            <a:ext cx="11308540" cy="5264013"/>
          </a:xfrm>
          <a:prstGeom prst="rect">
            <a:avLst/>
          </a:prstGeom>
          <a:noFill/>
          <a:ln>
            <a:noFill/>
          </a:ln>
        </p:spPr>
        <p:txBody>
          <a:bodyPr anchorCtr="0" anchor="t" bIns="45700" lIns="91425" spcFirstLastPara="1" rIns="91425" wrap="square" tIns="45700">
            <a:noAutofit/>
          </a:bodyPr>
          <a:lstStyle/>
          <a:p>
            <a:pPr indent="-381000" lvl="0" marL="457200" rtl="0" algn="just">
              <a:lnSpc>
                <a:spcPct val="100000"/>
              </a:lnSpc>
              <a:spcBef>
                <a:spcPts val="600"/>
              </a:spcBef>
              <a:spcAft>
                <a:spcPts val="0"/>
              </a:spcAft>
              <a:buClr>
                <a:schemeClr val="dk1"/>
              </a:buClr>
              <a:buSzPts val="1800"/>
              <a:buChar char="●"/>
            </a:pPr>
            <a:r>
              <a:rPr b="1" lang="en-US" sz="1800">
                <a:solidFill>
                  <a:srgbClr val="000000"/>
                </a:solidFill>
                <a:latin typeface="Open Sans"/>
                <a:ea typeface="Open Sans"/>
                <a:cs typeface="Open Sans"/>
                <a:sym typeface="Open Sans"/>
              </a:rPr>
              <a:t>Газета</a:t>
            </a:r>
            <a:r>
              <a:rPr lang="en-US" sz="1800">
                <a:solidFill>
                  <a:srgbClr val="000000"/>
                </a:solidFill>
                <a:latin typeface="Open Sans"/>
                <a:ea typeface="Open Sans"/>
                <a:cs typeface="Open Sans"/>
                <a:sym typeface="Open Sans"/>
              </a:rPr>
              <a:t> — сборник статей о текущих событиях, обычно выходит ежедневно. </a:t>
            </a:r>
            <a:endParaRPr sz="1800">
              <a:latin typeface="Open Sans"/>
              <a:ea typeface="Open Sans"/>
              <a:cs typeface="Open Sans"/>
              <a:sym typeface="Open Sans"/>
            </a:endParaRPr>
          </a:p>
          <a:p>
            <a:pPr indent="-381000" lvl="0" marL="457200" rtl="0" algn="just">
              <a:lnSpc>
                <a:spcPct val="100000"/>
              </a:lnSpc>
              <a:spcBef>
                <a:spcPts val="1200"/>
              </a:spcBef>
              <a:spcAft>
                <a:spcPts val="0"/>
              </a:spcAft>
              <a:buClr>
                <a:schemeClr val="dk1"/>
              </a:buClr>
              <a:buSzPts val="2400"/>
              <a:buFont typeface="Arial"/>
              <a:buChar char="•"/>
            </a:pPr>
            <a:r>
              <a:rPr b="1" lang="en-US" sz="1800">
                <a:solidFill>
                  <a:srgbClr val="000000"/>
                </a:solidFill>
                <a:latin typeface="Open Sans"/>
                <a:ea typeface="Open Sans"/>
                <a:cs typeface="Open Sans"/>
                <a:sym typeface="Open Sans"/>
              </a:rPr>
              <a:t>Журнал </a:t>
            </a:r>
            <a:r>
              <a:rPr lang="en-US" sz="1800">
                <a:solidFill>
                  <a:srgbClr val="000000"/>
                </a:solidFill>
                <a:latin typeface="Open Sans"/>
                <a:ea typeface="Open Sans"/>
                <a:cs typeface="Open Sans"/>
                <a:sym typeface="Open Sans"/>
              </a:rPr>
              <a:t>— сборник статей и изображений на разные темы, представляющие интерес для общественности или посвященные текущим событиям (примеры: National Geographic, People).</a:t>
            </a:r>
            <a:endParaRPr sz="1800">
              <a:latin typeface="Open Sans"/>
              <a:ea typeface="Open Sans"/>
              <a:cs typeface="Open Sans"/>
              <a:sym typeface="Open Sans"/>
            </a:endParaRPr>
          </a:p>
          <a:p>
            <a:pPr indent="-381000" lvl="0" marL="457200" rtl="0" algn="just">
              <a:lnSpc>
                <a:spcPct val="100000"/>
              </a:lnSpc>
              <a:spcBef>
                <a:spcPts val="1200"/>
              </a:spcBef>
              <a:spcAft>
                <a:spcPts val="0"/>
              </a:spcAft>
              <a:buClr>
                <a:schemeClr val="dk1"/>
              </a:buClr>
              <a:buSzPts val="2400"/>
              <a:buFont typeface="Arial"/>
              <a:buChar char="•"/>
            </a:pPr>
            <a:r>
              <a:rPr b="1" lang="en-US" sz="1800">
                <a:solidFill>
                  <a:srgbClr val="000000"/>
                </a:solidFill>
                <a:latin typeface="Open Sans"/>
                <a:ea typeface="Open Sans"/>
                <a:cs typeface="Open Sans"/>
                <a:sym typeface="Open Sans"/>
              </a:rPr>
              <a:t>Отраслевой журнал </a:t>
            </a:r>
            <a:r>
              <a:rPr lang="en-US" sz="1800">
                <a:solidFill>
                  <a:srgbClr val="000000"/>
                </a:solidFill>
                <a:latin typeface="Open Sans"/>
                <a:ea typeface="Open Sans"/>
                <a:cs typeface="Open Sans"/>
                <a:sym typeface="Open Sans"/>
              </a:rPr>
              <a:t>— сборник новостей, данных о тенденциях и статей, касающихся определенной отрасли и написанных специалистами в этой области (примеры: APA Monitor, Advertising Age).</a:t>
            </a:r>
            <a:endParaRPr sz="1800">
              <a:latin typeface="Open Sans"/>
              <a:ea typeface="Open Sans"/>
              <a:cs typeface="Open Sans"/>
              <a:sym typeface="Open Sans"/>
            </a:endParaRPr>
          </a:p>
          <a:p>
            <a:pPr indent="-381000" lvl="0" marL="457200" rtl="0" algn="just">
              <a:lnSpc>
                <a:spcPct val="100000"/>
              </a:lnSpc>
              <a:spcBef>
                <a:spcPts val="1200"/>
              </a:spcBef>
              <a:spcAft>
                <a:spcPts val="0"/>
              </a:spcAft>
              <a:buClr>
                <a:schemeClr val="dk1"/>
              </a:buClr>
              <a:buSzPts val="2400"/>
              <a:buFont typeface="Arial"/>
              <a:buChar char="•"/>
            </a:pPr>
            <a:r>
              <a:rPr b="1" lang="en-US" sz="1800">
                <a:solidFill>
                  <a:srgbClr val="000000"/>
                </a:solidFill>
                <a:latin typeface="Open Sans"/>
                <a:ea typeface="Open Sans"/>
                <a:cs typeface="Open Sans"/>
                <a:sym typeface="Open Sans"/>
              </a:rPr>
              <a:t>Научный (рецензируемый) журнал </a:t>
            </a:r>
            <a:r>
              <a:rPr lang="en-US" sz="1800">
                <a:solidFill>
                  <a:srgbClr val="000000"/>
                </a:solidFill>
                <a:latin typeface="Open Sans"/>
                <a:ea typeface="Open Sans"/>
                <a:cs typeface="Open Sans"/>
                <a:sym typeface="Open Sans"/>
              </a:rPr>
              <a:t>— сборник статей, написанных учеными и отрецензированных специалистами в данной сфере.</a:t>
            </a:r>
            <a:endParaRPr sz="1800">
              <a:latin typeface="Open Sans"/>
              <a:ea typeface="Open Sans"/>
              <a:cs typeface="Open Sans"/>
              <a:sym typeface="Open Sans"/>
            </a:endParaRPr>
          </a:p>
          <a:p>
            <a:pPr indent="-381000" lvl="0" marL="457200" rtl="0" algn="just">
              <a:lnSpc>
                <a:spcPct val="100000"/>
              </a:lnSpc>
              <a:spcBef>
                <a:spcPts val="1200"/>
              </a:spcBef>
              <a:spcAft>
                <a:spcPts val="0"/>
              </a:spcAft>
              <a:buClr>
                <a:schemeClr val="dk1"/>
              </a:buClr>
              <a:buSzPts val="2400"/>
              <a:buFont typeface="Arial"/>
              <a:buChar char="•"/>
            </a:pPr>
            <a:r>
              <a:rPr b="1" lang="en-US" sz="1800">
                <a:solidFill>
                  <a:srgbClr val="000000"/>
                </a:solidFill>
                <a:latin typeface="Open Sans"/>
                <a:ea typeface="Open Sans"/>
                <a:cs typeface="Open Sans"/>
                <a:sym typeface="Open Sans"/>
              </a:rPr>
              <a:t>Книга (монография) </a:t>
            </a:r>
            <a:r>
              <a:rPr lang="en-US" sz="1800">
                <a:solidFill>
                  <a:srgbClr val="000000"/>
                </a:solidFill>
                <a:latin typeface="Open Sans"/>
                <a:ea typeface="Open Sans"/>
                <a:cs typeface="Open Sans"/>
                <a:sym typeface="Open Sans"/>
              </a:rPr>
              <a:t>может раскрывать любую тему, содержать фактическую информацию или художественный вымысел в одном издании. Для научных целей лучше использовать книги по данному предмету.   </a:t>
            </a:r>
            <a:endParaRPr sz="1800">
              <a:latin typeface="Open Sans"/>
              <a:ea typeface="Open Sans"/>
              <a:cs typeface="Open Sans"/>
              <a:sym typeface="Open Sans"/>
            </a:endParaRPr>
          </a:p>
          <a:p>
            <a:pPr indent="-381000" lvl="0" marL="457200" rtl="0" algn="just">
              <a:lnSpc>
                <a:spcPct val="100000"/>
              </a:lnSpc>
              <a:spcBef>
                <a:spcPts val="1200"/>
              </a:spcBef>
              <a:spcAft>
                <a:spcPts val="0"/>
              </a:spcAft>
              <a:buClr>
                <a:schemeClr val="dk1"/>
              </a:buClr>
              <a:buSzPts val="2400"/>
              <a:buFont typeface="Arial"/>
              <a:buChar char="•"/>
            </a:pPr>
            <a:r>
              <a:rPr b="1" lang="en-US" sz="1800">
                <a:solidFill>
                  <a:srgbClr val="000000"/>
                </a:solidFill>
                <a:latin typeface="Open Sans"/>
                <a:ea typeface="Open Sans"/>
                <a:cs typeface="Open Sans"/>
                <a:sym typeface="Open Sans"/>
              </a:rPr>
              <a:t>Диссертация </a:t>
            </a:r>
            <a:r>
              <a:rPr lang="en-US" sz="1800">
                <a:solidFill>
                  <a:srgbClr val="000000"/>
                </a:solidFill>
                <a:latin typeface="Open Sans"/>
                <a:ea typeface="Open Sans"/>
                <a:cs typeface="Open Sans"/>
                <a:sym typeface="Open Sans"/>
              </a:rPr>
              <a:t>— документ, в котором описано проведенное автором исследование и сделанные выводы и который составляется учащимся для присвоения ему научной степени или профессиональной квалификации. </a:t>
            </a:r>
            <a:endParaRPr sz="1800">
              <a:latin typeface="Open Sans"/>
              <a:ea typeface="Open Sans"/>
              <a:cs typeface="Open Sans"/>
              <a:sym typeface="Open Sans"/>
            </a:endParaRPr>
          </a:p>
          <a:p>
            <a:pPr indent="-381000" lvl="0" marL="457200" rtl="0" algn="just">
              <a:lnSpc>
                <a:spcPct val="100000"/>
              </a:lnSpc>
              <a:spcBef>
                <a:spcPts val="1200"/>
              </a:spcBef>
              <a:spcAft>
                <a:spcPts val="600"/>
              </a:spcAft>
              <a:buClr>
                <a:schemeClr val="dk1"/>
              </a:buClr>
              <a:buSzPts val="2400"/>
              <a:buFont typeface="Arial"/>
              <a:buChar char="•"/>
            </a:pPr>
            <a:r>
              <a:rPr b="1" lang="en-US" sz="1800">
                <a:solidFill>
                  <a:srgbClr val="000000"/>
                </a:solidFill>
                <a:latin typeface="Open Sans"/>
                <a:ea typeface="Open Sans"/>
                <a:cs typeface="Open Sans"/>
                <a:sym typeface="Open Sans"/>
              </a:rPr>
              <a:t>Материалы конференции </a:t>
            </a:r>
            <a:r>
              <a:rPr lang="en-US" sz="1800">
                <a:solidFill>
                  <a:srgbClr val="000000"/>
                </a:solidFill>
                <a:latin typeface="Open Sans"/>
                <a:ea typeface="Open Sans"/>
                <a:cs typeface="Open Sans"/>
                <a:sym typeface="Open Sans"/>
              </a:rPr>
              <a:t>— сборник опубликованных докладов, представленных на научной конференции. </a:t>
            </a:r>
            <a:endParaRPr sz="1800">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8"/>
          <p:cNvSpPr txBox="1"/>
          <p:nvPr>
            <p:ph type="title"/>
          </p:nvPr>
        </p:nvSpPr>
        <p:spPr>
          <a:xfrm>
            <a:off x="66675" y="436784"/>
            <a:ext cx="9613800"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Информационные ресурсы (продолжение)</a:t>
            </a:r>
            <a:endParaRPr>
              <a:solidFill>
                <a:srgbClr val="586F7C"/>
              </a:solidFill>
              <a:latin typeface="Open Sans"/>
              <a:ea typeface="Open Sans"/>
              <a:cs typeface="Open Sans"/>
              <a:sym typeface="Open Sans"/>
            </a:endParaRPr>
          </a:p>
        </p:txBody>
      </p:sp>
      <p:sp>
        <p:nvSpPr>
          <p:cNvPr id="148" name="Google Shape;148;p8"/>
          <p:cNvSpPr txBox="1"/>
          <p:nvPr>
            <p:ph idx="1" type="body"/>
          </p:nvPr>
        </p:nvSpPr>
        <p:spPr>
          <a:xfrm>
            <a:off x="661271" y="1847287"/>
            <a:ext cx="9613800" cy="4696387"/>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600"/>
              </a:spcBef>
              <a:spcAft>
                <a:spcPts val="0"/>
              </a:spcAft>
              <a:buClr>
                <a:schemeClr val="dk1"/>
              </a:buClr>
              <a:buSzPts val="2400"/>
              <a:buFont typeface="Arial"/>
              <a:buChar char="•"/>
            </a:pPr>
            <a:r>
              <a:rPr b="1" lang="en-US" sz="2000">
                <a:solidFill>
                  <a:srgbClr val="000000"/>
                </a:solidFill>
                <a:latin typeface="Open Sans"/>
                <a:ea typeface="Open Sans"/>
                <a:cs typeface="Open Sans"/>
                <a:sym typeface="Open Sans"/>
              </a:rPr>
              <a:t>Справочник</a:t>
            </a:r>
            <a:r>
              <a:rPr lang="en-US" sz="2000">
                <a:solidFill>
                  <a:srgbClr val="000000"/>
                </a:solidFill>
                <a:latin typeface="Open Sans"/>
                <a:ea typeface="Open Sans"/>
                <a:cs typeface="Open Sans"/>
                <a:sym typeface="Open Sans"/>
              </a:rPr>
              <a:t> — энциклопедия, словарь или тезаурус. Сборник кратких фактических справок, составленных различными соавторами. </a:t>
            </a:r>
            <a:endParaRPr sz="2000">
              <a:solidFill>
                <a:srgbClr val="595959"/>
              </a:solidFill>
              <a:latin typeface="Open Sans"/>
              <a:ea typeface="Open Sans"/>
              <a:cs typeface="Open Sans"/>
              <a:sym typeface="Open Sans"/>
            </a:endParaRPr>
          </a:p>
          <a:p>
            <a:pPr indent="-381000" lvl="0" marL="457200" rtl="0" algn="l">
              <a:lnSpc>
                <a:spcPct val="100000"/>
              </a:lnSpc>
              <a:spcBef>
                <a:spcPts val="1200"/>
              </a:spcBef>
              <a:spcAft>
                <a:spcPts val="0"/>
              </a:spcAft>
              <a:buClr>
                <a:schemeClr val="dk1"/>
              </a:buClr>
              <a:buSzPts val="2400"/>
              <a:buFont typeface="Arial"/>
              <a:buChar char="•"/>
            </a:pPr>
            <a:r>
              <a:rPr b="1" lang="en-US" sz="2000">
                <a:solidFill>
                  <a:srgbClr val="000000"/>
                </a:solidFill>
                <a:latin typeface="Open Sans"/>
                <a:ea typeface="Open Sans"/>
                <a:cs typeface="Open Sans"/>
                <a:sym typeface="Open Sans"/>
              </a:rPr>
              <a:t>Отчет (рабочий, технический)</a:t>
            </a:r>
            <a:r>
              <a:rPr lang="en-US" sz="2000">
                <a:solidFill>
                  <a:srgbClr val="000000"/>
                </a:solidFill>
                <a:latin typeface="Open Sans"/>
                <a:ea typeface="Open Sans"/>
                <a:cs typeface="Open Sans"/>
                <a:sym typeface="Open Sans"/>
              </a:rPr>
              <a:t> — отдельно опубликованное сообщение о результатах и ходе исследования или иных технических результатах; обычно имеет порядковый номер и иногда номер гранта, присвоенный финансирующим ведомством. </a:t>
            </a:r>
            <a:endParaRPr/>
          </a:p>
          <a:p>
            <a:pPr indent="-381000" lvl="0" marL="457200" rtl="0" algn="l">
              <a:lnSpc>
                <a:spcPct val="100000"/>
              </a:lnSpc>
              <a:spcBef>
                <a:spcPts val="1200"/>
              </a:spcBef>
              <a:spcAft>
                <a:spcPts val="0"/>
              </a:spcAft>
              <a:buClr>
                <a:schemeClr val="dk1"/>
              </a:buClr>
              <a:buSzPts val="2400"/>
              <a:buFont typeface="Arial"/>
              <a:buChar char="•"/>
            </a:pPr>
            <a:r>
              <a:rPr b="1" lang="en-US" sz="2000">
                <a:solidFill>
                  <a:srgbClr val="000000"/>
                </a:solidFill>
                <a:latin typeface="Open Sans"/>
                <a:ea typeface="Open Sans"/>
                <a:cs typeface="Open Sans"/>
                <a:sym typeface="Open Sans"/>
              </a:rPr>
              <a:t>Патент </a:t>
            </a:r>
            <a:r>
              <a:rPr lang="en-US" sz="2000">
                <a:solidFill>
                  <a:srgbClr val="000000"/>
                </a:solidFill>
                <a:latin typeface="Open Sans"/>
                <a:ea typeface="Open Sans"/>
                <a:cs typeface="Open Sans"/>
                <a:sym typeface="Open Sans"/>
              </a:rPr>
              <a:t>— выданное государственным органом разрешение или лицензия, владелец которых на определенный период наделяется правом собственности или правовым титулом, а также исключительным правом на изготовление, использование или продажу изобретения.</a:t>
            </a:r>
            <a:endParaRPr sz="2000">
              <a:solidFill>
                <a:srgbClr val="595959"/>
              </a:solidFill>
              <a:latin typeface="Open Sans"/>
              <a:ea typeface="Open Sans"/>
              <a:cs typeface="Open Sans"/>
              <a:sym typeface="Open Sans"/>
            </a:endParaRPr>
          </a:p>
          <a:p>
            <a:pPr indent="-381000" lvl="0" marL="457200" rtl="0" algn="l">
              <a:lnSpc>
                <a:spcPct val="100000"/>
              </a:lnSpc>
              <a:spcBef>
                <a:spcPts val="1600"/>
              </a:spcBef>
              <a:spcAft>
                <a:spcPts val="0"/>
              </a:spcAft>
              <a:buClr>
                <a:schemeClr val="dk1"/>
              </a:buClr>
              <a:buSzPts val="2400"/>
              <a:buFont typeface="Arial"/>
              <a:buChar char="•"/>
            </a:pPr>
            <a:r>
              <a:rPr b="1" lang="en-US" sz="2000">
                <a:solidFill>
                  <a:srgbClr val="000000"/>
                </a:solidFill>
                <a:latin typeface="Open Sans"/>
                <a:ea typeface="Open Sans"/>
                <a:cs typeface="Open Sans"/>
                <a:sym typeface="Open Sans"/>
              </a:rPr>
              <a:t>Веб-сайт</a:t>
            </a:r>
            <a:r>
              <a:rPr lang="en-US" sz="2000">
                <a:solidFill>
                  <a:srgbClr val="000000"/>
                </a:solidFill>
                <a:latin typeface="Open Sans"/>
                <a:ea typeface="Open Sans"/>
                <a:cs typeface="Open Sans"/>
                <a:sym typeface="Open Sans"/>
              </a:rPr>
              <a:t> — совокупность связанных друг с другом веб-страниц, обычно размещенных на едином домене. Все веб-сайты, находящиеся в публичном доступе, образуют сеть интернет.</a:t>
            </a:r>
            <a:endParaRPr sz="2000">
              <a:solidFill>
                <a:srgbClr val="000000"/>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2020-02-14T15:04:15Z</dcterms:created>
  <dc:creator>Marcia Mabhula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FB4F9420-C1EA-48A4-9E6D-FCE39625F58D</vt:lpwstr>
  </property>
  <property fmtid="{D5CDD505-2E9C-101B-9397-08002B2CF9AE}" pid="3" name="ArticulatePath">
    <vt:lpwstr>Research4Life.M1.Lesson1.1_Scientific landscape</vt:lpwstr>
  </property>
  <property fmtid="{D5CDD505-2E9C-101B-9397-08002B2CF9AE}" pid="4" name="ArticulateUseProject">
    <vt:lpwstr>1</vt:lpwstr>
  </property>
  <property fmtid="{D5CDD505-2E9C-101B-9397-08002B2CF9AE}" pid="5" name="ArticulateProjectFull">
    <vt:lpwstr>D:\R4Life\Research4Life.M1.Lesson1.1_Scientific landscape.Design1.ppta</vt:lpwstr>
  </property>
  <property fmtid="{D5CDD505-2E9C-101B-9397-08002B2CF9AE}" pid="6" name="ArticulateProjectVersion">
    <vt:lpwstr>8</vt:lpwstr>
  </property>
</Properties>
</file>