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gvPIf0HoXu+3k72sLZQsvDEHNs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regular.fntdata"/><Relationship Id="rId25" Type="http://schemas.openxmlformats.org/officeDocument/2006/relationships/slide" Target="slides/slide21.xml"/><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uthoraid.info/en/" TargetMode="External"/><Relationship Id="rId3" Type="http://schemas.openxmlformats.org/officeDocument/2006/relationships/hyperlink" Target="https://researcheracademy.elsevier.com/" TargetMode="External"/><Relationship Id="rId4" Type="http://schemas.openxmlformats.org/officeDocument/2006/relationships/hyperlink" Target="https://ifis.libguides.com/journal-publishing-guide" TargetMode="External"/><Relationship Id="rId5" Type="http://schemas.openxmlformats.org/officeDocument/2006/relationships/hyperlink" Target="https://authorservices.taylorandfrancis.com/" TargetMode="External"/><Relationship Id="rId6" Type="http://schemas.openxmlformats.org/officeDocument/2006/relationships/hyperlink" Target="https://plos.org/author-media-toolki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accept the manuscript for publication – It is very rare that a first submission will be accepted without any changes being requested. </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ask for revisions likely to result in acceptance – This means that the editor shows positivity towards a final acceptance.</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ask for revisions with an uncertain outcome – Extensive revisions are requested, with no commitment for final acceptance.</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reject – revision is not invited.  </a:t>
            </a:r>
            <a:endParaRPr/>
          </a:p>
          <a:p>
            <a:pPr indent="-139700" lvl="0" marL="228600" rtl="0" algn="l">
              <a:lnSpc>
                <a:spcPct val="100000"/>
              </a:lnSpc>
              <a:spcBef>
                <a:spcPts val="0"/>
              </a:spcBef>
              <a:spcAft>
                <a:spcPts val="0"/>
              </a:spcAft>
              <a:buSzPts val="1400"/>
              <a:buFont typeface="Arial"/>
              <a:buNone/>
            </a:pPr>
            <a:r>
              <a:t/>
            </a:r>
            <a:endParaRPr/>
          </a:p>
        </p:txBody>
      </p:sp>
      <p:sp>
        <p:nvSpPr>
          <p:cNvPr id="137" name="Google Shape;13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t/>
            </a:r>
            <a:endParaRPr/>
          </a:p>
        </p:txBody>
      </p:sp>
      <p:sp>
        <p:nvSpPr>
          <p:cNvPr id="144" name="Google Shape;14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t/>
            </a:r>
            <a:endParaRPr/>
          </a:p>
        </p:txBody>
      </p:sp>
      <p:sp>
        <p:nvSpPr>
          <p:cNvPr id="151" name="Google Shape;15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t/>
            </a:r>
            <a:endParaRPr/>
          </a:p>
        </p:txBody>
      </p:sp>
      <p:sp>
        <p:nvSpPr>
          <p:cNvPr id="158" name="Google Shape;15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t/>
            </a:r>
            <a:endParaRPr/>
          </a:p>
        </p:txBody>
      </p:sp>
      <p:sp>
        <p:nvSpPr>
          <p:cNvPr id="165" name="Google Shape;16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t/>
            </a:r>
            <a:endParaRPr/>
          </a:p>
        </p:txBody>
      </p:sp>
      <p:sp>
        <p:nvSpPr>
          <p:cNvPr id="172" name="Google Shape;17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Resources listed on the page that are referenced in Lesson 5.1 and 5.2 include:  </a:t>
            </a:r>
            <a:r>
              <a:rPr b="0" i="0" lang="en-US"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AuthorAID</a:t>
            </a:r>
            <a:r>
              <a:rPr b="0" i="0" lang="en-US" sz="1200" u="none" cap="none" strike="noStrike">
                <a:solidFill>
                  <a:schemeClr val="dk1"/>
                </a:solidFill>
                <a:latin typeface="Calibri"/>
                <a:ea typeface="Calibri"/>
                <a:cs typeface="Calibri"/>
                <a:sym typeface="Calibri"/>
              </a:rPr>
              <a:t> from INASP, </a:t>
            </a:r>
            <a:r>
              <a:rPr b="0" i="0" lang="en-US"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Research Academy</a:t>
            </a:r>
            <a:r>
              <a:rPr b="0" i="0" lang="en-US" sz="1200" u="none" cap="none" strike="noStrike">
                <a:solidFill>
                  <a:schemeClr val="dk1"/>
                </a:solidFill>
                <a:latin typeface="Calibri"/>
                <a:ea typeface="Calibri"/>
                <a:cs typeface="Calibri"/>
                <a:sym typeface="Calibri"/>
              </a:rPr>
              <a:t> from Elsevier, </a:t>
            </a:r>
            <a:r>
              <a:rPr b="0" i="0" lang="en-US"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Guide to Getting Published in Journals</a:t>
            </a:r>
            <a:r>
              <a:rPr b="0" i="0" lang="en-US" sz="1200" u="none" cap="none" strike="noStrike">
                <a:solidFill>
                  <a:schemeClr val="dk1"/>
                </a:solidFill>
                <a:latin typeface="Calibri"/>
                <a:ea typeface="Calibri"/>
                <a:cs typeface="Calibri"/>
                <a:sym typeface="Calibri"/>
              </a:rPr>
              <a:t> from IFIS, </a:t>
            </a:r>
            <a:r>
              <a:rPr b="0" i="0" lang="en-US" sz="1200" u="sng" cap="none" strike="noStrike">
                <a:solidFill>
                  <a:schemeClr val="dk1"/>
                </a:solidFill>
                <a:latin typeface="Calibri"/>
                <a:ea typeface="Calibri"/>
                <a:cs typeface="Calibri"/>
                <a:sym typeface="Calibri"/>
                <a:hlinkClick r:id="rId5">
                  <a:extLst>
                    <a:ext uri="{A12FA001-AC4F-418D-AE19-62706E023703}">
                      <ahyp:hlinkClr val="tx"/>
                    </a:ext>
                  </a:extLst>
                </a:hlinkClick>
              </a:rPr>
              <a:t>Taylor &amp; Francis Author Services</a:t>
            </a:r>
            <a:r>
              <a:rPr b="0" i="0" lang="en-US" sz="1200" u="none" cap="none" strike="noStrike">
                <a:solidFill>
                  <a:schemeClr val="dk1"/>
                </a:solidFill>
                <a:latin typeface="Calibri"/>
                <a:ea typeface="Calibri"/>
                <a:cs typeface="Calibri"/>
                <a:sym typeface="Calibri"/>
              </a:rPr>
              <a:t>, and </a:t>
            </a:r>
            <a:r>
              <a:rPr b="0" i="0" lang="en-US" sz="1200" u="sng" cap="none" strike="noStrike">
                <a:solidFill>
                  <a:schemeClr val="dk1"/>
                </a:solidFill>
                <a:latin typeface="Calibri"/>
                <a:ea typeface="Calibri"/>
                <a:cs typeface="Calibri"/>
                <a:sym typeface="Calibri"/>
                <a:hlinkClick r:id="rId6">
                  <a:extLst>
                    <a:ext uri="{A12FA001-AC4F-418D-AE19-62706E023703}">
                      <ahyp:hlinkClr val="tx"/>
                    </a:ext>
                  </a:extLst>
                </a:hlinkClick>
              </a:rPr>
              <a:t>Media Toolkit</a:t>
            </a:r>
            <a:r>
              <a:rPr b="0" i="0" lang="en-US" sz="1200" u="none" cap="none" strike="noStrike">
                <a:solidFill>
                  <a:schemeClr val="dk1"/>
                </a:solidFill>
                <a:latin typeface="Calibri"/>
                <a:ea typeface="Calibri"/>
                <a:cs typeface="Calibri"/>
                <a:sym typeface="Calibri"/>
              </a:rPr>
              <a:t> form PLOS.  For a comprehensive listing, consult the page on the Research4Life training portal.  </a:t>
            </a:r>
            <a:endParaRPr b="0"/>
          </a:p>
          <a:p>
            <a:pPr indent="-228600" lvl="0" marL="457200" marR="0" rtl="0" algn="l">
              <a:lnSpc>
                <a:spcPct val="100000"/>
              </a:lnSpc>
              <a:spcBef>
                <a:spcPts val="0"/>
              </a:spcBef>
              <a:spcAft>
                <a:spcPts val="0"/>
              </a:spcAft>
              <a:buClr>
                <a:srgbClr val="000000"/>
              </a:buClr>
              <a:buSzPts val="1400"/>
              <a:buFont typeface="Arial"/>
              <a:buNone/>
            </a:pPr>
            <a:br>
              <a:rPr lang="en-US"/>
            </a:br>
            <a:endParaRPr/>
          </a:p>
        </p:txBody>
      </p:sp>
      <p:sp>
        <p:nvSpPr>
          <p:cNvPr id="179" name="Google Shape;17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t/>
            </a:r>
            <a:endParaRPr/>
          </a:p>
        </p:txBody>
      </p:sp>
      <p:sp>
        <p:nvSpPr>
          <p:cNvPr id="188" name="Google Shape;18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rPr b="0" i="0" lang="en-US" sz="1200" u="none" cap="none" strike="noStrike">
                <a:solidFill>
                  <a:schemeClr val="dk1"/>
                </a:solidFill>
                <a:latin typeface="Calibri"/>
                <a:ea typeface="Calibri"/>
                <a:cs typeface="Calibri"/>
                <a:sym typeface="Calibri"/>
              </a:rPr>
              <a:t>S.</a:t>
            </a:r>
            <a:endParaRPr/>
          </a:p>
        </p:txBody>
      </p:sp>
      <p:sp>
        <p:nvSpPr>
          <p:cNvPr id="198" name="Google Shape;19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88abbf9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a88abbf9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 </a:t>
            </a:r>
            <a:endParaRPr/>
          </a:p>
        </p:txBody>
      </p:sp>
      <p:sp>
        <p:nvSpPr>
          <p:cNvPr id="102" name="Google Shape;10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27b3dbef2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10" name="Google Shape;110;g727b3dbef2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br>
              <a:rPr b="0" lang="en-US"/>
            </a:br>
            <a:endParaRPr/>
          </a:p>
        </p:txBody>
      </p:sp>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t/>
            </a:r>
            <a:endParaRPr/>
          </a:p>
        </p:txBody>
      </p:sp>
      <p:sp>
        <p:nvSpPr>
          <p:cNvPr id="130" name="Google Shape;130;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jpg"/><Relationship Id="rId7"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publicaccess.nih.g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en.wikipedia.org/wiki/Altmetric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research4life.org/training/resources-related-organizations/"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hyperlink" Target="https://www.research4life.org/training/authors-hub/" TargetMode="External"/><Relationship Id="rId5" Type="http://schemas.openxmlformats.org/officeDocument/2006/relationships/hyperlink" Target="https://www.research4life.org/wp-content/uploads/2021/07/Part_E_Web-Bibliography_2021_07.pp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0" Type="http://schemas.openxmlformats.org/officeDocument/2006/relationships/hyperlink" Target="https://tressacademic.com/suggest-reviewers/?cookie-state-change=1631293703144"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ifis.libguides.com/journal-publishing-guide/submitting-your-paper" TargetMode="External"/><Relationship Id="rId4" Type="http://schemas.openxmlformats.org/officeDocument/2006/relationships/hyperlink" Target="https://www.research4life.org/training/authors-hub/" TargetMode="External"/><Relationship Id="rId9" Type="http://schemas.openxmlformats.org/officeDocument/2006/relationships/hyperlink" Target="https://authorservices.taylorandfrancis.com/research-impact/#promoteyourarticle" TargetMode="External"/><Relationship Id="rId5" Type="http://schemas.openxmlformats.org/officeDocument/2006/relationships/hyperlink" Target="https://www.research4life.org/training/resources-related-organizations/" TargetMode="External"/><Relationship Id="rId6" Type="http://schemas.openxmlformats.org/officeDocument/2006/relationships/hyperlink" Target="https://researcheracademy.elsevier.com/uploads/2018-05/1.pdf" TargetMode="External"/><Relationship Id="rId7" Type="http://schemas.openxmlformats.org/officeDocument/2006/relationships/hyperlink" Target="https://researcheracademy.elsevier.com/uploads/2018-04/Understanding%20the%20Publishing%20Process_Apr2018_Web.pdf" TargetMode="External"/><Relationship Id="rId8" Type="http://schemas.openxmlformats.org/officeDocument/2006/relationships/hyperlink" Target="https://doi.org/10.12688/f1000research.11369.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hyperlink" Target="mailto:r4l@research4life.org" TargetMode="External"/><Relationship Id="rId5" Type="http://schemas.openxmlformats.org/officeDocument/2006/relationships/image" Target="../media/image3.pn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hyperlink" Target="http://www.research4lif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ithenticate.com/" TargetMode="External"/><Relationship Id="rId4" Type="http://schemas.openxmlformats.org/officeDocument/2006/relationships/hyperlink" Target="https://www.crossref.org/services/similarity-chec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publicationethics.org/resources/guidelines-new/cope-ethical-guidelines-peer-reviewers" TargetMode="External"/><Relationship Id="rId4" Type="http://schemas.openxmlformats.org/officeDocument/2006/relationships/hyperlink" Target="https://doi.org/10.12688/f1000research.11369.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2583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Publishing a research article</a:t>
            </a:r>
            <a:endParaRPr sz="34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00">
                <a:solidFill>
                  <a:srgbClr val="004890"/>
                </a:solidFill>
                <a:latin typeface="Open Sans"/>
                <a:ea typeface="Open Sans"/>
                <a:cs typeface="Open Sans"/>
                <a:sym typeface="Open Sans"/>
              </a:rPr>
              <a:t> Dissemination of research output</a:t>
            </a:r>
            <a:endParaRPr b="1" sz="350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collections: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ph type="title"/>
          </p:nvPr>
        </p:nvSpPr>
        <p:spPr>
          <a:xfrm>
            <a:off x="160020" y="451480"/>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Peer review (cont’d - 2)</a:t>
            </a:r>
            <a:endParaRPr>
              <a:solidFill>
                <a:srgbClr val="586F7C"/>
              </a:solidFill>
              <a:latin typeface="Open Sans"/>
              <a:ea typeface="Open Sans"/>
              <a:cs typeface="Open Sans"/>
              <a:sym typeface="Open Sans"/>
            </a:endParaRPr>
          </a:p>
        </p:txBody>
      </p:sp>
      <p:sp>
        <p:nvSpPr>
          <p:cNvPr id="140" name="Google Shape;140;p5"/>
          <p:cNvSpPr txBox="1"/>
          <p:nvPr>
            <p:ph idx="1" type="body"/>
          </p:nvPr>
        </p:nvSpPr>
        <p:spPr>
          <a:xfrm>
            <a:off x="457200" y="1714449"/>
            <a:ext cx="11313459" cy="4997649"/>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en-US">
                <a:latin typeface="Open Sans"/>
                <a:ea typeface="Open Sans"/>
                <a:cs typeface="Open Sans"/>
                <a:sym typeface="Open Sans"/>
              </a:rPr>
              <a:t>After gathering feedback and recommendations from all reviewers of a manuscript, editor(s) will render one of the following decisions: </a:t>
            </a:r>
            <a:endParaRPr/>
          </a:p>
          <a:p>
            <a:pPr indent="0" lvl="0" marL="76200" rtl="0" algn="just">
              <a:lnSpc>
                <a:spcPct val="100000"/>
              </a:lnSpc>
              <a:spcBef>
                <a:spcPts val="600"/>
              </a:spcBef>
              <a:spcAft>
                <a:spcPts val="0"/>
              </a:spcAft>
              <a:buClr>
                <a:schemeClr val="dk1"/>
              </a:buClr>
              <a:buSzPts val="2400"/>
              <a:buNone/>
            </a:pPr>
            <a:r>
              <a:t/>
            </a:r>
            <a:endParaRPr>
              <a:solidFill>
                <a:srgbClr val="3F3F3F"/>
              </a:solidFill>
              <a:latin typeface="Open Sans"/>
              <a:ea typeface="Open Sans"/>
              <a:cs typeface="Open Sans"/>
              <a:sym typeface="Open Sans"/>
            </a:endParaRPr>
          </a:p>
          <a:p>
            <a:pPr indent="-381000" lvl="0" marL="457200" rtl="0" algn="l">
              <a:lnSpc>
                <a:spcPct val="100000"/>
              </a:lnSpc>
              <a:spcBef>
                <a:spcPts val="600"/>
              </a:spcBef>
              <a:spcAft>
                <a:spcPts val="0"/>
              </a:spcAft>
              <a:buClr>
                <a:schemeClr val="dk1"/>
              </a:buClr>
              <a:buSzPts val="2400"/>
              <a:buFont typeface="Arial"/>
              <a:buChar char="•"/>
            </a:pPr>
            <a:r>
              <a:rPr lang="en-US" sz="2000">
                <a:solidFill>
                  <a:srgbClr val="3F3F3F"/>
                </a:solidFill>
                <a:latin typeface="Open Sans"/>
                <a:ea typeface="Open Sans"/>
                <a:cs typeface="Open Sans"/>
                <a:sym typeface="Open Sans"/>
              </a:rPr>
              <a:t>Accept the manuscript for publication</a:t>
            </a:r>
            <a:endParaRPr/>
          </a:p>
          <a:p>
            <a:pPr indent="-381000" lvl="0" marL="457200" rtl="0" algn="l">
              <a:lnSpc>
                <a:spcPct val="100000"/>
              </a:lnSpc>
              <a:spcBef>
                <a:spcPts val="600"/>
              </a:spcBef>
              <a:spcAft>
                <a:spcPts val="0"/>
              </a:spcAft>
              <a:buClr>
                <a:schemeClr val="dk1"/>
              </a:buClr>
              <a:buSzPts val="2400"/>
              <a:buFont typeface="Arial"/>
              <a:buChar char="•"/>
            </a:pPr>
            <a:r>
              <a:rPr lang="en-US" sz="2000">
                <a:solidFill>
                  <a:srgbClr val="3F3F3F"/>
                </a:solidFill>
                <a:latin typeface="Open Sans"/>
                <a:ea typeface="Open Sans"/>
                <a:cs typeface="Open Sans"/>
                <a:sym typeface="Open Sans"/>
              </a:rPr>
              <a:t>Ask for revisions likely to result in acceptance</a:t>
            </a:r>
            <a:endParaRPr/>
          </a:p>
          <a:p>
            <a:pPr indent="-381000" lvl="0" marL="457200" rtl="0" algn="l">
              <a:lnSpc>
                <a:spcPct val="100000"/>
              </a:lnSpc>
              <a:spcBef>
                <a:spcPts val="600"/>
              </a:spcBef>
              <a:spcAft>
                <a:spcPts val="0"/>
              </a:spcAft>
              <a:buClr>
                <a:schemeClr val="dk1"/>
              </a:buClr>
              <a:buSzPts val="2400"/>
              <a:buFont typeface="Arial"/>
              <a:buChar char="•"/>
            </a:pPr>
            <a:r>
              <a:rPr lang="en-US" sz="2000">
                <a:solidFill>
                  <a:srgbClr val="3F3F3F"/>
                </a:solidFill>
                <a:latin typeface="Open Sans"/>
                <a:ea typeface="Open Sans"/>
                <a:cs typeface="Open Sans"/>
                <a:sym typeface="Open Sans"/>
              </a:rPr>
              <a:t>Ask for revisions with an uncertain outcome</a:t>
            </a:r>
            <a:endParaRPr/>
          </a:p>
          <a:p>
            <a:pPr indent="-381000" lvl="0" marL="457200" rtl="0" algn="l">
              <a:lnSpc>
                <a:spcPct val="100000"/>
              </a:lnSpc>
              <a:spcBef>
                <a:spcPts val="600"/>
              </a:spcBef>
              <a:spcAft>
                <a:spcPts val="0"/>
              </a:spcAft>
              <a:buClr>
                <a:schemeClr val="dk1"/>
              </a:buClr>
              <a:buSzPts val="2400"/>
              <a:buFont typeface="Arial"/>
              <a:buChar char="•"/>
            </a:pPr>
            <a:r>
              <a:rPr lang="en-US" sz="2000">
                <a:solidFill>
                  <a:srgbClr val="3F3F3F"/>
                </a:solidFill>
                <a:latin typeface="Open Sans"/>
                <a:ea typeface="Open Sans"/>
                <a:cs typeface="Open Sans"/>
                <a:sym typeface="Open Sans"/>
              </a:rPr>
              <a:t>Reject </a:t>
            </a:r>
            <a:endParaRPr/>
          </a:p>
          <a:p>
            <a:pPr indent="0" lvl="0" marL="76200" rtl="0" algn="l">
              <a:lnSpc>
                <a:spcPct val="100000"/>
              </a:lnSpc>
              <a:spcBef>
                <a:spcPts val="600"/>
              </a:spcBef>
              <a:spcAft>
                <a:spcPts val="0"/>
              </a:spcAft>
              <a:buClr>
                <a:schemeClr val="dk1"/>
              </a:buClr>
              <a:buSzPts val="2400"/>
              <a:buNone/>
            </a:pPr>
            <a:r>
              <a:t/>
            </a:r>
            <a:endParaRPr>
              <a:solidFill>
                <a:srgbClr val="3F3F3F"/>
              </a:solidFill>
              <a:latin typeface="Open Sans"/>
              <a:ea typeface="Open Sans"/>
              <a:cs typeface="Open Sans"/>
              <a:sym typeface="Open Sans"/>
            </a:endParaRPr>
          </a:p>
          <a:p>
            <a:pPr indent="0" lvl="0" marL="76200" rtl="0" algn="l">
              <a:lnSpc>
                <a:spcPct val="100000"/>
              </a:lnSpc>
              <a:spcBef>
                <a:spcPts val="600"/>
              </a:spcBef>
              <a:spcAft>
                <a:spcPts val="0"/>
              </a:spcAft>
              <a:buClr>
                <a:schemeClr val="dk1"/>
              </a:buClr>
              <a:buSzPts val="2400"/>
              <a:buNone/>
            </a:pPr>
            <a:r>
              <a:t/>
            </a:r>
            <a:endParaRPr>
              <a:solidFill>
                <a:srgbClr val="3F3F3F"/>
              </a:solidFill>
              <a:latin typeface="Open Sans"/>
              <a:ea typeface="Open Sans"/>
              <a:cs typeface="Open Sans"/>
              <a:sym typeface="Open Sans"/>
            </a:endParaRPr>
          </a:p>
          <a:p>
            <a:pPr indent="-228600" lvl="0" marL="457200" rtl="0" algn="l">
              <a:lnSpc>
                <a:spcPct val="100000"/>
              </a:lnSpc>
              <a:spcBef>
                <a:spcPts val="600"/>
              </a:spcBef>
              <a:spcAft>
                <a:spcPts val="0"/>
              </a:spcAft>
              <a:buClr>
                <a:schemeClr val="dk1"/>
              </a:buClr>
              <a:buSzPts val="2400"/>
              <a:buFont typeface="Arial"/>
              <a:buNone/>
            </a:pPr>
            <a:r>
              <a:t/>
            </a:r>
            <a:endParaRPr>
              <a:solidFill>
                <a:srgbClr val="3F3F3F"/>
              </a:solidFill>
              <a:latin typeface="Open Sans"/>
              <a:ea typeface="Open Sans"/>
              <a:cs typeface="Open Sans"/>
              <a:sym typeface="Open Sans"/>
            </a:endParaRPr>
          </a:p>
          <a:p>
            <a:pPr indent="0" lvl="0" marL="76200" rtl="0" algn="l">
              <a:lnSpc>
                <a:spcPct val="100000"/>
              </a:lnSpc>
              <a:spcBef>
                <a:spcPts val="600"/>
              </a:spcBef>
              <a:spcAft>
                <a:spcPts val="0"/>
              </a:spcAft>
              <a:buClr>
                <a:schemeClr val="dk1"/>
              </a:buClr>
              <a:buSzPts val="2400"/>
              <a:buNone/>
            </a:pPr>
            <a:r>
              <a:rPr i="1" lang="en-US" sz="1600">
                <a:solidFill>
                  <a:srgbClr val="3F3F3F"/>
                </a:solidFill>
                <a:latin typeface="Open Sans"/>
                <a:ea typeface="Open Sans"/>
                <a:cs typeface="Open Sans"/>
                <a:sym typeface="Open Sans"/>
              </a:rPr>
              <a:t>IFIS, 2021 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160020" y="451480"/>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Response and revision</a:t>
            </a:r>
            <a:endParaRPr>
              <a:solidFill>
                <a:srgbClr val="586F7C"/>
              </a:solidFill>
              <a:latin typeface="Open Sans"/>
              <a:ea typeface="Open Sans"/>
              <a:cs typeface="Open Sans"/>
              <a:sym typeface="Open Sans"/>
            </a:endParaRPr>
          </a:p>
        </p:txBody>
      </p:sp>
      <p:sp>
        <p:nvSpPr>
          <p:cNvPr id="147" name="Google Shape;147;p6"/>
          <p:cNvSpPr txBox="1"/>
          <p:nvPr>
            <p:ph idx="1" type="body"/>
          </p:nvPr>
        </p:nvSpPr>
        <p:spPr>
          <a:xfrm>
            <a:off x="457200" y="1714449"/>
            <a:ext cx="11313459" cy="4997649"/>
          </a:xfrm>
          <a:prstGeom prst="rect">
            <a:avLst/>
          </a:prstGeom>
          <a:noFill/>
          <a:ln>
            <a:noFill/>
          </a:ln>
        </p:spPr>
        <p:txBody>
          <a:bodyPr anchorCtr="0" anchor="t" bIns="45700" lIns="91425" spcFirstLastPara="1" rIns="91425" wrap="square" tIns="45700">
            <a:noAutofit/>
          </a:bodyPr>
          <a:lstStyle/>
          <a:p>
            <a:pPr indent="0" lvl="0" marL="76200" rtl="0" algn="just">
              <a:lnSpc>
                <a:spcPct val="100000"/>
              </a:lnSpc>
              <a:spcBef>
                <a:spcPts val="600"/>
              </a:spcBef>
              <a:spcAft>
                <a:spcPts val="0"/>
              </a:spcAft>
              <a:buClr>
                <a:schemeClr val="dk1"/>
              </a:buClr>
              <a:buSzPts val="2400"/>
              <a:buNone/>
            </a:pPr>
            <a:r>
              <a:rPr lang="en-US">
                <a:latin typeface="Open Sans"/>
                <a:ea typeface="Open Sans"/>
                <a:cs typeface="Open Sans"/>
                <a:sym typeface="Open Sans"/>
              </a:rPr>
              <a:t>When the manuscript is returned with comments and revision of the paper is invited</a:t>
            </a:r>
            <a:endParaRPr/>
          </a:p>
          <a:p>
            <a:pPr indent="0" lvl="0" marL="76200" rtl="0" algn="just">
              <a:lnSpc>
                <a:spcPct val="100000"/>
              </a:lnSpc>
              <a:spcBef>
                <a:spcPts val="600"/>
              </a:spcBef>
              <a:spcAft>
                <a:spcPts val="0"/>
              </a:spcAft>
              <a:buClr>
                <a:schemeClr val="dk1"/>
              </a:buClr>
              <a:buSzPts val="2400"/>
              <a:buNone/>
            </a:pPr>
            <a:r>
              <a:t/>
            </a:r>
            <a:endParaRPr>
              <a:latin typeface="Open Sans"/>
              <a:ea typeface="Open Sans"/>
              <a:cs typeface="Open Sans"/>
              <a:sym typeface="Open Sans"/>
            </a:endParaRPr>
          </a:p>
          <a:p>
            <a:pPr indent="-381000" lvl="0" marL="457200" rtl="0" algn="just">
              <a:lnSpc>
                <a:spcPct val="100000"/>
              </a:lnSpc>
              <a:spcBef>
                <a:spcPts val="600"/>
              </a:spcBef>
              <a:spcAft>
                <a:spcPts val="0"/>
              </a:spcAft>
              <a:buClr>
                <a:schemeClr val="dk1"/>
              </a:buClr>
              <a:buSzPts val="2400"/>
              <a:buChar char="●"/>
            </a:pPr>
            <a:r>
              <a:rPr lang="en-US">
                <a:latin typeface="Open Sans"/>
                <a:ea typeface="Open Sans"/>
                <a:cs typeface="Open Sans"/>
                <a:sym typeface="Open Sans"/>
              </a:rPr>
              <a:t>Take time to review the comments and discuss with your research team</a:t>
            </a:r>
            <a:endParaRPr/>
          </a:p>
          <a:p>
            <a:pPr indent="-381000" lvl="0" marL="457200" rtl="0" algn="just">
              <a:lnSpc>
                <a:spcPct val="100000"/>
              </a:lnSpc>
              <a:spcBef>
                <a:spcPts val="600"/>
              </a:spcBef>
              <a:spcAft>
                <a:spcPts val="0"/>
              </a:spcAft>
              <a:buClr>
                <a:schemeClr val="dk1"/>
              </a:buClr>
              <a:buSzPts val="2400"/>
              <a:buChar char="●"/>
            </a:pPr>
            <a:r>
              <a:rPr lang="en-US">
                <a:latin typeface="Open Sans"/>
                <a:ea typeface="Open Sans"/>
                <a:cs typeface="Open Sans"/>
                <a:sym typeface="Open Sans"/>
              </a:rPr>
              <a:t>Use a structured approach to revise the article, e.g., list the comments point by point, lay out the response and the corresponding action taken</a:t>
            </a:r>
            <a:endParaRPr/>
          </a:p>
          <a:p>
            <a:pPr indent="-381000" lvl="0" marL="457200" rtl="0" algn="just">
              <a:lnSpc>
                <a:spcPct val="100000"/>
              </a:lnSpc>
              <a:spcBef>
                <a:spcPts val="600"/>
              </a:spcBef>
              <a:spcAft>
                <a:spcPts val="0"/>
              </a:spcAft>
              <a:buClr>
                <a:schemeClr val="dk1"/>
              </a:buClr>
              <a:buSzPts val="2400"/>
              <a:buChar char="●"/>
            </a:pPr>
            <a:r>
              <a:rPr lang="en-US">
                <a:latin typeface="Open Sans"/>
                <a:ea typeface="Open Sans"/>
                <a:cs typeface="Open Sans"/>
                <a:sym typeface="Open Sans"/>
              </a:rPr>
              <a:t>If disagree with a comment, provide evidence-based feedback</a:t>
            </a:r>
            <a:endParaRPr/>
          </a:p>
          <a:p>
            <a:pPr indent="-381000" lvl="0" marL="457200" rtl="0" algn="just">
              <a:lnSpc>
                <a:spcPct val="100000"/>
              </a:lnSpc>
              <a:spcBef>
                <a:spcPts val="600"/>
              </a:spcBef>
              <a:spcAft>
                <a:spcPts val="0"/>
              </a:spcAft>
              <a:buClr>
                <a:schemeClr val="dk1"/>
              </a:buClr>
              <a:buSzPts val="2400"/>
              <a:buChar char="●"/>
            </a:pPr>
            <a:r>
              <a:rPr lang="en-US">
                <a:latin typeface="Open Sans"/>
                <a:ea typeface="Open Sans"/>
                <a:cs typeface="Open Sans"/>
                <a:sym typeface="Open Sans"/>
              </a:rPr>
              <a:t>Complete the revision by the requested deadline, ask an extension if necessary</a:t>
            </a:r>
            <a:endParaRPr/>
          </a:p>
          <a:p>
            <a:pPr indent="-228600" lvl="1" marL="914400" rtl="0" algn="just">
              <a:lnSpc>
                <a:spcPct val="100000"/>
              </a:lnSpc>
              <a:spcBef>
                <a:spcPts val="600"/>
              </a:spcBef>
              <a:spcAft>
                <a:spcPts val="0"/>
              </a:spcAft>
              <a:buClr>
                <a:schemeClr val="dk1"/>
              </a:buClr>
              <a:buSzPts val="2400"/>
              <a:buFont typeface="Courier New"/>
              <a:buNone/>
            </a:pPr>
            <a:r>
              <a:t/>
            </a:r>
            <a:endParaRPr>
              <a:latin typeface="Open Sans"/>
              <a:ea typeface="Open Sans"/>
              <a:cs typeface="Open Sans"/>
              <a:sym typeface="Open Sans"/>
            </a:endParaRPr>
          </a:p>
          <a:p>
            <a:pPr indent="0" lvl="0" marL="76200" rtl="0" algn="just">
              <a:lnSpc>
                <a:spcPct val="100000"/>
              </a:lnSpc>
              <a:spcBef>
                <a:spcPts val="600"/>
              </a:spcBef>
              <a:spcAft>
                <a:spcPts val="0"/>
              </a:spcAft>
              <a:buClr>
                <a:schemeClr val="dk1"/>
              </a:buClr>
              <a:buSzPts val="2400"/>
              <a:buNone/>
            </a:pPr>
            <a:r>
              <a:t/>
            </a:r>
            <a:endParaRPr>
              <a:solidFill>
                <a:srgbClr val="3F3F3F"/>
              </a:solidFill>
              <a:latin typeface="Open Sans"/>
              <a:ea typeface="Open Sans"/>
              <a:cs typeface="Open Sans"/>
              <a:sym typeface="Open Sans"/>
            </a:endParaRPr>
          </a:p>
          <a:p>
            <a:pPr indent="0" lvl="0" marL="76200" rtl="0" algn="just">
              <a:lnSpc>
                <a:spcPct val="100000"/>
              </a:lnSpc>
              <a:spcBef>
                <a:spcPts val="600"/>
              </a:spcBef>
              <a:spcAft>
                <a:spcPts val="0"/>
              </a:spcAft>
              <a:buClr>
                <a:schemeClr val="dk1"/>
              </a:buClr>
              <a:buSzPts val="2400"/>
              <a:buNone/>
            </a:pPr>
            <a:r>
              <a:rPr i="1" lang="en-US" sz="1400">
                <a:solidFill>
                  <a:srgbClr val="3F3F3F"/>
                </a:solidFill>
                <a:latin typeface="Open Sans"/>
                <a:ea typeface="Open Sans"/>
                <a:cs typeface="Open Sans"/>
                <a:sym typeface="Open Sans"/>
              </a:rPr>
              <a:t>(IFIS, 2021a)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ph type="title"/>
          </p:nvPr>
        </p:nvSpPr>
        <p:spPr>
          <a:xfrm>
            <a:off x="160020" y="451480"/>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Rejection</a:t>
            </a:r>
            <a:endParaRPr>
              <a:solidFill>
                <a:srgbClr val="586F7C"/>
              </a:solidFill>
              <a:latin typeface="Open Sans"/>
              <a:ea typeface="Open Sans"/>
              <a:cs typeface="Open Sans"/>
              <a:sym typeface="Open Sans"/>
            </a:endParaRPr>
          </a:p>
        </p:txBody>
      </p:sp>
      <p:sp>
        <p:nvSpPr>
          <p:cNvPr id="154" name="Google Shape;154;p7"/>
          <p:cNvSpPr txBox="1"/>
          <p:nvPr>
            <p:ph idx="1" type="body"/>
          </p:nvPr>
        </p:nvSpPr>
        <p:spPr>
          <a:xfrm>
            <a:off x="480060" y="1657299"/>
            <a:ext cx="11313459" cy="4997649"/>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600"/>
              </a:spcBef>
              <a:spcAft>
                <a:spcPts val="0"/>
              </a:spcAft>
              <a:buClr>
                <a:schemeClr val="dk1"/>
              </a:buClr>
              <a:buSzPts val="2400"/>
              <a:buChar char="●"/>
            </a:pPr>
            <a:r>
              <a:rPr lang="en-US">
                <a:latin typeface="Open Sans"/>
                <a:ea typeface="Open Sans"/>
                <a:cs typeface="Open Sans"/>
                <a:sym typeface="Open Sans"/>
              </a:rPr>
              <a:t>Rejection by a journal is not uncommon, does not mean that the manuscript will not be published</a:t>
            </a:r>
            <a:endParaRPr/>
          </a:p>
          <a:p>
            <a:pPr indent="-228600" lvl="0" marL="457200" rtl="0" algn="just">
              <a:lnSpc>
                <a:spcPct val="100000"/>
              </a:lnSpc>
              <a:spcBef>
                <a:spcPts val="600"/>
              </a:spcBef>
              <a:spcAft>
                <a:spcPts val="0"/>
              </a:spcAft>
              <a:buClr>
                <a:schemeClr val="dk1"/>
              </a:buClr>
              <a:buSzPts val="2400"/>
              <a:buNone/>
            </a:pPr>
            <a:r>
              <a:t/>
            </a:r>
            <a:endParaRPr>
              <a:latin typeface="Open Sans"/>
              <a:ea typeface="Open Sans"/>
              <a:cs typeface="Open Sans"/>
              <a:sym typeface="Open Sans"/>
            </a:endParaRPr>
          </a:p>
          <a:p>
            <a:pPr indent="-381000" lvl="0" marL="457200" rtl="0" algn="just">
              <a:lnSpc>
                <a:spcPct val="100000"/>
              </a:lnSpc>
              <a:spcBef>
                <a:spcPts val="600"/>
              </a:spcBef>
              <a:spcAft>
                <a:spcPts val="0"/>
              </a:spcAft>
              <a:buClr>
                <a:schemeClr val="dk1"/>
              </a:buClr>
              <a:buSzPts val="2400"/>
              <a:buChar char="●"/>
            </a:pPr>
            <a:r>
              <a:rPr lang="en-US">
                <a:latin typeface="Open Sans"/>
                <a:ea typeface="Open Sans"/>
                <a:cs typeface="Open Sans"/>
                <a:sym typeface="Open Sans"/>
              </a:rPr>
              <a:t>When you are ready to proceed to submit the manuscript to another journal</a:t>
            </a:r>
            <a:endParaRPr/>
          </a:p>
          <a:p>
            <a:pPr indent="-355600" lvl="1" marL="914400" rtl="0" algn="just">
              <a:lnSpc>
                <a:spcPct val="100000"/>
              </a:lnSpc>
              <a:spcBef>
                <a:spcPts val="600"/>
              </a:spcBef>
              <a:spcAft>
                <a:spcPts val="0"/>
              </a:spcAft>
              <a:buClr>
                <a:schemeClr val="dk1"/>
              </a:buClr>
              <a:buSzPts val="2000"/>
              <a:buChar char="○"/>
            </a:pPr>
            <a:r>
              <a:rPr lang="en-US">
                <a:latin typeface="Open Sans"/>
                <a:ea typeface="Open Sans"/>
                <a:cs typeface="Open Sans"/>
                <a:sym typeface="Open Sans"/>
              </a:rPr>
              <a:t>consider the second place in your list of potential journals </a:t>
            </a:r>
            <a:endParaRPr/>
          </a:p>
          <a:p>
            <a:pPr indent="-355600" lvl="1" marL="914400" rtl="0" algn="just">
              <a:lnSpc>
                <a:spcPct val="100000"/>
              </a:lnSpc>
              <a:spcBef>
                <a:spcPts val="600"/>
              </a:spcBef>
              <a:spcAft>
                <a:spcPts val="0"/>
              </a:spcAft>
              <a:buClr>
                <a:schemeClr val="dk1"/>
              </a:buClr>
              <a:buSzPts val="2000"/>
              <a:buChar char="○"/>
            </a:pPr>
            <a:r>
              <a:rPr lang="en-US">
                <a:latin typeface="Open Sans"/>
                <a:ea typeface="Open Sans"/>
                <a:cs typeface="Open Sans"/>
                <a:sym typeface="Open Sans"/>
              </a:rPr>
              <a:t>review the comments and suggestions from the rejection, to improve the research and the manuscript</a:t>
            </a:r>
            <a:endParaRPr/>
          </a:p>
          <a:p>
            <a:pPr indent="-355600" lvl="1" marL="914400" rtl="0" algn="just">
              <a:lnSpc>
                <a:spcPct val="100000"/>
              </a:lnSpc>
              <a:spcBef>
                <a:spcPts val="600"/>
              </a:spcBef>
              <a:spcAft>
                <a:spcPts val="0"/>
              </a:spcAft>
              <a:buClr>
                <a:schemeClr val="dk1"/>
              </a:buClr>
              <a:buSzPts val="2000"/>
              <a:buChar char="○"/>
            </a:pPr>
            <a:r>
              <a:rPr lang="en-US">
                <a:latin typeface="Open Sans"/>
                <a:ea typeface="Open Sans"/>
                <a:cs typeface="Open Sans"/>
                <a:sym typeface="Open Sans"/>
              </a:rPr>
              <a:t>follow the Instructions for Authors of the new target journal, and adjust the cover letter accordingly</a:t>
            </a:r>
            <a:endParaRPr/>
          </a:p>
          <a:p>
            <a:pPr indent="0" lvl="0" marL="76200" rtl="0" algn="l">
              <a:lnSpc>
                <a:spcPct val="90000"/>
              </a:lnSpc>
              <a:spcBef>
                <a:spcPts val="1000"/>
              </a:spcBef>
              <a:spcAft>
                <a:spcPts val="0"/>
              </a:spcAft>
              <a:buSzPts val="2400"/>
              <a:buNone/>
            </a:pPr>
            <a:br>
              <a:rPr lang="en-US">
                <a:latin typeface="Open Sans"/>
                <a:ea typeface="Open Sans"/>
                <a:cs typeface="Open Sans"/>
                <a:sym typeface="Open Sans"/>
              </a:rPr>
            </a:br>
            <a:endParaRPr>
              <a:latin typeface="Open Sans"/>
              <a:ea typeface="Open Sans"/>
              <a:cs typeface="Open Sans"/>
              <a:sym typeface="Open Sans"/>
            </a:endParaRPr>
          </a:p>
          <a:p>
            <a:pPr indent="0" lvl="0" marL="76200" rtl="0" algn="l">
              <a:lnSpc>
                <a:spcPct val="90000"/>
              </a:lnSpc>
              <a:spcBef>
                <a:spcPts val="1000"/>
              </a:spcBef>
              <a:spcAft>
                <a:spcPts val="0"/>
              </a:spcAft>
              <a:buSzPts val="2400"/>
              <a:buNone/>
            </a:pPr>
            <a:r>
              <a:rPr i="1" lang="en-US" sz="1400">
                <a:latin typeface="Open Sans"/>
                <a:ea typeface="Open Sans"/>
                <a:cs typeface="Open Sans"/>
                <a:sym typeface="Open Sans"/>
              </a:rPr>
              <a:t>(IFIS, 2021a)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ph type="title"/>
          </p:nvPr>
        </p:nvSpPr>
        <p:spPr>
          <a:xfrm>
            <a:off x="160020" y="451480"/>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Acceptance</a:t>
            </a:r>
            <a:endParaRPr>
              <a:solidFill>
                <a:srgbClr val="586F7C"/>
              </a:solidFill>
              <a:latin typeface="Open Sans"/>
              <a:ea typeface="Open Sans"/>
              <a:cs typeface="Open Sans"/>
              <a:sym typeface="Open Sans"/>
            </a:endParaRPr>
          </a:p>
        </p:txBody>
      </p:sp>
      <p:sp>
        <p:nvSpPr>
          <p:cNvPr id="161" name="Google Shape;161;p9"/>
          <p:cNvSpPr txBox="1"/>
          <p:nvPr>
            <p:ph idx="1" type="body"/>
          </p:nvPr>
        </p:nvSpPr>
        <p:spPr>
          <a:xfrm>
            <a:off x="284117" y="1123899"/>
            <a:ext cx="11313459" cy="4997649"/>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600"/>
              </a:spcBef>
              <a:spcAft>
                <a:spcPts val="0"/>
              </a:spcAft>
              <a:buClr>
                <a:schemeClr val="dk1"/>
              </a:buClr>
              <a:buSzPts val="2400"/>
              <a:buNone/>
            </a:pPr>
            <a:r>
              <a:t/>
            </a:r>
            <a:endParaRPr sz="2400">
              <a:latin typeface="Open Sans"/>
              <a:ea typeface="Open Sans"/>
              <a:cs typeface="Open Sans"/>
              <a:sym typeface="Open Sans"/>
            </a:endParaRPr>
          </a:p>
          <a:p>
            <a:pPr indent="-381000" lvl="0" marL="457200" rtl="0" algn="l">
              <a:lnSpc>
                <a:spcPct val="100000"/>
              </a:lnSpc>
              <a:spcBef>
                <a:spcPts val="600"/>
              </a:spcBef>
              <a:spcAft>
                <a:spcPts val="0"/>
              </a:spcAft>
              <a:buClr>
                <a:schemeClr val="dk1"/>
              </a:buClr>
              <a:buSzPts val="2400"/>
              <a:buChar char="●"/>
            </a:pPr>
            <a:r>
              <a:rPr lang="en-US" sz="2000">
                <a:latin typeface="Open Sans"/>
                <a:ea typeface="Open Sans"/>
                <a:cs typeface="Open Sans"/>
                <a:sym typeface="Open Sans"/>
              </a:rPr>
              <a:t>After a manuscript is accepted for publication, publisher may request author(s) to</a:t>
            </a:r>
            <a:r>
              <a:rPr lang="en-US">
                <a:latin typeface="Open Sans"/>
                <a:ea typeface="Open Sans"/>
                <a:cs typeface="Open Sans"/>
                <a:sym typeface="Open Sans"/>
              </a:rPr>
              <a:t>:</a:t>
            </a:r>
            <a:endParaRPr/>
          </a:p>
          <a:p>
            <a:pPr indent="-355600" lvl="1" marL="914400" rtl="0" algn="l">
              <a:lnSpc>
                <a:spcPct val="100000"/>
              </a:lnSpc>
              <a:spcBef>
                <a:spcPts val="600"/>
              </a:spcBef>
              <a:spcAft>
                <a:spcPts val="0"/>
              </a:spcAft>
              <a:buClr>
                <a:schemeClr val="dk1"/>
              </a:buClr>
              <a:buSzPts val="2000"/>
              <a:buChar char="○"/>
            </a:pPr>
            <a:r>
              <a:rPr lang="en-US" sz="1800">
                <a:latin typeface="Open Sans"/>
                <a:ea typeface="Open Sans"/>
                <a:cs typeface="Open Sans"/>
                <a:sym typeface="Open Sans"/>
              </a:rPr>
              <a:t>sign copyright or licensing documents, to give the publisher the right to publish.  Make sure to read these documents and understand their implication.   Should the work is covered by a funder’s mandate, such as </a:t>
            </a:r>
            <a:r>
              <a:rPr lang="en-US" sz="1800" u="sng">
                <a:solidFill>
                  <a:schemeClr val="hlink"/>
                </a:solidFill>
                <a:latin typeface="Open Sans"/>
                <a:ea typeface="Open Sans"/>
                <a:cs typeface="Open Sans"/>
                <a:sym typeface="Open Sans"/>
                <a:hlinkClick r:id="rId3"/>
              </a:rPr>
              <a:t>NIH Public Access Policy</a:t>
            </a:r>
            <a:r>
              <a:rPr lang="en-US" sz="1800">
                <a:latin typeface="Open Sans"/>
                <a:ea typeface="Open Sans"/>
                <a:cs typeface="Open Sans"/>
                <a:sym typeface="Open Sans"/>
              </a:rPr>
              <a:t>, make sure the funder’s requirement is addressed</a:t>
            </a:r>
            <a:endParaRPr/>
          </a:p>
          <a:p>
            <a:pPr indent="-355600" lvl="1" marL="914400" rtl="0" algn="l">
              <a:lnSpc>
                <a:spcPct val="100000"/>
              </a:lnSpc>
              <a:spcBef>
                <a:spcPts val="600"/>
              </a:spcBef>
              <a:spcAft>
                <a:spcPts val="0"/>
              </a:spcAft>
              <a:buClr>
                <a:schemeClr val="dk1"/>
              </a:buClr>
              <a:buSzPts val="2000"/>
              <a:buChar char="○"/>
            </a:pPr>
            <a:r>
              <a:rPr lang="en-US" sz="1800">
                <a:latin typeface="Open Sans"/>
                <a:ea typeface="Open Sans"/>
                <a:cs typeface="Open Sans"/>
                <a:sym typeface="Open Sans"/>
              </a:rPr>
              <a:t>if available and you choose to publish the article in Open Access, the article processing charge will be requested at this stage</a:t>
            </a:r>
            <a:endParaRPr/>
          </a:p>
          <a:p>
            <a:pPr indent="0" lvl="0" marL="76200" rtl="0" algn="l">
              <a:lnSpc>
                <a:spcPct val="100000"/>
              </a:lnSpc>
              <a:spcBef>
                <a:spcPts val="600"/>
              </a:spcBef>
              <a:spcAft>
                <a:spcPts val="0"/>
              </a:spcAft>
              <a:buClr>
                <a:schemeClr val="dk1"/>
              </a:buClr>
              <a:buSzPts val="2400"/>
              <a:buNone/>
            </a:pPr>
            <a:r>
              <a:t/>
            </a:r>
            <a:endParaRPr sz="1600">
              <a:latin typeface="Open Sans"/>
              <a:ea typeface="Open Sans"/>
              <a:cs typeface="Open Sans"/>
              <a:sym typeface="Open Sans"/>
            </a:endParaRPr>
          </a:p>
          <a:p>
            <a:pPr indent="-381000" lvl="0" marL="457200" rtl="0" algn="l">
              <a:lnSpc>
                <a:spcPct val="100000"/>
              </a:lnSpc>
              <a:spcBef>
                <a:spcPts val="600"/>
              </a:spcBef>
              <a:spcAft>
                <a:spcPts val="0"/>
              </a:spcAft>
              <a:buClr>
                <a:schemeClr val="dk1"/>
              </a:buClr>
              <a:buSzPts val="2400"/>
              <a:buChar char="●"/>
            </a:pPr>
            <a:r>
              <a:rPr lang="en-US" sz="2000">
                <a:latin typeface="Open Sans"/>
                <a:ea typeface="Open Sans"/>
                <a:cs typeface="Open Sans"/>
                <a:sym typeface="Open Sans"/>
              </a:rPr>
              <a:t>Accepted manuscripts will then be sent to the journal production team to format into the specific style of the journal.  For journals which publish an online accepted version before the final version is ready, the article may be available and searchable in databases just a few days after acceptance.</a:t>
            </a:r>
            <a:endParaRPr/>
          </a:p>
          <a:p>
            <a:pPr indent="-228600" lvl="0" marL="457200" rtl="0" algn="l">
              <a:lnSpc>
                <a:spcPct val="100000"/>
              </a:lnSpc>
              <a:spcBef>
                <a:spcPts val="600"/>
              </a:spcBef>
              <a:spcAft>
                <a:spcPts val="0"/>
              </a:spcAft>
              <a:buClr>
                <a:schemeClr val="dk1"/>
              </a:buClr>
              <a:buSzPts val="2400"/>
              <a:buNone/>
            </a:pPr>
            <a:r>
              <a:t/>
            </a:r>
            <a:endParaRPr sz="1600">
              <a:latin typeface="Open Sans"/>
              <a:ea typeface="Open Sans"/>
              <a:cs typeface="Open Sans"/>
              <a:sym typeface="Open Sans"/>
            </a:endParaRPr>
          </a:p>
          <a:p>
            <a:pPr indent="-381000" lvl="0" marL="457200" rtl="0" algn="l">
              <a:lnSpc>
                <a:spcPct val="100000"/>
              </a:lnSpc>
              <a:spcBef>
                <a:spcPts val="600"/>
              </a:spcBef>
              <a:spcAft>
                <a:spcPts val="0"/>
              </a:spcAft>
              <a:buClr>
                <a:schemeClr val="dk1"/>
              </a:buClr>
              <a:buSzPts val="2400"/>
              <a:buChar char="●"/>
            </a:pPr>
            <a:r>
              <a:rPr lang="en-US" sz="2000">
                <a:latin typeface="Open Sans"/>
                <a:ea typeface="Open Sans"/>
                <a:cs typeface="Open Sans"/>
                <a:sym typeface="Open Sans"/>
              </a:rPr>
              <a:t>Post acceptance processing varies among journals, contact the journal’s office for details</a:t>
            </a:r>
            <a:endParaRPr/>
          </a:p>
          <a:p>
            <a:pPr indent="-228600" lvl="0" marL="457200" rtl="0" algn="l">
              <a:lnSpc>
                <a:spcPct val="100000"/>
              </a:lnSpc>
              <a:spcBef>
                <a:spcPts val="600"/>
              </a:spcBef>
              <a:spcAft>
                <a:spcPts val="0"/>
              </a:spcAft>
              <a:buClr>
                <a:schemeClr val="dk1"/>
              </a:buClr>
              <a:buSzPts val="2400"/>
              <a:buNone/>
            </a:pPr>
            <a:r>
              <a:t/>
            </a:r>
            <a:endParaRPr i="1" sz="2000">
              <a:latin typeface="Open Sans"/>
              <a:ea typeface="Open Sans"/>
              <a:cs typeface="Open Sans"/>
              <a:sym typeface="Open Sans"/>
            </a:endParaRPr>
          </a:p>
          <a:p>
            <a:pPr indent="0" lvl="0" marL="76200" rtl="0" algn="l">
              <a:lnSpc>
                <a:spcPct val="100000"/>
              </a:lnSpc>
              <a:spcBef>
                <a:spcPts val="600"/>
              </a:spcBef>
              <a:spcAft>
                <a:spcPts val="0"/>
              </a:spcAft>
              <a:buClr>
                <a:schemeClr val="dk1"/>
              </a:buClr>
              <a:buSzPts val="2400"/>
              <a:buNone/>
            </a:pPr>
            <a:r>
              <a:rPr i="1" lang="en-US" sz="1400">
                <a:latin typeface="Open Sans"/>
                <a:ea typeface="Open Sans"/>
                <a:cs typeface="Open Sans"/>
                <a:sym typeface="Open Sans"/>
              </a:rPr>
              <a:t>(IFIS, 2021a)</a:t>
            </a:r>
            <a:endParaRPr sz="14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1"/>
          <p:cNvSpPr txBox="1"/>
          <p:nvPr>
            <p:ph type="title"/>
          </p:nvPr>
        </p:nvSpPr>
        <p:spPr>
          <a:xfrm>
            <a:off x="160020" y="451480"/>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Promotion </a:t>
            </a:r>
            <a:endParaRPr>
              <a:solidFill>
                <a:srgbClr val="586F7C"/>
              </a:solidFill>
              <a:latin typeface="Open Sans"/>
              <a:ea typeface="Open Sans"/>
              <a:cs typeface="Open Sans"/>
              <a:sym typeface="Open Sans"/>
            </a:endParaRPr>
          </a:p>
        </p:txBody>
      </p:sp>
      <p:sp>
        <p:nvSpPr>
          <p:cNvPr id="168" name="Google Shape;168;p11"/>
          <p:cNvSpPr txBox="1"/>
          <p:nvPr>
            <p:ph idx="1" type="body"/>
          </p:nvPr>
        </p:nvSpPr>
        <p:spPr>
          <a:xfrm>
            <a:off x="480060" y="1657299"/>
            <a:ext cx="11313459" cy="4997649"/>
          </a:xfrm>
          <a:prstGeom prst="rect">
            <a:avLst/>
          </a:prstGeom>
          <a:noFill/>
          <a:ln>
            <a:noFill/>
          </a:ln>
        </p:spPr>
        <p:txBody>
          <a:bodyPr anchorCtr="0" anchor="t" bIns="45700" lIns="91425" spcFirstLastPara="1" rIns="91425" wrap="square" tIns="45700">
            <a:noAutofit/>
          </a:bodyPr>
          <a:lstStyle/>
          <a:p>
            <a:pPr indent="0" lvl="0" marL="76200" rtl="0" algn="just">
              <a:lnSpc>
                <a:spcPct val="100000"/>
              </a:lnSpc>
              <a:spcBef>
                <a:spcPts val="600"/>
              </a:spcBef>
              <a:spcAft>
                <a:spcPts val="0"/>
              </a:spcAft>
              <a:buClr>
                <a:schemeClr val="dk1"/>
              </a:buClr>
              <a:buSzPts val="2400"/>
              <a:buNone/>
            </a:pPr>
            <a:r>
              <a:rPr lang="en-US" sz="1800">
                <a:solidFill>
                  <a:srgbClr val="3F3F3F"/>
                </a:solidFill>
                <a:latin typeface="Open Sans"/>
                <a:ea typeface="Open Sans"/>
                <a:cs typeface="Open Sans"/>
                <a:sym typeface="Open Sans"/>
              </a:rPr>
              <a:t>In order to make your article and findings stands out and reach the target audience, promotion should be kept in mind when writing of an article and after it is published.  Possible ways for promotion:</a:t>
            </a:r>
            <a:endParaRPr/>
          </a:p>
          <a:p>
            <a:pPr indent="-381000" lvl="0" marL="457200" rtl="0" algn="just">
              <a:lnSpc>
                <a:spcPct val="100000"/>
              </a:lnSpc>
              <a:spcBef>
                <a:spcPts val="600"/>
              </a:spcBef>
              <a:spcAft>
                <a:spcPts val="0"/>
              </a:spcAft>
              <a:buClr>
                <a:schemeClr val="dk1"/>
              </a:buClr>
              <a:buSzPts val="2400"/>
              <a:buFont typeface="Courier New"/>
              <a:buChar char="o"/>
            </a:pPr>
            <a:r>
              <a:rPr lang="en-US" sz="1600">
                <a:latin typeface="Open Sans"/>
                <a:ea typeface="Open Sans"/>
                <a:cs typeface="Open Sans"/>
                <a:sym typeface="Open Sans"/>
              </a:rPr>
              <a:t>Write clear and understandable Title, Abstract and Conclusion, with strong keywords or key points to facilitate search engines and indexing databases, such as Google and PubMed.   </a:t>
            </a:r>
            <a:endParaRPr/>
          </a:p>
          <a:p>
            <a:pPr indent="-381000" lvl="0" marL="457200" rtl="0" algn="just">
              <a:lnSpc>
                <a:spcPct val="100000"/>
              </a:lnSpc>
              <a:spcBef>
                <a:spcPts val="600"/>
              </a:spcBef>
              <a:spcAft>
                <a:spcPts val="0"/>
              </a:spcAft>
              <a:buClr>
                <a:schemeClr val="dk1"/>
              </a:buClr>
              <a:buSzPts val="2400"/>
              <a:buFont typeface="Courier New"/>
              <a:buChar char="o"/>
            </a:pPr>
            <a:r>
              <a:rPr lang="en-US" sz="1600">
                <a:latin typeface="Open Sans"/>
                <a:ea typeface="Open Sans"/>
                <a:cs typeface="Open Sans"/>
                <a:sym typeface="Open Sans"/>
              </a:rPr>
              <a:t>Consider writing a plain language summary, to communicate the research result to a wider audience outside of a specific scientific circle.  Plain language summary is required by some journals. </a:t>
            </a:r>
            <a:endParaRPr/>
          </a:p>
          <a:p>
            <a:pPr indent="-381000" lvl="0" marL="457200" rtl="0" algn="just">
              <a:lnSpc>
                <a:spcPct val="100000"/>
              </a:lnSpc>
              <a:spcBef>
                <a:spcPts val="600"/>
              </a:spcBef>
              <a:spcAft>
                <a:spcPts val="0"/>
              </a:spcAft>
              <a:buClr>
                <a:schemeClr val="dk1"/>
              </a:buClr>
              <a:buSzPts val="2400"/>
              <a:buFont typeface="Courier New"/>
              <a:buChar char="o"/>
            </a:pPr>
            <a:r>
              <a:rPr lang="en-US" sz="1600">
                <a:latin typeface="Open Sans"/>
                <a:ea typeface="Open Sans"/>
                <a:cs typeface="Open Sans"/>
                <a:sym typeface="Open Sans"/>
              </a:rPr>
              <a:t>After the article is published, share the link to the article in Social Media, such as LinkedIn, Facebook, and Twitter.  You should also share the link in your professional blogs as well as in your institution’s site.  These links should point to a version of the article which is accessible to the audience.   Consider including a relevant and an engaging image/video to encourage people to click to read.  Make sure to obtain proper copyright clearance of the image/video</a:t>
            </a:r>
            <a:endParaRPr/>
          </a:p>
          <a:p>
            <a:pPr indent="-381000" lvl="0" marL="457200" rtl="0" algn="just">
              <a:lnSpc>
                <a:spcPct val="100000"/>
              </a:lnSpc>
              <a:spcBef>
                <a:spcPts val="600"/>
              </a:spcBef>
              <a:spcAft>
                <a:spcPts val="0"/>
              </a:spcAft>
              <a:buClr>
                <a:schemeClr val="dk1"/>
              </a:buClr>
              <a:buSzPts val="2400"/>
              <a:buFont typeface="Courier New"/>
              <a:buChar char="o"/>
            </a:pPr>
            <a:r>
              <a:rPr lang="en-US" sz="1600">
                <a:latin typeface="Open Sans"/>
                <a:ea typeface="Open Sans"/>
                <a:cs typeface="Open Sans"/>
                <a:sym typeface="Open Sans"/>
              </a:rPr>
              <a:t>Create online profiles, at your institution’s website, LinkedIn, ORCID and other appropriate places for your subject area.  Put the list of your publications in your profiles, with links to the final version of the article as well as the freely accessible version, where appropriate.   Make sure to keep these profiles up to date. </a:t>
            </a:r>
            <a:endParaRPr/>
          </a:p>
          <a:p>
            <a:pPr indent="-381000" lvl="0" marL="457200" rtl="0" algn="just">
              <a:lnSpc>
                <a:spcPct val="100000"/>
              </a:lnSpc>
              <a:spcBef>
                <a:spcPts val="600"/>
              </a:spcBef>
              <a:spcAft>
                <a:spcPts val="0"/>
              </a:spcAft>
              <a:buClr>
                <a:schemeClr val="dk1"/>
              </a:buClr>
              <a:buSzPts val="2400"/>
              <a:buFont typeface="Courier New"/>
              <a:buChar char="o"/>
            </a:pPr>
            <a:r>
              <a:rPr lang="en-US" sz="1600">
                <a:latin typeface="Open Sans"/>
                <a:ea typeface="Open Sans"/>
                <a:cs typeface="Open Sans"/>
                <a:sym typeface="Open Sans"/>
              </a:rPr>
              <a:t>Promote your work in conferences. If possible, present the results of the article with updates in the poster or paper section.  Conferences are great places to bring in collaboration.  </a:t>
            </a:r>
            <a:endParaRPr/>
          </a:p>
          <a:p>
            <a:pPr indent="0" lvl="0" marL="76200" rtl="0" algn="l">
              <a:lnSpc>
                <a:spcPct val="90000"/>
              </a:lnSpc>
              <a:spcBef>
                <a:spcPts val="1000"/>
              </a:spcBef>
              <a:spcAft>
                <a:spcPts val="0"/>
              </a:spcAft>
              <a:buSzPts val="2400"/>
              <a:buNone/>
            </a:pPr>
            <a:r>
              <a:t/>
            </a:r>
            <a:endParaRPr sz="1200">
              <a:latin typeface="Open Sans"/>
              <a:ea typeface="Open Sans"/>
              <a:cs typeface="Open Sans"/>
              <a:sym typeface="Open Sans"/>
            </a:endParaRPr>
          </a:p>
          <a:p>
            <a:pPr indent="0" lvl="0" marL="76200" rtl="0" algn="l">
              <a:lnSpc>
                <a:spcPct val="90000"/>
              </a:lnSpc>
              <a:spcBef>
                <a:spcPts val="1000"/>
              </a:spcBef>
              <a:spcAft>
                <a:spcPts val="0"/>
              </a:spcAft>
              <a:buSzPts val="2400"/>
              <a:buNone/>
            </a:pPr>
            <a:r>
              <a:rPr i="1" lang="en-US" sz="1400">
                <a:latin typeface="Open Sans"/>
                <a:ea typeface="Open Sans"/>
                <a:cs typeface="Open Sans"/>
                <a:sym typeface="Open Sans"/>
              </a:rPr>
              <a:t>(Researcher Academy. 2018b),  (Taylor &amp; Francis, 2021)</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type="title"/>
          </p:nvPr>
        </p:nvSpPr>
        <p:spPr>
          <a:xfrm>
            <a:off x="148590" y="473529"/>
            <a:ext cx="876681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Monitor impact</a:t>
            </a:r>
            <a:endParaRPr>
              <a:solidFill>
                <a:srgbClr val="586F7C"/>
              </a:solidFill>
              <a:latin typeface="Open Sans"/>
              <a:ea typeface="Open Sans"/>
              <a:cs typeface="Open Sans"/>
              <a:sym typeface="Open Sans"/>
            </a:endParaRPr>
          </a:p>
        </p:txBody>
      </p:sp>
      <p:sp>
        <p:nvSpPr>
          <p:cNvPr id="175" name="Google Shape;175;p12"/>
          <p:cNvSpPr txBox="1"/>
          <p:nvPr>
            <p:ph idx="1" type="body"/>
          </p:nvPr>
        </p:nvSpPr>
        <p:spPr>
          <a:xfrm>
            <a:off x="297181" y="2137359"/>
            <a:ext cx="10126980" cy="4997649"/>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rgbClr val="424242"/>
              </a:buClr>
              <a:buSzPts val="2400"/>
              <a:buChar char="●"/>
            </a:pPr>
            <a:r>
              <a:rPr lang="en-US"/>
              <a:t>Dissemination of the research output aims to make an impact on the audience of your research.  </a:t>
            </a:r>
            <a:endParaRPr/>
          </a:p>
          <a:p>
            <a:pPr indent="-381000" lvl="0" marL="457200" rtl="0" algn="l">
              <a:lnSpc>
                <a:spcPct val="90000"/>
              </a:lnSpc>
              <a:spcBef>
                <a:spcPts val="1000"/>
              </a:spcBef>
              <a:spcAft>
                <a:spcPts val="0"/>
              </a:spcAft>
              <a:buClr>
                <a:srgbClr val="424242"/>
              </a:buClr>
              <a:buSzPts val="2400"/>
              <a:buChar char="●"/>
            </a:pPr>
            <a:r>
              <a:rPr lang="en-US"/>
              <a:t>Research impact can be measured in a number of ways, including bibliometrics and citation analysis of researcher’s articles. </a:t>
            </a:r>
            <a:endParaRPr/>
          </a:p>
          <a:p>
            <a:pPr indent="-381000" lvl="0" marL="457200" rtl="0" algn="l">
              <a:lnSpc>
                <a:spcPct val="90000"/>
              </a:lnSpc>
              <a:spcBef>
                <a:spcPts val="1000"/>
              </a:spcBef>
              <a:spcAft>
                <a:spcPts val="0"/>
              </a:spcAft>
              <a:buClr>
                <a:srgbClr val="424242"/>
              </a:buClr>
              <a:buSzPts val="2400"/>
              <a:buChar char="●"/>
            </a:pPr>
            <a:r>
              <a:rPr lang="en-US"/>
              <a:t>To showcase your research impact, make sure to keep track of the metrics, including </a:t>
            </a:r>
            <a:r>
              <a:rPr lang="en-US" u="sng">
                <a:solidFill>
                  <a:schemeClr val="hlink"/>
                </a:solidFill>
                <a:hlinkClick r:id="rId3"/>
              </a:rPr>
              <a:t>altmetrics</a:t>
            </a:r>
            <a:r>
              <a:rPr lang="en-US"/>
              <a:t>, of your publications, and make these metrics available in your profile.   </a:t>
            </a:r>
            <a:endParaRPr/>
          </a:p>
          <a:p>
            <a:pPr indent="-381000" lvl="0" marL="457200" rtl="0" algn="l">
              <a:lnSpc>
                <a:spcPct val="90000"/>
              </a:lnSpc>
              <a:spcBef>
                <a:spcPts val="1000"/>
              </a:spcBef>
              <a:spcAft>
                <a:spcPts val="0"/>
              </a:spcAft>
              <a:buClr>
                <a:srgbClr val="424242"/>
              </a:buClr>
              <a:buSzPts val="2400"/>
              <a:buChar char="●"/>
            </a:pPr>
            <a:r>
              <a:rPr lang="en-US"/>
              <a:t>Refer to presentation1.2 </a:t>
            </a:r>
            <a:r>
              <a:rPr i="1" lang="en-US"/>
              <a:t>Research Assessment and Bibliometrics</a:t>
            </a:r>
            <a:r>
              <a:rPr lang="en-US"/>
              <a:t> for the details of this topic. </a:t>
            </a:r>
            <a:endParaRPr/>
          </a:p>
          <a:p>
            <a:pPr indent="0" lvl="0" marL="76200" rtl="0" algn="l">
              <a:lnSpc>
                <a:spcPct val="90000"/>
              </a:lnSpc>
              <a:spcBef>
                <a:spcPts val="1000"/>
              </a:spcBef>
              <a:spcAft>
                <a:spcPts val="0"/>
              </a:spcAft>
              <a:buSzPts val="24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7"/>
          <p:cNvSpPr txBox="1"/>
          <p:nvPr>
            <p:ph type="title"/>
          </p:nvPr>
        </p:nvSpPr>
        <p:spPr>
          <a:xfrm>
            <a:off x="377190" y="358082"/>
            <a:ext cx="876681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Resources for further study</a:t>
            </a: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 from Research4Life partners</a:t>
            </a:r>
            <a:endParaRPr sz="3200">
              <a:solidFill>
                <a:srgbClr val="586F7C"/>
              </a:solidFill>
              <a:latin typeface="Open Sans"/>
              <a:ea typeface="Open Sans"/>
              <a:cs typeface="Open Sans"/>
              <a:sym typeface="Open Sans"/>
            </a:endParaRPr>
          </a:p>
        </p:txBody>
      </p:sp>
      <p:sp>
        <p:nvSpPr>
          <p:cNvPr id="182" name="Google Shape;182;p17"/>
          <p:cNvSpPr txBox="1"/>
          <p:nvPr>
            <p:ph idx="1" type="body"/>
          </p:nvPr>
        </p:nvSpPr>
        <p:spPr>
          <a:xfrm>
            <a:off x="-78923" y="1578503"/>
            <a:ext cx="10035540" cy="89649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SzPts val="2400"/>
              <a:buFont typeface="Arial"/>
              <a:buChar char="•"/>
            </a:pPr>
            <a:r>
              <a:rPr lang="en-US" sz="1800">
                <a:solidFill>
                  <a:srgbClr val="3F3F3F"/>
                </a:solidFill>
                <a:latin typeface="Open Sans"/>
                <a:ea typeface="Open Sans"/>
                <a:cs typeface="Open Sans"/>
                <a:sym typeface="Open Sans"/>
              </a:rPr>
              <a:t>Excellent resources on publishing and research communication topics listed on the page </a:t>
            </a:r>
            <a:r>
              <a:rPr lang="en-US" sz="1800" u="sng">
                <a:solidFill>
                  <a:srgbClr val="3F3F3F"/>
                </a:solidFill>
                <a:latin typeface="Open Sans"/>
                <a:ea typeface="Open Sans"/>
                <a:cs typeface="Open Sans"/>
                <a:sym typeface="Open Sans"/>
                <a:hlinkClick r:id="rId3">
                  <a:extLst>
                    <a:ext uri="{A12FA001-AC4F-418D-AE19-62706E023703}">
                      <ahyp:hlinkClr val="tx"/>
                    </a:ext>
                  </a:extLst>
                </a:hlinkClick>
              </a:rPr>
              <a:t>Resources from related organizations and publishers</a:t>
            </a:r>
            <a:r>
              <a:rPr lang="en-US" sz="1800">
                <a:solidFill>
                  <a:srgbClr val="3F3F3F"/>
                </a:solidFill>
                <a:latin typeface="Open Sans"/>
                <a:ea typeface="Open Sans"/>
                <a:cs typeface="Open Sans"/>
                <a:sym typeface="Open Sans"/>
              </a:rPr>
              <a:t>:</a:t>
            </a:r>
            <a:endParaRPr/>
          </a:p>
          <a:p>
            <a:pPr indent="-228600" lvl="0" marL="457200" rtl="0" algn="l">
              <a:lnSpc>
                <a:spcPct val="90000"/>
              </a:lnSpc>
              <a:spcBef>
                <a:spcPts val="1000"/>
              </a:spcBef>
              <a:spcAft>
                <a:spcPts val="0"/>
              </a:spcAft>
              <a:buSzPts val="2400"/>
              <a:buFont typeface="Arial"/>
              <a:buNone/>
            </a:pPr>
            <a:r>
              <a:t/>
            </a:r>
            <a:endParaRPr>
              <a:latin typeface="Open Sans"/>
              <a:ea typeface="Open Sans"/>
              <a:cs typeface="Open Sans"/>
              <a:sym typeface="Open Sans"/>
            </a:endParaRPr>
          </a:p>
          <a:p>
            <a:pPr indent="-381000" lvl="0" marL="457200" rtl="0" algn="l">
              <a:lnSpc>
                <a:spcPct val="90000"/>
              </a:lnSpc>
              <a:spcBef>
                <a:spcPts val="1000"/>
              </a:spcBef>
              <a:spcAft>
                <a:spcPts val="0"/>
              </a:spcAft>
              <a:buClr>
                <a:schemeClr val="lt1"/>
              </a:buClr>
              <a:buSzPts val="2400"/>
              <a:buChar char="●"/>
            </a:pPr>
            <a:br>
              <a:rPr lang="en-US">
                <a:latin typeface="Open Sans"/>
                <a:ea typeface="Open Sans"/>
                <a:cs typeface="Open Sans"/>
                <a:sym typeface="Open Sans"/>
              </a:rPr>
            </a:br>
            <a:endParaRPr>
              <a:latin typeface="Open Sans"/>
              <a:ea typeface="Open Sans"/>
              <a:cs typeface="Open Sans"/>
              <a:sym typeface="Open Sans"/>
            </a:endParaRPr>
          </a:p>
          <a:p>
            <a:pPr indent="-381000" lvl="0" marL="457200" rtl="0" algn="l">
              <a:lnSpc>
                <a:spcPct val="90000"/>
              </a:lnSpc>
              <a:spcBef>
                <a:spcPts val="1000"/>
              </a:spcBef>
              <a:spcAft>
                <a:spcPts val="0"/>
              </a:spcAft>
              <a:buClr>
                <a:schemeClr val="lt1"/>
              </a:buClr>
              <a:buSzPts val="2400"/>
              <a:buChar char="●"/>
            </a:pPr>
            <a:br>
              <a:rPr lang="en-US">
                <a:latin typeface="Open Sans"/>
                <a:ea typeface="Open Sans"/>
                <a:cs typeface="Open Sans"/>
                <a:sym typeface="Open Sans"/>
              </a:rPr>
            </a:br>
            <a:endParaRPr>
              <a:solidFill>
                <a:srgbClr val="3F3F3F"/>
              </a:solidFill>
              <a:latin typeface="Open Sans"/>
              <a:ea typeface="Open Sans"/>
              <a:cs typeface="Open Sans"/>
              <a:sym typeface="Open Sans"/>
            </a:endParaRPr>
          </a:p>
          <a:p>
            <a:pPr indent="0" lvl="0" marL="76200" rtl="0" algn="just">
              <a:lnSpc>
                <a:spcPct val="100000"/>
              </a:lnSpc>
              <a:spcBef>
                <a:spcPts val="600"/>
              </a:spcBef>
              <a:spcAft>
                <a:spcPts val="0"/>
              </a:spcAft>
              <a:buClr>
                <a:schemeClr val="dk1"/>
              </a:buClr>
              <a:buSzPts val="2400"/>
              <a:buNone/>
            </a:pPr>
            <a:r>
              <a:t/>
            </a:r>
            <a:endParaRPr>
              <a:solidFill>
                <a:srgbClr val="3F3F3F"/>
              </a:solidFill>
              <a:latin typeface="Open Sans"/>
              <a:ea typeface="Open Sans"/>
              <a:cs typeface="Open Sans"/>
              <a:sym typeface="Open Sans"/>
            </a:endParaRPr>
          </a:p>
          <a:p>
            <a:pPr indent="0" lvl="0" marL="76200" rtl="0" algn="just">
              <a:lnSpc>
                <a:spcPct val="100000"/>
              </a:lnSpc>
              <a:spcBef>
                <a:spcPts val="600"/>
              </a:spcBef>
              <a:spcAft>
                <a:spcPts val="0"/>
              </a:spcAft>
              <a:buClr>
                <a:schemeClr val="dk1"/>
              </a:buClr>
              <a:buSzPts val="2400"/>
              <a:buNone/>
            </a:pPr>
            <a:r>
              <a:t/>
            </a:r>
            <a:endParaRPr>
              <a:solidFill>
                <a:srgbClr val="3F3F3F"/>
              </a:solidFill>
              <a:latin typeface="Open Sans"/>
              <a:ea typeface="Open Sans"/>
              <a:cs typeface="Open Sans"/>
              <a:sym typeface="Open Sans"/>
            </a:endParaRPr>
          </a:p>
          <a:p>
            <a:pPr indent="0" lvl="0" marL="76200" rtl="0" algn="just">
              <a:lnSpc>
                <a:spcPct val="100000"/>
              </a:lnSpc>
              <a:spcBef>
                <a:spcPts val="600"/>
              </a:spcBef>
              <a:spcAft>
                <a:spcPts val="0"/>
              </a:spcAft>
              <a:buClr>
                <a:schemeClr val="dk1"/>
              </a:buClr>
              <a:buSzPts val="2400"/>
              <a:buNone/>
            </a:pPr>
            <a:r>
              <a:t/>
            </a:r>
            <a:endParaRPr>
              <a:solidFill>
                <a:srgbClr val="3F3F3F"/>
              </a:solidFill>
              <a:latin typeface="Open Sans"/>
              <a:ea typeface="Open Sans"/>
              <a:cs typeface="Open Sans"/>
              <a:sym typeface="Open Sans"/>
            </a:endParaRPr>
          </a:p>
        </p:txBody>
      </p:sp>
      <p:pic>
        <p:nvPicPr>
          <p:cNvPr descr="C:\Users\Yuenyin\AppData\Local\Microsoft\Windows\INetCache\Content.Word\partnershipPage.png" id="183" name="Google Shape;183;p17"/>
          <p:cNvPicPr preferRelativeResize="0"/>
          <p:nvPr/>
        </p:nvPicPr>
        <p:blipFill rotWithShape="1">
          <a:blip r:embed="rId4">
            <a:alphaModFix/>
          </a:blip>
          <a:srcRect b="0" l="0" r="0" t="0"/>
          <a:stretch/>
        </p:blipFill>
        <p:spPr>
          <a:xfrm>
            <a:off x="2471055" y="2398793"/>
            <a:ext cx="4935583" cy="3152922"/>
          </a:xfrm>
          <a:prstGeom prst="rect">
            <a:avLst/>
          </a:prstGeom>
          <a:noFill/>
          <a:ln cap="flat" cmpd="sng" w="9525">
            <a:solidFill>
              <a:schemeClr val="accent3"/>
            </a:solidFill>
            <a:prstDash val="solid"/>
            <a:round/>
            <a:headEnd len="sm" w="sm" type="none"/>
            <a:tailEnd len="sm" w="sm" type="none"/>
          </a:ln>
        </p:spPr>
      </p:pic>
      <p:sp>
        <p:nvSpPr>
          <p:cNvPr id="184" name="Google Shape;184;p17"/>
          <p:cNvSpPr txBox="1"/>
          <p:nvPr/>
        </p:nvSpPr>
        <p:spPr>
          <a:xfrm>
            <a:off x="-78924" y="5355771"/>
            <a:ext cx="11966123" cy="60415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2400"/>
              <a:buFont typeface="Arial"/>
              <a:buNone/>
            </a:pPr>
            <a:r>
              <a:t/>
            </a:r>
            <a:endParaRPr b="0" i="0" sz="1800" u="none" cap="none" strike="noStrike">
              <a:solidFill>
                <a:schemeClr val="dk2"/>
              </a:solidFill>
              <a:latin typeface="Open Sans"/>
              <a:ea typeface="Open Sans"/>
              <a:cs typeface="Open Sans"/>
              <a:sym typeface="Open Sans"/>
            </a:endParaRPr>
          </a:p>
          <a:p>
            <a:pPr indent="-381000" lvl="0" marL="457200" marR="0" rtl="0" algn="l">
              <a:lnSpc>
                <a:spcPct val="90000"/>
              </a:lnSpc>
              <a:spcBef>
                <a:spcPts val="1000"/>
              </a:spcBef>
              <a:spcAft>
                <a:spcPts val="0"/>
              </a:spcAft>
              <a:buClr>
                <a:schemeClr val="lt1"/>
              </a:buClr>
              <a:buSzPts val="2400"/>
              <a:buFont typeface="Arial"/>
              <a:buChar char="●"/>
            </a:pPr>
            <a:r>
              <a:rPr b="0" i="0" lang="en-US" sz="1800" u="none" cap="none" strike="noStrike">
                <a:solidFill>
                  <a:schemeClr val="dk2"/>
                </a:solidFill>
                <a:latin typeface="Open Sans"/>
                <a:ea typeface="Open Sans"/>
                <a:cs typeface="Open Sans"/>
                <a:sym typeface="Open Sans"/>
              </a:rPr>
              <a:t>Most resources listed are freely available online.  The contents gear towards a variety of audiences.  Topics of the learning units cover all phases of a research lifecycle. </a:t>
            </a:r>
            <a:br>
              <a:rPr b="0" i="0" lang="en-US" sz="2000" u="none" cap="none" strike="noStrike">
                <a:solidFill>
                  <a:schemeClr val="dk2"/>
                </a:solidFill>
                <a:latin typeface="Arial"/>
                <a:ea typeface="Arial"/>
                <a:cs typeface="Arial"/>
                <a:sym typeface="Arial"/>
              </a:rPr>
            </a:br>
            <a:endParaRPr b="0" i="1" sz="1200" u="none" cap="none" strike="noStrike">
              <a:solidFill>
                <a:schemeClr val="dk2"/>
              </a:solidFill>
              <a:latin typeface="Arial"/>
              <a:ea typeface="Arial"/>
              <a:cs typeface="Arial"/>
              <a:sym typeface="Arial"/>
            </a:endParaRPr>
          </a:p>
          <a:p>
            <a:pPr indent="-381000" lvl="0" marL="457200" marR="0" rtl="0" algn="l">
              <a:lnSpc>
                <a:spcPct val="90000"/>
              </a:lnSpc>
              <a:spcBef>
                <a:spcPts val="1000"/>
              </a:spcBef>
              <a:spcAft>
                <a:spcPts val="0"/>
              </a:spcAft>
              <a:buClr>
                <a:schemeClr val="lt1"/>
              </a:buClr>
              <a:buSzPts val="2400"/>
              <a:buFont typeface="Arial"/>
              <a:buChar char="●"/>
            </a:pPr>
            <a:r>
              <a:rPr b="0" i="1" lang="en-US" sz="1400" u="none" cap="none" strike="noStrike">
                <a:solidFill>
                  <a:schemeClr val="dk2"/>
                </a:solidFill>
                <a:latin typeface="Arial"/>
                <a:ea typeface="Arial"/>
                <a:cs typeface="Arial"/>
                <a:sym typeface="Arial"/>
              </a:rPr>
              <a:t>(Research4Life, 2021b)</a:t>
            </a:r>
            <a:endParaRPr b="0" i="0" sz="2000" u="none" cap="none" strike="noStrike">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8"/>
          <p:cNvSpPr txBox="1"/>
          <p:nvPr>
            <p:ph type="title"/>
          </p:nvPr>
        </p:nvSpPr>
        <p:spPr>
          <a:xfrm>
            <a:off x="0" y="497603"/>
            <a:ext cx="9093382"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Resources for further study - Web bibliography </a:t>
            </a:r>
            <a:br>
              <a:rPr lang="en-US" sz="2800">
                <a:solidFill>
                  <a:srgbClr val="586F7C"/>
                </a:solidFill>
                <a:latin typeface="Open Sans"/>
                <a:ea typeface="Open Sans"/>
                <a:cs typeface="Open Sans"/>
                <a:sym typeface="Open Sans"/>
              </a:rPr>
            </a:br>
            <a:r>
              <a:rPr lang="en-US" sz="2800">
                <a:solidFill>
                  <a:srgbClr val="586F7C"/>
                </a:solidFill>
                <a:latin typeface="Open Sans"/>
                <a:ea typeface="Open Sans"/>
                <a:cs typeface="Open Sans"/>
                <a:sym typeface="Open Sans"/>
              </a:rPr>
              <a:t>on Research4Life Authors hub</a:t>
            </a:r>
            <a:endParaRPr sz="2800">
              <a:solidFill>
                <a:srgbClr val="586F7C"/>
              </a:solidFill>
              <a:latin typeface="Open Sans"/>
              <a:ea typeface="Open Sans"/>
              <a:cs typeface="Open Sans"/>
              <a:sym typeface="Open Sans"/>
            </a:endParaRPr>
          </a:p>
        </p:txBody>
      </p:sp>
      <p:sp>
        <p:nvSpPr>
          <p:cNvPr id="191" name="Google Shape;191;p18"/>
          <p:cNvSpPr txBox="1"/>
          <p:nvPr>
            <p:ph idx="1" type="body"/>
          </p:nvPr>
        </p:nvSpPr>
        <p:spPr>
          <a:xfrm>
            <a:off x="-78923" y="1578503"/>
            <a:ext cx="10035540" cy="89649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t/>
            </a:r>
            <a:endParaRPr/>
          </a:p>
          <a:p>
            <a:pPr indent="-381000" lvl="0" marL="457200" rtl="0" algn="l">
              <a:lnSpc>
                <a:spcPct val="90000"/>
              </a:lnSpc>
              <a:spcBef>
                <a:spcPts val="1000"/>
              </a:spcBef>
              <a:spcAft>
                <a:spcPts val="0"/>
              </a:spcAft>
              <a:buClr>
                <a:schemeClr val="lt1"/>
              </a:buClr>
              <a:buSzPts val="2400"/>
              <a:buChar char="●"/>
            </a:pPr>
            <a:br>
              <a:rPr lang="en-US"/>
            </a:br>
            <a:endParaRPr/>
          </a:p>
          <a:p>
            <a:pPr indent="-381000" lvl="0" marL="457200" rtl="0" algn="l">
              <a:lnSpc>
                <a:spcPct val="90000"/>
              </a:lnSpc>
              <a:spcBef>
                <a:spcPts val="1000"/>
              </a:spcBef>
              <a:spcAft>
                <a:spcPts val="0"/>
              </a:spcAft>
              <a:buClr>
                <a:schemeClr val="lt1"/>
              </a:buClr>
              <a:buSzPts val="2400"/>
              <a:buChar char="●"/>
            </a:pPr>
            <a:br>
              <a:rPr lang="en-US"/>
            </a:br>
            <a:endParaRPr>
              <a:solidFill>
                <a:srgbClr val="3F3F3F"/>
              </a:solidFill>
            </a:endParaRPr>
          </a:p>
          <a:p>
            <a:pPr indent="0" lvl="0" marL="76200" rtl="0" algn="just">
              <a:lnSpc>
                <a:spcPct val="100000"/>
              </a:lnSpc>
              <a:spcBef>
                <a:spcPts val="600"/>
              </a:spcBef>
              <a:spcAft>
                <a:spcPts val="0"/>
              </a:spcAft>
              <a:buClr>
                <a:schemeClr val="dk1"/>
              </a:buClr>
              <a:buSzPts val="2400"/>
              <a:buNone/>
            </a:pPr>
            <a:r>
              <a:t/>
            </a:r>
            <a:endParaRPr>
              <a:solidFill>
                <a:srgbClr val="3F3F3F"/>
              </a:solidFill>
            </a:endParaRPr>
          </a:p>
          <a:p>
            <a:pPr indent="0" lvl="0" marL="76200" rtl="0" algn="just">
              <a:lnSpc>
                <a:spcPct val="100000"/>
              </a:lnSpc>
              <a:spcBef>
                <a:spcPts val="600"/>
              </a:spcBef>
              <a:spcAft>
                <a:spcPts val="0"/>
              </a:spcAft>
              <a:buClr>
                <a:schemeClr val="dk1"/>
              </a:buClr>
              <a:buSzPts val="2400"/>
              <a:buNone/>
            </a:pPr>
            <a:r>
              <a:t/>
            </a:r>
            <a:endParaRPr>
              <a:solidFill>
                <a:srgbClr val="3F3F3F"/>
              </a:solidFill>
            </a:endParaRPr>
          </a:p>
          <a:p>
            <a:pPr indent="0" lvl="0" marL="76200" rtl="0" algn="just">
              <a:lnSpc>
                <a:spcPct val="100000"/>
              </a:lnSpc>
              <a:spcBef>
                <a:spcPts val="600"/>
              </a:spcBef>
              <a:spcAft>
                <a:spcPts val="0"/>
              </a:spcAft>
              <a:buClr>
                <a:schemeClr val="dk1"/>
              </a:buClr>
              <a:buSzPts val="2400"/>
              <a:buNone/>
            </a:pPr>
            <a:r>
              <a:t/>
            </a:r>
            <a:endParaRPr>
              <a:solidFill>
                <a:srgbClr val="3F3F3F"/>
              </a:solidFill>
            </a:endParaRPr>
          </a:p>
        </p:txBody>
      </p:sp>
      <p:pic>
        <p:nvPicPr>
          <p:cNvPr descr="https://lh5.googleusercontent.com/NFjdCRTMyfQ0cSUlmEWWYomZaq2nRv7vMnZkFPl5a_NKcqEbduAHjokJo8HjDbCT3fNvLQRspmshcUhhbyvbQiRp7HbWpDK5bwUfyZgGHEYvtE9YKNsp27iy-Z-LYKqzzd3LJSs" id="192" name="Google Shape;192;p18"/>
          <p:cNvPicPr preferRelativeResize="0"/>
          <p:nvPr/>
        </p:nvPicPr>
        <p:blipFill rotWithShape="1">
          <a:blip r:embed="rId3">
            <a:alphaModFix/>
          </a:blip>
          <a:srcRect b="0" l="0" r="0" t="0"/>
          <a:stretch/>
        </p:blipFill>
        <p:spPr>
          <a:xfrm>
            <a:off x="2503261" y="3324079"/>
            <a:ext cx="5000625" cy="3114676"/>
          </a:xfrm>
          <a:prstGeom prst="rect">
            <a:avLst/>
          </a:prstGeom>
          <a:noFill/>
          <a:ln cap="flat" cmpd="sng" w="9525">
            <a:solidFill>
              <a:schemeClr val="accent3"/>
            </a:solidFill>
            <a:prstDash val="solid"/>
            <a:round/>
            <a:headEnd len="sm" w="sm" type="none"/>
            <a:tailEnd len="sm" w="sm" type="none"/>
          </a:ln>
        </p:spPr>
      </p:pic>
      <p:sp>
        <p:nvSpPr>
          <p:cNvPr id="193" name="Google Shape;193;p18"/>
          <p:cNvSpPr txBox="1"/>
          <p:nvPr/>
        </p:nvSpPr>
        <p:spPr>
          <a:xfrm>
            <a:off x="315686" y="1730828"/>
            <a:ext cx="10199914"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3F3F3F"/>
                </a:solidFill>
                <a:latin typeface="Open Sans"/>
                <a:ea typeface="Open Sans"/>
                <a:cs typeface="Open Sans"/>
                <a:sym typeface="Open Sans"/>
              </a:rPr>
              <a:t>Accessible from the </a:t>
            </a:r>
            <a:r>
              <a:rPr b="0" i="0" lang="en-US" sz="1800" u="sng" cap="none" strike="noStrike">
                <a:solidFill>
                  <a:srgbClr val="3F3F3F"/>
                </a:solidFill>
                <a:latin typeface="Open Sans"/>
                <a:ea typeface="Open Sans"/>
                <a:cs typeface="Open Sans"/>
                <a:sym typeface="Open Sans"/>
                <a:hlinkClick r:id="rId4">
                  <a:extLst>
                    <a:ext uri="{A12FA001-AC4F-418D-AE19-62706E023703}">
                      <ahyp:hlinkClr val="tx"/>
                    </a:ext>
                  </a:extLst>
                </a:hlinkClick>
              </a:rPr>
              <a:t>Authors hub </a:t>
            </a:r>
            <a:r>
              <a:rPr b="0" i="0" lang="en-US" sz="1800" u="none" cap="none" strike="noStrike">
                <a:solidFill>
                  <a:srgbClr val="3F3F3F"/>
                </a:solidFill>
                <a:latin typeface="Open Sans"/>
                <a:ea typeface="Open Sans"/>
                <a:cs typeface="Open Sans"/>
                <a:sym typeface="Open Sans"/>
              </a:rPr>
              <a:t>under the Resesarch4Life training drop down menu, the </a:t>
            </a:r>
            <a:r>
              <a:rPr b="0" i="0" lang="en-US" sz="1800" u="sng" cap="none" strike="noStrike">
                <a:solidFill>
                  <a:srgbClr val="3F3F3F"/>
                </a:solidFill>
                <a:latin typeface="Open Sans"/>
                <a:ea typeface="Open Sans"/>
                <a:cs typeface="Open Sans"/>
                <a:sym typeface="Open Sans"/>
                <a:hlinkClick r:id="rId5">
                  <a:extLst>
                    <a:ext uri="{A12FA001-AC4F-418D-AE19-62706E023703}">
                      <ahyp:hlinkClr val="tx"/>
                    </a:ext>
                  </a:extLst>
                </a:hlinkClick>
              </a:rPr>
              <a:t>Author Skills Web-bibliography</a:t>
            </a:r>
            <a:r>
              <a:rPr b="0" i="0" lang="en-US" sz="1800" u="none" cap="none" strike="noStrike">
                <a:solidFill>
                  <a:srgbClr val="3F3F3F"/>
                </a:solidFill>
                <a:latin typeface="Open Sans"/>
                <a:ea typeface="Open Sans"/>
                <a:cs typeface="Open Sans"/>
                <a:sym typeface="Open Sans"/>
              </a:rPr>
              <a:t> is </a:t>
            </a:r>
            <a:endParaRPr/>
          </a:p>
          <a:p>
            <a:pPr indent="0" lvl="3" marL="0" marR="0" rtl="0" algn="l">
              <a:lnSpc>
                <a:spcPct val="100000"/>
              </a:lnSpc>
              <a:spcBef>
                <a:spcPts val="0"/>
              </a:spcBef>
              <a:spcAft>
                <a:spcPts val="0"/>
              </a:spcAft>
              <a:buNone/>
            </a:pPr>
            <a:r>
              <a:rPr b="0" i="1" lang="en-US" sz="1600" u="none" cap="none" strike="noStrike">
                <a:solidFill>
                  <a:srgbClr val="7F7F7F"/>
                </a:solidFill>
                <a:latin typeface="Open Sans"/>
                <a:ea typeface="Open Sans"/>
                <a:cs typeface="Open Sans"/>
                <a:sym typeface="Open Sans"/>
              </a:rPr>
              <a:t>“an annotated list of links to information on how to conduct ethical research, read and write a scientific paper,    write a structured abstract, prepare manuscripts for submission, and write footnotes and bibliographies. These links give the participants valuable resources that are available on the internet.”</a:t>
            </a:r>
            <a:endParaRPr/>
          </a:p>
          <a:p>
            <a:pPr indent="0" lvl="3" marL="0" marR="0" rtl="0" algn="l">
              <a:lnSpc>
                <a:spcPct val="100000"/>
              </a:lnSpc>
              <a:spcBef>
                <a:spcPts val="0"/>
              </a:spcBef>
              <a:spcAft>
                <a:spcPts val="0"/>
              </a:spcAft>
              <a:buNone/>
            </a:pPr>
            <a:br>
              <a:rPr b="0" i="1" lang="en-US" sz="1800" u="none" cap="none" strike="noStrike">
                <a:solidFill>
                  <a:srgbClr val="000000"/>
                </a:solidFill>
                <a:latin typeface="Open Sans"/>
                <a:ea typeface="Open Sans"/>
                <a:cs typeface="Open Sans"/>
                <a:sym typeface="Open Sans"/>
              </a:rPr>
            </a:br>
            <a:endParaRPr b="0" i="1" sz="1800" u="none" cap="none" strike="noStrike">
              <a:solidFill>
                <a:srgbClr val="000000"/>
              </a:solidFill>
              <a:latin typeface="Open Sans"/>
              <a:ea typeface="Open Sans"/>
              <a:cs typeface="Open Sans"/>
              <a:sym typeface="Open Sans"/>
            </a:endParaRPr>
          </a:p>
        </p:txBody>
      </p:sp>
      <p:sp>
        <p:nvSpPr>
          <p:cNvPr id="194" name="Google Shape;194;p18"/>
          <p:cNvSpPr txBox="1"/>
          <p:nvPr/>
        </p:nvSpPr>
        <p:spPr>
          <a:xfrm>
            <a:off x="607922" y="6380946"/>
            <a:ext cx="8717870" cy="4770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US" sz="1400" u="none" cap="none" strike="noStrike">
                <a:solidFill>
                  <a:srgbClr val="3F3F3F"/>
                </a:solidFill>
                <a:latin typeface="Arial"/>
                <a:ea typeface="Arial"/>
                <a:cs typeface="Arial"/>
                <a:sym typeface="Arial"/>
              </a:rPr>
              <a:t>Author skills Web-bibliography (Research4Life, 2021c)</a:t>
            </a:r>
            <a:br>
              <a:rPr b="0" i="0" lang="en-US"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txBox="1"/>
          <p:nvPr>
            <p:ph type="title"/>
          </p:nvPr>
        </p:nvSpPr>
        <p:spPr>
          <a:xfrm>
            <a:off x="342900" y="496389"/>
            <a:ext cx="787527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Summary</a:t>
            </a:r>
            <a:endParaRPr sz="3200">
              <a:solidFill>
                <a:srgbClr val="586F7C"/>
              </a:solidFill>
              <a:latin typeface="Open Sans"/>
              <a:ea typeface="Open Sans"/>
              <a:cs typeface="Open Sans"/>
              <a:sym typeface="Open Sans"/>
            </a:endParaRPr>
          </a:p>
        </p:txBody>
      </p:sp>
      <p:sp>
        <p:nvSpPr>
          <p:cNvPr id="201" name="Google Shape;201;p19"/>
          <p:cNvSpPr txBox="1"/>
          <p:nvPr>
            <p:ph idx="1" type="body"/>
          </p:nvPr>
        </p:nvSpPr>
        <p:spPr>
          <a:xfrm>
            <a:off x="290649" y="1860352"/>
            <a:ext cx="11098529" cy="4442478"/>
          </a:xfrm>
          <a:prstGeom prst="rect">
            <a:avLst/>
          </a:prstGeom>
          <a:noFill/>
          <a:ln>
            <a:noFill/>
          </a:ln>
        </p:spPr>
        <p:txBody>
          <a:bodyPr anchorCtr="0" anchor="t" bIns="45700" lIns="91425" spcFirstLastPara="1" rIns="91425" wrap="square" tIns="45700">
            <a:noAutofit/>
          </a:bodyPr>
          <a:lstStyle/>
          <a:p>
            <a:pPr indent="0" lvl="0" marL="76200" rtl="0" algn="just">
              <a:lnSpc>
                <a:spcPct val="100000"/>
              </a:lnSpc>
              <a:spcBef>
                <a:spcPts val="600"/>
              </a:spcBef>
              <a:spcAft>
                <a:spcPts val="0"/>
              </a:spcAft>
              <a:buClr>
                <a:schemeClr val="dk1"/>
              </a:buClr>
              <a:buSzPts val="2400"/>
              <a:buNone/>
            </a:pPr>
            <a:r>
              <a:rPr lang="en-US">
                <a:solidFill>
                  <a:srgbClr val="262626"/>
                </a:solidFill>
                <a:latin typeface="Open Sans"/>
                <a:ea typeface="Open Sans"/>
                <a:cs typeface="Open Sans"/>
                <a:sym typeface="Open Sans"/>
              </a:rPr>
              <a:t>This presentation:</a:t>
            </a:r>
            <a:endParaRPr/>
          </a:p>
          <a:p>
            <a:pPr indent="-381000" lvl="0" marL="457200" rtl="0" algn="l">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discussed the submission and peer review processes of publishing a scholarly article.</a:t>
            </a:r>
            <a:endParaRPr/>
          </a:p>
          <a:p>
            <a:pPr indent="-228600" lvl="0" marL="457200" rtl="0" algn="l">
              <a:lnSpc>
                <a:spcPct val="100000"/>
              </a:lnSpc>
              <a:spcBef>
                <a:spcPts val="600"/>
              </a:spcBef>
              <a:spcAft>
                <a:spcPts val="0"/>
              </a:spcAft>
              <a:buClr>
                <a:schemeClr val="dk1"/>
              </a:buClr>
              <a:buSzPts val="2400"/>
              <a:buNone/>
            </a:pPr>
            <a:r>
              <a:t/>
            </a:r>
            <a:endParaRPr>
              <a:solidFill>
                <a:srgbClr val="3F3F3F"/>
              </a:solidFill>
              <a:latin typeface="Open Sans"/>
              <a:ea typeface="Open Sans"/>
              <a:cs typeface="Open Sans"/>
              <a:sym typeface="Open Sans"/>
            </a:endParaRPr>
          </a:p>
          <a:p>
            <a:pPr indent="-381000" lvl="0" marL="457200" rtl="0" algn="l">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highlighted the importance of promotion and monitoring the impact of research output.</a:t>
            </a:r>
            <a:endParaRPr/>
          </a:p>
          <a:p>
            <a:pPr indent="-228600" lvl="0" marL="457200" rtl="0" algn="l">
              <a:lnSpc>
                <a:spcPct val="100000"/>
              </a:lnSpc>
              <a:spcBef>
                <a:spcPts val="600"/>
              </a:spcBef>
              <a:spcAft>
                <a:spcPts val="0"/>
              </a:spcAft>
              <a:buClr>
                <a:schemeClr val="dk1"/>
              </a:buClr>
              <a:buSzPts val="2400"/>
              <a:buNone/>
            </a:pPr>
            <a:r>
              <a:t/>
            </a:r>
            <a:endParaRPr sz="1600">
              <a:solidFill>
                <a:srgbClr val="3F3F3F"/>
              </a:solidFill>
              <a:latin typeface="Open Sans"/>
              <a:ea typeface="Open Sans"/>
              <a:cs typeface="Open Sans"/>
              <a:sym typeface="Open Sans"/>
            </a:endParaRPr>
          </a:p>
          <a:p>
            <a:pPr indent="-381000" lvl="0" marL="457200" rtl="0" algn="l">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included pointers to resources to Research4Life partners and Research4Lifew Authors Hub for future study</a:t>
            </a:r>
            <a:r>
              <a:rPr lang="en-US" sz="2000">
                <a:solidFill>
                  <a:srgbClr val="3F3F3F"/>
                </a:solidFill>
                <a:latin typeface="Open Sans"/>
                <a:ea typeface="Open Sans"/>
                <a:cs typeface="Open Sans"/>
                <a:sym typeface="Open Sans"/>
              </a:rPr>
              <a:t>.</a:t>
            </a:r>
            <a:endParaRPr>
              <a:solidFill>
                <a:srgbClr val="3F3F3F"/>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a88abbf903_0_0"/>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07" name="Google Shape;207;ga88abbf903_0_0"/>
          <p:cNvSpPr txBox="1"/>
          <p:nvPr>
            <p:ph idx="1" type="body"/>
          </p:nvPr>
        </p:nvSpPr>
        <p:spPr>
          <a:xfrm>
            <a:off x="0" y="1690822"/>
            <a:ext cx="11658600" cy="50184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IFIS, 2021a.  Submitting your paper.  In: Guide to Getting Published in Journals [Online] [Cited 16 September 2021].   </a:t>
            </a:r>
            <a:r>
              <a:rPr lang="en-US" sz="1400" u="sng">
                <a:solidFill>
                  <a:schemeClr val="hlink"/>
                </a:solidFill>
                <a:latin typeface="Open Sans"/>
                <a:ea typeface="Open Sans"/>
                <a:cs typeface="Open Sans"/>
                <a:sym typeface="Open Sans"/>
                <a:hlinkClick r:id="rId3"/>
              </a:rPr>
              <a:t>https://ifis.libguides.com/journal-publishing-guide/submitting-your-paper</a:t>
            </a:r>
            <a:endParaRPr sz="1400">
              <a:latin typeface="Open Sans"/>
              <a:ea typeface="Open Sans"/>
              <a:cs typeface="Open Sans"/>
              <a:sym typeface="Open Sans"/>
            </a:endParaRPr>
          </a:p>
          <a:p>
            <a:pPr indent="-381000" lvl="0" marL="457200" rtl="0" algn="l">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IFIS 2021b, How different journals approach peer review.  In: Guide to Getting Published in Journals [Online] [Cited 16 September 2021]. https://ifis.libguides.com/journal-publishing-guide/peer-review-part-1</a:t>
            </a:r>
            <a:endParaRPr/>
          </a:p>
          <a:p>
            <a:pPr indent="-381000" lvl="0" marL="457200" rtl="0" algn="l">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Research4Life, 2021a.  How to write a scientific paper: a general guide.  In Research4Life Training Authors hub at Research4Life Training portal. [Online] [Cited 15 September 2021] </a:t>
            </a:r>
            <a:r>
              <a:rPr lang="en-US" sz="1400" u="sng">
                <a:solidFill>
                  <a:schemeClr val="hlink"/>
                </a:solidFill>
                <a:latin typeface="Open Sans"/>
                <a:ea typeface="Open Sans"/>
                <a:cs typeface="Open Sans"/>
                <a:sym typeface="Open Sans"/>
                <a:hlinkClick r:id="rId4"/>
              </a:rPr>
              <a:t>https://www.research4life.org/training/authors-hub/</a:t>
            </a:r>
            <a:endParaRPr sz="1400">
              <a:latin typeface="Open Sans"/>
              <a:ea typeface="Open Sans"/>
              <a:cs typeface="Open Sans"/>
              <a:sym typeface="Open Sans"/>
            </a:endParaRPr>
          </a:p>
          <a:p>
            <a:pPr indent="-381000" lvl="0" marL="457200" rtl="0" algn="l">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Research4Life, 2021b.  Resources from related organizations and publishers.  In Research4Life Training portal [Online] [Cited 17 September 2021] </a:t>
            </a:r>
            <a:r>
              <a:rPr lang="en-US" sz="1400" u="sng">
                <a:solidFill>
                  <a:schemeClr val="hlink"/>
                </a:solidFill>
                <a:latin typeface="Open Sans"/>
                <a:ea typeface="Open Sans"/>
                <a:cs typeface="Open Sans"/>
                <a:sym typeface="Open Sans"/>
                <a:hlinkClick r:id="rId5"/>
              </a:rPr>
              <a:t>https://www.research4life.org/training/resources-related-organizations/</a:t>
            </a:r>
            <a:endParaRPr sz="1400">
              <a:latin typeface="Open Sans"/>
              <a:ea typeface="Open Sans"/>
              <a:cs typeface="Open Sans"/>
              <a:sym typeface="Open Sans"/>
            </a:endParaRPr>
          </a:p>
          <a:p>
            <a:pPr indent="-381000" lvl="0" marL="457200" rtl="0" algn="l">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Research4Life, 2021c.  Web bibliography.  In Author hub at Research4Life Training portal [Online] [Cited 19 September 2021] https://www.research4life.org/training/authors-hub/</a:t>
            </a:r>
            <a:endParaRPr/>
          </a:p>
          <a:p>
            <a:pPr indent="-381000" lvl="0" marL="457200" rtl="0" algn="l">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Researcher Academy, 2018a. How to get published: what distinguishes a good manuscript from a bad one? In Researcher Academy, Elsevier [Online] [Cited 16 September 2021]. </a:t>
            </a:r>
            <a:r>
              <a:rPr lang="en-US" sz="1400" u="sng">
                <a:solidFill>
                  <a:schemeClr val="hlink"/>
                </a:solidFill>
                <a:latin typeface="Open Sans"/>
                <a:ea typeface="Open Sans"/>
                <a:cs typeface="Open Sans"/>
                <a:sym typeface="Open Sans"/>
                <a:hlinkClick r:id="rId6"/>
              </a:rPr>
              <a:t>https://researcheracademy.elsevier.com/uploads/2018-05/1.pdf</a:t>
            </a:r>
            <a:r>
              <a:rPr lang="en-US" sz="1400">
                <a:latin typeface="Open Sans"/>
                <a:ea typeface="Open Sans"/>
                <a:cs typeface="Open Sans"/>
                <a:sym typeface="Open Sans"/>
              </a:rPr>
              <a:t>   </a:t>
            </a:r>
            <a:endParaRPr/>
          </a:p>
          <a:p>
            <a:pPr indent="-381000" lvl="0" marL="457200" rtl="0" algn="l">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Researcher Academy. 2018b. How to publish in scholarly journals. In Researcher Academy, Elsevier [Online] [cited 16 September 2021] </a:t>
            </a:r>
            <a:r>
              <a:rPr lang="en-US" sz="1400" u="sng">
                <a:solidFill>
                  <a:schemeClr val="hlink"/>
                </a:solidFill>
                <a:latin typeface="Open Sans"/>
                <a:ea typeface="Open Sans"/>
                <a:cs typeface="Open Sans"/>
                <a:sym typeface="Open Sans"/>
                <a:hlinkClick r:id="rId7"/>
              </a:rPr>
              <a:t>https://researcheracademy.elsevier.com/uploads/2018-04/Understanding%20the%20Publishing%20Process_Apr2018_Web.pdf</a:t>
            </a:r>
            <a:endParaRPr sz="1400">
              <a:latin typeface="Open Sans"/>
              <a:ea typeface="Open Sans"/>
              <a:cs typeface="Open Sans"/>
              <a:sym typeface="Open Sans"/>
            </a:endParaRPr>
          </a:p>
          <a:p>
            <a:pPr indent="-381000" lvl="0" marL="457200" rtl="0" algn="l">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Ross-Hellauer, 2017.  What is open review? A systematic review. F1000Research 6:588. [Cited 16 September 2021] </a:t>
            </a:r>
            <a:r>
              <a:rPr lang="en-US" sz="1400" u="sng">
                <a:solidFill>
                  <a:schemeClr val="hlink"/>
                </a:solidFill>
                <a:latin typeface="Open Sans"/>
                <a:ea typeface="Open Sans"/>
                <a:cs typeface="Open Sans"/>
                <a:sym typeface="Open Sans"/>
                <a:hlinkClick r:id="rId8"/>
              </a:rPr>
              <a:t>https://doi.org/10.12688/f1000research.11369.2</a:t>
            </a:r>
            <a:endParaRPr sz="1400">
              <a:latin typeface="Open Sans"/>
              <a:ea typeface="Open Sans"/>
              <a:cs typeface="Open Sans"/>
              <a:sym typeface="Open Sans"/>
            </a:endParaRPr>
          </a:p>
          <a:p>
            <a:pPr indent="-381000" lvl="0" marL="457200" rtl="0" algn="l">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Taylor &amp; Francis. 2021. How to promote your research article.  In Author Services, Taylor &amp; Francis. [Online] [Cited 16 September 2021] </a:t>
            </a:r>
            <a:r>
              <a:rPr lang="en-US" sz="1400" u="sng">
                <a:solidFill>
                  <a:schemeClr val="hlink"/>
                </a:solidFill>
                <a:latin typeface="Open Sans"/>
                <a:ea typeface="Open Sans"/>
                <a:cs typeface="Open Sans"/>
                <a:sym typeface="Open Sans"/>
                <a:hlinkClick r:id="rId9"/>
              </a:rPr>
              <a:t>https://authorservices.taylorandfrancis.com/research-impact/#promoteyourarticle</a:t>
            </a:r>
            <a:endParaRPr sz="1400">
              <a:latin typeface="Open Sans"/>
              <a:ea typeface="Open Sans"/>
              <a:cs typeface="Open Sans"/>
              <a:sym typeface="Open Sans"/>
            </a:endParaRPr>
          </a:p>
          <a:p>
            <a:pPr indent="-381000" lvl="0" marL="457200" rtl="0" algn="l">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Tress Academic. 2019 Suggesting reviewers for your paper: rules to consider.  In Tress Academic Blog. [Online] [Cited 16 September 2021) </a:t>
            </a:r>
            <a:r>
              <a:rPr lang="en-US" sz="1400" u="sng">
                <a:solidFill>
                  <a:schemeClr val="hlink"/>
                </a:solidFill>
                <a:latin typeface="Open Sans"/>
                <a:ea typeface="Open Sans"/>
                <a:cs typeface="Open Sans"/>
                <a:sym typeface="Open Sans"/>
                <a:hlinkClick r:id="rId10"/>
              </a:rPr>
              <a:t>https://tressacademic.com/suggest-reviewers/?cookie-state-change=1631293703144</a:t>
            </a:r>
            <a:endParaRPr sz="14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111303"/>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780641" y="1717352"/>
            <a:ext cx="7824650" cy="4511997"/>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50000"/>
              </a:lnSpc>
              <a:spcBef>
                <a:spcPts val="0"/>
              </a:spcBef>
              <a:spcAft>
                <a:spcPts val="0"/>
              </a:spcAft>
              <a:buClr>
                <a:schemeClr val="dk2"/>
              </a:buClr>
              <a:buSzPct val="127875"/>
              <a:buFont typeface="Open Sans"/>
              <a:buChar char="●"/>
            </a:pPr>
            <a:r>
              <a:rPr lang="en-US" sz="2029">
                <a:solidFill>
                  <a:srgbClr val="3F3F3F"/>
                </a:solidFill>
                <a:latin typeface="Open Sans"/>
                <a:ea typeface="Open Sans"/>
                <a:cs typeface="Open Sans"/>
                <a:sym typeface="Open Sans"/>
              </a:rPr>
              <a:t>Introduction </a:t>
            </a:r>
            <a:endParaRPr>
              <a:solidFill>
                <a:srgbClr val="3F3F3F"/>
              </a:solidFill>
            </a:endParaRPr>
          </a:p>
          <a:p>
            <a:pPr indent="-228600" lvl="0" marL="228600" rtl="0" algn="l">
              <a:lnSpc>
                <a:spcPct val="150000"/>
              </a:lnSpc>
              <a:spcBef>
                <a:spcPts val="0"/>
              </a:spcBef>
              <a:spcAft>
                <a:spcPts val="0"/>
              </a:spcAft>
              <a:buClr>
                <a:schemeClr val="dk2"/>
              </a:buClr>
              <a:buSzPct val="127875"/>
              <a:buFont typeface="Open Sans"/>
              <a:buChar char="●"/>
            </a:pPr>
            <a:r>
              <a:rPr lang="en-US" sz="2029">
                <a:solidFill>
                  <a:srgbClr val="3F3F3F"/>
                </a:solidFill>
                <a:latin typeface="Open Sans"/>
                <a:ea typeface="Open Sans"/>
                <a:cs typeface="Open Sans"/>
                <a:sym typeface="Open Sans"/>
              </a:rPr>
              <a:t>Submission and peer review</a:t>
            </a:r>
            <a:endParaRPr/>
          </a:p>
          <a:p>
            <a:pPr indent="-228600" lvl="1" marL="685800" rtl="0" algn="l">
              <a:lnSpc>
                <a:spcPct val="150000"/>
              </a:lnSpc>
              <a:spcBef>
                <a:spcPts val="0"/>
              </a:spcBef>
              <a:spcAft>
                <a:spcPts val="0"/>
              </a:spcAft>
              <a:buClr>
                <a:schemeClr val="dk2"/>
              </a:buClr>
              <a:buSzPct val="129729"/>
              <a:buFont typeface="Open Sans"/>
              <a:buChar char="●"/>
            </a:pPr>
            <a:r>
              <a:rPr lang="en-US">
                <a:solidFill>
                  <a:srgbClr val="3F3F3F"/>
                </a:solidFill>
                <a:latin typeface="Open Sans"/>
                <a:ea typeface="Open Sans"/>
                <a:cs typeface="Open Sans"/>
                <a:sym typeface="Open Sans"/>
              </a:rPr>
              <a:t>Submission</a:t>
            </a:r>
            <a:endParaRPr/>
          </a:p>
          <a:p>
            <a:pPr indent="-228600" lvl="1" marL="685800" rtl="0" algn="l">
              <a:lnSpc>
                <a:spcPct val="150000"/>
              </a:lnSpc>
              <a:spcBef>
                <a:spcPts val="0"/>
              </a:spcBef>
              <a:spcAft>
                <a:spcPts val="0"/>
              </a:spcAft>
              <a:buClr>
                <a:schemeClr val="dk2"/>
              </a:buClr>
              <a:buSzPct val="129729"/>
              <a:buFont typeface="Open Sans"/>
              <a:buChar char="●"/>
            </a:pPr>
            <a:r>
              <a:rPr lang="en-US">
                <a:solidFill>
                  <a:srgbClr val="3F3F3F"/>
                </a:solidFill>
                <a:latin typeface="Open Sans"/>
                <a:ea typeface="Open Sans"/>
                <a:cs typeface="Open Sans"/>
                <a:sym typeface="Open Sans"/>
              </a:rPr>
              <a:t>Technical screening</a:t>
            </a:r>
            <a:endParaRPr/>
          </a:p>
          <a:p>
            <a:pPr indent="-228600" lvl="1" marL="685800" rtl="0" algn="l">
              <a:lnSpc>
                <a:spcPct val="150000"/>
              </a:lnSpc>
              <a:spcBef>
                <a:spcPts val="0"/>
              </a:spcBef>
              <a:spcAft>
                <a:spcPts val="0"/>
              </a:spcAft>
              <a:buClr>
                <a:schemeClr val="dk2"/>
              </a:buClr>
              <a:buSzPct val="129729"/>
              <a:buFont typeface="Open Sans"/>
              <a:buChar char="●"/>
            </a:pPr>
            <a:r>
              <a:rPr lang="en-US">
                <a:solidFill>
                  <a:srgbClr val="3F3F3F"/>
                </a:solidFill>
                <a:latin typeface="Open Sans"/>
                <a:ea typeface="Open Sans"/>
                <a:cs typeface="Open Sans"/>
                <a:sym typeface="Open Sans"/>
              </a:rPr>
              <a:t>Peer review</a:t>
            </a:r>
            <a:endParaRPr/>
          </a:p>
          <a:p>
            <a:pPr indent="-228600" lvl="1" marL="685800" rtl="0" algn="l">
              <a:lnSpc>
                <a:spcPct val="150000"/>
              </a:lnSpc>
              <a:spcBef>
                <a:spcPts val="0"/>
              </a:spcBef>
              <a:spcAft>
                <a:spcPts val="0"/>
              </a:spcAft>
              <a:buClr>
                <a:schemeClr val="dk2"/>
              </a:buClr>
              <a:buSzPct val="129729"/>
              <a:buFont typeface="Open Sans"/>
              <a:buChar char="●"/>
            </a:pPr>
            <a:r>
              <a:rPr lang="en-US">
                <a:solidFill>
                  <a:srgbClr val="3F3F3F"/>
                </a:solidFill>
                <a:latin typeface="Open Sans"/>
                <a:ea typeface="Open Sans"/>
                <a:cs typeface="Open Sans"/>
                <a:sym typeface="Open Sans"/>
              </a:rPr>
              <a:t>Response and revision</a:t>
            </a:r>
            <a:endParaRPr>
              <a:solidFill>
                <a:srgbClr val="3F3F3F"/>
              </a:solidFill>
            </a:endParaRPr>
          </a:p>
          <a:p>
            <a:pPr indent="-228600" lvl="0" marL="228600" rtl="0" algn="l">
              <a:lnSpc>
                <a:spcPct val="150000"/>
              </a:lnSpc>
              <a:spcBef>
                <a:spcPts val="0"/>
              </a:spcBef>
              <a:spcAft>
                <a:spcPts val="0"/>
              </a:spcAft>
              <a:buClr>
                <a:schemeClr val="dk2"/>
              </a:buClr>
              <a:buSzPct val="127875"/>
              <a:buFont typeface="Open Sans"/>
              <a:buChar char="●"/>
            </a:pPr>
            <a:r>
              <a:rPr lang="en-US" sz="2029">
                <a:solidFill>
                  <a:srgbClr val="3F3F3F"/>
                </a:solidFill>
                <a:latin typeface="Open Sans"/>
                <a:ea typeface="Open Sans"/>
                <a:cs typeface="Open Sans"/>
                <a:sym typeface="Open Sans"/>
              </a:rPr>
              <a:t>Promotion and monitor impact</a:t>
            </a:r>
            <a:endParaRPr/>
          </a:p>
          <a:p>
            <a:pPr indent="-228600" lvl="0" marL="228600" rtl="0" algn="l">
              <a:lnSpc>
                <a:spcPct val="150000"/>
              </a:lnSpc>
              <a:spcBef>
                <a:spcPts val="0"/>
              </a:spcBef>
              <a:spcAft>
                <a:spcPts val="0"/>
              </a:spcAft>
              <a:buClr>
                <a:schemeClr val="dk2"/>
              </a:buClr>
              <a:buSzPct val="127875"/>
              <a:buFont typeface="Open Sans"/>
              <a:buChar char="●"/>
            </a:pPr>
            <a:r>
              <a:rPr lang="en-US" sz="2029">
                <a:solidFill>
                  <a:srgbClr val="3F3F3F"/>
                </a:solidFill>
                <a:latin typeface="Open Sans"/>
                <a:ea typeface="Open Sans"/>
                <a:cs typeface="Open Sans"/>
                <a:sym typeface="Open Sans"/>
              </a:rPr>
              <a:t>Resources for further study</a:t>
            </a:r>
            <a:endParaRPr>
              <a:solidFill>
                <a:srgbClr val="3F3F3F"/>
              </a:solidFill>
            </a:endParaRPr>
          </a:p>
          <a:p>
            <a:pPr indent="-228600" lvl="1" marL="685800" rtl="0" algn="l">
              <a:lnSpc>
                <a:spcPct val="150000"/>
              </a:lnSpc>
              <a:spcBef>
                <a:spcPts val="0"/>
              </a:spcBef>
              <a:spcAft>
                <a:spcPts val="0"/>
              </a:spcAft>
              <a:buClr>
                <a:schemeClr val="dk2"/>
              </a:buClr>
              <a:buSzPct val="106562"/>
              <a:buFont typeface="Open Sans"/>
              <a:buChar char="●"/>
            </a:pPr>
            <a:r>
              <a:rPr lang="en-US" sz="2029">
                <a:solidFill>
                  <a:srgbClr val="3F3F3F"/>
                </a:solidFill>
                <a:latin typeface="Open Sans"/>
                <a:ea typeface="Open Sans"/>
                <a:cs typeface="Open Sans"/>
                <a:sym typeface="Open Sans"/>
              </a:rPr>
              <a:t>Resources from Research4Life partners</a:t>
            </a:r>
            <a:endParaRPr>
              <a:solidFill>
                <a:srgbClr val="3F3F3F"/>
              </a:solidFill>
            </a:endParaRPr>
          </a:p>
          <a:p>
            <a:pPr indent="-228600" lvl="1" marL="685800" rtl="0" algn="l">
              <a:lnSpc>
                <a:spcPct val="150000"/>
              </a:lnSpc>
              <a:spcBef>
                <a:spcPts val="0"/>
              </a:spcBef>
              <a:spcAft>
                <a:spcPts val="0"/>
              </a:spcAft>
              <a:buClr>
                <a:schemeClr val="dk2"/>
              </a:buClr>
              <a:buSzPct val="106562"/>
              <a:buFont typeface="Open Sans"/>
              <a:buChar char="●"/>
            </a:pPr>
            <a:r>
              <a:rPr lang="en-US" sz="2029">
                <a:solidFill>
                  <a:srgbClr val="3F3F3F"/>
                </a:solidFill>
                <a:latin typeface="Open Sans"/>
                <a:ea typeface="Open Sans"/>
                <a:cs typeface="Open Sans"/>
                <a:sym typeface="Open Sans"/>
              </a:rPr>
              <a:t>Web bibliography on Research4Life Authors hub</a:t>
            </a:r>
            <a:endParaRPr>
              <a:solidFill>
                <a:srgbClr val="3F3F3F"/>
              </a:solidFill>
            </a:endParaRPr>
          </a:p>
          <a:p>
            <a:pPr indent="-228600" lvl="0" marL="228600" rtl="0" algn="l">
              <a:lnSpc>
                <a:spcPct val="150000"/>
              </a:lnSpc>
              <a:spcBef>
                <a:spcPts val="0"/>
              </a:spcBef>
              <a:spcAft>
                <a:spcPts val="0"/>
              </a:spcAft>
              <a:buClr>
                <a:schemeClr val="dk2"/>
              </a:buClr>
              <a:buSzPct val="127875"/>
              <a:buFont typeface="Open Sans"/>
              <a:buChar char="●"/>
            </a:pPr>
            <a:r>
              <a:rPr lang="en-US" sz="2029">
                <a:solidFill>
                  <a:srgbClr val="3F3F3F"/>
                </a:solidFill>
                <a:latin typeface="Open Sans"/>
                <a:ea typeface="Open Sans"/>
                <a:cs typeface="Open Sans"/>
                <a:sym typeface="Open Sans"/>
              </a:rPr>
              <a:t>Summary</a:t>
            </a:r>
            <a:endParaRPr>
              <a:solidFill>
                <a:srgbClr val="3F3F3F"/>
              </a:solidFill>
            </a:endParaRPr>
          </a:p>
          <a:p>
            <a:pPr indent="-76200" lvl="0" marL="228600" rtl="0" algn="l">
              <a:lnSpc>
                <a:spcPct val="115000"/>
              </a:lnSpc>
              <a:spcBef>
                <a:spcPts val="0"/>
              </a:spcBef>
              <a:spcAft>
                <a:spcPts val="0"/>
              </a:spcAft>
              <a:buClr>
                <a:schemeClr val="dk2"/>
              </a:buClr>
              <a:buSzPct val="154532"/>
              <a:buFont typeface="Open Sans"/>
              <a:buNone/>
            </a:pPr>
            <a:r>
              <a:t/>
            </a:r>
            <a:endParaRPr sz="1679">
              <a:solidFill>
                <a:srgbClr val="3F3F3F"/>
              </a:solidFill>
              <a:latin typeface="Open Sans"/>
              <a:ea typeface="Open Sans"/>
              <a:cs typeface="Open Sans"/>
              <a:sym typeface="Open Sans"/>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v1.3 January 2022</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13" name="Google Shape;213;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a:t>
            </a:r>
            <a:r>
              <a:rPr lang="en-US" u="sng">
                <a:solidFill>
                  <a:srgbClr val="586F7C"/>
                </a:solidFill>
                <a:latin typeface="Open Sans"/>
                <a:ea typeface="Open Sans"/>
                <a:cs typeface="Open Sans"/>
                <a:sym typeface="Open Sans"/>
                <a:hlinkClick r:id="rId4">
                  <a:extLst>
                    <a:ext uri="{A12FA001-AC4F-418D-AE19-62706E023703}">
                      <ahyp:hlinkClr val="tx"/>
                    </a:ext>
                  </a:extLst>
                </a:hlinkClick>
              </a:rPr>
              <a:t>g</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5">
                  <a:extLst>
                    <a:ext uri="{A12FA001-AC4F-418D-AE19-62706E023703}">
                      <ahyp:hlinkCl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6"/>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7"/>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8"/>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go="http://customooxmlschemas.google.com/" textRoundtripDataId="0"/>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219" name="Google Shape;219;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220" name="Google Shape;220;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221" name="Google Shape;221;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222" name="Google Shape;222;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223" name="Google Shape;223;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224" name="Google Shape;224;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collections: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54815" y="2014144"/>
            <a:ext cx="9613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Understand the publishing process of a research article</a:t>
            </a:r>
            <a:endParaRPr>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Navigate peer reviews process</a:t>
            </a:r>
            <a:endParaRPr/>
          </a:p>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Promote and monitor one’s research</a:t>
            </a:r>
            <a:endParaRPr/>
          </a:p>
          <a:p>
            <a:pPr indent="-342900" lvl="0" marL="355600" rtl="0" algn="l">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Get help for further study</a:t>
            </a:r>
            <a:endParaRPr>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0" y="493222"/>
            <a:ext cx="8033657" cy="975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 </a:t>
            </a:r>
            <a:endParaRPr>
              <a:solidFill>
                <a:srgbClr val="586F7C"/>
              </a:solidFill>
              <a:latin typeface="Open Sans"/>
              <a:ea typeface="Open Sans"/>
              <a:cs typeface="Open Sans"/>
              <a:sym typeface="Open Sans"/>
            </a:endParaRPr>
          </a:p>
        </p:txBody>
      </p:sp>
      <p:sp>
        <p:nvSpPr>
          <p:cNvPr id="99" name="Google Shape;99;p3"/>
          <p:cNvSpPr txBox="1"/>
          <p:nvPr>
            <p:ph idx="1" type="body"/>
          </p:nvPr>
        </p:nvSpPr>
        <p:spPr>
          <a:xfrm>
            <a:off x="580457" y="1712257"/>
            <a:ext cx="10753344" cy="3736796"/>
          </a:xfrm>
          <a:prstGeom prst="rect">
            <a:avLst/>
          </a:prstGeom>
          <a:noFill/>
          <a:ln>
            <a:noFill/>
          </a:ln>
        </p:spPr>
        <p:txBody>
          <a:bodyPr anchorCtr="0" anchor="t" bIns="45700" lIns="91425" spcFirstLastPara="1" rIns="91425" wrap="square" tIns="45700">
            <a:normAutofit/>
          </a:bodyPr>
          <a:lstStyle/>
          <a:p>
            <a:pPr indent="-342900" lvl="0" marL="355600" rtl="0" algn="l">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Complement presentation </a:t>
            </a:r>
            <a:r>
              <a:rPr i="1" lang="en-US" sz="2300">
                <a:solidFill>
                  <a:srgbClr val="3F3F3F"/>
                </a:solidFill>
                <a:latin typeface="Open Sans"/>
                <a:ea typeface="Open Sans"/>
                <a:cs typeface="Open Sans"/>
                <a:sym typeface="Open Sans"/>
              </a:rPr>
              <a:t>Writing for research</a:t>
            </a:r>
            <a:r>
              <a:rPr lang="en-US" sz="2300">
                <a:solidFill>
                  <a:srgbClr val="3F3F3F"/>
                </a:solidFill>
                <a:latin typeface="Open Sans"/>
                <a:ea typeface="Open Sans"/>
                <a:cs typeface="Open Sans"/>
                <a:sym typeface="Open Sans"/>
              </a:rPr>
              <a:t>, this lesson discusses important areas in publishing a research article</a:t>
            </a:r>
            <a:endParaRPr/>
          </a:p>
          <a:p>
            <a:pPr indent="-342900" lvl="1" marL="812800" rtl="0" algn="l">
              <a:lnSpc>
                <a:spcPct val="150000"/>
              </a:lnSpc>
              <a:spcBef>
                <a:spcPts val="0"/>
              </a:spcBef>
              <a:spcAft>
                <a:spcPts val="0"/>
              </a:spcAft>
              <a:buClr>
                <a:schemeClr val="dk2"/>
              </a:buClr>
              <a:buSzPts val="2200"/>
              <a:buChar char="○"/>
            </a:pPr>
            <a:r>
              <a:rPr lang="en-US" sz="1900">
                <a:solidFill>
                  <a:srgbClr val="3F3F3F"/>
                </a:solidFill>
                <a:latin typeface="Open Sans"/>
                <a:ea typeface="Open Sans"/>
                <a:cs typeface="Open Sans"/>
                <a:sym typeface="Open Sans"/>
              </a:rPr>
              <a:t>Peer review</a:t>
            </a:r>
            <a:endParaRPr/>
          </a:p>
          <a:p>
            <a:pPr indent="-342900" lvl="1" marL="812800" rtl="0" algn="l">
              <a:lnSpc>
                <a:spcPct val="150000"/>
              </a:lnSpc>
              <a:spcBef>
                <a:spcPts val="0"/>
              </a:spcBef>
              <a:spcAft>
                <a:spcPts val="0"/>
              </a:spcAft>
              <a:buClr>
                <a:schemeClr val="dk2"/>
              </a:buClr>
              <a:buSzPts val="2200"/>
              <a:buChar char="○"/>
            </a:pPr>
            <a:r>
              <a:rPr lang="en-US" sz="1900">
                <a:solidFill>
                  <a:srgbClr val="3F3F3F"/>
                </a:solidFill>
                <a:latin typeface="Open Sans"/>
                <a:ea typeface="Open Sans"/>
                <a:cs typeface="Open Sans"/>
                <a:sym typeface="Open Sans"/>
              </a:rPr>
              <a:t>Promotion and monitoring impact of the article</a:t>
            </a:r>
            <a:endParaRPr/>
          </a:p>
          <a:p>
            <a:pPr indent="-203200" lvl="1" marL="812800" rtl="0" algn="l">
              <a:lnSpc>
                <a:spcPct val="150000"/>
              </a:lnSpc>
              <a:spcBef>
                <a:spcPts val="0"/>
              </a:spcBef>
              <a:spcAft>
                <a:spcPts val="0"/>
              </a:spcAft>
              <a:buClr>
                <a:schemeClr val="dk2"/>
              </a:buClr>
              <a:buSzPts val="2200"/>
              <a:buNone/>
            </a:pPr>
            <a:r>
              <a:t/>
            </a:r>
            <a:endParaRPr sz="1900">
              <a:solidFill>
                <a:srgbClr val="3F3F3F"/>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Highlight resources for further study in publishing research articles</a:t>
            </a:r>
            <a:endParaRPr/>
          </a:p>
          <a:p>
            <a:pPr indent="0" lvl="0" marL="12700" rtl="0" algn="l">
              <a:lnSpc>
                <a:spcPct val="150000"/>
              </a:lnSpc>
              <a:spcBef>
                <a:spcPts val="0"/>
              </a:spcBef>
              <a:spcAft>
                <a:spcPts val="0"/>
              </a:spcAft>
              <a:buClr>
                <a:schemeClr val="dk2"/>
              </a:buClr>
              <a:buSzPts val="2200"/>
              <a:buNone/>
            </a:pPr>
            <a:r>
              <a:t/>
            </a:r>
            <a:endParaRPr>
              <a:solidFill>
                <a:srgbClr val="3F3F3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742950" lvl="0" marL="742950" rtl="0" algn="l">
              <a:lnSpc>
                <a:spcPct val="90000"/>
              </a:lnSpc>
              <a:spcBef>
                <a:spcPts val="0"/>
              </a:spcBef>
              <a:spcAft>
                <a:spcPts val="0"/>
              </a:spcAft>
              <a:buSzPts val="3600"/>
              <a:buFont typeface="Arial"/>
              <a:buAutoNum type="arabicPeriod"/>
            </a:pPr>
            <a:r>
              <a:rPr lang="en-US">
                <a:solidFill>
                  <a:srgbClr val="586F7C"/>
                </a:solidFill>
                <a:latin typeface="Open Sans"/>
                <a:ea typeface="Open Sans"/>
                <a:cs typeface="Open Sans"/>
                <a:sym typeface="Open Sans"/>
              </a:rPr>
              <a:t>Submission and peer review</a:t>
            </a:r>
            <a:endParaRPr>
              <a:solidFill>
                <a:srgbClr val="586F7C"/>
              </a:solidFill>
              <a:latin typeface="Open Sans"/>
              <a:ea typeface="Open Sans"/>
              <a:cs typeface="Open Sans"/>
              <a:sym typeface="Open Sans"/>
            </a:endParaRPr>
          </a:p>
        </p:txBody>
      </p:sp>
      <p:sp>
        <p:nvSpPr>
          <p:cNvPr id="105" name="Google Shape;105;p40"/>
          <p:cNvSpPr txBox="1"/>
          <p:nvPr>
            <p:ph idx="1" type="body"/>
          </p:nvPr>
        </p:nvSpPr>
        <p:spPr>
          <a:xfrm>
            <a:off x="680324" y="1747954"/>
            <a:ext cx="10435911" cy="664609"/>
          </a:xfrm>
          <a:prstGeom prst="rect">
            <a:avLst/>
          </a:prstGeom>
          <a:noFill/>
          <a:ln>
            <a:noFill/>
          </a:ln>
        </p:spPr>
        <p:txBody>
          <a:bodyPr anchorCtr="0" anchor="t" bIns="45700" lIns="91425" spcFirstLastPara="1" rIns="91425" wrap="square" tIns="45700">
            <a:noAutofit/>
          </a:bodyPr>
          <a:lstStyle/>
          <a:p>
            <a:pPr indent="0" lvl="0" marL="12700" rtl="0" algn="l">
              <a:lnSpc>
                <a:spcPct val="100000"/>
              </a:lnSpc>
              <a:spcBef>
                <a:spcPts val="0"/>
              </a:spcBef>
              <a:spcAft>
                <a:spcPts val="0"/>
              </a:spcAft>
              <a:buClr>
                <a:schemeClr val="dk2"/>
              </a:buClr>
              <a:buSzPts val="2200"/>
              <a:buNone/>
            </a:pPr>
            <a:r>
              <a:rPr lang="en-US" sz="2000">
                <a:solidFill>
                  <a:srgbClr val="3F3F3F"/>
                </a:solidFill>
                <a:latin typeface="Open Sans"/>
                <a:ea typeface="Open Sans"/>
                <a:cs typeface="Open Sans"/>
                <a:sym typeface="Open Sans"/>
              </a:rPr>
              <a:t>Figure below highlights what may happen to the manuscript after it has been submitted to the target journal, i.e., the peer review process</a:t>
            </a:r>
            <a:endParaRPr/>
          </a:p>
        </p:txBody>
      </p:sp>
      <p:pic>
        <p:nvPicPr>
          <p:cNvPr descr="Peer reviews process (Author Hub)" id="106" name="Google Shape;106;p40"/>
          <p:cNvPicPr preferRelativeResize="0"/>
          <p:nvPr/>
        </p:nvPicPr>
        <p:blipFill rotWithShape="1">
          <a:blip r:embed="rId3">
            <a:alphaModFix/>
          </a:blip>
          <a:srcRect b="0" l="0" r="0" t="0"/>
          <a:stretch/>
        </p:blipFill>
        <p:spPr>
          <a:xfrm>
            <a:off x="3215432" y="2545656"/>
            <a:ext cx="4798507" cy="3818179"/>
          </a:xfrm>
          <a:prstGeom prst="rect">
            <a:avLst/>
          </a:prstGeom>
          <a:noFill/>
          <a:ln>
            <a:noFill/>
          </a:ln>
        </p:spPr>
      </p:pic>
      <p:sp>
        <p:nvSpPr>
          <p:cNvPr id="107" name="Google Shape;107;p40"/>
          <p:cNvSpPr txBox="1"/>
          <p:nvPr/>
        </p:nvSpPr>
        <p:spPr>
          <a:xfrm>
            <a:off x="3389555" y="6424219"/>
            <a:ext cx="772668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r>
              <a:rPr b="0" i="1" lang="en-US" sz="1200" u="none" cap="none" strike="noStrike">
                <a:solidFill>
                  <a:srgbClr val="000000"/>
                </a:solidFill>
                <a:latin typeface="Arial"/>
                <a:ea typeface="Arial"/>
                <a:cs typeface="Arial"/>
                <a:sym typeface="Arial"/>
              </a:rPr>
              <a:t>Overview of peer review process (Research4Life, 2021a)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727b3dbef2_0_47"/>
          <p:cNvSpPr txBox="1"/>
          <p:nvPr>
            <p:ph type="title"/>
          </p:nvPr>
        </p:nvSpPr>
        <p:spPr>
          <a:xfrm>
            <a:off x="0" y="378812"/>
            <a:ext cx="7781365"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Submission</a:t>
            </a:r>
            <a:endParaRPr>
              <a:solidFill>
                <a:srgbClr val="586F7C"/>
              </a:solidFill>
              <a:latin typeface="Open Sans"/>
              <a:ea typeface="Open Sans"/>
              <a:cs typeface="Open Sans"/>
              <a:sym typeface="Open Sans"/>
            </a:endParaRPr>
          </a:p>
        </p:txBody>
      </p:sp>
      <p:sp>
        <p:nvSpPr>
          <p:cNvPr id="113" name="Google Shape;113;g727b3dbef2_0_47"/>
          <p:cNvSpPr txBox="1"/>
          <p:nvPr>
            <p:ph idx="1" type="body"/>
          </p:nvPr>
        </p:nvSpPr>
        <p:spPr>
          <a:xfrm>
            <a:off x="115175" y="1594172"/>
            <a:ext cx="11583000" cy="48708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Submit your manuscript using the online submission platform of the target journal.  Details of submission are described in the Instruction for Authors</a:t>
            </a:r>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Cover letter which accompanies the submission should:</a:t>
            </a:r>
            <a:endParaRPr/>
          </a:p>
          <a:p>
            <a:pPr indent="-381000" lvl="1" marL="914400" rtl="0" algn="l">
              <a:lnSpc>
                <a:spcPct val="100000"/>
              </a:lnSpc>
              <a:spcBef>
                <a:spcPts val="1000"/>
              </a:spcBef>
              <a:spcAft>
                <a:spcPts val="0"/>
              </a:spcAft>
              <a:buClr>
                <a:schemeClr val="dk1"/>
              </a:buClr>
              <a:buSzPts val="2400"/>
              <a:buFont typeface="Courier New"/>
              <a:buChar char="o"/>
            </a:pPr>
            <a:r>
              <a:rPr lang="en-US" sz="1600">
                <a:solidFill>
                  <a:srgbClr val="3F3F3F"/>
                </a:solidFill>
                <a:latin typeface="Open Sans"/>
                <a:ea typeface="Open Sans"/>
                <a:cs typeface="Open Sans"/>
                <a:sym typeface="Open Sans"/>
              </a:rPr>
              <a:t>address to the editors by their formal names and include the correct name of the journal</a:t>
            </a:r>
            <a:endParaRPr/>
          </a:p>
          <a:p>
            <a:pPr indent="-381000" lvl="1" marL="914400" rtl="0" algn="l">
              <a:lnSpc>
                <a:spcPct val="100000"/>
              </a:lnSpc>
              <a:spcBef>
                <a:spcPts val="1000"/>
              </a:spcBef>
              <a:spcAft>
                <a:spcPts val="0"/>
              </a:spcAft>
              <a:buClr>
                <a:schemeClr val="dk1"/>
              </a:buClr>
              <a:buSzPts val="2400"/>
              <a:buFont typeface="Courier New"/>
              <a:buChar char="o"/>
            </a:pPr>
            <a:r>
              <a:rPr lang="en-US" sz="1600">
                <a:solidFill>
                  <a:srgbClr val="3F3F3F"/>
                </a:solidFill>
                <a:latin typeface="Open Sans"/>
                <a:ea typeface="Open Sans"/>
                <a:cs typeface="Open Sans"/>
                <a:sym typeface="Open Sans"/>
              </a:rPr>
              <a:t>explain why the article is suitable for the journal, and how it will contribute to furthering the aims and scope  of the journal</a:t>
            </a:r>
            <a:endParaRPr>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Where appropriate, make formal declarations regarding the originality of the work and all co-authors agree to the submission. If applicable, provide conflict of interest statements for the whole research team  </a:t>
            </a:r>
            <a:endParaRPr sz="1400">
              <a:solidFill>
                <a:srgbClr val="3F3F3F"/>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rPr lang="en-US" sz="1400">
                <a:solidFill>
                  <a:srgbClr val="3F3F3F"/>
                </a:solidFill>
                <a:latin typeface="Open Sans"/>
                <a:ea typeface="Open Sans"/>
                <a:cs typeface="Open Sans"/>
                <a:sym typeface="Open Sans"/>
              </a:rPr>
              <a:t>(IFIS, 2021a)</a:t>
            </a:r>
            <a:endParaRPr/>
          </a:p>
          <a:p>
            <a:pPr indent="-381000" lvl="0" marL="457200" rtl="0" algn="l">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If requested, suggest reviewer for your article to speed up the review process.  You will benefit from the reviewers’ expertise to refine the research, should the manuscript is accepted for review. Suggest peers who have published and/or presented in conferences in your subject area.  Consider suggesting international colleagues to represent views from an international audience  </a:t>
            </a:r>
            <a:r>
              <a:rPr lang="en-US" sz="1400">
                <a:solidFill>
                  <a:srgbClr val="3F3F3F"/>
                </a:solidFill>
                <a:latin typeface="Open Sans"/>
                <a:ea typeface="Open Sans"/>
                <a:cs typeface="Open Sans"/>
                <a:sym typeface="Open Sans"/>
              </a:rPr>
              <a:t> (Tress Academic, 2019)</a:t>
            </a:r>
            <a:endParaRPr/>
          </a:p>
          <a:p>
            <a:pPr indent="-228600" lvl="1" marL="914400" rtl="0" algn="l">
              <a:lnSpc>
                <a:spcPct val="150000"/>
              </a:lnSpc>
              <a:spcBef>
                <a:spcPts val="1000"/>
              </a:spcBef>
              <a:spcAft>
                <a:spcPts val="0"/>
              </a:spcAft>
              <a:buClr>
                <a:schemeClr val="dk1"/>
              </a:buClr>
              <a:buSzPts val="2400"/>
              <a:buNone/>
            </a:pPr>
            <a:r>
              <a:t/>
            </a:r>
            <a:endParaRPr sz="160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g727b3dbef2_0_52"/>
          <p:cNvSpPr txBox="1"/>
          <p:nvPr>
            <p:ph type="title"/>
          </p:nvPr>
        </p:nvSpPr>
        <p:spPr>
          <a:xfrm>
            <a:off x="39345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Technical screening</a:t>
            </a:r>
            <a:endParaRPr>
              <a:solidFill>
                <a:srgbClr val="586F7C"/>
              </a:solidFill>
              <a:latin typeface="Open Sans"/>
              <a:ea typeface="Open Sans"/>
              <a:cs typeface="Open Sans"/>
              <a:sym typeface="Open Sans"/>
            </a:endParaRPr>
          </a:p>
        </p:txBody>
      </p:sp>
      <p:sp>
        <p:nvSpPr>
          <p:cNvPr id="119" name="Google Shape;119;g727b3dbef2_0_52"/>
          <p:cNvSpPr txBox="1"/>
          <p:nvPr>
            <p:ph idx="1" type="body"/>
          </p:nvPr>
        </p:nvSpPr>
        <p:spPr>
          <a:xfrm>
            <a:off x="393450" y="1570166"/>
            <a:ext cx="10053570" cy="4899214"/>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Initial screen by journal editorial staff, will check if the submitted manuscript</a:t>
            </a:r>
            <a:endParaRPr/>
          </a:p>
          <a:p>
            <a:pPr indent="-355600" lvl="1" marL="914400" rtl="0" algn="l">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fits the journal’s aims and scope</a:t>
            </a:r>
            <a:endParaRPr/>
          </a:p>
          <a:p>
            <a:pPr indent="-355600" lvl="1" marL="914400" rtl="0" algn="l">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is written in clear and understandable language</a:t>
            </a:r>
            <a:endParaRPr/>
          </a:p>
          <a:p>
            <a:pPr indent="-355600" lvl="1" marL="914400" rtl="0" algn="l">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contains any signs of plagiarism or infringement of publication ethics</a:t>
            </a:r>
            <a:endParaRPr/>
          </a:p>
          <a:p>
            <a:pPr indent="-342900" lvl="2" marL="1371600" rtl="0" algn="l">
              <a:lnSpc>
                <a:spcPct val="100000"/>
              </a:lnSpc>
              <a:spcBef>
                <a:spcPts val="2100"/>
              </a:spcBef>
              <a:spcAft>
                <a:spcPts val="0"/>
              </a:spcAft>
              <a:buClr>
                <a:schemeClr val="dk1"/>
              </a:buClr>
              <a:buSzPts val="1800"/>
              <a:buChar char="■"/>
            </a:pPr>
            <a:r>
              <a:rPr lang="en-US" sz="1600">
                <a:solidFill>
                  <a:schemeClr val="dk1"/>
                </a:solidFill>
                <a:latin typeface="Open Sans"/>
                <a:ea typeface="Open Sans"/>
                <a:cs typeface="Open Sans"/>
                <a:sym typeface="Open Sans"/>
              </a:rPr>
              <a:t>Typically, a submitted manuscript will be examined by a similarity checker, such as </a:t>
            </a:r>
            <a:r>
              <a:rPr lang="en-US" sz="1600"/>
              <a:t> </a:t>
            </a:r>
            <a:r>
              <a:rPr lang="en-US" sz="1600" u="sng">
                <a:solidFill>
                  <a:schemeClr val="hlink"/>
                </a:solidFill>
                <a:hlinkClick r:id="rId3"/>
              </a:rPr>
              <a:t>iThenticate</a:t>
            </a:r>
            <a:r>
              <a:rPr lang="en-US" sz="1600"/>
              <a:t> or </a:t>
            </a:r>
            <a:r>
              <a:rPr lang="en-US" sz="1600" u="sng">
                <a:solidFill>
                  <a:schemeClr val="hlink"/>
                </a:solidFill>
                <a:hlinkClick r:id="rId4"/>
              </a:rPr>
              <a:t>Crossref Similarity Check</a:t>
            </a:r>
            <a:r>
              <a:rPr lang="en-US" sz="1600"/>
              <a:t> </a:t>
            </a:r>
            <a:r>
              <a:rPr lang="en-US" sz="1600">
                <a:solidFill>
                  <a:srgbClr val="262626"/>
                </a:solidFill>
              </a:rPr>
              <a:t>service.  If a manuscript was flagged by the checker, it will be further examined according to the journal’s policy and procedures</a:t>
            </a:r>
            <a:endParaRPr sz="2000">
              <a:solidFill>
                <a:srgbClr val="262626"/>
              </a:solidFill>
            </a:endParaRPr>
          </a:p>
          <a:p>
            <a:pPr indent="-381000" lvl="0" marL="457200" rtl="0" algn="l">
              <a:lnSpc>
                <a:spcPct val="100000"/>
              </a:lnSpc>
              <a:spcBef>
                <a:spcPts val="1000"/>
              </a:spcBef>
              <a:spcAft>
                <a:spcPts val="0"/>
              </a:spcAft>
              <a:buClr>
                <a:schemeClr val="dk1"/>
              </a:buClr>
              <a:buSzPts val="2400"/>
              <a:buChar char="●"/>
            </a:pPr>
            <a:r>
              <a:rPr lang="en-US" sz="2000">
                <a:solidFill>
                  <a:srgbClr val="262626"/>
                </a:solidFill>
              </a:rPr>
              <a:t>Roughly 35% of manuscripts submitted are rejected at this stage – Desk Rejection.  Therefore, it is critically important to prepare your manuscript according to the Instructions for Authors of the target journal, and points laid out in the presentation “Writing for research”</a:t>
            </a:r>
            <a:endParaRPr/>
          </a:p>
          <a:p>
            <a:pPr indent="0" lvl="0" marL="76200" rtl="0" algn="l">
              <a:lnSpc>
                <a:spcPct val="100000"/>
              </a:lnSpc>
              <a:spcBef>
                <a:spcPts val="1000"/>
              </a:spcBef>
              <a:spcAft>
                <a:spcPts val="0"/>
              </a:spcAft>
              <a:buClr>
                <a:schemeClr val="dk1"/>
              </a:buClr>
              <a:buSzPts val="2400"/>
              <a:buNone/>
            </a:pPr>
            <a:r>
              <a:rPr lang="en-US" sz="1400">
                <a:solidFill>
                  <a:srgbClr val="262626"/>
                </a:solidFill>
                <a:latin typeface="Open Sans"/>
                <a:ea typeface="Open Sans"/>
                <a:cs typeface="Open Sans"/>
                <a:sym typeface="Open Sans"/>
              </a:rPr>
              <a:t>(Researcher Academy, 2018a)</a:t>
            </a:r>
            <a:endParaRPr/>
          </a:p>
          <a:p>
            <a:pPr indent="-228600" lvl="1" marL="914400" rtl="0" algn="l">
              <a:lnSpc>
                <a:spcPct val="100000"/>
              </a:lnSpc>
              <a:spcBef>
                <a:spcPts val="2100"/>
              </a:spcBef>
              <a:spcAft>
                <a:spcPts val="0"/>
              </a:spcAft>
              <a:buClr>
                <a:schemeClr val="dk1"/>
              </a:buClr>
              <a:buSzPts val="2000"/>
              <a:buNone/>
            </a:pPr>
            <a:r>
              <a:t/>
            </a:r>
            <a:endParaRPr>
              <a:solidFill>
                <a:schemeClr val="dk1"/>
              </a:solidFill>
              <a:latin typeface="Open Sans"/>
              <a:ea typeface="Open Sans"/>
              <a:cs typeface="Open Sans"/>
              <a:sym typeface="Open Sans"/>
            </a:endParaRPr>
          </a:p>
          <a:p>
            <a:pPr indent="-228600" lvl="0" marL="4572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384735" y="298802"/>
            <a:ext cx="8450655"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Peer review</a:t>
            </a:r>
            <a:endParaRPr>
              <a:solidFill>
                <a:srgbClr val="586F7C"/>
              </a:solidFill>
              <a:latin typeface="Open Sans"/>
              <a:ea typeface="Open Sans"/>
              <a:cs typeface="Open Sans"/>
              <a:sym typeface="Open Sans"/>
            </a:endParaRPr>
          </a:p>
        </p:txBody>
      </p:sp>
      <p:sp>
        <p:nvSpPr>
          <p:cNvPr id="125" name="Google Shape;125;p4"/>
          <p:cNvSpPr txBox="1"/>
          <p:nvPr>
            <p:ph idx="1" type="body"/>
          </p:nvPr>
        </p:nvSpPr>
        <p:spPr>
          <a:xfrm>
            <a:off x="164850" y="1379702"/>
            <a:ext cx="10053570" cy="4807774"/>
          </a:xfrm>
          <a:prstGeom prst="rect">
            <a:avLst/>
          </a:prstGeom>
          <a:noFill/>
          <a:ln>
            <a:noFill/>
          </a:ln>
        </p:spPr>
        <p:txBody>
          <a:bodyPr anchorCtr="0" anchor="t" bIns="45700" lIns="91425" spcFirstLastPara="1" rIns="91425" wrap="square" tIns="45700">
            <a:noAutofit/>
          </a:bodyPr>
          <a:lstStyle/>
          <a:p>
            <a:pPr indent="0" lvl="0" marL="228600" rtl="0" algn="l">
              <a:lnSpc>
                <a:spcPct val="150000"/>
              </a:lnSpc>
              <a:spcBef>
                <a:spcPts val="1000"/>
              </a:spcBef>
              <a:spcAft>
                <a:spcPts val="0"/>
              </a:spcAft>
              <a:buClr>
                <a:schemeClr val="dk1"/>
              </a:buClr>
              <a:buSzPts val="2400"/>
              <a:buNone/>
            </a:pPr>
            <a:r>
              <a:t/>
            </a:r>
            <a:endParaRPr i="1" sz="1100"/>
          </a:p>
          <a:p>
            <a:pPr indent="0" lvl="0" marL="228600" rtl="0" algn="l">
              <a:lnSpc>
                <a:spcPct val="150000"/>
              </a:lnSpc>
              <a:spcBef>
                <a:spcPts val="1000"/>
              </a:spcBef>
              <a:spcAft>
                <a:spcPts val="0"/>
              </a:spcAft>
              <a:buClr>
                <a:schemeClr val="dk1"/>
              </a:buClr>
              <a:buSzPts val="2400"/>
              <a:buNone/>
            </a:pPr>
            <a:r>
              <a:t/>
            </a:r>
            <a:endParaRPr i="1" sz="1100"/>
          </a:p>
          <a:p>
            <a:pPr indent="0" lvl="0" marL="228600" rtl="0" algn="l">
              <a:lnSpc>
                <a:spcPct val="150000"/>
              </a:lnSpc>
              <a:spcBef>
                <a:spcPts val="1000"/>
              </a:spcBef>
              <a:spcAft>
                <a:spcPts val="0"/>
              </a:spcAft>
              <a:buClr>
                <a:schemeClr val="dk1"/>
              </a:buClr>
              <a:buSzPts val="2400"/>
              <a:buNone/>
            </a:pPr>
            <a:r>
              <a:t/>
            </a:r>
            <a:endParaRPr i="1" sz="1100"/>
          </a:p>
          <a:p>
            <a:pPr indent="-190500" lvl="0" marL="5715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sp>
        <p:nvSpPr>
          <p:cNvPr id="126" name="Google Shape;126;p4"/>
          <p:cNvSpPr txBox="1"/>
          <p:nvPr/>
        </p:nvSpPr>
        <p:spPr>
          <a:xfrm>
            <a:off x="1" y="1615886"/>
            <a:ext cx="12192000" cy="4899214"/>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1000"/>
              </a:spcBef>
              <a:spcAft>
                <a:spcPts val="0"/>
              </a:spcAft>
              <a:buClr>
                <a:schemeClr val="dk1"/>
              </a:buClr>
              <a:buSzPts val="2400"/>
              <a:buFont typeface="Arial"/>
              <a:buChar char="●"/>
            </a:pPr>
            <a:r>
              <a:rPr b="0" i="0" lang="en-US" sz="2000" u="none" cap="none" strike="noStrike">
                <a:solidFill>
                  <a:srgbClr val="3F3F3F"/>
                </a:solidFill>
                <a:latin typeface="Open Sans"/>
                <a:ea typeface="Open Sans"/>
                <a:cs typeface="Open Sans"/>
                <a:sym typeface="Open Sans"/>
              </a:rPr>
              <a:t>Determine the quality, validity, significance, and originality of the research.  Reviewers may suggest improvement to the writing and the research </a:t>
            </a:r>
            <a:r>
              <a:rPr b="0" i="1" lang="en-US" sz="1600" u="none" cap="none" strike="noStrike">
                <a:solidFill>
                  <a:srgbClr val="3F3F3F"/>
                </a:solidFill>
                <a:latin typeface="Open Sans"/>
                <a:ea typeface="Open Sans"/>
                <a:cs typeface="Open Sans"/>
                <a:sym typeface="Open Sans"/>
              </a:rPr>
              <a:t>(Researcher Academy, 2018b)</a:t>
            </a:r>
            <a:endParaRPr b="0" i="1" sz="1600" u="none" cap="none" strike="noStrike">
              <a:solidFill>
                <a:srgbClr val="3F3F3F"/>
              </a:solidFill>
              <a:latin typeface="Open Sans"/>
              <a:ea typeface="Open Sans"/>
              <a:cs typeface="Open Sans"/>
              <a:sym typeface="Open Sans"/>
            </a:endParaRPr>
          </a:p>
          <a:p>
            <a:pPr indent="-381000" lvl="0" marL="457200" marR="0" rtl="0" algn="l">
              <a:lnSpc>
                <a:spcPct val="100000"/>
              </a:lnSpc>
              <a:spcBef>
                <a:spcPts val="1000"/>
              </a:spcBef>
              <a:spcAft>
                <a:spcPts val="0"/>
              </a:spcAft>
              <a:buClr>
                <a:schemeClr val="dk1"/>
              </a:buClr>
              <a:buSzPts val="2400"/>
              <a:buFont typeface="Arial"/>
              <a:buChar char="●"/>
            </a:pPr>
            <a:r>
              <a:rPr b="0" i="0" lang="en-US" sz="2000" u="none" cap="none" strike="noStrike">
                <a:solidFill>
                  <a:srgbClr val="3F3F3F"/>
                </a:solidFill>
                <a:latin typeface="Open Sans"/>
                <a:ea typeface="Open Sans"/>
                <a:cs typeface="Open Sans"/>
                <a:sym typeface="Open Sans"/>
              </a:rPr>
              <a:t>The review process of a journal should be publicly available.  Otherwise, it could be an indicator of a predatory journal.</a:t>
            </a:r>
            <a:endParaRPr/>
          </a:p>
          <a:p>
            <a:pPr indent="-381000" lvl="0" marL="457200" marR="0" rtl="0" algn="l">
              <a:lnSpc>
                <a:spcPct val="100000"/>
              </a:lnSpc>
              <a:spcBef>
                <a:spcPts val="1000"/>
              </a:spcBef>
              <a:spcAft>
                <a:spcPts val="0"/>
              </a:spcAft>
              <a:buClr>
                <a:schemeClr val="dk1"/>
              </a:buClr>
              <a:buSzPts val="2400"/>
              <a:buFont typeface="Arial"/>
              <a:buChar char="●"/>
            </a:pPr>
            <a:r>
              <a:rPr b="0" i="0" lang="en-US" sz="2000" u="none" cap="none" strike="noStrike">
                <a:solidFill>
                  <a:srgbClr val="3F3F3F"/>
                </a:solidFill>
                <a:latin typeface="Open Sans"/>
                <a:ea typeface="Open Sans"/>
                <a:cs typeface="Open Sans"/>
                <a:sym typeface="Open Sans"/>
              </a:rPr>
              <a:t>Should adhere to the </a:t>
            </a:r>
            <a:r>
              <a:rPr b="0" i="0" lang="en-US" sz="2000" u="sng" cap="none" strike="noStrike">
                <a:solidFill>
                  <a:srgbClr val="3F3F3F"/>
                </a:solidFill>
                <a:latin typeface="Open Sans"/>
                <a:ea typeface="Open Sans"/>
                <a:cs typeface="Open Sans"/>
                <a:sym typeface="Open Sans"/>
                <a:hlinkClick r:id="rId3">
                  <a:extLst>
                    <a:ext uri="{A12FA001-AC4F-418D-AE19-62706E023703}">
                      <ahyp:hlinkClr val="tx"/>
                    </a:ext>
                  </a:extLst>
                </a:hlinkClick>
              </a:rPr>
              <a:t>Committee on Publication Ethics (COPE) Guidelines for Reviewers</a:t>
            </a:r>
            <a:r>
              <a:rPr b="0" i="0" lang="en-US" sz="2000" u="none" cap="none" strike="noStrike">
                <a:solidFill>
                  <a:srgbClr val="3F3F3F"/>
                </a:solidFill>
                <a:latin typeface="Open Sans"/>
                <a:ea typeface="Open Sans"/>
                <a:cs typeface="Open Sans"/>
                <a:sym typeface="Open Sans"/>
              </a:rPr>
              <a:t>, one of the most important authorities on publication ethics </a:t>
            </a:r>
            <a:endParaRPr b="0" i="1" sz="1600" u="none" cap="none" strike="noStrike">
              <a:solidFill>
                <a:srgbClr val="3F3F3F"/>
              </a:solidFill>
              <a:latin typeface="Open Sans"/>
              <a:ea typeface="Open Sans"/>
              <a:cs typeface="Open Sans"/>
              <a:sym typeface="Open Sans"/>
            </a:endParaRPr>
          </a:p>
          <a:p>
            <a:pPr indent="-381000" lvl="0" marL="457200" marR="0" rtl="0" algn="l">
              <a:lnSpc>
                <a:spcPct val="100000"/>
              </a:lnSpc>
              <a:spcBef>
                <a:spcPts val="1000"/>
              </a:spcBef>
              <a:spcAft>
                <a:spcPts val="0"/>
              </a:spcAft>
              <a:buClr>
                <a:schemeClr val="dk1"/>
              </a:buClr>
              <a:buSzPts val="2400"/>
              <a:buFont typeface="Arial"/>
              <a:buChar char="●"/>
            </a:pPr>
            <a:r>
              <a:rPr b="0" i="0" lang="en-US" sz="2000" u="none" cap="none" strike="noStrike">
                <a:solidFill>
                  <a:srgbClr val="262626"/>
                </a:solidFill>
                <a:latin typeface="Open Sans"/>
                <a:ea typeface="Open Sans"/>
                <a:cs typeface="Open Sans"/>
                <a:sym typeface="Open Sans"/>
              </a:rPr>
              <a:t>understand the type of review used by the target journal to know what to expect</a:t>
            </a:r>
            <a:endParaRPr/>
          </a:p>
          <a:p>
            <a:pPr indent="0" lvl="0" marL="76200" marR="0" rtl="0" algn="l">
              <a:lnSpc>
                <a:spcPct val="100000"/>
              </a:lnSpc>
              <a:spcBef>
                <a:spcPts val="1000"/>
              </a:spcBef>
              <a:spcAft>
                <a:spcPts val="0"/>
              </a:spcAft>
              <a:buClr>
                <a:schemeClr val="dk1"/>
              </a:buClr>
              <a:buSzPts val="2400"/>
              <a:buFont typeface="Arial"/>
              <a:buNone/>
            </a:pPr>
            <a:r>
              <a:rPr b="0" i="0" lang="en-US" sz="2000" u="none" cap="none" strike="noStrike">
                <a:solidFill>
                  <a:srgbClr val="262626"/>
                </a:solidFill>
                <a:latin typeface="Open Sans"/>
                <a:ea typeface="Open Sans"/>
                <a:cs typeface="Open Sans"/>
                <a:sym typeface="Open Sans"/>
              </a:rPr>
              <a:t>      </a:t>
            </a:r>
            <a:r>
              <a:rPr b="0" i="0" lang="en-US" sz="1600" u="none" cap="none" strike="noStrike">
                <a:solidFill>
                  <a:srgbClr val="262626"/>
                </a:solidFill>
                <a:latin typeface="Open Sans"/>
                <a:ea typeface="Open Sans"/>
                <a:cs typeface="Open Sans"/>
                <a:sym typeface="Open Sans"/>
              </a:rPr>
              <a:t>Type of peer reviews:</a:t>
            </a:r>
            <a:endParaRPr/>
          </a:p>
          <a:p>
            <a:pPr indent="-355600" lvl="1" marL="914400" marR="0" rtl="0" algn="l">
              <a:lnSpc>
                <a:spcPct val="100000"/>
              </a:lnSpc>
              <a:spcBef>
                <a:spcPts val="2100"/>
              </a:spcBef>
              <a:spcAft>
                <a:spcPts val="0"/>
              </a:spcAft>
              <a:buClr>
                <a:schemeClr val="dk1"/>
              </a:buClr>
              <a:buSzPts val="2000"/>
              <a:buFont typeface="Arial"/>
              <a:buChar char="○"/>
            </a:pPr>
            <a:r>
              <a:rPr b="0" i="0" lang="en-US" sz="1600" u="none" cap="none" strike="noStrike">
                <a:solidFill>
                  <a:srgbClr val="3F3F3F"/>
                </a:solidFill>
                <a:latin typeface="Open Sans"/>
                <a:ea typeface="Open Sans"/>
                <a:cs typeface="Open Sans"/>
                <a:sym typeface="Open Sans"/>
              </a:rPr>
              <a:t>Single Blind – author does not know the names of the reviewers.  It is the most common form of peer review.</a:t>
            </a:r>
            <a:endParaRPr/>
          </a:p>
          <a:p>
            <a:pPr indent="-355600" lvl="1" marL="914400" marR="0" rtl="0" algn="l">
              <a:lnSpc>
                <a:spcPct val="100000"/>
              </a:lnSpc>
              <a:spcBef>
                <a:spcPts val="2100"/>
              </a:spcBef>
              <a:spcAft>
                <a:spcPts val="0"/>
              </a:spcAft>
              <a:buClr>
                <a:schemeClr val="dk1"/>
              </a:buClr>
              <a:buSzPts val="2000"/>
              <a:buFont typeface="Arial"/>
              <a:buChar char="○"/>
            </a:pPr>
            <a:r>
              <a:rPr b="0" i="0" lang="en-US" sz="1600" u="none" cap="none" strike="noStrike">
                <a:solidFill>
                  <a:srgbClr val="3F3F3F"/>
                </a:solidFill>
                <a:latin typeface="Open Sans"/>
                <a:ea typeface="Open Sans"/>
                <a:cs typeface="Open Sans"/>
                <a:sym typeface="Open Sans"/>
              </a:rPr>
              <a:t>Double Blind – all author information is removed from a paper, neither reviewers nor authors can be identified.  </a:t>
            </a:r>
            <a:endParaRPr/>
          </a:p>
          <a:p>
            <a:pPr indent="-355600" lvl="1" marL="914400" marR="0" rtl="0" algn="l">
              <a:lnSpc>
                <a:spcPct val="100000"/>
              </a:lnSpc>
              <a:spcBef>
                <a:spcPts val="2100"/>
              </a:spcBef>
              <a:spcAft>
                <a:spcPts val="0"/>
              </a:spcAft>
              <a:buClr>
                <a:schemeClr val="dk1"/>
              </a:buClr>
              <a:buSzPts val="2000"/>
              <a:buFont typeface="Arial"/>
              <a:buChar char="○"/>
            </a:pPr>
            <a:r>
              <a:rPr b="0" i="0" lang="en-US" sz="1600" u="none" cap="none" strike="noStrike">
                <a:solidFill>
                  <a:srgbClr val="3F3F3F"/>
                </a:solidFill>
                <a:latin typeface="Open Sans"/>
                <a:ea typeface="Open Sans"/>
                <a:cs typeface="Open Sans"/>
                <a:sym typeface="Open Sans"/>
              </a:rPr>
              <a:t>Open review – with multiple levels of transparency (Ross-Hellauer, 2017) </a:t>
            </a:r>
            <a:r>
              <a:rPr b="0" i="0" lang="en-US" sz="1600" u="sng" cap="none" strike="noStrike">
                <a:solidFill>
                  <a:schemeClr val="dk2"/>
                </a:solidFill>
                <a:latin typeface="Open Sans"/>
                <a:ea typeface="Open Sans"/>
                <a:cs typeface="Open Sans"/>
                <a:sym typeface="Open Sans"/>
                <a:hlinkClick r:id="rId4">
                  <a:extLst>
                    <a:ext uri="{A12FA001-AC4F-418D-AE19-62706E023703}">
                      <ahyp:hlinkClr val="tx"/>
                    </a:ext>
                  </a:extLst>
                </a:hlinkClick>
              </a:rPr>
              <a:t>https://doi.org/10.12688/f1000research.11369.2</a:t>
            </a:r>
            <a:endParaRPr b="0" i="0" sz="1600" u="sng" cap="none" strike="noStrike">
              <a:solidFill>
                <a:schemeClr val="dk2"/>
              </a:solidFill>
              <a:latin typeface="Open Sans"/>
              <a:ea typeface="Open Sans"/>
              <a:cs typeface="Open Sans"/>
              <a:sym typeface="Open Sans"/>
            </a:endParaRPr>
          </a:p>
          <a:p>
            <a:pPr indent="0" lvl="0" marL="76200" marR="0" rtl="0" algn="l">
              <a:lnSpc>
                <a:spcPct val="100000"/>
              </a:lnSpc>
              <a:spcBef>
                <a:spcPts val="1000"/>
              </a:spcBef>
              <a:spcAft>
                <a:spcPts val="0"/>
              </a:spcAft>
              <a:buClr>
                <a:schemeClr val="dk1"/>
              </a:buClr>
              <a:buSzPts val="2400"/>
              <a:buFont typeface="Arial"/>
              <a:buNone/>
            </a:pPr>
            <a:r>
              <a:rPr b="0" i="1" lang="en-US" sz="1400" u="none" cap="none" strike="noStrike">
                <a:solidFill>
                  <a:srgbClr val="3F3F3F"/>
                </a:solidFill>
                <a:latin typeface="Open Sans"/>
                <a:ea typeface="Open Sans"/>
                <a:cs typeface="Open Sans"/>
                <a:sym typeface="Open Sans"/>
              </a:rPr>
              <a:t>(IFIS, 2021b)</a:t>
            </a:r>
            <a:endParaRPr b="0" i="0" sz="1400" u="none" cap="none" strike="noStrike">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1"/>
          <p:cNvSpPr txBox="1"/>
          <p:nvPr>
            <p:ph type="title"/>
          </p:nvPr>
        </p:nvSpPr>
        <p:spPr>
          <a:xfrm>
            <a:off x="160020" y="451480"/>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Peer review (cont’d)</a:t>
            </a:r>
            <a:endParaRPr>
              <a:solidFill>
                <a:srgbClr val="586F7C"/>
              </a:solidFill>
              <a:latin typeface="Open Sans"/>
              <a:ea typeface="Open Sans"/>
              <a:cs typeface="Open Sans"/>
              <a:sym typeface="Open Sans"/>
            </a:endParaRPr>
          </a:p>
        </p:txBody>
      </p:sp>
      <p:sp>
        <p:nvSpPr>
          <p:cNvPr id="133" name="Google Shape;133;p41"/>
          <p:cNvSpPr txBox="1"/>
          <p:nvPr>
            <p:ph idx="1" type="body"/>
          </p:nvPr>
        </p:nvSpPr>
        <p:spPr>
          <a:xfrm>
            <a:off x="457200" y="1714449"/>
            <a:ext cx="11313459" cy="4997649"/>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Journal editors invite reviewers for a submitted manuscript and gather their feedback, Editors may ask an author to suggest potential reviewers for the article submitted.</a:t>
            </a:r>
            <a:endParaRPr/>
          </a:p>
          <a:p>
            <a:pPr indent="-381000" lvl="0" marL="457200" rtl="0" algn="just">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Reviewers are generally researchers of the same subject area discussed in the manuscript.</a:t>
            </a:r>
            <a:endParaRPr/>
          </a:p>
          <a:p>
            <a:pPr indent="-381000" lvl="0" marL="457200" rtl="0" algn="just">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May take a few rounds of invitation to gather enough reviewers</a:t>
            </a:r>
            <a:endParaRPr/>
          </a:p>
          <a:p>
            <a:pPr indent="-381000" lvl="0" marL="457200" rtl="0" algn="just">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If a web-based reviewing platform is available for the journal, check the submission status and communicate with journal staff there.</a:t>
            </a:r>
            <a:endParaRPr/>
          </a:p>
          <a:p>
            <a:pPr indent="-381000" lvl="0" marL="457200" rtl="0" algn="just">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Journal may make their estimated length of the review process publicly available.</a:t>
            </a:r>
            <a:endParaRPr>
              <a:solidFill>
                <a:srgbClr val="3F3F3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A0BB84F7-A145-4170-9F51-41D9A6288484</vt:lpwstr>
  </property>
  <property fmtid="{D5CDD505-2E9C-101B-9397-08002B2CF9AE}" pid="6" name="ArticulateProjectFull">
    <vt:lpwstr>D:\R4Life\F2F Materials\20200403_M2_L2.2EN.Using information resources.ppta</vt:lpwstr>
  </property>
</Properties>
</file>