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1" roundtripDataSignature="AMtx7mhh61FFNrLDZYeyUNhBGMxKL76o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 name="Google Shape;2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 name="Google Shape;3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 name="Google Shape;4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15"/>
          <p:cNvSpPr txBox="1"/>
          <p:nvPr>
            <p:ph type="ctrTitle"/>
          </p:nvPr>
        </p:nvSpPr>
        <p:spPr>
          <a:xfrm>
            <a:off x="779718" y="2212360"/>
            <a:ext cx="7367305" cy="14700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86F7C"/>
              </a:buClr>
              <a:buSzPts val="3600"/>
              <a:buFont typeface="Open Sans"/>
              <a:buNone/>
              <a:defRPr b="1" i="0" sz="2700" u="none" cap="none" strike="noStrike">
                <a:solidFill>
                  <a:srgbClr val="586F7C"/>
                </a:solidFill>
                <a:latin typeface="Open Sans"/>
                <a:ea typeface="Open Sans"/>
                <a:cs typeface="Open Sans"/>
                <a:sym typeface="Open Sans"/>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
        <p:nvSpPr>
          <p:cNvPr id="12" name="Google Shape;12;p15"/>
          <p:cNvSpPr txBox="1"/>
          <p:nvPr>
            <p:ph idx="1" type="subTitle"/>
          </p:nvPr>
        </p:nvSpPr>
        <p:spPr>
          <a:xfrm>
            <a:off x="779719" y="3742309"/>
            <a:ext cx="7367305" cy="19394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888888"/>
              </a:buClr>
              <a:buSzPts val="3200"/>
              <a:buFont typeface="Arial"/>
              <a:buNone/>
              <a:defRPr b="0" i="0" sz="2400" u="none" cap="none" strike="noStrike">
                <a:solidFill>
                  <a:srgbClr val="888888"/>
                </a:solidFill>
                <a:latin typeface="Open Sans"/>
                <a:ea typeface="Open Sans"/>
                <a:cs typeface="Open Sans"/>
                <a:sym typeface="Open Sans"/>
              </a:defRPr>
            </a:lvl1pPr>
            <a:lvl2pPr lvl="1" marR="0" rtl="0" algn="ctr">
              <a:lnSpc>
                <a:spcPct val="100000"/>
              </a:lnSpc>
              <a:spcBef>
                <a:spcPts val="420"/>
              </a:spcBef>
              <a:spcAft>
                <a:spcPts val="0"/>
              </a:spcAft>
              <a:buClr>
                <a:srgbClr val="888888"/>
              </a:buClr>
              <a:buSzPts val="2800"/>
              <a:buFont typeface="Arial"/>
              <a:buNone/>
              <a:defRPr b="0" i="0" sz="2100" u="none" cap="none" strike="noStrike">
                <a:solidFill>
                  <a:srgbClr val="888888"/>
                </a:solidFill>
                <a:latin typeface="Open Sans"/>
                <a:ea typeface="Open Sans"/>
                <a:cs typeface="Open Sans"/>
                <a:sym typeface="Open Sans"/>
              </a:defRPr>
            </a:lvl2pPr>
            <a:lvl3pPr lvl="2" marR="0" rtl="0" algn="ctr">
              <a:lnSpc>
                <a:spcPct val="100000"/>
              </a:lnSpc>
              <a:spcBef>
                <a:spcPts val="360"/>
              </a:spcBef>
              <a:spcAft>
                <a:spcPts val="0"/>
              </a:spcAft>
              <a:buClr>
                <a:srgbClr val="888888"/>
              </a:buClr>
              <a:buSzPts val="2400"/>
              <a:buFont typeface="Arial"/>
              <a:buNone/>
              <a:defRPr b="0" i="0" sz="1800" u="none" cap="none" strike="noStrike">
                <a:solidFill>
                  <a:srgbClr val="888888"/>
                </a:solidFill>
                <a:latin typeface="Calibri"/>
                <a:ea typeface="Calibri"/>
                <a:cs typeface="Calibri"/>
                <a:sym typeface="Calibri"/>
              </a:defRPr>
            </a:lvl3pPr>
            <a:lvl4pPr lvl="3"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4pPr>
            <a:lvl5pPr lvl="4"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5pPr>
            <a:lvl6pPr lvl="5"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6pPr>
            <a:lvl7pPr lvl="6"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7pPr>
            <a:lvl8pPr lvl="7"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8pPr>
            <a:lvl9pPr lvl="8" marR="0" rtl="0" algn="ctr">
              <a:lnSpc>
                <a:spcPct val="100000"/>
              </a:lnSpc>
              <a:spcBef>
                <a:spcPts val="300"/>
              </a:spcBef>
              <a:spcAft>
                <a:spcPts val="0"/>
              </a:spcAft>
              <a:buClr>
                <a:srgbClr val="888888"/>
              </a:buClr>
              <a:buSzPts val="2000"/>
              <a:buFont typeface="Arial"/>
              <a:buNone/>
              <a:defRPr b="0" i="0" sz="15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3" name="Shape 13"/>
        <p:cNvGrpSpPr/>
        <p:nvPr/>
      </p:nvGrpSpPr>
      <p:grpSpPr>
        <a:xfrm>
          <a:off x="0" y="0"/>
          <a:ext cx="0" cy="0"/>
          <a:chOff x="0" y="0"/>
          <a:chExt cx="0" cy="0"/>
        </a:xfrm>
      </p:grpSpPr>
      <p:sp>
        <p:nvSpPr>
          <p:cNvPr id="14" name="Google Shape;14;p16"/>
          <p:cNvSpPr txBox="1"/>
          <p:nvPr>
            <p:ph idx="1" type="body"/>
          </p:nvPr>
        </p:nvSpPr>
        <p:spPr>
          <a:xfrm>
            <a:off x="779718" y="1924605"/>
            <a:ext cx="7538660" cy="420155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420"/>
              </a:spcBef>
              <a:spcAft>
                <a:spcPts val="0"/>
              </a:spcAft>
              <a:buClr>
                <a:schemeClr val="dk1"/>
              </a:buClr>
              <a:buSzPts val="2800"/>
              <a:buFont typeface="Arial"/>
              <a:buChar char="•"/>
              <a:defRPr b="0" i="0" sz="2100" u="none" cap="none" strike="noStrike">
                <a:solidFill>
                  <a:schemeClr val="dk1"/>
                </a:solidFill>
                <a:latin typeface="Open Sans"/>
                <a:ea typeface="Open Sans"/>
                <a:cs typeface="Open Sans"/>
                <a:sym typeface="Open Sans"/>
              </a:defRPr>
            </a:lvl1pPr>
            <a:lvl2pPr indent="-381000" lvl="1" marL="9144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Open Sans"/>
                <a:ea typeface="Open Sans"/>
                <a:cs typeface="Open Sans"/>
                <a:sym typeface="Open Sans"/>
              </a:defRPr>
            </a:lvl2pPr>
            <a:lvl3pPr indent="-355600" lvl="2" marL="13716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15" name="Google Shape;15;p16"/>
          <p:cNvSpPr txBox="1"/>
          <p:nvPr>
            <p:ph type="ctrTitle"/>
          </p:nvPr>
        </p:nvSpPr>
        <p:spPr>
          <a:xfrm>
            <a:off x="779718" y="454581"/>
            <a:ext cx="7538660" cy="14700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86F7C"/>
              </a:buClr>
              <a:buSzPts val="3600"/>
              <a:buFont typeface="Open Sans"/>
              <a:buNone/>
              <a:defRPr b="1" i="0" sz="2700" u="none" cap="none" strike="noStrike">
                <a:solidFill>
                  <a:srgbClr val="586F7C"/>
                </a:solidFill>
                <a:latin typeface="Open Sans"/>
                <a:ea typeface="Open Sans"/>
                <a:cs typeface="Open Sans"/>
                <a:sym typeface="Open Sans"/>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p:cSld name="Titel en object">
    <p:spTree>
      <p:nvGrpSpPr>
        <p:cNvPr id="16" name="Shape 16"/>
        <p:cNvGrpSpPr/>
        <p:nvPr/>
      </p:nvGrpSpPr>
      <p:grpSpPr>
        <a:xfrm>
          <a:off x="0" y="0"/>
          <a:ext cx="0" cy="0"/>
          <a:chOff x="0" y="0"/>
          <a:chExt cx="0" cy="0"/>
        </a:xfrm>
      </p:grpSpPr>
      <p:sp>
        <p:nvSpPr>
          <p:cNvPr id="17" name="Google Shape;17;p29"/>
          <p:cNvSpPr txBox="1"/>
          <p:nvPr>
            <p:ph idx="1" type="body"/>
          </p:nvPr>
        </p:nvSpPr>
        <p:spPr>
          <a:xfrm>
            <a:off x="628650" y="1554481"/>
            <a:ext cx="7886700" cy="493839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750"/>
              </a:spcBef>
              <a:spcAft>
                <a:spcPts val="0"/>
              </a:spcAft>
              <a:buClr>
                <a:schemeClr val="dk2"/>
              </a:buClr>
              <a:buSzPts val="2800"/>
              <a:buFont typeface="Arial"/>
              <a:buChar char="•"/>
              <a:defRPr b="0" i="0" sz="2100" u="none" cap="none" strike="noStrike">
                <a:solidFill>
                  <a:schemeClr val="dk2"/>
                </a:solidFill>
                <a:latin typeface="Open Sans"/>
                <a:ea typeface="Open Sans"/>
                <a:cs typeface="Open Sans"/>
                <a:sym typeface="Open Sans"/>
              </a:defRPr>
            </a:lvl1pPr>
            <a:lvl2pPr indent="-381000" lvl="1" marL="914400" marR="0" rtl="0" algn="l">
              <a:lnSpc>
                <a:spcPct val="90000"/>
              </a:lnSpc>
              <a:spcBef>
                <a:spcPts val="375"/>
              </a:spcBef>
              <a:spcAft>
                <a:spcPts val="0"/>
              </a:spcAft>
              <a:buClr>
                <a:schemeClr val="dk2"/>
              </a:buClr>
              <a:buSzPts val="2400"/>
              <a:buFont typeface="Arial"/>
              <a:buChar char="•"/>
              <a:defRPr b="0" i="0" sz="1800" u="none" cap="none" strike="noStrike">
                <a:solidFill>
                  <a:schemeClr val="dk2"/>
                </a:solidFill>
                <a:latin typeface="Open Sans"/>
                <a:ea typeface="Open Sans"/>
                <a:cs typeface="Open Sans"/>
                <a:sym typeface="Open Sans"/>
              </a:defRPr>
            </a:lvl2pPr>
            <a:lvl3pPr indent="-355600" lvl="2" marL="1371600" marR="0" rtl="0" algn="l">
              <a:lnSpc>
                <a:spcPct val="90000"/>
              </a:lnSpc>
              <a:spcBef>
                <a:spcPts val="375"/>
              </a:spcBef>
              <a:spcAft>
                <a:spcPts val="0"/>
              </a:spcAft>
              <a:buClr>
                <a:schemeClr val="dk2"/>
              </a:buClr>
              <a:buSzPts val="2000"/>
              <a:buFont typeface="Arial"/>
              <a:buChar char="•"/>
              <a:defRPr b="0" i="0" sz="1500" u="none" cap="none" strike="noStrike">
                <a:solidFill>
                  <a:schemeClr val="dk2"/>
                </a:solidFill>
                <a:latin typeface="Open Sans"/>
                <a:ea typeface="Open Sans"/>
                <a:cs typeface="Open Sans"/>
                <a:sym typeface="Open Sans"/>
              </a:defRPr>
            </a:lvl3pPr>
            <a:lvl4pPr indent="-342900" lvl="3" marL="1828800" marR="0" rtl="0" algn="l">
              <a:lnSpc>
                <a:spcPct val="90000"/>
              </a:lnSpc>
              <a:spcBef>
                <a:spcPts val="375"/>
              </a:spcBef>
              <a:spcAft>
                <a:spcPts val="0"/>
              </a:spcAft>
              <a:buClr>
                <a:schemeClr val="dk2"/>
              </a:buClr>
              <a:buSzPts val="1800"/>
              <a:buFont typeface="Arial"/>
              <a:buChar char="•"/>
              <a:defRPr b="0" i="0" sz="1350" u="none" cap="none" strike="noStrike">
                <a:solidFill>
                  <a:schemeClr val="dk2"/>
                </a:solidFill>
                <a:latin typeface="Open Sans"/>
                <a:ea typeface="Open Sans"/>
                <a:cs typeface="Open Sans"/>
                <a:sym typeface="Open Sans"/>
              </a:defRPr>
            </a:lvl4pPr>
            <a:lvl5pPr indent="-342900" lvl="4" marL="2286000" marR="0" rtl="0" algn="l">
              <a:lnSpc>
                <a:spcPct val="90000"/>
              </a:lnSpc>
              <a:spcBef>
                <a:spcPts val="375"/>
              </a:spcBef>
              <a:spcAft>
                <a:spcPts val="0"/>
              </a:spcAft>
              <a:buClr>
                <a:schemeClr val="dk2"/>
              </a:buClr>
              <a:buSzPts val="1800"/>
              <a:buFont typeface="Arial"/>
              <a:buChar char="•"/>
              <a:defRPr b="0" i="0" sz="1350" u="none" cap="none" strike="noStrike">
                <a:solidFill>
                  <a:schemeClr val="dk2"/>
                </a:solidFill>
                <a:latin typeface="Open Sans"/>
                <a:ea typeface="Open Sans"/>
                <a:cs typeface="Open Sans"/>
                <a:sym typeface="Open Sans"/>
              </a:defRPr>
            </a:lvl5pPr>
            <a:lvl6pPr indent="-342900" lvl="5" marL="27432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Open Sans"/>
                <a:ea typeface="Open Sans"/>
                <a:cs typeface="Open Sans"/>
                <a:sym typeface="Open Sans"/>
              </a:defRPr>
            </a:lvl9pPr>
          </a:lstStyle>
          <a:p/>
        </p:txBody>
      </p:sp>
      <p:sp>
        <p:nvSpPr>
          <p:cNvPr id="18" name="Google Shape;18;p29"/>
          <p:cNvSpPr txBox="1"/>
          <p:nvPr>
            <p:ph type="title"/>
          </p:nvPr>
        </p:nvSpPr>
        <p:spPr>
          <a:xfrm>
            <a:off x="628650" y="536012"/>
            <a:ext cx="7886700" cy="839712"/>
          </a:xfrm>
          <a:prstGeom prst="rect">
            <a:avLst/>
          </a:prstGeom>
          <a:noFill/>
          <a:ln>
            <a:noFill/>
          </a:ln>
        </p:spPr>
        <p:txBody>
          <a:bodyPr anchorCtr="0" anchor="t" bIns="45700" lIns="91425" spcFirstLastPara="1" rIns="91425" wrap="square" tIns="45700">
            <a:noAutofit/>
          </a:bodyPr>
          <a:lstStyle>
            <a:lvl1pPr lvl="0" marR="0" algn="l">
              <a:lnSpc>
                <a:spcPct val="90000"/>
              </a:lnSpc>
              <a:spcBef>
                <a:spcPts val="0"/>
              </a:spcBef>
              <a:spcAft>
                <a:spcPts val="0"/>
              </a:spcAft>
              <a:buClr>
                <a:schemeClr val="dk2"/>
              </a:buClr>
              <a:buSzPts val="4000"/>
              <a:buFont typeface="Open Sans"/>
              <a:buNone/>
              <a:defRPr b="1" i="0" sz="3000" u="none" cap="none" strike="noStrike">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pic>
        <p:nvPicPr>
          <p:cNvPr id="19" name="Google Shape;19;p29"/>
          <p:cNvPicPr preferRelativeResize="0"/>
          <p:nvPr/>
        </p:nvPicPr>
        <p:blipFill rotWithShape="1">
          <a:blip r:embed="rId2">
            <a:alphaModFix/>
          </a:blip>
          <a:srcRect b="0" l="0" r="0" t="0"/>
          <a:stretch/>
        </p:blipFill>
        <p:spPr>
          <a:xfrm>
            <a:off x="705347" y="1300106"/>
            <a:ext cx="1701425" cy="756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17"/>
          <p:cNvSpPr txBox="1"/>
          <p:nvPr>
            <p:ph idx="1" type="body"/>
          </p:nvPr>
        </p:nvSpPr>
        <p:spPr>
          <a:xfrm>
            <a:off x="781935" y="1924606"/>
            <a:ext cx="3790066" cy="420155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360"/>
              </a:spcBef>
              <a:spcAft>
                <a:spcPts val="0"/>
              </a:spcAft>
              <a:buClr>
                <a:schemeClr val="dk1"/>
              </a:buClr>
              <a:buSzPts val="2400"/>
              <a:buFont typeface="Arial"/>
              <a:buChar char="•"/>
              <a:defRPr b="0" i="0" sz="1800" u="none" cap="none" strike="noStrike">
                <a:solidFill>
                  <a:schemeClr val="dk1"/>
                </a:solidFill>
                <a:latin typeface="Open Sans"/>
                <a:ea typeface="Open Sans"/>
                <a:cs typeface="Open Sans"/>
                <a:sym typeface="Open Sans"/>
              </a:defRPr>
            </a:lvl1pPr>
            <a:lvl2pPr indent="-355600" lvl="1" marL="914400" marR="0" rtl="0" algn="l">
              <a:lnSpc>
                <a:spcPct val="100000"/>
              </a:lnSpc>
              <a:spcBef>
                <a:spcPts val="300"/>
              </a:spcBef>
              <a:spcAft>
                <a:spcPts val="0"/>
              </a:spcAft>
              <a:buClr>
                <a:schemeClr val="dk1"/>
              </a:buClr>
              <a:buSzPts val="2000"/>
              <a:buFont typeface="Arial"/>
              <a:buChar char="–"/>
              <a:defRPr b="0" i="0" sz="1500" u="none" cap="none" strike="noStrike">
                <a:solidFill>
                  <a:schemeClr val="dk1"/>
                </a:solidFill>
                <a:latin typeface="Open Sans"/>
                <a:ea typeface="Open Sans"/>
                <a:cs typeface="Open Sans"/>
                <a:sym typeface="Open Sans"/>
              </a:defRPr>
            </a:lvl2pPr>
            <a:lvl3pPr indent="-342900" lvl="2" marL="1371600" marR="0" rtl="0" algn="l">
              <a:lnSpc>
                <a:spcPct val="100000"/>
              </a:lnSpc>
              <a:spcBef>
                <a:spcPts val="270"/>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3pPr>
            <a:lvl4pPr indent="-330200" lvl="3" marL="18288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240"/>
              </a:spcBef>
              <a:spcAft>
                <a:spcPts val="0"/>
              </a:spcAft>
              <a:buClr>
                <a:schemeClr val="dk1"/>
              </a:buClr>
              <a:buSzPts val="1600"/>
              <a:buFont typeface="Arial"/>
              <a:buChar char="•"/>
              <a:defRPr b="0" i="0" sz="1200" u="none" cap="none" strike="noStrike">
                <a:solidFill>
                  <a:schemeClr val="dk1"/>
                </a:solidFill>
                <a:latin typeface="Calibri"/>
                <a:ea typeface="Calibri"/>
                <a:cs typeface="Calibri"/>
                <a:sym typeface="Calibri"/>
              </a:defRPr>
            </a:lvl9pPr>
          </a:lstStyle>
          <a:p/>
        </p:txBody>
      </p:sp>
      <p:sp>
        <p:nvSpPr>
          <p:cNvPr id="22" name="Google Shape;22;p17"/>
          <p:cNvSpPr txBox="1"/>
          <p:nvPr>
            <p:ph type="ctrTitle"/>
          </p:nvPr>
        </p:nvSpPr>
        <p:spPr>
          <a:xfrm>
            <a:off x="779718" y="454581"/>
            <a:ext cx="7578485" cy="14700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586F7C"/>
              </a:buClr>
              <a:buSzPts val="3600"/>
              <a:buFont typeface="Open Sans"/>
              <a:buNone/>
              <a:defRPr b="1" i="0" sz="2700" u="none" cap="none" strike="noStrike">
                <a:solidFill>
                  <a:srgbClr val="586F7C"/>
                </a:solidFill>
                <a:latin typeface="Open Sans"/>
                <a:ea typeface="Open Sans"/>
                <a:cs typeface="Open Sans"/>
                <a:sym typeface="Open Sans"/>
              </a:defRPr>
            </a:lvl1pPr>
            <a:lvl2pPr lvl="1" algn="l">
              <a:lnSpc>
                <a:spcPct val="100000"/>
              </a:lnSpc>
              <a:spcBef>
                <a:spcPts val="0"/>
              </a:spcBef>
              <a:spcAft>
                <a:spcPts val="0"/>
              </a:spcAft>
              <a:buSzPts val="1400"/>
              <a:buNone/>
              <a:defRPr sz="1350"/>
            </a:lvl2pPr>
            <a:lvl3pPr lvl="2" algn="l">
              <a:lnSpc>
                <a:spcPct val="100000"/>
              </a:lnSpc>
              <a:spcBef>
                <a:spcPts val="0"/>
              </a:spcBef>
              <a:spcAft>
                <a:spcPts val="0"/>
              </a:spcAft>
              <a:buSzPts val="1400"/>
              <a:buNone/>
              <a:defRPr sz="1350"/>
            </a:lvl3pPr>
            <a:lvl4pPr lvl="3" algn="l">
              <a:lnSpc>
                <a:spcPct val="100000"/>
              </a:lnSpc>
              <a:spcBef>
                <a:spcPts val="0"/>
              </a:spcBef>
              <a:spcAft>
                <a:spcPts val="0"/>
              </a:spcAft>
              <a:buSzPts val="1400"/>
              <a:buNone/>
              <a:defRPr sz="1350"/>
            </a:lvl4pPr>
            <a:lvl5pPr lvl="4" algn="l">
              <a:lnSpc>
                <a:spcPct val="100000"/>
              </a:lnSpc>
              <a:spcBef>
                <a:spcPts val="0"/>
              </a:spcBef>
              <a:spcAft>
                <a:spcPts val="0"/>
              </a:spcAft>
              <a:buSzPts val="1400"/>
              <a:buNone/>
              <a:defRPr sz="1350"/>
            </a:lvl5pPr>
            <a:lvl6pPr lvl="5" algn="l">
              <a:lnSpc>
                <a:spcPct val="100000"/>
              </a:lnSpc>
              <a:spcBef>
                <a:spcPts val="0"/>
              </a:spcBef>
              <a:spcAft>
                <a:spcPts val="0"/>
              </a:spcAft>
              <a:buSzPts val="1400"/>
              <a:buNone/>
              <a:defRPr sz="1350"/>
            </a:lvl6pPr>
            <a:lvl7pPr lvl="6" algn="l">
              <a:lnSpc>
                <a:spcPct val="100000"/>
              </a:lnSpc>
              <a:spcBef>
                <a:spcPts val="0"/>
              </a:spcBef>
              <a:spcAft>
                <a:spcPts val="0"/>
              </a:spcAft>
              <a:buSzPts val="1400"/>
              <a:buNone/>
              <a:defRPr sz="1350"/>
            </a:lvl7pPr>
            <a:lvl8pPr lvl="7" algn="l">
              <a:lnSpc>
                <a:spcPct val="100000"/>
              </a:lnSpc>
              <a:spcBef>
                <a:spcPts val="0"/>
              </a:spcBef>
              <a:spcAft>
                <a:spcPts val="0"/>
              </a:spcAft>
              <a:buSzPts val="1400"/>
              <a:buNone/>
              <a:defRPr sz="1350"/>
            </a:lvl8pPr>
            <a:lvl9pPr lvl="8" algn="l">
              <a:lnSpc>
                <a:spcPct val="100000"/>
              </a:lnSpc>
              <a:spcBef>
                <a:spcPts val="0"/>
              </a:spcBef>
              <a:spcAft>
                <a:spcPts val="0"/>
              </a:spcAft>
              <a:buSzPts val="1400"/>
              <a:buNone/>
              <a:defRPr sz="1350"/>
            </a:lvl9pPr>
          </a:lstStyle>
          <a:p/>
        </p:txBody>
      </p:sp>
      <p:sp>
        <p:nvSpPr>
          <p:cNvPr id="23" name="Google Shape;23;p17"/>
          <p:cNvSpPr/>
          <p:nvPr>
            <p:ph idx="2" type="pic"/>
          </p:nvPr>
        </p:nvSpPr>
        <p:spPr>
          <a:xfrm>
            <a:off x="4568123" y="1924606"/>
            <a:ext cx="3790066" cy="420155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2100"/>
              <a:buFont typeface="Arial"/>
              <a:buNone/>
              <a:defRPr b="0" i="0" sz="2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5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29405" y="374490"/>
            <a:ext cx="7485191" cy="100123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586F7C"/>
              </a:buClr>
              <a:buSzPts val="3600"/>
              <a:buFont typeface="Open Sans"/>
              <a:buNone/>
              <a:defRPr b="1" i="0" sz="3600" u="none" cap="none" strike="noStrike">
                <a:solidFill>
                  <a:srgbClr val="586F7C"/>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p:nvPr/>
        </p:nvSpPr>
        <p:spPr>
          <a:xfrm>
            <a:off x="0" y="2"/>
            <a:ext cx="9144000" cy="399495"/>
          </a:xfrm>
          <a:prstGeom prst="rect">
            <a:avLst/>
          </a:prstGeom>
          <a:solidFill>
            <a:srgbClr val="E5E5E5"/>
          </a:solidFill>
          <a:ln>
            <a:noFill/>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pic>
        <p:nvPicPr>
          <p:cNvPr id="8" name="Google Shape;8;p14"/>
          <p:cNvPicPr preferRelativeResize="0"/>
          <p:nvPr/>
        </p:nvPicPr>
        <p:blipFill rotWithShape="1">
          <a:blip r:embed="rId1">
            <a:alphaModFix/>
          </a:blip>
          <a:srcRect b="0" l="0" r="0" t="0"/>
          <a:stretch/>
        </p:blipFill>
        <p:spPr>
          <a:xfrm>
            <a:off x="940464" y="1300107"/>
            <a:ext cx="2268566" cy="75619"/>
          </a:xfrm>
          <a:prstGeom prst="rect">
            <a:avLst/>
          </a:prstGeom>
          <a:noFill/>
          <a:ln>
            <a:noFill/>
          </a:ln>
        </p:spPr>
      </p:pic>
      <p:pic>
        <p:nvPicPr>
          <p:cNvPr id="9" name="Google Shape;9;p14"/>
          <p:cNvPicPr preferRelativeResize="0"/>
          <p:nvPr/>
        </p:nvPicPr>
        <p:blipFill rotWithShape="1">
          <a:blip r:embed="rId2">
            <a:alphaModFix/>
          </a:blip>
          <a:srcRect b="0" l="0" r="0" t="0"/>
          <a:stretch/>
        </p:blipFill>
        <p:spPr>
          <a:xfrm>
            <a:off x="7595296" y="6078873"/>
            <a:ext cx="1353365" cy="43656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6.png"/><Relationship Id="rId11" Type="http://schemas.openxmlformats.org/officeDocument/2006/relationships/hyperlink" Target="https://www.linkedin.com/company/research4life/" TargetMode="External"/><Relationship Id="rId10" Type="http://schemas.openxmlformats.org/officeDocument/2006/relationships/hyperlink" Target="https://www.facebook.com/R4Lpartnership/" TargetMode="External"/><Relationship Id="rId9" Type="http://schemas.openxmlformats.org/officeDocument/2006/relationships/hyperlink" Target="https://twitter.com/R4LPartnership" TargetMode="External"/><Relationship Id="rId5" Type="http://schemas.openxmlformats.org/officeDocument/2006/relationships/image" Target="../media/image8.pn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hyperlink" Target="http://www.research4lif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research4life.org/about/governance/" TargetMode="Externa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twitter.com/R4LPartnership" TargetMode="External"/><Relationship Id="rId4" Type="http://schemas.openxmlformats.org/officeDocument/2006/relationships/hyperlink" Target="https://www.facebook.com/R4Lpartnership/" TargetMode="External"/><Relationship Id="rId9" Type="http://schemas.openxmlformats.org/officeDocument/2006/relationships/image" Target="../media/image19.png"/><Relationship Id="rId5" Type="http://schemas.openxmlformats.org/officeDocument/2006/relationships/hyperlink" Target="http://www.research4life.org/newsletter" TargetMode="External"/><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research4life.org/about/governance/" TargetMode="External"/><Relationship Id="rId4" Type="http://schemas.openxmlformats.org/officeDocument/2006/relationships/hyperlink" Target="https://www.research4life.org/training/mooc/"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mailto:Powell@stm-assoc.org" TargetMode="External"/><Relationship Id="rId4" Type="http://schemas.openxmlformats.org/officeDocument/2006/relationships/hyperlink" Target="mailto:communications@research4life.org" TargetMode="External"/><Relationship Id="rId5"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research4life.org/eligibility/" TargetMode="External"/><Relationship Id="rId4" Type="http://schemas.openxmlformats.org/officeDocument/2006/relationships/hyperlink" Target="http://www.research4life.org/eligibili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gif"/><Relationship Id="rId5" Type="http://schemas.openxmlformats.org/officeDocument/2006/relationships/image" Target="../media/image9.png"/><Relationship Id="rId6" Type="http://schemas.openxmlformats.org/officeDocument/2006/relationships/image" Target="../media/image15.png"/><Relationship Id="rId7"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1"/>
          <p:cNvSpPr txBox="1"/>
          <p:nvPr>
            <p:ph type="ctrTitle"/>
          </p:nvPr>
        </p:nvSpPr>
        <p:spPr>
          <a:xfrm>
            <a:off x="689886" y="3463789"/>
            <a:ext cx="8090807" cy="1006425"/>
          </a:xfrm>
          <a:prstGeom prst="rect">
            <a:avLst/>
          </a:prstGeom>
          <a:noFill/>
          <a:ln>
            <a:noFill/>
          </a:ln>
        </p:spPr>
        <p:txBody>
          <a:bodyPr anchorCtr="0" anchor="ctr" bIns="34275" lIns="68550" spcFirstLastPara="1" rIns="68550" wrap="square" tIns="0">
            <a:noAutofit/>
          </a:bodyPr>
          <a:lstStyle/>
          <a:p>
            <a:pPr indent="0" lvl="0" marL="0" rtl="0" algn="l">
              <a:lnSpc>
                <a:spcPct val="100000"/>
              </a:lnSpc>
              <a:spcBef>
                <a:spcPts val="0"/>
              </a:spcBef>
              <a:spcAft>
                <a:spcPts val="0"/>
              </a:spcAft>
              <a:buClr>
                <a:schemeClr val="dk1"/>
              </a:buClr>
              <a:buSzPts val="1100"/>
              <a:buNone/>
            </a:pPr>
            <a:r>
              <a:rPr lang="nl-NL" sz="3600"/>
              <a:t>Research4Life</a:t>
            </a:r>
            <a:endParaRPr sz="4000"/>
          </a:p>
        </p:txBody>
      </p:sp>
      <p:sp>
        <p:nvSpPr>
          <p:cNvPr id="29" name="Google Shape;29;p1"/>
          <p:cNvSpPr txBox="1"/>
          <p:nvPr>
            <p:ph idx="1" type="subTitle"/>
          </p:nvPr>
        </p:nvSpPr>
        <p:spPr>
          <a:xfrm>
            <a:off x="689886" y="4500654"/>
            <a:ext cx="8090807" cy="648289"/>
          </a:xfrm>
          <a:prstGeom prst="rect">
            <a:avLst/>
          </a:prstGeom>
          <a:noFill/>
          <a:ln>
            <a:noFill/>
          </a:ln>
        </p:spPr>
        <p:txBody>
          <a:bodyPr anchorCtr="0" anchor="t" bIns="34275" lIns="68550" spcFirstLastPara="1" rIns="68550" wrap="square" tIns="34275">
            <a:noAutofit/>
          </a:bodyPr>
          <a:lstStyle/>
          <a:p>
            <a:pPr indent="0" lvl="0" marL="19050" marR="0" rtl="0" algn="l">
              <a:lnSpc>
                <a:spcPct val="100000"/>
              </a:lnSpc>
              <a:spcBef>
                <a:spcPts val="480"/>
              </a:spcBef>
              <a:spcAft>
                <a:spcPts val="0"/>
              </a:spcAft>
              <a:buClr>
                <a:srgbClr val="888888"/>
              </a:buClr>
              <a:buSzPts val="3200"/>
              <a:buFont typeface="Arial"/>
              <a:buNone/>
            </a:pPr>
            <a:r>
              <a:rPr lang="nl-NL" sz="2000"/>
              <a:t>Academic and professional content for the developing world</a:t>
            </a:r>
            <a:endParaRPr/>
          </a:p>
        </p:txBody>
      </p:sp>
      <p:pic>
        <p:nvPicPr>
          <p:cNvPr descr="A picture containing person, indoor, people, group&#10;&#10;Description automatically generated" id="30" name="Google Shape;30;p1"/>
          <p:cNvPicPr preferRelativeResize="0"/>
          <p:nvPr/>
        </p:nvPicPr>
        <p:blipFill rotWithShape="1">
          <a:blip r:embed="rId3">
            <a:alphaModFix/>
          </a:blip>
          <a:srcRect b="0" l="0" r="0" t="0"/>
          <a:stretch/>
        </p:blipFill>
        <p:spPr>
          <a:xfrm>
            <a:off x="0" y="391886"/>
            <a:ext cx="9144000" cy="2666318"/>
          </a:xfrm>
          <a:prstGeom prst="rect">
            <a:avLst/>
          </a:prstGeom>
          <a:noFill/>
          <a:ln>
            <a:noFill/>
          </a:ln>
        </p:spPr>
      </p:pic>
      <p:grpSp>
        <p:nvGrpSpPr>
          <p:cNvPr id="31" name="Google Shape;31;p1"/>
          <p:cNvGrpSpPr/>
          <p:nvPr/>
        </p:nvGrpSpPr>
        <p:grpSpPr>
          <a:xfrm>
            <a:off x="733429" y="5473005"/>
            <a:ext cx="4729310" cy="1384995"/>
            <a:chOff x="570140" y="5473005"/>
            <a:chExt cx="4729310" cy="1384995"/>
          </a:xfrm>
        </p:grpSpPr>
        <p:pic>
          <p:nvPicPr>
            <p:cNvPr id="32" name="Google Shape;32;p1"/>
            <p:cNvPicPr preferRelativeResize="0"/>
            <p:nvPr/>
          </p:nvPicPr>
          <p:blipFill rotWithShape="1">
            <a:blip r:embed="rId4">
              <a:alphaModFix/>
            </a:blip>
            <a:srcRect b="0" l="0" r="0" t="0"/>
            <a:stretch/>
          </p:blipFill>
          <p:spPr>
            <a:xfrm>
              <a:off x="571705" y="5947231"/>
              <a:ext cx="216000" cy="216000"/>
            </a:xfrm>
            <a:prstGeom prst="rect">
              <a:avLst/>
            </a:prstGeom>
            <a:noFill/>
            <a:ln>
              <a:noFill/>
            </a:ln>
          </p:spPr>
        </p:pic>
        <p:pic>
          <p:nvPicPr>
            <p:cNvPr id="33" name="Google Shape;33;p1"/>
            <p:cNvPicPr preferRelativeResize="0"/>
            <p:nvPr/>
          </p:nvPicPr>
          <p:blipFill rotWithShape="1">
            <a:blip r:embed="rId5">
              <a:alphaModFix/>
            </a:blip>
            <a:srcRect b="0" l="0" r="0" t="0"/>
            <a:stretch/>
          </p:blipFill>
          <p:spPr>
            <a:xfrm>
              <a:off x="570140" y="6161215"/>
              <a:ext cx="216000" cy="216000"/>
            </a:xfrm>
            <a:prstGeom prst="rect">
              <a:avLst/>
            </a:prstGeom>
            <a:noFill/>
            <a:ln>
              <a:noFill/>
            </a:ln>
          </p:spPr>
        </p:pic>
        <p:pic>
          <p:nvPicPr>
            <p:cNvPr id="34" name="Google Shape;34;p1"/>
            <p:cNvPicPr preferRelativeResize="0"/>
            <p:nvPr/>
          </p:nvPicPr>
          <p:blipFill rotWithShape="1">
            <a:blip r:embed="rId6">
              <a:alphaModFix/>
            </a:blip>
            <a:srcRect b="0" l="0" r="0" t="0"/>
            <a:stretch/>
          </p:blipFill>
          <p:spPr>
            <a:xfrm>
              <a:off x="571705" y="5511743"/>
              <a:ext cx="228600" cy="228600"/>
            </a:xfrm>
            <a:prstGeom prst="rect">
              <a:avLst/>
            </a:prstGeom>
            <a:noFill/>
            <a:ln>
              <a:noFill/>
            </a:ln>
          </p:spPr>
        </p:pic>
        <p:pic>
          <p:nvPicPr>
            <p:cNvPr id="35" name="Google Shape;35;p1"/>
            <p:cNvPicPr preferRelativeResize="0"/>
            <p:nvPr/>
          </p:nvPicPr>
          <p:blipFill rotWithShape="1">
            <a:blip r:embed="rId7">
              <a:alphaModFix/>
            </a:blip>
            <a:srcRect b="0" l="0" r="0" t="0"/>
            <a:stretch/>
          </p:blipFill>
          <p:spPr>
            <a:xfrm>
              <a:off x="572873" y="6372135"/>
              <a:ext cx="216000" cy="216000"/>
            </a:xfrm>
            <a:prstGeom prst="rect">
              <a:avLst/>
            </a:prstGeom>
            <a:noFill/>
            <a:ln>
              <a:noFill/>
            </a:ln>
          </p:spPr>
        </p:pic>
        <p:sp>
          <p:nvSpPr>
            <p:cNvPr id="36" name="Google Shape;36;p1"/>
            <p:cNvSpPr txBox="1"/>
            <p:nvPr/>
          </p:nvSpPr>
          <p:spPr>
            <a:xfrm>
              <a:off x="753265" y="5473005"/>
              <a:ext cx="4546185"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nl-NL" sz="1400" u="sng" cap="none" strike="noStrike">
                  <a:solidFill>
                    <a:schemeClr val="dk2"/>
                  </a:solidFill>
                  <a:latin typeface="Open Sans"/>
                  <a:ea typeface="Open Sans"/>
                  <a:cs typeface="Open Sans"/>
                  <a:sym typeface="Open Sans"/>
                  <a:hlinkClick r:id="rId8">
                    <a:extLst>
                      <a:ext uri="{A12FA001-AC4F-418D-AE19-62706E023703}">
                        <ahyp:hlinkClr val="tx"/>
                      </a:ext>
                    </a:extLst>
                  </a:hlinkClick>
                </a:rPr>
                <a:t>www.research4life.org</a:t>
              </a:r>
              <a:endParaRPr b="0" i="0" sz="14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nl-NL" sz="1400" u="sng" cap="none" strike="noStrike">
                  <a:solidFill>
                    <a:schemeClr val="dk2"/>
                  </a:solidFill>
                  <a:latin typeface="Open Sans"/>
                  <a:ea typeface="Open Sans"/>
                  <a:cs typeface="Open Sans"/>
                  <a:sym typeface="Open Sans"/>
                  <a:hlinkClick r:id="rId9">
                    <a:extLst>
                      <a:ext uri="{A12FA001-AC4F-418D-AE19-62706E023703}">
                        <ahyp:hlinkClr val="tx"/>
                      </a:ext>
                    </a:extLst>
                  </a:hlinkClick>
                </a:rPr>
                <a:t>R4L_partnership</a:t>
              </a:r>
              <a:endParaRPr b="0" i="0" sz="14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nl-NL" sz="1400" u="sng" cap="none" strike="noStrike">
                  <a:solidFill>
                    <a:schemeClr val="dk2"/>
                  </a:solidFill>
                  <a:latin typeface="Open Sans"/>
                  <a:ea typeface="Open Sans"/>
                  <a:cs typeface="Open Sans"/>
                  <a:sym typeface="Open Sans"/>
                  <a:hlinkClick r:id="rId10">
                    <a:extLst>
                      <a:ext uri="{A12FA001-AC4F-418D-AE19-62706E023703}">
                        <ahyp:hlinkClr val="tx"/>
                      </a:ext>
                    </a:extLst>
                  </a:hlinkClick>
                </a:rPr>
                <a:t>R4Lpartnership</a:t>
              </a:r>
              <a:endParaRPr b="0" i="0" sz="14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rPr b="0" i="0" lang="nl-NL" sz="1400" u="sng" cap="none" strike="noStrike">
                  <a:solidFill>
                    <a:schemeClr val="dk2"/>
                  </a:solidFill>
                  <a:latin typeface="Open Sans"/>
                  <a:ea typeface="Open Sans"/>
                  <a:cs typeface="Open Sans"/>
                  <a:sym typeface="Open Sans"/>
                  <a:hlinkClick r:id="rId11">
                    <a:extLst>
                      <a:ext uri="{A12FA001-AC4F-418D-AE19-62706E023703}">
                        <ahyp:hlinkClr val="tx"/>
                      </a:ext>
                    </a:extLst>
                  </a:hlinkClick>
                </a:rPr>
                <a:t>Research4Life</a:t>
              </a:r>
              <a:endParaRPr b="0" i="0" sz="1400" u="none" cap="none" strike="noStrike">
                <a:solidFill>
                  <a:schemeClr val="dk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0"/>
          <p:cNvSpPr txBox="1"/>
          <p:nvPr>
            <p:ph type="ctrTitle"/>
          </p:nvPr>
        </p:nvSpPr>
        <p:spPr>
          <a:xfrm>
            <a:off x="722566" y="423911"/>
            <a:ext cx="5653995"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In practice</a:t>
            </a:r>
            <a:endParaRPr sz="2800"/>
          </a:p>
        </p:txBody>
      </p:sp>
      <p:sp>
        <p:nvSpPr>
          <p:cNvPr id="120" name="Google Shape;120;p10"/>
          <p:cNvSpPr txBox="1"/>
          <p:nvPr>
            <p:ph idx="1" type="body"/>
          </p:nvPr>
        </p:nvSpPr>
        <p:spPr>
          <a:xfrm>
            <a:off x="802675" y="1737380"/>
            <a:ext cx="7966200" cy="48063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50000"/>
              </a:lnSpc>
              <a:spcBef>
                <a:spcPts val="420"/>
              </a:spcBef>
              <a:spcAft>
                <a:spcPts val="0"/>
              </a:spcAft>
              <a:buSzPts val="2000"/>
              <a:buChar char="•"/>
            </a:pPr>
            <a:r>
              <a:rPr lang="nl-NL" sz="2000">
                <a:solidFill>
                  <a:srgbClr val="333332"/>
                </a:solidFill>
              </a:rPr>
              <a:t>Registrations are validated by a UN office (WHO or FAO)</a:t>
            </a:r>
            <a:endParaRPr>
              <a:solidFill>
                <a:srgbClr val="333332"/>
              </a:solidFill>
            </a:endParaRPr>
          </a:p>
          <a:p>
            <a:pPr indent="-355600" lvl="0" marL="457200" rtl="0" algn="l">
              <a:lnSpc>
                <a:spcPct val="150000"/>
              </a:lnSpc>
              <a:spcBef>
                <a:spcPts val="0"/>
              </a:spcBef>
              <a:spcAft>
                <a:spcPts val="0"/>
              </a:spcAft>
              <a:buSzPts val="2000"/>
              <a:buChar char="•"/>
            </a:pPr>
            <a:r>
              <a:rPr lang="nl-NL" sz="2000">
                <a:solidFill>
                  <a:srgbClr val="333332"/>
                </a:solidFill>
              </a:rPr>
              <a:t>Participating publishers treat Research4Life as a huge library consortium</a:t>
            </a:r>
            <a:endParaRPr>
              <a:solidFill>
                <a:srgbClr val="333332"/>
              </a:solidFill>
            </a:endParaRPr>
          </a:p>
          <a:p>
            <a:pPr indent="-355600" lvl="0" marL="457200" rtl="0" algn="l">
              <a:lnSpc>
                <a:spcPct val="150000"/>
              </a:lnSpc>
              <a:spcBef>
                <a:spcPts val="0"/>
              </a:spcBef>
              <a:spcAft>
                <a:spcPts val="0"/>
              </a:spcAft>
              <a:buSzPts val="2000"/>
              <a:buChar char="•"/>
            </a:pPr>
            <a:r>
              <a:rPr lang="nl-NL" sz="2000">
                <a:solidFill>
                  <a:srgbClr val="333332"/>
                </a:solidFill>
              </a:rPr>
              <a:t>The UN agencies manage the programs on a day-to-day basis</a:t>
            </a:r>
            <a:endParaRPr>
              <a:solidFill>
                <a:srgbClr val="333332"/>
              </a:solidFill>
            </a:endParaRPr>
          </a:p>
          <a:p>
            <a:pPr indent="-355600" lvl="0" marL="457200" rtl="0" algn="l">
              <a:lnSpc>
                <a:spcPct val="150000"/>
              </a:lnSpc>
              <a:spcBef>
                <a:spcPts val="0"/>
              </a:spcBef>
              <a:spcAft>
                <a:spcPts val="0"/>
              </a:spcAft>
              <a:buSzPts val="2000"/>
              <a:buChar char="•"/>
            </a:pPr>
            <a:r>
              <a:rPr lang="nl-NL" sz="2000">
                <a:solidFill>
                  <a:srgbClr val="333332"/>
                </a:solidFill>
              </a:rPr>
              <a:t>The universities assist with metadata allocation </a:t>
            </a:r>
            <a:r>
              <a:rPr lang="nl-NL" sz="2000">
                <a:solidFill>
                  <a:srgbClr val="333332"/>
                </a:solidFill>
              </a:rPr>
              <a:t>and</a:t>
            </a:r>
            <a:r>
              <a:rPr lang="nl-NL" sz="2000">
                <a:solidFill>
                  <a:srgbClr val="333332"/>
                </a:solidFill>
              </a:rPr>
              <a:t> ensuring content discoverability</a:t>
            </a:r>
            <a:endParaRPr>
              <a:solidFill>
                <a:srgbClr val="333332"/>
              </a:solidFill>
            </a:endParaRPr>
          </a:p>
          <a:p>
            <a:pPr indent="-355600" lvl="0" marL="457200" rtl="0" algn="l">
              <a:lnSpc>
                <a:spcPct val="150000"/>
              </a:lnSpc>
              <a:spcBef>
                <a:spcPts val="0"/>
              </a:spcBef>
              <a:spcAft>
                <a:spcPts val="0"/>
              </a:spcAft>
              <a:buSzPts val="2000"/>
              <a:buChar char="•"/>
            </a:pPr>
            <a:r>
              <a:rPr lang="nl-NL" sz="2000">
                <a:solidFill>
                  <a:srgbClr val="333332"/>
                </a:solidFill>
              </a:rPr>
              <a:t>STM appoints an Outreach Director to represent the interests of the content providers</a:t>
            </a:r>
            <a:endParaRPr sz="2000">
              <a:solidFill>
                <a:srgbClr val="333332"/>
              </a:solidFill>
            </a:endParaRPr>
          </a:p>
          <a:p>
            <a:pPr indent="-355600" lvl="0" marL="457200" rtl="0" algn="l">
              <a:lnSpc>
                <a:spcPct val="150000"/>
              </a:lnSpc>
              <a:spcBef>
                <a:spcPts val="0"/>
              </a:spcBef>
              <a:spcAft>
                <a:spcPts val="0"/>
              </a:spcAft>
              <a:buSzPts val="2000"/>
              <a:buChar char="•"/>
            </a:pPr>
            <a:r>
              <a:rPr lang="nl-NL" sz="2000">
                <a:solidFill>
                  <a:srgbClr val="333332"/>
                </a:solidFill>
              </a:rPr>
              <a:t>In addition to access, Research4Life offers training and webinars on its resources</a:t>
            </a:r>
            <a:endParaRPr sz="2000">
              <a:solidFill>
                <a:srgbClr val="33333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idx="1" type="body"/>
          </p:nvPr>
        </p:nvSpPr>
        <p:spPr>
          <a:xfrm>
            <a:off x="779718" y="1741726"/>
            <a:ext cx="7947722" cy="1773635"/>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420"/>
              </a:spcBef>
              <a:spcAft>
                <a:spcPts val="0"/>
              </a:spcAft>
              <a:buSzPts val="2800"/>
              <a:buNone/>
            </a:pPr>
            <a:r>
              <a:rPr lang="nl-NL">
                <a:solidFill>
                  <a:srgbClr val="333332"/>
                </a:solidFill>
              </a:rPr>
              <a:t>The </a:t>
            </a:r>
            <a:r>
              <a:rPr lang="nl-NL" u="sng">
                <a:solidFill>
                  <a:srgbClr val="333332"/>
                </a:solidFill>
                <a:hlinkClick r:id="rId3">
                  <a:extLst>
                    <a:ext uri="{A12FA001-AC4F-418D-AE19-62706E023703}">
                      <ahyp:hlinkClr val="tx"/>
                    </a:ext>
                  </a:extLst>
                </a:hlinkClick>
              </a:rPr>
              <a:t>Executive Council</a:t>
            </a:r>
            <a:r>
              <a:rPr lang="nl-NL">
                <a:solidFill>
                  <a:srgbClr val="333332"/>
                </a:solidFill>
              </a:rPr>
              <a:t> represents the major contributing partners and takes ongoing operational decisions. Teams report back to it: Capacity Development, Comms &amp; Marketing, Eligibility, Finance, Fundraising and Technology. </a:t>
            </a:r>
            <a:endParaRPr/>
          </a:p>
          <a:p>
            <a:pPr indent="0" lvl="0" marL="50800" rtl="0" algn="l">
              <a:lnSpc>
                <a:spcPct val="100000"/>
              </a:lnSpc>
              <a:spcBef>
                <a:spcPts val="420"/>
              </a:spcBef>
              <a:spcAft>
                <a:spcPts val="0"/>
              </a:spcAft>
              <a:buSzPts val="2800"/>
              <a:buNone/>
            </a:pPr>
            <a:r>
              <a:t/>
            </a:r>
            <a:endParaRPr>
              <a:solidFill>
                <a:srgbClr val="333332"/>
              </a:solidFill>
            </a:endParaRPr>
          </a:p>
        </p:txBody>
      </p:sp>
      <p:sp>
        <p:nvSpPr>
          <p:cNvPr id="126" name="Google Shape;126;p21"/>
          <p:cNvSpPr txBox="1"/>
          <p:nvPr>
            <p:ph type="ctrTitle"/>
          </p:nvPr>
        </p:nvSpPr>
        <p:spPr>
          <a:xfrm>
            <a:off x="779718" y="27170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Governance</a:t>
            </a:r>
            <a:endParaRPr/>
          </a:p>
        </p:txBody>
      </p:sp>
      <p:pic>
        <p:nvPicPr>
          <p:cNvPr descr="General Partners Meeting, August 2019" id="127" name="Google Shape;127;p21"/>
          <p:cNvPicPr preferRelativeResize="0"/>
          <p:nvPr/>
        </p:nvPicPr>
        <p:blipFill rotWithShape="1">
          <a:blip r:embed="rId4">
            <a:alphaModFix/>
          </a:blip>
          <a:srcRect b="8705" l="1918" r="833" t="10649"/>
          <a:stretch/>
        </p:blipFill>
        <p:spPr>
          <a:xfrm>
            <a:off x="779718" y="3429000"/>
            <a:ext cx="6322122" cy="32320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1"/>
          <p:cNvSpPr txBox="1"/>
          <p:nvPr>
            <p:ph type="ctrTitle"/>
          </p:nvPr>
        </p:nvSpPr>
        <p:spPr>
          <a:xfrm>
            <a:off x="722566" y="423911"/>
            <a:ext cx="7028063"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What are the benefits for publishers?</a:t>
            </a:r>
            <a:endParaRPr/>
          </a:p>
        </p:txBody>
      </p:sp>
      <p:sp>
        <p:nvSpPr>
          <p:cNvPr id="133" name="Google Shape;133;p11"/>
          <p:cNvSpPr txBox="1"/>
          <p:nvPr>
            <p:ph idx="1" type="body"/>
          </p:nvPr>
        </p:nvSpPr>
        <p:spPr>
          <a:xfrm>
            <a:off x="722566" y="1823005"/>
            <a:ext cx="8177594" cy="4821636"/>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Support the ambitions of the Sustainable Development Goals by removing barriers to access for researchers in emerging economies</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Support your mission or CSR strategy</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Improve the diversity and inclusivity of your business</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Increase your brand awareness in growing markets, while protecting your existing business in excluded countries</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Attract new authors, reviewers and editors to your publications</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Promote good practice in information retrieval</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Leverage the collective effort made by all participating partners</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Give you access to a new network of partners </a:t>
            </a:r>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Give you an equal say in the running of Research4Life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ctrTitle"/>
          </p:nvPr>
        </p:nvSpPr>
        <p:spPr>
          <a:xfrm>
            <a:off x="722566" y="423911"/>
            <a:ext cx="7028063"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What’s expected of publishers?</a:t>
            </a:r>
            <a:endParaRPr/>
          </a:p>
        </p:txBody>
      </p:sp>
      <p:sp>
        <p:nvSpPr>
          <p:cNvPr id="139" name="Google Shape;139;p22"/>
          <p:cNvSpPr txBox="1"/>
          <p:nvPr>
            <p:ph idx="1" type="body"/>
          </p:nvPr>
        </p:nvSpPr>
        <p:spPr>
          <a:xfrm>
            <a:off x="722566" y="1644674"/>
            <a:ext cx="8008184" cy="4959325"/>
          </a:xfrm>
          <a:prstGeom prst="rect">
            <a:avLst/>
          </a:prstGeom>
          <a:noFill/>
          <a:ln>
            <a:noFill/>
          </a:ln>
        </p:spPr>
        <p:txBody>
          <a:bodyPr anchorCtr="0" anchor="t" bIns="45700" lIns="91425" spcFirstLastPara="1" rIns="91425" wrap="square" tIns="45700">
            <a:noAutofit/>
          </a:bodyPr>
          <a:lstStyle/>
          <a:p>
            <a:pPr indent="-342900" lvl="0" marL="381000" rtl="0" algn="l">
              <a:lnSpc>
                <a:spcPct val="115000"/>
              </a:lnSpc>
              <a:spcBef>
                <a:spcPts val="420"/>
              </a:spcBef>
              <a:spcAft>
                <a:spcPts val="0"/>
              </a:spcAft>
              <a:buSzPts val="2800"/>
              <a:buChar char="•"/>
            </a:pPr>
            <a:r>
              <a:rPr lang="nl-NL" sz="2000">
                <a:solidFill>
                  <a:srgbClr val="333332"/>
                </a:solidFill>
              </a:rPr>
              <a:t>Provide access to your content, and set any exclusions</a:t>
            </a:r>
            <a:endParaRPr/>
          </a:p>
          <a:p>
            <a:pPr indent="-342900" lvl="0" marL="381000" rtl="0" algn="l">
              <a:lnSpc>
                <a:spcPct val="115000"/>
              </a:lnSpc>
              <a:spcBef>
                <a:spcPts val="420"/>
              </a:spcBef>
              <a:spcAft>
                <a:spcPts val="0"/>
              </a:spcAft>
              <a:buSzPts val="2800"/>
              <a:buChar char="•"/>
            </a:pPr>
            <a:r>
              <a:rPr lang="nl-NL" sz="2000">
                <a:solidFill>
                  <a:srgbClr val="333332"/>
                </a:solidFill>
              </a:rPr>
              <a:t>Add our IP address ranges to your access control system (or set up for Shibboleth), so that users can be authenticated for access to your content </a:t>
            </a:r>
            <a:endParaRPr/>
          </a:p>
          <a:p>
            <a:pPr indent="-342900" lvl="0" marL="381000" rtl="0" algn="l">
              <a:lnSpc>
                <a:spcPct val="115000"/>
              </a:lnSpc>
              <a:spcBef>
                <a:spcPts val="420"/>
              </a:spcBef>
              <a:spcAft>
                <a:spcPts val="0"/>
              </a:spcAft>
              <a:buSzPts val="2800"/>
              <a:buChar char="•"/>
            </a:pPr>
            <a:r>
              <a:rPr lang="nl-NL" sz="2000">
                <a:solidFill>
                  <a:srgbClr val="333332"/>
                </a:solidFill>
              </a:rPr>
              <a:t>Provide marketing and comms channels and support, e.g. by featuring Research4Life on your social media or website</a:t>
            </a:r>
            <a:endParaRPr/>
          </a:p>
          <a:p>
            <a:pPr indent="-342900" lvl="0" marL="381000" rtl="0" algn="l">
              <a:lnSpc>
                <a:spcPct val="115000"/>
              </a:lnSpc>
              <a:spcBef>
                <a:spcPts val="420"/>
              </a:spcBef>
              <a:spcAft>
                <a:spcPts val="0"/>
              </a:spcAft>
              <a:buSzPts val="2800"/>
              <a:buChar char="•"/>
            </a:pPr>
            <a:r>
              <a:rPr lang="nl-NL" sz="2000">
                <a:solidFill>
                  <a:srgbClr val="333332"/>
                </a:solidFill>
              </a:rPr>
              <a:t>Help to oversee Research4Life through representation on the Executive Committee and by participating in other committees</a:t>
            </a:r>
            <a:endParaRPr/>
          </a:p>
          <a:p>
            <a:pPr indent="-342900" lvl="0" marL="381000" rtl="0" algn="l">
              <a:lnSpc>
                <a:spcPct val="115000"/>
              </a:lnSpc>
              <a:spcBef>
                <a:spcPts val="420"/>
              </a:spcBef>
              <a:spcAft>
                <a:spcPts val="0"/>
              </a:spcAft>
              <a:buSzPts val="2800"/>
              <a:buChar char="•"/>
            </a:pPr>
            <a:r>
              <a:rPr lang="nl-NL" sz="2000">
                <a:solidFill>
                  <a:srgbClr val="333332"/>
                </a:solidFill>
              </a:rPr>
              <a:t>Agree that any fees raised from Group B countries should be used by Research4Life for operational activities, including outreach, training &amp; evaluation</a:t>
            </a:r>
            <a:endParaRPr/>
          </a:p>
          <a:p>
            <a:pPr indent="-342900" lvl="0" marL="381000" rtl="0" algn="l">
              <a:lnSpc>
                <a:spcPct val="115000"/>
              </a:lnSpc>
              <a:spcBef>
                <a:spcPts val="420"/>
              </a:spcBef>
              <a:spcAft>
                <a:spcPts val="0"/>
              </a:spcAft>
              <a:buSzPts val="2800"/>
              <a:buChar char="•"/>
            </a:pPr>
            <a:r>
              <a:rPr lang="nl-NL" sz="2000">
                <a:solidFill>
                  <a:srgbClr val="333332"/>
                </a:solidFill>
              </a:rPr>
              <a:t>Consider offering occasional grants and donations</a:t>
            </a:r>
            <a:endParaRPr/>
          </a:p>
          <a:p>
            <a:pPr indent="-342900" lvl="0" marL="381000" rtl="0" algn="l">
              <a:lnSpc>
                <a:spcPct val="115000"/>
              </a:lnSpc>
              <a:spcBef>
                <a:spcPts val="420"/>
              </a:spcBef>
              <a:spcAft>
                <a:spcPts val="0"/>
              </a:spcAft>
              <a:buSzPts val="2800"/>
              <a:buChar char="•"/>
            </a:pPr>
            <a:r>
              <a:rPr lang="nl-NL" sz="2000">
                <a:solidFill>
                  <a:srgbClr val="333332"/>
                </a:solidFill>
              </a:rPr>
              <a:t>Confirm your details with us on an annual basis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516890" y="730623"/>
            <a:ext cx="7886700" cy="8397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000"/>
              <a:buFont typeface="Open Sans"/>
              <a:buNone/>
            </a:pPr>
            <a:r>
              <a:rPr lang="nl-NL" sz="2800">
                <a:solidFill>
                  <a:srgbClr val="586F7C"/>
                </a:solidFill>
              </a:rPr>
              <a:t>What is the user experience like?</a:t>
            </a:r>
            <a:endParaRPr/>
          </a:p>
        </p:txBody>
      </p:sp>
      <p:pic>
        <p:nvPicPr>
          <p:cNvPr id="145" name="Google Shape;145;p23"/>
          <p:cNvPicPr preferRelativeResize="0"/>
          <p:nvPr>
            <p:ph idx="1" type="body"/>
          </p:nvPr>
        </p:nvPicPr>
        <p:blipFill rotWithShape="1">
          <a:blip r:embed="rId3">
            <a:alphaModFix/>
          </a:blip>
          <a:srcRect b="0" l="0" r="0" t="0"/>
          <a:stretch/>
        </p:blipFill>
        <p:spPr>
          <a:xfrm>
            <a:off x="0" y="2057401"/>
            <a:ext cx="3663554" cy="2059781"/>
          </a:xfrm>
          <a:prstGeom prst="rect">
            <a:avLst/>
          </a:prstGeom>
          <a:noFill/>
          <a:ln>
            <a:noFill/>
          </a:ln>
        </p:spPr>
      </p:pic>
      <p:pic>
        <p:nvPicPr>
          <p:cNvPr id="146" name="Google Shape;146;p23"/>
          <p:cNvPicPr preferRelativeResize="0"/>
          <p:nvPr/>
        </p:nvPicPr>
        <p:blipFill rotWithShape="1">
          <a:blip r:embed="rId4">
            <a:alphaModFix/>
          </a:blip>
          <a:srcRect b="0" l="0" r="0" t="0"/>
          <a:stretch/>
        </p:blipFill>
        <p:spPr>
          <a:xfrm>
            <a:off x="2133532" y="2373968"/>
            <a:ext cx="5460428" cy="3069992"/>
          </a:xfrm>
          <a:prstGeom prst="rect">
            <a:avLst/>
          </a:prstGeom>
          <a:noFill/>
          <a:ln>
            <a:noFill/>
          </a:ln>
        </p:spPr>
      </p:pic>
      <p:pic>
        <p:nvPicPr>
          <p:cNvPr id="147" name="Google Shape;147;p23"/>
          <p:cNvPicPr preferRelativeResize="0"/>
          <p:nvPr/>
        </p:nvPicPr>
        <p:blipFill rotWithShape="1">
          <a:blip r:embed="rId5">
            <a:alphaModFix/>
          </a:blip>
          <a:srcRect b="0" l="0" r="0" t="0"/>
          <a:stretch/>
        </p:blipFill>
        <p:spPr>
          <a:xfrm>
            <a:off x="3016850" y="3199522"/>
            <a:ext cx="4984151" cy="28012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idx="1" type="body"/>
          </p:nvPr>
        </p:nvSpPr>
        <p:spPr>
          <a:xfrm>
            <a:off x="779718" y="1924605"/>
            <a:ext cx="7538660" cy="420155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420"/>
              </a:spcBef>
              <a:spcAft>
                <a:spcPts val="0"/>
              </a:spcAft>
              <a:buClr>
                <a:schemeClr val="dk1"/>
              </a:buClr>
              <a:buSzPts val="2800"/>
              <a:buFont typeface="Arial"/>
              <a:buChar char="•"/>
            </a:pPr>
            <a:r>
              <a:rPr lang="nl-NL">
                <a:solidFill>
                  <a:srgbClr val="333332"/>
                </a:solidFill>
              </a:rPr>
              <a:t>Direct feed of IP addresses from the IPRegistry to enable more seamless authentication</a:t>
            </a:r>
            <a:endParaRPr/>
          </a:p>
          <a:p>
            <a:pPr indent="-228600" lvl="0" marL="457200" marR="0" rtl="0" algn="l">
              <a:lnSpc>
                <a:spcPct val="100000"/>
              </a:lnSpc>
              <a:spcBef>
                <a:spcPts val="420"/>
              </a:spcBef>
              <a:spcAft>
                <a:spcPts val="0"/>
              </a:spcAft>
              <a:buClr>
                <a:schemeClr val="dk1"/>
              </a:buClr>
              <a:buSzPts val="2800"/>
              <a:buFont typeface="Arial"/>
              <a:buNone/>
            </a:pPr>
            <a:r>
              <a:t/>
            </a:r>
            <a:endParaRPr>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a:solidFill>
                  <a:srgbClr val="333332"/>
                </a:solidFill>
              </a:rPr>
              <a:t>Complete redevelopment of the content portal (front-end) to provide a modern and user-friendly experience</a:t>
            </a:r>
            <a:endParaRPr/>
          </a:p>
          <a:p>
            <a:pPr indent="-228600" lvl="0" marL="457200" marR="0" rtl="0" algn="l">
              <a:lnSpc>
                <a:spcPct val="100000"/>
              </a:lnSpc>
              <a:spcBef>
                <a:spcPts val="420"/>
              </a:spcBef>
              <a:spcAft>
                <a:spcPts val="0"/>
              </a:spcAft>
              <a:buClr>
                <a:schemeClr val="dk1"/>
              </a:buClr>
              <a:buSzPts val="2800"/>
              <a:buFont typeface="Arial"/>
              <a:buNone/>
            </a:pPr>
            <a:r>
              <a:t/>
            </a:r>
            <a:endParaRPr>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a:solidFill>
                  <a:srgbClr val="333332"/>
                </a:solidFill>
              </a:rPr>
              <a:t>Mobile optimisation</a:t>
            </a:r>
            <a:endParaRPr/>
          </a:p>
          <a:p>
            <a:pPr indent="-228600" lvl="0" marL="457200" marR="0" rtl="0" algn="l">
              <a:lnSpc>
                <a:spcPct val="100000"/>
              </a:lnSpc>
              <a:spcBef>
                <a:spcPts val="420"/>
              </a:spcBef>
              <a:spcAft>
                <a:spcPts val="0"/>
              </a:spcAft>
              <a:buClr>
                <a:schemeClr val="dk1"/>
              </a:buClr>
              <a:buSzPts val="2800"/>
              <a:buFont typeface="Arial"/>
              <a:buNone/>
            </a:pPr>
            <a:r>
              <a:t/>
            </a:r>
            <a:endParaRPr>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a:solidFill>
                  <a:srgbClr val="333332"/>
                </a:solidFill>
              </a:rPr>
              <a:t>Commitment to give Research4Life users the same quality of experience as any other customer</a:t>
            </a:r>
            <a:endParaRPr/>
          </a:p>
        </p:txBody>
      </p:sp>
      <p:sp>
        <p:nvSpPr>
          <p:cNvPr id="153" name="Google Shape;153;p24"/>
          <p:cNvSpPr txBox="1"/>
          <p:nvPr>
            <p:ph type="ctrTitle"/>
          </p:nvPr>
        </p:nvSpPr>
        <p:spPr>
          <a:xfrm>
            <a:off x="779718" y="27170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Technology upgrades underway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idx="1" type="body"/>
          </p:nvPr>
        </p:nvSpPr>
        <p:spPr>
          <a:xfrm>
            <a:off x="779718" y="1845944"/>
            <a:ext cx="7538660" cy="4740355"/>
          </a:xfrm>
          <a:prstGeom prst="rect">
            <a:avLst/>
          </a:prstGeom>
          <a:noFill/>
          <a:ln>
            <a:noFill/>
          </a:ln>
        </p:spPr>
        <p:txBody>
          <a:bodyPr anchorCtr="0" anchor="t" bIns="45700" lIns="91425" spcFirstLastPara="1" rIns="91425" wrap="square" tIns="45700">
            <a:noAutofit/>
          </a:bodyPr>
          <a:lstStyle/>
          <a:p>
            <a:pPr indent="-406400" lvl="0" marL="457200" rtl="0" algn="l">
              <a:lnSpc>
                <a:spcPct val="150000"/>
              </a:lnSpc>
              <a:spcBef>
                <a:spcPts val="420"/>
              </a:spcBef>
              <a:spcAft>
                <a:spcPts val="0"/>
              </a:spcAft>
              <a:buSzPts val="2800"/>
              <a:buChar char="•"/>
            </a:pPr>
            <a:r>
              <a:rPr lang="nl-NL">
                <a:solidFill>
                  <a:srgbClr val="333332"/>
                </a:solidFill>
              </a:rPr>
              <a:t>Marketing &amp; Comms team has an annual budget of c. $30K to cover channels and promotional activities</a:t>
            </a:r>
            <a:endParaRPr/>
          </a:p>
          <a:p>
            <a:pPr indent="-406400" lvl="0" marL="457200" rtl="0" algn="l">
              <a:lnSpc>
                <a:spcPct val="150000"/>
              </a:lnSpc>
              <a:spcBef>
                <a:spcPts val="420"/>
              </a:spcBef>
              <a:spcAft>
                <a:spcPts val="0"/>
              </a:spcAft>
              <a:buSzPts val="2800"/>
              <a:buChar char="•"/>
            </a:pPr>
            <a:r>
              <a:rPr lang="nl-NL">
                <a:solidFill>
                  <a:srgbClr val="333332"/>
                </a:solidFill>
              </a:rPr>
              <a:t>A wide range of brochures, videos and testimonials can be viewed or downloaded from the Research4Life website</a:t>
            </a:r>
            <a:endParaRPr/>
          </a:p>
          <a:p>
            <a:pPr indent="-406400" lvl="0" marL="457200" rtl="0" algn="l">
              <a:lnSpc>
                <a:spcPct val="150000"/>
              </a:lnSpc>
              <a:spcBef>
                <a:spcPts val="420"/>
              </a:spcBef>
              <a:spcAft>
                <a:spcPts val="0"/>
              </a:spcAft>
              <a:buSzPts val="2800"/>
              <a:buChar char="•"/>
            </a:pPr>
            <a:r>
              <a:rPr lang="nl-NL">
                <a:solidFill>
                  <a:srgbClr val="333332"/>
                </a:solidFill>
              </a:rPr>
              <a:t>Most materials are available in English, French,  Spanish &amp; Portuguese, including the website</a:t>
            </a:r>
            <a:endParaRPr/>
          </a:p>
          <a:p>
            <a:pPr indent="-406400" lvl="0" marL="457200" rtl="0" algn="l">
              <a:lnSpc>
                <a:spcPct val="150000"/>
              </a:lnSpc>
              <a:spcBef>
                <a:spcPts val="420"/>
              </a:spcBef>
              <a:spcAft>
                <a:spcPts val="0"/>
              </a:spcAft>
              <a:buSzPts val="2800"/>
              <a:buChar char="•"/>
            </a:pPr>
            <a:r>
              <a:rPr lang="nl-NL">
                <a:solidFill>
                  <a:srgbClr val="333332"/>
                </a:solidFill>
              </a:rPr>
              <a:t>Research4Life User Advisory Group also provides key outreach and feedback</a:t>
            </a:r>
            <a:endParaRPr/>
          </a:p>
        </p:txBody>
      </p:sp>
      <p:sp>
        <p:nvSpPr>
          <p:cNvPr id="159" name="Google Shape;159;p25"/>
          <p:cNvSpPr txBox="1"/>
          <p:nvPr>
            <p:ph type="ctrTitle"/>
          </p:nvPr>
        </p:nvSpPr>
        <p:spPr>
          <a:xfrm>
            <a:off x="779718" y="27170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How is Research4Life promoted?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ph idx="1" type="body"/>
          </p:nvPr>
        </p:nvSpPr>
        <p:spPr>
          <a:xfrm>
            <a:off x="627318" y="1792525"/>
            <a:ext cx="5245162" cy="471249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434343"/>
              </a:buClr>
              <a:buSzPts val="2800"/>
              <a:buChar char="•"/>
            </a:pPr>
            <a:r>
              <a:rPr lang="nl-NL" u="sng">
                <a:solidFill>
                  <a:srgbClr val="333332"/>
                </a:solidFill>
                <a:hlinkClick r:id="rId3">
                  <a:extLst>
                    <a:ext uri="{A12FA001-AC4F-418D-AE19-62706E023703}">
                      <ahyp:hlinkClr val="tx"/>
                    </a:ext>
                  </a:extLst>
                </a:hlinkClick>
              </a:rPr>
              <a:t>Twitter</a:t>
            </a:r>
            <a:r>
              <a:rPr lang="nl-NL">
                <a:solidFill>
                  <a:srgbClr val="333332"/>
                </a:solidFill>
              </a:rPr>
              <a:t>: 3,600 followers </a:t>
            </a:r>
            <a:endParaRPr/>
          </a:p>
          <a:p>
            <a:pPr indent="-342900" lvl="0" marL="342900" rtl="0" algn="l">
              <a:lnSpc>
                <a:spcPct val="90000"/>
              </a:lnSpc>
              <a:spcBef>
                <a:spcPts val="0"/>
              </a:spcBef>
              <a:spcAft>
                <a:spcPts val="0"/>
              </a:spcAft>
              <a:buClr>
                <a:srgbClr val="434343"/>
              </a:buClr>
              <a:buSzPts val="2800"/>
              <a:buChar char="•"/>
            </a:pPr>
            <a:r>
              <a:rPr lang="nl-NL" u="sng">
                <a:solidFill>
                  <a:srgbClr val="333332"/>
                </a:solidFill>
                <a:hlinkClick r:id="rId4">
                  <a:extLst>
                    <a:ext uri="{A12FA001-AC4F-418D-AE19-62706E023703}">
                      <ahyp:hlinkClr val="tx"/>
                    </a:ext>
                  </a:extLst>
                </a:hlinkClick>
              </a:rPr>
              <a:t>Facebook</a:t>
            </a:r>
            <a:r>
              <a:rPr lang="nl-NL">
                <a:solidFill>
                  <a:srgbClr val="333332"/>
                </a:solidFill>
              </a:rPr>
              <a:t>: 12,000 followers </a:t>
            </a:r>
            <a:endParaRPr/>
          </a:p>
          <a:p>
            <a:pPr indent="-342900" lvl="0" marL="342900" rtl="0" algn="l">
              <a:lnSpc>
                <a:spcPct val="90000"/>
              </a:lnSpc>
              <a:spcBef>
                <a:spcPts val="0"/>
              </a:spcBef>
              <a:spcAft>
                <a:spcPts val="0"/>
              </a:spcAft>
              <a:buClr>
                <a:srgbClr val="434343"/>
              </a:buClr>
              <a:buSzPts val="2800"/>
              <a:buChar char="•"/>
            </a:pPr>
            <a:r>
              <a:rPr lang="nl-NL">
                <a:solidFill>
                  <a:srgbClr val="333332"/>
                </a:solidFill>
              </a:rPr>
              <a:t>Dgroups: 16,000 members</a:t>
            </a:r>
            <a:endParaRPr/>
          </a:p>
          <a:p>
            <a:pPr indent="-342900" lvl="0" marL="342900" rtl="0" algn="l">
              <a:lnSpc>
                <a:spcPct val="90000"/>
              </a:lnSpc>
              <a:spcBef>
                <a:spcPts val="0"/>
              </a:spcBef>
              <a:spcAft>
                <a:spcPts val="0"/>
              </a:spcAft>
              <a:buClr>
                <a:srgbClr val="434343"/>
              </a:buClr>
              <a:buSzPts val="2800"/>
              <a:buChar char="•"/>
            </a:pPr>
            <a:r>
              <a:rPr lang="nl-NL">
                <a:solidFill>
                  <a:srgbClr val="333332"/>
                </a:solidFill>
              </a:rPr>
              <a:t>Monthly </a:t>
            </a:r>
            <a:r>
              <a:rPr lang="nl-NL" u="sng">
                <a:solidFill>
                  <a:srgbClr val="333332"/>
                </a:solidFill>
                <a:hlinkClick r:id="rId5">
                  <a:extLst>
                    <a:ext uri="{A12FA001-AC4F-418D-AE19-62706E023703}">
                      <ahyp:hlinkClr val="tx"/>
                    </a:ext>
                  </a:extLst>
                </a:hlinkClick>
              </a:rPr>
              <a:t>newsletter</a:t>
            </a:r>
            <a:r>
              <a:rPr lang="nl-NL">
                <a:solidFill>
                  <a:srgbClr val="333332"/>
                </a:solidFill>
              </a:rPr>
              <a:t>: 4150 subscribers </a:t>
            </a:r>
            <a:endParaRPr/>
          </a:p>
          <a:p>
            <a:pPr indent="-342900" lvl="0" marL="342900" rtl="0" algn="l">
              <a:lnSpc>
                <a:spcPct val="90000"/>
              </a:lnSpc>
              <a:spcBef>
                <a:spcPts val="0"/>
              </a:spcBef>
              <a:spcAft>
                <a:spcPts val="0"/>
              </a:spcAft>
              <a:buClr>
                <a:srgbClr val="434343"/>
              </a:buClr>
              <a:buSzPts val="2800"/>
              <a:buChar char="•"/>
            </a:pPr>
            <a:r>
              <a:rPr lang="nl-NL">
                <a:solidFill>
                  <a:srgbClr val="333332"/>
                </a:solidFill>
              </a:rPr>
              <a:t>Website: 600 unique visitors/day</a:t>
            </a:r>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165100" lvl="0" marL="342900" rtl="0" algn="l">
              <a:lnSpc>
                <a:spcPct val="90000"/>
              </a:lnSpc>
              <a:spcBef>
                <a:spcPts val="0"/>
              </a:spcBef>
              <a:spcAft>
                <a:spcPts val="0"/>
              </a:spcAft>
              <a:buClr>
                <a:srgbClr val="434343"/>
              </a:buClr>
              <a:buSzPts val="2800"/>
              <a:buNone/>
            </a:pPr>
            <a:r>
              <a:t/>
            </a:r>
            <a:endParaRPr>
              <a:solidFill>
                <a:srgbClr val="333332"/>
              </a:solidFill>
            </a:endParaRPr>
          </a:p>
          <a:p>
            <a:pPr indent="0" lvl="0" marL="0" rtl="0" algn="l">
              <a:lnSpc>
                <a:spcPct val="90000"/>
              </a:lnSpc>
              <a:spcBef>
                <a:spcPts val="1000"/>
              </a:spcBef>
              <a:spcAft>
                <a:spcPts val="0"/>
              </a:spcAft>
              <a:buClr>
                <a:srgbClr val="434343"/>
              </a:buClr>
              <a:buSzPts val="2800"/>
              <a:buNone/>
            </a:pPr>
            <a:r>
              <a:rPr lang="nl-NL">
                <a:solidFill>
                  <a:srgbClr val="333332"/>
                </a:solidFill>
              </a:rPr>
              <a:t>Paid Facebook campaigns for MOOCs and webinars: average 366,000 people reached/$60 spent per campaign.</a:t>
            </a:r>
            <a:endParaRPr/>
          </a:p>
          <a:p>
            <a:pPr indent="-228600" lvl="0" marL="457200" marR="0" rtl="0" algn="l">
              <a:lnSpc>
                <a:spcPct val="100000"/>
              </a:lnSpc>
              <a:spcBef>
                <a:spcPts val="420"/>
              </a:spcBef>
              <a:spcAft>
                <a:spcPts val="0"/>
              </a:spcAft>
              <a:buClr>
                <a:schemeClr val="dk1"/>
              </a:buClr>
              <a:buSzPts val="2800"/>
              <a:buFont typeface="Arial"/>
              <a:buNone/>
            </a:pPr>
            <a:r>
              <a:t/>
            </a:r>
            <a:endParaRPr>
              <a:solidFill>
                <a:srgbClr val="333332"/>
              </a:solidFill>
            </a:endParaRPr>
          </a:p>
        </p:txBody>
      </p:sp>
      <p:sp>
        <p:nvSpPr>
          <p:cNvPr id="165" name="Google Shape;165;p26"/>
          <p:cNvSpPr txBox="1"/>
          <p:nvPr>
            <p:ph type="ctrTitle"/>
          </p:nvPr>
        </p:nvSpPr>
        <p:spPr>
          <a:xfrm>
            <a:off x="779718" y="22090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Channels</a:t>
            </a:r>
            <a:endParaRPr/>
          </a:p>
        </p:txBody>
      </p:sp>
      <p:pic>
        <p:nvPicPr>
          <p:cNvPr descr="Graphical user interface, text, application&#10;&#10;Description automatically generated" id="166" name="Google Shape;166;p26"/>
          <p:cNvPicPr preferRelativeResize="0"/>
          <p:nvPr/>
        </p:nvPicPr>
        <p:blipFill rotWithShape="1">
          <a:blip r:embed="rId6">
            <a:alphaModFix/>
          </a:blip>
          <a:srcRect b="0" l="0" r="0" t="0"/>
          <a:stretch/>
        </p:blipFill>
        <p:spPr>
          <a:xfrm>
            <a:off x="779718" y="3627120"/>
            <a:ext cx="1949116" cy="1234440"/>
          </a:xfrm>
          <a:prstGeom prst="rect">
            <a:avLst/>
          </a:prstGeom>
          <a:noFill/>
          <a:ln>
            <a:noFill/>
          </a:ln>
        </p:spPr>
      </p:pic>
      <p:pic>
        <p:nvPicPr>
          <p:cNvPr descr="Graphical user interface, text, application&#10;&#10;Description automatically generated" id="167" name="Google Shape;167;p26"/>
          <p:cNvPicPr preferRelativeResize="0"/>
          <p:nvPr/>
        </p:nvPicPr>
        <p:blipFill rotWithShape="1">
          <a:blip r:embed="rId7">
            <a:alphaModFix/>
          </a:blip>
          <a:srcRect b="0" l="0" r="0" t="0"/>
          <a:stretch/>
        </p:blipFill>
        <p:spPr>
          <a:xfrm>
            <a:off x="2812810" y="3614420"/>
            <a:ext cx="1949116" cy="1234440"/>
          </a:xfrm>
          <a:prstGeom prst="rect">
            <a:avLst/>
          </a:prstGeom>
          <a:noFill/>
          <a:ln>
            <a:noFill/>
          </a:ln>
        </p:spPr>
      </p:pic>
      <p:pic>
        <p:nvPicPr>
          <p:cNvPr descr="A screenshot of a social media post&#10;&#10;Description automatically generated" id="168" name="Google Shape;168;p26"/>
          <p:cNvPicPr preferRelativeResize="0"/>
          <p:nvPr/>
        </p:nvPicPr>
        <p:blipFill rotWithShape="1">
          <a:blip r:embed="rId8">
            <a:alphaModFix/>
          </a:blip>
          <a:srcRect b="0" l="0" r="0" t="0"/>
          <a:stretch/>
        </p:blipFill>
        <p:spPr>
          <a:xfrm>
            <a:off x="6447129" y="847611"/>
            <a:ext cx="2559757" cy="2779509"/>
          </a:xfrm>
          <a:prstGeom prst="rect">
            <a:avLst/>
          </a:prstGeom>
          <a:noFill/>
          <a:ln>
            <a:noFill/>
          </a:ln>
        </p:spPr>
      </p:pic>
      <p:pic>
        <p:nvPicPr>
          <p:cNvPr id="169" name="Google Shape;169;p26"/>
          <p:cNvPicPr preferRelativeResize="0"/>
          <p:nvPr/>
        </p:nvPicPr>
        <p:blipFill rotWithShape="1">
          <a:blip r:embed="rId9">
            <a:alphaModFix/>
          </a:blip>
          <a:srcRect b="0" l="0" r="0" t="0"/>
          <a:stretch/>
        </p:blipFill>
        <p:spPr>
          <a:xfrm>
            <a:off x="6447128" y="3708401"/>
            <a:ext cx="2559758" cy="2184401"/>
          </a:xfrm>
          <a:prstGeom prst="rect">
            <a:avLst/>
          </a:prstGeom>
          <a:noFill/>
          <a:ln cap="flat" cmpd="sng" w="9525">
            <a:solidFill>
              <a:schemeClr val="lt2"/>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idx="1" type="body"/>
          </p:nvPr>
        </p:nvSpPr>
        <p:spPr>
          <a:xfrm>
            <a:off x="779718" y="1924604"/>
            <a:ext cx="7538660" cy="447619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c. $70k per annum spent on training around the world, with increasing focus on online courses</a:t>
            </a:r>
            <a:endParaRPr/>
          </a:p>
          <a:p>
            <a:pPr indent="-228600" lvl="0" marL="457200" marR="0" rtl="0" algn="l">
              <a:lnSpc>
                <a:spcPct val="100000"/>
              </a:lnSpc>
              <a:spcBef>
                <a:spcPts val="420"/>
              </a:spcBef>
              <a:spcAft>
                <a:spcPts val="0"/>
              </a:spcAft>
              <a:buClr>
                <a:schemeClr val="dk1"/>
              </a:buClr>
              <a:buSzPts val="2800"/>
              <a:buFont typeface="Arial"/>
              <a:buNone/>
            </a:pPr>
            <a:r>
              <a:t/>
            </a:r>
            <a:endParaRPr sz="2000">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sz="2000" u="sng">
                <a:solidFill>
                  <a:srgbClr val="333332"/>
                </a:solidFill>
                <a:hlinkClick r:id="rId3">
                  <a:extLst>
                    <a:ext uri="{A12FA001-AC4F-418D-AE19-62706E023703}">
                      <ahyp:hlinkClr val="tx"/>
                    </a:ext>
                  </a:extLst>
                </a:hlinkClick>
              </a:rPr>
              <a:t>Webinars</a:t>
            </a:r>
            <a:r>
              <a:rPr lang="nl-NL" sz="2000">
                <a:solidFill>
                  <a:srgbClr val="333332"/>
                </a:solidFill>
              </a:rPr>
              <a:t> on selected resources and search tools are now a regular feature</a:t>
            </a:r>
            <a:endParaRPr/>
          </a:p>
          <a:p>
            <a:pPr indent="-228600" lvl="0" marL="457200" marR="0" rtl="0" algn="l">
              <a:lnSpc>
                <a:spcPct val="100000"/>
              </a:lnSpc>
              <a:spcBef>
                <a:spcPts val="420"/>
              </a:spcBef>
              <a:spcAft>
                <a:spcPts val="0"/>
              </a:spcAft>
              <a:buClr>
                <a:schemeClr val="dk1"/>
              </a:buClr>
              <a:buSzPts val="2800"/>
              <a:buFont typeface="Arial"/>
              <a:buNone/>
            </a:pPr>
            <a:r>
              <a:t/>
            </a:r>
            <a:endParaRPr sz="2000">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Research4Life </a:t>
            </a:r>
            <a:r>
              <a:rPr lang="nl-NL" sz="2000" u="sng">
                <a:solidFill>
                  <a:srgbClr val="333332"/>
                </a:solidFill>
                <a:hlinkClick r:id="rId4">
                  <a:extLst>
                    <a:ext uri="{A12FA001-AC4F-418D-AE19-62706E023703}">
                      <ahyp:hlinkClr val="tx"/>
                    </a:ext>
                  </a:extLst>
                </a:hlinkClick>
              </a:rPr>
              <a:t>MOOC</a:t>
            </a:r>
            <a:r>
              <a:rPr lang="nl-NL" sz="2000">
                <a:solidFill>
                  <a:srgbClr val="333332"/>
                </a:solidFill>
              </a:rPr>
              <a:t> has now run 4 times, with over 7000 participants; better reach than face-to-face training</a:t>
            </a:r>
            <a:endParaRPr/>
          </a:p>
          <a:p>
            <a:pPr indent="-228600" lvl="0" marL="457200" marR="0" rtl="0" algn="l">
              <a:lnSpc>
                <a:spcPct val="100000"/>
              </a:lnSpc>
              <a:spcBef>
                <a:spcPts val="420"/>
              </a:spcBef>
              <a:spcAft>
                <a:spcPts val="0"/>
              </a:spcAft>
              <a:buClr>
                <a:schemeClr val="dk1"/>
              </a:buClr>
              <a:buSzPts val="2800"/>
              <a:buFont typeface="Arial"/>
              <a:buNone/>
            </a:pPr>
            <a:r>
              <a:t/>
            </a:r>
            <a:endParaRPr sz="2000">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lang="nl-NL" sz="2000">
                <a:solidFill>
                  <a:srgbClr val="333332"/>
                </a:solidFill>
              </a:rPr>
              <a:t>Training covers not just how to use the Research4Life platform but also how to make effective use of the content, as a librarian, researcher or practitioner (e.g. Advocacy Toolkit)</a:t>
            </a:r>
            <a:endParaRPr/>
          </a:p>
          <a:p>
            <a:pPr indent="-228600" lvl="0" marL="457200" rtl="0" algn="l">
              <a:lnSpc>
                <a:spcPct val="100000"/>
              </a:lnSpc>
              <a:spcBef>
                <a:spcPts val="420"/>
              </a:spcBef>
              <a:spcAft>
                <a:spcPts val="0"/>
              </a:spcAft>
              <a:buSzPts val="2800"/>
              <a:buFont typeface="Arial"/>
              <a:buNone/>
            </a:pPr>
            <a:r>
              <a:t/>
            </a:r>
            <a:endParaRPr sz="2000">
              <a:solidFill>
                <a:srgbClr val="333332"/>
              </a:solidFill>
            </a:endParaRPr>
          </a:p>
        </p:txBody>
      </p:sp>
      <p:sp>
        <p:nvSpPr>
          <p:cNvPr id="175" name="Google Shape;175;p27"/>
          <p:cNvSpPr txBox="1"/>
          <p:nvPr>
            <p:ph type="ctrTitle"/>
          </p:nvPr>
        </p:nvSpPr>
        <p:spPr>
          <a:xfrm>
            <a:off x="779718" y="26154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Training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ctrTitle"/>
          </p:nvPr>
        </p:nvSpPr>
        <p:spPr>
          <a:xfrm>
            <a:off x="779718" y="210741"/>
            <a:ext cx="7538660" cy="14700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User feedback </a:t>
            </a:r>
            <a:endParaRPr/>
          </a:p>
        </p:txBody>
      </p:sp>
      <p:pic>
        <p:nvPicPr>
          <p:cNvPr descr="Graphical user interface, text, application&#10;&#10;Description automatically generated" id="181" name="Google Shape;181;p28"/>
          <p:cNvPicPr preferRelativeResize="0"/>
          <p:nvPr/>
        </p:nvPicPr>
        <p:blipFill rotWithShape="1">
          <a:blip r:embed="rId3">
            <a:alphaModFix/>
          </a:blip>
          <a:srcRect b="0" l="0" r="0" t="0"/>
          <a:stretch/>
        </p:blipFill>
        <p:spPr>
          <a:xfrm>
            <a:off x="434278" y="4708724"/>
            <a:ext cx="6596996" cy="1813996"/>
          </a:xfrm>
          <a:prstGeom prst="rect">
            <a:avLst/>
          </a:prstGeom>
          <a:noFill/>
          <a:ln>
            <a:noFill/>
          </a:ln>
        </p:spPr>
      </p:pic>
      <p:pic>
        <p:nvPicPr>
          <p:cNvPr id="182" name="Google Shape;182;p28"/>
          <p:cNvPicPr preferRelativeResize="0"/>
          <p:nvPr/>
        </p:nvPicPr>
        <p:blipFill rotWithShape="1">
          <a:blip r:embed="rId4">
            <a:alphaModFix/>
          </a:blip>
          <a:srcRect b="0" l="0" r="0" t="0"/>
          <a:stretch/>
        </p:blipFill>
        <p:spPr>
          <a:xfrm>
            <a:off x="0" y="1803875"/>
            <a:ext cx="3303869" cy="2441999"/>
          </a:xfrm>
          <a:prstGeom prst="rect">
            <a:avLst/>
          </a:prstGeom>
          <a:noFill/>
          <a:ln>
            <a:noFill/>
          </a:ln>
        </p:spPr>
      </p:pic>
      <p:sp>
        <p:nvSpPr>
          <p:cNvPr id="183" name="Google Shape;183;p28"/>
          <p:cNvSpPr/>
          <p:nvPr/>
        </p:nvSpPr>
        <p:spPr>
          <a:xfrm flipH="1">
            <a:off x="6367202" y="1794665"/>
            <a:ext cx="2776798" cy="2442000"/>
          </a:xfrm>
          <a:prstGeom prst="wedgeRoundRectCallout">
            <a:avLst>
              <a:gd fmla="val -20833" name="adj1"/>
              <a:gd fmla="val 62500" name="adj2"/>
              <a:gd fmla="val 0" name="adj3"/>
            </a:avLst>
          </a:prstGeom>
          <a:solidFill>
            <a:srgbClr val="D9EAD3">
              <a:alpha val="47450"/>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0" i="0" lang="nl-NL" sz="1467" u="none" cap="none" strike="noStrike">
                <a:solidFill>
                  <a:srgbClr val="000000"/>
                </a:solidFill>
                <a:latin typeface="Arial"/>
                <a:ea typeface="Arial"/>
                <a:cs typeface="Arial"/>
                <a:sym typeface="Arial"/>
              </a:rPr>
              <a:t>“</a:t>
            </a:r>
            <a:r>
              <a:rPr b="0" i="1" lang="nl-NL" sz="1467" u="none" cap="none" strike="noStrike">
                <a:solidFill>
                  <a:schemeClr val="dk1"/>
                </a:solidFill>
                <a:latin typeface="Arial"/>
                <a:ea typeface="Arial"/>
                <a:cs typeface="Arial"/>
                <a:sym typeface="Arial"/>
              </a:rPr>
              <a:t>“I found this course very well designed which covers all information required for a librarian. In addition, anyone who wants to be a trainer in any area of Research4Life programme must take this course.” </a:t>
            </a:r>
            <a:endParaRPr b="0" i="1" sz="1467"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1" lang="nl-NL" sz="1467" u="none" cap="none" strike="noStrike">
                <a:solidFill>
                  <a:schemeClr val="dk1"/>
                </a:solidFill>
                <a:latin typeface="Arial"/>
                <a:ea typeface="Arial"/>
                <a:cs typeface="Arial"/>
                <a:sym typeface="Arial"/>
              </a:rPr>
              <a:t>Nepal</a:t>
            </a:r>
            <a:endParaRPr b="0" i="0" sz="1467" u="none" cap="none" strike="noStrike">
              <a:solidFill>
                <a:srgbClr val="000000"/>
              </a:solidFill>
              <a:latin typeface="Arial"/>
              <a:ea typeface="Arial"/>
              <a:cs typeface="Arial"/>
              <a:sym typeface="Arial"/>
            </a:endParaRPr>
          </a:p>
        </p:txBody>
      </p:sp>
      <p:sp>
        <p:nvSpPr>
          <p:cNvPr id="184" name="Google Shape;184;p28"/>
          <p:cNvSpPr/>
          <p:nvPr/>
        </p:nvSpPr>
        <p:spPr>
          <a:xfrm flipH="1">
            <a:off x="3345696" y="1794665"/>
            <a:ext cx="2979679" cy="2441999"/>
          </a:xfrm>
          <a:prstGeom prst="wedgeRoundRectCallout">
            <a:avLst>
              <a:gd fmla="val -20833" name="adj1"/>
              <a:gd fmla="val 62500" name="adj2"/>
              <a:gd fmla="val 0" name="adj3"/>
            </a:avLst>
          </a:prstGeom>
          <a:solidFill>
            <a:srgbClr val="D9D2E9">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None/>
            </a:pPr>
            <a:r>
              <a:rPr b="0" i="1" lang="nl-NL" sz="1467" u="none" cap="none" strike="noStrike">
                <a:solidFill>
                  <a:srgbClr val="000000"/>
                </a:solidFill>
                <a:latin typeface="Arial"/>
                <a:ea typeface="Arial"/>
                <a:cs typeface="Arial"/>
                <a:sym typeface="Arial"/>
              </a:rPr>
              <a:t>“The timing was perfect, given that the coronavirus pandemic has reduced mobility and most of the activities around the world and therefore we were able to utilize this time for the MOOC.” </a:t>
            </a:r>
            <a:endParaRPr b="0" i="1" sz="1467"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nl-NL" sz="1467" u="none" cap="none" strike="noStrike">
                <a:solidFill>
                  <a:srgbClr val="000000"/>
                </a:solidFill>
                <a:latin typeface="Arial"/>
                <a:ea typeface="Arial"/>
                <a:cs typeface="Arial"/>
                <a:sym typeface="Arial"/>
              </a:rPr>
              <a:t>Saint Vincent and the Grenadines </a:t>
            </a:r>
            <a:endParaRPr b="0" i="1" sz="1467"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2"/>
          <p:cNvSpPr txBox="1"/>
          <p:nvPr>
            <p:ph idx="1" type="body"/>
          </p:nvPr>
        </p:nvSpPr>
        <p:spPr>
          <a:xfrm>
            <a:off x="779718" y="1924605"/>
            <a:ext cx="7538660" cy="4201558"/>
          </a:xfrm>
          <a:prstGeom prst="rect">
            <a:avLst/>
          </a:prstGeom>
          <a:noFill/>
          <a:ln>
            <a:noFill/>
          </a:ln>
        </p:spPr>
        <p:txBody>
          <a:bodyPr anchorCtr="0" anchor="t" bIns="45700" lIns="91425" spcFirstLastPara="1" rIns="91425" wrap="square" tIns="45700">
            <a:noAutofit/>
          </a:bodyPr>
          <a:lstStyle/>
          <a:p>
            <a:pPr indent="0" lvl="0" marL="38100" rtl="0" algn="l">
              <a:lnSpc>
                <a:spcPct val="100000"/>
              </a:lnSpc>
              <a:spcBef>
                <a:spcPts val="420"/>
              </a:spcBef>
              <a:spcAft>
                <a:spcPts val="0"/>
              </a:spcAft>
              <a:buSzPts val="2800"/>
              <a:buNone/>
            </a:pPr>
            <a:r>
              <a:rPr lang="nl-NL" sz="2000"/>
              <a:t>Research4Life provides institutions in low-and middle-income countries with online access to academic and professional peer-reviewed content. It aims to improve teaching, research and policymaking in health, agriculture, the environment and other life, physical and social sciences.</a:t>
            </a:r>
            <a:br>
              <a:rPr lang="nl-NL"/>
            </a:br>
            <a:endParaRPr>
              <a:solidFill>
                <a:srgbClr val="000000"/>
              </a:solidFill>
              <a:latin typeface="Open Sans"/>
              <a:ea typeface="Open Sans"/>
              <a:cs typeface="Open Sans"/>
              <a:sym typeface="Open Sans"/>
            </a:endParaRPr>
          </a:p>
        </p:txBody>
      </p:sp>
      <p:sp>
        <p:nvSpPr>
          <p:cNvPr id="42" name="Google Shape;42;p2"/>
          <p:cNvSpPr txBox="1"/>
          <p:nvPr>
            <p:ph type="ctrTitle"/>
          </p:nvPr>
        </p:nvSpPr>
        <p:spPr>
          <a:xfrm>
            <a:off x="779718" y="391327"/>
            <a:ext cx="5653995"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What is Research4Life?</a:t>
            </a:r>
            <a:endParaRPr/>
          </a:p>
        </p:txBody>
      </p:sp>
      <p:pic>
        <p:nvPicPr>
          <p:cNvPr descr="A picture containing shape&#10;&#10;Description automatically generated" id="43" name="Google Shape;43;p2"/>
          <p:cNvPicPr preferRelativeResize="0"/>
          <p:nvPr/>
        </p:nvPicPr>
        <p:blipFill rotWithShape="1">
          <a:blip r:embed="rId3">
            <a:alphaModFix/>
          </a:blip>
          <a:srcRect b="0" l="0" r="0" t="0"/>
          <a:stretch/>
        </p:blipFill>
        <p:spPr>
          <a:xfrm>
            <a:off x="429360" y="3803984"/>
            <a:ext cx="8239376" cy="19956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txBox="1"/>
          <p:nvPr>
            <p:ph type="ctrTitle"/>
          </p:nvPr>
        </p:nvSpPr>
        <p:spPr>
          <a:xfrm>
            <a:off x="802670" y="381648"/>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How we make a difference</a:t>
            </a:r>
            <a:endParaRPr sz="2800"/>
          </a:p>
        </p:txBody>
      </p:sp>
      <p:sp>
        <p:nvSpPr>
          <p:cNvPr id="190" name="Google Shape;190;p5"/>
          <p:cNvSpPr txBox="1"/>
          <p:nvPr>
            <p:ph idx="1" type="body"/>
          </p:nvPr>
        </p:nvSpPr>
        <p:spPr>
          <a:xfrm>
            <a:off x="802670" y="2096821"/>
            <a:ext cx="4395965" cy="3942255"/>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420"/>
              </a:spcBef>
              <a:spcAft>
                <a:spcPts val="0"/>
              </a:spcAft>
              <a:buSzPts val="2800"/>
              <a:buNone/>
            </a:pPr>
            <a:r>
              <a:rPr lang="nl-NL" sz="2400"/>
              <a:t>“Thanks to Research4Life for providing access to evidence-based scientific information, we were finally capable of doing a literature review, which confirmed our hypothesis.”</a:t>
            </a:r>
            <a:endParaRPr/>
          </a:p>
          <a:p>
            <a:pPr indent="0" lvl="0" marL="50800" rtl="0" algn="l">
              <a:lnSpc>
                <a:spcPct val="100000"/>
              </a:lnSpc>
              <a:spcBef>
                <a:spcPts val="420"/>
              </a:spcBef>
              <a:spcAft>
                <a:spcPts val="0"/>
              </a:spcAft>
              <a:buSzPts val="2800"/>
              <a:buNone/>
            </a:pPr>
            <a:r>
              <a:t/>
            </a:r>
            <a:endParaRPr sz="1100">
              <a:latin typeface="Open Sans"/>
              <a:ea typeface="Open Sans"/>
              <a:cs typeface="Open Sans"/>
              <a:sym typeface="Open Sans"/>
            </a:endParaRPr>
          </a:p>
          <a:p>
            <a:pPr indent="0" lvl="0" marL="50800" rtl="0" algn="l">
              <a:lnSpc>
                <a:spcPct val="100000"/>
              </a:lnSpc>
              <a:spcBef>
                <a:spcPts val="420"/>
              </a:spcBef>
              <a:spcAft>
                <a:spcPts val="0"/>
              </a:spcAft>
              <a:buSzPts val="2800"/>
              <a:buNone/>
            </a:pPr>
            <a:r>
              <a:rPr lang="nl-NL" sz="1800">
                <a:latin typeface="Open Sans"/>
                <a:ea typeface="Open Sans"/>
                <a:cs typeface="Open Sans"/>
                <a:sym typeface="Open Sans"/>
              </a:rPr>
              <a:t>Alice Matimba, </a:t>
            </a:r>
            <a:r>
              <a:rPr lang="nl-NL" sz="1800">
                <a:solidFill>
                  <a:schemeClr val="dk1"/>
                </a:solidFill>
                <a:latin typeface="Open Sans"/>
                <a:ea typeface="Open Sans"/>
                <a:cs typeface="Open Sans"/>
                <a:sym typeface="Open Sans"/>
              </a:rPr>
              <a:t>senior lecturer at College of Health Sciences, University of Zimbabwe</a:t>
            </a:r>
            <a:endParaRPr sz="2000">
              <a:latin typeface="Open Sans"/>
              <a:ea typeface="Open Sans"/>
              <a:cs typeface="Open Sans"/>
              <a:sym typeface="Open Sans"/>
            </a:endParaRPr>
          </a:p>
        </p:txBody>
      </p:sp>
      <p:pic>
        <p:nvPicPr>
          <p:cNvPr id="191" name="Google Shape;191;p5"/>
          <p:cNvPicPr preferRelativeResize="0"/>
          <p:nvPr/>
        </p:nvPicPr>
        <p:blipFill rotWithShape="1">
          <a:blip r:embed="rId3">
            <a:alphaModFix/>
          </a:blip>
          <a:srcRect b="0" l="12393" r="34644" t="0"/>
          <a:stretch/>
        </p:blipFill>
        <p:spPr>
          <a:xfrm>
            <a:off x="5338967" y="1966192"/>
            <a:ext cx="3142695" cy="39579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ph idx="1" type="body"/>
          </p:nvPr>
        </p:nvSpPr>
        <p:spPr>
          <a:xfrm>
            <a:off x="729932" y="2097504"/>
            <a:ext cx="6962081" cy="4079776"/>
          </a:xfrm>
          <a:prstGeom prst="rect">
            <a:avLst/>
          </a:prstGeom>
          <a:noFill/>
          <a:ln>
            <a:noFill/>
          </a:ln>
        </p:spPr>
        <p:txBody>
          <a:bodyPr anchorCtr="0" anchor="t" bIns="45700" lIns="91425" spcFirstLastPara="1" rIns="91425" wrap="square" tIns="45700">
            <a:noAutofit/>
          </a:bodyPr>
          <a:lstStyle/>
          <a:p>
            <a:pPr indent="0" lvl="0" marL="38100" rtl="0" algn="l">
              <a:lnSpc>
                <a:spcPct val="150000"/>
              </a:lnSpc>
              <a:spcBef>
                <a:spcPts val="420"/>
              </a:spcBef>
              <a:spcAft>
                <a:spcPts val="0"/>
              </a:spcAft>
              <a:buSzPts val="2800"/>
              <a:buNone/>
            </a:pPr>
            <a:r>
              <a:rPr lang="nl-NL">
                <a:solidFill>
                  <a:srgbClr val="333332"/>
                </a:solidFill>
              </a:rPr>
              <a:t>Andrea Powell</a:t>
            </a:r>
            <a:endParaRPr/>
          </a:p>
          <a:p>
            <a:pPr indent="0" lvl="0" marL="38100" rtl="0" algn="l">
              <a:lnSpc>
                <a:spcPct val="150000"/>
              </a:lnSpc>
              <a:spcBef>
                <a:spcPts val="420"/>
              </a:spcBef>
              <a:spcAft>
                <a:spcPts val="0"/>
              </a:spcAft>
              <a:buSzPts val="2800"/>
              <a:buNone/>
            </a:pPr>
            <a:r>
              <a:rPr lang="nl-NL">
                <a:solidFill>
                  <a:srgbClr val="333332"/>
                </a:solidFill>
              </a:rPr>
              <a:t>Publisher Coordinator, Research4Life Programmes</a:t>
            </a:r>
            <a:endParaRPr>
              <a:solidFill>
                <a:srgbClr val="333332"/>
              </a:solidFill>
            </a:endParaRPr>
          </a:p>
          <a:p>
            <a:pPr indent="0" lvl="0" marL="38100" rtl="0" algn="l">
              <a:lnSpc>
                <a:spcPct val="150000"/>
              </a:lnSpc>
              <a:spcBef>
                <a:spcPts val="420"/>
              </a:spcBef>
              <a:spcAft>
                <a:spcPts val="0"/>
              </a:spcAft>
              <a:buSzPts val="2800"/>
              <a:buNone/>
            </a:pPr>
            <a:r>
              <a:rPr lang="nl-NL" u="sng">
                <a:solidFill>
                  <a:srgbClr val="333332"/>
                </a:solidFill>
                <a:hlinkClick r:id="rId3">
                  <a:extLst>
                    <a:ext uri="{A12FA001-AC4F-418D-AE19-62706E023703}">
                      <ahyp:hlinkClr val="tx"/>
                    </a:ext>
                  </a:extLst>
                </a:hlinkClick>
              </a:rPr>
              <a:t>Powell@stm-assoc.org</a:t>
            </a:r>
            <a:r>
              <a:rPr lang="nl-NL">
                <a:solidFill>
                  <a:srgbClr val="333332"/>
                </a:solidFill>
              </a:rPr>
              <a:t> </a:t>
            </a:r>
            <a:endParaRPr/>
          </a:p>
          <a:p>
            <a:pPr indent="0" lvl="0" marL="38100" rtl="0" algn="l">
              <a:lnSpc>
                <a:spcPct val="150000"/>
              </a:lnSpc>
              <a:spcBef>
                <a:spcPts val="420"/>
              </a:spcBef>
              <a:spcAft>
                <a:spcPts val="0"/>
              </a:spcAft>
              <a:buSzPts val="2800"/>
              <a:buNone/>
            </a:pPr>
            <a:r>
              <a:t/>
            </a:r>
            <a:endParaRPr>
              <a:solidFill>
                <a:srgbClr val="333332"/>
              </a:solidFill>
            </a:endParaRPr>
          </a:p>
          <a:p>
            <a:pPr indent="0" lvl="0" marL="38100" rtl="0" algn="l">
              <a:lnSpc>
                <a:spcPct val="150000"/>
              </a:lnSpc>
              <a:spcBef>
                <a:spcPts val="420"/>
              </a:spcBef>
              <a:spcAft>
                <a:spcPts val="0"/>
              </a:spcAft>
              <a:buSzPts val="2800"/>
              <a:buNone/>
            </a:pPr>
            <a:r>
              <a:rPr lang="nl-NL">
                <a:solidFill>
                  <a:srgbClr val="333332"/>
                </a:solidFill>
              </a:rPr>
              <a:t>Or contact Research4Life:</a:t>
            </a:r>
            <a:endParaRPr/>
          </a:p>
          <a:p>
            <a:pPr indent="0" lvl="0" marL="38100" rtl="0" algn="l">
              <a:lnSpc>
                <a:spcPct val="150000"/>
              </a:lnSpc>
              <a:spcBef>
                <a:spcPts val="420"/>
              </a:spcBef>
              <a:spcAft>
                <a:spcPts val="0"/>
              </a:spcAft>
              <a:buSzPts val="2800"/>
              <a:buNone/>
            </a:pPr>
            <a:r>
              <a:rPr lang="nl-NL" u="sng">
                <a:solidFill>
                  <a:srgbClr val="333332"/>
                </a:solidFill>
                <a:hlinkClick r:id="rId4">
                  <a:extLst>
                    <a:ext uri="{A12FA001-AC4F-418D-AE19-62706E023703}">
                      <ahyp:hlinkClr val="tx"/>
                    </a:ext>
                  </a:extLst>
                </a:hlinkClick>
              </a:rPr>
              <a:t>communications@research4life.org</a:t>
            </a:r>
            <a:r>
              <a:rPr lang="nl-NL">
                <a:solidFill>
                  <a:srgbClr val="333332"/>
                </a:solidFill>
              </a:rPr>
              <a:t> </a:t>
            </a:r>
            <a:endParaRPr/>
          </a:p>
          <a:p>
            <a:pPr indent="0" lvl="0" marL="38100" rtl="0" algn="l">
              <a:lnSpc>
                <a:spcPct val="150000"/>
              </a:lnSpc>
              <a:spcBef>
                <a:spcPts val="420"/>
              </a:spcBef>
              <a:spcAft>
                <a:spcPts val="0"/>
              </a:spcAft>
              <a:buSzPts val="2800"/>
              <a:buNone/>
            </a:pPr>
            <a:r>
              <a:rPr lang="nl-NL">
                <a:solidFill>
                  <a:srgbClr val="333332"/>
                </a:solidFill>
              </a:rPr>
              <a:t>www.research4life.org</a:t>
            </a:r>
            <a:endParaRPr/>
          </a:p>
          <a:p>
            <a:pPr indent="0" lvl="0" marL="38100" rtl="0" algn="l">
              <a:lnSpc>
                <a:spcPct val="150000"/>
              </a:lnSpc>
              <a:spcBef>
                <a:spcPts val="420"/>
              </a:spcBef>
              <a:spcAft>
                <a:spcPts val="0"/>
              </a:spcAft>
              <a:buSzPts val="2800"/>
              <a:buNone/>
            </a:pPr>
            <a:r>
              <a:t/>
            </a:r>
            <a:endParaRPr>
              <a:solidFill>
                <a:srgbClr val="333332"/>
              </a:solidFill>
            </a:endParaRPr>
          </a:p>
        </p:txBody>
      </p:sp>
      <p:sp>
        <p:nvSpPr>
          <p:cNvPr id="197" name="Google Shape;197;p13"/>
          <p:cNvSpPr txBox="1"/>
          <p:nvPr>
            <p:ph type="ctrTitle"/>
          </p:nvPr>
        </p:nvSpPr>
        <p:spPr>
          <a:xfrm>
            <a:off x="729933" y="370737"/>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a:t>For more information</a:t>
            </a:r>
            <a:endParaRPr/>
          </a:p>
        </p:txBody>
      </p:sp>
      <p:pic>
        <p:nvPicPr>
          <p:cNvPr descr="Logo, company name&#10;&#10;Description automatically generated" id="198" name="Google Shape;198;p13"/>
          <p:cNvPicPr preferRelativeResize="0"/>
          <p:nvPr/>
        </p:nvPicPr>
        <p:blipFill rotWithShape="1">
          <a:blip r:embed="rId5">
            <a:alphaModFix/>
          </a:blip>
          <a:srcRect b="0" l="0" r="0" t="0"/>
          <a:stretch/>
        </p:blipFill>
        <p:spPr>
          <a:xfrm>
            <a:off x="7094527" y="3429000"/>
            <a:ext cx="1517942" cy="7162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3"/>
          <p:cNvSpPr txBox="1"/>
          <p:nvPr>
            <p:ph type="ctrTitle"/>
          </p:nvPr>
        </p:nvSpPr>
        <p:spPr>
          <a:xfrm>
            <a:off x="726470" y="411051"/>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Who can access Research4Life? (1)</a:t>
            </a:r>
            <a:endParaRPr/>
          </a:p>
        </p:txBody>
      </p:sp>
      <p:sp>
        <p:nvSpPr>
          <p:cNvPr id="49" name="Google Shape;49;p3"/>
          <p:cNvSpPr txBox="1"/>
          <p:nvPr>
            <p:ph idx="1" type="body"/>
          </p:nvPr>
        </p:nvSpPr>
        <p:spPr>
          <a:xfrm>
            <a:off x="779717" y="1924605"/>
            <a:ext cx="7538660" cy="420155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420"/>
              </a:spcBef>
              <a:spcAft>
                <a:spcPts val="0"/>
              </a:spcAft>
              <a:buSzPts val="2800"/>
              <a:buNone/>
            </a:pPr>
            <a:r>
              <a:rPr lang="nl-NL">
                <a:latin typeface="Open Sans"/>
                <a:ea typeface="Open Sans"/>
                <a:cs typeface="Open Sans"/>
                <a:sym typeface="Open Sans"/>
              </a:rPr>
              <a:t>Over </a:t>
            </a:r>
            <a:r>
              <a:rPr b="1" lang="nl-NL">
                <a:latin typeface="Open Sans"/>
                <a:ea typeface="Open Sans"/>
                <a:cs typeface="Open Sans"/>
                <a:sym typeface="Open Sans"/>
              </a:rPr>
              <a:t>10,000 institutions </a:t>
            </a:r>
            <a:r>
              <a:rPr lang="nl-NL">
                <a:latin typeface="Open Sans"/>
                <a:ea typeface="Open Sans"/>
                <a:cs typeface="Open Sans"/>
                <a:sym typeface="Open Sans"/>
              </a:rPr>
              <a:t>are currently registered.</a:t>
            </a:r>
            <a:endParaRPr/>
          </a:p>
          <a:p>
            <a:pPr indent="0" lvl="0" marL="50800" rtl="0" algn="l">
              <a:lnSpc>
                <a:spcPct val="100000"/>
              </a:lnSpc>
              <a:spcBef>
                <a:spcPts val="420"/>
              </a:spcBef>
              <a:spcAft>
                <a:spcPts val="0"/>
              </a:spcAft>
              <a:buSzPts val="2800"/>
              <a:buNone/>
            </a:pPr>
            <a:r>
              <a:t/>
            </a:r>
            <a:endParaRPr b="1">
              <a:latin typeface="Open Sans"/>
              <a:ea typeface="Open Sans"/>
              <a:cs typeface="Open Sans"/>
              <a:sym typeface="Open Sans"/>
            </a:endParaRPr>
          </a:p>
          <a:p>
            <a:pPr indent="-304800" lvl="0" marL="342900" marR="0" rtl="0" algn="l">
              <a:lnSpc>
                <a:spcPct val="100000"/>
              </a:lnSpc>
              <a:spcBef>
                <a:spcPts val="420"/>
              </a:spcBef>
              <a:spcAft>
                <a:spcPts val="0"/>
              </a:spcAft>
              <a:buClr>
                <a:schemeClr val="dk1"/>
              </a:buClr>
              <a:buSzPts val="2800"/>
              <a:buFont typeface="Arial"/>
              <a:buChar char="•"/>
            </a:pPr>
            <a:r>
              <a:rPr lang="nl-NL">
                <a:latin typeface="Open Sans"/>
                <a:ea typeface="Open Sans"/>
                <a:cs typeface="Open Sans"/>
                <a:sym typeface="Open Sans"/>
              </a:rPr>
              <a:t>Institutions in </a:t>
            </a:r>
            <a:r>
              <a:rPr lang="nl-NL" u="sng">
                <a:solidFill>
                  <a:schemeClr val="hlink"/>
                </a:solidFill>
                <a:latin typeface="Open Sans"/>
                <a:ea typeface="Open Sans"/>
                <a:cs typeface="Open Sans"/>
                <a:sym typeface="Open Sans"/>
                <a:hlinkClick r:id="rId3"/>
              </a:rPr>
              <a:t>69 low-income countries</a:t>
            </a:r>
            <a:r>
              <a:rPr lang="nl-NL">
                <a:latin typeface="Open Sans"/>
                <a:ea typeface="Open Sans"/>
                <a:cs typeface="Open Sans"/>
                <a:sym typeface="Open Sans"/>
              </a:rPr>
              <a:t> receive free access (Group A)</a:t>
            </a:r>
            <a:endParaRPr/>
          </a:p>
          <a:p>
            <a:pPr indent="0" lvl="0" marL="38100" rtl="0" algn="l">
              <a:lnSpc>
                <a:spcPct val="100000"/>
              </a:lnSpc>
              <a:spcBef>
                <a:spcPts val="420"/>
              </a:spcBef>
              <a:spcAft>
                <a:spcPts val="0"/>
              </a:spcAft>
              <a:buSzPts val="2800"/>
              <a:buNone/>
            </a:pPr>
            <a:r>
              <a:t/>
            </a:r>
            <a:endParaRPr>
              <a:latin typeface="Open Sans"/>
              <a:ea typeface="Open Sans"/>
              <a:cs typeface="Open Sans"/>
              <a:sym typeface="Open Sans"/>
            </a:endParaRPr>
          </a:p>
          <a:p>
            <a:pPr indent="-304800" lvl="0" marL="342900" marR="0" rtl="0" algn="l">
              <a:lnSpc>
                <a:spcPct val="100000"/>
              </a:lnSpc>
              <a:spcBef>
                <a:spcPts val="420"/>
              </a:spcBef>
              <a:spcAft>
                <a:spcPts val="0"/>
              </a:spcAft>
              <a:buClr>
                <a:schemeClr val="dk1"/>
              </a:buClr>
              <a:buSzPts val="2800"/>
              <a:buFont typeface="Arial"/>
              <a:buChar char="•"/>
            </a:pPr>
            <a:r>
              <a:rPr lang="nl-NL">
                <a:latin typeface="Open Sans"/>
                <a:ea typeface="Open Sans"/>
                <a:cs typeface="Open Sans"/>
                <a:sym typeface="Open Sans"/>
              </a:rPr>
              <a:t>Institutions in a </a:t>
            </a:r>
            <a:r>
              <a:rPr lang="nl-NL" u="sng">
                <a:solidFill>
                  <a:schemeClr val="hlink"/>
                </a:solidFill>
                <a:latin typeface="Open Sans"/>
                <a:ea typeface="Open Sans"/>
                <a:cs typeface="Open Sans"/>
                <a:sym typeface="Open Sans"/>
                <a:hlinkClick r:id="rId4"/>
              </a:rPr>
              <a:t>further 57 countries</a:t>
            </a:r>
            <a:r>
              <a:rPr lang="nl-NL">
                <a:latin typeface="Open Sans"/>
                <a:ea typeface="Open Sans"/>
                <a:cs typeface="Open Sans"/>
                <a:sym typeface="Open Sans"/>
              </a:rPr>
              <a:t> pay US $1,500 per year for a subscription to the Research4Life content – an effective discount of over 99.9% (Group B)</a:t>
            </a:r>
            <a:endParaRPr/>
          </a:p>
          <a:p>
            <a:pPr indent="-127000" lvl="0" marL="342900" marR="0" rtl="0" algn="l">
              <a:lnSpc>
                <a:spcPct val="100000"/>
              </a:lnSpc>
              <a:spcBef>
                <a:spcPts val="420"/>
              </a:spcBef>
              <a:spcAft>
                <a:spcPts val="0"/>
              </a:spcAft>
              <a:buClr>
                <a:schemeClr val="dk1"/>
              </a:buClr>
              <a:buSzPts val="28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8"/>
          <p:cNvSpPr txBox="1"/>
          <p:nvPr>
            <p:ph type="ctrTitle"/>
          </p:nvPr>
        </p:nvSpPr>
        <p:spPr>
          <a:xfrm>
            <a:off x="726470" y="411051"/>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Who can access Research4Life? (2)</a:t>
            </a:r>
            <a:endParaRPr/>
          </a:p>
        </p:txBody>
      </p:sp>
      <p:sp>
        <p:nvSpPr>
          <p:cNvPr id="55" name="Google Shape;55;p18"/>
          <p:cNvSpPr txBox="1"/>
          <p:nvPr>
            <p:ph idx="1" type="body"/>
          </p:nvPr>
        </p:nvSpPr>
        <p:spPr>
          <a:xfrm>
            <a:off x="779717" y="1924605"/>
            <a:ext cx="7538660" cy="4201558"/>
          </a:xfrm>
          <a:prstGeom prst="rect">
            <a:avLst/>
          </a:prstGeom>
          <a:noFill/>
          <a:ln>
            <a:noFill/>
          </a:ln>
        </p:spPr>
        <p:txBody>
          <a:bodyPr anchorCtr="0" anchor="t" bIns="45700" lIns="91425" spcFirstLastPara="1" rIns="91425" wrap="square" tIns="45700">
            <a:noAutofit/>
          </a:bodyPr>
          <a:lstStyle/>
          <a:p>
            <a:pPr indent="-342900" lvl="0" marL="381000" rtl="0" algn="l">
              <a:lnSpc>
                <a:spcPct val="100000"/>
              </a:lnSpc>
              <a:spcBef>
                <a:spcPts val="420"/>
              </a:spcBef>
              <a:spcAft>
                <a:spcPts val="0"/>
              </a:spcAft>
              <a:buSzPts val="2800"/>
              <a:buChar char="•"/>
            </a:pPr>
            <a:r>
              <a:rPr lang="nl-NL"/>
              <a:t>Eligible institution types are:</a:t>
            </a:r>
            <a:endParaRPr/>
          </a:p>
          <a:p>
            <a:pPr indent="-381000" lvl="1" marL="914400" rtl="0" algn="l">
              <a:lnSpc>
                <a:spcPct val="100000"/>
              </a:lnSpc>
              <a:spcBef>
                <a:spcPts val="360"/>
              </a:spcBef>
              <a:spcAft>
                <a:spcPts val="0"/>
              </a:spcAft>
              <a:buSzPts val="2400"/>
              <a:buFont typeface="Courier New"/>
              <a:buChar char="o"/>
            </a:pPr>
            <a:r>
              <a:rPr lang="nl-NL"/>
              <a:t>Universities</a:t>
            </a:r>
            <a:endParaRPr/>
          </a:p>
          <a:p>
            <a:pPr indent="-381000" lvl="1" marL="914400" rtl="0" algn="l">
              <a:lnSpc>
                <a:spcPct val="100000"/>
              </a:lnSpc>
              <a:spcBef>
                <a:spcPts val="360"/>
              </a:spcBef>
              <a:spcAft>
                <a:spcPts val="0"/>
              </a:spcAft>
              <a:buSzPts val="2400"/>
              <a:buFont typeface="Courier New"/>
              <a:buChar char="o"/>
            </a:pPr>
            <a:r>
              <a:rPr lang="nl-NL"/>
              <a:t>Professional schools</a:t>
            </a:r>
            <a:endParaRPr/>
          </a:p>
          <a:p>
            <a:pPr indent="-381000" lvl="1" marL="914400" rtl="0" algn="l">
              <a:lnSpc>
                <a:spcPct val="100000"/>
              </a:lnSpc>
              <a:spcBef>
                <a:spcPts val="360"/>
              </a:spcBef>
              <a:spcAft>
                <a:spcPts val="0"/>
              </a:spcAft>
              <a:buSzPts val="2400"/>
              <a:buFont typeface="Courier New"/>
              <a:buChar char="o"/>
            </a:pPr>
            <a:r>
              <a:rPr lang="nl-NL"/>
              <a:t>Research institutes</a:t>
            </a:r>
            <a:endParaRPr/>
          </a:p>
          <a:p>
            <a:pPr indent="-381000" lvl="1" marL="914400" rtl="0" algn="l">
              <a:lnSpc>
                <a:spcPct val="100000"/>
              </a:lnSpc>
              <a:spcBef>
                <a:spcPts val="360"/>
              </a:spcBef>
              <a:spcAft>
                <a:spcPts val="0"/>
              </a:spcAft>
              <a:buSzPts val="2400"/>
              <a:buFont typeface="Courier New"/>
              <a:buChar char="o"/>
            </a:pPr>
            <a:r>
              <a:rPr lang="nl-NL"/>
              <a:t>Teaching hospitals and healthcare centers</a:t>
            </a:r>
            <a:endParaRPr/>
          </a:p>
          <a:p>
            <a:pPr indent="-381000" lvl="1" marL="914400" rtl="0" algn="l">
              <a:lnSpc>
                <a:spcPct val="100000"/>
              </a:lnSpc>
              <a:spcBef>
                <a:spcPts val="360"/>
              </a:spcBef>
              <a:spcAft>
                <a:spcPts val="0"/>
              </a:spcAft>
              <a:buSzPts val="2400"/>
              <a:buFont typeface="Courier New"/>
              <a:buChar char="o"/>
            </a:pPr>
            <a:r>
              <a:rPr lang="nl-NL"/>
              <a:t>Government offices</a:t>
            </a:r>
            <a:endParaRPr/>
          </a:p>
          <a:p>
            <a:pPr indent="-381000" lvl="1" marL="914400" rtl="0" algn="l">
              <a:lnSpc>
                <a:spcPct val="100000"/>
              </a:lnSpc>
              <a:spcBef>
                <a:spcPts val="360"/>
              </a:spcBef>
              <a:spcAft>
                <a:spcPts val="0"/>
              </a:spcAft>
              <a:buSzPts val="2400"/>
              <a:buFont typeface="Courier New"/>
              <a:buChar char="o"/>
            </a:pPr>
            <a:r>
              <a:rPr lang="nl-NL"/>
              <a:t>National libraries</a:t>
            </a:r>
            <a:endParaRPr/>
          </a:p>
          <a:p>
            <a:pPr indent="-381000" lvl="1" marL="914400" rtl="0" algn="l">
              <a:lnSpc>
                <a:spcPct val="100000"/>
              </a:lnSpc>
              <a:spcBef>
                <a:spcPts val="360"/>
              </a:spcBef>
              <a:spcAft>
                <a:spcPts val="0"/>
              </a:spcAft>
              <a:buSzPts val="2400"/>
              <a:buFont typeface="Courier New"/>
              <a:buChar char="o"/>
            </a:pPr>
            <a:r>
              <a:rPr lang="nl-NL"/>
              <a:t>Agricultural extension centers</a:t>
            </a:r>
            <a:endParaRPr/>
          </a:p>
          <a:p>
            <a:pPr indent="-381000" lvl="1" marL="914400" rtl="0" algn="l">
              <a:lnSpc>
                <a:spcPct val="100000"/>
              </a:lnSpc>
              <a:spcBef>
                <a:spcPts val="360"/>
              </a:spcBef>
              <a:spcAft>
                <a:spcPts val="0"/>
              </a:spcAft>
              <a:buSzPts val="2400"/>
              <a:buFont typeface="Courier New"/>
              <a:buChar char="o"/>
            </a:pPr>
            <a:r>
              <a:rPr lang="nl-NL"/>
              <a:t>Local and international NGOs</a:t>
            </a:r>
            <a:endParaRPr/>
          </a:p>
          <a:p>
            <a:pPr indent="0" lvl="0" marL="38100" rtl="0" algn="l">
              <a:lnSpc>
                <a:spcPct val="100000"/>
              </a:lnSpc>
              <a:spcBef>
                <a:spcPts val="420"/>
              </a:spcBef>
              <a:spcAft>
                <a:spcPts val="0"/>
              </a:spcAft>
              <a:buSzPts val="2800"/>
              <a:buNone/>
            </a:pPr>
            <a:r>
              <a:t/>
            </a:r>
            <a:endParaRPr/>
          </a:p>
          <a:p>
            <a:pPr indent="-304800" lvl="0" marL="342900" rtl="0" algn="l">
              <a:lnSpc>
                <a:spcPct val="100000"/>
              </a:lnSpc>
              <a:spcBef>
                <a:spcPts val="420"/>
              </a:spcBef>
              <a:spcAft>
                <a:spcPts val="0"/>
              </a:spcAft>
              <a:buSzPts val="2800"/>
              <a:buChar char="•"/>
            </a:pPr>
            <a:r>
              <a:rPr lang="nl-NL"/>
              <a:t>Publishers may exclude countries or types of institutions based on their commercial activities in those territories</a:t>
            </a:r>
            <a:endParaRPr/>
          </a:p>
          <a:p>
            <a:pPr indent="-127000" lvl="0" marL="342900" rtl="0" algn="l">
              <a:lnSpc>
                <a:spcPct val="100000"/>
              </a:lnSpc>
              <a:spcBef>
                <a:spcPts val="420"/>
              </a:spcBef>
              <a:spcAft>
                <a:spcPts val="0"/>
              </a:spcAft>
              <a:buSzPts val="2800"/>
              <a:buNone/>
            </a:pPr>
            <a:r>
              <a:t/>
            </a:r>
            <a:endParaRPr/>
          </a:p>
          <a:p>
            <a:pPr indent="-127000" lvl="0" marL="342900" marR="0" rtl="0" algn="l">
              <a:lnSpc>
                <a:spcPct val="100000"/>
              </a:lnSpc>
              <a:spcBef>
                <a:spcPts val="420"/>
              </a:spcBef>
              <a:spcAft>
                <a:spcPts val="0"/>
              </a:spcAft>
              <a:buClr>
                <a:schemeClr val="dk1"/>
              </a:buClr>
              <a:buSzPts val="28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txBox="1"/>
          <p:nvPr>
            <p:ph type="ctrTitle"/>
          </p:nvPr>
        </p:nvSpPr>
        <p:spPr>
          <a:xfrm>
            <a:off x="726470" y="411051"/>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Who can access Research4Life? (3)</a:t>
            </a:r>
            <a:endParaRPr/>
          </a:p>
        </p:txBody>
      </p:sp>
      <p:sp>
        <p:nvSpPr>
          <p:cNvPr id="61" name="Google Shape;61;p4"/>
          <p:cNvSpPr/>
          <p:nvPr/>
        </p:nvSpPr>
        <p:spPr>
          <a:xfrm>
            <a:off x="7565571" y="5529943"/>
            <a:ext cx="1447800" cy="11538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2" name="Google Shape;62;p4"/>
          <p:cNvPicPr preferRelativeResize="0"/>
          <p:nvPr/>
        </p:nvPicPr>
        <p:blipFill rotWithShape="1">
          <a:blip r:embed="rId3">
            <a:alphaModFix/>
          </a:blip>
          <a:srcRect b="0" l="0" r="0" t="0"/>
          <a:stretch/>
        </p:blipFill>
        <p:spPr>
          <a:xfrm>
            <a:off x="878870" y="1502281"/>
            <a:ext cx="7538660" cy="53557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9"/>
          <p:cNvPicPr preferRelativeResize="0"/>
          <p:nvPr>
            <p:ph idx="1" type="body"/>
          </p:nvPr>
        </p:nvPicPr>
        <p:blipFill rotWithShape="1">
          <a:blip r:embed="rId3">
            <a:alphaModFix/>
          </a:blip>
          <a:srcRect b="0" l="0" r="0" t="0"/>
          <a:stretch/>
        </p:blipFill>
        <p:spPr>
          <a:xfrm>
            <a:off x="290673" y="1484167"/>
            <a:ext cx="8562654" cy="4576021"/>
          </a:xfrm>
          <a:prstGeom prst="rect">
            <a:avLst/>
          </a:prstGeom>
          <a:noFill/>
          <a:ln>
            <a:noFill/>
          </a:ln>
        </p:spPr>
      </p:pic>
      <p:sp>
        <p:nvSpPr>
          <p:cNvPr id="68" name="Google Shape;68;p19"/>
          <p:cNvSpPr txBox="1"/>
          <p:nvPr>
            <p:ph type="ctrTitle"/>
          </p:nvPr>
        </p:nvSpPr>
        <p:spPr>
          <a:xfrm>
            <a:off x="802670" y="381648"/>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Registered institutions</a:t>
            </a:r>
            <a:endParaRPr sz="2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7"/>
          <p:cNvSpPr txBox="1"/>
          <p:nvPr>
            <p:ph type="ctrTitle"/>
          </p:nvPr>
        </p:nvSpPr>
        <p:spPr>
          <a:xfrm>
            <a:off x="802670" y="381648"/>
            <a:ext cx="7538660"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Who uses Research4Life?</a:t>
            </a:r>
            <a:endParaRPr/>
          </a:p>
        </p:txBody>
      </p:sp>
      <p:grpSp>
        <p:nvGrpSpPr>
          <p:cNvPr id="74" name="Google Shape;74;p7"/>
          <p:cNvGrpSpPr/>
          <p:nvPr/>
        </p:nvGrpSpPr>
        <p:grpSpPr>
          <a:xfrm>
            <a:off x="1890282" y="1914226"/>
            <a:ext cx="5363433" cy="4767178"/>
            <a:chOff x="893024" y="350"/>
            <a:chExt cx="5363433" cy="4767178"/>
          </a:xfrm>
        </p:grpSpPr>
        <p:sp>
          <p:nvSpPr>
            <p:cNvPr id="75" name="Google Shape;75;p7"/>
            <p:cNvSpPr/>
            <p:nvPr/>
          </p:nvSpPr>
          <p:spPr>
            <a:xfrm>
              <a:off x="2722947" y="350"/>
              <a:ext cx="1703587" cy="1107332"/>
            </a:xfrm>
            <a:prstGeom prst="roundRect">
              <a:avLst>
                <a:gd fmla="val 16667" name="adj"/>
              </a:avLst>
            </a:prstGeom>
            <a:solidFill>
              <a:srgbClr val="51B9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7"/>
            <p:cNvSpPr txBox="1"/>
            <p:nvPr/>
          </p:nvSpPr>
          <p:spPr>
            <a:xfrm>
              <a:off x="2777002" y="54405"/>
              <a:ext cx="1595477" cy="999222"/>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nl-NL" sz="1900" u="none" cap="none" strike="noStrike">
                  <a:solidFill>
                    <a:schemeClr val="lt1"/>
                  </a:solidFill>
                  <a:latin typeface="Arial"/>
                  <a:ea typeface="Arial"/>
                  <a:cs typeface="Arial"/>
                  <a:sym typeface="Arial"/>
                </a:rPr>
                <a:t>Policymakers</a:t>
              </a:r>
              <a:endParaRPr b="0" i="0" sz="1400" u="none" cap="none" strike="noStrike">
                <a:solidFill>
                  <a:srgbClr val="000000"/>
                </a:solidFill>
                <a:latin typeface="Arial"/>
                <a:ea typeface="Arial"/>
                <a:cs typeface="Arial"/>
                <a:sym typeface="Arial"/>
              </a:endParaRPr>
            </a:p>
          </p:txBody>
        </p:sp>
        <p:sp>
          <p:nvSpPr>
            <p:cNvPr id="77" name="Google Shape;77;p7"/>
            <p:cNvSpPr/>
            <p:nvPr/>
          </p:nvSpPr>
          <p:spPr>
            <a:xfrm>
              <a:off x="1744818" y="554016"/>
              <a:ext cx="3659846" cy="3659846"/>
            </a:xfrm>
            <a:custGeom>
              <a:rect b="b" l="l" r="r" t="t"/>
              <a:pathLst>
                <a:path extrusionOk="0" h="120000" w="120000">
                  <a:moveTo>
                    <a:pt x="88331" y="7110"/>
                  </a:moveTo>
                  <a:lnTo>
                    <a:pt x="88331" y="7110"/>
                  </a:lnTo>
                  <a:cubicBezTo>
                    <a:pt x="101967" y="14415"/>
                    <a:pt x="112255" y="26704"/>
                    <a:pt x="117048" y="41412"/>
                  </a:cubicBezTo>
                </a:path>
              </a:pathLst>
            </a:custGeom>
            <a:noFill/>
            <a:ln cap="flat" cmpd="sng" w="9525">
              <a:solidFill>
                <a:srgbClr val="51B9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7"/>
            <p:cNvSpPr/>
            <p:nvPr/>
          </p:nvSpPr>
          <p:spPr>
            <a:xfrm>
              <a:off x="4552870" y="1830273"/>
              <a:ext cx="1703587" cy="1107332"/>
            </a:xfrm>
            <a:prstGeom prst="roundRect">
              <a:avLst>
                <a:gd fmla="val 16667" name="adj"/>
              </a:avLst>
            </a:prstGeom>
            <a:solidFill>
              <a:srgbClr val="F7981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7"/>
            <p:cNvSpPr txBox="1"/>
            <p:nvPr/>
          </p:nvSpPr>
          <p:spPr>
            <a:xfrm>
              <a:off x="4606925" y="1884328"/>
              <a:ext cx="1595477" cy="999222"/>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nl-NL" sz="1900" u="none" cap="none" strike="noStrike">
                  <a:solidFill>
                    <a:schemeClr val="lt1"/>
                  </a:solidFill>
                  <a:latin typeface="Arial"/>
                  <a:ea typeface="Arial"/>
                  <a:cs typeface="Arial"/>
                  <a:sym typeface="Arial"/>
                </a:rPr>
                <a:t>Students and researchers</a:t>
              </a:r>
              <a:endParaRPr b="0" i="0" sz="1900" u="none" cap="none" strike="noStrike">
                <a:solidFill>
                  <a:schemeClr val="lt1"/>
                </a:solidFill>
                <a:latin typeface="Arial"/>
                <a:ea typeface="Arial"/>
                <a:cs typeface="Arial"/>
                <a:sym typeface="Arial"/>
              </a:endParaRPr>
            </a:p>
          </p:txBody>
        </p:sp>
        <p:sp>
          <p:nvSpPr>
            <p:cNvPr id="80" name="Google Shape;80;p7"/>
            <p:cNvSpPr/>
            <p:nvPr/>
          </p:nvSpPr>
          <p:spPr>
            <a:xfrm>
              <a:off x="1744818" y="554016"/>
              <a:ext cx="3659846" cy="3659846"/>
            </a:xfrm>
            <a:custGeom>
              <a:rect b="b" l="l" r="r" t="t"/>
              <a:pathLst>
                <a:path extrusionOk="0" h="120000" w="120000">
                  <a:moveTo>
                    <a:pt x="117048" y="78588"/>
                  </a:moveTo>
                  <a:lnTo>
                    <a:pt x="117048" y="78588"/>
                  </a:lnTo>
                  <a:cubicBezTo>
                    <a:pt x="112256" y="93296"/>
                    <a:pt x="101968" y="105586"/>
                    <a:pt x="88331" y="112890"/>
                  </a:cubicBezTo>
                </a:path>
              </a:pathLst>
            </a:custGeom>
            <a:noFill/>
            <a:ln cap="flat" cmpd="sng" w="9525">
              <a:solidFill>
                <a:srgbClr val="F7981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p:nvPr/>
          </p:nvSpPr>
          <p:spPr>
            <a:xfrm>
              <a:off x="2722947" y="3660196"/>
              <a:ext cx="1703587" cy="1107332"/>
            </a:xfrm>
            <a:prstGeom prst="roundRect">
              <a:avLst>
                <a:gd fmla="val 16667" name="adj"/>
              </a:avLst>
            </a:prstGeom>
            <a:solidFill>
              <a:srgbClr val="39A16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7"/>
            <p:cNvSpPr txBox="1"/>
            <p:nvPr/>
          </p:nvSpPr>
          <p:spPr>
            <a:xfrm>
              <a:off x="2777002" y="3714251"/>
              <a:ext cx="1595477" cy="999222"/>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nl-NL" sz="1900" u="none" cap="none" strike="noStrike">
                  <a:solidFill>
                    <a:schemeClr val="lt1"/>
                  </a:solidFill>
                  <a:latin typeface="Arial"/>
                  <a:ea typeface="Arial"/>
                  <a:cs typeface="Arial"/>
                  <a:sym typeface="Arial"/>
                </a:rPr>
                <a:t>Health professionals</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1744818" y="554016"/>
              <a:ext cx="3659846" cy="3659846"/>
            </a:xfrm>
            <a:custGeom>
              <a:rect b="b" l="l" r="r" t="t"/>
              <a:pathLst>
                <a:path extrusionOk="0" h="120000" w="120000">
                  <a:moveTo>
                    <a:pt x="31669" y="112890"/>
                  </a:moveTo>
                  <a:cubicBezTo>
                    <a:pt x="18033" y="105585"/>
                    <a:pt x="7745" y="93296"/>
                    <a:pt x="2952" y="78588"/>
                  </a:cubicBezTo>
                </a:path>
              </a:pathLst>
            </a:custGeom>
            <a:noFill/>
            <a:ln cap="flat" cmpd="sng" w="9525">
              <a:solidFill>
                <a:srgbClr val="39A16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
            <p:cNvSpPr/>
            <p:nvPr/>
          </p:nvSpPr>
          <p:spPr>
            <a:xfrm>
              <a:off x="893024" y="1830273"/>
              <a:ext cx="1703587" cy="1107332"/>
            </a:xfrm>
            <a:prstGeom prst="roundRect">
              <a:avLst>
                <a:gd fmla="val 16667" name="adj"/>
              </a:avLst>
            </a:prstGeom>
            <a:solidFill>
              <a:srgbClr val="EF5B2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
            <p:cNvSpPr txBox="1"/>
            <p:nvPr/>
          </p:nvSpPr>
          <p:spPr>
            <a:xfrm>
              <a:off x="947079" y="1884328"/>
              <a:ext cx="1595477" cy="999222"/>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000000"/>
                </a:buClr>
                <a:buSzPts val="1900"/>
                <a:buFont typeface="Arial"/>
                <a:buNone/>
              </a:pPr>
              <a:r>
                <a:rPr b="0" i="0" lang="nl-NL" sz="1900" u="none" cap="none" strike="noStrike">
                  <a:solidFill>
                    <a:schemeClr val="lt1"/>
                  </a:solidFill>
                  <a:latin typeface="Arial"/>
                  <a:ea typeface="Arial"/>
                  <a:cs typeface="Arial"/>
                  <a:sym typeface="Arial"/>
                </a:rPr>
                <a:t>Librarians</a:t>
              </a:r>
              <a:endParaRPr b="0" i="0" sz="1900" u="none" cap="none" strike="noStrike">
                <a:solidFill>
                  <a:schemeClr val="lt1"/>
                </a:solidFill>
                <a:latin typeface="Arial"/>
                <a:ea typeface="Arial"/>
                <a:cs typeface="Arial"/>
                <a:sym typeface="Arial"/>
              </a:endParaRPr>
            </a:p>
          </p:txBody>
        </p:sp>
        <p:sp>
          <p:nvSpPr>
            <p:cNvPr id="86" name="Google Shape;86;p7"/>
            <p:cNvSpPr/>
            <p:nvPr/>
          </p:nvSpPr>
          <p:spPr>
            <a:xfrm>
              <a:off x="1744818" y="554016"/>
              <a:ext cx="3659846" cy="3659846"/>
            </a:xfrm>
            <a:custGeom>
              <a:rect b="b" l="l" r="r" t="t"/>
              <a:pathLst>
                <a:path extrusionOk="0" h="120000" w="120000">
                  <a:moveTo>
                    <a:pt x="2952" y="41412"/>
                  </a:moveTo>
                  <a:lnTo>
                    <a:pt x="2952" y="41412"/>
                  </a:lnTo>
                  <a:cubicBezTo>
                    <a:pt x="7744" y="26704"/>
                    <a:pt x="18032" y="14414"/>
                    <a:pt x="31669" y="7110"/>
                  </a:cubicBezTo>
                </a:path>
              </a:pathLst>
            </a:custGeom>
            <a:noFill/>
            <a:ln cap="flat" cmpd="sng" w="9525">
              <a:solidFill>
                <a:srgbClr val="EF5B2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8"/>
          <p:cNvSpPr txBox="1"/>
          <p:nvPr>
            <p:ph type="ctrTitle"/>
          </p:nvPr>
        </p:nvSpPr>
        <p:spPr>
          <a:xfrm>
            <a:off x="722566" y="423911"/>
            <a:ext cx="5653995"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Five programs</a:t>
            </a:r>
            <a:endParaRPr/>
          </a:p>
        </p:txBody>
      </p:sp>
      <p:grpSp>
        <p:nvGrpSpPr>
          <p:cNvPr id="92" name="Google Shape;92;p8"/>
          <p:cNvGrpSpPr/>
          <p:nvPr/>
        </p:nvGrpSpPr>
        <p:grpSpPr>
          <a:xfrm>
            <a:off x="722566" y="1835801"/>
            <a:ext cx="7757405" cy="3868312"/>
            <a:chOff x="0" y="0"/>
            <a:chExt cx="7757405" cy="3868312"/>
          </a:xfrm>
        </p:grpSpPr>
        <p:sp>
          <p:nvSpPr>
            <p:cNvPr id="93" name="Google Shape;93;p8"/>
            <p:cNvSpPr/>
            <p:nvPr/>
          </p:nvSpPr>
          <p:spPr>
            <a:xfrm>
              <a:off x="0" y="0"/>
              <a:ext cx="7757405" cy="715864"/>
            </a:xfrm>
            <a:prstGeom prst="roundRect">
              <a:avLst>
                <a:gd fmla="val 10000" name="adj"/>
              </a:avLst>
            </a:prstGeom>
            <a:solidFill>
              <a:schemeClr val="lt1"/>
            </a:solidFill>
            <a:ln cap="flat" cmpd="sng" w="9525">
              <a:solidFill>
                <a:srgbClr val="3333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
            <p:cNvSpPr txBox="1"/>
            <p:nvPr/>
          </p:nvSpPr>
          <p:spPr>
            <a:xfrm>
              <a:off x="1623067" y="0"/>
              <a:ext cx="6134337" cy="71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t/>
              </a:r>
              <a:endParaRPr b="0" i="0" sz="2400" u="none" cap="none" strike="noStrike">
                <a:solidFill>
                  <a:srgbClr val="6284BF"/>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400"/>
                <a:buFont typeface="Arial"/>
                <a:buNone/>
              </a:pPr>
              <a:r>
                <a:rPr b="0" i="0" lang="nl-NL" sz="2400" u="none" cap="none" strike="noStrike">
                  <a:solidFill>
                    <a:srgbClr val="6284BF"/>
                  </a:solidFill>
                  <a:latin typeface="Arial"/>
                  <a:ea typeface="Arial"/>
                  <a:cs typeface="Arial"/>
                  <a:sym typeface="Arial"/>
                </a:rPr>
                <a:t>Health                                         </a:t>
              </a:r>
              <a:r>
                <a:rPr b="0" i="0" lang="nl-NL" sz="2400" u="none" cap="none" strike="noStrike">
                  <a:solidFill>
                    <a:srgbClr val="434343"/>
                  </a:solidFill>
                  <a:latin typeface="Arial"/>
                  <a:ea typeface="Arial"/>
                  <a:cs typeface="Arial"/>
                  <a:sym typeface="Arial"/>
                </a:rPr>
                <a:t>WHO</a:t>
              </a:r>
              <a:r>
                <a:rPr b="0" i="0" lang="nl-NL" sz="2400" u="none" cap="none" strike="noStrike">
                  <a:solidFill>
                    <a:schemeClr val="lt1"/>
                  </a:solidFill>
                  <a:latin typeface="Arial"/>
                  <a:ea typeface="Arial"/>
                  <a:cs typeface="Arial"/>
                  <a:sym typeface="Arial"/>
                </a:rPr>
                <a:t>		                            WHO</a:t>
              </a:r>
              <a:endParaRPr b="0" i="0" sz="2400" u="none" cap="none" strike="noStrike">
                <a:solidFill>
                  <a:schemeClr val="lt1"/>
                </a:solidFill>
                <a:latin typeface="Arial"/>
                <a:ea typeface="Arial"/>
                <a:cs typeface="Arial"/>
                <a:sym typeface="Arial"/>
              </a:endParaRPr>
            </a:p>
          </p:txBody>
        </p:sp>
        <p:sp>
          <p:nvSpPr>
            <p:cNvPr id="95" name="Google Shape;95;p8"/>
            <p:cNvSpPr/>
            <p:nvPr/>
          </p:nvSpPr>
          <p:spPr>
            <a:xfrm>
              <a:off x="71586" y="71586"/>
              <a:ext cx="1551481" cy="572691"/>
            </a:xfrm>
            <a:prstGeom prst="roundRect">
              <a:avLst>
                <a:gd fmla="val 10000" name="adj"/>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8"/>
            <p:cNvSpPr/>
            <p:nvPr/>
          </p:nvSpPr>
          <p:spPr>
            <a:xfrm>
              <a:off x="0" y="753239"/>
              <a:ext cx="7757405" cy="715864"/>
            </a:xfrm>
            <a:prstGeom prst="roundRect">
              <a:avLst>
                <a:gd fmla="val 10000" name="adj"/>
              </a:avLst>
            </a:prstGeom>
            <a:noFill/>
            <a:ln cap="flat" cmpd="sng" w="9525">
              <a:solidFill>
                <a:srgbClr val="3333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8"/>
            <p:cNvSpPr txBox="1"/>
            <p:nvPr/>
          </p:nvSpPr>
          <p:spPr>
            <a:xfrm>
              <a:off x="1623067" y="753239"/>
              <a:ext cx="6134337" cy="71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nl-NL" sz="2400" u="none" cap="none" strike="noStrike">
                  <a:solidFill>
                    <a:srgbClr val="91925D"/>
                  </a:solidFill>
                  <a:latin typeface="Arial"/>
                  <a:ea typeface="Arial"/>
                  <a:cs typeface="Arial"/>
                  <a:sym typeface="Arial"/>
                </a:rPr>
                <a:t>Agriculture                                   </a:t>
              </a:r>
              <a:r>
                <a:rPr b="0" i="0" lang="nl-NL" sz="2400" u="none" cap="none" strike="noStrike">
                  <a:solidFill>
                    <a:srgbClr val="333332"/>
                  </a:solidFill>
                  <a:latin typeface="Arial"/>
                  <a:ea typeface="Arial"/>
                  <a:cs typeface="Arial"/>
                  <a:sym typeface="Arial"/>
                </a:rPr>
                <a:t>FAO</a:t>
              </a:r>
              <a:endParaRPr b="0" i="0" sz="1400" u="none" cap="none" strike="noStrike">
                <a:solidFill>
                  <a:srgbClr val="000000"/>
                </a:solidFill>
                <a:latin typeface="Arial"/>
                <a:ea typeface="Arial"/>
                <a:cs typeface="Arial"/>
                <a:sym typeface="Arial"/>
              </a:endParaRPr>
            </a:p>
          </p:txBody>
        </p:sp>
        <p:sp>
          <p:nvSpPr>
            <p:cNvPr id="98" name="Google Shape;98;p8"/>
            <p:cNvSpPr/>
            <p:nvPr/>
          </p:nvSpPr>
          <p:spPr>
            <a:xfrm>
              <a:off x="71586" y="859037"/>
              <a:ext cx="1551481" cy="572691"/>
            </a:xfrm>
            <a:prstGeom prst="roundRect">
              <a:avLst>
                <a:gd fmla="val 10000" name="adj"/>
              </a:avLst>
            </a:prstGeom>
            <a:blipFill rotWithShape="1">
              <a:blip r:embed="rId4">
                <a:alphaModFix/>
              </a:blip>
              <a:stretch>
                <a:fillRect b="0" l="-1997" r="-1998" t="0"/>
              </a:stretch>
            </a:blip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8"/>
            <p:cNvSpPr/>
            <p:nvPr/>
          </p:nvSpPr>
          <p:spPr>
            <a:xfrm>
              <a:off x="0" y="1574902"/>
              <a:ext cx="7757405" cy="715864"/>
            </a:xfrm>
            <a:prstGeom prst="roundRect">
              <a:avLst>
                <a:gd fmla="val 10000" name="adj"/>
              </a:avLst>
            </a:prstGeom>
            <a:solidFill>
              <a:schemeClr val="lt1"/>
            </a:solidFill>
            <a:ln cap="flat" cmpd="sng" w="9525">
              <a:solidFill>
                <a:srgbClr val="3333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
            <p:cNvSpPr txBox="1"/>
            <p:nvPr/>
          </p:nvSpPr>
          <p:spPr>
            <a:xfrm>
              <a:off x="1623067" y="1574902"/>
              <a:ext cx="6134337" cy="71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nl-NL" sz="2400" u="none" cap="none" strike="noStrike">
                  <a:solidFill>
                    <a:srgbClr val="004686"/>
                  </a:solidFill>
                  <a:latin typeface="Arial"/>
                  <a:ea typeface="Arial"/>
                  <a:cs typeface="Arial"/>
                  <a:sym typeface="Arial"/>
                </a:rPr>
                <a:t>Environment </a:t>
              </a:r>
              <a:r>
                <a:rPr b="0" i="0" lang="nl-NL" sz="2400" u="none" cap="none" strike="noStrike">
                  <a:solidFill>
                    <a:schemeClr val="lt1"/>
                  </a:solidFill>
                  <a:latin typeface="Arial"/>
                  <a:ea typeface="Arial"/>
                  <a:cs typeface="Arial"/>
                  <a:sym typeface="Arial"/>
                </a:rPr>
                <a:t>                               </a:t>
              </a:r>
              <a:r>
                <a:rPr b="0" i="0" lang="nl-NL" sz="2400" u="none" cap="none" strike="noStrike">
                  <a:solidFill>
                    <a:srgbClr val="333332"/>
                  </a:solidFill>
                  <a:latin typeface="Arial"/>
                  <a:ea typeface="Arial"/>
                  <a:cs typeface="Arial"/>
                  <a:sym typeface="Arial"/>
                </a:rPr>
                <a:t>UNEP</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71586" y="1646488"/>
              <a:ext cx="1551481" cy="572691"/>
            </a:xfrm>
            <a:prstGeom prst="roundRect">
              <a:avLst>
                <a:gd fmla="val 10000" name="adj"/>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
            <p:cNvSpPr/>
            <p:nvPr/>
          </p:nvSpPr>
          <p:spPr>
            <a:xfrm>
              <a:off x="0" y="2362353"/>
              <a:ext cx="7757405" cy="715864"/>
            </a:xfrm>
            <a:prstGeom prst="roundRect">
              <a:avLst>
                <a:gd fmla="val 10000"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8"/>
            <p:cNvSpPr txBox="1"/>
            <p:nvPr/>
          </p:nvSpPr>
          <p:spPr>
            <a:xfrm>
              <a:off x="1623067" y="2362353"/>
              <a:ext cx="6134337" cy="71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nl-NL" sz="2400" u="none" cap="none" strike="noStrike">
                  <a:solidFill>
                    <a:srgbClr val="ED7900"/>
                  </a:solidFill>
                  <a:latin typeface="Arial"/>
                  <a:ea typeface="Arial"/>
                  <a:cs typeface="Arial"/>
                  <a:sym typeface="Arial"/>
                </a:rPr>
                <a:t>Innovation and technology</a:t>
              </a:r>
              <a:r>
                <a:rPr b="0" i="0" lang="nl-NL" sz="2400" u="none" cap="none" strike="noStrike">
                  <a:solidFill>
                    <a:schemeClr val="lt1"/>
                  </a:solidFill>
                  <a:latin typeface="Arial"/>
                  <a:ea typeface="Arial"/>
                  <a:cs typeface="Arial"/>
                  <a:sym typeface="Arial"/>
                </a:rPr>
                <a:t>           </a:t>
              </a:r>
              <a:r>
                <a:rPr b="0" i="0" lang="nl-NL" sz="2400" u="none" cap="none" strike="noStrike">
                  <a:solidFill>
                    <a:srgbClr val="333332"/>
                  </a:solidFill>
                  <a:latin typeface="Arial"/>
                  <a:ea typeface="Arial"/>
                  <a:cs typeface="Arial"/>
                  <a:sym typeface="Arial"/>
                </a:rPr>
                <a:t>WIPO</a:t>
              </a:r>
              <a:endParaRPr b="0" i="0" sz="1400" u="none" cap="none" strike="noStrike">
                <a:solidFill>
                  <a:srgbClr val="000000"/>
                </a:solidFill>
                <a:latin typeface="Arial"/>
                <a:ea typeface="Arial"/>
                <a:cs typeface="Arial"/>
                <a:sym typeface="Arial"/>
              </a:endParaRPr>
            </a:p>
          </p:txBody>
        </p:sp>
        <p:sp>
          <p:nvSpPr>
            <p:cNvPr id="104" name="Google Shape;104;p8"/>
            <p:cNvSpPr/>
            <p:nvPr/>
          </p:nvSpPr>
          <p:spPr>
            <a:xfrm>
              <a:off x="96875" y="2462322"/>
              <a:ext cx="1551481" cy="572691"/>
            </a:xfrm>
            <a:prstGeom prst="roundRect">
              <a:avLst>
                <a:gd fmla="val 10000" name="adj"/>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
            <p:cNvSpPr/>
            <p:nvPr/>
          </p:nvSpPr>
          <p:spPr>
            <a:xfrm>
              <a:off x="0" y="3152448"/>
              <a:ext cx="7757405" cy="715864"/>
            </a:xfrm>
            <a:prstGeom prst="roundRect">
              <a:avLst>
                <a:gd fmla="val 10000" name="adj"/>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
            <p:cNvSpPr txBox="1"/>
            <p:nvPr/>
          </p:nvSpPr>
          <p:spPr>
            <a:xfrm>
              <a:off x="1623067" y="3152448"/>
              <a:ext cx="6134337" cy="71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nl-NL" sz="2400" u="none" cap="none" strike="noStrike">
                  <a:solidFill>
                    <a:srgbClr val="F2B400"/>
                  </a:solidFill>
                  <a:latin typeface="Arial"/>
                  <a:ea typeface="Arial"/>
                  <a:cs typeface="Arial"/>
                  <a:sym typeface="Arial"/>
                </a:rPr>
                <a:t>Law and social sciences           </a:t>
              </a:r>
              <a:r>
                <a:rPr b="0" i="0" lang="nl-NL" sz="2400" u="none" cap="none" strike="noStrike">
                  <a:solidFill>
                    <a:schemeClr val="lt1"/>
                  </a:solidFill>
                  <a:latin typeface="Arial"/>
                  <a:ea typeface="Arial"/>
                  <a:cs typeface="Arial"/>
                  <a:sym typeface="Arial"/>
                </a:rPr>
                <a:t>    </a:t>
              </a:r>
              <a:r>
                <a:rPr b="0" i="0" lang="nl-NL" sz="2400" u="none" cap="none" strike="noStrike">
                  <a:solidFill>
                    <a:srgbClr val="333332"/>
                  </a:solidFill>
                  <a:latin typeface="Arial"/>
                  <a:ea typeface="Arial"/>
                  <a:cs typeface="Arial"/>
                  <a:sym typeface="Arial"/>
                </a:rPr>
                <a:t>ILO</a:t>
              </a:r>
              <a:endParaRPr b="0" i="0" sz="1400" u="none" cap="none" strike="noStrike">
                <a:solidFill>
                  <a:srgbClr val="000000"/>
                </a:solidFill>
                <a:latin typeface="Arial"/>
                <a:ea typeface="Arial"/>
                <a:cs typeface="Arial"/>
                <a:sym typeface="Arial"/>
              </a:endParaRPr>
            </a:p>
          </p:txBody>
        </p:sp>
        <p:sp>
          <p:nvSpPr>
            <p:cNvPr id="107" name="Google Shape;107;p8"/>
            <p:cNvSpPr/>
            <p:nvPr/>
          </p:nvSpPr>
          <p:spPr>
            <a:xfrm>
              <a:off x="71586" y="3221390"/>
              <a:ext cx="1551481" cy="572691"/>
            </a:xfrm>
            <a:prstGeom prst="roundRect">
              <a:avLst>
                <a:gd fmla="val 10000" name="adj"/>
              </a:avLst>
            </a:prstGeom>
            <a:blipFill rotWithShape="1">
              <a:blip r:embed="rId7">
                <a:alphaModFix/>
              </a:blip>
              <a:stretch>
                <a:fillRect b="-22996" l="0" r="0" t="-22996"/>
              </a:stretch>
            </a:blip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ctrTitle"/>
          </p:nvPr>
        </p:nvSpPr>
        <p:spPr>
          <a:xfrm>
            <a:off x="722566" y="423911"/>
            <a:ext cx="5653995" cy="110251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586F7C"/>
              </a:buClr>
              <a:buSzPts val="3600"/>
              <a:buFont typeface="Open Sans"/>
              <a:buNone/>
            </a:pPr>
            <a:r>
              <a:rPr lang="nl-NL" sz="2800"/>
              <a:t>Core partners</a:t>
            </a:r>
            <a:endParaRPr/>
          </a:p>
        </p:txBody>
      </p:sp>
      <p:sp>
        <p:nvSpPr>
          <p:cNvPr id="113" name="Google Shape;113;p20"/>
          <p:cNvSpPr txBox="1"/>
          <p:nvPr>
            <p:ph idx="1" type="body"/>
          </p:nvPr>
        </p:nvSpPr>
        <p:spPr>
          <a:xfrm>
            <a:off x="779718" y="1924605"/>
            <a:ext cx="3396042" cy="420155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420"/>
              </a:spcBef>
              <a:spcAft>
                <a:spcPts val="0"/>
              </a:spcAft>
              <a:buClr>
                <a:schemeClr val="dk1"/>
              </a:buClr>
              <a:buSzPts val="2800"/>
              <a:buFont typeface="Arial"/>
              <a:buChar char="•"/>
            </a:pPr>
            <a:r>
              <a:rPr b="1" lang="nl-NL" sz="1800">
                <a:solidFill>
                  <a:srgbClr val="333332"/>
                </a:solidFill>
              </a:rPr>
              <a:t>UN Agencies</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WHO</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FAO</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ILO</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UNEP </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WIPO</a:t>
            </a:r>
            <a:endParaRPr/>
          </a:p>
          <a:p>
            <a:pPr indent="0" lvl="1" marL="533400" rtl="0" algn="l">
              <a:lnSpc>
                <a:spcPct val="100000"/>
              </a:lnSpc>
              <a:spcBef>
                <a:spcPts val="360"/>
              </a:spcBef>
              <a:spcAft>
                <a:spcPts val="0"/>
              </a:spcAft>
              <a:buSzPts val="2400"/>
              <a:buNone/>
            </a:pPr>
            <a:r>
              <a:t/>
            </a:r>
            <a:endParaRPr b="1">
              <a:solidFill>
                <a:srgbClr val="333332"/>
              </a:solidFill>
            </a:endParaRPr>
          </a:p>
          <a:p>
            <a:pPr indent="-406400" lvl="0" marL="457200" marR="0" rtl="0" algn="l">
              <a:lnSpc>
                <a:spcPct val="100000"/>
              </a:lnSpc>
              <a:spcBef>
                <a:spcPts val="420"/>
              </a:spcBef>
              <a:spcAft>
                <a:spcPts val="0"/>
              </a:spcAft>
              <a:buClr>
                <a:schemeClr val="dk1"/>
              </a:buClr>
              <a:buSzPts val="2800"/>
              <a:buFont typeface="Arial"/>
              <a:buChar char="•"/>
            </a:pPr>
            <a:r>
              <a:rPr b="1" lang="nl-NL" sz="1800">
                <a:solidFill>
                  <a:srgbClr val="333332"/>
                </a:solidFill>
              </a:rPr>
              <a:t>US University Libraries</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Yale</a:t>
            </a:r>
            <a:endParaRPr/>
          </a:p>
          <a:p>
            <a:pPr indent="-381000" lvl="1" marL="914400" rtl="0" algn="l">
              <a:lnSpc>
                <a:spcPct val="100000"/>
              </a:lnSpc>
              <a:spcBef>
                <a:spcPts val="360"/>
              </a:spcBef>
              <a:spcAft>
                <a:spcPts val="0"/>
              </a:spcAft>
              <a:buSzPts val="2400"/>
              <a:buFont typeface="Courier New"/>
              <a:buChar char="o"/>
            </a:pPr>
            <a:r>
              <a:rPr lang="nl-NL">
                <a:solidFill>
                  <a:srgbClr val="333332"/>
                </a:solidFill>
              </a:rPr>
              <a:t>Cornell</a:t>
            </a:r>
            <a:endParaRPr/>
          </a:p>
        </p:txBody>
      </p:sp>
      <p:sp>
        <p:nvSpPr>
          <p:cNvPr id="114" name="Google Shape;114;p20"/>
          <p:cNvSpPr txBox="1"/>
          <p:nvPr/>
        </p:nvSpPr>
        <p:spPr>
          <a:xfrm>
            <a:off x="4368800" y="1924605"/>
            <a:ext cx="4450080" cy="4201558"/>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420"/>
              </a:spcBef>
              <a:spcAft>
                <a:spcPts val="0"/>
              </a:spcAft>
              <a:buClr>
                <a:schemeClr val="dk1"/>
              </a:buClr>
              <a:buSzPts val="2800"/>
              <a:buFont typeface="Arial"/>
              <a:buChar char="•"/>
            </a:pPr>
            <a:r>
              <a:rPr b="1" i="0" lang="nl-NL" sz="1800" u="none" cap="none" strike="noStrike">
                <a:solidFill>
                  <a:srgbClr val="333332"/>
                </a:solidFill>
                <a:latin typeface="Open Sans"/>
                <a:ea typeface="Open Sans"/>
                <a:cs typeface="Open Sans"/>
                <a:sym typeface="Open Sans"/>
              </a:rPr>
              <a:t>Technical Partners</a:t>
            </a:r>
            <a:endParaRPr/>
          </a:p>
          <a:p>
            <a:pPr indent="-381000" lvl="1" marL="914400" marR="0" rtl="0" algn="l">
              <a:lnSpc>
                <a:spcPct val="100000"/>
              </a:lnSpc>
              <a:spcBef>
                <a:spcPts val="360"/>
              </a:spcBef>
              <a:spcAft>
                <a:spcPts val="0"/>
              </a:spcAft>
              <a:buClr>
                <a:schemeClr val="dk1"/>
              </a:buClr>
              <a:buSzPts val="2400"/>
              <a:buFont typeface="Courier New"/>
              <a:buChar char="o"/>
            </a:pPr>
            <a:r>
              <a:rPr b="0" i="0" lang="nl-NL" sz="1800" u="none" cap="none" strike="noStrike">
                <a:solidFill>
                  <a:srgbClr val="333332"/>
                </a:solidFill>
                <a:latin typeface="Open Sans"/>
                <a:ea typeface="Open Sans"/>
                <a:cs typeface="Open Sans"/>
                <a:sym typeface="Open Sans"/>
              </a:rPr>
              <a:t>PortSys (authentication system)</a:t>
            </a:r>
            <a:endParaRPr/>
          </a:p>
          <a:p>
            <a:pPr indent="-381000" lvl="1" marL="914400" marR="0" rtl="0" algn="l">
              <a:lnSpc>
                <a:spcPct val="100000"/>
              </a:lnSpc>
              <a:spcBef>
                <a:spcPts val="360"/>
              </a:spcBef>
              <a:spcAft>
                <a:spcPts val="0"/>
              </a:spcAft>
              <a:buClr>
                <a:schemeClr val="dk1"/>
              </a:buClr>
              <a:buSzPts val="2400"/>
              <a:buFont typeface="Courier New"/>
              <a:buChar char="o"/>
            </a:pPr>
            <a:r>
              <a:rPr b="0" i="0" lang="nl-NL" sz="1800" u="none" cap="none" strike="noStrike">
                <a:solidFill>
                  <a:srgbClr val="333332"/>
                </a:solidFill>
                <a:latin typeface="Open Sans"/>
                <a:ea typeface="Open Sans"/>
                <a:cs typeface="Open Sans"/>
                <a:sym typeface="Open Sans"/>
              </a:rPr>
              <a:t>Proquest (Summon search tool)</a:t>
            </a:r>
            <a:endParaRPr/>
          </a:p>
          <a:p>
            <a:pPr indent="-228600" lvl="0" marL="457200" marR="0" rtl="0" algn="l">
              <a:lnSpc>
                <a:spcPct val="100000"/>
              </a:lnSpc>
              <a:spcBef>
                <a:spcPts val="420"/>
              </a:spcBef>
              <a:spcAft>
                <a:spcPts val="0"/>
              </a:spcAft>
              <a:buClr>
                <a:schemeClr val="dk1"/>
              </a:buClr>
              <a:buSzPts val="2800"/>
              <a:buFont typeface="Arial"/>
              <a:buNone/>
            </a:pPr>
            <a:r>
              <a:t/>
            </a:r>
            <a:endParaRPr b="1" i="0" sz="1800" u="none" cap="none" strike="noStrike">
              <a:solidFill>
                <a:srgbClr val="333332"/>
              </a:solidFill>
              <a:latin typeface="Open Sans"/>
              <a:ea typeface="Open Sans"/>
              <a:cs typeface="Open Sans"/>
              <a:sym typeface="Open Sans"/>
            </a:endParaRPr>
          </a:p>
          <a:p>
            <a:pPr indent="-406400" lvl="0" marL="457200" marR="0" rtl="0" algn="l">
              <a:lnSpc>
                <a:spcPct val="100000"/>
              </a:lnSpc>
              <a:spcBef>
                <a:spcPts val="420"/>
              </a:spcBef>
              <a:spcAft>
                <a:spcPts val="0"/>
              </a:spcAft>
              <a:buClr>
                <a:schemeClr val="dk1"/>
              </a:buClr>
              <a:buSzPts val="2800"/>
              <a:buFont typeface="Arial"/>
              <a:buChar char="•"/>
            </a:pPr>
            <a:r>
              <a:rPr b="1" i="0" lang="nl-NL" sz="1800" u="none" cap="none" strike="noStrike">
                <a:solidFill>
                  <a:srgbClr val="333332"/>
                </a:solidFill>
                <a:latin typeface="Open Sans"/>
                <a:ea typeface="Open Sans"/>
                <a:cs typeface="Open Sans"/>
                <a:sym typeface="Open Sans"/>
              </a:rPr>
              <a:t>STM Association </a:t>
            </a:r>
            <a:r>
              <a:rPr b="0" i="0" lang="nl-NL" sz="1800" u="none" cap="none" strike="noStrike">
                <a:solidFill>
                  <a:srgbClr val="333332"/>
                </a:solidFill>
                <a:latin typeface="Open Sans"/>
                <a:ea typeface="Open Sans"/>
                <a:cs typeface="Open Sans"/>
                <a:sym typeface="Open Sans"/>
              </a:rPr>
              <a:t>(Publisher coordination)</a:t>
            </a:r>
            <a:endParaRPr/>
          </a:p>
          <a:p>
            <a:pPr indent="-228600" lvl="0" marL="457200" marR="0" rtl="0" algn="l">
              <a:lnSpc>
                <a:spcPct val="100000"/>
              </a:lnSpc>
              <a:spcBef>
                <a:spcPts val="420"/>
              </a:spcBef>
              <a:spcAft>
                <a:spcPts val="0"/>
              </a:spcAft>
              <a:buClr>
                <a:schemeClr val="dk1"/>
              </a:buClr>
              <a:buSzPts val="2800"/>
              <a:buFont typeface="Arial"/>
              <a:buNone/>
            </a:pPr>
            <a:r>
              <a:t/>
            </a:r>
            <a:endParaRPr b="1" i="0" sz="1800" u="none" cap="none" strike="noStrike">
              <a:solidFill>
                <a:srgbClr val="333332"/>
              </a:solidFill>
              <a:latin typeface="Open Sans"/>
              <a:ea typeface="Open Sans"/>
              <a:cs typeface="Open Sans"/>
              <a:sym typeface="Open Sans"/>
            </a:endParaRPr>
          </a:p>
          <a:p>
            <a:pPr indent="-406400" lvl="0" marL="457200" marR="0" rtl="0" algn="l">
              <a:lnSpc>
                <a:spcPct val="100000"/>
              </a:lnSpc>
              <a:spcBef>
                <a:spcPts val="420"/>
              </a:spcBef>
              <a:spcAft>
                <a:spcPts val="0"/>
              </a:spcAft>
              <a:buClr>
                <a:schemeClr val="dk1"/>
              </a:buClr>
              <a:buSzPts val="2800"/>
              <a:buFont typeface="Arial"/>
              <a:buChar char="•"/>
            </a:pPr>
            <a:r>
              <a:rPr b="1" i="0" lang="nl-NL" sz="1800" u="none" cap="none" strike="noStrike">
                <a:solidFill>
                  <a:srgbClr val="333332"/>
                </a:solidFill>
                <a:latin typeface="Open Sans"/>
                <a:ea typeface="Open Sans"/>
                <a:cs typeface="Open Sans"/>
                <a:sym typeface="Open Sans"/>
              </a:rPr>
              <a:t>Contributing publishers (c. 180). </a:t>
            </a:r>
            <a:r>
              <a:rPr b="0" i="0" lang="nl-NL" sz="1800" u="none" cap="none" strike="noStrike">
                <a:solidFill>
                  <a:srgbClr val="333332"/>
                </a:solidFill>
                <a:latin typeface="Open Sans"/>
                <a:ea typeface="Open Sans"/>
                <a:cs typeface="Open Sans"/>
                <a:sym typeface="Open Sans"/>
              </a:rPr>
              <a:t>New publishers are joining all the time, covering all disciplines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search4Life Theme">
  <a:themeElements>
    <a:clrScheme name="Research4Life">
      <a:dk1>
        <a:srgbClr val="000000"/>
      </a:dk1>
      <a:lt1>
        <a:srgbClr val="FFFFFF"/>
      </a:lt1>
      <a:dk2>
        <a:srgbClr val="44546A"/>
      </a:dk2>
      <a:lt2>
        <a:srgbClr val="E7E6E6"/>
      </a:lt2>
      <a:accent1>
        <a:srgbClr val="004890"/>
      </a:accent1>
      <a:accent2>
        <a:srgbClr val="51B948"/>
      </a:accent2>
      <a:accent3>
        <a:srgbClr val="F8981D"/>
      </a:accent3>
      <a:accent4>
        <a:srgbClr val="3CA16B"/>
      </a:accent4>
      <a:accent5>
        <a:srgbClr val="F15C22"/>
      </a:accent5>
      <a:accent6>
        <a:srgbClr val="7F7F7F"/>
      </a:accent6>
      <a:hlink>
        <a:srgbClr val="004890"/>
      </a:hlink>
      <a:folHlink>
        <a:srgbClr val="0064C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Elisa</dc:creator>
</cp:coreProperties>
</file>