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30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303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9" r:id="rId36"/>
    <p:sldId id="290" r:id="rId37"/>
    <p:sldId id="304" r:id="rId38"/>
    <p:sldId id="305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Open Sans" panose="020B0606030504020204" pitchFamily="34" charset="0"/>
      <p:regular r:id="rId53"/>
      <p:bold r:id="rId54"/>
      <p:italic r:id="rId55"/>
      <p:boldItalic r:id="rId56"/>
    </p:embeddedFont>
    <p:embeddedFont>
      <p:font typeface="Trebuchet MS" panose="020B0603020202020204" pitchFamily="34" charset="0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1" roundtripDataSignature="AMtx7mid3a103tARLmL1TvHpNPbZyQsn2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TOCA OFFICE" initials="IO" lastIdx="27" clrIdx="0"/>
  <p:cmAuthor id="2" name="Rhine,Leonard A" initials="RA" lastIdx="2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87" autoAdjust="0"/>
  </p:normalViewPr>
  <p:slideViewPr>
    <p:cSldViewPr snapToGrid="0">
      <p:cViewPr varScale="1">
        <p:scale>
          <a:sx n="58" d="100"/>
          <a:sy n="58" d="100"/>
        </p:scale>
        <p:origin x="96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87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6-23T14:46:33.276" idx="6">
    <p:pos x="10" y="10"/>
    <p:text>I split the text and its now in two slides (Slide 4 and 5)</p:text>
    <p:extLst>
      <p:ext uri="{C676402C-5697-4E1C-873F-D02D1690AC5C}">
        <p15:threadingInfo xmlns:p15="http://schemas.microsoft.com/office/powerpoint/2012/main" timeZoneBias="-120"/>
      </p:ext>
    </p:extLst>
  </p:cm>
  <p:cm authorId="2" dt="2021-06-23T14:07:53.865" idx="1">
    <p:pos x="10" y="106"/>
    <p:text>Perfect... Maybe add the goal that is in the notes - if there is room.</p:text>
    <p:extLst>
      <p:ext uri="{C676402C-5697-4E1C-873F-D02D1690AC5C}">
        <p15:threadingInfo xmlns:p15="http://schemas.microsoft.com/office/powerpoint/2012/main" timeZoneBias="240">
          <p15:parentCm authorId="1" idx="6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6-23T14:08:11.022" idx="2">
    <p:pos x="10" y="10"/>
    <p:text>ditto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52434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sz="1100" dirty="0"/>
          </a:p>
        </p:txBody>
      </p:sp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829bd93e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g829bd93e0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172" name="Google Shape;172;g829bd93e0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214" name="Google Shape;214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225" name="Google Shape;225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237" name="Google Shape;237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8" name="Google Shape;7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251" name="Google Shape;251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51" name="Google Shape;251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913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261" name="Google Shape;261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274" name="Google Shape;274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84" name="Google Shape;284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93" name="Google Shape;293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02" name="Google Shape;302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313" name="Google Shape;313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334" name="Google Shape;334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</p:txBody>
      </p:sp>
      <p:sp>
        <p:nvSpPr>
          <p:cNvPr id="88" name="Google Shape;8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64" name="Google Shape;364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detallada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Summon y </a:t>
            </a:r>
            <a:r>
              <a:rPr lang="en-US" dirty="0" err="1"/>
              <a:t>sus</a:t>
            </a:r>
            <a:r>
              <a:rPr lang="en-US" dirty="0"/>
              <a:t> </a:t>
            </a:r>
            <a:r>
              <a:rPr lang="en-US" dirty="0" err="1"/>
              <a:t>diversas</a:t>
            </a:r>
            <a:r>
              <a:rPr lang="en-US" dirty="0"/>
              <a:t> </a:t>
            </a:r>
            <a:r>
              <a:rPr lang="en-US" dirty="0" err="1"/>
              <a:t>características</a:t>
            </a:r>
            <a:r>
              <a:rPr lang="en-US" dirty="0"/>
              <a:t> </a:t>
            </a:r>
            <a:r>
              <a:rPr lang="en-US" dirty="0" err="1"/>
              <a:t>están</a:t>
            </a:r>
            <a:r>
              <a:rPr lang="en-US" dirty="0"/>
              <a:t> </a:t>
            </a:r>
            <a:r>
              <a:rPr lang="en-US" dirty="0" err="1"/>
              <a:t>disponibles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Lección</a:t>
            </a:r>
            <a:r>
              <a:rPr lang="en-US" baseline="0" dirty="0"/>
              <a:t> 3.6.</a:t>
            </a:r>
            <a:endParaRPr lang="en-US" dirty="0"/>
          </a:p>
        </p:txBody>
      </p:sp>
      <p:sp>
        <p:nvSpPr>
          <p:cNvPr id="376" name="Google Shape;37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3" name="Google Shape;38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dirty="0"/>
              <a:t>https://portal.research4life.org/country_offer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endParaRPr lang="en-US"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s-ES" dirty="0"/>
              <a:t>Si la editorial se encuentra en la lista, la institución de</a:t>
            </a:r>
            <a:r>
              <a:rPr lang="es-ES" baseline="0" dirty="0"/>
              <a:t>l usuario debe tener acceso al material. Si una revista o libro no se encuentra disponible, repórtelo a</a:t>
            </a:r>
            <a:r>
              <a:rPr lang="es-ES" dirty="0"/>
              <a:t> r4l@research4life.org</a:t>
            </a:r>
          </a:p>
        </p:txBody>
      </p:sp>
      <p:sp>
        <p:nvSpPr>
          <p:cNvPr id="384" name="Google Shape;38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e1c627edf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e1c627edf3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ge1c627edf3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5" name="Google Shape;415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This one is OK!</a:t>
            </a:r>
            <a:endParaRPr/>
          </a:p>
        </p:txBody>
      </p:sp>
      <p:sp>
        <p:nvSpPr>
          <p:cNvPr id="416" name="Google Shape;416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7" name="Google Shape;427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This one is OK!</a:t>
            </a:r>
            <a:endParaRPr/>
          </a:p>
        </p:txBody>
      </p:sp>
      <p:sp>
        <p:nvSpPr>
          <p:cNvPr id="428" name="Google Shape;428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13298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3" name="Google Shape;453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Tx/>
              <a:buNone/>
            </a:pPr>
            <a:r>
              <a:rPr lang="es-ES" dirty="0"/>
              <a:t>Si no logra acceso a una revista, primero debe verificar si hay un mensaje emergente bloqueado que deba resolver. Si la editorial solicita inicio de sesión individual o que el usuario pague por el acceso, verifique que el inicio de sesión se haya realizado correctamente. Luego, verifique si la editorial ofrece o no acceso a este título /número específico que</a:t>
            </a:r>
            <a:r>
              <a:rPr lang="es-ES" baseline="0" dirty="0"/>
              <a:t> </a:t>
            </a:r>
            <a:r>
              <a:rPr lang="es-ES" dirty="0"/>
              <a:t>se solicita.</a:t>
            </a:r>
            <a:endParaRPr dirty="0"/>
          </a:p>
        </p:txBody>
      </p:sp>
      <p:sp>
        <p:nvSpPr>
          <p:cNvPr id="454" name="Google Shape;454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0" name="Google Shape;46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461" name="Google Shape;461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s-ES" dirty="0"/>
              <a:t>El objetivo de los programas de Research4life es "reducir la brecha de conocimiento entre los países de ingresos altos y los países de ingresos bajos y medianos proporcionando acceso asequible a información académica, profesional y de investigación"</a:t>
            </a:r>
            <a:endParaRPr dirty="0"/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</p:txBody>
      </p:sp>
      <p:sp>
        <p:nvSpPr>
          <p:cNvPr id="95" name="Google Shape;95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468" name="Google Shape;468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475" name="Google Shape;47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489" name="Google Shape;489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1" name="Google Shape;501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502" name="Google Shape;502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727b3dbef2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8" name="Google Shape;508;g727b3dbef2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4" name="Google Shape;51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s-ES" dirty="0"/>
              <a:t>El objetivo de los programas de Research4life es "reducir la brecha de conocimiento entre los países de ingresos altos y los países de ingresos bajos y medianos proporcionando acceso asequible a información académica, profesional y de investigación"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</p:txBody>
      </p:sp>
      <p:sp>
        <p:nvSpPr>
          <p:cNvPr id="95" name="Google Shape;95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0192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>
              <a:solidFill>
                <a:srgbClr val="FF0000"/>
              </a:solidFill>
            </a:endParaRPr>
          </a:p>
        </p:txBody>
      </p:sp>
      <p:sp>
        <p:nvSpPr>
          <p:cNvPr id="101" name="Google Shape;101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 dirty="0"/>
          </a:p>
        </p:txBody>
      </p:sp>
      <p:sp>
        <p:nvSpPr>
          <p:cNvPr id="108" name="Google Shape;108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27b3dbef2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sz="3200" dirty="0">
              <a:solidFill>
                <a:srgbClr val="FF0000"/>
              </a:solidFill>
            </a:endParaRPr>
          </a:p>
        </p:txBody>
      </p:sp>
      <p:sp>
        <p:nvSpPr>
          <p:cNvPr id="120" name="Google Shape;120;g727b3dbef2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Tx/>
              <a:buNone/>
            </a:pPr>
            <a:r>
              <a:rPr lang="es-ES" dirty="0"/>
              <a:t>Consulte al bibliotecario de su institución si tiene preguntas adicionales o si necesita mayor información. Si no puede obtener la información que necesita, puede comunicarse con el</a:t>
            </a:r>
            <a:r>
              <a:rPr lang="es-ES" baseline="0" dirty="0"/>
              <a:t> servicio de </a:t>
            </a:r>
            <a:r>
              <a:rPr lang="es-ES" dirty="0"/>
              <a:t>asistencia técnica</a:t>
            </a:r>
            <a:r>
              <a:rPr lang="es-ES" baseline="0" dirty="0"/>
              <a:t> </a:t>
            </a:r>
            <a:r>
              <a:rPr lang="es-ES" dirty="0"/>
              <a:t>en r4l@research4life.org de ser necesario</a:t>
            </a:r>
            <a:endParaRPr dirty="0"/>
          </a:p>
        </p:txBody>
      </p:sp>
      <p:sp>
        <p:nvSpPr>
          <p:cNvPr id="129" name="Google Shape;1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7119cced83_0_58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5" name="Google Shape;15;g7119cced83_0_58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6" name="Google Shape;16;g7119cced83_0_5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" name="Google Shape;17;g7119cced83_0_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47435" y="0"/>
            <a:ext cx="7544565" cy="2440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119cced83_0_9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58" name="Google Shape;58;g7119cced83_0_9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7119cced83_0_9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1" name="Google Shape;61;g7119cced83_0_9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g7119cced83_0_9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119cced83_0_9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g7119cced83_0_99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g7119cced83_0_99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00" cy="35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 sz="2400"/>
            </a:lvl1pPr>
            <a:lvl2pPr marL="914400" lvl="1" indent="-355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 sz="2000"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Char char="■"/>
              <a:defRPr sz="1800"/>
            </a:lvl3pPr>
            <a:lvl4pPr marL="1828800" lvl="3" indent="-3302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/>
            </a:lvl4pPr>
            <a:lvl5pPr marL="2286000" lvl="4" indent="-3302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g7119cced83_0_99"/>
          <p:cNvSpPr txBox="1">
            <a:spLocks noGrp="1"/>
          </p:cNvSpPr>
          <p:nvPr>
            <p:ph type="dt" idx="10"/>
          </p:nvPr>
        </p:nvSpPr>
        <p:spPr>
          <a:xfrm>
            <a:off x="9357855" y="64928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g7119cced83_0_99"/>
          <p:cNvSpPr txBox="1">
            <a:spLocks noGrp="1"/>
          </p:cNvSpPr>
          <p:nvPr>
            <p:ph type="ftr" idx="11"/>
          </p:nvPr>
        </p:nvSpPr>
        <p:spPr>
          <a:xfrm>
            <a:off x="680321" y="5936188"/>
            <a:ext cx="6870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g7119cced83_0_99"/>
          <p:cNvSpPr txBox="1">
            <a:spLocks noGrp="1"/>
          </p:cNvSpPr>
          <p:nvPr>
            <p:ph type="sldNum" idx="12"/>
          </p:nvPr>
        </p:nvSpPr>
        <p:spPr>
          <a:xfrm>
            <a:off x="10729455" y="753227"/>
            <a:ext cx="1154100" cy="1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Trebuchet MS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g7119cced83_0_99"/>
          <p:cNvSpPr/>
          <p:nvPr/>
        </p:nvSpPr>
        <p:spPr>
          <a:xfrm>
            <a:off x="5732813" y="1604188"/>
            <a:ext cx="2900100" cy="69600"/>
          </a:xfrm>
          <a:prstGeom prst="rect">
            <a:avLst/>
          </a:prstGeom>
          <a:solidFill>
            <a:srgbClr val="4EB7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g7119cced83_0_99"/>
          <p:cNvSpPr/>
          <p:nvPr/>
        </p:nvSpPr>
        <p:spPr>
          <a:xfrm>
            <a:off x="0" y="1604187"/>
            <a:ext cx="2704011" cy="69509"/>
          </a:xfrm>
          <a:prstGeom prst="rect">
            <a:avLst/>
          </a:prstGeom>
          <a:solidFill>
            <a:srgbClr val="F49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g7119cced83_0_99"/>
          <p:cNvSpPr/>
          <p:nvPr/>
        </p:nvSpPr>
        <p:spPr>
          <a:xfrm rot="10800000" flipH="1">
            <a:off x="2704011" y="1604187"/>
            <a:ext cx="3028802" cy="69509"/>
          </a:xfrm>
          <a:prstGeom prst="rect">
            <a:avLst/>
          </a:prstGeom>
          <a:solidFill>
            <a:srgbClr val="154A9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g7119cced83_0_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00126" y="134938"/>
            <a:ext cx="4391874" cy="1601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7119cced83_0_62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0" name="Google Shape;30;g7119cced83_0_6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7119cced83_0_6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g7119cced83_0_6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g7119cced83_0_6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7119cced83_0_6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g7119cced83_0_6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8" name="Google Shape;38;g7119cced83_0_69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9" name="Google Shape;39;g7119cced83_0_6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7119cced83_0_7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g7119cced83_0_7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7119cced83_0_7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45" name="Google Shape;45;g7119cced83_0_7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6" name="Google Shape;46;g7119cced83_0_7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7119cced83_0_81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49" name="Google Shape;49;g7119cced83_0_8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119cced83_0_84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g7119cced83_0_84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53" name="Google Shape;53;g7119cced83_0_84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4" name="Google Shape;54;g7119cced83_0_84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g7119cced83_0_8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7119cced83_0_5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g7119cced83_0_5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g7119cced83_0_5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4.0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49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6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r4l@research4life.org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earch4life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earch4life.org/es/" TargetMode="External"/><Relationship Id="rId7" Type="http://schemas.openxmlformats.org/officeDocument/2006/relationships/hyperlink" Target="https://bit.ly/2w3CU5C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search4life.org/es/newsletter" TargetMode="External"/><Relationship Id="rId5" Type="http://schemas.openxmlformats.org/officeDocument/2006/relationships/hyperlink" Target="http://www.research4life.org/es/capacitacion" TargetMode="External"/><Relationship Id="rId4" Type="http://schemas.openxmlformats.org/officeDocument/2006/relationships/hyperlink" Target="mailto:r4l@research4life.or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search4life.org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mailto:r4l@research4life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earch4life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.xml"/><Relationship Id="rId5" Type="http://schemas.openxmlformats.org/officeDocument/2006/relationships/image" Target="../media/image9.png"/><Relationship Id="rId4" Type="http://schemas.openxmlformats.org/officeDocument/2006/relationships/hyperlink" Target="https://www.research4life.org/about/program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research4life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esearch4life.org/es/" TargetMode="External"/><Relationship Id="rId5" Type="http://schemas.openxmlformats.org/officeDocument/2006/relationships/hyperlink" Target="https://ardi.research4life.org/" TargetMode="External"/><Relationship Id="rId4" Type="http://schemas.openxmlformats.org/officeDocument/2006/relationships/hyperlink" Target="https://agora.research4life.org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esearch4lif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8"/>
          <p:cNvSpPr txBox="1">
            <a:spLocks noGrp="1"/>
          </p:cNvSpPr>
          <p:nvPr>
            <p:ph type="ctrTitle"/>
          </p:nvPr>
        </p:nvSpPr>
        <p:spPr>
          <a:xfrm>
            <a:off x="-2" y="2036456"/>
            <a:ext cx="12192000" cy="15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/>
          <a:p>
            <a:pPr lvl="0">
              <a:lnSpc>
                <a:spcPct val="90000"/>
              </a:lnSpc>
              <a:buSzPts val="4400"/>
            </a:pPr>
            <a:r>
              <a:rPr lang="es-ES" sz="3550" b="1" dirty="0">
                <a:solidFill>
                  <a:srgbClr val="004890"/>
                </a:solidFill>
                <a:latin typeface="Open Sans"/>
                <a:ea typeface="Open Sans"/>
                <a:cs typeface="Open Sans"/>
                <a:sym typeface="Open Sans"/>
              </a:rPr>
              <a:t>NAVEGACIÓN Y BÚSQUEDA A TRAVÉS</a:t>
            </a:r>
            <a:br>
              <a:rPr lang="es-ES" sz="3550" b="1" dirty="0">
                <a:solidFill>
                  <a:srgbClr val="00489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s-ES" sz="3550" b="1" dirty="0">
                <a:solidFill>
                  <a:srgbClr val="004890"/>
                </a:solidFill>
                <a:latin typeface="Open Sans"/>
                <a:ea typeface="Open Sans"/>
                <a:cs typeface="Open Sans"/>
                <a:sym typeface="Open Sans"/>
              </a:rPr>
              <a:t>DEL PORTAL UNIFICADO DE CONTENIDOS</a:t>
            </a:r>
            <a:endParaRPr lang="es-ES" sz="3888" b="1" dirty="0">
              <a:solidFill>
                <a:srgbClr val="00489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" name="Google Shape;70;p38"/>
          <p:cNvSpPr txBox="1"/>
          <p:nvPr/>
        </p:nvSpPr>
        <p:spPr>
          <a:xfrm>
            <a:off x="-2" y="5606084"/>
            <a:ext cx="12192000" cy="369300"/>
          </a:xfrm>
          <a:prstGeom prst="rect">
            <a:avLst/>
          </a:prstGeom>
          <a:solidFill>
            <a:srgbClr val="586F7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800"/>
            </a:pPr>
            <a:r>
              <a:rPr lang="es-ES" sz="18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Research4Life es una asociación público-privada de cinco programas</a:t>
            </a:r>
            <a:r>
              <a:rPr lang="en-US" sz="18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sz="18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1" name="Google Shape;7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600" y="6148180"/>
            <a:ext cx="1523874" cy="63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6669" y="6207625"/>
            <a:ext cx="1962613" cy="515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0478" y="6118184"/>
            <a:ext cx="1612438" cy="693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20080" y="6181191"/>
            <a:ext cx="1468376" cy="567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938199" y="6141339"/>
            <a:ext cx="1523874" cy="647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 txBox="1">
            <a:spLocks noGrp="1"/>
          </p:cNvSpPr>
          <p:nvPr>
            <p:ph type="title"/>
          </p:nvPr>
        </p:nvSpPr>
        <p:spPr>
          <a:xfrm>
            <a:off x="0" y="2264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persistente</a:t>
            </a:r>
            <a:endParaRPr dirty="0"/>
          </a:p>
        </p:txBody>
      </p:sp>
      <p:sp>
        <p:nvSpPr>
          <p:cNvPr id="141" name="Google Shape;141;p17"/>
          <p:cNvSpPr txBox="1">
            <a:spLocks noGrp="1"/>
          </p:cNvSpPr>
          <p:nvPr>
            <p:ph type="body" idx="1"/>
          </p:nvPr>
        </p:nvSpPr>
        <p:spPr>
          <a:xfrm>
            <a:off x="0" y="1716094"/>
            <a:ext cx="12034684" cy="4876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inicio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sesión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persistente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proporciona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3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meses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reconocimiento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al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dispositivo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que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utiliza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para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conectarse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a Research4Life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desde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una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dirección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IP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aprobada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alguna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las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instituciones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inscritas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Research4life.</a:t>
            </a: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Cuando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un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usuario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ha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iniciado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sesión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correctamente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desde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una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dirección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IP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aprobada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, 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usuario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puede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volver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conectarse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durante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3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meses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desde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mismo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dispositivo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y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navegador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sin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necesidad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volver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escribir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código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usuario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y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contraseña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y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también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sin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necesidad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estar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el campus o la VPN o proxy de la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institución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.</a:t>
            </a: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Si 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usuario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borra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las cookies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en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ese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dispositivo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/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navegador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, se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pierde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el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inicio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sesión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permanente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.</a:t>
            </a: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3" b="5409"/>
          <a:stretch/>
        </p:blipFill>
        <p:spPr bwMode="auto">
          <a:xfrm>
            <a:off x="5204305" y="1898839"/>
            <a:ext cx="6756704" cy="439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Google Shape;146;p6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7968343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37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Visualización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del Portal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6"/>
          <p:cNvSpPr txBox="1">
            <a:spLocks noGrp="1"/>
          </p:cNvSpPr>
          <p:nvPr>
            <p:ph type="body" idx="1"/>
          </p:nvPr>
        </p:nvSpPr>
        <p:spPr>
          <a:xfrm>
            <a:off x="-1" y="1665516"/>
            <a:ext cx="5088195" cy="5192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recuadro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Summon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que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enlazará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textos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completos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sz="18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US" sz="18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18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18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18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1800" b="1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ícono</a:t>
            </a:r>
            <a:r>
              <a:rPr lang="en-US" sz="18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b="1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Conectar</a:t>
            </a:r>
            <a:r>
              <a:rPr lang="en-US" sz="18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ubicado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esquina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superior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derecha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para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abrir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este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caso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para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Hinari: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como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organización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no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gubernamental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local; el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ícono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ha </a:t>
            </a:r>
            <a:r>
              <a:rPr lang="en-GB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cambiado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sz="18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Nótese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después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portal,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puede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“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como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personal.”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Ver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diapositivas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29 &amp; 30.  </a:t>
            </a:r>
            <a:endParaRPr sz="18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6533535" y="3777200"/>
            <a:ext cx="3651864" cy="529329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9491667" y="2720053"/>
            <a:ext cx="2100566" cy="105714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11016232" y="2369328"/>
            <a:ext cx="279400" cy="30874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728126" y="4714016"/>
            <a:ext cx="351692" cy="368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gcaro\Downloads\R4L_Mobile_Sandwi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209" y="1679207"/>
            <a:ext cx="3528956" cy="514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caro\Downloads\R4L_Mobile_M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335" y="1748454"/>
            <a:ext cx="2940864" cy="497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" name="Google Shape;159;p19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vía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dispositivos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móviles</a:t>
            </a:r>
            <a:endParaRPr sz="3600" dirty="0"/>
          </a:p>
        </p:txBody>
      </p:sp>
      <p:sp>
        <p:nvSpPr>
          <p:cNvPr id="161" name="Google Shape;161;p19"/>
          <p:cNvSpPr txBox="1">
            <a:spLocks noGrp="1"/>
          </p:cNvSpPr>
          <p:nvPr>
            <p:ph type="body" idx="1"/>
          </p:nvPr>
        </p:nvSpPr>
        <p:spPr>
          <a:xfrm>
            <a:off x="0" y="1834894"/>
            <a:ext cx="4837311" cy="4497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muestra la versión de dispositivo móvil del </a:t>
            </a: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Portal Unificado de Contenidos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endParaRPr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20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000" b="0" i="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ícono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Menu</a:t>
            </a:r>
            <a:r>
              <a:rPr lang="en-US" sz="2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endParaRPr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lang="en-US"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Las diversas opciones de navegación y búsqueda y otras opciones del portal de contenidos se enumeran y se analizarán en las diapositivas siguientes.</a:t>
            </a:r>
            <a:endParaRPr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2" name="Google Shape;162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6593" y="3819132"/>
            <a:ext cx="627482" cy="529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43600" y="3300412"/>
            <a:ext cx="304800" cy="25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43600" y="3300412"/>
            <a:ext cx="304800" cy="25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9"/>
          <p:cNvSpPr/>
          <p:nvPr/>
        </p:nvSpPr>
        <p:spPr>
          <a:xfrm>
            <a:off x="8381799" y="3557586"/>
            <a:ext cx="2929137" cy="33004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9"/>
          <p:cNvSpPr/>
          <p:nvPr/>
        </p:nvSpPr>
        <p:spPr>
          <a:xfrm>
            <a:off x="7546418" y="2110660"/>
            <a:ext cx="445503" cy="3556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7" name="Google Shape;167;p19"/>
          <p:cNvCxnSpPr>
            <a:cxnSpLocks/>
          </p:cNvCxnSpPr>
          <p:nvPr/>
        </p:nvCxnSpPr>
        <p:spPr>
          <a:xfrm>
            <a:off x="7695028" y="2574388"/>
            <a:ext cx="661181" cy="9144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68" name="Google Shape;168;p19"/>
          <p:cNvCxnSpPr>
            <a:cxnSpLocks/>
          </p:cNvCxnSpPr>
          <p:nvPr/>
        </p:nvCxnSpPr>
        <p:spPr>
          <a:xfrm flipV="1">
            <a:off x="2926080" y="2466260"/>
            <a:ext cx="4620338" cy="162744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5" name="Google Shape;166;p19">
            <a:extLst>
              <a:ext uri="{FF2B5EF4-FFF2-40B4-BE49-F238E27FC236}">
                <a16:creationId xmlns:a16="http://schemas.microsoft.com/office/drawing/2014/main" id="{00CA6956-739D-43C9-8C45-A336818894D0}"/>
              </a:ext>
            </a:extLst>
          </p:cNvPr>
          <p:cNvSpPr/>
          <p:nvPr/>
        </p:nvSpPr>
        <p:spPr>
          <a:xfrm>
            <a:off x="1688123" y="3770143"/>
            <a:ext cx="1237957" cy="64711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C:\Users\gcaro\Downloads\Menu_Sandwi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138" y="3124200"/>
            <a:ext cx="5937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caro\Downloads\Menu_Sandwi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896" y="358412"/>
            <a:ext cx="5937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664" y="1845945"/>
            <a:ext cx="6720349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" name="Google Shape;175;g829bd93e03_0_0"/>
          <p:cNvSpPr txBox="1">
            <a:spLocks noGrp="1"/>
          </p:cNvSpPr>
          <p:nvPr>
            <p:ph type="title"/>
          </p:nvPr>
        </p:nvSpPr>
        <p:spPr>
          <a:xfrm>
            <a:off x="0" y="647700"/>
            <a:ext cx="9613800" cy="81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Navegación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6" name="Google Shape;176;g829bd93e03_0_0"/>
          <p:cNvSpPr txBox="1">
            <a:spLocks noGrp="1"/>
          </p:cNvSpPr>
          <p:nvPr>
            <p:ph type="body" idx="1"/>
          </p:nvPr>
        </p:nvSpPr>
        <p:spPr>
          <a:xfrm>
            <a:off x="63963" y="1863344"/>
            <a:ext cx="5156966" cy="4766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Portal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la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opción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00000"/>
              </a:lnSpc>
              <a:buClr>
                <a:schemeClr val="dk1"/>
              </a:buClr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 usuarios pueden acceder a los recursos de un </a:t>
            </a:r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programa específico 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haciendo clic en el título del programa.</a:t>
            </a: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siguiente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diapositiva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colección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AGORA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dentro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Portal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g829bd93e03_0_0"/>
          <p:cNvSpPr/>
          <p:nvPr/>
        </p:nvSpPr>
        <p:spPr>
          <a:xfrm>
            <a:off x="9812010" y="2654710"/>
            <a:ext cx="598170" cy="113378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" name="Google Shape;168;p19">
            <a:extLst>
              <a:ext uri="{FF2B5EF4-FFF2-40B4-BE49-F238E27FC236}">
                <a16:creationId xmlns:a16="http://schemas.microsoft.com/office/drawing/2014/main" id="{0AD24282-B3B7-45A9-AE4F-E7775BB43E4E}"/>
              </a:ext>
            </a:extLst>
          </p:cNvPr>
          <p:cNvCxnSpPr>
            <a:cxnSpLocks/>
            <a:endCxn id="177" idx="1"/>
          </p:cNvCxnSpPr>
          <p:nvPr/>
        </p:nvCxnSpPr>
        <p:spPr>
          <a:xfrm flipV="1">
            <a:off x="3523730" y="3221600"/>
            <a:ext cx="6288280" cy="167044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14" y="1800960"/>
            <a:ext cx="6994008" cy="485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Google Shape;184;p21"/>
          <p:cNvSpPr txBox="1">
            <a:spLocks noGrp="1"/>
          </p:cNvSpPr>
          <p:nvPr>
            <p:ph type="title"/>
          </p:nvPr>
        </p:nvSpPr>
        <p:spPr>
          <a:xfrm>
            <a:off x="0" y="248400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: AGORA*</a:t>
            </a:r>
            <a:endParaRPr sz="3600" dirty="0"/>
          </a:p>
        </p:txBody>
      </p:sp>
      <p:sp>
        <p:nvSpPr>
          <p:cNvPr id="185" name="Google Shape;185;p21"/>
          <p:cNvSpPr txBox="1">
            <a:spLocks noGrp="1"/>
          </p:cNvSpPr>
          <p:nvPr>
            <p:ph type="body" idx="1"/>
          </p:nvPr>
        </p:nvSpPr>
        <p:spPr>
          <a:xfrm>
            <a:off x="14069" y="1547289"/>
            <a:ext cx="5092145" cy="531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programa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AGORA,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tipo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otras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opciones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00000"/>
              </a:lnSpc>
              <a:buClr>
                <a:schemeClr val="dk1"/>
              </a:buClr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El           símbolo en la esquina superior derecha muestra la herramienta de búsqueda </a:t>
            </a:r>
            <a:r>
              <a:rPr lang="es-E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Summon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00000"/>
              </a:lnSpc>
              <a:buClr>
                <a:schemeClr val="dk1"/>
              </a:buClr>
            </a:pP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Clave de Acceso 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indica si el elemento específico está disponible o no para el usuario.</a:t>
            </a:r>
          </a:p>
          <a:p>
            <a:pPr lvl="0">
              <a:lnSpc>
                <a:spcPct val="100000"/>
              </a:lnSpc>
              <a:buClr>
                <a:schemeClr val="dk1"/>
              </a:buClr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 clic en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borrar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76200" lvl="0" indent="0">
              <a:lnSpc>
                <a:spcPct val="100000"/>
              </a:lnSpc>
              <a:buClr>
                <a:schemeClr val="dk1"/>
              </a:buClr>
              <a:buNone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*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Recuerde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AGORA y ARDI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cuentan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Portales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separados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7620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Google Shape;186;p21"/>
          <p:cNvSpPr/>
          <p:nvPr/>
        </p:nvSpPr>
        <p:spPr>
          <a:xfrm>
            <a:off x="5120962" y="3856035"/>
            <a:ext cx="1574798" cy="293293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1"/>
          <p:cNvSpPr/>
          <p:nvPr/>
        </p:nvSpPr>
        <p:spPr>
          <a:xfrm>
            <a:off x="5271106" y="2864759"/>
            <a:ext cx="3651661" cy="36923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1"/>
          <p:cNvSpPr/>
          <p:nvPr/>
        </p:nvSpPr>
        <p:spPr>
          <a:xfrm>
            <a:off x="10392162" y="3493769"/>
            <a:ext cx="1318052" cy="100049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82;p21">
            <a:extLst>
              <a:ext uri="{FF2B5EF4-FFF2-40B4-BE49-F238E27FC236}">
                <a16:creationId xmlns:a16="http://schemas.microsoft.com/office/drawing/2014/main" id="{51EC6559-9BD1-486C-B802-F46D047C336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8330" y="2964151"/>
            <a:ext cx="498525" cy="490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Google Shape;168;p19">
            <a:extLst>
              <a:ext uri="{FF2B5EF4-FFF2-40B4-BE49-F238E27FC236}">
                <a16:creationId xmlns:a16="http://schemas.microsoft.com/office/drawing/2014/main" id="{75382B4A-AE53-4897-93D0-EC226AED7447}"/>
              </a:ext>
            </a:extLst>
          </p:cNvPr>
          <p:cNvCxnSpPr>
            <a:cxnSpLocks/>
          </p:cNvCxnSpPr>
          <p:nvPr/>
        </p:nvCxnSpPr>
        <p:spPr>
          <a:xfrm flipV="1">
            <a:off x="3878826" y="3660881"/>
            <a:ext cx="6292116" cy="722946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27895"/>
            <a:ext cx="6764594" cy="515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" name="Google Shape;196;p22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391832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s-E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Acceso a colecciones específicas desde la página inicial del portal</a:t>
            </a:r>
            <a:endParaRPr sz="3600" dirty="0"/>
          </a:p>
        </p:txBody>
      </p:sp>
      <p:sp>
        <p:nvSpPr>
          <p:cNvPr id="197" name="Google Shape;197;p22"/>
          <p:cNvSpPr txBox="1">
            <a:spLocks noGrp="1"/>
          </p:cNvSpPr>
          <p:nvPr>
            <p:ph type="body" idx="1"/>
          </p:nvPr>
        </p:nvSpPr>
        <p:spPr>
          <a:xfrm>
            <a:off x="25749" y="1784838"/>
            <a:ext cx="4870716" cy="517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 la página de inicio puede desplazarse hacia abajo hasta que se muestre la lista de </a:t>
            </a:r>
            <a:r>
              <a:rPr lang="es-ES" sz="2000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</a:p>
          <a:p>
            <a:pPr marL="7620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Observe </a:t>
            </a:r>
            <a:r>
              <a:rPr lang="en-US" sz="2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enlaces a las </a:t>
            </a:r>
            <a:r>
              <a:rPr lang="en-US" sz="2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cinco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/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endParaRPr dirty="0"/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Para Hinari, GOALI y OARE, los programas y recursos específicos se mostrarán desde el Portal Unificados de Contenidos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/>
          </a:p>
          <a:p>
            <a: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sz="2000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AGORA y ARDI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cuentan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con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portales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independientes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ARDI</a:t>
            </a:r>
            <a:r>
              <a:rPr lang="en-US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200" name="Google Shape;200;p22"/>
          <p:cNvSpPr/>
          <p:nvPr/>
        </p:nvSpPr>
        <p:spPr>
          <a:xfrm>
            <a:off x="5030836" y="3810119"/>
            <a:ext cx="2608829" cy="239896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22"/>
          <p:cNvSpPr/>
          <p:nvPr/>
        </p:nvSpPr>
        <p:spPr>
          <a:xfrm>
            <a:off x="5845285" y="1563534"/>
            <a:ext cx="1101206" cy="31696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168;p19">
            <a:extLst>
              <a:ext uri="{FF2B5EF4-FFF2-40B4-BE49-F238E27FC236}">
                <a16:creationId xmlns:a16="http://schemas.microsoft.com/office/drawing/2014/main" id="{5E06FC8D-9008-47A5-AC90-086F956FFFA3}"/>
              </a:ext>
            </a:extLst>
          </p:cNvPr>
          <p:cNvCxnSpPr>
            <a:cxnSpLocks/>
          </p:cNvCxnSpPr>
          <p:nvPr/>
        </p:nvCxnSpPr>
        <p:spPr>
          <a:xfrm flipV="1">
            <a:off x="3760470" y="5429251"/>
            <a:ext cx="1485900" cy="845819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710" y="1710813"/>
            <a:ext cx="6950580" cy="44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Google Shape;207;p31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: ARDI</a:t>
            </a:r>
            <a:endParaRPr sz="3600" dirty="0"/>
          </a:p>
        </p:txBody>
      </p:sp>
      <p:sp>
        <p:nvSpPr>
          <p:cNvPr id="208" name="Google Shape;208;p31"/>
          <p:cNvSpPr txBox="1">
            <a:spLocks noGrp="1"/>
          </p:cNvSpPr>
          <p:nvPr>
            <p:ph type="body" idx="1"/>
          </p:nvPr>
        </p:nvSpPr>
        <p:spPr>
          <a:xfrm>
            <a:off x="232211" y="1834894"/>
            <a:ext cx="4503107" cy="4497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Portal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ARDI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endParaRPr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Las funciones y las opciones de exploración / búsqueda son similares a las del Portal Unificado de Contenidos.</a:t>
            </a:r>
          </a:p>
          <a:p>
            <a:pPr marL="7620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  <a:buNone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    </a:t>
            </a:r>
            <a:endParaRPr sz="2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regresar al Portal Unificado de Contenidos, hacer clic en el logotipo de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Research4Life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endParaRPr lang="en-US" sz="20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endParaRPr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9" name="Google Shape;209;p31"/>
          <p:cNvSpPr/>
          <p:nvPr/>
        </p:nvSpPr>
        <p:spPr>
          <a:xfrm>
            <a:off x="10098959" y="5760505"/>
            <a:ext cx="2019301" cy="5819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3"/>
          <a:srcRect l="5203" t="4965" r="16904" b="6147"/>
          <a:stretch/>
        </p:blipFill>
        <p:spPr bwMode="auto">
          <a:xfrm>
            <a:off x="5925787" y="1794148"/>
            <a:ext cx="5885820" cy="43854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6" name="Google Shape;216;p32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8004517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3200"/>
            </a:pP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bases de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: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idéntica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fuentes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8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4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gratuitos</a:t>
            </a:r>
            <a:endParaRPr sz="24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7" name="Google Shape;217;p32"/>
          <p:cNvSpPr txBox="1">
            <a:spLocks noGrp="1"/>
          </p:cNvSpPr>
          <p:nvPr>
            <p:ph type="body" idx="1"/>
          </p:nvPr>
        </p:nvSpPr>
        <p:spPr>
          <a:xfrm>
            <a:off x="114301" y="1645920"/>
            <a:ext cx="4583429" cy="4948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Al regresar al Portal Unificado de Contenidos, hacer clic en el menú </a:t>
            </a:r>
            <a:r>
              <a:rPr lang="es-E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Observe las opciones revistas, libros, fuentes de referencia, bases de datos, colecciones gratuitas, editoriales, recursos recientes y tema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 a la opción </a:t>
            </a:r>
            <a:r>
              <a:rPr lang="es-ES" sz="2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Bases de datos </a:t>
            </a:r>
            <a:r>
              <a:rPr lang="es-E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acceder a todos los recursos de R4L en esta categoría.</a:t>
            </a:r>
            <a:endParaRPr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9" name="Google Shape;219;p32"/>
          <p:cNvSpPr/>
          <p:nvPr/>
        </p:nvSpPr>
        <p:spPr>
          <a:xfrm>
            <a:off x="9038910" y="2197515"/>
            <a:ext cx="975245" cy="144533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0" name="Google Shape;220;p32"/>
          <p:cNvCxnSpPr>
            <a:cxnSpLocks/>
          </p:cNvCxnSpPr>
          <p:nvPr/>
        </p:nvCxnSpPr>
        <p:spPr>
          <a:xfrm flipV="1">
            <a:off x="650957" y="2197515"/>
            <a:ext cx="8387953" cy="79799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1" name="Google Shape;221;p32"/>
          <p:cNvCxnSpPr>
            <a:cxnSpLocks/>
          </p:cNvCxnSpPr>
          <p:nvPr/>
        </p:nvCxnSpPr>
        <p:spPr>
          <a:xfrm flipV="1">
            <a:off x="4398337" y="2995506"/>
            <a:ext cx="4760411" cy="2143509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374" y="1987796"/>
            <a:ext cx="6352074" cy="445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" name="Google Shape;227;p33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8023123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88888"/>
              <a:buNone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Bases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br>
              <a:rPr lang="en-US" sz="333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33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333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8" name="Google Shape;228;p33"/>
          <p:cNvSpPr txBox="1">
            <a:spLocks noGrp="1"/>
          </p:cNvSpPr>
          <p:nvPr>
            <p:ph type="body" idx="1"/>
          </p:nvPr>
        </p:nvSpPr>
        <p:spPr>
          <a:xfrm>
            <a:off x="39407" y="1788852"/>
            <a:ext cx="5432245" cy="5069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Todas las bases de datos de R4L se enumeran en orden alfabético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Tener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cuenta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aplicar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filtros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Idioma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bases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Consulte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Claves de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que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indican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disponibilidad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herramienta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Summon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activar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haciendo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1" name="Google Shape;231;p33"/>
          <p:cNvSpPr/>
          <p:nvPr/>
        </p:nvSpPr>
        <p:spPr>
          <a:xfrm>
            <a:off x="10501353" y="3694217"/>
            <a:ext cx="1356350" cy="101102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2" name="Google Shape;232;p33"/>
          <p:cNvCxnSpPr>
            <a:cxnSpLocks/>
          </p:cNvCxnSpPr>
          <p:nvPr/>
        </p:nvCxnSpPr>
        <p:spPr>
          <a:xfrm>
            <a:off x="3701845" y="3429000"/>
            <a:ext cx="2236992" cy="479323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33" name="Google Shape;233;p33"/>
          <p:cNvCxnSpPr>
            <a:cxnSpLocks/>
          </p:cNvCxnSpPr>
          <p:nvPr/>
        </p:nvCxnSpPr>
        <p:spPr>
          <a:xfrm flipV="1">
            <a:off x="5254869" y="3798020"/>
            <a:ext cx="5378719" cy="69368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6D1070A-965E-42F2-B5B0-F4AE145A60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837" y="3295650"/>
            <a:ext cx="314325" cy="266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C18B02-B8B5-4B73-B434-6A76CC8E5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837" y="3295650"/>
            <a:ext cx="314325" cy="266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79F596-62D4-4C99-A5A3-159811669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2301" y="6190435"/>
            <a:ext cx="477136" cy="460683"/>
          </a:xfrm>
          <a:prstGeom prst="rect">
            <a:avLst/>
          </a:prstGeom>
        </p:spPr>
      </p:pic>
      <p:cxnSp>
        <p:nvCxnSpPr>
          <p:cNvPr id="22" name="Google Shape;233;p33">
            <a:extLst>
              <a:ext uri="{FF2B5EF4-FFF2-40B4-BE49-F238E27FC236}">
                <a16:creationId xmlns:a16="http://schemas.microsoft.com/office/drawing/2014/main" id="{D5D9795A-4BF0-4256-AAB8-7E4E4B87164F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1889437" y="2566219"/>
            <a:ext cx="9369113" cy="3854558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298" y="1897877"/>
            <a:ext cx="4296696" cy="4744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" name="Google Shape;240;p34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Clr>
                <a:schemeClr val="dk1"/>
              </a:buClr>
              <a:buSzPct val="88888"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Bases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br>
              <a:rPr lang="en-US" sz="333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33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333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1" name="Google Shape;241;p34"/>
          <p:cNvSpPr txBox="1">
            <a:spLocks noGrp="1"/>
          </p:cNvSpPr>
          <p:nvPr>
            <p:ph type="body" idx="1"/>
          </p:nvPr>
        </p:nvSpPr>
        <p:spPr>
          <a:xfrm>
            <a:off x="62377" y="1811549"/>
            <a:ext cx="6530152" cy="4656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filtros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Hinari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Inglés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han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aplicado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página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Base de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Datos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  Los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resultados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son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28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recursos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Desplazarse hacia abajo en la lista hasta el enlace </a:t>
            </a:r>
            <a:r>
              <a:rPr lang="es-E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PubMed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(principal base de datos biomédica).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En la parte superior de la página, los filtros Hinari e Inglés están marcados en rojo. Para eliminar los filtros, hacer clic en la </a:t>
            </a:r>
            <a:r>
              <a:rPr lang="es-ES" dirty="0">
                <a:solidFill>
                  <a:srgbClr val="FF0000"/>
                </a:solidFill>
                <a:latin typeface="Opens sans"/>
                <a:ea typeface="Open Sans"/>
                <a:cs typeface="Open Sans"/>
                <a:sym typeface="Open Sans"/>
              </a:rPr>
              <a:t>X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; de lo contrario, permanecen activados.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  <a:ea typeface="Open Sans"/>
              <a:cs typeface="Open Sans"/>
              <a:sym typeface="Open Sans"/>
            </a:endParaRPr>
          </a:p>
        </p:txBody>
      </p:sp>
      <p:sp>
        <p:nvSpPr>
          <p:cNvPr id="242" name="Google Shape;242;p34"/>
          <p:cNvSpPr/>
          <p:nvPr/>
        </p:nvSpPr>
        <p:spPr>
          <a:xfrm>
            <a:off x="7221644" y="3178325"/>
            <a:ext cx="1816102" cy="161490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4" name="Google Shape;244;p34"/>
          <p:cNvCxnSpPr>
            <a:cxnSpLocks/>
          </p:cNvCxnSpPr>
          <p:nvPr/>
        </p:nvCxnSpPr>
        <p:spPr>
          <a:xfrm>
            <a:off x="5212080" y="2583180"/>
            <a:ext cx="2240280" cy="52578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45" name="Google Shape;245;p34"/>
          <p:cNvSpPr/>
          <p:nvPr/>
        </p:nvSpPr>
        <p:spPr>
          <a:xfrm>
            <a:off x="7217165" y="1902490"/>
            <a:ext cx="1820581" cy="68069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9"/>
          <p:cNvSpPr txBox="1">
            <a:spLocks noGrp="1"/>
          </p:cNvSpPr>
          <p:nvPr>
            <p:ph type="title"/>
          </p:nvPr>
        </p:nvSpPr>
        <p:spPr>
          <a:xfrm>
            <a:off x="0" y="251003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Esquema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" name="Google Shape;81;p39"/>
          <p:cNvSpPr txBox="1">
            <a:spLocks noGrp="1"/>
          </p:cNvSpPr>
          <p:nvPr>
            <p:ph type="body" idx="1"/>
          </p:nvPr>
        </p:nvSpPr>
        <p:spPr>
          <a:xfrm>
            <a:off x="473530" y="1607480"/>
            <a:ext cx="10597241" cy="4513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Introducción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Portal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Navegar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Portal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Explorar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Bases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	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Explorar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bases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fuentes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gratuitas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usando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Summon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Oferta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país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/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descargar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un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artículo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exportar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20"/>
              <a:buChar char="●"/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Solución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problemas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endParaRPr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Google Shape;82;p39"/>
          <p:cNvSpPr txBox="1">
            <a:spLocks noGrp="1"/>
          </p:cNvSpPr>
          <p:nvPr>
            <p:ph type="dt" idx="10"/>
          </p:nvPr>
        </p:nvSpPr>
        <p:spPr>
          <a:xfrm>
            <a:off x="9434050" y="6455525"/>
            <a:ext cx="2743200" cy="3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dirty="0"/>
              <a:t>v1.2  </a:t>
            </a:r>
            <a:r>
              <a:rPr lang="en-US" sz="1200" dirty="0" err="1"/>
              <a:t>junio</a:t>
            </a:r>
            <a:r>
              <a:rPr lang="en-US" sz="1200" dirty="0"/>
              <a:t> 2021</a:t>
            </a:r>
            <a:endParaRPr sz="1200" dirty="0"/>
          </a:p>
        </p:txBody>
      </p:sp>
      <p:pic>
        <p:nvPicPr>
          <p:cNvPr id="83" name="Google Shape;83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466" y="6515076"/>
            <a:ext cx="699175" cy="23364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39"/>
          <p:cNvSpPr txBox="1"/>
          <p:nvPr/>
        </p:nvSpPr>
        <p:spPr>
          <a:xfrm>
            <a:off x="770025" y="6455513"/>
            <a:ext cx="9783900" cy="2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200"/>
            </a:pPr>
            <a:r>
              <a:rPr lang="en-US" sz="1200" dirty="0" err="1"/>
              <a:t>Esta</a:t>
            </a:r>
            <a:r>
              <a:rPr lang="en-US" sz="1200" dirty="0"/>
              <a:t> </a:t>
            </a:r>
            <a:r>
              <a:rPr lang="en-US" sz="1200" dirty="0" err="1"/>
              <a:t>presentación</a:t>
            </a:r>
            <a:r>
              <a:rPr lang="en-US" sz="1200" dirty="0"/>
              <a:t> </a:t>
            </a:r>
            <a:r>
              <a:rPr lang="en-US" sz="1200" dirty="0" err="1"/>
              <a:t>tiene</a:t>
            </a:r>
            <a:r>
              <a:rPr lang="en-US" sz="1200" dirty="0"/>
              <a:t> </a:t>
            </a:r>
            <a:r>
              <a:rPr lang="en-US" sz="1200" dirty="0" err="1"/>
              <a:t>licencia</a:t>
            </a:r>
            <a:r>
              <a:rPr lang="en-US" sz="1200" dirty="0"/>
              <a:t> de Creative Commons </a:t>
            </a:r>
            <a:r>
              <a:rPr lang="en-US" sz="12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Attribution-</a:t>
            </a:r>
            <a:r>
              <a:rPr lang="en-US" sz="1200" b="0" i="0" u="sng" strike="noStrike" cap="none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ShareAlike</a:t>
            </a:r>
            <a:r>
              <a:rPr lang="en-US" sz="12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 4.0 International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(CC BY-SA 4.0)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8"/>
          <a:stretch/>
        </p:blipFill>
        <p:spPr bwMode="auto">
          <a:xfrm>
            <a:off x="5084054" y="1919112"/>
            <a:ext cx="1522112" cy="204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994" y="1916785"/>
            <a:ext cx="5266756" cy="430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" name="Google Shape;253;p35"/>
          <p:cNvSpPr txBox="1">
            <a:spLocks noGrp="1"/>
          </p:cNvSpPr>
          <p:nvPr>
            <p:ph type="title"/>
          </p:nvPr>
        </p:nvSpPr>
        <p:spPr>
          <a:xfrm>
            <a:off x="0" y="280664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endParaRPr dirty="0"/>
          </a:p>
        </p:txBody>
      </p:sp>
      <p:sp>
        <p:nvSpPr>
          <p:cNvPr id="254" name="Google Shape;254;p35"/>
          <p:cNvSpPr txBox="1">
            <a:spLocks noGrp="1"/>
          </p:cNvSpPr>
          <p:nvPr>
            <p:ph type="body" idx="1"/>
          </p:nvPr>
        </p:nvSpPr>
        <p:spPr>
          <a:xfrm>
            <a:off x="46305" y="1713348"/>
            <a:ext cx="4835411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abrimos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opción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Utilizamos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filtros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activamos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Environmental Sciences (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) y John Wiley &amp; Sons (Editorial) – un total de 99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Observe 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varias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opciones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columna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izquierda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Recuerde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desactivas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filtros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haciendo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X</a:t>
            </a:r>
            <a:r>
              <a:rPr lang="en-US" sz="22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African Journal of Ecology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enlace de la Wiley Online Library.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6" name="Google Shape;256;p35"/>
          <p:cNvSpPr/>
          <p:nvPr/>
        </p:nvSpPr>
        <p:spPr>
          <a:xfrm>
            <a:off x="6705334" y="2922235"/>
            <a:ext cx="1185053" cy="346381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5"/>
          <p:cNvSpPr/>
          <p:nvPr/>
        </p:nvSpPr>
        <p:spPr>
          <a:xfrm>
            <a:off x="6720083" y="2942605"/>
            <a:ext cx="2604289" cy="69726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233;p33">
            <a:extLst>
              <a:ext uri="{FF2B5EF4-FFF2-40B4-BE49-F238E27FC236}">
                <a16:creationId xmlns:a16="http://schemas.microsoft.com/office/drawing/2014/main" id="{E0567B50-5B67-4FBF-9A3B-1217D92048BD}"/>
              </a:ext>
            </a:extLst>
          </p:cNvPr>
          <p:cNvCxnSpPr>
            <a:cxnSpLocks/>
          </p:cNvCxnSpPr>
          <p:nvPr/>
        </p:nvCxnSpPr>
        <p:spPr>
          <a:xfrm flipV="1">
            <a:off x="4284345" y="4046220"/>
            <a:ext cx="2973705" cy="157734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" name="Google Shape;233;p33">
            <a:extLst>
              <a:ext uri="{FF2B5EF4-FFF2-40B4-BE49-F238E27FC236}">
                <a16:creationId xmlns:a16="http://schemas.microsoft.com/office/drawing/2014/main" id="{3B3695A3-7858-4810-A95A-98BE7016C4DC}"/>
              </a:ext>
            </a:extLst>
          </p:cNvPr>
          <p:cNvCxnSpPr>
            <a:cxnSpLocks/>
          </p:cNvCxnSpPr>
          <p:nvPr/>
        </p:nvCxnSpPr>
        <p:spPr>
          <a:xfrm>
            <a:off x="5771197" y="2421988"/>
            <a:ext cx="1219538" cy="72770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225469CB-0E66-4729-B5BB-2D66BFCF8589}"/>
              </a:ext>
            </a:extLst>
          </p:cNvPr>
          <p:cNvSpPr/>
          <p:nvPr/>
        </p:nvSpPr>
        <p:spPr>
          <a:xfrm>
            <a:off x="4989746" y="1841426"/>
            <a:ext cx="1677982" cy="2228869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43B8C-0A8E-4761-A54A-9B64C212F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980" y="1856932"/>
            <a:ext cx="7536639" cy="3639438"/>
          </a:xfrm>
          <a:prstGeom prst="rect">
            <a:avLst/>
          </a:prstGeom>
        </p:spPr>
      </p:pic>
      <p:sp>
        <p:nvSpPr>
          <p:cNvPr id="253" name="Google Shape;253;p35"/>
          <p:cNvSpPr txBox="1">
            <a:spLocks noGrp="1"/>
          </p:cNvSpPr>
          <p:nvPr>
            <p:ph type="title"/>
          </p:nvPr>
        </p:nvSpPr>
        <p:spPr>
          <a:xfrm>
            <a:off x="0" y="280664"/>
            <a:ext cx="7543800" cy="1326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: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endParaRPr dirty="0"/>
          </a:p>
        </p:txBody>
      </p:sp>
      <p:sp>
        <p:nvSpPr>
          <p:cNvPr id="254" name="Google Shape;254;p35"/>
          <p:cNvSpPr txBox="1">
            <a:spLocks noGrp="1"/>
          </p:cNvSpPr>
          <p:nvPr>
            <p:ph type="body" idx="1"/>
          </p:nvPr>
        </p:nvSpPr>
        <p:spPr>
          <a:xfrm>
            <a:off x="159621" y="1905072"/>
            <a:ext cx="4149489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muestran los volúmenes y números del </a:t>
            </a:r>
            <a:r>
              <a:rPr lang="es-E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African</a:t>
            </a:r>
            <a:r>
              <a:rPr lang="es-E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s-E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Journal</a:t>
            </a:r>
            <a:r>
              <a:rPr lang="es-E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of </a:t>
            </a:r>
            <a:r>
              <a:rPr lang="es-E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Ecology</a:t>
            </a: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en la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Wiley Online Library.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el volumen 50, número 2, hacer clic en el enlace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muestra el volumen / número específico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El proceso para abrir Libros es idéntico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</a:rPr>
              <a:t>.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56" name="Google Shape;256;p35"/>
          <p:cNvSpPr/>
          <p:nvPr/>
        </p:nvSpPr>
        <p:spPr>
          <a:xfrm>
            <a:off x="4537710" y="3703320"/>
            <a:ext cx="914400" cy="169164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5"/>
          <p:cNvSpPr/>
          <p:nvPr/>
        </p:nvSpPr>
        <p:spPr>
          <a:xfrm>
            <a:off x="4537710" y="2577493"/>
            <a:ext cx="3326130" cy="57718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233;p33">
            <a:extLst>
              <a:ext uri="{FF2B5EF4-FFF2-40B4-BE49-F238E27FC236}">
                <a16:creationId xmlns:a16="http://schemas.microsoft.com/office/drawing/2014/main" id="{E0567B50-5B67-4FBF-9A3B-1217D92048BD}"/>
              </a:ext>
            </a:extLst>
          </p:cNvPr>
          <p:cNvCxnSpPr>
            <a:cxnSpLocks/>
          </p:cNvCxnSpPr>
          <p:nvPr/>
        </p:nvCxnSpPr>
        <p:spPr>
          <a:xfrm>
            <a:off x="4034790" y="3790951"/>
            <a:ext cx="3509010" cy="529589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2978EE8-A19F-4649-B427-592E91144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439" y="5496370"/>
            <a:ext cx="6115146" cy="1155416"/>
          </a:xfrm>
          <a:prstGeom prst="rect">
            <a:avLst/>
          </a:prstGeom>
        </p:spPr>
      </p:pic>
      <p:cxnSp>
        <p:nvCxnSpPr>
          <p:cNvPr id="17" name="Google Shape;233;p33">
            <a:extLst>
              <a:ext uri="{FF2B5EF4-FFF2-40B4-BE49-F238E27FC236}">
                <a16:creationId xmlns:a16="http://schemas.microsoft.com/office/drawing/2014/main" id="{1B10C0C9-F9DD-4A44-A67D-9DCBA2D843DF}"/>
              </a:ext>
            </a:extLst>
          </p:cNvPr>
          <p:cNvCxnSpPr>
            <a:cxnSpLocks/>
          </p:cNvCxnSpPr>
          <p:nvPr/>
        </p:nvCxnSpPr>
        <p:spPr>
          <a:xfrm>
            <a:off x="2766060" y="5132070"/>
            <a:ext cx="1908810" cy="75288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1788996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5"/>
          <a:stretch/>
        </p:blipFill>
        <p:spPr bwMode="auto">
          <a:xfrm>
            <a:off x="5737124" y="1935348"/>
            <a:ext cx="6013652" cy="260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3" name="Google Shape;263;p36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814111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88888"/>
              <a:buNone/>
            </a:pP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Bases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, Fuentes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Gratuitas</a:t>
            </a:r>
            <a:endParaRPr sz="333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36"/>
          <p:cNvSpPr txBox="1">
            <a:spLocks noGrp="1"/>
          </p:cNvSpPr>
          <p:nvPr>
            <p:ph type="body" idx="1"/>
          </p:nvPr>
        </p:nvSpPr>
        <p:spPr>
          <a:xfrm>
            <a:off x="114302" y="2059359"/>
            <a:ext cx="5035550" cy="453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desplegable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observamos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Fuentes de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Bases de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y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Gratuitas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incluyen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específicos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diferentes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disciplinas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Ej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Environmental Index, Agriculture and Environmental Statistics para 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medio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ambiente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; PubMed para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salud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).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También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interdisciplinarios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Research4Life/ Google Scholar, Dimensions y Lens.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7" name="Google Shape;267;p36"/>
          <p:cNvSpPr/>
          <p:nvPr/>
        </p:nvSpPr>
        <p:spPr>
          <a:xfrm>
            <a:off x="8932220" y="2654312"/>
            <a:ext cx="939800" cy="54428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95" y="6181418"/>
            <a:ext cx="27527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95" y="5590868"/>
            <a:ext cx="275272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782" y="5064535"/>
            <a:ext cx="2724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322" y="1837176"/>
            <a:ext cx="5734050" cy="40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" name="Google Shape;276;p37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endParaRPr sz="3600" dirty="0"/>
          </a:p>
        </p:txBody>
      </p:sp>
      <p:sp>
        <p:nvSpPr>
          <p:cNvPr id="277" name="Google Shape;277;p37"/>
          <p:cNvSpPr txBox="1">
            <a:spLocks noGrp="1"/>
          </p:cNvSpPr>
          <p:nvPr>
            <p:ph type="body" idx="1"/>
          </p:nvPr>
        </p:nvSpPr>
        <p:spPr>
          <a:xfrm>
            <a:off x="80010" y="1669104"/>
            <a:ext cx="4344506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información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organizada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diferente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– con un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listado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Z 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John Wiley and Sons</a:t>
            </a:r>
            <a:endParaRPr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Algunas editoriales con varios formatos agrupan todos los títulos juntos, mientras que otras prefieren separarlos.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endParaRPr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79" name="Google Shape;27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5917" y="5439388"/>
            <a:ext cx="2663006" cy="1233333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7"/>
          <p:cNvSpPr/>
          <p:nvPr/>
        </p:nvSpPr>
        <p:spPr>
          <a:xfrm>
            <a:off x="8052619" y="3011711"/>
            <a:ext cx="1296628" cy="3175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" name="Google Shape;233;p33">
            <a:extLst>
              <a:ext uri="{FF2B5EF4-FFF2-40B4-BE49-F238E27FC236}">
                <a16:creationId xmlns:a16="http://schemas.microsoft.com/office/drawing/2014/main" id="{DDA3D566-05BC-4999-BD8F-7EC379752B33}"/>
              </a:ext>
            </a:extLst>
          </p:cNvPr>
          <p:cNvCxnSpPr>
            <a:cxnSpLocks/>
          </p:cNvCxnSpPr>
          <p:nvPr/>
        </p:nvCxnSpPr>
        <p:spPr>
          <a:xfrm flipV="1">
            <a:off x="5592712" y="3329211"/>
            <a:ext cx="2459907" cy="300591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2" name="Google Shape;256;p35">
            <a:extLst>
              <a:ext uri="{FF2B5EF4-FFF2-40B4-BE49-F238E27FC236}">
                <a16:creationId xmlns:a16="http://schemas.microsoft.com/office/drawing/2014/main" id="{569D305F-43B8-4178-916F-317D8E52D04A}"/>
              </a:ext>
            </a:extLst>
          </p:cNvPr>
          <p:cNvSpPr/>
          <p:nvPr/>
        </p:nvSpPr>
        <p:spPr>
          <a:xfrm>
            <a:off x="4530294" y="1877999"/>
            <a:ext cx="1504953" cy="23050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5"/>
          <a:srcRect l="60771" t="12766" r="27660" b="58392"/>
          <a:stretch/>
        </p:blipFill>
        <p:spPr bwMode="auto">
          <a:xfrm>
            <a:off x="4653506" y="1912432"/>
            <a:ext cx="1229032" cy="2265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5" name="Google Shape;233;p33">
            <a:extLst>
              <a:ext uri="{FF2B5EF4-FFF2-40B4-BE49-F238E27FC236}">
                <a16:creationId xmlns:a16="http://schemas.microsoft.com/office/drawing/2014/main" id="{35FB1483-C4AF-477D-B328-4263DF01C049}"/>
              </a:ext>
            </a:extLst>
          </p:cNvPr>
          <p:cNvCxnSpPr>
            <a:cxnSpLocks/>
          </p:cNvCxnSpPr>
          <p:nvPr/>
        </p:nvCxnSpPr>
        <p:spPr>
          <a:xfrm>
            <a:off x="3421626" y="2256503"/>
            <a:ext cx="1231880" cy="1223003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416" y="1960834"/>
            <a:ext cx="7317658" cy="427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" name="Google Shape;286;p41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2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600" dirty="0"/>
          </a:p>
        </p:txBody>
      </p:sp>
      <p:sp>
        <p:nvSpPr>
          <p:cNvPr id="287" name="Google Shape;287;p41"/>
          <p:cNvSpPr txBox="1">
            <a:spLocks noGrp="1"/>
          </p:cNvSpPr>
          <p:nvPr>
            <p:ph type="body" idx="1"/>
          </p:nvPr>
        </p:nvSpPr>
        <p:spPr>
          <a:xfrm>
            <a:off x="159622" y="1905072"/>
            <a:ext cx="4209178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se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John Wiley &amp; Sons (Journals).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Al hacer clic en el título, los usuarios pueden acceder al contenido de la revista.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Tener en cuenta la lista de revistas de las Colecciones para cada programa y el Tipo de contenido que indica el número de revistas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9" name="Google Shape;289;p41"/>
          <p:cNvSpPr/>
          <p:nvPr/>
        </p:nvSpPr>
        <p:spPr>
          <a:xfrm>
            <a:off x="4796904" y="3684233"/>
            <a:ext cx="1536700" cy="255155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390" y="2050023"/>
            <a:ext cx="5771538" cy="432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5" name="Google Shape;295;p42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Navegar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Tema</a:t>
            </a:r>
            <a:endParaRPr sz="3600" dirty="0"/>
          </a:p>
        </p:txBody>
      </p:sp>
      <p:sp>
        <p:nvSpPr>
          <p:cNvPr id="296" name="Google Shape;296;p42"/>
          <p:cNvSpPr txBox="1">
            <a:spLocks noGrp="1"/>
          </p:cNvSpPr>
          <p:nvPr>
            <p:ph type="body" idx="1"/>
          </p:nvPr>
        </p:nvSpPr>
        <p:spPr>
          <a:xfrm>
            <a:off x="159622" y="1905072"/>
            <a:ext cx="3955178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primeros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20 de 193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 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000"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listan los </a:t>
            </a: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Temas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asignaturas para todos los programas.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  <a:buNone/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contiene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 que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pertenecen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temática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8" name="Google Shape;298;p42"/>
          <p:cNvSpPr/>
          <p:nvPr/>
        </p:nvSpPr>
        <p:spPr>
          <a:xfrm>
            <a:off x="6194682" y="3074672"/>
            <a:ext cx="1536700" cy="344411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33;p33">
            <a:extLst>
              <a:ext uri="{FF2B5EF4-FFF2-40B4-BE49-F238E27FC236}">
                <a16:creationId xmlns:a16="http://schemas.microsoft.com/office/drawing/2014/main" id="{9E7E3D31-B871-4CB3-8B64-DAA7D2FD1396}"/>
              </a:ext>
            </a:extLst>
          </p:cNvPr>
          <p:cNvCxnSpPr>
            <a:cxnSpLocks/>
          </p:cNvCxnSpPr>
          <p:nvPr/>
        </p:nvCxnSpPr>
        <p:spPr>
          <a:xfrm>
            <a:off x="2034540" y="2434590"/>
            <a:ext cx="2101215" cy="192024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" name="Google Shape;233;p33">
            <a:extLst>
              <a:ext uri="{FF2B5EF4-FFF2-40B4-BE49-F238E27FC236}">
                <a16:creationId xmlns:a16="http://schemas.microsoft.com/office/drawing/2014/main" id="{A51D2F43-EA39-4256-AEE5-CAA642D4365D}"/>
              </a:ext>
            </a:extLst>
          </p:cNvPr>
          <p:cNvCxnSpPr>
            <a:cxnSpLocks/>
          </p:cNvCxnSpPr>
          <p:nvPr/>
        </p:nvCxnSpPr>
        <p:spPr>
          <a:xfrm flipV="1">
            <a:off x="5412658" y="3074672"/>
            <a:ext cx="1479632" cy="1280158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0" name="Google Shape;256;p35">
            <a:extLst>
              <a:ext uri="{FF2B5EF4-FFF2-40B4-BE49-F238E27FC236}">
                <a16:creationId xmlns:a16="http://schemas.microsoft.com/office/drawing/2014/main" id="{860993F7-960B-4534-8DA1-8CE4359C049D}"/>
              </a:ext>
            </a:extLst>
          </p:cNvPr>
          <p:cNvSpPr/>
          <p:nvPr/>
        </p:nvSpPr>
        <p:spPr>
          <a:xfrm>
            <a:off x="4519203" y="2097406"/>
            <a:ext cx="1634489" cy="253920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4"/>
          <a:srcRect l="47873" t="12057" r="40558" b="56974"/>
          <a:stretch/>
        </p:blipFill>
        <p:spPr bwMode="auto">
          <a:xfrm>
            <a:off x="4645732" y="2228118"/>
            <a:ext cx="1351934" cy="22923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942" y="1800761"/>
            <a:ext cx="7089058" cy="484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" name="Google Shape;305;p43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Navegar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Tema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2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200" dirty="0"/>
          </a:p>
        </p:txBody>
      </p:sp>
      <p:sp>
        <p:nvSpPr>
          <p:cNvPr id="306" name="Google Shape;306;p43"/>
          <p:cNvSpPr txBox="1">
            <a:spLocks noGrp="1"/>
          </p:cNvSpPr>
          <p:nvPr>
            <p:ph type="body" idx="1"/>
          </p:nvPr>
        </p:nvSpPr>
        <p:spPr>
          <a:xfrm>
            <a:off x="159622" y="1905072"/>
            <a:ext cx="4513978" cy="476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Abrimos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Biodiversity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Temas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Nótese que se pueden aplicar filtros (Colecciones, Tipo de contenido, etc.).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Clave de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indicará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si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el material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está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disponible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endParaRPr b="1" dirty="0"/>
          </a:p>
        </p:txBody>
      </p:sp>
      <p:sp>
        <p:nvSpPr>
          <p:cNvPr id="307" name="Google Shape;307;p43"/>
          <p:cNvSpPr/>
          <p:nvPr/>
        </p:nvSpPr>
        <p:spPr>
          <a:xfrm>
            <a:off x="5220936" y="2864464"/>
            <a:ext cx="1401090" cy="378559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8" name="Google Shape;308;p43"/>
          <p:cNvCxnSpPr/>
          <p:nvPr/>
        </p:nvCxnSpPr>
        <p:spPr>
          <a:xfrm>
            <a:off x="3050048" y="3684352"/>
            <a:ext cx="1993900" cy="190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09" name="Google Shape;309;p43"/>
          <p:cNvSpPr/>
          <p:nvPr/>
        </p:nvSpPr>
        <p:spPr>
          <a:xfrm>
            <a:off x="10301736" y="3435544"/>
            <a:ext cx="1423232" cy="9271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2"/>
          <a:stretch/>
        </p:blipFill>
        <p:spPr bwMode="auto">
          <a:xfrm>
            <a:off x="5648623" y="1950233"/>
            <a:ext cx="6371307" cy="437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" name="Google Shape;315;p44"/>
          <p:cNvSpPr txBox="1">
            <a:spLocks noGrp="1"/>
          </p:cNvSpPr>
          <p:nvPr>
            <p:ph type="title"/>
          </p:nvPr>
        </p:nvSpPr>
        <p:spPr>
          <a:xfrm>
            <a:off x="0" y="3534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Menu      – 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Herramientas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endParaRPr sz="3600" dirty="0"/>
          </a:p>
        </p:txBody>
      </p:sp>
      <p:sp>
        <p:nvSpPr>
          <p:cNvPr id="316" name="Google Shape;316;p44"/>
          <p:cNvSpPr txBox="1">
            <a:spLocks noGrp="1"/>
          </p:cNvSpPr>
          <p:nvPr>
            <p:ph type="body" idx="1"/>
          </p:nvPr>
        </p:nvSpPr>
        <p:spPr>
          <a:xfrm>
            <a:off x="-1" y="1789190"/>
            <a:ext cx="5456903" cy="4921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muestra el menú         al que se accede desde la página inicial del Portal Unificado de Contenidos.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herramientas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son: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personal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diapositivas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siguientes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veremos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descripción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general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funciones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herramienta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R4L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más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autores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no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texto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debe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Summon para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palabras clave.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6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8" name="Google Shape;318;p44"/>
          <p:cNvSpPr/>
          <p:nvPr/>
        </p:nvSpPr>
        <p:spPr>
          <a:xfrm>
            <a:off x="9643979" y="3245868"/>
            <a:ext cx="1055141" cy="58871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8" name="Picture 2" descr="C:\Users\gcaro\Downloads\R4L_Icon_Menu_Sandwi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467" y="555625"/>
            <a:ext cx="5937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58" y="1790887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48" y="1757321"/>
            <a:ext cx="659765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" name="Google Shape;323;p45"/>
          <p:cNvSpPr txBox="1">
            <a:spLocks noGrp="1"/>
          </p:cNvSpPr>
          <p:nvPr>
            <p:ph type="title"/>
          </p:nvPr>
        </p:nvSpPr>
        <p:spPr>
          <a:xfrm>
            <a:off x="1" y="378812"/>
            <a:ext cx="831809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características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endParaRPr sz="3600" dirty="0">
              <a:solidFill>
                <a:srgbClr val="586F7C"/>
              </a:solidFill>
            </a:endParaRPr>
          </a:p>
        </p:txBody>
      </p:sp>
      <p:sp>
        <p:nvSpPr>
          <p:cNvPr id="324" name="Google Shape;324;p45"/>
          <p:cNvSpPr txBox="1">
            <a:spLocks noGrp="1"/>
          </p:cNvSpPr>
          <p:nvPr>
            <p:ph type="body" idx="1"/>
          </p:nvPr>
        </p:nvSpPr>
        <p:spPr>
          <a:xfrm>
            <a:off x="127821" y="1723588"/>
            <a:ext cx="5466527" cy="513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muestra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Buscar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Contenidos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Lógica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booleana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campos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Ordenar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por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Note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límitado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número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campos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publicación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Nombre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autor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y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DOI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ISSN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or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ISBN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más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Todos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campos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8" name="Google Shape;328;p45"/>
          <p:cNvSpPr/>
          <p:nvPr/>
        </p:nvSpPr>
        <p:spPr>
          <a:xfrm>
            <a:off x="10464800" y="3582986"/>
            <a:ext cx="1727198" cy="112867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45"/>
          <p:cNvSpPr/>
          <p:nvPr/>
        </p:nvSpPr>
        <p:spPr>
          <a:xfrm>
            <a:off x="7570686" y="5501911"/>
            <a:ext cx="4621314" cy="10750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45"/>
          <p:cNvSpPr/>
          <p:nvPr/>
        </p:nvSpPr>
        <p:spPr>
          <a:xfrm>
            <a:off x="5893140" y="3921016"/>
            <a:ext cx="1090614" cy="100572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4"/>
          <a:srcRect l="11569" t="39244" r="81117" b="43735"/>
          <a:stretch/>
        </p:blipFill>
        <p:spPr bwMode="auto">
          <a:xfrm>
            <a:off x="5953419" y="4048836"/>
            <a:ext cx="904578" cy="736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5"/>
          <a:srcRect l="50398" t="35461" r="38564" b="46099"/>
          <a:stretch/>
        </p:blipFill>
        <p:spPr bwMode="auto">
          <a:xfrm>
            <a:off x="10838467" y="3751656"/>
            <a:ext cx="632460" cy="594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/>
          <a:srcRect l="50398" t="35461" r="38564" b="46099"/>
          <a:stretch/>
        </p:blipFill>
        <p:spPr bwMode="auto">
          <a:xfrm>
            <a:off x="10692588" y="3869966"/>
            <a:ext cx="1366518" cy="594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6"/>
          <a:srcRect l="27793" t="59811" r="39494" b="24586"/>
          <a:stretch/>
        </p:blipFill>
        <p:spPr bwMode="auto">
          <a:xfrm>
            <a:off x="7737973" y="5596257"/>
            <a:ext cx="3087330" cy="5029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738" y="1717147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0738"/>
            <a:ext cx="55118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71" y="4411456"/>
            <a:ext cx="4918304" cy="231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6" name="Google Shape;336;p46"/>
          <p:cNvSpPr txBox="1">
            <a:spLocks noGrp="1"/>
          </p:cNvSpPr>
          <p:nvPr>
            <p:ph type="title"/>
          </p:nvPr>
        </p:nvSpPr>
        <p:spPr>
          <a:xfrm>
            <a:off x="0" y="3534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&amp;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ej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. public and health)</a:t>
            </a:r>
            <a:endParaRPr sz="3600" dirty="0">
              <a:solidFill>
                <a:srgbClr val="586F7C"/>
              </a:solidFill>
            </a:endParaRPr>
          </a:p>
        </p:txBody>
      </p:sp>
      <p:sp>
        <p:nvSpPr>
          <p:cNvPr id="337" name="Google Shape;337;p46"/>
          <p:cNvSpPr txBox="1">
            <a:spLocks noGrp="1"/>
          </p:cNvSpPr>
          <p:nvPr>
            <p:ph type="body" idx="1"/>
          </p:nvPr>
        </p:nvSpPr>
        <p:spPr>
          <a:xfrm>
            <a:off x="0" y="1905000"/>
            <a:ext cx="5987845" cy="2506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Escribir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public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health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Todos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campos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ordenar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resultados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Nuevos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primero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figura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derecha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muestra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resultados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búsqueda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 se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resaltan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amarillo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produce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274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–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4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primeros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son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0" name="Google Shape;340;p46"/>
          <p:cNvSpPr/>
          <p:nvPr/>
        </p:nvSpPr>
        <p:spPr>
          <a:xfrm>
            <a:off x="56386" y="5017589"/>
            <a:ext cx="3291498" cy="55201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&lt;&lt;&lt;&lt;&lt;&lt;</a:t>
            </a: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6"/>
          <p:cNvSpPr/>
          <p:nvPr/>
        </p:nvSpPr>
        <p:spPr>
          <a:xfrm>
            <a:off x="1793159" y="6318168"/>
            <a:ext cx="809764" cy="42529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46"/>
          <p:cNvSpPr/>
          <p:nvPr/>
        </p:nvSpPr>
        <p:spPr>
          <a:xfrm>
            <a:off x="6096000" y="1712025"/>
            <a:ext cx="5498475" cy="5127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3" name="Google Shape;343;p46"/>
          <p:cNvCxnSpPr/>
          <p:nvPr/>
        </p:nvCxnSpPr>
        <p:spPr>
          <a:xfrm flipV="1">
            <a:off x="5149122" y="2224790"/>
            <a:ext cx="946878" cy="2921184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0" y="533400"/>
            <a:ext cx="7707086" cy="9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Objetivos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aprendizaje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2"/>
          <p:cNvSpPr txBox="1">
            <a:spLocks noGrp="1"/>
          </p:cNvSpPr>
          <p:nvPr>
            <p:ph type="body" idx="1"/>
          </p:nvPr>
        </p:nvSpPr>
        <p:spPr>
          <a:xfrm>
            <a:off x="554815" y="2014144"/>
            <a:ext cx="9613800" cy="35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Comprender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cómo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acceder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Portal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portales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AGORA y ARDI.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Comprender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cobertura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cinco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programa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Explorar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Research4Life de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manera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eficiente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 de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manera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efectiva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Utilizar</a:t>
            </a:r>
            <a:r>
              <a:rPr lang="en-US" sz="222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220" dirty="0" err="1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herramientas</a:t>
            </a:r>
            <a:r>
              <a:rPr lang="en-US" sz="222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222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 del menu </a:t>
            </a:r>
            <a:endParaRPr dirty="0">
              <a:solidFill>
                <a:srgbClr val="FF0000"/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99099"/>
              <a:buChar char="●"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Comprender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país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7134"/>
              <a:buChar char="●"/>
            </a:pP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Solucionar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problemas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conocidos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solicitar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ayuda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servicio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r>
              <a:rPr lang="en-US" sz="222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Google Shape;16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2558" y="3982067"/>
            <a:ext cx="468900" cy="380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6408" y="4552378"/>
            <a:ext cx="34385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925" y="1052014"/>
            <a:ext cx="5117036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" name="Google Shape;348;p47"/>
          <p:cNvSpPr txBox="1">
            <a:spLocks noGrp="1"/>
          </p:cNvSpPr>
          <p:nvPr>
            <p:ph type="title"/>
          </p:nvPr>
        </p:nvSpPr>
        <p:spPr>
          <a:xfrm>
            <a:off x="0" y="788212"/>
            <a:ext cx="9613800" cy="775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personal</a:t>
            </a:r>
            <a:br>
              <a:rPr lang="en-US" sz="4000" dirty="0">
                <a:solidFill>
                  <a:srgbClr val="586F7C"/>
                </a:solidFill>
              </a:rPr>
            </a:br>
            <a:endParaRPr dirty="0">
              <a:solidFill>
                <a:srgbClr val="586F7C"/>
              </a:solidFill>
            </a:endParaRPr>
          </a:p>
        </p:txBody>
      </p:sp>
      <p:sp>
        <p:nvSpPr>
          <p:cNvPr id="349" name="Google Shape;349;p47"/>
          <p:cNvSpPr txBox="1">
            <a:spLocks noGrp="1"/>
          </p:cNvSpPr>
          <p:nvPr>
            <p:ph type="body" idx="1"/>
          </p:nvPr>
        </p:nvSpPr>
        <p:spPr>
          <a:xfrm>
            <a:off x="48258" y="1661924"/>
            <a:ext cx="5172667" cy="5024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Después de completar el inicio de sesión institucional, abrir el menú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  <a:buNone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    y hacer clic en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Iniciar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sesión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personal.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Aparecerán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opciones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Usuarios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existentes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y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Usuarios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nuevos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Una vez registrado y conectado, se muestra el inicio de sesión personal haciendo clic en el ícono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  <a:ea typeface="Open Sans"/>
              <a:cs typeface="Open Sans"/>
              <a:sym typeface="Open Sans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</a:pP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Necesita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ayuda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para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iniciar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sesión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?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 </a:t>
            </a: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Utilice este enlace para el código de usuario o contraseña olvidados. El enlace está disponible debajo del botón de inicio de sesión.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53" name="Google Shape;353;p47"/>
          <p:cNvCxnSpPr/>
          <p:nvPr/>
        </p:nvCxnSpPr>
        <p:spPr>
          <a:xfrm flipV="1">
            <a:off x="4308358" y="4455772"/>
            <a:ext cx="2122539" cy="1451684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56" name="Google Shape;356;p47"/>
          <p:cNvSpPr/>
          <p:nvPr/>
        </p:nvSpPr>
        <p:spPr>
          <a:xfrm>
            <a:off x="8579685" y="6076335"/>
            <a:ext cx="3465247" cy="50445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47"/>
          <p:cNvSpPr/>
          <p:nvPr/>
        </p:nvSpPr>
        <p:spPr>
          <a:xfrm>
            <a:off x="8579686" y="4594868"/>
            <a:ext cx="564774" cy="5334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47"/>
          <p:cNvSpPr/>
          <p:nvPr/>
        </p:nvSpPr>
        <p:spPr>
          <a:xfrm>
            <a:off x="5369628" y="2245206"/>
            <a:ext cx="4775100" cy="221056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6" y="2366059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28" y="4377873"/>
            <a:ext cx="3143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813" y="1805038"/>
            <a:ext cx="5755004" cy="44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7" name="Google Shape;367;p48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Opciones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personal –</a:t>
            </a: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32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200" dirty="0"/>
          </a:p>
        </p:txBody>
      </p:sp>
      <p:sp>
        <p:nvSpPr>
          <p:cNvPr id="368" name="Google Shape;368;p48"/>
          <p:cNvSpPr txBox="1">
            <a:spLocks noGrp="1"/>
          </p:cNvSpPr>
          <p:nvPr>
            <p:ph type="body" idx="1"/>
          </p:nvPr>
        </p:nvSpPr>
        <p:spPr>
          <a:xfrm>
            <a:off x="0" y="1612161"/>
            <a:ext cx="6135329" cy="4381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Utilizar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opción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pregnancy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desplegable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Próxima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acción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a typeface="Open Sans"/>
            </a:endParaRP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200"/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-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guardar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ver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historial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o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   -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Crear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alerta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 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guardadas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 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pueden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ver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haciendo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Mi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Perfil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200"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Recuerde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utilizar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Summon para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palabras clave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artículos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capítulos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etc.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específica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0" name="Google Shape;370;p48"/>
          <p:cNvSpPr/>
          <p:nvPr/>
        </p:nvSpPr>
        <p:spPr>
          <a:xfrm>
            <a:off x="8450822" y="2805476"/>
            <a:ext cx="1061884" cy="123394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54" y="1938367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509" y="6265102"/>
            <a:ext cx="3293806" cy="551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744" y="4864557"/>
            <a:ext cx="3143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8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098971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6096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Research4Life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utilizando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Summon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9" name="Google Shape;379;p18"/>
          <p:cNvSpPr txBox="1">
            <a:spLocks noGrp="1"/>
          </p:cNvSpPr>
          <p:nvPr>
            <p:ph type="body" idx="1"/>
          </p:nvPr>
        </p:nvSpPr>
        <p:spPr>
          <a:xfrm>
            <a:off x="321161" y="1699137"/>
            <a:ext cx="11684026" cy="489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Summon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conocido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ser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un motor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búsqueda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‘similar a Google’.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457200" lvl="0" indent="-3810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Permite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usuarios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refinar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las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búsquedas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palabras clave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tipo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contenido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fecha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publicación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disciplina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temas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idioma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457200" lvl="0" indent="-3810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resultados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búsqueda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Summon 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contrastan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con el material que las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editoriales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otorgan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país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específico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y las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referencias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tienen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enlaces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textos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completos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457200" lvl="0" indent="-2286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457200" lvl="0" indent="-2286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lvl="0" algn="just">
              <a:lnSpc>
                <a:spcPct val="100000"/>
              </a:lnSpc>
              <a:buClr>
                <a:schemeClr val="dk1"/>
              </a:buClr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Consulte información detallada en la presentación de capacitación Nº3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</a:rPr>
              <a:t>‘Searching Across Research4Life programmes’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533400" lvl="1" indent="0" algn="just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SzPts val="2400"/>
              <a:buNone/>
            </a:pPr>
            <a:r>
              <a:rPr lang="en-US" dirty="0">
                <a:solidFill>
                  <a:schemeClr val="accent5"/>
                </a:solidFill>
                <a:latin typeface="Opens sans"/>
              </a:rPr>
              <a:t>https://www.research4life.org/training/resources-for-information-specialists/presentations/</a:t>
            </a:r>
            <a:endParaRPr dirty="0">
              <a:solidFill>
                <a:schemeClr val="accent5"/>
              </a:solidFill>
              <a:latin typeface="Opens sans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3981729"/>
            <a:ext cx="42862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613" y="1745063"/>
            <a:ext cx="4561148" cy="49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6" name="Google Shape;386;p23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ofrecido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lugar</a:t>
            </a:r>
            <a:endParaRPr dirty="0"/>
          </a:p>
        </p:txBody>
      </p:sp>
      <p:sp>
        <p:nvSpPr>
          <p:cNvPr id="387" name="Google Shape;387;p23"/>
          <p:cNvSpPr txBox="1">
            <a:spLocks noGrp="1"/>
          </p:cNvSpPr>
          <p:nvPr>
            <p:ph type="body" idx="1"/>
          </p:nvPr>
        </p:nvSpPr>
        <p:spPr>
          <a:xfrm>
            <a:off x="94025" y="1756032"/>
            <a:ext cx="4517400" cy="48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Para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verificar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que las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han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otorgado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a un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país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tipo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específicos</a:t>
            </a: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Abrir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Menu </a:t>
            </a: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●"/>
            </a:pP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Informes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●"/>
            </a:pP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Luego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ofrecido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lugar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2" name="Google Shape;392;p23"/>
          <p:cNvSpPr/>
          <p:nvPr/>
        </p:nvSpPr>
        <p:spPr>
          <a:xfrm>
            <a:off x="5532791" y="5457969"/>
            <a:ext cx="2179395" cy="68342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3" name="Google Shape;393;p23"/>
          <p:cNvCxnSpPr>
            <a:cxnSpLocks/>
          </p:cNvCxnSpPr>
          <p:nvPr/>
        </p:nvCxnSpPr>
        <p:spPr>
          <a:xfrm>
            <a:off x="3624040" y="5120401"/>
            <a:ext cx="1908751" cy="852696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202" y="3708127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700" y="1902542"/>
            <a:ext cx="4066974" cy="442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" name="Google Shape;399;ge1c627edf3_0_10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9613800" cy="1080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dk1"/>
              </a:buClr>
              <a:buSzPts val="3200"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ofrecido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lugar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600" dirty="0"/>
          </a:p>
        </p:txBody>
      </p:sp>
      <p:sp>
        <p:nvSpPr>
          <p:cNvPr id="401" name="Google Shape;401;ge1c627edf3_0_10"/>
          <p:cNvSpPr txBox="1">
            <a:spLocks noGrp="1"/>
          </p:cNvSpPr>
          <p:nvPr>
            <p:ph type="body" idx="1"/>
          </p:nvPr>
        </p:nvSpPr>
        <p:spPr>
          <a:xfrm>
            <a:off x="212275" y="1812475"/>
            <a:ext cx="5834564" cy="48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muestra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Ofrecido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lugar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desplegable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Seleccionar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un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país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ej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Perú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Seleccionar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categoría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institucional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ej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Hospital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docente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Note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código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utilizado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alfabética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Research4Life que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brindan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Para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Perú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el total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son are 40702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4277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44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fuentes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 8 bases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2" name="Google Shape;402;ge1c627edf3_0_10"/>
          <p:cNvSpPr/>
          <p:nvPr/>
        </p:nvSpPr>
        <p:spPr>
          <a:xfrm>
            <a:off x="6457215" y="2876716"/>
            <a:ext cx="3438954" cy="85462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ge1c627edf3_0_10"/>
          <p:cNvSpPr/>
          <p:nvPr/>
        </p:nvSpPr>
        <p:spPr>
          <a:xfrm>
            <a:off x="6456730" y="4793225"/>
            <a:ext cx="2746263" cy="44907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434;p50">
            <a:extLst>
              <a:ext uri="{FF2B5EF4-FFF2-40B4-BE49-F238E27FC236}">
                <a16:creationId xmlns:a16="http://schemas.microsoft.com/office/drawing/2014/main" id="{F69548D2-C9BE-41E8-B7AA-FA2E36A1FE31}"/>
              </a:ext>
            </a:extLst>
          </p:cNvPr>
          <p:cNvCxnSpPr>
            <a:cxnSpLocks/>
          </p:cNvCxnSpPr>
          <p:nvPr/>
        </p:nvCxnSpPr>
        <p:spPr>
          <a:xfrm flipV="1">
            <a:off x="4468016" y="5042706"/>
            <a:ext cx="1772764" cy="817885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" name="Google Shape;434;p50">
            <a:extLst>
              <a:ext uri="{FF2B5EF4-FFF2-40B4-BE49-F238E27FC236}">
                <a16:creationId xmlns:a16="http://schemas.microsoft.com/office/drawing/2014/main" id="{D6F63AB9-DA9D-416D-A1EF-032A3BC6810B}"/>
              </a:ext>
            </a:extLst>
          </p:cNvPr>
          <p:cNvCxnSpPr>
            <a:cxnSpLocks/>
          </p:cNvCxnSpPr>
          <p:nvPr/>
        </p:nvCxnSpPr>
        <p:spPr>
          <a:xfrm flipV="1">
            <a:off x="5354398" y="4411980"/>
            <a:ext cx="1180775" cy="381245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47" y="1754419"/>
            <a:ext cx="4413614" cy="45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82" y="4030967"/>
            <a:ext cx="5547718" cy="272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8" name="Google Shape;418;p49"/>
          <p:cNvSpPr txBox="1">
            <a:spLocks noGrp="1"/>
          </p:cNvSpPr>
          <p:nvPr>
            <p:ph type="title"/>
          </p:nvPr>
        </p:nvSpPr>
        <p:spPr>
          <a:xfrm>
            <a:off x="0" y="133350"/>
            <a:ext cx="8332839" cy="1194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Abrir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Descargar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un pdf y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exportar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una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 The Lancet (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vía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Menu       /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3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000" dirty="0">
              <a:solidFill>
                <a:srgbClr val="586F7C"/>
              </a:solidFill>
            </a:endParaRPr>
          </a:p>
        </p:txBody>
      </p:sp>
      <p:sp>
        <p:nvSpPr>
          <p:cNvPr id="421" name="Google Shape;421;p49"/>
          <p:cNvSpPr/>
          <p:nvPr/>
        </p:nvSpPr>
        <p:spPr>
          <a:xfrm>
            <a:off x="6405708" y="2349655"/>
            <a:ext cx="2590808" cy="3984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49"/>
          <p:cNvSpPr/>
          <p:nvPr/>
        </p:nvSpPr>
        <p:spPr>
          <a:xfrm>
            <a:off x="514544" y="5732763"/>
            <a:ext cx="5370062" cy="2841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9"/>
          <p:cNvSpPr txBox="1">
            <a:spLocks noGrp="1"/>
          </p:cNvSpPr>
          <p:nvPr>
            <p:ph type="body" idx="1"/>
          </p:nvPr>
        </p:nvSpPr>
        <p:spPr>
          <a:xfrm>
            <a:off x="124260" y="1816099"/>
            <a:ext cx="6025817" cy="209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The Lancet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Tipo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publicación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botón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búsqueda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resaltados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amarillo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47 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resultados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–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primero de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24" name="Google Shape;424;p49"/>
          <p:cNvCxnSpPr/>
          <p:nvPr/>
        </p:nvCxnSpPr>
        <p:spPr>
          <a:xfrm flipV="1">
            <a:off x="5607050" y="2748120"/>
            <a:ext cx="798658" cy="3736816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874" y="743700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360" y="2172059"/>
            <a:ext cx="6495168" cy="405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1" name="Google Shape;431;p50"/>
          <p:cNvSpPr txBox="1">
            <a:spLocks noGrp="1"/>
          </p:cNvSpPr>
          <p:nvPr>
            <p:ph type="title"/>
          </p:nvPr>
        </p:nvSpPr>
        <p:spPr>
          <a:xfrm>
            <a:off x="0" y="206376"/>
            <a:ext cx="9613800" cy="95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Abrir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descargar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2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continuación</a:t>
            </a: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br>
              <a:rPr lang="en-US" sz="28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2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3200" dirty="0">
              <a:solidFill>
                <a:srgbClr val="586F7C"/>
              </a:solidFill>
            </a:endParaRPr>
          </a:p>
        </p:txBody>
      </p:sp>
      <p:sp>
        <p:nvSpPr>
          <p:cNvPr id="432" name="Google Shape;432;p50"/>
          <p:cNvSpPr/>
          <p:nvPr/>
        </p:nvSpPr>
        <p:spPr>
          <a:xfrm>
            <a:off x="6133645" y="4178868"/>
            <a:ext cx="2785015" cy="5635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50"/>
          <p:cNvSpPr txBox="1">
            <a:spLocks noGrp="1"/>
          </p:cNvSpPr>
          <p:nvPr>
            <p:ph type="body" idx="1"/>
          </p:nvPr>
        </p:nvSpPr>
        <p:spPr>
          <a:xfrm>
            <a:off x="273713" y="1549400"/>
            <a:ext cx="4983879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 err="1"/>
              <a:t>Vía</a:t>
            </a:r>
            <a:r>
              <a:rPr lang="en-US" dirty="0"/>
              <a:t> Elsevier </a:t>
            </a:r>
            <a:r>
              <a:rPr lang="en-US" b="1" dirty="0"/>
              <a:t>Science Direct</a:t>
            </a:r>
            <a:r>
              <a:rPr lang="en-US" dirty="0"/>
              <a:t>, el </a:t>
            </a:r>
            <a:r>
              <a:rPr lang="en-US" dirty="0" err="1"/>
              <a:t>volumen</a:t>
            </a:r>
            <a:r>
              <a:rPr lang="en-US" dirty="0"/>
              <a:t> y </a:t>
            </a:r>
            <a:r>
              <a:rPr lang="en-US" dirty="0" err="1"/>
              <a:t>número</a:t>
            </a:r>
            <a:r>
              <a:rPr lang="en-US" dirty="0"/>
              <a:t> actual de </a:t>
            </a:r>
            <a:r>
              <a:rPr lang="en-US" b="1" dirty="0">
                <a:solidFill>
                  <a:schemeClr val="dk1"/>
                </a:solidFill>
              </a:rPr>
              <a:t>The Lancet </a:t>
            </a:r>
            <a:r>
              <a:rPr lang="en-US" dirty="0">
                <a:solidFill>
                  <a:schemeClr val="dk1"/>
                </a:solidFill>
              </a:rPr>
              <a:t>se ha </a:t>
            </a:r>
            <a:r>
              <a:rPr lang="en-US" dirty="0" err="1">
                <a:solidFill>
                  <a:schemeClr val="dk1"/>
                </a:solidFill>
              </a:rPr>
              <a:t>abierto</a:t>
            </a:r>
            <a:r>
              <a:rPr lang="en-US" dirty="0">
                <a:solidFill>
                  <a:schemeClr val="dk1"/>
                </a:solidFill>
              </a:rPr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b="1" dirty="0">
              <a:solidFill>
                <a:schemeClr val="dk1"/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Seguir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instrucciones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siguientes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diapositivas</a:t>
            </a:r>
            <a:r>
              <a:rPr lang="en-US" dirty="0">
                <a:ea typeface="Open Sans"/>
              </a:rPr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Observe el enlace para </a:t>
            </a:r>
            <a:r>
              <a:rPr lang="en-US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descargar</a:t>
            </a: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el PDF</a:t>
            </a:r>
            <a:r>
              <a:rPr lang="en-US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/>
          </a:p>
        </p:txBody>
      </p:sp>
      <p:cxnSp>
        <p:nvCxnSpPr>
          <p:cNvPr id="434" name="Google Shape;434;p50"/>
          <p:cNvCxnSpPr>
            <a:cxnSpLocks/>
          </p:cNvCxnSpPr>
          <p:nvPr/>
        </p:nvCxnSpPr>
        <p:spPr>
          <a:xfrm>
            <a:off x="3300013" y="5111646"/>
            <a:ext cx="4226139" cy="935193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360" y="2172059"/>
            <a:ext cx="6495168" cy="405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BEFC770-4D59-415F-B64C-AAACCC3F0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9413"/>
            <a:ext cx="8273845" cy="1081087"/>
          </a:xfrm>
        </p:spPr>
        <p:txBody>
          <a:bodyPr>
            <a:normAutofit/>
          </a:bodyPr>
          <a:lstStyle/>
          <a:p>
            <a:r>
              <a:rPr lang="en-US" sz="3200" b="0" i="0" u="none" strike="noStrike" dirty="0" err="1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Descargar</a:t>
            </a:r>
            <a:r>
              <a:rPr lang="en-US" sz="3200" b="0" i="0" u="none" strike="noStrike" dirty="0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 un </a:t>
            </a:r>
            <a:r>
              <a:rPr lang="en-US" sz="3200" b="0" i="0" u="none" strike="noStrike" dirty="0" err="1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artículo</a:t>
            </a:r>
            <a:r>
              <a:rPr lang="en-US" sz="3200" b="0" i="0" u="none" strike="noStrike" dirty="0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 de </a:t>
            </a:r>
            <a:r>
              <a:rPr lang="en-US" sz="3200" b="0" i="0" u="none" strike="noStrike" dirty="0" err="1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revista</a:t>
            </a:r>
            <a:r>
              <a:rPr lang="en-US" sz="3200" b="0" i="0" u="none" strike="noStrike" dirty="0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3200" b="0" i="0" u="none" strike="noStrike" dirty="0" err="1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desde</a:t>
            </a:r>
            <a:br>
              <a:rPr lang="en-US" sz="3200" b="0" i="0" u="none" strike="noStrike" dirty="0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</a:br>
            <a:r>
              <a:rPr lang="en-US" sz="3200" b="0" i="0" u="none" strike="noStrike" dirty="0">
                <a:solidFill>
                  <a:srgbClr val="586F7C"/>
                </a:solidFill>
                <a:effectLst/>
                <a:latin typeface="Open Sans" panose="020B0606030504020204" pitchFamily="34" charset="0"/>
              </a:rPr>
              <a:t>The Lancet</a:t>
            </a:r>
            <a:endParaRPr lang="en-US" sz="32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381CAF2-5FC0-4DDA-A64D-34BE11203375}"/>
              </a:ext>
            </a:extLst>
          </p:cNvPr>
          <p:cNvCxnSpPr>
            <a:cxnSpLocks/>
          </p:cNvCxnSpPr>
          <p:nvPr/>
        </p:nvCxnSpPr>
        <p:spPr>
          <a:xfrm>
            <a:off x="3816626" y="4084983"/>
            <a:ext cx="2279374" cy="11529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35987E3-822E-4242-8BD4-31634097A9DF}"/>
              </a:ext>
            </a:extLst>
          </p:cNvPr>
          <p:cNvSpPr/>
          <p:nvPr/>
        </p:nvSpPr>
        <p:spPr>
          <a:xfrm>
            <a:off x="6096000" y="4974969"/>
            <a:ext cx="1189703" cy="9686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DA5BC5-D6BD-44B1-9478-006482197C1B}"/>
              </a:ext>
            </a:extLst>
          </p:cNvPr>
          <p:cNvSpPr txBox="1">
            <a:spLocks/>
          </p:cNvSpPr>
          <p:nvPr/>
        </p:nvSpPr>
        <p:spPr>
          <a:xfrm>
            <a:off x="109920" y="2024818"/>
            <a:ext cx="480001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Hay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varias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opciones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para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descargar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PDF y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guardar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artículo</a:t>
            </a:r>
            <a:endParaRPr lang="en-US" sz="2600" b="0" i="0" u="none" strike="noStrike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 rtl="0" fontAlgn="base">
              <a:spcBef>
                <a:spcPts val="2100"/>
              </a:spcBef>
              <a:spcAft>
                <a:spcPts val="0"/>
              </a:spcAft>
            </a:pP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PDF para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guardar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artículo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</a:t>
            </a:r>
            <a:r>
              <a:rPr lang="en-US" sz="26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dispositivo</a:t>
            </a:r>
            <a:endParaRPr lang="en-US" sz="2600" b="0" i="0" u="none" strike="noStrike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 rtl="0" fontAlgn="base">
              <a:spcBef>
                <a:spcPts val="2100"/>
              </a:spcBef>
              <a:spcAft>
                <a:spcPts val="0"/>
              </a:spcAft>
            </a:pP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</a:t>
            </a:r>
            <a:r>
              <a:rPr lang="en-US" sz="2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opción</a:t>
            </a:r>
            <a:r>
              <a:rPr lang="en-US" sz="2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“Export Citations” – </a:t>
            </a: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</a:t>
            </a:r>
            <a:r>
              <a:rPr lang="en-US" sz="2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siguiente</a:t>
            </a:r>
            <a:r>
              <a:rPr lang="en-US" sz="2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diapositiva</a:t>
            </a:r>
            <a:endParaRPr lang="en-US" sz="2600" b="0" i="0" u="none" strike="noStrike" dirty="0">
              <a:solidFill>
                <a:srgbClr val="00000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fontAlgn="base">
              <a:spcBef>
                <a:spcPts val="0"/>
              </a:spcBef>
              <a:buNone/>
            </a:pPr>
            <a:b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010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0EB2F38-DCE9-4B22-A64D-4F094A8D96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79413"/>
            <a:ext cx="9613900" cy="108108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solidFill>
                  <a:srgbClr val="586F7C"/>
                </a:solidFill>
                <a:latin typeface="Open Sans" panose="020B0606030504020204" pitchFamily="34" charset="0"/>
              </a:rPr>
              <a:t>Exportar</a:t>
            </a:r>
            <a: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  <a:t> la </a:t>
            </a:r>
            <a:r>
              <a:rPr lang="en-US" sz="3200" dirty="0" err="1">
                <a:solidFill>
                  <a:srgbClr val="586F7C"/>
                </a:solidFill>
                <a:latin typeface="Open Sans" panose="020B0606030504020204" pitchFamily="34" charset="0"/>
              </a:rPr>
              <a:t>referencia</a:t>
            </a:r>
            <a: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  <a:t> de </a:t>
            </a:r>
            <a:r>
              <a:rPr lang="en-US" sz="3200" dirty="0" err="1">
                <a:solidFill>
                  <a:srgbClr val="586F7C"/>
                </a:solidFill>
                <a:latin typeface="Open Sans" panose="020B0606030504020204" pitchFamily="34" charset="0"/>
              </a:rPr>
              <a:t>una</a:t>
            </a:r>
            <a: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  <a:t> </a:t>
            </a:r>
            <a:r>
              <a:rPr lang="en-US" sz="3200" dirty="0" err="1">
                <a:solidFill>
                  <a:srgbClr val="586F7C"/>
                </a:solidFill>
                <a:latin typeface="Open Sans" panose="020B0606030504020204" pitchFamily="34" charset="0"/>
              </a:rPr>
              <a:t>revista</a:t>
            </a:r>
            <a: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  <a:t> </a:t>
            </a:r>
            <a:r>
              <a:rPr lang="en-US" sz="3200" dirty="0" err="1">
                <a:solidFill>
                  <a:srgbClr val="586F7C"/>
                </a:solidFill>
                <a:latin typeface="Open Sans" panose="020B0606030504020204" pitchFamily="34" charset="0"/>
              </a:rPr>
              <a:t>desde</a:t>
            </a:r>
            <a:b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</a:br>
            <a:r>
              <a:rPr lang="en-US" sz="3200" dirty="0">
                <a:solidFill>
                  <a:srgbClr val="586F7C"/>
                </a:solidFill>
                <a:latin typeface="Open Sans" panose="020B0606030504020204" pitchFamily="34" charset="0"/>
              </a:rPr>
              <a:t>The Lancet</a:t>
            </a:r>
            <a:endParaRPr lang="en-US" sz="32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9FA739-8CE4-4B98-B937-14363C3DDC0B}"/>
              </a:ext>
            </a:extLst>
          </p:cNvPr>
          <p:cNvSpPr txBox="1">
            <a:spLocks/>
          </p:cNvSpPr>
          <p:nvPr/>
        </p:nvSpPr>
        <p:spPr>
          <a:xfrm>
            <a:off x="109920" y="1729857"/>
            <a:ext cx="4442202" cy="49216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0"/>
              </a:spcBef>
            </a:pP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Ahora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muestran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las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opciones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Exportar</a:t>
            </a:r>
            <a:endParaRPr lang="en-US" sz="2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fontAlgn="base">
              <a:spcBef>
                <a:spcPts val="0"/>
              </a:spcBef>
              <a:buNone/>
            </a:pPr>
            <a:endParaRPr lang="en-US" sz="2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fontAlgn="base">
              <a:spcBef>
                <a:spcPts val="0"/>
              </a:spcBef>
            </a:pP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 las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opciones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de:</a:t>
            </a:r>
          </a:p>
          <a:p>
            <a:pPr lvl="1" fontAlgn="base">
              <a:spcBef>
                <a:spcPts val="0"/>
              </a:spcBef>
            </a:pP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Save to RefWorks</a:t>
            </a:r>
          </a:p>
          <a:p>
            <a:pPr lvl="1" fontAlgn="base">
              <a:spcBef>
                <a:spcPts val="0"/>
              </a:spcBef>
            </a:pP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 to RIS</a:t>
            </a:r>
          </a:p>
          <a:p>
            <a:pPr lvl="1" fontAlgn="base">
              <a:spcBef>
                <a:spcPts val="0"/>
              </a:spcBef>
            </a:pP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 to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BibTeX</a:t>
            </a:r>
            <a:endParaRPr lang="en-US" sz="2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 fontAlgn="base">
              <a:spcBef>
                <a:spcPts val="0"/>
              </a:spcBef>
            </a:pP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Export to Text</a:t>
            </a:r>
          </a:p>
          <a:p>
            <a:pPr fontAlgn="base">
              <a:spcBef>
                <a:spcPts val="0"/>
              </a:spcBef>
            </a:pPr>
            <a:endParaRPr lang="en-US" sz="2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fontAlgn="base">
              <a:spcBef>
                <a:spcPts val="0"/>
              </a:spcBef>
            </a:pP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Debe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verificar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software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bibliográfico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para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identificar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formato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 </a:t>
            </a:r>
            <a:r>
              <a:rPr lang="en-US" sz="2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requiere</a:t>
            </a:r>
            <a:r>
              <a:rPr lang="en-US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b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A233BB-9AB0-4B90-A80C-47B5DFC59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539" y="1796609"/>
            <a:ext cx="6847303" cy="46819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DB1EE9B-56CA-40AF-BD6F-88837C4CF0D8}"/>
              </a:ext>
            </a:extLst>
          </p:cNvPr>
          <p:cNvSpPr/>
          <p:nvPr/>
        </p:nvSpPr>
        <p:spPr>
          <a:xfrm>
            <a:off x="7244219" y="3247465"/>
            <a:ext cx="3142172" cy="32311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066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8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31629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Solución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problemas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endParaRPr dirty="0"/>
          </a:p>
        </p:txBody>
      </p:sp>
      <p:sp>
        <p:nvSpPr>
          <p:cNvPr id="457" name="Google Shape;457;p28"/>
          <p:cNvSpPr txBox="1">
            <a:spLocks noGrp="1"/>
          </p:cNvSpPr>
          <p:nvPr>
            <p:ph type="body" idx="1"/>
          </p:nvPr>
        </p:nvSpPr>
        <p:spPr>
          <a:xfrm>
            <a:off x="212270" y="1648664"/>
            <a:ext cx="11462659" cy="5209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Temas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comunes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ha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bloqueado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un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mensaje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emergente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Error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conectarse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correctamente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código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contraseña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libros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no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incluídos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oferta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editorial.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Problemas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técnicos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sitios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web de la editorial.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Qué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hacer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?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 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ha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tiene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título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específico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confirma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hay un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problema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técnico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sitio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web de la editorial.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Informe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problema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Servicio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r4l@research4life.org</a:t>
            </a:r>
            <a:endParaRPr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4111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6096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Programas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Research4Life (R4L)</a:t>
            </a:r>
            <a:b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u="sng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www.research4life.org/es/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 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3"/>
          <p:cNvSpPr txBox="1">
            <a:spLocks noGrp="1"/>
          </p:cNvSpPr>
          <p:nvPr>
            <p:ph type="body" idx="1"/>
          </p:nvPr>
        </p:nvSpPr>
        <p:spPr>
          <a:xfrm>
            <a:off x="261300" y="1675375"/>
            <a:ext cx="11188578" cy="46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 2002, Research4Life ha proporcionado a investigadores de más de 10,000 instituciones en más de 125 países de ingresos bajos y medianos acceso en línea gratuito o de bajo costo hasta a 130,000 revistas y libros líderes en los campos de la salud, agricultura, medio ambiente, ciencias aplicadas, ciencias sociales e información jurídica.</a:t>
            </a:r>
          </a:p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Research4Life hace esto en asociación con organizaciones en los campos de comunicaciones académicas, tecnología, agencias de desarrollo internacional: OMS, FAO, PNUMA, OMPI, OIT; las Universidades de </a:t>
            </a:r>
            <a:r>
              <a:rPr lang="es-E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Cornell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Yale; la Asociación Internacional de Editores Científicos, Técnicos y Médicos y más de 180 editoriales internacionales.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9"/>
          <p:cNvSpPr txBox="1">
            <a:spLocks noGrp="1"/>
          </p:cNvSpPr>
          <p:nvPr>
            <p:ph type="title"/>
          </p:nvPr>
        </p:nvSpPr>
        <p:spPr>
          <a:xfrm>
            <a:off x="0" y="718016"/>
            <a:ext cx="8131629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Contactar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Servicio</a:t>
            </a:r>
            <a:r>
              <a:rPr lang="en-US" sz="4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4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4" name="Google Shape;464;p29"/>
          <p:cNvSpPr txBox="1">
            <a:spLocks noGrp="1"/>
          </p:cNvSpPr>
          <p:nvPr>
            <p:ph type="body" idx="1"/>
          </p:nvPr>
        </p:nvSpPr>
        <p:spPr>
          <a:xfrm>
            <a:off x="123782" y="1574924"/>
            <a:ext cx="11940399" cy="5283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Cuando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contacte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Servicio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favor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utilizar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siguiente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verificación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: </a:t>
            </a: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6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¿Cuál es el nombre y el país de su institución?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¿Cuál es el código de usuario y contraseña que está utilizando? (si es aplicable)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¿Su institución utiliza acceso basado en IP a Hinari y Research4Life? (si es aplicable).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¿Puede iniciar sesión o recibe un mensaje de "No se pudo autenticar"?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¿Tiene problemas para acceder a todo el contenido o solamente a una revista o libro específico?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Si tiene problemas para acceder a un título específico, escriba el nombre de la revista o el libro.</a:t>
            </a:r>
          </a:p>
          <a:p>
            <a:pPr lvl="0">
              <a:buClr>
                <a:schemeClr val="dk1"/>
              </a:buClr>
              <a:buFont typeface="Arial"/>
              <a:buChar char="•"/>
            </a:pPr>
            <a:r>
              <a:rPr lang="es-E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Incluya una captura de pantalla (incluida la URL) del error que experimentó.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0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31629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Resumen</a:t>
            </a:r>
            <a:endParaRPr sz="36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1" name="Google Shape;471;p30"/>
          <p:cNvSpPr txBox="1">
            <a:spLocks noGrp="1"/>
          </p:cNvSpPr>
          <p:nvPr>
            <p:ph type="body" idx="1"/>
          </p:nvPr>
        </p:nvSpPr>
        <p:spPr>
          <a:xfrm>
            <a:off x="212270" y="1695546"/>
            <a:ext cx="11462659" cy="4882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Esta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presentación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enfoca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el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acceso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recursos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programas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Research4Life 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mediante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el Portal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Unificado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y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Portales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AGORA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y ARDI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explora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cómo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navegar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bases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buscar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todos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programas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presentación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también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cubre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listados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Bases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datos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referencia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Colecciones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gratuitas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También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cómo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identificar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cuáles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brindan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países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específicos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tipos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ofrecido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las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instituciones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países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áreas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territorios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resumen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varios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Ayuda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Portal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del portal de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Research4Life.</a:t>
            </a: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endParaRPr sz="22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89" y="1756599"/>
            <a:ext cx="56769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8" name="Google Shape;478;p8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315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600" b="1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Ayuda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clic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600" b="1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80" name="Google Shape;48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57875" y="1804987"/>
            <a:ext cx="476250" cy="324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11800" y="2150262"/>
            <a:ext cx="673102" cy="4590556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8"/>
          <p:cNvSpPr/>
          <p:nvPr/>
        </p:nvSpPr>
        <p:spPr>
          <a:xfrm>
            <a:off x="5341719" y="1937719"/>
            <a:ext cx="636297" cy="2143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8"/>
          <p:cNvSpPr/>
          <p:nvPr/>
        </p:nvSpPr>
        <p:spPr>
          <a:xfrm>
            <a:off x="120989" y="3087687"/>
            <a:ext cx="2459979" cy="2397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84" name="Google Shape;484;p8"/>
          <p:cNvCxnSpPr/>
          <p:nvPr/>
        </p:nvCxnSpPr>
        <p:spPr>
          <a:xfrm flipH="1">
            <a:off x="1778000" y="1929964"/>
            <a:ext cx="3759202" cy="1157723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85" name="Google Shape;485;p8"/>
          <p:cNvCxnSpPr/>
          <p:nvPr/>
        </p:nvCxnSpPr>
        <p:spPr>
          <a:xfrm flipV="1">
            <a:off x="2580968" y="2508825"/>
            <a:ext cx="3955339" cy="818576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307" y="1593236"/>
            <a:ext cx="4886632" cy="482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21" y="1855053"/>
            <a:ext cx="6892512" cy="341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06" y="1707823"/>
            <a:ext cx="3771684" cy="406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" name="Google Shape;491;p51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315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b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Portal de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Research4Life</a:t>
            </a:r>
            <a:endParaRPr sz="3600" b="1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95" name="Google Shape;495;p51"/>
          <p:cNvSpPr txBox="1">
            <a:spLocks noGrp="1"/>
          </p:cNvSpPr>
          <p:nvPr>
            <p:ph type="body" idx="1"/>
          </p:nvPr>
        </p:nvSpPr>
        <p:spPr>
          <a:xfrm>
            <a:off x="377458" y="5744830"/>
            <a:ext cx="11494994" cy="95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97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None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Desde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Menu         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tienen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Portal de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Research4Life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que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contiene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muchas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temáticas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incluídas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Presentaciones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endParaRPr sz="2000" b="1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97" name="Google Shape;497;p51"/>
          <p:cNvSpPr/>
          <p:nvPr/>
        </p:nvSpPr>
        <p:spPr>
          <a:xfrm>
            <a:off x="4769555" y="2209254"/>
            <a:ext cx="1675494" cy="3810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497;p51">
            <a:extLst>
              <a:ext uri="{FF2B5EF4-FFF2-40B4-BE49-F238E27FC236}">
                <a16:creationId xmlns:a16="http://schemas.microsoft.com/office/drawing/2014/main" id="{C35A690C-F97E-4317-997D-BEF1562C1AAA}"/>
              </a:ext>
            </a:extLst>
          </p:cNvPr>
          <p:cNvSpPr/>
          <p:nvPr/>
        </p:nvSpPr>
        <p:spPr>
          <a:xfrm>
            <a:off x="377457" y="4299473"/>
            <a:ext cx="1316329" cy="3810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754" y="5802343"/>
            <a:ext cx="450850" cy="4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52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315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Recursos</a:t>
            </a:r>
            <a:r>
              <a:rPr lang="en-US" sz="36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6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adicionales</a:t>
            </a:r>
            <a:endParaRPr sz="3600" b="1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05" name="Google Shape;505;p52"/>
          <p:cNvSpPr txBox="1">
            <a:spLocks noGrp="1"/>
          </p:cNvSpPr>
          <p:nvPr>
            <p:ph type="body" idx="1"/>
          </p:nvPr>
        </p:nvSpPr>
        <p:spPr>
          <a:xfrm>
            <a:off x="586500" y="2116184"/>
            <a:ext cx="11019000" cy="3915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Research4Life. ‘Training Presentations/Topic 3/Search Across Research4Life Programmes.’ Accessed 14 June 2021. </a:t>
            </a:r>
            <a:r>
              <a:rPr lang="en-US" sz="22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https://www.research4life.org/es/capacitacion/recursos-para-bibliotecarios/presentaciones/</a:t>
            </a:r>
            <a:endParaRPr lang="en-US" sz="2200" u="sng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727b3dbef2_0_81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82035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Le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invitamos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1" name="Google Shape;511;g727b3dbef2_0_81"/>
          <p:cNvSpPr txBox="1">
            <a:spLocks noGrp="1"/>
          </p:cNvSpPr>
          <p:nvPr>
            <p:ph type="body" idx="1"/>
          </p:nvPr>
        </p:nvSpPr>
        <p:spPr>
          <a:xfrm>
            <a:off x="656074" y="2094525"/>
            <a:ext cx="10700183" cy="35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Visítenos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>
                <a:solidFill>
                  <a:srgbClr val="586F7C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/>
              </a:rPr>
              <a:t>www.research4life.org/es/</a:t>
            </a:r>
            <a:endParaRPr sz="20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Contactarnos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000" dirty="0">
                <a:solidFill>
                  <a:srgbClr val="586F7C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r4l@research4life.org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0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Encontrar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otros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materials de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[</a:t>
            </a:r>
            <a:r>
              <a:rPr lang="en-US" sz="2000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www.research4life.org/es/capacitacion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]</a:t>
            </a:r>
            <a:endParaRPr sz="20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Suscribirse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 la Newsletter de Research4Life [</a:t>
            </a:r>
            <a:r>
              <a:rPr lang="en-US" sz="2000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www.research4life.org/es/newsletter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]</a:t>
            </a:r>
            <a:endParaRPr sz="20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Ver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vídeos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Research4Life [</a:t>
            </a:r>
            <a:r>
              <a:rPr lang="en-US" sz="2000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https://bit.ly/2w3CU5C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]</a:t>
            </a:r>
            <a:endParaRPr sz="2000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1400"/>
              <a:buFont typeface="Open Sans"/>
              <a:buChar char="●"/>
            </a:pP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Síganos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Twitter @r4lpartnership y 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Facebook</a:t>
            </a:r>
            <a:r>
              <a:rPr lang="en-US" sz="2000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@R4Lpartnership</a:t>
            </a:r>
            <a:endParaRPr sz="2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5050" y="6158249"/>
            <a:ext cx="1523874" cy="63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80294" y="6217682"/>
            <a:ext cx="1962613" cy="515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87741" y="6128240"/>
            <a:ext cx="1612438" cy="693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080643" y="6191271"/>
            <a:ext cx="1468376" cy="567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29499" y="6163201"/>
            <a:ext cx="1468374" cy="624061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1"/>
          <p:cNvSpPr/>
          <p:nvPr/>
        </p:nvSpPr>
        <p:spPr>
          <a:xfrm>
            <a:off x="1591800" y="2814175"/>
            <a:ext cx="9298800" cy="3447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  <a:t>Para mayor </a:t>
            </a:r>
            <a:r>
              <a:rPr lang="en-US" sz="3000" b="0" i="0" u="none" strike="noStrike" cap="none" dirty="0" err="1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  <a:t>información</a:t>
            </a:r>
            <a:r>
              <a:rPr lang="en-US" sz="30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b="0" i="0" u="none" strike="noStrike" cap="none" dirty="0" err="1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  <a:t>sobre</a:t>
            </a:r>
            <a:r>
              <a:rPr lang="en-US" sz="30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  <a:t> Research4Life</a:t>
            </a:r>
            <a:endParaRPr sz="3000" b="0" i="0" u="none" strike="noStrike" cap="none" dirty="0">
              <a:solidFill>
                <a:srgbClr val="F8981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0" i="0" u="none" strike="noStrike" cap="none" dirty="0">
              <a:solidFill>
                <a:srgbClr val="F8981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sng" strike="noStrike" cap="none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www.research4life.org/es/</a:t>
            </a:r>
            <a:endParaRPr sz="3000" b="0" i="0" u="none" strike="noStrike" cap="none" dirty="0">
              <a:solidFill>
                <a:srgbClr val="00489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br>
              <a:rPr lang="en-US" sz="30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 b="0" i="0" u="sng" strike="noStrike" cap="none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r4l@research4life.org</a:t>
            </a:r>
            <a:r>
              <a:rPr lang="en-US" sz="3000" b="0" i="0" u="none" strike="noStrike" cap="none" dirty="0">
                <a:solidFill>
                  <a:srgbClr val="004890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endParaRPr sz="3000" b="0" i="0" u="none" strike="noStrike" cap="none" dirty="0">
              <a:solidFill>
                <a:srgbClr val="00489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lang="en-US" sz="20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-US" sz="20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-US" sz="1400" b="0" i="0" u="none" strike="noStrike" cap="none" dirty="0">
                <a:solidFill>
                  <a:srgbClr val="F8981D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400" b="0" i="0" u="none" strike="noStrike" cap="none" dirty="0">
              <a:solidFill>
                <a:srgbClr val="F8981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2" name="Google Shape;522;p1"/>
          <p:cNvSpPr txBox="1"/>
          <p:nvPr/>
        </p:nvSpPr>
        <p:spPr>
          <a:xfrm>
            <a:off x="-2" y="5674296"/>
            <a:ext cx="12192000" cy="369300"/>
          </a:xfrm>
          <a:prstGeom prst="rect">
            <a:avLst/>
          </a:prstGeom>
          <a:solidFill>
            <a:srgbClr val="586F7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SzPts val="1800"/>
            </a:pPr>
            <a:r>
              <a:rPr lang="es-ES" sz="18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Research4Life es una asociación público-privada de cinco programas: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sz="18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170606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Clr>
                <a:schemeClr val="dk1"/>
              </a:buClr>
              <a:buSzPct val="96096"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Programas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Research4Life (R4L)</a:t>
            </a:r>
            <a:b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u="sng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www.research4life.org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 cont.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3"/>
          <p:cNvSpPr txBox="1">
            <a:spLocks noGrp="1"/>
          </p:cNvSpPr>
          <p:nvPr>
            <p:ph type="body" idx="1"/>
          </p:nvPr>
        </p:nvSpPr>
        <p:spPr>
          <a:xfrm>
            <a:off x="261300" y="1675375"/>
            <a:ext cx="11188578" cy="46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Portal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existen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cinco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u="sng" strike="noStrike" dirty="0" err="1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programas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 a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cuales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usuarios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pueden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acceder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al </a:t>
            </a:r>
            <a:r>
              <a:rPr lang="en-US" sz="2000" b="0" i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: 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Investigación para la Salud (Hinari), Investigación en Agricultura (AGORA), Investigación en Medio Ambiente (OARE), Investigación para el Desarrollo e Innovación (ARDI) e Investigación para Justicia global (GOALI).</a:t>
            </a:r>
          </a:p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R4L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ofrece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hasta a 29,000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revistas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111,000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libros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 y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120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otras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fuentes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información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165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editoriales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abril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2021).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3B2F2B-351E-4D64-8B29-5165B14CD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49" y="5568255"/>
            <a:ext cx="10969869" cy="9374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31861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0"/>
          <p:cNvSpPr txBox="1">
            <a:spLocks noGrp="1"/>
          </p:cNvSpPr>
          <p:nvPr>
            <p:ph type="title"/>
          </p:nvPr>
        </p:nvSpPr>
        <p:spPr>
          <a:xfrm>
            <a:off x="0" y="437222"/>
            <a:ext cx="82164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al Portal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40"/>
          <p:cNvSpPr txBox="1">
            <a:spLocks noGrp="1"/>
          </p:cNvSpPr>
          <p:nvPr>
            <p:ph type="body" idx="1"/>
          </p:nvPr>
        </p:nvSpPr>
        <p:spPr>
          <a:xfrm>
            <a:off x="162228" y="1572813"/>
            <a:ext cx="11753227" cy="5285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El Portal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otros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portales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son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accesibles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enlaces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directos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5600" indent="-342900">
              <a:lnSpc>
                <a:spcPct val="150000"/>
              </a:lnSpc>
              <a:spcBef>
                <a:spcPts val="0"/>
              </a:spcBef>
              <a:buClr>
                <a:schemeClr val="dk2"/>
              </a:buClr>
              <a:buSzPts val="2200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Portal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- </a:t>
            </a:r>
            <a:r>
              <a:rPr lang="en-US" sz="20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https://portal.research4life.org/</a:t>
            </a:r>
            <a:endParaRPr sz="2000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55600" indent="-342900">
              <a:lnSpc>
                <a:spcPct val="150000"/>
              </a:lnSpc>
              <a:spcBef>
                <a:spcPts val="0"/>
              </a:spcBef>
              <a:buClr>
                <a:schemeClr val="dk2"/>
              </a:buClr>
              <a:buSzPts val="2200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AGORA - </a:t>
            </a:r>
            <a:r>
              <a:rPr lang="en-US" sz="20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https://agora.research4life.org/</a:t>
            </a:r>
            <a:endParaRPr sz="2000" u="sng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55600" indent="-342900">
              <a:lnSpc>
                <a:spcPct val="150000"/>
              </a:lnSpc>
              <a:spcBef>
                <a:spcPts val="0"/>
              </a:spcBef>
              <a:buClr>
                <a:schemeClr val="dk2"/>
              </a:buClr>
              <a:buSzPts val="2200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ARDI - </a:t>
            </a:r>
            <a:r>
              <a:rPr lang="en-US" sz="20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https://ardi.research4life.org/</a:t>
            </a:r>
            <a:r>
              <a:rPr lang="en-US" sz="20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accent5"/>
              </a:solidFill>
            </a:endParaRPr>
          </a:p>
          <a:p>
            <a:pPr marL="355600" indent="-342900">
              <a:lnSpc>
                <a:spcPct val="150000"/>
              </a:lnSpc>
              <a:spcBef>
                <a:spcPts val="0"/>
              </a:spcBef>
              <a:buClr>
                <a:schemeClr val="dk2"/>
              </a:buClr>
              <a:buSzPts val="2200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pestaña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Conectar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página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Research4Life </a:t>
            </a:r>
            <a:r>
              <a:rPr lang="en-US" sz="2000" u="sng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https://www.research4life.org/es/</a:t>
            </a:r>
            <a:endParaRPr sz="2000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</a:pP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Cualquier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miembro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una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institución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inscrita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puede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iniciar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sesión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en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el portal con un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código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de </a:t>
            </a:r>
            <a:r>
              <a:rPr lang="en-US" sz="2100" dirty="0" err="1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usuario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y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su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 </a:t>
            </a:r>
            <a:r>
              <a:rPr lang="en-US" sz="2100" dirty="0" err="1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contraseña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.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Los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detalles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conexión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generalmente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través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biblioteca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El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acceso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se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encuentra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disponible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desde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computadoras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escritorio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/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portatiles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y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dispositi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vos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móviles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1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59" y="3129705"/>
            <a:ext cx="6055852" cy="343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48" y="4203290"/>
            <a:ext cx="5289686" cy="254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48" y="1692762"/>
            <a:ext cx="5289686" cy="243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Google Shape;110;p9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78994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rebuchet MS"/>
              <a:buNone/>
            </a:pPr>
            <a:r>
              <a:rPr lang="en-US"/>
              <a:t>I]</a:t>
            </a:r>
            <a:endParaRPr/>
          </a:p>
        </p:txBody>
      </p:sp>
      <p:sp>
        <p:nvSpPr>
          <p:cNvPr id="111" name="Google Shape;111;p9"/>
          <p:cNvSpPr txBox="1"/>
          <p:nvPr/>
        </p:nvSpPr>
        <p:spPr>
          <a:xfrm>
            <a:off x="197759" y="441493"/>
            <a:ext cx="7746423" cy="966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8597"/>
              <a:buFont typeface="Trebuchet MS"/>
              <a:buNone/>
            </a:pP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Páginas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iniciales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del Portal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Notar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ícono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     de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800" b="0" i="0" u="none" strike="noStrike" cap="none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sz="2800" b="0" i="0" u="none" strike="noStrike" cap="none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).</a:t>
            </a:r>
            <a:endParaRPr sz="28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14467"/>
              <a:buFont typeface="Trebuchet MS"/>
              <a:buNone/>
            </a:pPr>
            <a:endParaRPr sz="2800" b="0" i="0" u="none" strike="noStrike" cap="none"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3" name="Google Shape;11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47760" y="535543"/>
            <a:ext cx="470339" cy="38942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9"/>
          <p:cNvSpPr txBox="1"/>
          <p:nvPr/>
        </p:nvSpPr>
        <p:spPr>
          <a:xfrm>
            <a:off x="5389799" y="3423628"/>
            <a:ext cx="410029" cy="33290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9"/>
          <p:cNvSpPr txBox="1">
            <a:spLocks noGrp="1"/>
          </p:cNvSpPr>
          <p:nvPr>
            <p:ph type="body" idx="1"/>
          </p:nvPr>
        </p:nvSpPr>
        <p:spPr>
          <a:xfrm>
            <a:off x="0" y="1672506"/>
            <a:ext cx="659086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Esta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presentación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centra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el Portal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pero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también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puede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utilizar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para la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capacitación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portales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r>
              <a:rPr lang="en-US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 AGORA O ARDI</a:t>
            </a:r>
            <a:endParaRPr sz="2000" dirty="0">
              <a:solidFill>
                <a:srgbClr val="F8981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07C19A-D292-4CF3-BB16-6CAE5FC2F8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97904" y="1872321"/>
            <a:ext cx="280890" cy="292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C87528-4D0A-4C6C-A042-54199918E4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57496" y="4455064"/>
            <a:ext cx="280440" cy="2926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163" y="2020523"/>
            <a:ext cx="6617110" cy="41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Google Shape;122;g727b3dbef2_0_52"/>
          <p:cNvSpPr txBox="1">
            <a:spLocks noGrp="1"/>
          </p:cNvSpPr>
          <p:nvPr>
            <p:ph type="title"/>
          </p:nvPr>
        </p:nvSpPr>
        <p:spPr>
          <a:xfrm>
            <a:off x="0" y="378812"/>
            <a:ext cx="82296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37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Iniciar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el Portal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Unificado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Contenidos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3" name="Google Shape;123;g727b3dbef2_0_52"/>
          <p:cNvSpPr txBox="1">
            <a:spLocks noGrp="1"/>
          </p:cNvSpPr>
          <p:nvPr>
            <p:ph type="body" idx="1"/>
          </p:nvPr>
        </p:nvSpPr>
        <p:spPr>
          <a:xfrm>
            <a:off x="-63500" y="1968500"/>
            <a:ext cx="5253172" cy="4649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Puede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iniciar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sesión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el portal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través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del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sitio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 web de Research4life: </a:t>
            </a:r>
            <a:r>
              <a:rPr lang="en-US" u="sng" dirty="0">
                <a:solidFill>
                  <a:schemeClr val="accent5"/>
                </a:solidFill>
                <a:latin typeface="Opens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https://www.research4life.org/</a:t>
            </a:r>
            <a:r>
              <a:rPr lang="en-US" u="sng" dirty="0">
                <a:solidFill>
                  <a:schemeClr val="accent5"/>
                </a:solidFill>
                <a:latin typeface="Opens sans"/>
              </a:rPr>
              <a:t>es</a:t>
            </a:r>
            <a:endParaRPr dirty="0">
              <a:solidFill>
                <a:schemeClr val="accent5"/>
              </a:solidFill>
              <a:latin typeface="Opens sans"/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acceso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página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inicio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sesión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también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encuentra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las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páginas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web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iniciales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cinco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programas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ambos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casos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, se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pide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los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usuarios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que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ingresen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sus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detalles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conexión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s sans"/>
                <a:ea typeface="Open Sans"/>
                <a:cs typeface="Open Sans"/>
                <a:sym typeface="Open Sans"/>
              </a:rPr>
              <a:t>.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Opens sans"/>
              <a:ea typeface="Open Sans"/>
              <a:cs typeface="Open Sans"/>
              <a:sym typeface="Open Sans"/>
            </a:endParaRPr>
          </a:p>
        </p:txBody>
      </p:sp>
      <p:sp>
        <p:nvSpPr>
          <p:cNvPr id="125" name="Google Shape;125;g727b3dbef2_0_52"/>
          <p:cNvSpPr txBox="1"/>
          <p:nvPr/>
        </p:nvSpPr>
        <p:spPr>
          <a:xfrm>
            <a:off x="10624158" y="3011082"/>
            <a:ext cx="522515" cy="2286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"/>
          <p:cNvSpPr txBox="1">
            <a:spLocks noGrp="1"/>
          </p:cNvSpPr>
          <p:nvPr>
            <p:ph type="title"/>
          </p:nvPr>
        </p:nvSpPr>
        <p:spPr>
          <a:xfrm>
            <a:off x="0" y="135101"/>
            <a:ext cx="9613800" cy="942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6F7C"/>
              </a:buClr>
              <a:buSzPts val="3700"/>
              <a:buNone/>
            </a:pP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Instrucciones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inicio</a:t>
            </a:r>
            <a:r>
              <a:rPr lang="en-US" dirty="0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dirty="0" err="1">
                <a:solidFill>
                  <a:srgbClr val="586F7C"/>
                </a:solidFill>
                <a:latin typeface="Open Sans"/>
                <a:ea typeface="Open Sans"/>
                <a:cs typeface="Open Sans"/>
                <a:sym typeface="Open Sans"/>
              </a:rPr>
              <a:t>sesión</a:t>
            </a:r>
            <a:endParaRPr dirty="0">
              <a:solidFill>
                <a:srgbClr val="586F7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" name="Google Shape;132;p5"/>
          <p:cNvSpPr txBox="1">
            <a:spLocks noGrp="1"/>
          </p:cNvSpPr>
          <p:nvPr>
            <p:ph type="body" idx="1"/>
          </p:nvPr>
        </p:nvSpPr>
        <p:spPr>
          <a:xfrm>
            <a:off x="1" y="4070386"/>
            <a:ext cx="12078928" cy="287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deben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usar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detalles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conexión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tanto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código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contraseña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distinguen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mayúsculas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minúsculas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y no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permiten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espacios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usuarios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instituciones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que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cuentan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acceso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basado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IP a R4L, no se les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pide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detalles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conexión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dentro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las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instalaciones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,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pues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conectan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automáticamente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Comuníquese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el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bibliotecario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institución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obtener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detalles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conexión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. Si no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está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disponible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comuníquese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con el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servicio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asistencia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: r4l@research4life.org</a:t>
            </a:r>
            <a:endParaRPr sz="2100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3" name="Google Shape;13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8036"/>
            <a:ext cx="8248003" cy="3094058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5"/>
          <p:cNvSpPr/>
          <p:nvPr/>
        </p:nvSpPr>
        <p:spPr>
          <a:xfrm>
            <a:off x="5513614" y="2326940"/>
            <a:ext cx="2474686" cy="16481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1340856" y="1002766"/>
            <a:ext cx="3027943" cy="426469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8275</TotalTime>
  <Words>3547</Words>
  <Application>Microsoft Office PowerPoint</Application>
  <PresentationFormat>Widescreen</PresentationFormat>
  <Paragraphs>320</Paragraphs>
  <Slides>46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Open Sans</vt:lpstr>
      <vt:lpstr>Trebuchet MS</vt:lpstr>
      <vt:lpstr>Gill Sans</vt:lpstr>
      <vt:lpstr>Arial</vt:lpstr>
      <vt:lpstr>Calibri</vt:lpstr>
      <vt:lpstr>Opens sans</vt:lpstr>
      <vt:lpstr>Simple Light</vt:lpstr>
      <vt:lpstr>NAVEGACIÓN Y BÚSQUEDA A TRAVÉS DEL PORTAL UNIFICADO DE CONTENIDOS</vt:lpstr>
      <vt:lpstr>Esquema</vt:lpstr>
      <vt:lpstr>Objetivos de aprendizaje</vt:lpstr>
      <vt:lpstr>Programas Research4Life (R4L) (www.research4life.org/es/) </vt:lpstr>
      <vt:lpstr>Programas Research4Life (R4L) (www.research4life.org) cont.</vt:lpstr>
      <vt:lpstr>Acceso al Portal Unificado de Contenidos</vt:lpstr>
      <vt:lpstr>I]</vt:lpstr>
      <vt:lpstr>Iniciar sesión en el Portal Unificado de Contenidos</vt:lpstr>
      <vt:lpstr>Instrucciones de inicio de sesión</vt:lpstr>
      <vt:lpstr>Inicio de sesión persistente</vt:lpstr>
      <vt:lpstr>Visualización inicial del Portal Unificado de Contenidos</vt:lpstr>
      <vt:lpstr>Menú  Acceso vía dispositivos móviles</vt:lpstr>
      <vt:lpstr>Navegación por Colecciones</vt:lpstr>
      <vt:lpstr> Colecciones: AGORA*</vt:lpstr>
      <vt:lpstr>Acceso a colecciones específicas desde la página inicial del portal</vt:lpstr>
      <vt:lpstr>Colecciones: ARDI</vt:lpstr>
      <vt:lpstr>Búsqueda en bases de datos: idéntica para revistas, libros, fuentes de referencia y recursos gratuitos</vt:lpstr>
      <vt:lpstr>Búsqueda en Bases de Datos  (continuación)  </vt:lpstr>
      <vt:lpstr>Búsqueda en Bases de Datos  (continuación)  </vt:lpstr>
      <vt:lpstr>Búsqueda de Revistas</vt:lpstr>
      <vt:lpstr>Búsqueda de Revistas: continuación</vt:lpstr>
      <vt:lpstr>Bases de Datos, Fuentes de Referencia y Colecciones Gratuitas</vt:lpstr>
      <vt:lpstr>Búsqueda de Editoriales</vt:lpstr>
      <vt:lpstr>Búsqueda de Editoriales (continuación)</vt:lpstr>
      <vt:lpstr>Navegar por Tema</vt:lpstr>
      <vt:lpstr>Navegar por Tema (continuación)</vt:lpstr>
      <vt:lpstr>Menu      –  Herramientas adicionales</vt:lpstr>
      <vt:lpstr>Buscar Contenidos – características de la página inicial</vt:lpstr>
      <vt:lpstr>Buscar contenidos &amp; resultados  (ej. public and health)</vt:lpstr>
      <vt:lpstr>Iniciar sesión personal </vt:lpstr>
      <vt:lpstr>Opciones de Iniciar sesión personal – Buscar contenidos (página inicial)</vt:lpstr>
      <vt:lpstr>Búsqueda a través de Research4Life utilizando Summon</vt:lpstr>
      <vt:lpstr>Contenido ofrecido por lugar</vt:lpstr>
      <vt:lpstr>Contenido ofrecido por lugar (continuación)</vt:lpstr>
      <vt:lpstr> Abrir, Descargar un pdf y exportar una referencia – acceso a The Lancet (vía Menu       /Buscar contenidos)</vt:lpstr>
      <vt:lpstr> Abrir, descargar (continuación)  </vt:lpstr>
      <vt:lpstr>Descargar un artículo de revista desde The Lancet</vt:lpstr>
      <vt:lpstr>Exportar la referencia de una revista desde The Lancet</vt:lpstr>
      <vt:lpstr>Solución de problemas y Asistencia</vt:lpstr>
      <vt:lpstr>Contactar al Servicio de Asistencia</vt:lpstr>
      <vt:lpstr>Resumen</vt:lpstr>
      <vt:lpstr>Recursos adicionales –  Página de Ayuda (clic en)</vt:lpstr>
      <vt:lpstr>Recursos adicionales –  Portal de Capacitación Research4Life</vt:lpstr>
      <vt:lpstr>Recursos adicionales</vt:lpstr>
      <vt:lpstr>Le invitamos: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BROWSING AND SEARCHING VIA  THE UNIFIED CONTENT PORTAL</dc:title>
  <dc:creator>Marcia Mabhula</dc:creator>
  <cp:lastModifiedBy>Rhine,Leonard A</cp:lastModifiedBy>
  <cp:revision>153</cp:revision>
  <dcterms:created xsi:type="dcterms:W3CDTF">2020-02-14T15:04:15Z</dcterms:created>
  <dcterms:modified xsi:type="dcterms:W3CDTF">2021-07-18T16:37:03Z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Research4Life.M1.Lesson1.1_Scientific landscape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8</vt:lpwstr>
  </property>
  <property fmtid="{D5CDD505-2E9C-101B-9397-08002B2CF9AE}" pid="5" name="ArticulateGUID">
    <vt:lpwstr>AD4F1997-0959-46B9-9F01-B3AF217E6F99</vt:lpwstr>
  </property>
  <property fmtid="{D5CDD505-2E9C-101B-9397-08002B2CF9AE}" pid="6" name="ArticulateProjectFull">
    <vt:lpwstr>D:\R4Life\F2F Materials\20200416_M2_L3.1EN.Hinari_Research in Health.ppta</vt:lpwstr>
  </property>
</Properties>
</file>