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Open Sans"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9393C8B-B013-4B42-8EAE-31509E0A57A9}">
          <p14:sldIdLst>
            <p14:sldId id="256"/>
            <p14:sldId id="257"/>
            <p14:sldId id="258"/>
            <p14:sldId id="259"/>
            <p14:sldId id="260"/>
            <p14:sldId id="261"/>
            <p14:sldId id="262"/>
            <p14:sldId id="263"/>
            <p14:sldId id="264"/>
            <p14:sldId id="265"/>
            <p14:sldId id="266"/>
            <p14:sldId id="267"/>
            <p14:sldId id="268"/>
          </p14:sldIdLst>
        </p14:section>
        <p14:section name="Lenny" id="{96B820B5-88E6-7443-827F-AE4A19DED930}">
          <p14:sldIdLst>
            <p14:sldId id="269"/>
            <p14:sldId id="270"/>
            <p14:sldId id="271"/>
            <p14:sldId id="272"/>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nYU1yGFGBP9WJ1hapIDzc37My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7"/>
    <p:restoredTop sz="93980" autoAdjust="0"/>
  </p:normalViewPr>
  <p:slideViewPr>
    <p:cSldViewPr snapToGrid="0" snapToObjects="1">
      <p:cViewPr varScale="1">
        <p:scale>
          <a:sx n="82" d="100"/>
          <a:sy n="82" d="100"/>
        </p:scale>
        <p:origin x="941" y="72"/>
      </p:cViewPr>
      <p:guideLst/>
    </p:cSldViewPr>
  </p:slideViewPr>
  <p:notesTextViewPr>
    <p:cViewPr>
      <p:scale>
        <a:sx n="3" d="2"/>
        <a:sy n="3" d="2"/>
      </p:scale>
      <p:origin x="0" y="0"/>
    </p:cViewPr>
  </p:notesText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907D2A-9845-4905-A0E2-15D93902226C}" type="slidenum">
              <a:rPr lang="en-GB" smtClean="0"/>
              <a:t>‹#›</a:t>
            </a:fld>
            <a:endParaRPr lang="en-GB"/>
          </a:p>
        </p:txBody>
      </p:sp>
    </p:spTree>
    <p:extLst>
      <p:ext uri="{BB962C8B-B14F-4D97-AF65-F5344CB8AC3E}">
        <p14:creationId xmlns:p14="http://schemas.microsoft.com/office/powerpoint/2010/main" val="47646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6" name="Google Shape;1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32326-464F-4DC1-B363-593DDE2680D2}" type="slidenum">
              <a:rPr lang="nl-NL" smtClean="0"/>
              <a:t>14</a:t>
            </a:fld>
            <a:endParaRPr lang="nl-NL"/>
          </a:p>
        </p:txBody>
      </p:sp>
    </p:spTree>
    <p:extLst>
      <p:ext uri="{BB962C8B-B14F-4D97-AF65-F5344CB8AC3E}">
        <p14:creationId xmlns:p14="http://schemas.microsoft.com/office/powerpoint/2010/main" val="260509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32326-464F-4DC1-B363-593DDE2680D2}" type="slidenum">
              <a:rPr lang="nl-NL" smtClean="0"/>
              <a:t>15</a:t>
            </a:fld>
            <a:endParaRPr lang="nl-NL"/>
          </a:p>
        </p:txBody>
      </p:sp>
    </p:spTree>
    <p:extLst>
      <p:ext uri="{BB962C8B-B14F-4D97-AF65-F5344CB8AC3E}">
        <p14:creationId xmlns:p14="http://schemas.microsoft.com/office/powerpoint/2010/main" val="237986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7045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17</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4618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52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838200" y="3151572"/>
            <a:ext cx="7897427" cy="1609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000"/>
              <a:buFont typeface="Open Sans"/>
              <a:buNone/>
              <a:defRPr sz="4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838200" y="4952599"/>
            <a:ext cx="6414856" cy="10209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468"/>
            <a:ext cx="12192000" cy="33937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9"/>
        <p:cNvGrpSpPr/>
        <p:nvPr/>
      </p:nvGrpSpPr>
      <p:grpSpPr>
        <a:xfrm>
          <a:off x="0" y="0"/>
          <a:ext cx="0" cy="0"/>
          <a:chOff x="0" y="0"/>
          <a:chExt cx="0" cy="0"/>
        </a:xfrm>
      </p:grpSpPr>
      <p:sp>
        <p:nvSpPr>
          <p:cNvPr id="80" name="Google Shape;80;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28"/>
        <p:cNvGrpSpPr/>
        <p:nvPr/>
      </p:nvGrpSpPr>
      <p:grpSpPr>
        <a:xfrm>
          <a:off x="0" y="0"/>
          <a:ext cx="0" cy="0"/>
          <a:chOff x="0" y="0"/>
          <a:chExt cx="0" cy="0"/>
        </a:xfrm>
      </p:grpSpPr>
      <p:sp>
        <p:nvSpPr>
          <p:cNvPr id="29" name="Google Shape;2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2"/>
              </a:buClr>
              <a:buSzPts val="3200"/>
              <a:buChar char="•"/>
              <a:defRPr sz="3200"/>
            </a:lvl1pPr>
            <a:lvl2pPr marL="914400" lvl="1" indent="-406400" algn="l">
              <a:lnSpc>
                <a:spcPct val="90000"/>
              </a:lnSpc>
              <a:spcBef>
                <a:spcPts val="500"/>
              </a:spcBef>
              <a:spcAft>
                <a:spcPts val="0"/>
              </a:spcAft>
              <a:buClr>
                <a:schemeClr val="dk2"/>
              </a:buClr>
              <a:buSzPts val="2800"/>
              <a:buChar char="•"/>
              <a:defRPr sz="2800"/>
            </a:lvl2pPr>
            <a:lvl3pPr marL="1371600" lvl="2" indent="-381000" algn="l">
              <a:lnSpc>
                <a:spcPct val="90000"/>
              </a:lnSpc>
              <a:spcBef>
                <a:spcPts val="500"/>
              </a:spcBef>
              <a:spcAft>
                <a:spcPts val="0"/>
              </a:spcAft>
              <a:buClr>
                <a:schemeClr val="dk2"/>
              </a:buClr>
              <a:buSzPts val="2400"/>
              <a:buChar char="•"/>
              <a:defRPr sz="2400"/>
            </a:lvl3pPr>
            <a:lvl4pPr marL="1828800" lvl="3" indent="-355600" algn="l">
              <a:lnSpc>
                <a:spcPct val="90000"/>
              </a:lnSpc>
              <a:spcBef>
                <a:spcPts val="500"/>
              </a:spcBef>
              <a:spcAft>
                <a:spcPts val="0"/>
              </a:spcAft>
              <a:buClr>
                <a:schemeClr val="dk2"/>
              </a:buClr>
              <a:buSzPts val="2000"/>
              <a:buChar char="•"/>
              <a:defRPr sz="2000"/>
            </a:lvl4pPr>
            <a:lvl5pPr marL="2286000" lvl="4" indent="-355600" algn="l">
              <a:lnSpc>
                <a:spcPct val="90000"/>
              </a:lnSpc>
              <a:spcBef>
                <a:spcPts val="500"/>
              </a:spcBef>
              <a:spcAft>
                <a:spcPts val="0"/>
              </a:spcAft>
              <a:buClr>
                <a:schemeClr val="dk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600"/>
              <a:buNone/>
              <a:defRPr sz="1600"/>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1pPr>
            <a:lvl2pPr marR="0" lvl="1" algn="l" rtl="0">
              <a:lnSpc>
                <a:spcPct val="90000"/>
              </a:lnSpc>
              <a:spcBef>
                <a:spcPts val="500"/>
              </a:spcBef>
              <a:spcAft>
                <a:spcPts val="0"/>
              </a:spcAft>
              <a:buClr>
                <a:schemeClr val="dk2"/>
              </a:buClr>
              <a:buSzPts val="2800"/>
              <a:buFont typeface="Arial"/>
              <a:buNone/>
              <a:defRPr sz="2800" b="0" i="0" u="none" strike="noStrike" cap="none">
                <a:solidFill>
                  <a:schemeClr val="dk2"/>
                </a:solidFill>
                <a:latin typeface="Open Sans"/>
                <a:ea typeface="Open Sans"/>
                <a:cs typeface="Open Sans"/>
                <a:sym typeface="Open Sans"/>
              </a:defRPr>
            </a:lvl2pPr>
            <a:lvl3pPr marR="0" lvl="2" algn="l"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Open Sans"/>
                <a:ea typeface="Open Sans"/>
                <a:cs typeface="Open Sans"/>
                <a:sym typeface="Open Sans"/>
              </a:defRPr>
            </a:lvl3pPr>
            <a:lvl4pPr marR="0" lvl="3" algn="l"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Open Sans"/>
                <a:ea typeface="Open Sans"/>
                <a:cs typeface="Open Sans"/>
                <a:sym typeface="Open Sans"/>
              </a:defRPr>
            </a:lvl4pPr>
            <a:lvl5pPr marR="0" lvl="4" algn="l"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69" name="Google Shape;69;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600"/>
              <a:buNone/>
              <a:defRPr sz="1600"/>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search4life.org/training/getting-started/" TargetMode="External"/><Relationship Id="rId7" Type="http://schemas.openxmlformats.org/officeDocument/2006/relationships/hyperlink" Target="https://www.research4life.org/training/resources-related-organiza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research4life.org/training/resources-for-information-specialists/presentations/" TargetMode="External"/><Relationship Id="rId5" Type="http://schemas.openxmlformats.org/officeDocument/2006/relationships/hyperlink" Target="https://www.research4life.org/training/author-skills/" TargetMode="External"/><Relationship Id="rId4" Type="http://schemas.openxmlformats.org/officeDocument/2006/relationships/hyperlink" Target="https://www.research4life.org/training/webina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mailto:r4l@research4life.org" TargetMode="External"/><Relationship Id="rId3" Type="http://schemas.openxmlformats.org/officeDocument/2006/relationships/hyperlink" Target="http://www.research4life.org/" TargetMode="External"/><Relationship Id="rId7" Type="http://schemas.openxmlformats.org/officeDocument/2006/relationships/hyperlink" Target="mailto:communications@research4life.org" TargetMode="External"/><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groups.org/fao/research4life" TargetMode="External"/><Relationship Id="rId11" Type="http://schemas.openxmlformats.org/officeDocument/2006/relationships/image" Target="../media/image13.png"/><Relationship Id="rId5" Type="http://schemas.openxmlformats.org/officeDocument/2006/relationships/hyperlink" Target="https://www.facebook.com/R4Lpartnership/" TargetMode="External"/><Relationship Id="rId10" Type="http://schemas.openxmlformats.org/officeDocument/2006/relationships/image" Target="../media/image12.png"/><Relationship Id="rId4" Type="http://schemas.openxmlformats.org/officeDocument/2006/relationships/hyperlink" Target="https://twitter.com/R4LPartnership" TargetMode="Externa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creativecommons.org/licenses/by-sa/4.0/"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4life.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4life.org/marketing-materi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research4life.org/vo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838199" y="3617743"/>
            <a:ext cx="10334297" cy="102093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Open Sans"/>
              <a:buNone/>
            </a:pPr>
            <a:r>
              <a:rPr lang="nl-NL" sz="3200" b="1" dirty="0">
                <a:solidFill>
                  <a:schemeClr val="dk2"/>
                </a:solidFill>
                <a:latin typeface="Open Sans"/>
                <a:ea typeface="Open Sans"/>
                <a:cs typeface="Open Sans"/>
                <a:sym typeface="Open Sans"/>
              </a:rPr>
              <a:t>Research4Life </a:t>
            </a:r>
            <a:r>
              <a:rPr lang="nl-NL" sz="3200" b="1" dirty="0" err="1">
                <a:solidFill>
                  <a:schemeClr val="dk2"/>
                </a:solidFill>
                <a:latin typeface="Open Sans"/>
                <a:ea typeface="Open Sans"/>
                <a:cs typeface="Open Sans"/>
                <a:sym typeface="Open Sans"/>
              </a:rPr>
              <a:t>Advocacy</a:t>
            </a:r>
            <a:r>
              <a:rPr lang="nl-NL" sz="3200" b="1" dirty="0">
                <a:solidFill>
                  <a:schemeClr val="dk2"/>
                </a:solidFill>
                <a:latin typeface="Open Sans"/>
                <a:ea typeface="Open Sans"/>
                <a:cs typeface="Open Sans"/>
                <a:sym typeface="Open Sans"/>
              </a:rPr>
              <a:t> Toolkit &amp; Marketing Plan</a:t>
            </a:r>
            <a:endParaRPr dirty="0"/>
          </a:p>
        </p:txBody>
      </p:sp>
      <p:sp>
        <p:nvSpPr>
          <p:cNvPr id="91" name="Google Shape;91;p1"/>
          <p:cNvSpPr txBox="1">
            <a:spLocks noGrp="1"/>
          </p:cNvSpPr>
          <p:nvPr>
            <p:ph type="subTitle" idx="1"/>
          </p:nvPr>
        </p:nvSpPr>
        <p:spPr>
          <a:xfrm>
            <a:off x="838200" y="4638675"/>
            <a:ext cx="8877300" cy="1905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nl-NL" dirty="0" smtClean="0">
                <a:solidFill>
                  <a:schemeClr val="dk2"/>
                </a:solidFill>
                <a:latin typeface="Open Sans"/>
                <a:ea typeface="Open Sans"/>
                <a:cs typeface="Open Sans"/>
                <a:sym typeface="Open Sans"/>
              </a:rPr>
              <a:t>Research4Life -2021</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pen Sans"/>
              <a:buNone/>
            </a:pPr>
            <a:r>
              <a:rPr lang="nl-NL"/>
              <a:t>Step 4: Resources</a:t>
            </a:r>
            <a:endParaRPr/>
          </a:p>
        </p:txBody>
      </p:sp>
      <p:sp>
        <p:nvSpPr>
          <p:cNvPr id="175" name="Google Shape;175;p10"/>
          <p:cNvSpPr txBox="1">
            <a:spLocks noGrp="1"/>
          </p:cNvSpPr>
          <p:nvPr>
            <p:ph type="body" idx="1"/>
          </p:nvPr>
        </p:nvSpPr>
        <p:spPr>
          <a:xfrm>
            <a:off x="838200" y="1825625"/>
            <a:ext cx="10958100" cy="43512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50000"/>
              </a:lnSpc>
              <a:spcBef>
                <a:spcPts val="0"/>
              </a:spcBef>
              <a:spcAft>
                <a:spcPts val="0"/>
              </a:spcAft>
              <a:buNone/>
            </a:pPr>
            <a:r>
              <a:rPr lang="nl-NL" b="1"/>
              <a:t>Training</a:t>
            </a:r>
            <a:endParaRPr b="1"/>
          </a:p>
          <a:p>
            <a:pPr marL="285750" lvl="0" indent="-285750" algn="l" rtl="0">
              <a:lnSpc>
                <a:spcPct val="150000"/>
              </a:lnSpc>
              <a:spcBef>
                <a:spcPts val="0"/>
              </a:spcBef>
              <a:spcAft>
                <a:spcPts val="0"/>
              </a:spcAft>
              <a:buClr>
                <a:schemeClr val="dk1"/>
              </a:buClr>
              <a:buSzPct val="100000"/>
              <a:buChar char="•"/>
            </a:pPr>
            <a:r>
              <a:rPr lang="nl-NL">
                <a:latin typeface="Open Sans"/>
                <a:ea typeface="Open Sans"/>
                <a:cs typeface="Open Sans"/>
                <a:sym typeface="Open Sans"/>
              </a:rPr>
              <a:t>Research4Life introduction video: </a:t>
            </a:r>
            <a:r>
              <a:rPr lang="nl-NL" u="sng">
                <a:solidFill>
                  <a:schemeClr val="accent1"/>
                </a:solidFill>
                <a:latin typeface="Open Sans"/>
                <a:ea typeface="Open Sans"/>
                <a:cs typeface="Open Sans"/>
                <a:sym typeface="Open Sans"/>
                <a:hlinkClick r:id="rId3">
                  <a:extLst>
                    <a:ext uri="{A12FA001-AC4F-418D-AE19-62706E023703}">
                      <ahyp:hlinkClr xmlns="" xmlns:ahyp="http://schemas.microsoft.com/office/drawing/2018/hyperlinkcolor" val="tx"/>
                    </a:ext>
                  </a:extLst>
                </a:hlinkClick>
              </a:rPr>
              <a:t>research4life.org/training/getting-started</a:t>
            </a:r>
            <a:endParaRPr>
              <a:solidFill>
                <a:schemeClr val="accent1"/>
              </a:solidFill>
              <a:latin typeface="Open Sans"/>
              <a:ea typeface="Open Sans"/>
              <a:cs typeface="Open Sans"/>
              <a:sym typeface="Open Sans"/>
            </a:endParaRPr>
          </a:p>
          <a:p>
            <a:pPr marL="285750" lvl="0" indent="-285750" algn="l" rtl="0">
              <a:lnSpc>
                <a:spcPct val="150000"/>
              </a:lnSpc>
              <a:spcBef>
                <a:spcPts val="1000"/>
              </a:spcBef>
              <a:spcAft>
                <a:spcPts val="0"/>
              </a:spcAft>
              <a:buClr>
                <a:schemeClr val="dk1"/>
              </a:buClr>
              <a:buSzPct val="100000"/>
              <a:buChar char="•"/>
            </a:pPr>
            <a:r>
              <a:rPr lang="nl-NL">
                <a:latin typeface="Open Sans"/>
                <a:ea typeface="Open Sans"/>
                <a:cs typeface="Open Sans"/>
                <a:sym typeface="Open Sans"/>
              </a:rPr>
              <a:t>Webinars: </a:t>
            </a:r>
            <a:r>
              <a:rPr lang="nl-NL" u="sng">
                <a:solidFill>
                  <a:schemeClr val="accent1"/>
                </a:solidFill>
                <a:latin typeface="Open Sans"/>
                <a:ea typeface="Open Sans"/>
                <a:cs typeface="Open Sans"/>
                <a:sym typeface="Open Sans"/>
                <a:hlinkClick r:id="rId4">
                  <a:extLst>
                    <a:ext uri="{A12FA001-AC4F-418D-AE19-62706E023703}">
                      <ahyp:hlinkClr xmlns="" xmlns:ahyp="http://schemas.microsoft.com/office/drawing/2018/hyperlinkcolor" val="tx"/>
                    </a:ext>
                  </a:extLst>
                </a:hlinkClick>
              </a:rPr>
              <a:t>research4life.org/training/webinars</a:t>
            </a:r>
            <a:endParaRPr>
              <a:solidFill>
                <a:schemeClr val="accent1"/>
              </a:solidFill>
            </a:endParaRPr>
          </a:p>
          <a:p>
            <a:pPr marL="285750" lvl="0" indent="-285750" algn="l" rtl="0">
              <a:lnSpc>
                <a:spcPct val="150000"/>
              </a:lnSpc>
              <a:spcBef>
                <a:spcPts val="1000"/>
              </a:spcBef>
              <a:spcAft>
                <a:spcPts val="0"/>
              </a:spcAft>
              <a:buClr>
                <a:schemeClr val="dk1"/>
              </a:buClr>
              <a:buSzPct val="100000"/>
              <a:buChar char="•"/>
            </a:pPr>
            <a:r>
              <a:rPr lang="nl-NL">
                <a:latin typeface="Open Sans"/>
                <a:ea typeface="Open Sans"/>
                <a:cs typeface="Open Sans"/>
                <a:sym typeface="Open Sans"/>
              </a:rPr>
              <a:t>Author skills:</a:t>
            </a:r>
            <a:r>
              <a:rPr lang="nl-NL">
                <a:solidFill>
                  <a:schemeClr val="lt2"/>
                </a:solidFill>
                <a:latin typeface="Open Sans"/>
                <a:ea typeface="Open Sans"/>
                <a:cs typeface="Open Sans"/>
                <a:sym typeface="Open Sans"/>
              </a:rPr>
              <a:t> </a:t>
            </a:r>
            <a:r>
              <a:rPr lang="nl-NL" u="sng">
                <a:solidFill>
                  <a:schemeClr val="accent1"/>
                </a:solidFill>
                <a:latin typeface="Open Sans"/>
                <a:ea typeface="Open Sans"/>
                <a:cs typeface="Open Sans"/>
                <a:sym typeface="Open Sans"/>
                <a:hlinkClick r:id="rId5">
                  <a:extLst>
                    <a:ext uri="{A12FA001-AC4F-418D-AE19-62706E023703}">
                      <ahyp:hlinkClr xmlns="" xmlns:ahyp="http://schemas.microsoft.com/office/drawing/2018/hyperlinkcolor" val="tx"/>
                    </a:ext>
                  </a:extLst>
                </a:hlinkClick>
              </a:rPr>
              <a:t>research4life.org/training/author-skills</a:t>
            </a:r>
            <a:endParaRPr>
              <a:solidFill>
                <a:schemeClr val="accent1"/>
              </a:solidFill>
            </a:endParaRPr>
          </a:p>
          <a:p>
            <a:pPr marL="228600" lvl="0" indent="-252095" algn="l" rtl="0">
              <a:lnSpc>
                <a:spcPct val="150000"/>
              </a:lnSpc>
              <a:spcBef>
                <a:spcPts val="1000"/>
              </a:spcBef>
              <a:spcAft>
                <a:spcPts val="0"/>
              </a:spcAft>
              <a:buClr>
                <a:schemeClr val="dk1"/>
              </a:buClr>
              <a:buSzPct val="100000"/>
              <a:buChar char="•"/>
            </a:pPr>
            <a:r>
              <a:rPr lang="nl-NL">
                <a:solidFill>
                  <a:schemeClr val="accent1"/>
                </a:solidFill>
              </a:rPr>
              <a:t>Training presentations: </a:t>
            </a:r>
            <a:r>
              <a:rPr lang="nl-NL" u="sng">
                <a:solidFill>
                  <a:schemeClr val="hlink"/>
                </a:solidFill>
                <a:hlinkClick r:id="rId6"/>
              </a:rPr>
              <a:t>research4life.org/training/resources-for-information-specialists/presentations</a:t>
            </a:r>
            <a:r>
              <a:rPr lang="nl-NL">
                <a:solidFill>
                  <a:schemeClr val="accent1"/>
                </a:solidFill>
              </a:rPr>
              <a:t> </a:t>
            </a:r>
            <a:endParaRPr>
              <a:solidFill>
                <a:schemeClr val="accent1"/>
              </a:solidFill>
            </a:endParaRPr>
          </a:p>
          <a:p>
            <a:pPr marL="285750" lvl="0" indent="-285750" algn="l" rtl="0">
              <a:lnSpc>
                <a:spcPct val="150000"/>
              </a:lnSpc>
              <a:spcBef>
                <a:spcPts val="1000"/>
              </a:spcBef>
              <a:spcAft>
                <a:spcPts val="0"/>
              </a:spcAft>
              <a:buClr>
                <a:schemeClr val="dk1"/>
              </a:buClr>
              <a:buSzPct val="100000"/>
              <a:buChar char="•"/>
            </a:pPr>
            <a:r>
              <a:rPr lang="nl-NL"/>
              <a:t>Additional </a:t>
            </a:r>
            <a:r>
              <a:rPr lang="nl-NL">
                <a:latin typeface="Open Sans"/>
                <a:ea typeface="Open Sans"/>
                <a:cs typeface="Open Sans"/>
                <a:sym typeface="Open Sans"/>
              </a:rPr>
              <a:t>resources:  </a:t>
            </a:r>
            <a:r>
              <a:rPr lang="nl-NL">
                <a:solidFill>
                  <a:schemeClr val="lt2"/>
                </a:solidFill>
                <a:latin typeface="Open Sans"/>
                <a:ea typeface="Open Sans"/>
                <a:cs typeface="Open Sans"/>
                <a:sym typeface="Open Sans"/>
              </a:rPr>
              <a:t/>
            </a:r>
            <a:br>
              <a:rPr lang="nl-NL">
                <a:solidFill>
                  <a:schemeClr val="lt2"/>
                </a:solidFill>
                <a:latin typeface="Open Sans"/>
                <a:ea typeface="Open Sans"/>
                <a:cs typeface="Open Sans"/>
                <a:sym typeface="Open Sans"/>
              </a:rPr>
            </a:br>
            <a:r>
              <a:rPr lang="nl-NL" u="sng">
                <a:solidFill>
                  <a:schemeClr val="accent1"/>
                </a:solidFill>
                <a:latin typeface="Open Sans"/>
                <a:ea typeface="Open Sans"/>
                <a:cs typeface="Open Sans"/>
                <a:sym typeface="Open Sans"/>
                <a:hlinkClick r:id="rId7">
                  <a:extLst>
                    <a:ext uri="{A12FA001-AC4F-418D-AE19-62706E023703}">
                      <ahyp:hlinkClr xmlns="" xmlns:ahyp="http://schemas.microsoft.com/office/drawing/2018/hyperlinkcolor" val="tx"/>
                    </a:ext>
                  </a:extLst>
                </a:hlinkClick>
              </a:rPr>
              <a:t>research4life.org/training/resources-related-organizations</a:t>
            </a:r>
            <a:endParaRPr>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pen Sans"/>
              <a:buNone/>
            </a:pPr>
            <a:r>
              <a:rPr lang="nl-NL"/>
              <a:t>Step 5: Advocacy activities</a:t>
            </a:r>
            <a:endParaRPr/>
          </a:p>
        </p:txBody>
      </p:sp>
      <p:sp>
        <p:nvSpPr>
          <p:cNvPr id="182" name="Google Shape;182;p11"/>
          <p:cNvSpPr txBox="1">
            <a:spLocks noGrp="1"/>
          </p:cNvSpPr>
          <p:nvPr>
            <p:ph type="body" idx="1"/>
          </p:nvPr>
        </p:nvSpPr>
        <p:spPr>
          <a:xfrm>
            <a:off x="838200" y="1825625"/>
            <a:ext cx="10515600" cy="466725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chemeClr val="dk1"/>
              </a:buClr>
              <a:buSzPct val="42471"/>
              <a:buNone/>
            </a:pPr>
            <a:r>
              <a:rPr lang="nl-NL" b="1">
                <a:latin typeface="Open Sans"/>
                <a:ea typeface="Open Sans"/>
                <a:cs typeface="Open Sans"/>
                <a:sym typeface="Open Sans"/>
              </a:rPr>
              <a:t>From previous MOOCs:</a:t>
            </a:r>
            <a:endParaRPr/>
          </a:p>
          <a:p>
            <a:pPr marL="285750" lvl="0" indent="-285750" algn="l" rtl="0">
              <a:lnSpc>
                <a:spcPct val="150000"/>
              </a:lnSpc>
              <a:spcBef>
                <a:spcPts val="1000"/>
              </a:spcBef>
              <a:spcAft>
                <a:spcPts val="0"/>
              </a:spcAft>
              <a:buClr>
                <a:schemeClr val="dk1"/>
              </a:buClr>
              <a:buSzPct val="100000"/>
              <a:buChar char="•"/>
            </a:pPr>
            <a:r>
              <a:rPr lang="nl-NL">
                <a:latin typeface="Open Sans"/>
                <a:ea typeface="Open Sans"/>
                <a:cs typeface="Open Sans"/>
                <a:sym typeface="Open Sans"/>
              </a:rPr>
              <a:t>I have talked about Research4Life during faculty meetings</a:t>
            </a:r>
            <a:endParaRPr/>
          </a:p>
          <a:p>
            <a:pPr marL="285750" lvl="0" indent="-285750" algn="l" rtl="0">
              <a:lnSpc>
                <a:spcPct val="150000"/>
              </a:lnSpc>
              <a:spcBef>
                <a:spcPts val="1000"/>
              </a:spcBef>
              <a:spcAft>
                <a:spcPts val="0"/>
              </a:spcAft>
              <a:buClr>
                <a:schemeClr val="dk1"/>
              </a:buClr>
              <a:buSzPct val="100000"/>
              <a:buChar char="•"/>
            </a:pPr>
            <a:r>
              <a:rPr lang="nl-NL">
                <a:latin typeface="Open Sans"/>
                <a:ea typeface="Open Sans"/>
                <a:cs typeface="Open Sans"/>
                <a:sym typeface="Open Sans"/>
              </a:rPr>
              <a:t>I have conducted Research4Life training for researchers/faculty at my institution</a:t>
            </a:r>
            <a:endParaRPr>
              <a:latin typeface="Open Sans"/>
              <a:ea typeface="Open Sans"/>
              <a:cs typeface="Open Sans"/>
              <a:sym typeface="Open Sans"/>
            </a:endParaRPr>
          </a:p>
          <a:p>
            <a:pPr marL="285750" lvl="0" indent="-285750" algn="l" rtl="0">
              <a:lnSpc>
                <a:spcPct val="150000"/>
              </a:lnSpc>
              <a:spcBef>
                <a:spcPts val="1000"/>
              </a:spcBef>
              <a:spcAft>
                <a:spcPts val="0"/>
              </a:spcAft>
              <a:buClr>
                <a:schemeClr val="dk1"/>
              </a:buClr>
              <a:buSzPct val="100000"/>
              <a:buChar char="•"/>
            </a:pPr>
            <a:r>
              <a:rPr lang="nl-NL">
                <a:latin typeface="Open Sans"/>
                <a:ea typeface="Open Sans"/>
                <a:cs typeface="Open Sans"/>
                <a:sym typeface="Open Sans"/>
              </a:rPr>
              <a:t>I have distributed infographics, factsheets or flyers/posters about Research4Life</a:t>
            </a:r>
            <a:endParaRPr/>
          </a:p>
          <a:p>
            <a:pPr marL="0" lvl="0" indent="0" algn="l" rtl="0">
              <a:lnSpc>
                <a:spcPct val="150000"/>
              </a:lnSpc>
              <a:spcBef>
                <a:spcPts val="1000"/>
              </a:spcBef>
              <a:spcAft>
                <a:spcPts val="0"/>
              </a:spcAft>
              <a:buClr>
                <a:schemeClr val="dk1"/>
              </a:buClr>
              <a:buSzPct val="54054"/>
              <a:buNone/>
            </a:pPr>
            <a:r>
              <a:rPr lang="nl-NL">
                <a:solidFill>
                  <a:schemeClr val="accent5"/>
                </a:solidFill>
                <a:latin typeface="Open Sans"/>
                <a:ea typeface="Open Sans"/>
                <a:cs typeface="Open Sans"/>
                <a:sym typeface="Open Sans"/>
              </a:rPr>
              <a:t>      </a:t>
            </a:r>
            <a:r>
              <a:rPr lang="nl-NL" sz="2200">
                <a:solidFill>
                  <a:schemeClr val="accent5"/>
                </a:solidFill>
                <a:latin typeface="Open Sans"/>
                <a:ea typeface="Open Sans"/>
                <a:cs typeface="Open Sans"/>
                <a:sym typeface="Open Sans"/>
              </a:rPr>
              <a:t>Group discussion</a:t>
            </a:r>
            <a:endParaRPr sz="2200">
              <a:solidFill>
                <a:schemeClr val="accent5"/>
              </a:solidFill>
              <a:latin typeface="Open Sans"/>
              <a:ea typeface="Open Sans"/>
              <a:cs typeface="Open Sans"/>
              <a:sym typeface="Open Sans"/>
            </a:endParaRPr>
          </a:p>
          <a:p>
            <a:pPr marL="0" lvl="0" indent="0" algn="l" rtl="0">
              <a:lnSpc>
                <a:spcPct val="90000"/>
              </a:lnSpc>
              <a:spcBef>
                <a:spcPts val="1000"/>
              </a:spcBef>
              <a:spcAft>
                <a:spcPts val="0"/>
              </a:spcAft>
              <a:buClr>
                <a:schemeClr val="dk2"/>
              </a:buClr>
              <a:buSzPct val="100000"/>
              <a:buNone/>
            </a:pPr>
            <a:endParaRPr/>
          </a:p>
        </p:txBody>
      </p:sp>
      <p:pic>
        <p:nvPicPr>
          <p:cNvPr id="183" name="Google Shape;183;p11"/>
          <p:cNvPicPr preferRelativeResize="0"/>
          <p:nvPr/>
        </p:nvPicPr>
        <p:blipFill rotWithShape="1">
          <a:blip r:embed="rId3">
            <a:alphaModFix/>
          </a:blip>
          <a:srcRect/>
          <a:stretch/>
        </p:blipFill>
        <p:spPr>
          <a:xfrm>
            <a:off x="838204" y="5707452"/>
            <a:ext cx="481263" cy="48126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pen Sans"/>
              <a:buNone/>
            </a:pPr>
            <a:r>
              <a:rPr lang="nl-NL"/>
              <a:t>Step 6: Evaluation</a:t>
            </a:r>
            <a:endParaRPr/>
          </a:p>
        </p:txBody>
      </p:sp>
      <p:sp>
        <p:nvSpPr>
          <p:cNvPr id="190" name="Google Shape;190;p12"/>
          <p:cNvSpPr txBox="1">
            <a:spLocks noGrp="1"/>
          </p:cNvSpPr>
          <p:nvPr>
            <p:ph type="body" idx="1"/>
          </p:nvPr>
        </p:nvSpPr>
        <p:spPr>
          <a:xfrm>
            <a:off x="838200" y="1825624"/>
            <a:ext cx="10515600" cy="4783897"/>
          </a:xfrm>
          <a:prstGeom prst="rect">
            <a:avLst/>
          </a:prstGeom>
          <a:noFill/>
          <a:ln>
            <a:noFill/>
          </a:ln>
        </p:spPr>
        <p:txBody>
          <a:bodyPr spcFirstLastPara="1" wrap="square" lIns="91425" tIns="45700" rIns="91425" bIns="45700" anchor="t" anchorCtr="0">
            <a:normAutofit fontScale="77500" lnSpcReduction="20000"/>
          </a:bodyPr>
          <a:lstStyle/>
          <a:p>
            <a:pPr marL="285750" lvl="0" indent="-285750" algn="l" rtl="0">
              <a:lnSpc>
                <a:spcPct val="150000"/>
              </a:lnSpc>
              <a:spcBef>
                <a:spcPts val="0"/>
              </a:spcBef>
              <a:spcAft>
                <a:spcPts val="0"/>
              </a:spcAft>
              <a:buClr>
                <a:schemeClr val="dk1"/>
              </a:buClr>
              <a:buSzPct val="100000"/>
              <a:buChar char="•"/>
            </a:pPr>
            <a:r>
              <a:rPr lang="nl-NL" dirty="0">
                <a:latin typeface="Open Sans"/>
                <a:ea typeface="Open Sans"/>
                <a:cs typeface="Open Sans"/>
                <a:sym typeface="Open Sans"/>
              </a:rPr>
              <a:t>What was successful?</a:t>
            </a:r>
            <a:endParaRPr dirty="0"/>
          </a:p>
          <a:p>
            <a:pPr marL="285750" lvl="0" indent="-285750" algn="l" rtl="0">
              <a:lnSpc>
                <a:spcPct val="150000"/>
              </a:lnSpc>
              <a:spcBef>
                <a:spcPts val="1000"/>
              </a:spcBef>
              <a:spcAft>
                <a:spcPts val="0"/>
              </a:spcAft>
              <a:buClr>
                <a:schemeClr val="dk1"/>
              </a:buClr>
              <a:buSzPct val="100000"/>
              <a:buChar char="•"/>
            </a:pPr>
            <a:r>
              <a:rPr lang="nl-NL" dirty="0">
                <a:latin typeface="Open Sans"/>
                <a:ea typeface="Open Sans"/>
                <a:cs typeface="Open Sans"/>
                <a:sym typeface="Open Sans"/>
              </a:rPr>
              <a:t>What wasn’t successful and why?</a:t>
            </a:r>
            <a:endParaRPr dirty="0">
              <a:latin typeface="Open Sans"/>
              <a:ea typeface="Open Sans"/>
              <a:cs typeface="Open Sans"/>
              <a:sym typeface="Open Sans"/>
            </a:endParaRPr>
          </a:p>
          <a:p>
            <a:pPr marL="0" lvl="0" indent="0" algn="l" rtl="0">
              <a:lnSpc>
                <a:spcPct val="150000"/>
              </a:lnSpc>
              <a:spcBef>
                <a:spcPts val="1000"/>
              </a:spcBef>
              <a:spcAft>
                <a:spcPts val="0"/>
              </a:spcAft>
              <a:buNone/>
            </a:pPr>
            <a:endParaRPr dirty="0"/>
          </a:p>
          <a:p>
            <a:pPr marL="0" lvl="0" indent="0" algn="l" rtl="0">
              <a:lnSpc>
                <a:spcPct val="150000"/>
              </a:lnSpc>
              <a:spcBef>
                <a:spcPts val="1000"/>
              </a:spcBef>
              <a:spcAft>
                <a:spcPts val="0"/>
              </a:spcAft>
              <a:buClr>
                <a:schemeClr val="dk1"/>
              </a:buClr>
              <a:buSzPct val="54590"/>
              <a:buNone/>
            </a:pPr>
            <a:r>
              <a:rPr lang="nl-NL" sz="2600" dirty="0">
                <a:solidFill>
                  <a:schemeClr val="accent5"/>
                </a:solidFill>
                <a:latin typeface="Open Sans"/>
                <a:ea typeface="Open Sans"/>
                <a:cs typeface="Open Sans"/>
                <a:sym typeface="Open Sans"/>
              </a:rPr>
              <a:t>       </a:t>
            </a:r>
            <a:r>
              <a:rPr lang="nl-NL" sz="2550" dirty="0">
                <a:solidFill>
                  <a:schemeClr val="accent5"/>
                </a:solidFill>
                <a:latin typeface="Open Sans"/>
                <a:ea typeface="Open Sans"/>
                <a:cs typeface="Open Sans"/>
                <a:sym typeface="Open Sans"/>
              </a:rPr>
              <a:t>Remember to be specific: it will help you monitor your progress. Example metrics: </a:t>
            </a:r>
            <a:br>
              <a:rPr lang="nl-NL" sz="2550" dirty="0">
                <a:solidFill>
                  <a:schemeClr val="accent5"/>
                </a:solidFill>
                <a:latin typeface="Open Sans"/>
                <a:ea typeface="Open Sans"/>
                <a:cs typeface="Open Sans"/>
                <a:sym typeface="Open Sans"/>
              </a:rPr>
            </a:br>
            <a:r>
              <a:rPr lang="nl-NL" sz="2550" dirty="0">
                <a:solidFill>
                  <a:schemeClr val="accent5"/>
                </a:solidFill>
                <a:latin typeface="Open Sans"/>
                <a:ea typeface="Open Sans"/>
                <a:cs typeface="Open Sans"/>
                <a:sym typeface="Open Sans"/>
              </a:rPr>
              <a:t>       How many people attended my event? </a:t>
            </a:r>
            <a:r>
              <a:rPr lang="nl-NL" sz="2550" dirty="0" smtClean="0">
                <a:solidFill>
                  <a:schemeClr val="accent5"/>
                </a:solidFill>
                <a:latin typeface="Open Sans"/>
                <a:ea typeface="Open Sans"/>
                <a:cs typeface="Open Sans"/>
                <a:sym typeface="Open Sans"/>
              </a:rPr>
              <a:t>Were </a:t>
            </a:r>
            <a:r>
              <a:rPr lang="nl-NL" sz="2550" dirty="0">
                <a:solidFill>
                  <a:schemeClr val="accent5"/>
                </a:solidFill>
                <a:latin typeface="Open Sans"/>
                <a:ea typeface="Open Sans"/>
                <a:cs typeface="Open Sans"/>
                <a:sym typeface="Open Sans"/>
              </a:rPr>
              <a:t>they satisfied? Did they ask you for </a:t>
            </a:r>
            <a:r>
              <a:rPr lang="nl-NL" sz="2550" dirty="0" smtClean="0">
                <a:solidFill>
                  <a:schemeClr val="accent5"/>
                </a:solidFill>
                <a:latin typeface="Open Sans"/>
                <a:ea typeface="Open Sans"/>
                <a:cs typeface="Open Sans"/>
                <a:sym typeface="Open Sans"/>
              </a:rPr>
              <a:t>       </a:t>
            </a:r>
            <a:r>
              <a:rPr lang="nl-NL" sz="2550" dirty="0">
                <a:solidFill>
                  <a:schemeClr val="accent5"/>
                </a:solidFill>
                <a:latin typeface="Open Sans"/>
                <a:ea typeface="Open Sans"/>
                <a:cs typeface="Open Sans"/>
                <a:sym typeface="Open Sans"/>
              </a:rPr>
              <a:t>specific resources? What’s the reach and engagement on social media?</a:t>
            </a:r>
            <a:r>
              <a:rPr lang="nl-NL" sz="2550" dirty="0">
                <a:solidFill>
                  <a:schemeClr val="accent5"/>
                </a:solidFill>
              </a:rPr>
              <a:t> </a:t>
            </a:r>
            <a:r>
              <a:rPr lang="nl-NL" sz="2550" dirty="0">
                <a:solidFill>
                  <a:schemeClr val="accent5"/>
                </a:solidFill>
                <a:latin typeface="Open Sans"/>
                <a:ea typeface="Open Sans"/>
                <a:cs typeface="Open Sans"/>
                <a:sym typeface="Open Sans"/>
              </a:rPr>
              <a:t>How about</a:t>
            </a:r>
            <a:r>
              <a:rPr lang="nl-NL" sz="2550" dirty="0">
                <a:solidFill>
                  <a:schemeClr val="accent5"/>
                </a:solidFill>
              </a:rPr>
              <a:t> </a:t>
            </a:r>
            <a:br>
              <a:rPr lang="nl-NL" sz="2550" dirty="0">
                <a:solidFill>
                  <a:schemeClr val="accent5"/>
                </a:solidFill>
              </a:rPr>
            </a:br>
            <a:r>
              <a:rPr lang="nl-NL" sz="2550" dirty="0">
                <a:solidFill>
                  <a:schemeClr val="accent5"/>
                </a:solidFill>
              </a:rPr>
              <a:t>       </a:t>
            </a:r>
            <a:r>
              <a:rPr lang="nl-NL" sz="2550" dirty="0">
                <a:solidFill>
                  <a:schemeClr val="accent5"/>
                </a:solidFill>
                <a:latin typeface="Open Sans"/>
                <a:ea typeface="Open Sans"/>
                <a:cs typeface="Open Sans"/>
                <a:sym typeface="Open Sans"/>
              </a:rPr>
              <a:t>your website traffic?</a:t>
            </a:r>
            <a:endParaRPr sz="2550" dirty="0"/>
          </a:p>
          <a:p>
            <a:pPr marL="0" lvl="0" indent="0" algn="l" rtl="0">
              <a:lnSpc>
                <a:spcPct val="150000"/>
              </a:lnSpc>
              <a:spcBef>
                <a:spcPts val="1000"/>
              </a:spcBef>
              <a:spcAft>
                <a:spcPts val="0"/>
              </a:spcAft>
              <a:buClr>
                <a:schemeClr val="dk1"/>
              </a:buClr>
              <a:buSzPct val="55660"/>
              <a:buNone/>
            </a:pPr>
            <a:r>
              <a:rPr lang="nl-NL" sz="2550" dirty="0">
                <a:solidFill>
                  <a:schemeClr val="accent5"/>
                </a:solidFill>
                <a:latin typeface="Open Sans"/>
                <a:ea typeface="Open Sans"/>
                <a:cs typeface="Open Sans"/>
                <a:sym typeface="Open Sans"/>
              </a:rPr>
              <a:t>        Group discussion</a:t>
            </a:r>
            <a:endParaRPr sz="2550" dirty="0">
              <a:solidFill>
                <a:schemeClr val="accent5"/>
              </a:solidFill>
              <a:latin typeface="Open Sans"/>
              <a:ea typeface="Open Sans"/>
              <a:cs typeface="Open Sans"/>
              <a:sym typeface="Open Sans"/>
            </a:endParaRPr>
          </a:p>
          <a:p>
            <a:pPr marL="228600" lvl="0" indent="-90804" algn="l" rtl="0">
              <a:lnSpc>
                <a:spcPct val="90000"/>
              </a:lnSpc>
              <a:spcBef>
                <a:spcPts val="1000"/>
              </a:spcBef>
              <a:spcAft>
                <a:spcPts val="0"/>
              </a:spcAft>
              <a:buClr>
                <a:schemeClr val="dk2"/>
              </a:buClr>
              <a:buSzPct val="100000"/>
              <a:buNone/>
            </a:pPr>
            <a:endParaRPr dirty="0"/>
          </a:p>
        </p:txBody>
      </p:sp>
      <p:pic>
        <p:nvPicPr>
          <p:cNvPr id="191" name="Google Shape;191;p12"/>
          <p:cNvPicPr preferRelativeResize="0"/>
          <p:nvPr/>
        </p:nvPicPr>
        <p:blipFill rotWithShape="1">
          <a:blip r:embed="rId3">
            <a:alphaModFix/>
          </a:blip>
          <a:srcRect/>
          <a:stretch/>
        </p:blipFill>
        <p:spPr>
          <a:xfrm>
            <a:off x="838204" y="3638768"/>
            <a:ext cx="553454" cy="553454"/>
          </a:xfrm>
          <a:prstGeom prst="rect">
            <a:avLst/>
          </a:prstGeom>
          <a:noFill/>
          <a:ln>
            <a:noFill/>
          </a:ln>
        </p:spPr>
      </p:pic>
      <p:pic>
        <p:nvPicPr>
          <p:cNvPr id="192" name="Google Shape;192;p12"/>
          <p:cNvPicPr preferRelativeResize="0"/>
          <p:nvPr/>
        </p:nvPicPr>
        <p:blipFill rotWithShape="1">
          <a:blip r:embed="rId4">
            <a:alphaModFix/>
          </a:blip>
          <a:srcRect/>
          <a:stretch/>
        </p:blipFill>
        <p:spPr>
          <a:xfrm>
            <a:off x="838204" y="5640277"/>
            <a:ext cx="481263" cy="481263"/>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pen Sans"/>
              <a:buNone/>
            </a:pPr>
            <a:r>
              <a:rPr lang="nl-NL"/>
              <a:t>Get in touch</a:t>
            </a:r>
            <a:endParaRPr/>
          </a:p>
        </p:txBody>
      </p:sp>
      <p:sp>
        <p:nvSpPr>
          <p:cNvPr id="199" name="Google Shape;199;p13"/>
          <p:cNvSpPr txBox="1">
            <a:spLocks noGrp="1"/>
          </p:cNvSpPr>
          <p:nvPr>
            <p:ph type="body" idx="1"/>
          </p:nvPr>
        </p:nvSpPr>
        <p:spPr>
          <a:xfrm>
            <a:off x="838200" y="1953893"/>
            <a:ext cx="10515600" cy="426935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2"/>
              </a:buClr>
              <a:buSzPct val="100000"/>
              <a:buNone/>
            </a:pPr>
            <a:r>
              <a:rPr lang="nl-NL">
                <a:latin typeface="Open Sans"/>
                <a:ea typeface="Open Sans"/>
                <a:cs typeface="Open Sans"/>
                <a:sym typeface="Open Sans"/>
              </a:rPr>
              <a:t>We always have news about training opportunities, webinars and stories!</a:t>
            </a:r>
            <a:endParaRPr/>
          </a:p>
          <a:p>
            <a:pPr marL="0" lvl="0" indent="0" algn="l" rtl="0">
              <a:lnSpc>
                <a:spcPct val="90000"/>
              </a:lnSpc>
              <a:spcBef>
                <a:spcPts val="1000"/>
              </a:spcBef>
              <a:spcAft>
                <a:spcPts val="0"/>
              </a:spcAft>
              <a:buClr>
                <a:schemeClr val="dk2"/>
              </a:buClr>
              <a:buSzPct val="116666"/>
              <a:buNone/>
            </a:pPr>
            <a:r>
              <a:rPr lang="nl-NL">
                <a:latin typeface="Open Sans"/>
                <a:ea typeface="Open Sans"/>
                <a:cs typeface="Open Sans"/>
                <a:sym typeface="Open Sans"/>
              </a:rPr>
              <a:t/>
            </a:r>
            <a:br>
              <a:rPr lang="nl-NL">
                <a:latin typeface="Open Sans"/>
                <a:ea typeface="Open Sans"/>
                <a:cs typeface="Open Sans"/>
                <a:sym typeface="Open Sans"/>
              </a:rPr>
            </a:br>
            <a:r>
              <a:rPr lang="nl-NL" sz="2400">
                <a:solidFill>
                  <a:schemeClr val="accent1"/>
                </a:solidFill>
                <a:latin typeface="Open Sans"/>
                <a:ea typeface="Open Sans"/>
                <a:cs typeface="Open Sans"/>
                <a:sym typeface="Open Sans"/>
              </a:rPr>
              <a:t>    </a:t>
            </a:r>
            <a:r>
              <a:rPr lang="nl-NL" sz="2400" u="sng">
                <a:solidFill>
                  <a:schemeClr val="accent1"/>
                </a:solidFill>
                <a:hlinkClick r:id="rId3">
                  <a:extLst>
                    <a:ext uri="{A12FA001-AC4F-418D-AE19-62706E023703}">
                      <ahyp:hlinkClr xmlns="" xmlns:ahyp="http://schemas.microsoft.com/office/drawing/2018/hyperlinkcolor" val="tx"/>
                    </a:ext>
                  </a:extLst>
                </a:hlinkClick>
              </a:rPr>
              <a:t>www.research4life.org</a:t>
            </a:r>
            <a:endParaRPr sz="2400">
              <a:solidFill>
                <a:schemeClr val="accent1"/>
              </a:solidFill>
            </a:endParaRPr>
          </a:p>
          <a:p>
            <a:pPr marL="0" lvl="0" indent="0" algn="l" rtl="0">
              <a:lnSpc>
                <a:spcPct val="90000"/>
              </a:lnSpc>
              <a:spcBef>
                <a:spcPts val="1000"/>
              </a:spcBef>
              <a:spcAft>
                <a:spcPts val="0"/>
              </a:spcAft>
              <a:buClr>
                <a:schemeClr val="dk1"/>
              </a:buClr>
              <a:buSzPct val="53921"/>
              <a:buNone/>
            </a:pPr>
            <a:r>
              <a:rPr lang="nl-NL" sz="2400">
                <a:solidFill>
                  <a:schemeClr val="accent1"/>
                </a:solidFill>
              </a:rPr>
              <a:t>    </a:t>
            </a:r>
            <a:r>
              <a:rPr lang="nl-NL" sz="2400" u="sng">
                <a:solidFill>
                  <a:schemeClr val="accent1"/>
                </a:solidFill>
                <a:hlinkClick r:id="rId4">
                  <a:extLst>
                    <a:ext uri="{A12FA001-AC4F-418D-AE19-62706E023703}">
                      <ahyp:hlinkClr xmlns="" xmlns:ahyp="http://schemas.microsoft.com/office/drawing/2018/hyperlinkcolor" val="tx"/>
                    </a:ext>
                  </a:extLst>
                </a:hlinkClick>
              </a:rPr>
              <a:t>R4L_partnership</a:t>
            </a:r>
            <a:endParaRPr sz="2400">
              <a:solidFill>
                <a:schemeClr val="accent1"/>
              </a:solidFill>
            </a:endParaRPr>
          </a:p>
          <a:p>
            <a:pPr marL="0" lvl="0" indent="0" algn="l" rtl="0">
              <a:lnSpc>
                <a:spcPct val="90000"/>
              </a:lnSpc>
              <a:spcBef>
                <a:spcPts val="1000"/>
              </a:spcBef>
              <a:spcAft>
                <a:spcPts val="0"/>
              </a:spcAft>
              <a:buClr>
                <a:schemeClr val="dk1"/>
              </a:buClr>
              <a:buSzPct val="53921"/>
              <a:buNone/>
            </a:pPr>
            <a:r>
              <a:rPr lang="nl-NL" sz="2400">
                <a:solidFill>
                  <a:schemeClr val="accent1"/>
                </a:solidFill>
              </a:rPr>
              <a:t>    </a:t>
            </a:r>
            <a:r>
              <a:rPr lang="nl-NL" sz="2400" u="sng">
                <a:solidFill>
                  <a:schemeClr val="accent1"/>
                </a:solidFill>
                <a:hlinkClick r:id="rId5">
                  <a:extLst>
                    <a:ext uri="{A12FA001-AC4F-418D-AE19-62706E023703}">
                      <ahyp:hlinkClr xmlns="" xmlns:ahyp="http://schemas.microsoft.com/office/drawing/2018/hyperlinkcolor" val="tx"/>
                    </a:ext>
                  </a:extLst>
                </a:hlinkClick>
              </a:rPr>
              <a:t>R4Lpartnership</a:t>
            </a:r>
            <a:endParaRPr sz="2400">
              <a:solidFill>
                <a:schemeClr val="accent1"/>
              </a:solidFill>
            </a:endParaRPr>
          </a:p>
          <a:p>
            <a:pPr marL="0" lvl="0" indent="0" algn="l" rtl="0">
              <a:lnSpc>
                <a:spcPct val="90000"/>
              </a:lnSpc>
              <a:spcBef>
                <a:spcPts val="1000"/>
              </a:spcBef>
              <a:spcAft>
                <a:spcPts val="0"/>
              </a:spcAft>
              <a:buClr>
                <a:schemeClr val="dk1"/>
              </a:buClr>
              <a:buSzPct val="53921"/>
              <a:buNone/>
            </a:pPr>
            <a:r>
              <a:rPr lang="nl-NL" sz="2400">
                <a:solidFill>
                  <a:schemeClr val="accent1"/>
                </a:solidFill>
              </a:rPr>
              <a:t>    </a:t>
            </a:r>
            <a:r>
              <a:rPr lang="nl-NL" sz="2400" u="sng">
                <a:solidFill>
                  <a:schemeClr val="accent1"/>
                </a:solidFill>
                <a:hlinkClick r:id="rId6">
                  <a:extLst>
                    <a:ext uri="{A12FA001-AC4F-418D-AE19-62706E023703}">
                      <ahyp:hlinkClr xmlns="" xmlns:ahyp="http://schemas.microsoft.com/office/drawing/2018/hyperlinkcolor" val="tx"/>
                    </a:ext>
                  </a:extLst>
                </a:hlinkClick>
              </a:rPr>
              <a:t>Research4Life</a:t>
            </a:r>
            <a:endParaRPr sz="2400">
              <a:solidFill>
                <a:schemeClr val="accent1"/>
              </a:solidFill>
            </a:endParaRPr>
          </a:p>
          <a:p>
            <a:pPr marL="0" lvl="0" indent="0" algn="l" rtl="0">
              <a:lnSpc>
                <a:spcPct val="90000"/>
              </a:lnSpc>
              <a:spcBef>
                <a:spcPts val="1000"/>
              </a:spcBef>
              <a:spcAft>
                <a:spcPts val="0"/>
              </a:spcAft>
              <a:buClr>
                <a:schemeClr val="dk2"/>
              </a:buClr>
              <a:buSzPct val="100000"/>
              <a:buNone/>
            </a:pPr>
            <a:endParaRPr/>
          </a:p>
          <a:p>
            <a:pPr marL="0" lvl="0" indent="0" algn="l" rtl="0">
              <a:lnSpc>
                <a:spcPct val="90000"/>
              </a:lnSpc>
              <a:spcBef>
                <a:spcPts val="1000"/>
              </a:spcBef>
              <a:spcAft>
                <a:spcPts val="0"/>
              </a:spcAft>
              <a:buClr>
                <a:schemeClr val="dk2"/>
              </a:buClr>
              <a:buSzPct val="100000"/>
              <a:buNone/>
            </a:pPr>
            <a:r>
              <a:rPr lang="nl-NL"/>
              <a:t>We are also open for feedback or story ideas! Reach out at </a:t>
            </a:r>
            <a:r>
              <a:rPr lang="nl-NL" u="sng">
                <a:solidFill>
                  <a:schemeClr val="hlink"/>
                </a:solidFill>
                <a:hlinkClick r:id="rId7"/>
              </a:rPr>
              <a:t>communications@research4life.org</a:t>
            </a:r>
            <a:r>
              <a:rPr lang="nl-NL"/>
              <a:t>.</a:t>
            </a:r>
            <a:endParaRPr/>
          </a:p>
          <a:p>
            <a:pPr marL="0" lvl="0" indent="0" algn="l" rtl="0">
              <a:lnSpc>
                <a:spcPct val="90000"/>
              </a:lnSpc>
              <a:spcBef>
                <a:spcPts val="1000"/>
              </a:spcBef>
              <a:spcAft>
                <a:spcPts val="0"/>
              </a:spcAft>
              <a:buClr>
                <a:schemeClr val="dk2"/>
              </a:buClr>
              <a:buSzPct val="100000"/>
              <a:buNone/>
            </a:pPr>
            <a:endParaRPr/>
          </a:p>
          <a:p>
            <a:pPr marL="0" lvl="0" indent="0" algn="l" rtl="0">
              <a:lnSpc>
                <a:spcPct val="90000"/>
              </a:lnSpc>
              <a:spcBef>
                <a:spcPts val="1000"/>
              </a:spcBef>
              <a:spcAft>
                <a:spcPts val="0"/>
              </a:spcAft>
              <a:buClr>
                <a:schemeClr val="dk2"/>
              </a:buClr>
              <a:buSzPct val="100000"/>
              <a:buNone/>
            </a:pPr>
            <a:r>
              <a:rPr lang="nl-NL"/>
              <a:t>For technical support, contact our helpdesk: </a:t>
            </a:r>
            <a:r>
              <a:rPr lang="nl-NL" u="sng">
                <a:solidFill>
                  <a:schemeClr val="hlink"/>
                </a:solidFill>
                <a:hlinkClick r:id="rId8"/>
              </a:rPr>
              <a:t>r4l@research4life.org</a:t>
            </a:r>
            <a:r>
              <a:rPr lang="nl-NL"/>
              <a:t>. </a:t>
            </a:r>
            <a:endParaRPr/>
          </a:p>
        </p:txBody>
      </p:sp>
      <p:pic>
        <p:nvPicPr>
          <p:cNvPr id="200" name="Google Shape;200;p13"/>
          <p:cNvPicPr preferRelativeResize="0"/>
          <p:nvPr/>
        </p:nvPicPr>
        <p:blipFill rotWithShape="1">
          <a:blip r:embed="rId9">
            <a:alphaModFix/>
          </a:blip>
          <a:srcRect/>
          <a:stretch/>
        </p:blipFill>
        <p:spPr>
          <a:xfrm>
            <a:off x="846356" y="3175992"/>
            <a:ext cx="279631" cy="279631"/>
          </a:xfrm>
          <a:prstGeom prst="rect">
            <a:avLst/>
          </a:prstGeom>
          <a:noFill/>
          <a:ln>
            <a:noFill/>
          </a:ln>
        </p:spPr>
      </p:pic>
      <p:pic>
        <p:nvPicPr>
          <p:cNvPr id="201" name="Google Shape;201;p13"/>
          <p:cNvPicPr preferRelativeResize="0"/>
          <p:nvPr/>
        </p:nvPicPr>
        <p:blipFill rotWithShape="1">
          <a:blip r:embed="rId10">
            <a:alphaModFix/>
          </a:blip>
          <a:srcRect/>
          <a:stretch/>
        </p:blipFill>
        <p:spPr>
          <a:xfrm>
            <a:off x="838200" y="3515483"/>
            <a:ext cx="279631" cy="279631"/>
          </a:xfrm>
          <a:prstGeom prst="rect">
            <a:avLst/>
          </a:prstGeom>
          <a:noFill/>
          <a:ln>
            <a:noFill/>
          </a:ln>
        </p:spPr>
      </p:pic>
      <p:pic>
        <p:nvPicPr>
          <p:cNvPr id="202" name="Google Shape;202;p13"/>
          <p:cNvPicPr preferRelativeResize="0"/>
          <p:nvPr/>
        </p:nvPicPr>
        <p:blipFill rotWithShape="1">
          <a:blip r:embed="rId11">
            <a:alphaModFix/>
          </a:blip>
          <a:srcRect/>
          <a:stretch/>
        </p:blipFill>
        <p:spPr>
          <a:xfrm>
            <a:off x="838200" y="2810003"/>
            <a:ext cx="295944" cy="295944"/>
          </a:xfrm>
          <a:prstGeom prst="rect">
            <a:avLst/>
          </a:prstGeom>
          <a:noFill/>
          <a:ln>
            <a:noFill/>
          </a:ln>
        </p:spPr>
      </p:pic>
      <p:pic>
        <p:nvPicPr>
          <p:cNvPr id="203" name="Google Shape;203;p13"/>
          <p:cNvPicPr preferRelativeResize="0"/>
          <p:nvPr/>
        </p:nvPicPr>
        <p:blipFill rotWithShape="1">
          <a:blip r:embed="rId12">
            <a:alphaModFix/>
          </a:blip>
          <a:srcRect/>
          <a:stretch/>
        </p:blipFill>
        <p:spPr>
          <a:xfrm>
            <a:off x="854513" y="3863852"/>
            <a:ext cx="279631" cy="27963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1DBB7D-4B51-41B4-8B4C-AD33F8D0C9C7}"/>
              </a:ext>
            </a:extLst>
          </p:cNvPr>
          <p:cNvPicPr>
            <a:picLocks noChangeAspect="1"/>
          </p:cNvPicPr>
          <p:nvPr/>
        </p:nvPicPr>
        <p:blipFill>
          <a:blip r:embed="rId3"/>
          <a:stretch>
            <a:fillRect/>
          </a:stretch>
        </p:blipFill>
        <p:spPr>
          <a:xfrm>
            <a:off x="939451" y="601248"/>
            <a:ext cx="8655485" cy="5893499"/>
          </a:xfrm>
          <a:prstGeom prst="rect">
            <a:avLst/>
          </a:prstGeom>
        </p:spPr>
      </p:pic>
      <p:cxnSp>
        <p:nvCxnSpPr>
          <p:cNvPr id="16" name="Straight Arrow Connector 15">
            <a:extLst>
              <a:ext uri="{FF2B5EF4-FFF2-40B4-BE49-F238E27FC236}">
                <a16:creationId xmlns:a16="http://schemas.microsoft.com/office/drawing/2014/main" id="{5550FFC4-F0FD-421E-9098-74AC13B2AF1C}"/>
              </a:ext>
            </a:extLst>
          </p:cNvPr>
          <p:cNvCxnSpPr/>
          <p:nvPr/>
        </p:nvCxnSpPr>
        <p:spPr>
          <a:xfrm>
            <a:off x="8605381" y="196658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DEECD5C-7073-44B2-B28E-4BAA5EA23920}"/>
              </a:ext>
            </a:extLst>
          </p:cNvPr>
          <p:cNvSpPr txBox="1"/>
          <p:nvPr/>
        </p:nvSpPr>
        <p:spPr>
          <a:xfrm>
            <a:off x="1916483" y="31129"/>
            <a:ext cx="8852770" cy="369332"/>
          </a:xfrm>
          <a:prstGeom prst="rect">
            <a:avLst/>
          </a:prstGeom>
          <a:noFill/>
        </p:spPr>
        <p:txBody>
          <a:bodyPr wrap="square">
            <a:spAutoFit/>
          </a:bodyPr>
          <a:lstStyle/>
          <a:p>
            <a:r>
              <a:rPr lang="en-US" sz="1800" b="1" dirty="0">
                <a:solidFill>
                  <a:schemeClr val="tx1"/>
                </a:solidFill>
              </a:rPr>
              <a:t>https://www.research4life.org/training/resources-for-information-specialists/</a:t>
            </a:r>
            <a:endParaRPr lang="en-US" b="1" dirty="0"/>
          </a:p>
        </p:txBody>
      </p:sp>
      <p:sp>
        <p:nvSpPr>
          <p:cNvPr id="9" name="Rectangle 8">
            <a:extLst>
              <a:ext uri="{FF2B5EF4-FFF2-40B4-BE49-F238E27FC236}">
                <a16:creationId xmlns:a16="http://schemas.microsoft.com/office/drawing/2014/main" id="{D7AAD09F-0DBA-4939-A18E-57C2E649812C}"/>
              </a:ext>
            </a:extLst>
          </p:cNvPr>
          <p:cNvSpPr/>
          <p:nvPr/>
        </p:nvSpPr>
        <p:spPr>
          <a:xfrm>
            <a:off x="1916483" y="-28463"/>
            <a:ext cx="8555277" cy="4885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15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C47C2E-E7D1-42A1-A4C8-25CAF0B88BDA}"/>
              </a:ext>
            </a:extLst>
          </p:cNvPr>
          <p:cNvPicPr>
            <a:picLocks noChangeAspect="1"/>
          </p:cNvPicPr>
          <p:nvPr/>
        </p:nvPicPr>
        <p:blipFill>
          <a:blip r:embed="rId3"/>
          <a:stretch>
            <a:fillRect/>
          </a:stretch>
        </p:blipFill>
        <p:spPr>
          <a:xfrm>
            <a:off x="5584705" y="1039333"/>
            <a:ext cx="6442704" cy="2236418"/>
          </a:xfrm>
          <a:prstGeom prst="rect">
            <a:avLst/>
          </a:prstGeom>
        </p:spPr>
      </p:pic>
      <p:pic>
        <p:nvPicPr>
          <p:cNvPr id="9" name="Picture 8">
            <a:extLst>
              <a:ext uri="{FF2B5EF4-FFF2-40B4-BE49-F238E27FC236}">
                <a16:creationId xmlns:a16="http://schemas.microsoft.com/office/drawing/2014/main" id="{1D2F49B8-7008-4E0C-A3F2-C1636E2AC183}"/>
              </a:ext>
            </a:extLst>
          </p:cNvPr>
          <p:cNvPicPr>
            <a:picLocks noChangeAspect="1"/>
          </p:cNvPicPr>
          <p:nvPr/>
        </p:nvPicPr>
        <p:blipFill>
          <a:blip r:embed="rId4"/>
          <a:stretch>
            <a:fillRect/>
          </a:stretch>
        </p:blipFill>
        <p:spPr>
          <a:xfrm>
            <a:off x="5653735" y="3582250"/>
            <a:ext cx="6250995" cy="1673725"/>
          </a:xfrm>
          <a:prstGeom prst="rect">
            <a:avLst/>
          </a:prstGeom>
        </p:spPr>
      </p:pic>
      <p:pic>
        <p:nvPicPr>
          <p:cNvPr id="17" name="Picture 16">
            <a:extLst>
              <a:ext uri="{FF2B5EF4-FFF2-40B4-BE49-F238E27FC236}">
                <a16:creationId xmlns:a16="http://schemas.microsoft.com/office/drawing/2014/main" id="{C27CDBFA-D4E0-4564-B8F3-7B98ABC84098}"/>
              </a:ext>
            </a:extLst>
          </p:cNvPr>
          <p:cNvPicPr>
            <a:picLocks noChangeAspect="1"/>
          </p:cNvPicPr>
          <p:nvPr/>
        </p:nvPicPr>
        <p:blipFill>
          <a:blip r:embed="rId5"/>
          <a:stretch>
            <a:fillRect/>
          </a:stretch>
        </p:blipFill>
        <p:spPr>
          <a:xfrm>
            <a:off x="287270" y="1085541"/>
            <a:ext cx="5300868" cy="5100183"/>
          </a:xfrm>
          <a:prstGeom prst="rect">
            <a:avLst/>
          </a:prstGeom>
        </p:spPr>
      </p:pic>
      <p:sp>
        <p:nvSpPr>
          <p:cNvPr id="8" name="TextBox 7">
            <a:extLst>
              <a:ext uri="{FF2B5EF4-FFF2-40B4-BE49-F238E27FC236}">
                <a16:creationId xmlns:a16="http://schemas.microsoft.com/office/drawing/2014/main" id="{BF13D460-42DC-4662-9B6F-9AE05E453446}"/>
              </a:ext>
            </a:extLst>
          </p:cNvPr>
          <p:cNvSpPr txBox="1"/>
          <p:nvPr/>
        </p:nvSpPr>
        <p:spPr>
          <a:xfrm>
            <a:off x="2295394" y="548167"/>
            <a:ext cx="8790140" cy="369332"/>
          </a:xfrm>
          <a:prstGeom prst="rect">
            <a:avLst/>
          </a:prstGeom>
          <a:noFill/>
        </p:spPr>
        <p:txBody>
          <a:bodyPr wrap="square">
            <a:spAutoFit/>
          </a:bodyPr>
          <a:lstStyle/>
          <a:p>
            <a:r>
              <a:rPr lang="en-US" sz="1800" b="1" dirty="0">
                <a:solidFill>
                  <a:schemeClr val="tx1"/>
                </a:solidFill>
              </a:rPr>
              <a:t>https://www.research4life.org/training/resources-for-information-specialists/</a:t>
            </a:r>
            <a:endParaRPr lang="en-US" b="1" dirty="0"/>
          </a:p>
        </p:txBody>
      </p:sp>
      <p:sp>
        <p:nvSpPr>
          <p:cNvPr id="11" name="Rectangle 10">
            <a:extLst>
              <a:ext uri="{FF2B5EF4-FFF2-40B4-BE49-F238E27FC236}">
                <a16:creationId xmlns:a16="http://schemas.microsoft.com/office/drawing/2014/main" id="{A9F21635-3959-4E4D-AED0-D68F4D76A47E}"/>
              </a:ext>
            </a:extLst>
          </p:cNvPr>
          <p:cNvSpPr/>
          <p:nvPr/>
        </p:nvSpPr>
        <p:spPr>
          <a:xfrm>
            <a:off x="2295394" y="479324"/>
            <a:ext cx="8552146" cy="438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950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5E8EC7B-8BD2-42A1-91EC-D3961E968FE7}"/>
              </a:ext>
            </a:extLst>
          </p:cNvPr>
          <p:cNvPicPr>
            <a:picLocks noChangeAspect="1"/>
          </p:cNvPicPr>
          <p:nvPr/>
        </p:nvPicPr>
        <p:blipFill>
          <a:blip r:embed="rId3"/>
          <a:stretch>
            <a:fillRect/>
          </a:stretch>
        </p:blipFill>
        <p:spPr>
          <a:xfrm>
            <a:off x="738187" y="1110251"/>
            <a:ext cx="10715625" cy="5238750"/>
          </a:xfrm>
          <a:prstGeom prst="rect">
            <a:avLst/>
          </a:prstGeom>
        </p:spPr>
      </p:pic>
      <p:sp>
        <p:nvSpPr>
          <p:cNvPr id="15" name="Rectangle 14">
            <a:extLst>
              <a:ext uri="{FF2B5EF4-FFF2-40B4-BE49-F238E27FC236}">
                <a16:creationId xmlns:a16="http://schemas.microsoft.com/office/drawing/2014/main" id="{406DEE6E-D447-4072-8686-2D4E0EEAAB0B}"/>
              </a:ext>
            </a:extLst>
          </p:cNvPr>
          <p:cNvSpPr/>
          <p:nvPr/>
        </p:nvSpPr>
        <p:spPr>
          <a:xfrm>
            <a:off x="954064" y="504431"/>
            <a:ext cx="10283869" cy="5056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https://www.research4life.org/training/resources-for-information-specialists/presentations/</a:t>
            </a:r>
          </a:p>
        </p:txBody>
      </p:sp>
    </p:spTree>
    <p:extLst>
      <p:ext uri="{BB962C8B-B14F-4D97-AF65-F5344CB8AC3E}">
        <p14:creationId xmlns:p14="http://schemas.microsoft.com/office/powerpoint/2010/main" val="2511250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38023-CD00-4561-BCCB-369CC7926701}"/>
              </a:ext>
            </a:extLst>
          </p:cNvPr>
          <p:cNvPicPr>
            <a:picLocks noChangeAspect="1"/>
          </p:cNvPicPr>
          <p:nvPr/>
        </p:nvPicPr>
        <p:blipFill>
          <a:blip r:embed="rId3"/>
          <a:stretch>
            <a:fillRect/>
          </a:stretch>
        </p:blipFill>
        <p:spPr>
          <a:xfrm>
            <a:off x="146855" y="661923"/>
            <a:ext cx="6441836" cy="4386066"/>
          </a:xfrm>
          <a:prstGeom prst="rect">
            <a:avLst/>
          </a:prstGeom>
        </p:spPr>
      </p:pic>
      <p:pic>
        <p:nvPicPr>
          <p:cNvPr id="7" name="Picture 6">
            <a:extLst>
              <a:ext uri="{FF2B5EF4-FFF2-40B4-BE49-F238E27FC236}">
                <a16:creationId xmlns:a16="http://schemas.microsoft.com/office/drawing/2014/main" id="{EC481A9D-2776-472C-A350-0886F54059B1}"/>
              </a:ext>
            </a:extLst>
          </p:cNvPr>
          <p:cNvPicPr>
            <a:picLocks noChangeAspect="1"/>
          </p:cNvPicPr>
          <p:nvPr/>
        </p:nvPicPr>
        <p:blipFill>
          <a:blip r:embed="rId4"/>
          <a:stretch>
            <a:fillRect/>
          </a:stretch>
        </p:blipFill>
        <p:spPr>
          <a:xfrm>
            <a:off x="5653439" y="708896"/>
            <a:ext cx="6271077" cy="2869960"/>
          </a:xfrm>
          <a:prstGeom prst="rect">
            <a:avLst/>
          </a:prstGeom>
        </p:spPr>
      </p:pic>
      <p:sp>
        <p:nvSpPr>
          <p:cNvPr id="9" name="TextBox 8">
            <a:extLst>
              <a:ext uri="{FF2B5EF4-FFF2-40B4-BE49-F238E27FC236}">
                <a16:creationId xmlns:a16="http://schemas.microsoft.com/office/drawing/2014/main" id="{31AC0357-1E24-4798-8802-22344F506BFB}"/>
              </a:ext>
            </a:extLst>
          </p:cNvPr>
          <p:cNvSpPr txBox="1"/>
          <p:nvPr/>
        </p:nvSpPr>
        <p:spPr>
          <a:xfrm>
            <a:off x="1280786" y="5116883"/>
            <a:ext cx="8201417" cy="1318364"/>
          </a:xfrm>
          <a:prstGeom prst="rect">
            <a:avLst/>
          </a:prstGeom>
          <a:noFill/>
        </p:spPr>
        <p:txBody>
          <a:bodyPr wrap="square">
            <a:spAutoFit/>
          </a:bodyPr>
          <a:lstStyle/>
          <a:p>
            <a:r>
              <a:rPr lang="en-US" sz="1600" b="0" i="0" dirty="0">
                <a:solidFill>
                  <a:srgbClr val="333333"/>
                </a:solidFill>
                <a:effectLst/>
                <a:latin typeface="Open Sans" panose="020B0606030504020204"/>
              </a:rPr>
              <a:t>This material is licensed under a Creative Commons Attribution-</a:t>
            </a:r>
            <a:r>
              <a:rPr lang="en-US" sz="1600" b="0" i="0" dirty="0" err="1">
                <a:solidFill>
                  <a:srgbClr val="333333"/>
                </a:solidFill>
                <a:effectLst/>
                <a:latin typeface="Open Sans" panose="020B0606030504020204"/>
              </a:rPr>
              <a:t>ShareAlike</a:t>
            </a:r>
            <a:r>
              <a:rPr lang="en-US" sz="1600" b="0" i="0" dirty="0">
                <a:solidFill>
                  <a:srgbClr val="333333"/>
                </a:solidFill>
                <a:effectLst/>
                <a:latin typeface="Open Sans" panose="020B0606030504020204"/>
              </a:rPr>
              <a:t> 4.0 International License (</a:t>
            </a:r>
            <a:r>
              <a:rPr lang="en-US" sz="1600" b="0" i="0" u="none" strike="noStrike" dirty="0">
                <a:solidFill>
                  <a:srgbClr val="F8981D"/>
                </a:solidFill>
                <a:effectLst/>
                <a:latin typeface="Open Sans" panose="020B0606030504020204"/>
                <a:hlinkClick r:id="rId5"/>
              </a:rPr>
              <a:t>CC BY-SA 4.0</a:t>
            </a:r>
            <a:r>
              <a:rPr lang="en-US" sz="1600" b="0" i="0" dirty="0">
                <a:solidFill>
                  <a:srgbClr val="333333"/>
                </a:solidFill>
                <a:effectLst/>
                <a:latin typeface="Open Sans" panose="020B0606030504020204"/>
              </a:rPr>
              <a:t>). </a:t>
            </a:r>
            <a:r>
              <a:rPr lang="en-US" sz="1600" b="0" i="1" dirty="0">
                <a:solidFill>
                  <a:srgbClr val="333333"/>
                </a:solidFill>
                <a:effectLst/>
                <a:latin typeface="Open Sans" panose="020B0606030504020204"/>
              </a:rPr>
              <a:t>The logos used in the course are exempt.</a:t>
            </a:r>
            <a:r>
              <a:rPr lang="en-US" sz="1600" b="0" i="0" dirty="0">
                <a:solidFill>
                  <a:srgbClr val="333333"/>
                </a:solidFill>
                <a:effectLst/>
                <a:latin typeface="Open Sans" panose="020B0606030504020204"/>
              </a:rPr>
              <a:t> This CC BY-SA 4.0 license allows trainers to modify and adapt the material for specific training purposes at the host institution to meet the group’s specific needs.  By using the training material, individuals do not represent or are employed by Research4Life.</a:t>
            </a:r>
            <a:endParaRPr lang="en-US" sz="1600" dirty="0"/>
          </a:p>
        </p:txBody>
      </p:sp>
    </p:spTree>
    <p:extLst>
      <p:ext uri="{BB962C8B-B14F-4D97-AF65-F5344CB8AC3E}">
        <p14:creationId xmlns:p14="http://schemas.microsoft.com/office/powerpoint/2010/main" val="761414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2F04-740B-46A8-B619-104F2D9C3EC6}"/>
              </a:ext>
            </a:extLst>
          </p:cNvPr>
          <p:cNvSpPr>
            <a:spLocks noGrp="1"/>
          </p:cNvSpPr>
          <p:nvPr>
            <p:ph type="title"/>
          </p:nvPr>
        </p:nvSpPr>
        <p:spPr>
          <a:xfrm>
            <a:off x="1464500" y="365126"/>
            <a:ext cx="9889299" cy="950108"/>
          </a:xfrm>
        </p:spPr>
        <p:txBody>
          <a:bodyPr>
            <a:normAutofit/>
          </a:bodyPr>
          <a:lstStyle/>
          <a:p>
            <a:r>
              <a:rPr lang="en-US" sz="1800" dirty="0">
                <a:solidFill>
                  <a:schemeClr val="tx1"/>
                </a:solidFill>
              </a:rPr>
              <a:t>https://www.research4life.org/training/resources-for-information-specialists/</a:t>
            </a:r>
            <a:endParaRPr lang="en-US" sz="1000" dirty="0"/>
          </a:p>
        </p:txBody>
      </p:sp>
      <p:pic>
        <p:nvPicPr>
          <p:cNvPr id="5" name="Content Placeholder 4">
            <a:extLst>
              <a:ext uri="{FF2B5EF4-FFF2-40B4-BE49-F238E27FC236}">
                <a16:creationId xmlns:a16="http://schemas.microsoft.com/office/drawing/2014/main" id="{1BAC52DF-EEAB-44E7-9466-D61BE6706D31}"/>
              </a:ext>
            </a:extLst>
          </p:cNvPr>
          <p:cNvPicPr>
            <a:picLocks noGrp="1" noChangeAspect="1"/>
          </p:cNvPicPr>
          <p:nvPr>
            <p:ph idx="1"/>
          </p:nvPr>
        </p:nvPicPr>
        <p:blipFill>
          <a:blip r:embed="rId3"/>
          <a:stretch>
            <a:fillRect/>
          </a:stretch>
        </p:blipFill>
        <p:spPr>
          <a:xfrm>
            <a:off x="995362" y="1584848"/>
            <a:ext cx="10201275" cy="2409825"/>
          </a:xfrm>
        </p:spPr>
      </p:pic>
      <p:pic>
        <p:nvPicPr>
          <p:cNvPr id="7" name="Picture 6">
            <a:extLst>
              <a:ext uri="{FF2B5EF4-FFF2-40B4-BE49-F238E27FC236}">
                <a16:creationId xmlns:a16="http://schemas.microsoft.com/office/drawing/2014/main" id="{2E83C249-D149-44CD-8FEB-B422C8E4C355}"/>
              </a:ext>
            </a:extLst>
          </p:cNvPr>
          <p:cNvPicPr>
            <a:picLocks noChangeAspect="1"/>
          </p:cNvPicPr>
          <p:nvPr/>
        </p:nvPicPr>
        <p:blipFill>
          <a:blip r:embed="rId4"/>
          <a:stretch>
            <a:fillRect/>
          </a:stretch>
        </p:blipFill>
        <p:spPr>
          <a:xfrm>
            <a:off x="1098115" y="4009660"/>
            <a:ext cx="9720197" cy="2526984"/>
          </a:xfrm>
          <a:prstGeom prst="rect">
            <a:avLst/>
          </a:prstGeom>
        </p:spPr>
      </p:pic>
      <p:sp>
        <p:nvSpPr>
          <p:cNvPr id="3" name="Rectangle 2">
            <a:extLst>
              <a:ext uri="{FF2B5EF4-FFF2-40B4-BE49-F238E27FC236}">
                <a16:creationId xmlns:a16="http://schemas.microsoft.com/office/drawing/2014/main" id="{51F0F1C6-4EA0-434E-BD67-B8E0D76C75BE}"/>
              </a:ext>
            </a:extLst>
          </p:cNvPr>
          <p:cNvSpPr/>
          <p:nvPr/>
        </p:nvSpPr>
        <p:spPr>
          <a:xfrm>
            <a:off x="1464500" y="615318"/>
            <a:ext cx="8618951" cy="4008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981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pen Sans"/>
              <a:buNone/>
            </a:pPr>
            <a:r>
              <a:rPr lang="nl-NL"/>
              <a:t>Overall goal</a:t>
            </a:r>
            <a:endParaRPr/>
          </a:p>
        </p:txBody>
      </p:sp>
      <p:sp>
        <p:nvSpPr>
          <p:cNvPr id="98" name="Google Shape;9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150000"/>
              </a:lnSpc>
              <a:spcBef>
                <a:spcPts val="0"/>
              </a:spcBef>
              <a:spcAft>
                <a:spcPts val="0"/>
              </a:spcAft>
              <a:buClr>
                <a:schemeClr val="dk1"/>
              </a:buClr>
              <a:buSzPts val="2800"/>
              <a:buChar char="•"/>
            </a:pPr>
            <a:r>
              <a:rPr lang="nl-NL">
                <a:latin typeface="Open Sans"/>
                <a:ea typeface="Open Sans"/>
                <a:cs typeface="Open Sans"/>
                <a:sym typeface="Open Sans"/>
              </a:rPr>
              <a:t>Improve the visibility of libraries and get your message to larger communities </a:t>
            </a:r>
            <a:endParaRPr/>
          </a:p>
          <a:p>
            <a:pPr marL="285750" lvl="0" indent="-285750" algn="l" rtl="0">
              <a:lnSpc>
                <a:spcPct val="150000"/>
              </a:lnSpc>
              <a:spcBef>
                <a:spcPts val="1000"/>
              </a:spcBef>
              <a:spcAft>
                <a:spcPts val="0"/>
              </a:spcAft>
              <a:buClr>
                <a:schemeClr val="dk1"/>
              </a:buClr>
              <a:buSzPts val="2800"/>
              <a:buChar char="•"/>
            </a:pPr>
            <a:r>
              <a:rPr lang="nl-NL">
                <a:latin typeface="Open Sans"/>
                <a:ea typeface="Open Sans"/>
                <a:cs typeface="Open Sans"/>
                <a:sym typeface="Open Sans"/>
              </a:rPr>
              <a:t>Help librarians become part of larger local, regional, or national conversations</a:t>
            </a:r>
            <a:endParaRPr>
              <a:latin typeface="Open Sans"/>
              <a:ea typeface="Open Sans"/>
              <a:cs typeface="Open Sans"/>
              <a:sym typeface="Open Sans"/>
            </a:endParaRPr>
          </a:p>
          <a:p>
            <a:pPr marL="285750" lvl="0" indent="-215900" algn="l" rtl="0">
              <a:lnSpc>
                <a:spcPct val="150000"/>
              </a:lnSpc>
              <a:spcBef>
                <a:spcPts val="1000"/>
              </a:spcBef>
              <a:spcAft>
                <a:spcPts val="0"/>
              </a:spcAft>
              <a:buClr>
                <a:schemeClr val="dk1"/>
              </a:buClr>
              <a:buSzPts val="1100"/>
              <a:buNone/>
            </a:pPr>
            <a:endParaRPr>
              <a:latin typeface="Open Sans"/>
              <a:ea typeface="Open Sans"/>
              <a:cs typeface="Open Sans"/>
              <a:sym typeface="Open Sans"/>
            </a:endParaRPr>
          </a:p>
          <a:p>
            <a:pPr marL="0" lvl="0" indent="0" algn="l" rtl="0">
              <a:lnSpc>
                <a:spcPct val="150000"/>
              </a:lnSpc>
              <a:spcBef>
                <a:spcPts val="1000"/>
              </a:spcBef>
              <a:spcAft>
                <a:spcPts val="0"/>
              </a:spcAft>
              <a:buClr>
                <a:schemeClr val="dk1"/>
              </a:buClr>
              <a:buSzPts val="1100"/>
              <a:buNone/>
            </a:pPr>
            <a:r>
              <a:rPr lang="nl-NL" u="sng">
                <a:solidFill>
                  <a:srgbClr val="004289"/>
                </a:solidFill>
                <a:latin typeface="Open Sans"/>
                <a:ea typeface="Open Sans"/>
                <a:cs typeface="Open Sans"/>
                <a:sym typeface="Open Sans"/>
                <a:hlinkClick r:id="rId3">
                  <a:extLst>
                    <a:ext uri="{A12FA001-AC4F-418D-AE19-62706E023703}">
                      <ahyp:hlinkClr xmlns="" xmlns:ahyp="http://schemas.microsoft.com/office/drawing/2018/hyperlinkcolor" val="tx"/>
                    </a:ext>
                  </a:extLst>
                </a:hlinkClick>
              </a:rPr>
              <a:t>research4life.org/resources</a:t>
            </a:r>
            <a:r>
              <a:rPr lang="nl-NL">
                <a:solidFill>
                  <a:srgbClr val="004289"/>
                </a:solidFill>
                <a:latin typeface="Open Sans"/>
                <a:ea typeface="Open Sans"/>
                <a:cs typeface="Open Sans"/>
                <a:sym typeface="Open Sans"/>
              </a:rPr>
              <a:t> </a:t>
            </a:r>
            <a:endParaRPr>
              <a:solidFill>
                <a:srgbClr val="004289"/>
              </a:solidFill>
              <a:latin typeface="Open Sans"/>
              <a:ea typeface="Open Sans"/>
              <a:cs typeface="Open Sans"/>
              <a:sym typeface="Open Sans"/>
            </a:endParaRPr>
          </a:p>
          <a:p>
            <a:pPr marL="228600" lvl="0" indent="-50800" algn="l" rtl="0">
              <a:lnSpc>
                <a:spcPct val="90000"/>
              </a:lnSpc>
              <a:spcBef>
                <a:spcPts val="1000"/>
              </a:spcBef>
              <a:spcAft>
                <a:spcPts val="0"/>
              </a:spcAft>
              <a:buClr>
                <a:schemeClr val="dk2"/>
              </a:buClr>
              <a:buSzPts val="2800"/>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pen Sans"/>
              <a:buNone/>
            </a:pPr>
            <a:r>
              <a:rPr lang="nl-NL"/>
              <a:t>Steps towards effective advocacy</a:t>
            </a:r>
            <a:endParaRPr/>
          </a:p>
        </p:txBody>
      </p:sp>
      <p:pic>
        <p:nvPicPr>
          <p:cNvPr id="105" name="Google Shape;105;p3"/>
          <p:cNvPicPr preferRelativeResize="0">
            <a:picLocks noGrp="1"/>
          </p:cNvPicPr>
          <p:nvPr>
            <p:ph type="body" idx="1"/>
          </p:nvPr>
        </p:nvPicPr>
        <p:blipFill rotWithShape="1">
          <a:blip r:embed="rId3">
            <a:alphaModFix/>
          </a:blip>
          <a:srcRect t="20127"/>
          <a:stretch/>
        </p:blipFill>
        <p:spPr>
          <a:xfrm>
            <a:off x="962025" y="1849436"/>
            <a:ext cx="10153650" cy="405501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Open Sans"/>
              <a:buNone/>
            </a:pPr>
            <a:r>
              <a:rPr lang="nl-NL" sz="3600"/>
              <a:t>Step 1: Identify your challenge</a:t>
            </a:r>
            <a:endParaRPr sz="3600"/>
          </a:p>
        </p:txBody>
      </p:sp>
      <p:sp>
        <p:nvSpPr>
          <p:cNvPr id="112" name="Google Shape;11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50000"/>
              </a:lnSpc>
              <a:spcBef>
                <a:spcPts val="0"/>
              </a:spcBef>
              <a:spcAft>
                <a:spcPts val="0"/>
              </a:spcAft>
              <a:buClr>
                <a:schemeClr val="dk1"/>
              </a:buClr>
              <a:buSzPct val="46218"/>
              <a:buNone/>
            </a:pPr>
            <a:r>
              <a:rPr lang="nl-NL" b="1">
                <a:latin typeface="Open Sans"/>
                <a:ea typeface="Open Sans"/>
                <a:cs typeface="Open Sans"/>
                <a:sym typeface="Open Sans"/>
              </a:rPr>
              <a:t>From previous MOOCs:</a:t>
            </a:r>
            <a:endParaRPr/>
          </a:p>
          <a:p>
            <a:pPr marL="228600" lvl="0" indent="-228600" algn="l" rtl="0">
              <a:lnSpc>
                <a:spcPct val="150000"/>
              </a:lnSpc>
              <a:spcBef>
                <a:spcPts val="1000"/>
              </a:spcBef>
              <a:spcAft>
                <a:spcPts val="0"/>
              </a:spcAft>
              <a:buClr>
                <a:schemeClr val="dk1"/>
              </a:buClr>
              <a:buSzPct val="100000"/>
              <a:buChar char="•"/>
            </a:pPr>
            <a:r>
              <a:rPr lang="nl-NL">
                <a:latin typeface="Open Sans"/>
                <a:ea typeface="Open Sans"/>
                <a:cs typeface="Open Sans"/>
                <a:sym typeface="Open Sans"/>
              </a:rPr>
              <a:t>Getting support from leadership to raise the profile of my library and get more funding</a:t>
            </a:r>
            <a:endParaRPr>
              <a:latin typeface="Open Sans"/>
              <a:ea typeface="Open Sans"/>
              <a:cs typeface="Open Sans"/>
              <a:sym typeface="Open Sans"/>
            </a:endParaRPr>
          </a:p>
          <a:p>
            <a:pPr marL="228600" lvl="0" indent="-228600" algn="l" rtl="0">
              <a:lnSpc>
                <a:spcPct val="150000"/>
              </a:lnSpc>
              <a:spcBef>
                <a:spcPts val="1000"/>
              </a:spcBef>
              <a:spcAft>
                <a:spcPts val="0"/>
              </a:spcAft>
              <a:buClr>
                <a:schemeClr val="dk1"/>
              </a:buClr>
              <a:buSzPct val="100000"/>
              <a:buChar char="•"/>
            </a:pPr>
            <a:r>
              <a:rPr lang="nl-NL">
                <a:latin typeface="Open Sans"/>
                <a:ea typeface="Open Sans"/>
                <a:cs typeface="Open Sans"/>
                <a:sym typeface="Open Sans"/>
              </a:rPr>
              <a:t>Raising awareness of Research4Life within your institution</a:t>
            </a:r>
            <a:endParaRPr>
              <a:latin typeface="Open Sans"/>
              <a:ea typeface="Open Sans"/>
              <a:cs typeface="Open Sans"/>
              <a:sym typeface="Open Sans"/>
            </a:endParaRPr>
          </a:p>
          <a:p>
            <a:pPr marL="228600" lvl="0" indent="-228600" algn="l" rtl="0">
              <a:lnSpc>
                <a:spcPct val="150000"/>
              </a:lnSpc>
              <a:spcBef>
                <a:spcPts val="1000"/>
              </a:spcBef>
              <a:spcAft>
                <a:spcPts val="0"/>
              </a:spcAft>
              <a:buClr>
                <a:schemeClr val="dk1"/>
              </a:buClr>
              <a:buSzPct val="100000"/>
              <a:buChar char="•"/>
            </a:pPr>
            <a:r>
              <a:rPr lang="nl-NL">
                <a:latin typeface="Open Sans"/>
                <a:ea typeface="Open Sans"/>
                <a:cs typeface="Open Sans"/>
                <a:sym typeface="Open Sans"/>
              </a:rPr>
              <a:t>Securing the annual Research4Life fee (group B countries)</a:t>
            </a:r>
            <a:endParaRPr/>
          </a:p>
          <a:p>
            <a:pPr marL="0" lvl="0" indent="0" algn="l" rtl="0">
              <a:lnSpc>
                <a:spcPct val="150000"/>
              </a:lnSpc>
              <a:spcBef>
                <a:spcPts val="1000"/>
              </a:spcBef>
              <a:spcAft>
                <a:spcPts val="0"/>
              </a:spcAft>
              <a:buClr>
                <a:schemeClr val="dk1"/>
              </a:buClr>
              <a:buSzPct val="46218"/>
              <a:buNone/>
            </a:pPr>
            <a:endParaRPr>
              <a:latin typeface="Open Sans"/>
              <a:ea typeface="Open Sans"/>
              <a:cs typeface="Open Sans"/>
              <a:sym typeface="Open Sans"/>
            </a:endParaRPr>
          </a:p>
          <a:p>
            <a:pPr marL="0" lvl="0" indent="0" algn="l" rtl="0">
              <a:lnSpc>
                <a:spcPct val="150000"/>
              </a:lnSpc>
              <a:spcBef>
                <a:spcPts val="1000"/>
              </a:spcBef>
              <a:spcAft>
                <a:spcPts val="0"/>
              </a:spcAft>
              <a:buClr>
                <a:schemeClr val="dk1"/>
              </a:buClr>
              <a:buSzPct val="53921"/>
              <a:buNone/>
            </a:pPr>
            <a:r>
              <a:rPr lang="nl-NL" sz="2400">
                <a:solidFill>
                  <a:schemeClr val="accent5"/>
                </a:solidFill>
                <a:latin typeface="Open Sans"/>
                <a:ea typeface="Open Sans"/>
                <a:cs typeface="Open Sans"/>
                <a:sym typeface="Open Sans"/>
              </a:rPr>
              <a:t>        Remember: make the distinction between end</a:t>
            </a:r>
            <a:r>
              <a:rPr lang="nl-NL" sz="2400" b="1">
                <a:solidFill>
                  <a:schemeClr val="accent5"/>
                </a:solidFill>
                <a:latin typeface="Open Sans"/>
                <a:ea typeface="Open Sans"/>
                <a:cs typeface="Open Sans"/>
                <a:sym typeface="Open Sans"/>
              </a:rPr>
              <a:t> goals </a:t>
            </a:r>
            <a:r>
              <a:rPr lang="nl-NL" sz="2400">
                <a:solidFill>
                  <a:schemeClr val="accent5"/>
                </a:solidFill>
                <a:latin typeface="Open Sans"/>
                <a:ea typeface="Open Sans"/>
                <a:cs typeface="Open Sans"/>
                <a:sym typeface="Open Sans"/>
              </a:rPr>
              <a:t>and </a:t>
            </a:r>
            <a:r>
              <a:rPr lang="nl-NL" sz="2400" b="1">
                <a:solidFill>
                  <a:schemeClr val="accent5"/>
                </a:solidFill>
                <a:latin typeface="Open Sans"/>
                <a:ea typeface="Open Sans"/>
                <a:cs typeface="Open Sans"/>
                <a:sym typeface="Open Sans"/>
              </a:rPr>
              <a:t>short-term objectives  </a:t>
            </a:r>
            <a:br>
              <a:rPr lang="nl-NL" sz="2400" b="1">
                <a:solidFill>
                  <a:schemeClr val="accent5"/>
                </a:solidFill>
                <a:latin typeface="Open Sans"/>
                <a:ea typeface="Open Sans"/>
                <a:cs typeface="Open Sans"/>
                <a:sym typeface="Open Sans"/>
              </a:rPr>
            </a:br>
            <a:r>
              <a:rPr lang="nl-NL" sz="2400" b="1">
                <a:solidFill>
                  <a:schemeClr val="accent5"/>
                </a:solidFill>
                <a:latin typeface="Open Sans"/>
                <a:ea typeface="Open Sans"/>
                <a:cs typeface="Open Sans"/>
                <a:sym typeface="Open Sans"/>
              </a:rPr>
              <a:t>        </a:t>
            </a:r>
            <a:r>
              <a:rPr lang="nl-NL" sz="2400">
                <a:solidFill>
                  <a:schemeClr val="accent5"/>
                </a:solidFill>
                <a:latin typeface="Open Sans"/>
                <a:ea typeface="Open Sans"/>
                <a:cs typeface="Open Sans"/>
                <a:sym typeface="Open Sans"/>
              </a:rPr>
              <a:t>→ specific, measurable and realistic.</a:t>
            </a:r>
            <a:endParaRPr/>
          </a:p>
        </p:txBody>
      </p:sp>
      <p:pic>
        <p:nvPicPr>
          <p:cNvPr id="113" name="Google Shape;113;p4"/>
          <p:cNvPicPr preferRelativeResize="0"/>
          <p:nvPr/>
        </p:nvPicPr>
        <p:blipFill rotWithShape="1">
          <a:blip r:embed="rId3">
            <a:alphaModFix/>
          </a:blip>
          <a:srcRect/>
          <a:stretch/>
        </p:blipFill>
        <p:spPr>
          <a:xfrm>
            <a:off x="838200" y="5311343"/>
            <a:ext cx="553454" cy="55345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p:nvPr/>
        </p:nvSpPr>
        <p:spPr>
          <a:xfrm>
            <a:off x="838200" y="2429904"/>
            <a:ext cx="10515599" cy="285443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chemeClr val="dk2"/>
              </a:buClr>
              <a:buSzPts val="2400"/>
              <a:buFont typeface="Arial"/>
              <a:buChar char="•"/>
            </a:pPr>
            <a:r>
              <a:rPr lang="nl-NL" sz="2400" b="1" i="0" u="none" strike="noStrike" cap="none">
                <a:solidFill>
                  <a:schemeClr val="dk2"/>
                </a:solidFill>
                <a:latin typeface="Open Sans"/>
                <a:ea typeface="Open Sans"/>
                <a:cs typeface="Open Sans"/>
                <a:sym typeface="Open Sans"/>
              </a:rPr>
              <a:t>Inform:</a:t>
            </a:r>
            <a:r>
              <a:rPr lang="nl-NL" sz="2400" b="0" i="0" u="none" strike="noStrike" cap="none">
                <a:solidFill>
                  <a:schemeClr val="dk2"/>
                </a:solidFill>
                <a:latin typeface="Open Sans"/>
                <a:ea typeface="Open Sans"/>
                <a:cs typeface="Open Sans"/>
                <a:sym typeface="Open Sans"/>
              </a:rPr>
              <a:t> highlight events or actions your audience can take</a:t>
            </a:r>
            <a:endParaRPr/>
          </a:p>
          <a:p>
            <a:pPr marL="342900" marR="0" lvl="0" indent="-190500" algn="l" rtl="0">
              <a:lnSpc>
                <a:spcPct val="107000"/>
              </a:lnSpc>
              <a:spcBef>
                <a:spcPts val="800"/>
              </a:spcBef>
              <a:spcAft>
                <a:spcPts val="0"/>
              </a:spcAft>
              <a:buClr>
                <a:schemeClr val="dk1"/>
              </a:buClr>
              <a:buSzPts val="2400"/>
              <a:buFont typeface="Arial"/>
              <a:buNone/>
            </a:pPr>
            <a:endParaRPr sz="2400" b="0" i="0" u="none" strike="noStrike" cap="none">
              <a:solidFill>
                <a:schemeClr val="dk2"/>
              </a:solidFill>
              <a:latin typeface="Open Sans"/>
              <a:ea typeface="Open Sans"/>
              <a:cs typeface="Open Sans"/>
              <a:sym typeface="Open Sans"/>
            </a:endParaRPr>
          </a:p>
          <a:p>
            <a:pPr marL="342900" marR="0" lvl="0" indent="-342900" algn="l" rtl="0">
              <a:lnSpc>
                <a:spcPct val="107000"/>
              </a:lnSpc>
              <a:spcBef>
                <a:spcPts val="800"/>
              </a:spcBef>
              <a:spcAft>
                <a:spcPts val="0"/>
              </a:spcAft>
              <a:buClr>
                <a:schemeClr val="dk2"/>
              </a:buClr>
              <a:buSzPts val="2400"/>
              <a:buFont typeface="Arial"/>
              <a:buChar char="•"/>
            </a:pPr>
            <a:r>
              <a:rPr lang="nl-NL" sz="2400" b="1" i="0" u="none" strike="noStrike" cap="none">
                <a:solidFill>
                  <a:schemeClr val="dk2"/>
                </a:solidFill>
                <a:latin typeface="Open Sans"/>
                <a:ea typeface="Open Sans"/>
                <a:cs typeface="Open Sans"/>
                <a:sym typeface="Open Sans"/>
              </a:rPr>
              <a:t>Educate:</a:t>
            </a:r>
            <a:r>
              <a:rPr lang="nl-NL" sz="2400" b="0" i="0" u="none" strike="noStrike" cap="none">
                <a:solidFill>
                  <a:schemeClr val="dk2"/>
                </a:solidFill>
                <a:latin typeface="Open Sans"/>
                <a:ea typeface="Open Sans"/>
                <a:cs typeface="Open Sans"/>
                <a:sym typeface="Open Sans"/>
              </a:rPr>
              <a:t> provide deeper understanding of your library’s resources</a:t>
            </a:r>
            <a:endParaRPr/>
          </a:p>
          <a:p>
            <a:pPr marL="342900" marR="0" lvl="0" indent="-190500" algn="l" rtl="0">
              <a:lnSpc>
                <a:spcPct val="107000"/>
              </a:lnSpc>
              <a:spcBef>
                <a:spcPts val="800"/>
              </a:spcBef>
              <a:spcAft>
                <a:spcPts val="0"/>
              </a:spcAft>
              <a:buClr>
                <a:schemeClr val="dk1"/>
              </a:buClr>
              <a:buSzPts val="2400"/>
              <a:buFont typeface="Arial"/>
              <a:buNone/>
            </a:pPr>
            <a:endParaRPr sz="2400" b="0" i="0" u="none" strike="noStrike" cap="none">
              <a:solidFill>
                <a:schemeClr val="dk2"/>
              </a:solidFill>
              <a:latin typeface="Open Sans"/>
              <a:ea typeface="Open Sans"/>
              <a:cs typeface="Open Sans"/>
              <a:sym typeface="Open Sans"/>
            </a:endParaRPr>
          </a:p>
          <a:p>
            <a:pPr marL="342900" marR="0" lvl="0" indent="-342900" algn="l" rtl="0">
              <a:lnSpc>
                <a:spcPct val="107000"/>
              </a:lnSpc>
              <a:spcBef>
                <a:spcPts val="800"/>
              </a:spcBef>
              <a:spcAft>
                <a:spcPts val="0"/>
              </a:spcAft>
              <a:buClr>
                <a:schemeClr val="dk2"/>
              </a:buClr>
              <a:buSzPts val="2400"/>
              <a:buFont typeface="Arial"/>
              <a:buChar char="•"/>
            </a:pPr>
            <a:r>
              <a:rPr lang="nl-NL" sz="2400" b="1" i="0" u="none" strike="noStrike" cap="none">
                <a:solidFill>
                  <a:schemeClr val="dk2"/>
                </a:solidFill>
                <a:latin typeface="Open Sans"/>
                <a:ea typeface="Open Sans"/>
                <a:cs typeface="Open Sans"/>
                <a:sym typeface="Open Sans"/>
              </a:rPr>
              <a:t>Connect:</a:t>
            </a:r>
            <a:r>
              <a:rPr lang="nl-NL" sz="2400" b="0" i="0" u="none" strike="noStrike" cap="none">
                <a:solidFill>
                  <a:schemeClr val="dk2"/>
                </a:solidFill>
                <a:latin typeface="Open Sans"/>
                <a:ea typeface="Open Sans"/>
                <a:cs typeface="Open Sans"/>
                <a:sym typeface="Open Sans"/>
              </a:rPr>
              <a:t> inspire your audience to join you, make them want to get involved, to know more, to participate</a:t>
            </a:r>
            <a:endParaRPr/>
          </a:p>
        </p:txBody>
      </p:sp>
      <p:sp>
        <p:nvSpPr>
          <p:cNvPr id="120" name="Google Shape;120;p5"/>
          <p:cNvSpPr txBox="1"/>
          <p:nvPr/>
        </p:nvSpPr>
        <p:spPr>
          <a:xfrm>
            <a:off x="838200" y="690440"/>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000"/>
              <a:buFont typeface="Open Sans"/>
              <a:buNone/>
            </a:pPr>
            <a:r>
              <a:rPr lang="nl-NL" sz="4000" b="1" i="0" u="none" strike="noStrike" cap="none">
                <a:solidFill>
                  <a:schemeClr val="dk2"/>
                </a:solidFill>
                <a:latin typeface="Open Sans"/>
                <a:ea typeface="Open Sans"/>
                <a:cs typeface="Open Sans"/>
                <a:sym typeface="Open Sans"/>
              </a:rPr>
              <a:t>Step 2: Set up your goals</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p:nvPr/>
        </p:nvSpPr>
        <p:spPr>
          <a:xfrm>
            <a:off x="2728346" y="404665"/>
            <a:ext cx="7793729" cy="7229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4400" b="0" i="0" u="none" strike="noStrike" cap="none">
                <a:solidFill>
                  <a:schemeClr val="dk2"/>
                </a:solidFill>
                <a:latin typeface="Open Sans"/>
                <a:ea typeface="Open Sans"/>
                <a:cs typeface="Open Sans"/>
                <a:sym typeface="Open Sans"/>
              </a:rPr>
              <a:t> </a:t>
            </a:r>
            <a:br>
              <a:rPr lang="nl-NL" sz="4400" b="0" i="0" u="none" strike="noStrike" cap="none">
                <a:solidFill>
                  <a:schemeClr val="dk2"/>
                </a:solidFill>
                <a:latin typeface="Open Sans"/>
                <a:ea typeface="Open Sans"/>
                <a:cs typeface="Open Sans"/>
                <a:sym typeface="Open Sans"/>
              </a:rPr>
            </a:br>
            <a:r>
              <a:rPr lang="nl-NL" sz="4400" b="0" i="0" u="none" strike="noStrike" cap="none">
                <a:solidFill>
                  <a:schemeClr val="dk2"/>
                </a:solidFill>
                <a:latin typeface="Open Sans"/>
                <a:ea typeface="Open Sans"/>
                <a:cs typeface="Open Sans"/>
                <a:sym typeface="Open Sans"/>
              </a:rPr>
              <a:t/>
            </a:r>
            <a:br>
              <a:rPr lang="nl-NL" sz="4400" b="0" i="0" u="none" strike="noStrike" cap="none">
                <a:solidFill>
                  <a:schemeClr val="dk2"/>
                </a:solidFill>
                <a:latin typeface="Open Sans"/>
                <a:ea typeface="Open Sans"/>
                <a:cs typeface="Open Sans"/>
                <a:sym typeface="Open Sans"/>
              </a:rPr>
            </a:br>
            <a:endParaRPr sz="4000" b="0" i="0" u="none" strike="noStrike" cap="none">
              <a:solidFill>
                <a:schemeClr val="dk2"/>
              </a:solidFill>
              <a:latin typeface="Open Sans"/>
              <a:ea typeface="Open Sans"/>
              <a:cs typeface="Open Sans"/>
              <a:sym typeface="Open Sans"/>
            </a:endParaRPr>
          </a:p>
        </p:txBody>
      </p:sp>
      <p:sp>
        <p:nvSpPr>
          <p:cNvPr id="127" name="Google Shape;127;p6"/>
          <p:cNvSpPr/>
          <p:nvPr/>
        </p:nvSpPr>
        <p:spPr>
          <a:xfrm>
            <a:off x="838200" y="2016003"/>
            <a:ext cx="10179582" cy="453771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nl-NL" sz="2400" b="0" i="0" u="none" strike="noStrike" cap="none">
                <a:solidFill>
                  <a:schemeClr val="dk2"/>
                </a:solidFill>
                <a:latin typeface="Open Sans"/>
                <a:ea typeface="Open Sans"/>
                <a:cs typeface="Open Sans"/>
                <a:sym typeface="Open Sans"/>
              </a:rPr>
              <a:t>Each </a:t>
            </a:r>
            <a:r>
              <a:rPr lang="nl-NL" sz="2400" b="1" i="0" u="none" strike="noStrike" cap="none">
                <a:solidFill>
                  <a:schemeClr val="dk2"/>
                </a:solidFill>
                <a:latin typeface="Open Sans"/>
                <a:ea typeface="Open Sans"/>
                <a:cs typeface="Open Sans"/>
                <a:sym typeface="Open Sans"/>
              </a:rPr>
              <a:t>channel </a:t>
            </a:r>
            <a:r>
              <a:rPr lang="nl-NL" sz="2400" b="0" i="0" u="none" strike="noStrike" cap="none">
                <a:solidFill>
                  <a:schemeClr val="dk2"/>
                </a:solidFill>
                <a:latin typeface="Open Sans"/>
                <a:ea typeface="Open Sans"/>
                <a:cs typeface="Open Sans"/>
                <a:sym typeface="Open Sans"/>
              </a:rPr>
              <a:t>can fulfill different purposes:</a:t>
            </a:r>
            <a:br>
              <a:rPr lang="nl-NL" sz="2400" b="0" i="0" u="none" strike="noStrike" cap="none">
                <a:solidFill>
                  <a:schemeClr val="dk2"/>
                </a:solidFill>
                <a:latin typeface="Open Sans"/>
                <a:ea typeface="Open Sans"/>
                <a:cs typeface="Open Sans"/>
                <a:sym typeface="Open Sans"/>
              </a:rPr>
            </a:br>
            <a:endParaRPr sz="2400" b="0" i="0" u="none" strike="noStrike" cap="none">
              <a:solidFill>
                <a:schemeClr val="dk2"/>
              </a:solidFill>
              <a:latin typeface="Open Sans"/>
              <a:ea typeface="Open Sans"/>
              <a:cs typeface="Open Sans"/>
              <a:sym typeface="Open Sans"/>
            </a:endParaRPr>
          </a:p>
          <a:p>
            <a:pPr marL="342900" marR="0" lvl="0" indent="-342900" algn="l" rtl="0">
              <a:lnSpc>
                <a:spcPct val="107000"/>
              </a:lnSpc>
              <a:spcBef>
                <a:spcPts val="800"/>
              </a:spcBef>
              <a:spcAft>
                <a:spcPts val="0"/>
              </a:spcAft>
              <a:buClr>
                <a:schemeClr val="dk2"/>
              </a:buClr>
              <a:buSzPts val="2400"/>
              <a:buFont typeface="Arial"/>
              <a:buChar char="•"/>
            </a:pPr>
            <a:r>
              <a:rPr lang="nl-NL" sz="2400" b="1" i="0" u="none" strike="noStrike" cap="none">
                <a:solidFill>
                  <a:schemeClr val="dk2"/>
                </a:solidFill>
                <a:latin typeface="Open Sans"/>
                <a:ea typeface="Open Sans"/>
                <a:cs typeface="Open Sans"/>
                <a:sym typeface="Open Sans"/>
              </a:rPr>
              <a:t>Inform:</a:t>
            </a:r>
            <a:r>
              <a:rPr lang="nl-NL" sz="2400" b="0" i="0" u="none" strike="noStrike" cap="none">
                <a:solidFill>
                  <a:schemeClr val="dk2"/>
                </a:solidFill>
                <a:latin typeface="Open Sans"/>
                <a:ea typeface="Open Sans"/>
                <a:cs typeface="Open Sans"/>
                <a:sym typeface="Open Sans"/>
              </a:rPr>
              <a:t> share news on digital media (institutional site or newsletter, LinkedIn, etc.)</a:t>
            </a:r>
            <a:endParaRPr/>
          </a:p>
          <a:p>
            <a:pPr marL="342900" marR="0" lvl="0" indent="-190500" algn="l" rtl="0">
              <a:lnSpc>
                <a:spcPct val="107000"/>
              </a:lnSpc>
              <a:spcBef>
                <a:spcPts val="800"/>
              </a:spcBef>
              <a:spcAft>
                <a:spcPts val="0"/>
              </a:spcAft>
              <a:buClr>
                <a:schemeClr val="dk1"/>
              </a:buClr>
              <a:buSzPts val="2400"/>
              <a:buFont typeface="Arial"/>
              <a:buNone/>
            </a:pPr>
            <a:endParaRPr sz="2400" b="0" i="0" u="none" strike="noStrike" cap="none">
              <a:solidFill>
                <a:schemeClr val="dk2"/>
              </a:solidFill>
              <a:latin typeface="Open Sans"/>
              <a:ea typeface="Open Sans"/>
              <a:cs typeface="Open Sans"/>
              <a:sym typeface="Open Sans"/>
            </a:endParaRPr>
          </a:p>
          <a:p>
            <a:pPr marL="342900" marR="0" lvl="0" indent="-342900" algn="l" rtl="0">
              <a:lnSpc>
                <a:spcPct val="107000"/>
              </a:lnSpc>
              <a:spcBef>
                <a:spcPts val="800"/>
              </a:spcBef>
              <a:spcAft>
                <a:spcPts val="0"/>
              </a:spcAft>
              <a:buClr>
                <a:schemeClr val="dk2"/>
              </a:buClr>
              <a:buSzPts val="2400"/>
              <a:buFont typeface="Arial"/>
              <a:buChar char="•"/>
            </a:pPr>
            <a:r>
              <a:rPr lang="nl-NL" sz="2400" b="1" i="0" u="none" strike="noStrike" cap="none">
                <a:solidFill>
                  <a:schemeClr val="dk2"/>
                </a:solidFill>
                <a:latin typeface="Open Sans"/>
                <a:ea typeface="Open Sans"/>
                <a:cs typeface="Open Sans"/>
                <a:sym typeface="Open Sans"/>
              </a:rPr>
              <a:t>Educate:</a:t>
            </a:r>
            <a:r>
              <a:rPr lang="nl-NL" sz="2400" b="0" i="0" u="none" strike="noStrike" cap="none">
                <a:solidFill>
                  <a:schemeClr val="dk2"/>
                </a:solidFill>
                <a:latin typeface="Open Sans"/>
                <a:ea typeface="Open Sans"/>
                <a:cs typeface="Open Sans"/>
                <a:sym typeface="Open Sans"/>
              </a:rPr>
              <a:t> use specific sections of your website, or posters in the library, etc.</a:t>
            </a:r>
            <a:endParaRPr/>
          </a:p>
          <a:p>
            <a:pPr marL="342900" marR="0" lvl="0" indent="-190500" algn="l" rtl="0">
              <a:lnSpc>
                <a:spcPct val="107000"/>
              </a:lnSpc>
              <a:spcBef>
                <a:spcPts val="800"/>
              </a:spcBef>
              <a:spcAft>
                <a:spcPts val="0"/>
              </a:spcAft>
              <a:buClr>
                <a:schemeClr val="dk1"/>
              </a:buClr>
              <a:buSzPts val="2400"/>
              <a:buFont typeface="Arial"/>
              <a:buNone/>
            </a:pPr>
            <a:endParaRPr sz="2400" b="0" i="0" u="none" strike="noStrike" cap="none">
              <a:solidFill>
                <a:schemeClr val="dk2"/>
              </a:solidFill>
              <a:latin typeface="Open Sans"/>
              <a:ea typeface="Open Sans"/>
              <a:cs typeface="Open Sans"/>
              <a:sym typeface="Open Sans"/>
            </a:endParaRPr>
          </a:p>
          <a:p>
            <a:pPr marL="342900" marR="0" lvl="0" indent="-342900" algn="l" rtl="0">
              <a:lnSpc>
                <a:spcPct val="107000"/>
              </a:lnSpc>
              <a:spcBef>
                <a:spcPts val="800"/>
              </a:spcBef>
              <a:spcAft>
                <a:spcPts val="0"/>
              </a:spcAft>
              <a:buClr>
                <a:schemeClr val="dk2"/>
              </a:buClr>
              <a:buSzPts val="2400"/>
              <a:buFont typeface="Arial"/>
              <a:buChar char="•"/>
            </a:pPr>
            <a:r>
              <a:rPr lang="nl-NL" sz="2400" b="1" i="0" u="none" strike="noStrike" cap="none">
                <a:solidFill>
                  <a:schemeClr val="dk2"/>
                </a:solidFill>
                <a:latin typeface="Open Sans"/>
                <a:ea typeface="Open Sans"/>
                <a:cs typeface="Open Sans"/>
                <a:sym typeface="Open Sans"/>
              </a:rPr>
              <a:t>Connect:</a:t>
            </a:r>
            <a:r>
              <a:rPr lang="nl-NL" sz="2400" b="0" i="0" u="none" strike="noStrike" cap="none">
                <a:solidFill>
                  <a:schemeClr val="dk2"/>
                </a:solidFill>
                <a:latin typeface="Open Sans"/>
                <a:ea typeface="Open Sans"/>
                <a:cs typeface="Open Sans"/>
                <a:sym typeface="Open Sans"/>
              </a:rPr>
              <a:t> Facebook, Instagram, Twitter or other social media, depending on your country</a:t>
            </a:r>
            <a:endParaRPr/>
          </a:p>
        </p:txBody>
      </p:sp>
      <p:sp>
        <p:nvSpPr>
          <p:cNvPr id="128" name="Google Shape;128;p6"/>
          <p:cNvSpPr txBox="1"/>
          <p:nvPr/>
        </p:nvSpPr>
        <p:spPr>
          <a:xfrm>
            <a:off x="838200" y="690440"/>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000"/>
              <a:buFont typeface="Open Sans"/>
              <a:buNone/>
            </a:pPr>
            <a:r>
              <a:rPr lang="nl-NL" sz="4000" b="1" i="0" u="none" strike="noStrike" cap="none">
                <a:solidFill>
                  <a:schemeClr val="dk2"/>
                </a:solidFill>
                <a:latin typeface="Open Sans"/>
                <a:ea typeface="Open Sans"/>
                <a:cs typeface="Open Sans"/>
                <a:sym typeface="Open Sans"/>
              </a:rPr>
              <a:t>Step 2: </a:t>
            </a:r>
            <a:r>
              <a:rPr lang="nl-NL" sz="4000" b="1">
                <a:solidFill>
                  <a:schemeClr val="dk2"/>
                </a:solidFill>
                <a:latin typeface="Open Sans"/>
                <a:ea typeface="Open Sans"/>
                <a:cs typeface="Open Sans"/>
                <a:sym typeface="Open Sans"/>
              </a:rPr>
              <a:t>Set up your goals</a:t>
            </a:r>
            <a:endParaRPr sz="4000" b="1" i="0" u="none" strike="noStrike" cap="none">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pen Sans"/>
              <a:buNone/>
            </a:pPr>
            <a:r>
              <a:rPr lang="nl-NL"/>
              <a:t>Step 3: Audience</a:t>
            </a:r>
            <a:endParaRPr/>
          </a:p>
        </p:txBody>
      </p:sp>
      <p:sp>
        <p:nvSpPr>
          <p:cNvPr id="135" name="Google Shape;135;p7"/>
          <p:cNvSpPr txBox="1">
            <a:spLocks noGrp="1"/>
          </p:cNvSpPr>
          <p:nvPr>
            <p:ph type="body" idx="1"/>
          </p:nvPr>
        </p:nvSpPr>
        <p:spPr>
          <a:xfrm>
            <a:off x="838199" y="1825625"/>
            <a:ext cx="5257801"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100"/>
              <a:buNone/>
            </a:pPr>
            <a:r>
              <a:rPr lang="nl-NL" sz="2400" b="1"/>
              <a:t>Who is your audience?</a:t>
            </a:r>
            <a:endParaRPr/>
          </a:p>
          <a:p>
            <a:pPr marL="228600" lvl="0" indent="-228600" algn="l" rtl="0">
              <a:lnSpc>
                <a:spcPct val="150000"/>
              </a:lnSpc>
              <a:spcBef>
                <a:spcPts val="1000"/>
              </a:spcBef>
              <a:spcAft>
                <a:spcPts val="0"/>
              </a:spcAft>
              <a:buClr>
                <a:schemeClr val="dk1"/>
              </a:buClr>
              <a:buSzPts val="2400"/>
              <a:buChar char="•"/>
            </a:pPr>
            <a:r>
              <a:rPr lang="nl-NL" sz="2400">
                <a:latin typeface="Open Sans"/>
                <a:ea typeface="Open Sans"/>
                <a:cs typeface="Open Sans"/>
                <a:sym typeface="Open Sans"/>
              </a:rPr>
              <a:t>Student communities</a:t>
            </a:r>
            <a:endParaRPr sz="2400">
              <a:latin typeface="Open Sans"/>
              <a:ea typeface="Open Sans"/>
              <a:cs typeface="Open Sans"/>
              <a:sym typeface="Open Sans"/>
            </a:endParaRPr>
          </a:p>
          <a:p>
            <a:pPr marL="228600" lvl="0" indent="-228600" algn="l" rtl="0">
              <a:lnSpc>
                <a:spcPct val="150000"/>
              </a:lnSpc>
              <a:spcBef>
                <a:spcPts val="1000"/>
              </a:spcBef>
              <a:spcAft>
                <a:spcPts val="0"/>
              </a:spcAft>
              <a:buClr>
                <a:schemeClr val="dk1"/>
              </a:buClr>
              <a:buSzPts val="2400"/>
              <a:buChar char="•"/>
            </a:pPr>
            <a:r>
              <a:rPr lang="nl-NL" sz="2400">
                <a:latin typeface="Open Sans"/>
                <a:ea typeface="Open Sans"/>
                <a:cs typeface="Open Sans"/>
                <a:sym typeface="Open Sans"/>
              </a:rPr>
              <a:t>Management of institution</a:t>
            </a:r>
            <a:endParaRPr sz="2400">
              <a:latin typeface="Open Sans"/>
              <a:ea typeface="Open Sans"/>
              <a:cs typeface="Open Sans"/>
              <a:sym typeface="Open Sans"/>
            </a:endParaRPr>
          </a:p>
          <a:p>
            <a:pPr marL="228600" lvl="0" indent="-228600" algn="l" rtl="0">
              <a:lnSpc>
                <a:spcPct val="150000"/>
              </a:lnSpc>
              <a:spcBef>
                <a:spcPts val="1000"/>
              </a:spcBef>
              <a:spcAft>
                <a:spcPts val="0"/>
              </a:spcAft>
              <a:buClr>
                <a:schemeClr val="dk1"/>
              </a:buClr>
              <a:buSzPts val="2400"/>
              <a:buChar char="•"/>
            </a:pPr>
            <a:r>
              <a:rPr lang="nl-NL" sz="2400">
                <a:latin typeface="Open Sans"/>
                <a:ea typeface="Open Sans"/>
                <a:cs typeface="Open Sans"/>
                <a:sym typeface="Open Sans"/>
              </a:rPr>
              <a:t>Local policymakers</a:t>
            </a:r>
            <a:endParaRPr/>
          </a:p>
          <a:p>
            <a:pPr marL="228600" lvl="0" indent="-228600" algn="l" rtl="0">
              <a:lnSpc>
                <a:spcPct val="150000"/>
              </a:lnSpc>
              <a:spcBef>
                <a:spcPts val="1000"/>
              </a:spcBef>
              <a:spcAft>
                <a:spcPts val="0"/>
              </a:spcAft>
              <a:buClr>
                <a:schemeClr val="dk1"/>
              </a:buClr>
              <a:buSzPts val="2400"/>
              <a:buChar char="•"/>
            </a:pPr>
            <a:r>
              <a:rPr lang="nl-NL" sz="2400">
                <a:latin typeface="Open Sans"/>
                <a:ea typeface="Open Sans"/>
                <a:cs typeface="Open Sans"/>
                <a:sym typeface="Open Sans"/>
              </a:rPr>
              <a:t>Funding organizations</a:t>
            </a:r>
            <a:endParaRPr sz="2400">
              <a:latin typeface="Open Sans"/>
              <a:ea typeface="Open Sans"/>
              <a:cs typeface="Open Sans"/>
              <a:sym typeface="Open Sans"/>
            </a:endParaRPr>
          </a:p>
          <a:p>
            <a:pPr marL="228600" lvl="0" indent="-50800" algn="l" rtl="0">
              <a:lnSpc>
                <a:spcPct val="90000"/>
              </a:lnSpc>
              <a:spcBef>
                <a:spcPts val="1000"/>
              </a:spcBef>
              <a:spcAft>
                <a:spcPts val="0"/>
              </a:spcAft>
              <a:buClr>
                <a:schemeClr val="dk2"/>
              </a:buClr>
              <a:buSzPts val="2800"/>
              <a:buNone/>
            </a:pPr>
            <a:endParaRPr/>
          </a:p>
        </p:txBody>
      </p:sp>
      <p:sp>
        <p:nvSpPr>
          <p:cNvPr id="136" name="Google Shape;136;p7"/>
          <p:cNvSpPr txBox="1"/>
          <p:nvPr/>
        </p:nvSpPr>
        <p:spPr>
          <a:xfrm>
            <a:off x="838198" y="5958013"/>
            <a:ext cx="10438029" cy="5094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5"/>
              </a:buClr>
              <a:buSzPts val="2000"/>
              <a:buFont typeface="Arial"/>
              <a:buNone/>
            </a:pPr>
            <a:r>
              <a:rPr lang="nl-NL" sz="2000" b="0" i="0" u="none" strike="noStrike" cap="none">
                <a:solidFill>
                  <a:schemeClr val="accent5"/>
                </a:solidFill>
                <a:latin typeface="Open Sans"/>
                <a:ea typeface="Open Sans"/>
                <a:cs typeface="Open Sans"/>
                <a:sym typeface="Open Sans"/>
              </a:rPr>
              <a:t>        Remember: different strategies can be used for different audiences.</a:t>
            </a:r>
            <a:endParaRPr/>
          </a:p>
        </p:txBody>
      </p:sp>
      <p:pic>
        <p:nvPicPr>
          <p:cNvPr id="137" name="Google Shape;137;p7"/>
          <p:cNvPicPr preferRelativeResize="0"/>
          <p:nvPr/>
        </p:nvPicPr>
        <p:blipFill rotWithShape="1">
          <a:blip r:embed="rId3">
            <a:alphaModFix/>
          </a:blip>
          <a:srcRect/>
          <a:stretch/>
        </p:blipFill>
        <p:spPr>
          <a:xfrm>
            <a:off x="838197" y="5852051"/>
            <a:ext cx="553454" cy="553454"/>
          </a:xfrm>
          <a:prstGeom prst="rect">
            <a:avLst/>
          </a:prstGeom>
          <a:noFill/>
          <a:ln>
            <a:noFill/>
          </a:ln>
        </p:spPr>
      </p:pic>
      <p:sp>
        <p:nvSpPr>
          <p:cNvPr id="138" name="Google Shape;138;p7"/>
          <p:cNvSpPr txBox="1"/>
          <p:nvPr/>
        </p:nvSpPr>
        <p:spPr>
          <a:xfrm>
            <a:off x="6629399" y="1796650"/>
            <a:ext cx="5257801"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chemeClr val="dk1"/>
              </a:buClr>
              <a:buSzPts val="1100"/>
              <a:buFont typeface="Arial"/>
              <a:buNone/>
            </a:pPr>
            <a:r>
              <a:rPr lang="nl-NL" sz="2400" b="1" i="0" u="none" strike="noStrike" cap="none">
                <a:solidFill>
                  <a:schemeClr val="dk2"/>
                </a:solidFill>
                <a:latin typeface="Open Sans"/>
                <a:ea typeface="Open Sans"/>
                <a:cs typeface="Open Sans"/>
                <a:sym typeface="Open Sans"/>
              </a:rPr>
              <a:t>How can you reach them?</a:t>
            </a:r>
            <a:endParaRPr/>
          </a:p>
          <a:p>
            <a:pPr marL="228600" marR="0" lvl="0" indent="-228600" algn="l" rtl="0">
              <a:lnSpc>
                <a:spcPct val="150000"/>
              </a:lnSpc>
              <a:spcBef>
                <a:spcPts val="1000"/>
              </a:spcBef>
              <a:spcAft>
                <a:spcPts val="0"/>
              </a:spcAft>
              <a:buClr>
                <a:schemeClr val="dk1"/>
              </a:buClr>
              <a:buSzPts val="2400"/>
              <a:buFont typeface="Arial"/>
              <a:buChar char="•"/>
            </a:pPr>
            <a:r>
              <a:rPr lang="nl-NL" sz="2400" b="0" i="0" u="none" strike="noStrike" cap="none">
                <a:solidFill>
                  <a:schemeClr val="dk2"/>
                </a:solidFill>
                <a:latin typeface="Open Sans"/>
                <a:ea typeface="Open Sans"/>
                <a:cs typeface="Open Sans"/>
                <a:sym typeface="Open Sans"/>
              </a:rPr>
              <a:t>At the library: posters, flyers...</a:t>
            </a:r>
            <a:endParaRPr/>
          </a:p>
          <a:p>
            <a:pPr marL="228600" marR="0" lvl="0" indent="-228600" algn="l" rtl="0">
              <a:lnSpc>
                <a:spcPct val="150000"/>
              </a:lnSpc>
              <a:spcBef>
                <a:spcPts val="1000"/>
              </a:spcBef>
              <a:spcAft>
                <a:spcPts val="0"/>
              </a:spcAft>
              <a:buClr>
                <a:schemeClr val="dk1"/>
              </a:buClr>
              <a:buSzPts val="2400"/>
              <a:buFont typeface="Arial"/>
              <a:buChar char="•"/>
            </a:pPr>
            <a:r>
              <a:rPr lang="nl-NL" sz="2400" b="0" i="0" u="none" strike="noStrike" cap="none">
                <a:solidFill>
                  <a:schemeClr val="dk2"/>
                </a:solidFill>
                <a:latin typeface="Open Sans"/>
                <a:ea typeface="Open Sans"/>
                <a:cs typeface="Open Sans"/>
                <a:sym typeface="Open Sans"/>
              </a:rPr>
              <a:t>During meetings or events</a:t>
            </a:r>
            <a:endParaRPr/>
          </a:p>
          <a:p>
            <a:pPr marL="228600" marR="0" lvl="0" indent="-228600" algn="l" rtl="0">
              <a:lnSpc>
                <a:spcPct val="150000"/>
              </a:lnSpc>
              <a:spcBef>
                <a:spcPts val="1000"/>
              </a:spcBef>
              <a:spcAft>
                <a:spcPts val="0"/>
              </a:spcAft>
              <a:buClr>
                <a:schemeClr val="dk1"/>
              </a:buClr>
              <a:buSzPts val="2400"/>
              <a:buFont typeface="Arial"/>
              <a:buChar char="•"/>
            </a:pPr>
            <a:r>
              <a:rPr lang="nl-NL" sz="2400" b="0" i="0" u="none" strike="noStrike" cap="none">
                <a:solidFill>
                  <a:schemeClr val="dk2"/>
                </a:solidFill>
                <a:latin typeface="Open Sans"/>
                <a:ea typeface="Open Sans"/>
                <a:cs typeface="Open Sans"/>
                <a:sym typeface="Open Sans"/>
              </a:rPr>
              <a:t>Online: social media, newsletters, website…</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cxnSp>
        <p:nvCxnSpPr>
          <p:cNvPr id="144" name="Google Shape;144;p8"/>
          <p:cNvCxnSpPr/>
          <p:nvPr/>
        </p:nvCxnSpPr>
        <p:spPr>
          <a:xfrm>
            <a:off x="1952651" y="5464489"/>
            <a:ext cx="8070900" cy="0"/>
          </a:xfrm>
          <a:prstGeom prst="straightConnector1">
            <a:avLst/>
          </a:prstGeom>
          <a:noFill/>
          <a:ln w="19050" cap="flat" cmpd="sng">
            <a:solidFill>
              <a:schemeClr val="dk1"/>
            </a:solidFill>
            <a:prstDash val="solid"/>
            <a:miter lim="800000"/>
            <a:headEnd type="stealth" w="med" len="med"/>
            <a:tailEnd type="stealth" w="med" len="med"/>
          </a:ln>
        </p:spPr>
      </p:cxnSp>
      <p:cxnSp>
        <p:nvCxnSpPr>
          <p:cNvPr id="145" name="Google Shape;145;p8"/>
          <p:cNvCxnSpPr/>
          <p:nvPr/>
        </p:nvCxnSpPr>
        <p:spPr>
          <a:xfrm rot="10800000">
            <a:off x="6082025" y="2581225"/>
            <a:ext cx="20400" cy="2886900"/>
          </a:xfrm>
          <a:prstGeom prst="straightConnector1">
            <a:avLst/>
          </a:prstGeom>
          <a:noFill/>
          <a:ln w="19050" cap="flat" cmpd="sng">
            <a:solidFill>
              <a:schemeClr val="dk1"/>
            </a:solidFill>
            <a:prstDash val="solid"/>
            <a:miter lim="800000"/>
            <a:headEnd type="none" w="sm" len="sm"/>
            <a:tailEnd type="stealth" w="med" len="med"/>
          </a:ln>
        </p:spPr>
      </p:cxnSp>
      <p:sp>
        <p:nvSpPr>
          <p:cNvPr id="146" name="Google Shape;146;p8"/>
          <p:cNvSpPr/>
          <p:nvPr/>
        </p:nvSpPr>
        <p:spPr>
          <a:xfrm>
            <a:off x="469276" y="5017804"/>
            <a:ext cx="1359300" cy="893400"/>
          </a:xfrm>
          <a:prstGeom prst="ellipse">
            <a:avLst/>
          </a:prstGeom>
          <a:solidFill>
            <a:srgbClr val="F496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400" b="1" i="0" u="none" strike="noStrike" cap="none">
                <a:solidFill>
                  <a:schemeClr val="lt1"/>
                </a:solidFill>
                <a:latin typeface="Open Sans"/>
                <a:ea typeface="Open Sans"/>
                <a:cs typeface="Open Sans"/>
                <a:sym typeface="Open Sans"/>
              </a:rPr>
              <a:t>Inform</a:t>
            </a:r>
            <a:endParaRPr sz="1400" b="1" i="0" u="none" strike="noStrike" cap="none">
              <a:solidFill>
                <a:schemeClr val="lt1"/>
              </a:solidFill>
              <a:latin typeface="Open Sans"/>
              <a:ea typeface="Open Sans"/>
              <a:cs typeface="Open Sans"/>
              <a:sym typeface="Open Sans"/>
            </a:endParaRPr>
          </a:p>
        </p:txBody>
      </p:sp>
      <p:sp>
        <p:nvSpPr>
          <p:cNvPr id="147" name="Google Shape;147;p8"/>
          <p:cNvSpPr/>
          <p:nvPr/>
        </p:nvSpPr>
        <p:spPr>
          <a:xfrm>
            <a:off x="5247718" y="1625453"/>
            <a:ext cx="1696564" cy="908805"/>
          </a:xfrm>
          <a:prstGeom prst="ellipse">
            <a:avLst/>
          </a:prstGeom>
          <a:solidFill>
            <a:srgbClr val="58AE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400" b="1" i="0" u="none" strike="noStrike" cap="none">
                <a:solidFill>
                  <a:schemeClr val="lt1"/>
                </a:solidFill>
                <a:latin typeface="Open Sans"/>
                <a:ea typeface="Open Sans"/>
                <a:cs typeface="Open Sans"/>
                <a:sym typeface="Open Sans"/>
              </a:rPr>
              <a:t>Educate</a:t>
            </a:r>
            <a:endParaRPr sz="1400" b="1" i="0" u="none" strike="noStrike" cap="none">
              <a:solidFill>
                <a:schemeClr val="lt1"/>
              </a:solidFill>
              <a:latin typeface="Open Sans"/>
              <a:ea typeface="Open Sans"/>
              <a:cs typeface="Open Sans"/>
              <a:sym typeface="Open Sans"/>
            </a:endParaRPr>
          </a:p>
        </p:txBody>
      </p:sp>
      <p:sp>
        <p:nvSpPr>
          <p:cNvPr id="148" name="Google Shape;148;p8"/>
          <p:cNvSpPr/>
          <p:nvPr/>
        </p:nvSpPr>
        <p:spPr>
          <a:xfrm>
            <a:off x="10185081" y="5010150"/>
            <a:ext cx="1495500" cy="908700"/>
          </a:xfrm>
          <a:prstGeom prst="ellipse">
            <a:avLst/>
          </a:prstGeom>
          <a:solidFill>
            <a:srgbClr val="0042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400" b="1" i="0" u="none" strike="noStrike" cap="none">
                <a:solidFill>
                  <a:schemeClr val="lt1"/>
                </a:solidFill>
                <a:latin typeface="Open Sans"/>
                <a:ea typeface="Open Sans"/>
                <a:cs typeface="Open Sans"/>
                <a:sym typeface="Open Sans"/>
              </a:rPr>
              <a:t>Connect</a:t>
            </a:r>
            <a:endParaRPr sz="1400" b="1" i="0" u="none" strike="noStrike" cap="none">
              <a:solidFill>
                <a:schemeClr val="lt1"/>
              </a:solidFill>
              <a:latin typeface="Open Sans"/>
              <a:ea typeface="Open Sans"/>
              <a:cs typeface="Open Sans"/>
              <a:sym typeface="Open Sans"/>
            </a:endParaRPr>
          </a:p>
        </p:txBody>
      </p:sp>
      <p:sp>
        <p:nvSpPr>
          <p:cNvPr id="149" name="Google Shape;149;p8"/>
          <p:cNvSpPr txBox="1"/>
          <p:nvPr/>
        </p:nvSpPr>
        <p:spPr>
          <a:xfrm>
            <a:off x="8451185" y="3200157"/>
            <a:ext cx="21138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b="0" i="0" u="none" strike="noStrike" cap="none">
                <a:solidFill>
                  <a:schemeClr val="dk1"/>
                </a:solidFill>
                <a:latin typeface="Open Sans"/>
                <a:ea typeface="Open Sans"/>
                <a:cs typeface="Open Sans"/>
                <a:sym typeface="Open Sans"/>
              </a:rPr>
              <a:t>Researchers, communities, general public</a:t>
            </a:r>
            <a:endParaRPr/>
          </a:p>
        </p:txBody>
      </p:sp>
      <p:sp>
        <p:nvSpPr>
          <p:cNvPr id="150" name="Google Shape;150;p8"/>
          <p:cNvSpPr txBox="1"/>
          <p:nvPr/>
        </p:nvSpPr>
        <p:spPr>
          <a:xfrm>
            <a:off x="1621622" y="2982364"/>
            <a:ext cx="2365202"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b="1" i="0" u="none" strike="noStrike" cap="none">
                <a:solidFill>
                  <a:schemeClr val="dk1"/>
                </a:solidFill>
                <a:latin typeface="Open Sans"/>
                <a:ea typeface="Open Sans"/>
                <a:cs typeface="Open Sans"/>
                <a:sym typeface="Open Sans"/>
              </a:rPr>
              <a:t>Institutional website </a:t>
            </a:r>
            <a:endParaRPr/>
          </a:p>
          <a:p>
            <a:pPr marL="0" marR="0" lvl="0" indent="0" algn="l" rtl="0">
              <a:spcBef>
                <a:spcPts val="0"/>
              </a:spcBef>
              <a:spcAft>
                <a:spcPts val="0"/>
              </a:spcAft>
              <a:buNone/>
            </a:pPr>
            <a:r>
              <a:rPr lang="nl-NL" sz="1400">
                <a:solidFill>
                  <a:schemeClr val="dk1"/>
                </a:solidFill>
                <a:latin typeface="Open Sans"/>
                <a:ea typeface="Open Sans"/>
                <a:cs typeface="Open Sans"/>
                <a:sym typeface="Open Sans"/>
              </a:rPr>
              <a:t>(or sections of it)</a:t>
            </a:r>
            <a:endParaRPr/>
          </a:p>
        </p:txBody>
      </p:sp>
      <p:sp>
        <p:nvSpPr>
          <p:cNvPr id="151" name="Google Shape;151;p8"/>
          <p:cNvSpPr txBox="1"/>
          <p:nvPr/>
        </p:nvSpPr>
        <p:spPr>
          <a:xfrm>
            <a:off x="4965880" y="5953620"/>
            <a:ext cx="5074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a:solidFill>
                  <a:schemeClr val="dk1"/>
                </a:solidFill>
                <a:latin typeface="Open Sans"/>
                <a:ea typeface="Open Sans"/>
                <a:cs typeface="Open Sans"/>
                <a:sym typeface="Open Sans"/>
              </a:rPr>
              <a:t>Researchers, communities, other partners</a:t>
            </a:r>
            <a:endParaRPr sz="1400">
              <a:solidFill>
                <a:schemeClr val="dk1"/>
              </a:solidFill>
              <a:latin typeface="Open Sans"/>
              <a:ea typeface="Open Sans"/>
              <a:cs typeface="Open Sans"/>
              <a:sym typeface="Open Sans"/>
            </a:endParaRPr>
          </a:p>
        </p:txBody>
      </p:sp>
      <p:sp>
        <p:nvSpPr>
          <p:cNvPr id="152" name="Google Shape;152;p8"/>
          <p:cNvSpPr txBox="1"/>
          <p:nvPr/>
        </p:nvSpPr>
        <p:spPr>
          <a:xfrm>
            <a:off x="4092852" y="3653410"/>
            <a:ext cx="183166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b="1">
                <a:solidFill>
                  <a:schemeClr val="dk1"/>
                </a:solidFill>
                <a:latin typeface="Open Sans"/>
                <a:ea typeface="Open Sans"/>
                <a:cs typeface="Open Sans"/>
                <a:sym typeface="Open Sans"/>
              </a:rPr>
              <a:t>Newsletter </a:t>
            </a:r>
            <a:r>
              <a:rPr lang="nl-NL" sz="1400">
                <a:solidFill>
                  <a:schemeClr val="dk1"/>
                </a:solidFill>
                <a:latin typeface="Open Sans"/>
                <a:ea typeface="Open Sans"/>
                <a:cs typeface="Open Sans"/>
                <a:sym typeface="Open Sans"/>
              </a:rPr>
              <a:t>or</a:t>
            </a:r>
            <a:r>
              <a:rPr lang="nl-NL" sz="1400" b="1">
                <a:solidFill>
                  <a:schemeClr val="dk1"/>
                </a:solidFill>
                <a:latin typeface="Open Sans"/>
                <a:ea typeface="Open Sans"/>
                <a:cs typeface="Open Sans"/>
                <a:sym typeface="Open Sans"/>
              </a:rPr>
              <a:t> blog</a:t>
            </a:r>
            <a:endParaRPr sz="1400" i="1">
              <a:solidFill>
                <a:schemeClr val="dk1"/>
              </a:solidFill>
              <a:latin typeface="Open Sans"/>
              <a:ea typeface="Open Sans"/>
              <a:cs typeface="Open Sans"/>
              <a:sym typeface="Open Sans"/>
            </a:endParaRPr>
          </a:p>
        </p:txBody>
      </p:sp>
      <p:pic>
        <p:nvPicPr>
          <p:cNvPr id="153" name="Google Shape;153;p8"/>
          <p:cNvPicPr preferRelativeResize="0"/>
          <p:nvPr/>
        </p:nvPicPr>
        <p:blipFill rotWithShape="1">
          <a:blip r:embed="rId3">
            <a:alphaModFix/>
          </a:blip>
          <a:srcRect/>
          <a:stretch/>
        </p:blipFill>
        <p:spPr>
          <a:xfrm>
            <a:off x="7991417" y="3312776"/>
            <a:ext cx="480184" cy="513685"/>
          </a:xfrm>
          <a:prstGeom prst="rect">
            <a:avLst/>
          </a:prstGeom>
          <a:noFill/>
          <a:ln>
            <a:noFill/>
          </a:ln>
        </p:spPr>
      </p:pic>
      <p:pic>
        <p:nvPicPr>
          <p:cNvPr id="154" name="Google Shape;154;p8"/>
          <p:cNvPicPr preferRelativeResize="0"/>
          <p:nvPr/>
        </p:nvPicPr>
        <p:blipFill rotWithShape="1">
          <a:blip r:embed="rId4">
            <a:alphaModFix/>
          </a:blip>
          <a:srcRect/>
          <a:stretch/>
        </p:blipFill>
        <p:spPr>
          <a:xfrm>
            <a:off x="2881786" y="4545482"/>
            <a:ext cx="485568" cy="496949"/>
          </a:xfrm>
          <a:prstGeom prst="rect">
            <a:avLst/>
          </a:prstGeom>
          <a:noFill/>
          <a:ln>
            <a:noFill/>
          </a:ln>
        </p:spPr>
      </p:pic>
      <p:sp>
        <p:nvSpPr>
          <p:cNvPr id="155" name="Google Shape;155;p8"/>
          <p:cNvSpPr txBox="1"/>
          <p:nvPr/>
        </p:nvSpPr>
        <p:spPr>
          <a:xfrm>
            <a:off x="3404715" y="4481893"/>
            <a:ext cx="2688300" cy="9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a:solidFill>
                  <a:schemeClr val="dk1"/>
                </a:solidFill>
                <a:latin typeface="Open Sans"/>
                <a:ea typeface="Open Sans"/>
                <a:cs typeface="Open Sans"/>
                <a:sym typeface="Open Sans"/>
              </a:rPr>
              <a:t>Colleagues, other institutions, decision-makers, potential partners</a:t>
            </a:r>
            <a:endParaRPr sz="14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i="1">
              <a:solidFill>
                <a:schemeClr val="dk1"/>
              </a:solidFill>
              <a:latin typeface="Open Sans"/>
              <a:ea typeface="Open Sans"/>
              <a:cs typeface="Open Sans"/>
              <a:sym typeface="Open Sans"/>
            </a:endParaRPr>
          </a:p>
        </p:txBody>
      </p:sp>
      <p:pic>
        <p:nvPicPr>
          <p:cNvPr id="156" name="Google Shape;156;p8"/>
          <p:cNvPicPr preferRelativeResize="0"/>
          <p:nvPr/>
        </p:nvPicPr>
        <p:blipFill rotWithShape="1">
          <a:blip r:embed="rId5">
            <a:alphaModFix/>
          </a:blip>
          <a:srcRect/>
          <a:stretch/>
        </p:blipFill>
        <p:spPr>
          <a:xfrm>
            <a:off x="7534526" y="4628423"/>
            <a:ext cx="536405" cy="523215"/>
          </a:xfrm>
          <a:prstGeom prst="rect">
            <a:avLst/>
          </a:prstGeom>
          <a:noFill/>
          <a:ln>
            <a:noFill/>
          </a:ln>
        </p:spPr>
      </p:pic>
      <p:sp>
        <p:nvSpPr>
          <p:cNvPr id="157" name="Google Shape;157;p8"/>
          <p:cNvSpPr txBox="1"/>
          <p:nvPr/>
        </p:nvSpPr>
        <p:spPr>
          <a:xfrm>
            <a:off x="8059349" y="4771985"/>
            <a:ext cx="30498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a:solidFill>
                  <a:schemeClr val="dk1"/>
                </a:solidFill>
                <a:latin typeface="Open Sans"/>
                <a:ea typeface="Open Sans"/>
                <a:cs typeface="Open Sans"/>
                <a:sym typeface="Open Sans"/>
              </a:rPr>
              <a:t>Students, young public</a:t>
            </a:r>
            <a:endParaRPr/>
          </a:p>
          <a:p>
            <a:pPr marL="0" marR="0" lvl="0" indent="0" algn="l" rtl="0">
              <a:spcBef>
                <a:spcPts val="0"/>
              </a:spcBef>
              <a:spcAft>
                <a:spcPts val="0"/>
              </a:spcAft>
              <a:buNone/>
            </a:pPr>
            <a:endParaRPr sz="1400" i="1">
              <a:solidFill>
                <a:schemeClr val="dk1"/>
              </a:solidFill>
              <a:latin typeface="Open Sans"/>
              <a:ea typeface="Open Sans"/>
              <a:cs typeface="Open Sans"/>
              <a:sym typeface="Open Sans"/>
            </a:endParaRPr>
          </a:p>
        </p:txBody>
      </p:sp>
      <p:pic>
        <p:nvPicPr>
          <p:cNvPr id="158" name="Google Shape;158;p8"/>
          <p:cNvPicPr preferRelativeResize="0"/>
          <p:nvPr/>
        </p:nvPicPr>
        <p:blipFill rotWithShape="1">
          <a:blip r:embed="rId6">
            <a:alphaModFix/>
          </a:blip>
          <a:srcRect/>
          <a:stretch/>
        </p:blipFill>
        <p:spPr>
          <a:xfrm>
            <a:off x="4464056" y="5950944"/>
            <a:ext cx="466070" cy="455636"/>
          </a:xfrm>
          <a:prstGeom prst="rect">
            <a:avLst/>
          </a:prstGeom>
          <a:noFill/>
          <a:ln>
            <a:noFill/>
          </a:ln>
        </p:spPr>
      </p:pic>
      <p:sp>
        <p:nvSpPr>
          <p:cNvPr id="159" name="Google Shape;159;p8"/>
          <p:cNvSpPr txBox="1"/>
          <p:nvPr/>
        </p:nvSpPr>
        <p:spPr>
          <a:xfrm>
            <a:off x="870493" y="679238"/>
            <a:ext cx="8034968" cy="8947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000"/>
              <a:buFont typeface="Open Sans"/>
              <a:buNone/>
            </a:pPr>
            <a:r>
              <a:rPr lang="nl-NL" sz="4000" b="1" u="none">
                <a:solidFill>
                  <a:schemeClr val="dk2"/>
                </a:solidFill>
                <a:latin typeface="Open Sans"/>
                <a:ea typeface="Open Sans"/>
                <a:cs typeface="Open Sans"/>
                <a:sym typeface="Open Sans"/>
              </a:rPr>
              <a:t>Step 3: Audience and channels</a:t>
            </a:r>
            <a:endParaRPr sz="4000" b="1" u="none">
              <a:solidFill>
                <a:schemeClr val="dk2"/>
              </a:solidFill>
              <a:latin typeface="Open Sans"/>
              <a:ea typeface="Open Sans"/>
              <a:cs typeface="Open Sans"/>
              <a:sym typeface="Open Sans"/>
            </a:endParaRPr>
          </a:p>
        </p:txBody>
      </p:sp>
      <p:pic>
        <p:nvPicPr>
          <p:cNvPr id="160" name="Google Shape;160;p8" descr="WhatsApp Icon – Free Download, PNG and Vector"/>
          <p:cNvPicPr preferRelativeResize="0"/>
          <p:nvPr/>
        </p:nvPicPr>
        <p:blipFill rotWithShape="1">
          <a:blip r:embed="rId7">
            <a:alphaModFix/>
          </a:blip>
          <a:srcRect/>
          <a:stretch/>
        </p:blipFill>
        <p:spPr>
          <a:xfrm>
            <a:off x="6944275" y="3991978"/>
            <a:ext cx="590250" cy="590223"/>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pen Sans"/>
              <a:buNone/>
            </a:pPr>
            <a:r>
              <a:rPr lang="nl-NL"/>
              <a:t>Step 4: Resources</a:t>
            </a:r>
            <a:endParaRPr/>
          </a:p>
        </p:txBody>
      </p:sp>
      <p:sp>
        <p:nvSpPr>
          <p:cNvPr id="167" name="Google Shape;16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None/>
            </a:pPr>
            <a:r>
              <a:rPr lang="nl-NL" b="1"/>
              <a:t>Marketing material</a:t>
            </a:r>
            <a:endParaRPr b="1"/>
          </a:p>
          <a:p>
            <a:pPr marL="228600" lvl="0" indent="-228600" algn="l" rtl="0">
              <a:lnSpc>
                <a:spcPct val="150000"/>
              </a:lnSpc>
              <a:spcBef>
                <a:spcPts val="0"/>
              </a:spcBef>
              <a:spcAft>
                <a:spcPts val="0"/>
              </a:spcAft>
              <a:buClr>
                <a:schemeClr val="dk1"/>
              </a:buClr>
              <a:buSzPts val="2800"/>
              <a:buChar char="•"/>
            </a:pPr>
            <a:r>
              <a:rPr lang="nl-NL">
                <a:latin typeface="Open Sans"/>
                <a:ea typeface="Open Sans"/>
                <a:cs typeface="Open Sans"/>
                <a:sym typeface="Open Sans"/>
              </a:rPr>
              <a:t>PowerPoint presentation, factsheet, poster</a:t>
            </a:r>
            <a:r>
              <a:rPr lang="nl-NL"/>
              <a:t>, </a:t>
            </a:r>
            <a:r>
              <a:rPr lang="nl-NL">
                <a:latin typeface="Open Sans"/>
                <a:ea typeface="Open Sans"/>
                <a:cs typeface="Open Sans"/>
                <a:sym typeface="Open Sans"/>
              </a:rPr>
              <a:t>brochure, case stud</a:t>
            </a:r>
            <a:r>
              <a:rPr lang="nl-NL"/>
              <a:t>y booklets</a:t>
            </a:r>
            <a:r>
              <a:rPr lang="nl-NL">
                <a:latin typeface="Open Sans"/>
                <a:ea typeface="Open Sans"/>
                <a:cs typeface="Open Sans"/>
                <a:sym typeface="Open Sans"/>
              </a:rPr>
              <a:t>:</a:t>
            </a:r>
            <a:r>
              <a:rPr lang="nl-NL">
                <a:solidFill>
                  <a:schemeClr val="lt2"/>
                </a:solidFill>
                <a:latin typeface="Open Sans"/>
                <a:ea typeface="Open Sans"/>
                <a:cs typeface="Open Sans"/>
                <a:sym typeface="Open Sans"/>
              </a:rPr>
              <a:t> </a:t>
            </a:r>
            <a:r>
              <a:rPr lang="nl-NL" u="sng">
                <a:solidFill>
                  <a:schemeClr val="accent1"/>
                </a:solidFill>
                <a:latin typeface="Open Sans"/>
                <a:ea typeface="Open Sans"/>
                <a:cs typeface="Open Sans"/>
                <a:sym typeface="Open Sans"/>
                <a:hlinkClick r:id="rId3">
                  <a:extLst>
                    <a:ext uri="{A12FA001-AC4F-418D-AE19-62706E023703}">
                      <ahyp:hlinkClr xmlns="" xmlns:ahyp="http://schemas.microsoft.com/office/drawing/2018/hyperlinkcolor" val="tx"/>
                    </a:ext>
                  </a:extLst>
                </a:hlinkClick>
              </a:rPr>
              <a:t>research4life.org/marketing-material</a:t>
            </a:r>
            <a:r>
              <a:rPr lang="nl-NL">
                <a:solidFill>
                  <a:schemeClr val="lt2"/>
                </a:solidFill>
                <a:latin typeface="Open Sans"/>
                <a:ea typeface="Open Sans"/>
                <a:cs typeface="Open Sans"/>
                <a:sym typeface="Open Sans"/>
              </a:rPr>
              <a:t> </a:t>
            </a:r>
            <a:endParaRPr/>
          </a:p>
          <a:p>
            <a:pPr marL="228600" lvl="0" indent="-228600" algn="l" rtl="0">
              <a:lnSpc>
                <a:spcPct val="150000"/>
              </a:lnSpc>
              <a:spcBef>
                <a:spcPts val="1000"/>
              </a:spcBef>
              <a:spcAft>
                <a:spcPts val="0"/>
              </a:spcAft>
              <a:buClr>
                <a:schemeClr val="dk1"/>
              </a:buClr>
              <a:buSzPts val="2800"/>
              <a:buChar char="•"/>
            </a:pPr>
            <a:r>
              <a:rPr lang="nl-NL">
                <a:latin typeface="Open Sans"/>
                <a:ea typeface="Open Sans"/>
                <a:cs typeface="Open Sans"/>
                <a:sym typeface="Open Sans"/>
              </a:rPr>
              <a:t>Videos and </a:t>
            </a:r>
            <a:r>
              <a:rPr lang="nl-NL"/>
              <a:t>case studies </a:t>
            </a:r>
            <a:r>
              <a:rPr lang="nl-NL">
                <a:latin typeface="Open Sans"/>
                <a:ea typeface="Open Sans"/>
                <a:cs typeface="Open Sans"/>
                <a:sym typeface="Open Sans"/>
              </a:rPr>
              <a:t>of users’ stories: </a:t>
            </a:r>
            <a:r>
              <a:rPr lang="nl-NL" u="sng">
                <a:solidFill>
                  <a:schemeClr val="accent1"/>
                </a:solidFill>
                <a:latin typeface="Open Sans"/>
                <a:ea typeface="Open Sans"/>
                <a:cs typeface="Open Sans"/>
                <a:sym typeface="Open Sans"/>
                <a:hlinkClick r:id="rId4">
                  <a:extLst>
                    <a:ext uri="{A12FA001-AC4F-418D-AE19-62706E023703}">
                      <ahyp:hlinkClr xmlns="" xmlns:ahyp="http://schemas.microsoft.com/office/drawing/2018/hyperlinkcolor" val="tx"/>
                    </a:ext>
                  </a:extLst>
                </a:hlinkClick>
              </a:rPr>
              <a:t>research4life.org/voices</a:t>
            </a:r>
            <a:r>
              <a:rPr lang="nl-NL">
                <a:solidFill>
                  <a:schemeClr val="accent1"/>
                </a:solidFill>
                <a:latin typeface="Open Sans"/>
                <a:ea typeface="Open Sans"/>
                <a:cs typeface="Open Sans"/>
                <a:sym typeface="Open Sans"/>
              </a:rPr>
              <a:t> </a:t>
            </a:r>
            <a:endParaRPr>
              <a:solidFill>
                <a:schemeClr val="accent1"/>
              </a:solidFill>
            </a:endParaRPr>
          </a:p>
          <a:p>
            <a:pPr marL="0" lvl="0" indent="0" algn="l" rtl="0">
              <a:lnSpc>
                <a:spcPct val="150000"/>
              </a:lnSpc>
              <a:spcBef>
                <a:spcPts val="1000"/>
              </a:spcBef>
              <a:spcAft>
                <a:spcPts val="0"/>
              </a:spcAft>
              <a:buClr>
                <a:schemeClr val="dk1"/>
              </a:buClr>
              <a:buSzPts val="1100"/>
              <a:buNone/>
            </a:pPr>
            <a:endParaRPr b="1" u="sng">
              <a:solidFill>
                <a:schemeClr val="lt2"/>
              </a:solidFill>
              <a:latin typeface="Open Sans"/>
              <a:ea typeface="Open Sans"/>
              <a:cs typeface="Open Sans"/>
              <a:sym typeface="Open Sans"/>
            </a:endParaRPr>
          </a:p>
          <a:p>
            <a:pPr marL="0" lvl="0" indent="0" algn="l" rtl="0">
              <a:lnSpc>
                <a:spcPct val="150000"/>
              </a:lnSpc>
              <a:spcBef>
                <a:spcPts val="1000"/>
              </a:spcBef>
              <a:spcAft>
                <a:spcPts val="0"/>
              </a:spcAft>
              <a:buClr>
                <a:schemeClr val="dk1"/>
              </a:buClr>
              <a:buSzPts val="1100"/>
              <a:buNone/>
            </a:pPr>
            <a:r>
              <a:rPr lang="nl-NL" sz="2000">
                <a:solidFill>
                  <a:schemeClr val="accent5"/>
                </a:solidFill>
                <a:latin typeface="Open Sans"/>
                <a:ea typeface="Open Sans"/>
                <a:cs typeface="Open Sans"/>
                <a:sym typeface="Open Sans"/>
              </a:rPr>
              <a:t>         Remember to ask for help: is there communications staff at your institution? </a:t>
            </a:r>
            <a:endParaRPr/>
          </a:p>
        </p:txBody>
      </p:sp>
      <p:pic>
        <p:nvPicPr>
          <p:cNvPr id="168" name="Google Shape;168;p9"/>
          <p:cNvPicPr preferRelativeResize="0"/>
          <p:nvPr/>
        </p:nvPicPr>
        <p:blipFill rotWithShape="1">
          <a:blip r:embed="rId5">
            <a:alphaModFix/>
          </a:blip>
          <a:srcRect/>
          <a:stretch/>
        </p:blipFill>
        <p:spPr>
          <a:xfrm>
            <a:off x="838198" y="5475775"/>
            <a:ext cx="553454" cy="55345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search4Life">
  <a:themeElements>
    <a:clrScheme name="Research4Life">
      <a:dk1>
        <a:srgbClr val="000000"/>
      </a:dk1>
      <a:lt1>
        <a:srgbClr val="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465</Words>
  <Application>Microsoft Office PowerPoint</Application>
  <PresentationFormat>Widescreen</PresentationFormat>
  <Paragraphs>109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Open Sans</vt:lpstr>
      <vt:lpstr>Calibri</vt:lpstr>
      <vt:lpstr>Research4Life</vt:lpstr>
      <vt:lpstr>Research4Life Advocacy Toolkit &amp; Marketing Plan</vt:lpstr>
      <vt:lpstr>Overall goal</vt:lpstr>
      <vt:lpstr>Steps towards effective advocacy</vt:lpstr>
      <vt:lpstr>Step 1: Identify your challenge</vt:lpstr>
      <vt:lpstr>PowerPoint Presentation</vt:lpstr>
      <vt:lpstr>PowerPoint Presentation</vt:lpstr>
      <vt:lpstr>Step 3: Audience</vt:lpstr>
      <vt:lpstr>PowerPoint Presentation</vt:lpstr>
      <vt:lpstr>Step 4: Resources</vt:lpstr>
      <vt:lpstr>Step 4: Resources</vt:lpstr>
      <vt:lpstr>Step 5: Advocacy activities</vt:lpstr>
      <vt:lpstr>Step 6: Evaluation</vt:lpstr>
      <vt:lpstr>Get in touch</vt:lpstr>
      <vt:lpstr>PowerPoint Presentation</vt:lpstr>
      <vt:lpstr>PowerPoint Presentation</vt:lpstr>
      <vt:lpstr>PowerPoint Presentation</vt:lpstr>
      <vt:lpstr>PowerPoint Presentation</vt:lpstr>
      <vt:lpstr>https://www.research4life.org/training/resources-for-information-specialists/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Research4Life Advocacy Toolkit &amp; Marketing Plan</dc:title>
  <dc:creator>Francescon, Domiziana (ELS-AMS)</dc:creator>
  <cp:lastModifiedBy>Horvath, Edit</cp:lastModifiedBy>
  <cp:revision>8</cp:revision>
  <dcterms:created xsi:type="dcterms:W3CDTF">2021-03-07T18:57:12Z</dcterms:created>
  <dcterms:modified xsi:type="dcterms:W3CDTF">2021-09-28T15:03:56Z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2021-03-07T18:57:12Z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91d04bfa-06ac-40ca-adaa-28f11c624ab0</vt:lpwstr>
  </property>
  <property fmtid="{D5CDD505-2E9C-101B-9397-08002B2CF9AE}" pid="8" name="MSIP_Label_549ac42a-3eb4-4074-b885-aea26bd6241e_ContentBits">
    <vt:lpwstr>0</vt:lpwstr>
  </property>
</Properties>
</file>