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Lst>
  <p:sldSz cy="6858000" cx="12192000"/>
  <p:notesSz cx="6858000" cy="9144000"/>
  <p:embeddedFontLst>
    <p:embeddedFont>
      <p:font typeface="Open Sans"/>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5" roundtripDataSignature="AMtx7miAZUUANhPmKfk/zrTPk+A9JvNaU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OpenSans-bold.fntdata"/><Relationship Id="rId61" Type="http://schemas.openxmlformats.org/officeDocument/2006/relationships/font" Target="fonts/OpenSans-regular.fntdata"/><Relationship Id="rId20" Type="http://schemas.openxmlformats.org/officeDocument/2006/relationships/slide" Target="slides/slide16.xml"/><Relationship Id="rId64" Type="http://schemas.openxmlformats.org/officeDocument/2006/relationships/font" Target="fonts/OpenSans-boldItalic.fntdata"/><Relationship Id="rId63" Type="http://schemas.openxmlformats.org/officeDocument/2006/relationships/font" Target="fonts/OpenSans-italic.fntdata"/><Relationship Id="rId22" Type="http://schemas.openxmlformats.org/officeDocument/2006/relationships/slide" Target="slides/slide18.xml"/><Relationship Id="rId21" Type="http://schemas.openxmlformats.org/officeDocument/2006/relationships/slide" Target="slides/slide17.xml"/><Relationship Id="rId65" Type="http://customschemas.google.com/relationships/presentationmetadata" Target="metadata"/><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 name="Google Shape;6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48" name="Google Shape;14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b="1" lang="en-US"/>
              <a:t>Important</a:t>
            </a:r>
            <a:r>
              <a:rPr b="0" lang="en-US"/>
              <a:t>:  Please note that the result folder is a temporary folder and will disappear the moment the user logs out of Research4Life. If the user wants to retrieve the results for future use, she or he needs to create an EBSCO host account</a:t>
            </a:r>
            <a:endParaRPr b="0"/>
          </a:p>
        </p:txBody>
      </p:sp>
      <p:sp>
        <p:nvSpPr>
          <p:cNvPr id="158" name="Google Shape;15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66" name="Google Shape;16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74" name="Google Shape;17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b="1" lang="en-US"/>
              <a:t>Please note</a:t>
            </a:r>
            <a:r>
              <a:rPr lang="en-US"/>
              <a:t>: publishers’ website features differ, hence the features might be different on another publisher’s website; </a:t>
            </a:r>
            <a:endParaRPr/>
          </a:p>
          <a:p>
            <a:pPr indent="-171450" lvl="0" marL="171450" rtl="0" algn="l">
              <a:lnSpc>
                <a:spcPct val="100000"/>
              </a:lnSpc>
              <a:spcBef>
                <a:spcPts val="0"/>
              </a:spcBef>
              <a:spcAft>
                <a:spcPts val="0"/>
              </a:spcAft>
              <a:buSzPts val="1400"/>
              <a:buFont typeface="Arial"/>
              <a:buChar char="•"/>
            </a:pPr>
            <a:r>
              <a:rPr b="1" lang="en-US"/>
              <a:t>Also note </a:t>
            </a:r>
            <a:r>
              <a:rPr lang="en-US"/>
              <a:t>that some full-text content may not be available in Research4Life and the user should consider other access options in their library</a:t>
            </a:r>
            <a:endParaRPr/>
          </a:p>
        </p:txBody>
      </p:sp>
      <p:sp>
        <p:nvSpPr>
          <p:cNvPr id="182" name="Google Shape;18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829bd93e0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g829bd93e0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92" name="Google Shape;192;g829bd93e0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02" name="Google Shape;202;p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17" name="Google Shape;21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29" name="Google Shape;229;p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In this lesson, both databases are searched at the same time. </a:t>
            </a:r>
            <a:endParaRPr/>
          </a:p>
          <a:p>
            <a:pPr indent="0" lvl="0" marL="0" rtl="0" algn="l">
              <a:lnSpc>
                <a:spcPct val="100000"/>
              </a:lnSpc>
              <a:spcBef>
                <a:spcPts val="0"/>
              </a:spcBef>
              <a:spcAft>
                <a:spcPts val="0"/>
              </a:spcAft>
              <a:buSzPts val="1400"/>
              <a:buFont typeface="Arial"/>
              <a:buNone/>
            </a:pPr>
            <a:r>
              <a:rPr lang="en-US"/>
              <a:t>*The same search functions can be used to search each of the two databases separately as the interfaces are similar.</a:t>
            </a:r>
            <a:endParaRPr/>
          </a:p>
          <a:p>
            <a:pPr indent="-82550" lvl="0" marL="171450" rtl="0" algn="l">
              <a:lnSpc>
                <a:spcPct val="100000"/>
              </a:lnSpc>
              <a:spcBef>
                <a:spcPts val="0"/>
              </a:spcBef>
              <a:spcAft>
                <a:spcPts val="0"/>
              </a:spcAft>
              <a:buSzPts val="1400"/>
              <a:buFont typeface="Arial"/>
              <a:buNone/>
            </a:pPr>
            <a:r>
              <a:t/>
            </a:r>
            <a:endParaRPr/>
          </a:p>
          <a:p>
            <a:pPr indent="-82550" lvl="0" marL="171450" rtl="0" algn="l">
              <a:lnSpc>
                <a:spcPct val="100000"/>
              </a:lnSpc>
              <a:spcBef>
                <a:spcPts val="0"/>
              </a:spcBef>
              <a:spcAft>
                <a:spcPts val="0"/>
              </a:spcAft>
              <a:buSzPts val="1400"/>
              <a:buFont typeface="Arial"/>
              <a:buNone/>
            </a:pPr>
            <a:r>
              <a:t/>
            </a:r>
            <a:endParaRPr/>
          </a:p>
        </p:txBody>
      </p:sp>
      <p:sp>
        <p:nvSpPr>
          <p:cNvPr id="237" name="Google Shape;237;p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 name="Google Shape;7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b="1" lang="en-US"/>
              <a:t>Refine Search</a:t>
            </a:r>
            <a:r>
              <a:rPr lang="en-US"/>
              <a:t>, or click the </a:t>
            </a:r>
            <a:r>
              <a:rPr b="1" lang="en-US"/>
              <a:t>search tips </a:t>
            </a:r>
            <a:r>
              <a:rPr lang="en-US"/>
              <a:t>tab at the bottom of the Environmental Science Collection database Basic search box for more information about searching databases effectively.</a:t>
            </a:r>
            <a:endParaRPr/>
          </a:p>
          <a:p>
            <a:pPr indent="-82550" lvl="0" marL="171450" rtl="0" algn="l">
              <a:lnSpc>
                <a:spcPct val="100000"/>
              </a:lnSpc>
              <a:spcBef>
                <a:spcPts val="0"/>
              </a:spcBef>
              <a:spcAft>
                <a:spcPts val="0"/>
              </a:spcAft>
              <a:buSzPts val="1400"/>
              <a:buFont typeface="Arial"/>
              <a:buNone/>
            </a:pPr>
            <a:r>
              <a:t/>
            </a:r>
            <a:endParaRPr/>
          </a:p>
        </p:txBody>
      </p:sp>
      <p:sp>
        <p:nvSpPr>
          <p:cNvPr id="247" name="Google Shape;247;p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1400"/>
              <a:buFont typeface="Arial"/>
              <a:buAutoNum type="arabicPeriod"/>
            </a:pPr>
            <a:r>
              <a:rPr lang="en-US"/>
              <a:t>The search for “climate change” AND Africa retrieved 58,706 results. The </a:t>
            </a:r>
            <a:r>
              <a:rPr b="1" lang="en-US"/>
              <a:t>keywords</a:t>
            </a:r>
            <a:r>
              <a:rPr lang="en-US"/>
              <a:t> used in the search are highlighted in yellow on each result. The results can be sorted by </a:t>
            </a:r>
            <a:r>
              <a:rPr b="1" lang="en-US"/>
              <a:t>Relevance</a:t>
            </a:r>
            <a:r>
              <a:rPr lang="en-US"/>
              <a:t>, </a:t>
            </a:r>
            <a:r>
              <a:rPr b="1" lang="en-US"/>
              <a:t>Oldest first </a:t>
            </a:r>
            <a:r>
              <a:rPr lang="en-US"/>
              <a:t>and </a:t>
            </a:r>
            <a:r>
              <a:rPr b="1" lang="en-US"/>
              <a:t>Most recent </a:t>
            </a:r>
            <a:r>
              <a:rPr lang="en-US"/>
              <a:t>first.</a:t>
            </a:r>
            <a:endParaRPr/>
          </a:p>
          <a:p>
            <a:pPr indent="-228600" lvl="0" marL="228600" rtl="0" algn="l">
              <a:lnSpc>
                <a:spcPct val="100000"/>
              </a:lnSpc>
              <a:spcBef>
                <a:spcPts val="0"/>
              </a:spcBef>
              <a:spcAft>
                <a:spcPts val="0"/>
              </a:spcAft>
              <a:buSzPts val="1400"/>
              <a:buFont typeface="Arial"/>
              <a:buAutoNum type="arabicPeriod"/>
            </a:pPr>
            <a:r>
              <a:rPr lang="en-US"/>
              <a:t>The </a:t>
            </a:r>
            <a:r>
              <a:rPr b="1" lang="en-US"/>
              <a:t>Limit to </a:t>
            </a:r>
            <a:r>
              <a:rPr lang="en-US"/>
              <a:t>functionality gives the user options to limit search results to only  </a:t>
            </a:r>
            <a:r>
              <a:rPr b="1" lang="en-US"/>
              <a:t>Full text </a:t>
            </a:r>
            <a:r>
              <a:rPr b="0" lang="en-US"/>
              <a:t>content</a:t>
            </a:r>
            <a:r>
              <a:rPr b="1" lang="en-US"/>
              <a:t> </a:t>
            </a:r>
            <a:r>
              <a:rPr b="0" lang="en-US"/>
              <a:t>, </a:t>
            </a:r>
            <a:r>
              <a:rPr b="1" lang="en-US"/>
              <a:t>Peer reviewed </a:t>
            </a:r>
            <a:r>
              <a:rPr b="0" lang="en-US"/>
              <a:t>content or both</a:t>
            </a:r>
            <a:r>
              <a:rPr b="1" lang="en-US"/>
              <a:t> </a:t>
            </a:r>
            <a:endParaRPr/>
          </a:p>
          <a:p>
            <a:pPr indent="-228600" lvl="0" marL="228600" rtl="0" algn="l">
              <a:lnSpc>
                <a:spcPct val="100000"/>
              </a:lnSpc>
              <a:spcBef>
                <a:spcPts val="0"/>
              </a:spcBef>
              <a:spcAft>
                <a:spcPts val="0"/>
              </a:spcAft>
              <a:buSzPts val="1400"/>
              <a:buFont typeface="Arial"/>
              <a:buAutoNum type="arabicPeriod"/>
            </a:pPr>
            <a:r>
              <a:rPr lang="en-US"/>
              <a:t> The </a:t>
            </a:r>
            <a:r>
              <a:rPr b="1" lang="en-US"/>
              <a:t>Source Type </a:t>
            </a:r>
            <a:r>
              <a:rPr b="0" lang="en-US"/>
              <a:t>tab allows the user to include or exclude content types on the search results. Search results can also be refined by </a:t>
            </a:r>
            <a:r>
              <a:rPr b="1" lang="en-US"/>
              <a:t>Publication Date</a:t>
            </a:r>
            <a:r>
              <a:rPr lang="en-US"/>
              <a:t>, </a:t>
            </a:r>
            <a:r>
              <a:rPr b="1" lang="en-US"/>
              <a:t>Publication Title, Document Type</a:t>
            </a:r>
            <a:r>
              <a:rPr lang="en-US"/>
              <a:t>, </a:t>
            </a:r>
            <a:r>
              <a:rPr b="1" lang="en-US"/>
              <a:t>Subject</a:t>
            </a:r>
            <a:r>
              <a:rPr lang="en-US"/>
              <a:t>, </a:t>
            </a:r>
            <a:r>
              <a:rPr b="1" lang="en-US"/>
              <a:t>Company/Organization</a:t>
            </a:r>
            <a:r>
              <a:rPr lang="en-US"/>
              <a:t>, </a:t>
            </a:r>
            <a:r>
              <a:rPr b="1" lang="en-US"/>
              <a:t>Location</a:t>
            </a:r>
            <a:r>
              <a:rPr lang="en-US"/>
              <a:t>, </a:t>
            </a:r>
            <a:r>
              <a:rPr b="1" lang="en-US"/>
              <a:t>Language</a:t>
            </a:r>
            <a:r>
              <a:rPr lang="en-US"/>
              <a:t> and </a:t>
            </a:r>
            <a:r>
              <a:rPr b="1" lang="en-US"/>
              <a:t>Database</a:t>
            </a:r>
            <a:r>
              <a:rPr lang="en-US"/>
              <a:t>.</a:t>
            </a:r>
            <a:endParaRPr/>
          </a:p>
          <a:p>
            <a:pPr indent="-228600" lvl="0" marL="228600" rtl="0" algn="l">
              <a:lnSpc>
                <a:spcPct val="100000"/>
              </a:lnSpc>
              <a:spcBef>
                <a:spcPts val="0"/>
              </a:spcBef>
              <a:spcAft>
                <a:spcPts val="0"/>
              </a:spcAft>
              <a:buSzPts val="1400"/>
              <a:buFont typeface="Arial"/>
              <a:buAutoNum type="arabicPeriod"/>
            </a:pPr>
            <a:r>
              <a:rPr lang="en-US"/>
              <a:t>Other options include </a:t>
            </a:r>
            <a:r>
              <a:rPr b="1" lang="en-US"/>
              <a:t>Modify the search</a:t>
            </a:r>
            <a:r>
              <a:rPr lang="en-US"/>
              <a:t>, </a:t>
            </a:r>
            <a:r>
              <a:rPr b="1" lang="en-US"/>
              <a:t>View recent searches</a:t>
            </a:r>
            <a:r>
              <a:rPr lang="en-US"/>
              <a:t>, </a:t>
            </a:r>
            <a:r>
              <a:rPr b="1" lang="en-US"/>
              <a:t>Save search</a:t>
            </a:r>
            <a:r>
              <a:rPr lang="en-US"/>
              <a:t> and </a:t>
            </a:r>
            <a:r>
              <a:rPr b="1" lang="en-US"/>
              <a:t>Create alerts</a:t>
            </a:r>
            <a:r>
              <a:rPr lang="en-US"/>
              <a:t>.</a:t>
            </a:r>
            <a:endParaRPr/>
          </a:p>
          <a:p>
            <a:pPr indent="0" lvl="0" marL="0" rtl="0" algn="l">
              <a:lnSpc>
                <a:spcPct val="100000"/>
              </a:lnSpc>
              <a:spcBef>
                <a:spcPts val="0"/>
              </a:spcBef>
              <a:spcAft>
                <a:spcPts val="0"/>
              </a:spcAft>
              <a:buSzPts val="1400"/>
              <a:buFont typeface="Arial"/>
              <a:buNone/>
            </a:pPr>
            <a:r>
              <a:rPr lang="en-US"/>
              <a:t>Please note that the Save and Create Alerts functions can only work for users with ProQuest Accounts.</a:t>
            </a:r>
            <a:endParaRPr/>
          </a:p>
          <a:p>
            <a:pPr indent="0" lvl="0" marL="0" rtl="0" algn="l">
              <a:lnSpc>
                <a:spcPct val="100000"/>
              </a:lnSpc>
              <a:spcBef>
                <a:spcPts val="0"/>
              </a:spcBef>
              <a:spcAft>
                <a:spcPts val="0"/>
              </a:spcAft>
              <a:buSzPts val="1400"/>
              <a:buFont typeface="Arial"/>
              <a:buNone/>
            </a:pPr>
            <a:r>
              <a:rPr lang="en-US"/>
              <a:t>5.    The user also has the option to cite, email, print and save each citation</a:t>
            </a:r>
            <a:endParaRPr/>
          </a:p>
          <a:p>
            <a:pPr indent="0" lvl="0" marL="0" rtl="0" algn="l">
              <a:lnSpc>
                <a:spcPct val="100000"/>
              </a:lnSpc>
              <a:spcBef>
                <a:spcPts val="0"/>
              </a:spcBef>
              <a:spcAft>
                <a:spcPts val="0"/>
              </a:spcAft>
              <a:buSzPts val="1400"/>
              <a:buFont typeface="Arial"/>
              <a:buNone/>
            </a:pPr>
            <a:r>
              <a:rPr lang="en-US"/>
              <a:t>6.     </a:t>
            </a:r>
            <a:r>
              <a:rPr b="0" i="0" lang="en-US" sz="1200" u="none" cap="none" strike="noStrike">
                <a:solidFill>
                  <a:schemeClr val="dk1"/>
                </a:solidFill>
                <a:latin typeface="Calibri"/>
                <a:ea typeface="Calibri"/>
                <a:cs typeface="Calibri"/>
                <a:sym typeface="Calibri"/>
              </a:rPr>
              <a:t>To open the </a:t>
            </a:r>
            <a:r>
              <a:rPr b="1" i="0" lang="en-US" sz="1200" u="none" cap="none" strike="noStrike">
                <a:solidFill>
                  <a:schemeClr val="dk1"/>
                </a:solidFill>
                <a:latin typeface="Calibri"/>
                <a:ea typeface="Calibri"/>
                <a:cs typeface="Calibri"/>
                <a:sym typeface="Calibri"/>
              </a:rPr>
              <a:t>Abstract</a:t>
            </a:r>
            <a:r>
              <a:rPr b="0" i="0" lang="en-US" sz="1200" u="none" cap="none" strike="noStrike">
                <a:solidFill>
                  <a:schemeClr val="dk1"/>
                </a:solidFill>
                <a:latin typeface="Calibri"/>
                <a:ea typeface="Calibri"/>
                <a:cs typeface="Calibri"/>
                <a:sym typeface="Calibri"/>
              </a:rPr>
              <a:t>, click </a:t>
            </a:r>
            <a:r>
              <a:rPr b="1" i="1" lang="en-US" sz="1200" u="none" cap="none" strike="noStrike">
                <a:solidFill>
                  <a:schemeClr val="dk1"/>
                </a:solidFill>
                <a:latin typeface="Calibri"/>
                <a:ea typeface="Calibri"/>
                <a:cs typeface="Calibri"/>
                <a:sym typeface="Calibri"/>
              </a:rPr>
              <a:t>Abstract–Details</a:t>
            </a:r>
            <a:r>
              <a:rPr b="0" i="0" lang="en-US" sz="1200" u="none" cap="none" strike="noStrike">
                <a:solidFill>
                  <a:schemeClr val="dk1"/>
                </a:solidFill>
                <a:latin typeface="Calibri"/>
                <a:ea typeface="Calibri"/>
                <a:cs typeface="Calibri"/>
                <a:sym typeface="Calibri"/>
              </a:rPr>
              <a:t>  at the bottom of each search result. To access the full text (PDF), click either the Title of the article or the Full text – PDF link at the bottom of each result, and the article will be displayed in PDF format.</a:t>
            </a:r>
            <a:endParaRPr/>
          </a:p>
          <a:p>
            <a:pPr indent="-82550" lvl="0" marL="171450" rtl="0" algn="l">
              <a:lnSpc>
                <a:spcPct val="100000"/>
              </a:lnSpc>
              <a:spcBef>
                <a:spcPts val="0"/>
              </a:spcBef>
              <a:spcAft>
                <a:spcPts val="0"/>
              </a:spcAft>
              <a:buSzPts val="1400"/>
              <a:buFont typeface="Arial"/>
              <a:buNone/>
            </a:pPr>
            <a:r>
              <a:t/>
            </a:r>
            <a:endParaRPr/>
          </a:p>
        </p:txBody>
      </p:sp>
      <p:sp>
        <p:nvSpPr>
          <p:cNvPr id="254" name="Google Shape;254;p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262" name="Google Shape;26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271" name="Google Shape;271;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To save an article for future use one should click the </a:t>
            </a:r>
            <a:r>
              <a:rPr b="1" lang="en-US"/>
              <a:t>Save</a:t>
            </a:r>
            <a:r>
              <a:rPr lang="en-US"/>
              <a:t> button. </a:t>
            </a:r>
            <a:r>
              <a:rPr b="1" lang="en-US"/>
              <a:t>Please note that the save option only works if a user has a ProQuest Account.</a:t>
            </a:r>
            <a:endParaRPr/>
          </a:p>
          <a:p>
            <a:pPr indent="-171450" lvl="0" marL="171450" rtl="0" algn="l">
              <a:lnSpc>
                <a:spcPct val="100000"/>
              </a:lnSpc>
              <a:spcBef>
                <a:spcPts val="0"/>
              </a:spcBef>
              <a:spcAft>
                <a:spcPts val="0"/>
              </a:spcAft>
              <a:buSzPts val="1400"/>
              <a:buFont typeface="Arial"/>
              <a:buChar char="•"/>
            </a:pPr>
            <a:r>
              <a:rPr b="1" lang="en-US"/>
              <a:t> RefWorks -</a:t>
            </a:r>
            <a:r>
              <a:rPr b="0" lang="en-US"/>
              <a:t>provided by ProQuest- is a web-based bibliography and database manager that allows users to create their own personal database by importing references from text files or online databases and other various sources</a:t>
            </a:r>
            <a:r>
              <a:rPr b="1" lang="en-US"/>
              <a:t>. </a:t>
            </a:r>
            <a:endParaRPr b="0"/>
          </a:p>
          <a:p>
            <a:pPr indent="-171450" lvl="0" marL="171450" rtl="0" algn="l">
              <a:lnSpc>
                <a:spcPct val="100000"/>
              </a:lnSpc>
              <a:spcBef>
                <a:spcPts val="0"/>
              </a:spcBef>
              <a:spcAft>
                <a:spcPts val="0"/>
              </a:spcAft>
              <a:buSzPts val="1400"/>
              <a:buFont typeface="Arial"/>
              <a:buChar char="•"/>
            </a:pPr>
            <a:r>
              <a:rPr b="0" lang="en-US"/>
              <a:t>Linking Refworks to ProQuest helps to </a:t>
            </a:r>
            <a:r>
              <a:rPr b="0" i="0" lang="en-US" sz="1200" u="none" cap="none" strike="noStrike">
                <a:solidFill>
                  <a:schemeClr val="dk1"/>
                </a:solidFill>
                <a:latin typeface="Calibri"/>
                <a:ea typeface="Calibri"/>
                <a:cs typeface="Calibri"/>
                <a:sym typeface="Calibri"/>
              </a:rPr>
              <a:t>manage research in both ProQuest and RefWorks.</a:t>
            </a:r>
            <a:endParaRPr b="1"/>
          </a:p>
          <a:p>
            <a:pPr indent="-82550" lvl="0" marL="171450" rtl="0" algn="l">
              <a:lnSpc>
                <a:spcPct val="100000"/>
              </a:lnSpc>
              <a:spcBef>
                <a:spcPts val="0"/>
              </a:spcBef>
              <a:spcAft>
                <a:spcPts val="0"/>
              </a:spcAft>
              <a:buSzPts val="1400"/>
              <a:buFont typeface="Arial"/>
              <a:buNone/>
            </a:pPr>
            <a:r>
              <a:t/>
            </a:r>
            <a:endParaRPr b="1"/>
          </a:p>
          <a:p>
            <a:pPr indent="-82550" lvl="0" marL="171450" rtl="0" algn="l">
              <a:lnSpc>
                <a:spcPct val="100000"/>
              </a:lnSpc>
              <a:spcBef>
                <a:spcPts val="0"/>
              </a:spcBef>
              <a:spcAft>
                <a:spcPts val="0"/>
              </a:spcAft>
              <a:buSzPts val="1400"/>
              <a:buFont typeface="Arial"/>
              <a:buNone/>
            </a:pPr>
            <a:r>
              <a:t/>
            </a:r>
            <a:endParaRPr b="1"/>
          </a:p>
          <a:p>
            <a:pPr indent="-82550" lvl="0" marL="171450" rtl="0" algn="l">
              <a:lnSpc>
                <a:spcPct val="100000"/>
              </a:lnSpc>
              <a:spcBef>
                <a:spcPts val="0"/>
              </a:spcBef>
              <a:spcAft>
                <a:spcPts val="0"/>
              </a:spcAft>
              <a:buSzPts val="1400"/>
              <a:buFont typeface="Arial"/>
              <a:buNone/>
            </a:pPr>
            <a:r>
              <a:t/>
            </a:r>
            <a:endParaRPr/>
          </a:p>
        </p:txBody>
      </p:sp>
      <p:sp>
        <p:nvSpPr>
          <p:cNvPr id="280" name="Google Shape;280;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91" name="Google Shape;291;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300" name="Google Shape;300;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307" name="Google Shape;307;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315" name="Google Shape;315;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324" name="Google Shape;324;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89" name="Google Shape;8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330" name="Google Shape;33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342" name="Google Shape;342;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350" name="Google Shape;350;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366" name="Google Shape;366;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375" name="Google Shape;375;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383" name="Google Shape;383;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Note: The Add to favourites and Track citations features only work for Registered American Meteorological Society users</a:t>
            </a:r>
            <a:endParaRPr/>
          </a:p>
        </p:txBody>
      </p:sp>
      <p:sp>
        <p:nvSpPr>
          <p:cNvPr id="391" name="Google Shape;391;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398" name="Google Shape;398;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406" name="Google Shape;406;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4" name="Google Shape;414;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415" name="Google Shape;415;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01600" lvl="0" marL="171450" rtl="0" algn="l">
              <a:lnSpc>
                <a:spcPct val="100000"/>
              </a:lnSpc>
              <a:spcBef>
                <a:spcPts val="0"/>
              </a:spcBef>
              <a:spcAft>
                <a:spcPts val="0"/>
              </a:spcAft>
              <a:buSzPts val="1100"/>
              <a:buFont typeface="Arial"/>
              <a:buNone/>
            </a:pPr>
            <a:r>
              <a:t/>
            </a:r>
            <a:endParaRPr/>
          </a:p>
        </p:txBody>
      </p:sp>
      <p:sp>
        <p:nvSpPr>
          <p:cNvPr id="96" name="Google Shape;9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 name="Google Shape;421;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422" name="Google Shape;422;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431" name="Google Shape;431;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438" name="Google Shape;438;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447" name="Google Shape;447;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454" name="Google Shape;454;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 name="Google Shape;462;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463" name="Google Shape;463;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9" name="Google Shape;469;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470" name="Google Shape;470;p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 name="Google Shape;478;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479" name="Google Shape;479;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5" name="Google Shape;485;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486" name="Google Shape;486;p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 name="Google Shape;494;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495" name="Google Shape;495;p5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Environment Index offers deep coverage in applicable areas of agriculture; ecosystem ecology; energy; renewable energy resources; natural resources; marine and freshwater science; geography; pollution and waste management; environmental technology; environmental law; public policy; social impacts; urban planning; and more.</a:t>
            </a:r>
            <a:endParaRPr/>
          </a:p>
          <a:p>
            <a:pPr indent="-171450" lvl="0" marL="171450" rtl="0" algn="l">
              <a:lnSpc>
                <a:spcPct val="100000"/>
              </a:lnSpc>
              <a:spcBef>
                <a:spcPts val="0"/>
              </a:spcBef>
              <a:spcAft>
                <a:spcPts val="0"/>
              </a:spcAft>
              <a:buSzPts val="1400"/>
              <a:buFont typeface="Arial"/>
              <a:buChar char="•"/>
            </a:pPr>
            <a:r>
              <a:rPr lang="en-US"/>
              <a:t>Environment Index contains more than 4.7 million records from more than 2,200 domestic and international journals going back to 1888 (including more than 1,350 active core titles) as well as more than 200 monographs. </a:t>
            </a:r>
            <a:endParaRPr/>
          </a:p>
          <a:p>
            <a:pPr indent="-171450" lvl="0" marL="171450" rtl="0" algn="l">
              <a:lnSpc>
                <a:spcPct val="100000"/>
              </a:lnSpc>
              <a:spcBef>
                <a:spcPts val="0"/>
              </a:spcBef>
              <a:spcAft>
                <a:spcPts val="0"/>
              </a:spcAft>
              <a:buSzPts val="1400"/>
              <a:buFont typeface="Arial"/>
              <a:buChar char="•"/>
            </a:pPr>
            <a:r>
              <a:rPr lang="en-US"/>
              <a:t>Environment Index also features an in-depth thesaurus, and author profiles will be provided for 6,500 authors in the discipline.</a:t>
            </a:r>
            <a:endParaRPr/>
          </a:p>
          <a:p>
            <a:pPr indent="-171450" lvl="0" marL="171450" rtl="0" algn="l">
              <a:lnSpc>
                <a:spcPct val="100000"/>
              </a:lnSpc>
              <a:spcBef>
                <a:spcPts val="0"/>
              </a:spcBef>
              <a:spcAft>
                <a:spcPts val="0"/>
              </a:spcAft>
              <a:buSzPts val="1400"/>
              <a:buFont typeface="Arial"/>
              <a:buChar char="•"/>
            </a:pPr>
            <a:r>
              <a:rPr lang="en-US"/>
              <a:t>Some of these journal titles and full-text articles are available from Research4life. Environmental Index is a bibliographic database that has some metadata and only links to some full-text articles.  </a:t>
            </a:r>
            <a:endParaRPr/>
          </a:p>
        </p:txBody>
      </p:sp>
      <p:sp>
        <p:nvSpPr>
          <p:cNvPr id="106" name="Google Shape;106;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1" name="Google Shape;501;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502" name="Google Shape;502;p6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511" name="Google Shape;511;p6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7" name="Google Shape;517;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518" name="Google Shape;518;p6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6" name="Google Shape;526;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527" name="Google Shape;527;p6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3" name="Google Shape;533;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534" name="Google Shape;534;p6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727b3dbef2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0" name="Google Shape;540;g727b3dbef2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6" name="Google Shape;54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12" name="Google Shape;11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727b3dbef2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(Please note the AND Boolean operator is used to limit the search results; see Lesson 1.4 Refine Search, for more information about using Boolean operators).</a:t>
            </a:r>
            <a:endParaRPr/>
          </a:p>
          <a:p>
            <a:pPr indent="-82550" lvl="0" marL="171450" rtl="0" algn="l">
              <a:lnSpc>
                <a:spcPct val="100000"/>
              </a:lnSpc>
              <a:spcBef>
                <a:spcPts val="0"/>
              </a:spcBef>
              <a:spcAft>
                <a:spcPts val="0"/>
              </a:spcAft>
              <a:buSzPts val="1400"/>
              <a:buFont typeface="Arial"/>
              <a:buNone/>
            </a:pPr>
            <a:r>
              <a:t/>
            </a:r>
            <a:endParaRPr/>
          </a:p>
        </p:txBody>
      </p:sp>
      <p:sp>
        <p:nvSpPr>
          <p:cNvPr id="125" name="Google Shape;125;g727b3dbef2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32" name="Google Shape;13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40" name="Google Shape;14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7119cced83_0_58"/>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5" name="Google Shape;15;g7119cced83_0_58"/>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g7119cced83_0_5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b="0" l="0" r="0" t="0"/>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g7119cced83_0_90"/>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Autofit/>
          </a:bodyPr>
          <a:lstStyle>
            <a:lvl1pPr indent="-228600" lvl="0" marL="457200" algn="l">
              <a:lnSpc>
                <a:spcPct val="100000"/>
              </a:lnSpc>
              <a:spcBef>
                <a:spcPts val="0"/>
              </a:spcBef>
              <a:spcAft>
                <a:spcPts val="0"/>
              </a:spcAft>
              <a:buSzPts val="2400"/>
              <a:buNone/>
              <a:defRPr/>
            </a:lvl1pPr>
          </a:lstStyle>
          <a:p/>
        </p:txBody>
      </p:sp>
      <p:sp>
        <p:nvSpPr>
          <p:cNvPr id="58" name="Google Shape;58;g7119cced83_0_9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9" name="Shape 59"/>
        <p:cNvGrpSpPr/>
        <p:nvPr/>
      </p:nvGrpSpPr>
      <p:grpSpPr>
        <a:xfrm>
          <a:off x="0" y="0"/>
          <a:ext cx="0" cy="0"/>
          <a:chOff x="0" y="0"/>
          <a:chExt cx="0" cy="0"/>
        </a:xfrm>
      </p:grpSpPr>
      <p:sp>
        <p:nvSpPr>
          <p:cNvPr id="60" name="Google Shape;60;g7119cced83_0_93"/>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2100"/>
              </a:spcBef>
              <a:spcAft>
                <a:spcPts val="0"/>
              </a:spcAft>
              <a:buSzPts val="1900"/>
              <a:buChar char="○"/>
              <a:defRPr/>
            </a:lvl2pPr>
            <a:lvl3pPr indent="-349250" lvl="2" marL="1371600" algn="ctr">
              <a:lnSpc>
                <a:spcPct val="115000"/>
              </a:lnSpc>
              <a:spcBef>
                <a:spcPts val="2100"/>
              </a:spcBef>
              <a:spcAft>
                <a:spcPts val="0"/>
              </a:spcAft>
              <a:buSzPts val="1900"/>
              <a:buChar char="■"/>
              <a:defRPr/>
            </a:lvl3pPr>
            <a:lvl4pPr indent="-349250" lvl="3" marL="1828800" algn="ctr">
              <a:lnSpc>
                <a:spcPct val="115000"/>
              </a:lnSpc>
              <a:spcBef>
                <a:spcPts val="2100"/>
              </a:spcBef>
              <a:spcAft>
                <a:spcPts val="0"/>
              </a:spcAft>
              <a:buSzPts val="1900"/>
              <a:buChar char="●"/>
              <a:defRPr/>
            </a:lvl4pPr>
            <a:lvl5pPr indent="-349250" lvl="4" marL="2286000" algn="ctr">
              <a:lnSpc>
                <a:spcPct val="115000"/>
              </a:lnSpc>
              <a:spcBef>
                <a:spcPts val="2100"/>
              </a:spcBef>
              <a:spcAft>
                <a:spcPts val="0"/>
              </a:spcAft>
              <a:buSzPts val="1900"/>
              <a:buChar char="○"/>
              <a:defRPr/>
            </a:lvl5pPr>
            <a:lvl6pPr indent="-349250" lvl="5" marL="2743200" algn="ctr">
              <a:lnSpc>
                <a:spcPct val="115000"/>
              </a:lnSpc>
              <a:spcBef>
                <a:spcPts val="2100"/>
              </a:spcBef>
              <a:spcAft>
                <a:spcPts val="0"/>
              </a:spcAft>
              <a:buSzPts val="1900"/>
              <a:buChar char="■"/>
              <a:defRPr/>
            </a:lvl6pPr>
            <a:lvl7pPr indent="-349250" lvl="6" marL="3200400" algn="ctr">
              <a:lnSpc>
                <a:spcPct val="115000"/>
              </a:lnSpc>
              <a:spcBef>
                <a:spcPts val="2100"/>
              </a:spcBef>
              <a:spcAft>
                <a:spcPts val="0"/>
              </a:spcAft>
              <a:buSzPts val="1900"/>
              <a:buChar char="●"/>
              <a:defRPr/>
            </a:lvl7pPr>
            <a:lvl8pPr indent="-349250" lvl="7" marL="3657600" algn="ctr">
              <a:lnSpc>
                <a:spcPct val="115000"/>
              </a:lnSpc>
              <a:spcBef>
                <a:spcPts val="2100"/>
              </a:spcBef>
              <a:spcAft>
                <a:spcPts val="0"/>
              </a:spcAft>
              <a:buSzPts val="1900"/>
              <a:buChar char="○"/>
              <a:defRPr/>
            </a:lvl8pPr>
            <a:lvl9pPr indent="-349250" lvl="8" marL="4114800" algn="ctr">
              <a:lnSpc>
                <a:spcPct val="115000"/>
              </a:lnSpc>
              <a:spcBef>
                <a:spcPts val="2100"/>
              </a:spcBef>
              <a:spcAft>
                <a:spcPts val="2100"/>
              </a:spcAft>
              <a:buSzPts val="1900"/>
              <a:buChar char="■"/>
              <a:defRPr/>
            </a:lvl9pPr>
          </a:lstStyle>
          <a:p/>
        </p:txBody>
      </p:sp>
      <p:sp>
        <p:nvSpPr>
          <p:cNvPr id="62" name="Google Shape;62;g7119cced83_0_9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 name="Shape 63"/>
        <p:cNvGrpSpPr/>
        <p:nvPr/>
      </p:nvGrpSpPr>
      <p:grpSpPr>
        <a:xfrm>
          <a:off x="0" y="0"/>
          <a:ext cx="0" cy="0"/>
          <a:chOff x="0" y="0"/>
          <a:chExt cx="0" cy="0"/>
        </a:xfrm>
      </p:grpSpPr>
      <p:sp>
        <p:nvSpPr>
          <p:cNvPr id="64" name="Google Shape;64;g7119cced83_0_9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g7119cced83_0_99"/>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0" name="Google Shape;20;g7119cced83_0_99"/>
          <p:cNvSpPr txBox="1"/>
          <p:nvPr>
            <p:ph idx="1" type="body"/>
          </p:nvPr>
        </p:nvSpPr>
        <p:spPr>
          <a:xfrm>
            <a:off x="680321" y="2336873"/>
            <a:ext cx="9613800" cy="3599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lt1"/>
              </a:buClr>
              <a:buSzPts val="2400"/>
              <a:buChar char="●"/>
              <a:defRPr sz="2400"/>
            </a:lvl1pPr>
            <a:lvl2pPr indent="-355600" lvl="1" marL="914400" algn="l">
              <a:lnSpc>
                <a:spcPct val="90000"/>
              </a:lnSpc>
              <a:spcBef>
                <a:spcPts val="2100"/>
              </a:spcBef>
              <a:spcAft>
                <a:spcPts val="0"/>
              </a:spcAft>
              <a:buClr>
                <a:schemeClr val="lt1"/>
              </a:buClr>
              <a:buSzPts val="2000"/>
              <a:buChar char="○"/>
              <a:defRPr sz="2000"/>
            </a:lvl2pPr>
            <a:lvl3pPr indent="-342900" lvl="2" marL="1371600" algn="l">
              <a:lnSpc>
                <a:spcPct val="90000"/>
              </a:lnSpc>
              <a:spcBef>
                <a:spcPts val="2100"/>
              </a:spcBef>
              <a:spcAft>
                <a:spcPts val="0"/>
              </a:spcAft>
              <a:buClr>
                <a:schemeClr val="lt1"/>
              </a:buClr>
              <a:buSzPts val="1800"/>
              <a:buChar char="■"/>
              <a:defRPr sz="1800"/>
            </a:lvl3pPr>
            <a:lvl4pPr indent="-330200" lvl="3" marL="1828800" algn="l">
              <a:lnSpc>
                <a:spcPct val="90000"/>
              </a:lnSpc>
              <a:spcBef>
                <a:spcPts val="2100"/>
              </a:spcBef>
              <a:spcAft>
                <a:spcPts val="0"/>
              </a:spcAft>
              <a:buClr>
                <a:schemeClr val="lt1"/>
              </a:buClr>
              <a:buSzPts val="1600"/>
              <a:buChar char="●"/>
              <a:defRPr sz="1600"/>
            </a:lvl4pPr>
            <a:lvl5pPr indent="-330200" lvl="4" marL="2286000" algn="l">
              <a:lnSpc>
                <a:spcPct val="90000"/>
              </a:lnSpc>
              <a:spcBef>
                <a:spcPts val="2100"/>
              </a:spcBef>
              <a:spcAft>
                <a:spcPts val="0"/>
              </a:spcAft>
              <a:buClr>
                <a:schemeClr val="lt1"/>
              </a:buClr>
              <a:buSzPts val="1600"/>
              <a:buChar char="○"/>
              <a:defRPr sz="1600"/>
            </a:lvl5pPr>
            <a:lvl6pPr indent="-342900" lvl="5" marL="2743200" algn="l">
              <a:lnSpc>
                <a:spcPct val="90000"/>
              </a:lnSpc>
              <a:spcBef>
                <a:spcPts val="2100"/>
              </a:spcBef>
              <a:spcAft>
                <a:spcPts val="0"/>
              </a:spcAft>
              <a:buClr>
                <a:schemeClr val="lt1"/>
              </a:buClr>
              <a:buSzPts val="1800"/>
              <a:buChar char="■"/>
              <a:defRPr/>
            </a:lvl6pPr>
            <a:lvl7pPr indent="-342900" lvl="6" marL="3200400" algn="l">
              <a:lnSpc>
                <a:spcPct val="90000"/>
              </a:lnSpc>
              <a:spcBef>
                <a:spcPts val="2100"/>
              </a:spcBef>
              <a:spcAft>
                <a:spcPts val="0"/>
              </a:spcAft>
              <a:buClr>
                <a:schemeClr val="lt1"/>
              </a:buClr>
              <a:buSzPts val="1800"/>
              <a:buChar char="●"/>
              <a:defRPr/>
            </a:lvl7pPr>
            <a:lvl8pPr indent="-342900" lvl="7" marL="3657600" algn="l">
              <a:lnSpc>
                <a:spcPct val="90000"/>
              </a:lnSpc>
              <a:spcBef>
                <a:spcPts val="2100"/>
              </a:spcBef>
              <a:spcAft>
                <a:spcPts val="0"/>
              </a:spcAft>
              <a:buClr>
                <a:schemeClr val="lt1"/>
              </a:buClr>
              <a:buSzPts val="1800"/>
              <a:buChar char="○"/>
              <a:defRPr/>
            </a:lvl8pPr>
            <a:lvl9pPr indent="-342900" lvl="8" marL="4114800" algn="l">
              <a:lnSpc>
                <a:spcPct val="90000"/>
              </a:lnSpc>
              <a:spcBef>
                <a:spcPts val="2100"/>
              </a:spcBef>
              <a:spcAft>
                <a:spcPts val="2100"/>
              </a:spcAft>
              <a:buClr>
                <a:schemeClr val="lt1"/>
              </a:buClr>
              <a:buSzPts val="1800"/>
              <a:buChar char="■"/>
              <a:defRPr/>
            </a:lvl9pPr>
          </a:lstStyle>
          <a:p/>
        </p:txBody>
      </p:sp>
      <p:sp>
        <p:nvSpPr>
          <p:cNvPr id="21" name="Google Shape;21;g7119cced83_0_99"/>
          <p:cNvSpPr txBox="1"/>
          <p:nvPr>
            <p:ph idx="10" type="dt"/>
          </p:nvPr>
        </p:nvSpPr>
        <p:spPr>
          <a:xfrm>
            <a:off x="9357855" y="6492875"/>
            <a:ext cx="27432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g7119cced83_0_99"/>
          <p:cNvSpPr txBox="1"/>
          <p:nvPr>
            <p:ph idx="11" type="ftr"/>
          </p:nvPr>
        </p:nvSpPr>
        <p:spPr>
          <a:xfrm>
            <a:off x="680321" y="5936188"/>
            <a:ext cx="6870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g7119cced83_0_99"/>
          <p:cNvSpPr txBox="1"/>
          <p:nvPr>
            <p:ph idx="12" type="sldNum"/>
          </p:nvPr>
        </p:nvSpPr>
        <p:spPr>
          <a:xfrm>
            <a:off x="10729455" y="753227"/>
            <a:ext cx="1154100" cy="1090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 name="Google Shape;26;g7119cced83_0_99"/>
          <p:cNvSpPr/>
          <p:nvPr/>
        </p:nvSpPr>
        <p:spPr>
          <a:xfrm flipH="1" rot="10800000">
            <a:off x="2704011" y="1604187"/>
            <a:ext cx="3028802" cy="69509"/>
          </a:xfrm>
          <a:prstGeom prst="rect">
            <a:avLst/>
          </a:prstGeom>
          <a:solidFill>
            <a:srgbClr val="154A9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b="0" l="0" r="0" t="0"/>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g7119cced83_0_62"/>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30" name="Google Shape;30;g7119cced83_0_6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 name="Shape 31"/>
        <p:cNvGrpSpPr/>
        <p:nvPr/>
      </p:nvGrpSpPr>
      <p:grpSpPr>
        <a:xfrm>
          <a:off x="0" y="0"/>
          <a:ext cx="0" cy="0"/>
          <a:chOff x="0" y="0"/>
          <a:chExt cx="0" cy="0"/>
        </a:xfrm>
      </p:grpSpPr>
      <p:sp>
        <p:nvSpPr>
          <p:cNvPr id="32" name="Google Shape;32;g7119cced83_0_6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3" name="Google Shape;33;g7119cced83_0_6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34" name="Google Shape;34;g7119cced83_0_6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5" name="Shape 35"/>
        <p:cNvGrpSpPr/>
        <p:nvPr/>
      </p:nvGrpSpPr>
      <p:grpSpPr>
        <a:xfrm>
          <a:off x="0" y="0"/>
          <a:ext cx="0" cy="0"/>
          <a:chOff x="0" y="0"/>
          <a:chExt cx="0" cy="0"/>
        </a:xfrm>
      </p:grpSpPr>
      <p:sp>
        <p:nvSpPr>
          <p:cNvPr id="36" name="Google Shape;36;g7119cced83_0_6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7" name="Google Shape;37;g7119cced83_0_69"/>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8" name="Google Shape;38;g7119cced83_0_69"/>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9" name="Google Shape;39;g7119cced83_0_6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g7119cced83_0_7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42" name="Google Shape;42;g7119cced83_0_7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 name="Shape 43"/>
        <p:cNvGrpSpPr/>
        <p:nvPr/>
      </p:nvGrpSpPr>
      <p:grpSpPr>
        <a:xfrm>
          <a:off x="0" y="0"/>
          <a:ext cx="0" cy="0"/>
          <a:chOff x="0" y="0"/>
          <a:chExt cx="0" cy="0"/>
        </a:xfrm>
      </p:grpSpPr>
      <p:sp>
        <p:nvSpPr>
          <p:cNvPr id="44" name="Google Shape;44;g7119cced83_0_77"/>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45" name="Google Shape;45;g7119cced83_0_77"/>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46" name="Google Shape;46;g7119cced83_0_7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7" name="Shape 47"/>
        <p:cNvGrpSpPr/>
        <p:nvPr/>
      </p:nvGrpSpPr>
      <p:grpSpPr>
        <a:xfrm>
          <a:off x="0" y="0"/>
          <a:ext cx="0" cy="0"/>
          <a:chOff x="0" y="0"/>
          <a:chExt cx="0" cy="0"/>
        </a:xfrm>
      </p:grpSpPr>
      <p:sp>
        <p:nvSpPr>
          <p:cNvPr id="48" name="Google Shape;48;g7119cced83_0_81"/>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9" name="Google Shape;49;g7119cced83_0_8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0"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g7119cced83_0_84"/>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53" name="Google Shape;53;g7119cced83_0_84"/>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4" name="Google Shape;54;g7119cced83_0_84"/>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55" name="Google Shape;55;g7119cced83_0_8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9" name="Shape 9"/>
        <p:cNvGrpSpPr/>
        <p:nvPr/>
      </p:nvGrpSpPr>
      <p:grpSpPr>
        <a:xfrm>
          <a:off x="0" y="0"/>
          <a:ext cx="0" cy="0"/>
          <a:chOff x="0" y="0"/>
          <a:chExt cx="0" cy="0"/>
        </a:xfrm>
      </p:grpSpPr>
      <p:sp>
        <p:nvSpPr>
          <p:cNvPr id="10" name="Google Shape;10;g7119cced83_0_5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1" name="Google Shape;11;g7119cced83_0_5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2100"/>
              </a:spcBef>
              <a:spcAft>
                <a:spcPts val="210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2" name="Google Shape;12;g7119cced83_0_5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18.png"/><Relationship Id="rId6" Type="http://schemas.openxmlformats.org/officeDocument/2006/relationships/image" Target="../media/image16.jpg"/><Relationship Id="rId7"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9.png"/><Relationship Id="rId4" Type="http://schemas.openxmlformats.org/officeDocument/2006/relationships/image" Target="../media/image22.png"/><Relationship Id="rId5"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www.ametsoc.org/ams/index.cfm/publications/journals/meteorological-monograph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8.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www.ciesin.org/sub_guide.html" TargetMode="External"/><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https://www.ecolex.org/" TargetMode="Externa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https://geodata.grid.unep.ch/" TargetMode="Externa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hyperlink" Target="https://guides.library.yale.edu/FESalumni" TargetMode="External"/><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hyperlink" Target="http://www.world.org/weo/environment" TargetMode="External"/><Relationship Id="rId4" Type="http://schemas.openxmlformats.org/officeDocument/2006/relationships/image" Target="../media/image5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5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hyperlink" Target="http://wedocs.unep.org/handle/20.500.11822/1" TargetMode="External"/><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5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hyperlink" Target="https://environmentlive.unep.org/" TargetMode="External"/><Relationship Id="rId4" Type="http://schemas.openxmlformats.org/officeDocument/2006/relationships/image" Target="../media/image5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4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hyperlink" Target="http://www.research4life.org/" TargetMode="External"/><Relationship Id="rId4" Type="http://schemas.openxmlformats.org/officeDocument/2006/relationships/hyperlink" Target="http://www.research4life.org/" TargetMode="External"/><Relationship Id="rId5" Type="http://schemas.openxmlformats.org/officeDocument/2006/relationships/hyperlink" Target="mailto:r4l@research4life.org" TargetMode="External"/><Relationship Id="rId6" Type="http://schemas.openxmlformats.org/officeDocument/2006/relationships/hyperlink" Target="http://www.research4life.org/training" TargetMode="External"/><Relationship Id="rId7" Type="http://schemas.openxmlformats.org/officeDocument/2006/relationships/hyperlink" Target="http://www.research4life.org/newsletter" TargetMode="External"/><Relationship Id="rId8" Type="http://schemas.openxmlformats.org/officeDocument/2006/relationships/hyperlink" Target="https://bit.ly/2w3CU5C"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1.png"/><Relationship Id="rId4" Type="http://schemas.openxmlformats.org/officeDocument/2006/relationships/image" Target="../media/image13.png"/><Relationship Id="rId9" Type="http://schemas.openxmlformats.org/officeDocument/2006/relationships/hyperlink" Target="mailto:r4l@research4life.org" TargetMode="External"/><Relationship Id="rId5" Type="http://schemas.openxmlformats.org/officeDocument/2006/relationships/image" Target="../media/image18.png"/><Relationship Id="rId6" Type="http://schemas.openxmlformats.org/officeDocument/2006/relationships/image" Target="../media/image16.jpg"/><Relationship Id="rId7" Type="http://schemas.openxmlformats.org/officeDocument/2006/relationships/image" Target="../media/image2.jpg"/><Relationship Id="rId8" Type="http://schemas.openxmlformats.org/officeDocument/2006/relationships/hyperlink" Target="http://www.research4life.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38"/>
          <p:cNvSpPr txBox="1"/>
          <p:nvPr>
            <p:ph idx="1" type="subTitle"/>
          </p:nvPr>
        </p:nvSpPr>
        <p:spPr>
          <a:xfrm>
            <a:off x="0" y="4029770"/>
            <a:ext cx="12192000" cy="722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FFFFFF"/>
              </a:buClr>
              <a:buSzPts val="3600"/>
              <a:buNone/>
            </a:pPr>
            <a:r>
              <a:rPr lang="en-US" sz="3400">
                <a:solidFill>
                  <a:srgbClr val="004890"/>
                </a:solidFill>
                <a:latin typeface="Open Sans"/>
                <a:ea typeface="Open Sans"/>
                <a:cs typeface="Open Sans"/>
                <a:sym typeface="Open Sans"/>
              </a:rPr>
              <a:t>Environment</a:t>
            </a:r>
            <a:endParaRPr sz="3400">
              <a:solidFill>
                <a:srgbClr val="004890"/>
              </a:solidFill>
              <a:latin typeface="Open Sans"/>
              <a:ea typeface="Open Sans"/>
              <a:cs typeface="Open Sans"/>
              <a:sym typeface="Open Sans"/>
            </a:endParaRPr>
          </a:p>
        </p:txBody>
      </p:sp>
      <p:sp>
        <p:nvSpPr>
          <p:cNvPr id="70" name="Google Shape;70;p38"/>
          <p:cNvSpPr txBox="1"/>
          <p:nvPr>
            <p:ph type="ctrTitle"/>
          </p:nvPr>
        </p:nvSpPr>
        <p:spPr>
          <a:xfrm>
            <a:off x="-2" y="2036456"/>
            <a:ext cx="12192000" cy="1596900"/>
          </a:xfrm>
          <a:prstGeom prst="rect">
            <a:avLst/>
          </a:prstGeom>
          <a:noFill/>
          <a:ln>
            <a:noFill/>
          </a:ln>
        </p:spPr>
        <p:txBody>
          <a:bodyPr anchorCtr="0" anchor="b" bIns="0" lIns="91425" spcFirstLastPara="1" rIns="91425" wrap="square" tIns="45700">
            <a:noAutofit/>
          </a:bodyPr>
          <a:lstStyle/>
          <a:p>
            <a:pPr indent="0" lvl="0" marL="0" rtl="0" algn="ctr">
              <a:lnSpc>
                <a:spcPct val="90000"/>
              </a:lnSpc>
              <a:spcBef>
                <a:spcPts val="0"/>
              </a:spcBef>
              <a:spcAft>
                <a:spcPts val="0"/>
              </a:spcAft>
              <a:buSzPts val="4400"/>
              <a:buNone/>
            </a:pPr>
            <a:r>
              <a:rPr b="1" lang="en-US" sz="3500">
                <a:solidFill>
                  <a:srgbClr val="004890"/>
                </a:solidFill>
                <a:latin typeface="Open Sans"/>
                <a:ea typeface="Open Sans"/>
                <a:cs typeface="Open Sans"/>
                <a:sym typeface="Open Sans"/>
              </a:rPr>
              <a:t>ADDITIONAL COLLECTION-SPECIFIC RESOURCES</a:t>
            </a:r>
            <a:endParaRPr b="1" sz="3500">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369300"/>
          </a:xfrm>
          <a:prstGeom prst="rect">
            <a:avLst/>
          </a:prstGeom>
          <a:solidFill>
            <a:srgbClr val="586F7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Open Sans"/>
                <a:ea typeface="Open Sans"/>
                <a:cs typeface="Open Sans"/>
                <a:sym typeface="Open Sans"/>
              </a:rPr>
              <a:t>Research4Life is a public-private partnership of five </a:t>
            </a:r>
            <a:r>
              <a:rPr b="1" lang="en-US" sz="1800">
                <a:solidFill>
                  <a:schemeClr val="lt1"/>
                </a:solidFill>
                <a:latin typeface="Open Sans"/>
                <a:ea typeface="Open Sans"/>
                <a:cs typeface="Open Sans"/>
                <a:sym typeface="Open Sans"/>
              </a:rPr>
              <a:t>collections</a:t>
            </a:r>
            <a:r>
              <a:rPr b="1" i="0" lang="en-US" sz="1800" u="none" cap="none" strike="noStrike">
                <a:solidFill>
                  <a:schemeClr val="lt1"/>
                </a:solidFill>
                <a:latin typeface="Open Sans"/>
                <a:ea typeface="Open Sans"/>
                <a:cs typeface="Open Sans"/>
                <a:sym typeface="Open Sans"/>
              </a:rPr>
              <a:t>:</a:t>
            </a:r>
            <a:endParaRPr b="1" i="0" sz="1800" u="none" cap="none" strike="noStrike">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b="0" l="0" r="0" t="0"/>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b="0" l="0" r="0" t="0"/>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b="0" l="0" r="0" t="0"/>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b="0" l="0" r="0" t="0"/>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b="0" l="0" r="0" t="0"/>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9" name="Shape 149"/>
        <p:cNvGrpSpPr/>
        <p:nvPr/>
      </p:nvGrpSpPr>
      <p:grpSpPr>
        <a:xfrm>
          <a:off x="0" y="0"/>
          <a:ext cx="0" cy="0"/>
          <a:chOff x="0" y="0"/>
          <a:chExt cx="0" cy="0"/>
        </a:xfrm>
      </p:grpSpPr>
      <p:sp>
        <p:nvSpPr>
          <p:cNvPr id="150" name="Google Shape;150;p7"/>
          <p:cNvSpPr txBox="1"/>
          <p:nvPr>
            <p:ph type="title"/>
          </p:nvPr>
        </p:nvSpPr>
        <p:spPr>
          <a:xfrm>
            <a:off x="0" y="378812"/>
            <a:ext cx="7837714"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Folder view on Environmental Index</a:t>
            </a:r>
            <a:endParaRPr>
              <a:solidFill>
                <a:srgbClr val="586F7C"/>
              </a:solidFill>
              <a:latin typeface="Open Sans"/>
              <a:ea typeface="Open Sans"/>
              <a:cs typeface="Open Sans"/>
              <a:sym typeface="Open Sans"/>
            </a:endParaRPr>
          </a:p>
        </p:txBody>
      </p:sp>
      <p:sp>
        <p:nvSpPr>
          <p:cNvPr id="151" name="Google Shape;151;p7"/>
          <p:cNvSpPr txBox="1"/>
          <p:nvPr>
            <p:ph idx="1" type="body"/>
          </p:nvPr>
        </p:nvSpPr>
        <p:spPr>
          <a:xfrm>
            <a:off x="0" y="1810196"/>
            <a:ext cx="11887199" cy="4655918"/>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The                icon next to the title of each search result also  enables the user to </a:t>
            </a:r>
            <a:r>
              <a:rPr b="1" lang="en-US" sz="2000">
                <a:solidFill>
                  <a:srgbClr val="3F3F3F"/>
                </a:solidFill>
                <a:latin typeface="Open Sans"/>
                <a:ea typeface="Open Sans"/>
                <a:cs typeface="Open Sans"/>
                <a:sym typeface="Open Sans"/>
              </a:rPr>
              <a:t>save</a:t>
            </a:r>
            <a:r>
              <a:rPr lang="en-US" sz="2000">
                <a:solidFill>
                  <a:srgbClr val="3F3F3F"/>
                </a:solidFill>
                <a:latin typeface="Open Sans"/>
                <a:ea typeface="Open Sans"/>
                <a:cs typeface="Open Sans"/>
                <a:sym typeface="Open Sans"/>
              </a:rPr>
              <a:t>, </a:t>
            </a:r>
            <a:r>
              <a:rPr b="1" lang="en-US" sz="2000">
                <a:solidFill>
                  <a:srgbClr val="3F3F3F"/>
                </a:solidFill>
                <a:latin typeface="Open Sans"/>
                <a:ea typeface="Open Sans"/>
                <a:cs typeface="Open Sans"/>
                <a:sym typeface="Open Sans"/>
              </a:rPr>
              <a:t>email </a:t>
            </a:r>
            <a:r>
              <a:rPr lang="en-US" sz="2000">
                <a:solidFill>
                  <a:srgbClr val="3F3F3F"/>
                </a:solidFill>
                <a:latin typeface="Open Sans"/>
                <a:ea typeface="Open Sans"/>
                <a:cs typeface="Open Sans"/>
                <a:sym typeface="Open Sans"/>
              </a:rPr>
              <a:t>and </a:t>
            </a:r>
            <a:r>
              <a:rPr b="1" lang="en-US" sz="2000">
                <a:solidFill>
                  <a:srgbClr val="3F3F3F"/>
                </a:solidFill>
                <a:latin typeface="Open Sans"/>
                <a:ea typeface="Open Sans"/>
                <a:cs typeface="Open Sans"/>
                <a:sym typeface="Open Sans"/>
              </a:rPr>
              <a:t>print</a:t>
            </a:r>
            <a:r>
              <a:rPr lang="en-US" sz="2000">
                <a:solidFill>
                  <a:srgbClr val="3F3F3F"/>
                </a:solidFill>
                <a:latin typeface="Open Sans"/>
                <a:ea typeface="Open Sans"/>
                <a:cs typeface="Open Sans"/>
                <a:sym typeface="Open Sans"/>
              </a:rPr>
              <a:t> the citation of an article</a:t>
            </a:r>
            <a:endParaRPr sz="2000">
              <a:solidFill>
                <a:srgbClr val="3F3F3F"/>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Note that, once a file has been added to a folder, it changes its color to yellow                             as shown below.</a:t>
            </a:r>
            <a:endParaRPr>
              <a:solidFill>
                <a:srgbClr val="3F3F3F"/>
              </a:solidFill>
            </a:endParaRPr>
          </a:p>
        </p:txBody>
      </p:sp>
      <p:pic>
        <p:nvPicPr>
          <p:cNvPr descr="https://lh4.googleusercontent.com/QsETFdD5wTHVlMUtAY210f3Tj0eBX8qNUv01dxsJFqOzOxFvUN2eF6bohY4xT8mjFSwQdY3qsrGui1HP6dfpKn7SMXhmdb8i1q62uDrDIRWwAFAsCV14ahPZSECx91bnYbc9XSs" id="152" name="Google Shape;152;p7"/>
          <p:cNvPicPr preferRelativeResize="0"/>
          <p:nvPr/>
        </p:nvPicPr>
        <p:blipFill rotWithShape="1">
          <a:blip r:embed="rId3">
            <a:alphaModFix/>
          </a:blip>
          <a:srcRect b="0" l="0" r="0" t="0"/>
          <a:stretch/>
        </p:blipFill>
        <p:spPr>
          <a:xfrm>
            <a:off x="2201445" y="3494315"/>
            <a:ext cx="7484308" cy="3202304"/>
          </a:xfrm>
          <a:prstGeom prst="rect">
            <a:avLst/>
          </a:prstGeom>
          <a:noFill/>
          <a:ln>
            <a:noFill/>
          </a:ln>
        </p:spPr>
      </p:pic>
      <p:pic>
        <p:nvPicPr>
          <p:cNvPr descr="https://lh3.googleusercontent.com/Hg7kPrwIPAdJrjWddt0aGDMRQMBemwo3EUPE6HgeGB6z8clMEWVZYs6FNjK-aQnhIUmPPTWv4wxTL5Njr8ziKAWEwglgufh1R16R3JuYi_GAVIkGZJn2B9xORm1edfXPsCqCD7I" id="153" name="Google Shape;153;p7"/>
          <p:cNvPicPr preferRelativeResize="0"/>
          <p:nvPr/>
        </p:nvPicPr>
        <p:blipFill rotWithShape="1">
          <a:blip r:embed="rId4">
            <a:alphaModFix/>
          </a:blip>
          <a:srcRect b="0" l="0" r="0" t="0"/>
          <a:stretch/>
        </p:blipFill>
        <p:spPr>
          <a:xfrm>
            <a:off x="1126845" y="1886106"/>
            <a:ext cx="764096" cy="337101"/>
          </a:xfrm>
          <a:prstGeom prst="rect">
            <a:avLst/>
          </a:prstGeom>
          <a:noFill/>
          <a:ln>
            <a:noFill/>
          </a:ln>
        </p:spPr>
      </p:pic>
      <p:pic>
        <p:nvPicPr>
          <p:cNvPr descr="https://lh4.googleusercontent.com/ChnGh5uGvjyWZbzJcot8z3FXzi29kuMzKXdPlx_GhHzAZuOzIfv4pupVNoSJpQaDint_hemh6PG_8Gh_wpWdUdMc_l0gHEjfV6J7yInL8CO7kaUMhaXf8eNrD3QXFCCgBMclMz0" id="154" name="Google Shape;154;p7"/>
          <p:cNvPicPr preferRelativeResize="0"/>
          <p:nvPr/>
        </p:nvPicPr>
        <p:blipFill rotWithShape="1">
          <a:blip r:embed="rId5">
            <a:alphaModFix/>
          </a:blip>
          <a:srcRect b="0" l="0" r="0" t="0"/>
          <a:stretch/>
        </p:blipFill>
        <p:spPr>
          <a:xfrm>
            <a:off x="9886946" y="2684912"/>
            <a:ext cx="604157" cy="411110"/>
          </a:xfrm>
          <a:prstGeom prst="rect">
            <a:avLst/>
          </a:prstGeom>
          <a:noFill/>
          <a:ln>
            <a:noFill/>
          </a:ln>
        </p:spPr>
      </p:pic>
      <p:cxnSp>
        <p:nvCxnSpPr>
          <p:cNvPr id="155" name="Google Shape;155;p7"/>
          <p:cNvCxnSpPr/>
          <p:nvPr/>
        </p:nvCxnSpPr>
        <p:spPr>
          <a:xfrm flipH="1">
            <a:off x="8015350" y="3109300"/>
            <a:ext cx="1240500" cy="933900"/>
          </a:xfrm>
          <a:prstGeom prst="straightConnector1">
            <a:avLst/>
          </a:prstGeom>
          <a:noFill/>
          <a:ln cap="flat" cmpd="sng" w="28575">
            <a:solidFill>
              <a:srgbClr val="93C47D"/>
            </a:solidFill>
            <a:prstDash val="solid"/>
            <a:round/>
            <a:headEnd len="sm" w="sm"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9" name="Shape 159"/>
        <p:cNvGrpSpPr/>
        <p:nvPr/>
      </p:nvGrpSpPr>
      <p:grpSpPr>
        <a:xfrm>
          <a:off x="0" y="0"/>
          <a:ext cx="0" cy="0"/>
          <a:chOff x="0" y="0"/>
          <a:chExt cx="0" cy="0"/>
        </a:xfrm>
      </p:grpSpPr>
      <p:sp>
        <p:nvSpPr>
          <p:cNvPr id="160" name="Google Shape;160;p11"/>
          <p:cNvSpPr txBox="1"/>
          <p:nvPr>
            <p:ph type="title"/>
          </p:nvPr>
        </p:nvSpPr>
        <p:spPr>
          <a:xfrm>
            <a:off x="0" y="378812"/>
            <a:ext cx="7837714"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Folder contents view</a:t>
            </a:r>
            <a:endParaRPr/>
          </a:p>
        </p:txBody>
      </p:sp>
      <p:sp>
        <p:nvSpPr>
          <p:cNvPr id="161" name="Google Shape;161;p11"/>
          <p:cNvSpPr txBox="1"/>
          <p:nvPr>
            <p:ph idx="1" type="body"/>
          </p:nvPr>
        </p:nvSpPr>
        <p:spPr>
          <a:xfrm>
            <a:off x="179615" y="1730829"/>
            <a:ext cx="12012385" cy="4327071"/>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To view the contents of a saved folder, click on  </a:t>
            </a:r>
            <a:r>
              <a:rPr b="1" lang="en-US" sz="2000">
                <a:solidFill>
                  <a:srgbClr val="3F3F3F"/>
                </a:solidFill>
                <a:latin typeface="Open Sans"/>
                <a:ea typeface="Open Sans"/>
                <a:cs typeface="Open Sans"/>
                <a:sym typeface="Open Sans"/>
              </a:rPr>
              <a:t>Folder View.</a:t>
            </a:r>
            <a:endParaRPr>
              <a:solidFill>
                <a:srgbClr val="3F3F3F"/>
              </a:solidFill>
            </a:endParaRPr>
          </a:p>
          <a:p>
            <a:pPr indent="-381000" lvl="0" marL="457200" rtl="0" algn="l">
              <a:lnSpc>
                <a:spcPct val="100000"/>
              </a:lnSpc>
              <a:spcBef>
                <a:spcPts val="1000"/>
              </a:spcBef>
              <a:spcAft>
                <a:spcPts val="0"/>
              </a:spcAft>
              <a:buClr>
                <a:schemeClr val="dk1"/>
              </a:buClr>
              <a:buSzPts val="2400"/>
              <a:buChar char="●"/>
            </a:pPr>
            <a:r>
              <a:rPr b="1" lang="en-US" sz="2000">
                <a:solidFill>
                  <a:srgbClr val="3F3F3F"/>
                </a:solidFill>
                <a:latin typeface="Open Sans"/>
                <a:ea typeface="Open Sans"/>
                <a:cs typeface="Open Sans"/>
                <a:sym typeface="Open Sans"/>
              </a:rPr>
              <a:t>Folder view </a:t>
            </a:r>
            <a:r>
              <a:rPr lang="en-US" sz="2000">
                <a:solidFill>
                  <a:srgbClr val="3F3F3F"/>
                </a:solidFill>
                <a:latin typeface="Open Sans"/>
                <a:ea typeface="Open Sans"/>
                <a:cs typeface="Open Sans"/>
                <a:sym typeface="Open Sans"/>
              </a:rPr>
              <a:t>also shows a breakdown of  content type available in the folder.</a:t>
            </a:r>
            <a:endParaRPr>
              <a:solidFill>
                <a:srgbClr val="3F3F3F"/>
              </a:solidFill>
            </a:endParaRPr>
          </a:p>
          <a:p>
            <a:pPr indent="-381000" lvl="0" marL="457200" rtl="0" algn="l">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The user can also </a:t>
            </a:r>
            <a:r>
              <a:rPr b="1" lang="en-US" sz="2000">
                <a:solidFill>
                  <a:srgbClr val="3F3F3F"/>
                </a:solidFill>
                <a:latin typeface="Open Sans"/>
                <a:ea typeface="Open Sans"/>
                <a:cs typeface="Open Sans"/>
                <a:sym typeface="Open Sans"/>
              </a:rPr>
              <a:t>print</a:t>
            </a:r>
            <a:r>
              <a:rPr lang="en-US" sz="2000">
                <a:solidFill>
                  <a:srgbClr val="3F3F3F"/>
                </a:solidFill>
                <a:latin typeface="Open Sans"/>
                <a:ea typeface="Open Sans"/>
                <a:cs typeface="Open Sans"/>
                <a:sym typeface="Open Sans"/>
              </a:rPr>
              <a:t>, </a:t>
            </a:r>
            <a:r>
              <a:rPr b="1" lang="en-US" sz="2000">
                <a:solidFill>
                  <a:srgbClr val="3F3F3F"/>
                </a:solidFill>
                <a:latin typeface="Open Sans"/>
                <a:ea typeface="Open Sans"/>
                <a:cs typeface="Open Sans"/>
                <a:sym typeface="Open Sans"/>
              </a:rPr>
              <a:t>email</a:t>
            </a:r>
            <a:r>
              <a:rPr lang="en-US" sz="2000">
                <a:solidFill>
                  <a:srgbClr val="3F3F3F"/>
                </a:solidFill>
                <a:latin typeface="Open Sans"/>
                <a:ea typeface="Open Sans"/>
                <a:cs typeface="Open Sans"/>
                <a:sym typeface="Open Sans"/>
              </a:rPr>
              <a:t>, </a:t>
            </a:r>
            <a:r>
              <a:rPr b="1" lang="en-US" sz="2000">
                <a:solidFill>
                  <a:srgbClr val="3F3F3F"/>
                </a:solidFill>
                <a:latin typeface="Open Sans"/>
                <a:ea typeface="Open Sans"/>
                <a:cs typeface="Open Sans"/>
                <a:sym typeface="Open Sans"/>
              </a:rPr>
              <a:t>save</a:t>
            </a:r>
            <a:r>
              <a:rPr lang="en-US" sz="2000">
                <a:solidFill>
                  <a:srgbClr val="3F3F3F"/>
                </a:solidFill>
                <a:latin typeface="Open Sans"/>
                <a:ea typeface="Open Sans"/>
                <a:cs typeface="Open Sans"/>
                <a:sym typeface="Open Sans"/>
              </a:rPr>
              <a:t> and </a:t>
            </a:r>
            <a:r>
              <a:rPr b="1" lang="en-US" sz="2000">
                <a:solidFill>
                  <a:srgbClr val="3F3F3F"/>
                </a:solidFill>
                <a:latin typeface="Open Sans"/>
                <a:ea typeface="Open Sans"/>
                <a:cs typeface="Open Sans"/>
                <a:sym typeface="Open Sans"/>
              </a:rPr>
              <a:t>export</a:t>
            </a:r>
            <a:r>
              <a:rPr lang="en-US" sz="2000">
                <a:solidFill>
                  <a:srgbClr val="3F3F3F"/>
                </a:solidFill>
                <a:latin typeface="Open Sans"/>
                <a:ea typeface="Open Sans"/>
                <a:cs typeface="Open Sans"/>
                <a:sym typeface="Open Sans"/>
              </a:rPr>
              <a:t> the folder contents.</a:t>
            </a:r>
            <a:endParaRPr sz="2000">
              <a:solidFill>
                <a:srgbClr val="3F3F3F"/>
              </a:solidFill>
              <a:latin typeface="Open Sans"/>
              <a:ea typeface="Open Sans"/>
              <a:cs typeface="Open Sans"/>
              <a:sym typeface="Open Sans"/>
            </a:endParaRPr>
          </a:p>
        </p:txBody>
      </p:sp>
      <p:pic>
        <p:nvPicPr>
          <p:cNvPr descr="https://lh4.googleusercontent.com/jKlxSYbcZwnMYTkyfqSqkY4S4ZuXBxuQInFCmBeQhIhTurEACNJP-Kxes_tTd92Q9xOBxRZVdbqcAkEJeK1nsEZ5-P_jb5rx2XqAqa7rwfbnEx_LOU0guEiZ-J2jX8HyYwKKgTE" id="162" name="Google Shape;162;p11"/>
          <p:cNvPicPr preferRelativeResize="0"/>
          <p:nvPr/>
        </p:nvPicPr>
        <p:blipFill rotWithShape="1">
          <a:blip r:embed="rId3">
            <a:alphaModFix/>
          </a:blip>
          <a:srcRect b="0" l="0" r="0" t="0"/>
          <a:stretch/>
        </p:blipFill>
        <p:spPr>
          <a:xfrm>
            <a:off x="2204350" y="3304450"/>
            <a:ext cx="7929251" cy="3421625"/>
          </a:xfrm>
          <a:prstGeom prst="rect">
            <a:avLst/>
          </a:prstGeom>
          <a:noFill/>
          <a:ln>
            <a:noFill/>
          </a:ln>
        </p:spPr>
      </p:pic>
      <p:cxnSp>
        <p:nvCxnSpPr>
          <p:cNvPr id="163" name="Google Shape;163;p11"/>
          <p:cNvCxnSpPr/>
          <p:nvPr/>
        </p:nvCxnSpPr>
        <p:spPr>
          <a:xfrm>
            <a:off x="8712225" y="3123250"/>
            <a:ext cx="850200" cy="571500"/>
          </a:xfrm>
          <a:prstGeom prst="straightConnector1">
            <a:avLst/>
          </a:prstGeom>
          <a:noFill/>
          <a:ln cap="flat" cmpd="sng" w="28575">
            <a:solidFill>
              <a:srgbClr val="93C47D"/>
            </a:solidFill>
            <a:prstDash val="solid"/>
            <a:round/>
            <a:headEnd len="sm" w="sm"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7" name="Shape 167"/>
        <p:cNvGrpSpPr/>
        <p:nvPr/>
      </p:nvGrpSpPr>
      <p:grpSpPr>
        <a:xfrm>
          <a:off x="0" y="0"/>
          <a:ext cx="0" cy="0"/>
          <a:chOff x="0" y="0"/>
          <a:chExt cx="0" cy="0"/>
        </a:xfrm>
      </p:grpSpPr>
      <p:sp>
        <p:nvSpPr>
          <p:cNvPr id="168" name="Google Shape;168;p12"/>
          <p:cNvSpPr txBox="1"/>
          <p:nvPr>
            <p:ph type="title"/>
          </p:nvPr>
        </p:nvSpPr>
        <p:spPr>
          <a:xfrm>
            <a:off x="0" y="378812"/>
            <a:ext cx="7968343"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Creating an account on EBSCOhost</a:t>
            </a:r>
            <a:endParaRPr>
              <a:solidFill>
                <a:srgbClr val="586F7C"/>
              </a:solidFill>
              <a:latin typeface="Open Sans"/>
              <a:ea typeface="Open Sans"/>
              <a:cs typeface="Open Sans"/>
              <a:sym typeface="Open Sans"/>
            </a:endParaRPr>
          </a:p>
        </p:txBody>
      </p:sp>
      <p:sp>
        <p:nvSpPr>
          <p:cNvPr id="169" name="Google Shape;169;p12"/>
          <p:cNvSpPr txBox="1"/>
          <p:nvPr>
            <p:ph idx="1" type="body"/>
          </p:nvPr>
        </p:nvSpPr>
        <p:spPr>
          <a:xfrm>
            <a:off x="0" y="1816275"/>
            <a:ext cx="5078185" cy="4715154"/>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Click the </a:t>
            </a:r>
            <a:r>
              <a:rPr b="1" lang="en-US" sz="2000">
                <a:solidFill>
                  <a:srgbClr val="3F3F3F"/>
                </a:solidFill>
                <a:latin typeface="Open Sans"/>
                <a:ea typeface="Open Sans"/>
                <a:cs typeface="Open Sans"/>
                <a:sym typeface="Open Sans"/>
              </a:rPr>
              <a:t>Sign in </a:t>
            </a:r>
            <a:r>
              <a:rPr lang="en-US" sz="2000">
                <a:solidFill>
                  <a:srgbClr val="3F3F3F"/>
                </a:solidFill>
                <a:latin typeface="Open Sans"/>
                <a:ea typeface="Open Sans"/>
                <a:cs typeface="Open Sans"/>
                <a:sym typeface="Open Sans"/>
              </a:rPr>
              <a:t>button at the top bar of the Environmental Index search page and choose </a:t>
            </a:r>
            <a:r>
              <a:rPr b="1" lang="en-US" sz="2000">
                <a:solidFill>
                  <a:srgbClr val="3F3F3F"/>
                </a:solidFill>
                <a:latin typeface="Open Sans"/>
                <a:ea typeface="Open Sans"/>
                <a:cs typeface="Open Sans"/>
                <a:sym typeface="Open Sans"/>
              </a:rPr>
              <a:t>Create a new account.</a:t>
            </a:r>
            <a:endParaRPr>
              <a:solidFill>
                <a:srgbClr val="3F3F3F"/>
              </a:solidFill>
            </a:endParaRPr>
          </a:p>
          <a:p>
            <a:pPr indent="-381000" lvl="0" marL="457200" rtl="0" algn="l">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Note that this is the user’s personal account on EBSCO host and is separate for the OARE username and password</a:t>
            </a:r>
            <a:r>
              <a:rPr b="1" lang="en-US" sz="2000">
                <a:solidFill>
                  <a:srgbClr val="3F3F3F"/>
                </a:solidFill>
                <a:latin typeface="Open Sans"/>
                <a:ea typeface="Open Sans"/>
                <a:cs typeface="Open Sans"/>
                <a:sym typeface="Open Sans"/>
              </a:rPr>
              <a:t>.</a:t>
            </a:r>
            <a:endParaRPr b="1">
              <a:solidFill>
                <a:srgbClr val="3F3F3F"/>
              </a:solidFill>
              <a:latin typeface="Open Sans"/>
              <a:ea typeface="Open Sans"/>
              <a:cs typeface="Open Sans"/>
              <a:sym typeface="Open Sans"/>
            </a:endParaRPr>
          </a:p>
          <a:p>
            <a:pPr indent="0" lvl="0" marL="76200" rtl="0" algn="l">
              <a:lnSpc>
                <a:spcPct val="100000"/>
              </a:lnSpc>
              <a:spcBef>
                <a:spcPts val="1000"/>
              </a:spcBef>
              <a:spcAft>
                <a:spcPts val="0"/>
              </a:spcAft>
              <a:buClr>
                <a:schemeClr val="dk1"/>
              </a:buClr>
              <a:buSzPts val="2400"/>
              <a:buNone/>
            </a:pPr>
            <a:r>
              <a:rPr b="1" lang="en-US">
                <a:solidFill>
                  <a:srgbClr val="3F3F3F"/>
                </a:solidFill>
                <a:latin typeface="Open Sans"/>
                <a:ea typeface="Open Sans"/>
                <a:cs typeface="Open Sans"/>
                <a:sym typeface="Open Sans"/>
              </a:rPr>
              <a:t>*</a:t>
            </a:r>
            <a:r>
              <a:rPr lang="en-US" sz="2000">
                <a:solidFill>
                  <a:srgbClr val="3F3F3F"/>
                </a:solidFill>
                <a:latin typeface="Open Sans"/>
                <a:ea typeface="Open Sans"/>
                <a:cs typeface="Open Sans"/>
                <a:sym typeface="Open Sans"/>
              </a:rPr>
              <a:t>Once a user has logged into OARE and opened Environment Index, they must use their own username and password - to open the EBSCOhost account</a:t>
            </a:r>
            <a:endParaRPr sz="2000">
              <a:solidFill>
                <a:srgbClr val="3F3F3F"/>
              </a:solidFill>
              <a:latin typeface="Open Sans"/>
              <a:ea typeface="Open Sans"/>
              <a:cs typeface="Open Sans"/>
              <a:sym typeface="Open Sans"/>
            </a:endParaRPr>
          </a:p>
        </p:txBody>
      </p:sp>
      <p:pic>
        <p:nvPicPr>
          <p:cNvPr descr="https://lh5.googleusercontent.com/Gqv1xhdrUzc4ke0h2BlVfix6HgOxESNZ9YRHRZ61W99Rjfuiid2xkKTsrUBRWF-1dnq0BjASZgA8H0Am2Tdmx_0dZktrHUjWrhSiPfiSOgAhzm2iwO5jb-GgATOnkAUwM5zihHY" id="170" name="Google Shape;170;p12"/>
          <p:cNvPicPr preferRelativeResize="0"/>
          <p:nvPr/>
        </p:nvPicPr>
        <p:blipFill rotWithShape="1">
          <a:blip r:embed="rId3">
            <a:alphaModFix/>
          </a:blip>
          <a:srcRect b="0" l="0" r="0" t="0"/>
          <a:stretch/>
        </p:blipFill>
        <p:spPr>
          <a:xfrm>
            <a:off x="4994127" y="2142846"/>
            <a:ext cx="7069512" cy="3523168"/>
          </a:xfrm>
          <a:prstGeom prst="rect">
            <a:avLst/>
          </a:prstGeom>
          <a:noFill/>
          <a:ln>
            <a:noFill/>
          </a:ln>
        </p:spPr>
      </p:pic>
      <p:cxnSp>
        <p:nvCxnSpPr>
          <p:cNvPr id="171" name="Google Shape;171;p12"/>
          <p:cNvCxnSpPr/>
          <p:nvPr/>
        </p:nvCxnSpPr>
        <p:spPr>
          <a:xfrm>
            <a:off x="4537494" y="2950234"/>
            <a:ext cx="1777106" cy="1636616"/>
          </a:xfrm>
          <a:prstGeom prst="straightConnector1">
            <a:avLst/>
          </a:prstGeom>
          <a:noFill/>
          <a:ln cap="flat" cmpd="sng" w="28575">
            <a:solidFill>
              <a:srgbClr val="93C47D"/>
            </a:solidFill>
            <a:prstDash val="solid"/>
            <a:round/>
            <a:headEnd len="sm" w="sm"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5" name="Shape 175"/>
        <p:cNvGrpSpPr/>
        <p:nvPr/>
      </p:nvGrpSpPr>
      <p:grpSpPr>
        <a:xfrm>
          <a:off x="0" y="0"/>
          <a:ext cx="0" cy="0"/>
          <a:chOff x="0" y="0"/>
          <a:chExt cx="0" cy="0"/>
        </a:xfrm>
      </p:grpSpPr>
      <p:sp>
        <p:nvSpPr>
          <p:cNvPr id="176" name="Google Shape;176;p17"/>
          <p:cNvSpPr txBox="1"/>
          <p:nvPr>
            <p:ph type="title"/>
          </p:nvPr>
        </p:nvSpPr>
        <p:spPr>
          <a:xfrm>
            <a:off x="0" y="378812"/>
            <a:ext cx="7968343"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300"/>
              <a:buNone/>
            </a:pPr>
            <a:r>
              <a:rPr lang="en-US" sz="3300">
                <a:solidFill>
                  <a:srgbClr val="586F7C"/>
                </a:solidFill>
                <a:latin typeface="Open Sans"/>
                <a:ea typeface="Open Sans"/>
                <a:cs typeface="Open Sans"/>
                <a:sym typeface="Open Sans"/>
              </a:rPr>
              <a:t>Accessing full-text articles</a:t>
            </a:r>
            <a:endParaRPr sz="3300">
              <a:solidFill>
                <a:srgbClr val="586F7C"/>
              </a:solidFill>
              <a:latin typeface="Open Sans"/>
              <a:ea typeface="Open Sans"/>
              <a:cs typeface="Open Sans"/>
              <a:sym typeface="Open Sans"/>
            </a:endParaRPr>
          </a:p>
        </p:txBody>
      </p:sp>
      <p:sp>
        <p:nvSpPr>
          <p:cNvPr id="177" name="Google Shape;177;p17"/>
          <p:cNvSpPr txBox="1"/>
          <p:nvPr>
            <p:ph idx="1" type="body"/>
          </p:nvPr>
        </p:nvSpPr>
        <p:spPr>
          <a:xfrm>
            <a:off x="0" y="1701974"/>
            <a:ext cx="12185968" cy="4584525"/>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To view the full text of a title, click </a:t>
            </a:r>
            <a:r>
              <a:rPr b="1" lang="en-US" sz="2000">
                <a:solidFill>
                  <a:srgbClr val="3F3F3F"/>
                </a:solidFill>
                <a:latin typeface="Open Sans"/>
                <a:ea typeface="Open Sans"/>
                <a:cs typeface="Open Sans"/>
                <a:sym typeface="Open Sans"/>
              </a:rPr>
              <a:t>Link to Full text.</a:t>
            </a:r>
            <a:endParaRPr>
              <a:solidFill>
                <a:srgbClr val="3F3F3F"/>
              </a:solidFill>
            </a:endParaRPr>
          </a:p>
          <a:p>
            <a:pPr indent="-381000" lvl="0" marL="457200" rtl="0" algn="l">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This action will take the user to a Research4Life page displaying links to the content; select the publisher by clicking any of the </a:t>
            </a:r>
            <a:r>
              <a:rPr b="1" lang="en-US" sz="2000">
                <a:solidFill>
                  <a:srgbClr val="3F3F3F"/>
                </a:solidFill>
                <a:latin typeface="Open Sans"/>
                <a:ea typeface="Open Sans"/>
                <a:cs typeface="Open Sans"/>
                <a:sym typeface="Open Sans"/>
              </a:rPr>
              <a:t>Article Full Text</a:t>
            </a:r>
            <a:r>
              <a:rPr lang="en-US" sz="2000">
                <a:solidFill>
                  <a:srgbClr val="3F3F3F"/>
                </a:solidFill>
                <a:latin typeface="Open Sans"/>
                <a:ea typeface="Open Sans"/>
                <a:cs typeface="Open Sans"/>
                <a:sym typeface="Open Sans"/>
              </a:rPr>
              <a:t> links.</a:t>
            </a:r>
            <a:endParaRPr>
              <a:solidFill>
                <a:srgbClr val="3F3F3F"/>
              </a:solidFill>
            </a:endParaRPr>
          </a:p>
        </p:txBody>
      </p:sp>
      <p:pic>
        <p:nvPicPr>
          <p:cNvPr descr="https://lh6.googleusercontent.com/5F1iaTOEn_bA1rIzh8Wr8uVzXqlAZq2BohQ3Th4NPD3HtlWafyzaqVR2BTBbGOAshT1hoviyPgh91NPoimLtAgYf7SL3AINvBTUYaagiwzXS2jZDtUQ4LmXJyAzp1R2haREH4KQ" id="178" name="Google Shape;178;p17"/>
          <p:cNvPicPr preferRelativeResize="0"/>
          <p:nvPr/>
        </p:nvPicPr>
        <p:blipFill rotWithShape="1">
          <a:blip r:embed="rId3">
            <a:alphaModFix/>
          </a:blip>
          <a:srcRect b="0" l="0" r="0" t="0"/>
          <a:stretch/>
        </p:blipFill>
        <p:spPr>
          <a:xfrm>
            <a:off x="2269672" y="3140728"/>
            <a:ext cx="6781210" cy="3568474"/>
          </a:xfrm>
          <a:prstGeom prst="rect">
            <a:avLst/>
          </a:prstGeom>
          <a:noFill/>
          <a:ln>
            <a:noFill/>
          </a:ln>
        </p:spPr>
      </p:pic>
      <p:cxnSp>
        <p:nvCxnSpPr>
          <p:cNvPr id="179" name="Google Shape;179;p17"/>
          <p:cNvCxnSpPr/>
          <p:nvPr/>
        </p:nvCxnSpPr>
        <p:spPr>
          <a:xfrm flipH="1">
            <a:off x="4028825" y="2161450"/>
            <a:ext cx="1937400" cy="4223400"/>
          </a:xfrm>
          <a:prstGeom prst="straightConnector1">
            <a:avLst/>
          </a:prstGeom>
          <a:noFill/>
          <a:ln cap="flat" cmpd="sng" w="28575">
            <a:solidFill>
              <a:srgbClr val="93C47D"/>
            </a:solidFill>
            <a:prstDash val="solid"/>
            <a:round/>
            <a:headEnd len="sm" w="sm"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3" name="Shape 183"/>
        <p:cNvGrpSpPr/>
        <p:nvPr/>
      </p:nvGrpSpPr>
      <p:grpSpPr>
        <a:xfrm>
          <a:off x="0" y="0"/>
          <a:ext cx="0" cy="0"/>
          <a:chOff x="0" y="0"/>
          <a:chExt cx="0" cy="0"/>
        </a:xfrm>
      </p:grpSpPr>
      <p:sp>
        <p:nvSpPr>
          <p:cNvPr id="184" name="Google Shape;184;p18"/>
          <p:cNvSpPr txBox="1"/>
          <p:nvPr>
            <p:ph type="title"/>
          </p:nvPr>
        </p:nvSpPr>
        <p:spPr>
          <a:xfrm>
            <a:off x="0" y="378812"/>
            <a:ext cx="7968343"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300"/>
              <a:buNone/>
            </a:pPr>
            <a:r>
              <a:rPr lang="en-US" sz="3300">
                <a:solidFill>
                  <a:srgbClr val="586F7C"/>
                </a:solidFill>
                <a:latin typeface="Open Sans"/>
                <a:ea typeface="Open Sans"/>
                <a:cs typeface="Open Sans"/>
                <a:sym typeface="Open Sans"/>
              </a:rPr>
              <a:t>Research4Life page showing links to the full-text content</a:t>
            </a:r>
            <a:endParaRPr/>
          </a:p>
        </p:txBody>
      </p:sp>
      <p:sp>
        <p:nvSpPr>
          <p:cNvPr id="185" name="Google Shape;185;p18"/>
          <p:cNvSpPr txBox="1"/>
          <p:nvPr>
            <p:ph idx="1" type="body"/>
          </p:nvPr>
        </p:nvSpPr>
        <p:spPr>
          <a:xfrm>
            <a:off x="-1" y="1701974"/>
            <a:ext cx="11560629" cy="4584525"/>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Once the publisher’s website is opened, there are options to </a:t>
            </a:r>
            <a:r>
              <a:rPr b="1" lang="en-US" sz="2000">
                <a:solidFill>
                  <a:srgbClr val="3F3F3F"/>
                </a:solidFill>
                <a:latin typeface="Open Sans"/>
                <a:ea typeface="Open Sans"/>
                <a:cs typeface="Open Sans"/>
                <a:sym typeface="Open Sans"/>
              </a:rPr>
              <a:t>download</a:t>
            </a:r>
            <a:r>
              <a:rPr lang="en-US" sz="2000">
                <a:solidFill>
                  <a:srgbClr val="3F3F3F"/>
                </a:solidFill>
                <a:latin typeface="Open Sans"/>
                <a:ea typeface="Open Sans"/>
                <a:cs typeface="Open Sans"/>
                <a:sym typeface="Open Sans"/>
              </a:rPr>
              <a:t>, </a:t>
            </a:r>
            <a:r>
              <a:rPr b="1" lang="en-US" sz="2000">
                <a:solidFill>
                  <a:srgbClr val="3F3F3F"/>
                </a:solidFill>
                <a:latin typeface="Open Sans"/>
                <a:ea typeface="Open Sans"/>
                <a:cs typeface="Open Sans"/>
                <a:sym typeface="Open Sans"/>
              </a:rPr>
              <a:t>save</a:t>
            </a:r>
            <a:r>
              <a:rPr lang="en-US" sz="2000">
                <a:solidFill>
                  <a:srgbClr val="3F3F3F"/>
                </a:solidFill>
                <a:latin typeface="Open Sans"/>
                <a:ea typeface="Open Sans"/>
                <a:cs typeface="Open Sans"/>
                <a:sym typeface="Open Sans"/>
              </a:rPr>
              <a:t> and </a:t>
            </a:r>
            <a:r>
              <a:rPr b="1" lang="en-US" sz="2000">
                <a:solidFill>
                  <a:srgbClr val="3F3F3F"/>
                </a:solidFill>
                <a:latin typeface="Open Sans"/>
                <a:ea typeface="Open Sans"/>
                <a:cs typeface="Open Sans"/>
                <a:sym typeface="Open Sans"/>
              </a:rPr>
              <a:t>export</a:t>
            </a:r>
            <a:r>
              <a:rPr lang="en-US" sz="2000">
                <a:solidFill>
                  <a:srgbClr val="3F3F3F"/>
                </a:solidFill>
                <a:latin typeface="Open Sans"/>
                <a:ea typeface="Open Sans"/>
                <a:cs typeface="Open Sans"/>
                <a:sym typeface="Open Sans"/>
              </a:rPr>
              <a:t> the citation</a:t>
            </a:r>
            <a:endParaRPr>
              <a:solidFill>
                <a:srgbClr val="3F3F3F"/>
              </a:solidFill>
            </a:endParaRPr>
          </a:p>
          <a:p>
            <a:pPr indent="-228600" lvl="0" marL="457200" rtl="0" algn="l">
              <a:lnSpc>
                <a:spcPct val="100000"/>
              </a:lnSpc>
              <a:spcBef>
                <a:spcPts val="1000"/>
              </a:spcBef>
              <a:spcAft>
                <a:spcPts val="0"/>
              </a:spcAft>
              <a:buClr>
                <a:schemeClr val="dk1"/>
              </a:buClr>
              <a:buSzPts val="2400"/>
              <a:buNone/>
            </a:pPr>
            <a:r>
              <a:t/>
            </a:r>
            <a:endParaRPr sz="2000">
              <a:solidFill>
                <a:srgbClr val="3F3F3F"/>
              </a:solidFill>
              <a:latin typeface="Open Sans"/>
              <a:ea typeface="Open Sans"/>
              <a:cs typeface="Open Sans"/>
              <a:sym typeface="Open Sans"/>
            </a:endParaRPr>
          </a:p>
        </p:txBody>
      </p:sp>
      <p:pic>
        <p:nvPicPr>
          <p:cNvPr descr="https://lh4.googleusercontent.com/7iPLtjfw4A5JGwQ-ZMsSFGLwqz5HgHeCM8L34AHSyWbrufxuzyPowG9jsHdLlgKDbS4bdLCY4K9ulsjvhmu8NbyALgH-PgFfGH1MY5Hrv6wem8bCyamRbiEfrAcTTIE_UAC_pkc" id="186" name="Google Shape;186;p18"/>
          <p:cNvPicPr preferRelativeResize="0"/>
          <p:nvPr/>
        </p:nvPicPr>
        <p:blipFill rotWithShape="1">
          <a:blip r:embed="rId3">
            <a:alphaModFix/>
          </a:blip>
          <a:srcRect b="0" l="0" r="0" t="0"/>
          <a:stretch/>
        </p:blipFill>
        <p:spPr>
          <a:xfrm>
            <a:off x="178016" y="2870137"/>
            <a:ext cx="5705866" cy="3658624"/>
          </a:xfrm>
          <a:prstGeom prst="rect">
            <a:avLst/>
          </a:prstGeom>
          <a:noFill/>
          <a:ln>
            <a:noFill/>
          </a:ln>
        </p:spPr>
      </p:pic>
      <p:pic>
        <p:nvPicPr>
          <p:cNvPr descr="https://lh3.googleusercontent.com/vqmuMWITuWZeDX1rMZ6FMCaI1-_VX97fs9dCGftxfv5AXbk762hWZ3-PNqyt3ENkatfL5360Bs9bs_okAQBRHObcL_2oaaeB2T7OSnL6C3H9JXZ-EfVBz_USw3ZJP_3jhFjl4B8" id="187" name="Google Shape;187;p18"/>
          <p:cNvPicPr preferRelativeResize="0"/>
          <p:nvPr/>
        </p:nvPicPr>
        <p:blipFill rotWithShape="1">
          <a:blip r:embed="rId4">
            <a:alphaModFix/>
          </a:blip>
          <a:srcRect b="0" l="0" r="0" t="0"/>
          <a:stretch/>
        </p:blipFill>
        <p:spPr>
          <a:xfrm>
            <a:off x="6025243" y="2870136"/>
            <a:ext cx="6041634" cy="3658625"/>
          </a:xfrm>
          <a:prstGeom prst="rect">
            <a:avLst/>
          </a:prstGeom>
          <a:noFill/>
          <a:ln>
            <a:noFill/>
          </a:ln>
        </p:spPr>
      </p:pic>
      <p:cxnSp>
        <p:nvCxnSpPr>
          <p:cNvPr id="188" name="Google Shape;188;p18"/>
          <p:cNvCxnSpPr/>
          <p:nvPr/>
        </p:nvCxnSpPr>
        <p:spPr>
          <a:xfrm>
            <a:off x="8614650" y="2161450"/>
            <a:ext cx="920100" cy="3930900"/>
          </a:xfrm>
          <a:prstGeom prst="straightConnector1">
            <a:avLst/>
          </a:prstGeom>
          <a:noFill/>
          <a:ln cap="flat" cmpd="sng" w="28575">
            <a:solidFill>
              <a:srgbClr val="93C47D"/>
            </a:solidFill>
            <a:prstDash val="solid"/>
            <a:round/>
            <a:headEnd len="sm" w="sm"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829bd93e03_0_0"/>
          <p:cNvSpPr txBox="1"/>
          <p:nvPr>
            <p:ph type="title"/>
          </p:nvPr>
        </p:nvSpPr>
        <p:spPr>
          <a:xfrm>
            <a:off x="0" y="378812"/>
            <a:ext cx="7707086"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Search history on Environment Index  </a:t>
            </a:r>
            <a:endParaRPr>
              <a:latin typeface="Open Sans"/>
              <a:ea typeface="Open Sans"/>
              <a:cs typeface="Open Sans"/>
              <a:sym typeface="Open Sans"/>
            </a:endParaRPr>
          </a:p>
        </p:txBody>
      </p:sp>
      <p:sp>
        <p:nvSpPr>
          <p:cNvPr id="195" name="Google Shape;195;g829bd93e03_0_0"/>
          <p:cNvSpPr txBox="1"/>
          <p:nvPr>
            <p:ph idx="1" type="body"/>
          </p:nvPr>
        </p:nvSpPr>
        <p:spPr>
          <a:xfrm>
            <a:off x="0" y="1663584"/>
            <a:ext cx="5339443" cy="4704559"/>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To view recent searches the user can click the </a:t>
            </a:r>
            <a:r>
              <a:rPr b="1" lang="en-US" sz="2000">
                <a:solidFill>
                  <a:srgbClr val="3F3F3F"/>
                </a:solidFill>
                <a:latin typeface="Open Sans"/>
                <a:ea typeface="Open Sans"/>
                <a:cs typeface="Open Sans"/>
                <a:sym typeface="Open Sans"/>
              </a:rPr>
              <a:t>Search History </a:t>
            </a:r>
            <a:r>
              <a:rPr lang="en-US" sz="2000">
                <a:solidFill>
                  <a:srgbClr val="3F3F3F"/>
                </a:solidFill>
                <a:latin typeface="Open Sans"/>
                <a:ea typeface="Open Sans"/>
                <a:cs typeface="Open Sans"/>
                <a:sym typeface="Open Sans"/>
              </a:rPr>
              <a:t>tab below the search box.</a:t>
            </a:r>
            <a:endParaRPr>
              <a:solidFill>
                <a:srgbClr val="3F3F3F"/>
              </a:solidFill>
            </a:endParaRPr>
          </a:p>
          <a:p>
            <a:pPr indent="-381000" lvl="0" marL="457200" rtl="0" algn="l">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This will take the user to the </a:t>
            </a:r>
            <a:r>
              <a:rPr b="1" lang="en-US" sz="2000">
                <a:solidFill>
                  <a:srgbClr val="3F3F3F"/>
                </a:solidFill>
                <a:latin typeface="Open Sans"/>
                <a:ea typeface="Open Sans"/>
                <a:cs typeface="Open Sans"/>
                <a:sym typeface="Open Sans"/>
              </a:rPr>
              <a:t>Search History/Alerts page</a:t>
            </a:r>
            <a:r>
              <a:rPr lang="en-US" sz="2000">
                <a:solidFill>
                  <a:srgbClr val="3F3F3F"/>
                </a:solidFill>
                <a:latin typeface="Open Sans"/>
                <a:ea typeface="Open Sans"/>
                <a:cs typeface="Open Sans"/>
                <a:sym typeface="Open Sans"/>
              </a:rPr>
              <a:t>.</a:t>
            </a:r>
            <a:endParaRPr>
              <a:solidFill>
                <a:srgbClr val="3F3F3F"/>
              </a:solidFill>
            </a:endParaRPr>
          </a:p>
          <a:p>
            <a:pPr indent="-381000" lvl="0" marL="457200" rtl="0" algn="l">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Note that any initial and refined searches are listed.</a:t>
            </a:r>
            <a:endParaRPr>
              <a:solidFill>
                <a:srgbClr val="3F3F3F"/>
              </a:solidFill>
            </a:endParaRPr>
          </a:p>
          <a:p>
            <a:pPr indent="-381000" lvl="0" marL="457200" rtl="0" algn="l">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For each search, there are </a:t>
            </a:r>
            <a:r>
              <a:rPr b="1" lang="en-US" sz="2000">
                <a:solidFill>
                  <a:srgbClr val="3F3F3F"/>
                </a:solidFill>
                <a:latin typeface="Open Sans"/>
                <a:ea typeface="Open Sans"/>
                <a:cs typeface="Open Sans"/>
                <a:sym typeface="Open Sans"/>
              </a:rPr>
              <a:t>View Results</a:t>
            </a:r>
            <a:r>
              <a:rPr lang="en-US" sz="2000">
                <a:solidFill>
                  <a:srgbClr val="3F3F3F"/>
                </a:solidFill>
                <a:latin typeface="Open Sans"/>
                <a:ea typeface="Open Sans"/>
                <a:cs typeface="Open Sans"/>
                <a:sym typeface="Open Sans"/>
              </a:rPr>
              <a:t>, </a:t>
            </a:r>
            <a:r>
              <a:rPr b="1" lang="en-US" sz="2000">
                <a:solidFill>
                  <a:srgbClr val="3F3F3F"/>
                </a:solidFill>
                <a:latin typeface="Open Sans"/>
                <a:ea typeface="Open Sans"/>
                <a:cs typeface="Open Sans"/>
                <a:sym typeface="Open Sans"/>
              </a:rPr>
              <a:t>View Details </a:t>
            </a:r>
            <a:r>
              <a:rPr lang="en-US" sz="2000">
                <a:solidFill>
                  <a:srgbClr val="3F3F3F"/>
                </a:solidFill>
                <a:latin typeface="Open Sans"/>
                <a:ea typeface="Open Sans"/>
                <a:cs typeface="Open Sans"/>
                <a:sym typeface="Open Sans"/>
              </a:rPr>
              <a:t>or </a:t>
            </a:r>
            <a:r>
              <a:rPr b="1" lang="en-US" sz="2000">
                <a:solidFill>
                  <a:srgbClr val="3F3F3F"/>
                </a:solidFill>
                <a:latin typeface="Open Sans"/>
                <a:ea typeface="Open Sans"/>
                <a:cs typeface="Open Sans"/>
                <a:sym typeface="Open Sans"/>
              </a:rPr>
              <a:t>Edit options.</a:t>
            </a:r>
            <a:endParaRPr>
              <a:solidFill>
                <a:srgbClr val="3F3F3F"/>
              </a:solidFill>
            </a:endParaRPr>
          </a:p>
          <a:p>
            <a:pPr indent="-381000" lvl="0" marL="457200" rtl="0" algn="l">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Other options are to complete a </a:t>
            </a:r>
            <a:r>
              <a:rPr b="1" lang="en-US" sz="2000">
                <a:solidFill>
                  <a:srgbClr val="3F3F3F"/>
                </a:solidFill>
                <a:latin typeface="Open Sans"/>
                <a:ea typeface="Open Sans"/>
                <a:cs typeface="Open Sans"/>
                <a:sym typeface="Open Sans"/>
              </a:rPr>
              <a:t>Search with AND </a:t>
            </a:r>
            <a:r>
              <a:rPr lang="en-US" sz="2000">
                <a:solidFill>
                  <a:srgbClr val="3F3F3F"/>
                </a:solidFill>
                <a:latin typeface="Open Sans"/>
                <a:ea typeface="Open Sans"/>
                <a:cs typeface="Open Sans"/>
                <a:sym typeface="Open Sans"/>
              </a:rPr>
              <a:t>or </a:t>
            </a:r>
            <a:r>
              <a:rPr b="1" lang="en-US" sz="2000">
                <a:solidFill>
                  <a:srgbClr val="3F3F3F"/>
                </a:solidFill>
                <a:latin typeface="Open Sans"/>
                <a:ea typeface="Open Sans"/>
                <a:cs typeface="Open Sans"/>
                <a:sym typeface="Open Sans"/>
              </a:rPr>
              <a:t>Search with OR </a:t>
            </a:r>
            <a:r>
              <a:rPr lang="en-US" sz="2000">
                <a:solidFill>
                  <a:srgbClr val="3F3F3F"/>
                </a:solidFill>
                <a:latin typeface="Open Sans"/>
                <a:ea typeface="Open Sans"/>
                <a:cs typeface="Open Sans"/>
                <a:sym typeface="Open Sans"/>
              </a:rPr>
              <a:t>or </a:t>
            </a:r>
            <a:r>
              <a:rPr b="1" lang="en-US" sz="2000">
                <a:solidFill>
                  <a:srgbClr val="3F3F3F"/>
                </a:solidFill>
                <a:latin typeface="Open Sans"/>
                <a:ea typeface="Open Sans"/>
                <a:cs typeface="Open Sans"/>
                <a:sym typeface="Open Sans"/>
              </a:rPr>
              <a:t>Delete Searches.</a:t>
            </a:r>
            <a:endParaRPr>
              <a:solidFill>
                <a:srgbClr val="3F3F3F"/>
              </a:solidFill>
            </a:endParaRPr>
          </a:p>
        </p:txBody>
      </p:sp>
      <p:pic>
        <p:nvPicPr>
          <p:cNvPr descr="https://lh3.googleusercontent.com/jkqCKNEU-PxbbqDhTievcOAIGarXWPuK0PFv946saqnOdWHSfH2Lfs1VirMCJ4anMnuhwKaJTw7cU0RuIgZc7OxM4j0pCOzRcu-lf_uyYhv2eaD5dqZzaqPkyrWtQPYNpJV4J9I" id="196" name="Google Shape;196;g829bd93e03_0_0"/>
          <p:cNvPicPr preferRelativeResize="0"/>
          <p:nvPr/>
        </p:nvPicPr>
        <p:blipFill rotWithShape="1">
          <a:blip r:embed="rId3">
            <a:alphaModFix/>
          </a:blip>
          <a:srcRect b="0" l="0" r="0" t="0"/>
          <a:stretch/>
        </p:blipFill>
        <p:spPr>
          <a:xfrm>
            <a:off x="5339443" y="1958009"/>
            <a:ext cx="6613682" cy="2057854"/>
          </a:xfrm>
          <a:prstGeom prst="rect">
            <a:avLst/>
          </a:prstGeom>
          <a:noFill/>
          <a:ln>
            <a:noFill/>
          </a:ln>
        </p:spPr>
      </p:pic>
      <p:pic>
        <p:nvPicPr>
          <p:cNvPr descr="https://lh4.googleusercontent.com/3hJJ1MEcQiLh9ouTZQ4LS6s6A3CYvBVF6wNYbvcoQf6Imf20u0QpdeuFImuSbreID4v20AWzj8ea_nNf2X9LpDPdNPpW7d8w0YFvyl1tz1p05bLDIAxnk8m0aBOHEIlcXdcBE64" id="197" name="Google Shape;197;g829bd93e03_0_0"/>
          <p:cNvPicPr preferRelativeResize="0"/>
          <p:nvPr/>
        </p:nvPicPr>
        <p:blipFill rotWithShape="1">
          <a:blip r:embed="rId4">
            <a:alphaModFix/>
          </a:blip>
          <a:srcRect b="0" l="0" r="0" t="0"/>
          <a:stretch/>
        </p:blipFill>
        <p:spPr>
          <a:xfrm>
            <a:off x="5338875" y="4310288"/>
            <a:ext cx="6614819" cy="1714953"/>
          </a:xfrm>
          <a:prstGeom prst="rect">
            <a:avLst/>
          </a:prstGeom>
          <a:noFill/>
          <a:ln>
            <a:noFill/>
          </a:ln>
        </p:spPr>
      </p:pic>
      <p:cxnSp>
        <p:nvCxnSpPr>
          <p:cNvPr id="198" name="Google Shape;198;g829bd93e03_0_0"/>
          <p:cNvCxnSpPr/>
          <p:nvPr/>
        </p:nvCxnSpPr>
        <p:spPr>
          <a:xfrm flipH="1" rot="10800000">
            <a:off x="5004425" y="5060925"/>
            <a:ext cx="2495100" cy="766500"/>
          </a:xfrm>
          <a:prstGeom prst="straightConnector1">
            <a:avLst/>
          </a:prstGeom>
          <a:noFill/>
          <a:ln cap="flat" cmpd="sng" w="28575">
            <a:solidFill>
              <a:srgbClr val="93C47D"/>
            </a:solidFill>
            <a:prstDash val="solid"/>
            <a:round/>
            <a:headEnd len="sm" w="sm"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3"/>
          <p:cNvSpPr txBox="1"/>
          <p:nvPr>
            <p:ph type="title"/>
          </p:nvPr>
        </p:nvSpPr>
        <p:spPr>
          <a:xfrm>
            <a:off x="0" y="378812"/>
            <a:ext cx="7707086"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Environmental Science Collection </a:t>
            </a:r>
            <a:endParaRPr/>
          </a:p>
        </p:txBody>
      </p:sp>
      <p:grpSp>
        <p:nvGrpSpPr>
          <p:cNvPr id="205" name="Google Shape;205;p23"/>
          <p:cNvGrpSpPr/>
          <p:nvPr/>
        </p:nvGrpSpPr>
        <p:grpSpPr>
          <a:xfrm>
            <a:off x="206791" y="2792361"/>
            <a:ext cx="11598766" cy="3875857"/>
            <a:chOff x="0" y="235651"/>
            <a:chExt cx="11598766" cy="3460589"/>
          </a:xfrm>
        </p:grpSpPr>
        <p:sp>
          <p:nvSpPr>
            <p:cNvPr id="206" name="Google Shape;206;p23"/>
            <p:cNvSpPr/>
            <p:nvPr/>
          </p:nvSpPr>
          <p:spPr>
            <a:xfrm>
              <a:off x="0" y="235651"/>
              <a:ext cx="11598766" cy="491399"/>
            </a:xfrm>
            <a:prstGeom prst="roundRect">
              <a:avLst>
                <a:gd fmla="val 16667" name="adj"/>
              </a:avLst>
            </a:prstGeom>
            <a:solidFill>
              <a:srgbClr val="51B94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23"/>
            <p:cNvSpPr txBox="1"/>
            <p:nvPr/>
          </p:nvSpPr>
          <p:spPr>
            <a:xfrm>
              <a:off x="23988" y="259639"/>
              <a:ext cx="11550790" cy="443423"/>
            </a:xfrm>
            <a:prstGeom prst="rect">
              <a:avLst/>
            </a:prstGeom>
            <a:noFill/>
            <a:ln>
              <a:noFill/>
            </a:ln>
          </p:spPr>
          <p:txBody>
            <a:bodyPr anchorCtr="0" anchor="ctr" bIns="80000" lIns="80000" spcFirstLastPara="1" rIns="80000" wrap="square" tIns="80000">
              <a:noAutofit/>
            </a:bodyPr>
            <a:lstStyle/>
            <a:p>
              <a:pPr indent="0" lvl="0" marL="0" marR="0" rtl="0" algn="l">
                <a:lnSpc>
                  <a:spcPct val="90000"/>
                </a:lnSpc>
                <a:spcBef>
                  <a:spcPts val="0"/>
                </a:spcBef>
                <a:spcAft>
                  <a:spcPts val="0"/>
                </a:spcAft>
                <a:buClr>
                  <a:srgbClr val="000000"/>
                </a:buClr>
                <a:buSzPts val="2100"/>
                <a:buFont typeface="Arial"/>
                <a:buNone/>
              </a:pPr>
              <a:r>
                <a:rPr b="1" i="0" lang="en-US" sz="2100" u="none" cap="none" strike="noStrike">
                  <a:solidFill>
                    <a:schemeClr val="lt1"/>
                  </a:solidFill>
                  <a:latin typeface="Arial"/>
                  <a:ea typeface="Arial"/>
                  <a:cs typeface="Arial"/>
                  <a:sym typeface="Arial"/>
                </a:rPr>
                <a:t>Environmental Science Database </a:t>
              </a:r>
              <a:endParaRPr b="0" i="0" sz="2100" u="none" cap="none" strike="noStrike">
                <a:solidFill>
                  <a:schemeClr val="lt1"/>
                </a:solidFill>
                <a:latin typeface="Arial"/>
                <a:ea typeface="Arial"/>
                <a:cs typeface="Arial"/>
                <a:sym typeface="Arial"/>
              </a:endParaRPr>
            </a:p>
          </p:txBody>
        </p:sp>
        <p:sp>
          <p:nvSpPr>
            <p:cNvPr id="208" name="Google Shape;208;p23"/>
            <p:cNvSpPr/>
            <p:nvPr/>
          </p:nvSpPr>
          <p:spPr>
            <a:xfrm>
              <a:off x="0" y="727051"/>
              <a:ext cx="11598766" cy="14779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23"/>
            <p:cNvSpPr txBox="1"/>
            <p:nvPr/>
          </p:nvSpPr>
          <p:spPr>
            <a:xfrm>
              <a:off x="0" y="727051"/>
              <a:ext cx="11598766" cy="1184721"/>
            </a:xfrm>
            <a:prstGeom prst="rect">
              <a:avLst/>
            </a:prstGeom>
            <a:noFill/>
            <a:ln>
              <a:noFill/>
            </a:ln>
          </p:spPr>
          <p:txBody>
            <a:bodyPr anchorCtr="0" anchor="t" bIns="26650" lIns="368250" spcFirstLastPara="1" rIns="149350" wrap="square" tIns="26650">
              <a:noAutofit/>
            </a:bodyPr>
            <a:lstStyle/>
            <a:p>
              <a:pPr indent="-330200" lvl="0" marL="457200" marR="0" rtl="0" algn="l">
                <a:lnSpc>
                  <a:spcPct val="90000"/>
                </a:lnSpc>
                <a:spcBef>
                  <a:spcPts val="0"/>
                </a:spcBef>
                <a:spcAft>
                  <a:spcPts val="0"/>
                </a:spcAft>
                <a:buClr>
                  <a:srgbClr val="000000"/>
                </a:buClr>
                <a:buSzPts val="1600"/>
                <a:buFont typeface="Arial"/>
                <a:buChar char="●"/>
              </a:pPr>
              <a:r>
                <a:rPr b="0" i="0" lang="en-US" sz="1500" u="none" cap="none" strike="noStrike">
                  <a:solidFill>
                    <a:srgbClr val="000000"/>
                  </a:solidFill>
                  <a:latin typeface="Open Sans"/>
                  <a:ea typeface="Open Sans"/>
                  <a:cs typeface="Open Sans"/>
                  <a:sym typeface="Open Sans"/>
                </a:rPr>
                <a:t>This is cross-disciplinary resource of full-text content from the global literature across this field and related disciplines.</a:t>
              </a:r>
              <a:endParaRPr b="0" i="0" sz="1500" u="none" cap="none" strike="noStrike">
                <a:solidFill>
                  <a:srgbClr val="000000"/>
                </a:solidFill>
                <a:latin typeface="Open Sans"/>
                <a:ea typeface="Open Sans"/>
                <a:cs typeface="Open Sans"/>
                <a:sym typeface="Open Sans"/>
              </a:endParaRPr>
            </a:p>
            <a:p>
              <a:pPr indent="-330200" lvl="0" marL="457200" marR="0" rtl="0" algn="l">
                <a:lnSpc>
                  <a:spcPct val="90000"/>
                </a:lnSpc>
                <a:spcBef>
                  <a:spcPts val="0"/>
                </a:spcBef>
                <a:spcAft>
                  <a:spcPts val="0"/>
                </a:spcAft>
                <a:buClr>
                  <a:srgbClr val="000000"/>
                </a:buClr>
                <a:buSzPts val="1600"/>
                <a:buFont typeface="Arial"/>
                <a:buChar char="●"/>
              </a:pPr>
              <a:r>
                <a:rPr b="0" i="0" lang="en-US" sz="1500" u="none" cap="none" strike="noStrike">
                  <a:solidFill>
                    <a:srgbClr val="000000"/>
                  </a:solidFill>
                  <a:latin typeface="Open Sans"/>
                  <a:ea typeface="Open Sans"/>
                  <a:cs typeface="Open Sans"/>
                  <a:sym typeface="Open Sans"/>
                </a:rPr>
                <a:t>It provides the most complete collection of resources available to support research and learning in environmental science and related fields.</a:t>
              </a:r>
              <a:endParaRPr b="0" i="0" sz="1500" u="none" cap="none" strike="noStrike">
                <a:solidFill>
                  <a:srgbClr val="000000"/>
                </a:solidFill>
                <a:latin typeface="Open Sans"/>
                <a:ea typeface="Open Sans"/>
                <a:cs typeface="Open Sans"/>
                <a:sym typeface="Open Sans"/>
              </a:endParaRPr>
            </a:p>
            <a:p>
              <a:pPr indent="-330200" lvl="0" marL="457200" marR="0" rtl="0" algn="l">
                <a:lnSpc>
                  <a:spcPct val="90000"/>
                </a:lnSpc>
                <a:spcBef>
                  <a:spcPts val="0"/>
                </a:spcBef>
                <a:spcAft>
                  <a:spcPts val="0"/>
                </a:spcAft>
                <a:buClr>
                  <a:srgbClr val="000000"/>
                </a:buClr>
                <a:buSzPts val="1600"/>
                <a:buFont typeface="Arial"/>
                <a:buChar char="●"/>
              </a:pPr>
              <a:r>
                <a:rPr b="0" i="0" lang="en-US" sz="1500" u="none" cap="none" strike="noStrike">
                  <a:solidFill>
                    <a:srgbClr val="000000"/>
                  </a:solidFill>
                  <a:latin typeface="Open Sans"/>
                  <a:ea typeface="Open Sans"/>
                  <a:cs typeface="Open Sans"/>
                  <a:sym typeface="Open Sans"/>
                </a:rPr>
                <a:t>It covers disciplines such as such as engineering, biotechnology, bacteriology, atmospheric science, ecology, and biology.</a:t>
              </a:r>
              <a:endParaRPr b="0" i="0" sz="1500" u="none" cap="none" strike="noStrike">
                <a:solidFill>
                  <a:srgbClr val="000000"/>
                </a:solidFill>
                <a:latin typeface="Open Sans"/>
                <a:ea typeface="Open Sans"/>
                <a:cs typeface="Open Sans"/>
                <a:sym typeface="Open Sans"/>
              </a:endParaRPr>
            </a:p>
            <a:p>
              <a:pPr indent="-330200" lvl="0" marL="457200" marR="0" rtl="0" algn="l">
                <a:lnSpc>
                  <a:spcPct val="90000"/>
                </a:lnSpc>
                <a:spcBef>
                  <a:spcPts val="0"/>
                </a:spcBef>
                <a:spcAft>
                  <a:spcPts val="0"/>
                </a:spcAft>
                <a:buClr>
                  <a:srgbClr val="000000"/>
                </a:buClr>
                <a:buSzPts val="1600"/>
                <a:buFont typeface="Arial"/>
                <a:buChar char="●"/>
              </a:pPr>
              <a:r>
                <a:rPr b="0" i="0" lang="en-US" sz="1500" u="none" cap="none" strike="noStrike">
                  <a:solidFill>
                    <a:srgbClr val="000000"/>
                  </a:solidFill>
                  <a:latin typeface="Open Sans"/>
                  <a:ea typeface="Open Sans"/>
                  <a:cs typeface="Open Sans"/>
                  <a:sym typeface="Open Sans"/>
                </a:rPr>
                <a:t>Contains full text sources from include scientific journals, trade journals, new sources, conference proceedings, reports, monographs, books and government publications.</a:t>
              </a:r>
              <a:endParaRPr b="0" i="0" sz="1500" u="none" cap="none" strike="noStrike">
                <a:solidFill>
                  <a:srgbClr val="000000"/>
                </a:solidFill>
                <a:latin typeface="Open Sans"/>
                <a:ea typeface="Open Sans"/>
                <a:cs typeface="Open Sans"/>
                <a:sym typeface="Open Sans"/>
              </a:endParaRPr>
            </a:p>
          </p:txBody>
        </p:sp>
        <p:sp>
          <p:nvSpPr>
            <p:cNvPr id="210" name="Google Shape;210;p23"/>
            <p:cNvSpPr/>
            <p:nvPr/>
          </p:nvSpPr>
          <p:spPr>
            <a:xfrm>
              <a:off x="0" y="2205031"/>
              <a:ext cx="11598766" cy="491399"/>
            </a:xfrm>
            <a:prstGeom prst="roundRect">
              <a:avLst>
                <a:gd fmla="val 16667" name="adj"/>
              </a:avLst>
            </a:prstGeom>
            <a:solidFill>
              <a:srgbClr val="00489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23"/>
            <p:cNvSpPr txBox="1"/>
            <p:nvPr/>
          </p:nvSpPr>
          <p:spPr>
            <a:xfrm>
              <a:off x="23988" y="2229019"/>
              <a:ext cx="11550790" cy="443423"/>
            </a:xfrm>
            <a:prstGeom prst="rect">
              <a:avLst/>
            </a:prstGeom>
            <a:noFill/>
            <a:ln>
              <a:noFill/>
            </a:ln>
          </p:spPr>
          <p:txBody>
            <a:bodyPr anchorCtr="0" anchor="ctr" bIns="80000" lIns="80000" spcFirstLastPara="1" rIns="80000" wrap="square" tIns="80000">
              <a:noAutofit/>
            </a:bodyPr>
            <a:lstStyle/>
            <a:p>
              <a:pPr indent="0" lvl="0" marL="0" marR="0" rtl="0" algn="l">
                <a:lnSpc>
                  <a:spcPct val="90000"/>
                </a:lnSpc>
                <a:spcBef>
                  <a:spcPts val="0"/>
                </a:spcBef>
                <a:spcAft>
                  <a:spcPts val="0"/>
                </a:spcAft>
                <a:buClr>
                  <a:srgbClr val="000000"/>
                </a:buClr>
                <a:buSzPts val="2100"/>
                <a:buFont typeface="Arial"/>
                <a:buNone/>
              </a:pPr>
              <a:r>
                <a:rPr b="1" i="0" lang="en-US" sz="2100" u="none" cap="none" strike="noStrike">
                  <a:solidFill>
                    <a:schemeClr val="lt1"/>
                  </a:solidFill>
                  <a:latin typeface="Arial"/>
                  <a:ea typeface="Arial"/>
                  <a:cs typeface="Arial"/>
                  <a:sym typeface="Arial"/>
                </a:rPr>
                <a:t>Environmental Science Index </a:t>
              </a:r>
              <a:endParaRPr b="0" i="0" sz="2100" u="none" cap="none" strike="noStrike">
                <a:solidFill>
                  <a:schemeClr val="lt1"/>
                </a:solidFill>
                <a:latin typeface="Arial"/>
                <a:ea typeface="Arial"/>
                <a:cs typeface="Arial"/>
                <a:sym typeface="Arial"/>
              </a:endParaRPr>
            </a:p>
          </p:txBody>
        </p:sp>
        <p:sp>
          <p:nvSpPr>
            <p:cNvPr id="212" name="Google Shape;212;p23"/>
            <p:cNvSpPr/>
            <p:nvPr/>
          </p:nvSpPr>
          <p:spPr>
            <a:xfrm>
              <a:off x="0" y="2696431"/>
              <a:ext cx="11598766" cy="99980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23"/>
            <p:cNvSpPr txBox="1"/>
            <p:nvPr/>
          </p:nvSpPr>
          <p:spPr>
            <a:xfrm>
              <a:off x="0" y="2696431"/>
              <a:ext cx="11598766" cy="999809"/>
            </a:xfrm>
            <a:prstGeom prst="rect">
              <a:avLst/>
            </a:prstGeom>
            <a:noFill/>
            <a:ln>
              <a:noFill/>
            </a:ln>
          </p:spPr>
          <p:txBody>
            <a:bodyPr anchorCtr="0" anchor="t" bIns="26650" lIns="368250" spcFirstLastPara="1" rIns="149350" wrap="square" tIns="26650">
              <a:noAutofit/>
            </a:bodyPr>
            <a:lstStyle/>
            <a:p>
              <a:pPr indent="-330200" lvl="0" marL="457200" marR="0" rtl="0" algn="l">
                <a:lnSpc>
                  <a:spcPct val="90000"/>
                </a:lnSpc>
                <a:spcBef>
                  <a:spcPts val="0"/>
                </a:spcBef>
                <a:spcAft>
                  <a:spcPts val="0"/>
                </a:spcAft>
                <a:buClr>
                  <a:srgbClr val="000000"/>
                </a:buClr>
                <a:buSzPts val="1600"/>
                <a:buFont typeface="Arial"/>
                <a:buChar char="●"/>
              </a:pPr>
              <a:r>
                <a:rPr b="0" i="0" lang="en-US" sz="1500" u="none" cap="none" strike="noStrike">
                  <a:solidFill>
                    <a:srgbClr val="000000"/>
                  </a:solidFill>
                  <a:latin typeface="Open Sans"/>
                  <a:ea typeface="Open Sans"/>
                  <a:cs typeface="Open Sans"/>
                  <a:sym typeface="Open Sans"/>
                </a:rPr>
                <a:t>It provides in-depth abstracting and indexing coverage from the environmental science literature and related disciplines.</a:t>
              </a:r>
              <a:endParaRPr b="0" i="0" sz="1500" u="none" cap="none" strike="noStrike">
                <a:solidFill>
                  <a:srgbClr val="000000"/>
                </a:solidFill>
                <a:latin typeface="Open Sans"/>
                <a:ea typeface="Open Sans"/>
                <a:cs typeface="Open Sans"/>
                <a:sym typeface="Open Sans"/>
              </a:endParaRPr>
            </a:p>
            <a:p>
              <a:pPr indent="-330200" lvl="0" marL="457200" marR="0" rtl="0" algn="l">
                <a:lnSpc>
                  <a:spcPct val="90000"/>
                </a:lnSpc>
                <a:spcBef>
                  <a:spcPts val="0"/>
                </a:spcBef>
                <a:spcAft>
                  <a:spcPts val="0"/>
                </a:spcAft>
                <a:buClr>
                  <a:srgbClr val="000000"/>
                </a:buClr>
                <a:buSzPts val="1600"/>
                <a:buFont typeface="Arial"/>
                <a:buChar char="●"/>
              </a:pPr>
              <a:r>
                <a:rPr b="0" i="0" lang="en-US" sz="1500" u="none" cap="none" strike="noStrike">
                  <a:solidFill>
                    <a:srgbClr val="000000"/>
                  </a:solidFill>
                  <a:latin typeface="Open Sans"/>
                  <a:ea typeface="Open Sans"/>
                  <a:cs typeface="Open Sans"/>
                  <a:sym typeface="Open Sans"/>
                </a:rPr>
                <a:t>Abstracts and citations are drawn from thousands of peer-reviewed journals, trade titles, conference proceedings and other content types.</a:t>
              </a:r>
              <a:endParaRPr b="0" i="0" sz="1500" u="none" cap="none" strike="noStrike">
                <a:solidFill>
                  <a:srgbClr val="000000"/>
                </a:solidFill>
                <a:latin typeface="Open Sans"/>
                <a:ea typeface="Open Sans"/>
                <a:cs typeface="Open Sans"/>
                <a:sym typeface="Open Sans"/>
              </a:endParaRPr>
            </a:p>
            <a:p>
              <a:pPr indent="-330200" lvl="0" marL="457200" marR="0" rtl="0" algn="l">
                <a:lnSpc>
                  <a:spcPct val="90000"/>
                </a:lnSpc>
                <a:spcBef>
                  <a:spcPts val="0"/>
                </a:spcBef>
                <a:spcAft>
                  <a:spcPts val="0"/>
                </a:spcAft>
                <a:buClr>
                  <a:srgbClr val="000000"/>
                </a:buClr>
                <a:buSzPts val="1600"/>
                <a:buFont typeface="Arial"/>
                <a:buChar char="●"/>
              </a:pPr>
              <a:r>
                <a:rPr b="0" i="0" lang="en-US" sz="1500" u="none" cap="none" strike="noStrike">
                  <a:solidFill>
                    <a:srgbClr val="000000"/>
                  </a:solidFill>
                  <a:latin typeface="Open Sans"/>
                  <a:ea typeface="Open Sans"/>
                  <a:cs typeface="Open Sans"/>
                  <a:sym typeface="Open Sans"/>
                </a:rPr>
                <a:t>Content coverage available in the databases starts from 1960 and runs through to current material.</a:t>
              </a:r>
              <a:endParaRPr b="0" i="0" sz="1500" u="none" cap="none" strike="noStrike">
                <a:solidFill>
                  <a:srgbClr val="000000"/>
                </a:solidFill>
                <a:latin typeface="Open Sans"/>
                <a:ea typeface="Open Sans"/>
                <a:cs typeface="Open Sans"/>
                <a:sym typeface="Open Sans"/>
              </a:endParaRPr>
            </a:p>
          </p:txBody>
        </p:sp>
      </p:grpSp>
      <p:sp>
        <p:nvSpPr>
          <p:cNvPr id="214" name="Google Shape;214;p23"/>
          <p:cNvSpPr txBox="1"/>
          <p:nvPr/>
        </p:nvSpPr>
        <p:spPr>
          <a:xfrm>
            <a:off x="168523" y="1661818"/>
            <a:ext cx="11185072"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Open Sans"/>
                <a:ea typeface="Open Sans"/>
                <a:cs typeface="Open Sans"/>
                <a:sym typeface="Open Sans"/>
              </a:rPr>
              <a:t>The Environmental Science Collection is a product of ProQuest Publishers and is a combination of two databases, namely </a:t>
            </a:r>
            <a:r>
              <a:rPr b="1" i="1" lang="en-US" sz="2000" u="none" cap="none" strike="noStrike">
                <a:solidFill>
                  <a:srgbClr val="3F3F3F"/>
                </a:solidFill>
                <a:latin typeface="Open Sans"/>
                <a:ea typeface="Open Sans"/>
                <a:cs typeface="Open Sans"/>
                <a:sym typeface="Open Sans"/>
              </a:rPr>
              <a:t>Environmental Science Database</a:t>
            </a:r>
            <a:r>
              <a:rPr b="0" i="0" lang="en-US" sz="2000" u="none" cap="none" strike="noStrike">
                <a:solidFill>
                  <a:srgbClr val="3F3F3F"/>
                </a:solidFill>
                <a:latin typeface="Open Sans"/>
                <a:ea typeface="Open Sans"/>
                <a:cs typeface="Open Sans"/>
                <a:sym typeface="Open Sans"/>
              </a:rPr>
              <a:t> and</a:t>
            </a:r>
            <a:r>
              <a:rPr b="0" i="1" lang="en-US" sz="2000" u="none" cap="none" strike="noStrike">
                <a:solidFill>
                  <a:srgbClr val="3F3F3F"/>
                </a:solidFill>
                <a:latin typeface="Open Sans"/>
                <a:ea typeface="Open Sans"/>
                <a:cs typeface="Open Sans"/>
                <a:sym typeface="Open Sans"/>
              </a:rPr>
              <a:t> </a:t>
            </a:r>
            <a:r>
              <a:rPr b="1" i="1" lang="en-US" sz="2000" u="none" cap="none" strike="noStrike">
                <a:solidFill>
                  <a:srgbClr val="3F3F3F"/>
                </a:solidFill>
                <a:latin typeface="Open Sans"/>
                <a:ea typeface="Open Sans"/>
                <a:cs typeface="Open Sans"/>
                <a:sym typeface="Open Sans"/>
              </a:rPr>
              <a:t>Environmental Science Index</a:t>
            </a:r>
            <a:endParaRPr b="1" i="0" sz="2000" u="none" cap="none" strike="noStrike">
              <a:solidFill>
                <a:srgbClr val="3F3F3F"/>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9"/>
          <p:cNvSpPr txBox="1"/>
          <p:nvPr>
            <p:ph type="title"/>
          </p:nvPr>
        </p:nvSpPr>
        <p:spPr>
          <a:xfrm>
            <a:off x="0" y="0"/>
            <a:ext cx="8216400" cy="151812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100000"/>
              <a:buNone/>
            </a:pPr>
            <a:r>
              <a:rPr lang="en-US" sz="4000">
                <a:solidFill>
                  <a:srgbClr val="586F7C"/>
                </a:solidFill>
                <a:latin typeface="Open Sans"/>
                <a:ea typeface="Open Sans"/>
                <a:cs typeface="Open Sans"/>
                <a:sym typeface="Open Sans"/>
              </a:rPr>
              <a:t>Accessing Environmental Science Collection from the R4L Unified Portal</a:t>
            </a:r>
            <a:endParaRPr>
              <a:solidFill>
                <a:srgbClr val="586F7C"/>
              </a:solidFill>
              <a:latin typeface="Open Sans"/>
              <a:ea typeface="Open Sans"/>
              <a:cs typeface="Open Sans"/>
              <a:sym typeface="Open Sans"/>
            </a:endParaRPr>
          </a:p>
        </p:txBody>
      </p:sp>
      <p:sp>
        <p:nvSpPr>
          <p:cNvPr id="220" name="Google Shape;220;p9"/>
          <p:cNvSpPr txBox="1"/>
          <p:nvPr>
            <p:ph idx="1" type="body"/>
          </p:nvPr>
        </p:nvSpPr>
        <p:spPr>
          <a:xfrm>
            <a:off x="103350" y="1878500"/>
            <a:ext cx="11985300" cy="4522200"/>
          </a:xfrm>
          <a:prstGeom prst="rect">
            <a:avLst/>
          </a:prstGeom>
          <a:noFill/>
          <a:ln>
            <a:noFill/>
          </a:ln>
        </p:spPr>
        <p:txBody>
          <a:bodyPr anchorCtr="0" anchor="t" bIns="45700" lIns="91425" spcFirstLastPara="1" rIns="91425" wrap="square" tIns="45700">
            <a:noAutofit/>
          </a:bodyPr>
          <a:lstStyle/>
          <a:p>
            <a:pPr indent="-203200" lvl="0" marL="355600" rtl="0" algn="l">
              <a:lnSpc>
                <a:spcPct val="100000"/>
              </a:lnSpc>
              <a:spcBef>
                <a:spcPts val="0"/>
              </a:spcBef>
              <a:spcAft>
                <a:spcPts val="0"/>
              </a:spcAft>
              <a:buClr>
                <a:schemeClr val="dk2"/>
              </a:buClr>
              <a:buSzPts val="2200"/>
              <a:buNone/>
            </a:pPr>
            <a:r>
              <a:t/>
            </a:r>
            <a:endParaRPr i="1" sz="2200">
              <a:solidFill>
                <a:schemeClr val="dk1"/>
              </a:solidFill>
              <a:latin typeface="Open Sans"/>
              <a:ea typeface="Open Sans"/>
              <a:cs typeface="Open Sans"/>
              <a:sym typeface="Open Sans"/>
            </a:endParaRPr>
          </a:p>
          <a:p>
            <a:pPr indent="-203200" lvl="0" marL="355600" rtl="0" algn="l">
              <a:lnSpc>
                <a:spcPct val="100000"/>
              </a:lnSpc>
              <a:spcBef>
                <a:spcPts val="0"/>
              </a:spcBef>
              <a:spcAft>
                <a:spcPts val="0"/>
              </a:spcAft>
              <a:buClr>
                <a:schemeClr val="dk2"/>
              </a:buClr>
              <a:buSzPts val="2200"/>
              <a:buNone/>
            </a:pPr>
            <a:r>
              <a:t/>
            </a:r>
            <a:endParaRPr i="1" sz="2200">
              <a:solidFill>
                <a:schemeClr val="dk1"/>
              </a:solidFill>
              <a:latin typeface="Open Sans"/>
              <a:ea typeface="Open Sans"/>
              <a:cs typeface="Open Sans"/>
              <a:sym typeface="Open Sans"/>
            </a:endParaRPr>
          </a:p>
          <a:p>
            <a:pPr indent="-203200" lvl="0" marL="355600" rtl="0" algn="l">
              <a:lnSpc>
                <a:spcPct val="100000"/>
              </a:lnSpc>
              <a:spcBef>
                <a:spcPts val="0"/>
              </a:spcBef>
              <a:spcAft>
                <a:spcPts val="0"/>
              </a:spcAft>
              <a:buClr>
                <a:schemeClr val="dk2"/>
              </a:buClr>
              <a:buSzPts val="2200"/>
              <a:buNone/>
            </a:pPr>
            <a:r>
              <a:t/>
            </a:r>
            <a:endParaRPr i="1" sz="2200">
              <a:solidFill>
                <a:schemeClr val="dk1"/>
              </a:solidFill>
              <a:latin typeface="Open Sans"/>
              <a:ea typeface="Open Sans"/>
              <a:cs typeface="Open Sans"/>
              <a:sym typeface="Open Sans"/>
            </a:endParaRPr>
          </a:p>
          <a:p>
            <a:pPr indent="-203200" lvl="0" marL="355600" rtl="0" algn="l">
              <a:lnSpc>
                <a:spcPct val="100000"/>
              </a:lnSpc>
              <a:spcBef>
                <a:spcPts val="0"/>
              </a:spcBef>
              <a:spcAft>
                <a:spcPts val="0"/>
              </a:spcAft>
              <a:buClr>
                <a:schemeClr val="dk2"/>
              </a:buClr>
              <a:buSzPts val="2200"/>
              <a:buNone/>
            </a:pPr>
            <a:r>
              <a:t/>
            </a:r>
            <a:endParaRPr i="1" sz="2200">
              <a:solidFill>
                <a:schemeClr val="dk1"/>
              </a:solidFill>
              <a:latin typeface="Open Sans"/>
              <a:ea typeface="Open Sans"/>
              <a:cs typeface="Open Sans"/>
              <a:sym typeface="Open Sans"/>
            </a:endParaRPr>
          </a:p>
          <a:p>
            <a:pPr indent="-203200" lvl="0" marL="355600" rtl="0" algn="l">
              <a:lnSpc>
                <a:spcPct val="100000"/>
              </a:lnSpc>
              <a:spcBef>
                <a:spcPts val="0"/>
              </a:spcBef>
              <a:spcAft>
                <a:spcPts val="0"/>
              </a:spcAft>
              <a:buClr>
                <a:schemeClr val="dk2"/>
              </a:buClr>
              <a:buSzPts val="2200"/>
              <a:buNone/>
            </a:pPr>
            <a:r>
              <a:t/>
            </a:r>
            <a:endParaRPr sz="2200">
              <a:solidFill>
                <a:schemeClr val="dk1"/>
              </a:solidFill>
              <a:latin typeface="Open Sans"/>
              <a:ea typeface="Open Sans"/>
              <a:cs typeface="Open Sans"/>
              <a:sym typeface="Open Sans"/>
            </a:endParaRPr>
          </a:p>
        </p:txBody>
      </p:sp>
      <p:pic>
        <p:nvPicPr>
          <p:cNvPr id="221" name="Google Shape;221;p9"/>
          <p:cNvPicPr preferRelativeResize="0"/>
          <p:nvPr/>
        </p:nvPicPr>
        <p:blipFill rotWithShape="1">
          <a:blip r:embed="rId3">
            <a:alphaModFix/>
          </a:blip>
          <a:srcRect b="0" l="0" r="0" t="0"/>
          <a:stretch/>
        </p:blipFill>
        <p:spPr>
          <a:xfrm>
            <a:off x="2465365" y="2441521"/>
            <a:ext cx="1581150" cy="2371725"/>
          </a:xfrm>
          <a:prstGeom prst="rect">
            <a:avLst/>
          </a:prstGeom>
          <a:noFill/>
          <a:ln>
            <a:noFill/>
          </a:ln>
        </p:spPr>
      </p:pic>
      <p:sp>
        <p:nvSpPr>
          <p:cNvPr id="222" name="Google Shape;222;p9"/>
          <p:cNvSpPr/>
          <p:nvPr/>
        </p:nvSpPr>
        <p:spPr>
          <a:xfrm>
            <a:off x="2499871" y="3493896"/>
            <a:ext cx="1455067" cy="282056"/>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223" name="Google Shape;223;p9"/>
          <p:cNvPicPr preferRelativeResize="0"/>
          <p:nvPr/>
        </p:nvPicPr>
        <p:blipFill rotWithShape="1">
          <a:blip r:embed="rId4">
            <a:alphaModFix/>
          </a:blip>
          <a:srcRect b="0" l="0" r="0" t="0"/>
          <a:stretch/>
        </p:blipFill>
        <p:spPr>
          <a:xfrm>
            <a:off x="5003175" y="2339035"/>
            <a:ext cx="2558543" cy="2695575"/>
          </a:xfrm>
          <a:prstGeom prst="rect">
            <a:avLst/>
          </a:prstGeom>
          <a:noFill/>
          <a:ln>
            <a:noFill/>
          </a:ln>
        </p:spPr>
      </p:pic>
      <p:cxnSp>
        <p:nvCxnSpPr>
          <p:cNvPr id="224" name="Google Shape;224;p9"/>
          <p:cNvCxnSpPr/>
          <p:nvPr/>
        </p:nvCxnSpPr>
        <p:spPr>
          <a:xfrm>
            <a:off x="4123426" y="3899140"/>
            <a:ext cx="1000665" cy="414068"/>
          </a:xfrm>
          <a:prstGeom prst="straightConnector1">
            <a:avLst/>
          </a:prstGeom>
          <a:noFill/>
          <a:ln cap="flat" cmpd="sng" w="28575">
            <a:solidFill>
              <a:srgbClr val="FF0000">
                <a:alpha val="62745"/>
              </a:srgbClr>
            </a:solidFill>
            <a:prstDash val="solid"/>
            <a:round/>
            <a:headEnd len="sm" w="sm" type="none"/>
            <a:tailEnd len="med" w="med" type="triangle"/>
          </a:ln>
        </p:spPr>
      </p:cxnSp>
      <p:sp>
        <p:nvSpPr>
          <p:cNvPr id="225" name="Google Shape;225;p9"/>
          <p:cNvSpPr txBox="1"/>
          <p:nvPr/>
        </p:nvSpPr>
        <p:spPr>
          <a:xfrm>
            <a:off x="542994" y="5240199"/>
            <a:ext cx="11039406" cy="830997"/>
          </a:xfrm>
          <a:prstGeom prst="rect">
            <a:avLst/>
          </a:prstGeom>
          <a:noFill/>
          <a:ln>
            <a:noFill/>
          </a:ln>
        </p:spPr>
        <p:txBody>
          <a:bodyPr anchorCtr="0" anchor="t" bIns="45700" lIns="91425" spcFirstLastPara="1" rIns="91425" wrap="square" tIns="45700">
            <a:spAutoFit/>
          </a:bodyPr>
          <a:lstStyle/>
          <a:p>
            <a:pPr indent="0" lvl="0" marL="76200" marR="0" rtl="0" algn="just">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Open Sans"/>
                <a:ea typeface="Open Sans"/>
                <a:cs typeface="Open Sans"/>
                <a:sym typeface="Open Sans"/>
              </a:rPr>
              <a:t>To access the database, click </a:t>
            </a:r>
            <a:r>
              <a:rPr b="1" i="0" lang="en-US" sz="2400" u="none" cap="none" strike="noStrike">
                <a:solidFill>
                  <a:schemeClr val="dk1"/>
                </a:solidFill>
                <a:latin typeface="Open Sans"/>
                <a:ea typeface="Open Sans"/>
                <a:cs typeface="Open Sans"/>
                <a:sym typeface="Open Sans"/>
              </a:rPr>
              <a:t>Databases </a:t>
            </a:r>
            <a:r>
              <a:rPr b="0" i="0" lang="en-US" sz="2400" u="none" cap="none" strike="noStrike">
                <a:solidFill>
                  <a:schemeClr val="dk1"/>
                </a:solidFill>
                <a:latin typeface="Open Sans"/>
                <a:ea typeface="Open Sans"/>
                <a:cs typeface="Open Sans"/>
                <a:sym typeface="Open Sans"/>
              </a:rPr>
              <a:t>on the Research4life Unified Portal homepage, and select </a:t>
            </a:r>
            <a:r>
              <a:rPr b="1" i="0" lang="en-US" sz="2400" u="none" cap="none" strike="noStrike">
                <a:solidFill>
                  <a:schemeClr val="dk1"/>
                </a:solidFill>
                <a:latin typeface="Open Sans"/>
                <a:ea typeface="Open Sans"/>
                <a:cs typeface="Open Sans"/>
                <a:sym typeface="Open Sans"/>
              </a:rPr>
              <a:t>Environmental Science Collection </a:t>
            </a:r>
            <a:r>
              <a:rPr b="0" i="0" lang="en-US" sz="2400" u="none" cap="none" strike="noStrike">
                <a:solidFill>
                  <a:schemeClr val="dk1"/>
                </a:solidFill>
                <a:latin typeface="Open Sans"/>
                <a:ea typeface="Open Sans"/>
                <a:cs typeface="Open Sans"/>
                <a:sym typeface="Open Sans"/>
              </a:rPr>
              <a:t>as shown above.</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5"/>
          <p:cNvSpPr txBox="1"/>
          <p:nvPr>
            <p:ph type="title"/>
          </p:nvPr>
        </p:nvSpPr>
        <p:spPr>
          <a:xfrm>
            <a:off x="0" y="378812"/>
            <a:ext cx="7707086"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Environmental Science Collection homepage</a:t>
            </a:r>
            <a:endParaRPr>
              <a:latin typeface="Open Sans"/>
              <a:ea typeface="Open Sans"/>
              <a:cs typeface="Open Sans"/>
              <a:sym typeface="Open Sans"/>
            </a:endParaRPr>
          </a:p>
        </p:txBody>
      </p:sp>
      <p:sp>
        <p:nvSpPr>
          <p:cNvPr id="232" name="Google Shape;232;p25"/>
          <p:cNvSpPr txBox="1"/>
          <p:nvPr>
            <p:ph idx="1" type="body"/>
          </p:nvPr>
        </p:nvSpPr>
        <p:spPr>
          <a:xfrm>
            <a:off x="163286" y="2690192"/>
            <a:ext cx="3820886" cy="3067884"/>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1000"/>
              </a:spcBef>
              <a:spcAft>
                <a:spcPts val="0"/>
              </a:spcAft>
              <a:buClr>
                <a:schemeClr val="dk1"/>
              </a:buClr>
              <a:buSzPts val="2400"/>
              <a:buNone/>
            </a:pPr>
            <a:r>
              <a:rPr lang="en-US">
                <a:solidFill>
                  <a:schemeClr val="dk1"/>
                </a:solidFill>
                <a:latin typeface="Open Sans"/>
                <a:ea typeface="Open Sans"/>
                <a:cs typeface="Open Sans"/>
                <a:sym typeface="Open Sans"/>
              </a:rPr>
              <a:t>The user will be taken to the publisher’s website where they can choose </a:t>
            </a:r>
            <a:r>
              <a:rPr b="1" lang="en-US">
                <a:solidFill>
                  <a:schemeClr val="dk1"/>
                </a:solidFill>
                <a:latin typeface="Open Sans"/>
                <a:ea typeface="Open Sans"/>
                <a:cs typeface="Open Sans"/>
                <a:sym typeface="Open Sans"/>
              </a:rPr>
              <a:t>to search both databases at the same time</a:t>
            </a:r>
            <a:r>
              <a:rPr lang="en-US">
                <a:solidFill>
                  <a:schemeClr val="dk1"/>
                </a:solidFill>
                <a:latin typeface="Open Sans"/>
                <a:ea typeface="Open Sans"/>
                <a:cs typeface="Open Sans"/>
                <a:sym typeface="Open Sans"/>
              </a:rPr>
              <a:t> or </a:t>
            </a:r>
            <a:r>
              <a:rPr b="1" lang="en-US">
                <a:solidFill>
                  <a:schemeClr val="dk1"/>
                </a:solidFill>
                <a:latin typeface="Open Sans"/>
                <a:ea typeface="Open Sans"/>
                <a:cs typeface="Open Sans"/>
                <a:sym typeface="Open Sans"/>
              </a:rPr>
              <a:t>search each database separately</a:t>
            </a:r>
            <a:r>
              <a:rPr lang="en-US">
                <a:solidFill>
                  <a:schemeClr val="dk1"/>
                </a:solidFill>
                <a:latin typeface="Open Sans"/>
                <a:ea typeface="Open Sans"/>
                <a:cs typeface="Open Sans"/>
                <a:sym typeface="Open Sans"/>
              </a:rPr>
              <a:t>.</a:t>
            </a:r>
            <a:endParaRPr b="1">
              <a:solidFill>
                <a:schemeClr val="dk1"/>
              </a:solidFill>
              <a:latin typeface="Open Sans"/>
              <a:ea typeface="Open Sans"/>
              <a:cs typeface="Open Sans"/>
              <a:sym typeface="Open Sans"/>
            </a:endParaRPr>
          </a:p>
        </p:txBody>
      </p:sp>
      <p:pic>
        <p:nvPicPr>
          <p:cNvPr descr="https://lh3.googleusercontent.com/hN7LmGYnVdi-GfgTNEZ5K-yRBd3Of6Nz7KV-a6zjNDXxycMlUQ6DKuwNOrNgeeM26zEf6Iadhd53uW_yBCrKJ9Djb0_od0JQGtzsfSGwyp6VTCXJQ4-GLHUQfrp-0k74_ItvVoI" id="233" name="Google Shape;233;p25"/>
          <p:cNvPicPr preferRelativeResize="0"/>
          <p:nvPr/>
        </p:nvPicPr>
        <p:blipFill rotWithShape="1">
          <a:blip r:embed="rId3">
            <a:alphaModFix/>
          </a:blip>
          <a:srcRect b="0" l="0" r="0" t="0"/>
          <a:stretch/>
        </p:blipFill>
        <p:spPr>
          <a:xfrm>
            <a:off x="4114801" y="1720897"/>
            <a:ext cx="7913915" cy="50064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6"/>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Searching Environmental Science Collection</a:t>
            </a:r>
            <a:endParaRPr>
              <a:latin typeface="Open Sans"/>
              <a:ea typeface="Open Sans"/>
              <a:cs typeface="Open Sans"/>
              <a:sym typeface="Open Sans"/>
            </a:endParaRPr>
          </a:p>
        </p:txBody>
      </p:sp>
      <p:sp>
        <p:nvSpPr>
          <p:cNvPr id="240" name="Google Shape;240;p26"/>
          <p:cNvSpPr txBox="1"/>
          <p:nvPr>
            <p:ph idx="1" type="body"/>
          </p:nvPr>
        </p:nvSpPr>
        <p:spPr>
          <a:xfrm>
            <a:off x="0" y="1847015"/>
            <a:ext cx="5437414" cy="4749727"/>
          </a:xfrm>
          <a:prstGeom prst="rect">
            <a:avLst/>
          </a:prstGeom>
          <a:noFill/>
          <a:ln>
            <a:noFill/>
          </a:ln>
        </p:spPr>
        <p:txBody>
          <a:bodyPr anchorCtr="0" anchor="t" bIns="45700" lIns="91425" spcFirstLastPara="1" rIns="91425" wrap="square" tIns="45700">
            <a:noAutofit/>
          </a:bodyPr>
          <a:lstStyle/>
          <a:p>
            <a:pPr indent="-381000" lvl="0" marL="457200" rtl="0" algn="just">
              <a:lnSpc>
                <a:spcPct val="100000"/>
              </a:lnSpc>
              <a:spcBef>
                <a:spcPts val="1000"/>
              </a:spcBef>
              <a:spcAft>
                <a:spcPts val="0"/>
              </a:spcAft>
              <a:buClr>
                <a:schemeClr val="dk1"/>
              </a:buClr>
              <a:buSzPts val="2400"/>
              <a:buChar char="●"/>
            </a:pPr>
            <a:r>
              <a:rPr lang="en-US" sz="1800">
                <a:solidFill>
                  <a:schemeClr val="dk1"/>
                </a:solidFill>
                <a:latin typeface="Open Sans"/>
                <a:ea typeface="Open Sans"/>
                <a:cs typeface="Open Sans"/>
                <a:sym typeface="Open Sans"/>
              </a:rPr>
              <a:t>The user can search either using the </a:t>
            </a:r>
            <a:r>
              <a:rPr b="1" lang="en-US" sz="1800">
                <a:solidFill>
                  <a:schemeClr val="dk1"/>
                </a:solidFill>
                <a:latin typeface="Open Sans"/>
                <a:ea typeface="Open Sans"/>
                <a:cs typeface="Open Sans"/>
                <a:sym typeface="Open Sans"/>
              </a:rPr>
              <a:t>Basic Search</a:t>
            </a:r>
            <a:r>
              <a:rPr lang="en-US" sz="1800">
                <a:solidFill>
                  <a:schemeClr val="dk1"/>
                </a:solidFill>
                <a:latin typeface="Open Sans"/>
                <a:ea typeface="Open Sans"/>
                <a:cs typeface="Open Sans"/>
                <a:sym typeface="Open Sans"/>
              </a:rPr>
              <a:t>, </a:t>
            </a:r>
            <a:r>
              <a:rPr b="1" lang="en-US" sz="1800">
                <a:solidFill>
                  <a:schemeClr val="dk1"/>
                </a:solidFill>
                <a:latin typeface="Open Sans"/>
                <a:ea typeface="Open Sans"/>
                <a:cs typeface="Open Sans"/>
                <a:sym typeface="Open Sans"/>
              </a:rPr>
              <a:t>Advanced Search</a:t>
            </a:r>
            <a:r>
              <a:rPr lang="en-US" sz="1800">
                <a:solidFill>
                  <a:schemeClr val="dk1"/>
                </a:solidFill>
                <a:latin typeface="Open Sans"/>
                <a:ea typeface="Open Sans"/>
                <a:cs typeface="Open Sans"/>
                <a:sym typeface="Open Sans"/>
              </a:rPr>
              <a:t>, </a:t>
            </a:r>
            <a:r>
              <a:rPr b="1" lang="en-US" sz="1800">
                <a:solidFill>
                  <a:schemeClr val="dk1"/>
                </a:solidFill>
                <a:latin typeface="Open Sans"/>
                <a:ea typeface="Open Sans"/>
                <a:cs typeface="Open Sans"/>
                <a:sym typeface="Open Sans"/>
              </a:rPr>
              <a:t>Publication search</a:t>
            </a:r>
            <a:r>
              <a:rPr lang="en-US" sz="1800">
                <a:solidFill>
                  <a:schemeClr val="dk1"/>
                </a:solidFill>
                <a:latin typeface="Open Sans"/>
                <a:ea typeface="Open Sans"/>
                <a:cs typeface="Open Sans"/>
                <a:sym typeface="Open Sans"/>
              </a:rPr>
              <a:t> or </a:t>
            </a:r>
            <a:r>
              <a:rPr b="1" lang="en-US" sz="1800">
                <a:solidFill>
                  <a:schemeClr val="dk1"/>
                </a:solidFill>
                <a:latin typeface="Open Sans"/>
                <a:ea typeface="Open Sans"/>
                <a:cs typeface="Open Sans"/>
                <a:sym typeface="Open Sans"/>
              </a:rPr>
              <a:t>Change the database.</a:t>
            </a:r>
            <a:endParaRPr/>
          </a:p>
          <a:p>
            <a:pPr indent="-381000" lvl="0" marL="457200" rtl="0" algn="just">
              <a:lnSpc>
                <a:spcPct val="100000"/>
              </a:lnSpc>
              <a:spcBef>
                <a:spcPts val="1000"/>
              </a:spcBef>
              <a:spcAft>
                <a:spcPts val="0"/>
              </a:spcAft>
              <a:buClr>
                <a:schemeClr val="dk1"/>
              </a:buClr>
              <a:buSzPts val="2400"/>
              <a:buChar char="●"/>
            </a:pPr>
            <a:r>
              <a:rPr lang="en-US" sz="1800">
                <a:solidFill>
                  <a:schemeClr val="dk1"/>
                </a:solidFill>
                <a:latin typeface="Open Sans"/>
                <a:ea typeface="Open Sans"/>
                <a:cs typeface="Open Sans"/>
                <a:sym typeface="Open Sans"/>
              </a:rPr>
              <a:t>The </a:t>
            </a:r>
            <a:r>
              <a:rPr b="1" lang="en-US" sz="1800">
                <a:solidFill>
                  <a:schemeClr val="dk1"/>
                </a:solidFill>
                <a:latin typeface="Open Sans"/>
                <a:ea typeface="Open Sans"/>
                <a:cs typeface="Open Sans"/>
                <a:sym typeface="Open Sans"/>
              </a:rPr>
              <a:t>Search tips link </a:t>
            </a:r>
            <a:r>
              <a:rPr lang="en-US" sz="1800">
                <a:solidFill>
                  <a:schemeClr val="dk1"/>
                </a:solidFill>
                <a:latin typeface="Open Sans"/>
                <a:ea typeface="Open Sans"/>
                <a:cs typeface="Open Sans"/>
                <a:sym typeface="Open Sans"/>
              </a:rPr>
              <a:t>below the search box window gives instructions on the most effective ways of searching ProQuest databases.</a:t>
            </a:r>
            <a:endParaRPr/>
          </a:p>
          <a:p>
            <a:pPr indent="-355600" lvl="1" marL="914400" rtl="0" algn="just">
              <a:lnSpc>
                <a:spcPct val="100000"/>
              </a:lnSpc>
              <a:spcBef>
                <a:spcPts val="2100"/>
              </a:spcBef>
              <a:spcAft>
                <a:spcPts val="0"/>
              </a:spcAft>
              <a:buClr>
                <a:schemeClr val="dk1"/>
              </a:buClr>
              <a:buSzPts val="2000"/>
              <a:buChar char="○"/>
            </a:pPr>
            <a:r>
              <a:rPr lang="en-US" sz="1800">
                <a:solidFill>
                  <a:schemeClr val="dk1"/>
                </a:solidFill>
                <a:latin typeface="Open Sans"/>
                <a:ea typeface="Open Sans"/>
                <a:cs typeface="Open Sans"/>
                <a:sym typeface="Open Sans"/>
              </a:rPr>
              <a:t>These include </a:t>
            </a:r>
            <a:r>
              <a:rPr b="1" lang="en-US" sz="1800">
                <a:solidFill>
                  <a:schemeClr val="dk1"/>
                </a:solidFill>
                <a:latin typeface="Open Sans"/>
                <a:ea typeface="Open Sans"/>
                <a:cs typeface="Open Sans"/>
                <a:sym typeface="Open Sans"/>
              </a:rPr>
              <a:t>Search Syntax</a:t>
            </a:r>
            <a:r>
              <a:rPr lang="en-US" sz="1800">
                <a:solidFill>
                  <a:schemeClr val="dk1"/>
                </a:solidFill>
                <a:latin typeface="Open Sans"/>
                <a:ea typeface="Open Sans"/>
                <a:cs typeface="Open Sans"/>
                <a:sym typeface="Open Sans"/>
              </a:rPr>
              <a:t> and </a:t>
            </a:r>
            <a:r>
              <a:rPr b="1" lang="en-US" sz="1800">
                <a:solidFill>
                  <a:schemeClr val="dk1"/>
                </a:solidFill>
                <a:latin typeface="Open Sans"/>
                <a:ea typeface="Open Sans"/>
                <a:cs typeface="Open Sans"/>
                <a:sym typeface="Open Sans"/>
              </a:rPr>
              <a:t>Field codes</a:t>
            </a:r>
            <a:r>
              <a:rPr lang="en-US" sz="1800">
                <a:solidFill>
                  <a:schemeClr val="dk1"/>
                </a:solidFill>
                <a:latin typeface="Open Sans"/>
                <a:ea typeface="Open Sans"/>
                <a:cs typeface="Open Sans"/>
                <a:sym typeface="Open Sans"/>
              </a:rPr>
              <a:t>, </a:t>
            </a:r>
            <a:r>
              <a:rPr b="1" lang="en-US" sz="1800">
                <a:solidFill>
                  <a:schemeClr val="dk1"/>
                </a:solidFill>
                <a:latin typeface="Open Sans"/>
                <a:ea typeface="Open Sans"/>
                <a:cs typeface="Open Sans"/>
                <a:sym typeface="Open Sans"/>
              </a:rPr>
              <a:t>Basic </a:t>
            </a:r>
            <a:r>
              <a:rPr lang="en-US" sz="1800">
                <a:solidFill>
                  <a:schemeClr val="dk1"/>
                </a:solidFill>
                <a:latin typeface="Open Sans"/>
                <a:ea typeface="Open Sans"/>
                <a:cs typeface="Open Sans"/>
                <a:sym typeface="Open Sans"/>
              </a:rPr>
              <a:t>and</a:t>
            </a:r>
            <a:r>
              <a:rPr b="1" lang="en-US" sz="1800">
                <a:solidFill>
                  <a:schemeClr val="dk1"/>
                </a:solidFill>
                <a:latin typeface="Open Sans"/>
                <a:ea typeface="Open Sans"/>
                <a:cs typeface="Open Sans"/>
                <a:sym typeface="Open Sans"/>
              </a:rPr>
              <a:t> Advanced search</a:t>
            </a:r>
            <a:r>
              <a:rPr lang="en-US" sz="1800">
                <a:solidFill>
                  <a:schemeClr val="dk1"/>
                </a:solidFill>
                <a:latin typeface="Open Sans"/>
                <a:ea typeface="Open Sans"/>
                <a:cs typeface="Open Sans"/>
                <a:sym typeface="Open Sans"/>
              </a:rPr>
              <a:t>, Search results display options, </a:t>
            </a:r>
            <a:r>
              <a:rPr b="1" lang="en-US" sz="1800">
                <a:solidFill>
                  <a:schemeClr val="dk1"/>
                </a:solidFill>
                <a:latin typeface="Open Sans"/>
                <a:ea typeface="Open Sans"/>
                <a:cs typeface="Open Sans"/>
                <a:sym typeface="Open Sans"/>
              </a:rPr>
              <a:t>Document view</a:t>
            </a:r>
            <a:r>
              <a:rPr lang="en-US" sz="1800">
                <a:solidFill>
                  <a:schemeClr val="dk1"/>
                </a:solidFill>
                <a:latin typeface="Open Sans"/>
                <a:ea typeface="Open Sans"/>
                <a:cs typeface="Open Sans"/>
                <a:sym typeface="Open Sans"/>
              </a:rPr>
              <a:t> and </a:t>
            </a:r>
            <a:r>
              <a:rPr b="1" lang="en-US" sz="1800">
                <a:solidFill>
                  <a:schemeClr val="dk1"/>
                </a:solidFill>
                <a:latin typeface="Open Sans"/>
                <a:ea typeface="Open Sans"/>
                <a:cs typeface="Open Sans"/>
                <a:sym typeface="Open Sans"/>
              </a:rPr>
              <a:t>My research</a:t>
            </a:r>
            <a:r>
              <a:rPr lang="en-US" sz="1800">
                <a:solidFill>
                  <a:schemeClr val="dk1"/>
                </a:solidFill>
                <a:latin typeface="Open Sans"/>
                <a:ea typeface="Open Sans"/>
                <a:cs typeface="Open Sans"/>
                <a:sym typeface="Open Sans"/>
              </a:rPr>
              <a:t>.</a:t>
            </a:r>
            <a:endParaRPr/>
          </a:p>
          <a:p>
            <a:pPr indent="-228600" lvl="0" marL="457200" rtl="0" algn="just">
              <a:lnSpc>
                <a:spcPct val="100000"/>
              </a:lnSpc>
              <a:spcBef>
                <a:spcPts val="1000"/>
              </a:spcBef>
              <a:spcAft>
                <a:spcPts val="0"/>
              </a:spcAft>
              <a:buClr>
                <a:schemeClr val="dk1"/>
              </a:buClr>
              <a:buSzPts val="2400"/>
              <a:buNone/>
            </a:pPr>
            <a:r>
              <a:t/>
            </a:r>
            <a:endParaRPr sz="1800">
              <a:solidFill>
                <a:schemeClr val="dk1"/>
              </a:solidFill>
              <a:latin typeface="Open Sans"/>
              <a:ea typeface="Open Sans"/>
              <a:cs typeface="Open Sans"/>
              <a:sym typeface="Open Sans"/>
            </a:endParaRPr>
          </a:p>
        </p:txBody>
      </p:sp>
      <p:pic>
        <p:nvPicPr>
          <p:cNvPr descr="https://lh3.googleusercontent.com/hN7LmGYnVdi-GfgTNEZ5K-yRBd3Of6Nz7KV-a6zjNDXxycMlUQ6DKuwNOrNgeeM26zEf6Iadhd53uW_yBCrKJ9Djb0_od0JQGtzsfSGwyp6VTCXJQ4-GLHUQfrp-0k74_ItvVoI" id="241" name="Google Shape;241;p26"/>
          <p:cNvPicPr preferRelativeResize="0"/>
          <p:nvPr/>
        </p:nvPicPr>
        <p:blipFill rotWithShape="1">
          <a:blip r:embed="rId3">
            <a:alphaModFix/>
          </a:blip>
          <a:srcRect b="0" l="0" r="0" t="0"/>
          <a:stretch/>
        </p:blipFill>
        <p:spPr>
          <a:xfrm>
            <a:off x="5545983" y="2098447"/>
            <a:ext cx="6646018" cy="4204382"/>
          </a:xfrm>
          <a:prstGeom prst="rect">
            <a:avLst/>
          </a:prstGeom>
          <a:noFill/>
          <a:ln>
            <a:noFill/>
          </a:ln>
        </p:spPr>
      </p:pic>
      <p:sp>
        <p:nvSpPr>
          <p:cNvPr id="242" name="Google Shape;242;p26"/>
          <p:cNvSpPr/>
          <p:nvPr/>
        </p:nvSpPr>
        <p:spPr>
          <a:xfrm>
            <a:off x="11466286" y="3512457"/>
            <a:ext cx="551543" cy="290286"/>
          </a:xfrm>
          <a:prstGeom prst="rect">
            <a:avLst/>
          </a:prstGeom>
          <a:no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243" name="Google Shape;243;p26"/>
          <p:cNvCxnSpPr/>
          <p:nvPr/>
        </p:nvCxnSpPr>
        <p:spPr>
          <a:xfrm flipH="1" rot="10800000">
            <a:off x="4154150" y="2774900"/>
            <a:ext cx="1533300" cy="41700"/>
          </a:xfrm>
          <a:prstGeom prst="straightConnector1">
            <a:avLst/>
          </a:prstGeom>
          <a:noFill/>
          <a:ln cap="flat" cmpd="sng" w="28575">
            <a:solidFill>
              <a:srgbClr val="93C47D"/>
            </a:solidFill>
            <a:prstDash val="solid"/>
            <a:round/>
            <a:headEnd len="sm" w="sm"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39"/>
          <p:cNvSpPr txBox="1"/>
          <p:nvPr>
            <p:ph type="title"/>
          </p:nvPr>
        </p:nvSpPr>
        <p:spPr>
          <a:xfrm>
            <a:off x="0" y="45989"/>
            <a:ext cx="96138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Outline</a:t>
            </a:r>
            <a:endParaRPr>
              <a:solidFill>
                <a:srgbClr val="586F7C"/>
              </a:solidFill>
              <a:latin typeface="Open Sans"/>
              <a:ea typeface="Open Sans"/>
              <a:cs typeface="Open Sans"/>
              <a:sym typeface="Open Sans"/>
            </a:endParaRPr>
          </a:p>
        </p:txBody>
      </p:sp>
      <p:sp>
        <p:nvSpPr>
          <p:cNvPr id="82" name="Google Shape;82;p39"/>
          <p:cNvSpPr txBox="1"/>
          <p:nvPr>
            <p:ph idx="1" type="body"/>
          </p:nvPr>
        </p:nvSpPr>
        <p:spPr>
          <a:xfrm>
            <a:off x="473530" y="1740212"/>
            <a:ext cx="10597241" cy="4513631"/>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1000"/>
              </a:spcBef>
              <a:spcAft>
                <a:spcPts val="0"/>
              </a:spcAft>
              <a:buClr>
                <a:srgbClr val="000000"/>
              </a:buClr>
              <a:buSzPts val="1800"/>
              <a:buFont typeface="Arial"/>
              <a:buChar char="•"/>
            </a:pPr>
            <a:r>
              <a:rPr lang="en-US" sz="1800">
                <a:solidFill>
                  <a:srgbClr val="3F3F3F"/>
                </a:solidFill>
                <a:latin typeface="Open Sans"/>
                <a:ea typeface="Open Sans"/>
                <a:cs typeface="Open Sans"/>
                <a:sym typeface="Open Sans"/>
              </a:rPr>
              <a:t>Introduction</a:t>
            </a:r>
            <a:endParaRPr>
              <a:solidFill>
                <a:srgbClr val="3F3F3F"/>
              </a:solidFill>
            </a:endParaRPr>
          </a:p>
          <a:p>
            <a:pPr indent="-228600" lvl="0" marL="228600" rtl="0" algn="l">
              <a:lnSpc>
                <a:spcPct val="90000"/>
              </a:lnSpc>
              <a:spcBef>
                <a:spcPts val="1000"/>
              </a:spcBef>
              <a:spcAft>
                <a:spcPts val="0"/>
              </a:spcAft>
              <a:buClr>
                <a:srgbClr val="000000"/>
              </a:buClr>
              <a:buSzPts val="1800"/>
              <a:buFont typeface="Arial"/>
              <a:buChar char="•"/>
            </a:pPr>
            <a:r>
              <a:rPr lang="en-US" sz="1800">
                <a:solidFill>
                  <a:srgbClr val="3F3F3F"/>
                </a:solidFill>
                <a:latin typeface="Open Sans"/>
                <a:ea typeface="Open Sans"/>
                <a:cs typeface="Open Sans"/>
                <a:sym typeface="Open Sans"/>
              </a:rPr>
              <a:t>Environment Index	</a:t>
            </a:r>
            <a:endParaRPr>
              <a:solidFill>
                <a:srgbClr val="3F3F3F"/>
              </a:solidFill>
            </a:endParaRPr>
          </a:p>
          <a:p>
            <a:pPr indent="-228600" lvl="1" marL="685800" rtl="0" algn="l">
              <a:lnSpc>
                <a:spcPct val="90000"/>
              </a:lnSpc>
              <a:spcBef>
                <a:spcPts val="500"/>
              </a:spcBef>
              <a:spcAft>
                <a:spcPts val="0"/>
              </a:spcAft>
              <a:buClr>
                <a:srgbClr val="000000"/>
              </a:buClr>
              <a:buSzPts val="1600"/>
              <a:buFont typeface="Arial"/>
              <a:buChar char="•"/>
            </a:pPr>
            <a:r>
              <a:rPr lang="en-US" sz="1600">
                <a:solidFill>
                  <a:srgbClr val="3F3F3F"/>
                </a:solidFill>
                <a:latin typeface="Open Sans"/>
                <a:ea typeface="Open Sans"/>
                <a:cs typeface="Open Sans"/>
                <a:sym typeface="Open Sans"/>
              </a:rPr>
              <a:t>Accessing Environmental Index	</a:t>
            </a:r>
            <a:endParaRPr>
              <a:solidFill>
                <a:srgbClr val="3F3F3F"/>
              </a:solidFill>
            </a:endParaRPr>
          </a:p>
          <a:p>
            <a:pPr indent="-228600" lvl="1" marL="685800" rtl="0" algn="l">
              <a:lnSpc>
                <a:spcPct val="90000"/>
              </a:lnSpc>
              <a:spcBef>
                <a:spcPts val="500"/>
              </a:spcBef>
              <a:spcAft>
                <a:spcPts val="0"/>
              </a:spcAft>
              <a:buClr>
                <a:srgbClr val="000000"/>
              </a:buClr>
              <a:buSzPts val="1600"/>
              <a:buFont typeface="Arial"/>
              <a:buChar char="•"/>
            </a:pPr>
            <a:r>
              <a:rPr lang="en-US" sz="1600">
                <a:solidFill>
                  <a:srgbClr val="3F3F3F"/>
                </a:solidFill>
                <a:latin typeface="Open Sans"/>
                <a:ea typeface="Open Sans"/>
                <a:cs typeface="Open Sans"/>
                <a:sym typeface="Open Sans"/>
              </a:rPr>
              <a:t>Searching Environmental Index	</a:t>
            </a:r>
            <a:endParaRPr>
              <a:solidFill>
                <a:srgbClr val="3F3F3F"/>
              </a:solidFill>
            </a:endParaRPr>
          </a:p>
          <a:p>
            <a:pPr indent="-228600" lvl="0" marL="228600" rtl="0" algn="l">
              <a:lnSpc>
                <a:spcPct val="90000"/>
              </a:lnSpc>
              <a:spcBef>
                <a:spcPts val="1000"/>
              </a:spcBef>
              <a:spcAft>
                <a:spcPts val="0"/>
              </a:spcAft>
              <a:buClr>
                <a:srgbClr val="000000"/>
              </a:buClr>
              <a:buSzPts val="1800"/>
              <a:buFont typeface="Arial"/>
              <a:buChar char="•"/>
            </a:pPr>
            <a:r>
              <a:rPr lang="en-US" sz="1800">
                <a:solidFill>
                  <a:srgbClr val="3F3F3F"/>
                </a:solidFill>
                <a:latin typeface="Open Sans"/>
                <a:ea typeface="Open Sans"/>
                <a:cs typeface="Open Sans"/>
                <a:sym typeface="Open Sans"/>
              </a:rPr>
              <a:t>Environmental Science Collection	</a:t>
            </a:r>
            <a:endParaRPr>
              <a:solidFill>
                <a:srgbClr val="3F3F3F"/>
              </a:solidFill>
            </a:endParaRPr>
          </a:p>
          <a:p>
            <a:pPr indent="-228600" lvl="1" marL="685800" rtl="0" algn="l">
              <a:lnSpc>
                <a:spcPct val="90000"/>
              </a:lnSpc>
              <a:spcBef>
                <a:spcPts val="500"/>
              </a:spcBef>
              <a:spcAft>
                <a:spcPts val="0"/>
              </a:spcAft>
              <a:buClr>
                <a:srgbClr val="000000"/>
              </a:buClr>
              <a:buSzPts val="1600"/>
              <a:buFont typeface="Arial"/>
              <a:buChar char="•"/>
            </a:pPr>
            <a:r>
              <a:rPr lang="en-US" sz="1600">
                <a:solidFill>
                  <a:srgbClr val="3F3F3F"/>
                </a:solidFill>
                <a:latin typeface="Open Sans"/>
                <a:ea typeface="Open Sans"/>
                <a:cs typeface="Open Sans"/>
                <a:sym typeface="Open Sans"/>
              </a:rPr>
              <a:t>Accessing Environmental Science collection	</a:t>
            </a:r>
            <a:endParaRPr>
              <a:solidFill>
                <a:srgbClr val="3F3F3F"/>
              </a:solidFill>
            </a:endParaRPr>
          </a:p>
          <a:p>
            <a:pPr indent="-228600" lvl="1" marL="685800" rtl="0" algn="l">
              <a:lnSpc>
                <a:spcPct val="90000"/>
              </a:lnSpc>
              <a:spcBef>
                <a:spcPts val="500"/>
              </a:spcBef>
              <a:spcAft>
                <a:spcPts val="0"/>
              </a:spcAft>
              <a:buClr>
                <a:srgbClr val="000000"/>
              </a:buClr>
              <a:buSzPts val="1600"/>
              <a:buFont typeface="Arial"/>
              <a:buChar char="•"/>
            </a:pPr>
            <a:r>
              <a:rPr lang="en-US" sz="1600">
                <a:solidFill>
                  <a:srgbClr val="3F3F3F"/>
                </a:solidFill>
                <a:latin typeface="Open Sans"/>
                <a:ea typeface="Open Sans"/>
                <a:cs typeface="Open Sans"/>
                <a:sym typeface="Open Sans"/>
              </a:rPr>
              <a:t>Searching Environmental Science Collection</a:t>
            </a:r>
            <a:endParaRPr>
              <a:solidFill>
                <a:srgbClr val="3F3F3F"/>
              </a:solidFill>
            </a:endParaRPr>
          </a:p>
          <a:p>
            <a:pPr indent="-228600" lvl="1" marL="685800" rtl="0" algn="l">
              <a:lnSpc>
                <a:spcPct val="90000"/>
              </a:lnSpc>
              <a:spcBef>
                <a:spcPts val="500"/>
              </a:spcBef>
              <a:spcAft>
                <a:spcPts val="0"/>
              </a:spcAft>
              <a:buClr>
                <a:srgbClr val="000000"/>
              </a:buClr>
              <a:buSzPts val="1600"/>
              <a:buFont typeface="Arial"/>
              <a:buChar char="•"/>
            </a:pPr>
            <a:r>
              <a:rPr lang="en-US" sz="1600">
                <a:solidFill>
                  <a:srgbClr val="3F3F3F"/>
                </a:solidFill>
                <a:latin typeface="Open Sans"/>
                <a:ea typeface="Open Sans"/>
                <a:cs typeface="Open Sans"/>
                <a:sym typeface="Open Sans"/>
              </a:rPr>
              <a:t>Command Line Search</a:t>
            </a:r>
            <a:endParaRPr>
              <a:solidFill>
                <a:srgbClr val="3F3F3F"/>
              </a:solidFill>
            </a:endParaRPr>
          </a:p>
          <a:p>
            <a:pPr indent="-228600" lvl="0" marL="228600" rtl="0" algn="l">
              <a:lnSpc>
                <a:spcPct val="90000"/>
              </a:lnSpc>
              <a:spcBef>
                <a:spcPts val="1000"/>
              </a:spcBef>
              <a:spcAft>
                <a:spcPts val="0"/>
              </a:spcAft>
              <a:buClr>
                <a:srgbClr val="000000"/>
              </a:buClr>
              <a:buSzPts val="1800"/>
              <a:buFont typeface="Arial"/>
              <a:buChar char="•"/>
            </a:pPr>
            <a:r>
              <a:rPr lang="en-US" sz="1800">
                <a:solidFill>
                  <a:srgbClr val="3F3F3F"/>
                </a:solidFill>
                <a:latin typeface="Open Sans"/>
                <a:ea typeface="Open Sans"/>
                <a:cs typeface="Open Sans"/>
                <a:sym typeface="Open Sans"/>
              </a:rPr>
              <a:t>Meteorological Monographs</a:t>
            </a:r>
            <a:endParaRPr>
              <a:solidFill>
                <a:srgbClr val="3F3F3F"/>
              </a:solidFill>
            </a:endParaRPr>
          </a:p>
          <a:p>
            <a:pPr indent="-228600" lvl="1" marL="685800" rtl="0" algn="l">
              <a:lnSpc>
                <a:spcPct val="90000"/>
              </a:lnSpc>
              <a:spcBef>
                <a:spcPts val="500"/>
              </a:spcBef>
              <a:spcAft>
                <a:spcPts val="0"/>
              </a:spcAft>
              <a:buClr>
                <a:srgbClr val="000000"/>
              </a:buClr>
              <a:buSzPts val="1600"/>
              <a:buFont typeface="Arial"/>
              <a:buChar char="•"/>
            </a:pPr>
            <a:r>
              <a:rPr lang="en-US" sz="1600">
                <a:solidFill>
                  <a:srgbClr val="3F3F3F"/>
                </a:solidFill>
                <a:latin typeface="Open Sans"/>
                <a:ea typeface="Open Sans"/>
                <a:cs typeface="Open Sans"/>
                <a:sym typeface="Open Sans"/>
              </a:rPr>
              <a:t>Accessing Meteorological Monographs	</a:t>
            </a:r>
            <a:endParaRPr>
              <a:solidFill>
                <a:srgbClr val="3F3F3F"/>
              </a:solidFill>
            </a:endParaRPr>
          </a:p>
          <a:p>
            <a:pPr indent="-228600" lvl="1" marL="685800" rtl="0" algn="l">
              <a:lnSpc>
                <a:spcPct val="90000"/>
              </a:lnSpc>
              <a:spcBef>
                <a:spcPts val="500"/>
              </a:spcBef>
              <a:spcAft>
                <a:spcPts val="0"/>
              </a:spcAft>
              <a:buClr>
                <a:srgbClr val="000000"/>
              </a:buClr>
              <a:buSzPts val="1600"/>
              <a:buFont typeface="Arial"/>
              <a:buChar char="•"/>
            </a:pPr>
            <a:r>
              <a:rPr lang="en-US" sz="1600">
                <a:solidFill>
                  <a:srgbClr val="3F3F3F"/>
                </a:solidFill>
                <a:latin typeface="Open Sans"/>
                <a:ea typeface="Open Sans"/>
                <a:cs typeface="Open Sans"/>
                <a:sym typeface="Open Sans"/>
              </a:rPr>
              <a:t>Searching Meteorological Monographs	</a:t>
            </a:r>
            <a:endParaRPr>
              <a:solidFill>
                <a:srgbClr val="3F3F3F"/>
              </a:solidFill>
            </a:endParaRPr>
          </a:p>
          <a:p>
            <a:pPr indent="-228600" lvl="1" marL="685800" rtl="0" algn="l">
              <a:lnSpc>
                <a:spcPct val="90000"/>
              </a:lnSpc>
              <a:spcBef>
                <a:spcPts val="500"/>
              </a:spcBef>
              <a:spcAft>
                <a:spcPts val="0"/>
              </a:spcAft>
              <a:buClr>
                <a:srgbClr val="000000"/>
              </a:buClr>
              <a:buSzPts val="1600"/>
              <a:buFont typeface="Arial"/>
              <a:buChar char="•"/>
            </a:pPr>
            <a:r>
              <a:rPr lang="en-US" sz="1600">
                <a:solidFill>
                  <a:srgbClr val="3F3F3F"/>
                </a:solidFill>
                <a:latin typeface="Open Sans"/>
                <a:ea typeface="Open Sans"/>
                <a:cs typeface="Open Sans"/>
                <a:sym typeface="Open Sans"/>
              </a:rPr>
              <a:t>Advanced Search</a:t>
            </a:r>
            <a:endParaRPr>
              <a:solidFill>
                <a:srgbClr val="3F3F3F"/>
              </a:solidFill>
            </a:endParaRPr>
          </a:p>
          <a:p>
            <a:pPr indent="-228600" lvl="0" marL="228600" rtl="0" algn="l">
              <a:lnSpc>
                <a:spcPct val="90000"/>
              </a:lnSpc>
              <a:spcBef>
                <a:spcPts val="1000"/>
              </a:spcBef>
              <a:spcAft>
                <a:spcPts val="0"/>
              </a:spcAft>
              <a:buClr>
                <a:srgbClr val="000000"/>
              </a:buClr>
              <a:buSzPts val="1800"/>
              <a:buFont typeface="Arial"/>
              <a:buChar char="•"/>
            </a:pPr>
            <a:r>
              <a:rPr lang="en-US" sz="1800">
                <a:solidFill>
                  <a:srgbClr val="3F3F3F"/>
                </a:solidFill>
                <a:latin typeface="Open Sans"/>
                <a:ea typeface="Open Sans"/>
                <a:cs typeface="Open Sans"/>
                <a:sym typeface="Open Sans"/>
              </a:rPr>
              <a:t>Internet Resources (Databases and Gateways)</a:t>
            </a:r>
            <a:endParaRPr>
              <a:solidFill>
                <a:srgbClr val="3F3F3F"/>
              </a:solidFill>
            </a:endParaRPr>
          </a:p>
          <a:p>
            <a:pPr indent="-228600" lvl="0" marL="228600" rtl="0" algn="l">
              <a:lnSpc>
                <a:spcPct val="90000"/>
              </a:lnSpc>
              <a:spcBef>
                <a:spcPts val="1000"/>
              </a:spcBef>
              <a:spcAft>
                <a:spcPts val="0"/>
              </a:spcAft>
              <a:buClr>
                <a:srgbClr val="000000"/>
              </a:buClr>
              <a:buSzPts val="1800"/>
              <a:buFont typeface="Arial"/>
              <a:buChar char="•"/>
            </a:pPr>
            <a:r>
              <a:rPr lang="en-US" sz="1800">
                <a:solidFill>
                  <a:srgbClr val="3F3F3F"/>
                </a:solidFill>
                <a:latin typeface="Open Sans"/>
                <a:ea typeface="Open Sans"/>
                <a:cs typeface="Open Sans"/>
                <a:sym typeface="Open Sans"/>
              </a:rPr>
              <a:t>Summary	</a:t>
            </a:r>
            <a:endParaRPr sz="1800">
              <a:solidFill>
                <a:srgbClr val="3F3F3F"/>
              </a:solidFill>
              <a:latin typeface="Open Sans"/>
              <a:ea typeface="Open Sans"/>
              <a:cs typeface="Open Sans"/>
              <a:sym typeface="Open Sans"/>
            </a:endParaRPr>
          </a:p>
        </p:txBody>
      </p:sp>
      <p:sp>
        <p:nvSpPr>
          <p:cNvPr id="83" name="Google Shape;83;p39"/>
          <p:cNvSpPr txBox="1"/>
          <p:nvPr>
            <p:ph idx="10" type="dt"/>
          </p:nvPr>
        </p:nvSpPr>
        <p:spPr>
          <a:xfrm>
            <a:off x="9434050" y="6455525"/>
            <a:ext cx="2743200" cy="326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t>v1. 2 June  2021</a:t>
            </a:r>
            <a:endParaRPr sz="1200"/>
          </a:p>
        </p:txBody>
      </p:sp>
      <p:pic>
        <p:nvPicPr>
          <p:cNvPr id="84" name="Google Shape;84;p39"/>
          <p:cNvPicPr preferRelativeResize="0"/>
          <p:nvPr/>
        </p:nvPicPr>
        <p:blipFill rotWithShape="1">
          <a:blip r:embed="rId3">
            <a:alphaModFix/>
          </a:blip>
          <a:srcRect b="0" l="0" r="0" t="0"/>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This work is licensed under Creative Commons </a:t>
            </a:r>
            <a:r>
              <a:rPr b="0" i="0" lang="en-US" sz="1200" u="sng" cap="none" strike="noStrike">
                <a:solidFill>
                  <a:schemeClr val="hlink"/>
                </a:solidFill>
                <a:latin typeface="Arial"/>
                <a:ea typeface="Arial"/>
                <a:cs typeface="Arial"/>
                <a:sym typeface="Arial"/>
                <a:hlinkClick r:id="rId4"/>
              </a:rPr>
              <a:t>Attribution-ShareAlike 4.0 International</a:t>
            </a:r>
            <a:r>
              <a:rPr b="0" i="0" lang="en-US" sz="1200" u="none" cap="none" strike="noStrike">
                <a:solidFill>
                  <a:srgbClr val="000000"/>
                </a:solidFill>
                <a:latin typeface="Arial"/>
                <a:ea typeface="Arial"/>
                <a:cs typeface="Arial"/>
                <a:sym typeface="Arial"/>
              </a:rPr>
              <a:t> (CC BY-SA 4.0)</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7"/>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Searching Environmental Science Collection cont.</a:t>
            </a:r>
            <a:endParaRPr>
              <a:latin typeface="Open Sans"/>
              <a:ea typeface="Open Sans"/>
              <a:cs typeface="Open Sans"/>
              <a:sym typeface="Open Sans"/>
            </a:endParaRPr>
          </a:p>
        </p:txBody>
      </p:sp>
      <p:sp>
        <p:nvSpPr>
          <p:cNvPr id="250" name="Google Shape;250;p27"/>
          <p:cNvSpPr txBox="1"/>
          <p:nvPr>
            <p:ph idx="1" type="body"/>
          </p:nvPr>
        </p:nvSpPr>
        <p:spPr>
          <a:xfrm>
            <a:off x="-1" y="1847015"/>
            <a:ext cx="10334171" cy="4749727"/>
          </a:xfrm>
          <a:prstGeom prst="rect">
            <a:avLst/>
          </a:prstGeom>
          <a:noFill/>
          <a:ln>
            <a:noFill/>
          </a:ln>
        </p:spPr>
        <p:txBody>
          <a:bodyPr anchorCtr="0" anchor="t" bIns="45700" lIns="91425" spcFirstLastPara="1" rIns="91425" wrap="square" tIns="45700">
            <a:noAutofit/>
          </a:bodyPr>
          <a:lstStyle/>
          <a:p>
            <a:pPr indent="-381000" lvl="0" marL="457200" rtl="0" algn="just">
              <a:lnSpc>
                <a:spcPct val="100000"/>
              </a:lnSpc>
              <a:spcBef>
                <a:spcPts val="1000"/>
              </a:spcBef>
              <a:spcAft>
                <a:spcPts val="0"/>
              </a:spcAft>
              <a:buClr>
                <a:schemeClr val="dk1"/>
              </a:buClr>
              <a:buSzPts val="2400"/>
              <a:buChar char="●"/>
            </a:pPr>
            <a:r>
              <a:rPr lang="en-US" sz="1800">
                <a:solidFill>
                  <a:schemeClr val="dk1"/>
                </a:solidFill>
                <a:latin typeface="Open Sans"/>
                <a:ea typeface="Open Sans"/>
                <a:cs typeface="Open Sans"/>
                <a:sym typeface="Open Sans"/>
              </a:rPr>
              <a:t>The </a:t>
            </a:r>
            <a:r>
              <a:rPr b="1" lang="en-US" sz="1800">
                <a:solidFill>
                  <a:schemeClr val="dk1"/>
                </a:solidFill>
                <a:latin typeface="Open Sans"/>
                <a:ea typeface="Open Sans"/>
                <a:cs typeface="Open Sans"/>
                <a:sym typeface="Open Sans"/>
              </a:rPr>
              <a:t>My research </a:t>
            </a:r>
            <a:r>
              <a:rPr lang="en-US" sz="1800">
                <a:solidFill>
                  <a:schemeClr val="dk1"/>
                </a:solidFill>
                <a:latin typeface="Open Sans"/>
                <a:ea typeface="Open Sans"/>
                <a:cs typeface="Open Sans"/>
                <a:sym typeface="Open Sans"/>
              </a:rPr>
              <a:t>functionality allows the user to save, manage, and organize content and supporting materials found in ProQuest through creation of a ProQuest Account. </a:t>
            </a:r>
            <a:endParaRPr sz="1800">
              <a:solidFill>
                <a:schemeClr val="dk1"/>
              </a:solidFill>
              <a:latin typeface="Open Sans"/>
              <a:ea typeface="Open Sans"/>
              <a:cs typeface="Open Sans"/>
              <a:sym typeface="Open Sans"/>
            </a:endParaRPr>
          </a:p>
          <a:p>
            <a:pPr indent="-381000" lvl="0" marL="457200" rtl="0" algn="just">
              <a:lnSpc>
                <a:spcPct val="100000"/>
              </a:lnSpc>
              <a:spcBef>
                <a:spcPts val="1000"/>
              </a:spcBef>
              <a:spcAft>
                <a:spcPts val="0"/>
              </a:spcAft>
              <a:buClr>
                <a:schemeClr val="dk1"/>
              </a:buClr>
              <a:buSzPts val="2400"/>
              <a:buChar char="●"/>
            </a:pPr>
            <a:r>
              <a:rPr lang="en-US" sz="1800">
                <a:solidFill>
                  <a:schemeClr val="dk1"/>
                </a:solidFill>
                <a:latin typeface="Open Sans"/>
                <a:ea typeface="Open Sans"/>
                <a:cs typeface="Open Sans"/>
                <a:sym typeface="Open Sans"/>
              </a:rPr>
              <a:t>The </a:t>
            </a:r>
            <a:r>
              <a:rPr b="1" lang="en-US" sz="1800">
                <a:solidFill>
                  <a:schemeClr val="dk1"/>
                </a:solidFill>
                <a:latin typeface="Open Sans"/>
                <a:ea typeface="Open Sans"/>
                <a:cs typeface="Open Sans"/>
                <a:sym typeface="Open Sans"/>
              </a:rPr>
              <a:t>Basic search box </a:t>
            </a:r>
            <a:r>
              <a:rPr lang="en-US" sz="1800">
                <a:solidFill>
                  <a:schemeClr val="dk1"/>
                </a:solidFill>
                <a:latin typeface="Open Sans"/>
                <a:ea typeface="Open Sans"/>
                <a:cs typeface="Open Sans"/>
                <a:sym typeface="Open Sans"/>
              </a:rPr>
              <a:t>allows the user to limit their searches either by </a:t>
            </a:r>
            <a:r>
              <a:rPr b="1" lang="en-US" sz="1800">
                <a:solidFill>
                  <a:schemeClr val="dk1"/>
                </a:solidFill>
                <a:latin typeface="Open Sans"/>
                <a:ea typeface="Open Sans"/>
                <a:cs typeface="Open Sans"/>
                <a:sym typeface="Open Sans"/>
              </a:rPr>
              <a:t>full-text</a:t>
            </a:r>
            <a:r>
              <a:rPr lang="en-US" sz="1800">
                <a:solidFill>
                  <a:schemeClr val="dk1"/>
                </a:solidFill>
                <a:latin typeface="Open Sans"/>
                <a:ea typeface="Open Sans"/>
                <a:cs typeface="Open Sans"/>
                <a:sym typeface="Open Sans"/>
              </a:rPr>
              <a:t> content, </a:t>
            </a:r>
            <a:r>
              <a:rPr b="1" lang="en-US" sz="1800">
                <a:solidFill>
                  <a:schemeClr val="dk1"/>
                </a:solidFill>
                <a:latin typeface="Open Sans"/>
                <a:ea typeface="Open Sans"/>
                <a:cs typeface="Open Sans"/>
                <a:sym typeface="Open Sans"/>
              </a:rPr>
              <a:t>peer-reviewed</a:t>
            </a:r>
            <a:r>
              <a:rPr lang="en-US" sz="1800">
                <a:solidFill>
                  <a:schemeClr val="dk1"/>
                </a:solidFill>
                <a:latin typeface="Open Sans"/>
                <a:ea typeface="Open Sans"/>
                <a:cs typeface="Open Sans"/>
                <a:sym typeface="Open Sans"/>
              </a:rPr>
              <a:t> content or both.</a:t>
            </a:r>
            <a:endParaRPr/>
          </a:p>
          <a:p>
            <a:pPr indent="-228600" lvl="0" marL="457200" rtl="0" algn="just">
              <a:lnSpc>
                <a:spcPct val="100000"/>
              </a:lnSpc>
              <a:spcBef>
                <a:spcPts val="1000"/>
              </a:spcBef>
              <a:spcAft>
                <a:spcPts val="0"/>
              </a:spcAft>
              <a:buClr>
                <a:schemeClr val="dk1"/>
              </a:buClr>
              <a:buSzPts val="2400"/>
              <a:buNone/>
            </a:pPr>
            <a:r>
              <a:t/>
            </a:r>
            <a:endParaRPr sz="1800">
              <a:solidFill>
                <a:schemeClr val="dk1"/>
              </a:solidFill>
              <a:latin typeface="Open Sans"/>
              <a:ea typeface="Open Sans"/>
              <a:cs typeface="Open Sans"/>
              <a:sym typeface="Open Sans"/>
            </a:endParaRPr>
          </a:p>
          <a:p>
            <a:pPr indent="0" lvl="0" marL="76200" rtl="0" algn="just">
              <a:lnSpc>
                <a:spcPct val="100000"/>
              </a:lnSpc>
              <a:spcBef>
                <a:spcPts val="1000"/>
              </a:spcBef>
              <a:spcAft>
                <a:spcPts val="0"/>
              </a:spcAft>
              <a:buClr>
                <a:schemeClr val="dk1"/>
              </a:buClr>
              <a:buSzPts val="2400"/>
              <a:buNone/>
            </a:pPr>
            <a:r>
              <a:rPr lang="en-US" sz="1800">
                <a:solidFill>
                  <a:schemeClr val="dk1"/>
                </a:solidFill>
                <a:latin typeface="Open Sans"/>
                <a:ea typeface="Open Sans"/>
                <a:cs typeface="Open Sans"/>
                <a:sym typeface="Open Sans"/>
              </a:rPr>
              <a:t>The next slide will show a basic search for  “</a:t>
            </a:r>
            <a:r>
              <a:rPr b="1" lang="en-US" sz="1800">
                <a:solidFill>
                  <a:schemeClr val="dk1"/>
                </a:solidFill>
                <a:latin typeface="Open Sans"/>
                <a:ea typeface="Open Sans"/>
                <a:cs typeface="Open Sans"/>
                <a:sym typeface="Open Sans"/>
              </a:rPr>
              <a:t>Climate change in Africa</a:t>
            </a:r>
            <a:r>
              <a:rPr lang="en-US" sz="1800">
                <a:solidFill>
                  <a:schemeClr val="dk1"/>
                </a:solidFill>
                <a:latin typeface="Open Sans"/>
                <a:ea typeface="Open Sans"/>
                <a:cs typeface="Open Sans"/>
                <a:sym typeface="Open Sans"/>
              </a:rPr>
              <a:t>”</a:t>
            </a:r>
            <a:endParaRPr/>
          </a:p>
          <a:p>
            <a:pPr indent="-381000" lvl="0" marL="457200" rtl="0" algn="just">
              <a:lnSpc>
                <a:spcPct val="100000"/>
              </a:lnSpc>
              <a:spcBef>
                <a:spcPts val="1000"/>
              </a:spcBef>
              <a:spcAft>
                <a:spcPts val="0"/>
              </a:spcAft>
              <a:buClr>
                <a:schemeClr val="dk1"/>
              </a:buClr>
              <a:buSzPts val="2400"/>
              <a:buChar char="●"/>
            </a:pPr>
            <a:r>
              <a:rPr lang="en-US" sz="1800">
                <a:solidFill>
                  <a:schemeClr val="dk1"/>
                </a:solidFill>
                <a:latin typeface="Open Sans"/>
                <a:ea typeface="Open Sans"/>
                <a:cs typeface="Open Sans"/>
                <a:sym typeface="Open Sans"/>
              </a:rPr>
              <a:t>Keywords “</a:t>
            </a:r>
            <a:r>
              <a:rPr b="1" lang="en-US" sz="1800">
                <a:solidFill>
                  <a:schemeClr val="dk1"/>
                </a:solidFill>
                <a:latin typeface="Open Sans"/>
                <a:ea typeface="Open Sans"/>
                <a:cs typeface="Open Sans"/>
                <a:sym typeface="Open Sans"/>
              </a:rPr>
              <a:t>climate change</a:t>
            </a:r>
            <a:r>
              <a:rPr lang="en-US" sz="1800">
                <a:solidFill>
                  <a:schemeClr val="dk1"/>
                </a:solidFill>
                <a:latin typeface="Open Sans"/>
                <a:ea typeface="Open Sans"/>
                <a:cs typeface="Open Sans"/>
                <a:sym typeface="Open Sans"/>
              </a:rPr>
              <a:t>” and "</a:t>
            </a:r>
            <a:r>
              <a:rPr b="1" lang="en-US" sz="1800">
                <a:solidFill>
                  <a:schemeClr val="dk1"/>
                </a:solidFill>
                <a:latin typeface="Open Sans"/>
                <a:ea typeface="Open Sans"/>
                <a:cs typeface="Open Sans"/>
                <a:sym typeface="Open Sans"/>
              </a:rPr>
              <a:t>Africa</a:t>
            </a:r>
            <a:r>
              <a:rPr lang="en-US" sz="1800">
                <a:solidFill>
                  <a:schemeClr val="dk1"/>
                </a:solidFill>
                <a:latin typeface="Open Sans"/>
                <a:ea typeface="Open Sans"/>
                <a:cs typeface="Open Sans"/>
                <a:sym typeface="Open Sans"/>
              </a:rPr>
              <a:t>“ will be used.</a:t>
            </a:r>
            <a:endParaRPr/>
          </a:p>
          <a:p>
            <a:pPr indent="-381000" lvl="0" marL="457200" rtl="0" algn="just">
              <a:lnSpc>
                <a:spcPct val="100000"/>
              </a:lnSpc>
              <a:spcBef>
                <a:spcPts val="1000"/>
              </a:spcBef>
              <a:spcAft>
                <a:spcPts val="0"/>
              </a:spcAft>
              <a:buClr>
                <a:schemeClr val="dk1"/>
              </a:buClr>
              <a:buSzPts val="2400"/>
              <a:buChar char="●"/>
            </a:pPr>
            <a:r>
              <a:rPr lang="en-US" sz="1800">
                <a:solidFill>
                  <a:schemeClr val="dk1"/>
                </a:solidFill>
                <a:latin typeface="Open Sans"/>
                <a:ea typeface="Open Sans"/>
                <a:cs typeface="Open Sans"/>
                <a:sym typeface="Open Sans"/>
              </a:rPr>
              <a:t>Quotation marks searches “</a:t>
            </a:r>
            <a:r>
              <a:rPr b="1" lang="en-US" sz="1800">
                <a:solidFill>
                  <a:schemeClr val="dk1"/>
                </a:solidFill>
                <a:latin typeface="Open Sans"/>
                <a:ea typeface="Open Sans"/>
                <a:cs typeface="Open Sans"/>
                <a:sym typeface="Open Sans"/>
              </a:rPr>
              <a:t>climate change</a:t>
            </a:r>
            <a:r>
              <a:rPr lang="en-US" sz="1800">
                <a:solidFill>
                  <a:schemeClr val="dk1"/>
                </a:solidFill>
                <a:latin typeface="Open Sans"/>
                <a:ea typeface="Open Sans"/>
                <a:cs typeface="Open Sans"/>
                <a:sym typeface="Open Sans"/>
              </a:rPr>
              <a:t>” as a phrase and the Boolean operator "</a:t>
            </a:r>
            <a:r>
              <a:rPr b="1" lang="en-US" sz="1800">
                <a:solidFill>
                  <a:schemeClr val="dk1"/>
                </a:solidFill>
                <a:latin typeface="Open Sans"/>
                <a:ea typeface="Open Sans"/>
                <a:cs typeface="Open Sans"/>
                <a:sym typeface="Open Sans"/>
              </a:rPr>
              <a:t>AND</a:t>
            </a:r>
            <a:r>
              <a:rPr lang="en-US" sz="1800">
                <a:solidFill>
                  <a:schemeClr val="dk1"/>
                </a:solidFill>
                <a:latin typeface="Open Sans"/>
                <a:ea typeface="Open Sans"/>
                <a:cs typeface="Open Sans"/>
                <a:sym typeface="Open Sans"/>
              </a:rPr>
              <a:t>" is used to  join the two keywords “</a:t>
            </a:r>
            <a:r>
              <a:rPr b="1" lang="en-US" sz="1800">
                <a:solidFill>
                  <a:schemeClr val="dk1"/>
                </a:solidFill>
                <a:latin typeface="Open Sans"/>
                <a:ea typeface="Open Sans"/>
                <a:cs typeface="Open Sans"/>
                <a:sym typeface="Open Sans"/>
              </a:rPr>
              <a:t>climate change</a:t>
            </a:r>
            <a:r>
              <a:rPr lang="en-US" sz="1800">
                <a:solidFill>
                  <a:schemeClr val="dk1"/>
                </a:solidFill>
                <a:latin typeface="Open Sans"/>
                <a:ea typeface="Open Sans"/>
                <a:cs typeface="Open Sans"/>
                <a:sym typeface="Open Sans"/>
              </a:rPr>
              <a:t>” and "</a:t>
            </a:r>
            <a:r>
              <a:rPr b="1" lang="en-US" sz="1800">
                <a:solidFill>
                  <a:schemeClr val="dk1"/>
                </a:solidFill>
                <a:latin typeface="Open Sans"/>
                <a:ea typeface="Open Sans"/>
                <a:cs typeface="Open Sans"/>
                <a:sym typeface="Open Sans"/>
              </a:rPr>
              <a:t>Africa</a:t>
            </a:r>
            <a:r>
              <a:rPr lang="en-US" sz="1800">
                <a:solidFill>
                  <a:schemeClr val="dk1"/>
                </a:solidFill>
                <a:latin typeface="Open Sans"/>
                <a:ea typeface="Open Sans"/>
                <a:cs typeface="Open Sans"/>
                <a:sym typeface="Open Sans"/>
              </a:rPr>
              <a:t>“.</a:t>
            </a:r>
            <a:endParaRPr/>
          </a:p>
          <a:p>
            <a:pPr indent="-355600" lvl="1" marL="914400" rtl="0" algn="just">
              <a:lnSpc>
                <a:spcPct val="100000"/>
              </a:lnSpc>
              <a:spcBef>
                <a:spcPts val="2100"/>
              </a:spcBef>
              <a:spcAft>
                <a:spcPts val="0"/>
              </a:spcAft>
              <a:buClr>
                <a:schemeClr val="dk1"/>
              </a:buClr>
              <a:buSzPts val="2000"/>
              <a:buChar char="○"/>
            </a:pPr>
            <a:r>
              <a:rPr lang="en-US" sz="1800">
                <a:solidFill>
                  <a:schemeClr val="dk1"/>
                </a:solidFill>
                <a:latin typeface="Open Sans"/>
                <a:ea typeface="Open Sans"/>
                <a:cs typeface="Open Sans"/>
                <a:sym typeface="Open Sans"/>
              </a:rPr>
              <a:t>Please note the "</a:t>
            </a:r>
            <a:r>
              <a:rPr b="1" lang="en-US" sz="1800">
                <a:solidFill>
                  <a:schemeClr val="dk1"/>
                </a:solidFill>
                <a:latin typeface="Open Sans"/>
                <a:ea typeface="Open Sans"/>
                <a:cs typeface="Open Sans"/>
                <a:sym typeface="Open Sans"/>
              </a:rPr>
              <a:t>AND</a:t>
            </a:r>
            <a:r>
              <a:rPr lang="en-US" sz="1800">
                <a:solidFill>
                  <a:schemeClr val="dk1"/>
                </a:solidFill>
                <a:latin typeface="Open Sans"/>
                <a:ea typeface="Open Sans"/>
                <a:cs typeface="Open Sans"/>
                <a:sym typeface="Open Sans"/>
              </a:rPr>
              <a:t>" Boolean operator is used to limit your search results, and the </a:t>
            </a:r>
            <a:r>
              <a:rPr b="1" lang="en-US" sz="1800">
                <a:solidFill>
                  <a:schemeClr val="dk1"/>
                </a:solidFill>
                <a:latin typeface="Open Sans"/>
                <a:ea typeface="Open Sans"/>
                <a:cs typeface="Open Sans"/>
                <a:sym typeface="Open Sans"/>
              </a:rPr>
              <a:t>quotation marks </a:t>
            </a:r>
            <a:r>
              <a:rPr lang="en-US" sz="1800">
                <a:solidFill>
                  <a:schemeClr val="dk1"/>
                </a:solidFill>
                <a:latin typeface="Open Sans"/>
                <a:ea typeface="Open Sans"/>
                <a:cs typeface="Open Sans"/>
                <a:sym typeface="Open Sans"/>
              </a:rPr>
              <a:t>are used for phrase searching.</a:t>
            </a:r>
            <a:endParaRPr/>
          </a:p>
          <a:p>
            <a:pPr indent="-228600" lvl="0" marL="457200" rtl="0" algn="just">
              <a:lnSpc>
                <a:spcPct val="100000"/>
              </a:lnSpc>
              <a:spcBef>
                <a:spcPts val="1000"/>
              </a:spcBef>
              <a:spcAft>
                <a:spcPts val="0"/>
              </a:spcAft>
              <a:buClr>
                <a:schemeClr val="dk1"/>
              </a:buClr>
              <a:buSzPts val="2400"/>
              <a:buNone/>
            </a:pPr>
            <a:r>
              <a:t/>
            </a:r>
            <a:endParaRPr sz="1800">
              <a:solidFill>
                <a:schemeClr val="dk1"/>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8"/>
          <p:cNvSpPr txBox="1"/>
          <p:nvPr>
            <p:ph type="title"/>
          </p:nvPr>
        </p:nvSpPr>
        <p:spPr>
          <a:xfrm>
            <a:off x="1" y="330686"/>
            <a:ext cx="8066314"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sz="3500">
                <a:solidFill>
                  <a:srgbClr val="586F7C"/>
                </a:solidFill>
                <a:latin typeface="Open Sans"/>
                <a:ea typeface="Open Sans"/>
                <a:cs typeface="Open Sans"/>
                <a:sym typeface="Open Sans"/>
              </a:rPr>
              <a:t>Search results</a:t>
            </a:r>
            <a:endParaRPr sz="3500">
              <a:solidFill>
                <a:srgbClr val="586F7C"/>
              </a:solidFill>
              <a:latin typeface="Open Sans"/>
              <a:ea typeface="Open Sans"/>
              <a:cs typeface="Open Sans"/>
              <a:sym typeface="Open Sans"/>
            </a:endParaRPr>
          </a:p>
        </p:txBody>
      </p:sp>
      <p:sp>
        <p:nvSpPr>
          <p:cNvPr id="257" name="Google Shape;257;p28"/>
          <p:cNvSpPr txBox="1"/>
          <p:nvPr>
            <p:ph idx="1" type="body"/>
          </p:nvPr>
        </p:nvSpPr>
        <p:spPr>
          <a:xfrm>
            <a:off x="224590" y="2261937"/>
            <a:ext cx="2486526" cy="2172464"/>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1000"/>
              </a:spcBef>
              <a:spcAft>
                <a:spcPts val="0"/>
              </a:spcAft>
              <a:buClr>
                <a:schemeClr val="dk1"/>
              </a:buClr>
              <a:buSzPts val="2400"/>
              <a:buNone/>
            </a:pPr>
            <a:r>
              <a:rPr lang="en-US" sz="2000">
                <a:solidFill>
                  <a:schemeClr val="dk1"/>
                </a:solidFill>
                <a:latin typeface="Open Sans"/>
                <a:ea typeface="Open Sans"/>
                <a:cs typeface="Open Sans"/>
                <a:sym typeface="Open Sans"/>
              </a:rPr>
              <a:t>The search for “</a:t>
            </a:r>
            <a:r>
              <a:rPr b="1" lang="en-US" sz="2000">
                <a:solidFill>
                  <a:schemeClr val="dk1"/>
                </a:solidFill>
                <a:latin typeface="Open Sans"/>
                <a:ea typeface="Open Sans"/>
                <a:cs typeface="Open Sans"/>
                <a:sym typeface="Open Sans"/>
              </a:rPr>
              <a:t>climate change</a:t>
            </a:r>
            <a:r>
              <a:rPr lang="en-US" sz="2000">
                <a:solidFill>
                  <a:schemeClr val="dk1"/>
                </a:solidFill>
                <a:latin typeface="Open Sans"/>
                <a:ea typeface="Open Sans"/>
                <a:cs typeface="Open Sans"/>
                <a:sym typeface="Open Sans"/>
              </a:rPr>
              <a:t>” AND </a:t>
            </a:r>
            <a:r>
              <a:rPr b="1" lang="en-US" sz="2000">
                <a:solidFill>
                  <a:schemeClr val="dk1"/>
                </a:solidFill>
                <a:latin typeface="Open Sans"/>
                <a:ea typeface="Open Sans"/>
                <a:cs typeface="Open Sans"/>
                <a:sym typeface="Open Sans"/>
              </a:rPr>
              <a:t>Africa</a:t>
            </a:r>
            <a:r>
              <a:rPr lang="en-US" sz="2000">
                <a:solidFill>
                  <a:schemeClr val="dk1"/>
                </a:solidFill>
                <a:latin typeface="Open Sans"/>
                <a:ea typeface="Open Sans"/>
                <a:cs typeface="Open Sans"/>
                <a:sym typeface="Open Sans"/>
              </a:rPr>
              <a:t> retrieved 58,706 results.</a:t>
            </a:r>
            <a:endParaRPr/>
          </a:p>
          <a:p>
            <a:pPr indent="0" lvl="0" marL="76200" rtl="0" algn="l">
              <a:lnSpc>
                <a:spcPct val="100000"/>
              </a:lnSpc>
              <a:spcBef>
                <a:spcPts val="1000"/>
              </a:spcBef>
              <a:spcAft>
                <a:spcPts val="0"/>
              </a:spcAft>
              <a:buClr>
                <a:schemeClr val="dk2"/>
              </a:buClr>
              <a:buSzPts val="2400"/>
              <a:buNone/>
            </a:pPr>
            <a:r>
              <a:t/>
            </a:r>
            <a:endParaRPr sz="2000">
              <a:solidFill>
                <a:schemeClr val="dk1"/>
              </a:solidFill>
              <a:latin typeface="Open Sans"/>
              <a:ea typeface="Open Sans"/>
              <a:cs typeface="Open Sans"/>
              <a:sym typeface="Open Sans"/>
            </a:endParaRPr>
          </a:p>
          <a:p>
            <a:pPr indent="0" lvl="0" marL="76200" rtl="0" algn="l">
              <a:lnSpc>
                <a:spcPct val="100000"/>
              </a:lnSpc>
              <a:spcBef>
                <a:spcPts val="1000"/>
              </a:spcBef>
              <a:spcAft>
                <a:spcPts val="0"/>
              </a:spcAft>
              <a:buClr>
                <a:schemeClr val="dk1"/>
              </a:buClr>
              <a:buSzPts val="2400"/>
              <a:buNone/>
            </a:pPr>
            <a:r>
              <a:rPr lang="en-US" sz="2000">
                <a:solidFill>
                  <a:schemeClr val="dk1"/>
                </a:solidFill>
                <a:latin typeface="Open Sans"/>
                <a:ea typeface="Open Sans"/>
                <a:cs typeface="Open Sans"/>
                <a:sym typeface="Open Sans"/>
              </a:rPr>
              <a:t>The results page displays various options for refining search results.</a:t>
            </a:r>
            <a:endParaRPr sz="2000">
              <a:solidFill>
                <a:schemeClr val="dk1"/>
              </a:solidFill>
              <a:latin typeface="Open Sans"/>
              <a:ea typeface="Open Sans"/>
              <a:cs typeface="Open Sans"/>
              <a:sym typeface="Open Sans"/>
            </a:endParaRPr>
          </a:p>
        </p:txBody>
      </p:sp>
      <p:pic>
        <p:nvPicPr>
          <p:cNvPr descr="https://lh4.googleusercontent.com/1eQQkYVO6BSCuKPSkb-xhpdrwcHMJ3RM-_ZNgJBAG7RBhDiP5E7KCzzSHUEBUVwf9pP6bP-3ba7JV54mNCVFQKycYILh2cthcFa3j8p5-kD7OWqhoWOpSpYDZyi5g1JIsVkBjIc" id="258" name="Google Shape;258;p28"/>
          <p:cNvPicPr preferRelativeResize="0"/>
          <p:nvPr/>
        </p:nvPicPr>
        <p:blipFill rotWithShape="1">
          <a:blip r:embed="rId3">
            <a:alphaModFix/>
          </a:blip>
          <a:srcRect b="0" l="0" r="0" t="0"/>
          <a:stretch/>
        </p:blipFill>
        <p:spPr>
          <a:xfrm>
            <a:off x="3096127" y="1932528"/>
            <a:ext cx="8791074" cy="468376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3"/>
          <p:cNvSpPr txBox="1"/>
          <p:nvPr>
            <p:ph type="title"/>
          </p:nvPr>
        </p:nvSpPr>
        <p:spPr>
          <a:xfrm>
            <a:off x="0" y="437222"/>
            <a:ext cx="73152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Downloading full text articles in Environmental Science Collection</a:t>
            </a:r>
            <a:endParaRPr sz="3200">
              <a:solidFill>
                <a:srgbClr val="586F7C"/>
              </a:solidFill>
              <a:latin typeface="Open Sans"/>
              <a:ea typeface="Open Sans"/>
              <a:cs typeface="Open Sans"/>
              <a:sym typeface="Open Sans"/>
            </a:endParaRPr>
          </a:p>
        </p:txBody>
      </p:sp>
      <p:sp>
        <p:nvSpPr>
          <p:cNvPr id="265" name="Google Shape;265;p13"/>
          <p:cNvSpPr txBox="1"/>
          <p:nvPr>
            <p:ph idx="1" type="body"/>
          </p:nvPr>
        </p:nvSpPr>
        <p:spPr>
          <a:xfrm>
            <a:off x="0" y="1603923"/>
            <a:ext cx="3785937" cy="4748749"/>
          </a:xfrm>
          <a:prstGeom prst="rect">
            <a:avLst/>
          </a:prstGeom>
          <a:noFill/>
          <a:ln>
            <a:noFill/>
          </a:ln>
        </p:spPr>
        <p:txBody>
          <a:bodyPr anchorCtr="0" anchor="t" bIns="45700" lIns="91425" spcFirstLastPara="1" rIns="91425" wrap="square" tIns="45700">
            <a:noAutofit/>
          </a:bodyPr>
          <a:lstStyle/>
          <a:p>
            <a:pPr indent="0" lvl="0" marL="127000" rtl="0" algn="just">
              <a:lnSpc>
                <a:spcPct val="100000"/>
              </a:lnSpc>
              <a:spcBef>
                <a:spcPts val="1000"/>
              </a:spcBef>
              <a:spcAft>
                <a:spcPts val="0"/>
              </a:spcAft>
              <a:buClr>
                <a:schemeClr val="dk1"/>
              </a:buClr>
              <a:buSzPts val="2000"/>
              <a:buNone/>
            </a:pPr>
            <a:r>
              <a:rPr lang="en-US" sz="2000">
                <a:solidFill>
                  <a:schemeClr val="dk1"/>
                </a:solidFill>
                <a:latin typeface="Open Sans"/>
                <a:ea typeface="Open Sans"/>
                <a:cs typeface="Open Sans"/>
                <a:sym typeface="Open Sans"/>
              </a:rPr>
              <a:t>To access the full text (PDF), click either the </a:t>
            </a:r>
            <a:r>
              <a:rPr b="1" lang="en-US" sz="2000">
                <a:solidFill>
                  <a:schemeClr val="dk1"/>
                </a:solidFill>
                <a:latin typeface="Open Sans"/>
                <a:ea typeface="Open Sans"/>
                <a:cs typeface="Open Sans"/>
                <a:sym typeface="Open Sans"/>
              </a:rPr>
              <a:t>Title</a:t>
            </a:r>
            <a:r>
              <a:rPr lang="en-US" sz="2000">
                <a:solidFill>
                  <a:schemeClr val="dk1"/>
                </a:solidFill>
                <a:latin typeface="Open Sans"/>
                <a:ea typeface="Open Sans"/>
                <a:cs typeface="Open Sans"/>
                <a:sym typeface="Open Sans"/>
              </a:rPr>
              <a:t> of the article or the </a:t>
            </a:r>
            <a:r>
              <a:rPr b="1" lang="en-US" sz="2000">
                <a:solidFill>
                  <a:schemeClr val="dk1"/>
                </a:solidFill>
                <a:latin typeface="Open Sans"/>
                <a:ea typeface="Open Sans"/>
                <a:cs typeface="Open Sans"/>
                <a:sym typeface="Open Sans"/>
              </a:rPr>
              <a:t>Full text – PDF link</a:t>
            </a:r>
            <a:r>
              <a:rPr lang="en-US" sz="2000">
                <a:solidFill>
                  <a:schemeClr val="dk1"/>
                </a:solidFill>
                <a:latin typeface="Open Sans"/>
                <a:ea typeface="Open Sans"/>
                <a:cs typeface="Open Sans"/>
                <a:sym typeface="Open Sans"/>
              </a:rPr>
              <a:t> at the bottom of each result, and the article will be displayed in PDF format.</a:t>
            </a:r>
            <a:endParaRPr/>
          </a:p>
          <a:p>
            <a:pPr indent="0" lvl="0" marL="127000" rtl="0" algn="just">
              <a:lnSpc>
                <a:spcPct val="100000"/>
              </a:lnSpc>
              <a:spcBef>
                <a:spcPts val="1000"/>
              </a:spcBef>
              <a:spcAft>
                <a:spcPts val="0"/>
              </a:spcAft>
              <a:buClr>
                <a:schemeClr val="dk1"/>
              </a:buClr>
              <a:buSzPts val="2000"/>
              <a:buNone/>
            </a:pPr>
            <a:r>
              <a:t/>
            </a:r>
            <a:endParaRPr sz="2000">
              <a:solidFill>
                <a:schemeClr val="dk1"/>
              </a:solidFill>
              <a:latin typeface="Open Sans"/>
              <a:ea typeface="Open Sans"/>
              <a:cs typeface="Open Sans"/>
              <a:sym typeface="Open Sans"/>
            </a:endParaRPr>
          </a:p>
          <a:p>
            <a:pPr indent="0" lvl="0" marL="127000" rtl="0" algn="just">
              <a:lnSpc>
                <a:spcPct val="100000"/>
              </a:lnSpc>
              <a:spcBef>
                <a:spcPts val="1000"/>
              </a:spcBef>
              <a:spcAft>
                <a:spcPts val="0"/>
              </a:spcAft>
              <a:buClr>
                <a:schemeClr val="dk1"/>
              </a:buClr>
              <a:buSzPts val="2200"/>
              <a:buNone/>
            </a:pPr>
            <a:r>
              <a:rPr lang="en-US" sz="2200">
                <a:solidFill>
                  <a:schemeClr val="dk1"/>
                </a:solidFill>
                <a:latin typeface="Open Sans"/>
                <a:ea typeface="Open Sans"/>
                <a:cs typeface="Open Sans"/>
                <a:sym typeface="Open Sans"/>
              </a:rPr>
              <a:t>Please note that </a:t>
            </a:r>
            <a:r>
              <a:rPr b="1" lang="en-US" sz="2200">
                <a:solidFill>
                  <a:schemeClr val="dk1"/>
                </a:solidFill>
                <a:latin typeface="Open Sans"/>
                <a:ea typeface="Open Sans"/>
                <a:cs typeface="Open Sans"/>
                <a:sym typeface="Open Sans"/>
              </a:rPr>
              <a:t>full text PDF</a:t>
            </a:r>
            <a:r>
              <a:rPr lang="en-US" sz="2200">
                <a:solidFill>
                  <a:schemeClr val="dk1"/>
                </a:solidFill>
                <a:latin typeface="Open Sans"/>
                <a:ea typeface="Open Sans"/>
                <a:cs typeface="Open Sans"/>
                <a:sym typeface="Open Sans"/>
              </a:rPr>
              <a:t> can only be downloaded by users with Adobe Acrobat software installed on their computer.</a:t>
            </a:r>
            <a:endParaRPr/>
          </a:p>
          <a:p>
            <a:pPr indent="-241300" lvl="1" marL="927100" rtl="0" algn="just">
              <a:lnSpc>
                <a:spcPct val="100000"/>
              </a:lnSpc>
              <a:spcBef>
                <a:spcPts val="2100"/>
              </a:spcBef>
              <a:spcAft>
                <a:spcPts val="0"/>
              </a:spcAft>
              <a:buClr>
                <a:schemeClr val="dk1"/>
              </a:buClr>
              <a:buSzPts val="1600"/>
              <a:buFont typeface="Courier New"/>
              <a:buNone/>
            </a:pPr>
            <a:r>
              <a:t/>
            </a:r>
            <a:endParaRPr sz="1600">
              <a:solidFill>
                <a:schemeClr val="dk1"/>
              </a:solidFill>
              <a:latin typeface="Open Sans"/>
              <a:ea typeface="Open Sans"/>
              <a:cs typeface="Open Sans"/>
              <a:sym typeface="Open Sans"/>
            </a:endParaRPr>
          </a:p>
          <a:p>
            <a:pPr indent="-241300" lvl="1" marL="927100" rtl="0" algn="just">
              <a:lnSpc>
                <a:spcPct val="100000"/>
              </a:lnSpc>
              <a:spcBef>
                <a:spcPts val="2100"/>
              </a:spcBef>
              <a:spcAft>
                <a:spcPts val="0"/>
              </a:spcAft>
              <a:buClr>
                <a:schemeClr val="dk1"/>
              </a:buClr>
              <a:buSzPts val="1600"/>
              <a:buFont typeface="Courier New"/>
              <a:buNone/>
            </a:pPr>
            <a:r>
              <a:t/>
            </a:r>
            <a:endParaRPr sz="1600">
              <a:solidFill>
                <a:schemeClr val="dk1"/>
              </a:solidFill>
              <a:latin typeface="Open Sans"/>
              <a:ea typeface="Open Sans"/>
              <a:cs typeface="Open Sans"/>
              <a:sym typeface="Open Sans"/>
            </a:endParaRPr>
          </a:p>
          <a:p>
            <a:pPr indent="-184150" lvl="2" marL="1327150" rtl="0" algn="just">
              <a:lnSpc>
                <a:spcPct val="100000"/>
              </a:lnSpc>
              <a:spcBef>
                <a:spcPts val="2100"/>
              </a:spcBef>
              <a:spcAft>
                <a:spcPts val="0"/>
              </a:spcAft>
              <a:buClr>
                <a:schemeClr val="dk1"/>
              </a:buClr>
              <a:buSzPts val="1600"/>
              <a:buNone/>
            </a:pPr>
            <a:r>
              <a:t/>
            </a:r>
            <a:endParaRPr sz="1600">
              <a:solidFill>
                <a:schemeClr val="dk1"/>
              </a:solidFill>
              <a:latin typeface="Open Sans"/>
              <a:ea typeface="Open Sans"/>
              <a:cs typeface="Open Sans"/>
              <a:sym typeface="Open Sans"/>
            </a:endParaRPr>
          </a:p>
          <a:p>
            <a:pPr indent="0" lvl="0" marL="127000" rtl="0" algn="just">
              <a:lnSpc>
                <a:spcPct val="100000"/>
              </a:lnSpc>
              <a:spcBef>
                <a:spcPts val="1000"/>
              </a:spcBef>
              <a:spcAft>
                <a:spcPts val="0"/>
              </a:spcAft>
              <a:buClr>
                <a:schemeClr val="dk1"/>
              </a:buClr>
              <a:buSzPts val="2000"/>
              <a:buNone/>
            </a:pPr>
            <a:r>
              <a:t/>
            </a:r>
            <a:endParaRPr sz="2000">
              <a:solidFill>
                <a:schemeClr val="dk1"/>
              </a:solidFill>
              <a:latin typeface="Open Sans"/>
              <a:ea typeface="Open Sans"/>
              <a:cs typeface="Open Sans"/>
              <a:sym typeface="Open Sans"/>
            </a:endParaRPr>
          </a:p>
          <a:p>
            <a:pPr indent="0" lvl="0" marL="127000" rtl="0" algn="just">
              <a:lnSpc>
                <a:spcPct val="100000"/>
              </a:lnSpc>
              <a:spcBef>
                <a:spcPts val="1000"/>
              </a:spcBef>
              <a:spcAft>
                <a:spcPts val="0"/>
              </a:spcAft>
              <a:buClr>
                <a:schemeClr val="dk1"/>
              </a:buClr>
              <a:buSzPts val="2000"/>
              <a:buNone/>
            </a:pPr>
            <a:r>
              <a:t/>
            </a:r>
            <a:endParaRPr sz="2000">
              <a:solidFill>
                <a:schemeClr val="dk1"/>
              </a:solidFill>
              <a:latin typeface="Open Sans"/>
              <a:ea typeface="Open Sans"/>
              <a:cs typeface="Open Sans"/>
              <a:sym typeface="Open Sans"/>
            </a:endParaRPr>
          </a:p>
          <a:p>
            <a:pPr indent="0" lvl="0" marL="127000" rtl="0" algn="just">
              <a:lnSpc>
                <a:spcPct val="100000"/>
              </a:lnSpc>
              <a:spcBef>
                <a:spcPts val="1000"/>
              </a:spcBef>
              <a:spcAft>
                <a:spcPts val="0"/>
              </a:spcAft>
              <a:buClr>
                <a:schemeClr val="dk1"/>
              </a:buClr>
              <a:buSzPts val="2000"/>
              <a:buNone/>
            </a:pPr>
            <a:r>
              <a:t/>
            </a:r>
            <a:endParaRPr sz="2000">
              <a:solidFill>
                <a:schemeClr val="dk1"/>
              </a:solidFill>
              <a:latin typeface="Open Sans"/>
              <a:ea typeface="Open Sans"/>
              <a:cs typeface="Open Sans"/>
              <a:sym typeface="Open Sans"/>
            </a:endParaRPr>
          </a:p>
          <a:p>
            <a:pPr indent="-158750" lvl="0" marL="412750" rtl="0" algn="just">
              <a:lnSpc>
                <a:spcPct val="100000"/>
              </a:lnSpc>
              <a:spcBef>
                <a:spcPts val="1000"/>
              </a:spcBef>
              <a:spcAft>
                <a:spcPts val="0"/>
              </a:spcAft>
              <a:buClr>
                <a:schemeClr val="dk1"/>
              </a:buClr>
              <a:buSzPts val="2000"/>
              <a:buNone/>
            </a:pPr>
            <a:r>
              <a:t/>
            </a:r>
            <a:endParaRPr sz="2000">
              <a:solidFill>
                <a:schemeClr val="dk1"/>
              </a:solidFill>
              <a:latin typeface="Open Sans"/>
              <a:ea typeface="Open Sans"/>
              <a:cs typeface="Open Sans"/>
              <a:sym typeface="Open Sans"/>
            </a:endParaRPr>
          </a:p>
        </p:txBody>
      </p:sp>
      <p:pic>
        <p:nvPicPr>
          <p:cNvPr descr="https://lh4.googleusercontent.com/6yN-ks8IOwb7hwazdgOk_zh5JiIrSeivLqMs5izfw1kyZYkRMqOr8IMHdyky0sxHjAlYUdUv-eq-RGfBRTVcpM4jqf5vxYhXOOwRvWciCIv2CdQsCHUz3cqQXaV2f7nKgtVuLMw" id="266" name="Google Shape;266;p13"/>
          <p:cNvPicPr preferRelativeResize="0"/>
          <p:nvPr/>
        </p:nvPicPr>
        <p:blipFill rotWithShape="1">
          <a:blip r:embed="rId3">
            <a:alphaModFix/>
          </a:blip>
          <a:srcRect b="0" l="0" r="0" t="0"/>
          <a:stretch/>
        </p:blipFill>
        <p:spPr>
          <a:xfrm>
            <a:off x="3972707" y="2053388"/>
            <a:ext cx="8074986" cy="4299284"/>
          </a:xfrm>
          <a:prstGeom prst="rect">
            <a:avLst/>
          </a:prstGeom>
          <a:noFill/>
          <a:ln>
            <a:noFill/>
          </a:ln>
        </p:spPr>
      </p:pic>
      <p:cxnSp>
        <p:nvCxnSpPr>
          <p:cNvPr id="267" name="Google Shape;267;p13"/>
          <p:cNvCxnSpPr/>
          <p:nvPr/>
        </p:nvCxnSpPr>
        <p:spPr>
          <a:xfrm>
            <a:off x="3666300" y="2509925"/>
            <a:ext cx="850200" cy="1101300"/>
          </a:xfrm>
          <a:prstGeom prst="straightConnector1">
            <a:avLst/>
          </a:prstGeom>
          <a:noFill/>
          <a:ln cap="flat" cmpd="sng" w="28575">
            <a:solidFill>
              <a:srgbClr val="93C47D"/>
            </a:solidFill>
            <a:prstDash val="solid"/>
            <a:round/>
            <a:headEnd len="sm" w="sm" type="none"/>
            <a:tailEnd len="med" w="med" type="triangl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9"/>
          <p:cNvSpPr txBox="1"/>
          <p:nvPr>
            <p:ph type="title"/>
          </p:nvPr>
        </p:nvSpPr>
        <p:spPr>
          <a:xfrm>
            <a:off x="0" y="437222"/>
            <a:ext cx="73152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Cite and email functions</a:t>
            </a:r>
            <a:endParaRPr sz="3200">
              <a:solidFill>
                <a:srgbClr val="586F7C"/>
              </a:solidFill>
              <a:latin typeface="Open Sans"/>
              <a:ea typeface="Open Sans"/>
              <a:cs typeface="Open Sans"/>
              <a:sym typeface="Open Sans"/>
            </a:endParaRPr>
          </a:p>
        </p:txBody>
      </p:sp>
      <p:sp>
        <p:nvSpPr>
          <p:cNvPr id="274" name="Google Shape;274;p29"/>
          <p:cNvSpPr txBox="1"/>
          <p:nvPr>
            <p:ph idx="1" type="body"/>
          </p:nvPr>
        </p:nvSpPr>
        <p:spPr>
          <a:xfrm>
            <a:off x="0" y="1598581"/>
            <a:ext cx="12192000" cy="1690051"/>
          </a:xfrm>
          <a:prstGeom prst="rect">
            <a:avLst/>
          </a:prstGeom>
          <a:noFill/>
          <a:ln>
            <a:noFill/>
          </a:ln>
        </p:spPr>
        <p:txBody>
          <a:bodyPr anchorCtr="0" anchor="t" bIns="45700" lIns="91425" spcFirstLastPara="1" rIns="91425" wrap="square" tIns="45700">
            <a:noAutofit/>
          </a:bodyPr>
          <a:lstStyle/>
          <a:p>
            <a:pPr indent="-285750" lvl="0" marL="412750" rtl="0" algn="just">
              <a:lnSpc>
                <a:spcPct val="100000"/>
              </a:lnSpc>
              <a:spcBef>
                <a:spcPts val="1000"/>
              </a:spcBef>
              <a:spcAft>
                <a:spcPts val="0"/>
              </a:spcAft>
              <a:buClr>
                <a:schemeClr val="dk1"/>
              </a:buClr>
              <a:buSzPts val="1800"/>
              <a:buChar char="●"/>
            </a:pPr>
            <a:r>
              <a:rPr lang="en-US" sz="1800">
                <a:solidFill>
                  <a:schemeClr val="dk1"/>
                </a:solidFill>
                <a:latin typeface="Open Sans"/>
                <a:ea typeface="Open Sans"/>
                <a:cs typeface="Open Sans"/>
                <a:sym typeface="Open Sans"/>
              </a:rPr>
              <a:t>Clicking on </a:t>
            </a:r>
            <a:r>
              <a:rPr b="1" lang="en-US" sz="1800">
                <a:solidFill>
                  <a:schemeClr val="dk1"/>
                </a:solidFill>
                <a:latin typeface="Open Sans"/>
                <a:ea typeface="Open Sans"/>
                <a:cs typeface="Open Sans"/>
                <a:sym typeface="Open Sans"/>
              </a:rPr>
              <a:t>Cite</a:t>
            </a:r>
            <a:r>
              <a:rPr lang="en-US" sz="1800">
                <a:solidFill>
                  <a:schemeClr val="dk1"/>
                </a:solidFill>
                <a:latin typeface="Open Sans"/>
                <a:ea typeface="Open Sans"/>
                <a:cs typeface="Open Sans"/>
                <a:sym typeface="Open Sans"/>
              </a:rPr>
              <a:t> allows the user to select their desired citation style, then copy and paste the citation into their document.</a:t>
            </a:r>
            <a:endParaRPr sz="1800">
              <a:solidFill>
                <a:schemeClr val="dk1"/>
              </a:solidFill>
              <a:latin typeface="Open Sans"/>
              <a:ea typeface="Open Sans"/>
              <a:cs typeface="Open Sans"/>
              <a:sym typeface="Open Sans"/>
            </a:endParaRPr>
          </a:p>
          <a:p>
            <a:pPr indent="-285750" lvl="0" marL="412750" rtl="0" algn="just">
              <a:lnSpc>
                <a:spcPct val="100000"/>
              </a:lnSpc>
              <a:spcBef>
                <a:spcPts val="1000"/>
              </a:spcBef>
              <a:spcAft>
                <a:spcPts val="0"/>
              </a:spcAft>
              <a:buClr>
                <a:schemeClr val="dk1"/>
              </a:buClr>
              <a:buSzPts val="1800"/>
              <a:buChar char="●"/>
            </a:pPr>
            <a:r>
              <a:rPr lang="en-US" sz="1800">
                <a:solidFill>
                  <a:schemeClr val="dk1"/>
                </a:solidFill>
                <a:latin typeface="Open Sans"/>
                <a:ea typeface="Open Sans"/>
                <a:cs typeface="Open Sans"/>
                <a:sym typeface="Open Sans"/>
              </a:rPr>
              <a:t>Clicking on </a:t>
            </a:r>
            <a:r>
              <a:rPr b="1" lang="en-US" sz="1800">
                <a:solidFill>
                  <a:schemeClr val="dk1"/>
                </a:solidFill>
                <a:latin typeface="Open Sans"/>
                <a:ea typeface="Open Sans"/>
                <a:cs typeface="Open Sans"/>
                <a:sym typeface="Open Sans"/>
              </a:rPr>
              <a:t>Email</a:t>
            </a:r>
            <a:r>
              <a:rPr lang="en-US" sz="1800">
                <a:solidFill>
                  <a:schemeClr val="dk1"/>
                </a:solidFill>
                <a:latin typeface="Open Sans"/>
                <a:ea typeface="Open Sans"/>
                <a:cs typeface="Open Sans"/>
                <a:sym typeface="Open Sans"/>
              </a:rPr>
              <a:t> option allows the user to enter his or her name, email addresses and choose the  email format - the original file format or the citation, abstract and indexing.</a:t>
            </a:r>
            <a:endParaRPr/>
          </a:p>
          <a:p>
            <a:pPr indent="-171450" lvl="0" marL="412750" rtl="0" algn="just">
              <a:lnSpc>
                <a:spcPct val="100000"/>
              </a:lnSpc>
              <a:spcBef>
                <a:spcPts val="1000"/>
              </a:spcBef>
              <a:spcAft>
                <a:spcPts val="0"/>
              </a:spcAft>
              <a:buClr>
                <a:schemeClr val="dk1"/>
              </a:buClr>
              <a:buSzPts val="1800"/>
              <a:buNone/>
            </a:pPr>
            <a:r>
              <a:t/>
            </a:r>
            <a:endParaRPr sz="1800">
              <a:solidFill>
                <a:schemeClr val="dk1"/>
              </a:solidFill>
              <a:latin typeface="Open Sans"/>
              <a:ea typeface="Open Sans"/>
              <a:cs typeface="Open Sans"/>
              <a:sym typeface="Open Sans"/>
            </a:endParaRPr>
          </a:p>
        </p:txBody>
      </p:sp>
      <p:pic>
        <p:nvPicPr>
          <p:cNvPr descr="https://lh5.googleusercontent.com/x4Sq-zK3iqUGTliF4YyV4mNBAFQmuAohVnHWSm8K8oGtu3Tv-hyMv4mlC9-OA9EZJZvvg7Vo--Y1DeW_cFS8DQqhlNq9atDOiPUoXUdJrXWcuGQqjjgRmo2d76_6DCm0wU5TsJk" id="275" name="Google Shape;275;p29"/>
          <p:cNvPicPr preferRelativeResize="0"/>
          <p:nvPr/>
        </p:nvPicPr>
        <p:blipFill rotWithShape="1">
          <a:blip r:embed="rId3">
            <a:alphaModFix/>
          </a:blip>
          <a:srcRect b="0" l="0" r="0" t="0"/>
          <a:stretch/>
        </p:blipFill>
        <p:spPr>
          <a:xfrm>
            <a:off x="3190874" y="3164379"/>
            <a:ext cx="6578767" cy="3612931"/>
          </a:xfrm>
          <a:prstGeom prst="rect">
            <a:avLst/>
          </a:prstGeom>
          <a:noFill/>
          <a:ln>
            <a:noFill/>
          </a:ln>
        </p:spPr>
      </p:pic>
      <p:sp>
        <p:nvSpPr>
          <p:cNvPr id="276" name="Google Shape;276;p29"/>
          <p:cNvSpPr/>
          <p:nvPr/>
        </p:nvSpPr>
        <p:spPr>
          <a:xfrm>
            <a:off x="6886200" y="3276575"/>
            <a:ext cx="529800" cy="237000"/>
          </a:xfrm>
          <a:prstGeom prst="rect">
            <a:avLst/>
          </a:prstGeom>
          <a:noFill/>
          <a:ln cap="flat" cmpd="sng" w="19050">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0"/>
          <p:cNvSpPr txBox="1"/>
          <p:nvPr>
            <p:ph type="title"/>
          </p:nvPr>
        </p:nvSpPr>
        <p:spPr>
          <a:xfrm>
            <a:off x="0" y="437222"/>
            <a:ext cx="73152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Creating a ProQuest account</a:t>
            </a:r>
            <a:endParaRPr sz="3200">
              <a:solidFill>
                <a:srgbClr val="586F7C"/>
              </a:solidFill>
              <a:latin typeface="Open Sans"/>
              <a:ea typeface="Open Sans"/>
              <a:cs typeface="Open Sans"/>
              <a:sym typeface="Open Sans"/>
            </a:endParaRPr>
          </a:p>
        </p:txBody>
      </p:sp>
      <p:sp>
        <p:nvSpPr>
          <p:cNvPr id="283" name="Google Shape;283;p30"/>
          <p:cNvSpPr txBox="1"/>
          <p:nvPr>
            <p:ph idx="1" type="body"/>
          </p:nvPr>
        </p:nvSpPr>
        <p:spPr>
          <a:xfrm>
            <a:off x="-12700" y="1757223"/>
            <a:ext cx="12192000" cy="4736470"/>
          </a:xfrm>
          <a:prstGeom prst="rect">
            <a:avLst/>
          </a:prstGeom>
          <a:noFill/>
          <a:ln>
            <a:noFill/>
          </a:ln>
        </p:spPr>
        <p:txBody>
          <a:bodyPr anchorCtr="0" anchor="t" bIns="45700" lIns="91425" spcFirstLastPara="1" rIns="91425" wrap="square" tIns="45700">
            <a:noAutofit/>
          </a:bodyPr>
          <a:lstStyle/>
          <a:p>
            <a:pPr indent="-457200" lvl="0" marL="584200" rtl="0" algn="just">
              <a:lnSpc>
                <a:spcPct val="100000"/>
              </a:lnSpc>
              <a:spcBef>
                <a:spcPts val="1000"/>
              </a:spcBef>
              <a:spcAft>
                <a:spcPts val="0"/>
              </a:spcAft>
              <a:buClr>
                <a:schemeClr val="dk1"/>
              </a:buClr>
              <a:buSzPts val="1800"/>
              <a:buFont typeface="Arial"/>
              <a:buAutoNum type="arabicPeriod"/>
            </a:pPr>
            <a:r>
              <a:rPr lang="en-US" sz="1800">
                <a:solidFill>
                  <a:schemeClr val="dk1"/>
                </a:solidFill>
                <a:latin typeface="Open Sans"/>
                <a:ea typeface="Open Sans"/>
                <a:cs typeface="Open Sans"/>
                <a:sym typeface="Open Sans"/>
              </a:rPr>
              <a:t>Click on the </a:t>
            </a:r>
            <a:r>
              <a:rPr b="1" lang="en-US" sz="1800">
                <a:solidFill>
                  <a:schemeClr val="dk1"/>
                </a:solidFill>
                <a:latin typeface="Open Sans"/>
                <a:ea typeface="Open Sans"/>
                <a:cs typeface="Open Sans"/>
                <a:sym typeface="Open Sans"/>
              </a:rPr>
              <a:t>ProQuest Profile tool      </a:t>
            </a:r>
            <a:r>
              <a:rPr lang="en-US" sz="1800">
                <a:solidFill>
                  <a:schemeClr val="dk1"/>
                </a:solidFill>
                <a:latin typeface="Open Sans"/>
                <a:ea typeface="Open Sans"/>
                <a:cs typeface="Open Sans"/>
                <a:sym typeface="Open Sans"/>
              </a:rPr>
              <a:t>at the top right of the screen in the Environmental Science Collection database. </a:t>
            </a:r>
            <a:endParaRPr sz="1800">
              <a:solidFill>
                <a:schemeClr val="dk1"/>
              </a:solidFill>
              <a:latin typeface="Open Sans"/>
              <a:ea typeface="Open Sans"/>
              <a:cs typeface="Open Sans"/>
              <a:sym typeface="Open Sans"/>
            </a:endParaRPr>
          </a:p>
          <a:p>
            <a:pPr indent="-457200" lvl="0" marL="584200" rtl="0" algn="just">
              <a:lnSpc>
                <a:spcPct val="100000"/>
              </a:lnSpc>
              <a:spcBef>
                <a:spcPts val="1000"/>
              </a:spcBef>
              <a:spcAft>
                <a:spcPts val="0"/>
              </a:spcAft>
              <a:buClr>
                <a:schemeClr val="dk1"/>
              </a:buClr>
              <a:buSzPts val="1800"/>
              <a:buFont typeface="Arial"/>
              <a:buAutoNum type="arabicPeriod"/>
            </a:pPr>
            <a:r>
              <a:rPr lang="en-US" sz="1800">
                <a:solidFill>
                  <a:schemeClr val="dk1"/>
                </a:solidFill>
                <a:latin typeface="Open Sans"/>
                <a:ea typeface="Open Sans"/>
                <a:cs typeface="Open Sans"/>
                <a:sym typeface="Open Sans"/>
              </a:rPr>
              <a:t>Select </a:t>
            </a:r>
            <a:r>
              <a:rPr b="1" lang="en-US" sz="1800">
                <a:solidFill>
                  <a:schemeClr val="dk1"/>
                </a:solidFill>
                <a:latin typeface="Open Sans"/>
                <a:ea typeface="Open Sans"/>
                <a:cs typeface="Open Sans"/>
                <a:sym typeface="Open Sans"/>
              </a:rPr>
              <a:t>Create My ProQuest Account</a:t>
            </a:r>
            <a:r>
              <a:rPr lang="en-US" sz="1800">
                <a:solidFill>
                  <a:schemeClr val="dk1"/>
                </a:solidFill>
                <a:latin typeface="Open Sans"/>
                <a:ea typeface="Open Sans"/>
                <a:cs typeface="Open Sans"/>
                <a:sym typeface="Open Sans"/>
              </a:rPr>
              <a:t>.</a:t>
            </a:r>
            <a:endParaRPr/>
          </a:p>
          <a:p>
            <a:pPr indent="-457200" lvl="0" marL="584200" rtl="0" algn="just">
              <a:lnSpc>
                <a:spcPct val="100000"/>
              </a:lnSpc>
              <a:spcBef>
                <a:spcPts val="1000"/>
              </a:spcBef>
              <a:spcAft>
                <a:spcPts val="0"/>
              </a:spcAft>
              <a:buClr>
                <a:schemeClr val="dk1"/>
              </a:buClr>
              <a:buSzPts val="1800"/>
              <a:buFont typeface="Arial"/>
              <a:buAutoNum type="arabicPeriod"/>
            </a:pPr>
            <a:r>
              <a:rPr lang="en-US" sz="1800">
                <a:solidFill>
                  <a:schemeClr val="dk1"/>
                </a:solidFill>
                <a:latin typeface="Open Sans"/>
                <a:ea typeface="Open Sans"/>
                <a:cs typeface="Open Sans"/>
                <a:sym typeface="Open Sans"/>
              </a:rPr>
              <a:t>Complete the profile information.</a:t>
            </a:r>
            <a:endParaRPr/>
          </a:p>
          <a:p>
            <a:pPr indent="-457200" lvl="0" marL="584200" rtl="0" algn="just">
              <a:lnSpc>
                <a:spcPct val="100000"/>
              </a:lnSpc>
              <a:spcBef>
                <a:spcPts val="1000"/>
              </a:spcBef>
              <a:spcAft>
                <a:spcPts val="0"/>
              </a:spcAft>
              <a:buClr>
                <a:schemeClr val="dk1"/>
              </a:buClr>
              <a:buSzPts val="1800"/>
              <a:buFont typeface="Arial"/>
              <a:buAutoNum type="arabicPeriod"/>
            </a:pPr>
            <a:r>
              <a:rPr lang="en-US" sz="1800">
                <a:solidFill>
                  <a:schemeClr val="dk1"/>
                </a:solidFill>
                <a:latin typeface="Open Sans"/>
                <a:ea typeface="Open Sans"/>
                <a:cs typeface="Open Sans"/>
                <a:sym typeface="Open Sans"/>
              </a:rPr>
              <a:t>To link your RefWorks account to your ProQuest accounts, tick on “</a:t>
            </a:r>
            <a:r>
              <a:rPr b="1" lang="en-US" sz="1800">
                <a:solidFill>
                  <a:schemeClr val="dk1"/>
                </a:solidFill>
                <a:latin typeface="Open Sans"/>
                <a:ea typeface="Open Sans"/>
                <a:cs typeface="Open Sans"/>
                <a:sym typeface="Open Sans"/>
              </a:rPr>
              <a:t>I want to link my new My Research account to my RefWorks account”.</a:t>
            </a:r>
            <a:endParaRPr b="1" sz="1800">
              <a:solidFill>
                <a:schemeClr val="dk1"/>
              </a:solidFill>
              <a:latin typeface="Open Sans"/>
              <a:ea typeface="Open Sans"/>
              <a:cs typeface="Open Sans"/>
              <a:sym typeface="Open Sans"/>
            </a:endParaRPr>
          </a:p>
          <a:p>
            <a:pPr indent="-342900" lvl="0" marL="584200" rtl="0" algn="just">
              <a:lnSpc>
                <a:spcPct val="100000"/>
              </a:lnSpc>
              <a:spcBef>
                <a:spcPts val="1000"/>
              </a:spcBef>
              <a:spcAft>
                <a:spcPts val="0"/>
              </a:spcAft>
              <a:buClr>
                <a:schemeClr val="dk1"/>
              </a:buClr>
              <a:buSzPts val="1800"/>
              <a:buFont typeface="Arial"/>
              <a:buNone/>
            </a:pPr>
            <a:r>
              <a:t/>
            </a:r>
            <a:endParaRPr sz="1800">
              <a:solidFill>
                <a:schemeClr val="dk1"/>
              </a:solidFill>
              <a:latin typeface="Open Sans"/>
              <a:ea typeface="Open Sans"/>
              <a:cs typeface="Open Sans"/>
              <a:sym typeface="Open Sans"/>
            </a:endParaRPr>
          </a:p>
          <a:p>
            <a:pPr indent="-342900" lvl="0" marL="584200" rtl="0" algn="just">
              <a:lnSpc>
                <a:spcPct val="100000"/>
              </a:lnSpc>
              <a:spcBef>
                <a:spcPts val="1000"/>
              </a:spcBef>
              <a:spcAft>
                <a:spcPts val="0"/>
              </a:spcAft>
              <a:buClr>
                <a:schemeClr val="dk1"/>
              </a:buClr>
              <a:buSzPts val="1800"/>
              <a:buFont typeface="Arial"/>
              <a:buNone/>
            </a:pPr>
            <a:r>
              <a:t/>
            </a:r>
            <a:endParaRPr sz="1800">
              <a:solidFill>
                <a:schemeClr val="dk1"/>
              </a:solidFill>
              <a:latin typeface="Open Sans"/>
              <a:ea typeface="Open Sans"/>
              <a:cs typeface="Open Sans"/>
              <a:sym typeface="Open Sans"/>
            </a:endParaRPr>
          </a:p>
          <a:p>
            <a:pPr indent="-342900" lvl="0" marL="584200" rtl="0" algn="just">
              <a:lnSpc>
                <a:spcPct val="100000"/>
              </a:lnSpc>
              <a:spcBef>
                <a:spcPts val="1000"/>
              </a:spcBef>
              <a:spcAft>
                <a:spcPts val="0"/>
              </a:spcAft>
              <a:buClr>
                <a:schemeClr val="dk1"/>
              </a:buClr>
              <a:buSzPts val="1800"/>
              <a:buFont typeface="Arial"/>
              <a:buNone/>
            </a:pPr>
            <a:r>
              <a:t/>
            </a:r>
            <a:endParaRPr sz="1800">
              <a:solidFill>
                <a:schemeClr val="dk1"/>
              </a:solidFill>
              <a:latin typeface="Open Sans"/>
              <a:ea typeface="Open Sans"/>
              <a:cs typeface="Open Sans"/>
              <a:sym typeface="Open Sans"/>
            </a:endParaRPr>
          </a:p>
        </p:txBody>
      </p:sp>
      <p:pic>
        <p:nvPicPr>
          <p:cNvPr id="284" name="Google Shape;284;p30"/>
          <p:cNvPicPr preferRelativeResize="0"/>
          <p:nvPr/>
        </p:nvPicPr>
        <p:blipFill rotWithShape="1">
          <a:blip r:embed="rId3">
            <a:alphaModFix/>
          </a:blip>
          <a:srcRect b="0" l="0" r="0" t="0"/>
          <a:stretch/>
        </p:blipFill>
        <p:spPr>
          <a:xfrm>
            <a:off x="4443662" y="1894540"/>
            <a:ext cx="240633" cy="317196"/>
          </a:xfrm>
          <a:prstGeom prst="rect">
            <a:avLst/>
          </a:prstGeom>
          <a:noFill/>
          <a:ln>
            <a:noFill/>
          </a:ln>
        </p:spPr>
      </p:pic>
      <p:pic>
        <p:nvPicPr>
          <p:cNvPr descr="https://lh6.googleusercontent.com/z0Fl8OznvYDQBGQJ1_-5Oc5kYPkKQ98zl-Q5xPcYSMiuJbmCn6z2Dc39C1QPYZybpPiOHux3HI1UmEFhqA7WZtdbOBV5Jnj_hqqO1pGSMQ-BkIGozZKZahuZV-PRyhPCfIBmISc" id="285" name="Google Shape;285;p30"/>
          <p:cNvPicPr preferRelativeResize="0"/>
          <p:nvPr/>
        </p:nvPicPr>
        <p:blipFill rotWithShape="1">
          <a:blip r:embed="rId4">
            <a:alphaModFix/>
          </a:blip>
          <a:srcRect b="0" l="0" r="0" t="0"/>
          <a:stretch/>
        </p:blipFill>
        <p:spPr>
          <a:xfrm>
            <a:off x="159468" y="4379495"/>
            <a:ext cx="7106491" cy="2353299"/>
          </a:xfrm>
          <a:prstGeom prst="rect">
            <a:avLst/>
          </a:prstGeom>
          <a:noFill/>
          <a:ln>
            <a:noFill/>
          </a:ln>
        </p:spPr>
      </p:pic>
      <p:pic>
        <p:nvPicPr>
          <p:cNvPr id="286" name="Google Shape;286;p30"/>
          <p:cNvPicPr preferRelativeResize="0"/>
          <p:nvPr/>
        </p:nvPicPr>
        <p:blipFill rotWithShape="1">
          <a:blip r:embed="rId5">
            <a:alphaModFix/>
          </a:blip>
          <a:srcRect b="0" l="0" r="0" t="0"/>
          <a:stretch/>
        </p:blipFill>
        <p:spPr>
          <a:xfrm>
            <a:off x="7245790" y="4860758"/>
            <a:ext cx="4711458" cy="1752486"/>
          </a:xfrm>
          <a:prstGeom prst="rect">
            <a:avLst/>
          </a:prstGeom>
          <a:noFill/>
          <a:ln>
            <a:noFill/>
          </a:ln>
        </p:spPr>
      </p:pic>
      <p:sp>
        <p:nvSpPr>
          <p:cNvPr id="287" name="Google Shape;287;p30"/>
          <p:cNvSpPr/>
          <p:nvPr/>
        </p:nvSpPr>
        <p:spPr>
          <a:xfrm>
            <a:off x="7341237" y="5620313"/>
            <a:ext cx="4448100" cy="513347"/>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1"/>
          <p:cNvSpPr txBox="1"/>
          <p:nvPr>
            <p:ph type="title"/>
          </p:nvPr>
        </p:nvSpPr>
        <p:spPr>
          <a:xfrm>
            <a:off x="0" y="437222"/>
            <a:ext cx="73152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Using Advanced search</a:t>
            </a:r>
            <a:endParaRPr sz="3200">
              <a:solidFill>
                <a:srgbClr val="586F7C"/>
              </a:solidFill>
              <a:latin typeface="Open Sans"/>
              <a:ea typeface="Open Sans"/>
              <a:cs typeface="Open Sans"/>
              <a:sym typeface="Open Sans"/>
            </a:endParaRPr>
          </a:p>
        </p:txBody>
      </p:sp>
      <p:sp>
        <p:nvSpPr>
          <p:cNvPr id="294" name="Google Shape;294;p31"/>
          <p:cNvSpPr txBox="1"/>
          <p:nvPr>
            <p:ph idx="1" type="body"/>
          </p:nvPr>
        </p:nvSpPr>
        <p:spPr>
          <a:xfrm>
            <a:off x="0" y="1676028"/>
            <a:ext cx="5374105" cy="4736470"/>
          </a:xfrm>
          <a:prstGeom prst="rect">
            <a:avLst/>
          </a:prstGeom>
          <a:noFill/>
          <a:ln>
            <a:noFill/>
          </a:ln>
        </p:spPr>
        <p:txBody>
          <a:bodyPr anchorCtr="0" anchor="t" bIns="45700" lIns="91425" spcFirstLastPara="1" rIns="91425" wrap="square" tIns="45700">
            <a:noAutofit/>
          </a:bodyPr>
          <a:lstStyle/>
          <a:p>
            <a:pPr indent="-342900" lvl="0" marL="469900" rtl="0" algn="just">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Click on the </a:t>
            </a:r>
            <a:r>
              <a:rPr b="1" lang="en-US" sz="2000">
                <a:solidFill>
                  <a:schemeClr val="dk1"/>
                </a:solidFill>
                <a:latin typeface="Open Sans"/>
                <a:ea typeface="Open Sans"/>
                <a:cs typeface="Open Sans"/>
                <a:sym typeface="Open Sans"/>
              </a:rPr>
              <a:t>Advanced Search </a:t>
            </a:r>
            <a:r>
              <a:rPr lang="en-US" sz="2000">
                <a:solidFill>
                  <a:schemeClr val="dk1"/>
                </a:solidFill>
                <a:latin typeface="Open Sans"/>
                <a:ea typeface="Open Sans"/>
                <a:cs typeface="Open Sans"/>
                <a:sym typeface="Open Sans"/>
              </a:rPr>
              <a:t>tab on the Environmental Science Collection database.</a:t>
            </a:r>
            <a:endParaRPr/>
          </a:p>
          <a:p>
            <a:pPr indent="-342900" lvl="0" marL="469900" rtl="0" algn="just">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This search feature allows a user to specify additional requirements for a search.</a:t>
            </a:r>
            <a:endParaRPr/>
          </a:p>
          <a:p>
            <a:pPr indent="-342900" lvl="0" marL="469900" rtl="0" algn="just">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The user enters </a:t>
            </a:r>
            <a:r>
              <a:rPr b="1" lang="en-US" sz="2000">
                <a:solidFill>
                  <a:schemeClr val="dk1"/>
                </a:solidFill>
                <a:latin typeface="Open Sans"/>
                <a:ea typeface="Open Sans"/>
                <a:cs typeface="Open Sans"/>
                <a:sym typeface="Open Sans"/>
              </a:rPr>
              <a:t>keywords</a:t>
            </a:r>
            <a:r>
              <a:rPr lang="en-US" sz="2000">
                <a:solidFill>
                  <a:schemeClr val="dk1"/>
                </a:solidFill>
                <a:latin typeface="Open Sans"/>
                <a:ea typeface="Open Sans"/>
                <a:cs typeface="Open Sans"/>
                <a:sym typeface="Open Sans"/>
              </a:rPr>
              <a:t> and selects </a:t>
            </a:r>
            <a:r>
              <a:rPr b="1" lang="en-US" sz="2000">
                <a:solidFill>
                  <a:schemeClr val="dk1"/>
                </a:solidFill>
                <a:latin typeface="Open Sans"/>
                <a:ea typeface="Open Sans"/>
                <a:cs typeface="Open Sans"/>
                <a:sym typeface="Open Sans"/>
              </a:rPr>
              <a:t>additional filters </a:t>
            </a:r>
            <a:r>
              <a:rPr lang="en-US" sz="2000">
                <a:solidFill>
                  <a:schemeClr val="dk1"/>
                </a:solidFill>
                <a:latin typeface="Open Sans"/>
                <a:ea typeface="Open Sans"/>
                <a:cs typeface="Open Sans"/>
                <a:sym typeface="Open Sans"/>
              </a:rPr>
              <a:t>that they want to apply to the search.</a:t>
            </a:r>
            <a:endParaRPr/>
          </a:p>
          <a:p>
            <a:pPr indent="-342900" lvl="0" marL="469900" rtl="0" algn="just">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 A search can be limited to either </a:t>
            </a:r>
            <a:r>
              <a:rPr b="1" lang="en-US" sz="2000">
                <a:solidFill>
                  <a:schemeClr val="dk1"/>
                </a:solidFill>
                <a:latin typeface="Open Sans"/>
                <a:ea typeface="Open Sans"/>
                <a:cs typeface="Open Sans"/>
                <a:sym typeface="Open Sans"/>
              </a:rPr>
              <a:t>full text </a:t>
            </a:r>
            <a:r>
              <a:rPr lang="en-US" sz="2000">
                <a:solidFill>
                  <a:schemeClr val="dk1"/>
                </a:solidFill>
                <a:latin typeface="Open Sans"/>
                <a:ea typeface="Open Sans"/>
                <a:cs typeface="Open Sans"/>
                <a:sym typeface="Open Sans"/>
              </a:rPr>
              <a:t>or </a:t>
            </a:r>
            <a:r>
              <a:rPr b="1" lang="en-US" sz="2000">
                <a:solidFill>
                  <a:schemeClr val="dk1"/>
                </a:solidFill>
                <a:latin typeface="Open Sans"/>
                <a:ea typeface="Open Sans"/>
                <a:cs typeface="Open Sans"/>
                <a:sym typeface="Open Sans"/>
              </a:rPr>
              <a:t>peer reviewed</a:t>
            </a:r>
            <a:r>
              <a:rPr lang="en-US" sz="2000">
                <a:solidFill>
                  <a:schemeClr val="dk1"/>
                </a:solidFill>
                <a:latin typeface="Open Sans"/>
                <a:ea typeface="Open Sans"/>
                <a:cs typeface="Open Sans"/>
                <a:sym typeface="Open Sans"/>
              </a:rPr>
              <a:t>, </a:t>
            </a:r>
            <a:r>
              <a:rPr b="1" lang="en-US" sz="2000">
                <a:solidFill>
                  <a:schemeClr val="dk1"/>
                </a:solidFill>
                <a:latin typeface="Open Sans"/>
                <a:ea typeface="Open Sans"/>
                <a:cs typeface="Open Sans"/>
                <a:sym typeface="Open Sans"/>
              </a:rPr>
              <a:t>source type</a:t>
            </a:r>
            <a:r>
              <a:rPr lang="en-US" sz="2000">
                <a:solidFill>
                  <a:schemeClr val="dk1"/>
                </a:solidFill>
                <a:latin typeface="Open Sans"/>
                <a:ea typeface="Open Sans"/>
                <a:cs typeface="Open Sans"/>
                <a:sym typeface="Open Sans"/>
              </a:rPr>
              <a:t>, </a:t>
            </a:r>
            <a:r>
              <a:rPr b="1" lang="en-US" sz="2000">
                <a:solidFill>
                  <a:schemeClr val="dk1"/>
                </a:solidFill>
                <a:latin typeface="Open Sans"/>
                <a:ea typeface="Open Sans"/>
                <a:cs typeface="Open Sans"/>
                <a:sym typeface="Open Sans"/>
              </a:rPr>
              <a:t>document type</a:t>
            </a:r>
            <a:r>
              <a:rPr lang="en-US" sz="2000">
                <a:solidFill>
                  <a:schemeClr val="dk1"/>
                </a:solidFill>
                <a:latin typeface="Open Sans"/>
                <a:ea typeface="Open Sans"/>
                <a:cs typeface="Open Sans"/>
                <a:sym typeface="Open Sans"/>
              </a:rPr>
              <a:t> and </a:t>
            </a:r>
            <a:r>
              <a:rPr b="1" lang="en-US" sz="2000">
                <a:solidFill>
                  <a:schemeClr val="dk1"/>
                </a:solidFill>
                <a:latin typeface="Open Sans"/>
                <a:ea typeface="Open Sans"/>
                <a:cs typeface="Open Sans"/>
                <a:sym typeface="Open Sans"/>
              </a:rPr>
              <a:t>language.</a:t>
            </a:r>
            <a:endParaRPr/>
          </a:p>
          <a:p>
            <a:pPr indent="-342900" lvl="0" marL="469900" rtl="0" algn="just">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A user also can specify the </a:t>
            </a:r>
            <a:r>
              <a:rPr b="1" lang="en-US" sz="2000">
                <a:solidFill>
                  <a:schemeClr val="dk1"/>
                </a:solidFill>
                <a:latin typeface="Open Sans"/>
                <a:ea typeface="Open Sans"/>
                <a:cs typeface="Open Sans"/>
                <a:sym typeface="Open Sans"/>
              </a:rPr>
              <a:t>location</a:t>
            </a:r>
            <a:r>
              <a:rPr lang="en-US" sz="2000">
                <a:solidFill>
                  <a:schemeClr val="dk1"/>
                </a:solidFill>
                <a:latin typeface="Open Sans"/>
                <a:ea typeface="Open Sans"/>
                <a:cs typeface="Open Sans"/>
                <a:sym typeface="Open Sans"/>
              </a:rPr>
              <a:t> of the keywords in a search.</a:t>
            </a:r>
            <a:endParaRPr/>
          </a:p>
          <a:p>
            <a:pPr indent="-215900" lvl="0" marL="469900" rtl="0" algn="just">
              <a:lnSpc>
                <a:spcPct val="100000"/>
              </a:lnSpc>
              <a:spcBef>
                <a:spcPts val="1000"/>
              </a:spcBef>
              <a:spcAft>
                <a:spcPts val="0"/>
              </a:spcAft>
              <a:buClr>
                <a:schemeClr val="dk1"/>
              </a:buClr>
              <a:buSzPts val="2000"/>
              <a:buNone/>
            </a:pPr>
            <a:r>
              <a:t/>
            </a:r>
            <a:endParaRPr sz="2000">
              <a:solidFill>
                <a:schemeClr val="dk1"/>
              </a:solidFill>
              <a:latin typeface="Open Sans"/>
              <a:ea typeface="Open Sans"/>
              <a:cs typeface="Open Sans"/>
              <a:sym typeface="Open Sans"/>
            </a:endParaRPr>
          </a:p>
        </p:txBody>
      </p:sp>
      <p:pic>
        <p:nvPicPr>
          <p:cNvPr descr="https://lh3.googleusercontent.com/0JVK6MwQcaKbDyEG4sgV-09Xb6CIn1k0mnj78MYu6qTFvILZ60EC5LB2dlVORu-k-AGolqoYBJN7QET9inUbANycz_UzXcVJ36LKdCWwYs5dnyCEKjXlsM6TDewVuqNby-jOK3E" id="295" name="Google Shape;295;p31"/>
          <p:cNvPicPr preferRelativeResize="0"/>
          <p:nvPr/>
        </p:nvPicPr>
        <p:blipFill rotWithShape="1">
          <a:blip r:embed="rId3">
            <a:alphaModFix/>
          </a:blip>
          <a:srcRect b="0" l="0" r="0" t="0"/>
          <a:stretch/>
        </p:blipFill>
        <p:spPr>
          <a:xfrm>
            <a:off x="5566611" y="1870443"/>
            <a:ext cx="6473323" cy="4542055"/>
          </a:xfrm>
          <a:prstGeom prst="rect">
            <a:avLst/>
          </a:prstGeom>
          <a:noFill/>
          <a:ln>
            <a:noFill/>
          </a:ln>
        </p:spPr>
      </p:pic>
      <p:cxnSp>
        <p:nvCxnSpPr>
          <p:cNvPr id="296" name="Google Shape;296;p31"/>
          <p:cNvCxnSpPr/>
          <p:nvPr/>
        </p:nvCxnSpPr>
        <p:spPr>
          <a:xfrm>
            <a:off x="5175849" y="2173857"/>
            <a:ext cx="651001" cy="350068"/>
          </a:xfrm>
          <a:prstGeom prst="straightConnector1">
            <a:avLst/>
          </a:prstGeom>
          <a:noFill/>
          <a:ln cap="flat" cmpd="sng" w="28575">
            <a:solidFill>
              <a:srgbClr val="93C47D"/>
            </a:solidFill>
            <a:prstDash val="solid"/>
            <a:round/>
            <a:headEnd len="sm" w="sm" type="none"/>
            <a:tailEnd len="med" w="med" type="triangl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2"/>
          <p:cNvSpPr txBox="1"/>
          <p:nvPr>
            <p:ph type="title"/>
          </p:nvPr>
        </p:nvSpPr>
        <p:spPr>
          <a:xfrm>
            <a:off x="0" y="437222"/>
            <a:ext cx="73152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What is a Command Line Search ?</a:t>
            </a:r>
            <a:endParaRPr sz="3200">
              <a:solidFill>
                <a:srgbClr val="586F7C"/>
              </a:solidFill>
              <a:latin typeface="Open Sans"/>
              <a:ea typeface="Open Sans"/>
              <a:cs typeface="Open Sans"/>
              <a:sym typeface="Open Sans"/>
            </a:endParaRPr>
          </a:p>
        </p:txBody>
      </p:sp>
      <p:sp>
        <p:nvSpPr>
          <p:cNvPr id="303" name="Google Shape;303;p32"/>
          <p:cNvSpPr txBox="1"/>
          <p:nvPr>
            <p:ph idx="1" type="body"/>
          </p:nvPr>
        </p:nvSpPr>
        <p:spPr>
          <a:xfrm>
            <a:off x="-1" y="1676028"/>
            <a:ext cx="12015537" cy="4736470"/>
          </a:xfrm>
          <a:prstGeom prst="rect">
            <a:avLst/>
          </a:prstGeom>
          <a:noFill/>
          <a:ln>
            <a:noFill/>
          </a:ln>
        </p:spPr>
        <p:txBody>
          <a:bodyPr anchorCtr="0" anchor="t" bIns="45700" lIns="91425" spcFirstLastPara="1" rIns="91425" wrap="square" tIns="45700">
            <a:noAutofit/>
          </a:bodyPr>
          <a:lstStyle/>
          <a:p>
            <a:pPr indent="-342900" lvl="0" marL="469900" rtl="0" algn="just">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Allows precise searching by using operators to </a:t>
            </a:r>
            <a:r>
              <a:rPr b="1" lang="en-US" sz="2000">
                <a:solidFill>
                  <a:schemeClr val="dk1"/>
                </a:solidFill>
                <a:latin typeface="Open Sans"/>
                <a:ea typeface="Open Sans"/>
                <a:cs typeface="Open Sans"/>
                <a:sym typeface="Open Sans"/>
              </a:rPr>
              <a:t>combine different field</a:t>
            </a:r>
            <a:r>
              <a:rPr lang="en-US" sz="2000">
                <a:solidFill>
                  <a:schemeClr val="dk1"/>
                </a:solidFill>
                <a:latin typeface="Open Sans"/>
                <a:ea typeface="Open Sans"/>
                <a:cs typeface="Open Sans"/>
                <a:sym typeface="Open Sans"/>
              </a:rPr>
              <a:t>s that target the search terms. ProQuest will only search for the specified fields</a:t>
            </a:r>
            <a:r>
              <a:rPr lang="en-US" sz="1800">
                <a:solidFill>
                  <a:schemeClr val="dk1"/>
                </a:solidFill>
                <a:latin typeface="Open Sans"/>
                <a:ea typeface="Open Sans"/>
                <a:cs typeface="Open Sans"/>
                <a:sym typeface="Open Sans"/>
              </a:rPr>
              <a:t>.</a:t>
            </a:r>
            <a:endParaRPr/>
          </a:p>
          <a:p>
            <a:pPr indent="-342900" lvl="0" marL="469900" rtl="0" algn="just">
              <a:lnSpc>
                <a:spcPct val="100000"/>
              </a:lnSpc>
              <a:spcBef>
                <a:spcPts val="1000"/>
              </a:spcBef>
              <a:spcAft>
                <a:spcPts val="0"/>
              </a:spcAft>
              <a:buClr>
                <a:schemeClr val="dk1"/>
              </a:buClr>
              <a:buSzPts val="1800"/>
              <a:buChar char="●"/>
            </a:pPr>
            <a:r>
              <a:rPr lang="en-US" sz="1800">
                <a:solidFill>
                  <a:schemeClr val="dk1"/>
                </a:solidFill>
                <a:latin typeface="Open Sans"/>
                <a:ea typeface="Open Sans"/>
                <a:cs typeface="Open Sans"/>
                <a:sym typeface="Open Sans"/>
              </a:rPr>
              <a:t> </a:t>
            </a:r>
            <a:r>
              <a:rPr lang="en-US" sz="2000">
                <a:solidFill>
                  <a:schemeClr val="dk1"/>
                </a:solidFill>
                <a:latin typeface="Open Sans"/>
                <a:ea typeface="Open Sans"/>
                <a:cs typeface="Open Sans"/>
                <a:sym typeface="Open Sans"/>
              </a:rPr>
              <a:t>This feature is useful if a user wants to;</a:t>
            </a:r>
            <a:endParaRPr/>
          </a:p>
          <a:p>
            <a:pPr indent="-342900" lvl="1" marL="927100" rtl="0" algn="just">
              <a:lnSpc>
                <a:spcPct val="100000"/>
              </a:lnSpc>
              <a:spcBef>
                <a:spcPts val="2100"/>
              </a:spcBef>
              <a:spcAft>
                <a:spcPts val="0"/>
              </a:spcAft>
              <a:buClr>
                <a:schemeClr val="dk1"/>
              </a:buClr>
              <a:buSzPts val="1800"/>
              <a:buChar char="○"/>
            </a:pPr>
            <a:r>
              <a:rPr lang="en-US" sz="1800">
                <a:solidFill>
                  <a:schemeClr val="dk1"/>
                </a:solidFill>
                <a:latin typeface="Open Sans"/>
                <a:ea typeface="Open Sans"/>
                <a:cs typeface="Open Sans"/>
                <a:sym typeface="Open Sans"/>
              </a:rPr>
              <a:t>combine fields within a search without filling in each of the fields individually, or </a:t>
            </a:r>
            <a:endParaRPr/>
          </a:p>
          <a:p>
            <a:pPr indent="-342900" lvl="1" marL="927100" rtl="0" algn="just">
              <a:lnSpc>
                <a:spcPct val="100000"/>
              </a:lnSpc>
              <a:spcBef>
                <a:spcPts val="2100"/>
              </a:spcBef>
              <a:spcAft>
                <a:spcPts val="0"/>
              </a:spcAft>
              <a:buClr>
                <a:schemeClr val="dk1"/>
              </a:buClr>
              <a:buSzPts val="1800"/>
              <a:buChar char="○"/>
            </a:pPr>
            <a:r>
              <a:rPr lang="en-US" sz="1800">
                <a:solidFill>
                  <a:schemeClr val="dk1"/>
                </a:solidFill>
                <a:latin typeface="Open Sans"/>
                <a:ea typeface="Open Sans"/>
                <a:cs typeface="Open Sans"/>
                <a:sym typeface="Open Sans"/>
              </a:rPr>
              <a:t>when the user needs to find information in one field, but </a:t>
            </a:r>
            <a:r>
              <a:rPr b="1" lang="en-US" sz="1800">
                <a:solidFill>
                  <a:schemeClr val="dk1"/>
                </a:solidFill>
                <a:latin typeface="Open Sans"/>
                <a:ea typeface="Open Sans"/>
                <a:cs typeface="Open Sans"/>
                <a:sym typeface="Open Sans"/>
              </a:rPr>
              <a:t>not</a:t>
            </a:r>
            <a:r>
              <a:rPr lang="en-US" sz="1800">
                <a:solidFill>
                  <a:schemeClr val="dk1"/>
                </a:solidFill>
                <a:latin typeface="Open Sans"/>
                <a:ea typeface="Open Sans"/>
                <a:cs typeface="Open Sans"/>
                <a:sym typeface="Open Sans"/>
              </a:rPr>
              <a:t> in another</a:t>
            </a:r>
            <a:endParaRPr/>
          </a:p>
          <a:p>
            <a:pPr indent="-342900" lvl="0" marL="469900" rtl="0" algn="just">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To perform a command line search, a user can prefix term(s) with field name abbreviations &amp; enter them directly into the search box. </a:t>
            </a:r>
            <a:endParaRPr sz="2000">
              <a:solidFill>
                <a:schemeClr val="dk1"/>
              </a:solidFill>
              <a:latin typeface="Open Sans"/>
              <a:ea typeface="Open Sans"/>
              <a:cs typeface="Open Sans"/>
              <a:sym typeface="Open Sans"/>
            </a:endParaRPr>
          </a:p>
          <a:p>
            <a:pPr indent="-342900" lvl="1" marL="927100" rtl="0" algn="just">
              <a:lnSpc>
                <a:spcPct val="100000"/>
              </a:lnSpc>
              <a:spcBef>
                <a:spcPts val="2100"/>
              </a:spcBef>
              <a:spcAft>
                <a:spcPts val="0"/>
              </a:spcAft>
              <a:buClr>
                <a:schemeClr val="dk1"/>
              </a:buClr>
              <a:buSzPts val="1800"/>
              <a:buChar char="○"/>
            </a:pPr>
            <a:r>
              <a:rPr lang="en-US" sz="1800">
                <a:solidFill>
                  <a:schemeClr val="dk1"/>
                </a:solidFill>
                <a:latin typeface="Open Sans"/>
                <a:ea typeface="Open Sans"/>
                <a:cs typeface="Open Sans"/>
                <a:sym typeface="Open Sans"/>
              </a:rPr>
              <a:t>For example: AU (Johns) and PUB (Journal of Animal Science)</a:t>
            </a:r>
            <a:endParaRPr/>
          </a:p>
          <a:p>
            <a:pPr indent="-342900" lvl="0" marL="469900" rtl="0" algn="just">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This command is instructing the Environmental Science Collection database to look for the </a:t>
            </a:r>
            <a:r>
              <a:rPr b="1" lang="en-US" sz="2000">
                <a:solidFill>
                  <a:schemeClr val="dk1"/>
                </a:solidFill>
                <a:latin typeface="Open Sans"/>
                <a:ea typeface="Open Sans"/>
                <a:cs typeface="Open Sans"/>
                <a:sym typeface="Open Sans"/>
              </a:rPr>
              <a:t>author</a:t>
            </a:r>
            <a:r>
              <a:rPr lang="en-US" sz="2000">
                <a:solidFill>
                  <a:schemeClr val="dk1"/>
                </a:solidFill>
                <a:latin typeface="Open Sans"/>
                <a:ea typeface="Open Sans"/>
                <a:cs typeface="Open Sans"/>
                <a:sym typeface="Open Sans"/>
              </a:rPr>
              <a:t> named Johns in the </a:t>
            </a:r>
            <a:r>
              <a:rPr b="1" lang="en-US" sz="2000">
                <a:solidFill>
                  <a:schemeClr val="dk1"/>
                </a:solidFill>
                <a:latin typeface="Open Sans"/>
                <a:ea typeface="Open Sans"/>
                <a:cs typeface="Open Sans"/>
                <a:sym typeface="Open Sans"/>
              </a:rPr>
              <a:t>publication</a:t>
            </a:r>
            <a:r>
              <a:rPr lang="en-US" sz="2000">
                <a:solidFill>
                  <a:schemeClr val="dk1"/>
                </a:solidFill>
                <a:latin typeface="Open Sans"/>
                <a:ea typeface="Open Sans"/>
                <a:cs typeface="Open Sans"/>
                <a:sym typeface="Open Sans"/>
              </a:rPr>
              <a:t> named Journal of Animal Science. </a:t>
            </a:r>
            <a:endParaRPr sz="2000">
              <a:solidFill>
                <a:schemeClr val="dk1"/>
              </a:solidFill>
              <a:latin typeface="Open Sans"/>
              <a:ea typeface="Open Sans"/>
              <a:cs typeface="Open Sans"/>
              <a:sym typeface="Open Sans"/>
            </a:endParaRPr>
          </a:p>
          <a:p>
            <a:pPr indent="-342900" lvl="1" marL="927100" rtl="0" algn="just">
              <a:lnSpc>
                <a:spcPct val="100000"/>
              </a:lnSpc>
              <a:spcBef>
                <a:spcPts val="2100"/>
              </a:spcBef>
              <a:spcAft>
                <a:spcPts val="0"/>
              </a:spcAft>
              <a:buClr>
                <a:schemeClr val="dk1"/>
              </a:buClr>
              <a:buSzPts val="1800"/>
              <a:buChar char="○"/>
            </a:pPr>
            <a:r>
              <a:rPr b="1" lang="en-US" sz="1800">
                <a:solidFill>
                  <a:schemeClr val="dk1"/>
                </a:solidFill>
                <a:latin typeface="Open Sans"/>
                <a:ea typeface="Open Sans"/>
                <a:cs typeface="Open Sans"/>
                <a:sym typeface="Open Sans"/>
              </a:rPr>
              <a:t>AU</a:t>
            </a:r>
            <a:r>
              <a:rPr lang="en-US" sz="1800">
                <a:solidFill>
                  <a:schemeClr val="dk1"/>
                </a:solidFill>
                <a:latin typeface="Open Sans"/>
                <a:ea typeface="Open Sans"/>
                <a:cs typeface="Open Sans"/>
                <a:sym typeface="Open Sans"/>
              </a:rPr>
              <a:t> is the field name abbreviation for Author and </a:t>
            </a:r>
            <a:r>
              <a:rPr b="1" lang="en-US" sz="1800">
                <a:solidFill>
                  <a:schemeClr val="dk1"/>
                </a:solidFill>
                <a:latin typeface="Open Sans"/>
                <a:ea typeface="Open Sans"/>
                <a:cs typeface="Open Sans"/>
                <a:sym typeface="Open Sans"/>
              </a:rPr>
              <a:t>PUB</a:t>
            </a:r>
            <a:r>
              <a:rPr lang="en-US" sz="1800">
                <a:solidFill>
                  <a:schemeClr val="dk1"/>
                </a:solidFill>
                <a:latin typeface="Open Sans"/>
                <a:ea typeface="Open Sans"/>
                <a:cs typeface="Open Sans"/>
                <a:sym typeface="Open Sans"/>
              </a:rPr>
              <a:t> is the field name abbreviation for Publication Name</a:t>
            </a:r>
            <a:endParaRPr sz="1800">
              <a:solidFill>
                <a:schemeClr val="dk1"/>
              </a:solidFill>
              <a:latin typeface="Open Sans"/>
              <a:ea typeface="Open Sans"/>
              <a:cs typeface="Open Sans"/>
              <a:sym typeface="Open Sans"/>
            </a:endParaRPr>
          </a:p>
          <a:p>
            <a:pPr indent="-228600" lvl="0" marL="469900" rtl="0" algn="just">
              <a:lnSpc>
                <a:spcPct val="100000"/>
              </a:lnSpc>
              <a:spcBef>
                <a:spcPts val="1000"/>
              </a:spcBef>
              <a:spcAft>
                <a:spcPts val="0"/>
              </a:spcAft>
              <a:buClr>
                <a:schemeClr val="dk1"/>
              </a:buClr>
              <a:buSzPts val="1800"/>
              <a:buNone/>
            </a:pPr>
            <a:r>
              <a:t/>
            </a:r>
            <a:endParaRPr sz="1800">
              <a:solidFill>
                <a:schemeClr val="dk1"/>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3"/>
          <p:cNvSpPr txBox="1"/>
          <p:nvPr>
            <p:ph type="title"/>
          </p:nvPr>
        </p:nvSpPr>
        <p:spPr>
          <a:xfrm>
            <a:off x="0" y="437222"/>
            <a:ext cx="73152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Command Line Searching</a:t>
            </a:r>
            <a:endParaRPr sz="3200">
              <a:solidFill>
                <a:srgbClr val="586F7C"/>
              </a:solidFill>
              <a:latin typeface="Open Sans"/>
              <a:ea typeface="Open Sans"/>
              <a:cs typeface="Open Sans"/>
              <a:sym typeface="Open Sans"/>
            </a:endParaRPr>
          </a:p>
        </p:txBody>
      </p:sp>
      <p:sp>
        <p:nvSpPr>
          <p:cNvPr id="310" name="Google Shape;310;p33"/>
          <p:cNvSpPr txBox="1"/>
          <p:nvPr>
            <p:ph idx="1" type="body"/>
          </p:nvPr>
        </p:nvSpPr>
        <p:spPr>
          <a:xfrm>
            <a:off x="0" y="1676028"/>
            <a:ext cx="6529138" cy="4736470"/>
          </a:xfrm>
          <a:prstGeom prst="rect">
            <a:avLst/>
          </a:prstGeom>
          <a:noFill/>
          <a:ln>
            <a:noFill/>
          </a:ln>
        </p:spPr>
        <p:txBody>
          <a:bodyPr anchorCtr="0" anchor="t" bIns="45700" lIns="91425" spcFirstLastPara="1" rIns="91425" wrap="square" tIns="45700">
            <a:noAutofit/>
          </a:bodyPr>
          <a:lstStyle/>
          <a:p>
            <a:pPr indent="-342900" lvl="0" marL="469900" rtl="0" algn="just">
              <a:lnSpc>
                <a:spcPct val="100000"/>
              </a:lnSpc>
              <a:spcBef>
                <a:spcPts val="1000"/>
              </a:spcBef>
              <a:spcAft>
                <a:spcPts val="0"/>
              </a:spcAft>
              <a:buClr>
                <a:schemeClr val="dk1"/>
              </a:buClr>
              <a:buSzPts val="1600"/>
              <a:buChar char="●"/>
            </a:pPr>
            <a:r>
              <a:rPr lang="en-US" sz="1600">
                <a:solidFill>
                  <a:schemeClr val="dk1"/>
                </a:solidFill>
                <a:latin typeface="Open Sans"/>
                <a:ea typeface="Open Sans"/>
                <a:cs typeface="Open Sans"/>
                <a:sym typeface="Open Sans"/>
              </a:rPr>
              <a:t>Click </a:t>
            </a:r>
            <a:r>
              <a:rPr b="1" lang="en-US" sz="1600">
                <a:solidFill>
                  <a:schemeClr val="dk1"/>
                </a:solidFill>
                <a:latin typeface="Open Sans"/>
                <a:ea typeface="Open Sans"/>
                <a:cs typeface="Open Sans"/>
                <a:sym typeface="Open Sans"/>
              </a:rPr>
              <a:t>Advanced Search</a:t>
            </a:r>
            <a:r>
              <a:rPr lang="en-US" sz="1600">
                <a:solidFill>
                  <a:schemeClr val="dk1"/>
                </a:solidFill>
                <a:latin typeface="Open Sans"/>
                <a:ea typeface="Open Sans"/>
                <a:cs typeface="Open Sans"/>
                <a:sym typeface="Open Sans"/>
              </a:rPr>
              <a:t>.  Then click </a:t>
            </a:r>
            <a:r>
              <a:rPr b="1" lang="en-US" sz="1600">
                <a:solidFill>
                  <a:schemeClr val="dk1"/>
                </a:solidFill>
                <a:latin typeface="Open Sans"/>
                <a:ea typeface="Open Sans"/>
                <a:cs typeface="Open Sans"/>
                <a:sym typeface="Open Sans"/>
              </a:rPr>
              <a:t>Command Line</a:t>
            </a:r>
            <a:r>
              <a:rPr lang="en-US" sz="1600">
                <a:solidFill>
                  <a:schemeClr val="dk1"/>
                </a:solidFill>
                <a:latin typeface="Open Sans"/>
                <a:ea typeface="Open Sans"/>
                <a:cs typeface="Open Sans"/>
                <a:sym typeface="Open Sans"/>
              </a:rPr>
              <a:t>, select the first field which is </a:t>
            </a:r>
            <a:r>
              <a:rPr b="1" lang="en-US" sz="1600">
                <a:solidFill>
                  <a:schemeClr val="dk1"/>
                </a:solidFill>
                <a:latin typeface="Open Sans"/>
                <a:ea typeface="Open Sans"/>
                <a:cs typeface="Open Sans"/>
                <a:sym typeface="Open Sans"/>
              </a:rPr>
              <a:t>Author (AU)</a:t>
            </a:r>
            <a:r>
              <a:rPr lang="en-US" sz="1600">
                <a:solidFill>
                  <a:schemeClr val="dk1"/>
                </a:solidFill>
                <a:latin typeface="Open Sans"/>
                <a:ea typeface="Open Sans"/>
                <a:cs typeface="Open Sans"/>
                <a:sym typeface="Open Sans"/>
              </a:rPr>
              <a:t> &amp; click </a:t>
            </a:r>
            <a:r>
              <a:rPr b="1" lang="en-US" sz="1600">
                <a:solidFill>
                  <a:schemeClr val="dk1"/>
                </a:solidFill>
                <a:latin typeface="Open Sans"/>
                <a:ea typeface="Open Sans"/>
                <a:cs typeface="Open Sans"/>
                <a:sym typeface="Open Sans"/>
              </a:rPr>
              <a:t>Add to Form</a:t>
            </a:r>
            <a:r>
              <a:rPr lang="en-US" sz="1600">
                <a:solidFill>
                  <a:schemeClr val="dk1"/>
                </a:solidFill>
                <a:latin typeface="Open Sans"/>
                <a:ea typeface="Open Sans"/>
                <a:cs typeface="Open Sans"/>
                <a:sym typeface="Open Sans"/>
              </a:rPr>
              <a:t>.</a:t>
            </a:r>
            <a:endParaRPr/>
          </a:p>
          <a:p>
            <a:pPr indent="-342900" lvl="0" marL="469900" rtl="0" algn="just">
              <a:lnSpc>
                <a:spcPct val="100000"/>
              </a:lnSpc>
              <a:spcBef>
                <a:spcPts val="1000"/>
              </a:spcBef>
              <a:spcAft>
                <a:spcPts val="0"/>
              </a:spcAft>
              <a:buClr>
                <a:schemeClr val="dk1"/>
              </a:buClr>
              <a:buSzPts val="1600"/>
              <a:buChar char="●"/>
            </a:pPr>
            <a:r>
              <a:rPr lang="en-US" sz="1600">
                <a:solidFill>
                  <a:schemeClr val="dk1"/>
                </a:solidFill>
                <a:latin typeface="Open Sans"/>
                <a:ea typeface="Open Sans"/>
                <a:cs typeface="Open Sans"/>
                <a:sym typeface="Open Sans"/>
              </a:rPr>
              <a:t>Enter </a:t>
            </a:r>
            <a:r>
              <a:rPr b="1" lang="en-US" sz="1600">
                <a:solidFill>
                  <a:schemeClr val="dk1"/>
                </a:solidFill>
                <a:latin typeface="Open Sans"/>
                <a:ea typeface="Open Sans"/>
                <a:cs typeface="Open Sans"/>
                <a:sym typeface="Open Sans"/>
              </a:rPr>
              <a:t>Author name </a:t>
            </a:r>
            <a:r>
              <a:rPr lang="en-US" sz="1600">
                <a:solidFill>
                  <a:schemeClr val="dk1"/>
                </a:solidFill>
                <a:latin typeface="Open Sans"/>
                <a:ea typeface="Open Sans"/>
                <a:cs typeface="Open Sans"/>
                <a:sym typeface="Open Sans"/>
              </a:rPr>
              <a:t>to search in brackets such that it appears as </a:t>
            </a:r>
            <a:r>
              <a:rPr b="1" lang="en-US" sz="1600">
                <a:solidFill>
                  <a:schemeClr val="dk1"/>
                </a:solidFill>
                <a:latin typeface="Open Sans"/>
                <a:ea typeface="Open Sans"/>
                <a:cs typeface="Open Sans"/>
                <a:sym typeface="Open Sans"/>
              </a:rPr>
              <a:t>AU(Johns)</a:t>
            </a:r>
            <a:r>
              <a:rPr lang="en-US" sz="1600">
                <a:solidFill>
                  <a:schemeClr val="dk1"/>
                </a:solidFill>
                <a:latin typeface="Open Sans"/>
                <a:ea typeface="Open Sans"/>
                <a:cs typeface="Open Sans"/>
                <a:sym typeface="Open Sans"/>
              </a:rPr>
              <a:t>.</a:t>
            </a:r>
            <a:endParaRPr/>
          </a:p>
          <a:p>
            <a:pPr indent="-342900" lvl="0" marL="469900" rtl="0" algn="just">
              <a:lnSpc>
                <a:spcPct val="100000"/>
              </a:lnSpc>
              <a:spcBef>
                <a:spcPts val="1000"/>
              </a:spcBef>
              <a:spcAft>
                <a:spcPts val="0"/>
              </a:spcAft>
              <a:buClr>
                <a:schemeClr val="dk1"/>
              </a:buClr>
              <a:buSzPts val="1600"/>
              <a:buChar char="●"/>
            </a:pPr>
            <a:r>
              <a:rPr lang="en-US" sz="1600">
                <a:solidFill>
                  <a:schemeClr val="dk1"/>
                </a:solidFill>
                <a:latin typeface="Open Sans"/>
                <a:ea typeface="Open Sans"/>
                <a:cs typeface="Open Sans"/>
                <a:sym typeface="Open Sans"/>
              </a:rPr>
              <a:t>If a user wants to combine fields with Boolean operators, click the arrow next to the Operators list and choose the required operator.</a:t>
            </a:r>
            <a:endParaRPr/>
          </a:p>
          <a:p>
            <a:pPr indent="-342900" lvl="0" marL="469900" rtl="0" algn="just">
              <a:lnSpc>
                <a:spcPct val="100000"/>
              </a:lnSpc>
              <a:spcBef>
                <a:spcPts val="1000"/>
              </a:spcBef>
              <a:spcAft>
                <a:spcPts val="0"/>
              </a:spcAft>
              <a:buClr>
                <a:schemeClr val="dk1"/>
              </a:buClr>
              <a:buSzPts val="1600"/>
              <a:buChar char="●"/>
            </a:pPr>
            <a:r>
              <a:rPr lang="en-US" sz="1600">
                <a:solidFill>
                  <a:schemeClr val="dk1"/>
                </a:solidFill>
                <a:latin typeface="Open Sans"/>
                <a:ea typeface="Open Sans"/>
                <a:cs typeface="Open Sans"/>
                <a:sym typeface="Open Sans"/>
              </a:rPr>
              <a:t>Select the second field which is </a:t>
            </a:r>
            <a:r>
              <a:rPr b="1" lang="en-US" sz="1600">
                <a:solidFill>
                  <a:schemeClr val="dk1"/>
                </a:solidFill>
                <a:latin typeface="Open Sans"/>
                <a:ea typeface="Open Sans"/>
                <a:cs typeface="Open Sans"/>
                <a:sym typeface="Open Sans"/>
              </a:rPr>
              <a:t>Publication Name (PUB) </a:t>
            </a:r>
            <a:r>
              <a:rPr lang="en-US" sz="1600">
                <a:solidFill>
                  <a:schemeClr val="dk1"/>
                </a:solidFill>
                <a:latin typeface="Open Sans"/>
                <a:ea typeface="Open Sans"/>
                <a:cs typeface="Open Sans"/>
                <a:sym typeface="Open Sans"/>
              </a:rPr>
              <a:t>and click </a:t>
            </a:r>
            <a:r>
              <a:rPr b="1" lang="en-US" sz="1600">
                <a:solidFill>
                  <a:schemeClr val="dk1"/>
                </a:solidFill>
                <a:latin typeface="Open Sans"/>
                <a:ea typeface="Open Sans"/>
                <a:cs typeface="Open Sans"/>
                <a:sym typeface="Open Sans"/>
              </a:rPr>
              <a:t>Add to Form.</a:t>
            </a:r>
            <a:endParaRPr/>
          </a:p>
          <a:p>
            <a:pPr indent="-342900" lvl="0" marL="469900" rtl="0" algn="just">
              <a:lnSpc>
                <a:spcPct val="100000"/>
              </a:lnSpc>
              <a:spcBef>
                <a:spcPts val="1000"/>
              </a:spcBef>
              <a:spcAft>
                <a:spcPts val="0"/>
              </a:spcAft>
              <a:buClr>
                <a:schemeClr val="dk1"/>
              </a:buClr>
              <a:buSzPts val="1600"/>
              <a:buChar char="●"/>
            </a:pPr>
            <a:r>
              <a:rPr lang="en-US" sz="1600">
                <a:solidFill>
                  <a:schemeClr val="dk1"/>
                </a:solidFill>
                <a:latin typeface="Open Sans"/>
                <a:ea typeface="Open Sans"/>
                <a:cs typeface="Open Sans"/>
                <a:sym typeface="Open Sans"/>
              </a:rPr>
              <a:t>Enter </a:t>
            </a:r>
            <a:r>
              <a:rPr b="1" lang="en-US" sz="1600">
                <a:solidFill>
                  <a:schemeClr val="dk1"/>
                </a:solidFill>
                <a:latin typeface="Open Sans"/>
                <a:ea typeface="Open Sans"/>
                <a:cs typeface="Open Sans"/>
                <a:sym typeface="Open Sans"/>
              </a:rPr>
              <a:t>Publication Name </a:t>
            </a:r>
            <a:r>
              <a:rPr lang="en-US" sz="1600">
                <a:solidFill>
                  <a:schemeClr val="dk1"/>
                </a:solidFill>
                <a:latin typeface="Open Sans"/>
                <a:ea typeface="Open Sans"/>
                <a:cs typeface="Open Sans"/>
                <a:sym typeface="Open Sans"/>
              </a:rPr>
              <a:t>to be searched in  brackets such that it appears as </a:t>
            </a:r>
            <a:r>
              <a:rPr b="1" lang="en-US" sz="1600">
                <a:solidFill>
                  <a:schemeClr val="dk1"/>
                </a:solidFill>
                <a:latin typeface="Open Sans"/>
                <a:ea typeface="Open Sans"/>
                <a:cs typeface="Open Sans"/>
                <a:sym typeface="Open Sans"/>
              </a:rPr>
              <a:t>PUB (Journal of Animal Science).</a:t>
            </a:r>
            <a:endParaRPr/>
          </a:p>
          <a:p>
            <a:pPr indent="-342900" lvl="0" marL="469900" rtl="0" algn="just">
              <a:lnSpc>
                <a:spcPct val="100000"/>
              </a:lnSpc>
              <a:spcBef>
                <a:spcPts val="1000"/>
              </a:spcBef>
              <a:spcAft>
                <a:spcPts val="0"/>
              </a:spcAft>
              <a:buClr>
                <a:schemeClr val="dk1"/>
              </a:buClr>
              <a:buSzPts val="1600"/>
              <a:buChar char="●"/>
            </a:pPr>
            <a:r>
              <a:rPr lang="en-US" sz="1600">
                <a:solidFill>
                  <a:schemeClr val="dk1"/>
                </a:solidFill>
                <a:latin typeface="Open Sans"/>
                <a:ea typeface="Open Sans"/>
                <a:cs typeface="Open Sans"/>
                <a:sym typeface="Open Sans"/>
              </a:rPr>
              <a:t>A search can be limited to </a:t>
            </a:r>
            <a:r>
              <a:rPr b="1" lang="en-US" sz="1600">
                <a:solidFill>
                  <a:schemeClr val="dk1"/>
                </a:solidFill>
                <a:latin typeface="Open Sans"/>
                <a:ea typeface="Open Sans"/>
                <a:cs typeface="Open Sans"/>
                <a:sym typeface="Open Sans"/>
              </a:rPr>
              <a:t>Full text </a:t>
            </a:r>
            <a:r>
              <a:rPr lang="en-US" sz="1600">
                <a:solidFill>
                  <a:schemeClr val="dk1"/>
                </a:solidFill>
                <a:latin typeface="Open Sans"/>
                <a:ea typeface="Open Sans"/>
                <a:cs typeface="Open Sans"/>
                <a:sym typeface="Open Sans"/>
              </a:rPr>
              <a:t>or </a:t>
            </a:r>
            <a:r>
              <a:rPr b="1" lang="en-US" sz="1600">
                <a:solidFill>
                  <a:schemeClr val="dk1"/>
                </a:solidFill>
                <a:latin typeface="Open Sans"/>
                <a:ea typeface="Open Sans"/>
                <a:cs typeface="Open Sans"/>
                <a:sym typeface="Open Sans"/>
              </a:rPr>
              <a:t>Peer review </a:t>
            </a:r>
            <a:r>
              <a:rPr lang="en-US" sz="1600">
                <a:solidFill>
                  <a:schemeClr val="dk1"/>
                </a:solidFill>
                <a:latin typeface="Open Sans"/>
                <a:ea typeface="Open Sans"/>
                <a:cs typeface="Open Sans"/>
                <a:sym typeface="Open Sans"/>
              </a:rPr>
              <a:t>by clicking each respective box </a:t>
            </a:r>
            <a:endParaRPr sz="1600">
              <a:solidFill>
                <a:schemeClr val="dk1"/>
              </a:solidFill>
              <a:latin typeface="Open Sans"/>
              <a:ea typeface="Open Sans"/>
              <a:cs typeface="Open Sans"/>
              <a:sym typeface="Open Sans"/>
            </a:endParaRPr>
          </a:p>
          <a:p>
            <a:pPr indent="-342900" lvl="0" marL="469900" rtl="0" algn="just">
              <a:lnSpc>
                <a:spcPct val="100000"/>
              </a:lnSpc>
              <a:spcBef>
                <a:spcPts val="1000"/>
              </a:spcBef>
              <a:spcAft>
                <a:spcPts val="0"/>
              </a:spcAft>
              <a:buClr>
                <a:schemeClr val="dk1"/>
              </a:buClr>
              <a:buSzPts val="1600"/>
              <a:buChar char="●"/>
            </a:pPr>
            <a:r>
              <a:rPr lang="en-US" sz="1600">
                <a:solidFill>
                  <a:schemeClr val="dk1"/>
                </a:solidFill>
                <a:latin typeface="Open Sans"/>
                <a:ea typeface="Open Sans"/>
                <a:cs typeface="Open Sans"/>
                <a:sym typeface="Open Sans"/>
              </a:rPr>
              <a:t>A search also can be limited by </a:t>
            </a:r>
            <a:r>
              <a:rPr b="1" lang="en-US" sz="1600">
                <a:solidFill>
                  <a:schemeClr val="dk1"/>
                </a:solidFill>
                <a:latin typeface="Open Sans"/>
                <a:ea typeface="Open Sans"/>
                <a:cs typeface="Open Sans"/>
                <a:sym typeface="Open Sans"/>
              </a:rPr>
              <a:t>publication</a:t>
            </a:r>
            <a:r>
              <a:rPr lang="en-US" sz="1600">
                <a:solidFill>
                  <a:schemeClr val="dk1"/>
                </a:solidFill>
                <a:latin typeface="Open Sans"/>
                <a:ea typeface="Open Sans"/>
                <a:cs typeface="Open Sans"/>
                <a:sym typeface="Open Sans"/>
              </a:rPr>
              <a:t> date by clicking the arrow next to All dates.</a:t>
            </a:r>
            <a:endParaRPr sz="1600">
              <a:solidFill>
                <a:schemeClr val="dk1"/>
              </a:solidFill>
              <a:latin typeface="Open Sans"/>
              <a:ea typeface="Open Sans"/>
              <a:cs typeface="Open Sans"/>
              <a:sym typeface="Open Sans"/>
            </a:endParaRPr>
          </a:p>
        </p:txBody>
      </p:sp>
      <p:pic>
        <p:nvPicPr>
          <p:cNvPr descr="https://lh4.googleusercontent.com/4U0N0zGLxVFPGXW_Oirn8DDQN0lBIkXE55qSntHYu3pISepD-MJCKbREU-gxUj7gOoGPWjfC9ICITi4OZ8Ob5ydWIRcJOx_9f9JKEl4NlfZ0JgaZNL971WSRGoZhrCex83yjPFc" id="311" name="Google Shape;311;p33"/>
          <p:cNvPicPr preferRelativeResize="0"/>
          <p:nvPr/>
        </p:nvPicPr>
        <p:blipFill rotWithShape="1">
          <a:blip r:embed="rId3">
            <a:alphaModFix/>
          </a:blip>
          <a:srcRect b="0" l="0" r="0" t="0"/>
          <a:stretch/>
        </p:blipFill>
        <p:spPr>
          <a:xfrm>
            <a:off x="6867525" y="2480426"/>
            <a:ext cx="5324475" cy="27717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4"/>
          <p:cNvSpPr txBox="1"/>
          <p:nvPr>
            <p:ph type="title"/>
          </p:nvPr>
        </p:nvSpPr>
        <p:spPr>
          <a:xfrm>
            <a:off x="0" y="437222"/>
            <a:ext cx="73152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Command line search results</a:t>
            </a:r>
            <a:endParaRPr sz="3200">
              <a:solidFill>
                <a:srgbClr val="586F7C"/>
              </a:solidFill>
              <a:latin typeface="Open Sans"/>
              <a:ea typeface="Open Sans"/>
              <a:cs typeface="Open Sans"/>
              <a:sym typeface="Open Sans"/>
            </a:endParaRPr>
          </a:p>
        </p:txBody>
      </p:sp>
      <p:sp>
        <p:nvSpPr>
          <p:cNvPr id="318" name="Google Shape;318;p34"/>
          <p:cNvSpPr txBox="1"/>
          <p:nvPr>
            <p:ph idx="1" type="body"/>
          </p:nvPr>
        </p:nvSpPr>
        <p:spPr>
          <a:xfrm>
            <a:off x="0" y="1676028"/>
            <a:ext cx="12192000" cy="4736470"/>
          </a:xfrm>
          <a:prstGeom prst="rect">
            <a:avLst/>
          </a:prstGeom>
          <a:noFill/>
          <a:ln>
            <a:noFill/>
          </a:ln>
        </p:spPr>
        <p:txBody>
          <a:bodyPr anchorCtr="0" anchor="t" bIns="45700" lIns="91425" spcFirstLastPara="1" rIns="91425" wrap="square" tIns="45700">
            <a:noAutofit/>
          </a:bodyPr>
          <a:lstStyle/>
          <a:p>
            <a:pPr indent="-342900" lvl="0" marL="469900" rtl="0" algn="just">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This example has retrieved 7 results and search words are highlighted in the results.</a:t>
            </a:r>
            <a:endParaRPr/>
          </a:p>
          <a:p>
            <a:pPr indent="-342900" lvl="0" marL="469900" rtl="0" algn="just">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Results can be sorted by </a:t>
            </a:r>
            <a:r>
              <a:rPr b="1" lang="en-US" sz="2000">
                <a:solidFill>
                  <a:schemeClr val="dk1"/>
                </a:solidFill>
                <a:latin typeface="Open Sans"/>
                <a:ea typeface="Open Sans"/>
                <a:cs typeface="Open Sans"/>
                <a:sym typeface="Open Sans"/>
              </a:rPr>
              <a:t>Relevance</a:t>
            </a:r>
            <a:r>
              <a:rPr lang="en-US" sz="2000">
                <a:solidFill>
                  <a:schemeClr val="dk1"/>
                </a:solidFill>
                <a:latin typeface="Open Sans"/>
                <a:ea typeface="Open Sans"/>
                <a:cs typeface="Open Sans"/>
                <a:sym typeface="Open Sans"/>
              </a:rPr>
              <a:t>, </a:t>
            </a:r>
            <a:r>
              <a:rPr b="1" lang="en-US" sz="2000">
                <a:solidFill>
                  <a:schemeClr val="dk1"/>
                </a:solidFill>
                <a:latin typeface="Open Sans"/>
                <a:ea typeface="Open Sans"/>
                <a:cs typeface="Open Sans"/>
                <a:sym typeface="Open Sans"/>
              </a:rPr>
              <a:t>Oldest first </a:t>
            </a:r>
            <a:r>
              <a:rPr lang="en-US" sz="2000">
                <a:solidFill>
                  <a:schemeClr val="dk1"/>
                </a:solidFill>
                <a:latin typeface="Open Sans"/>
                <a:ea typeface="Open Sans"/>
                <a:cs typeface="Open Sans"/>
                <a:sym typeface="Open Sans"/>
              </a:rPr>
              <a:t>and </a:t>
            </a:r>
            <a:r>
              <a:rPr b="1" lang="en-US" sz="2000">
                <a:solidFill>
                  <a:schemeClr val="dk1"/>
                </a:solidFill>
                <a:latin typeface="Open Sans"/>
                <a:ea typeface="Open Sans"/>
                <a:cs typeface="Open Sans"/>
                <a:sym typeface="Open Sans"/>
              </a:rPr>
              <a:t>Most recent first</a:t>
            </a:r>
            <a:r>
              <a:rPr lang="en-US" sz="2000">
                <a:solidFill>
                  <a:schemeClr val="dk1"/>
                </a:solidFill>
                <a:latin typeface="Open Sans"/>
                <a:ea typeface="Open Sans"/>
                <a:cs typeface="Open Sans"/>
                <a:sym typeface="Open Sans"/>
              </a:rPr>
              <a:t>, and also apply the search filters needed as with a simple search.</a:t>
            </a:r>
            <a:endParaRPr/>
          </a:p>
          <a:p>
            <a:pPr indent="-342900" lvl="0" marL="469900" rtl="0" algn="just">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Users can also </a:t>
            </a:r>
            <a:r>
              <a:rPr b="1" lang="en-US" sz="2000">
                <a:solidFill>
                  <a:schemeClr val="dk1"/>
                </a:solidFill>
                <a:latin typeface="Open Sans"/>
                <a:ea typeface="Open Sans"/>
                <a:cs typeface="Open Sans"/>
                <a:sym typeface="Open Sans"/>
              </a:rPr>
              <a:t>cite</a:t>
            </a:r>
            <a:r>
              <a:rPr lang="en-US" sz="2000">
                <a:solidFill>
                  <a:schemeClr val="dk1"/>
                </a:solidFill>
                <a:latin typeface="Open Sans"/>
                <a:ea typeface="Open Sans"/>
                <a:cs typeface="Open Sans"/>
                <a:sym typeface="Open Sans"/>
              </a:rPr>
              <a:t>, </a:t>
            </a:r>
            <a:r>
              <a:rPr b="1" lang="en-US" sz="2000">
                <a:solidFill>
                  <a:schemeClr val="dk1"/>
                </a:solidFill>
                <a:latin typeface="Open Sans"/>
                <a:ea typeface="Open Sans"/>
                <a:cs typeface="Open Sans"/>
                <a:sym typeface="Open Sans"/>
              </a:rPr>
              <a:t>email</a:t>
            </a:r>
            <a:r>
              <a:rPr lang="en-US" sz="2000">
                <a:solidFill>
                  <a:schemeClr val="dk1"/>
                </a:solidFill>
                <a:latin typeface="Open Sans"/>
                <a:ea typeface="Open Sans"/>
                <a:cs typeface="Open Sans"/>
                <a:sym typeface="Open Sans"/>
              </a:rPr>
              <a:t>, </a:t>
            </a:r>
            <a:r>
              <a:rPr b="1" lang="en-US" sz="2000">
                <a:solidFill>
                  <a:schemeClr val="dk1"/>
                </a:solidFill>
                <a:latin typeface="Open Sans"/>
                <a:ea typeface="Open Sans"/>
                <a:cs typeface="Open Sans"/>
                <a:sym typeface="Open Sans"/>
              </a:rPr>
              <a:t>print</a:t>
            </a:r>
            <a:r>
              <a:rPr lang="en-US" sz="2000">
                <a:solidFill>
                  <a:schemeClr val="dk1"/>
                </a:solidFill>
                <a:latin typeface="Open Sans"/>
                <a:ea typeface="Open Sans"/>
                <a:cs typeface="Open Sans"/>
                <a:sym typeface="Open Sans"/>
              </a:rPr>
              <a:t> and </a:t>
            </a:r>
            <a:r>
              <a:rPr b="1" lang="en-US" sz="2000">
                <a:solidFill>
                  <a:schemeClr val="dk1"/>
                </a:solidFill>
                <a:latin typeface="Open Sans"/>
                <a:ea typeface="Open Sans"/>
                <a:cs typeface="Open Sans"/>
                <a:sym typeface="Open Sans"/>
              </a:rPr>
              <a:t>save</a:t>
            </a:r>
            <a:r>
              <a:rPr lang="en-US" sz="2000">
                <a:solidFill>
                  <a:schemeClr val="dk1"/>
                </a:solidFill>
                <a:latin typeface="Open Sans"/>
                <a:ea typeface="Open Sans"/>
                <a:cs typeface="Open Sans"/>
                <a:sym typeface="Open Sans"/>
              </a:rPr>
              <a:t> each citation - these options only work when a user has selected an article from the retrieved results</a:t>
            </a:r>
            <a:endParaRPr/>
          </a:p>
          <a:p>
            <a:pPr indent="-190500" lvl="0" marL="469900" rtl="0" algn="just">
              <a:lnSpc>
                <a:spcPct val="100000"/>
              </a:lnSpc>
              <a:spcBef>
                <a:spcPts val="1000"/>
              </a:spcBef>
              <a:spcAft>
                <a:spcPts val="0"/>
              </a:spcAft>
              <a:buClr>
                <a:schemeClr val="dk1"/>
              </a:buClr>
              <a:buSzPts val="2400"/>
              <a:buNone/>
            </a:pPr>
            <a:r>
              <a:t/>
            </a:r>
            <a:endParaRPr>
              <a:solidFill>
                <a:schemeClr val="dk1"/>
              </a:solidFill>
              <a:latin typeface="Open Sans"/>
              <a:ea typeface="Open Sans"/>
              <a:cs typeface="Open Sans"/>
              <a:sym typeface="Open Sans"/>
            </a:endParaRPr>
          </a:p>
        </p:txBody>
      </p:sp>
      <p:pic>
        <p:nvPicPr>
          <p:cNvPr descr="https://lh3.googleusercontent.com/Pbsa8pFtstPOSqN-EQle_OP-SPvZLTQvH1lrrCMRRREXweTAekhbw_TMRPelGbSX4fB1alheY3uf1SrsXV-bH-o910ynayefYzbiZpE0-nWRXQ7pkBoZUDOo41reMiUOYZxy-B4" id="319" name="Google Shape;319;p34"/>
          <p:cNvPicPr preferRelativeResize="0"/>
          <p:nvPr/>
        </p:nvPicPr>
        <p:blipFill rotWithShape="1">
          <a:blip r:embed="rId3">
            <a:alphaModFix/>
          </a:blip>
          <a:srcRect b="0" l="0" r="0" t="0"/>
          <a:stretch/>
        </p:blipFill>
        <p:spPr>
          <a:xfrm>
            <a:off x="2197768" y="3769896"/>
            <a:ext cx="7486475" cy="3006864"/>
          </a:xfrm>
          <a:prstGeom prst="rect">
            <a:avLst/>
          </a:prstGeom>
          <a:noFill/>
          <a:ln>
            <a:noFill/>
          </a:ln>
        </p:spPr>
      </p:pic>
      <p:cxnSp>
        <p:nvCxnSpPr>
          <p:cNvPr id="320" name="Google Shape;320;p34"/>
          <p:cNvCxnSpPr/>
          <p:nvPr/>
        </p:nvCxnSpPr>
        <p:spPr>
          <a:xfrm>
            <a:off x="1826350" y="2036000"/>
            <a:ext cx="808500" cy="1798200"/>
          </a:xfrm>
          <a:prstGeom prst="straightConnector1">
            <a:avLst/>
          </a:prstGeom>
          <a:noFill/>
          <a:ln cap="flat" cmpd="sng" w="28575">
            <a:solidFill>
              <a:srgbClr val="93C47D"/>
            </a:solidFill>
            <a:prstDash val="solid"/>
            <a:round/>
            <a:headEnd len="sm" w="sm" type="none"/>
            <a:tailEnd len="med" w="med" type="triangl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35"/>
          <p:cNvSpPr txBox="1"/>
          <p:nvPr>
            <p:ph type="title"/>
          </p:nvPr>
        </p:nvSpPr>
        <p:spPr>
          <a:xfrm>
            <a:off x="0" y="437222"/>
            <a:ext cx="73152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Meteorological Monographs </a:t>
            </a:r>
            <a:endParaRPr sz="3200">
              <a:solidFill>
                <a:srgbClr val="586F7C"/>
              </a:solidFill>
              <a:latin typeface="Open Sans"/>
              <a:ea typeface="Open Sans"/>
              <a:cs typeface="Open Sans"/>
              <a:sym typeface="Open Sans"/>
            </a:endParaRPr>
          </a:p>
        </p:txBody>
      </p:sp>
      <p:sp>
        <p:nvSpPr>
          <p:cNvPr id="327" name="Google Shape;327;p35"/>
          <p:cNvSpPr txBox="1"/>
          <p:nvPr>
            <p:ph idx="1" type="body"/>
          </p:nvPr>
        </p:nvSpPr>
        <p:spPr>
          <a:xfrm>
            <a:off x="0" y="1676028"/>
            <a:ext cx="10732168" cy="4736470"/>
          </a:xfrm>
          <a:prstGeom prst="rect">
            <a:avLst/>
          </a:prstGeom>
          <a:noFill/>
          <a:ln>
            <a:noFill/>
          </a:ln>
        </p:spPr>
        <p:txBody>
          <a:bodyPr anchorCtr="0" anchor="t" bIns="45700" lIns="91425" spcFirstLastPara="1" rIns="91425" wrap="square" tIns="45700">
            <a:noAutofit/>
          </a:bodyPr>
          <a:lstStyle/>
          <a:p>
            <a:pPr indent="-342900" lvl="0" marL="469900" rtl="0" algn="just">
              <a:lnSpc>
                <a:spcPct val="15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American Meteorological Society (AMS) </a:t>
            </a:r>
            <a:r>
              <a:rPr lang="en-US" u="sng">
                <a:solidFill>
                  <a:schemeClr val="dk1"/>
                </a:solidFill>
                <a:latin typeface="Open Sans"/>
                <a:ea typeface="Open Sans"/>
                <a:cs typeface="Open Sans"/>
                <a:sym typeface="Open Sans"/>
                <a:hlinkClick r:id="rId3">
                  <a:extLst>
                    <a:ext uri="{A12FA001-AC4F-418D-AE19-62706E023703}">
                      <ahyp:hlinkClr val="tx"/>
                    </a:ext>
                  </a:extLst>
                </a:hlinkClick>
              </a:rPr>
              <a:t>Meteorological Monographs</a:t>
            </a:r>
            <a:r>
              <a:rPr lang="en-US">
                <a:solidFill>
                  <a:schemeClr val="dk1"/>
                </a:solidFill>
                <a:latin typeface="Open Sans"/>
                <a:ea typeface="Open Sans"/>
                <a:cs typeface="Open Sans"/>
                <a:sym typeface="Open Sans"/>
              </a:rPr>
              <a:t> are thematic collections of peer-reviewed, original papers, survey articles, tribute volumes, and other materials in meteorology and closely related fields.</a:t>
            </a:r>
            <a:endParaRPr/>
          </a:p>
          <a:p>
            <a:pPr indent="-342900" lvl="0" marL="469900" rtl="0" algn="just">
              <a:lnSpc>
                <a:spcPct val="15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These publications are unique textbooks and literature for the weather, water, and climate community.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ph type="title"/>
          </p:nvPr>
        </p:nvSpPr>
        <p:spPr>
          <a:xfrm>
            <a:off x="0" y="42083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Learning objectives</a:t>
            </a:r>
            <a:endParaRPr>
              <a:solidFill>
                <a:srgbClr val="586F7C"/>
              </a:solidFill>
              <a:latin typeface="Open Sans"/>
              <a:ea typeface="Open Sans"/>
              <a:cs typeface="Open Sans"/>
              <a:sym typeface="Open Sans"/>
            </a:endParaRPr>
          </a:p>
        </p:txBody>
      </p:sp>
      <p:sp>
        <p:nvSpPr>
          <p:cNvPr id="92" name="Google Shape;92;p2"/>
          <p:cNvSpPr txBox="1"/>
          <p:nvPr>
            <p:ph idx="1" type="body"/>
          </p:nvPr>
        </p:nvSpPr>
        <p:spPr>
          <a:xfrm>
            <a:off x="554815" y="2014144"/>
            <a:ext cx="9613800" cy="3599400"/>
          </a:xfrm>
          <a:prstGeom prst="rect">
            <a:avLst/>
          </a:prstGeom>
          <a:noFill/>
          <a:ln>
            <a:noFill/>
          </a:ln>
        </p:spPr>
        <p:txBody>
          <a:bodyPr anchorCtr="0" anchor="t" bIns="45700" lIns="91425" spcFirstLastPara="1" rIns="91425" wrap="square" tIns="45700">
            <a:normAutofit/>
          </a:bodyPr>
          <a:lstStyle/>
          <a:p>
            <a:pPr indent="-342900" lvl="0" marL="355600" rtl="0" algn="l">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Become aware of existing additional resources related to environment.</a:t>
            </a:r>
            <a:endParaRPr>
              <a:solidFill>
                <a:srgbClr val="3F3F3F"/>
              </a:solidFill>
              <a:latin typeface="Open Sans"/>
              <a:ea typeface="Open Sans"/>
              <a:cs typeface="Open Sans"/>
              <a:sym typeface="Open Sans"/>
            </a:endParaRPr>
          </a:p>
          <a:p>
            <a:pPr indent="-342900" lvl="0" marL="355600" rtl="0" algn="l">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Understand the additional collections and how to use them.</a:t>
            </a:r>
            <a:endParaRPr>
              <a:solidFill>
                <a:srgbClr val="3F3F3F"/>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0"/>
          <p:cNvSpPr txBox="1"/>
          <p:nvPr>
            <p:ph type="title"/>
          </p:nvPr>
        </p:nvSpPr>
        <p:spPr>
          <a:xfrm>
            <a:off x="0" y="0"/>
            <a:ext cx="8216400" cy="151812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100000"/>
              <a:buNone/>
            </a:pPr>
            <a:r>
              <a:rPr lang="en-US" sz="4000">
                <a:solidFill>
                  <a:srgbClr val="586F7C"/>
                </a:solidFill>
                <a:latin typeface="Open Sans"/>
                <a:ea typeface="Open Sans"/>
                <a:cs typeface="Open Sans"/>
                <a:sym typeface="Open Sans"/>
              </a:rPr>
              <a:t>Accessing Meteorological Monographs from the R4L Unified Portal</a:t>
            </a:r>
            <a:endParaRPr>
              <a:solidFill>
                <a:srgbClr val="586F7C"/>
              </a:solidFill>
              <a:latin typeface="Open Sans"/>
              <a:ea typeface="Open Sans"/>
              <a:cs typeface="Open Sans"/>
              <a:sym typeface="Open Sans"/>
            </a:endParaRPr>
          </a:p>
        </p:txBody>
      </p:sp>
      <p:sp>
        <p:nvSpPr>
          <p:cNvPr id="333" name="Google Shape;333;p10"/>
          <p:cNvSpPr txBox="1"/>
          <p:nvPr>
            <p:ph idx="1" type="body"/>
          </p:nvPr>
        </p:nvSpPr>
        <p:spPr>
          <a:xfrm>
            <a:off x="103350" y="1878500"/>
            <a:ext cx="11985300" cy="4522200"/>
          </a:xfrm>
          <a:prstGeom prst="rect">
            <a:avLst/>
          </a:prstGeom>
          <a:noFill/>
          <a:ln>
            <a:noFill/>
          </a:ln>
        </p:spPr>
        <p:txBody>
          <a:bodyPr anchorCtr="0" anchor="t" bIns="45700" lIns="91425" spcFirstLastPara="1" rIns="91425" wrap="square" tIns="45700">
            <a:noAutofit/>
          </a:bodyPr>
          <a:lstStyle/>
          <a:p>
            <a:pPr indent="-203200" lvl="0" marL="355600" rtl="0" algn="l">
              <a:lnSpc>
                <a:spcPct val="100000"/>
              </a:lnSpc>
              <a:spcBef>
                <a:spcPts val="0"/>
              </a:spcBef>
              <a:spcAft>
                <a:spcPts val="0"/>
              </a:spcAft>
              <a:buClr>
                <a:schemeClr val="dk2"/>
              </a:buClr>
              <a:buSzPts val="2200"/>
              <a:buNone/>
            </a:pPr>
            <a:r>
              <a:t/>
            </a:r>
            <a:endParaRPr i="1" sz="2200">
              <a:solidFill>
                <a:schemeClr val="dk1"/>
              </a:solidFill>
              <a:latin typeface="Open Sans"/>
              <a:ea typeface="Open Sans"/>
              <a:cs typeface="Open Sans"/>
              <a:sym typeface="Open Sans"/>
            </a:endParaRPr>
          </a:p>
          <a:p>
            <a:pPr indent="-203200" lvl="0" marL="355600" rtl="0" algn="l">
              <a:lnSpc>
                <a:spcPct val="100000"/>
              </a:lnSpc>
              <a:spcBef>
                <a:spcPts val="0"/>
              </a:spcBef>
              <a:spcAft>
                <a:spcPts val="0"/>
              </a:spcAft>
              <a:buClr>
                <a:schemeClr val="dk2"/>
              </a:buClr>
              <a:buSzPts val="2200"/>
              <a:buNone/>
            </a:pPr>
            <a:r>
              <a:t/>
            </a:r>
            <a:endParaRPr i="1" sz="2200">
              <a:solidFill>
                <a:schemeClr val="dk1"/>
              </a:solidFill>
              <a:latin typeface="Open Sans"/>
              <a:ea typeface="Open Sans"/>
              <a:cs typeface="Open Sans"/>
              <a:sym typeface="Open Sans"/>
            </a:endParaRPr>
          </a:p>
          <a:p>
            <a:pPr indent="-203200" lvl="0" marL="355600" rtl="0" algn="l">
              <a:lnSpc>
                <a:spcPct val="100000"/>
              </a:lnSpc>
              <a:spcBef>
                <a:spcPts val="0"/>
              </a:spcBef>
              <a:spcAft>
                <a:spcPts val="0"/>
              </a:spcAft>
              <a:buClr>
                <a:schemeClr val="dk2"/>
              </a:buClr>
              <a:buSzPts val="2200"/>
              <a:buNone/>
            </a:pPr>
            <a:r>
              <a:t/>
            </a:r>
            <a:endParaRPr i="1" sz="2200">
              <a:solidFill>
                <a:schemeClr val="dk1"/>
              </a:solidFill>
              <a:latin typeface="Open Sans"/>
              <a:ea typeface="Open Sans"/>
              <a:cs typeface="Open Sans"/>
              <a:sym typeface="Open Sans"/>
            </a:endParaRPr>
          </a:p>
          <a:p>
            <a:pPr indent="-203200" lvl="0" marL="355600" rtl="0" algn="l">
              <a:lnSpc>
                <a:spcPct val="100000"/>
              </a:lnSpc>
              <a:spcBef>
                <a:spcPts val="0"/>
              </a:spcBef>
              <a:spcAft>
                <a:spcPts val="0"/>
              </a:spcAft>
              <a:buClr>
                <a:schemeClr val="dk2"/>
              </a:buClr>
              <a:buSzPts val="2200"/>
              <a:buNone/>
            </a:pPr>
            <a:r>
              <a:t/>
            </a:r>
            <a:endParaRPr i="1" sz="2200">
              <a:solidFill>
                <a:schemeClr val="dk1"/>
              </a:solidFill>
              <a:latin typeface="Open Sans"/>
              <a:ea typeface="Open Sans"/>
              <a:cs typeface="Open Sans"/>
              <a:sym typeface="Open Sans"/>
            </a:endParaRPr>
          </a:p>
          <a:p>
            <a:pPr indent="-203200" lvl="0" marL="355600" rtl="0" algn="l">
              <a:lnSpc>
                <a:spcPct val="100000"/>
              </a:lnSpc>
              <a:spcBef>
                <a:spcPts val="0"/>
              </a:spcBef>
              <a:spcAft>
                <a:spcPts val="0"/>
              </a:spcAft>
              <a:buClr>
                <a:schemeClr val="dk2"/>
              </a:buClr>
              <a:buSzPts val="2200"/>
              <a:buNone/>
            </a:pPr>
            <a:r>
              <a:t/>
            </a:r>
            <a:endParaRPr sz="2200">
              <a:solidFill>
                <a:schemeClr val="dk1"/>
              </a:solidFill>
              <a:latin typeface="Open Sans"/>
              <a:ea typeface="Open Sans"/>
              <a:cs typeface="Open Sans"/>
              <a:sym typeface="Open Sans"/>
            </a:endParaRPr>
          </a:p>
        </p:txBody>
      </p:sp>
      <p:pic>
        <p:nvPicPr>
          <p:cNvPr id="334" name="Google Shape;334;p10"/>
          <p:cNvPicPr preferRelativeResize="0"/>
          <p:nvPr/>
        </p:nvPicPr>
        <p:blipFill rotWithShape="1">
          <a:blip r:embed="rId3">
            <a:alphaModFix/>
          </a:blip>
          <a:srcRect b="0" l="0" r="0" t="0"/>
          <a:stretch/>
        </p:blipFill>
        <p:spPr>
          <a:xfrm>
            <a:off x="2465365" y="2441521"/>
            <a:ext cx="1581150" cy="2371725"/>
          </a:xfrm>
          <a:prstGeom prst="rect">
            <a:avLst/>
          </a:prstGeom>
          <a:noFill/>
          <a:ln>
            <a:noFill/>
          </a:ln>
        </p:spPr>
      </p:pic>
      <p:sp>
        <p:nvSpPr>
          <p:cNvPr id="335" name="Google Shape;335;p10"/>
          <p:cNvSpPr/>
          <p:nvPr/>
        </p:nvSpPr>
        <p:spPr>
          <a:xfrm>
            <a:off x="2465365" y="3562907"/>
            <a:ext cx="1455067" cy="282056"/>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336" name="Google Shape;336;p10"/>
          <p:cNvCxnSpPr/>
          <p:nvPr/>
        </p:nvCxnSpPr>
        <p:spPr>
          <a:xfrm>
            <a:off x="3920432" y="3712830"/>
            <a:ext cx="1407540" cy="0"/>
          </a:xfrm>
          <a:prstGeom prst="straightConnector1">
            <a:avLst/>
          </a:prstGeom>
          <a:noFill/>
          <a:ln cap="flat" cmpd="sng" w="28575">
            <a:solidFill>
              <a:srgbClr val="FF0000">
                <a:alpha val="62745"/>
              </a:srgbClr>
            </a:solidFill>
            <a:prstDash val="solid"/>
            <a:round/>
            <a:headEnd len="sm" w="sm" type="none"/>
            <a:tailEnd len="med" w="med" type="triangle"/>
          </a:ln>
        </p:spPr>
      </p:cxnSp>
      <p:sp>
        <p:nvSpPr>
          <p:cNvPr id="337" name="Google Shape;337;p10"/>
          <p:cNvSpPr txBox="1"/>
          <p:nvPr/>
        </p:nvSpPr>
        <p:spPr>
          <a:xfrm>
            <a:off x="542994" y="5240199"/>
            <a:ext cx="11039406" cy="1690206"/>
          </a:xfrm>
          <a:prstGeom prst="rect">
            <a:avLst/>
          </a:prstGeom>
          <a:noFill/>
          <a:ln>
            <a:noFill/>
          </a:ln>
        </p:spPr>
        <p:txBody>
          <a:bodyPr anchorCtr="0" anchor="t" bIns="45700" lIns="91425" spcFirstLastPara="1" rIns="91425" wrap="square" tIns="45700">
            <a:spAutoFit/>
          </a:bodyPr>
          <a:lstStyle/>
          <a:p>
            <a:pPr indent="-342900" lvl="0" marL="469900" marR="0" rtl="0" algn="just">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Click </a:t>
            </a:r>
            <a:r>
              <a:rPr b="1" i="0" lang="en-US" sz="2000" u="none" cap="none" strike="noStrike">
                <a:solidFill>
                  <a:schemeClr val="dk1"/>
                </a:solidFill>
                <a:latin typeface="Open Sans"/>
                <a:ea typeface="Open Sans"/>
                <a:cs typeface="Open Sans"/>
                <a:sym typeface="Open Sans"/>
              </a:rPr>
              <a:t>Databases </a:t>
            </a:r>
            <a:r>
              <a:rPr b="0" i="0" lang="en-US" sz="2000" u="none" cap="none" strike="noStrike">
                <a:solidFill>
                  <a:schemeClr val="dk1"/>
                </a:solidFill>
                <a:latin typeface="Open Sans"/>
                <a:ea typeface="Open Sans"/>
                <a:cs typeface="Open Sans"/>
                <a:sym typeface="Open Sans"/>
              </a:rPr>
              <a:t>on the Research4life Unified Portal homepage and select </a:t>
            </a:r>
            <a:r>
              <a:rPr b="1" i="0" lang="en-US" sz="2000" u="none" cap="none" strike="noStrike">
                <a:solidFill>
                  <a:schemeClr val="dk1"/>
                </a:solidFill>
                <a:latin typeface="Open Sans"/>
                <a:ea typeface="Open Sans"/>
                <a:cs typeface="Open Sans"/>
                <a:sym typeface="Open Sans"/>
              </a:rPr>
              <a:t>Meteorological Monographs </a:t>
            </a:r>
            <a:r>
              <a:rPr b="0" i="0" lang="en-US" sz="2000" u="none" cap="none" strike="noStrike">
                <a:solidFill>
                  <a:schemeClr val="dk1"/>
                </a:solidFill>
                <a:latin typeface="Open Sans"/>
                <a:ea typeface="Open Sans"/>
                <a:cs typeface="Open Sans"/>
                <a:sym typeface="Open Sans"/>
              </a:rPr>
              <a:t>as shown above</a:t>
            </a:r>
            <a:r>
              <a:rPr b="1" i="0" lang="en-US" sz="2000" u="none" cap="none" strike="noStrike">
                <a:solidFill>
                  <a:schemeClr val="dk1"/>
                </a:solidFill>
                <a:latin typeface="Open Sans"/>
                <a:ea typeface="Open Sans"/>
                <a:cs typeface="Open Sans"/>
                <a:sym typeface="Open Sans"/>
              </a:rPr>
              <a:t>.</a:t>
            </a:r>
            <a:endParaRPr b="0" i="0" sz="1400" u="none" cap="none" strike="noStrike">
              <a:solidFill>
                <a:srgbClr val="000000"/>
              </a:solidFill>
              <a:latin typeface="Arial"/>
              <a:ea typeface="Arial"/>
              <a:cs typeface="Arial"/>
              <a:sym typeface="Arial"/>
            </a:endParaRPr>
          </a:p>
          <a:p>
            <a:pPr indent="-285750" lvl="1" marL="869950" marR="0" rtl="0" algn="just">
              <a:lnSpc>
                <a:spcPct val="100000"/>
              </a:lnSpc>
              <a:spcBef>
                <a:spcPts val="2100"/>
              </a:spcBef>
              <a:spcAft>
                <a:spcPts val="0"/>
              </a:spcAft>
              <a:buClr>
                <a:schemeClr val="dk1"/>
              </a:buClr>
              <a:buSzPts val="2000"/>
              <a:buFont typeface="Arial"/>
              <a:buChar char="○"/>
            </a:pPr>
            <a:r>
              <a:rPr b="0" i="0" lang="en-US" sz="1400" u="none" cap="none" strike="noStrike">
                <a:solidFill>
                  <a:schemeClr val="dk1"/>
                </a:solidFill>
                <a:latin typeface="Open Sans"/>
                <a:ea typeface="Open Sans"/>
                <a:cs typeface="Open Sans"/>
                <a:sym typeface="Open Sans"/>
              </a:rPr>
              <a:t>      This action will take the use to the Publisher’s website.</a:t>
            </a:r>
            <a:endParaRPr b="0" i="0" sz="1400" u="none" cap="none" strike="noStrike">
              <a:solidFill>
                <a:srgbClr val="000000"/>
              </a:solidFill>
              <a:latin typeface="Arial"/>
              <a:ea typeface="Arial"/>
              <a:cs typeface="Arial"/>
              <a:sym typeface="Arial"/>
            </a:endParaRPr>
          </a:p>
          <a:p>
            <a:pPr indent="0" lvl="0" marL="76200" marR="0" rtl="0" algn="just">
              <a:lnSpc>
                <a:spcPct val="100000"/>
              </a:lnSpc>
              <a:spcBef>
                <a:spcPts val="100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pic>
        <p:nvPicPr>
          <p:cNvPr id="338" name="Google Shape;338;p10"/>
          <p:cNvPicPr preferRelativeResize="0"/>
          <p:nvPr/>
        </p:nvPicPr>
        <p:blipFill rotWithShape="1">
          <a:blip r:embed="rId4">
            <a:alphaModFix/>
          </a:blip>
          <a:srcRect b="0" l="0" r="0" t="0"/>
          <a:stretch/>
        </p:blipFill>
        <p:spPr>
          <a:xfrm>
            <a:off x="5327972" y="2152650"/>
            <a:ext cx="3917628" cy="25527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7"/>
          <p:cNvSpPr txBox="1"/>
          <p:nvPr>
            <p:ph type="title"/>
          </p:nvPr>
        </p:nvSpPr>
        <p:spPr>
          <a:xfrm>
            <a:off x="0" y="437222"/>
            <a:ext cx="73152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Meteorological Monographs homepage</a:t>
            </a:r>
            <a:endParaRPr sz="3200">
              <a:solidFill>
                <a:srgbClr val="586F7C"/>
              </a:solidFill>
              <a:latin typeface="Open Sans"/>
              <a:ea typeface="Open Sans"/>
              <a:cs typeface="Open Sans"/>
              <a:sym typeface="Open Sans"/>
            </a:endParaRPr>
          </a:p>
        </p:txBody>
      </p:sp>
      <p:sp>
        <p:nvSpPr>
          <p:cNvPr id="345" name="Google Shape;345;p37"/>
          <p:cNvSpPr txBox="1"/>
          <p:nvPr>
            <p:ph idx="1" type="body"/>
          </p:nvPr>
        </p:nvSpPr>
        <p:spPr>
          <a:xfrm>
            <a:off x="-1" y="1676028"/>
            <a:ext cx="6898105" cy="4736470"/>
          </a:xfrm>
          <a:prstGeom prst="rect">
            <a:avLst/>
          </a:prstGeom>
          <a:noFill/>
          <a:ln>
            <a:noFill/>
          </a:ln>
        </p:spPr>
        <p:txBody>
          <a:bodyPr anchorCtr="0" anchor="t" bIns="45700" lIns="91425" spcFirstLastPara="1" rIns="91425" wrap="square" tIns="45700">
            <a:noAutofit/>
          </a:bodyPr>
          <a:lstStyle/>
          <a:p>
            <a:pPr indent="-342900" lvl="0" marL="469900" rtl="0" algn="l">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Publisher’s Website allows the users to search for content through the </a:t>
            </a:r>
            <a:r>
              <a:rPr b="1" lang="en-US" sz="2000">
                <a:solidFill>
                  <a:schemeClr val="dk1"/>
                </a:solidFill>
                <a:latin typeface="Open Sans"/>
                <a:ea typeface="Open Sans"/>
                <a:cs typeface="Open Sans"/>
                <a:sym typeface="Open Sans"/>
              </a:rPr>
              <a:t>Simple Search </a:t>
            </a:r>
            <a:r>
              <a:rPr lang="en-US" sz="2000">
                <a:solidFill>
                  <a:schemeClr val="dk1"/>
                </a:solidFill>
                <a:latin typeface="Open Sans"/>
                <a:ea typeface="Open Sans"/>
                <a:cs typeface="Open Sans"/>
                <a:sym typeface="Open Sans"/>
              </a:rPr>
              <a:t>and </a:t>
            </a:r>
            <a:r>
              <a:rPr b="1" lang="en-US" sz="2000">
                <a:solidFill>
                  <a:schemeClr val="dk1"/>
                </a:solidFill>
                <a:latin typeface="Open Sans"/>
                <a:ea typeface="Open Sans"/>
                <a:cs typeface="Open Sans"/>
                <a:sym typeface="Open Sans"/>
              </a:rPr>
              <a:t>Advanced Search </a:t>
            </a:r>
            <a:r>
              <a:rPr lang="en-US" sz="2000">
                <a:solidFill>
                  <a:schemeClr val="dk1"/>
                </a:solidFill>
                <a:latin typeface="Open Sans"/>
                <a:ea typeface="Open Sans"/>
                <a:cs typeface="Open Sans"/>
                <a:sym typeface="Open Sans"/>
              </a:rPr>
              <a:t>boxes or use the </a:t>
            </a:r>
            <a:r>
              <a:rPr b="1" lang="en-US" sz="2000">
                <a:solidFill>
                  <a:schemeClr val="dk1"/>
                </a:solidFill>
                <a:latin typeface="Open Sans"/>
                <a:ea typeface="Open Sans"/>
                <a:cs typeface="Open Sans"/>
                <a:sym typeface="Open Sans"/>
              </a:rPr>
              <a:t>browse by issue</a:t>
            </a:r>
            <a:r>
              <a:rPr lang="en-US" sz="2000">
                <a:solidFill>
                  <a:schemeClr val="dk1"/>
                </a:solidFill>
                <a:latin typeface="Open Sans"/>
                <a:ea typeface="Open Sans"/>
                <a:cs typeface="Open Sans"/>
                <a:sym typeface="Open Sans"/>
              </a:rPr>
              <a:t> option (Journal, Decade, Volume, Issue).</a:t>
            </a:r>
            <a:endParaRPr/>
          </a:p>
          <a:p>
            <a:pPr indent="-342900" lvl="0" marL="469900" rtl="0" algn="l">
              <a:lnSpc>
                <a:spcPct val="100000"/>
              </a:lnSpc>
              <a:spcBef>
                <a:spcPts val="1000"/>
              </a:spcBef>
              <a:spcAft>
                <a:spcPts val="0"/>
              </a:spcAft>
              <a:buClr>
                <a:schemeClr val="dk1"/>
              </a:buClr>
              <a:buSzPts val="2000"/>
              <a:buChar char="●"/>
            </a:pPr>
            <a:r>
              <a:rPr b="1" lang="en-US" sz="2000">
                <a:solidFill>
                  <a:schemeClr val="dk1"/>
                </a:solidFill>
                <a:latin typeface="Open Sans"/>
                <a:ea typeface="Open Sans"/>
                <a:cs typeface="Open Sans"/>
                <a:sym typeface="Open Sans"/>
              </a:rPr>
              <a:t>AMS</a:t>
            </a:r>
            <a:r>
              <a:rPr lang="en-US" sz="2000">
                <a:solidFill>
                  <a:schemeClr val="dk1"/>
                </a:solidFill>
                <a:latin typeface="Open Sans"/>
                <a:ea typeface="Open Sans"/>
                <a:cs typeface="Open Sans"/>
                <a:sym typeface="Open Sans"/>
              </a:rPr>
              <a:t> has twelve publications including Meteorological Monographs on the same portal.</a:t>
            </a:r>
            <a:endParaRPr/>
          </a:p>
          <a:p>
            <a:pPr indent="-342900" lvl="0" marL="469900" rtl="0" algn="l">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A simple or advanced search will retrieve results from all twelve publications.</a:t>
            </a:r>
            <a:endParaRPr/>
          </a:p>
          <a:p>
            <a:pPr indent="-342900" lvl="0" marL="469900" rtl="0" algn="l">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Users can apply the publication filter to restrict the search to Meteorological Monographs or they click on available volumes to find a specific title.</a:t>
            </a:r>
            <a:endParaRPr/>
          </a:p>
          <a:p>
            <a:pPr indent="-215900" lvl="0" marL="469900" rtl="0" algn="l">
              <a:lnSpc>
                <a:spcPct val="100000"/>
              </a:lnSpc>
              <a:spcBef>
                <a:spcPts val="1000"/>
              </a:spcBef>
              <a:spcAft>
                <a:spcPts val="0"/>
              </a:spcAft>
              <a:buClr>
                <a:schemeClr val="dk1"/>
              </a:buClr>
              <a:buSzPts val="2000"/>
              <a:buNone/>
            </a:pPr>
            <a:r>
              <a:t/>
            </a:r>
            <a:endParaRPr sz="2000">
              <a:solidFill>
                <a:schemeClr val="dk1"/>
              </a:solidFill>
              <a:latin typeface="Open Sans"/>
              <a:ea typeface="Open Sans"/>
              <a:cs typeface="Open Sans"/>
              <a:sym typeface="Open Sans"/>
            </a:endParaRPr>
          </a:p>
        </p:txBody>
      </p:sp>
      <p:pic>
        <p:nvPicPr>
          <p:cNvPr descr="https://lh6.googleusercontent.com/qU_89L9_L0E_TSu2WzFsyEz7O38Sre_xW2m-2ln9xo5nkGCt2_JSHYyhYRS_hegGoo1BGpIu-Y9iKTXrrDzBVNNiC68Z6dmxHt53l8Zd6U248_qql0iDAQwInHpijxI7q9CfQjg" id="346" name="Google Shape;346;p37"/>
          <p:cNvPicPr preferRelativeResize="0"/>
          <p:nvPr/>
        </p:nvPicPr>
        <p:blipFill rotWithShape="1">
          <a:blip r:embed="rId3">
            <a:alphaModFix/>
          </a:blip>
          <a:srcRect b="0" l="0" r="0" t="0"/>
          <a:stretch/>
        </p:blipFill>
        <p:spPr>
          <a:xfrm>
            <a:off x="6898104" y="2187575"/>
            <a:ext cx="5252812" cy="347528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2"/>
          <p:cNvSpPr txBox="1"/>
          <p:nvPr>
            <p:ph type="title"/>
          </p:nvPr>
        </p:nvSpPr>
        <p:spPr>
          <a:xfrm>
            <a:off x="0" y="437222"/>
            <a:ext cx="8165432"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Meteorological Monographs  </a:t>
            </a:r>
            <a:endParaRPr sz="3600">
              <a:solidFill>
                <a:srgbClr val="586F7C"/>
              </a:solidFill>
              <a:latin typeface="Open Sans"/>
              <a:ea typeface="Open Sans"/>
              <a:cs typeface="Open Sans"/>
              <a:sym typeface="Open Sans"/>
            </a:endParaRPr>
          </a:p>
        </p:txBody>
      </p:sp>
      <p:grpSp>
        <p:nvGrpSpPr>
          <p:cNvPr id="353" name="Google Shape;353;p42"/>
          <p:cNvGrpSpPr/>
          <p:nvPr/>
        </p:nvGrpSpPr>
        <p:grpSpPr>
          <a:xfrm>
            <a:off x="1299410" y="2119636"/>
            <a:ext cx="9416716" cy="4255019"/>
            <a:chOff x="0" y="2079"/>
            <a:chExt cx="9416716" cy="4255019"/>
          </a:xfrm>
        </p:grpSpPr>
        <p:cxnSp>
          <p:nvCxnSpPr>
            <p:cNvPr id="354" name="Google Shape;354;p42"/>
            <p:cNvCxnSpPr/>
            <p:nvPr/>
          </p:nvCxnSpPr>
          <p:spPr>
            <a:xfrm>
              <a:off x="0" y="2079"/>
              <a:ext cx="9416716" cy="0"/>
            </a:xfrm>
            <a:prstGeom prst="straightConnector1">
              <a:avLst/>
            </a:prstGeom>
            <a:solidFill>
              <a:srgbClr val="FFAA3F"/>
            </a:solidFill>
            <a:ln cap="flat" cmpd="sng" w="25400">
              <a:solidFill>
                <a:srgbClr val="FFAA3F"/>
              </a:solidFill>
              <a:prstDash val="solid"/>
              <a:round/>
              <a:headEnd len="sm" w="sm" type="none"/>
              <a:tailEnd len="sm" w="sm" type="none"/>
            </a:ln>
          </p:spPr>
        </p:cxnSp>
        <p:sp>
          <p:nvSpPr>
            <p:cNvPr id="355" name="Google Shape;355;p42"/>
            <p:cNvSpPr/>
            <p:nvPr/>
          </p:nvSpPr>
          <p:spPr>
            <a:xfrm>
              <a:off x="0" y="2079"/>
              <a:ext cx="9416716" cy="141833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42"/>
            <p:cNvSpPr txBox="1"/>
            <p:nvPr/>
          </p:nvSpPr>
          <p:spPr>
            <a:xfrm>
              <a:off x="0" y="2079"/>
              <a:ext cx="9416716" cy="1418339"/>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Starting with Volume 56, individual monograph articles are </a:t>
              </a:r>
              <a:r>
                <a:rPr b="1" i="0" lang="en-US" sz="2400" u="none" cap="none" strike="noStrike">
                  <a:solidFill>
                    <a:srgbClr val="000000"/>
                  </a:solidFill>
                  <a:latin typeface="Open Sans"/>
                  <a:ea typeface="Open Sans"/>
                  <a:cs typeface="Open Sans"/>
                  <a:sym typeface="Open Sans"/>
                </a:rPr>
                <a:t>open access </a:t>
              </a:r>
              <a:r>
                <a:rPr b="0" i="0" lang="en-US" sz="2400" u="none" cap="none" strike="noStrike">
                  <a:solidFill>
                    <a:srgbClr val="000000"/>
                  </a:solidFill>
                  <a:latin typeface="Open Sans"/>
                  <a:ea typeface="Open Sans"/>
                  <a:cs typeface="Open Sans"/>
                  <a:sym typeface="Open Sans"/>
                </a:rPr>
                <a:t>at </a:t>
              </a:r>
              <a:r>
                <a:rPr b="1" i="0" lang="en-US" sz="2400" u="none" cap="none" strike="noStrike">
                  <a:solidFill>
                    <a:srgbClr val="000000"/>
                  </a:solidFill>
                  <a:latin typeface="Open Sans"/>
                  <a:ea typeface="Open Sans"/>
                  <a:cs typeface="Open Sans"/>
                  <a:sym typeface="Open Sans"/>
                </a:rPr>
                <a:t>AMS Journals Online</a:t>
              </a:r>
              <a:r>
                <a:rPr b="0" i="0" lang="en-US" sz="2400" u="none" cap="none" strike="noStrike">
                  <a:solidFill>
                    <a:srgbClr val="000000"/>
                  </a:solidFill>
                  <a:latin typeface="Open Sans"/>
                  <a:ea typeface="Open Sans"/>
                  <a:cs typeface="Open Sans"/>
                  <a:sym typeface="Open Sans"/>
                </a:rPr>
                <a:t>.</a:t>
              </a:r>
              <a:endParaRPr b="0" i="0" sz="2400" u="none" cap="none" strike="noStrike">
                <a:solidFill>
                  <a:srgbClr val="000000"/>
                </a:solidFill>
                <a:latin typeface="Open Sans"/>
                <a:ea typeface="Open Sans"/>
                <a:cs typeface="Open Sans"/>
                <a:sym typeface="Open Sans"/>
              </a:endParaRPr>
            </a:p>
          </p:txBody>
        </p:sp>
        <p:cxnSp>
          <p:nvCxnSpPr>
            <p:cNvPr id="357" name="Google Shape;357;p42"/>
            <p:cNvCxnSpPr/>
            <p:nvPr/>
          </p:nvCxnSpPr>
          <p:spPr>
            <a:xfrm>
              <a:off x="0" y="1420419"/>
              <a:ext cx="9416716" cy="0"/>
            </a:xfrm>
            <a:prstGeom prst="straightConnector1">
              <a:avLst/>
            </a:prstGeom>
            <a:solidFill>
              <a:srgbClr val="28F100"/>
            </a:solidFill>
            <a:ln cap="flat" cmpd="sng" w="25400">
              <a:solidFill>
                <a:srgbClr val="28F100"/>
              </a:solidFill>
              <a:prstDash val="solid"/>
              <a:round/>
              <a:headEnd len="sm" w="sm" type="none"/>
              <a:tailEnd len="sm" w="sm" type="none"/>
            </a:ln>
          </p:spPr>
        </p:cxnSp>
        <p:sp>
          <p:nvSpPr>
            <p:cNvPr id="358" name="Google Shape;358;p42"/>
            <p:cNvSpPr/>
            <p:nvPr/>
          </p:nvSpPr>
          <p:spPr>
            <a:xfrm>
              <a:off x="0" y="1420419"/>
              <a:ext cx="9416716" cy="141833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42"/>
            <p:cNvSpPr txBox="1"/>
            <p:nvPr/>
          </p:nvSpPr>
          <p:spPr>
            <a:xfrm>
              <a:off x="0" y="1420419"/>
              <a:ext cx="9416716" cy="1418339"/>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Previous volumes are </a:t>
              </a:r>
              <a:r>
                <a:rPr b="1" i="0" lang="en-US" sz="2400" u="none" cap="none" strike="noStrike">
                  <a:solidFill>
                    <a:srgbClr val="000000"/>
                  </a:solidFill>
                  <a:latin typeface="Open Sans"/>
                  <a:ea typeface="Open Sans"/>
                  <a:cs typeface="Open Sans"/>
                  <a:sym typeface="Open Sans"/>
                </a:rPr>
                <a:t>digitally archived </a:t>
              </a:r>
              <a:r>
                <a:rPr b="0" i="0" lang="en-US" sz="2400" u="none" cap="none" strike="noStrike">
                  <a:solidFill>
                    <a:srgbClr val="000000"/>
                  </a:solidFill>
                  <a:latin typeface="Open Sans"/>
                  <a:ea typeface="Open Sans"/>
                  <a:cs typeface="Open Sans"/>
                  <a:sym typeface="Open Sans"/>
                </a:rPr>
                <a:t>and available through </a:t>
              </a:r>
              <a:r>
                <a:rPr b="1" i="0" lang="en-US" sz="2400" u="none" cap="none" strike="noStrike">
                  <a:solidFill>
                    <a:srgbClr val="000000"/>
                  </a:solidFill>
                  <a:latin typeface="Open Sans"/>
                  <a:ea typeface="Open Sans"/>
                  <a:cs typeface="Open Sans"/>
                  <a:sym typeface="Open Sans"/>
                </a:rPr>
                <a:t>Springer Nature</a:t>
              </a:r>
              <a:r>
                <a:rPr b="0" i="0" lang="en-US" sz="2400" u="none" cap="none" strike="noStrike">
                  <a:solidFill>
                    <a:srgbClr val="000000"/>
                  </a:solidFill>
                  <a:latin typeface="Open Sans"/>
                  <a:ea typeface="Open Sans"/>
                  <a:cs typeface="Open Sans"/>
                  <a:sym typeface="Open Sans"/>
                </a:rPr>
                <a:t>. </a:t>
              </a:r>
              <a:endParaRPr b="0" i="0" sz="2400" u="none" cap="none" strike="noStrike">
                <a:solidFill>
                  <a:srgbClr val="000000"/>
                </a:solidFill>
                <a:latin typeface="Open Sans"/>
                <a:ea typeface="Open Sans"/>
                <a:cs typeface="Open Sans"/>
                <a:sym typeface="Open Sans"/>
              </a:endParaRPr>
            </a:p>
          </p:txBody>
        </p:sp>
        <p:cxnSp>
          <p:nvCxnSpPr>
            <p:cNvPr id="360" name="Google Shape;360;p42"/>
            <p:cNvCxnSpPr/>
            <p:nvPr/>
          </p:nvCxnSpPr>
          <p:spPr>
            <a:xfrm>
              <a:off x="0" y="2838759"/>
              <a:ext cx="9416716" cy="0"/>
            </a:xfrm>
            <a:prstGeom prst="straightConnector1">
              <a:avLst/>
            </a:prstGeom>
            <a:solidFill>
              <a:srgbClr val="0095A5"/>
            </a:solidFill>
            <a:ln cap="flat" cmpd="sng" w="25400">
              <a:solidFill>
                <a:srgbClr val="0095A5"/>
              </a:solidFill>
              <a:prstDash val="solid"/>
              <a:round/>
              <a:headEnd len="sm" w="sm" type="none"/>
              <a:tailEnd len="sm" w="sm" type="none"/>
            </a:ln>
          </p:spPr>
        </p:cxnSp>
        <p:sp>
          <p:nvSpPr>
            <p:cNvPr id="361" name="Google Shape;361;p42"/>
            <p:cNvSpPr/>
            <p:nvPr/>
          </p:nvSpPr>
          <p:spPr>
            <a:xfrm>
              <a:off x="0" y="2838759"/>
              <a:ext cx="9416716" cy="141833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42"/>
            <p:cNvSpPr txBox="1"/>
            <p:nvPr/>
          </p:nvSpPr>
          <p:spPr>
            <a:xfrm>
              <a:off x="0" y="2838759"/>
              <a:ext cx="9416716" cy="1418339"/>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Many monographs are in print and available at the </a:t>
              </a:r>
              <a:r>
                <a:rPr b="1" i="0" lang="en-US" sz="2400" u="none" cap="none" strike="noStrike">
                  <a:solidFill>
                    <a:srgbClr val="000000"/>
                  </a:solidFill>
                  <a:latin typeface="Open Sans"/>
                  <a:ea typeface="Open Sans"/>
                  <a:cs typeface="Open Sans"/>
                  <a:sym typeface="Open Sans"/>
                </a:rPr>
                <a:t>AMS Bookstore</a:t>
              </a:r>
              <a:r>
                <a:rPr b="0" i="0" lang="en-US" sz="2400" u="none" cap="none" strike="noStrike">
                  <a:solidFill>
                    <a:srgbClr val="000000"/>
                  </a:solidFill>
                  <a:latin typeface="Open Sans"/>
                  <a:ea typeface="Open Sans"/>
                  <a:cs typeface="Open Sans"/>
                  <a:sym typeface="Open Sans"/>
                </a:rPr>
                <a:t>, </a:t>
              </a:r>
              <a:r>
                <a:rPr b="1" i="0" lang="en-US" sz="2400" u="none" cap="none" strike="noStrike">
                  <a:solidFill>
                    <a:srgbClr val="000000"/>
                  </a:solidFill>
                  <a:latin typeface="Open Sans"/>
                  <a:ea typeface="Open Sans"/>
                  <a:cs typeface="Open Sans"/>
                  <a:sym typeface="Open Sans"/>
                </a:rPr>
                <a:t>University of Chicago Press</a:t>
              </a:r>
              <a:r>
                <a:rPr b="0" i="0" lang="en-US" sz="2400" u="none" cap="none" strike="noStrike">
                  <a:solidFill>
                    <a:srgbClr val="000000"/>
                  </a:solidFill>
                  <a:latin typeface="Open Sans"/>
                  <a:ea typeface="Open Sans"/>
                  <a:cs typeface="Open Sans"/>
                  <a:sym typeface="Open Sans"/>
                </a:rPr>
                <a:t>, </a:t>
              </a:r>
              <a:r>
                <a:rPr b="1" i="0" lang="en-US" sz="2400" u="none" cap="none" strike="noStrike">
                  <a:solidFill>
                    <a:srgbClr val="000000"/>
                  </a:solidFill>
                  <a:latin typeface="Open Sans"/>
                  <a:ea typeface="Open Sans"/>
                  <a:cs typeface="Open Sans"/>
                  <a:sym typeface="Open Sans"/>
                </a:rPr>
                <a:t>Amazon</a:t>
              </a:r>
              <a:r>
                <a:rPr b="0" i="0" lang="en-US" sz="2400" u="none" cap="none" strike="noStrike">
                  <a:solidFill>
                    <a:srgbClr val="000000"/>
                  </a:solidFill>
                  <a:latin typeface="Open Sans"/>
                  <a:ea typeface="Open Sans"/>
                  <a:cs typeface="Open Sans"/>
                  <a:sym typeface="Open Sans"/>
                </a:rPr>
                <a:t> etc.</a:t>
              </a:r>
              <a:endParaRPr b="0" i="0" sz="2400" u="none" cap="none" strike="noStrike">
                <a:solidFill>
                  <a:srgbClr val="000000"/>
                </a:solidFill>
                <a:latin typeface="Open Sans"/>
                <a:ea typeface="Open Sans"/>
                <a:cs typeface="Open Sans"/>
                <a:sym typeface="Open Sans"/>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3"/>
          <p:cNvSpPr txBox="1"/>
          <p:nvPr>
            <p:ph type="title"/>
          </p:nvPr>
        </p:nvSpPr>
        <p:spPr>
          <a:xfrm>
            <a:off x="0" y="437222"/>
            <a:ext cx="8165432"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Searching Meteorological Monographs</a:t>
            </a:r>
            <a:endParaRPr sz="3500">
              <a:solidFill>
                <a:srgbClr val="586F7C"/>
              </a:solidFill>
              <a:latin typeface="Open Sans"/>
              <a:ea typeface="Open Sans"/>
              <a:cs typeface="Open Sans"/>
              <a:sym typeface="Open Sans"/>
            </a:endParaRPr>
          </a:p>
        </p:txBody>
      </p:sp>
      <p:sp>
        <p:nvSpPr>
          <p:cNvPr id="369" name="Google Shape;369;p43"/>
          <p:cNvSpPr txBox="1"/>
          <p:nvPr>
            <p:ph idx="1" type="body"/>
          </p:nvPr>
        </p:nvSpPr>
        <p:spPr>
          <a:xfrm>
            <a:off x="-1" y="1676028"/>
            <a:ext cx="5181601" cy="4736470"/>
          </a:xfrm>
          <a:prstGeom prst="rect">
            <a:avLst/>
          </a:prstGeom>
          <a:noFill/>
          <a:ln>
            <a:noFill/>
          </a:ln>
        </p:spPr>
        <p:txBody>
          <a:bodyPr anchorCtr="0" anchor="t" bIns="45700" lIns="91425" spcFirstLastPara="1" rIns="91425" wrap="square" tIns="45700">
            <a:noAutofit/>
          </a:bodyPr>
          <a:lstStyle/>
          <a:p>
            <a:pPr indent="0" lvl="0" marL="127000" rtl="0" algn="l">
              <a:lnSpc>
                <a:spcPct val="100000"/>
              </a:lnSpc>
              <a:spcBef>
                <a:spcPts val="1000"/>
              </a:spcBef>
              <a:spcAft>
                <a:spcPts val="0"/>
              </a:spcAft>
              <a:buClr>
                <a:schemeClr val="dk1"/>
              </a:buClr>
              <a:buSzPts val="2000"/>
              <a:buNone/>
            </a:pPr>
            <a:r>
              <a:rPr lang="en-US" sz="2000">
                <a:solidFill>
                  <a:schemeClr val="dk1"/>
                </a:solidFill>
                <a:latin typeface="Open Sans"/>
                <a:ea typeface="Open Sans"/>
                <a:cs typeface="Open Sans"/>
                <a:sym typeface="Open Sans"/>
              </a:rPr>
              <a:t>The AMS portal supports both </a:t>
            </a:r>
            <a:r>
              <a:rPr b="1" lang="en-US" sz="2000">
                <a:solidFill>
                  <a:schemeClr val="dk1"/>
                </a:solidFill>
                <a:latin typeface="Open Sans"/>
                <a:ea typeface="Open Sans"/>
                <a:cs typeface="Open Sans"/>
                <a:sym typeface="Open Sans"/>
              </a:rPr>
              <a:t>Simple</a:t>
            </a:r>
            <a:r>
              <a:rPr lang="en-US" sz="2000">
                <a:solidFill>
                  <a:schemeClr val="dk1"/>
                </a:solidFill>
                <a:latin typeface="Open Sans"/>
                <a:ea typeface="Open Sans"/>
                <a:cs typeface="Open Sans"/>
                <a:sym typeface="Open Sans"/>
              </a:rPr>
              <a:t> and </a:t>
            </a:r>
            <a:r>
              <a:rPr b="1" lang="en-US" sz="2000">
                <a:solidFill>
                  <a:schemeClr val="dk1"/>
                </a:solidFill>
                <a:latin typeface="Open Sans"/>
                <a:ea typeface="Open Sans"/>
                <a:cs typeface="Open Sans"/>
                <a:sym typeface="Open Sans"/>
              </a:rPr>
              <a:t>Advanced search</a:t>
            </a:r>
            <a:r>
              <a:rPr lang="en-US" sz="2000">
                <a:solidFill>
                  <a:schemeClr val="dk1"/>
                </a:solidFill>
                <a:latin typeface="Open Sans"/>
                <a:ea typeface="Open Sans"/>
                <a:cs typeface="Open Sans"/>
                <a:sym typeface="Open Sans"/>
              </a:rPr>
              <a:t>. </a:t>
            </a:r>
            <a:endParaRPr sz="2000">
              <a:solidFill>
                <a:schemeClr val="dk1"/>
              </a:solidFill>
              <a:latin typeface="Open Sans"/>
              <a:ea typeface="Open Sans"/>
              <a:cs typeface="Open Sans"/>
              <a:sym typeface="Open Sans"/>
            </a:endParaRPr>
          </a:p>
          <a:p>
            <a:pPr indent="-342900" lvl="0" marL="469900" rtl="0" algn="l">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Type “</a:t>
            </a:r>
            <a:r>
              <a:rPr b="1" lang="en-US" sz="2000">
                <a:solidFill>
                  <a:schemeClr val="dk1"/>
                </a:solidFill>
                <a:latin typeface="Open Sans"/>
                <a:ea typeface="Open Sans"/>
                <a:cs typeface="Open Sans"/>
                <a:sym typeface="Open Sans"/>
              </a:rPr>
              <a:t>Tropical Cyclone” </a:t>
            </a:r>
            <a:r>
              <a:rPr lang="en-US" sz="2000">
                <a:solidFill>
                  <a:schemeClr val="dk1"/>
                </a:solidFill>
                <a:latin typeface="Open Sans"/>
                <a:ea typeface="Open Sans"/>
                <a:cs typeface="Open Sans"/>
                <a:sym typeface="Open Sans"/>
              </a:rPr>
              <a:t>in the simple search box and click search.</a:t>
            </a:r>
            <a:endParaRPr/>
          </a:p>
          <a:p>
            <a:pPr indent="-342900" lvl="0" marL="469900" rtl="0" algn="l">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The phrase should be enclosed in quotation marks so the database can search it as a phrase and not as separate words.</a:t>
            </a:r>
            <a:endParaRPr/>
          </a:p>
          <a:p>
            <a:pPr indent="-342900" lvl="0" marL="469900" rtl="0" algn="l">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The search retrieved </a:t>
            </a:r>
            <a:r>
              <a:rPr b="1" lang="en-US" sz="2000">
                <a:solidFill>
                  <a:schemeClr val="dk1"/>
                </a:solidFill>
                <a:latin typeface="Open Sans"/>
                <a:ea typeface="Open Sans"/>
                <a:cs typeface="Open Sans"/>
                <a:sym typeface="Open Sans"/>
              </a:rPr>
              <a:t>17919 results</a:t>
            </a:r>
            <a:r>
              <a:rPr lang="en-US" sz="2000">
                <a:solidFill>
                  <a:schemeClr val="dk1"/>
                </a:solidFill>
                <a:latin typeface="Open Sans"/>
                <a:ea typeface="Open Sans"/>
                <a:cs typeface="Open Sans"/>
                <a:sym typeface="Open Sans"/>
              </a:rPr>
              <a:t>, which is the total number of results from the publications in the portal.</a:t>
            </a:r>
            <a:endParaRPr/>
          </a:p>
          <a:p>
            <a:pPr indent="-342900" lvl="0" marL="469900" rtl="0" algn="l">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Note the </a:t>
            </a:r>
            <a:r>
              <a:rPr b="1" lang="en-US" sz="2000">
                <a:solidFill>
                  <a:schemeClr val="dk1"/>
                </a:solidFill>
                <a:latin typeface="Open Sans"/>
                <a:ea typeface="Open Sans"/>
                <a:cs typeface="Open Sans"/>
                <a:sym typeface="Open Sans"/>
              </a:rPr>
              <a:t>SORT  </a:t>
            </a:r>
            <a:r>
              <a:rPr lang="en-US" sz="2000">
                <a:solidFill>
                  <a:schemeClr val="dk1"/>
                </a:solidFill>
                <a:latin typeface="Open Sans"/>
                <a:ea typeface="Open Sans"/>
                <a:cs typeface="Open Sans"/>
                <a:sym typeface="Open Sans"/>
              </a:rPr>
              <a:t>by </a:t>
            </a:r>
            <a:r>
              <a:rPr b="1" lang="en-US" sz="2000">
                <a:solidFill>
                  <a:schemeClr val="dk1"/>
                </a:solidFill>
                <a:latin typeface="Open Sans"/>
                <a:ea typeface="Open Sans"/>
                <a:cs typeface="Open Sans"/>
                <a:sym typeface="Open Sans"/>
              </a:rPr>
              <a:t>Date </a:t>
            </a:r>
            <a:r>
              <a:rPr lang="en-US" sz="2000">
                <a:solidFill>
                  <a:schemeClr val="dk1"/>
                </a:solidFill>
                <a:latin typeface="Open Sans"/>
                <a:ea typeface="Open Sans"/>
                <a:cs typeface="Open Sans"/>
                <a:sym typeface="Open Sans"/>
              </a:rPr>
              <a:t>or</a:t>
            </a:r>
            <a:r>
              <a:rPr b="1" lang="en-US" sz="2000">
                <a:solidFill>
                  <a:schemeClr val="dk1"/>
                </a:solidFill>
                <a:latin typeface="Open Sans"/>
                <a:ea typeface="Open Sans"/>
                <a:cs typeface="Open Sans"/>
                <a:sym typeface="Open Sans"/>
              </a:rPr>
              <a:t> Relevance </a:t>
            </a:r>
            <a:r>
              <a:rPr lang="en-US" sz="2000">
                <a:solidFill>
                  <a:schemeClr val="dk1"/>
                </a:solidFill>
                <a:latin typeface="Open Sans"/>
                <a:ea typeface="Open Sans"/>
                <a:cs typeface="Open Sans"/>
                <a:sym typeface="Open Sans"/>
              </a:rPr>
              <a:t>and </a:t>
            </a:r>
            <a:r>
              <a:rPr b="1" lang="en-US" sz="2000">
                <a:solidFill>
                  <a:schemeClr val="dk1"/>
                </a:solidFill>
                <a:latin typeface="Open Sans"/>
                <a:ea typeface="Open Sans"/>
                <a:cs typeface="Open Sans"/>
                <a:sym typeface="Open Sans"/>
              </a:rPr>
              <a:t>Abstract </a:t>
            </a:r>
            <a:r>
              <a:rPr lang="en-US" sz="2000">
                <a:solidFill>
                  <a:schemeClr val="dk1"/>
                </a:solidFill>
                <a:latin typeface="Open Sans"/>
                <a:ea typeface="Open Sans"/>
                <a:cs typeface="Open Sans"/>
                <a:sym typeface="Open Sans"/>
              </a:rPr>
              <a:t>and</a:t>
            </a:r>
            <a:r>
              <a:rPr b="1" lang="en-US" sz="2000">
                <a:solidFill>
                  <a:schemeClr val="dk1"/>
                </a:solidFill>
                <a:latin typeface="Open Sans"/>
                <a:ea typeface="Open Sans"/>
                <a:cs typeface="Open Sans"/>
                <a:sym typeface="Open Sans"/>
              </a:rPr>
              <a:t> PDF</a:t>
            </a:r>
            <a:r>
              <a:rPr lang="en-US" sz="2000">
                <a:solidFill>
                  <a:schemeClr val="dk1"/>
                </a:solidFill>
                <a:latin typeface="Open Sans"/>
                <a:ea typeface="Open Sans"/>
                <a:cs typeface="Open Sans"/>
                <a:sym typeface="Open Sans"/>
              </a:rPr>
              <a:t> options for each search result.</a:t>
            </a:r>
            <a:endParaRPr/>
          </a:p>
          <a:p>
            <a:pPr indent="-215900" lvl="0" marL="469900" rtl="0" algn="l">
              <a:lnSpc>
                <a:spcPct val="100000"/>
              </a:lnSpc>
              <a:spcBef>
                <a:spcPts val="1000"/>
              </a:spcBef>
              <a:spcAft>
                <a:spcPts val="0"/>
              </a:spcAft>
              <a:buClr>
                <a:schemeClr val="dk1"/>
              </a:buClr>
              <a:buSzPts val="2000"/>
              <a:buNone/>
            </a:pPr>
            <a:r>
              <a:t/>
            </a:r>
            <a:endParaRPr sz="2000">
              <a:solidFill>
                <a:schemeClr val="dk1"/>
              </a:solidFill>
              <a:latin typeface="Open Sans"/>
              <a:ea typeface="Open Sans"/>
              <a:cs typeface="Open Sans"/>
              <a:sym typeface="Open Sans"/>
            </a:endParaRPr>
          </a:p>
        </p:txBody>
      </p:sp>
      <p:pic>
        <p:nvPicPr>
          <p:cNvPr descr="https://lh5.googleusercontent.com/t8gD9LofPN4FV7W1wLp3eMtleKwJWnrEI59XVRTzlKV45uqlIa_eKpvyfF0VTdATRlxRj4TQOc2z6peCNa2DcnJqXrh1nIaXrzn3_SX8_1G2uAzYhyOyEYbzsQJ6w5MAkc0x4fU" id="370" name="Google Shape;370;p43"/>
          <p:cNvPicPr preferRelativeResize="0"/>
          <p:nvPr/>
        </p:nvPicPr>
        <p:blipFill rotWithShape="1">
          <a:blip r:embed="rId3">
            <a:alphaModFix/>
          </a:blip>
          <a:srcRect b="0" l="0" r="0" t="0"/>
          <a:stretch/>
        </p:blipFill>
        <p:spPr>
          <a:xfrm>
            <a:off x="5377137" y="1882357"/>
            <a:ext cx="6654442" cy="4530141"/>
          </a:xfrm>
          <a:prstGeom prst="rect">
            <a:avLst/>
          </a:prstGeom>
          <a:noFill/>
          <a:ln>
            <a:noFill/>
          </a:ln>
        </p:spPr>
      </p:pic>
      <p:cxnSp>
        <p:nvCxnSpPr>
          <p:cNvPr id="371" name="Google Shape;371;p43"/>
          <p:cNvCxnSpPr/>
          <p:nvPr/>
        </p:nvCxnSpPr>
        <p:spPr>
          <a:xfrm>
            <a:off x="4540500" y="1994200"/>
            <a:ext cx="3530400" cy="808500"/>
          </a:xfrm>
          <a:prstGeom prst="straightConnector1">
            <a:avLst/>
          </a:prstGeom>
          <a:noFill/>
          <a:ln cap="flat" cmpd="sng" w="28575">
            <a:solidFill>
              <a:srgbClr val="93C47D"/>
            </a:solidFill>
            <a:prstDash val="solid"/>
            <a:round/>
            <a:headEnd len="sm" w="sm" type="none"/>
            <a:tailEnd len="med" w="med" type="triangl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44"/>
          <p:cNvSpPr txBox="1"/>
          <p:nvPr>
            <p:ph type="title"/>
          </p:nvPr>
        </p:nvSpPr>
        <p:spPr>
          <a:xfrm>
            <a:off x="0" y="437222"/>
            <a:ext cx="8165432"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150">
                <a:solidFill>
                  <a:srgbClr val="586F7C"/>
                </a:solidFill>
                <a:latin typeface="Open Sans"/>
                <a:ea typeface="Open Sans"/>
                <a:cs typeface="Open Sans"/>
                <a:sym typeface="Open Sans"/>
              </a:rPr>
              <a:t>Favorites, Track Citations, View Abstracts, Download Citations and Email options</a:t>
            </a:r>
            <a:endParaRPr sz="3150">
              <a:solidFill>
                <a:srgbClr val="586F7C"/>
              </a:solidFill>
              <a:latin typeface="Open Sans"/>
              <a:ea typeface="Open Sans"/>
              <a:cs typeface="Open Sans"/>
              <a:sym typeface="Open Sans"/>
            </a:endParaRPr>
          </a:p>
        </p:txBody>
      </p:sp>
      <p:sp>
        <p:nvSpPr>
          <p:cNvPr id="378" name="Google Shape;378;p44"/>
          <p:cNvSpPr txBox="1"/>
          <p:nvPr>
            <p:ph idx="1" type="body"/>
          </p:nvPr>
        </p:nvSpPr>
        <p:spPr>
          <a:xfrm>
            <a:off x="27006" y="2203867"/>
            <a:ext cx="5181601" cy="3906625"/>
          </a:xfrm>
          <a:prstGeom prst="rect">
            <a:avLst/>
          </a:prstGeom>
          <a:noFill/>
          <a:ln>
            <a:noFill/>
          </a:ln>
        </p:spPr>
        <p:txBody>
          <a:bodyPr anchorCtr="0" anchor="t" bIns="45700" lIns="91425" spcFirstLastPara="1" rIns="91425" wrap="square" tIns="45700">
            <a:noAutofit/>
          </a:bodyPr>
          <a:lstStyle/>
          <a:p>
            <a:pPr indent="-342900" lvl="0" marL="469900" rtl="0" algn="l">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The (red) </a:t>
            </a:r>
            <a:r>
              <a:rPr b="1" lang="en-US">
                <a:solidFill>
                  <a:schemeClr val="dk1"/>
                </a:solidFill>
                <a:latin typeface="Open Sans"/>
                <a:ea typeface="Open Sans"/>
                <a:cs typeface="Open Sans"/>
                <a:sym typeface="Open Sans"/>
              </a:rPr>
              <a:t>Select all </a:t>
            </a:r>
            <a:r>
              <a:rPr lang="en-US">
                <a:solidFill>
                  <a:schemeClr val="dk1"/>
                </a:solidFill>
                <a:latin typeface="Open Sans"/>
                <a:ea typeface="Open Sans"/>
                <a:cs typeface="Open Sans"/>
                <a:sym typeface="Open Sans"/>
              </a:rPr>
              <a:t>bar has the options to (from left to right) </a:t>
            </a:r>
            <a:r>
              <a:rPr b="1" lang="en-US">
                <a:solidFill>
                  <a:schemeClr val="dk1"/>
                </a:solidFill>
                <a:latin typeface="Open Sans"/>
                <a:ea typeface="Open Sans"/>
                <a:cs typeface="Open Sans"/>
                <a:sym typeface="Open Sans"/>
              </a:rPr>
              <a:t>Add to Favorites</a:t>
            </a:r>
            <a:r>
              <a:rPr lang="en-US">
                <a:solidFill>
                  <a:schemeClr val="dk1"/>
                </a:solidFill>
                <a:latin typeface="Open Sans"/>
                <a:ea typeface="Open Sans"/>
                <a:cs typeface="Open Sans"/>
                <a:sym typeface="Open Sans"/>
              </a:rPr>
              <a:t>, </a:t>
            </a:r>
            <a:r>
              <a:rPr b="1" lang="en-US">
                <a:solidFill>
                  <a:schemeClr val="dk1"/>
                </a:solidFill>
                <a:latin typeface="Open Sans"/>
                <a:ea typeface="Open Sans"/>
                <a:cs typeface="Open Sans"/>
                <a:sym typeface="Open Sans"/>
              </a:rPr>
              <a:t>Track Citations</a:t>
            </a:r>
            <a:r>
              <a:rPr lang="en-US">
                <a:solidFill>
                  <a:schemeClr val="dk1"/>
                </a:solidFill>
                <a:latin typeface="Open Sans"/>
                <a:ea typeface="Open Sans"/>
                <a:cs typeface="Open Sans"/>
                <a:sym typeface="Open Sans"/>
              </a:rPr>
              <a:t>, </a:t>
            </a:r>
            <a:r>
              <a:rPr b="1" lang="en-US">
                <a:solidFill>
                  <a:schemeClr val="dk1"/>
                </a:solidFill>
                <a:latin typeface="Open Sans"/>
                <a:ea typeface="Open Sans"/>
                <a:cs typeface="Open Sans"/>
                <a:sym typeface="Open Sans"/>
              </a:rPr>
              <a:t>View Abstracts</a:t>
            </a:r>
            <a:r>
              <a:rPr lang="en-US">
                <a:solidFill>
                  <a:schemeClr val="dk1"/>
                </a:solidFill>
                <a:latin typeface="Open Sans"/>
                <a:ea typeface="Open Sans"/>
                <a:cs typeface="Open Sans"/>
                <a:sym typeface="Open Sans"/>
              </a:rPr>
              <a:t>, </a:t>
            </a:r>
            <a:r>
              <a:rPr b="1" lang="en-US">
                <a:solidFill>
                  <a:schemeClr val="dk1"/>
                </a:solidFill>
                <a:latin typeface="Open Sans"/>
                <a:ea typeface="Open Sans"/>
                <a:cs typeface="Open Sans"/>
                <a:sym typeface="Open Sans"/>
              </a:rPr>
              <a:t>Download Citations </a:t>
            </a:r>
            <a:r>
              <a:rPr lang="en-US">
                <a:solidFill>
                  <a:schemeClr val="dk1"/>
                </a:solidFill>
                <a:latin typeface="Open Sans"/>
                <a:ea typeface="Open Sans"/>
                <a:cs typeface="Open Sans"/>
                <a:sym typeface="Open Sans"/>
              </a:rPr>
              <a:t>and </a:t>
            </a:r>
            <a:r>
              <a:rPr b="1" lang="en-US">
                <a:solidFill>
                  <a:schemeClr val="dk1"/>
                </a:solidFill>
                <a:latin typeface="Open Sans"/>
                <a:ea typeface="Open Sans"/>
                <a:cs typeface="Open Sans"/>
                <a:sym typeface="Open Sans"/>
              </a:rPr>
              <a:t>Email</a:t>
            </a:r>
            <a:r>
              <a:rPr lang="en-US">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indent="-342900" lvl="0" marL="469900" rtl="0" algn="l">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The </a:t>
            </a:r>
            <a:r>
              <a:rPr b="1" lang="en-US">
                <a:solidFill>
                  <a:schemeClr val="dk1"/>
                </a:solidFill>
                <a:latin typeface="Open Sans"/>
                <a:ea typeface="Open Sans"/>
                <a:cs typeface="Open Sans"/>
                <a:sym typeface="Open Sans"/>
              </a:rPr>
              <a:t>Refine Search </a:t>
            </a:r>
            <a:r>
              <a:rPr lang="en-US">
                <a:solidFill>
                  <a:schemeClr val="dk1"/>
                </a:solidFill>
                <a:latin typeface="Open Sans"/>
                <a:ea typeface="Open Sans"/>
                <a:cs typeface="Open Sans"/>
                <a:sym typeface="Open Sans"/>
              </a:rPr>
              <a:t>option is  also available. </a:t>
            </a:r>
            <a:endParaRPr>
              <a:solidFill>
                <a:schemeClr val="dk1"/>
              </a:solidFill>
              <a:latin typeface="Open Sans"/>
              <a:ea typeface="Open Sans"/>
              <a:cs typeface="Open Sans"/>
              <a:sym typeface="Open Sans"/>
            </a:endParaRPr>
          </a:p>
          <a:p>
            <a:pPr indent="-190500" lvl="0" marL="469900" rtl="0" algn="l">
              <a:lnSpc>
                <a:spcPct val="100000"/>
              </a:lnSpc>
              <a:spcBef>
                <a:spcPts val="1000"/>
              </a:spcBef>
              <a:spcAft>
                <a:spcPts val="0"/>
              </a:spcAft>
              <a:buClr>
                <a:schemeClr val="dk1"/>
              </a:buClr>
              <a:buSzPts val="2400"/>
              <a:buNone/>
            </a:pPr>
            <a:r>
              <a:t/>
            </a:r>
            <a:endParaRPr>
              <a:solidFill>
                <a:schemeClr val="dk1"/>
              </a:solidFill>
              <a:latin typeface="Open Sans"/>
              <a:ea typeface="Open Sans"/>
              <a:cs typeface="Open Sans"/>
              <a:sym typeface="Open Sans"/>
            </a:endParaRPr>
          </a:p>
        </p:txBody>
      </p:sp>
      <p:pic>
        <p:nvPicPr>
          <p:cNvPr descr="https://lh4.googleusercontent.com/zdugrT-nOj__FK7_-PzbJAM4OGjtY9eewQri4FvzeTW4TY44aN8PpOEW3jJJo_1gZZHfZcZoRARfluHiJoZ3J8WvOZDpa1cNdvCzMb9hKO7wBB6kTczFouD_-uA1UkEbmZS-AeU" id="379" name="Google Shape;379;p44"/>
          <p:cNvPicPr preferRelativeResize="0"/>
          <p:nvPr/>
        </p:nvPicPr>
        <p:blipFill rotWithShape="1">
          <a:blip r:embed="rId3">
            <a:alphaModFix/>
          </a:blip>
          <a:srcRect b="0" l="0" r="0" t="0"/>
          <a:stretch/>
        </p:blipFill>
        <p:spPr>
          <a:xfrm>
            <a:off x="5208607" y="2203867"/>
            <a:ext cx="6796235" cy="376379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5"/>
          <p:cNvSpPr txBox="1"/>
          <p:nvPr>
            <p:ph type="title"/>
          </p:nvPr>
        </p:nvSpPr>
        <p:spPr>
          <a:xfrm>
            <a:off x="0" y="437222"/>
            <a:ext cx="8165432"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Browse journals by Issue</a:t>
            </a:r>
            <a:endParaRPr sz="3500">
              <a:solidFill>
                <a:srgbClr val="586F7C"/>
              </a:solidFill>
              <a:latin typeface="Open Sans"/>
              <a:ea typeface="Open Sans"/>
              <a:cs typeface="Open Sans"/>
              <a:sym typeface="Open Sans"/>
            </a:endParaRPr>
          </a:p>
        </p:txBody>
      </p:sp>
      <p:sp>
        <p:nvSpPr>
          <p:cNvPr id="386" name="Google Shape;386;p45"/>
          <p:cNvSpPr txBox="1"/>
          <p:nvPr>
            <p:ph idx="1" type="body"/>
          </p:nvPr>
        </p:nvSpPr>
        <p:spPr>
          <a:xfrm>
            <a:off x="123258" y="1754688"/>
            <a:ext cx="11924362" cy="3906625"/>
          </a:xfrm>
          <a:prstGeom prst="rect">
            <a:avLst/>
          </a:prstGeom>
          <a:noFill/>
          <a:ln>
            <a:noFill/>
          </a:ln>
        </p:spPr>
        <p:txBody>
          <a:bodyPr anchorCtr="0" anchor="t" bIns="45700" lIns="91425" spcFirstLastPara="1" rIns="91425" wrap="square" tIns="45700">
            <a:noAutofit/>
          </a:bodyPr>
          <a:lstStyle/>
          <a:p>
            <a:pPr indent="-342900" lvl="0" marL="469900" rtl="0" algn="l">
              <a:lnSpc>
                <a:spcPct val="100000"/>
              </a:lnSpc>
              <a:spcBef>
                <a:spcPts val="1000"/>
              </a:spcBef>
              <a:spcAft>
                <a:spcPts val="0"/>
              </a:spcAft>
              <a:buClr>
                <a:schemeClr val="dk1"/>
              </a:buClr>
              <a:buSzPts val="1800"/>
              <a:buChar char="●"/>
            </a:pPr>
            <a:r>
              <a:rPr lang="en-US" sz="1800">
                <a:solidFill>
                  <a:schemeClr val="dk1"/>
                </a:solidFill>
                <a:latin typeface="Open Sans"/>
                <a:ea typeface="Open Sans"/>
                <a:cs typeface="Open Sans"/>
                <a:sym typeface="Open Sans"/>
              </a:rPr>
              <a:t>To view specific journals, click on </a:t>
            </a:r>
            <a:r>
              <a:rPr b="1" lang="en-US" sz="1800">
                <a:solidFill>
                  <a:schemeClr val="dk1"/>
                </a:solidFill>
                <a:latin typeface="Open Sans"/>
                <a:ea typeface="Open Sans"/>
                <a:cs typeface="Open Sans"/>
                <a:sym typeface="Open Sans"/>
              </a:rPr>
              <a:t>Journals</a:t>
            </a:r>
            <a:r>
              <a:rPr lang="en-US" sz="1800">
                <a:solidFill>
                  <a:schemeClr val="dk1"/>
                </a:solidFill>
                <a:latin typeface="Open Sans"/>
                <a:ea typeface="Open Sans"/>
                <a:cs typeface="Open Sans"/>
                <a:sym typeface="Open Sans"/>
              </a:rPr>
              <a:t> from the horizontal bar – the </a:t>
            </a:r>
            <a:r>
              <a:rPr b="1" lang="en-US" sz="1800">
                <a:solidFill>
                  <a:schemeClr val="dk1"/>
                </a:solidFill>
                <a:latin typeface="Open Sans"/>
                <a:ea typeface="Open Sans"/>
                <a:cs typeface="Open Sans"/>
                <a:sym typeface="Open Sans"/>
              </a:rPr>
              <a:t>Browse by Issue </a:t>
            </a:r>
            <a:r>
              <a:rPr lang="en-US" sz="1800">
                <a:solidFill>
                  <a:schemeClr val="dk1"/>
                </a:solidFill>
                <a:latin typeface="Open Sans"/>
                <a:ea typeface="Open Sans"/>
                <a:cs typeface="Open Sans"/>
                <a:sym typeface="Open Sans"/>
              </a:rPr>
              <a:t>will box display as shown below.</a:t>
            </a:r>
            <a:endParaRPr/>
          </a:p>
          <a:p>
            <a:pPr indent="-342900" lvl="0" marL="469900" rtl="0" algn="l">
              <a:lnSpc>
                <a:spcPct val="100000"/>
              </a:lnSpc>
              <a:spcBef>
                <a:spcPts val="1000"/>
              </a:spcBef>
              <a:spcAft>
                <a:spcPts val="0"/>
              </a:spcAft>
              <a:buClr>
                <a:schemeClr val="dk1"/>
              </a:buClr>
              <a:buSzPts val="1800"/>
              <a:buChar char="●"/>
            </a:pPr>
            <a:r>
              <a:rPr lang="en-US" sz="1800">
                <a:solidFill>
                  <a:schemeClr val="dk1"/>
                </a:solidFill>
                <a:latin typeface="Open Sans"/>
                <a:ea typeface="Open Sans"/>
                <a:cs typeface="Open Sans"/>
                <a:sym typeface="Open Sans"/>
              </a:rPr>
              <a:t>Then click on the </a:t>
            </a:r>
            <a:r>
              <a:rPr b="1" lang="en-US" sz="1800">
                <a:solidFill>
                  <a:schemeClr val="dk1"/>
                </a:solidFill>
                <a:latin typeface="Open Sans"/>
                <a:ea typeface="Open Sans"/>
                <a:cs typeface="Open Sans"/>
                <a:sym typeface="Open Sans"/>
              </a:rPr>
              <a:t>Browse by Issue </a:t>
            </a:r>
            <a:r>
              <a:rPr lang="en-US" sz="1800">
                <a:solidFill>
                  <a:schemeClr val="dk1"/>
                </a:solidFill>
                <a:latin typeface="Open Sans"/>
                <a:ea typeface="Open Sans"/>
                <a:cs typeface="Open Sans"/>
                <a:sym typeface="Open Sans"/>
              </a:rPr>
              <a:t>drop down menu to select a  </a:t>
            </a:r>
            <a:r>
              <a:rPr b="1" lang="en-US" sz="1800">
                <a:solidFill>
                  <a:schemeClr val="dk1"/>
                </a:solidFill>
                <a:latin typeface="Open Sans"/>
                <a:ea typeface="Open Sans"/>
                <a:cs typeface="Open Sans"/>
                <a:sym typeface="Open Sans"/>
              </a:rPr>
              <a:t>journal by title</a:t>
            </a:r>
            <a:r>
              <a:rPr lang="en-US" sz="1800">
                <a:solidFill>
                  <a:schemeClr val="dk1"/>
                </a:solidFill>
                <a:latin typeface="Open Sans"/>
                <a:ea typeface="Open Sans"/>
                <a:cs typeface="Open Sans"/>
                <a:sym typeface="Open Sans"/>
              </a:rPr>
              <a:t> or </a:t>
            </a:r>
            <a:r>
              <a:rPr b="1" lang="en-US" sz="1800">
                <a:solidFill>
                  <a:schemeClr val="dk1"/>
                </a:solidFill>
                <a:latin typeface="Open Sans"/>
                <a:ea typeface="Open Sans"/>
                <a:cs typeface="Open Sans"/>
                <a:sym typeface="Open Sans"/>
              </a:rPr>
              <a:t>Monographs. </a:t>
            </a:r>
            <a:endParaRPr/>
          </a:p>
        </p:txBody>
      </p:sp>
      <p:pic>
        <p:nvPicPr>
          <p:cNvPr descr="https://lh4.googleusercontent.com/Amjw32PUhyFeb_IcMrt0Iq-SflBoNPydawTuUisGTTZwRGnWnbkKNiM2cqCTn9d11WJnMQnTRFc1qRX7achHxWxSHYlborwUYECbgd_WCJsQRKS7jPDKNd-gbr0n49VPlTQJ144" id="387" name="Google Shape;387;p45"/>
          <p:cNvPicPr preferRelativeResize="0"/>
          <p:nvPr/>
        </p:nvPicPr>
        <p:blipFill rotWithShape="1">
          <a:blip r:embed="rId3">
            <a:alphaModFix/>
          </a:blip>
          <a:srcRect b="0" l="0" r="0" t="0"/>
          <a:stretch/>
        </p:blipFill>
        <p:spPr>
          <a:xfrm>
            <a:off x="810091" y="3210172"/>
            <a:ext cx="10560765" cy="325479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6"/>
          <p:cNvSpPr txBox="1"/>
          <p:nvPr>
            <p:ph type="title"/>
          </p:nvPr>
        </p:nvSpPr>
        <p:spPr>
          <a:xfrm>
            <a:off x="0" y="437222"/>
            <a:ext cx="8165432"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American Meteorological Society account</a:t>
            </a:r>
            <a:endParaRPr sz="3500">
              <a:solidFill>
                <a:srgbClr val="586F7C"/>
              </a:solidFill>
              <a:latin typeface="Open Sans"/>
              <a:ea typeface="Open Sans"/>
              <a:cs typeface="Open Sans"/>
              <a:sym typeface="Open Sans"/>
            </a:endParaRPr>
          </a:p>
        </p:txBody>
      </p:sp>
      <p:sp>
        <p:nvSpPr>
          <p:cNvPr id="394" name="Google Shape;394;p46"/>
          <p:cNvSpPr txBox="1"/>
          <p:nvPr>
            <p:ph idx="1" type="body"/>
          </p:nvPr>
        </p:nvSpPr>
        <p:spPr>
          <a:xfrm>
            <a:off x="123258" y="1754688"/>
            <a:ext cx="11924362" cy="3906625"/>
          </a:xfrm>
          <a:prstGeom prst="rect">
            <a:avLst/>
          </a:prstGeom>
          <a:noFill/>
          <a:ln>
            <a:noFill/>
          </a:ln>
        </p:spPr>
        <p:txBody>
          <a:bodyPr anchorCtr="0" anchor="t" bIns="45700" lIns="91425" spcFirstLastPara="1" rIns="91425" wrap="square" tIns="45700">
            <a:noAutofit/>
          </a:bodyPr>
          <a:lstStyle/>
          <a:p>
            <a:pPr indent="0" lvl="0" marL="127000" rtl="0" algn="l">
              <a:lnSpc>
                <a:spcPct val="100000"/>
              </a:lnSpc>
              <a:spcBef>
                <a:spcPts val="1000"/>
              </a:spcBef>
              <a:spcAft>
                <a:spcPts val="0"/>
              </a:spcAft>
              <a:buClr>
                <a:schemeClr val="dk1"/>
              </a:buClr>
              <a:buSzPts val="2400"/>
              <a:buNone/>
            </a:pPr>
            <a:r>
              <a:rPr lang="en-US">
                <a:solidFill>
                  <a:schemeClr val="dk1"/>
                </a:solidFill>
                <a:latin typeface="Open Sans"/>
                <a:ea typeface="Open Sans"/>
                <a:cs typeface="Open Sans"/>
                <a:sym typeface="Open Sans"/>
              </a:rPr>
              <a:t>Registering for an account on the </a:t>
            </a:r>
            <a:r>
              <a:rPr b="1" lang="en-US">
                <a:solidFill>
                  <a:schemeClr val="dk1"/>
                </a:solidFill>
                <a:latin typeface="Open Sans"/>
                <a:ea typeface="Open Sans"/>
                <a:cs typeface="Open Sans"/>
                <a:sym typeface="Open Sans"/>
              </a:rPr>
              <a:t>American Meteorological Society</a:t>
            </a:r>
            <a:r>
              <a:rPr lang="en-US">
                <a:solidFill>
                  <a:schemeClr val="dk1"/>
                </a:solidFill>
                <a:latin typeface="Open Sans"/>
                <a:ea typeface="Open Sans"/>
                <a:cs typeface="Open Sans"/>
                <a:sym typeface="Open Sans"/>
              </a:rPr>
              <a:t> site is free and registered users can: </a:t>
            </a:r>
            <a:endParaRPr/>
          </a:p>
          <a:p>
            <a:pPr indent="-342900" lvl="0" marL="469900" rtl="0" algn="l">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manage account settings;</a:t>
            </a:r>
            <a:endParaRPr/>
          </a:p>
          <a:p>
            <a:pPr indent="-342900" lvl="0" marL="469900" rtl="0" algn="l">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request email content alerts and article tracking alerts;</a:t>
            </a:r>
            <a:endParaRPr/>
          </a:p>
          <a:p>
            <a:pPr indent="-342900" lvl="0" marL="469900" rtl="0" algn="l">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save searches to be re-run later;</a:t>
            </a:r>
            <a:endParaRPr/>
          </a:p>
          <a:p>
            <a:pPr indent="-342900" lvl="0" marL="469900" rtl="0" algn="l">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save favourite articles and journals;</a:t>
            </a:r>
            <a:endParaRPr/>
          </a:p>
          <a:p>
            <a:pPr indent="-342900" lvl="0" marL="469900" rtl="0" algn="l">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purchase individual articles;</a:t>
            </a:r>
            <a:endParaRPr/>
          </a:p>
          <a:p>
            <a:pPr indent="-342900" lvl="0" marL="469900" rtl="0" algn="l">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directly access freely available AMS monographs online; and </a:t>
            </a:r>
            <a:endParaRPr/>
          </a:p>
          <a:p>
            <a:pPr indent="-342900" lvl="0" marL="469900" rtl="0" algn="l">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link their mobile device to access their institution’s content.</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47"/>
          <p:cNvSpPr txBox="1"/>
          <p:nvPr>
            <p:ph type="title"/>
          </p:nvPr>
        </p:nvSpPr>
        <p:spPr>
          <a:xfrm>
            <a:off x="0" y="437222"/>
            <a:ext cx="8037095"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Creating an American Meteorological Society account</a:t>
            </a:r>
            <a:endParaRPr sz="3500">
              <a:solidFill>
                <a:srgbClr val="586F7C"/>
              </a:solidFill>
              <a:latin typeface="Open Sans"/>
              <a:ea typeface="Open Sans"/>
              <a:cs typeface="Open Sans"/>
              <a:sym typeface="Open Sans"/>
            </a:endParaRPr>
          </a:p>
        </p:txBody>
      </p:sp>
      <p:sp>
        <p:nvSpPr>
          <p:cNvPr id="401" name="Google Shape;401;p47"/>
          <p:cNvSpPr txBox="1"/>
          <p:nvPr>
            <p:ph idx="1" type="body"/>
          </p:nvPr>
        </p:nvSpPr>
        <p:spPr>
          <a:xfrm>
            <a:off x="123257" y="1754688"/>
            <a:ext cx="6020869" cy="3906625"/>
          </a:xfrm>
          <a:prstGeom prst="rect">
            <a:avLst/>
          </a:prstGeom>
          <a:noFill/>
          <a:ln>
            <a:noFill/>
          </a:ln>
        </p:spPr>
        <p:txBody>
          <a:bodyPr anchorCtr="0" anchor="t" bIns="45700" lIns="91425" spcFirstLastPara="1" rIns="91425" wrap="square" tIns="45700">
            <a:noAutofit/>
          </a:bodyPr>
          <a:lstStyle/>
          <a:p>
            <a:pPr indent="-342900" lvl="0" marL="469900" rtl="0" algn="just">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Click the </a:t>
            </a:r>
            <a:r>
              <a:rPr b="1" lang="en-US" sz="2000">
                <a:solidFill>
                  <a:schemeClr val="dk1"/>
                </a:solidFill>
                <a:latin typeface="Open Sans"/>
                <a:ea typeface="Open Sans"/>
                <a:cs typeface="Open Sans"/>
                <a:sym typeface="Open Sans"/>
              </a:rPr>
              <a:t>Join button </a:t>
            </a:r>
            <a:r>
              <a:rPr lang="en-US" sz="2000">
                <a:solidFill>
                  <a:schemeClr val="dk1"/>
                </a:solidFill>
                <a:latin typeface="Open Sans"/>
                <a:ea typeface="Open Sans"/>
                <a:cs typeface="Open Sans"/>
                <a:sym typeface="Open Sans"/>
              </a:rPr>
              <a:t>at the top of the AMS portal, and, on the next window, click </a:t>
            </a:r>
            <a:r>
              <a:rPr b="1" lang="en-US" sz="2000">
                <a:solidFill>
                  <a:schemeClr val="dk1"/>
                </a:solidFill>
                <a:latin typeface="Open Sans"/>
                <a:ea typeface="Open Sans"/>
                <a:cs typeface="Open Sans"/>
                <a:sym typeface="Open Sans"/>
              </a:rPr>
              <a:t>Join AMS</a:t>
            </a:r>
            <a:r>
              <a:rPr lang="en-US" sz="2000">
                <a:solidFill>
                  <a:schemeClr val="dk1"/>
                </a:solidFill>
                <a:latin typeface="Open Sans"/>
                <a:ea typeface="Open Sans"/>
                <a:cs typeface="Open Sans"/>
                <a:sym typeface="Open Sans"/>
              </a:rPr>
              <a:t>.</a:t>
            </a:r>
            <a:endParaRPr/>
          </a:p>
          <a:p>
            <a:pPr indent="-342900" lvl="0" marL="469900" rtl="0" algn="just">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In the following window, click </a:t>
            </a:r>
            <a:r>
              <a:rPr b="1" lang="en-US" sz="2000">
                <a:solidFill>
                  <a:schemeClr val="dk1"/>
                </a:solidFill>
                <a:latin typeface="Open Sans"/>
                <a:ea typeface="Open Sans"/>
                <a:cs typeface="Open Sans"/>
                <a:sym typeface="Open Sans"/>
              </a:rPr>
              <a:t>Create Account.</a:t>
            </a:r>
            <a:endParaRPr/>
          </a:p>
          <a:p>
            <a:pPr indent="-342900" lvl="0" marL="469900" rtl="0" algn="just">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Enter a user’s email address - to check if that email exists in the system- and </a:t>
            </a:r>
            <a:r>
              <a:rPr b="1" lang="en-US" sz="2000">
                <a:solidFill>
                  <a:schemeClr val="dk1"/>
                </a:solidFill>
                <a:latin typeface="Open Sans"/>
                <a:ea typeface="Open Sans"/>
                <a:cs typeface="Open Sans"/>
                <a:sym typeface="Open Sans"/>
              </a:rPr>
              <a:t>click search</a:t>
            </a:r>
            <a:endParaRPr/>
          </a:p>
          <a:p>
            <a:pPr indent="-342900" lvl="1" marL="927100" rtl="0" algn="just">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If no matching result is found, </a:t>
            </a:r>
            <a:r>
              <a:rPr b="1" lang="en-US">
                <a:solidFill>
                  <a:schemeClr val="dk1"/>
                </a:solidFill>
                <a:latin typeface="Open Sans"/>
                <a:ea typeface="Open Sans"/>
                <a:cs typeface="Open Sans"/>
                <a:sym typeface="Open Sans"/>
              </a:rPr>
              <a:t>click create account.</a:t>
            </a:r>
            <a:endParaRPr/>
          </a:p>
          <a:p>
            <a:pPr indent="-342900" lvl="0" marL="469900" rtl="0" algn="just">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Enter details, click continue, enter and confirm password. </a:t>
            </a:r>
            <a:endParaRPr sz="2000">
              <a:solidFill>
                <a:schemeClr val="dk1"/>
              </a:solidFill>
              <a:latin typeface="Open Sans"/>
              <a:ea typeface="Open Sans"/>
              <a:cs typeface="Open Sans"/>
              <a:sym typeface="Open Sans"/>
            </a:endParaRPr>
          </a:p>
          <a:p>
            <a:pPr indent="-342900" lvl="0" marL="469900" rtl="0" algn="just">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The user’s profile will be loaded and the account is activated.</a:t>
            </a:r>
            <a:endParaRPr sz="2000">
              <a:solidFill>
                <a:schemeClr val="dk1"/>
              </a:solidFill>
              <a:latin typeface="Open Sans"/>
              <a:ea typeface="Open Sans"/>
              <a:cs typeface="Open Sans"/>
              <a:sym typeface="Open Sans"/>
            </a:endParaRPr>
          </a:p>
        </p:txBody>
      </p:sp>
      <p:pic>
        <p:nvPicPr>
          <p:cNvPr descr="https://lh5.googleusercontent.com/J0u4buMBNTek93Z5JGEJq_l3wmc5xXmyfBfNWDGrL1-Sm_O5u8xkJdyHioLTNKC59NByR8L62vberUYlOBhj2spAXUD1eJS9IAxAmI3lUv7JzmcIZ9LUoVMuAbi-Sh9jR3baCyw" id="402" name="Google Shape;402;p47"/>
          <p:cNvPicPr preferRelativeResize="0"/>
          <p:nvPr/>
        </p:nvPicPr>
        <p:blipFill rotWithShape="1">
          <a:blip r:embed="rId3">
            <a:alphaModFix/>
          </a:blip>
          <a:srcRect b="0" l="0" r="0" t="0"/>
          <a:stretch/>
        </p:blipFill>
        <p:spPr>
          <a:xfrm>
            <a:off x="6292239" y="2051217"/>
            <a:ext cx="5515085" cy="447792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8"/>
          <p:cNvSpPr txBox="1"/>
          <p:nvPr>
            <p:ph type="title"/>
          </p:nvPr>
        </p:nvSpPr>
        <p:spPr>
          <a:xfrm>
            <a:off x="1" y="437222"/>
            <a:ext cx="76200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Advanced Search  on AMS homepage</a:t>
            </a:r>
            <a:endParaRPr sz="3500">
              <a:solidFill>
                <a:srgbClr val="586F7C"/>
              </a:solidFill>
              <a:latin typeface="Open Sans"/>
              <a:ea typeface="Open Sans"/>
              <a:cs typeface="Open Sans"/>
              <a:sym typeface="Open Sans"/>
            </a:endParaRPr>
          </a:p>
        </p:txBody>
      </p:sp>
      <p:sp>
        <p:nvSpPr>
          <p:cNvPr id="409" name="Google Shape;409;p48"/>
          <p:cNvSpPr txBox="1"/>
          <p:nvPr>
            <p:ph idx="1" type="body"/>
          </p:nvPr>
        </p:nvSpPr>
        <p:spPr>
          <a:xfrm>
            <a:off x="123258" y="1754688"/>
            <a:ext cx="4560900" cy="5103300"/>
          </a:xfrm>
          <a:prstGeom prst="rect">
            <a:avLst/>
          </a:prstGeom>
          <a:noFill/>
          <a:ln>
            <a:noFill/>
          </a:ln>
        </p:spPr>
        <p:txBody>
          <a:bodyPr anchorCtr="0" anchor="t" bIns="45700" lIns="91425" spcFirstLastPara="1" rIns="91425" wrap="square" tIns="45700">
            <a:noAutofit/>
          </a:bodyPr>
          <a:lstStyle/>
          <a:p>
            <a:pPr indent="-342900" lvl="0" marL="46990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The </a:t>
            </a:r>
            <a:r>
              <a:rPr b="1" lang="en-US">
                <a:solidFill>
                  <a:schemeClr val="dk1"/>
                </a:solidFill>
                <a:latin typeface="Open Sans"/>
                <a:ea typeface="Open Sans"/>
                <a:cs typeface="Open Sans"/>
                <a:sym typeface="Open Sans"/>
              </a:rPr>
              <a:t>Advanced search </a:t>
            </a:r>
            <a:r>
              <a:rPr lang="en-US">
                <a:solidFill>
                  <a:schemeClr val="dk1"/>
                </a:solidFill>
                <a:latin typeface="Open Sans"/>
                <a:ea typeface="Open Sans"/>
                <a:cs typeface="Open Sans"/>
                <a:sym typeface="Open Sans"/>
              </a:rPr>
              <a:t>option is accessible from the AMS homepage.</a:t>
            </a:r>
            <a:endParaRPr/>
          </a:p>
          <a:p>
            <a:pPr indent="-342900" lvl="0" marL="46990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The </a:t>
            </a:r>
            <a:r>
              <a:rPr b="1" lang="en-US">
                <a:solidFill>
                  <a:schemeClr val="dk1"/>
                </a:solidFill>
                <a:latin typeface="Open Sans"/>
                <a:ea typeface="Open Sans"/>
                <a:cs typeface="Open Sans"/>
                <a:sym typeface="Open Sans"/>
              </a:rPr>
              <a:t>Advanced search</a:t>
            </a:r>
            <a:r>
              <a:rPr lang="en-US">
                <a:solidFill>
                  <a:schemeClr val="dk1"/>
                </a:solidFill>
                <a:latin typeface="Open Sans"/>
                <a:ea typeface="Open Sans"/>
                <a:cs typeface="Open Sans"/>
                <a:sym typeface="Open Sans"/>
              </a:rPr>
              <a:t> window gives the user instructions on how to search the portal. </a:t>
            </a:r>
            <a:endParaRPr>
              <a:solidFill>
                <a:schemeClr val="dk1"/>
              </a:solidFill>
              <a:latin typeface="Open Sans"/>
              <a:ea typeface="Open Sans"/>
              <a:cs typeface="Open Sans"/>
              <a:sym typeface="Open Sans"/>
            </a:endParaRPr>
          </a:p>
          <a:p>
            <a:pPr indent="-342900" lvl="0" marL="46990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The </a:t>
            </a:r>
            <a:r>
              <a:rPr b="1" lang="en-US">
                <a:solidFill>
                  <a:schemeClr val="dk1"/>
                </a:solidFill>
                <a:latin typeface="Open Sans"/>
                <a:ea typeface="Open Sans"/>
                <a:cs typeface="Open Sans"/>
                <a:sym typeface="Open Sans"/>
                <a:extLst>
                  <a:ext uri="http://customooxmlschemas.google.com/">
                    <go:slidesCustomData xmlns:go="http://customooxmlschemas.google.com/" textRoundtripDataId="1"/>
                  </a:ext>
                </a:extLst>
              </a:rPr>
              <a:t>Search Criteria</a:t>
            </a:r>
            <a:r>
              <a:rPr lang="en-US">
                <a:solidFill>
                  <a:schemeClr val="dk1"/>
                </a:solidFill>
                <a:latin typeface="Open Sans"/>
                <a:ea typeface="Open Sans"/>
                <a:cs typeface="Open Sans"/>
                <a:sym typeface="Open Sans"/>
              </a:rPr>
              <a:t> helps  limit the results by </a:t>
            </a:r>
            <a:r>
              <a:rPr b="1" lang="en-US">
                <a:solidFill>
                  <a:schemeClr val="dk1"/>
                </a:solidFill>
                <a:latin typeface="Open Sans"/>
                <a:ea typeface="Open Sans"/>
                <a:cs typeface="Open Sans"/>
                <a:sym typeface="Open Sans"/>
              </a:rPr>
              <a:t>Title,</a:t>
            </a:r>
            <a:r>
              <a:rPr lang="en-US">
                <a:solidFill>
                  <a:schemeClr val="dk1"/>
                </a:solidFill>
                <a:latin typeface="Open Sans"/>
                <a:ea typeface="Open Sans"/>
                <a:cs typeface="Open Sans"/>
                <a:sym typeface="Open Sans"/>
              </a:rPr>
              <a:t> </a:t>
            </a:r>
            <a:r>
              <a:rPr b="1" lang="en-US">
                <a:solidFill>
                  <a:schemeClr val="dk1"/>
                </a:solidFill>
                <a:latin typeface="Open Sans"/>
                <a:ea typeface="Open Sans"/>
                <a:cs typeface="Open Sans"/>
                <a:sym typeface="Open Sans"/>
              </a:rPr>
              <a:t>Author</a:t>
            </a:r>
            <a:r>
              <a:rPr lang="en-US">
                <a:solidFill>
                  <a:schemeClr val="dk1"/>
                </a:solidFill>
                <a:latin typeface="Open Sans"/>
                <a:ea typeface="Open Sans"/>
                <a:cs typeface="Open Sans"/>
                <a:sym typeface="Open Sans"/>
              </a:rPr>
              <a:t>, </a:t>
            </a:r>
            <a:r>
              <a:rPr b="1" lang="en-US">
                <a:solidFill>
                  <a:schemeClr val="dk1"/>
                </a:solidFill>
                <a:latin typeface="Open Sans"/>
                <a:ea typeface="Open Sans"/>
                <a:cs typeface="Open Sans"/>
                <a:sym typeface="Open Sans"/>
              </a:rPr>
              <a:t>Keywords</a:t>
            </a:r>
            <a:r>
              <a:rPr lang="en-US">
                <a:solidFill>
                  <a:schemeClr val="dk1"/>
                </a:solidFill>
                <a:latin typeface="Open Sans"/>
                <a:ea typeface="Open Sans"/>
                <a:cs typeface="Open Sans"/>
                <a:sym typeface="Open Sans"/>
              </a:rPr>
              <a:t>, </a:t>
            </a:r>
            <a:r>
              <a:rPr b="1" lang="en-US">
                <a:solidFill>
                  <a:schemeClr val="dk1"/>
                </a:solidFill>
                <a:latin typeface="Open Sans"/>
                <a:ea typeface="Open Sans"/>
                <a:cs typeface="Open Sans"/>
                <a:sym typeface="Open Sans"/>
              </a:rPr>
              <a:t>Abstract</a:t>
            </a:r>
            <a:r>
              <a:rPr lang="en-US">
                <a:solidFill>
                  <a:schemeClr val="dk1"/>
                </a:solidFill>
                <a:latin typeface="Open Sans"/>
                <a:ea typeface="Open Sans"/>
                <a:cs typeface="Open Sans"/>
                <a:sym typeface="Open Sans"/>
              </a:rPr>
              <a:t>, </a:t>
            </a:r>
            <a:r>
              <a:rPr b="1" lang="en-US">
                <a:solidFill>
                  <a:schemeClr val="dk1"/>
                </a:solidFill>
                <a:latin typeface="Open Sans"/>
                <a:ea typeface="Open Sans"/>
                <a:cs typeface="Open Sans"/>
                <a:sym typeface="Open Sans"/>
              </a:rPr>
              <a:t>Publication</a:t>
            </a:r>
            <a:r>
              <a:rPr lang="en-US">
                <a:solidFill>
                  <a:schemeClr val="dk1"/>
                </a:solidFill>
                <a:latin typeface="Open Sans"/>
                <a:ea typeface="Open Sans"/>
                <a:cs typeface="Open Sans"/>
                <a:sym typeface="Open Sans"/>
              </a:rPr>
              <a:t> and </a:t>
            </a:r>
            <a:r>
              <a:rPr b="1" lang="en-US">
                <a:solidFill>
                  <a:schemeClr val="dk1"/>
                </a:solidFill>
                <a:latin typeface="Open Sans"/>
                <a:ea typeface="Open Sans"/>
                <a:cs typeface="Open Sans"/>
                <a:sym typeface="Open Sans"/>
              </a:rPr>
              <a:t>Year</a:t>
            </a:r>
            <a:r>
              <a:rPr lang="en-US">
                <a:solidFill>
                  <a:schemeClr val="dk1"/>
                </a:solidFill>
                <a:latin typeface="Open Sans"/>
                <a:ea typeface="Open Sans"/>
                <a:cs typeface="Open Sans"/>
                <a:sym typeface="Open Sans"/>
              </a:rPr>
              <a:t>.</a:t>
            </a:r>
            <a:endParaRPr>
              <a:solidFill>
                <a:schemeClr val="dk1"/>
              </a:solidFill>
              <a:latin typeface="Open Sans"/>
              <a:ea typeface="Open Sans"/>
              <a:cs typeface="Open Sans"/>
              <a:sym typeface="Open Sans"/>
            </a:endParaRPr>
          </a:p>
        </p:txBody>
      </p:sp>
      <p:pic>
        <p:nvPicPr>
          <p:cNvPr descr="https://lh3.googleusercontent.com/MC3i5U-w7PGnNdSb6GlS_p8ViCsYLb8w5waGmfQ9yvB8i2T7zwEZmJs3fYl4ionlLCd1lYuO6rSD9tjQ881596CeOAkU2vgkoJGFZGujqlCc18RGSxGZL8681TSt5EJr9hZUBAw" id="410" name="Google Shape;410;p48"/>
          <p:cNvPicPr preferRelativeResize="0"/>
          <p:nvPr/>
        </p:nvPicPr>
        <p:blipFill rotWithShape="1">
          <a:blip r:embed="rId3">
            <a:alphaModFix/>
          </a:blip>
          <a:srcRect b="0" l="0" r="0" t="0"/>
          <a:stretch/>
        </p:blipFill>
        <p:spPr>
          <a:xfrm>
            <a:off x="5005138" y="2376411"/>
            <a:ext cx="7186862" cy="3992703"/>
          </a:xfrm>
          <a:prstGeom prst="rect">
            <a:avLst/>
          </a:prstGeom>
          <a:noFill/>
          <a:ln>
            <a:noFill/>
          </a:ln>
        </p:spPr>
      </p:pic>
      <p:cxnSp>
        <p:nvCxnSpPr>
          <p:cNvPr id="411" name="Google Shape;411;p48"/>
          <p:cNvCxnSpPr/>
          <p:nvPr/>
        </p:nvCxnSpPr>
        <p:spPr>
          <a:xfrm flipH="1" rot="10800000">
            <a:off x="4488725" y="3123250"/>
            <a:ext cx="5478000" cy="2104800"/>
          </a:xfrm>
          <a:prstGeom prst="straightConnector1">
            <a:avLst/>
          </a:prstGeom>
          <a:noFill/>
          <a:ln cap="flat" cmpd="sng" w="28575">
            <a:solidFill>
              <a:srgbClr val="93C47D"/>
            </a:solidFill>
            <a:prstDash val="solid"/>
            <a:round/>
            <a:headEnd len="sm" w="sm" type="none"/>
            <a:tailEnd len="med" w="med" type="triangle"/>
          </a:ln>
        </p:spPr>
      </p:cxn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49"/>
          <p:cNvSpPr txBox="1"/>
          <p:nvPr>
            <p:ph type="title"/>
          </p:nvPr>
        </p:nvSpPr>
        <p:spPr>
          <a:xfrm>
            <a:off x="1" y="437222"/>
            <a:ext cx="76200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Internet Resources (Databases and Gateways) for Environment</a:t>
            </a:r>
            <a:endParaRPr sz="3500">
              <a:solidFill>
                <a:srgbClr val="586F7C"/>
              </a:solidFill>
              <a:latin typeface="Open Sans"/>
              <a:ea typeface="Open Sans"/>
              <a:cs typeface="Open Sans"/>
              <a:sym typeface="Open Sans"/>
            </a:endParaRPr>
          </a:p>
        </p:txBody>
      </p:sp>
      <p:sp>
        <p:nvSpPr>
          <p:cNvPr id="418" name="Google Shape;418;p49"/>
          <p:cNvSpPr txBox="1"/>
          <p:nvPr>
            <p:ph idx="1" type="body"/>
          </p:nvPr>
        </p:nvSpPr>
        <p:spPr>
          <a:xfrm>
            <a:off x="593549" y="2005275"/>
            <a:ext cx="10167900" cy="4483800"/>
          </a:xfrm>
          <a:prstGeom prst="rect">
            <a:avLst/>
          </a:prstGeom>
          <a:noFill/>
          <a:ln>
            <a:noFill/>
          </a:ln>
        </p:spPr>
        <p:txBody>
          <a:bodyPr anchorCtr="0" anchor="t" bIns="45700" lIns="91425" spcFirstLastPara="1" rIns="91425" wrap="square" tIns="45700">
            <a:noAutofit/>
          </a:bodyPr>
          <a:lstStyle/>
          <a:p>
            <a:pPr indent="0" lvl="0" marL="127000" rtl="0" algn="just">
              <a:lnSpc>
                <a:spcPct val="100000"/>
              </a:lnSpc>
              <a:spcBef>
                <a:spcPts val="1000"/>
              </a:spcBef>
              <a:spcAft>
                <a:spcPts val="0"/>
              </a:spcAft>
              <a:buClr>
                <a:schemeClr val="dk1"/>
              </a:buClr>
              <a:buSzPts val="2400"/>
              <a:buNone/>
            </a:pPr>
            <a:r>
              <a:rPr lang="en-US" sz="2200">
                <a:solidFill>
                  <a:schemeClr val="dk1"/>
                </a:solidFill>
                <a:latin typeface="Open Sans"/>
                <a:ea typeface="Open Sans"/>
                <a:cs typeface="Open Sans"/>
                <a:sym typeface="Open Sans"/>
              </a:rPr>
              <a:t>This section will introduce some of resources that are useful in the field of environment. These include;</a:t>
            </a:r>
            <a:endParaRPr sz="2200"/>
          </a:p>
          <a:p>
            <a:pPr indent="-330200" lvl="0" marL="469900" rtl="0" algn="just">
              <a:lnSpc>
                <a:spcPct val="100000"/>
              </a:lnSpc>
              <a:spcBef>
                <a:spcPts val="1000"/>
              </a:spcBef>
              <a:spcAft>
                <a:spcPts val="0"/>
              </a:spcAft>
              <a:buClr>
                <a:schemeClr val="dk1"/>
              </a:buClr>
              <a:buSzPts val="2200"/>
              <a:buChar char="●"/>
            </a:pPr>
            <a:r>
              <a:rPr lang="en-US" sz="2200">
                <a:solidFill>
                  <a:schemeClr val="dk1"/>
                </a:solidFill>
                <a:latin typeface="Open Sans"/>
                <a:ea typeface="Open Sans"/>
                <a:cs typeface="Open Sans"/>
                <a:sym typeface="Open Sans"/>
              </a:rPr>
              <a:t>Centre for International Earth Science Information Network.</a:t>
            </a:r>
            <a:endParaRPr sz="2200">
              <a:solidFill>
                <a:schemeClr val="dk1"/>
              </a:solidFill>
              <a:latin typeface="Open Sans"/>
              <a:ea typeface="Open Sans"/>
              <a:cs typeface="Open Sans"/>
              <a:sym typeface="Open Sans"/>
            </a:endParaRPr>
          </a:p>
          <a:p>
            <a:pPr indent="-330200" lvl="0" marL="469900" rtl="0" algn="just">
              <a:lnSpc>
                <a:spcPct val="100000"/>
              </a:lnSpc>
              <a:spcBef>
                <a:spcPts val="100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ECOLEX</a:t>
            </a:r>
            <a:endParaRPr sz="2200">
              <a:solidFill>
                <a:schemeClr val="dk1"/>
              </a:solidFill>
              <a:latin typeface="Open Sans"/>
              <a:ea typeface="Open Sans"/>
              <a:cs typeface="Open Sans"/>
              <a:sym typeface="Open Sans"/>
            </a:endParaRPr>
          </a:p>
          <a:p>
            <a:pPr indent="-330200" lvl="0" marL="469900" rtl="0" algn="just">
              <a:lnSpc>
                <a:spcPct val="100000"/>
              </a:lnSpc>
              <a:spcBef>
                <a:spcPts val="100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Environmental Data Explorer database </a:t>
            </a:r>
            <a:endParaRPr sz="2200">
              <a:solidFill>
                <a:schemeClr val="dk1"/>
              </a:solidFill>
              <a:latin typeface="Open Sans"/>
              <a:ea typeface="Open Sans"/>
              <a:cs typeface="Open Sans"/>
              <a:sym typeface="Open Sans"/>
            </a:endParaRPr>
          </a:p>
          <a:p>
            <a:pPr indent="-330200" lvl="0" marL="469900" rtl="0" algn="just">
              <a:lnSpc>
                <a:spcPct val="100000"/>
              </a:lnSpc>
              <a:spcBef>
                <a:spcPts val="100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Yale University Library Research guides</a:t>
            </a:r>
            <a:endParaRPr sz="2200">
              <a:solidFill>
                <a:schemeClr val="dk1"/>
              </a:solidFill>
              <a:latin typeface="Open Sans"/>
              <a:ea typeface="Open Sans"/>
              <a:cs typeface="Open Sans"/>
              <a:sym typeface="Open Sans"/>
            </a:endParaRPr>
          </a:p>
          <a:p>
            <a:pPr indent="-330200" lvl="0" marL="469900" rtl="0" algn="just">
              <a:lnSpc>
                <a:spcPct val="100000"/>
              </a:lnSpc>
              <a:spcBef>
                <a:spcPts val="100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World Environmental Organization (World Org)</a:t>
            </a:r>
            <a:endParaRPr sz="2200">
              <a:solidFill>
                <a:schemeClr val="dk1"/>
              </a:solidFill>
              <a:latin typeface="Open Sans"/>
              <a:ea typeface="Open Sans"/>
              <a:cs typeface="Open Sans"/>
              <a:sym typeface="Open Sans"/>
            </a:endParaRPr>
          </a:p>
          <a:p>
            <a:pPr indent="-330200" lvl="0" marL="469900" rtl="0" algn="just">
              <a:lnSpc>
                <a:spcPct val="100000"/>
              </a:lnSpc>
              <a:spcBef>
                <a:spcPts val="100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United Nations Environment Programme document repository</a:t>
            </a:r>
            <a:endParaRPr sz="2200">
              <a:solidFill>
                <a:schemeClr val="dk1"/>
              </a:solidFill>
              <a:latin typeface="Open Sans"/>
              <a:ea typeface="Open Sans"/>
              <a:cs typeface="Open Sans"/>
              <a:sym typeface="Open Sans"/>
            </a:endParaRPr>
          </a:p>
          <a:p>
            <a:pPr indent="-330200" lvl="0" marL="469900" rtl="0" algn="just">
              <a:lnSpc>
                <a:spcPct val="100000"/>
              </a:lnSpc>
              <a:spcBef>
                <a:spcPts val="100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United Nations Environment Programme: World Environment Situation Room</a:t>
            </a:r>
            <a:endParaRPr sz="2200">
              <a:solidFill>
                <a:schemeClr val="dk1"/>
              </a:solidFill>
              <a:latin typeface="Open Sans"/>
              <a:ea typeface="Open Sans"/>
              <a:cs typeface="Open Sans"/>
              <a:sym typeface="Open Sans"/>
            </a:endParaRPr>
          </a:p>
          <a:p>
            <a:pPr indent="0" lvl="0" marL="457200" rtl="0" algn="just">
              <a:lnSpc>
                <a:spcPct val="100000"/>
              </a:lnSpc>
              <a:spcBef>
                <a:spcPts val="1000"/>
              </a:spcBef>
              <a:spcAft>
                <a:spcPts val="0"/>
              </a:spcAft>
              <a:buSzPts val="2400"/>
              <a:buNone/>
            </a:pPr>
            <a:r>
              <a:t/>
            </a:r>
            <a:endParaRPr sz="2200">
              <a:solidFill>
                <a:schemeClr val="dk1"/>
              </a:solidFill>
              <a:latin typeface="Open Sans"/>
              <a:ea typeface="Open Sans"/>
              <a:cs typeface="Open Sans"/>
              <a:sym typeface="Open Sans"/>
            </a:endParaRPr>
          </a:p>
          <a:p>
            <a:pPr indent="-190500" lvl="0" marL="469900" rtl="0" algn="just">
              <a:lnSpc>
                <a:spcPct val="100000"/>
              </a:lnSpc>
              <a:spcBef>
                <a:spcPts val="1000"/>
              </a:spcBef>
              <a:spcAft>
                <a:spcPts val="0"/>
              </a:spcAft>
              <a:buClr>
                <a:schemeClr val="dk1"/>
              </a:buClr>
              <a:buSzPts val="2400"/>
              <a:buNone/>
            </a:pPr>
            <a:r>
              <a:t/>
            </a:r>
            <a:endParaRPr sz="2200">
              <a:solidFill>
                <a:schemeClr val="dk1"/>
              </a:solidFill>
              <a:latin typeface="Open Sans"/>
              <a:ea typeface="Open Sans"/>
              <a:cs typeface="Open Sans"/>
              <a:sym typeface="Open Sans"/>
            </a:endParaRPr>
          </a:p>
          <a:p>
            <a:pPr indent="-190500" lvl="0" marL="469900" rtl="0" algn="just">
              <a:lnSpc>
                <a:spcPct val="100000"/>
              </a:lnSpc>
              <a:spcBef>
                <a:spcPts val="1000"/>
              </a:spcBef>
              <a:spcAft>
                <a:spcPts val="0"/>
              </a:spcAft>
              <a:buClr>
                <a:schemeClr val="dk1"/>
              </a:buClr>
              <a:buSzPts val="2400"/>
              <a:buNone/>
            </a:pPr>
            <a:r>
              <a:t/>
            </a:r>
            <a:endParaRPr sz="2200">
              <a:solidFill>
                <a:schemeClr val="dk1"/>
              </a:solidFill>
              <a:latin typeface="Open Sans"/>
              <a:ea typeface="Open Sans"/>
              <a:cs typeface="Open Sans"/>
              <a:sym typeface="Open Sans"/>
            </a:endParaRPr>
          </a:p>
          <a:p>
            <a:pPr indent="-190500" lvl="0" marL="469900" rtl="0" algn="just">
              <a:lnSpc>
                <a:spcPct val="100000"/>
              </a:lnSpc>
              <a:spcBef>
                <a:spcPts val="1000"/>
              </a:spcBef>
              <a:spcAft>
                <a:spcPts val="0"/>
              </a:spcAft>
              <a:buClr>
                <a:schemeClr val="dk1"/>
              </a:buClr>
              <a:buSzPts val="2400"/>
              <a:buNone/>
            </a:pPr>
            <a:r>
              <a:t/>
            </a:r>
            <a:endParaRPr sz="2200">
              <a:solidFill>
                <a:schemeClr val="dk1"/>
              </a:solidFill>
              <a:latin typeface="Open Sans"/>
              <a:ea typeface="Open Sans"/>
              <a:cs typeface="Open Sans"/>
              <a:sym typeface="Open Sans"/>
            </a:endParaRPr>
          </a:p>
          <a:p>
            <a:pPr indent="-190500" lvl="0" marL="469900" rtl="0" algn="just">
              <a:lnSpc>
                <a:spcPct val="100000"/>
              </a:lnSpc>
              <a:spcBef>
                <a:spcPts val="1000"/>
              </a:spcBef>
              <a:spcAft>
                <a:spcPts val="0"/>
              </a:spcAft>
              <a:buClr>
                <a:schemeClr val="dk1"/>
              </a:buClr>
              <a:buSzPts val="2400"/>
              <a:buNone/>
            </a:pPr>
            <a:r>
              <a:t/>
            </a:r>
            <a:endParaRPr sz="2200">
              <a:solidFill>
                <a:schemeClr val="dk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txBox="1"/>
          <p:nvPr>
            <p:ph type="title"/>
          </p:nvPr>
        </p:nvSpPr>
        <p:spPr>
          <a:xfrm>
            <a:off x="0" y="313498"/>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4400">
                <a:solidFill>
                  <a:srgbClr val="586F7C"/>
                </a:solidFill>
                <a:latin typeface="Open Sans"/>
                <a:ea typeface="Open Sans"/>
                <a:cs typeface="Open Sans"/>
                <a:sym typeface="Open Sans"/>
              </a:rPr>
              <a:t>Introduction</a:t>
            </a:r>
            <a:endParaRPr sz="4400">
              <a:solidFill>
                <a:srgbClr val="586F7C"/>
              </a:solidFill>
              <a:latin typeface="Open Sans"/>
              <a:ea typeface="Open Sans"/>
              <a:cs typeface="Open Sans"/>
              <a:sym typeface="Open Sans"/>
            </a:endParaRPr>
          </a:p>
        </p:txBody>
      </p:sp>
      <p:grpSp>
        <p:nvGrpSpPr>
          <p:cNvPr id="99" name="Google Shape;99;p3"/>
          <p:cNvGrpSpPr/>
          <p:nvPr/>
        </p:nvGrpSpPr>
        <p:grpSpPr>
          <a:xfrm>
            <a:off x="554813" y="2135400"/>
            <a:ext cx="10842638" cy="4275948"/>
            <a:chOff x="0" y="121257"/>
            <a:chExt cx="10842638" cy="4275948"/>
          </a:xfrm>
        </p:grpSpPr>
        <p:sp>
          <p:nvSpPr>
            <p:cNvPr id="100" name="Google Shape;100;p3"/>
            <p:cNvSpPr/>
            <p:nvPr/>
          </p:nvSpPr>
          <p:spPr>
            <a:xfrm>
              <a:off x="0" y="352755"/>
              <a:ext cx="10842529" cy="1825200"/>
            </a:xfrm>
            <a:prstGeom prst="roundRect">
              <a:avLst>
                <a:gd fmla="val 16667" name="adj"/>
              </a:avLst>
            </a:prstGeom>
            <a:solidFill>
              <a:srgbClr val="51B94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3"/>
            <p:cNvSpPr txBox="1"/>
            <p:nvPr/>
          </p:nvSpPr>
          <p:spPr>
            <a:xfrm>
              <a:off x="89112" y="121257"/>
              <a:ext cx="10664400" cy="2158800"/>
            </a:xfrm>
            <a:prstGeom prst="rect">
              <a:avLst/>
            </a:prstGeom>
            <a:noFill/>
            <a:ln>
              <a:noFill/>
            </a:ln>
          </p:spPr>
          <p:txBody>
            <a:bodyPr anchorCtr="0" anchor="ctr" bIns="114300" lIns="114300" spcFirstLastPara="1" rIns="114300" wrap="square" tIns="114300">
              <a:noAutofit/>
            </a:bodyPr>
            <a:lstStyle/>
            <a:p>
              <a:pPr indent="0" lvl="0" marL="0" marR="0" rtl="0" algn="l">
                <a:lnSpc>
                  <a:spcPct val="90000"/>
                </a:lnSpc>
                <a:spcBef>
                  <a:spcPts val="0"/>
                </a:spcBef>
                <a:spcAft>
                  <a:spcPts val="0"/>
                </a:spcAft>
                <a:buClr>
                  <a:srgbClr val="000000"/>
                </a:buClr>
                <a:buSzPts val="3000"/>
                <a:buFont typeface="Arial"/>
                <a:buNone/>
              </a:pPr>
              <a:r>
                <a:rPr b="0" i="0" lang="en-US" sz="3000" u="none" cap="none" strike="noStrike">
                  <a:solidFill>
                    <a:schemeClr val="lt1"/>
                  </a:solidFill>
                  <a:latin typeface="Open Sans"/>
                  <a:ea typeface="Open Sans"/>
                  <a:cs typeface="Open Sans"/>
                  <a:sym typeface="Open Sans"/>
                </a:rPr>
                <a:t>This lesson focuses on key discipline-specific (environment) resources from OARE; it reviews three databases available via the OARE portal </a:t>
              </a:r>
              <a:r>
                <a:rPr b="0" i="0" lang="en-US" sz="3000" u="none" cap="none" strike="noStrike">
                  <a:solidFill>
                    <a:schemeClr val="lt1"/>
                  </a:solidFill>
                  <a:latin typeface="Open Sans"/>
                  <a:ea typeface="Open Sans"/>
                  <a:cs typeface="Open Sans"/>
                  <a:sym typeface="Open Sans"/>
                  <a:extLst>
                    <a:ext uri="http://customooxmlschemas.google.com/">
                      <go:slidesCustomData xmlns:go="http://customooxmlschemas.google.com/" textRoundtripDataId="0"/>
                    </a:ext>
                  </a:extLst>
                </a:rPr>
                <a:t>plus eight Internet resources for the environment.</a:t>
              </a:r>
              <a:endParaRPr b="0" i="0" sz="3000" u="none" cap="none" strike="noStrike">
                <a:solidFill>
                  <a:schemeClr val="lt1"/>
                </a:solidFill>
                <a:latin typeface="Open Sans"/>
                <a:ea typeface="Open Sans"/>
                <a:cs typeface="Open Sans"/>
                <a:sym typeface="Open Sans"/>
              </a:endParaRPr>
            </a:p>
          </p:txBody>
        </p:sp>
        <p:sp>
          <p:nvSpPr>
            <p:cNvPr id="102" name="Google Shape;102;p3"/>
            <p:cNvSpPr/>
            <p:nvPr/>
          </p:nvSpPr>
          <p:spPr>
            <a:xfrm>
              <a:off x="0" y="2177955"/>
              <a:ext cx="10842529" cy="205188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3"/>
            <p:cNvSpPr txBox="1"/>
            <p:nvPr/>
          </p:nvSpPr>
          <p:spPr>
            <a:xfrm>
              <a:off x="38" y="2345205"/>
              <a:ext cx="10842600" cy="2052000"/>
            </a:xfrm>
            <a:prstGeom prst="rect">
              <a:avLst/>
            </a:prstGeom>
            <a:noFill/>
            <a:ln>
              <a:noFill/>
            </a:ln>
          </p:spPr>
          <p:txBody>
            <a:bodyPr anchorCtr="0" anchor="t" bIns="45700" lIns="344250" spcFirstLastPara="1" rIns="256025" wrap="square" tIns="45700">
              <a:noAutofit/>
            </a:bodyPr>
            <a:lstStyle/>
            <a:p>
              <a:pPr indent="-457200" lvl="0" marL="457200" marR="0" rtl="0" algn="l">
                <a:lnSpc>
                  <a:spcPct val="90000"/>
                </a:lnSpc>
                <a:spcBef>
                  <a:spcPts val="0"/>
                </a:spcBef>
                <a:spcAft>
                  <a:spcPts val="0"/>
                </a:spcAft>
                <a:buClr>
                  <a:srgbClr val="000000"/>
                </a:buClr>
                <a:buSzPts val="3600"/>
                <a:buFont typeface="Open Sans"/>
                <a:buChar char="●"/>
              </a:pPr>
              <a:r>
                <a:rPr b="0" i="0" lang="en-US" sz="3600" u="none" cap="none" strike="noStrike">
                  <a:solidFill>
                    <a:srgbClr val="3F3F3F"/>
                  </a:solidFill>
                  <a:latin typeface="Open Sans"/>
                  <a:ea typeface="Open Sans"/>
                  <a:cs typeface="Open Sans"/>
                  <a:sym typeface="Open Sans"/>
                </a:rPr>
                <a:t>Environmental Index, </a:t>
              </a:r>
              <a:endParaRPr b="0" i="0" sz="3600" u="none" cap="none" strike="noStrike">
                <a:solidFill>
                  <a:srgbClr val="3F3F3F"/>
                </a:solidFill>
                <a:latin typeface="Open Sans"/>
                <a:ea typeface="Open Sans"/>
                <a:cs typeface="Open Sans"/>
                <a:sym typeface="Open Sans"/>
              </a:endParaRPr>
            </a:p>
            <a:p>
              <a:pPr indent="-457200" lvl="0" marL="457200" marR="0" rtl="0" algn="l">
                <a:lnSpc>
                  <a:spcPct val="90000"/>
                </a:lnSpc>
                <a:spcBef>
                  <a:spcPts val="0"/>
                </a:spcBef>
                <a:spcAft>
                  <a:spcPts val="0"/>
                </a:spcAft>
                <a:buClr>
                  <a:srgbClr val="000000"/>
                </a:buClr>
                <a:buSzPts val="3600"/>
                <a:buFont typeface="Open Sans"/>
                <a:buChar char="●"/>
              </a:pPr>
              <a:r>
                <a:rPr b="0" i="0" lang="en-US" sz="3600" u="none" cap="none" strike="noStrike">
                  <a:solidFill>
                    <a:srgbClr val="3F3F3F"/>
                  </a:solidFill>
                  <a:latin typeface="Open Sans"/>
                  <a:ea typeface="Open Sans"/>
                  <a:cs typeface="Open Sans"/>
                  <a:sym typeface="Open Sans"/>
                </a:rPr>
                <a:t>Environmental Science Collection and </a:t>
              </a:r>
              <a:endParaRPr b="0" i="0" sz="3600" u="none" cap="none" strike="noStrike">
                <a:solidFill>
                  <a:srgbClr val="3F3F3F"/>
                </a:solidFill>
                <a:latin typeface="Open Sans"/>
                <a:ea typeface="Open Sans"/>
                <a:cs typeface="Open Sans"/>
                <a:sym typeface="Open Sans"/>
              </a:endParaRPr>
            </a:p>
            <a:p>
              <a:pPr indent="-457200" lvl="0" marL="457200" marR="0" rtl="0" algn="l">
                <a:lnSpc>
                  <a:spcPct val="90000"/>
                </a:lnSpc>
                <a:spcBef>
                  <a:spcPts val="0"/>
                </a:spcBef>
                <a:spcAft>
                  <a:spcPts val="0"/>
                </a:spcAft>
                <a:buClr>
                  <a:srgbClr val="000000"/>
                </a:buClr>
                <a:buSzPts val="3600"/>
                <a:buFont typeface="Open Sans"/>
                <a:buChar char="●"/>
              </a:pPr>
              <a:r>
                <a:rPr b="0" i="0" lang="en-US" sz="3600" u="none" cap="none" strike="noStrike">
                  <a:solidFill>
                    <a:srgbClr val="3F3F3F"/>
                  </a:solidFill>
                  <a:latin typeface="Open Sans"/>
                  <a:ea typeface="Open Sans"/>
                  <a:cs typeface="Open Sans"/>
                  <a:sym typeface="Open Sans"/>
                </a:rPr>
                <a:t>Meteorological Monographs.</a:t>
              </a:r>
              <a:endParaRPr b="0" i="0" sz="3600" u="none" cap="none" strike="noStrike">
                <a:solidFill>
                  <a:srgbClr val="3F3F3F"/>
                </a:solidFill>
                <a:latin typeface="Open Sans"/>
                <a:ea typeface="Open Sans"/>
                <a:cs typeface="Open Sans"/>
                <a:sym typeface="Open Sans"/>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50"/>
          <p:cNvSpPr txBox="1"/>
          <p:nvPr>
            <p:ph type="title"/>
          </p:nvPr>
        </p:nvSpPr>
        <p:spPr>
          <a:xfrm>
            <a:off x="1" y="437222"/>
            <a:ext cx="76200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Centre for International Earth Science Information Network</a:t>
            </a:r>
            <a:endParaRPr sz="3500">
              <a:solidFill>
                <a:srgbClr val="586F7C"/>
              </a:solidFill>
              <a:latin typeface="Open Sans"/>
              <a:ea typeface="Open Sans"/>
              <a:cs typeface="Open Sans"/>
              <a:sym typeface="Open Sans"/>
            </a:endParaRPr>
          </a:p>
        </p:txBody>
      </p:sp>
      <p:sp>
        <p:nvSpPr>
          <p:cNvPr id="425" name="Google Shape;425;p50"/>
          <p:cNvSpPr txBox="1"/>
          <p:nvPr>
            <p:ph idx="1" type="body"/>
          </p:nvPr>
        </p:nvSpPr>
        <p:spPr>
          <a:xfrm>
            <a:off x="0" y="1775400"/>
            <a:ext cx="9613800" cy="711126"/>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SzPts val="2400"/>
              <a:buNone/>
            </a:pPr>
            <a:r>
              <a:rPr lang="en-US">
                <a:solidFill>
                  <a:schemeClr val="dk1"/>
                </a:solidFill>
                <a:latin typeface="Open Sans"/>
                <a:ea typeface="Open Sans"/>
                <a:cs typeface="Open Sans"/>
                <a:sym typeface="Open Sans"/>
              </a:rPr>
              <a:t>Available at </a:t>
            </a:r>
            <a:r>
              <a:rPr lang="en-US" u="sng">
                <a:solidFill>
                  <a:schemeClr val="dk1"/>
                </a:solidFill>
                <a:latin typeface="Open Sans"/>
                <a:ea typeface="Open Sans"/>
                <a:cs typeface="Open Sans"/>
                <a:sym typeface="Open Sans"/>
                <a:hlinkClick r:id="rId3">
                  <a:extLst>
                    <a:ext uri="{A12FA001-AC4F-418D-AE19-62706E023703}">
                      <ahyp:hlinkClr val="tx"/>
                    </a:ext>
                  </a:extLst>
                </a:hlinkClick>
              </a:rPr>
              <a:t>http://www.ciesin.org/sub_guide.html</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p:txBody>
      </p:sp>
      <p:pic>
        <p:nvPicPr>
          <p:cNvPr descr="https://lh4.googleusercontent.com/CueIbi9bRL2eSp8V02aOLqARQ1vuLLC9U18cGh9EhwGQ5e_UA5kC2C35S5CNEGKccN60zLK6qt8GWJbhl3-suznWtb-Faji8gXurVNNsLOzxKggzBurxa3mmfDKxZLd-pu8gj2g" id="426" name="Google Shape;426;p50"/>
          <p:cNvPicPr preferRelativeResize="0"/>
          <p:nvPr/>
        </p:nvPicPr>
        <p:blipFill rotWithShape="1">
          <a:blip r:embed="rId4">
            <a:alphaModFix/>
          </a:blip>
          <a:srcRect b="0" l="0" r="0" t="0"/>
          <a:stretch/>
        </p:blipFill>
        <p:spPr>
          <a:xfrm>
            <a:off x="4572001" y="2505162"/>
            <a:ext cx="7218946" cy="4106589"/>
          </a:xfrm>
          <a:prstGeom prst="rect">
            <a:avLst/>
          </a:prstGeom>
          <a:noFill/>
          <a:ln>
            <a:noFill/>
          </a:ln>
        </p:spPr>
      </p:pic>
      <p:sp>
        <p:nvSpPr>
          <p:cNvPr id="427" name="Google Shape;427;p50"/>
          <p:cNvSpPr txBox="1"/>
          <p:nvPr/>
        </p:nvSpPr>
        <p:spPr>
          <a:xfrm>
            <a:off x="160420" y="3846296"/>
            <a:ext cx="4251159" cy="1015663"/>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Open Sans"/>
                <a:ea typeface="Open Sans"/>
                <a:cs typeface="Open Sans"/>
                <a:sym typeface="Open Sans"/>
              </a:rPr>
              <a:t>Search page for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Open Sans"/>
                <a:ea typeface="Open Sans"/>
                <a:cs typeface="Open Sans"/>
                <a:sym typeface="Open Sans"/>
              </a:rPr>
              <a:t>Centre for International Earth Science Information Network </a:t>
            </a:r>
            <a:endParaRPr b="0" i="0" sz="2000" u="none" cap="none" strike="noStrike">
              <a:solidFill>
                <a:schemeClr val="dk1"/>
              </a:solidFill>
              <a:latin typeface="Open Sans"/>
              <a:ea typeface="Open Sans"/>
              <a:cs typeface="Open Sans"/>
              <a:sym typeface="Open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51"/>
          <p:cNvSpPr txBox="1"/>
          <p:nvPr>
            <p:ph type="title"/>
          </p:nvPr>
        </p:nvSpPr>
        <p:spPr>
          <a:xfrm>
            <a:off x="1" y="437222"/>
            <a:ext cx="76200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Centre for International Earth Science Information Network cont.</a:t>
            </a:r>
            <a:endParaRPr sz="3500">
              <a:solidFill>
                <a:srgbClr val="586F7C"/>
              </a:solidFill>
              <a:latin typeface="Open Sans"/>
              <a:ea typeface="Open Sans"/>
              <a:cs typeface="Open Sans"/>
              <a:sym typeface="Open Sans"/>
            </a:endParaRPr>
          </a:p>
        </p:txBody>
      </p:sp>
      <p:pic>
        <p:nvPicPr>
          <p:cNvPr id="434" name="Google Shape;434;p51"/>
          <p:cNvPicPr preferRelativeResize="0"/>
          <p:nvPr/>
        </p:nvPicPr>
        <p:blipFill rotWithShape="1">
          <a:blip r:embed="rId3">
            <a:alphaModFix/>
          </a:blip>
          <a:srcRect b="0" l="0" r="0" t="0"/>
          <a:stretch/>
        </p:blipFill>
        <p:spPr>
          <a:xfrm>
            <a:off x="1182382" y="1830541"/>
            <a:ext cx="9277071" cy="481088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52"/>
          <p:cNvSpPr txBox="1"/>
          <p:nvPr>
            <p:ph type="title"/>
          </p:nvPr>
        </p:nvSpPr>
        <p:spPr>
          <a:xfrm>
            <a:off x="1" y="437222"/>
            <a:ext cx="76200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ECOLEX</a:t>
            </a:r>
            <a:endParaRPr sz="3500">
              <a:solidFill>
                <a:srgbClr val="586F7C"/>
              </a:solidFill>
              <a:latin typeface="Open Sans"/>
              <a:ea typeface="Open Sans"/>
              <a:cs typeface="Open Sans"/>
              <a:sym typeface="Open Sans"/>
            </a:endParaRPr>
          </a:p>
        </p:txBody>
      </p:sp>
      <p:sp>
        <p:nvSpPr>
          <p:cNvPr id="441" name="Google Shape;441;p52"/>
          <p:cNvSpPr txBox="1"/>
          <p:nvPr>
            <p:ph idx="1" type="body"/>
          </p:nvPr>
        </p:nvSpPr>
        <p:spPr>
          <a:xfrm>
            <a:off x="0" y="1775400"/>
            <a:ext cx="9613800" cy="711126"/>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SzPts val="2400"/>
              <a:buNone/>
            </a:pPr>
            <a:r>
              <a:rPr lang="en-US">
                <a:solidFill>
                  <a:schemeClr val="dk1"/>
                </a:solidFill>
                <a:latin typeface="Open Sans"/>
                <a:ea typeface="Open Sans"/>
                <a:cs typeface="Open Sans"/>
                <a:sym typeface="Open Sans"/>
              </a:rPr>
              <a:t>Available at </a:t>
            </a:r>
            <a:r>
              <a:rPr lang="en-US" u="sng">
                <a:solidFill>
                  <a:schemeClr val="dk1"/>
                </a:solidFill>
                <a:latin typeface="Open Sans"/>
                <a:ea typeface="Open Sans"/>
                <a:cs typeface="Open Sans"/>
                <a:sym typeface="Open Sans"/>
                <a:hlinkClick r:id="rId3">
                  <a:extLst>
                    <a:ext uri="{A12FA001-AC4F-418D-AE19-62706E023703}">
                      <ahyp:hlinkClr val="tx"/>
                    </a:ext>
                  </a:extLst>
                </a:hlinkClick>
              </a:rPr>
              <a:t>https://www.ecolex.org/</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p:txBody>
      </p:sp>
      <p:sp>
        <p:nvSpPr>
          <p:cNvPr id="442" name="Google Shape;442;p52"/>
          <p:cNvSpPr txBox="1"/>
          <p:nvPr/>
        </p:nvSpPr>
        <p:spPr>
          <a:xfrm>
            <a:off x="160420" y="3846296"/>
            <a:ext cx="4251159" cy="400110"/>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Open Sans"/>
                <a:ea typeface="Open Sans"/>
                <a:cs typeface="Open Sans"/>
                <a:sym typeface="Open Sans"/>
              </a:rPr>
              <a:t>Search page for ECOLEX</a:t>
            </a:r>
            <a:endParaRPr b="0" i="0" sz="2000" u="none" cap="none" strike="noStrike">
              <a:solidFill>
                <a:schemeClr val="dk1"/>
              </a:solidFill>
              <a:latin typeface="Open Sans"/>
              <a:ea typeface="Open Sans"/>
              <a:cs typeface="Open Sans"/>
              <a:sym typeface="Open Sans"/>
            </a:endParaRPr>
          </a:p>
        </p:txBody>
      </p:sp>
      <p:pic>
        <p:nvPicPr>
          <p:cNvPr descr="https://lh5.googleusercontent.com/gdaA418vn3zAmG9DBDUlpGZ15sXvbrNhDaSizG02xOM99bmN7bQ8WXyvndWhQqNq6T-I2QYMZsQaBHpSYVJ6uTy583qAtvgrIWqBNR44idUescus_tyQ4Mwusy0xTBoJ707Ermo" id="443" name="Google Shape;443;p52"/>
          <p:cNvPicPr preferRelativeResize="0"/>
          <p:nvPr/>
        </p:nvPicPr>
        <p:blipFill rotWithShape="1">
          <a:blip r:embed="rId4">
            <a:alphaModFix/>
          </a:blip>
          <a:srcRect b="0" l="0" r="0" t="0"/>
          <a:stretch/>
        </p:blipFill>
        <p:spPr>
          <a:xfrm>
            <a:off x="4590072" y="2743804"/>
            <a:ext cx="7457549" cy="293510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53"/>
          <p:cNvSpPr txBox="1"/>
          <p:nvPr>
            <p:ph type="title"/>
          </p:nvPr>
        </p:nvSpPr>
        <p:spPr>
          <a:xfrm>
            <a:off x="1" y="437222"/>
            <a:ext cx="76200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ECOLEX cont.</a:t>
            </a:r>
            <a:endParaRPr sz="3500">
              <a:solidFill>
                <a:srgbClr val="586F7C"/>
              </a:solidFill>
              <a:latin typeface="Open Sans"/>
              <a:ea typeface="Open Sans"/>
              <a:cs typeface="Open Sans"/>
              <a:sym typeface="Open Sans"/>
            </a:endParaRPr>
          </a:p>
        </p:txBody>
      </p:sp>
      <p:pic>
        <p:nvPicPr>
          <p:cNvPr id="450" name="Google Shape;450;p53"/>
          <p:cNvPicPr preferRelativeResize="0"/>
          <p:nvPr/>
        </p:nvPicPr>
        <p:blipFill rotWithShape="1">
          <a:blip r:embed="rId3">
            <a:alphaModFix/>
          </a:blip>
          <a:srcRect b="0" l="0" r="0" t="0"/>
          <a:stretch/>
        </p:blipFill>
        <p:spPr>
          <a:xfrm>
            <a:off x="1828800" y="1780674"/>
            <a:ext cx="8172169" cy="4834587"/>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54"/>
          <p:cNvSpPr txBox="1"/>
          <p:nvPr>
            <p:ph type="title"/>
          </p:nvPr>
        </p:nvSpPr>
        <p:spPr>
          <a:xfrm>
            <a:off x="1" y="437222"/>
            <a:ext cx="76200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Environmental Data Explorer database </a:t>
            </a:r>
            <a:endParaRPr sz="3500">
              <a:solidFill>
                <a:srgbClr val="586F7C"/>
              </a:solidFill>
              <a:latin typeface="Open Sans"/>
              <a:ea typeface="Open Sans"/>
              <a:cs typeface="Open Sans"/>
              <a:sym typeface="Open Sans"/>
            </a:endParaRPr>
          </a:p>
        </p:txBody>
      </p:sp>
      <p:sp>
        <p:nvSpPr>
          <p:cNvPr id="457" name="Google Shape;457;p54"/>
          <p:cNvSpPr txBox="1"/>
          <p:nvPr>
            <p:ph idx="1" type="body"/>
          </p:nvPr>
        </p:nvSpPr>
        <p:spPr>
          <a:xfrm>
            <a:off x="0" y="1775400"/>
            <a:ext cx="9613800" cy="711126"/>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SzPts val="2400"/>
              <a:buNone/>
            </a:pPr>
            <a:r>
              <a:rPr lang="en-US">
                <a:solidFill>
                  <a:schemeClr val="dk1"/>
                </a:solidFill>
                <a:latin typeface="Open Sans"/>
                <a:ea typeface="Open Sans"/>
                <a:cs typeface="Open Sans"/>
                <a:sym typeface="Open Sans"/>
              </a:rPr>
              <a:t>Available at </a:t>
            </a:r>
            <a:r>
              <a:rPr lang="en-US" u="sng">
                <a:solidFill>
                  <a:schemeClr val="dk1"/>
                </a:solidFill>
                <a:latin typeface="Open Sans"/>
                <a:ea typeface="Open Sans"/>
                <a:cs typeface="Open Sans"/>
                <a:sym typeface="Open Sans"/>
                <a:hlinkClick r:id="rId3">
                  <a:extLst>
                    <a:ext uri="{A12FA001-AC4F-418D-AE19-62706E023703}">
                      <ahyp:hlinkClr val="tx"/>
                    </a:ext>
                  </a:extLst>
                </a:hlinkClick>
              </a:rPr>
              <a:t>https://geodata.grid.unep.ch/</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p:txBody>
      </p:sp>
      <p:sp>
        <p:nvSpPr>
          <p:cNvPr id="458" name="Google Shape;458;p54"/>
          <p:cNvSpPr txBox="1"/>
          <p:nvPr/>
        </p:nvSpPr>
        <p:spPr>
          <a:xfrm>
            <a:off x="160420" y="3846296"/>
            <a:ext cx="4251159" cy="707886"/>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Open Sans"/>
                <a:ea typeface="Open Sans"/>
                <a:cs typeface="Open Sans"/>
                <a:sym typeface="Open Sans"/>
              </a:rPr>
              <a:t>Search page for Environmental Data Explorer </a:t>
            </a:r>
            <a:endParaRPr b="0" i="0" sz="1400" u="none" cap="none" strike="noStrike">
              <a:solidFill>
                <a:srgbClr val="000000"/>
              </a:solidFill>
              <a:latin typeface="Arial"/>
              <a:ea typeface="Arial"/>
              <a:cs typeface="Arial"/>
              <a:sym typeface="Arial"/>
            </a:endParaRPr>
          </a:p>
        </p:txBody>
      </p:sp>
      <p:pic>
        <p:nvPicPr>
          <p:cNvPr descr="https://lh3.googleusercontent.com/lg20URcPOcdHJZfnnq0PeKV3XMt_b7VPLrh0Lu_Mm3rBSAvOwb_YqarZCa60qlicxhfUyGiFdxQCoqXPuOtQd050KCOURzDwc-zGkCJgdTcaZCWSn7DYVLLvkKgBLv-PL8jquok" id="459" name="Google Shape;459;p54"/>
          <p:cNvPicPr preferRelativeResize="0"/>
          <p:nvPr/>
        </p:nvPicPr>
        <p:blipFill rotWithShape="1">
          <a:blip r:embed="rId4">
            <a:alphaModFix/>
          </a:blip>
          <a:srcRect b="0" l="0" r="0" t="0"/>
          <a:stretch/>
        </p:blipFill>
        <p:spPr>
          <a:xfrm>
            <a:off x="5076438" y="2865976"/>
            <a:ext cx="6895486" cy="337641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55"/>
          <p:cNvSpPr txBox="1"/>
          <p:nvPr>
            <p:ph type="title"/>
          </p:nvPr>
        </p:nvSpPr>
        <p:spPr>
          <a:xfrm>
            <a:off x="1" y="437222"/>
            <a:ext cx="76200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Environmental Data Explorer database cont.</a:t>
            </a:r>
            <a:endParaRPr sz="3500">
              <a:solidFill>
                <a:srgbClr val="586F7C"/>
              </a:solidFill>
              <a:latin typeface="Open Sans"/>
              <a:ea typeface="Open Sans"/>
              <a:cs typeface="Open Sans"/>
              <a:sym typeface="Open Sans"/>
            </a:endParaRPr>
          </a:p>
        </p:txBody>
      </p:sp>
      <p:pic>
        <p:nvPicPr>
          <p:cNvPr id="466" name="Google Shape;466;p55"/>
          <p:cNvPicPr preferRelativeResize="0"/>
          <p:nvPr/>
        </p:nvPicPr>
        <p:blipFill rotWithShape="1">
          <a:blip r:embed="rId3">
            <a:alphaModFix/>
          </a:blip>
          <a:srcRect b="0" l="0" r="0" t="0"/>
          <a:stretch/>
        </p:blipFill>
        <p:spPr>
          <a:xfrm>
            <a:off x="1424167" y="1892744"/>
            <a:ext cx="9405711" cy="46203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56"/>
          <p:cNvSpPr txBox="1"/>
          <p:nvPr>
            <p:ph type="title"/>
          </p:nvPr>
        </p:nvSpPr>
        <p:spPr>
          <a:xfrm>
            <a:off x="1" y="437222"/>
            <a:ext cx="76200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Yale University Library Research guides</a:t>
            </a:r>
            <a:endParaRPr sz="3500">
              <a:solidFill>
                <a:srgbClr val="586F7C"/>
              </a:solidFill>
              <a:latin typeface="Open Sans"/>
              <a:ea typeface="Open Sans"/>
              <a:cs typeface="Open Sans"/>
              <a:sym typeface="Open Sans"/>
            </a:endParaRPr>
          </a:p>
        </p:txBody>
      </p:sp>
      <p:sp>
        <p:nvSpPr>
          <p:cNvPr id="473" name="Google Shape;473;p56"/>
          <p:cNvSpPr txBox="1"/>
          <p:nvPr>
            <p:ph idx="1" type="body"/>
          </p:nvPr>
        </p:nvSpPr>
        <p:spPr>
          <a:xfrm>
            <a:off x="0" y="1775400"/>
            <a:ext cx="9613800" cy="711126"/>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SzPts val="2400"/>
              <a:buNone/>
            </a:pPr>
            <a:r>
              <a:rPr lang="en-US">
                <a:solidFill>
                  <a:schemeClr val="dk1"/>
                </a:solidFill>
                <a:latin typeface="Open Sans"/>
                <a:ea typeface="Open Sans"/>
                <a:cs typeface="Open Sans"/>
                <a:sym typeface="Open Sans"/>
              </a:rPr>
              <a:t>Available at </a:t>
            </a:r>
            <a:r>
              <a:rPr lang="en-US" u="sng">
                <a:solidFill>
                  <a:schemeClr val="dk1"/>
                </a:solidFill>
                <a:latin typeface="Open Sans"/>
                <a:ea typeface="Open Sans"/>
                <a:cs typeface="Open Sans"/>
                <a:sym typeface="Open Sans"/>
                <a:hlinkClick r:id="rId3">
                  <a:extLst>
                    <a:ext uri="{A12FA001-AC4F-418D-AE19-62706E023703}">
                      <ahyp:hlinkClr val="tx"/>
                    </a:ext>
                  </a:extLst>
                </a:hlinkClick>
              </a:rPr>
              <a:t>https://guides.library.yale.edu/FESalumni</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p:txBody>
      </p:sp>
      <p:sp>
        <p:nvSpPr>
          <p:cNvPr id="474" name="Google Shape;474;p56"/>
          <p:cNvSpPr txBox="1"/>
          <p:nvPr/>
        </p:nvSpPr>
        <p:spPr>
          <a:xfrm>
            <a:off x="160420" y="3846296"/>
            <a:ext cx="3882191" cy="707886"/>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Open Sans"/>
                <a:ea typeface="Open Sans"/>
                <a:cs typeface="Open Sans"/>
                <a:sym typeface="Open Sans"/>
              </a:rPr>
              <a:t>Search page for Yale University Library Research guides</a:t>
            </a:r>
            <a:endParaRPr b="0" i="0" sz="1400" u="none" cap="none" strike="noStrike">
              <a:solidFill>
                <a:srgbClr val="000000"/>
              </a:solidFill>
              <a:latin typeface="Arial"/>
              <a:ea typeface="Arial"/>
              <a:cs typeface="Arial"/>
              <a:sym typeface="Arial"/>
            </a:endParaRPr>
          </a:p>
        </p:txBody>
      </p:sp>
      <p:pic>
        <p:nvPicPr>
          <p:cNvPr descr="https://lh3.googleusercontent.com/JNcAaAEpuVrbRpopRHbexy8T-h-2Bt_SHVb2Le-X3W4HO-m10TxMt_Gchg6yN854kWwrRXOvqKnVRluthUEAOtAU5zHM1YPu5Y0jh6RW-vcSgA5Dia4XfRNPUMa3B2UrDfeTJ0g" id="475" name="Google Shape;475;p56"/>
          <p:cNvPicPr preferRelativeResize="0"/>
          <p:nvPr/>
        </p:nvPicPr>
        <p:blipFill rotWithShape="1">
          <a:blip r:embed="rId4">
            <a:alphaModFix/>
          </a:blip>
          <a:srcRect b="0" l="0" r="0" t="0"/>
          <a:stretch/>
        </p:blipFill>
        <p:spPr>
          <a:xfrm>
            <a:off x="4075898" y="3176337"/>
            <a:ext cx="8046717" cy="243839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57"/>
          <p:cNvSpPr txBox="1"/>
          <p:nvPr>
            <p:ph type="title"/>
          </p:nvPr>
        </p:nvSpPr>
        <p:spPr>
          <a:xfrm>
            <a:off x="1" y="437222"/>
            <a:ext cx="76200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Yale University Library Research guides cont.</a:t>
            </a:r>
            <a:endParaRPr sz="3500">
              <a:solidFill>
                <a:srgbClr val="586F7C"/>
              </a:solidFill>
              <a:latin typeface="Open Sans"/>
              <a:ea typeface="Open Sans"/>
              <a:cs typeface="Open Sans"/>
              <a:sym typeface="Open Sans"/>
            </a:endParaRPr>
          </a:p>
        </p:txBody>
      </p:sp>
      <p:pic>
        <p:nvPicPr>
          <p:cNvPr id="482" name="Google Shape;482;p57"/>
          <p:cNvPicPr preferRelativeResize="0"/>
          <p:nvPr/>
        </p:nvPicPr>
        <p:blipFill rotWithShape="1">
          <a:blip r:embed="rId3">
            <a:alphaModFix/>
          </a:blip>
          <a:srcRect b="0" l="0" r="0" t="0"/>
          <a:stretch/>
        </p:blipFill>
        <p:spPr>
          <a:xfrm>
            <a:off x="1238218" y="1816533"/>
            <a:ext cx="9285403" cy="484216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58"/>
          <p:cNvSpPr txBox="1"/>
          <p:nvPr>
            <p:ph type="title"/>
          </p:nvPr>
        </p:nvSpPr>
        <p:spPr>
          <a:xfrm>
            <a:off x="1" y="437222"/>
            <a:ext cx="76200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World Environmental Organization (World Org)</a:t>
            </a:r>
            <a:endParaRPr sz="3500">
              <a:solidFill>
                <a:srgbClr val="586F7C"/>
              </a:solidFill>
              <a:latin typeface="Open Sans"/>
              <a:ea typeface="Open Sans"/>
              <a:cs typeface="Open Sans"/>
              <a:sym typeface="Open Sans"/>
            </a:endParaRPr>
          </a:p>
        </p:txBody>
      </p:sp>
      <p:sp>
        <p:nvSpPr>
          <p:cNvPr id="489" name="Google Shape;489;p58"/>
          <p:cNvSpPr txBox="1"/>
          <p:nvPr>
            <p:ph idx="1" type="body"/>
          </p:nvPr>
        </p:nvSpPr>
        <p:spPr>
          <a:xfrm>
            <a:off x="0" y="1775400"/>
            <a:ext cx="9613800" cy="711126"/>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SzPts val="2400"/>
              <a:buNone/>
            </a:pPr>
            <a:r>
              <a:rPr lang="en-US">
                <a:solidFill>
                  <a:schemeClr val="dk1"/>
                </a:solidFill>
                <a:latin typeface="Open Sans"/>
                <a:ea typeface="Open Sans"/>
                <a:cs typeface="Open Sans"/>
                <a:sym typeface="Open Sans"/>
              </a:rPr>
              <a:t>Available at </a:t>
            </a:r>
            <a:r>
              <a:rPr lang="en-US" u="sng">
                <a:solidFill>
                  <a:schemeClr val="dk1"/>
                </a:solidFill>
                <a:latin typeface="Open Sans"/>
                <a:ea typeface="Open Sans"/>
                <a:cs typeface="Open Sans"/>
                <a:sym typeface="Open Sans"/>
                <a:hlinkClick r:id="rId3">
                  <a:extLst>
                    <a:ext uri="{A12FA001-AC4F-418D-AE19-62706E023703}">
                      <ahyp:hlinkClr val="tx"/>
                    </a:ext>
                  </a:extLst>
                </a:hlinkClick>
              </a:rPr>
              <a:t>http://www.world.org/weo/environment</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p:txBody>
      </p:sp>
      <p:sp>
        <p:nvSpPr>
          <p:cNvPr id="490" name="Google Shape;490;p58"/>
          <p:cNvSpPr txBox="1"/>
          <p:nvPr/>
        </p:nvSpPr>
        <p:spPr>
          <a:xfrm>
            <a:off x="160420" y="3846296"/>
            <a:ext cx="3882191" cy="1015663"/>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Open Sans"/>
                <a:ea typeface="Open Sans"/>
                <a:cs typeface="Open Sans"/>
                <a:sym typeface="Open Sans"/>
              </a:rPr>
              <a:t>Search page for World Environmental Organization (World Org) </a:t>
            </a:r>
            <a:endParaRPr b="0" i="0" sz="1400" u="none" cap="none" strike="noStrike">
              <a:solidFill>
                <a:srgbClr val="000000"/>
              </a:solidFill>
              <a:latin typeface="Arial"/>
              <a:ea typeface="Arial"/>
              <a:cs typeface="Arial"/>
              <a:sym typeface="Arial"/>
            </a:endParaRPr>
          </a:p>
        </p:txBody>
      </p:sp>
      <p:pic>
        <p:nvPicPr>
          <p:cNvPr descr="https://lh5.googleusercontent.com/S5yJKCjbIzeyW1esmJBrca-PmFxysdBiNlOJpTqbyo-eUqVgb39djiEsDo_QGuddUAM6juViw2lOncw5XP3nhWuOK1w5H4_RuOFYnUg5rBELCfu8PGlKuZQ6iB_2TsyltwVP_IA" id="491" name="Google Shape;491;p58"/>
          <p:cNvPicPr preferRelativeResize="0"/>
          <p:nvPr/>
        </p:nvPicPr>
        <p:blipFill rotWithShape="1">
          <a:blip r:embed="rId4">
            <a:alphaModFix/>
          </a:blip>
          <a:srcRect b="0" l="0" r="0" t="0"/>
          <a:stretch/>
        </p:blipFill>
        <p:spPr>
          <a:xfrm>
            <a:off x="4647715" y="2687281"/>
            <a:ext cx="7344761" cy="326434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59"/>
          <p:cNvSpPr txBox="1"/>
          <p:nvPr>
            <p:ph type="title"/>
          </p:nvPr>
        </p:nvSpPr>
        <p:spPr>
          <a:xfrm>
            <a:off x="1" y="437222"/>
            <a:ext cx="76200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World Environmental Organization (World Org) cont.</a:t>
            </a:r>
            <a:endParaRPr sz="3500">
              <a:solidFill>
                <a:srgbClr val="586F7C"/>
              </a:solidFill>
              <a:latin typeface="Open Sans"/>
              <a:ea typeface="Open Sans"/>
              <a:cs typeface="Open Sans"/>
              <a:sym typeface="Open Sans"/>
            </a:endParaRPr>
          </a:p>
        </p:txBody>
      </p:sp>
      <p:pic>
        <p:nvPicPr>
          <p:cNvPr id="498" name="Google Shape;498;p59"/>
          <p:cNvPicPr preferRelativeResize="0"/>
          <p:nvPr/>
        </p:nvPicPr>
        <p:blipFill rotWithShape="1">
          <a:blip r:embed="rId3">
            <a:alphaModFix/>
          </a:blip>
          <a:srcRect b="0" l="0" r="0" t="0"/>
          <a:stretch/>
        </p:blipFill>
        <p:spPr>
          <a:xfrm>
            <a:off x="1828123" y="1868661"/>
            <a:ext cx="8941092" cy="48529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40"/>
          <p:cNvSpPr txBox="1"/>
          <p:nvPr>
            <p:ph type="title"/>
          </p:nvPr>
        </p:nvSpPr>
        <p:spPr>
          <a:xfrm>
            <a:off x="0" y="437222"/>
            <a:ext cx="821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Environmental Index</a:t>
            </a:r>
            <a:endParaRPr>
              <a:solidFill>
                <a:srgbClr val="586F7C"/>
              </a:solidFill>
              <a:latin typeface="Open Sans"/>
              <a:ea typeface="Open Sans"/>
              <a:cs typeface="Open Sans"/>
              <a:sym typeface="Open Sans"/>
            </a:endParaRPr>
          </a:p>
        </p:txBody>
      </p:sp>
      <p:sp>
        <p:nvSpPr>
          <p:cNvPr id="109" name="Google Shape;109;p40"/>
          <p:cNvSpPr txBox="1"/>
          <p:nvPr>
            <p:ph idx="1" type="body"/>
          </p:nvPr>
        </p:nvSpPr>
        <p:spPr>
          <a:xfrm>
            <a:off x="190787" y="1653993"/>
            <a:ext cx="11602628" cy="4522124"/>
          </a:xfrm>
          <a:prstGeom prst="rect">
            <a:avLst/>
          </a:prstGeom>
          <a:noFill/>
          <a:ln>
            <a:noFill/>
          </a:ln>
        </p:spPr>
        <p:txBody>
          <a:bodyPr anchorCtr="0" anchor="t" bIns="45700" lIns="91425" spcFirstLastPara="1" rIns="91425" wrap="square" tIns="45700">
            <a:noAutofit/>
          </a:bodyPr>
          <a:lstStyle/>
          <a:p>
            <a:pPr indent="-342900" lvl="0" marL="355600" rtl="0" algn="l">
              <a:lnSpc>
                <a:spcPct val="15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This is a bibliographic database from </a:t>
            </a:r>
            <a:r>
              <a:rPr b="1" lang="en-US" sz="2200">
                <a:solidFill>
                  <a:srgbClr val="3F3F3F"/>
                </a:solidFill>
                <a:latin typeface="Open Sans"/>
                <a:ea typeface="Open Sans"/>
                <a:cs typeface="Open Sans"/>
                <a:sym typeface="Open Sans"/>
              </a:rPr>
              <a:t>EBSCO Information Services</a:t>
            </a:r>
            <a:r>
              <a:rPr lang="en-US" sz="2200">
                <a:solidFill>
                  <a:srgbClr val="3F3F3F"/>
                </a:solidFill>
                <a:latin typeface="Open Sans"/>
                <a:ea typeface="Open Sans"/>
                <a:cs typeface="Open Sans"/>
                <a:sym typeface="Open Sans"/>
              </a:rPr>
              <a:t>. </a:t>
            </a:r>
            <a:endParaRPr sz="2200">
              <a:solidFill>
                <a:srgbClr val="3F3F3F"/>
              </a:solidFill>
              <a:latin typeface="Open Sans"/>
              <a:ea typeface="Open Sans"/>
              <a:cs typeface="Open Sans"/>
              <a:sym typeface="Open Sans"/>
            </a:endParaRPr>
          </a:p>
          <a:p>
            <a:pPr indent="-342900" lvl="1" marL="812800" rtl="0" algn="l">
              <a:lnSpc>
                <a:spcPct val="15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Formerly known as Environmental Knowledgebase Online</a:t>
            </a:r>
            <a:endParaRPr>
              <a:solidFill>
                <a:srgbClr val="3F3F3F"/>
              </a:solidFill>
            </a:endParaRPr>
          </a:p>
          <a:p>
            <a:pPr indent="-342900" lvl="0" marL="355600" rtl="0" algn="l">
              <a:lnSpc>
                <a:spcPct val="15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Coverage includes areas of agriculture such as; ecosystem ecology, energy, renewable energy sources, natural resources and many more.</a:t>
            </a:r>
            <a:endParaRPr/>
          </a:p>
          <a:p>
            <a:pPr indent="-342900" lvl="0" marL="355600" rtl="0" algn="l">
              <a:lnSpc>
                <a:spcPct val="15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Coverage backing date to 1888</a:t>
            </a:r>
            <a:endParaRPr>
              <a:solidFill>
                <a:srgbClr val="3F3F3F"/>
              </a:solidFill>
            </a:endParaRPr>
          </a:p>
          <a:p>
            <a:pPr indent="-342900" lvl="0" marL="355600" rtl="0" algn="l">
              <a:lnSpc>
                <a:spcPct val="15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It contains more than </a:t>
            </a:r>
            <a:r>
              <a:rPr b="1" lang="en-US" sz="2200">
                <a:solidFill>
                  <a:srgbClr val="3F3F3F"/>
                </a:solidFill>
              </a:rPr>
              <a:t>4.7 million records </a:t>
            </a:r>
            <a:r>
              <a:rPr lang="en-US" sz="2200">
                <a:solidFill>
                  <a:srgbClr val="3F3F3F"/>
                </a:solidFill>
                <a:latin typeface="Open Sans"/>
                <a:ea typeface="Open Sans"/>
                <a:cs typeface="Open Sans"/>
                <a:sym typeface="Open Sans"/>
              </a:rPr>
              <a:t>from more than </a:t>
            </a:r>
            <a:r>
              <a:rPr b="1" lang="en-US" sz="2200">
                <a:solidFill>
                  <a:srgbClr val="3F3F3F"/>
                </a:solidFill>
                <a:latin typeface="Open Sans"/>
                <a:ea typeface="Open Sans"/>
                <a:cs typeface="Open Sans"/>
                <a:sym typeface="Open Sans"/>
              </a:rPr>
              <a:t>2,200 domestic and international journals </a:t>
            </a:r>
            <a:r>
              <a:rPr lang="en-US" sz="2200">
                <a:solidFill>
                  <a:srgbClr val="3F3F3F"/>
                </a:solidFill>
                <a:latin typeface="Open Sans"/>
                <a:ea typeface="Open Sans"/>
                <a:cs typeface="Open Sans"/>
                <a:sym typeface="Open Sans"/>
              </a:rPr>
              <a:t> also features an in-depth thesaurus &amp; author profiles for about </a:t>
            </a:r>
            <a:r>
              <a:rPr b="1" lang="en-US" sz="2200">
                <a:solidFill>
                  <a:srgbClr val="3F3F3F"/>
                </a:solidFill>
                <a:latin typeface="Open Sans"/>
                <a:ea typeface="Open Sans"/>
                <a:cs typeface="Open Sans"/>
                <a:sym typeface="Open Sans"/>
              </a:rPr>
              <a:t>6,500 authors </a:t>
            </a:r>
            <a:r>
              <a:rPr lang="en-US" sz="2200">
                <a:solidFill>
                  <a:srgbClr val="3F3F3F"/>
                </a:solidFill>
                <a:latin typeface="Open Sans"/>
                <a:ea typeface="Open Sans"/>
                <a:cs typeface="Open Sans"/>
                <a:sym typeface="Open Sans"/>
              </a:rPr>
              <a:t>in the discipline.</a:t>
            </a:r>
            <a:endParaRPr>
              <a:solidFill>
                <a:srgbClr val="3F3F3F"/>
              </a:solidFill>
            </a:endParaRPr>
          </a:p>
          <a:p>
            <a:pPr indent="-342900" lvl="0" marL="355600" rtl="0" algn="l">
              <a:lnSpc>
                <a:spcPct val="15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Environmental Index provides </a:t>
            </a:r>
            <a:r>
              <a:rPr b="1" lang="en-US" sz="2200">
                <a:solidFill>
                  <a:srgbClr val="3F3F3F"/>
                </a:solidFill>
                <a:latin typeface="Open Sans"/>
                <a:ea typeface="Open Sans"/>
                <a:cs typeface="Open Sans"/>
                <a:sym typeface="Open Sans"/>
              </a:rPr>
              <a:t>metadata</a:t>
            </a:r>
            <a:r>
              <a:rPr lang="en-US" sz="2200">
                <a:solidFill>
                  <a:srgbClr val="3F3F3F"/>
                </a:solidFill>
                <a:latin typeface="Open Sans"/>
                <a:ea typeface="Open Sans"/>
                <a:cs typeface="Open Sans"/>
                <a:sym typeface="Open Sans"/>
              </a:rPr>
              <a:t> and only links to some </a:t>
            </a:r>
            <a:r>
              <a:rPr b="1" lang="en-US" sz="2200">
                <a:solidFill>
                  <a:srgbClr val="3F3F3F"/>
                </a:solidFill>
                <a:latin typeface="Open Sans"/>
                <a:ea typeface="Open Sans"/>
                <a:cs typeface="Open Sans"/>
                <a:sym typeface="Open Sans"/>
              </a:rPr>
              <a:t>full-text articles</a:t>
            </a:r>
            <a:r>
              <a:rPr lang="en-US" sz="2200">
                <a:solidFill>
                  <a:srgbClr val="3F3F3F"/>
                </a:solidFill>
                <a:latin typeface="Open Sans"/>
                <a:ea typeface="Open Sans"/>
                <a:cs typeface="Open Sans"/>
                <a:sym typeface="Open Sans"/>
              </a:rPr>
              <a:t>.</a:t>
            </a:r>
            <a:endParaRPr>
              <a:solidFill>
                <a:srgbClr val="3F3F3F"/>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60"/>
          <p:cNvSpPr txBox="1"/>
          <p:nvPr>
            <p:ph type="title"/>
          </p:nvPr>
        </p:nvSpPr>
        <p:spPr>
          <a:xfrm>
            <a:off x="1" y="437222"/>
            <a:ext cx="8037094" cy="10809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2874"/>
              <a:buNone/>
            </a:pPr>
            <a:r>
              <a:rPr lang="en-US" sz="3150">
                <a:solidFill>
                  <a:srgbClr val="586F7C"/>
                </a:solidFill>
                <a:latin typeface="Open Sans"/>
                <a:ea typeface="Open Sans"/>
                <a:cs typeface="Open Sans"/>
                <a:sym typeface="Open Sans"/>
              </a:rPr>
              <a:t>United Nations Environment Programme document repository </a:t>
            </a:r>
            <a:br>
              <a:rPr lang="en-US" sz="3150">
                <a:solidFill>
                  <a:srgbClr val="586F7C"/>
                </a:solidFill>
                <a:latin typeface="Open Sans"/>
                <a:ea typeface="Open Sans"/>
                <a:cs typeface="Open Sans"/>
                <a:sym typeface="Open Sans"/>
              </a:rPr>
            </a:br>
            <a:endParaRPr sz="3150">
              <a:solidFill>
                <a:srgbClr val="586F7C"/>
              </a:solidFill>
              <a:latin typeface="Open Sans"/>
              <a:ea typeface="Open Sans"/>
              <a:cs typeface="Open Sans"/>
              <a:sym typeface="Open Sans"/>
            </a:endParaRPr>
          </a:p>
        </p:txBody>
      </p:sp>
      <p:sp>
        <p:nvSpPr>
          <p:cNvPr id="505" name="Google Shape;505;p60"/>
          <p:cNvSpPr txBox="1"/>
          <p:nvPr>
            <p:ph idx="1" type="body"/>
          </p:nvPr>
        </p:nvSpPr>
        <p:spPr>
          <a:xfrm>
            <a:off x="0" y="1775400"/>
            <a:ext cx="9613800" cy="711126"/>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SzPts val="2400"/>
              <a:buNone/>
            </a:pPr>
            <a:r>
              <a:rPr lang="en-US">
                <a:solidFill>
                  <a:schemeClr val="dk1"/>
                </a:solidFill>
                <a:latin typeface="Open Sans"/>
                <a:ea typeface="Open Sans"/>
                <a:cs typeface="Open Sans"/>
                <a:sym typeface="Open Sans"/>
              </a:rPr>
              <a:t>Available at  </a:t>
            </a:r>
            <a:r>
              <a:rPr lang="en-US" u="sng">
                <a:solidFill>
                  <a:schemeClr val="dk1"/>
                </a:solidFill>
                <a:latin typeface="Open Sans"/>
                <a:ea typeface="Open Sans"/>
                <a:cs typeface="Open Sans"/>
                <a:sym typeface="Open Sans"/>
                <a:hlinkClick r:id="rId3">
                  <a:extLst>
                    <a:ext uri="{A12FA001-AC4F-418D-AE19-62706E023703}">
                      <ahyp:hlinkClr val="tx"/>
                    </a:ext>
                  </a:extLst>
                </a:hlinkClick>
              </a:rPr>
              <a:t>http://wedocs.unep.org/handle/20.500.11822/1</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p:txBody>
      </p:sp>
      <p:sp>
        <p:nvSpPr>
          <p:cNvPr id="506" name="Google Shape;506;p60"/>
          <p:cNvSpPr txBox="1"/>
          <p:nvPr/>
        </p:nvSpPr>
        <p:spPr>
          <a:xfrm>
            <a:off x="160420" y="3846296"/>
            <a:ext cx="3882191" cy="1323439"/>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Open Sans"/>
                <a:ea typeface="Open Sans"/>
                <a:cs typeface="Open Sans"/>
                <a:sym typeface="Open Sans"/>
              </a:rPr>
              <a:t>Search page for United Nations Environment Programme document repository </a:t>
            </a:r>
            <a:br>
              <a:rPr b="0" i="0" lang="en-US" sz="2000" u="none" cap="none" strike="noStrike">
                <a:solidFill>
                  <a:schemeClr val="dk1"/>
                </a:solidFill>
                <a:latin typeface="Open Sans"/>
                <a:ea typeface="Open Sans"/>
                <a:cs typeface="Open Sans"/>
                <a:sym typeface="Open Sans"/>
              </a:rPr>
            </a:br>
            <a:endParaRPr b="0" i="0" sz="2000" u="none" cap="none" strike="noStrike">
              <a:solidFill>
                <a:schemeClr val="dk1"/>
              </a:solidFill>
              <a:latin typeface="Open Sans"/>
              <a:ea typeface="Open Sans"/>
              <a:cs typeface="Open Sans"/>
              <a:sym typeface="Open Sans"/>
            </a:endParaRPr>
          </a:p>
        </p:txBody>
      </p:sp>
      <p:pic>
        <p:nvPicPr>
          <p:cNvPr descr="https://lh5.googleusercontent.com/lfpYBcU0XWPKjYRcl2aFaHg8QL2q7P96AgKMNGDl1k43C9hkfl_KmXitOs3RwhqwSSSd67UIbvmisCuRe0DFqjpY39mgdpOpBx6FjfpbxZhiS3Sb7l1eS70qyMa_2Uv5QdHB7Fo" id="507" name="Google Shape;507;p60"/>
          <p:cNvPicPr preferRelativeResize="0"/>
          <p:nvPr/>
        </p:nvPicPr>
        <p:blipFill rotWithShape="1">
          <a:blip r:embed="rId4">
            <a:alphaModFix/>
          </a:blip>
          <a:srcRect b="0" l="0" r="0" t="0"/>
          <a:stretch/>
        </p:blipFill>
        <p:spPr>
          <a:xfrm>
            <a:off x="4082715" y="2486526"/>
            <a:ext cx="7908760" cy="368968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61"/>
          <p:cNvSpPr txBox="1"/>
          <p:nvPr>
            <p:ph type="title"/>
          </p:nvPr>
        </p:nvSpPr>
        <p:spPr>
          <a:xfrm>
            <a:off x="1" y="437222"/>
            <a:ext cx="7620000" cy="10809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2874"/>
              <a:buNone/>
            </a:pPr>
            <a:r>
              <a:rPr lang="en-US" sz="3150">
                <a:solidFill>
                  <a:srgbClr val="586F7C"/>
                </a:solidFill>
                <a:latin typeface="Open Sans"/>
                <a:ea typeface="Open Sans"/>
                <a:cs typeface="Open Sans"/>
                <a:sym typeface="Open Sans"/>
              </a:rPr>
              <a:t>United Nations Environment Programme document repository cont.</a:t>
            </a:r>
            <a:br>
              <a:rPr lang="en-US" sz="3150">
                <a:solidFill>
                  <a:srgbClr val="586F7C"/>
                </a:solidFill>
                <a:latin typeface="Open Sans"/>
                <a:ea typeface="Open Sans"/>
                <a:cs typeface="Open Sans"/>
                <a:sym typeface="Open Sans"/>
              </a:rPr>
            </a:br>
            <a:endParaRPr sz="3150">
              <a:solidFill>
                <a:srgbClr val="586F7C"/>
              </a:solidFill>
              <a:latin typeface="Open Sans"/>
              <a:ea typeface="Open Sans"/>
              <a:cs typeface="Open Sans"/>
              <a:sym typeface="Open Sans"/>
            </a:endParaRPr>
          </a:p>
        </p:txBody>
      </p:sp>
      <p:pic>
        <p:nvPicPr>
          <p:cNvPr id="514" name="Google Shape;514;p61"/>
          <p:cNvPicPr preferRelativeResize="0"/>
          <p:nvPr/>
        </p:nvPicPr>
        <p:blipFill rotWithShape="1">
          <a:blip r:embed="rId3">
            <a:alphaModFix/>
          </a:blip>
          <a:srcRect b="0" l="0" r="0" t="0"/>
          <a:stretch/>
        </p:blipFill>
        <p:spPr>
          <a:xfrm>
            <a:off x="1794791" y="1870907"/>
            <a:ext cx="9375652" cy="4706356"/>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62"/>
          <p:cNvSpPr txBox="1"/>
          <p:nvPr>
            <p:ph type="title"/>
          </p:nvPr>
        </p:nvSpPr>
        <p:spPr>
          <a:xfrm>
            <a:off x="1" y="437222"/>
            <a:ext cx="8037094"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000">
                <a:solidFill>
                  <a:srgbClr val="586F7C"/>
                </a:solidFill>
                <a:latin typeface="Open Sans"/>
                <a:ea typeface="Open Sans"/>
                <a:cs typeface="Open Sans"/>
                <a:sym typeface="Open Sans"/>
              </a:rPr>
              <a:t>United Nations Environment Programme: World Environment Situation Room</a:t>
            </a:r>
            <a:endParaRPr sz="3000">
              <a:solidFill>
                <a:srgbClr val="586F7C"/>
              </a:solidFill>
              <a:latin typeface="Open Sans"/>
              <a:ea typeface="Open Sans"/>
              <a:cs typeface="Open Sans"/>
              <a:sym typeface="Open Sans"/>
            </a:endParaRPr>
          </a:p>
        </p:txBody>
      </p:sp>
      <p:sp>
        <p:nvSpPr>
          <p:cNvPr id="521" name="Google Shape;521;p62"/>
          <p:cNvSpPr txBox="1"/>
          <p:nvPr>
            <p:ph idx="1" type="body"/>
          </p:nvPr>
        </p:nvSpPr>
        <p:spPr>
          <a:xfrm>
            <a:off x="0" y="1775400"/>
            <a:ext cx="9613800" cy="711126"/>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SzPts val="2400"/>
              <a:buNone/>
            </a:pPr>
            <a:r>
              <a:rPr lang="en-US">
                <a:solidFill>
                  <a:schemeClr val="dk1"/>
                </a:solidFill>
                <a:latin typeface="Open Sans"/>
                <a:ea typeface="Open Sans"/>
                <a:cs typeface="Open Sans"/>
                <a:sym typeface="Open Sans"/>
              </a:rPr>
              <a:t>Available at </a:t>
            </a:r>
            <a:r>
              <a:rPr lang="en-US" u="sng">
                <a:solidFill>
                  <a:schemeClr val="dk1"/>
                </a:solidFill>
                <a:latin typeface="Open Sans"/>
                <a:ea typeface="Open Sans"/>
                <a:cs typeface="Open Sans"/>
                <a:sym typeface="Open Sans"/>
                <a:hlinkClick r:id="rId3">
                  <a:extLst>
                    <a:ext uri="{A12FA001-AC4F-418D-AE19-62706E023703}">
                      <ahyp:hlinkClr val="tx"/>
                    </a:ext>
                  </a:extLst>
                </a:hlinkClick>
              </a:rPr>
              <a:t>https://environmentlive.unep.org/</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p:txBody>
      </p:sp>
      <p:sp>
        <p:nvSpPr>
          <p:cNvPr id="522" name="Google Shape;522;p62"/>
          <p:cNvSpPr txBox="1"/>
          <p:nvPr/>
        </p:nvSpPr>
        <p:spPr>
          <a:xfrm>
            <a:off x="160420" y="3846296"/>
            <a:ext cx="3882191" cy="1631216"/>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Open Sans"/>
                <a:ea typeface="Open Sans"/>
                <a:cs typeface="Open Sans"/>
                <a:sym typeface="Open Sans"/>
              </a:rPr>
              <a:t>Search page for United Nations Environment Programme: World Environment Situation Room</a:t>
            </a:r>
            <a:br>
              <a:rPr b="0" i="0" lang="en-US" sz="2000" u="none" cap="none" strike="noStrike">
                <a:solidFill>
                  <a:schemeClr val="dk1"/>
                </a:solidFill>
                <a:latin typeface="Open Sans"/>
                <a:ea typeface="Open Sans"/>
                <a:cs typeface="Open Sans"/>
                <a:sym typeface="Open Sans"/>
              </a:rPr>
            </a:br>
            <a:endParaRPr b="0" i="0" sz="2000" u="none" cap="none" strike="noStrike">
              <a:solidFill>
                <a:schemeClr val="dk1"/>
              </a:solidFill>
              <a:latin typeface="Open Sans"/>
              <a:ea typeface="Open Sans"/>
              <a:cs typeface="Open Sans"/>
              <a:sym typeface="Open Sans"/>
            </a:endParaRPr>
          </a:p>
        </p:txBody>
      </p:sp>
      <p:pic>
        <p:nvPicPr>
          <p:cNvPr descr="https://lh5.googleusercontent.com/XLB5HGQnB78NDp3Iqfus3xE6eBj4mySW_mq7cruu4Tq9EW1k9WOjWKTWRHZrJ1a7n7AEGkFy3ycEXXGtdXXEKRyeYpArNHoaqCsdjVsFtq5Bo4K6JjWWhnpY1mCkLlqf8okHxiw" id="523" name="Google Shape;523;p62"/>
          <p:cNvPicPr preferRelativeResize="0"/>
          <p:nvPr/>
        </p:nvPicPr>
        <p:blipFill rotWithShape="1">
          <a:blip r:embed="rId4">
            <a:alphaModFix/>
          </a:blip>
          <a:srcRect b="0" l="0" r="0" t="0"/>
          <a:stretch/>
        </p:blipFill>
        <p:spPr>
          <a:xfrm>
            <a:off x="4379495" y="2778200"/>
            <a:ext cx="7540108" cy="2964873"/>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63"/>
          <p:cNvSpPr txBox="1"/>
          <p:nvPr>
            <p:ph type="title"/>
          </p:nvPr>
        </p:nvSpPr>
        <p:spPr>
          <a:xfrm>
            <a:off x="0" y="437222"/>
            <a:ext cx="8261683"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150">
                <a:solidFill>
                  <a:srgbClr val="586F7C"/>
                </a:solidFill>
                <a:latin typeface="Open Sans"/>
                <a:ea typeface="Open Sans"/>
                <a:cs typeface="Open Sans"/>
                <a:sym typeface="Open Sans"/>
              </a:rPr>
              <a:t>United Nations Environment Programme: World Environment Situation Room cont.</a:t>
            </a:r>
            <a:endParaRPr sz="3150">
              <a:solidFill>
                <a:srgbClr val="586F7C"/>
              </a:solidFill>
              <a:latin typeface="Open Sans"/>
              <a:ea typeface="Open Sans"/>
              <a:cs typeface="Open Sans"/>
              <a:sym typeface="Open Sans"/>
            </a:endParaRPr>
          </a:p>
        </p:txBody>
      </p:sp>
      <p:pic>
        <p:nvPicPr>
          <p:cNvPr id="530" name="Google Shape;530;p63"/>
          <p:cNvPicPr preferRelativeResize="0"/>
          <p:nvPr/>
        </p:nvPicPr>
        <p:blipFill rotWithShape="1">
          <a:blip r:embed="rId3">
            <a:alphaModFix/>
          </a:blip>
          <a:srcRect b="0" l="0" r="0" t="0"/>
          <a:stretch/>
        </p:blipFill>
        <p:spPr>
          <a:xfrm>
            <a:off x="1957136" y="1781628"/>
            <a:ext cx="7188773" cy="502035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64"/>
          <p:cNvSpPr txBox="1"/>
          <p:nvPr>
            <p:ph type="title"/>
          </p:nvPr>
        </p:nvSpPr>
        <p:spPr>
          <a:xfrm>
            <a:off x="0" y="378812"/>
            <a:ext cx="8131629"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Summary</a:t>
            </a:r>
            <a:endParaRPr>
              <a:solidFill>
                <a:srgbClr val="586F7C"/>
              </a:solidFill>
              <a:latin typeface="Open Sans"/>
              <a:ea typeface="Open Sans"/>
              <a:cs typeface="Open Sans"/>
              <a:sym typeface="Open Sans"/>
            </a:endParaRPr>
          </a:p>
        </p:txBody>
      </p:sp>
      <p:sp>
        <p:nvSpPr>
          <p:cNvPr id="537" name="Google Shape;537;p64"/>
          <p:cNvSpPr txBox="1"/>
          <p:nvPr>
            <p:ph idx="1" type="body"/>
          </p:nvPr>
        </p:nvSpPr>
        <p:spPr>
          <a:xfrm>
            <a:off x="212270" y="1796144"/>
            <a:ext cx="11462659" cy="4882242"/>
          </a:xfrm>
          <a:prstGeom prst="rect">
            <a:avLst/>
          </a:prstGeom>
          <a:noFill/>
          <a:ln>
            <a:noFill/>
          </a:ln>
        </p:spPr>
        <p:txBody>
          <a:bodyPr anchorCtr="0" anchor="t" bIns="45700" lIns="91425" spcFirstLastPara="1" rIns="91425" wrap="square" tIns="45700">
            <a:noAutofit/>
          </a:bodyPr>
          <a:lstStyle/>
          <a:p>
            <a:pPr indent="-342900" lvl="0" marL="355600" rtl="0" algn="l">
              <a:lnSpc>
                <a:spcPct val="150000"/>
              </a:lnSpc>
              <a:spcBef>
                <a:spcPts val="0"/>
              </a:spcBef>
              <a:spcAft>
                <a:spcPts val="0"/>
              </a:spcAft>
              <a:buClr>
                <a:schemeClr val="dk2"/>
              </a:buClr>
              <a:buSzPts val="2200"/>
              <a:buChar char="●"/>
            </a:pPr>
            <a:r>
              <a:rPr lang="en-US" sz="2000">
                <a:solidFill>
                  <a:schemeClr val="dk1"/>
                </a:solidFill>
                <a:latin typeface="Open Sans"/>
                <a:ea typeface="Open Sans"/>
                <a:cs typeface="Open Sans"/>
                <a:sym typeface="Open Sans"/>
              </a:rPr>
              <a:t>This lesson has focused on three environment-related databases namely Environment Index, Environmental Science Collection and Meteorological Monographs accessible through the Databases for discovery link on the OARE content page.  </a:t>
            </a:r>
            <a:endParaRPr sz="2000">
              <a:solidFill>
                <a:schemeClr val="dk1"/>
              </a:solidFill>
              <a:latin typeface="Open Sans"/>
              <a:ea typeface="Open Sans"/>
              <a:cs typeface="Open Sans"/>
              <a:sym typeface="Open Sans"/>
            </a:endParaRPr>
          </a:p>
          <a:p>
            <a:pPr indent="-342900" lvl="0" marL="355600" rtl="0" algn="l">
              <a:lnSpc>
                <a:spcPct val="150000"/>
              </a:lnSpc>
              <a:spcBef>
                <a:spcPts val="0"/>
              </a:spcBef>
              <a:spcAft>
                <a:spcPts val="0"/>
              </a:spcAft>
              <a:buClr>
                <a:schemeClr val="dk2"/>
              </a:buClr>
              <a:buSzPts val="2200"/>
              <a:buChar char="●"/>
            </a:pPr>
            <a:r>
              <a:rPr lang="en-US" sz="2000">
                <a:solidFill>
                  <a:schemeClr val="dk1"/>
                </a:solidFill>
                <a:latin typeface="Open Sans"/>
                <a:ea typeface="Open Sans"/>
                <a:cs typeface="Open Sans"/>
                <a:sym typeface="Open Sans"/>
              </a:rPr>
              <a:t>This lesson has explored the ways of accessing and searching these databases efficiently and effectively, and how to create user accounts so a user can get full functionalities of the databases.</a:t>
            </a:r>
            <a:endParaRPr/>
          </a:p>
          <a:p>
            <a:pPr indent="-342900" lvl="0" marL="355600" rtl="0" algn="l">
              <a:lnSpc>
                <a:spcPct val="150000"/>
              </a:lnSpc>
              <a:spcBef>
                <a:spcPts val="0"/>
              </a:spcBef>
              <a:spcAft>
                <a:spcPts val="0"/>
              </a:spcAft>
              <a:buClr>
                <a:schemeClr val="dk2"/>
              </a:buClr>
              <a:buSzPts val="2200"/>
              <a:buChar char="●"/>
            </a:pPr>
            <a:r>
              <a:rPr lang="en-US" sz="2000">
                <a:solidFill>
                  <a:schemeClr val="dk1"/>
                </a:solidFill>
                <a:latin typeface="Open Sans"/>
                <a:ea typeface="Open Sans"/>
                <a:cs typeface="Open Sans"/>
                <a:sym typeface="Open Sans"/>
              </a:rPr>
              <a:t>The lesson also contains annotated links to Internet repositories and gateways that expand the access to relevant environment information beyond the Research4Life resources with  special focus on United Nations Environment Programme access tools.</a:t>
            </a:r>
            <a:endParaRPr/>
          </a:p>
          <a:p>
            <a:pPr indent="-203200" lvl="0" marL="355600" rtl="0" algn="l">
              <a:lnSpc>
                <a:spcPct val="150000"/>
              </a:lnSpc>
              <a:spcBef>
                <a:spcPts val="0"/>
              </a:spcBef>
              <a:spcAft>
                <a:spcPts val="0"/>
              </a:spcAft>
              <a:buClr>
                <a:schemeClr val="dk2"/>
              </a:buClr>
              <a:buSzPts val="2200"/>
              <a:buNone/>
            </a:pPr>
            <a:r>
              <a:t/>
            </a:r>
            <a:endParaRPr sz="2000">
              <a:solidFill>
                <a:schemeClr val="dk1"/>
              </a:solidFill>
              <a:latin typeface="Open Sans"/>
              <a:ea typeface="Open Sans"/>
              <a:cs typeface="Open Sans"/>
              <a:sym typeface="Open Sans"/>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g727b3dbef2_0_81"/>
          <p:cNvSpPr txBox="1"/>
          <p:nvPr>
            <p:ph type="title"/>
          </p:nvPr>
        </p:nvSpPr>
        <p:spPr>
          <a:xfrm>
            <a:off x="0" y="437222"/>
            <a:ext cx="82035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You are invited to;</a:t>
            </a:r>
            <a:endParaRPr>
              <a:solidFill>
                <a:srgbClr val="586F7C"/>
              </a:solidFill>
              <a:latin typeface="Open Sans"/>
              <a:ea typeface="Open Sans"/>
              <a:cs typeface="Open Sans"/>
              <a:sym typeface="Open Sans"/>
            </a:endParaRPr>
          </a:p>
        </p:txBody>
      </p:sp>
      <p:sp>
        <p:nvSpPr>
          <p:cNvPr id="543" name="Google Shape;543;g727b3dbef2_0_81"/>
          <p:cNvSpPr txBox="1"/>
          <p:nvPr>
            <p:ph idx="1" type="body"/>
          </p:nvPr>
        </p:nvSpPr>
        <p:spPr>
          <a:xfrm>
            <a:off x="656075" y="2094525"/>
            <a:ext cx="9916800" cy="3599400"/>
          </a:xfrm>
          <a:prstGeom prst="rect">
            <a:avLst/>
          </a:prstGeom>
          <a:noFill/>
          <a:ln>
            <a:noFill/>
          </a:ln>
        </p:spPr>
        <p:txBody>
          <a:bodyPr anchorCtr="0" anchor="t" bIns="45700" lIns="91425" spcFirstLastPara="1" rIns="91425" wrap="square" tIns="45700">
            <a:noAutofit/>
          </a:bodyPr>
          <a:lstStyle/>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Visit us at </a:t>
            </a:r>
            <a:r>
              <a:rPr lang="en-US" sz="2000">
                <a:solidFill>
                  <a:srgbClr val="586F7C"/>
                </a:solidFill>
                <a:uFill>
                  <a:noFill/>
                </a:uFill>
                <a:latin typeface="Open Sans"/>
                <a:ea typeface="Open Sans"/>
                <a:cs typeface="Open Sans"/>
                <a:sym typeface="Open Sans"/>
                <a:hlinkClick r:id="rId3">
                  <a:extLst>
                    <a:ext uri="{A12FA001-AC4F-418D-AE19-62706E023703}">
                      <ahyp:hlinkClr val="tx"/>
                    </a:ext>
                  </a:extLst>
                </a:hlinkClick>
              </a:rPr>
              <a:t>www.research4life.or</a:t>
            </a:r>
            <a:r>
              <a:rPr lang="en-US" sz="2000" u="sng">
                <a:solidFill>
                  <a:srgbClr val="586F7C"/>
                </a:solidFill>
                <a:latin typeface="Open Sans"/>
                <a:ea typeface="Open Sans"/>
                <a:cs typeface="Open Sans"/>
                <a:sym typeface="Open Sans"/>
                <a:hlinkClick r:id="rId4">
                  <a:extLst>
                    <a:ext uri="{A12FA001-AC4F-418D-AE19-62706E023703}">
                      <ahyp:hlinkClr val="tx"/>
                    </a:ext>
                  </a:extLst>
                </a:hlinkClick>
              </a:rPr>
              <a:t>g</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Contact us at </a:t>
            </a:r>
            <a:r>
              <a:rPr lang="en-US" sz="2000">
                <a:solidFill>
                  <a:srgbClr val="586F7C"/>
                </a:solidFill>
                <a:uFill>
                  <a:noFill/>
                </a:uFill>
                <a:latin typeface="Open Sans"/>
                <a:ea typeface="Open Sans"/>
                <a:cs typeface="Open Sans"/>
                <a:sym typeface="Open Sans"/>
                <a:hlinkClick r:id="rId5">
                  <a:extLst>
                    <a:ext uri="{A12FA001-AC4F-418D-AE19-62706E023703}">
                      <ahyp:hlinkClr val="tx"/>
                    </a:ext>
                  </a:extLst>
                </a:hlinkClick>
              </a:rPr>
              <a:t>r4l@research4life.org</a:t>
            </a:r>
            <a:r>
              <a:rPr lang="en-US" sz="2000">
                <a:solidFill>
                  <a:srgbClr val="586F7C"/>
                </a:solidFill>
                <a:latin typeface="Open Sans"/>
                <a:ea typeface="Open Sans"/>
                <a:cs typeface="Open Sans"/>
                <a:sym typeface="Open Sans"/>
              </a:rPr>
              <a:t> </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Find out about other training materials [</a:t>
            </a:r>
            <a:r>
              <a:rPr lang="en-US" sz="2000" u="sng">
                <a:solidFill>
                  <a:schemeClr val="hlink"/>
                </a:solidFill>
                <a:latin typeface="Open Sans"/>
                <a:ea typeface="Open Sans"/>
                <a:cs typeface="Open Sans"/>
                <a:sym typeface="Open Sans"/>
                <a:hlinkClick r:id="rId6"/>
              </a:rPr>
              <a:t>www.research4life.org/training</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Subscribe to Research4Life newsletter [</a:t>
            </a:r>
            <a:r>
              <a:rPr lang="en-US" sz="2000" u="sng">
                <a:solidFill>
                  <a:schemeClr val="hlink"/>
                </a:solidFill>
                <a:latin typeface="Open Sans"/>
                <a:ea typeface="Open Sans"/>
                <a:cs typeface="Open Sans"/>
                <a:sym typeface="Open Sans"/>
                <a:hlinkClick r:id="rId7"/>
              </a:rPr>
              <a:t>www.research4life.org/newsletter</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Check out Research4Life videos [</a:t>
            </a:r>
            <a:r>
              <a:rPr lang="en-US" sz="2000" u="sng">
                <a:solidFill>
                  <a:schemeClr val="hlink"/>
                </a:solidFill>
                <a:latin typeface="Open Sans"/>
                <a:ea typeface="Open Sans"/>
                <a:cs typeface="Open Sans"/>
                <a:sym typeface="Open Sans"/>
                <a:hlinkClick r:id="rId8"/>
              </a:rPr>
              <a:t>https://bit.ly/2w3CU5C</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Follow us on Twitter @r4lpartnership and </a:t>
            </a:r>
            <a:r>
              <a:rPr lang="en-US" sz="2000">
                <a:solidFill>
                  <a:srgbClr val="586F7C"/>
                </a:solidFill>
                <a:latin typeface="Open Sans"/>
                <a:ea typeface="Open Sans"/>
                <a:cs typeface="Open Sans"/>
                <a:sym typeface="Open Sans"/>
                <a:extLst>
                  <a:ext uri="http://customooxmlschemas.google.com/">
                    <go:slidesCustomData xmlns:go="http://customooxmlschemas.google.com/" textRoundtripDataId="2"/>
                  </a:ext>
                </a:extLst>
              </a:rPr>
              <a:t>Facebook</a:t>
            </a:r>
            <a:r>
              <a:rPr lang="en-US" sz="2000">
                <a:solidFill>
                  <a:srgbClr val="586F7C"/>
                </a:solidFill>
                <a:latin typeface="Open Sans"/>
                <a:ea typeface="Open Sans"/>
                <a:cs typeface="Open Sans"/>
                <a:sym typeface="Open Sans"/>
              </a:rPr>
              <a:t> @R4Lpartnership</a:t>
            </a:r>
            <a:endParaRPr sz="2000">
              <a:solidFill>
                <a:schemeClr val="dk1"/>
              </a:solidFill>
              <a:latin typeface="Open Sans"/>
              <a:ea typeface="Open Sans"/>
              <a:cs typeface="Open Sans"/>
              <a:sym typeface="Open Sans"/>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pic>
        <p:nvPicPr>
          <p:cNvPr id="548" name="Google Shape;548;p1"/>
          <p:cNvPicPr preferRelativeResize="0"/>
          <p:nvPr/>
        </p:nvPicPr>
        <p:blipFill rotWithShape="1">
          <a:blip r:embed="rId3">
            <a:alphaModFix/>
          </a:blip>
          <a:srcRect b="0" l="0" r="0" t="0"/>
          <a:stretch/>
        </p:blipFill>
        <p:spPr>
          <a:xfrm>
            <a:off x="1325050" y="6158249"/>
            <a:ext cx="1523874" cy="633932"/>
          </a:xfrm>
          <a:prstGeom prst="rect">
            <a:avLst/>
          </a:prstGeom>
          <a:noFill/>
          <a:ln>
            <a:noFill/>
          </a:ln>
        </p:spPr>
      </p:pic>
      <p:pic>
        <p:nvPicPr>
          <p:cNvPr id="549" name="Google Shape;549;p1"/>
          <p:cNvPicPr preferRelativeResize="0"/>
          <p:nvPr/>
        </p:nvPicPr>
        <p:blipFill rotWithShape="1">
          <a:blip r:embed="rId4">
            <a:alphaModFix/>
          </a:blip>
          <a:srcRect b="0" l="0" r="0" t="0"/>
          <a:stretch/>
        </p:blipFill>
        <p:spPr>
          <a:xfrm>
            <a:off x="3280294" y="6217682"/>
            <a:ext cx="1962613" cy="515078"/>
          </a:xfrm>
          <a:prstGeom prst="rect">
            <a:avLst/>
          </a:prstGeom>
          <a:noFill/>
          <a:ln>
            <a:noFill/>
          </a:ln>
        </p:spPr>
      </p:pic>
      <p:pic>
        <p:nvPicPr>
          <p:cNvPr id="550" name="Google Shape;550;p1"/>
          <p:cNvPicPr preferRelativeResize="0"/>
          <p:nvPr/>
        </p:nvPicPr>
        <p:blipFill rotWithShape="1">
          <a:blip r:embed="rId5">
            <a:alphaModFix/>
          </a:blip>
          <a:srcRect b="0" l="0" r="0" t="0"/>
          <a:stretch/>
        </p:blipFill>
        <p:spPr>
          <a:xfrm>
            <a:off x="5987741" y="6128240"/>
            <a:ext cx="1612438" cy="693960"/>
          </a:xfrm>
          <a:prstGeom prst="rect">
            <a:avLst/>
          </a:prstGeom>
          <a:noFill/>
          <a:ln>
            <a:noFill/>
          </a:ln>
        </p:spPr>
      </p:pic>
      <p:pic>
        <p:nvPicPr>
          <p:cNvPr id="551" name="Google Shape;551;p1"/>
          <p:cNvPicPr preferRelativeResize="0"/>
          <p:nvPr/>
        </p:nvPicPr>
        <p:blipFill rotWithShape="1">
          <a:blip r:embed="rId6">
            <a:alphaModFix/>
          </a:blip>
          <a:srcRect b="0" l="0" r="0" t="0"/>
          <a:stretch/>
        </p:blipFill>
        <p:spPr>
          <a:xfrm>
            <a:off x="8080643" y="6191271"/>
            <a:ext cx="1468376" cy="567894"/>
          </a:xfrm>
          <a:prstGeom prst="rect">
            <a:avLst/>
          </a:prstGeom>
          <a:noFill/>
          <a:ln>
            <a:noFill/>
          </a:ln>
        </p:spPr>
      </p:pic>
      <p:pic>
        <p:nvPicPr>
          <p:cNvPr id="552" name="Google Shape;552;p1"/>
          <p:cNvPicPr preferRelativeResize="0"/>
          <p:nvPr/>
        </p:nvPicPr>
        <p:blipFill rotWithShape="1">
          <a:blip r:embed="rId7">
            <a:alphaModFix/>
          </a:blip>
          <a:srcRect b="0" l="0" r="0" t="0"/>
          <a:stretch/>
        </p:blipFill>
        <p:spPr>
          <a:xfrm>
            <a:off x="10029499" y="6163201"/>
            <a:ext cx="1468374" cy="624061"/>
          </a:xfrm>
          <a:prstGeom prst="rect">
            <a:avLst/>
          </a:prstGeom>
          <a:noFill/>
          <a:ln>
            <a:noFill/>
          </a:ln>
        </p:spPr>
      </p:pic>
      <p:sp>
        <p:nvSpPr>
          <p:cNvPr id="553" name="Google Shape;553;p1"/>
          <p:cNvSpPr/>
          <p:nvPr/>
        </p:nvSpPr>
        <p:spPr>
          <a:xfrm>
            <a:off x="1591800" y="2814175"/>
            <a:ext cx="9298800" cy="2613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rgbClr val="F8981D"/>
                </a:solidFill>
                <a:latin typeface="Open Sans"/>
                <a:ea typeface="Open Sans"/>
                <a:cs typeface="Open Sans"/>
                <a:sym typeface="Open Sans"/>
              </a:rPr>
              <a:t>For more information on Research4Life</a:t>
            </a:r>
            <a:endParaRPr b="0" i="0" sz="3000" u="none" cap="none" strike="noStrike">
              <a:solidFill>
                <a:srgbClr val="F8981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rgbClr val="F8981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r>
              <a:rPr b="0" i="0" lang="en-US" sz="3000" u="sng" cap="none" strike="noStrike">
                <a:solidFill>
                  <a:schemeClr val="hlink"/>
                </a:solidFill>
                <a:latin typeface="Open Sans"/>
                <a:ea typeface="Open Sans"/>
                <a:cs typeface="Open Sans"/>
                <a:sym typeface="Open Sans"/>
                <a:hlinkClick r:id="rId8"/>
              </a:rPr>
              <a:t>www.research4life.org</a:t>
            </a:r>
            <a:endParaRPr b="0" i="0" sz="3000" u="none" cap="none" strike="noStrike">
              <a:solidFill>
                <a:srgbClr val="004890"/>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br>
              <a:rPr b="0" i="0" lang="en-US" sz="3000" u="none" cap="none" strike="noStrike">
                <a:solidFill>
                  <a:srgbClr val="F8981D"/>
                </a:solidFill>
                <a:latin typeface="Open Sans"/>
                <a:ea typeface="Open Sans"/>
                <a:cs typeface="Open Sans"/>
                <a:sym typeface="Open Sans"/>
              </a:rPr>
            </a:br>
            <a:r>
              <a:rPr b="0" i="0" lang="en-US" sz="3000" u="sng" cap="none" strike="noStrike">
                <a:solidFill>
                  <a:schemeClr val="hlink"/>
                </a:solidFill>
                <a:latin typeface="Open Sans"/>
                <a:ea typeface="Open Sans"/>
                <a:cs typeface="Open Sans"/>
                <a:sym typeface="Open Sans"/>
                <a:hlinkClick r:id="rId9"/>
              </a:rPr>
              <a:t>r4l@research4life.org</a:t>
            </a:r>
            <a:r>
              <a:rPr b="0" i="0" lang="en-US" sz="3000" u="none" cap="none" strike="noStrike">
                <a:solidFill>
                  <a:srgbClr val="004890"/>
                </a:solidFill>
                <a:latin typeface="Open Sans"/>
                <a:ea typeface="Open Sans"/>
                <a:cs typeface="Open Sans"/>
                <a:sym typeface="Open Sans"/>
              </a:rPr>
              <a:t>  </a:t>
            </a:r>
            <a:endParaRPr b="0" i="0" sz="3000" u="none" cap="none" strike="noStrike">
              <a:solidFill>
                <a:srgbClr val="00489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br>
              <a:rPr b="0" i="0" lang="en-US" sz="2000" u="none" cap="none" strike="noStrike">
                <a:solidFill>
                  <a:srgbClr val="F8981D"/>
                </a:solidFill>
                <a:latin typeface="Open Sans"/>
                <a:ea typeface="Open Sans"/>
                <a:cs typeface="Open Sans"/>
                <a:sym typeface="Open Sans"/>
              </a:rPr>
            </a:br>
            <a:br>
              <a:rPr b="0" i="0" lang="en-US" sz="2000" u="none" cap="none" strike="noStrike">
                <a:solidFill>
                  <a:srgbClr val="586F7C"/>
                </a:solidFill>
                <a:latin typeface="Open Sans"/>
                <a:ea typeface="Open Sans"/>
                <a:cs typeface="Open Sans"/>
                <a:sym typeface="Open Sans"/>
              </a:rPr>
            </a:br>
            <a:br>
              <a:rPr b="0" i="0" lang="en-US" sz="1400" u="none" cap="none" strike="noStrike">
                <a:solidFill>
                  <a:srgbClr val="F8981D"/>
                </a:solidFill>
                <a:latin typeface="Open Sans"/>
                <a:ea typeface="Open Sans"/>
                <a:cs typeface="Open Sans"/>
                <a:sym typeface="Open Sans"/>
              </a:rPr>
            </a:br>
            <a:endParaRPr b="0" i="0" sz="1400" u="none" cap="none" strike="noStrike">
              <a:solidFill>
                <a:srgbClr val="F8981D"/>
              </a:solidFill>
              <a:latin typeface="Open Sans"/>
              <a:ea typeface="Open Sans"/>
              <a:cs typeface="Open Sans"/>
              <a:sym typeface="Open Sans"/>
            </a:endParaRPr>
          </a:p>
        </p:txBody>
      </p:sp>
      <p:sp>
        <p:nvSpPr>
          <p:cNvPr id="554" name="Google Shape;554;p1"/>
          <p:cNvSpPr txBox="1"/>
          <p:nvPr/>
        </p:nvSpPr>
        <p:spPr>
          <a:xfrm>
            <a:off x="-2" y="5674296"/>
            <a:ext cx="12192000" cy="369300"/>
          </a:xfrm>
          <a:prstGeom prst="rect">
            <a:avLst/>
          </a:prstGeom>
          <a:solidFill>
            <a:srgbClr val="586F7C"/>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Open Sans"/>
                <a:ea typeface="Open Sans"/>
                <a:cs typeface="Open Sans"/>
                <a:sym typeface="Open Sans"/>
              </a:rPr>
              <a:t>Research4Life is a public-private partnership of five </a:t>
            </a:r>
            <a:r>
              <a:rPr lang="en-US" sz="1800">
                <a:solidFill>
                  <a:schemeClr val="lt1"/>
                </a:solidFill>
                <a:latin typeface="Open Sans"/>
                <a:ea typeface="Open Sans"/>
                <a:cs typeface="Open Sans"/>
                <a:sym typeface="Open Sans"/>
              </a:rPr>
              <a:t>collections</a:t>
            </a:r>
            <a:r>
              <a:rPr b="0" i="0" lang="en-US" sz="1800" u="none" cap="none" strike="noStrike">
                <a:solidFill>
                  <a:schemeClr val="lt1"/>
                </a:solidFill>
                <a:latin typeface="Open Sans"/>
                <a:ea typeface="Open Sans"/>
                <a:cs typeface="Open Sans"/>
                <a:sym typeface="Open Sans"/>
              </a:rPr>
              <a:t>:</a:t>
            </a:r>
            <a:endParaRPr b="0" i="0" sz="1800" u="none" cap="none" strike="noStrike">
              <a:solidFill>
                <a:schemeClr val="lt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8"/>
          <p:cNvSpPr txBox="1"/>
          <p:nvPr>
            <p:ph type="title"/>
          </p:nvPr>
        </p:nvSpPr>
        <p:spPr>
          <a:xfrm>
            <a:off x="0" y="437222"/>
            <a:ext cx="8216400" cy="10809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100000"/>
              <a:buNone/>
            </a:pPr>
            <a:r>
              <a:rPr lang="en-US" sz="4000">
                <a:solidFill>
                  <a:srgbClr val="586F7C"/>
                </a:solidFill>
                <a:latin typeface="Open Sans"/>
                <a:ea typeface="Open Sans"/>
                <a:cs typeface="Open Sans"/>
                <a:sym typeface="Open Sans"/>
              </a:rPr>
              <a:t>Accessing Environmental Index from the R4L Unified Portal</a:t>
            </a:r>
            <a:endParaRPr>
              <a:solidFill>
                <a:srgbClr val="586F7C"/>
              </a:solidFill>
              <a:latin typeface="Open Sans"/>
              <a:ea typeface="Open Sans"/>
              <a:cs typeface="Open Sans"/>
              <a:sym typeface="Open Sans"/>
            </a:endParaRPr>
          </a:p>
        </p:txBody>
      </p:sp>
      <p:sp>
        <p:nvSpPr>
          <p:cNvPr id="115" name="Google Shape;115;p8"/>
          <p:cNvSpPr txBox="1"/>
          <p:nvPr>
            <p:ph idx="1" type="body"/>
          </p:nvPr>
        </p:nvSpPr>
        <p:spPr>
          <a:xfrm>
            <a:off x="103350" y="1878500"/>
            <a:ext cx="11985300" cy="4522200"/>
          </a:xfrm>
          <a:prstGeom prst="rect">
            <a:avLst/>
          </a:prstGeom>
          <a:noFill/>
          <a:ln>
            <a:noFill/>
          </a:ln>
        </p:spPr>
        <p:txBody>
          <a:bodyPr anchorCtr="0" anchor="t" bIns="45700" lIns="91425" spcFirstLastPara="1" rIns="91425" wrap="square" tIns="45700">
            <a:noAutofit/>
          </a:bodyPr>
          <a:lstStyle/>
          <a:p>
            <a:pPr indent="-203200" lvl="0" marL="355600" rtl="0" algn="l">
              <a:lnSpc>
                <a:spcPct val="100000"/>
              </a:lnSpc>
              <a:spcBef>
                <a:spcPts val="0"/>
              </a:spcBef>
              <a:spcAft>
                <a:spcPts val="0"/>
              </a:spcAft>
              <a:buClr>
                <a:schemeClr val="dk2"/>
              </a:buClr>
              <a:buSzPts val="2200"/>
              <a:buNone/>
            </a:pPr>
            <a:r>
              <a:t/>
            </a:r>
            <a:endParaRPr i="1" sz="2200">
              <a:solidFill>
                <a:schemeClr val="dk1"/>
              </a:solidFill>
              <a:latin typeface="Open Sans"/>
              <a:ea typeface="Open Sans"/>
              <a:cs typeface="Open Sans"/>
              <a:sym typeface="Open Sans"/>
            </a:endParaRPr>
          </a:p>
          <a:p>
            <a:pPr indent="-203200" lvl="0" marL="355600" rtl="0" algn="l">
              <a:lnSpc>
                <a:spcPct val="100000"/>
              </a:lnSpc>
              <a:spcBef>
                <a:spcPts val="0"/>
              </a:spcBef>
              <a:spcAft>
                <a:spcPts val="0"/>
              </a:spcAft>
              <a:buClr>
                <a:schemeClr val="dk2"/>
              </a:buClr>
              <a:buSzPts val="2200"/>
              <a:buNone/>
            </a:pPr>
            <a:r>
              <a:t/>
            </a:r>
            <a:endParaRPr i="1" sz="2200">
              <a:solidFill>
                <a:schemeClr val="dk1"/>
              </a:solidFill>
              <a:latin typeface="Open Sans"/>
              <a:ea typeface="Open Sans"/>
              <a:cs typeface="Open Sans"/>
              <a:sym typeface="Open Sans"/>
            </a:endParaRPr>
          </a:p>
          <a:p>
            <a:pPr indent="-203200" lvl="0" marL="355600" rtl="0" algn="l">
              <a:lnSpc>
                <a:spcPct val="100000"/>
              </a:lnSpc>
              <a:spcBef>
                <a:spcPts val="0"/>
              </a:spcBef>
              <a:spcAft>
                <a:spcPts val="0"/>
              </a:spcAft>
              <a:buClr>
                <a:schemeClr val="dk2"/>
              </a:buClr>
              <a:buSzPts val="2200"/>
              <a:buNone/>
            </a:pPr>
            <a:r>
              <a:t/>
            </a:r>
            <a:endParaRPr i="1" sz="2200">
              <a:solidFill>
                <a:schemeClr val="dk1"/>
              </a:solidFill>
              <a:latin typeface="Open Sans"/>
              <a:ea typeface="Open Sans"/>
              <a:cs typeface="Open Sans"/>
              <a:sym typeface="Open Sans"/>
            </a:endParaRPr>
          </a:p>
          <a:p>
            <a:pPr indent="-203200" lvl="0" marL="355600" rtl="0" algn="l">
              <a:lnSpc>
                <a:spcPct val="100000"/>
              </a:lnSpc>
              <a:spcBef>
                <a:spcPts val="0"/>
              </a:spcBef>
              <a:spcAft>
                <a:spcPts val="0"/>
              </a:spcAft>
              <a:buClr>
                <a:schemeClr val="dk2"/>
              </a:buClr>
              <a:buSzPts val="2200"/>
              <a:buNone/>
            </a:pPr>
            <a:r>
              <a:t/>
            </a:r>
            <a:endParaRPr i="1" sz="2200">
              <a:solidFill>
                <a:schemeClr val="dk1"/>
              </a:solidFill>
              <a:latin typeface="Open Sans"/>
              <a:ea typeface="Open Sans"/>
              <a:cs typeface="Open Sans"/>
              <a:sym typeface="Open Sans"/>
            </a:endParaRPr>
          </a:p>
          <a:p>
            <a:pPr indent="-203200" lvl="0" marL="355600" rtl="0" algn="l">
              <a:lnSpc>
                <a:spcPct val="100000"/>
              </a:lnSpc>
              <a:spcBef>
                <a:spcPts val="0"/>
              </a:spcBef>
              <a:spcAft>
                <a:spcPts val="0"/>
              </a:spcAft>
              <a:buClr>
                <a:schemeClr val="dk2"/>
              </a:buClr>
              <a:buSzPts val="2200"/>
              <a:buNone/>
            </a:pPr>
            <a:r>
              <a:t/>
            </a:r>
            <a:endParaRPr sz="2200">
              <a:solidFill>
                <a:schemeClr val="dk1"/>
              </a:solidFill>
              <a:latin typeface="Open Sans"/>
              <a:ea typeface="Open Sans"/>
              <a:cs typeface="Open Sans"/>
              <a:sym typeface="Open Sans"/>
            </a:endParaRPr>
          </a:p>
        </p:txBody>
      </p:sp>
      <p:pic>
        <p:nvPicPr>
          <p:cNvPr id="116" name="Google Shape;116;p8"/>
          <p:cNvPicPr preferRelativeResize="0"/>
          <p:nvPr/>
        </p:nvPicPr>
        <p:blipFill rotWithShape="1">
          <a:blip r:embed="rId3">
            <a:alphaModFix/>
          </a:blip>
          <a:srcRect b="0" l="0" r="0" t="0"/>
          <a:stretch/>
        </p:blipFill>
        <p:spPr>
          <a:xfrm>
            <a:off x="542995" y="2422677"/>
            <a:ext cx="1581150" cy="2371725"/>
          </a:xfrm>
          <a:prstGeom prst="rect">
            <a:avLst/>
          </a:prstGeom>
          <a:noFill/>
          <a:ln>
            <a:noFill/>
          </a:ln>
        </p:spPr>
      </p:pic>
      <p:sp>
        <p:nvSpPr>
          <p:cNvPr id="117" name="Google Shape;117;p8"/>
          <p:cNvSpPr/>
          <p:nvPr/>
        </p:nvSpPr>
        <p:spPr>
          <a:xfrm>
            <a:off x="542995" y="3470156"/>
            <a:ext cx="1014860" cy="286006"/>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118" name="Google Shape;118;p8"/>
          <p:cNvPicPr preferRelativeResize="0"/>
          <p:nvPr/>
        </p:nvPicPr>
        <p:blipFill rotWithShape="1">
          <a:blip r:embed="rId4">
            <a:alphaModFix/>
          </a:blip>
          <a:srcRect b="0" l="0" r="0" t="0"/>
          <a:stretch/>
        </p:blipFill>
        <p:spPr>
          <a:xfrm>
            <a:off x="2234360" y="2241240"/>
            <a:ext cx="3248025" cy="2657475"/>
          </a:xfrm>
          <a:prstGeom prst="rect">
            <a:avLst/>
          </a:prstGeom>
          <a:noFill/>
          <a:ln>
            <a:noFill/>
          </a:ln>
        </p:spPr>
      </p:pic>
      <p:cxnSp>
        <p:nvCxnSpPr>
          <p:cNvPr id="119" name="Google Shape;119;p8"/>
          <p:cNvCxnSpPr>
            <a:stCxn id="117" idx="3"/>
          </p:cNvCxnSpPr>
          <p:nvPr/>
        </p:nvCxnSpPr>
        <p:spPr>
          <a:xfrm>
            <a:off x="1557855" y="3613159"/>
            <a:ext cx="928500" cy="0"/>
          </a:xfrm>
          <a:prstGeom prst="straightConnector1">
            <a:avLst/>
          </a:prstGeom>
          <a:noFill/>
          <a:ln cap="flat" cmpd="sng" w="28575">
            <a:solidFill>
              <a:srgbClr val="FF0000">
                <a:alpha val="62745"/>
              </a:srgbClr>
            </a:solidFill>
            <a:prstDash val="solid"/>
            <a:round/>
            <a:headEnd len="sm" w="sm" type="none"/>
            <a:tailEnd len="med" w="med" type="triangle"/>
          </a:ln>
        </p:spPr>
      </p:cxnSp>
      <p:pic>
        <p:nvPicPr>
          <p:cNvPr id="120" name="Google Shape;120;p8"/>
          <p:cNvPicPr preferRelativeResize="0"/>
          <p:nvPr/>
        </p:nvPicPr>
        <p:blipFill rotWithShape="1">
          <a:blip r:embed="rId5">
            <a:alphaModFix/>
          </a:blip>
          <a:srcRect b="0" l="0" r="0" t="0"/>
          <a:stretch/>
        </p:blipFill>
        <p:spPr>
          <a:xfrm>
            <a:off x="5817234" y="2598741"/>
            <a:ext cx="5936566" cy="2171700"/>
          </a:xfrm>
          <a:prstGeom prst="rect">
            <a:avLst/>
          </a:prstGeom>
          <a:noFill/>
          <a:ln>
            <a:noFill/>
          </a:ln>
        </p:spPr>
      </p:pic>
      <p:cxnSp>
        <p:nvCxnSpPr>
          <p:cNvPr id="121" name="Google Shape;121;p8"/>
          <p:cNvCxnSpPr/>
          <p:nvPr/>
        </p:nvCxnSpPr>
        <p:spPr>
          <a:xfrm>
            <a:off x="4984744" y="3590583"/>
            <a:ext cx="1268588" cy="0"/>
          </a:xfrm>
          <a:prstGeom prst="straightConnector1">
            <a:avLst/>
          </a:prstGeom>
          <a:noFill/>
          <a:ln cap="flat" cmpd="sng" w="28575">
            <a:solidFill>
              <a:srgbClr val="FF0000">
                <a:alpha val="62745"/>
              </a:srgbClr>
            </a:solidFill>
            <a:prstDash val="solid"/>
            <a:round/>
            <a:headEnd len="sm" w="sm" type="none"/>
            <a:tailEnd len="med" w="med" type="triangle"/>
          </a:ln>
        </p:spPr>
      </p:cxnSp>
      <p:sp>
        <p:nvSpPr>
          <p:cNvPr id="122" name="Google Shape;122;p8"/>
          <p:cNvSpPr txBox="1"/>
          <p:nvPr/>
        </p:nvSpPr>
        <p:spPr>
          <a:xfrm>
            <a:off x="542994" y="5240199"/>
            <a:ext cx="11039406" cy="830997"/>
          </a:xfrm>
          <a:prstGeom prst="rect">
            <a:avLst/>
          </a:prstGeom>
          <a:noFill/>
          <a:ln>
            <a:noFill/>
          </a:ln>
        </p:spPr>
        <p:txBody>
          <a:bodyPr anchorCtr="0" anchor="t" bIns="45700" lIns="91425" spcFirstLastPara="1" rIns="91425" wrap="square" tIns="45700">
            <a:spAutoFit/>
          </a:bodyPr>
          <a:lstStyle/>
          <a:p>
            <a:pPr indent="0" lvl="0" marL="76200" marR="0" rtl="0" algn="just">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Open Sans"/>
                <a:ea typeface="Open Sans"/>
                <a:cs typeface="Open Sans"/>
                <a:sym typeface="Open Sans"/>
              </a:rPr>
              <a:t>To access the database, click on </a:t>
            </a:r>
            <a:r>
              <a:rPr b="1" i="0" lang="en-US" sz="2400" u="none" cap="none" strike="noStrike">
                <a:solidFill>
                  <a:schemeClr val="dk1"/>
                </a:solidFill>
                <a:latin typeface="Open Sans"/>
                <a:ea typeface="Open Sans"/>
                <a:cs typeface="Open Sans"/>
                <a:sym typeface="Open Sans"/>
              </a:rPr>
              <a:t>Databases </a:t>
            </a:r>
            <a:r>
              <a:rPr b="0" i="0" lang="en-US" sz="2400" u="none" cap="none" strike="noStrike">
                <a:solidFill>
                  <a:schemeClr val="dk1"/>
                </a:solidFill>
                <a:latin typeface="Open Sans"/>
                <a:ea typeface="Open Sans"/>
                <a:cs typeface="Open Sans"/>
                <a:sym typeface="Open Sans"/>
              </a:rPr>
              <a:t>on the Research4life Unified Portal homepage and select </a:t>
            </a:r>
            <a:r>
              <a:rPr b="1" i="0" lang="en-US" sz="2400" u="none" cap="none" strike="noStrike">
                <a:solidFill>
                  <a:schemeClr val="dk1"/>
                </a:solidFill>
                <a:latin typeface="Open Sans"/>
                <a:ea typeface="Open Sans"/>
                <a:cs typeface="Open Sans"/>
                <a:sym typeface="Open Sans"/>
              </a:rPr>
              <a:t>Environmental above </a:t>
            </a:r>
            <a:r>
              <a:rPr b="0" i="0" lang="en-US" sz="2400" u="none" cap="none" strike="noStrike">
                <a:solidFill>
                  <a:schemeClr val="dk1"/>
                </a:solidFill>
                <a:latin typeface="Open Sans"/>
                <a:ea typeface="Open Sans"/>
                <a:cs typeface="Open Sans"/>
                <a:sym typeface="Open Sans"/>
              </a:rPr>
              <a:t>as shown above.</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6" name="Shape 126"/>
        <p:cNvGrpSpPr/>
        <p:nvPr/>
      </p:nvGrpSpPr>
      <p:grpSpPr>
        <a:xfrm>
          <a:off x="0" y="0"/>
          <a:ext cx="0" cy="0"/>
          <a:chOff x="0" y="0"/>
          <a:chExt cx="0" cy="0"/>
        </a:xfrm>
      </p:grpSpPr>
      <p:sp>
        <p:nvSpPr>
          <p:cNvPr id="127" name="Google Shape;127;g727b3dbef2_0_52"/>
          <p:cNvSpPr txBox="1"/>
          <p:nvPr>
            <p:ph type="title"/>
          </p:nvPr>
        </p:nvSpPr>
        <p:spPr>
          <a:xfrm>
            <a:off x="0" y="378812"/>
            <a:ext cx="8066314"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Searching Environmental Index</a:t>
            </a:r>
            <a:endParaRPr>
              <a:solidFill>
                <a:srgbClr val="586F7C"/>
              </a:solidFill>
              <a:latin typeface="Open Sans"/>
              <a:ea typeface="Open Sans"/>
              <a:cs typeface="Open Sans"/>
              <a:sym typeface="Open Sans"/>
            </a:endParaRPr>
          </a:p>
        </p:txBody>
      </p:sp>
      <p:sp>
        <p:nvSpPr>
          <p:cNvPr id="128" name="Google Shape;128;g727b3dbef2_0_52"/>
          <p:cNvSpPr txBox="1"/>
          <p:nvPr>
            <p:ph idx="1" type="body"/>
          </p:nvPr>
        </p:nvSpPr>
        <p:spPr>
          <a:xfrm>
            <a:off x="0" y="1908166"/>
            <a:ext cx="5241471" cy="4737562"/>
          </a:xfrm>
          <a:prstGeom prst="rect">
            <a:avLst/>
          </a:prstGeom>
          <a:noFill/>
          <a:ln>
            <a:noFill/>
          </a:ln>
        </p:spPr>
        <p:txBody>
          <a:bodyPr anchorCtr="0" anchor="t" bIns="45700" lIns="91425" spcFirstLastPara="1" rIns="91425" wrap="square" tIns="45700">
            <a:noAutofit/>
          </a:bodyPr>
          <a:lstStyle/>
          <a:p>
            <a:pPr indent="-381000" lvl="0" marL="457200" rtl="0" algn="l">
              <a:lnSpc>
                <a:spcPct val="15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The default page for Environmental Index shows  </a:t>
            </a:r>
            <a:r>
              <a:rPr b="1" lang="en-US" sz="2000">
                <a:solidFill>
                  <a:srgbClr val="3F3F3F"/>
                </a:solidFill>
                <a:latin typeface="Open Sans"/>
                <a:ea typeface="Open Sans"/>
                <a:cs typeface="Open Sans"/>
                <a:sym typeface="Open Sans"/>
              </a:rPr>
              <a:t>Advanced Search </a:t>
            </a:r>
            <a:r>
              <a:rPr lang="en-US" sz="2000">
                <a:solidFill>
                  <a:srgbClr val="3F3F3F"/>
                </a:solidFill>
                <a:latin typeface="Open Sans"/>
                <a:ea typeface="Open Sans"/>
                <a:cs typeface="Open Sans"/>
                <a:sym typeface="Open Sans"/>
              </a:rPr>
              <a:t> where the user can enter keywords &amp; apply different search options.</a:t>
            </a:r>
            <a:endParaRPr>
              <a:solidFill>
                <a:srgbClr val="3F3F3F"/>
              </a:solidFill>
            </a:endParaRPr>
          </a:p>
          <a:p>
            <a:pPr indent="0" lvl="0" marL="76200" rtl="0" algn="l">
              <a:lnSpc>
                <a:spcPct val="150000"/>
              </a:lnSpc>
              <a:spcBef>
                <a:spcPts val="1000"/>
              </a:spcBef>
              <a:spcAft>
                <a:spcPts val="0"/>
              </a:spcAft>
              <a:buClr>
                <a:schemeClr val="dk1"/>
              </a:buClr>
              <a:buSzPts val="2400"/>
              <a:buNone/>
            </a:pPr>
            <a:r>
              <a:rPr lang="en-US" sz="2000">
                <a:solidFill>
                  <a:srgbClr val="3F3F3F"/>
                </a:solidFill>
                <a:latin typeface="Open Sans"/>
                <a:ea typeface="Open Sans"/>
                <a:cs typeface="Open Sans"/>
                <a:sym typeface="Open Sans"/>
              </a:rPr>
              <a:t>*Note that users must be logged in to gain access to the database.</a:t>
            </a:r>
            <a:endParaRPr>
              <a:solidFill>
                <a:srgbClr val="3F3F3F"/>
              </a:solidFill>
            </a:endParaRPr>
          </a:p>
          <a:p>
            <a:pPr indent="-381000" lvl="0" marL="457200" rtl="0" algn="l">
              <a:lnSpc>
                <a:spcPct val="15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Enter the search keywords terms “</a:t>
            </a:r>
            <a:r>
              <a:rPr b="1" lang="en-US" sz="2000">
                <a:solidFill>
                  <a:srgbClr val="3F3F3F"/>
                </a:solidFill>
                <a:latin typeface="Open Sans"/>
                <a:ea typeface="Open Sans"/>
                <a:cs typeface="Open Sans"/>
                <a:sym typeface="Open Sans"/>
              </a:rPr>
              <a:t>air pollution</a:t>
            </a:r>
            <a:r>
              <a:rPr lang="en-US" sz="2000">
                <a:solidFill>
                  <a:srgbClr val="3F3F3F"/>
                </a:solidFill>
                <a:latin typeface="Open Sans"/>
                <a:ea typeface="Open Sans"/>
                <a:cs typeface="Open Sans"/>
                <a:sym typeface="Open Sans"/>
              </a:rPr>
              <a:t>” AND “</a:t>
            </a:r>
            <a:r>
              <a:rPr b="1" lang="en-US" sz="2000">
                <a:solidFill>
                  <a:srgbClr val="3F3F3F"/>
                </a:solidFill>
                <a:latin typeface="Open Sans"/>
                <a:ea typeface="Open Sans"/>
                <a:cs typeface="Open Sans"/>
                <a:sym typeface="Open Sans"/>
              </a:rPr>
              <a:t>developing countries</a:t>
            </a:r>
            <a:r>
              <a:rPr lang="en-US" sz="2000">
                <a:solidFill>
                  <a:srgbClr val="3F3F3F"/>
                </a:solidFill>
                <a:latin typeface="Open Sans"/>
                <a:ea typeface="Open Sans"/>
                <a:cs typeface="Open Sans"/>
                <a:sym typeface="Open Sans"/>
              </a:rPr>
              <a:t>” and click </a:t>
            </a:r>
            <a:r>
              <a:rPr b="1" lang="en-US" sz="2000">
                <a:solidFill>
                  <a:srgbClr val="3F3F3F"/>
                </a:solidFill>
                <a:latin typeface="Open Sans"/>
                <a:ea typeface="Open Sans"/>
                <a:cs typeface="Open Sans"/>
                <a:sym typeface="Open Sans"/>
              </a:rPr>
              <a:t>Search.</a:t>
            </a:r>
            <a:endParaRPr b="1" sz="2000">
              <a:solidFill>
                <a:srgbClr val="3F3F3F"/>
              </a:solidFill>
              <a:latin typeface="Open Sans"/>
              <a:ea typeface="Open Sans"/>
              <a:cs typeface="Open Sans"/>
              <a:sym typeface="Open Sans"/>
            </a:endParaRPr>
          </a:p>
        </p:txBody>
      </p:sp>
      <p:pic>
        <p:nvPicPr>
          <p:cNvPr descr="https://lh5.googleusercontent.com/oa0SvLMb3KegKVe0ATfYlZ8fqhk8tsdYikzGNPZDjuhghSqpNfr4rAscEYFK4bQG3ik6ysXmd7lnQ7-VyeTdEvckI_iHmNGzTeifYOpQrDFnwkkSj4GngxakhrUbI2JbNcmohGg" id="129" name="Google Shape;129;g727b3dbef2_0_52"/>
          <p:cNvPicPr preferRelativeResize="0"/>
          <p:nvPr/>
        </p:nvPicPr>
        <p:blipFill rotWithShape="1">
          <a:blip r:embed="rId3">
            <a:alphaModFix/>
          </a:blip>
          <a:srcRect b="0" l="0" r="0" t="0"/>
          <a:stretch/>
        </p:blipFill>
        <p:spPr>
          <a:xfrm>
            <a:off x="5220543" y="2141083"/>
            <a:ext cx="6777782" cy="365555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3" name="Shape 133"/>
        <p:cNvGrpSpPr/>
        <p:nvPr/>
      </p:nvGrpSpPr>
      <p:grpSpPr>
        <a:xfrm>
          <a:off x="0" y="0"/>
          <a:ext cx="0" cy="0"/>
          <a:chOff x="0" y="0"/>
          <a:chExt cx="0" cy="0"/>
        </a:xfrm>
      </p:grpSpPr>
      <p:sp>
        <p:nvSpPr>
          <p:cNvPr id="134" name="Google Shape;134;p5"/>
          <p:cNvSpPr txBox="1"/>
          <p:nvPr>
            <p:ph type="title"/>
          </p:nvPr>
        </p:nvSpPr>
        <p:spPr>
          <a:xfrm>
            <a:off x="0" y="378812"/>
            <a:ext cx="8066314"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Environmental Index Search results page</a:t>
            </a:r>
            <a:endParaRPr>
              <a:solidFill>
                <a:srgbClr val="586F7C"/>
              </a:solidFill>
              <a:latin typeface="Open Sans"/>
              <a:ea typeface="Open Sans"/>
              <a:cs typeface="Open Sans"/>
              <a:sym typeface="Open Sans"/>
            </a:endParaRPr>
          </a:p>
        </p:txBody>
      </p:sp>
      <p:sp>
        <p:nvSpPr>
          <p:cNvPr id="135" name="Google Shape;135;p5"/>
          <p:cNvSpPr txBox="1"/>
          <p:nvPr>
            <p:ph idx="1" type="body"/>
          </p:nvPr>
        </p:nvSpPr>
        <p:spPr>
          <a:xfrm>
            <a:off x="0" y="1908166"/>
            <a:ext cx="5241471" cy="4737562"/>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After clicking the </a:t>
            </a:r>
            <a:r>
              <a:rPr b="1" lang="en-US">
                <a:solidFill>
                  <a:srgbClr val="3F3F3F"/>
                </a:solidFill>
                <a:latin typeface="Open Sans"/>
                <a:ea typeface="Open Sans"/>
                <a:cs typeface="Open Sans"/>
                <a:sym typeface="Open Sans"/>
              </a:rPr>
              <a:t>Search</a:t>
            </a:r>
            <a:r>
              <a:rPr lang="en-US">
                <a:solidFill>
                  <a:srgbClr val="3F3F3F"/>
                </a:solidFill>
                <a:latin typeface="Open Sans"/>
                <a:ea typeface="Open Sans"/>
                <a:cs typeface="Open Sans"/>
                <a:sym typeface="Open Sans"/>
              </a:rPr>
              <a:t> button, the results will be displayed.</a:t>
            </a:r>
            <a:endParaRPr>
              <a:solidFill>
                <a:srgbClr val="3F3F3F"/>
              </a:solidFill>
            </a:endParaRPr>
          </a:p>
          <a:p>
            <a:pPr indent="-381000" lvl="0" marL="457200" rtl="0" algn="l">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From the keywords “</a:t>
            </a:r>
            <a:r>
              <a:rPr b="1" lang="en-US">
                <a:solidFill>
                  <a:srgbClr val="3F3F3F"/>
                </a:solidFill>
                <a:latin typeface="Open Sans"/>
                <a:ea typeface="Open Sans"/>
                <a:cs typeface="Open Sans"/>
                <a:sym typeface="Open Sans"/>
              </a:rPr>
              <a:t>air pollution</a:t>
            </a:r>
            <a:r>
              <a:rPr lang="en-US">
                <a:solidFill>
                  <a:srgbClr val="3F3F3F"/>
                </a:solidFill>
                <a:latin typeface="Open Sans"/>
                <a:ea typeface="Open Sans"/>
                <a:cs typeface="Open Sans"/>
                <a:sym typeface="Open Sans"/>
              </a:rPr>
              <a:t>” AND “</a:t>
            </a:r>
            <a:r>
              <a:rPr b="1" lang="en-US">
                <a:solidFill>
                  <a:srgbClr val="3F3F3F"/>
                </a:solidFill>
                <a:latin typeface="Open Sans"/>
                <a:ea typeface="Open Sans"/>
                <a:cs typeface="Open Sans"/>
                <a:sym typeface="Open Sans"/>
              </a:rPr>
              <a:t>developing countries</a:t>
            </a:r>
            <a:r>
              <a:rPr lang="en-US">
                <a:solidFill>
                  <a:srgbClr val="3F3F3F"/>
                </a:solidFill>
                <a:latin typeface="Open Sans"/>
                <a:ea typeface="Open Sans"/>
                <a:cs typeface="Open Sans"/>
                <a:sym typeface="Open Sans"/>
              </a:rPr>
              <a:t>”, the search results retrieved 1100 citations.</a:t>
            </a:r>
            <a:endParaRPr>
              <a:solidFill>
                <a:srgbClr val="3F3F3F"/>
              </a:solidFill>
            </a:endParaRPr>
          </a:p>
          <a:p>
            <a:pPr indent="-381000" lvl="0" marL="457200" rtl="0" algn="l">
              <a:lnSpc>
                <a:spcPct val="100000"/>
              </a:lnSpc>
              <a:spcBef>
                <a:spcPts val="1000"/>
              </a:spcBef>
              <a:spcAft>
                <a:spcPts val="0"/>
              </a:spcAft>
              <a:buClr>
                <a:schemeClr val="dk1"/>
              </a:buClr>
              <a:buSzPts val="2400"/>
              <a:buChar char="●"/>
            </a:pPr>
            <a:r>
              <a:rPr b="1" lang="en-US">
                <a:solidFill>
                  <a:srgbClr val="3F3F3F"/>
                </a:solidFill>
                <a:latin typeface="Open Sans"/>
                <a:ea typeface="Open Sans"/>
                <a:cs typeface="Open Sans"/>
                <a:sym typeface="Open Sans"/>
              </a:rPr>
              <a:t>Refine Results </a:t>
            </a:r>
            <a:r>
              <a:rPr lang="en-US">
                <a:solidFill>
                  <a:srgbClr val="3F3F3F"/>
                </a:solidFill>
                <a:latin typeface="Open Sans"/>
                <a:ea typeface="Open Sans"/>
                <a:cs typeface="Open Sans"/>
                <a:sym typeface="Open Sans"/>
              </a:rPr>
              <a:t>allows the user to limit the search results using several features.</a:t>
            </a:r>
            <a:endParaRPr>
              <a:solidFill>
                <a:srgbClr val="3F3F3F"/>
              </a:solidFill>
            </a:endParaRPr>
          </a:p>
          <a:p>
            <a:pPr indent="-381000" lvl="0" marL="457200" rtl="0" algn="l">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Note the </a:t>
            </a:r>
            <a:r>
              <a:rPr b="1" lang="en-US">
                <a:solidFill>
                  <a:srgbClr val="3F3F3F"/>
                </a:solidFill>
                <a:latin typeface="Open Sans"/>
                <a:ea typeface="Open Sans"/>
                <a:cs typeface="Open Sans"/>
                <a:sym typeface="Open Sans"/>
              </a:rPr>
              <a:t>Link to full text </a:t>
            </a:r>
            <a:r>
              <a:rPr lang="en-US">
                <a:solidFill>
                  <a:srgbClr val="3F3F3F"/>
                </a:solidFill>
                <a:latin typeface="Open Sans"/>
                <a:ea typeface="Open Sans"/>
                <a:cs typeface="Open Sans"/>
                <a:sym typeface="Open Sans"/>
              </a:rPr>
              <a:t>at the bottom of the figure.</a:t>
            </a:r>
            <a:endParaRPr>
              <a:solidFill>
                <a:srgbClr val="3F3F3F"/>
              </a:solidFill>
              <a:latin typeface="Open Sans"/>
              <a:ea typeface="Open Sans"/>
              <a:cs typeface="Open Sans"/>
              <a:sym typeface="Open Sans"/>
            </a:endParaRPr>
          </a:p>
        </p:txBody>
      </p:sp>
      <p:pic>
        <p:nvPicPr>
          <p:cNvPr descr="https://lh6.googleusercontent.com/CkjKWcKZQaRmfBjS_-b3tqkOdtFV4mnhSYLfNfdSgtArrFIdtYOxS6329zS0vWxVmGsAPLsCUrX1dYRSxj_eGKlXC2X3dCOim4G13lhRkjfzQhcAjZCRkwdAojtjK4T6tNT8etU" id="136" name="Google Shape;136;p5"/>
          <p:cNvPicPr preferRelativeResize="0"/>
          <p:nvPr/>
        </p:nvPicPr>
        <p:blipFill rotWithShape="1">
          <a:blip r:embed="rId3">
            <a:alphaModFix/>
          </a:blip>
          <a:srcRect b="0" l="0" r="0" t="0"/>
          <a:stretch/>
        </p:blipFill>
        <p:spPr>
          <a:xfrm>
            <a:off x="5379354" y="1908166"/>
            <a:ext cx="6812646" cy="3316977"/>
          </a:xfrm>
          <a:prstGeom prst="rect">
            <a:avLst/>
          </a:prstGeom>
          <a:noFill/>
          <a:ln>
            <a:noFill/>
          </a:ln>
        </p:spPr>
      </p:pic>
      <p:cxnSp>
        <p:nvCxnSpPr>
          <p:cNvPr id="137" name="Google Shape;137;p5"/>
          <p:cNvCxnSpPr/>
          <p:nvPr/>
        </p:nvCxnSpPr>
        <p:spPr>
          <a:xfrm flipH="1" rot="10800000">
            <a:off x="3763875" y="5244860"/>
            <a:ext cx="4086163" cy="554690"/>
          </a:xfrm>
          <a:prstGeom prst="straightConnector1">
            <a:avLst/>
          </a:prstGeom>
          <a:noFill/>
          <a:ln cap="flat" cmpd="sng" w="28575">
            <a:solidFill>
              <a:srgbClr val="93C47D"/>
            </a:solidFill>
            <a:prstDash val="solid"/>
            <a:round/>
            <a:headEnd len="sm" w="sm"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1" name="Shape 141"/>
        <p:cNvGrpSpPr/>
        <p:nvPr/>
      </p:nvGrpSpPr>
      <p:grpSpPr>
        <a:xfrm>
          <a:off x="0" y="0"/>
          <a:ext cx="0" cy="0"/>
          <a:chOff x="0" y="0"/>
          <a:chExt cx="0" cy="0"/>
        </a:xfrm>
      </p:grpSpPr>
      <p:sp>
        <p:nvSpPr>
          <p:cNvPr id="142" name="Google Shape;142;p6"/>
          <p:cNvSpPr txBox="1"/>
          <p:nvPr>
            <p:ph type="title"/>
          </p:nvPr>
        </p:nvSpPr>
        <p:spPr>
          <a:xfrm>
            <a:off x="0" y="378812"/>
            <a:ext cx="8066314"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300"/>
              <a:buNone/>
            </a:pPr>
            <a:r>
              <a:rPr lang="en-US" sz="3300">
                <a:solidFill>
                  <a:srgbClr val="586F7C"/>
                </a:solidFill>
                <a:latin typeface="Open Sans"/>
                <a:ea typeface="Open Sans"/>
                <a:cs typeface="Open Sans"/>
                <a:sym typeface="Open Sans"/>
              </a:rPr>
              <a:t>Result page showing the results display, page and sharing options</a:t>
            </a:r>
            <a:endParaRPr sz="3300">
              <a:solidFill>
                <a:srgbClr val="586F7C"/>
              </a:solidFill>
              <a:latin typeface="Open Sans"/>
              <a:ea typeface="Open Sans"/>
              <a:cs typeface="Open Sans"/>
              <a:sym typeface="Open Sans"/>
            </a:endParaRPr>
          </a:p>
        </p:txBody>
      </p:sp>
      <p:sp>
        <p:nvSpPr>
          <p:cNvPr id="143" name="Google Shape;143;p6"/>
          <p:cNvSpPr txBox="1"/>
          <p:nvPr>
            <p:ph idx="1" type="body"/>
          </p:nvPr>
        </p:nvSpPr>
        <p:spPr>
          <a:xfrm>
            <a:off x="0" y="1565650"/>
            <a:ext cx="5444700" cy="47376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sz="1800">
                <a:solidFill>
                  <a:srgbClr val="3F3F3F"/>
                </a:solidFill>
                <a:latin typeface="Open Sans"/>
                <a:ea typeface="Open Sans"/>
                <a:cs typeface="Open Sans"/>
                <a:sym typeface="Open Sans"/>
              </a:rPr>
              <a:t>Search results can be displayed  by </a:t>
            </a:r>
            <a:r>
              <a:rPr b="1" lang="en-US" sz="1800">
                <a:solidFill>
                  <a:srgbClr val="3F3F3F"/>
                </a:solidFill>
                <a:latin typeface="Open Sans"/>
                <a:ea typeface="Open Sans"/>
                <a:cs typeface="Open Sans"/>
                <a:sym typeface="Open Sans"/>
              </a:rPr>
              <a:t>Date Newest</a:t>
            </a:r>
            <a:r>
              <a:rPr lang="en-US" sz="1800">
                <a:solidFill>
                  <a:srgbClr val="3F3F3F"/>
                </a:solidFill>
                <a:latin typeface="Open Sans"/>
                <a:ea typeface="Open Sans"/>
                <a:cs typeface="Open Sans"/>
                <a:sym typeface="Open Sans"/>
              </a:rPr>
              <a:t>, </a:t>
            </a:r>
            <a:r>
              <a:rPr b="1" lang="en-US" sz="1800">
                <a:solidFill>
                  <a:srgbClr val="3F3F3F"/>
                </a:solidFill>
                <a:latin typeface="Open Sans"/>
                <a:ea typeface="Open Sans"/>
                <a:cs typeface="Open Sans"/>
                <a:sym typeface="Open Sans"/>
              </a:rPr>
              <a:t>Date Oldest</a:t>
            </a:r>
            <a:r>
              <a:rPr lang="en-US" sz="1800">
                <a:solidFill>
                  <a:srgbClr val="3F3F3F"/>
                </a:solidFill>
                <a:latin typeface="Open Sans"/>
                <a:ea typeface="Open Sans"/>
                <a:cs typeface="Open Sans"/>
                <a:sym typeface="Open Sans"/>
              </a:rPr>
              <a:t>, </a:t>
            </a:r>
            <a:r>
              <a:rPr b="1" lang="en-US" sz="1800">
                <a:solidFill>
                  <a:srgbClr val="3F3F3F"/>
                </a:solidFill>
                <a:latin typeface="Open Sans"/>
                <a:ea typeface="Open Sans"/>
                <a:cs typeface="Open Sans"/>
                <a:sym typeface="Open Sans"/>
              </a:rPr>
              <a:t>Source</a:t>
            </a:r>
            <a:r>
              <a:rPr lang="en-US" sz="1800">
                <a:solidFill>
                  <a:srgbClr val="3F3F3F"/>
                </a:solidFill>
                <a:latin typeface="Open Sans"/>
                <a:ea typeface="Open Sans"/>
                <a:cs typeface="Open Sans"/>
                <a:sym typeface="Open Sans"/>
              </a:rPr>
              <a:t>, </a:t>
            </a:r>
            <a:r>
              <a:rPr b="1" lang="en-US" sz="1800">
                <a:solidFill>
                  <a:srgbClr val="3F3F3F"/>
                </a:solidFill>
                <a:latin typeface="Open Sans"/>
                <a:ea typeface="Open Sans"/>
                <a:cs typeface="Open Sans"/>
                <a:sym typeface="Open Sans"/>
              </a:rPr>
              <a:t>Author</a:t>
            </a:r>
            <a:r>
              <a:rPr lang="en-US" sz="1800">
                <a:solidFill>
                  <a:srgbClr val="3F3F3F"/>
                </a:solidFill>
                <a:latin typeface="Open Sans"/>
                <a:ea typeface="Open Sans"/>
                <a:cs typeface="Open Sans"/>
                <a:sym typeface="Open Sans"/>
              </a:rPr>
              <a:t> and </a:t>
            </a:r>
            <a:r>
              <a:rPr b="1" lang="en-US" sz="1800">
                <a:solidFill>
                  <a:srgbClr val="3F3F3F"/>
                </a:solidFill>
                <a:latin typeface="Open Sans"/>
                <a:ea typeface="Open Sans"/>
                <a:cs typeface="Open Sans"/>
                <a:sym typeface="Open Sans"/>
              </a:rPr>
              <a:t>Relevancy.</a:t>
            </a:r>
            <a:endParaRPr>
              <a:solidFill>
                <a:srgbClr val="3F3F3F"/>
              </a:solidFill>
            </a:endParaRPr>
          </a:p>
          <a:p>
            <a:pPr indent="-355600" lvl="1" marL="914400" rtl="0" algn="l">
              <a:lnSpc>
                <a:spcPct val="100000"/>
              </a:lnSpc>
              <a:spcBef>
                <a:spcPts val="2100"/>
              </a:spcBef>
              <a:spcAft>
                <a:spcPts val="0"/>
              </a:spcAft>
              <a:buClr>
                <a:schemeClr val="dk1"/>
              </a:buClr>
              <a:buSzPts val="2000"/>
              <a:buChar char="○"/>
            </a:pPr>
            <a:r>
              <a:rPr lang="en-US" sz="1800">
                <a:solidFill>
                  <a:srgbClr val="3F3F3F"/>
                </a:solidFill>
                <a:latin typeface="Open Sans"/>
                <a:ea typeface="Open Sans"/>
                <a:cs typeface="Open Sans"/>
                <a:sym typeface="Open Sans"/>
              </a:rPr>
              <a:t>This can be done by clicking the dropdown menu on</a:t>
            </a:r>
            <a:r>
              <a:rPr b="1" lang="en-US" sz="1800">
                <a:solidFill>
                  <a:srgbClr val="3F3F3F"/>
                </a:solidFill>
                <a:latin typeface="Open Sans"/>
                <a:ea typeface="Open Sans"/>
                <a:cs typeface="Open Sans"/>
                <a:sym typeface="Open Sans"/>
              </a:rPr>
              <a:t> Date Newest, Brief.</a:t>
            </a:r>
            <a:endParaRPr>
              <a:solidFill>
                <a:srgbClr val="3F3F3F"/>
              </a:solidFill>
            </a:endParaRPr>
          </a:p>
          <a:p>
            <a:pPr indent="-381000" lvl="0" marL="457200" rtl="0" algn="l">
              <a:lnSpc>
                <a:spcPct val="100000"/>
              </a:lnSpc>
              <a:spcBef>
                <a:spcPts val="1000"/>
              </a:spcBef>
              <a:spcAft>
                <a:spcPts val="0"/>
              </a:spcAft>
              <a:buClr>
                <a:schemeClr val="dk1"/>
              </a:buClr>
              <a:buSzPts val="2400"/>
              <a:buChar char="●"/>
            </a:pPr>
            <a:r>
              <a:rPr lang="en-US" sz="1800">
                <a:solidFill>
                  <a:srgbClr val="3F3F3F"/>
                </a:solidFill>
                <a:latin typeface="Open Sans"/>
                <a:ea typeface="Open Sans"/>
                <a:cs typeface="Open Sans"/>
                <a:sym typeface="Open Sans"/>
              </a:rPr>
              <a:t>The </a:t>
            </a:r>
            <a:r>
              <a:rPr b="1" lang="en-US" sz="1800">
                <a:solidFill>
                  <a:srgbClr val="3F3F3F"/>
                </a:solidFill>
                <a:latin typeface="Open Sans"/>
                <a:ea typeface="Open Sans"/>
                <a:cs typeface="Open Sans"/>
                <a:sym typeface="Open Sans"/>
              </a:rPr>
              <a:t>Page Options </a:t>
            </a:r>
            <a:r>
              <a:rPr lang="en-US" sz="1800">
                <a:solidFill>
                  <a:srgbClr val="3F3F3F"/>
                </a:solidFill>
                <a:latin typeface="Open Sans"/>
                <a:ea typeface="Open Sans"/>
                <a:cs typeface="Open Sans"/>
                <a:sym typeface="Open Sans"/>
              </a:rPr>
              <a:t>button allows the user to select options for their preferred page view.</a:t>
            </a:r>
            <a:endParaRPr>
              <a:solidFill>
                <a:srgbClr val="3F3F3F"/>
              </a:solidFill>
            </a:endParaRPr>
          </a:p>
          <a:p>
            <a:pPr indent="-381000" lvl="0" marL="457200" rtl="0" algn="l">
              <a:lnSpc>
                <a:spcPct val="100000"/>
              </a:lnSpc>
              <a:spcBef>
                <a:spcPts val="1000"/>
              </a:spcBef>
              <a:spcAft>
                <a:spcPts val="0"/>
              </a:spcAft>
              <a:buClr>
                <a:schemeClr val="dk1"/>
              </a:buClr>
              <a:buSzPts val="2400"/>
              <a:buChar char="●"/>
            </a:pPr>
            <a:r>
              <a:rPr b="1" lang="en-US" sz="1800">
                <a:solidFill>
                  <a:srgbClr val="3F3F3F"/>
                </a:solidFill>
                <a:latin typeface="Open Sans"/>
                <a:ea typeface="Open Sans"/>
                <a:cs typeface="Open Sans"/>
                <a:sym typeface="Open Sans"/>
              </a:rPr>
              <a:t>Share</a:t>
            </a:r>
            <a:r>
              <a:rPr lang="en-US" sz="1800">
                <a:solidFill>
                  <a:srgbClr val="3F3F3F"/>
                </a:solidFill>
                <a:latin typeface="Open Sans"/>
                <a:ea typeface="Open Sans"/>
                <a:cs typeface="Open Sans"/>
                <a:sym typeface="Open Sans"/>
              </a:rPr>
              <a:t> button gives the user the option to save the search results into a </a:t>
            </a:r>
            <a:r>
              <a:rPr b="1" lang="en-US" sz="1800">
                <a:solidFill>
                  <a:srgbClr val="3F3F3F"/>
                </a:solidFill>
                <a:latin typeface="Open Sans"/>
                <a:ea typeface="Open Sans"/>
                <a:cs typeface="Open Sans"/>
                <a:sym typeface="Open Sans"/>
              </a:rPr>
              <a:t>folder</a:t>
            </a:r>
            <a:r>
              <a:rPr lang="en-US" sz="1800">
                <a:solidFill>
                  <a:srgbClr val="3F3F3F"/>
                </a:solidFill>
                <a:latin typeface="Open Sans"/>
                <a:ea typeface="Open Sans"/>
                <a:cs typeface="Open Sans"/>
                <a:sym typeface="Open Sans"/>
              </a:rPr>
              <a:t>, </a:t>
            </a:r>
            <a:r>
              <a:rPr b="1" lang="en-US" sz="1800">
                <a:solidFill>
                  <a:srgbClr val="3F3F3F"/>
                </a:solidFill>
                <a:latin typeface="Open Sans"/>
                <a:ea typeface="Open Sans"/>
                <a:cs typeface="Open Sans"/>
                <a:sym typeface="Open Sans"/>
              </a:rPr>
              <a:t>create alerts </a:t>
            </a:r>
            <a:r>
              <a:rPr lang="en-US" sz="1800">
                <a:solidFill>
                  <a:srgbClr val="3F3F3F"/>
                </a:solidFill>
                <a:latin typeface="Open Sans"/>
                <a:ea typeface="Open Sans"/>
                <a:cs typeface="Open Sans"/>
                <a:sym typeface="Open Sans"/>
              </a:rPr>
              <a:t>and use </a:t>
            </a:r>
            <a:r>
              <a:rPr b="1" lang="en-US" sz="1800">
                <a:solidFill>
                  <a:srgbClr val="3F3F3F"/>
                </a:solidFill>
                <a:latin typeface="Open Sans"/>
                <a:ea typeface="Open Sans"/>
                <a:cs typeface="Open Sans"/>
                <a:sym typeface="Open Sans"/>
              </a:rPr>
              <a:t>Permalink</a:t>
            </a:r>
            <a:r>
              <a:rPr lang="en-US" sz="1800">
                <a:solidFill>
                  <a:srgbClr val="3F3F3F"/>
                </a:solidFill>
                <a:latin typeface="Open Sans"/>
                <a:ea typeface="Open Sans"/>
                <a:cs typeface="Open Sans"/>
                <a:sym typeface="Open Sans"/>
              </a:rPr>
              <a:t>.</a:t>
            </a:r>
            <a:endParaRPr>
              <a:solidFill>
                <a:srgbClr val="3F3F3F"/>
              </a:solidFill>
            </a:endParaRPr>
          </a:p>
          <a:p>
            <a:pPr indent="-355600" lvl="1" marL="914400" rtl="0" algn="l">
              <a:lnSpc>
                <a:spcPct val="100000"/>
              </a:lnSpc>
              <a:spcBef>
                <a:spcPts val="2100"/>
              </a:spcBef>
              <a:spcAft>
                <a:spcPts val="0"/>
              </a:spcAft>
              <a:buClr>
                <a:schemeClr val="dk1"/>
              </a:buClr>
              <a:buSzPts val="2000"/>
              <a:buChar char="○"/>
            </a:pPr>
            <a:r>
              <a:rPr lang="en-US" sz="1800">
                <a:solidFill>
                  <a:srgbClr val="3F3F3F"/>
                </a:solidFill>
                <a:latin typeface="Open Sans"/>
                <a:ea typeface="Open Sans"/>
                <a:cs typeface="Open Sans"/>
                <a:sym typeface="Open Sans"/>
              </a:rPr>
              <a:t>Another way to add citations to the folder is to click on the Add to Folder (+) icon.</a:t>
            </a:r>
            <a:endParaRPr>
              <a:solidFill>
                <a:srgbClr val="3F3F3F"/>
              </a:solidFill>
            </a:endParaRPr>
          </a:p>
        </p:txBody>
      </p:sp>
      <p:pic>
        <p:nvPicPr>
          <p:cNvPr descr="https://lh5.googleusercontent.com/tkrEJwAV27NPVnnqHxtuYhpHZKF8Fqb3f014Wzi1Hl6n8mwzxmObiRC-ma07h5l7D1yK-6Rr5F2d7lIbsyfGwA0_RhVW3h8oVKr6mduzjwqg430hwqBbAGthVKy__cIGyTKs7-4" id="144" name="Google Shape;144;p6"/>
          <p:cNvPicPr preferRelativeResize="0"/>
          <p:nvPr/>
        </p:nvPicPr>
        <p:blipFill rotWithShape="1">
          <a:blip r:embed="rId3">
            <a:alphaModFix/>
          </a:blip>
          <a:srcRect b="0" l="0" r="0" t="0"/>
          <a:stretch/>
        </p:blipFill>
        <p:spPr>
          <a:xfrm>
            <a:off x="5484050" y="2259200"/>
            <a:ext cx="6707950" cy="3017725"/>
          </a:xfrm>
          <a:prstGeom prst="rect">
            <a:avLst/>
          </a:prstGeom>
          <a:noFill/>
          <a:ln>
            <a:noFill/>
          </a:ln>
        </p:spPr>
      </p:pic>
      <p:cxnSp>
        <p:nvCxnSpPr>
          <p:cNvPr id="145" name="Google Shape;145;p6"/>
          <p:cNvCxnSpPr/>
          <p:nvPr/>
        </p:nvCxnSpPr>
        <p:spPr>
          <a:xfrm>
            <a:off x="4655950" y="2356600"/>
            <a:ext cx="4474500" cy="501600"/>
          </a:xfrm>
          <a:prstGeom prst="straightConnector1">
            <a:avLst/>
          </a:prstGeom>
          <a:noFill/>
          <a:ln cap="flat" cmpd="sng" w="28575">
            <a:solidFill>
              <a:srgbClr val="93C47D"/>
            </a:solidFill>
            <a:prstDash val="solid"/>
            <a:round/>
            <a:headEnd len="sm" w="sm"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2020-02-14T15:04:15Z</dcterms:created>
  <dc:creator>Marcia Mabhula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5CEB015B-9486-48DA-BFF0-FD73787743BB</vt:lpwstr>
  </property>
  <property fmtid="{D5CDD505-2E9C-101B-9397-08002B2CF9AE}" pid="6" name="ArticulateProjectFull">
    <vt:lpwstr>C:\Users\Client\Documents\Research4life F2F materials 2021\20210621_M4_L4.3EN.Environment.ppta</vt:lpwstr>
  </property>
</Properties>
</file>