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jPC115S2ruvPzEM7IwpM2OSKqC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72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a:t>
            </a:r>
            <a:r>
              <a:rPr lang="en-US" b="1"/>
              <a:t>Advanced Search</a:t>
            </a:r>
            <a:r>
              <a:rPr lang="en-US"/>
              <a:t>” option is also available and will be explained later in this section.</a:t>
            </a:r>
            <a:endParaRPr/>
          </a:p>
          <a:p>
            <a:pPr marL="171450" lvl="0" indent="-171450" algn="l" rtl="0">
              <a:lnSpc>
                <a:spcPct val="100000"/>
              </a:lnSpc>
              <a:spcBef>
                <a:spcPts val="0"/>
              </a:spcBef>
              <a:spcAft>
                <a:spcPts val="0"/>
              </a:spcAft>
              <a:buSzPts val="1400"/>
              <a:buFont typeface="Arial"/>
              <a:buChar char="•"/>
            </a:pPr>
            <a:r>
              <a:rPr lang="en-US"/>
              <a:t>The search results retrieved for “Antimicrobial Resistance” can be refined by “Filters” </a:t>
            </a:r>
            <a:endParaRPr/>
          </a:p>
          <a:p>
            <a:pPr marL="171450" lvl="0" indent="-171450" algn="l" rtl="0">
              <a:lnSpc>
                <a:spcPct val="100000"/>
              </a:lnSpc>
              <a:spcBef>
                <a:spcPts val="0"/>
              </a:spcBef>
              <a:spcAft>
                <a:spcPts val="0"/>
              </a:spcAft>
              <a:buSzPts val="1400"/>
              <a:buFont typeface="Arial"/>
              <a:buChar char="•"/>
            </a:pPr>
            <a:r>
              <a:rPr lang="en-US" b="1"/>
              <a:t>AGRIS Filters explained;</a:t>
            </a:r>
            <a:endParaRPr b="1"/>
          </a:p>
          <a:p>
            <a:pPr marL="628650" lvl="1" indent="-171450" algn="l" rtl="0">
              <a:lnSpc>
                <a:spcPct val="100000"/>
              </a:lnSpc>
              <a:spcBef>
                <a:spcPts val="0"/>
              </a:spcBef>
              <a:spcAft>
                <a:spcPts val="0"/>
              </a:spcAft>
              <a:buSzPts val="1400"/>
              <a:buFont typeface="Arial"/>
              <a:buChar char="•"/>
            </a:pPr>
            <a:r>
              <a:rPr lang="en-US"/>
              <a:t>“full text links” which leads to the full text of the record; </a:t>
            </a:r>
            <a:endParaRPr/>
          </a:p>
          <a:p>
            <a:pPr marL="628650" lvl="1" indent="-171450" algn="l" rtl="0">
              <a:lnSpc>
                <a:spcPct val="100000"/>
              </a:lnSpc>
              <a:spcBef>
                <a:spcPts val="0"/>
              </a:spcBef>
              <a:spcAft>
                <a:spcPts val="0"/>
              </a:spcAft>
              <a:buSzPts val="1400"/>
              <a:buFont typeface="Arial"/>
              <a:buChar char="•"/>
            </a:pPr>
            <a:r>
              <a:rPr lang="en-US"/>
              <a:t>“publication date” where timeline of the research is important; </a:t>
            </a:r>
            <a:endParaRPr/>
          </a:p>
          <a:p>
            <a:pPr marL="628650" lvl="1" indent="-171450" algn="l" rtl="0">
              <a:lnSpc>
                <a:spcPct val="100000"/>
              </a:lnSpc>
              <a:spcBef>
                <a:spcPts val="0"/>
              </a:spcBef>
              <a:spcAft>
                <a:spcPts val="0"/>
              </a:spcAft>
              <a:buSzPts val="1400"/>
              <a:buFont typeface="Arial"/>
              <a:buChar char="•"/>
            </a:pPr>
            <a:r>
              <a:rPr lang="en-US"/>
              <a:t>“data provider” when user needs resources from a specific organisation;</a:t>
            </a:r>
            <a:endParaRPr/>
          </a:p>
          <a:p>
            <a:pPr marL="628650" lvl="1" indent="-171450" algn="l" rtl="0">
              <a:lnSpc>
                <a:spcPct val="100000"/>
              </a:lnSpc>
              <a:spcBef>
                <a:spcPts val="0"/>
              </a:spcBef>
              <a:spcAft>
                <a:spcPts val="0"/>
              </a:spcAft>
              <a:buSzPts val="1400"/>
              <a:buFont typeface="Arial"/>
              <a:buChar char="•"/>
            </a:pPr>
            <a:r>
              <a:rPr lang="en-US"/>
              <a:t>“type of results” where distinction of resource type is important;</a:t>
            </a:r>
            <a:endParaRPr/>
          </a:p>
          <a:p>
            <a:pPr marL="628650" lvl="1" indent="-171450" algn="l" rtl="0">
              <a:lnSpc>
                <a:spcPct val="100000"/>
              </a:lnSpc>
              <a:spcBef>
                <a:spcPts val="0"/>
              </a:spcBef>
              <a:spcAft>
                <a:spcPts val="0"/>
              </a:spcAft>
              <a:buSzPts val="1400"/>
              <a:buFont typeface="Arial"/>
              <a:buChar char="•"/>
            </a:pPr>
            <a:r>
              <a:rPr lang="en-US"/>
              <a:t>“including records from aggregators” to extend the search beyond AGRIS content; and</a:t>
            </a:r>
            <a:endParaRPr/>
          </a:p>
          <a:p>
            <a:pPr marL="628650" lvl="1" indent="-171450" algn="l" rtl="0">
              <a:lnSpc>
                <a:spcPct val="100000"/>
              </a:lnSpc>
              <a:spcBef>
                <a:spcPts val="0"/>
              </a:spcBef>
              <a:spcAft>
                <a:spcPts val="0"/>
              </a:spcAft>
              <a:buSzPts val="1400"/>
              <a:buFont typeface="Arial"/>
              <a:buChar char="•"/>
            </a:pPr>
            <a:r>
              <a:rPr lang="en-US"/>
              <a:t>“multilingual search” to search keywords in other languages.</a:t>
            </a:r>
            <a:endParaRPr/>
          </a:p>
          <a:p>
            <a:pPr marL="628650" lvl="1" indent="-82550" algn="l" rtl="0">
              <a:lnSpc>
                <a:spcPct val="100000"/>
              </a:lnSpc>
              <a:spcBef>
                <a:spcPts val="0"/>
              </a:spcBef>
              <a:spcAft>
                <a:spcPts val="0"/>
              </a:spcAft>
              <a:buSzPts val="1400"/>
              <a:buFont typeface="Arial"/>
              <a:buNone/>
            </a:pPr>
            <a:endParaRPr/>
          </a:p>
          <a:p>
            <a:pPr marL="628650" lvl="1" indent="-82550" algn="l" rtl="0">
              <a:lnSpc>
                <a:spcPct val="100000"/>
              </a:lnSpc>
              <a:spcBef>
                <a:spcPts val="0"/>
              </a:spcBef>
              <a:spcAft>
                <a:spcPts val="0"/>
              </a:spcAft>
              <a:buSzPts val="1400"/>
              <a:buFont typeface="Arial"/>
              <a:buNone/>
            </a:pPr>
            <a:endParaRPr/>
          </a:p>
          <a:p>
            <a:pPr marL="457200" lvl="1"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p:txBody>
      </p:sp>
      <p:sp>
        <p:nvSpPr>
          <p:cNvPr id="149" name="Google Shape;14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FAO’s multilingual Thesaurus and the contributors, data providers are advised to describe their collections by using AGROVOC thesaurus.</a:t>
            </a:r>
            <a:endParaRPr/>
          </a:p>
          <a:p>
            <a:pPr marL="171450" lvl="0" indent="-82550" algn="l" rtl="0">
              <a:lnSpc>
                <a:spcPct val="100000"/>
              </a:lnSpc>
              <a:spcBef>
                <a:spcPts val="0"/>
              </a:spcBef>
              <a:spcAft>
                <a:spcPts val="0"/>
              </a:spcAft>
              <a:buSzPts val="1400"/>
              <a:buFont typeface="Arial"/>
              <a:buNone/>
            </a:pPr>
            <a:endParaRPr/>
          </a:p>
        </p:txBody>
      </p:sp>
      <p:sp>
        <p:nvSpPr>
          <p:cNvPr id="160" name="Google Shape;16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When you click on a title in AGRIS, first the “data provider” is displayed in the centre area to indicate where this record is indexed from. </a:t>
            </a:r>
            <a:endParaRPr/>
          </a:p>
          <a:p>
            <a:pPr marL="171450" lvl="0" indent="-171450" algn="l" rtl="0">
              <a:lnSpc>
                <a:spcPct val="100000"/>
              </a:lnSpc>
              <a:spcBef>
                <a:spcPts val="0"/>
              </a:spcBef>
              <a:spcAft>
                <a:spcPts val="0"/>
              </a:spcAft>
              <a:buSzPts val="1400"/>
              <a:buFont typeface="Arial"/>
              <a:buChar char="•"/>
            </a:pPr>
            <a:r>
              <a:rPr lang="en-US"/>
              <a:t>Then “title” with ‘author” information is displayed followed by an “abstract” in this sample record. </a:t>
            </a:r>
            <a:endParaRPr/>
          </a:p>
          <a:p>
            <a:pPr marL="171450" lvl="0" indent="-171450" algn="l" rtl="0">
              <a:lnSpc>
                <a:spcPct val="100000"/>
              </a:lnSpc>
              <a:spcBef>
                <a:spcPts val="0"/>
              </a:spcBef>
              <a:spcAft>
                <a:spcPts val="0"/>
              </a:spcAft>
              <a:buSzPts val="1400"/>
              <a:buFont typeface="Arial"/>
              <a:buChar char="•"/>
            </a:pPr>
            <a:r>
              <a:rPr lang="en-US"/>
              <a:t>Checking the abstract is a key step to see if a title is relevant to the research topic. </a:t>
            </a:r>
            <a:endParaRPr/>
          </a:p>
          <a:p>
            <a:pPr marL="171450" lvl="0" indent="-171450" algn="l" rtl="0">
              <a:lnSpc>
                <a:spcPct val="100000"/>
              </a:lnSpc>
              <a:spcBef>
                <a:spcPts val="0"/>
              </a:spcBef>
              <a:spcAft>
                <a:spcPts val="0"/>
              </a:spcAft>
              <a:buSzPts val="1400"/>
              <a:buFont typeface="Arial"/>
              <a:buChar char="•"/>
            </a:pPr>
            <a:r>
              <a:rPr lang="en-US"/>
              <a:t>On the right side of the page, users are provided with links to the full text of the publication if it is available. </a:t>
            </a:r>
            <a:endParaRPr/>
          </a:p>
          <a:p>
            <a:pPr marL="171450" lvl="0" indent="-171450" algn="l" rtl="0">
              <a:lnSpc>
                <a:spcPct val="100000"/>
              </a:lnSpc>
              <a:spcBef>
                <a:spcPts val="0"/>
              </a:spcBef>
              <a:spcAft>
                <a:spcPts val="0"/>
              </a:spcAft>
              <a:buSzPts val="1400"/>
              <a:buFont typeface="Arial"/>
              <a:buChar char="•"/>
            </a:pPr>
            <a:r>
              <a:rPr lang="en-US"/>
              <a:t>Full-text links are followed by the details of the bibliographic record including the publisher, language and the year it started being indexed in AGRIS.</a:t>
            </a:r>
            <a:endParaRPr/>
          </a:p>
          <a:p>
            <a:pPr marL="171450" lvl="0" indent="-82550" algn="l" rtl="0">
              <a:lnSpc>
                <a:spcPct val="100000"/>
              </a:lnSpc>
              <a:spcBef>
                <a:spcPts val="0"/>
              </a:spcBef>
              <a:spcAft>
                <a:spcPts val="0"/>
              </a:spcAft>
              <a:buSzPts val="1400"/>
              <a:buFont typeface="Arial"/>
              <a:buNone/>
            </a:pPr>
            <a:endParaRPr/>
          </a:p>
        </p:txBody>
      </p:sp>
      <p:sp>
        <p:nvSpPr>
          <p:cNvPr id="168" name="Google Shape;168;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76" name="Google Shape;176;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84" name="Google Shape;184;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rgbClr val="000000"/>
              </a:buClr>
              <a:buSzPts val="1400"/>
              <a:buFont typeface="Arial"/>
              <a:buChar char="•"/>
            </a:pPr>
            <a:r>
              <a:rPr lang="en-US"/>
              <a:t>Being multilingual is one of the many great features of AGRIS and language filtering may be particularly useful for non-English speaking countries which are commonly underrepresented in the scholarly communication landscape</a:t>
            </a:r>
            <a:endParaRPr/>
          </a:p>
          <a:p>
            <a:pPr marL="171450" lvl="0" indent="-82550" algn="l" rtl="0">
              <a:lnSpc>
                <a:spcPct val="100000"/>
              </a:lnSpc>
              <a:spcBef>
                <a:spcPts val="0"/>
              </a:spcBef>
              <a:spcAft>
                <a:spcPts val="0"/>
              </a:spcAft>
              <a:buSzPts val="1400"/>
              <a:buFont typeface="Arial"/>
              <a:buNone/>
            </a:pPr>
            <a:endParaRPr/>
          </a:p>
        </p:txBody>
      </p:sp>
      <p:sp>
        <p:nvSpPr>
          <p:cNvPr id="191" name="Google Shape;19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AGRIS receives metadata in various formats, like the AGRIS Application Profile (AP) XML format as a minimum standard or better. </a:t>
            </a:r>
            <a:endParaRPr/>
          </a:p>
          <a:p>
            <a:pPr marL="171450" lvl="0" indent="-171450" algn="l" rtl="0">
              <a:lnSpc>
                <a:spcPct val="100000"/>
              </a:lnSpc>
              <a:spcBef>
                <a:spcPts val="0"/>
              </a:spcBef>
              <a:spcAft>
                <a:spcPts val="0"/>
              </a:spcAft>
              <a:buSzPts val="1400"/>
              <a:buFont typeface="Arial"/>
              <a:buChar char="•"/>
            </a:pPr>
            <a:r>
              <a:rPr lang="en-US"/>
              <a:t>Recommendations of a set of metadata properties and encoding vocabularies are provided on FAO’s AIMS website. Meaningful Bibliographic Metadata is intended to assist content providers in selecting appropriate metadata properties for the creation, management and exchange of meaningful bibliographic information in open repositories. </a:t>
            </a:r>
            <a:endParaRPr/>
          </a:p>
          <a:p>
            <a:pPr marL="171450" lvl="0" indent="-171450" algn="l" rtl="0">
              <a:lnSpc>
                <a:spcPct val="100000"/>
              </a:lnSpc>
              <a:spcBef>
                <a:spcPts val="0"/>
              </a:spcBef>
              <a:spcAft>
                <a:spcPts val="0"/>
              </a:spcAft>
              <a:buSzPts val="1400"/>
              <a:buFont typeface="Arial"/>
              <a:buChar char="•"/>
            </a:pPr>
            <a:r>
              <a:rPr lang="en-US"/>
              <a:t>The most common metadata standard formats are: Crossref, DOAJ, Endnote, MARC21, MODS, Simple DC, and PubMed. When there is a need to create metadata from scratch, it is recommended to use a reference management software to export the data in XML format. There are also reference management software applications that can be downloaded for free, for example Mendeley or Zotero.</a:t>
            </a:r>
            <a:endParaRPr/>
          </a:p>
        </p:txBody>
      </p:sp>
      <p:sp>
        <p:nvSpPr>
          <p:cNvPr id="202" name="Google Shape;202;p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9" name="Google Shape;209;p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16" name="Google Shape;21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2" name="Google Shape;22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35" name="Google Shape;235;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45" name="Google Shape;24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52" name="Google Shape;25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62" name="Google Shape;2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a8917ac7a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a8917ac7a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In this lesson, learners will be introduced to the AGRIS database and additional discipline-specific external resources in the fields of agricultural sciences.</a:t>
            </a:r>
            <a:endParaRPr/>
          </a:p>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100"/>
              <a:buFont typeface="Arial"/>
              <a:buChar char="•"/>
            </a:pPr>
            <a:r>
              <a:rPr lang="en-US"/>
              <a:t> AGRIS is a network of more than 447 data providers (research centres, academic institutions, publishers, governmental bodies, development programmes, international and national organizations) from up to 148 countries.</a:t>
            </a: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b="1"/>
              <a:t>AGROVOC</a:t>
            </a:r>
            <a:r>
              <a:rPr lang="en-US"/>
              <a:t> is a controlled vocabulary covering all areas of interest of the Food and Agriculture Organization (FAO) of the United Nations, including food, nutrition, agriculture, fisheries, forestry, environment etc. It is published by FAO and edited by a community of experts. It is widely used in specialized libraries as well as digital libraries and repositories to index content and for the purpose of text mining. It is also used as a specialized tagging resource for content organization by FAO and third-party stakeholders.</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AGROVOC consists of +37,000 concepts and +750,000 terms in up to 37 languages.</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AGRIS is an international brand with an international audience for the data providers increasing visibility of resources, creating the opportunity to contribute to agriculture and related sciences globally.</a:t>
            </a:r>
            <a:endParaRPr/>
          </a:p>
          <a:p>
            <a:pPr marL="171450" lvl="0" indent="-171450" algn="l" rtl="0">
              <a:lnSpc>
                <a:spcPct val="100000"/>
              </a:lnSpc>
              <a:spcBef>
                <a:spcPts val="0"/>
              </a:spcBef>
              <a:spcAft>
                <a:spcPts val="0"/>
              </a:spcAft>
              <a:buSzPts val="1400"/>
              <a:buFont typeface="Arial"/>
              <a:buChar char="•"/>
            </a:pPr>
            <a:r>
              <a:rPr lang="en-US"/>
              <a:t>AGRIS Data providers can submit including unpublished science, technical reports, theses, dissertations, conference papers). </a:t>
            </a:r>
            <a:endParaRPr/>
          </a:p>
          <a:p>
            <a:pPr marL="171450" lvl="0" indent="-171450" algn="l" rtl="0">
              <a:lnSpc>
                <a:spcPct val="100000"/>
              </a:lnSpc>
              <a:spcBef>
                <a:spcPts val="0"/>
              </a:spcBef>
              <a:spcAft>
                <a:spcPts val="0"/>
              </a:spcAft>
              <a:buSzPts val="1400"/>
              <a:buFont typeface="Arial"/>
              <a:buChar char="•"/>
            </a:pPr>
            <a:r>
              <a:rPr lang="en-US"/>
              <a:t>AGRIS supports both developed and developing countries.</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audience is researchers, professors, and graduate students looking for bibliographies; plus librarians, cataloguers; journal publishers, conference organizers, and decision makers in the agricultural domain.</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08" name="Google Shape;1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26" name="Google Shape;12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agris@fao.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dgroups.org/fao/agris" TargetMode="External"/><Relationship Id="rId4" Type="http://schemas.openxmlformats.org/officeDocument/2006/relationships/hyperlink" Target="http://www.fao.org/agris/abou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cabdirect.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ubag.nal.usda.gov/"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agris.fao.org/agris-search/index.d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aims.fao.org/agrovo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Databases in Agriculture</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ADDITIONAL COLLECTION-SPECIFIC RESOURCES</a:t>
            </a:r>
            <a:endParaRPr sz="3500" b="1">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a:t>
            </a:r>
            <a:r>
              <a:rPr lang="en-US" sz="1800" b="1">
                <a:solidFill>
                  <a:schemeClr val="lt1"/>
                </a:solidFill>
                <a:latin typeface="Open Sans"/>
                <a:ea typeface="Open Sans"/>
                <a:cs typeface="Open Sans"/>
                <a:sym typeface="Open Sans"/>
              </a:rPr>
              <a:t>collections</a:t>
            </a:r>
            <a:r>
              <a:rPr lang="en-US" sz="1800" b="1" i="0" u="none" strike="noStrike" cap="none">
                <a:solidFill>
                  <a:schemeClr val="lt1"/>
                </a:solidFill>
                <a:latin typeface="Open Sans"/>
                <a:ea typeface="Open Sans"/>
                <a:cs typeface="Open Sans"/>
                <a:sym typeface="Open Sans"/>
              </a:rPr>
              <a:t>:</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sp>
        <p:nvSpPr>
          <p:cNvPr id="151" name="Google Shape;151;p7"/>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Filters on AGRIS search result page</a:t>
            </a:r>
            <a:endParaRPr>
              <a:solidFill>
                <a:srgbClr val="586F7C"/>
              </a:solidFill>
              <a:latin typeface="Open Sans"/>
              <a:ea typeface="Open Sans"/>
              <a:cs typeface="Open Sans"/>
              <a:sym typeface="Open Sans"/>
            </a:endParaRPr>
          </a:p>
        </p:txBody>
      </p:sp>
      <p:sp>
        <p:nvSpPr>
          <p:cNvPr id="152" name="Google Shape;152;p7"/>
          <p:cNvSpPr txBox="1">
            <a:spLocks noGrp="1"/>
          </p:cNvSpPr>
          <p:nvPr>
            <p:ph type="body" idx="1"/>
          </p:nvPr>
        </p:nvSpPr>
        <p:spPr>
          <a:xfrm>
            <a:off x="277587" y="1749288"/>
            <a:ext cx="5447352" cy="4996070"/>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AGRIS filters allows users to;</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Limit search results to records with/without links to full text.</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Enable or disable results from aggregators.</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Refine by publication date.</a:t>
            </a:r>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Retrieve results in different languages.</a:t>
            </a:r>
            <a:endParaRPr/>
          </a:p>
        </p:txBody>
      </p:sp>
      <p:pic>
        <p:nvPicPr>
          <p:cNvPr id="153" name="Google Shape;153;p7"/>
          <p:cNvPicPr preferRelativeResize="0"/>
          <p:nvPr/>
        </p:nvPicPr>
        <p:blipFill rotWithShape="1">
          <a:blip r:embed="rId3">
            <a:alphaModFix/>
          </a:blip>
          <a:srcRect/>
          <a:stretch/>
        </p:blipFill>
        <p:spPr>
          <a:xfrm>
            <a:off x="7222435" y="1696278"/>
            <a:ext cx="4028660" cy="5015948"/>
          </a:xfrm>
          <a:prstGeom prst="rect">
            <a:avLst/>
          </a:prstGeom>
          <a:noFill/>
          <a:ln>
            <a:noFill/>
          </a:ln>
        </p:spPr>
      </p:pic>
      <p:sp>
        <p:nvSpPr>
          <p:cNvPr id="154" name="Google Shape;154;p7"/>
          <p:cNvSpPr/>
          <p:nvPr/>
        </p:nvSpPr>
        <p:spPr>
          <a:xfrm rot="504597">
            <a:off x="5459895" y="2875723"/>
            <a:ext cx="1683026" cy="119269"/>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7"/>
          <p:cNvSpPr/>
          <p:nvPr/>
        </p:nvSpPr>
        <p:spPr>
          <a:xfrm rot="1092816">
            <a:off x="5227982" y="3624471"/>
            <a:ext cx="1683026" cy="119269"/>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7"/>
          <p:cNvSpPr/>
          <p:nvPr/>
        </p:nvSpPr>
        <p:spPr>
          <a:xfrm rot="679375">
            <a:off x="4708332" y="4540498"/>
            <a:ext cx="2615624" cy="159203"/>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7" name="Google Shape;157;p7"/>
          <p:cNvSpPr/>
          <p:nvPr/>
        </p:nvSpPr>
        <p:spPr>
          <a:xfrm rot="504597">
            <a:off x="2554904" y="5439215"/>
            <a:ext cx="4629437" cy="121333"/>
          </a:xfrm>
          <a:prstGeom prst="right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
        <p:cNvGrpSpPr/>
        <p:nvPr/>
      </p:nvGrpSpPr>
      <p:grpSpPr>
        <a:xfrm>
          <a:off x="0" y="0"/>
          <a:ext cx="0" cy="0"/>
          <a:chOff x="0" y="0"/>
          <a:chExt cx="0" cy="0"/>
        </a:xfrm>
      </p:grpSpPr>
      <p:sp>
        <p:nvSpPr>
          <p:cNvPr id="162" name="Google Shape;162;p11"/>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300"/>
              <a:buNone/>
            </a:pPr>
            <a:r>
              <a:rPr lang="en-US" sz="3300">
                <a:solidFill>
                  <a:srgbClr val="586F7C"/>
                </a:solidFill>
                <a:latin typeface="Open Sans"/>
                <a:ea typeface="Open Sans"/>
                <a:cs typeface="Open Sans"/>
                <a:sym typeface="Open Sans"/>
              </a:rPr>
              <a:t>AGROVOC Keywords</a:t>
            </a:r>
            <a:endParaRPr sz="3300">
              <a:solidFill>
                <a:srgbClr val="586F7C"/>
              </a:solidFill>
              <a:latin typeface="Open Sans"/>
              <a:ea typeface="Open Sans"/>
              <a:cs typeface="Open Sans"/>
              <a:sym typeface="Open Sans"/>
            </a:endParaRPr>
          </a:p>
        </p:txBody>
      </p:sp>
      <p:sp>
        <p:nvSpPr>
          <p:cNvPr id="163" name="Google Shape;163;p11"/>
          <p:cNvSpPr txBox="1">
            <a:spLocks noGrp="1"/>
          </p:cNvSpPr>
          <p:nvPr>
            <p:ph type="body" idx="1"/>
          </p:nvPr>
        </p:nvSpPr>
        <p:spPr>
          <a:xfrm>
            <a:off x="-1" y="2743200"/>
            <a:ext cx="6939644" cy="354329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Most of the AGRIS records are indexed by </a:t>
            </a:r>
            <a:r>
              <a:rPr lang="en-US" sz="2000" b="1">
                <a:solidFill>
                  <a:srgbClr val="3F3F3F"/>
                </a:solidFill>
                <a:latin typeface="Open Sans"/>
                <a:ea typeface="Open Sans"/>
                <a:cs typeface="Open Sans"/>
                <a:sym typeface="Open Sans"/>
              </a:rPr>
              <a:t>AGROVOC</a:t>
            </a:r>
            <a:r>
              <a:rPr lang="en-US" sz="2000">
                <a:solidFill>
                  <a:srgbClr val="3F3F3F"/>
                </a:solidFill>
                <a:latin typeface="Open Sans"/>
                <a:ea typeface="Open Sans"/>
                <a:cs typeface="Open Sans"/>
                <a:sym typeface="Open Sans"/>
              </a:rPr>
              <a:t>.</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The </a:t>
            </a:r>
            <a:r>
              <a:rPr lang="en-US" sz="2000" b="1">
                <a:solidFill>
                  <a:srgbClr val="3F3F3F"/>
                </a:solidFill>
                <a:latin typeface="Open Sans"/>
                <a:ea typeface="Open Sans"/>
                <a:cs typeface="Open Sans"/>
                <a:sym typeface="Open Sans"/>
              </a:rPr>
              <a:t>“Top 10 AGROVOC keywords for this result” </a:t>
            </a:r>
            <a:r>
              <a:rPr lang="en-US" sz="2000">
                <a:solidFill>
                  <a:srgbClr val="3F3F3F"/>
                </a:solidFill>
                <a:latin typeface="Open Sans"/>
                <a:ea typeface="Open Sans"/>
                <a:cs typeface="Open Sans"/>
                <a:sym typeface="Open Sans"/>
              </a:rPr>
              <a:t>is a very useful tool to help find  the precise and most relevant records to your search terms.</a:t>
            </a:r>
            <a:endParaRPr>
              <a:solidFill>
                <a:srgbClr val="3F3F3F"/>
              </a:solidFill>
            </a:endParaRPr>
          </a:p>
        </p:txBody>
      </p:sp>
      <p:pic>
        <p:nvPicPr>
          <p:cNvPr id="164" name="Google Shape;164;p11"/>
          <p:cNvPicPr preferRelativeResize="0"/>
          <p:nvPr/>
        </p:nvPicPr>
        <p:blipFill rotWithShape="1">
          <a:blip r:embed="rId3">
            <a:alphaModFix/>
          </a:blip>
          <a:srcRect/>
          <a:stretch/>
        </p:blipFill>
        <p:spPr>
          <a:xfrm>
            <a:off x="7559399" y="2116017"/>
            <a:ext cx="3886734" cy="39004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829bd93e03_0_0"/>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Bibliographic details on a record in AGRIS</a:t>
            </a:r>
            <a:endParaRPr>
              <a:latin typeface="Open Sans"/>
              <a:ea typeface="Open Sans"/>
              <a:cs typeface="Open Sans"/>
              <a:sym typeface="Open Sans"/>
            </a:endParaRPr>
          </a:p>
        </p:txBody>
      </p:sp>
      <p:sp>
        <p:nvSpPr>
          <p:cNvPr id="171" name="Google Shape;171;g829bd93e03_0_0"/>
          <p:cNvSpPr txBox="1">
            <a:spLocks noGrp="1"/>
          </p:cNvSpPr>
          <p:nvPr>
            <p:ph type="body" idx="1"/>
          </p:nvPr>
        </p:nvSpPr>
        <p:spPr>
          <a:xfrm>
            <a:off x="604737" y="1777884"/>
            <a:ext cx="10896638" cy="1683773"/>
          </a:xfrm>
          <a:prstGeom prst="rect">
            <a:avLst/>
          </a:prstGeom>
          <a:noFill/>
          <a:ln>
            <a:noFill/>
          </a:ln>
        </p:spPr>
        <p:txBody>
          <a:bodyPr spcFirstLastPara="1" wrap="square" lIns="91425" tIns="45700" rIns="91425" bIns="45700" anchor="t" anchorCtr="0">
            <a:noAutofit/>
          </a:bodyPr>
          <a:lstStyle/>
          <a:p>
            <a:pPr marL="76200" lvl="0" indent="0" algn="ctr" rtl="0">
              <a:lnSpc>
                <a:spcPct val="100000"/>
              </a:lnSpc>
              <a:spcBef>
                <a:spcPts val="1000"/>
              </a:spcBef>
              <a:spcAft>
                <a:spcPts val="0"/>
              </a:spcAft>
              <a:buClr>
                <a:schemeClr val="dk1"/>
              </a:buClr>
              <a:buSzPts val="2400"/>
              <a:buNone/>
            </a:pPr>
            <a:r>
              <a:rPr lang="en-US" sz="2200">
                <a:solidFill>
                  <a:schemeClr val="dk1"/>
                </a:solidFill>
                <a:latin typeface="Open Sans"/>
                <a:ea typeface="Open Sans"/>
                <a:cs typeface="Open Sans"/>
                <a:sym typeface="Open Sans"/>
              </a:rPr>
              <a:t>An example of a bibliographic record in AGRIS.</a:t>
            </a:r>
            <a:endParaRPr/>
          </a:p>
          <a:p>
            <a:pPr marL="76200" lvl="0" indent="0" algn="ctr" rtl="0">
              <a:lnSpc>
                <a:spcPct val="100000"/>
              </a:lnSpc>
              <a:spcBef>
                <a:spcPts val="1000"/>
              </a:spcBef>
              <a:spcAft>
                <a:spcPts val="0"/>
              </a:spcAft>
              <a:buClr>
                <a:schemeClr val="dk2"/>
              </a:buClr>
              <a:buSzPts val="2400"/>
              <a:buNone/>
            </a:pPr>
            <a:endParaRPr sz="2200">
              <a:solidFill>
                <a:schemeClr val="dk1"/>
              </a:solidFill>
              <a:latin typeface="Open Sans"/>
              <a:ea typeface="Open Sans"/>
              <a:cs typeface="Open Sans"/>
              <a:sym typeface="Open Sans"/>
            </a:endParaRPr>
          </a:p>
          <a:p>
            <a:pPr marL="76200" lvl="0" indent="0" algn="ctr" rtl="0">
              <a:lnSpc>
                <a:spcPct val="100000"/>
              </a:lnSpc>
              <a:spcBef>
                <a:spcPts val="1000"/>
              </a:spcBef>
              <a:spcAft>
                <a:spcPts val="0"/>
              </a:spcAft>
              <a:buClr>
                <a:schemeClr val="dk2"/>
              </a:buClr>
              <a:buSzPts val="2400"/>
              <a:buNone/>
            </a:pPr>
            <a:endParaRPr sz="2200">
              <a:solidFill>
                <a:schemeClr val="dk1"/>
              </a:solidFill>
              <a:latin typeface="Open Sans"/>
              <a:ea typeface="Open Sans"/>
              <a:cs typeface="Open Sans"/>
              <a:sym typeface="Open Sans"/>
            </a:endParaRPr>
          </a:p>
        </p:txBody>
      </p:sp>
      <p:pic>
        <p:nvPicPr>
          <p:cNvPr id="172" name="Google Shape;172;g829bd93e03_0_0" descr="https://lh4.googleusercontent.com/CMB75FLYofqyTk-bT-s4mOED6E09kXu-qrz2LQ3-Hplru0yz5FzThi26bUBq7mhUwTRaGcNeuQYVyz_772Ypkg5Af1B-eWb9Dq9Q5-gnxptaGk2CkjVyO-8E2lSlATmzEIj5N3c"/>
          <p:cNvPicPr preferRelativeResize="0"/>
          <p:nvPr/>
        </p:nvPicPr>
        <p:blipFill rotWithShape="1">
          <a:blip r:embed="rId3">
            <a:alphaModFix/>
          </a:blip>
          <a:srcRect/>
          <a:stretch/>
        </p:blipFill>
        <p:spPr>
          <a:xfrm>
            <a:off x="1508872" y="2493331"/>
            <a:ext cx="9088369" cy="42830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2"/>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Refining options in AGRIS</a:t>
            </a:r>
            <a:endParaRPr>
              <a:latin typeface="Open Sans"/>
              <a:ea typeface="Open Sans"/>
              <a:cs typeface="Open Sans"/>
              <a:sym typeface="Open Sans"/>
            </a:endParaRPr>
          </a:p>
        </p:txBody>
      </p:sp>
      <p:sp>
        <p:nvSpPr>
          <p:cNvPr id="179" name="Google Shape;179;p12"/>
          <p:cNvSpPr txBox="1">
            <a:spLocks noGrp="1"/>
          </p:cNvSpPr>
          <p:nvPr>
            <p:ph type="body" idx="1"/>
          </p:nvPr>
        </p:nvSpPr>
        <p:spPr>
          <a:xfrm>
            <a:off x="337420" y="1863345"/>
            <a:ext cx="10439437" cy="2137156"/>
          </a:xfrm>
          <a:prstGeom prst="rect">
            <a:avLst/>
          </a:prstGeom>
          <a:noFill/>
          <a:ln>
            <a:noFill/>
          </a:ln>
        </p:spPr>
        <p:txBody>
          <a:bodyPr spcFirstLastPara="1" wrap="square" lIns="91425" tIns="45700" rIns="91425" bIns="45700" anchor="t" anchorCtr="0">
            <a:noAutofit/>
          </a:bodyPr>
          <a:lstStyle/>
          <a:p>
            <a:pPr marL="457200" lvl="0" indent="-349250" algn="l" rtl="0">
              <a:lnSpc>
                <a:spcPct val="100000"/>
              </a:lnSpc>
              <a:spcBef>
                <a:spcPts val="1000"/>
              </a:spcBef>
              <a:spcAft>
                <a:spcPts val="0"/>
              </a:spcAft>
              <a:buClr>
                <a:schemeClr val="dk1"/>
              </a:buClr>
              <a:buSzPts val="1900"/>
              <a:buChar char="●"/>
            </a:pPr>
            <a:r>
              <a:rPr lang="en-US" sz="1900">
                <a:solidFill>
                  <a:schemeClr val="dk1"/>
                </a:solidFill>
                <a:latin typeface="Open Sans"/>
                <a:ea typeface="Open Sans"/>
                <a:cs typeface="Open Sans"/>
                <a:sym typeface="Open Sans"/>
              </a:rPr>
              <a:t>Users can revise their searches using the </a:t>
            </a:r>
            <a:r>
              <a:rPr lang="en-US" sz="1900" b="1">
                <a:solidFill>
                  <a:schemeClr val="dk1"/>
                </a:solidFill>
                <a:latin typeface="Open Sans"/>
                <a:ea typeface="Open Sans"/>
                <a:cs typeface="Open Sans"/>
                <a:sym typeface="Open Sans"/>
              </a:rPr>
              <a:t>Add query option. </a:t>
            </a:r>
            <a:r>
              <a:rPr lang="en-US" sz="1900">
                <a:solidFill>
                  <a:schemeClr val="dk1"/>
                </a:solidFill>
                <a:latin typeface="Open Sans"/>
                <a:ea typeface="Open Sans"/>
                <a:cs typeface="Open Sans"/>
                <a:sym typeface="Open Sans"/>
              </a:rPr>
              <a:t>Clicking on this prompts a new set of refine options.</a:t>
            </a:r>
            <a:endParaRPr sz="1900"/>
          </a:p>
          <a:p>
            <a:pPr marL="457200" lvl="0" indent="-349250" algn="l" rtl="0">
              <a:lnSpc>
                <a:spcPct val="100000"/>
              </a:lnSpc>
              <a:spcBef>
                <a:spcPts val="1000"/>
              </a:spcBef>
              <a:spcAft>
                <a:spcPts val="0"/>
              </a:spcAft>
              <a:buClr>
                <a:schemeClr val="dk1"/>
              </a:buClr>
              <a:buSzPts val="1900"/>
              <a:buChar char="●"/>
            </a:pPr>
            <a:r>
              <a:rPr lang="en-US" sz="1900">
                <a:solidFill>
                  <a:schemeClr val="dk1"/>
                </a:solidFill>
                <a:latin typeface="Open Sans"/>
                <a:ea typeface="Open Sans"/>
                <a:cs typeface="Open Sans"/>
                <a:sym typeface="Open Sans"/>
              </a:rPr>
              <a:t>Users can select any field from the dropdown menu to refine their results e.g.  a term from AGROVOC or by searching for a specific author.</a:t>
            </a:r>
            <a:endParaRPr sz="1900"/>
          </a:p>
          <a:p>
            <a:pPr marL="457200" lvl="0" indent="-349250" algn="l" rtl="0">
              <a:lnSpc>
                <a:spcPct val="100000"/>
              </a:lnSpc>
              <a:spcBef>
                <a:spcPts val="1000"/>
              </a:spcBef>
              <a:spcAft>
                <a:spcPts val="0"/>
              </a:spcAft>
              <a:buClr>
                <a:schemeClr val="dk1"/>
              </a:buClr>
              <a:buSzPts val="1900"/>
              <a:buChar char="●"/>
            </a:pPr>
            <a:r>
              <a:rPr lang="en-US" sz="1900">
                <a:solidFill>
                  <a:schemeClr val="dk1"/>
                </a:solidFill>
                <a:latin typeface="Open Sans"/>
                <a:ea typeface="Open Sans"/>
                <a:cs typeface="Open Sans"/>
                <a:sym typeface="Open Sans"/>
              </a:rPr>
              <a:t>The </a:t>
            </a:r>
            <a:r>
              <a:rPr lang="en-US" sz="1900" b="1">
                <a:solidFill>
                  <a:schemeClr val="dk1"/>
                </a:solidFill>
                <a:latin typeface="Open Sans"/>
                <a:ea typeface="Open Sans"/>
                <a:cs typeface="Open Sans"/>
                <a:sym typeface="Open Sans"/>
              </a:rPr>
              <a:t>Get Advanced Search </a:t>
            </a:r>
            <a:r>
              <a:rPr lang="en-US" sz="1900">
                <a:solidFill>
                  <a:schemeClr val="dk1"/>
                </a:solidFill>
                <a:latin typeface="Open Sans"/>
                <a:ea typeface="Open Sans"/>
                <a:cs typeface="Open Sans"/>
                <a:sym typeface="Open Sans"/>
              </a:rPr>
              <a:t>option takes users to the advanced search page with filters and refine search options.</a:t>
            </a:r>
            <a:endParaRPr sz="1900">
              <a:solidFill>
                <a:schemeClr val="dk1"/>
              </a:solidFill>
              <a:latin typeface="Open Sans"/>
              <a:ea typeface="Open Sans"/>
              <a:cs typeface="Open Sans"/>
              <a:sym typeface="Open Sans"/>
            </a:endParaRPr>
          </a:p>
        </p:txBody>
      </p:sp>
      <p:pic>
        <p:nvPicPr>
          <p:cNvPr id="180" name="Google Shape;180;p12" descr="https://lh5.googleusercontent.com/n3f0LImf367Bu84dgERp6XWoWympBW-N7hRfTfevvzGYkW8C2OVeF2j2CLvYQd2j9FxcUOl0edalbHfqSbeuz3OE-NsazJf5X2yWpCqbW8i8PvAs5ZzezQocpSMeJGsMtNN_Cmw"/>
          <p:cNvPicPr preferRelativeResize="0"/>
          <p:nvPr/>
        </p:nvPicPr>
        <p:blipFill rotWithShape="1">
          <a:blip r:embed="rId3">
            <a:alphaModFix/>
          </a:blip>
          <a:srcRect/>
          <a:stretch/>
        </p:blipFill>
        <p:spPr>
          <a:xfrm>
            <a:off x="4405547" y="4000490"/>
            <a:ext cx="7629010" cy="278896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7"/>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in AGRIS</a:t>
            </a:r>
            <a:endParaRPr>
              <a:latin typeface="Open Sans"/>
              <a:ea typeface="Open Sans"/>
              <a:cs typeface="Open Sans"/>
              <a:sym typeface="Open Sans"/>
            </a:endParaRPr>
          </a:p>
        </p:txBody>
      </p:sp>
      <p:sp>
        <p:nvSpPr>
          <p:cNvPr id="187" name="Google Shape;187;p17"/>
          <p:cNvSpPr txBox="1">
            <a:spLocks noGrp="1"/>
          </p:cNvSpPr>
          <p:nvPr>
            <p:ph type="body" idx="1"/>
          </p:nvPr>
        </p:nvSpPr>
        <p:spPr>
          <a:xfrm>
            <a:off x="457200" y="1863345"/>
            <a:ext cx="10352314" cy="4553784"/>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Font typeface="Arial"/>
              <a:buChar char="•"/>
            </a:pPr>
            <a:r>
              <a:rPr lang="en-US">
                <a:solidFill>
                  <a:srgbClr val="3F3F3F"/>
                </a:solidFill>
                <a:latin typeface="Open Sans"/>
                <a:ea typeface="Open Sans"/>
                <a:cs typeface="Open Sans"/>
                <a:sym typeface="Open Sans"/>
              </a:rPr>
              <a:t>A </a:t>
            </a:r>
            <a:r>
              <a:rPr lang="en-US" b="1">
                <a:solidFill>
                  <a:srgbClr val="3F3F3F"/>
                </a:solidFill>
                <a:latin typeface="Open Sans"/>
                <a:ea typeface="Open Sans"/>
                <a:cs typeface="Open Sans"/>
                <a:sym typeface="Open Sans"/>
              </a:rPr>
              <a:t>refine search box </a:t>
            </a:r>
            <a:r>
              <a:rPr lang="en-US">
                <a:solidFill>
                  <a:srgbClr val="3F3F3F"/>
                </a:solidFill>
                <a:latin typeface="Open Sans"/>
                <a:ea typeface="Open Sans"/>
                <a:cs typeface="Open Sans"/>
                <a:sym typeface="Open Sans"/>
              </a:rPr>
              <a:t>is available to revise your existing search terms.</a:t>
            </a:r>
            <a:endParaRPr>
              <a:solidFill>
                <a:srgbClr val="3F3F3F"/>
              </a:solidFill>
            </a:endParaRPr>
          </a:p>
          <a:p>
            <a:pPr marL="457200" lvl="0" indent="-381000" algn="l" rtl="0">
              <a:lnSpc>
                <a:spcPct val="100000"/>
              </a:lnSpc>
              <a:spcBef>
                <a:spcPts val="1000"/>
              </a:spcBef>
              <a:spcAft>
                <a:spcPts val="0"/>
              </a:spcAft>
              <a:buClr>
                <a:schemeClr val="dk1"/>
              </a:buClr>
              <a:buSzPts val="2400"/>
              <a:buFont typeface="Arial"/>
              <a:buChar char="•"/>
            </a:pPr>
            <a:r>
              <a:rPr lang="en-US">
                <a:solidFill>
                  <a:srgbClr val="3F3F3F"/>
                </a:solidFill>
                <a:latin typeface="Open Sans"/>
                <a:ea typeface="Open Sans"/>
                <a:cs typeface="Open Sans"/>
                <a:sym typeface="Open Sans"/>
              </a:rPr>
              <a:t>Users can revise their search by adding another term or phrase or make a new search by using this search box.</a:t>
            </a:r>
            <a:endParaRPr>
              <a:solidFill>
                <a:srgbClr val="3F3F3F"/>
              </a:solidFill>
            </a:endParaRPr>
          </a:p>
          <a:p>
            <a:pPr marL="457200" lvl="0" indent="-381000" algn="l" rtl="0">
              <a:lnSpc>
                <a:spcPct val="100000"/>
              </a:lnSpc>
              <a:spcBef>
                <a:spcPts val="1000"/>
              </a:spcBef>
              <a:spcAft>
                <a:spcPts val="0"/>
              </a:spcAft>
              <a:buClr>
                <a:schemeClr val="dk1"/>
              </a:buClr>
              <a:buSzPts val="2400"/>
              <a:buFont typeface="Arial"/>
              <a:buChar char="•"/>
            </a:pPr>
            <a:r>
              <a:rPr lang="en-US">
                <a:solidFill>
                  <a:srgbClr val="3F3F3F"/>
                </a:solidFill>
                <a:latin typeface="Open Sans"/>
                <a:ea typeface="Open Sans"/>
                <a:cs typeface="Open Sans"/>
                <a:sym typeface="Open Sans"/>
              </a:rPr>
              <a:t>This feature allows users to refine their search with only “full text” title, choice of datasets or publication, date, language, content type, country as well as the choice of content provider.</a:t>
            </a:r>
            <a:endParaRPr>
              <a:solidFill>
                <a:srgbClr val="3F3F3F"/>
              </a:solidFill>
            </a:endParaRPr>
          </a:p>
          <a:p>
            <a:pPr marL="457200" lvl="0" indent="-228600" algn="l" rtl="0">
              <a:lnSpc>
                <a:spcPct val="100000"/>
              </a:lnSpc>
              <a:spcBef>
                <a:spcPts val="1000"/>
              </a:spcBef>
              <a:spcAft>
                <a:spcPts val="0"/>
              </a:spcAft>
              <a:buClr>
                <a:schemeClr val="dk2"/>
              </a:buClr>
              <a:buSzPts val="2400"/>
              <a:buFont typeface="Arial"/>
              <a:buNone/>
            </a:pPr>
            <a:endParaRPr>
              <a:solidFill>
                <a:srgbClr val="3F3F3F"/>
              </a:solidFill>
              <a:latin typeface="Open Sans"/>
              <a:ea typeface="Open Sans"/>
              <a:cs typeface="Open Sans"/>
              <a:sym typeface="Open Sans"/>
            </a:endParaRPr>
          </a:p>
          <a:p>
            <a:pPr marL="76200"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*As an example, in the next slide, search results for "</a:t>
            </a:r>
            <a:r>
              <a:rPr lang="en-US" b="1">
                <a:solidFill>
                  <a:srgbClr val="3F3F3F"/>
                </a:solidFill>
                <a:latin typeface="Open Sans"/>
                <a:ea typeface="Open Sans"/>
                <a:cs typeface="Open Sans"/>
                <a:sym typeface="Open Sans"/>
              </a:rPr>
              <a:t>Antimicrobial Resistance</a:t>
            </a:r>
            <a:r>
              <a:rPr lang="en-US">
                <a:solidFill>
                  <a:srgbClr val="3F3F3F"/>
                </a:solidFill>
                <a:latin typeface="Open Sans"/>
                <a:ea typeface="Open Sans"/>
                <a:cs typeface="Open Sans"/>
                <a:sym typeface="Open Sans"/>
              </a:rPr>
              <a:t>" was narrowed by adding a keyword of “</a:t>
            </a:r>
            <a:r>
              <a:rPr lang="en-US" b="1">
                <a:solidFill>
                  <a:srgbClr val="3F3F3F"/>
                </a:solidFill>
                <a:latin typeface="Open Sans"/>
                <a:ea typeface="Open Sans"/>
                <a:cs typeface="Open Sans"/>
                <a:sym typeface="Open Sans"/>
              </a:rPr>
              <a:t>Farm</a:t>
            </a:r>
            <a:r>
              <a:rPr lang="en-US">
                <a:solidFill>
                  <a:srgbClr val="3F3F3F"/>
                </a:solidFill>
                <a:latin typeface="Open Sans"/>
                <a:ea typeface="Open Sans"/>
                <a:cs typeface="Open Sans"/>
                <a:sym typeface="Open Sans"/>
              </a:rPr>
              <a:t>”</a:t>
            </a:r>
            <a:endParaRPr>
              <a:solidFill>
                <a:srgbClr val="3F3F3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8"/>
          <p:cNvSpPr txBox="1">
            <a:spLocks noGrp="1"/>
          </p:cNvSpPr>
          <p:nvPr>
            <p:ph type="title"/>
          </p:nvPr>
        </p:nvSpPr>
        <p:spPr>
          <a:xfrm>
            <a:off x="0" y="378812"/>
            <a:ext cx="7707086"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Advanced search in AGRIS</a:t>
            </a:r>
            <a:endParaRPr>
              <a:latin typeface="Open Sans"/>
              <a:ea typeface="Open Sans"/>
              <a:cs typeface="Open Sans"/>
              <a:sym typeface="Open Sans"/>
            </a:endParaRPr>
          </a:p>
        </p:txBody>
      </p:sp>
      <p:sp>
        <p:nvSpPr>
          <p:cNvPr id="194" name="Google Shape;194;p18"/>
          <p:cNvSpPr txBox="1"/>
          <p:nvPr/>
        </p:nvSpPr>
        <p:spPr>
          <a:xfrm>
            <a:off x="0" y="2694214"/>
            <a:ext cx="2498271" cy="24314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3F3F3F"/>
                </a:solidFill>
                <a:latin typeface="Open Sans"/>
                <a:ea typeface="Open Sans"/>
                <a:cs typeface="Open Sans"/>
                <a:sym typeface="Open Sans"/>
              </a:rPr>
              <a:t>Search results are on the left.</a:t>
            </a:r>
            <a:endParaRPr sz="1400" b="0" i="0" u="none" strike="noStrike" cap="none">
              <a:solidFill>
                <a:srgbClr val="3F3F3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900"/>
              <a:buFont typeface="Arial"/>
              <a:buNone/>
            </a:pPr>
            <a:r>
              <a:rPr lang="en-US" sz="1900" b="0" i="0" u="none" strike="noStrike" cap="none">
                <a:solidFill>
                  <a:srgbClr val="3F3F3F"/>
                </a:solidFill>
                <a:latin typeface="Open Sans"/>
                <a:ea typeface="Open Sans"/>
                <a:cs typeface="Open Sans"/>
                <a:sym typeface="Open Sans"/>
              </a:rPr>
              <a:t>Refine search box is available on the top right to revise your existing search terms.</a:t>
            </a:r>
            <a:endParaRPr sz="1900" b="0" i="0" u="none" strike="noStrike" cap="none">
              <a:solidFill>
                <a:srgbClr val="3F3F3F"/>
              </a:solidFill>
              <a:latin typeface="Open Sans"/>
              <a:ea typeface="Open Sans"/>
              <a:cs typeface="Open Sans"/>
              <a:sym typeface="Open Sans"/>
            </a:endParaRPr>
          </a:p>
        </p:txBody>
      </p:sp>
      <p:pic>
        <p:nvPicPr>
          <p:cNvPr id="195" name="Google Shape;195;p18"/>
          <p:cNvPicPr preferRelativeResize="0"/>
          <p:nvPr/>
        </p:nvPicPr>
        <p:blipFill rotWithShape="1">
          <a:blip r:embed="rId3">
            <a:alphaModFix/>
          </a:blip>
          <a:srcRect/>
          <a:stretch/>
        </p:blipFill>
        <p:spPr>
          <a:xfrm>
            <a:off x="2523307" y="2302027"/>
            <a:ext cx="9403649" cy="3618422"/>
          </a:xfrm>
          <a:prstGeom prst="rect">
            <a:avLst/>
          </a:prstGeom>
          <a:noFill/>
          <a:ln w="9525" cap="flat" cmpd="sng">
            <a:solidFill>
              <a:srgbClr val="FF0000"/>
            </a:solidFill>
            <a:prstDash val="solid"/>
            <a:round/>
            <a:headEnd type="none" w="sm" len="sm"/>
            <a:tailEnd type="none" w="sm" len="sm"/>
          </a:ln>
        </p:spPr>
      </p:pic>
      <p:sp>
        <p:nvSpPr>
          <p:cNvPr id="196" name="Google Shape;196;p18"/>
          <p:cNvSpPr/>
          <p:nvPr/>
        </p:nvSpPr>
        <p:spPr>
          <a:xfrm>
            <a:off x="2557670" y="2345635"/>
            <a:ext cx="4558747" cy="339255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7" name="Google Shape;197;p18"/>
          <p:cNvSpPr/>
          <p:nvPr/>
        </p:nvSpPr>
        <p:spPr>
          <a:xfrm>
            <a:off x="7288696" y="2319130"/>
            <a:ext cx="4625008" cy="1815548"/>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98" name="Google Shape;198;p18"/>
          <p:cNvSpPr/>
          <p:nvPr/>
        </p:nvSpPr>
        <p:spPr>
          <a:xfrm>
            <a:off x="7341704" y="4174435"/>
            <a:ext cx="4558748" cy="163001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become a data provider?</a:t>
            </a:r>
            <a:endParaRPr>
              <a:latin typeface="Open Sans"/>
              <a:ea typeface="Open Sans"/>
              <a:cs typeface="Open Sans"/>
              <a:sym typeface="Open Sans"/>
            </a:endParaRPr>
          </a:p>
        </p:txBody>
      </p:sp>
      <p:sp>
        <p:nvSpPr>
          <p:cNvPr id="205" name="Google Shape;205;p23"/>
          <p:cNvSpPr txBox="1">
            <a:spLocks noGrp="1"/>
          </p:cNvSpPr>
          <p:nvPr>
            <p:ph type="body" idx="1"/>
          </p:nvPr>
        </p:nvSpPr>
        <p:spPr>
          <a:xfrm>
            <a:off x="0" y="1873519"/>
            <a:ext cx="11936186" cy="4749727"/>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Organizations which are eligible to become data providers in AGRIS are institutional repositories, journal publishers and aggregators. </a:t>
            </a:r>
            <a:endParaRPr sz="2000">
              <a:solidFill>
                <a:srgbClr val="3F3F3F"/>
              </a:solidFill>
              <a:latin typeface="Open Sans"/>
              <a:ea typeface="Open Sans"/>
              <a:cs typeface="Open Sans"/>
              <a:sym typeface="Open Sans"/>
            </a:endParaRPr>
          </a:p>
          <a:p>
            <a:pPr marL="914400" lvl="1" indent="-355600" algn="l"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Individual author contributors are not accepted as data providers.</a:t>
            </a:r>
            <a:endParaRPr>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Resources should be in the area of food, nutrition, agriculture, forestry, fishery, environmental or other related sciences which are included in the AGROVOC thesaurus.</a:t>
            </a:r>
            <a:endParaRPr sz="20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If you are interested to register as a data provider, please contact </a:t>
            </a:r>
            <a:r>
              <a:rPr lang="en-US" sz="20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agris@fao.org</a:t>
            </a:r>
            <a:r>
              <a:rPr lang="en-US" sz="2000">
                <a:solidFill>
                  <a:schemeClr val="accent5"/>
                </a:solidFill>
                <a:latin typeface="Open Sans"/>
                <a:ea typeface="Open Sans"/>
                <a:cs typeface="Open Sans"/>
                <a:sym typeface="Open Sans"/>
              </a:rPr>
              <a:t>. </a:t>
            </a:r>
            <a:endParaRPr sz="2000">
              <a:solidFill>
                <a:schemeClr val="accent5"/>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Recommendations of a set of metadata properties and encoding vocabularies are provided on FAO’s AIMS website.</a:t>
            </a:r>
            <a:endParaRPr sz="200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More information about providing data to AGRIS can be found </a:t>
            </a:r>
            <a:r>
              <a:rPr lang="en-US" sz="2000" u="sng">
                <a:solidFill>
                  <a:srgbClr val="3F3F3F"/>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at http://agris.fao.org/agris-search/info.action</a:t>
            </a:r>
            <a:r>
              <a:rPr lang="en-US" sz="2000">
                <a:solidFill>
                  <a:srgbClr val="3F3F3F"/>
                </a:solidFill>
                <a:latin typeface="Open Sans"/>
                <a:ea typeface="Open Sans"/>
                <a:cs typeface="Open Sans"/>
                <a:sym typeface="Open Sans"/>
              </a:rPr>
              <a:t>. AGRIS also has a dedicated mailing list at </a:t>
            </a:r>
            <a:r>
              <a:rPr lang="en-US" sz="2000" u="sng">
                <a:solidFill>
                  <a:schemeClr val="accent5"/>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https://dgroups.org/fao/agris</a:t>
            </a:r>
            <a:r>
              <a:rPr lang="en-US" sz="2000">
                <a:solidFill>
                  <a:schemeClr val="accent5"/>
                </a:solidFill>
                <a:latin typeface="Open Sans"/>
                <a:ea typeface="Open Sans"/>
                <a:cs typeface="Open Sans"/>
                <a:sym typeface="Open Sans"/>
              </a:rPr>
              <a:t> </a:t>
            </a:r>
            <a:r>
              <a:rPr lang="en-US" sz="2000">
                <a:solidFill>
                  <a:srgbClr val="3F3F3F"/>
                </a:solidFill>
                <a:latin typeface="Open Sans"/>
                <a:ea typeface="Open Sans"/>
                <a:cs typeface="Open Sans"/>
                <a:sym typeface="Open Sans"/>
              </a:rPr>
              <a:t>where anyone interested in it can join the list to stay up-to-date with the database and relevant activities.</a:t>
            </a:r>
            <a:endParaRPr sz="2000">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4"/>
          <p:cNvSpPr txBox="1">
            <a:spLocks noGrp="1"/>
          </p:cNvSpPr>
          <p:nvPr>
            <p:ph type="title"/>
          </p:nvPr>
        </p:nvSpPr>
        <p:spPr>
          <a:xfrm>
            <a:off x="0" y="375557"/>
            <a:ext cx="80663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500" dirty="0">
                <a:solidFill>
                  <a:srgbClr val="586F7C"/>
                </a:solidFill>
                <a:latin typeface="Open Sans"/>
                <a:ea typeface="Open Sans"/>
                <a:cs typeface="Open Sans"/>
                <a:sym typeface="Open Sans"/>
              </a:rPr>
              <a:t>Databases in Agriculture</a:t>
            </a:r>
            <a:endParaRPr sz="3500" dirty="0">
              <a:solidFill>
                <a:srgbClr val="586F7C"/>
              </a:solidFill>
              <a:latin typeface="Open Sans"/>
              <a:ea typeface="Open Sans"/>
              <a:cs typeface="Open Sans"/>
              <a:sym typeface="Open Sans"/>
            </a:endParaRPr>
          </a:p>
        </p:txBody>
      </p:sp>
      <p:sp>
        <p:nvSpPr>
          <p:cNvPr id="212" name="Google Shape;212;p24"/>
          <p:cNvSpPr txBox="1">
            <a:spLocks noGrp="1"/>
          </p:cNvSpPr>
          <p:nvPr>
            <p:ph type="body" idx="1"/>
          </p:nvPr>
        </p:nvSpPr>
        <p:spPr>
          <a:xfrm>
            <a:off x="506185" y="1863344"/>
            <a:ext cx="11136085" cy="4619099"/>
          </a:xfrm>
          <a:prstGeom prst="rect">
            <a:avLst/>
          </a:prstGeom>
          <a:noFill/>
          <a:ln>
            <a:noFill/>
          </a:ln>
        </p:spPr>
        <p:txBody>
          <a:bodyPr spcFirstLastPara="1" wrap="square" lIns="91425" tIns="45700" rIns="91425" bIns="45700" anchor="t" anchorCtr="0">
            <a:noAutofit/>
          </a:bodyPr>
          <a:lstStyle/>
          <a:p>
            <a:pPr marL="76200" lvl="0" indent="0" algn="l" rtl="0">
              <a:lnSpc>
                <a:spcPct val="200000"/>
              </a:lnSpc>
              <a:spcBef>
                <a:spcPts val="1000"/>
              </a:spcBef>
              <a:spcAft>
                <a:spcPts val="0"/>
              </a:spcAft>
              <a:buClr>
                <a:schemeClr val="dk1"/>
              </a:buClr>
              <a:buSzPts val="2400"/>
              <a:buNone/>
            </a:pPr>
            <a:r>
              <a:rPr lang="en-US" dirty="0">
                <a:solidFill>
                  <a:srgbClr val="3F3F3F"/>
                </a:solidFill>
                <a:latin typeface="Open Sans"/>
                <a:ea typeface="Open Sans"/>
                <a:cs typeface="Open Sans"/>
                <a:sym typeface="Open Sans"/>
              </a:rPr>
              <a:t>This section will introduce two of the databases that are available through the AGORA Portal or the R4L United Content Portal, from the list of Databases or externally at the given URLs.</a:t>
            </a:r>
            <a:endParaRPr dirty="0">
              <a:solidFill>
                <a:srgbClr val="3F3F3F"/>
              </a:solidFill>
            </a:endParaRPr>
          </a:p>
          <a:p>
            <a:pPr marL="533400" lvl="0" indent="-457200" algn="l" rtl="0">
              <a:lnSpc>
                <a:spcPct val="200000"/>
              </a:lnSpc>
              <a:spcBef>
                <a:spcPts val="1000"/>
              </a:spcBef>
              <a:spcAft>
                <a:spcPts val="0"/>
              </a:spcAft>
              <a:buClr>
                <a:schemeClr val="dk1"/>
              </a:buClr>
              <a:buSzPts val="2400"/>
              <a:buFont typeface="Arial"/>
              <a:buAutoNum type="arabicPeriod"/>
            </a:pPr>
            <a:r>
              <a:rPr lang="en-US" dirty="0">
                <a:solidFill>
                  <a:srgbClr val="3F3F3F"/>
                </a:solidFill>
                <a:latin typeface="Open Sans"/>
                <a:ea typeface="Open Sans"/>
                <a:cs typeface="Open Sans"/>
                <a:sym typeface="Open Sans"/>
              </a:rPr>
              <a:t>CAB Abstract</a:t>
            </a:r>
            <a:endParaRPr dirty="0">
              <a:solidFill>
                <a:srgbClr val="3F3F3F"/>
              </a:solidFill>
            </a:endParaRPr>
          </a:p>
          <a:p>
            <a:pPr marL="533400" lvl="0" indent="-457200" algn="l" rtl="0">
              <a:lnSpc>
                <a:spcPct val="200000"/>
              </a:lnSpc>
              <a:spcBef>
                <a:spcPts val="1000"/>
              </a:spcBef>
              <a:spcAft>
                <a:spcPts val="0"/>
              </a:spcAft>
              <a:buClr>
                <a:schemeClr val="dk1"/>
              </a:buClr>
              <a:buSzPts val="2400"/>
              <a:buFont typeface="Arial"/>
              <a:buAutoNum type="arabicPeriod"/>
            </a:pPr>
            <a:r>
              <a:rPr lang="en-US" dirty="0">
                <a:solidFill>
                  <a:srgbClr val="3F3F3F"/>
                </a:solidFill>
                <a:latin typeface="Open Sans"/>
                <a:ea typeface="Open Sans"/>
                <a:cs typeface="Open Sans"/>
                <a:sym typeface="Open Sans"/>
              </a:rPr>
              <a:t>USDA National Agricultural Library - </a:t>
            </a:r>
            <a:r>
              <a:rPr lang="en-US" dirty="0" err="1">
                <a:solidFill>
                  <a:srgbClr val="3F3F3F"/>
                </a:solidFill>
                <a:latin typeface="Open Sans"/>
                <a:ea typeface="Open Sans"/>
                <a:cs typeface="Open Sans"/>
                <a:sym typeface="Open Sans"/>
              </a:rPr>
              <a:t>PubAg</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3"/>
          <p:cNvSpPr txBox="1">
            <a:spLocks noGrp="1"/>
          </p:cNvSpPr>
          <p:nvPr>
            <p:ph type="title"/>
          </p:nvPr>
        </p:nvSpPr>
        <p:spPr>
          <a:xfrm>
            <a:off x="0" y="546652"/>
            <a:ext cx="7315200" cy="97147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CAB Abstracts</a:t>
            </a:r>
            <a:endParaRPr sz="3600" dirty="0">
              <a:solidFill>
                <a:srgbClr val="586F7C"/>
              </a:solidFill>
              <a:latin typeface="Open Sans"/>
              <a:ea typeface="Open Sans"/>
              <a:cs typeface="Open Sans"/>
              <a:sym typeface="Open Sans"/>
            </a:endParaRPr>
          </a:p>
        </p:txBody>
      </p:sp>
      <p:sp>
        <p:nvSpPr>
          <p:cNvPr id="219" name="Google Shape;219;p13"/>
          <p:cNvSpPr txBox="1">
            <a:spLocks noGrp="1"/>
          </p:cNvSpPr>
          <p:nvPr>
            <p:ph type="body" idx="1"/>
          </p:nvPr>
        </p:nvSpPr>
        <p:spPr>
          <a:xfrm>
            <a:off x="1" y="1812471"/>
            <a:ext cx="12034156" cy="3444894"/>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is a comprehensive database for applied life sciences. </a:t>
            </a:r>
            <a:endParaRPr>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It is published by CABI (formerly the Centre for Agriculture and Biosciences International). </a:t>
            </a:r>
            <a:endParaRPr>
              <a:solidFill>
                <a:schemeClr val="dk1"/>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provides users access to more than </a:t>
            </a:r>
            <a:r>
              <a:rPr lang="en-US" b="1">
                <a:solidFill>
                  <a:schemeClr val="dk1"/>
                </a:solidFill>
                <a:latin typeface="Open Sans"/>
                <a:ea typeface="Open Sans"/>
                <a:cs typeface="Open Sans"/>
                <a:sym typeface="Open Sans"/>
              </a:rPr>
              <a:t>13 million </a:t>
            </a:r>
            <a:r>
              <a:rPr lang="en-US">
                <a:solidFill>
                  <a:schemeClr val="dk1"/>
                </a:solidFill>
                <a:latin typeface="Open Sans"/>
                <a:ea typeface="Open Sans"/>
                <a:cs typeface="Open Sans"/>
                <a:sym typeface="Open Sans"/>
              </a:rPr>
              <a:t>records from 1973 onwards.</a:t>
            </a:r>
            <a:endParaRPr/>
          </a:p>
          <a:p>
            <a:pPr marL="412750" lvl="0" indent="-28575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Subject coverage includes agriculture, environment, veterinary sciences, applied economics, food science and nutrition.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is indexed with the CAB Thesaurus which makes searching easier and provides a more precise access to all relevant research. </a:t>
            </a:r>
            <a:endParaRPr>
              <a:solidFill>
                <a:schemeClr val="dk1"/>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CAB Abstracts has an international focus with strong representation in developing countries. </a:t>
            </a:r>
            <a:endParaRPr>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9"/>
          <p:cNvSpPr txBox="1">
            <a:spLocks noGrp="1"/>
          </p:cNvSpPr>
          <p:nvPr>
            <p:ph type="title"/>
          </p:nvPr>
        </p:nvSpPr>
        <p:spPr>
          <a:xfrm>
            <a:off x="0" y="317839"/>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dirty="0">
                <a:solidFill>
                  <a:srgbClr val="586F7C"/>
                </a:solidFill>
                <a:latin typeface="Open Sans"/>
                <a:ea typeface="Open Sans"/>
                <a:cs typeface="Open Sans"/>
                <a:sym typeface="Open Sans"/>
              </a:rPr>
              <a:t>CAB Abstracts </a:t>
            </a:r>
            <a:endParaRPr dirty="0">
              <a:solidFill>
                <a:srgbClr val="586F7C"/>
              </a:solidFill>
              <a:latin typeface="Open Sans"/>
              <a:ea typeface="Open Sans"/>
              <a:cs typeface="Open Sans"/>
              <a:sym typeface="Open Sans"/>
            </a:endParaRPr>
          </a:p>
        </p:txBody>
      </p:sp>
      <p:sp>
        <p:nvSpPr>
          <p:cNvPr id="225" name="Google Shape;225;p9"/>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After logging into the </a:t>
            </a:r>
            <a:r>
              <a:rPr lang="en-US" sz="2200" b="1">
                <a:solidFill>
                  <a:srgbClr val="3F3F3F"/>
                </a:solidFill>
                <a:latin typeface="Open Sans"/>
                <a:ea typeface="Open Sans"/>
                <a:cs typeface="Open Sans"/>
                <a:sym typeface="Open Sans"/>
              </a:rPr>
              <a:t>AGORA</a:t>
            </a:r>
            <a:r>
              <a:rPr lang="en-US" sz="2200">
                <a:solidFill>
                  <a:srgbClr val="3F3F3F"/>
                </a:solidFill>
                <a:latin typeface="Open Sans"/>
                <a:ea typeface="Open Sans"/>
                <a:cs typeface="Open Sans"/>
                <a:sym typeface="Open Sans"/>
              </a:rPr>
              <a:t> Portal, open the </a:t>
            </a:r>
            <a:r>
              <a:rPr lang="en-US" sz="2200" b="1">
                <a:solidFill>
                  <a:srgbClr val="3F3F3F"/>
                </a:solidFill>
                <a:latin typeface="Open Sans"/>
                <a:ea typeface="Open Sans"/>
                <a:cs typeface="Open Sans"/>
                <a:sym typeface="Open Sans"/>
              </a:rPr>
              <a:t>Content </a:t>
            </a:r>
            <a:r>
              <a:rPr lang="en-US" sz="2200">
                <a:solidFill>
                  <a:srgbClr val="3F3F3F"/>
                </a:solidFill>
                <a:latin typeface="Open Sans"/>
                <a:ea typeface="Open Sans"/>
                <a:cs typeface="Open Sans"/>
                <a:sym typeface="Open Sans"/>
              </a:rPr>
              <a:t>list, scroll down the titles and click on </a:t>
            </a:r>
            <a:r>
              <a:rPr lang="en-US" sz="2200" b="1">
                <a:solidFill>
                  <a:srgbClr val="3F3F3F"/>
                </a:solidFill>
                <a:latin typeface="Open Sans"/>
                <a:ea typeface="Open Sans"/>
                <a:cs typeface="Open Sans"/>
                <a:sym typeface="Open Sans"/>
              </a:rPr>
              <a:t>Databases</a:t>
            </a:r>
            <a:r>
              <a:rPr lang="en-US" sz="2200" b="1" i="1">
                <a:solidFill>
                  <a:srgbClr val="3F3F3F"/>
                </a:solidFill>
                <a:latin typeface="Open Sans"/>
                <a:ea typeface="Open Sans"/>
                <a:cs typeface="Open Sans"/>
                <a:sym typeface="Open Sans"/>
              </a:rPr>
              <a:t>.</a:t>
            </a:r>
            <a:endParaRPr sz="2200" i="1">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rgbClr val="3F3F3F"/>
              </a:solidFill>
              <a:latin typeface="Open Sans"/>
              <a:ea typeface="Open Sans"/>
              <a:cs typeface="Open Sans"/>
              <a:sym typeface="Open Sans"/>
            </a:endParaRPr>
          </a:p>
        </p:txBody>
      </p:sp>
      <p:pic>
        <p:nvPicPr>
          <p:cNvPr id="226" name="Google Shape;226;p9"/>
          <p:cNvPicPr preferRelativeResize="0"/>
          <p:nvPr/>
        </p:nvPicPr>
        <p:blipFill rotWithShape="1">
          <a:blip r:embed="rId3">
            <a:alphaModFix/>
          </a:blip>
          <a:srcRect/>
          <a:stretch/>
        </p:blipFill>
        <p:spPr>
          <a:xfrm>
            <a:off x="447770" y="4087717"/>
            <a:ext cx="1581150" cy="2371725"/>
          </a:xfrm>
          <a:prstGeom prst="rect">
            <a:avLst/>
          </a:prstGeom>
          <a:noFill/>
          <a:ln>
            <a:noFill/>
          </a:ln>
        </p:spPr>
      </p:pic>
      <p:cxnSp>
        <p:nvCxnSpPr>
          <p:cNvPr id="227" name="Google Shape;227;p9"/>
          <p:cNvCxnSpPr>
            <a:cxnSpLocks/>
          </p:cNvCxnSpPr>
          <p:nvPr/>
        </p:nvCxnSpPr>
        <p:spPr>
          <a:xfrm>
            <a:off x="1659836" y="5273580"/>
            <a:ext cx="1421294" cy="0"/>
          </a:xfrm>
          <a:prstGeom prst="straightConnector1">
            <a:avLst/>
          </a:prstGeom>
          <a:noFill/>
          <a:ln w="28575" cap="flat" cmpd="sng">
            <a:solidFill>
              <a:srgbClr val="FF0000"/>
            </a:solidFill>
            <a:prstDash val="solid"/>
            <a:round/>
            <a:headEnd type="none" w="sm" len="sm"/>
            <a:tailEnd type="triangle" w="med" len="med"/>
          </a:ln>
        </p:spPr>
      </p:cxnSp>
      <p:sp>
        <p:nvSpPr>
          <p:cNvPr id="228" name="Google Shape;228;p9"/>
          <p:cNvSpPr/>
          <p:nvPr/>
        </p:nvSpPr>
        <p:spPr>
          <a:xfrm>
            <a:off x="644976" y="5130820"/>
            <a:ext cx="1014860" cy="28600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30" name="Google Shape;230;p9"/>
          <p:cNvPicPr preferRelativeResize="0"/>
          <p:nvPr/>
        </p:nvPicPr>
        <p:blipFill rotWithShape="1">
          <a:blip r:embed="rId4">
            <a:alphaModFix/>
          </a:blip>
          <a:srcRect t="7075" r="51984" b="5707"/>
          <a:stretch/>
        </p:blipFill>
        <p:spPr>
          <a:xfrm>
            <a:off x="3220661" y="3909245"/>
            <a:ext cx="2348303" cy="2665981"/>
          </a:xfrm>
          <a:prstGeom prst="rect">
            <a:avLst/>
          </a:prstGeom>
          <a:noFill/>
          <a:ln>
            <a:noFill/>
          </a:ln>
        </p:spPr>
      </p:pic>
      <p:pic>
        <p:nvPicPr>
          <p:cNvPr id="231" name="Google Shape;231;p9"/>
          <p:cNvPicPr preferRelativeResize="0"/>
          <p:nvPr/>
        </p:nvPicPr>
        <p:blipFill rotWithShape="1">
          <a:blip r:embed="rId5">
            <a:alphaModFix/>
          </a:blip>
          <a:srcRect l="12191" t="13653" r="5485" b="9427"/>
          <a:stretch/>
        </p:blipFill>
        <p:spPr>
          <a:xfrm>
            <a:off x="6469031" y="3861272"/>
            <a:ext cx="4647460" cy="2713954"/>
          </a:xfrm>
          <a:prstGeom prst="rect">
            <a:avLst/>
          </a:prstGeom>
          <a:noFill/>
          <a:ln>
            <a:noFill/>
          </a:ln>
        </p:spPr>
      </p:pic>
      <p:cxnSp>
        <p:nvCxnSpPr>
          <p:cNvPr id="229" name="Google Shape;229;p9"/>
          <p:cNvCxnSpPr>
            <a:cxnSpLocks/>
          </p:cNvCxnSpPr>
          <p:nvPr/>
        </p:nvCxnSpPr>
        <p:spPr>
          <a:xfrm flipV="1">
            <a:off x="5118652" y="5001308"/>
            <a:ext cx="1350379" cy="982049"/>
          </a:xfrm>
          <a:prstGeom prst="straightConnector1">
            <a:avLst/>
          </a:prstGeom>
          <a:noFill/>
          <a:ln w="28575" cap="rnd" cmpd="sng">
            <a:solidFill>
              <a:srgbClr val="FF1616"/>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459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228600" lvl="0" indent="-228600" algn="l" rtl="0">
              <a:lnSpc>
                <a:spcPct val="150000"/>
              </a:lnSpc>
              <a:spcBef>
                <a:spcPts val="1000"/>
              </a:spcBef>
              <a:spcAft>
                <a:spcPts val="0"/>
              </a:spcAft>
              <a:buClr>
                <a:srgbClr val="000000"/>
              </a:buClr>
              <a:buSzPts val="2000"/>
              <a:buFont typeface="Arial"/>
              <a:buChar char="•"/>
            </a:pPr>
            <a:r>
              <a:rPr lang="en-US" sz="2000" dirty="0">
                <a:solidFill>
                  <a:srgbClr val="3F3F3F"/>
                </a:solidFill>
                <a:latin typeface="Open Sans"/>
                <a:ea typeface="Open Sans"/>
                <a:cs typeface="Open Sans"/>
                <a:sym typeface="Open Sans"/>
              </a:rPr>
              <a:t>Introduction</a:t>
            </a:r>
            <a:endParaRPr dirty="0">
              <a:solidFill>
                <a:srgbClr val="3F3F3F"/>
              </a:solidFill>
            </a:endParaRPr>
          </a:p>
          <a:p>
            <a:pPr marL="228600" lvl="0" indent="-228600" algn="l" rtl="0">
              <a:lnSpc>
                <a:spcPct val="150000"/>
              </a:lnSpc>
              <a:spcBef>
                <a:spcPts val="1000"/>
              </a:spcBef>
              <a:spcAft>
                <a:spcPts val="0"/>
              </a:spcAft>
              <a:buClr>
                <a:srgbClr val="000000"/>
              </a:buClr>
              <a:buSzPts val="2000"/>
              <a:buFont typeface="Arial"/>
              <a:buChar char="•"/>
            </a:pPr>
            <a:r>
              <a:rPr lang="en-US" sz="2000" dirty="0">
                <a:solidFill>
                  <a:srgbClr val="3F3F3F"/>
                </a:solidFill>
                <a:latin typeface="Open Sans"/>
                <a:ea typeface="Open Sans"/>
                <a:cs typeface="Open Sans"/>
                <a:sym typeface="Open Sans"/>
              </a:rPr>
              <a:t>AGRIS - International Information System of Agricultural Science and Technology</a:t>
            </a:r>
            <a:endParaRPr dirty="0">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dirty="0">
                <a:solidFill>
                  <a:srgbClr val="3F3F3F"/>
                </a:solidFill>
                <a:latin typeface="Open Sans"/>
                <a:ea typeface="Open Sans"/>
                <a:cs typeface="Open Sans"/>
                <a:sym typeface="Open Sans"/>
              </a:rPr>
              <a:t>Content coverage</a:t>
            </a:r>
            <a:endParaRPr dirty="0">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dirty="0">
                <a:solidFill>
                  <a:srgbClr val="3F3F3F"/>
                </a:solidFill>
                <a:latin typeface="Open Sans"/>
                <a:ea typeface="Open Sans"/>
                <a:cs typeface="Open Sans"/>
                <a:sym typeface="Open Sans"/>
              </a:rPr>
              <a:t>How to search AGRIS database?	</a:t>
            </a:r>
            <a:endParaRPr dirty="0">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dirty="0">
                <a:solidFill>
                  <a:srgbClr val="3F3F3F"/>
                </a:solidFill>
                <a:latin typeface="Open Sans"/>
                <a:ea typeface="Open Sans"/>
                <a:cs typeface="Open Sans"/>
                <a:sym typeface="Open Sans"/>
              </a:rPr>
              <a:t>How to become a data provider?	</a:t>
            </a:r>
            <a:endParaRPr dirty="0">
              <a:solidFill>
                <a:srgbClr val="3F3F3F"/>
              </a:solidFill>
            </a:endParaRPr>
          </a:p>
          <a:p>
            <a:pPr marL="228600" lvl="0" indent="-228600" algn="l" rtl="0">
              <a:lnSpc>
                <a:spcPct val="150000"/>
              </a:lnSpc>
              <a:spcBef>
                <a:spcPts val="1000"/>
              </a:spcBef>
              <a:spcAft>
                <a:spcPts val="0"/>
              </a:spcAft>
              <a:buClr>
                <a:srgbClr val="000000"/>
              </a:buClr>
              <a:buSzPts val="2000"/>
              <a:buFont typeface="Arial"/>
              <a:buChar char="•"/>
            </a:pPr>
            <a:r>
              <a:rPr lang="en-US" sz="2000" dirty="0">
                <a:solidFill>
                  <a:srgbClr val="3F3F3F"/>
                </a:solidFill>
                <a:latin typeface="Open Sans"/>
                <a:ea typeface="Open Sans"/>
                <a:cs typeface="Open Sans"/>
                <a:sym typeface="Open Sans"/>
              </a:rPr>
              <a:t>Databases in Agriculture	</a:t>
            </a:r>
            <a:endParaRPr dirty="0">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dirty="0">
                <a:solidFill>
                  <a:srgbClr val="3F3F3F"/>
                </a:solidFill>
                <a:latin typeface="Open Sans"/>
                <a:ea typeface="Open Sans"/>
                <a:cs typeface="Open Sans"/>
                <a:sym typeface="Open Sans"/>
              </a:rPr>
              <a:t>CAB Abstract</a:t>
            </a:r>
            <a:endParaRPr dirty="0">
              <a:solidFill>
                <a:srgbClr val="3F3F3F"/>
              </a:solidFill>
            </a:endParaRPr>
          </a:p>
          <a:p>
            <a:pPr marL="685800" lvl="1" indent="-228600" algn="l" rtl="0">
              <a:lnSpc>
                <a:spcPct val="150000"/>
              </a:lnSpc>
              <a:spcBef>
                <a:spcPts val="500"/>
              </a:spcBef>
              <a:spcAft>
                <a:spcPts val="0"/>
              </a:spcAft>
              <a:buClr>
                <a:srgbClr val="000000"/>
              </a:buClr>
              <a:buSzPts val="2000"/>
              <a:buFont typeface="Arial"/>
              <a:buChar char="•"/>
            </a:pPr>
            <a:r>
              <a:rPr lang="en-US" dirty="0">
                <a:solidFill>
                  <a:srgbClr val="3F3F3F"/>
                </a:solidFill>
                <a:latin typeface="Open Sans"/>
                <a:ea typeface="Open Sans"/>
                <a:cs typeface="Open Sans"/>
                <a:sym typeface="Open Sans"/>
              </a:rPr>
              <a:t>USDA National Agricultural Library - </a:t>
            </a:r>
            <a:r>
              <a:rPr lang="en-US" dirty="0" err="1">
                <a:solidFill>
                  <a:srgbClr val="3F3F3F"/>
                </a:solidFill>
                <a:latin typeface="Open Sans"/>
                <a:ea typeface="Open Sans"/>
                <a:cs typeface="Open Sans"/>
                <a:sym typeface="Open Sans"/>
              </a:rPr>
              <a:t>PubAg</a:t>
            </a:r>
            <a:endParaRPr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a:t>v1.2 June 2021</a:t>
            </a:r>
            <a:endParaRPr sz="120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CAB Abstracts cont.</a:t>
            </a:r>
            <a:endParaRPr sz="3200">
              <a:solidFill>
                <a:srgbClr val="586F7C"/>
              </a:solidFill>
              <a:latin typeface="Open Sans"/>
              <a:ea typeface="Open Sans"/>
              <a:cs typeface="Open Sans"/>
              <a:sym typeface="Open Sans"/>
            </a:endParaRPr>
          </a:p>
        </p:txBody>
      </p:sp>
      <p:sp>
        <p:nvSpPr>
          <p:cNvPr id="238" name="Google Shape;238;p25"/>
          <p:cNvSpPr txBox="1">
            <a:spLocks noGrp="1"/>
          </p:cNvSpPr>
          <p:nvPr>
            <p:ph type="body" idx="1"/>
          </p:nvPr>
        </p:nvSpPr>
        <p:spPr>
          <a:xfrm>
            <a:off x="0" y="1598581"/>
            <a:ext cx="4800599" cy="3658784"/>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dirty="0">
                <a:solidFill>
                  <a:srgbClr val="3F3F3F"/>
                </a:solidFill>
                <a:latin typeface="Open Sans"/>
                <a:ea typeface="Open Sans"/>
                <a:cs typeface="Open Sans"/>
                <a:sym typeface="Open Sans"/>
              </a:rPr>
              <a:t>Available at :</a:t>
            </a:r>
            <a:endParaRPr dirty="0">
              <a:solidFill>
                <a:srgbClr val="3F3F3F"/>
              </a:solidFill>
            </a:endParaRPr>
          </a:p>
          <a:p>
            <a:pPr marL="469900" lvl="0" indent="-342900" algn="l" rtl="0">
              <a:lnSpc>
                <a:spcPct val="100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Login into </a:t>
            </a:r>
            <a:r>
              <a:rPr lang="en-US" sz="2000" b="1" dirty="0">
                <a:solidFill>
                  <a:srgbClr val="3F3F3F"/>
                </a:solidFill>
                <a:latin typeface="Open Sans"/>
                <a:ea typeface="Open Sans"/>
                <a:cs typeface="Open Sans"/>
                <a:sym typeface="Open Sans"/>
              </a:rPr>
              <a:t>AGORA</a:t>
            </a:r>
            <a:r>
              <a:rPr lang="en-US" sz="2000" dirty="0">
                <a:solidFill>
                  <a:srgbClr val="3F3F3F"/>
                </a:solidFill>
                <a:latin typeface="Open Sans"/>
                <a:ea typeface="Open Sans"/>
                <a:cs typeface="Open Sans"/>
                <a:sym typeface="Open Sans"/>
              </a:rPr>
              <a:t> Portal, open </a:t>
            </a:r>
            <a:r>
              <a:rPr lang="en-US" sz="2000" b="1" dirty="0">
                <a:solidFill>
                  <a:srgbClr val="3F3F3F"/>
                </a:solidFill>
                <a:latin typeface="Open Sans"/>
                <a:ea typeface="Open Sans"/>
                <a:cs typeface="Open Sans"/>
                <a:sym typeface="Open Sans"/>
              </a:rPr>
              <a:t>Content</a:t>
            </a:r>
            <a:r>
              <a:rPr lang="en-US" sz="2000" dirty="0">
                <a:solidFill>
                  <a:srgbClr val="3F3F3F"/>
                </a:solidFill>
                <a:latin typeface="Open Sans"/>
                <a:ea typeface="Open Sans"/>
                <a:cs typeface="Open Sans"/>
                <a:sym typeface="Open Sans"/>
              </a:rPr>
              <a:t>  and click on </a:t>
            </a:r>
            <a:r>
              <a:rPr lang="en-US" sz="2000" b="1" dirty="0">
                <a:solidFill>
                  <a:srgbClr val="3F3F3F"/>
                </a:solidFill>
                <a:latin typeface="Open Sans"/>
                <a:ea typeface="Open Sans"/>
                <a:cs typeface="Open Sans"/>
                <a:sym typeface="Open Sans"/>
              </a:rPr>
              <a:t>Databases</a:t>
            </a:r>
            <a:r>
              <a:rPr lang="en-US" sz="2000" dirty="0">
                <a:solidFill>
                  <a:srgbClr val="3F3F3F"/>
                </a:solidFill>
                <a:latin typeface="Open Sans"/>
                <a:ea typeface="Open Sans"/>
                <a:cs typeface="Open Sans"/>
                <a:sym typeface="Open Sans"/>
              </a:rPr>
              <a:t>  to access CAB Abstract. </a:t>
            </a:r>
            <a:endParaRPr sz="2000" dirty="0">
              <a:solidFill>
                <a:srgbClr val="3F3F3F"/>
              </a:solidFill>
              <a:latin typeface="Open Sans"/>
              <a:ea typeface="Open Sans"/>
              <a:cs typeface="Open Sans"/>
              <a:sym typeface="Open Sans"/>
            </a:endParaRPr>
          </a:p>
          <a:p>
            <a:pPr marL="469900" lvl="0" indent="-342900" algn="l" rtl="0">
              <a:lnSpc>
                <a:spcPct val="100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Direct URL is </a:t>
            </a:r>
            <a:r>
              <a:rPr lang="en-US" sz="20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www.cabdirect.org</a:t>
            </a:r>
            <a:endParaRPr sz="2000" dirty="0">
              <a:solidFill>
                <a:schemeClr val="accent5"/>
              </a:solidFill>
              <a:latin typeface="Open Sans"/>
              <a:ea typeface="Open Sans"/>
              <a:cs typeface="Open Sans"/>
              <a:sym typeface="Open Sans"/>
            </a:endParaRPr>
          </a:p>
          <a:p>
            <a:pPr marL="469900" lvl="0" indent="-215900" algn="l"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a:p>
            <a:pPr marL="412750" lvl="0" indent="-158750" algn="just" rtl="0">
              <a:lnSpc>
                <a:spcPct val="100000"/>
              </a:lnSpc>
              <a:spcBef>
                <a:spcPts val="1000"/>
              </a:spcBef>
              <a:spcAft>
                <a:spcPts val="0"/>
              </a:spcAft>
              <a:buClr>
                <a:schemeClr val="dk1"/>
              </a:buClr>
              <a:buSzPts val="2000"/>
              <a:buNone/>
            </a:pPr>
            <a:endParaRPr sz="2000" dirty="0">
              <a:solidFill>
                <a:schemeClr val="dk1"/>
              </a:solidFill>
              <a:latin typeface="Open Sans"/>
              <a:ea typeface="Open Sans"/>
              <a:cs typeface="Open Sans"/>
              <a:sym typeface="Open Sans"/>
            </a:endParaRPr>
          </a:p>
        </p:txBody>
      </p:sp>
      <p:pic>
        <p:nvPicPr>
          <p:cNvPr id="239" name="Google Shape;239;p25" descr="https://lh5.googleusercontent.com/vt73Y7231_AmlF6XO6pCr_m4j_yGCQuOpYvH97AYAXar3s5mC88-FJ5xuBVQIjU3EYbHK7sPj-iEj2Fk6piP3W3ymcTM8QJzd92BT8kl85ES2qQ0dKB1mxuy4qbOPl9D8cmkwQI"/>
          <p:cNvPicPr preferRelativeResize="0"/>
          <p:nvPr/>
        </p:nvPicPr>
        <p:blipFill rotWithShape="1">
          <a:blip r:embed="rId4">
            <a:alphaModFix/>
          </a:blip>
          <a:srcRect/>
          <a:stretch/>
        </p:blipFill>
        <p:spPr>
          <a:xfrm>
            <a:off x="0" y="4663263"/>
            <a:ext cx="5002197" cy="1797504"/>
          </a:xfrm>
          <a:prstGeom prst="rect">
            <a:avLst/>
          </a:prstGeom>
          <a:noFill/>
          <a:ln>
            <a:noFill/>
          </a:ln>
        </p:spPr>
      </p:pic>
      <p:sp>
        <p:nvSpPr>
          <p:cNvPr id="240" name="Google Shape;240;p25"/>
          <p:cNvSpPr txBox="1"/>
          <p:nvPr/>
        </p:nvSpPr>
        <p:spPr>
          <a:xfrm>
            <a:off x="867693" y="4278734"/>
            <a:ext cx="3300023"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Open Sans"/>
                <a:ea typeface="Open Sans"/>
                <a:cs typeface="Open Sans"/>
                <a:sym typeface="Open Sans"/>
              </a:rPr>
              <a:t>CAB Abstracts search page</a:t>
            </a:r>
            <a:endParaRPr sz="1800" b="1" i="0" u="none" strike="noStrike" cap="none">
              <a:solidFill>
                <a:srgbClr val="000000"/>
              </a:solidFill>
              <a:latin typeface="Open Sans"/>
              <a:ea typeface="Open Sans"/>
              <a:cs typeface="Open Sans"/>
              <a:sym typeface="Open Sans"/>
            </a:endParaRPr>
          </a:p>
        </p:txBody>
      </p:sp>
      <p:pic>
        <p:nvPicPr>
          <p:cNvPr id="241" name="Google Shape;241;p25"/>
          <p:cNvPicPr preferRelativeResize="0"/>
          <p:nvPr/>
        </p:nvPicPr>
        <p:blipFill rotWithShape="1">
          <a:blip r:embed="rId5">
            <a:alphaModFix/>
          </a:blip>
          <a:srcRect/>
          <a:stretch/>
        </p:blipFill>
        <p:spPr>
          <a:xfrm>
            <a:off x="5033482" y="1720031"/>
            <a:ext cx="7158518" cy="513796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6"/>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USDA National Agricultural Library - PubAg</a:t>
            </a:r>
            <a:endParaRPr sz="3200">
              <a:solidFill>
                <a:srgbClr val="586F7C"/>
              </a:solidFill>
              <a:latin typeface="Open Sans"/>
              <a:ea typeface="Open Sans"/>
              <a:cs typeface="Open Sans"/>
              <a:sym typeface="Open Sans"/>
            </a:endParaRPr>
          </a:p>
        </p:txBody>
      </p:sp>
      <p:sp>
        <p:nvSpPr>
          <p:cNvPr id="248" name="Google Shape;248;p26"/>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PubAg is a search engine that gives the public enhanced access to research published by scientists from US Department of Agriculture (USDA) scientists.</a:t>
            </a:r>
            <a:endParaRPr>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It is provided by the  US Department of Agriculture (USDA) National Agricultural Library.</a:t>
            </a:r>
            <a:endParaRPr>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PubAg is a portal to USDA-authored and other highly relevant agricultural research.</a:t>
            </a:r>
            <a:endParaRPr>
              <a:solidFill>
                <a:srgbClr val="3F3F3F"/>
              </a:solidFill>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PubAg is easy to use an and it serves diverse users, including the public, farmers, scientists, academicians and students. </a:t>
            </a:r>
            <a:endParaRPr>
              <a:solidFill>
                <a:srgbClr val="3F3F3F"/>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There is no requirement for a username, password or any other form of registration to use PubAg.</a:t>
            </a:r>
            <a:endParaRPr>
              <a:solidFill>
                <a:srgbClr val="3F3F3F"/>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27"/>
          <p:cNvSpPr txBox="1">
            <a:spLocks noGrp="1"/>
          </p:cNvSpPr>
          <p:nvPr>
            <p:ph type="title"/>
          </p:nvPr>
        </p:nvSpPr>
        <p:spPr>
          <a:xfrm>
            <a:off x="0" y="437222"/>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USDA National Agricultural Library – PubAg cont.</a:t>
            </a:r>
            <a:endParaRPr sz="3200">
              <a:solidFill>
                <a:srgbClr val="586F7C"/>
              </a:solidFill>
              <a:latin typeface="Open Sans"/>
              <a:ea typeface="Open Sans"/>
              <a:cs typeface="Open Sans"/>
              <a:sym typeface="Open Sans"/>
            </a:endParaRPr>
          </a:p>
        </p:txBody>
      </p:sp>
      <p:sp>
        <p:nvSpPr>
          <p:cNvPr id="255" name="Google Shape;255;p27"/>
          <p:cNvSpPr txBox="1">
            <a:spLocks noGrp="1"/>
          </p:cNvSpPr>
          <p:nvPr>
            <p:ph type="body" idx="1"/>
          </p:nvPr>
        </p:nvSpPr>
        <p:spPr>
          <a:xfrm>
            <a:off x="0" y="1942664"/>
            <a:ext cx="11446329" cy="4736470"/>
          </a:xfrm>
          <a:prstGeom prst="rect">
            <a:avLst/>
          </a:prstGeom>
          <a:noFill/>
          <a:ln>
            <a:noFill/>
          </a:ln>
        </p:spPr>
        <p:txBody>
          <a:bodyPr spcFirstLastPara="1" wrap="square" lIns="91425" tIns="45700" rIns="91425" bIns="45700" anchor="t" anchorCtr="0">
            <a:noAutofit/>
          </a:bodyPr>
          <a:lstStyle/>
          <a:p>
            <a:pPr marL="127000" lvl="0" indent="0" algn="just" rtl="0">
              <a:lnSpc>
                <a:spcPct val="100000"/>
              </a:lnSpc>
              <a:spcBef>
                <a:spcPts val="1000"/>
              </a:spcBef>
              <a:spcAft>
                <a:spcPts val="0"/>
              </a:spcAft>
              <a:buClr>
                <a:schemeClr val="dk1"/>
              </a:buClr>
              <a:buSzPts val="2000"/>
              <a:buNone/>
            </a:pPr>
            <a:r>
              <a:rPr lang="en-US" sz="2000">
                <a:solidFill>
                  <a:srgbClr val="3F3F3F"/>
                </a:solidFill>
                <a:latin typeface="Open Sans"/>
                <a:ea typeface="Open Sans"/>
                <a:cs typeface="Open Sans"/>
                <a:sym typeface="Open Sans"/>
              </a:rPr>
              <a:t>Available at  </a:t>
            </a:r>
            <a:r>
              <a:rPr lang="en-US" sz="2000" u="sng">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https://pubag.nal.usda.gov</a:t>
            </a:r>
            <a:endParaRPr sz="2000">
              <a:solidFill>
                <a:schemeClr val="accent5"/>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a:p>
            <a:pPr marL="469900" lvl="0" indent="-215900" algn="just" rtl="0">
              <a:lnSpc>
                <a:spcPct val="100000"/>
              </a:lnSpc>
              <a:spcBef>
                <a:spcPts val="1000"/>
              </a:spcBef>
              <a:spcAft>
                <a:spcPts val="0"/>
              </a:spcAft>
              <a:buClr>
                <a:schemeClr val="dk1"/>
              </a:buClr>
              <a:buSzPts val="2000"/>
              <a:buNone/>
            </a:pPr>
            <a:endParaRPr sz="2000">
              <a:solidFill>
                <a:schemeClr val="dk1"/>
              </a:solidFill>
              <a:latin typeface="Open Sans"/>
              <a:ea typeface="Open Sans"/>
              <a:cs typeface="Open Sans"/>
              <a:sym typeface="Open Sans"/>
            </a:endParaRPr>
          </a:p>
        </p:txBody>
      </p:sp>
      <p:sp>
        <p:nvSpPr>
          <p:cNvPr id="256" name="Google Shape;256;p27"/>
          <p:cNvSpPr txBox="1"/>
          <p:nvPr/>
        </p:nvSpPr>
        <p:spPr>
          <a:xfrm>
            <a:off x="163286" y="4126233"/>
            <a:ext cx="4865914" cy="369332"/>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3F3F3F"/>
                </a:solidFill>
                <a:latin typeface="Open Sans"/>
                <a:ea typeface="Open Sans"/>
                <a:cs typeface="Open Sans"/>
                <a:sym typeface="Open Sans"/>
              </a:rPr>
              <a:t>PubAg search page</a:t>
            </a:r>
            <a:endParaRPr sz="1800" b="1" i="0" u="none" strike="noStrike" cap="none">
              <a:solidFill>
                <a:srgbClr val="3F3F3F"/>
              </a:solidFill>
              <a:latin typeface="Open Sans"/>
              <a:ea typeface="Open Sans"/>
              <a:cs typeface="Open Sans"/>
              <a:sym typeface="Open Sans"/>
            </a:endParaRPr>
          </a:p>
        </p:txBody>
      </p:sp>
      <p:pic>
        <p:nvPicPr>
          <p:cNvPr id="257" name="Google Shape;257;p27"/>
          <p:cNvPicPr preferRelativeResize="0"/>
          <p:nvPr/>
        </p:nvPicPr>
        <p:blipFill rotWithShape="1">
          <a:blip r:embed="rId4">
            <a:alphaModFix/>
          </a:blip>
          <a:srcRect/>
          <a:stretch/>
        </p:blipFill>
        <p:spPr>
          <a:xfrm>
            <a:off x="5121360" y="2638700"/>
            <a:ext cx="6937775" cy="4040434"/>
          </a:xfrm>
          <a:prstGeom prst="rect">
            <a:avLst/>
          </a:prstGeom>
          <a:noFill/>
          <a:ln>
            <a:noFill/>
          </a:ln>
        </p:spPr>
      </p:pic>
      <p:pic>
        <p:nvPicPr>
          <p:cNvPr id="258" name="Google Shape;258;p27"/>
          <p:cNvPicPr preferRelativeResize="0"/>
          <p:nvPr/>
        </p:nvPicPr>
        <p:blipFill rotWithShape="1">
          <a:blip r:embed="rId5">
            <a:alphaModFix/>
          </a:blip>
          <a:srcRect/>
          <a:stretch/>
        </p:blipFill>
        <p:spPr>
          <a:xfrm>
            <a:off x="0" y="5190614"/>
            <a:ext cx="5117924" cy="998458"/>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28"/>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Summary</a:t>
            </a:r>
            <a:endParaRPr>
              <a:solidFill>
                <a:srgbClr val="586F7C"/>
              </a:solidFill>
              <a:latin typeface="Open Sans"/>
              <a:ea typeface="Open Sans"/>
              <a:cs typeface="Open Sans"/>
              <a:sym typeface="Open Sans"/>
            </a:endParaRPr>
          </a:p>
        </p:txBody>
      </p:sp>
      <p:sp>
        <p:nvSpPr>
          <p:cNvPr id="265" name="Google Shape;265;p28"/>
          <p:cNvSpPr txBox="1">
            <a:spLocks noGrp="1"/>
          </p:cNvSpPr>
          <p:nvPr>
            <p:ph type="body" idx="1"/>
          </p:nvPr>
        </p:nvSpPr>
        <p:spPr>
          <a:xfrm>
            <a:off x="212270" y="1796144"/>
            <a:ext cx="11462659" cy="4882242"/>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This lesson focused on databases for discovery in agriculture.</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The lesson introduced  learners to AGRIS and it provided training on how to use and contribute to AGRIS.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Learners were also introduced to CAB Abstracts and USDA National Agricultural Library – PubAg, these resources can be used to search for agriculture related content. </a:t>
            </a:r>
            <a:endParaRPr>
              <a:solidFill>
                <a:srgbClr val="3F3F3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a8917ac7ae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71" name="Google Shape;271;ga8917ac7ae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ctr"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CABi. 2020. CABI Direct. In: CABI Direct [online]. [Cited 29 September 2020]. https://www.cabdirect.org/cabdirect/about </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2019. How to submit data to AGRIS. Instructions to data providers. In: Agricultural Information Management Standards (AIMS) [online]. [Cited 29 September 2020]. http://aims.fao.org/how-submit-data-agris-instructions-data-providers </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2020c. AGROVOC. In: Agricultural Information Management Standards (AIMS) [online]. [Cited 25 September 2020]. http://aims.fao.org/vest-registry/vocabularies/agrovoc </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2020a. AGRIS: Agricultural Science and Technology Information. In: AGRIS [online]. [Cited 25 September 2020]. http://agris.fao.org/agris-search/index.do </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Research4Life. 2020. Materials for trainers. In: Research4Life [online]. [Cited 29 September 2020]. https://www.research4life.org/training/resources-for-information-specialists/materials-for-trainers/</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Subirats, I. &amp; Zeng, M.L. 2012. Meaningful Bibliographic Metadata (M2B). In: Agricultural Information Management Standards (AIMS) [online]. [Cited 29 September 2020]. http://aims.fao.org/metadata/m2b </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USDA National Agricultural Library. 2020. PubAg. In: USDA National Agricultural Library [online]. [Cited 29 September 2020]. https://pubag.nal.usda.gov/faq</a:t>
            </a:r>
            <a:endParaRPr sz="120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FAO. 2020b. What is AGRIS? In: AGRIS [online]. [Cited 29 September 2020]. https://agris.fao.org/agris-search/info.action</a:t>
            </a:r>
            <a:endParaRPr sz="1200">
              <a:solidFill>
                <a:schemeClr val="dk1"/>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77" name="Google Shape;277;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 us at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000"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Contact us at </a:t>
            </a:r>
            <a:r>
              <a:rPr lang="en-US" sz="2000">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Find out about other training materials [</a:t>
            </a:r>
            <a:r>
              <a:rPr lang="en-US" sz="2000" u="sng">
                <a:solidFill>
                  <a:schemeClr val="hlink"/>
                </a:solidFill>
                <a:latin typeface="Open Sans"/>
                <a:ea typeface="Open Sans"/>
                <a:cs typeface="Open Sans"/>
                <a:sym typeface="Open Sans"/>
                <a:hlinkClick r:id="rId5"/>
              </a:rPr>
              <a:t>www.research4life.org/training</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Subscribe to Research4Life newsletter [</a:t>
            </a:r>
            <a:r>
              <a:rPr lang="en-US" sz="2000" u="sng">
                <a:solidFill>
                  <a:schemeClr val="hlink"/>
                </a:solidFill>
                <a:latin typeface="Open Sans"/>
                <a:ea typeface="Open Sans"/>
                <a:cs typeface="Open Sans"/>
                <a:sym typeface="Open Sans"/>
                <a:hlinkClick r:id="rId6"/>
              </a:rPr>
              <a:t>www.research4life.org/newsletter</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Check out Research4Life videos [</a:t>
            </a:r>
            <a:r>
              <a:rPr lang="en-US" sz="2000" u="sng">
                <a:solidFill>
                  <a:schemeClr val="hlink"/>
                </a:solidFill>
                <a:latin typeface="Open Sans"/>
                <a:ea typeface="Open Sans"/>
                <a:cs typeface="Open Sans"/>
                <a:sym typeface="Open Sans"/>
                <a:hlinkClick r:id="rId7"/>
              </a:rPr>
              <a:t>https://bit.ly/2w3CU5C</a:t>
            </a:r>
            <a:r>
              <a:rPr lang="en-US" sz="2000">
                <a:solidFill>
                  <a:srgbClr val="586F7C"/>
                </a:solidFill>
                <a:latin typeface="Open Sans"/>
                <a:ea typeface="Open Sans"/>
                <a:cs typeface="Open Sans"/>
                <a:sym typeface="Open Sans"/>
              </a:rPr>
              <a:t>]</a:t>
            </a:r>
            <a:endParaRPr sz="2000">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Follow us on Twitter @r4lpartnership and </a:t>
            </a:r>
            <a:r>
              <a:rPr lang="en-US" sz="2000">
                <a:solidFill>
                  <a:srgbClr val="586F7C"/>
                </a:solidFill>
                <a:latin typeface="Open Sans"/>
                <a:ea typeface="Open Sans"/>
                <a:cs typeface="Open Sans"/>
                <a:sym typeface="Open San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Facebook</a:t>
            </a:r>
            <a:r>
              <a:rPr lang="en-US" sz="2000">
                <a:solidFill>
                  <a:srgbClr val="586F7C"/>
                </a:solidFill>
                <a:latin typeface="Open Sans"/>
                <a:ea typeface="Open Sans"/>
                <a:cs typeface="Open Sans"/>
                <a:sym typeface="Open Sans"/>
              </a:rPr>
              <a:t> @R4Lpartnership</a:t>
            </a:r>
            <a:endParaRPr sz="2000">
              <a:solidFill>
                <a:schemeClr val="dk1"/>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83" name="Google Shape;283;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84" name="Google Shape;284;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85" name="Google Shape;285;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86" name="Google Shape;286;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87" name="Google Shape;287;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88" name="Google Shape;288;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a:t>
            </a:r>
            <a:r>
              <a:rPr lang="en-US" sz="1800">
                <a:solidFill>
                  <a:schemeClr val="lt1"/>
                </a:solidFill>
                <a:latin typeface="Open Sans"/>
                <a:ea typeface="Open Sans"/>
                <a:cs typeface="Open Sans"/>
                <a:sym typeface="Open Sans"/>
              </a:rPr>
              <a:t> collections</a:t>
            </a:r>
            <a:r>
              <a:rPr lang="en-US" sz="1800" b="0" i="0" u="none" strike="noStrike" cap="none">
                <a:solidFill>
                  <a:schemeClr val="lt1"/>
                </a:solidFill>
                <a:latin typeface="Open Sans"/>
                <a:ea typeface="Open Sans"/>
                <a:cs typeface="Open Sans"/>
                <a:sym typeface="Open Sans"/>
              </a:rPr>
              <a:t>:</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09678"/>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dirty="0">
                <a:solidFill>
                  <a:srgbClr val="586F7C"/>
                </a:solidFill>
                <a:latin typeface="Open Sans"/>
                <a:ea typeface="Open Sans"/>
                <a:cs typeface="Open Sans"/>
                <a:sym typeface="Open Sans"/>
              </a:rPr>
              <a:t>Learning objectives</a:t>
            </a:r>
            <a:endParaRPr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Become familiar with discovery resources related to agriculture.</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Understand how to use and contribute to AGRIS.</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675861"/>
            <a:ext cx="9613800" cy="82494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What is AGRIS ?</a:t>
            </a:r>
            <a:endParaRPr sz="3600" dirty="0">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54813" y="2014143"/>
            <a:ext cx="10842529" cy="4582599"/>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AGRIS stands for </a:t>
            </a:r>
            <a:r>
              <a:rPr lang="en-US" sz="23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International Information System of Agricultural Science and Technology.</a:t>
            </a:r>
            <a:endParaRPr sz="2300">
              <a:solidFill>
                <a:srgbClr val="F8981D"/>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AGRIS has been maintained by the </a:t>
            </a:r>
            <a:r>
              <a:rPr lang="en-US" sz="2300">
                <a:solidFill>
                  <a:srgbClr val="F8981D"/>
                </a:solidFill>
                <a:latin typeface="Open Sans"/>
                <a:ea typeface="Open Sans"/>
                <a:cs typeface="Open Sans"/>
                <a:sym typeface="Open Sans"/>
              </a:rPr>
              <a:t>Food and Agriculture Organization of the United Nations </a:t>
            </a:r>
            <a:r>
              <a:rPr lang="en-US" sz="2300">
                <a:solidFill>
                  <a:srgbClr val="3F3F3F"/>
                </a:solidFill>
                <a:latin typeface="Open Sans"/>
                <a:ea typeface="Open Sans"/>
                <a:cs typeface="Open Sans"/>
                <a:sym typeface="Open Sans"/>
              </a:rPr>
              <a:t>(FAO) since 1975.</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Its main objective is to improve the access to &amp; exchange of information on agricultural research to developed and developing countries.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447 data providers from 148 countries provide free access to more than </a:t>
            </a:r>
            <a:r>
              <a:rPr lang="en-US" sz="2300" b="1">
                <a:solidFill>
                  <a:srgbClr val="3F3F3F"/>
                </a:solidFill>
                <a:latin typeface="Open Sans"/>
                <a:ea typeface="Open Sans"/>
                <a:cs typeface="Open Sans"/>
                <a:sym typeface="Open Sans"/>
              </a:rPr>
              <a:t>13 million </a:t>
            </a:r>
            <a:r>
              <a:rPr lang="en-US" sz="2300">
                <a:solidFill>
                  <a:srgbClr val="3F3F3F"/>
                </a:solidFill>
                <a:latin typeface="Open Sans"/>
                <a:ea typeface="Open Sans"/>
                <a:cs typeface="Open Sans"/>
                <a:sym typeface="Open Sans"/>
              </a:rPr>
              <a:t>bibliographic records and more than </a:t>
            </a:r>
            <a:r>
              <a:rPr lang="en-US" sz="2300" b="1">
                <a:solidFill>
                  <a:srgbClr val="3F3F3F"/>
                </a:solidFill>
                <a:latin typeface="Open Sans"/>
                <a:ea typeface="Open Sans"/>
                <a:cs typeface="Open Sans"/>
                <a:sym typeface="Open Sans"/>
              </a:rPr>
              <a:t>4,251</a:t>
            </a:r>
            <a:r>
              <a:rPr lang="en-US" sz="2300">
                <a:solidFill>
                  <a:srgbClr val="3F3F3F"/>
                </a:solidFill>
                <a:latin typeface="Open Sans"/>
                <a:ea typeface="Open Sans"/>
                <a:cs typeface="Open Sans"/>
                <a:sym typeface="Open Sans"/>
              </a:rPr>
              <a:t> datasets through AGRIS.</a:t>
            </a:r>
            <a:endParaRPr>
              <a:solidFill>
                <a:srgbClr val="3F3F3F"/>
              </a:solidFill>
            </a:endParaRPr>
          </a:p>
          <a:p>
            <a:pPr marL="355600" lvl="0" indent="-203200" algn="l" rtl="0">
              <a:lnSpc>
                <a:spcPct val="150000"/>
              </a:lnSpc>
              <a:spcBef>
                <a:spcPts val="0"/>
              </a:spcBef>
              <a:spcAft>
                <a:spcPts val="0"/>
              </a:spcAft>
              <a:buClr>
                <a:schemeClr val="dk2"/>
              </a:buClr>
              <a:buSzPts val="2200"/>
              <a:buNone/>
            </a:pPr>
            <a:endParaRPr sz="2300">
              <a:solidFill>
                <a:srgbClr val="F8981D"/>
              </a:solidFill>
              <a:latin typeface="Open Sans"/>
              <a:ea typeface="Open Sans"/>
              <a:cs typeface="Open Sans"/>
              <a:sym typeface="Open Sans"/>
            </a:endParaRPr>
          </a:p>
          <a:p>
            <a:pPr marL="355600" lvl="0" indent="-203200" algn="l" rtl="0">
              <a:lnSpc>
                <a:spcPct val="150000"/>
              </a:lnSpc>
              <a:spcBef>
                <a:spcPts val="0"/>
              </a:spcBef>
              <a:spcAft>
                <a:spcPts val="0"/>
              </a:spcAft>
              <a:buClr>
                <a:schemeClr val="dk2"/>
              </a:buClr>
              <a:buSzPts val="2200"/>
              <a:buNone/>
            </a:pPr>
            <a:endParaRPr sz="2300">
              <a:solidFill>
                <a:schemeClr val="dk1"/>
              </a:solidFill>
              <a:latin typeface="Open Sans"/>
              <a:ea typeface="Open Sans"/>
              <a:cs typeface="Open Sans"/>
              <a:sym typeface="Open Sans"/>
            </a:endParaRPr>
          </a:p>
          <a:p>
            <a:pPr marL="12700" lvl="0" indent="0" algn="l" rtl="0">
              <a:lnSpc>
                <a:spcPct val="150000"/>
              </a:lnSpc>
              <a:spcBef>
                <a:spcPts val="0"/>
              </a:spcBef>
              <a:spcAft>
                <a:spcPts val="0"/>
              </a:spcAft>
              <a:buClr>
                <a:schemeClr val="dk2"/>
              </a:buClr>
              <a:buSzPts val="2200"/>
              <a:buNone/>
            </a:pPr>
            <a:endParaRPr sz="230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Content coverage</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206829" y="1878582"/>
            <a:ext cx="11092543"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AGRIS has a data set of multilingual bibliographic resources on agricultural research and other related subjects.</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sz="20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AGRIS Data Providers submit bibliographic metadata of data sets, journal articles, book chapters, monographs, grey literature and other content types related to agriculture.</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sz="20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AGRIS records are fully indexed by Google Scholar; 85% of AGRIS records are indexed by the </a:t>
            </a:r>
            <a:r>
              <a:rPr lang="en-US" sz="2000" u="sng">
                <a:solidFill>
                  <a:schemeClr val="accent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AGROVOC multilingual thesaurus</a:t>
            </a:r>
            <a:r>
              <a:rPr lang="en-US" sz="2000" u="sng">
                <a:solidFill>
                  <a:schemeClr val="accent5"/>
                </a:solidFill>
                <a:latin typeface="Open Sans"/>
                <a:ea typeface="Open Sans"/>
                <a:cs typeface="Open Sans"/>
                <a:sym typeface="Open Sans"/>
              </a:rPr>
              <a:t>;</a:t>
            </a:r>
            <a:endParaRPr>
              <a:solidFill>
                <a:schemeClr val="accent1"/>
              </a:solidFill>
            </a:endParaRPr>
          </a:p>
          <a:p>
            <a:pPr marL="812800" lvl="1" indent="-342900" algn="l" rtl="0">
              <a:lnSpc>
                <a:spcPct val="10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covers all areas of interest of FAO including food, nutrition, agriculture, fisheries, forestry, the environment and more. </a:t>
            </a:r>
            <a:endParaRPr>
              <a:solidFill>
                <a:srgbClr val="3F3F3F"/>
              </a:solidFill>
            </a:endParaRPr>
          </a:p>
          <a:p>
            <a:pPr marL="355600" lvl="0" indent="-203200" algn="l" rtl="0">
              <a:lnSpc>
                <a:spcPct val="100000"/>
              </a:lnSpc>
              <a:spcBef>
                <a:spcPts val="0"/>
              </a:spcBef>
              <a:spcAft>
                <a:spcPts val="0"/>
              </a:spcAft>
              <a:buClr>
                <a:schemeClr val="dk2"/>
              </a:buClr>
              <a:buSzPts val="2200"/>
              <a:buNone/>
            </a:pPr>
            <a:endParaRPr sz="20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AGRIS is accessed by up to 400,000 users each month from more than 200 countries and territories.</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2000">
                <a:solidFill>
                  <a:srgbClr val="3F3F3F"/>
                </a:solidFill>
                <a:latin typeface="Open Sans"/>
                <a:ea typeface="Open Sans"/>
                <a:cs typeface="Open Sans"/>
                <a:sym typeface="Open Sans"/>
              </a:rPr>
              <a:t>Audience includes researchers, graduate students, librarians and many others.</a:t>
            </a:r>
            <a:endParaRPr sz="2000">
              <a:solidFill>
                <a:srgbClr val="3F3F3F"/>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8"/>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AGRIS</a:t>
            </a:r>
            <a:endParaRPr>
              <a:solidFill>
                <a:srgbClr val="586F7C"/>
              </a:solidFill>
              <a:latin typeface="Open Sans"/>
              <a:ea typeface="Open Sans"/>
              <a:cs typeface="Open Sans"/>
              <a:sym typeface="Open Sans"/>
            </a:endParaRPr>
          </a:p>
        </p:txBody>
      </p:sp>
      <p:sp>
        <p:nvSpPr>
          <p:cNvPr id="111" name="Google Shape;111;p8"/>
          <p:cNvSpPr txBox="1">
            <a:spLocks noGrp="1"/>
          </p:cNvSpPr>
          <p:nvPr>
            <p:ph type="body" idx="1"/>
          </p:nvPr>
        </p:nvSpPr>
        <p:spPr>
          <a:xfrm>
            <a:off x="103350" y="1878500"/>
            <a:ext cx="11985300" cy="4522200"/>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2200">
                <a:solidFill>
                  <a:srgbClr val="3F3F3F"/>
                </a:solidFill>
                <a:latin typeface="Open Sans"/>
                <a:ea typeface="Open Sans"/>
                <a:cs typeface="Open Sans"/>
                <a:sym typeface="Open Sans"/>
              </a:rPr>
              <a:t>The AGRIS database contains 13,417,430 records - including 4,251 datasets - from 447 data providers.</a:t>
            </a:r>
            <a:endParaRPr sz="2200">
              <a:solidFill>
                <a:srgbClr val="3F3F3F"/>
              </a:solidFill>
              <a:latin typeface="Open Sans"/>
              <a:ea typeface="Open Sans"/>
              <a:cs typeface="Open Sans"/>
              <a:sym typeface="Open Sans"/>
            </a:endParaRPr>
          </a:p>
          <a:p>
            <a:pPr marL="355600" lvl="0" indent="-342900" algn="l" rtl="0">
              <a:lnSpc>
                <a:spcPct val="100000"/>
              </a:lnSpc>
              <a:spcBef>
                <a:spcPts val="0"/>
              </a:spcBef>
              <a:spcAft>
                <a:spcPts val="0"/>
              </a:spcAft>
              <a:buClr>
                <a:schemeClr val="dk1"/>
              </a:buClr>
              <a:buSzPts val="2200"/>
              <a:buFont typeface="Open Sans"/>
              <a:buChar char="●"/>
            </a:pPr>
            <a:r>
              <a:rPr lang="en-US" sz="2200">
                <a:solidFill>
                  <a:srgbClr val="3F3F3F"/>
                </a:solidFill>
                <a:latin typeface="Open Sans"/>
                <a:ea typeface="Open Sans"/>
                <a:cs typeface="Open Sans"/>
                <a:sym typeface="Open Sans"/>
              </a:rPr>
              <a:t>After logging into the </a:t>
            </a:r>
            <a:r>
              <a:rPr lang="en-US" sz="2200" b="1">
                <a:solidFill>
                  <a:srgbClr val="3F3F3F"/>
                </a:solidFill>
                <a:latin typeface="Open Sans"/>
                <a:ea typeface="Open Sans"/>
                <a:cs typeface="Open Sans"/>
                <a:sym typeface="Open Sans"/>
              </a:rPr>
              <a:t>AGORA</a:t>
            </a:r>
            <a:r>
              <a:rPr lang="en-US" sz="2200">
                <a:solidFill>
                  <a:srgbClr val="3F3F3F"/>
                </a:solidFill>
                <a:latin typeface="Open Sans"/>
                <a:ea typeface="Open Sans"/>
                <a:cs typeface="Open Sans"/>
                <a:sym typeface="Open Sans"/>
              </a:rPr>
              <a:t> Portal, open the </a:t>
            </a:r>
            <a:r>
              <a:rPr lang="en-US" sz="2200" b="1">
                <a:solidFill>
                  <a:srgbClr val="3F3F3F"/>
                </a:solidFill>
                <a:latin typeface="Open Sans"/>
                <a:ea typeface="Open Sans"/>
                <a:cs typeface="Open Sans"/>
                <a:sym typeface="Open Sans"/>
              </a:rPr>
              <a:t>Content </a:t>
            </a:r>
            <a:r>
              <a:rPr lang="en-US" sz="2200">
                <a:solidFill>
                  <a:srgbClr val="3F3F3F"/>
                </a:solidFill>
                <a:latin typeface="Open Sans"/>
                <a:ea typeface="Open Sans"/>
                <a:cs typeface="Open Sans"/>
                <a:sym typeface="Open Sans"/>
              </a:rPr>
              <a:t>list, scroll down the titles, click on </a:t>
            </a:r>
            <a:r>
              <a:rPr lang="en-US" sz="2200" b="1">
                <a:solidFill>
                  <a:srgbClr val="3F3F3F"/>
                </a:solidFill>
                <a:latin typeface="Open Sans"/>
                <a:ea typeface="Open Sans"/>
                <a:cs typeface="Open Sans"/>
                <a:sym typeface="Open Sans"/>
              </a:rPr>
              <a:t>Free Collections </a:t>
            </a:r>
            <a:r>
              <a:rPr lang="en-US" sz="2200">
                <a:solidFill>
                  <a:srgbClr val="3F3F3F"/>
                </a:solidFill>
                <a:latin typeface="Open Sans"/>
                <a:ea typeface="Open Sans"/>
                <a:cs typeface="Open Sans"/>
                <a:sym typeface="Open Sans"/>
              </a:rPr>
              <a:t>then click on </a:t>
            </a:r>
            <a:r>
              <a:rPr lang="en-US" sz="2200" b="1">
                <a:solidFill>
                  <a:srgbClr val="3F3F3F"/>
                </a:solidFill>
                <a:latin typeface="Open Sans"/>
                <a:ea typeface="Open Sans"/>
                <a:cs typeface="Open Sans"/>
                <a:sym typeface="Open Sans"/>
              </a:rPr>
              <a:t>AGRIS</a:t>
            </a:r>
            <a:endParaRPr sz="2200" b="1" i="1">
              <a:solidFill>
                <a:srgbClr val="3F3F3F"/>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i="1">
              <a:solidFill>
                <a:schemeClr val="dk1"/>
              </a:solidFill>
              <a:latin typeface="Open Sans"/>
              <a:ea typeface="Open Sans"/>
              <a:cs typeface="Open Sans"/>
              <a:sym typeface="Open Sans"/>
            </a:endParaRPr>
          </a:p>
          <a:p>
            <a:pPr marL="355600" lvl="0" indent="-203200" algn="l" rtl="0">
              <a:lnSpc>
                <a:spcPct val="100000"/>
              </a:lnSpc>
              <a:spcBef>
                <a:spcPts val="0"/>
              </a:spcBef>
              <a:spcAft>
                <a:spcPts val="0"/>
              </a:spcAft>
              <a:buClr>
                <a:schemeClr val="dk2"/>
              </a:buClr>
              <a:buSzPts val="2200"/>
              <a:buNone/>
            </a:pPr>
            <a:endParaRPr sz="2200">
              <a:solidFill>
                <a:schemeClr val="dk1"/>
              </a:solidFill>
              <a:latin typeface="Open Sans"/>
              <a:ea typeface="Open Sans"/>
              <a:cs typeface="Open Sans"/>
              <a:sym typeface="Open Sans"/>
            </a:endParaRPr>
          </a:p>
        </p:txBody>
      </p:sp>
      <p:pic>
        <p:nvPicPr>
          <p:cNvPr id="112" name="Google Shape;112;p8"/>
          <p:cNvPicPr preferRelativeResize="0"/>
          <p:nvPr/>
        </p:nvPicPr>
        <p:blipFill rotWithShape="1">
          <a:blip r:embed="rId3">
            <a:alphaModFix/>
          </a:blip>
          <a:srcRect/>
          <a:stretch/>
        </p:blipFill>
        <p:spPr>
          <a:xfrm>
            <a:off x="453028" y="3799672"/>
            <a:ext cx="1581150" cy="2371725"/>
          </a:xfrm>
          <a:prstGeom prst="rect">
            <a:avLst/>
          </a:prstGeom>
          <a:noFill/>
          <a:ln>
            <a:noFill/>
          </a:ln>
        </p:spPr>
      </p:pic>
      <p:sp>
        <p:nvSpPr>
          <p:cNvPr id="113" name="Google Shape;113;p8"/>
          <p:cNvSpPr/>
          <p:nvPr/>
        </p:nvSpPr>
        <p:spPr>
          <a:xfrm>
            <a:off x="631723" y="5117568"/>
            <a:ext cx="1038050" cy="276067"/>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14" name="Google Shape;114;p8"/>
          <p:cNvCxnSpPr/>
          <p:nvPr/>
        </p:nvCxnSpPr>
        <p:spPr>
          <a:xfrm>
            <a:off x="5205350" y="5001308"/>
            <a:ext cx="1263681" cy="0"/>
          </a:xfrm>
          <a:prstGeom prst="straightConnector1">
            <a:avLst/>
          </a:prstGeom>
          <a:noFill/>
          <a:ln w="47625" cap="rnd" cmpd="sng">
            <a:solidFill>
              <a:srgbClr val="FF1616"/>
            </a:solidFill>
            <a:prstDash val="solid"/>
            <a:round/>
            <a:headEnd type="none" w="sm" len="sm"/>
            <a:tailEnd type="triangle" w="med" len="med"/>
          </a:ln>
        </p:spPr>
      </p:cxnSp>
      <p:pic>
        <p:nvPicPr>
          <p:cNvPr id="115" name="Google Shape;115;p8"/>
          <p:cNvPicPr preferRelativeResize="0"/>
          <p:nvPr/>
        </p:nvPicPr>
        <p:blipFill rotWithShape="1">
          <a:blip r:embed="rId4">
            <a:alphaModFix/>
          </a:blip>
          <a:srcRect l="9345" t="11702" r="49999" b="9428"/>
          <a:stretch/>
        </p:blipFill>
        <p:spPr>
          <a:xfrm>
            <a:off x="2731326" y="3688717"/>
            <a:ext cx="2521480" cy="2625183"/>
          </a:xfrm>
          <a:prstGeom prst="rect">
            <a:avLst/>
          </a:prstGeom>
          <a:noFill/>
          <a:ln>
            <a:noFill/>
          </a:ln>
        </p:spPr>
      </p:pic>
      <p:pic>
        <p:nvPicPr>
          <p:cNvPr id="116" name="Google Shape;116;p8"/>
          <p:cNvPicPr preferRelativeResize="0"/>
          <p:nvPr/>
        </p:nvPicPr>
        <p:blipFill rotWithShape="1">
          <a:blip r:embed="rId5">
            <a:alphaModFix/>
          </a:blip>
          <a:srcRect l="2235" t="29584" r="20319" b="17879"/>
          <a:stretch/>
        </p:blipFill>
        <p:spPr>
          <a:xfrm>
            <a:off x="6469031" y="4139600"/>
            <a:ext cx="5024849" cy="213033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How to search the AGRIS database?</a:t>
            </a:r>
            <a:endParaRPr>
              <a:solidFill>
                <a:srgbClr val="586F7C"/>
              </a:solidFill>
              <a:latin typeface="Open Sans"/>
              <a:ea typeface="Open Sans"/>
              <a:cs typeface="Open Sans"/>
              <a:sym typeface="Open Sans"/>
            </a:endParaRPr>
          </a:p>
        </p:txBody>
      </p:sp>
      <p:sp>
        <p:nvSpPr>
          <p:cNvPr id="122" name="Google Shape;122;p4"/>
          <p:cNvSpPr txBox="1">
            <a:spLocks noGrp="1"/>
          </p:cNvSpPr>
          <p:nvPr>
            <p:ph type="body" idx="1"/>
          </p:nvPr>
        </p:nvSpPr>
        <p:spPr>
          <a:xfrm>
            <a:off x="293913" y="1672046"/>
            <a:ext cx="5362304" cy="4875711"/>
          </a:xfrm>
          <a:prstGeom prst="rect">
            <a:avLst/>
          </a:prstGeom>
          <a:noFill/>
          <a:ln>
            <a:noFill/>
          </a:ln>
        </p:spPr>
        <p:txBody>
          <a:bodyPr spcFirstLastPara="1" wrap="square" lIns="91425" tIns="45700" rIns="91425" bIns="45700" anchor="t" anchorCtr="0">
            <a:noAutofit/>
          </a:bodyPr>
          <a:lstStyle/>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The interface allows users to perform  basic searches.</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User can perform a </a:t>
            </a:r>
            <a:r>
              <a:rPr lang="en-US" sz="1900" b="1">
                <a:solidFill>
                  <a:srgbClr val="3F3F3F"/>
                </a:solidFill>
                <a:latin typeface="Open Sans"/>
                <a:ea typeface="Open Sans"/>
                <a:cs typeface="Open Sans"/>
                <a:sym typeface="Open Sans"/>
              </a:rPr>
              <a:t>simple (basic) search </a:t>
            </a:r>
            <a:r>
              <a:rPr lang="en-US" sz="1900">
                <a:solidFill>
                  <a:srgbClr val="3F3F3F"/>
                </a:solidFill>
                <a:latin typeface="Open Sans"/>
                <a:ea typeface="Open Sans"/>
                <a:cs typeface="Open Sans"/>
                <a:sym typeface="Open Sans"/>
              </a:rPr>
              <a:t>with any keywords through the </a:t>
            </a:r>
            <a:r>
              <a:rPr lang="en-US" sz="1900" b="1">
                <a:solidFill>
                  <a:srgbClr val="3F3F3F"/>
                </a:solidFill>
                <a:latin typeface="Open Sans"/>
                <a:ea typeface="Open Sans"/>
                <a:cs typeface="Open Sans"/>
                <a:sym typeface="Open Sans"/>
              </a:rPr>
              <a:t>search box</a:t>
            </a:r>
            <a:r>
              <a:rPr lang="en-US" sz="1900">
                <a:solidFill>
                  <a:srgbClr val="3F3F3F"/>
                </a:solidFill>
                <a:latin typeface="Open Sans"/>
                <a:ea typeface="Open Sans"/>
                <a:cs typeface="Open Sans"/>
                <a:sym typeface="Open Sans"/>
              </a:rPr>
              <a:t>.</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1900">
                <a:solidFill>
                  <a:srgbClr val="3F3F3F"/>
                </a:solidFill>
                <a:latin typeface="Open Sans"/>
                <a:ea typeface="Open Sans"/>
                <a:cs typeface="Open Sans"/>
                <a:sym typeface="Open Sans"/>
              </a:rPr>
              <a:t>Users are also  filter their search by type of  resources: </a:t>
            </a:r>
            <a:r>
              <a:rPr lang="en-US" sz="1900" b="1">
                <a:solidFill>
                  <a:srgbClr val="3F3F3F"/>
                </a:solidFill>
                <a:latin typeface="Open Sans"/>
                <a:ea typeface="Open Sans"/>
                <a:cs typeface="Open Sans"/>
                <a:sym typeface="Open Sans"/>
              </a:rPr>
              <a:t>publications</a:t>
            </a:r>
            <a:r>
              <a:rPr lang="en-US" sz="1900">
                <a:solidFill>
                  <a:srgbClr val="3F3F3F"/>
                </a:solidFill>
                <a:latin typeface="Open Sans"/>
                <a:ea typeface="Open Sans"/>
                <a:cs typeface="Open Sans"/>
                <a:sym typeface="Open Sans"/>
              </a:rPr>
              <a:t> or </a:t>
            </a:r>
            <a:r>
              <a:rPr lang="en-US" sz="1900" b="1">
                <a:solidFill>
                  <a:srgbClr val="3F3F3F"/>
                </a:solidFill>
                <a:latin typeface="Open Sans"/>
                <a:ea typeface="Open Sans"/>
                <a:cs typeface="Open Sans"/>
                <a:sym typeface="Open Sans"/>
              </a:rPr>
              <a:t>datasets</a:t>
            </a:r>
            <a:r>
              <a:rPr lang="en-US" sz="1900">
                <a:solidFill>
                  <a:srgbClr val="3F3F3F"/>
                </a:solidFill>
                <a:latin typeface="Open Sans"/>
                <a:ea typeface="Open Sans"/>
                <a:cs typeface="Open Sans"/>
                <a:sym typeface="Open Sans"/>
              </a:rPr>
              <a:t> or both</a:t>
            </a:r>
            <a:endParaRPr>
              <a:solidFill>
                <a:srgbClr val="3F3F3F"/>
              </a:solidFill>
            </a:endParaRPr>
          </a:p>
          <a:p>
            <a:pPr marL="355600" lvl="0" indent="-342900" algn="l" rtl="0">
              <a:lnSpc>
                <a:spcPct val="100000"/>
              </a:lnSpc>
              <a:spcBef>
                <a:spcPts val="0"/>
              </a:spcBef>
              <a:spcAft>
                <a:spcPts val="0"/>
              </a:spcAft>
              <a:buClr>
                <a:schemeClr val="dk2"/>
              </a:buClr>
              <a:buSzPts val="2200"/>
              <a:buChar char="●"/>
            </a:pPr>
            <a:r>
              <a:rPr lang="en-US" sz="1900" b="1">
                <a:solidFill>
                  <a:srgbClr val="3F3F3F"/>
                </a:solidFill>
                <a:latin typeface="Open Sans"/>
                <a:ea typeface="Open Sans"/>
                <a:cs typeface="Open Sans"/>
                <a:sym typeface="Open Sans"/>
              </a:rPr>
              <a:t>Language filters </a:t>
            </a:r>
            <a:r>
              <a:rPr lang="en-US" sz="1900">
                <a:solidFill>
                  <a:srgbClr val="3F3F3F"/>
                </a:solidFill>
                <a:latin typeface="Open Sans"/>
                <a:ea typeface="Open Sans"/>
                <a:cs typeface="Open Sans"/>
                <a:sym typeface="Open Sans"/>
              </a:rPr>
              <a:t>can also be used to retrieve the results in a particular language.</a:t>
            </a:r>
            <a:endParaRPr/>
          </a:p>
          <a:p>
            <a:pPr marL="355600" lvl="0" indent="-342900" algn="l" rtl="0">
              <a:lnSpc>
                <a:spcPct val="100000"/>
              </a:lnSpc>
              <a:spcBef>
                <a:spcPts val="0"/>
              </a:spcBef>
              <a:spcAft>
                <a:spcPts val="0"/>
              </a:spcAft>
              <a:buClr>
                <a:schemeClr val="dk2"/>
              </a:buClr>
              <a:buSzPts val="2200"/>
              <a:buChar char="●"/>
            </a:pPr>
            <a:r>
              <a:rPr lang="en-US" sz="1900" b="1">
                <a:solidFill>
                  <a:srgbClr val="3F3F3F"/>
                </a:solidFill>
                <a:latin typeface="Open Sans"/>
                <a:ea typeface="Open Sans"/>
                <a:cs typeface="Open Sans"/>
                <a:sym typeface="Open Sans"/>
              </a:rPr>
              <a:t>Data Provider filters </a:t>
            </a:r>
            <a:r>
              <a:rPr lang="en-US" sz="1900">
                <a:solidFill>
                  <a:srgbClr val="3F3F3F"/>
                </a:solidFill>
                <a:latin typeface="Open Sans"/>
                <a:ea typeface="Open Sans"/>
                <a:cs typeface="Open Sans"/>
                <a:sym typeface="Open Sans"/>
              </a:rPr>
              <a:t>can be used to retrieve results from Data providers from each of the listed countries</a:t>
            </a:r>
            <a:endParaRPr>
              <a:solidFill>
                <a:srgbClr val="3F3F3F"/>
              </a:solidFill>
            </a:endParaRPr>
          </a:p>
          <a:p>
            <a:pPr marL="12700" lvl="0" indent="0" algn="l" rtl="0">
              <a:lnSpc>
                <a:spcPct val="100000"/>
              </a:lnSpc>
              <a:spcBef>
                <a:spcPts val="0"/>
              </a:spcBef>
              <a:spcAft>
                <a:spcPts val="0"/>
              </a:spcAft>
              <a:buClr>
                <a:schemeClr val="dk2"/>
              </a:buClr>
              <a:buSzPts val="2200"/>
              <a:buNone/>
            </a:pPr>
            <a:r>
              <a:rPr lang="en-US" sz="1900">
                <a:solidFill>
                  <a:srgbClr val="3F3F3F"/>
                </a:solidFill>
                <a:latin typeface="Open Sans"/>
                <a:ea typeface="Open Sans"/>
                <a:cs typeface="Open Sans"/>
                <a:sym typeface="Open Sans"/>
              </a:rPr>
              <a:t>*Note that AGRIS indexes datasets as well as publications such as articles, proceedings, reports with and without full text.</a:t>
            </a:r>
            <a:endParaRPr sz="1900">
              <a:solidFill>
                <a:srgbClr val="3F3F3F"/>
              </a:solidFill>
              <a:latin typeface="Open Sans"/>
              <a:ea typeface="Open Sans"/>
              <a:cs typeface="Open Sans"/>
              <a:sym typeface="Open Sans"/>
            </a:endParaRPr>
          </a:p>
        </p:txBody>
      </p:sp>
      <p:pic>
        <p:nvPicPr>
          <p:cNvPr id="123" name="Google Shape;123;p4"/>
          <p:cNvPicPr preferRelativeResize="0"/>
          <p:nvPr/>
        </p:nvPicPr>
        <p:blipFill rotWithShape="1">
          <a:blip r:embed="rId3">
            <a:alphaModFix/>
          </a:blip>
          <a:srcRect/>
          <a:stretch/>
        </p:blipFill>
        <p:spPr>
          <a:xfrm>
            <a:off x="6211662" y="1975756"/>
            <a:ext cx="5686425" cy="45719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Basic search using resource type filter</a:t>
            </a:r>
            <a:endParaRPr>
              <a:solidFill>
                <a:srgbClr val="586F7C"/>
              </a:solidFill>
              <a:latin typeface="Open Sans"/>
              <a:ea typeface="Open Sans"/>
              <a:cs typeface="Open Sans"/>
              <a:sym typeface="Open Sans"/>
            </a:endParaRPr>
          </a:p>
        </p:txBody>
      </p:sp>
      <p:sp>
        <p:nvSpPr>
          <p:cNvPr id="129" name="Google Shape;129;p5"/>
          <p:cNvSpPr txBox="1">
            <a:spLocks noGrp="1"/>
          </p:cNvSpPr>
          <p:nvPr>
            <p:ph type="body" idx="1"/>
          </p:nvPr>
        </p:nvSpPr>
        <p:spPr>
          <a:xfrm>
            <a:off x="0" y="1810196"/>
            <a:ext cx="5666014" cy="5047804"/>
          </a:xfrm>
          <a:prstGeom prst="rect">
            <a:avLst/>
          </a:prstGeom>
          <a:noFill/>
          <a:ln>
            <a:noFill/>
          </a:ln>
        </p:spPr>
        <p:txBody>
          <a:bodyPr spcFirstLastPara="1" wrap="square" lIns="91425" tIns="45700" rIns="91425" bIns="45700" anchor="t" anchorCtr="0">
            <a:noAutofit/>
          </a:bodyPr>
          <a:lstStyle/>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Step 1 shows an example of a basic search with the keywords of “</a:t>
            </a:r>
            <a:r>
              <a:rPr lang="en-US" sz="1800" b="1">
                <a:solidFill>
                  <a:srgbClr val="3F3F3F"/>
                </a:solidFill>
                <a:latin typeface="Open Sans"/>
                <a:ea typeface="Open Sans"/>
                <a:cs typeface="Open Sans"/>
                <a:sym typeface="Open Sans"/>
              </a:rPr>
              <a:t>Antimicrobial Resistance</a:t>
            </a:r>
            <a:r>
              <a:rPr lang="en-US" sz="1800">
                <a:solidFill>
                  <a:srgbClr val="3F3F3F"/>
                </a:solidFill>
                <a:latin typeface="Open Sans"/>
                <a:ea typeface="Open Sans"/>
                <a:cs typeface="Open Sans"/>
                <a:sym typeface="Open Sans"/>
              </a:rPr>
              <a:t>”</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Initial search was done by selecting both </a:t>
            </a:r>
            <a:r>
              <a:rPr lang="en-US" sz="1800" b="1">
                <a:solidFill>
                  <a:srgbClr val="3F3F3F"/>
                </a:solidFill>
                <a:latin typeface="Open Sans"/>
                <a:ea typeface="Open Sans"/>
                <a:cs typeface="Open Sans"/>
                <a:sym typeface="Open Sans"/>
              </a:rPr>
              <a:t>publications</a:t>
            </a:r>
            <a:r>
              <a:rPr lang="en-US" sz="1800">
                <a:solidFill>
                  <a:srgbClr val="3F3F3F"/>
                </a:solidFill>
                <a:latin typeface="Open Sans"/>
                <a:ea typeface="Open Sans"/>
                <a:cs typeface="Open Sans"/>
                <a:sym typeface="Open Sans"/>
              </a:rPr>
              <a:t> &amp; </a:t>
            </a:r>
            <a:r>
              <a:rPr lang="en-US" sz="1800" b="1">
                <a:solidFill>
                  <a:srgbClr val="3F3F3F"/>
                </a:solidFill>
                <a:latin typeface="Open Sans"/>
                <a:ea typeface="Open Sans"/>
                <a:cs typeface="Open Sans"/>
                <a:sym typeface="Open Sans"/>
              </a:rPr>
              <a:t>datasets.</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Step 2 show that the search provided 5,177 records on the topic.</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Step 2 also shows that once the search is completed, results can still be filtered by </a:t>
            </a:r>
            <a:r>
              <a:rPr lang="en-US" sz="1800" b="1">
                <a:solidFill>
                  <a:srgbClr val="3F3F3F"/>
                </a:solidFill>
                <a:latin typeface="Open Sans"/>
                <a:ea typeface="Open Sans"/>
                <a:cs typeface="Open Sans"/>
                <a:sym typeface="Open Sans"/>
              </a:rPr>
              <a:t>content type.</a:t>
            </a:r>
            <a:endParaRPr sz="1800">
              <a:solidFill>
                <a:srgbClr val="3F3F3F"/>
              </a:solidFill>
            </a:endParaRPr>
          </a:p>
          <a:p>
            <a:pPr marL="457200" lvl="0" indent="-355600" algn="l" rtl="0">
              <a:lnSpc>
                <a:spcPct val="100000"/>
              </a:lnSpc>
              <a:spcBef>
                <a:spcPts val="1000"/>
              </a:spcBef>
              <a:spcAft>
                <a:spcPts val="0"/>
              </a:spcAft>
              <a:buClr>
                <a:schemeClr val="dk1"/>
              </a:buClr>
              <a:buSzPts val="2000"/>
              <a:buChar char="●"/>
            </a:pPr>
            <a:r>
              <a:rPr lang="en-US" sz="1800">
                <a:solidFill>
                  <a:srgbClr val="3F3F3F"/>
                </a:solidFill>
                <a:latin typeface="Open Sans"/>
                <a:ea typeface="Open Sans"/>
                <a:cs typeface="Open Sans"/>
                <a:sym typeface="Open Sans"/>
              </a:rPr>
              <a:t>Step 3 shows that datasets were selected, and the total number of results changed from 5,177 to 6 in total.</a:t>
            </a:r>
            <a:endParaRPr sz="1800">
              <a:solidFill>
                <a:srgbClr val="3F3F3F"/>
              </a:solidFill>
            </a:endParaRPr>
          </a:p>
          <a:p>
            <a:pPr marL="914400" lvl="1" indent="-355600" algn="l" rtl="0">
              <a:lnSpc>
                <a:spcPct val="100000"/>
              </a:lnSpc>
              <a:spcBef>
                <a:spcPts val="2100"/>
              </a:spcBef>
              <a:spcAft>
                <a:spcPts val="0"/>
              </a:spcAft>
              <a:buClr>
                <a:schemeClr val="dk1"/>
              </a:buClr>
              <a:buSzPts val="2000"/>
              <a:buChar char="○"/>
            </a:pPr>
            <a:r>
              <a:rPr lang="en-US" sz="1800">
                <a:solidFill>
                  <a:srgbClr val="3F3F3F"/>
                </a:solidFill>
                <a:latin typeface="Open Sans"/>
                <a:ea typeface="Open Sans"/>
                <a:cs typeface="Open Sans"/>
                <a:sym typeface="Open Sans"/>
              </a:rPr>
              <a:t>Icon next to the title represents a dataset.</a:t>
            </a:r>
            <a:endParaRPr sz="1800">
              <a:solidFill>
                <a:srgbClr val="3F3F3F"/>
              </a:solidFill>
              <a:latin typeface="Open Sans"/>
              <a:ea typeface="Open Sans"/>
              <a:cs typeface="Open Sans"/>
              <a:sym typeface="Open Sans"/>
            </a:endParaRPr>
          </a:p>
        </p:txBody>
      </p:sp>
      <p:pic>
        <p:nvPicPr>
          <p:cNvPr id="130" name="Google Shape;130;p5"/>
          <p:cNvPicPr preferRelativeResize="0"/>
          <p:nvPr/>
        </p:nvPicPr>
        <p:blipFill rotWithShape="1">
          <a:blip r:embed="rId3">
            <a:alphaModFix/>
          </a:blip>
          <a:srcRect/>
          <a:stretch/>
        </p:blipFill>
        <p:spPr>
          <a:xfrm>
            <a:off x="6030287" y="1734110"/>
            <a:ext cx="5715798" cy="1724266"/>
          </a:xfrm>
          <a:prstGeom prst="rect">
            <a:avLst/>
          </a:prstGeom>
          <a:noFill/>
          <a:ln w="9525" cap="flat" cmpd="sng">
            <a:solidFill>
              <a:schemeClr val="lt2"/>
            </a:solidFill>
            <a:prstDash val="solid"/>
            <a:round/>
            <a:headEnd type="none" w="sm" len="sm"/>
            <a:tailEnd type="none" w="sm" len="sm"/>
          </a:ln>
        </p:spPr>
      </p:pic>
      <p:pic>
        <p:nvPicPr>
          <p:cNvPr id="131" name="Google Shape;131;p5"/>
          <p:cNvPicPr preferRelativeResize="0"/>
          <p:nvPr/>
        </p:nvPicPr>
        <p:blipFill rotWithShape="1">
          <a:blip r:embed="rId4">
            <a:alphaModFix/>
          </a:blip>
          <a:srcRect/>
          <a:stretch/>
        </p:blipFill>
        <p:spPr>
          <a:xfrm>
            <a:off x="5977032" y="3102428"/>
            <a:ext cx="6214968" cy="1479242"/>
          </a:xfrm>
          <a:prstGeom prst="rect">
            <a:avLst/>
          </a:prstGeom>
          <a:noFill/>
          <a:ln w="9525" cap="flat" cmpd="sng">
            <a:solidFill>
              <a:schemeClr val="lt2"/>
            </a:solidFill>
            <a:prstDash val="solid"/>
            <a:round/>
            <a:headEnd type="none" w="sm" len="sm"/>
            <a:tailEnd type="none" w="sm" len="sm"/>
          </a:ln>
        </p:spPr>
      </p:pic>
      <p:pic>
        <p:nvPicPr>
          <p:cNvPr id="132" name="Google Shape;132;p5"/>
          <p:cNvPicPr preferRelativeResize="0"/>
          <p:nvPr/>
        </p:nvPicPr>
        <p:blipFill rotWithShape="1">
          <a:blip r:embed="rId5">
            <a:alphaModFix/>
          </a:blip>
          <a:srcRect/>
          <a:stretch/>
        </p:blipFill>
        <p:spPr>
          <a:xfrm>
            <a:off x="5682342" y="4673460"/>
            <a:ext cx="6353754" cy="2037583"/>
          </a:xfrm>
          <a:prstGeom prst="rect">
            <a:avLst/>
          </a:prstGeom>
          <a:noFill/>
          <a:ln w="9525" cap="flat" cmpd="sng">
            <a:solidFill>
              <a:schemeClr val="lt2"/>
            </a:solidFill>
            <a:prstDash val="solid"/>
            <a:round/>
            <a:headEnd type="none" w="sm" len="sm"/>
            <a:tailEnd type="none" w="sm" len="sm"/>
          </a:ln>
        </p:spPr>
      </p:pic>
      <p:sp>
        <p:nvSpPr>
          <p:cNvPr id="133" name="Google Shape;133;p5"/>
          <p:cNvSpPr/>
          <p:nvPr/>
        </p:nvSpPr>
        <p:spPr>
          <a:xfrm>
            <a:off x="9780814" y="2547257"/>
            <a:ext cx="1992086" cy="898072"/>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4" name="Google Shape;134;p5"/>
          <p:cNvSpPr/>
          <p:nvPr/>
        </p:nvSpPr>
        <p:spPr>
          <a:xfrm>
            <a:off x="5943600" y="1719943"/>
            <a:ext cx="2209800" cy="4844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5" name="Google Shape;135;p5"/>
          <p:cNvSpPr/>
          <p:nvPr/>
        </p:nvSpPr>
        <p:spPr>
          <a:xfrm>
            <a:off x="5943600" y="4261757"/>
            <a:ext cx="1436914" cy="293914"/>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6" name="Google Shape;136;p5"/>
          <p:cNvSpPr/>
          <p:nvPr/>
        </p:nvSpPr>
        <p:spPr>
          <a:xfrm>
            <a:off x="6449786" y="5861957"/>
            <a:ext cx="865414" cy="391886"/>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37" name="Google Shape;137;p5"/>
          <p:cNvSpPr txBox="1"/>
          <p:nvPr/>
        </p:nvSpPr>
        <p:spPr>
          <a:xfrm>
            <a:off x="8203096" y="1802296"/>
            <a:ext cx="23854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Open Sans"/>
                <a:ea typeface="Open Sans"/>
                <a:cs typeface="Open Sans"/>
                <a:sym typeface="Open Sans"/>
              </a:rPr>
              <a:t>1</a:t>
            </a:r>
            <a:endParaRPr/>
          </a:p>
        </p:txBody>
      </p:sp>
      <p:sp>
        <p:nvSpPr>
          <p:cNvPr id="138" name="Google Shape;138;p5"/>
          <p:cNvSpPr txBox="1"/>
          <p:nvPr/>
        </p:nvSpPr>
        <p:spPr>
          <a:xfrm>
            <a:off x="7427843" y="4253948"/>
            <a:ext cx="2054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Open Sans"/>
                <a:ea typeface="Open Sans"/>
                <a:cs typeface="Open Sans"/>
                <a:sym typeface="Open Sans"/>
              </a:rPr>
              <a:t>2</a:t>
            </a:r>
            <a:endParaRPr/>
          </a:p>
        </p:txBody>
      </p:sp>
      <p:sp>
        <p:nvSpPr>
          <p:cNvPr id="139" name="Google Shape;139;p5"/>
          <p:cNvSpPr txBox="1"/>
          <p:nvPr/>
        </p:nvSpPr>
        <p:spPr>
          <a:xfrm>
            <a:off x="7335078" y="5850835"/>
            <a:ext cx="32467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0000"/>
                </a:solidFill>
                <a:latin typeface="Open Sans"/>
                <a:ea typeface="Open Sans"/>
                <a:cs typeface="Open Sans"/>
                <a:sym typeface="Open Sans"/>
              </a:rPr>
              <a:t>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0" y="378812"/>
            <a:ext cx="783771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Filter results by content type</a:t>
            </a:r>
            <a:endParaRPr>
              <a:solidFill>
                <a:srgbClr val="586F7C"/>
              </a:solidFill>
              <a:latin typeface="Open Sans"/>
              <a:ea typeface="Open Sans"/>
              <a:cs typeface="Open Sans"/>
              <a:sym typeface="Open Sans"/>
            </a:endParaRPr>
          </a:p>
        </p:txBody>
      </p:sp>
      <p:sp>
        <p:nvSpPr>
          <p:cNvPr id="145" name="Google Shape;145;p6"/>
          <p:cNvSpPr txBox="1">
            <a:spLocks noGrp="1"/>
          </p:cNvSpPr>
          <p:nvPr>
            <p:ph type="body" idx="1"/>
          </p:nvPr>
        </p:nvSpPr>
        <p:spPr>
          <a:xfrm>
            <a:off x="179614" y="1604211"/>
            <a:ext cx="6590153" cy="4796589"/>
          </a:xfrm>
          <a:prstGeom prst="rect">
            <a:avLst/>
          </a:prstGeom>
          <a:noFill/>
          <a:ln>
            <a:noFill/>
          </a:ln>
        </p:spPr>
        <p:txBody>
          <a:bodyPr spcFirstLastPara="1" wrap="square" lIns="91425" tIns="45700" rIns="91425" bIns="45700" anchor="t" anchorCtr="0">
            <a:noAutofit/>
          </a:bodyPr>
          <a:lstStyle/>
          <a:p>
            <a:pPr marL="76200" lvl="0" indent="0" algn="just" rtl="0">
              <a:lnSpc>
                <a:spcPct val="100000"/>
              </a:lnSpc>
              <a:spcBef>
                <a:spcPts val="1000"/>
              </a:spcBef>
              <a:spcAft>
                <a:spcPts val="0"/>
              </a:spcAft>
              <a:buClr>
                <a:schemeClr val="dk1"/>
              </a:buClr>
              <a:buSzPts val="2400"/>
              <a:buNone/>
            </a:pPr>
            <a:r>
              <a:rPr lang="en-US" sz="2000">
                <a:solidFill>
                  <a:srgbClr val="3F3F3F"/>
                </a:solidFill>
                <a:latin typeface="Open Sans"/>
                <a:ea typeface="Open Sans"/>
                <a:cs typeface="Open Sans"/>
                <a:sym typeface="Open Sans"/>
              </a:rPr>
              <a:t>Once the search has been completed, the AGRIS results can be filtered by content type, such as;</a:t>
            </a:r>
            <a:endParaRPr>
              <a:solidFill>
                <a:srgbClr val="3F3F3F"/>
              </a:solidFill>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bibliography, </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book, </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conference proceeding, </a:t>
            </a:r>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dataset</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journal article, </a:t>
            </a:r>
            <a:endParaRPr>
              <a:solidFill>
                <a:srgbClr val="3F3F3F"/>
              </a:solidFill>
              <a:latin typeface="Open Sans"/>
              <a:ea typeface="Open Sans"/>
              <a:cs typeface="Open Sans"/>
              <a:sym typeface="Open Sans"/>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thesis </a:t>
            </a:r>
            <a:endParaRPr>
              <a:solidFill>
                <a:srgbClr val="3F3F3F"/>
              </a:solidFill>
            </a:endParaRPr>
          </a:p>
          <a:p>
            <a:pPr marL="819150" lvl="1" indent="-285750" algn="just" rtl="0">
              <a:lnSpc>
                <a:spcPct val="100000"/>
              </a:lnSpc>
              <a:spcBef>
                <a:spcPts val="2100"/>
              </a:spcBef>
              <a:spcAft>
                <a:spcPts val="0"/>
              </a:spcAft>
              <a:buClr>
                <a:schemeClr val="dk1"/>
              </a:buClr>
              <a:buSzPts val="2000"/>
              <a:buChar char="○"/>
            </a:pPr>
            <a:r>
              <a:rPr lang="en-US">
                <a:solidFill>
                  <a:srgbClr val="3F3F3F"/>
                </a:solidFill>
                <a:latin typeface="Open Sans"/>
                <a:ea typeface="Open Sans"/>
                <a:cs typeface="Open Sans"/>
                <a:sym typeface="Open Sans"/>
              </a:rPr>
              <a:t>other</a:t>
            </a:r>
            <a:endParaRPr>
              <a:solidFill>
                <a:srgbClr val="3F3F3F"/>
              </a:solidFill>
              <a:latin typeface="Open Sans"/>
              <a:ea typeface="Open Sans"/>
              <a:cs typeface="Open Sans"/>
              <a:sym typeface="Open Sans"/>
            </a:endParaRPr>
          </a:p>
        </p:txBody>
      </p:sp>
      <p:pic>
        <p:nvPicPr>
          <p:cNvPr id="146" name="Google Shape;146;p6"/>
          <p:cNvPicPr preferRelativeResize="0"/>
          <p:nvPr/>
        </p:nvPicPr>
        <p:blipFill rotWithShape="1">
          <a:blip r:embed="rId3">
            <a:alphaModFix/>
          </a:blip>
          <a:srcRect/>
          <a:stretch/>
        </p:blipFill>
        <p:spPr>
          <a:xfrm>
            <a:off x="7741747" y="2757487"/>
            <a:ext cx="2440413" cy="274524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2544</Words>
  <Application>Microsoft Office PowerPoint</Application>
  <PresentationFormat>Widescreen</PresentationFormat>
  <Paragraphs>195</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Trebuchet MS</vt:lpstr>
      <vt:lpstr>Calibri</vt:lpstr>
      <vt:lpstr>Gill Sans</vt:lpstr>
      <vt:lpstr>Arial</vt:lpstr>
      <vt:lpstr>Open Sans</vt:lpstr>
      <vt:lpstr>Simple Light</vt:lpstr>
      <vt:lpstr>ADDITIONAL COLLECTION-SPECIFIC RESOURCES</vt:lpstr>
      <vt:lpstr>Outline</vt:lpstr>
      <vt:lpstr>Learning objectives</vt:lpstr>
      <vt:lpstr>What is AGRIS ?</vt:lpstr>
      <vt:lpstr>Content coverage</vt:lpstr>
      <vt:lpstr>AGRIS</vt:lpstr>
      <vt:lpstr>How to search the AGRIS database?</vt:lpstr>
      <vt:lpstr>Basic search using resource type filter</vt:lpstr>
      <vt:lpstr>Filter results by content type</vt:lpstr>
      <vt:lpstr>Filters on AGRIS search result page</vt:lpstr>
      <vt:lpstr>AGROVOC Keywords</vt:lpstr>
      <vt:lpstr>Bibliographic details on a record in AGRIS</vt:lpstr>
      <vt:lpstr>Refining options in AGRIS</vt:lpstr>
      <vt:lpstr>Advanced search in AGRIS</vt:lpstr>
      <vt:lpstr>Advanced search in AGRIS</vt:lpstr>
      <vt:lpstr>How to become a data provider?</vt:lpstr>
      <vt:lpstr>Databases in Agriculture</vt:lpstr>
      <vt:lpstr>CAB Abstracts</vt:lpstr>
      <vt:lpstr>CAB Abstracts </vt:lpstr>
      <vt:lpstr>CAB Abstracts cont.</vt:lpstr>
      <vt:lpstr>USDA National Agricultural Library - PubAg</vt:lpstr>
      <vt:lpstr>USDA National Agricultural Library – PubAg cont.</vt:lpstr>
      <vt:lpstr>Summary</vt:lpstr>
      <vt:lpstr>References and useful resources</vt:lpstr>
      <vt:lpstr>You are invited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ADDITIONAL COLLECTION-SPECIFIC RESOURCES</dc:title>
  <dc:creator>Marcia Mabhula</dc:creator>
  <cp:lastModifiedBy>Rhine,Leonard A</cp:lastModifiedBy>
  <cp:revision>3</cp:revision>
  <dcterms:created xsi:type="dcterms:W3CDTF">2020-02-14T15:04:15Z</dcterms:created>
  <dcterms:modified xsi:type="dcterms:W3CDTF">2021-06-27T22:59:50Z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790D1ACA-E519-4F74-98AA-E767FEBD10F5</vt:lpwstr>
  </property>
  <property fmtid="{D5CDD505-2E9C-101B-9397-08002B2CF9AE}" pid="6" name="ArticulateProjectFull">
    <vt:lpwstr>C:\Users\Client\Documents\Research4life F2F materials 2021\20210621_M4_L4.2EN.Databases for Discovery in Agriculture.ppta</vt:lpwstr>
  </property>
</Properties>
</file>