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Trebuchet MS" panose="020B060302020202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Open Sans"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oundtripDataSignature="AMtx7mhQt9PoIX5RyKiodF+4SLCPxdSXqg==" r:id="rId54"/>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51D5EC-2CCF-4938-93A5-52C050713192}">
  <a:tblStyle styleId="{2051D5EC-2CCF-4938-93A5-52C05071319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1"/>
  </p:normalViewPr>
  <p:slideViewPr>
    <p:cSldViewPr snapToGrid="0" snapToObjects="1">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a:solidFill>
                  <a:srgbClr val="000000"/>
                </a:solidFill>
                <a:latin typeface="Open Sans"/>
                <a:ea typeface="Open Sans"/>
                <a:cs typeface="Open Sans"/>
                <a:sym typeface="Open Sans"/>
              </a:rPr>
              <a:t>Groupes de clients </a:t>
            </a:r>
            <a:r>
              <a:rPr lang="en-US" sz="1200">
                <a:solidFill>
                  <a:srgbClr val="000000"/>
                </a:solidFill>
                <a:latin typeface="Open Sans"/>
                <a:ea typeface="Open Sans"/>
                <a:cs typeface="Open Sans"/>
                <a:sym typeface="Open Sans"/>
              </a:rPr>
              <a:t>(horizontal)</a:t>
            </a:r>
            <a:r>
              <a:rPr lang="en-US" sz="1200" b="1">
                <a:solidFill>
                  <a:srgbClr val="000000"/>
                </a:solidFill>
                <a:latin typeface="Open Sans"/>
                <a:ea typeface="Open Sans"/>
                <a:cs typeface="Open Sans"/>
                <a:sym typeface="Open Sans"/>
              </a:rPr>
              <a:t>, Besoins d'information et ressources Research4Life et Internet disponibles </a:t>
            </a:r>
            <a:r>
              <a:rPr lang="en-US" sz="1200">
                <a:solidFill>
                  <a:srgbClr val="000000"/>
                </a:solidFill>
                <a:latin typeface="Open Sans"/>
                <a:ea typeface="Open Sans"/>
                <a:cs typeface="Open Sans"/>
                <a:sym typeface="Open Sans"/>
              </a:rPr>
              <a:t>(vertical dans chaque colonne)</a:t>
            </a:r>
            <a:endParaRPr sz="120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SzPts val="1400"/>
              <a:buFont typeface="Arial"/>
              <a:buNone/>
            </a:pPr>
            <a:endParaRPr/>
          </a:p>
        </p:txBody>
      </p:sp>
      <p:sp>
        <p:nvSpPr>
          <p:cNvPr id="154" name="Google Shape;15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2" name="Google Shape;16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9" name="Google Shape;16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6" name="Google Shape;17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83" name="Google Shape;18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dirty="0" err="1"/>
              <a:t>Cette</a:t>
            </a:r>
            <a:r>
              <a:rPr lang="en-US" dirty="0"/>
              <a:t> section se </a:t>
            </a:r>
            <a:r>
              <a:rPr lang="en-US" dirty="0" err="1"/>
              <a:t>concentre</a:t>
            </a:r>
            <a:r>
              <a:rPr lang="en-US" dirty="0"/>
              <a:t> sur les </a:t>
            </a:r>
            <a:r>
              <a:rPr lang="en-US" dirty="0" err="1"/>
              <a:t>endroits</a:t>
            </a:r>
            <a:r>
              <a:rPr lang="en-US" dirty="0"/>
              <a:t> </a:t>
            </a:r>
            <a:r>
              <a:rPr lang="en-US" dirty="0" err="1"/>
              <a:t>où</a:t>
            </a:r>
            <a:r>
              <a:rPr lang="en-US" dirty="0"/>
              <a:t> </a:t>
            </a:r>
            <a:r>
              <a:rPr lang="en-US" dirty="0" err="1"/>
              <a:t>trouver</a:t>
            </a:r>
            <a:r>
              <a:rPr lang="en-US" dirty="0"/>
              <a:t> du </a:t>
            </a:r>
            <a:r>
              <a:rPr lang="en-US" dirty="0" err="1"/>
              <a:t>matériel</a:t>
            </a:r>
            <a:r>
              <a:rPr lang="en-US" dirty="0"/>
              <a:t> de formation et de promotion. </a:t>
            </a:r>
            <a:r>
              <a:rPr lang="en-US" dirty="0" err="1"/>
              <a:t>Comme</a:t>
            </a:r>
            <a:r>
              <a:rPr lang="en-US" dirty="0"/>
              <a:t> </a:t>
            </a:r>
            <a:r>
              <a:rPr lang="en-US" dirty="0" err="1"/>
              <a:t>indiqué</a:t>
            </a:r>
            <a:r>
              <a:rPr lang="en-US" dirty="0"/>
              <a:t> </a:t>
            </a:r>
            <a:r>
              <a:rPr lang="en-US" dirty="0" err="1"/>
              <a:t>précédemment</a:t>
            </a:r>
            <a:r>
              <a:rPr lang="en-US" dirty="0"/>
              <a:t>, </a:t>
            </a:r>
            <a:r>
              <a:rPr lang="en-US" dirty="0" err="1"/>
              <a:t>ce</a:t>
            </a:r>
            <a:r>
              <a:rPr lang="en-US" dirty="0"/>
              <a:t> </a:t>
            </a:r>
            <a:r>
              <a:rPr lang="en-US" dirty="0" err="1"/>
              <a:t>matériel</a:t>
            </a:r>
            <a:r>
              <a:rPr lang="en-US" dirty="0"/>
              <a:t> </a:t>
            </a:r>
            <a:r>
              <a:rPr lang="en-US" dirty="0" err="1"/>
              <a:t>est</a:t>
            </a:r>
            <a:r>
              <a:rPr lang="en-US" dirty="0"/>
              <a:t> </a:t>
            </a:r>
            <a:r>
              <a:rPr lang="en-US" dirty="0" err="1"/>
              <a:t>nécessaire</a:t>
            </a:r>
            <a:r>
              <a:rPr lang="en-US" dirty="0"/>
              <a:t> pour </a:t>
            </a:r>
            <a:r>
              <a:rPr lang="en-US" dirty="0" err="1" smtClean="0"/>
              <a:t>mener</a:t>
            </a:r>
            <a:r>
              <a:rPr lang="en-US" dirty="0" smtClean="0"/>
              <a:t> à </a:t>
            </a:r>
            <a:r>
              <a:rPr lang="en-US" dirty="0" err="1" smtClean="0"/>
              <a:t>bien</a:t>
            </a:r>
            <a:r>
              <a:rPr lang="en-US" dirty="0" smtClean="0"/>
              <a:t> </a:t>
            </a:r>
            <a:r>
              <a:rPr lang="en-US" dirty="0"/>
              <a:t>les </a:t>
            </a:r>
            <a:r>
              <a:rPr lang="en-US" dirty="0" err="1"/>
              <a:t>nombreuses</a:t>
            </a:r>
            <a:r>
              <a:rPr lang="en-US" dirty="0"/>
              <a:t> </a:t>
            </a:r>
            <a:r>
              <a:rPr lang="en-US" dirty="0" err="1"/>
              <a:t>tâches</a:t>
            </a:r>
            <a:r>
              <a:rPr lang="en-US" dirty="0"/>
              <a:t> de </a:t>
            </a:r>
            <a:r>
              <a:rPr lang="en-US" dirty="0" err="1" smtClean="0"/>
              <a:t>l’outil</a:t>
            </a:r>
            <a:r>
              <a:rPr lang="en-US" baseline="0" dirty="0" smtClean="0"/>
              <a:t> </a:t>
            </a:r>
            <a:r>
              <a:rPr lang="en-US" dirty="0" smtClean="0"/>
              <a:t>de </a:t>
            </a:r>
            <a:r>
              <a:rPr lang="en-US" dirty="0" err="1"/>
              <a:t>plaidoyer</a:t>
            </a:r>
            <a:r>
              <a:rPr lang="en-US" dirty="0"/>
              <a:t> et de </a:t>
            </a:r>
            <a:r>
              <a:rPr lang="en-US" dirty="0" err="1"/>
              <a:t>l'outil</a:t>
            </a:r>
            <a:r>
              <a:rPr lang="en-US" dirty="0"/>
              <a:t> de plan marketing. </a:t>
            </a:r>
            <a:r>
              <a:rPr lang="en-US" dirty="0" err="1"/>
              <a:t>Ces</a:t>
            </a:r>
            <a:r>
              <a:rPr lang="en-US" dirty="0"/>
              <a:t> </a:t>
            </a:r>
            <a:r>
              <a:rPr lang="en-US" dirty="0" err="1"/>
              <a:t>ressources</a:t>
            </a:r>
            <a:r>
              <a:rPr lang="en-US" dirty="0"/>
              <a:t> se </a:t>
            </a:r>
            <a:r>
              <a:rPr lang="en-US" dirty="0" err="1"/>
              <a:t>trouvent</a:t>
            </a:r>
            <a:r>
              <a:rPr lang="en-US" dirty="0"/>
              <a:t> sur le site Web de Research4Life </a:t>
            </a:r>
            <a:r>
              <a:rPr lang="en-US" dirty="0" smtClean="0"/>
              <a:t>et sur </a:t>
            </a:r>
            <a:r>
              <a:rPr lang="en-US" dirty="0"/>
              <a:t>les pages de formation des cinq </a:t>
            </a:r>
            <a:r>
              <a:rPr lang="en-US" dirty="0" err="1" smtClean="0"/>
              <a:t>programmes</a:t>
            </a:r>
            <a:r>
              <a:rPr lang="en-US" dirty="0" smtClean="0"/>
              <a:t>.</a:t>
            </a:r>
            <a:endParaRPr dirty="0"/>
          </a:p>
        </p:txBody>
      </p:sp>
      <p:sp>
        <p:nvSpPr>
          <p:cNvPr id="190" name="Google Shape;19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dirty="0" err="1">
                <a:solidFill>
                  <a:schemeClr val="dk1"/>
                </a:solidFill>
                <a:latin typeface="Calibri"/>
                <a:ea typeface="Calibri"/>
                <a:cs typeface="Calibri"/>
                <a:sym typeface="Calibri"/>
              </a:rPr>
              <a:t>Quatre</a:t>
            </a:r>
            <a:r>
              <a:rPr lang="en-US" sz="1200" b="0" i="0" u="none" strike="noStrike" cap="none" dirty="0">
                <a:solidFill>
                  <a:schemeClr val="dk1"/>
                </a:solidFill>
                <a:latin typeface="Calibri"/>
                <a:ea typeface="Calibri"/>
                <a:cs typeface="Calibri"/>
                <a:sym typeface="Calibri"/>
              </a:rPr>
              <a:t> des cinq </a:t>
            </a:r>
            <a:r>
              <a:rPr lang="en-US" sz="1200" b="0" i="0" u="none" strike="noStrike" cap="none" dirty="0" err="1">
                <a:solidFill>
                  <a:schemeClr val="dk1"/>
                </a:solidFill>
                <a:latin typeface="Calibri"/>
                <a:ea typeface="Calibri"/>
                <a:cs typeface="Calibri"/>
                <a:sym typeface="Calibri"/>
              </a:rPr>
              <a:t>programmes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Hinari</a:t>
            </a:r>
            <a:r>
              <a:rPr lang="en-US" sz="1200" b="0" i="0" u="none" strike="noStrike" cap="none" dirty="0">
                <a:solidFill>
                  <a:schemeClr val="dk1"/>
                </a:solidFill>
                <a:latin typeface="Calibri"/>
                <a:ea typeface="Calibri"/>
                <a:cs typeface="Calibri"/>
                <a:sym typeface="Calibri"/>
              </a:rPr>
              <a:t>, OARE, ARDI, GOALI) </a:t>
            </a:r>
            <a:r>
              <a:rPr lang="en-US" sz="1200" b="0" i="0" u="none" strike="noStrike" cap="none" dirty="0" err="1">
                <a:solidFill>
                  <a:schemeClr val="dk1"/>
                </a:solidFill>
                <a:latin typeface="Calibri"/>
                <a:ea typeface="Calibri"/>
                <a:cs typeface="Calibri"/>
                <a:sym typeface="Calibri"/>
              </a:rPr>
              <a:t>proposent</a:t>
            </a:r>
            <a:r>
              <a:rPr lang="en-US" sz="1200" b="0" i="0" u="none" strike="noStrike" cap="none" dirty="0">
                <a:solidFill>
                  <a:schemeClr val="dk1"/>
                </a:solidFill>
                <a:latin typeface="Calibri"/>
                <a:ea typeface="Calibri"/>
                <a:cs typeface="Calibri"/>
                <a:sym typeface="Calibri"/>
              </a:rPr>
              <a:t> du </a:t>
            </a:r>
            <a:r>
              <a:rPr lang="en-US" sz="1200" b="0" i="0" u="none" strike="noStrike" cap="none" dirty="0" err="1">
                <a:solidFill>
                  <a:schemeClr val="dk1"/>
                </a:solidFill>
                <a:latin typeface="Calibri"/>
                <a:ea typeface="Calibri"/>
                <a:cs typeface="Calibri"/>
                <a:sym typeface="Calibri"/>
              </a:rPr>
              <a:t>matériel</a:t>
            </a:r>
            <a:r>
              <a:rPr lang="en-US" sz="1200" b="0" i="0" u="none" strike="noStrike" cap="none" dirty="0">
                <a:solidFill>
                  <a:schemeClr val="dk1"/>
                </a:solidFill>
                <a:latin typeface="Calibri"/>
                <a:ea typeface="Calibri"/>
                <a:cs typeface="Calibri"/>
                <a:sym typeface="Calibri"/>
              </a:rPr>
              <a:t> pour des ateliers </a:t>
            </a:r>
            <a:r>
              <a:rPr lang="en-US" sz="1200" b="0" i="0" u="none" strike="noStrike" cap="none" dirty="0" err="1">
                <a:solidFill>
                  <a:schemeClr val="dk1"/>
                </a:solidFill>
                <a:latin typeface="Calibri"/>
                <a:ea typeface="Calibri"/>
                <a:cs typeface="Calibri"/>
                <a:sym typeface="Calibri"/>
              </a:rPr>
              <a:t>en</a:t>
            </a:r>
            <a:r>
              <a:rPr lang="en-US" sz="1200" b="0" i="0" u="none" strike="noStrike" cap="none" dirty="0">
                <a:solidFill>
                  <a:schemeClr val="dk1"/>
                </a:solidFill>
                <a:latin typeface="Calibri"/>
                <a:ea typeface="Calibri"/>
                <a:cs typeface="Calibri"/>
                <a:sym typeface="Calibri"/>
              </a:rPr>
              <a:t> face à face, </a:t>
            </a:r>
            <a:r>
              <a:rPr lang="en-US" sz="1200" b="0" i="0" u="none" strike="noStrike" cap="none" dirty="0" err="1">
                <a:solidFill>
                  <a:schemeClr val="dk1"/>
                </a:solidFill>
                <a:latin typeface="Calibri"/>
                <a:ea typeface="Calibri"/>
                <a:cs typeface="Calibri"/>
                <a:sym typeface="Calibri"/>
              </a:rPr>
              <a:t>tandis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qu'AGORA</a:t>
            </a:r>
            <a:r>
              <a:rPr lang="en-US" sz="1200" b="0" i="0" u="none" strike="noStrike" cap="none" dirty="0">
                <a:solidFill>
                  <a:schemeClr val="dk1"/>
                </a:solidFill>
                <a:latin typeface="Calibri"/>
                <a:ea typeface="Calibri"/>
                <a:cs typeface="Calibri"/>
                <a:sym typeface="Calibri"/>
              </a:rPr>
              <a:t> se </a:t>
            </a:r>
            <a:r>
              <a:rPr lang="en-US" sz="1200" b="0" i="0" u="none" strike="noStrike" cap="none" dirty="0" err="1">
                <a:solidFill>
                  <a:schemeClr val="dk1"/>
                </a:solidFill>
                <a:latin typeface="Calibri"/>
                <a:ea typeface="Calibri"/>
                <a:cs typeface="Calibri"/>
                <a:sym typeface="Calibri"/>
              </a:rPr>
              <a:t>concentre</a:t>
            </a:r>
            <a:r>
              <a:rPr lang="en-US" sz="1200" b="0" i="0" u="none" strike="noStrike" cap="none" dirty="0">
                <a:solidFill>
                  <a:schemeClr val="dk1"/>
                </a:solidFill>
                <a:latin typeface="Calibri"/>
                <a:ea typeface="Calibri"/>
                <a:cs typeface="Calibri"/>
                <a:sym typeface="Calibri"/>
              </a:rPr>
              <a:t> sur des </a:t>
            </a:r>
            <a:r>
              <a:rPr lang="en-US" sz="1200" b="0" i="0" u="none" strike="noStrike" cap="none" dirty="0" err="1">
                <a:solidFill>
                  <a:schemeClr val="dk1"/>
                </a:solidFill>
                <a:latin typeface="Calibri"/>
                <a:ea typeface="Calibri"/>
                <a:cs typeface="Calibri"/>
                <a:sym typeface="Calibri"/>
              </a:rPr>
              <a:t>cours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ligne</a:t>
            </a:r>
            <a:r>
              <a:rPr lang="en-US" sz="1200" b="0" i="0" u="none" strike="noStrike" cap="none" dirty="0">
                <a:solidFill>
                  <a:schemeClr val="dk1"/>
                </a:solidFill>
                <a:latin typeface="Calibri"/>
                <a:ea typeface="Calibri"/>
                <a:cs typeface="Calibri"/>
                <a:sym typeface="Calibri"/>
              </a:rPr>
              <a:t>.</a:t>
            </a:r>
            <a:endParaRPr dirty="0"/>
          </a:p>
          <a:p>
            <a:pPr marL="171450" lvl="0" indent="-171450" algn="l" rtl="0">
              <a:lnSpc>
                <a:spcPct val="100000"/>
              </a:lnSpc>
              <a:spcBef>
                <a:spcPts val="0"/>
              </a:spcBef>
              <a:spcAft>
                <a:spcPts val="0"/>
              </a:spcAft>
              <a:buSzPts val="1400"/>
              <a:buFont typeface="Arial"/>
              <a:buChar char="•"/>
            </a:pPr>
            <a:r>
              <a:rPr lang="en-US" dirty="0"/>
              <a:t>Pour les </a:t>
            </a:r>
            <a:r>
              <a:rPr lang="en-US" dirty="0" err="1"/>
              <a:t>formateurs</a:t>
            </a:r>
            <a:r>
              <a:rPr lang="en-US" dirty="0"/>
              <a:t> </a:t>
            </a:r>
            <a:r>
              <a:rPr lang="en-US" dirty="0" err="1"/>
              <a:t>préparant</a:t>
            </a:r>
            <a:r>
              <a:rPr lang="en-US" dirty="0"/>
              <a:t> un atelier </a:t>
            </a:r>
            <a:r>
              <a:rPr lang="en-US" dirty="0" err="1"/>
              <a:t>ou</a:t>
            </a:r>
            <a:r>
              <a:rPr lang="en-US" dirty="0"/>
              <a:t> un </a:t>
            </a:r>
            <a:r>
              <a:rPr lang="en-US" dirty="0" err="1"/>
              <a:t>discours</a:t>
            </a:r>
            <a:r>
              <a:rPr lang="en-US" dirty="0"/>
              <a:t>, </a:t>
            </a:r>
            <a:r>
              <a:rPr lang="en-US" dirty="0" err="1"/>
              <a:t>ces</a:t>
            </a:r>
            <a:r>
              <a:rPr lang="en-US" dirty="0"/>
              <a:t> pages de </a:t>
            </a:r>
            <a:r>
              <a:rPr lang="en-US" dirty="0" err="1"/>
              <a:t>ressources</a:t>
            </a:r>
            <a:r>
              <a:rPr lang="en-US" dirty="0"/>
              <a:t> </a:t>
            </a:r>
            <a:r>
              <a:rPr lang="en-US" dirty="0" err="1" smtClean="0"/>
              <a:t>proposent</a:t>
            </a:r>
            <a:r>
              <a:rPr lang="en-US" dirty="0" smtClean="0"/>
              <a:t> </a:t>
            </a:r>
            <a:r>
              <a:rPr lang="en-US" dirty="0"/>
              <a:t>de </a:t>
            </a:r>
            <a:r>
              <a:rPr lang="en-US" dirty="0" err="1"/>
              <a:t>nombreuses</a:t>
            </a:r>
            <a:r>
              <a:rPr lang="en-US" dirty="0"/>
              <a:t> </a:t>
            </a:r>
            <a:r>
              <a:rPr lang="en-US" dirty="0" err="1"/>
              <a:t>présentations</a:t>
            </a:r>
            <a:r>
              <a:rPr lang="en-US" dirty="0"/>
              <a:t> et </a:t>
            </a:r>
            <a:r>
              <a:rPr lang="en-US" dirty="0" err="1"/>
              <a:t>exercices</a:t>
            </a:r>
            <a:r>
              <a:rPr lang="en-US" dirty="0"/>
              <a:t> qui </a:t>
            </a:r>
            <a:r>
              <a:rPr lang="en-US" dirty="0" err="1"/>
              <a:t>peuvent</a:t>
            </a:r>
            <a:r>
              <a:rPr lang="en-US" dirty="0"/>
              <a:t> </a:t>
            </a:r>
            <a:r>
              <a:rPr lang="en-US" dirty="0" err="1"/>
              <a:t>être</a:t>
            </a:r>
            <a:r>
              <a:rPr lang="en-US" dirty="0"/>
              <a:t> </a:t>
            </a:r>
            <a:r>
              <a:rPr lang="en-US" dirty="0" err="1"/>
              <a:t>adaptés</a:t>
            </a:r>
            <a:r>
              <a:rPr lang="en-US" dirty="0"/>
              <a:t> </a:t>
            </a:r>
            <a:r>
              <a:rPr lang="en-US" dirty="0" smtClean="0"/>
              <a:t>à </a:t>
            </a:r>
            <a:r>
              <a:rPr lang="en-US" dirty="0" err="1"/>
              <a:t>une</a:t>
            </a:r>
            <a:r>
              <a:rPr lang="en-US" dirty="0"/>
              <a:t> </a:t>
            </a:r>
            <a:r>
              <a:rPr lang="en-US" dirty="0" err="1"/>
              <a:t>activité</a:t>
            </a:r>
            <a:r>
              <a:rPr lang="en-US" dirty="0"/>
              <a:t> </a:t>
            </a:r>
            <a:r>
              <a:rPr lang="en-US" dirty="0" err="1"/>
              <a:t>spécifique</a:t>
            </a:r>
            <a:r>
              <a:rPr lang="en-US" dirty="0"/>
              <a:t>.</a:t>
            </a:r>
            <a:endParaRPr dirty="0"/>
          </a:p>
        </p:txBody>
      </p:sp>
      <p:sp>
        <p:nvSpPr>
          <p:cNvPr id="197" name="Google Shape;19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Suivez les mêmes étapes pour accéder aux sites de formation individuels.</a:t>
            </a:r>
            <a:endParaRPr/>
          </a:p>
        </p:txBody>
      </p:sp>
      <p:sp>
        <p:nvSpPr>
          <p:cNvPr id="205" name="Google Shape;20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13" name="Google Shape;21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21" name="Google Shape;22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29" name="Google Shape;22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37" name="Google Shape;23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45" name="Google Shape;24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53" name="Google Shape;25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4" name="Google Shape;26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dirty="0"/>
              <a:t>Les </a:t>
            </a:r>
            <a:r>
              <a:rPr lang="en-US" dirty="0" err="1"/>
              <a:t>canaux</a:t>
            </a:r>
            <a:r>
              <a:rPr lang="en-US" dirty="0"/>
              <a:t> de </a:t>
            </a:r>
            <a:r>
              <a:rPr lang="en-US" dirty="0" err="1"/>
              <a:t>médias</a:t>
            </a:r>
            <a:r>
              <a:rPr lang="en-US" dirty="0"/>
              <a:t> </a:t>
            </a:r>
            <a:r>
              <a:rPr lang="en-US" dirty="0" err="1"/>
              <a:t>sociaux</a:t>
            </a:r>
            <a:r>
              <a:rPr lang="en-US" dirty="0"/>
              <a:t> </a:t>
            </a:r>
            <a:r>
              <a:rPr lang="en-US" dirty="0" err="1"/>
              <a:t>peuvent</a:t>
            </a:r>
            <a:r>
              <a:rPr lang="en-US" dirty="0"/>
              <a:t> </a:t>
            </a:r>
            <a:r>
              <a:rPr lang="en-US" dirty="0" err="1"/>
              <a:t>être</a:t>
            </a:r>
            <a:r>
              <a:rPr lang="en-US" dirty="0"/>
              <a:t> un </a:t>
            </a:r>
            <a:r>
              <a:rPr lang="en-US" dirty="0" err="1"/>
              <a:t>outil</a:t>
            </a:r>
            <a:r>
              <a:rPr lang="en-US" dirty="0"/>
              <a:t> puissant pour </a:t>
            </a:r>
            <a:r>
              <a:rPr lang="en-US" dirty="0" err="1"/>
              <a:t>promouvoir</a:t>
            </a:r>
            <a:r>
              <a:rPr lang="en-US" dirty="0"/>
              <a:t> des </a:t>
            </a:r>
            <a:r>
              <a:rPr lang="en-US" dirty="0" err="1"/>
              <a:t>événements</a:t>
            </a:r>
            <a:r>
              <a:rPr lang="en-US" dirty="0"/>
              <a:t> </a:t>
            </a:r>
            <a:r>
              <a:rPr lang="en-US" dirty="0" err="1"/>
              <a:t>liés</a:t>
            </a:r>
            <a:r>
              <a:rPr lang="en-US" dirty="0"/>
              <a:t> à Research4Life et </a:t>
            </a:r>
            <a:r>
              <a:rPr lang="en-US" dirty="0" err="1"/>
              <a:t>mettre</a:t>
            </a:r>
            <a:r>
              <a:rPr lang="en-US" dirty="0"/>
              <a:t> </a:t>
            </a:r>
            <a:r>
              <a:rPr lang="en-US" dirty="0" err="1"/>
              <a:t>en</a:t>
            </a:r>
            <a:r>
              <a:rPr lang="en-US" dirty="0"/>
              <a:t> </a:t>
            </a:r>
            <a:r>
              <a:rPr lang="en-US" dirty="0" err="1"/>
              <a:t>évidence</a:t>
            </a:r>
            <a:r>
              <a:rPr lang="en-US" dirty="0"/>
              <a:t> les </a:t>
            </a:r>
            <a:r>
              <a:rPr lang="en-US" dirty="0" err="1"/>
              <a:t>réussites</a:t>
            </a:r>
            <a:r>
              <a:rPr lang="en-US" dirty="0"/>
              <a:t> </a:t>
            </a:r>
            <a:r>
              <a:rPr lang="en-US" dirty="0" err="1"/>
              <a:t>d'utilisateurs</a:t>
            </a:r>
            <a:r>
              <a:rPr lang="en-US" dirty="0"/>
              <a:t> du monde </a:t>
            </a:r>
            <a:r>
              <a:rPr lang="en-US" dirty="0" err="1" smtClean="0"/>
              <a:t>entier</a:t>
            </a:r>
            <a:r>
              <a:rPr lang="en-US" dirty="0" smtClean="0"/>
              <a:t>.</a:t>
            </a:r>
            <a:endParaRPr dirty="0" smtClean="0"/>
          </a:p>
          <a:p>
            <a:pPr marL="0" lvl="0" indent="0" algn="l" rtl="0">
              <a:lnSpc>
                <a:spcPct val="100000"/>
              </a:lnSpc>
              <a:spcBef>
                <a:spcPts val="0"/>
              </a:spcBef>
              <a:spcAft>
                <a:spcPts val="0"/>
              </a:spcAft>
              <a:buSzPts val="1400"/>
              <a:buFont typeface="Arial"/>
              <a:buNone/>
            </a:pPr>
            <a:endParaRPr dirty="0"/>
          </a:p>
        </p:txBody>
      </p:sp>
      <p:sp>
        <p:nvSpPr>
          <p:cNvPr id="272" name="Google Shape;27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79" name="Google Shape;27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89" name="Google Shape;28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err="1"/>
              <a:t>Lors</a:t>
            </a:r>
            <a:r>
              <a:rPr lang="en-US" dirty="0"/>
              <a:t> de </a:t>
            </a:r>
            <a:r>
              <a:rPr lang="en-US" dirty="0" err="1"/>
              <a:t>l'élaboration</a:t>
            </a:r>
            <a:r>
              <a:rPr lang="en-US" dirty="0"/>
              <a:t> d'un </a:t>
            </a:r>
            <a:r>
              <a:rPr lang="en-US" dirty="0" err="1"/>
              <a:t>programme</a:t>
            </a:r>
            <a:r>
              <a:rPr lang="en-US" dirty="0"/>
              <a:t> </a:t>
            </a:r>
            <a:r>
              <a:rPr lang="en-US" dirty="0" err="1"/>
              <a:t>d'atelier</a:t>
            </a:r>
            <a:r>
              <a:rPr lang="en-US" dirty="0"/>
              <a:t>, les </a:t>
            </a:r>
            <a:r>
              <a:rPr lang="en-US" dirty="0" err="1"/>
              <a:t>outils</a:t>
            </a:r>
            <a:r>
              <a:rPr lang="en-US" dirty="0"/>
              <a:t> </a:t>
            </a:r>
            <a:r>
              <a:rPr lang="en-US" dirty="0" err="1"/>
              <a:t>utiles</a:t>
            </a:r>
            <a:r>
              <a:rPr lang="en-US" dirty="0"/>
              <a:t> </a:t>
            </a:r>
            <a:r>
              <a:rPr lang="en-US" dirty="0" err="1"/>
              <a:t>sont</a:t>
            </a:r>
            <a:r>
              <a:rPr lang="en-US" dirty="0"/>
              <a:t> le </a:t>
            </a:r>
            <a:r>
              <a:rPr lang="en-US" dirty="0" err="1"/>
              <a:t>matériel</a:t>
            </a:r>
            <a:r>
              <a:rPr lang="en-US" dirty="0"/>
              <a:t> de formation des cinq </a:t>
            </a:r>
            <a:r>
              <a:rPr lang="en-US" dirty="0" err="1"/>
              <a:t>programmes</a:t>
            </a:r>
            <a:r>
              <a:rPr lang="en-US" dirty="0"/>
              <a:t> et le </a:t>
            </a:r>
            <a:r>
              <a:rPr lang="en-US" dirty="0" err="1"/>
              <a:t>portail</a:t>
            </a:r>
            <a:r>
              <a:rPr lang="en-US" dirty="0"/>
              <a:t> de formation </a:t>
            </a:r>
            <a:r>
              <a:rPr lang="en-US" dirty="0" smtClean="0"/>
              <a:t>de Research4Life</a:t>
            </a:r>
            <a:r>
              <a:rPr lang="en-US" dirty="0"/>
              <a:t>. Pour </a:t>
            </a:r>
            <a:r>
              <a:rPr lang="en-US" dirty="0" err="1"/>
              <a:t>obtenir</a:t>
            </a:r>
            <a:r>
              <a:rPr lang="en-US" dirty="0"/>
              <a:t> </a:t>
            </a:r>
            <a:r>
              <a:rPr lang="en-US" dirty="0" smtClean="0"/>
              <a:t>les </a:t>
            </a:r>
            <a:r>
              <a:rPr lang="en-US" dirty="0"/>
              <a:t>liens </a:t>
            </a:r>
            <a:r>
              <a:rPr lang="en-US" dirty="0" err="1"/>
              <a:t>vers</a:t>
            </a:r>
            <a:r>
              <a:rPr lang="en-US" dirty="0"/>
              <a:t> </a:t>
            </a:r>
            <a:r>
              <a:rPr lang="en-US" dirty="0" err="1" smtClean="0"/>
              <a:t>ces</a:t>
            </a:r>
            <a:r>
              <a:rPr lang="en-US" dirty="0" smtClean="0"/>
              <a:t> </a:t>
            </a:r>
            <a:r>
              <a:rPr lang="en-US" dirty="0" err="1" smtClean="0"/>
              <a:t>outils</a:t>
            </a:r>
            <a:r>
              <a:rPr lang="en-US" dirty="0" smtClean="0"/>
              <a:t>, </a:t>
            </a:r>
            <a:r>
              <a:rPr lang="en-US" dirty="0" err="1"/>
              <a:t>consultez</a:t>
            </a:r>
            <a:r>
              <a:rPr lang="en-US" dirty="0"/>
              <a:t> les pages de </a:t>
            </a:r>
            <a:r>
              <a:rPr lang="en-US" dirty="0" smtClean="0"/>
              <a:t>formation.</a:t>
            </a:r>
            <a:endParaRPr dirty="0"/>
          </a:p>
        </p:txBody>
      </p:sp>
      <p:sp>
        <p:nvSpPr>
          <p:cNvPr id="299" name="Google Shape;29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06" name="Google Shape;30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14" name="Google Shape;31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23" name="Google Shape;32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34" name="Google Shape;33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5" name="Google Shape;34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Font typeface="Arial"/>
              <a:buAutoNum type="arabicPeriod"/>
            </a:pPr>
            <a:r>
              <a:rPr lang="en-US" sz="1200" b="0" i="0" u="none" strike="noStrike" cap="none">
                <a:solidFill>
                  <a:schemeClr val="dk1"/>
                </a:solidFill>
                <a:latin typeface="Calibri"/>
                <a:ea typeface="Calibri"/>
                <a:cs typeface="Calibri"/>
                <a:sym typeface="Calibri"/>
              </a:rPr>
              <a:t>Entrez les groupes de clients de l'institution </a:t>
            </a:r>
            <a:r>
              <a:rPr lang="en-US" sz="1200" b="0" i="1" u="none" strike="noStrike" cap="none">
                <a:solidFill>
                  <a:schemeClr val="dk1"/>
                </a:solidFill>
                <a:latin typeface="Calibri"/>
                <a:ea typeface="Calibri"/>
                <a:cs typeface="Calibri"/>
                <a:sym typeface="Calibri"/>
              </a:rPr>
              <a:t>horizontalement</a:t>
            </a:r>
            <a:r>
              <a:rPr lang="en-US" sz="1200" b="0" i="0" u="none" strike="noStrike" cap="none">
                <a:solidFill>
                  <a:schemeClr val="dk1"/>
                </a:solidFill>
                <a:latin typeface="Calibri"/>
                <a:ea typeface="Calibri"/>
                <a:cs typeface="Calibri"/>
                <a:sym typeface="Calibri"/>
              </a:rPr>
              <a:t> dans les cinq cases.</a:t>
            </a:r>
            <a:endParaRPr/>
          </a:p>
          <a:p>
            <a:pPr marL="228600" lvl="0" indent="-228600" algn="l" rtl="0">
              <a:lnSpc>
                <a:spcPct val="100000"/>
              </a:lnSpc>
              <a:spcBef>
                <a:spcPts val="0"/>
              </a:spcBef>
              <a:spcAft>
                <a:spcPts val="0"/>
              </a:spcAft>
              <a:buSzPts val="1400"/>
              <a:buFont typeface="Arial"/>
              <a:buAutoNum type="arabicPeriod"/>
            </a:pPr>
            <a:r>
              <a:rPr lang="en-US" sz="1200" b="0" i="0" u="none" strike="noStrike" cap="none">
                <a:solidFill>
                  <a:schemeClr val="dk1"/>
                </a:solidFill>
                <a:latin typeface="Calibri"/>
                <a:ea typeface="Calibri"/>
                <a:cs typeface="Calibri"/>
                <a:sym typeface="Calibri"/>
              </a:rPr>
              <a:t>Une fois ces groupes ajoutés, travaillez verticalement dans la colonne. Par exemple, si le premier groupe est composé de conférenciers, cochez les catégories appropriées pour les besoins d'information du groupe - énumérées ci-dessous dans la même colonne.</a:t>
            </a:r>
            <a:endParaRPr/>
          </a:p>
          <a:p>
            <a:pPr marL="228600" lvl="0" indent="-228600" algn="l" rtl="0">
              <a:lnSpc>
                <a:spcPct val="100000"/>
              </a:lnSpc>
              <a:spcBef>
                <a:spcPts val="0"/>
              </a:spcBef>
              <a:spcAft>
                <a:spcPts val="0"/>
              </a:spcAft>
              <a:buSzPts val="1400"/>
              <a:buFont typeface="Arial"/>
              <a:buAutoNum type="arabicPeriod"/>
            </a:pPr>
            <a:r>
              <a:rPr lang="en-US" sz="1200" b="0" i="0" u="none" strike="noStrike" cap="none">
                <a:solidFill>
                  <a:schemeClr val="dk1"/>
                </a:solidFill>
                <a:latin typeface="Calibri"/>
                <a:ea typeface="Calibri"/>
                <a:cs typeface="Calibri"/>
                <a:sym typeface="Calibri"/>
              </a:rPr>
              <a:t>Continuez dans la colonne et consultez les ressources Research4Life et Internet pour les enseignants. Pour le deuxième groupe de clients (par exemple les chercheurs), redescendez verticalement cette colonne spécifique et cochez les cases de ce groupe.</a:t>
            </a:r>
            <a:endParaRPr/>
          </a:p>
          <a:p>
            <a:pPr marL="228600" lvl="0" indent="-139700" algn="l" rtl="0">
              <a:lnSpc>
                <a:spcPct val="100000"/>
              </a:lnSpc>
              <a:spcBef>
                <a:spcPts val="0"/>
              </a:spcBef>
              <a:spcAft>
                <a:spcPts val="0"/>
              </a:spcAft>
              <a:buSzPts val="1400"/>
              <a:buFont typeface="Arial"/>
              <a:buNone/>
            </a:pPr>
            <a:endParaRPr/>
          </a:p>
        </p:txBody>
      </p:sp>
      <p:sp>
        <p:nvSpPr>
          <p:cNvPr id="110" name="Google Shape;11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2fd89e5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2fd89e5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52fd89e5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43" name="Google Shape;1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4life.org/train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acebook.com/r4lpartnershi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omms@research4life.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search4life.org/training/other-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69"/>
            <a:ext cx="12192000" cy="109958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600" dirty="0">
                <a:solidFill>
                  <a:srgbClr val="004890"/>
                </a:solidFill>
                <a:latin typeface="Open Sans"/>
                <a:ea typeface="Open Sans"/>
                <a:cs typeface="Open Sans"/>
                <a:sym typeface="Open Sans"/>
              </a:rPr>
              <a:t>Former </a:t>
            </a:r>
            <a:r>
              <a:rPr lang="en-US" sz="3600" dirty="0" err="1">
                <a:solidFill>
                  <a:srgbClr val="004890"/>
                </a:solidFill>
                <a:latin typeface="Open Sans"/>
                <a:ea typeface="Open Sans"/>
                <a:cs typeface="Open Sans"/>
                <a:sym typeface="Open Sans"/>
              </a:rPr>
              <a:t>votre</a:t>
            </a:r>
            <a:r>
              <a:rPr lang="en-US" sz="3600" dirty="0">
                <a:solidFill>
                  <a:srgbClr val="004890"/>
                </a:solidFill>
                <a:latin typeface="Open Sans"/>
                <a:ea typeface="Open Sans"/>
                <a:cs typeface="Open Sans"/>
                <a:sym typeface="Open Sans"/>
              </a:rPr>
              <a:t> public </a:t>
            </a:r>
            <a:r>
              <a:rPr lang="en-US" sz="3600" dirty="0" err="1">
                <a:solidFill>
                  <a:srgbClr val="004890"/>
                </a:solidFill>
                <a:latin typeface="Open Sans"/>
                <a:ea typeface="Open Sans"/>
                <a:cs typeface="Open Sans"/>
                <a:sym typeface="Open Sans"/>
              </a:rPr>
              <a:t>à</a:t>
            </a:r>
            <a:r>
              <a:rPr lang="en-US" sz="3600" dirty="0">
                <a:solidFill>
                  <a:srgbClr val="004890"/>
                </a:solidFill>
                <a:latin typeface="Open Sans"/>
                <a:ea typeface="Open Sans"/>
                <a:cs typeface="Open Sans"/>
                <a:sym typeface="Open Sans"/>
              </a:rPr>
              <a:t> </a:t>
            </a:r>
            <a:r>
              <a:rPr lang="en-US" sz="3600" dirty="0" err="1">
                <a:solidFill>
                  <a:srgbClr val="004890"/>
                </a:solidFill>
                <a:latin typeface="Open Sans"/>
                <a:ea typeface="Open Sans"/>
                <a:cs typeface="Open Sans"/>
                <a:sym typeface="Open Sans"/>
              </a:rPr>
              <a:t>l'utilisation</a:t>
            </a:r>
            <a:r>
              <a:rPr lang="en-US" sz="3600" dirty="0">
                <a:solidFill>
                  <a:srgbClr val="004890"/>
                </a:solidFill>
                <a:latin typeface="Open Sans"/>
                <a:ea typeface="Open Sans"/>
                <a:cs typeface="Open Sans"/>
                <a:sym typeface="Open Sans"/>
              </a:rPr>
              <a:t> de Research4Life</a:t>
            </a:r>
            <a:endParaRPr sz="36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307770"/>
            <a:ext cx="12192000" cy="1428207"/>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63" b="1" dirty="0" smtClean="0">
                <a:solidFill>
                  <a:srgbClr val="004890"/>
                </a:solidFill>
                <a:latin typeface="Open Sans"/>
                <a:ea typeface="Open Sans"/>
                <a:cs typeface="Open Sans"/>
                <a:sym typeface="Open Sans"/>
              </a:rPr>
              <a:t>PLAIDOYER </a:t>
            </a:r>
            <a:r>
              <a:rPr lang="en-US" sz="3563" b="1" dirty="0">
                <a:solidFill>
                  <a:srgbClr val="004890"/>
                </a:solidFill>
                <a:latin typeface="Open Sans"/>
                <a:ea typeface="Open Sans"/>
                <a:cs typeface="Open Sans"/>
                <a:sym typeface="Open Sans"/>
              </a:rPr>
              <a:t>POUR </a:t>
            </a:r>
            <a:r>
              <a:rPr lang="en-US" sz="3563" b="1" dirty="0" smtClean="0">
                <a:solidFill>
                  <a:srgbClr val="004890"/>
                </a:solidFill>
                <a:latin typeface="Open Sans"/>
                <a:ea typeface="Open Sans"/>
                <a:cs typeface="Open Sans"/>
                <a:sym typeface="Open Sans"/>
              </a:rPr>
              <a:t>RESEARCH4LIFE </a:t>
            </a:r>
            <a:r>
              <a:rPr lang="en-US" sz="3563" b="1" dirty="0">
                <a:solidFill>
                  <a:srgbClr val="004890"/>
                </a:solidFill>
                <a:latin typeface="Open Sans"/>
                <a:ea typeface="Open Sans"/>
                <a:cs typeface="Open Sans"/>
                <a:sym typeface="Open Sans"/>
              </a:rPr>
              <a:t>ET ​​FACILITER LE DÉVELOPPEMENT </a:t>
            </a:r>
            <a:r>
              <a:rPr lang="en-US" sz="3563" b="1" dirty="0" smtClean="0">
                <a:solidFill>
                  <a:srgbClr val="004890"/>
                </a:solidFill>
                <a:latin typeface="Open Sans"/>
                <a:ea typeface="Open Sans"/>
                <a:cs typeface="Open Sans"/>
                <a:sym typeface="Open Sans"/>
              </a:rPr>
              <a:t>DES CAPACITÉS</a:t>
            </a:r>
            <a:endParaRPr sz="3563"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est un partenariat public-privé de cinq programmes: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1" y="123775"/>
            <a:ext cx="7802880" cy="13305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 </a:t>
            </a:r>
            <a:r>
              <a:rPr lang="en-US" sz="3200" dirty="0" smtClean="0">
                <a:solidFill>
                  <a:srgbClr val="586F7C"/>
                </a:solidFill>
                <a:latin typeface="Open Sans"/>
                <a:ea typeface="Open Sans"/>
                <a:cs typeface="Open Sans"/>
                <a:sym typeface="Open Sans"/>
              </a:rPr>
              <a:t>Un </a:t>
            </a:r>
            <a:r>
              <a:rPr lang="en-US" sz="3200" dirty="0" err="1">
                <a:solidFill>
                  <a:srgbClr val="586F7C"/>
                </a:solidFill>
                <a:latin typeface="Open Sans"/>
                <a:ea typeface="Open Sans"/>
                <a:cs typeface="Open Sans"/>
                <a:sym typeface="Open Sans"/>
              </a:rPr>
              <a:t>exemple</a:t>
            </a:r>
            <a:r>
              <a:rPr lang="en-US" sz="3200" dirty="0">
                <a:solidFill>
                  <a:srgbClr val="586F7C"/>
                </a:solidFill>
                <a:latin typeface="Open Sans"/>
                <a:ea typeface="Open Sans"/>
                <a:cs typeface="Open Sans"/>
                <a:sym typeface="Open Sans"/>
              </a:rPr>
              <a:t> de Plan Marketing de </a:t>
            </a:r>
            <a:r>
              <a:rPr lang="en-US" sz="3200" dirty="0" smtClean="0">
                <a:solidFill>
                  <a:srgbClr val="586F7C"/>
                </a:solidFill>
                <a:latin typeface="Open Sans"/>
                <a:ea typeface="Open Sans"/>
                <a:cs typeface="Open Sans"/>
                <a:sym typeface="Open Sans"/>
              </a:rPr>
              <a:t>la</a:t>
            </a:r>
            <a:br>
              <a:rPr lang="en-US" sz="3200" dirty="0" smtClean="0">
                <a:solidFill>
                  <a:srgbClr val="586F7C"/>
                </a:solidFill>
                <a:latin typeface="Open Sans"/>
                <a:ea typeface="Open Sans"/>
                <a:cs typeface="Open Sans"/>
                <a:sym typeface="Open Sans"/>
              </a:rPr>
            </a:br>
            <a:r>
              <a:rPr lang="en-US" sz="3200" dirty="0" smtClean="0">
                <a:solidFill>
                  <a:srgbClr val="586F7C"/>
                </a:solidFill>
                <a:latin typeface="Open Sans"/>
                <a:ea typeface="Open Sans"/>
                <a:cs typeface="Open Sans"/>
                <a:sym typeface="Open Sans"/>
              </a:rPr>
              <a:t> </a:t>
            </a:r>
            <a:r>
              <a:rPr lang="en-US" sz="3200" dirty="0">
                <a:solidFill>
                  <a:srgbClr val="586F7C"/>
                </a:solidFill>
                <a:latin typeface="Open Sans"/>
                <a:ea typeface="Open Sans"/>
                <a:cs typeface="Open Sans"/>
                <a:sym typeface="Open Sans"/>
              </a:rPr>
              <a:t>Divine Word University</a:t>
            </a:r>
            <a:r>
              <a:rPr lang="en-US" sz="3200" dirty="0" smtClean="0">
                <a:solidFill>
                  <a:srgbClr val="586F7C"/>
                </a:solidFill>
                <a:latin typeface="Open Sans"/>
                <a:ea typeface="Open Sans"/>
                <a:cs typeface="Open Sans"/>
                <a:sym typeface="Open Sans"/>
              </a:rPr>
              <a:t>,</a:t>
            </a:r>
            <a:br>
              <a:rPr lang="en-US" sz="3200" dirty="0" smtClean="0">
                <a:solidFill>
                  <a:srgbClr val="586F7C"/>
                </a:solidFill>
                <a:latin typeface="Open Sans"/>
                <a:ea typeface="Open Sans"/>
                <a:cs typeface="Open Sans"/>
                <a:sym typeface="Open Sans"/>
              </a:rPr>
            </a:br>
            <a:r>
              <a:rPr lang="en-US" sz="3200" dirty="0" smtClean="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Papouasie</a:t>
            </a:r>
            <a:r>
              <a:rPr lang="en-US" sz="3200" dirty="0">
                <a:solidFill>
                  <a:srgbClr val="586F7C"/>
                </a:solidFill>
                <a:latin typeface="Open Sans"/>
                <a:ea typeface="Open Sans"/>
                <a:cs typeface="Open Sans"/>
                <a:sym typeface="Open Sans"/>
              </a:rPr>
              <a:t>-Nouvelle-</a:t>
            </a:r>
            <a:r>
              <a:rPr lang="en-US" sz="3200" dirty="0" err="1">
                <a:solidFill>
                  <a:srgbClr val="586F7C"/>
                </a:solidFill>
                <a:latin typeface="Open Sans"/>
                <a:ea typeface="Open Sans"/>
                <a:cs typeface="Open Sans"/>
                <a:sym typeface="Open Sans"/>
              </a:rPr>
              <a:t>Guinée</a:t>
            </a:r>
            <a:r>
              <a:rPr lang="en-US" sz="3200" dirty="0">
                <a:solidFill>
                  <a:srgbClr val="586F7C"/>
                </a:solidFill>
                <a:latin typeface="Open Sans"/>
                <a:ea typeface="Open Sans"/>
                <a:cs typeface="Open Sans"/>
                <a:sym typeface="Open Sans"/>
              </a:rPr>
              <a:t/>
            </a:r>
            <a:br>
              <a:rPr lang="en-US" sz="3200" dirty="0">
                <a:solidFill>
                  <a:srgbClr val="586F7C"/>
                </a:solidFill>
                <a:latin typeface="Open Sans"/>
                <a:ea typeface="Open Sans"/>
                <a:cs typeface="Open Sans"/>
                <a:sym typeface="Open Sans"/>
              </a:rPr>
            </a:br>
            <a:endParaRPr sz="3200" dirty="0">
              <a:solidFill>
                <a:srgbClr val="586F7C"/>
              </a:solidFill>
              <a:latin typeface="Open Sans"/>
              <a:ea typeface="Open Sans"/>
              <a:cs typeface="Open Sans"/>
              <a:sym typeface="Open Sans"/>
            </a:endParaRPr>
          </a:p>
        </p:txBody>
      </p:sp>
      <p:sp>
        <p:nvSpPr>
          <p:cNvPr id="157" name="Google Shape;157;p12"/>
          <p:cNvSpPr txBox="1">
            <a:spLocks noGrp="1"/>
          </p:cNvSpPr>
          <p:nvPr>
            <p:ph type="body" idx="1"/>
          </p:nvPr>
        </p:nvSpPr>
        <p:spPr>
          <a:xfrm>
            <a:off x="0" y="1685013"/>
            <a:ext cx="11947161" cy="4596517"/>
          </a:xfrm>
          <a:prstGeom prst="rect">
            <a:avLst/>
          </a:prstGeom>
          <a:noFill/>
          <a:ln>
            <a:noFill/>
          </a:ln>
        </p:spPr>
        <p:txBody>
          <a:bodyPr spcFirstLastPara="1" wrap="square" lIns="91425" tIns="45700" rIns="91425" bIns="45700" anchor="t" anchorCtr="0">
            <a:noAutofit/>
          </a:bodyPr>
          <a:lstStyle/>
          <a:p>
            <a:pPr marL="0" lvl="0" indent="-381000" algn="ctr" rtl="0">
              <a:lnSpc>
                <a:spcPct val="100000"/>
              </a:lnSpc>
              <a:spcBef>
                <a:spcPts val="0"/>
              </a:spcBef>
              <a:buSzPts val="2400"/>
              <a:buChar char="●"/>
            </a:pPr>
            <a:r>
              <a:rPr lang="en-US" sz="1800" b="1" dirty="0">
                <a:solidFill>
                  <a:srgbClr val="000000"/>
                </a:solidFill>
                <a:latin typeface="Open Sans"/>
                <a:ea typeface="Open Sans"/>
                <a:cs typeface="Open Sans"/>
                <a:sym typeface="Open Sans"/>
              </a:rPr>
              <a:t>Plan </a:t>
            </a:r>
            <a:r>
              <a:rPr lang="en-US" sz="1800" b="1" dirty="0" smtClean="0">
                <a:solidFill>
                  <a:srgbClr val="000000"/>
                </a:solidFill>
                <a:latin typeface="Open Sans"/>
                <a:ea typeface="Open Sans"/>
                <a:cs typeface="Open Sans"/>
                <a:sym typeface="Open Sans"/>
              </a:rPr>
              <a:t>Marketing de </a:t>
            </a:r>
            <a:r>
              <a:rPr lang="en-US" sz="1800" b="1" dirty="0">
                <a:solidFill>
                  <a:srgbClr val="000000"/>
                </a:solidFill>
                <a:latin typeface="Open Sans"/>
                <a:ea typeface="Open Sans"/>
                <a:cs typeface="Open Sans"/>
                <a:sym typeface="Open Sans"/>
              </a:rPr>
              <a:t>Research4Life, Divine Word University (DWU), Madang</a:t>
            </a:r>
            <a:r>
              <a:rPr lang="en-US" sz="1800" b="1" dirty="0" smtClean="0">
                <a:solidFill>
                  <a:srgbClr val="000000"/>
                </a:solidFill>
                <a:latin typeface="Open Sans"/>
                <a:ea typeface="Open Sans"/>
                <a:cs typeface="Open Sans"/>
                <a:sym typeface="Open Sans"/>
              </a:rPr>
              <a:t>,</a:t>
            </a:r>
          </a:p>
          <a:p>
            <a:pPr marL="0" lvl="0" indent="-381000" algn="ctr" rtl="0">
              <a:lnSpc>
                <a:spcPct val="100000"/>
              </a:lnSpc>
              <a:spcBef>
                <a:spcPts val="0"/>
              </a:spcBef>
              <a:buSzPts val="2400"/>
              <a:buChar char="●"/>
            </a:pPr>
            <a:r>
              <a:rPr lang="en-US" sz="1800" b="1" dirty="0" err="1" smtClean="0">
                <a:solidFill>
                  <a:srgbClr val="000000"/>
                </a:solidFill>
                <a:latin typeface="Open Sans"/>
                <a:ea typeface="Open Sans"/>
                <a:cs typeface="Open Sans"/>
                <a:sym typeface="Open Sans"/>
              </a:rPr>
              <a:t>Papouasie</a:t>
            </a:r>
            <a:r>
              <a:rPr lang="en-US" sz="1800" b="1" dirty="0" smtClean="0">
                <a:solidFill>
                  <a:srgbClr val="000000"/>
                </a:solidFill>
                <a:latin typeface="Open Sans"/>
                <a:ea typeface="Open Sans"/>
                <a:cs typeface="Open Sans"/>
                <a:sym typeface="Open Sans"/>
              </a:rPr>
              <a:t>-Nouvelle-</a:t>
            </a:r>
            <a:r>
              <a:rPr lang="en-US" sz="1800" b="1" dirty="0" err="1" smtClean="0">
                <a:solidFill>
                  <a:srgbClr val="000000"/>
                </a:solidFill>
                <a:latin typeface="Open Sans"/>
                <a:ea typeface="Open Sans"/>
                <a:cs typeface="Open Sans"/>
                <a:sym typeface="Open Sans"/>
              </a:rPr>
              <a:t>Guinée</a:t>
            </a:r>
            <a:r>
              <a:rPr lang="en-US" sz="1800" b="1" dirty="0">
                <a:solidFill>
                  <a:srgbClr val="000000"/>
                </a:solidFill>
                <a:latin typeface="Open Sans"/>
                <a:ea typeface="Open Sans"/>
                <a:cs typeface="Open Sans"/>
                <a:sym typeface="Open Sans"/>
              </a:rPr>
              <a:t>; 25 </a:t>
            </a:r>
            <a:r>
              <a:rPr lang="en-US" sz="1800" b="1" dirty="0" err="1">
                <a:solidFill>
                  <a:srgbClr val="000000"/>
                </a:solidFill>
                <a:latin typeface="Open Sans"/>
                <a:ea typeface="Open Sans"/>
                <a:cs typeface="Open Sans"/>
                <a:sym typeface="Open Sans"/>
              </a:rPr>
              <a:t>mai</a:t>
            </a:r>
            <a:r>
              <a:rPr lang="en-US" sz="1800" b="1" dirty="0">
                <a:solidFill>
                  <a:srgbClr val="000000"/>
                </a:solidFill>
                <a:latin typeface="Open Sans"/>
                <a:ea typeface="Open Sans"/>
                <a:cs typeface="Open Sans"/>
                <a:sym typeface="Open Sans"/>
              </a:rPr>
              <a:t> 2017</a:t>
            </a:r>
            <a:endParaRPr sz="1800" dirty="0">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B42B7732-6D3D-AE48-80F2-4CC7A1EBBA43}"/>
              </a:ext>
            </a:extLst>
          </p:cNvPr>
          <p:cNvGraphicFramePr>
            <a:graphicFrameLocks noGrp="1"/>
          </p:cNvGraphicFramePr>
          <p:nvPr>
            <p:extLst>
              <p:ext uri="{D42A27DB-BD31-4B8C-83A1-F6EECF244321}">
                <p14:modId xmlns:p14="http://schemas.microsoft.com/office/powerpoint/2010/main" val="3269972038"/>
              </p:ext>
            </p:extLst>
          </p:nvPr>
        </p:nvGraphicFramePr>
        <p:xfrm>
          <a:off x="965200" y="2381360"/>
          <a:ext cx="10735732" cy="4446277"/>
        </p:xfrm>
        <a:graphic>
          <a:graphicData uri="http://schemas.openxmlformats.org/drawingml/2006/table">
            <a:tbl>
              <a:tblPr firstRow="1" firstCol="1" bandRow="1">
                <a:tableStyleId>{2051D5EC-2CCF-4938-93A5-52C050713192}</a:tableStyleId>
              </a:tblPr>
              <a:tblGrid>
                <a:gridCol w="2683933">
                  <a:extLst>
                    <a:ext uri="{9D8B030D-6E8A-4147-A177-3AD203B41FA5}">
                      <a16:colId xmlns:a16="http://schemas.microsoft.com/office/drawing/2014/main" val="2955068525"/>
                    </a:ext>
                  </a:extLst>
                </a:gridCol>
                <a:gridCol w="2683933">
                  <a:extLst>
                    <a:ext uri="{9D8B030D-6E8A-4147-A177-3AD203B41FA5}">
                      <a16:colId xmlns:a16="http://schemas.microsoft.com/office/drawing/2014/main" val="3408773359"/>
                    </a:ext>
                  </a:extLst>
                </a:gridCol>
                <a:gridCol w="2683933">
                  <a:extLst>
                    <a:ext uri="{9D8B030D-6E8A-4147-A177-3AD203B41FA5}">
                      <a16:colId xmlns:a16="http://schemas.microsoft.com/office/drawing/2014/main" val="2346825543"/>
                    </a:ext>
                  </a:extLst>
                </a:gridCol>
                <a:gridCol w="2683933">
                  <a:extLst>
                    <a:ext uri="{9D8B030D-6E8A-4147-A177-3AD203B41FA5}">
                      <a16:colId xmlns:a16="http://schemas.microsoft.com/office/drawing/2014/main" val="4071337461"/>
                    </a:ext>
                  </a:extLst>
                </a:gridCol>
              </a:tblGrid>
              <a:tr h="199872">
                <a:tc>
                  <a:txBody>
                    <a:bodyPr/>
                    <a:lstStyle/>
                    <a:p>
                      <a:pPr>
                        <a:spcAft>
                          <a:spcPts val="0"/>
                        </a:spcAft>
                      </a:pPr>
                      <a:r>
                        <a:rPr lang="fr-FR" sz="1200" b="1" dirty="0">
                          <a:solidFill>
                            <a:schemeClr val="bg1"/>
                          </a:solidFill>
                          <a:effectLst/>
                        </a:rPr>
                        <a:t>Année.1 étudiants de la santé</a:t>
                      </a:r>
                      <a:endParaRPr lang="fr-FR"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tc>
                  <a:txBody>
                    <a:bodyPr/>
                    <a:lstStyle/>
                    <a:p>
                      <a:pPr>
                        <a:spcAft>
                          <a:spcPts val="0"/>
                        </a:spcAft>
                      </a:pPr>
                      <a:r>
                        <a:rPr lang="fr-FR" sz="1200" b="1" dirty="0">
                          <a:solidFill>
                            <a:schemeClr val="bg1"/>
                          </a:solidFill>
                          <a:effectLst/>
                        </a:rPr>
                        <a:t>Année.4 étudiants de la santé</a:t>
                      </a:r>
                      <a:endParaRPr lang="fr-FR"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tc>
                  <a:txBody>
                    <a:bodyPr/>
                    <a:lstStyle/>
                    <a:p>
                      <a:pPr>
                        <a:spcAft>
                          <a:spcPts val="0"/>
                        </a:spcAft>
                      </a:pPr>
                      <a:r>
                        <a:rPr lang="fr-FR" sz="1200" b="1" dirty="0">
                          <a:solidFill>
                            <a:schemeClr val="bg1"/>
                          </a:solidFill>
                          <a:effectLst/>
                        </a:rPr>
                        <a:t>professeurs de la santé</a:t>
                      </a:r>
                      <a:endParaRPr lang="fr-FR"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tc>
                  <a:txBody>
                    <a:bodyPr/>
                    <a:lstStyle/>
                    <a:p>
                      <a:pPr>
                        <a:spcAft>
                          <a:spcPts val="0"/>
                        </a:spcAft>
                      </a:pPr>
                      <a:r>
                        <a:rPr lang="fr-FR" sz="1200" b="1" dirty="0">
                          <a:solidFill>
                            <a:schemeClr val="bg1"/>
                          </a:solidFill>
                          <a:effectLst/>
                        </a:rPr>
                        <a:t>FL étudiants</a:t>
                      </a:r>
                      <a:endParaRPr lang="fr-FR"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55198796"/>
                  </a:ext>
                </a:extLst>
              </a:tr>
              <a:tr h="190943">
                <a:tc gridSpan="4">
                  <a:txBody>
                    <a:bodyPr/>
                    <a:lstStyle/>
                    <a:p>
                      <a:pPr>
                        <a:spcAft>
                          <a:spcPts val="0"/>
                        </a:spcAft>
                      </a:pPr>
                      <a:r>
                        <a:rPr lang="fr-FR" sz="1200" b="1" dirty="0">
                          <a:effectLst/>
                        </a:rPr>
                        <a:t>Besoins d’information</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43003168"/>
                  </a:ext>
                </a:extLst>
              </a:tr>
              <a:tr h="1947871">
                <a:tc>
                  <a:txBody>
                    <a:bodyPr/>
                    <a:lstStyle/>
                    <a:p>
                      <a:pPr marL="342900" lvl="0" indent="-342900">
                        <a:spcAft>
                          <a:spcPts val="0"/>
                        </a:spcAft>
                        <a:buFont typeface="Courier New" panose="02070309020205020404" pitchFamily="49" charset="0"/>
                        <a:buChar char="o"/>
                      </a:pPr>
                      <a:endParaRPr lang="fr-FR" sz="800" dirty="0" smtClean="0">
                        <a:effectLst/>
                      </a:endParaRPr>
                    </a:p>
                    <a:p>
                      <a:pPr marL="342900" lvl="0" indent="-342900">
                        <a:spcAft>
                          <a:spcPts val="0"/>
                        </a:spcAft>
                        <a:buFont typeface="Courier New" panose="02070309020205020404" pitchFamily="49" charset="0"/>
                        <a:buChar char="o"/>
                      </a:pPr>
                      <a:r>
                        <a:rPr lang="fr-FR" sz="1200" dirty="0" smtClean="0">
                          <a:effectLst/>
                        </a:rPr>
                        <a:t>Information </a:t>
                      </a:r>
                      <a:r>
                        <a:rPr lang="fr-FR" sz="1200" dirty="0">
                          <a:effectLst/>
                        </a:rPr>
                        <a:t>clinique</a:t>
                      </a:r>
                    </a:p>
                    <a:p>
                      <a:pPr marL="342900" lvl="0" indent="-342900">
                        <a:spcAft>
                          <a:spcPts val="0"/>
                        </a:spcAft>
                        <a:buFont typeface="Courier New" panose="02070309020205020404" pitchFamily="49" charset="0"/>
                        <a:buChar char="o"/>
                      </a:pPr>
                      <a:r>
                        <a:rPr lang="fr-FR" sz="1200" dirty="0">
                          <a:effectLst/>
                        </a:rPr>
                        <a:t>Information sur les recherches en cours</a:t>
                      </a:r>
                    </a:p>
                    <a:p>
                      <a:pPr marL="342900" lvl="0" indent="-342900">
                        <a:spcAft>
                          <a:spcPts val="0"/>
                        </a:spcAft>
                        <a:buFont typeface="Courier New" panose="02070309020205020404" pitchFamily="49" charset="0"/>
                        <a:buChar char="o"/>
                      </a:pPr>
                      <a:r>
                        <a:rPr lang="fr-FR" sz="1200" dirty="0">
                          <a:effectLst/>
                        </a:rPr>
                        <a:t>Information sur les revues de la recherche</a:t>
                      </a:r>
                    </a:p>
                    <a:p>
                      <a:pPr marL="342900" lvl="0" indent="-342900">
                        <a:spcAft>
                          <a:spcPts val="0"/>
                        </a:spcAft>
                        <a:buFont typeface="Courier New" panose="02070309020205020404" pitchFamily="49" charset="0"/>
                        <a:buChar char="o"/>
                      </a:pPr>
                      <a:r>
                        <a:rPr lang="fr-FR" sz="1200" dirty="0">
                          <a:effectLst/>
                        </a:rPr>
                        <a:t>Littérature basée sur des preuves</a:t>
                      </a:r>
                    </a:p>
                    <a:p>
                      <a:pPr marL="342900" lvl="0" indent="-342900">
                        <a:spcAft>
                          <a:spcPts val="0"/>
                        </a:spcAft>
                        <a:buFont typeface="Courier New" panose="02070309020205020404" pitchFamily="49" charset="0"/>
                        <a:buChar char="o"/>
                      </a:pPr>
                      <a:r>
                        <a:rPr lang="fr-FR" sz="1200" dirty="0">
                          <a:effectLst/>
                        </a:rPr>
                        <a:t>Littérature courante</a:t>
                      </a:r>
                    </a:p>
                    <a:p>
                      <a:pPr marL="342900" lvl="0" indent="-342900">
                        <a:spcAft>
                          <a:spcPts val="0"/>
                        </a:spcAft>
                        <a:buFont typeface="Courier New" panose="02070309020205020404" pitchFamily="49" charset="0"/>
                        <a:buChar char="o"/>
                      </a:pPr>
                      <a:r>
                        <a:rPr lang="fr-FR" sz="1200" dirty="0">
                          <a:effectLst/>
                        </a:rPr>
                        <a:t>Nouvelle information sur la santé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tc>
                  <a:txBody>
                    <a:bodyPr/>
                    <a:lstStyle/>
                    <a:p>
                      <a:pPr marL="342900" lvl="0" indent="-342900">
                        <a:spcBef>
                          <a:spcPts val="300"/>
                        </a:spcBef>
                        <a:spcAft>
                          <a:spcPts val="0"/>
                        </a:spcAft>
                        <a:buFont typeface="Courier New" panose="02070309020205020404" pitchFamily="49" charset="0"/>
                        <a:buChar char="o"/>
                      </a:pPr>
                      <a:endParaRPr lang="fr-FR" sz="800" dirty="0" smtClean="0">
                        <a:effectLst/>
                      </a:endParaRPr>
                    </a:p>
                    <a:p>
                      <a:pPr marL="342900" lvl="0" indent="-342900">
                        <a:spcBef>
                          <a:spcPts val="300"/>
                        </a:spcBef>
                        <a:spcAft>
                          <a:spcPts val="0"/>
                        </a:spcAft>
                        <a:buFont typeface="Courier New" panose="02070309020205020404" pitchFamily="49" charset="0"/>
                        <a:buChar char="o"/>
                      </a:pPr>
                      <a:r>
                        <a:rPr lang="fr-FR" sz="1200" dirty="0" smtClean="0">
                          <a:effectLst/>
                        </a:rPr>
                        <a:t>Recherche </a:t>
                      </a:r>
                      <a:r>
                        <a:rPr lang="fr-FR" sz="1200" dirty="0">
                          <a:effectLst/>
                        </a:rPr>
                        <a:t>fondée sur </a:t>
                      </a:r>
                      <a:r>
                        <a:rPr lang="fr-FR" sz="1200" dirty="0" smtClean="0">
                          <a:effectLst/>
                        </a:rPr>
                        <a:t>des </a:t>
                      </a:r>
                      <a:r>
                        <a:rPr lang="fr-FR" sz="1200" dirty="0">
                          <a:effectLst/>
                        </a:rPr>
                        <a:t>preuves</a:t>
                      </a:r>
                    </a:p>
                    <a:p>
                      <a:pPr marL="342900" lvl="0" indent="-342900">
                        <a:spcAft>
                          <a:spcPts val="0"/>
                        </a:spcAft>
                        <a:buFont typeface="Courier New" panose="02070309020205020404" pitchFamily="49" charset="0"/>
                        <a:buChar char="o"/>
                      </a:pPr>
                      <a:r>
                        <a:rPr lang="fr-FR" sz="1200" dirty="0">
                          <a:effectLst/>
                        </a:rPr>
                        <a:t>Information clinique</a:t>
                      </a:r>
                    </a:p>
                    <a:p>
                      <a:pPr marL="342900" lvl="0" indent="-342900">
                        <a:spcAft>
                          <a:spcPts val="0"/>
                        </a:spcAft>
                        <a:buFont typeface="Courier New" panose="02070309020205020404" pitchFamily="49" charset="0"/>
                        <a:buChar char="o"/>
                      </a:pPr>
                      <a:r>
                        <a:rPr lang="fr-FR" sz="1200" dirty="0">
                          <a:effectLst/>
                        </a:rPr>
                        <a:t>Information sur les revues de la recherche</a:t>
                      </a:r>
                    </a:p>
                    <a:p>
                      <a:pPr marL="342900" lvl="0" indent="-342900">
                        <a:spcAft>
                          <a:spcPts val="0"/>
                        </a:spcAft>
                        <a:buFont typeface="Courier New" panose="02070309020205020404" pitchFamily="49" charset="0"/>
                        <a:buChar char="o"/>
                      </a:pPr>
                      <a:r>
                        <a:rPr lang="fr-FR" sz="1200" dirty="0">
                          <a:effectLst/>
                        </a:rPr>
                        <a:t>Littérature basée sur des preuves</a:t>
                      </a:r>
                    </a:p>
                    <a:p>
                      <a:pPr marL="342900" lvl="0" indent="-342900">
                        <a:spcAft>
                          <a:spcPts val="0"/>
                        </a:spcAft>
                        <a:buFont typeface="Courier New" panose="02070309020205020404" pitchFamily="49" charset="0"/>
                        <a:buChar char="o"/>
                      </a:pPr>
                      <a:r>
                        <a:rPr lang="fr-FR" sz="1200" dirty="0">
                          <a:effectLst/>
                        </a:rPr>
                        <a:t>Littérature courante</a:t>
                      </a:r>
                    </a:p>
                    <a:p>
                      <a:pPr marL="342900" lvl="0" indent="-342900">
                        <a:spcAft>
                          <a:spcPts val="0"/>
                        </a:spcAft>
                        <a:buFont typeface="Courier New" panose="02070309020205020404" pitchFamily="49" charset="0"/>
                        <a:buChar char="o"/>
                      </a:pPr>
                      <a:r>
                        <a:rPr lang="fr-FR" sz="1200" dirty="0">
                          <a:effectLst/>
                        </a:rPr>
                        <a:t>Nouvelle information sur la santé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342900" lvl="0" indent="-342900">
                        <a:spcAft>
                          <a:spcPts val="0"/>
                        </a:spcAft>
                        <a:buFont typeface="Courier New" panose="02070309020205020404" pitchFamily="49" charset="0"/>
                        <a:buChar char="o"/>
                      </a:pPr>
                      <a:endParaRPr lang="fr-FR" sz="800" dirty="0" smtClean="0">
                        <a:effectLst/>
                      </a:endParaRPr>
                    </a:p>
                    <a:p>
                      <a:pPr marL="342900" lvl="0" indent="-342900">
                        <a:spcAft>
                          <a:spcPts val="0"/>
                        </a:spcAft>
                        <a:buFont typeface="Courier New" panose="02070309020205020404" pitchFamily="49" charset="0"/>
                        <a:buChar char="o"/>
                      </a:pPr>
                      <a:r>
                        <a:rPr lang="fr-FR" sz="1200" dirty="0" smtClean="0">
                          <a:effectLst/>
                        </a:rPr>
                        <a:t>Information </a:t>
                      </a:r>
                      <a:r>
                        <a:rPr lang="fr-FR" sz="1200" dirty="0">
                          <a:effectLst/>
                        </a:rPr>
                        <a:t>clinique mise à jour</a:t>
                      </a:r>
                    </a:p>
                    <a:p>
                      <a:pPr marL="342900" lvl="0" indent="-342900">
                        <a:spcAft>
                          <a:spcPts val="0"/>
                        </a:spcAft>
                        <a:buFont typeface="Courier New" panose="02070309020205020404" pitchFamily="49" charset="0"/>
                        <a:buChar char="o"/>
                      </a:pPr>
                      <a:r>
                        <a:rPr lang="fr-FR" sz="1200" dirty="0">
                          <a:effectLst/>
                        </a:rPr>
                        <a:t>Information courante et mise à jour pour soutenir l’enseignement et l’apprentissage des étudiants </a:t>
                      </a:r>
                    </a:p>
                    <a:p>
                      <a:pPr marL="342900" lvl="0" indent="-342900">
                        <a:spcAft>
                          <a:spcPts val="0"/>
                        </a:spcAft>
                        <a:buFont typeface="Courier New" panose="02070309020205020404" pitchFamily="49" charset="0"/>
                        <a:buChar char="o"/>
                      </a:pPr>
                      <a:r>
                        <a:rPr lang="fr-FR" sz="1200" dirty="0">
                          <a:effectLst/>
                        </a:rPr>
                        <a:t>Acquérir de nouvelles stratégies d’enseignement</a:t>
                      </a:r>
                    </a:p>
                    <a:p>
                      <a:pPr marL="342900" lvl="0" indent="-342900">
                        <a:spcAft>
                          <a:spcPts val="0"/>
                        </a:spcAft>
                        <a:buFont typeface="Courier New" panose="02070309020205020404" pitchFamily="49" charset="0"/>
                        <a:buChar char="o"/>
                      </a:pPr>
                      <a:r>
                        <a:rPr lang="fr-FR" sz="1200" dirty="0">
                          <a:effectLst/>
                        </a:rPr>
                        <a:t>Information sur les revues de la recherche</a:t>
                      </a:r>
                    </a:p>
                    <a:p>
                      <a:pPr marL="228600">
                        <a:spcAft>
                          <a:spcPts val="0"/>
                        </a:spcAft>
                      </a:pPr>
                      <a:r>
                        <a:rPr lang="fr-FR" sz="1200" dirty="0">
                          <a:effectLst/>
                        </a:rPr>
                        <a:t> </a:t>
                      </a:r>
                    </a:p>
                    <a:p>
                      <a:pPr marL="228600">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342900" lvl="0" indent="-342900">
                        <a:spcAft>
                          <a:spcPts val="0"/>
                        </a:spcAft>
                        <a:buFont typeface="Courier New" panose="02070309020205020404" pitchFamily="49" charset="0"/>
                        <a:buChar char="o"/>
                      </a:pPr>
                      <a:endParaRPr lang="fr-FR" sz="800" dirty="0" smtClean="0">
                        <a:effectLst/>
                      </a:endParaRPr>
                    </a:p>
                    <a:p>
                      <a:pPr marL="342900" lvl="0" indent="-342900">
                        <a:spcAft>
                          <a:spcPts val="0"/>
                        </a:spcAft>
                        <a:buFont typeface="Courier New" panose="02070309020205020404" pitchFamily="49" charset="0"/>
                        <a:buChar char="o"/>
                      </a:pPr>
                      <a:r>
                        <a:rPr lang="fr-FR" sz="1200" dirty="0" smtClean="0">
                          <a:effectLst/>
                        </a:rPr>
                        <a:t>Recherche </a:t>
                      </a:r>
                      <a:r>
                        <a:rPr lang="fr-FR" sz="1200" dirty="0">
                          <a:effectLst/>
                        </a:rPr>
                        <a:t>fondée sur </a:t>
                      </a:r>
                      <a:r>
                        <a:rPr lang="fr-FR" sz="1200" dirty="0" smtClean="0">
                          <a:effectLst/>
                        </a:rPr>
                        <a:t>des </a:t>
                      </a:r>
                      <a:r>
                        <a:rPr lang="fr-FR" sz="1200" dirty="0">
                          <a:effectLst/>
                        </a:rPr>
                        <a:t>preuves</a:t>
                      </a:r>
                    </a:p>
                    <a:p>
                      <a:pPr marL="342900" lvl="0" indent="-342900">
                        <a:spcAft>
                          <a:spcPts val="0"/>
                        </a:spcAft>
                        <a:buFont typeface="Courier New" panose="02070309020205020404" pitchFamily="49" charset="0"/>
                        <a:buChar char="o"/>
                      </a:pPr>
                      <a:r>
                        <a:rPr lang="fr-FR" sz="1200" dirty="0">
                          <a:effectLst/>
                        </a:rPr>
                        <a:t>Information clinique</a:t>
                      </a:r>
                    </a:p>
                    <a:p>
                      <a:pPr marL="342900" lvl="0" indent="-342900">
                        <a:spcAft>
                          <a:spcPts val="0"/>
                        </a:spcAft>
                        <a:buFont typeface="Courier New" panose="02070309020205020404" pitchFamily="49" charset="0"/>
                        <a:buChar char="o"/>
                      </a:pPr>
                      <a:r>
                        <a:rPr lang="fr-FR" sz="1200" dirty="0">
                          <a:effectLst/>
                        </a:rPr>
                        <a:t>Information sur les revues de la recherche</a:t>
                      </a:r>
                    </a:p>
                    <a:p>
                      <a:pPr marL="342900" lvl="0" indent="-342900">
                        <a:spcAft>
                          <a:spcPts val="0"/>
                        </a:spcAft>
                        <a:buFont typeface="Courier New" panose="02070309020205020404" pitchFamily="49" charset="0"/>
                        <a:buChar char="o"/>
                      </a:pPr>
                      <a:r>
                        <a:rPr lang="fr-FR" sz="1200" dirty="0">
                          <a:effectLst/>
                        </a:rPr>
                        <a:t>Littérature basée sur des preuves</a:t>
                      </a:r>
                    </a:p>
                    <a:p>
                      <a:pPr marL="342900" lvl="0" indent="-342900">
                        <a:spcAft>
                          <a:spcPts val="0"/>
                        </a:spcAft>
                        <a:buFont typeface="Courier New" panose="02070309020205020404" pitchFamily="49" charset="0"/>
                        <a:buChar char="o"/>
                      </a:pPr>
                      <a:r>
                        <a:rPr lang="fr-FR" sz="1200" dirty="0">
                          <a:effectLst/>
                        </a:rPr>
                        <a:t>Littérature courante</a:t>
                      </a:r>
                    </a:p>
                    <a:p>
                      <a:pPr marL="342900" lvl="0" indent="-342900">
                        <a:spcAft>
                          <a:spcPts val="0"/>
                        </a:spcAft>
                        <a:buFont typeface="Courier New" panose="02070309020205020404" pitchFamily="49" charset="0"/>
                        <a:buChar char="o"/>
                      </a:pPr>
                      <a:r>
                        <a:rPr lang="fr-FR" sz="1200" dirty="0">
                          <a:effectLst/>
                        </a:rPr>
                        <a:t>Nouvelle information sur la santé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86558125"/>
                  </a:ext>
                </a:extLst>
              </a:tr>
              <a:tr h="199872">
                <a:tc gridSpan="4">
                  <a:txBody>
                    <a:bodyPr/>
                    <a:lstStyle/>
                    <a:p>
                      <a:pPr>
                        <a:spcAft>
                          <a:spcPts val="0"/>
                        </a:spcAft>
                      </a:pPr>
                      <a:r>
                        <a:rPr lang="fr-FR" sz="1200" b="1" dirty="0">
                          <a:effectLst/>
                        </a:rPr>
                        <a:t>Ressources R4L et ressources Internet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626393"/>
                  </a:ext>
                </a:extLst>
              </a:tr>
              <a:tr h="261375">
                <a:tc>
                  <a:txBody>
                    <a:bodyPr/>
                    <a:lstStyle/>
                    <a:p>
                      <a:pPr>
                        <a:spcBef>
                          <a:spcPts val="200"/>
                        </a:spcBef>
                        <a:spcAft>
                          <a:spcPts val="0"/>
                        </a:spcAft>
                      </a:pPr>
                      <a:r>
                        <a:rPr lang="fr-FR" sz="1200" dirty="0">
                          <a:effectLst/>
                        </a:rPr>
                        <a:t>Les revues scientifiques de R4L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tc>
                  <a:txBody>
                    <a:bodyPr/>
                    <a:lstStyle/>
                    <a:p>
                      <a:pPr>
                        <a:spcAft>
                          <a:spcPts val="0"/>
                        </a:spcAft>
                      </a:pPr>
                      <a:r>
                        <a:rPr lang="fr-FR" sz="1200" dirty="0">
                          <a:effectLst/>
                        </a:rPr>
                        <a:t>Les revues scientifiques de R4L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fr-FR" sz="1200">
                          <a:effectLst/>
                        </a:rPr>
                        <a:t>Les revues scientifiques de R4L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fr-FR" sz="1200" dirty="0">
                          <a:effectLst/>
                        </a:rPr>
                        <a:t>Les revues scientifiques de R4L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05090560"/>
                  </a:ext>
                </a:extLst>
              </a:tr>
              <a:tr h="399747">
                <a:tc>
                  <a:txBody>
                    <a:bodyPr/>
                    <a:lstStyle/>
                    <a:p>
                      <a:pPr>
                        <a:spcAft>
                          <a:spcPts val="0"/>
                        </a:spcAft>
                      </a:pPr>
                      <a:r>
                        <a:rPr lang="fr-FR" sz="1200">
                          <a:effectLst/>
                        </a:rPr>
                        <a:t>Les livres de revue (de la littérature) de R4L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tc>
                  <a:txBody>
                    <a:bodyPr/>
                    <a:lstStyle/>
                    <a:p>
                      <a:pPr>
                        <a:spcAft>
                          <a:spcPts val="0"/>
                        </a:spcAft>
                      </a:pPr>
                      <a:r>
                        <a:rPr lang="fr-FR" sz="1200" dirty="0">
                          <a:effectLst/>
                        </a:rPr>
                        <a:t>Les livres de revue (de la littérature) de R4L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fr-FR" sz="1200">
                          <a:effectLst/>
                        </a:rPr>
                        <a:t>Les livres de revue (de la littérature) de R4L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fr-FR" sz="1200" dirty="0">
                          <a:effectLst/>
                        </a:rPr>
                        <a:t>Les livres de revue (de la littérature) de R4L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76829541"/>
                  </a:ext>
                </a:extLst>
              </a:tr>
              <a:tr h="261375">
                <a:tc>
                  <a:txBody>
                    <a:bodyPr/>
                    <a:lstStyle/>
                    <a:p>
                      <a:pPr>
                        <a:spcAft>
                          <a:spcPts val="0"/>
                        </a:spcAft>
                      </a:pPr>
                      <a:r>
                        <a:rPr lang="fr-FR" sz="1200">
                          <a:effectLst/>
                        </a:rPr>
                        <a:t>Les livres électroniques de R4L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tc>
                  <a:txBody>
                    <a:bodyPr/>
                    <a:lstStyle/>
                    <a:p>
                      <a:pPr>
                        <a:spcAft>
                          <a:spcPts val="0"/>
                        </a:spcAft>
                      </a:pPr>
                      <a:r>
                        <a:rPr lang="fr-FR" sz="1200" dirty="0">
                          <a:effectLst/>
                        </a:rPr>
                        <a:t>Les livres électroniques de R4L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fr-FR" sz="1200">
                          <a:effectLst/>
                        </a:rPr>
                        <a:t>Les livres électroniques de R4L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fr-FR" sz="1200" dirty="0">
                          <a:effectLst/>
                        </a:rPr>
                        <a:t>Les livres électroniques de R4L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79217077"/>
                  </a:ext>
                </a:extLst>
              </a:tr>
              <a:tr h="799493">
                <a:tc>
                  <a:txBody>
                    <a:bodyPr/>
                    <a:lstStyle/>
                    <a:p>
                      <a:pPr>
                        <a:spcAft>
                          <a:spcPts val="0"/>
                        </a:spcAft>
                      </a:pPr>
                      <a:r>
                        <a:rPr lang="fr-FR" sz="1200" dirty="0">
                          <a:effectLst/>
                        </a:rPr>
                        <a:t>Les ressources internet – la littérature grise et les bases de données spécifiques des universités et des Écoles Supérieures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tc>
                  <a:txBody>
                    <a:bodyPr/>
                    <a:lstStyle/>
                    <a:p>
                      <a:pPr>
                        <a:spcAft>
                          <a:spcPts val="0"/>
                        </a:spcAft>
                      </a:pPr>
                      <a:r>
                        <a:rPr lang="fr-FR" sz="1200" dirty="0">
                          <a:effectLst/>
                        </a:rPr>
                        <a:t>Les ressources internet </a:t>
                      </a:r>
                      <a:r>
                        <a:rPr lang="fr-FR" sz="1200" dirty="0" smtClean="0">
                          <a:effectLst/>
                        </a:rPr>
                        <a:t>- </a:t>
                      </a:r>
                      <a:r>
                        <a:rPr lang="fr-FR" sz="1200" dirty="0">
                          <a:effectLst/>
                        </a:rPr>
                        <a:t>la littérature grise et les bases de données spécifiques des </a:t>
                      </a:r>
                      <a:r>
                        <a:rPr lang="fr-FR" sz="1200" dirty="0" smtClean="0">
                          <a:effectLst/>
                        </a:rPr>
                        <a:t>Universités </a:t>
                      </a:r>
                      <a:r>
                        <a:rPr lang="fr-FR" sz="1200" dirty="0">
                          <a:effectLst/>
                        </a:rPr>
                        <a:t>et des Écoles supérieures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fr-FR" sz="1200" dirty="0">
                          <a:effectLst/>
                        </a:rPr>
                        <a:t>Les ressources internet </a:t>
                      </a:r>
                      <a:r>
                        <a:rPr lang="fr-FR" sz="1200" dirty="0" smtClean="0">
                          <a:effectLst/>
                        </a:rPr>
                        <a:t>- </a:t>
                      </a:r>
                      <a:r>
                        <a:rPr lang="fr-FR" sz="1200" dirty="0">
                          <a:effectLst/>
                        </a:rPr>
                        <a:t>la littérature grise et les bases de données spécifiques des </a:t>
                      </a:r>
                      <a:r>
                        <a:rPr lang="fr-FR" sz="1200" dirty="0" smtClean="0">
                          <a:effectLst/>
                        </a:rPr>
                        <a:t>Universités </a:t>
                      </a:r>
                      <a:r>
                        <a:rPr lang="fr-FR" sz="1200" dirty="0">
                          <a:effectLst/>
                        </a:rPr>
                        <a:t>et des Écoles supérieures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fr-FR" sz="1200" dirty="0">
                          <a:effectLst/>
                        </a:rPr>
                        <a:t>Les ressources internet </a:t>
                      </a:r>
                      <a:r>
                        <a:rPr lang="fr-FR" sz="1200" dirty="0" smtClean="0">
                          <a:effectLst/>
                        </a:rPr>
                        <a:t>- </a:t>
                      </a:r>
                      <a:r>
                        <a:rPr lang="fr-FR" sz="1200" dirty="0">
                          <a:effectLst/>
                        </a:rPr>
                        <a:t>la littérature grise et les bases de données spécifiques des </a:t>
                      </a:r>
                      <a:r>
                        <a:rPr lang="fr-FR" sz="1200" dirty="0" smtClean="0">
                          <a:effectLst/>
                        </a:rPr>
                        <a:t>Universités </a:t>
                      </a:r>
                      <a:r>
                        <a:rPr lang="fr-FR" sz="1200" dirty="0">
                          <a:effectLst/>
                        </a:rPr>
                        <a:t>et des Écoles supérieures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4528308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0" y="249382"/>
            <a:ext cx="7785463" cy="11951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smtClean="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Idées</a:t>
            </a:r>
            <a:r>
              <a:rPr lang="en-US" dirty="0" smtClean="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DWU pour </a:t>
            </a:r>
            <a:r>
              <a:rPr lang="en-US" dirty="0" err="1">
                <a:solidFill>
                  <a:srgbClr val="586F7C"/>
                </a:solidFill>
                <a:latin typeface="Open Sans"/>
                <a:ea typeface="Open Sans"/>
                <a:cs typeface="Open Sans"/>
                <a:sym typeface="Open Sans"/>
              </a:rPr>
              <a:t>promouvoir</a:t>
            </a:r>
            <a:r>
              <a:rPr lang="en-US" dirty="0">
                <a:solidFill>
                  <a:srgbClr val="586F7C"/>
                </a:solidFill>
                <a:latin typeface="Open Sans"/>
                <a:ea typeface="Open Sans"/>
                <a:cs typeface="Open Sans"/>
                <a:sym typeface="Open Sans"/>
              </a:rPr>
              <a:t> </a:t>
            </a:r>
            <a:r>
              <a:rPr lang="en-US" dirty="0" smtClean="0">
                <a:solidFill>
                  <a:srgbClr val="586F7C"/>
                </a:solidFill>
                <a:latin typeface="Open Sans"/>
                <a:ea typeface="Open Sans"/>
                <a:cs typeface="Open Sans"/>
                <a:sym typeface="Open Sans"/>
              </a:rPr>
              <a:t>les</a:t>
            </a:r>
            <a:br>
              <a:rPr lang="en-US" dirty="0" smtClean="0">
                <a:solidFill>
                  <a:srgbClr val="586F7C"/>
                </a:solidFill>
                <a:latin typeface="Open Sans"/>
                <a:ea typeface="Open Sans"/>
                <a:cs typeface="Open Sans"/>
                <a:sym typeface="Open Sans"/>
              </a:rPr>
            </a:br>
            <a:r>
              <a:rPr lang="en-US" dirty="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ressources</a:t>
            </a:r>
            <a:r>
              <a:rPr lang="en-US" dirty="0" smtClean="0">
                <a:solidFill>
                  <a:srgbClr val="586F7C"/>
                </a:solidFill>
                <a:latin typeface="Open Sans"/>
                <a:ea typeface="Open Sans"/>
                <a:cs typeface="Open Sans"/>
                <a:sym typeface="Open Sans"/>
              </a:rPr>
              <a:t> de Research4Life</a:t>
            </a:r>
            <a:r>
              <a:rPr lang="en-US" dirty="0">
                <a:solidFill>
                  <a:srgbClr val="586F7C"/>
                </a:solidFill>
                <a:latin typeface="Open Sans"/>
                <a:ea typeface="Open Sans"/>
                <a:cs typeface="Open Sans"/>
                <a:sym typeface="Open Sans"/>
              </a:rPr>
              <a:t/>
            </a:r>
            <a:br>
              <a:rPr lang="en-US" dirty="0">
                <a:solidFill>
                  <a:srgbClr val="586F7C"/>
                </a:solidFill>
                <a:latin typeface="Open Sans"/>
                <a:ea typeface="Open Sans"/>
                <a:cs typeface="Open Sans"/>
                <a:sym typeface="Open Sans"/>
              </a:rPr>
            </a:br>
            <a:endParaRPr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1BF36F34-9AA7-E148-BBC2-E7B86353E3F0}"/>
              </a:ext>
            </a:extLst>
          </p:cNvPr>
          <p:cNvGraphicFramePr>
            <a:graphicFrameLocks noGrp="1"/>
          </p:cNvGraphicFramePr>
          <p:nvPr>
            <p:extLst>
              <p:ext uri="{D42A27DB-BD31-4B8C-83A1-F6EECF244321}">
                <p14:modId xmlns:p14="http://schemas.microsoft.com/office/powerpoint/2010/main" val="18130595"/>
              </p:ext>
            </p:extLst>
          </p:nvPr>
        </p:nvGraphicFramePr>
        <p:xfrm>
          <a:off x="880533" y="1879601"/>
          <a:ext cx="10922000" cy="5015307"/>
        </p:xfrm>
        <a:graphic>
          <a:graphicData uri="http://schemas.openxmlformats.org/drawingml/2006/table">
            <a:tbl>
              <a:tblPr firstRow="1" firstCol="1" bandRow="1">
                <a:tableStyleId>{2051D5EC-2CCF-4938-93A5-52C050713192}</a:tableStyleId>
              </a:tblPr>
              <a:tblGrid>
                <a:gridCol w="5461000">
                  <a:extLst>
                    <a:ext uri="{9D8B030D-6E8A-4147-A177-3AD203B41FA5}">
                      <a16:colId xmlns:a16="http://schemas.microsoft.com/office/drawing/2014/main" val="3513445070"/>
                    </a:ext>
                  </a:extLst>
                </a:gridCol>
                <a:gridCol w="5461000">
                  <a:extLst>
                    <a:ext uri="{9D8B030D-6E8A-4147-A177-3AD203B41FA5}">
                      <a16:colId xmlns:a16="http://schemas.microsoft.com/office/drawing/2014/main" val="2825992633"/>
                    </a:ext>
                  </a:extLst>
                </a:gridCol>
              </a:tblGrid>
              <a:tr h="450773">
                <a:tc>
                  <a:txBody>
                    <a:bodyPr/>
                    <a:lstStyle/>
                    <a:p>
                      <a:pPr>
                        <a:spcAft>
                          <a:spcPts val="0"/>
                        </a:spcAft>
                      </a:pPr>
                      <a:r>
                        <a:rPr lang="fr-FR" sz="3200" b="1">
                          <a:solidFill>
                            <a:schemeClr val="tx1"/>
                          </a:solidFill>
                          <a:effectLst/>
                        </a:rPr>
                        <a:t>Étudiants</a:t>
                      </a:r>
                      <a:endParaRPr lang="fr-FR" sz="3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spcAft>
                          <a:spcPts val="0"/>
                        </a:spcAft>
                      </a:pPr>
                      <a:r>
                        <a:rPr lang="fr-FR" sz="3200" b="1" dirty="0">
                          <a:solidFill>
                            <a:schemeClr val="tx1"/>
                          </a:solidFill>
                          <a:effectLst/>
                        </a:rPr>
                        <a:t>Personnel</a:t>
                      </a:r>
                      <a:endParaRPr lang="fr-FR"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37046837"/>
                  </a:ext>
                </a:extLst>
              </a:tr>
              <a:tr h="4527627">
                <a:tc>
                  <a:txBody>
                    <a:bodyPr/>
                    <a:lstStyle/>
                    <a:p>
                      <a:pPr marL="342900" lvl="0" indent="-342900">
                        <a:spcBef>
                          <a:spcPts val="1500"/>
                        </a:spcBef>
                        <a:spcAft>
                          <a:spcPts val="0"/>
                        </a:spcAft>
                        <a:buFont typeface="Courier New" panose="02070309020205020404" pitchFamily="49" charset="0"/>
                        <a:buChar char="o"/>
                      </a:pPr>
                      <a:endParaRPr lang="fr-FR" sz="2800" dirty="0" smtClean="0">
                        <a:solidFill>
                          <a:schemeClr val="bg1"/>
                        </a:solidFill>
                        <a:effectLst/>
                      </a:endParaRPr>
                    </a:p>
                    <a:p>
                      <a:pPr marL="342900" lvl="0" indent="-342900">
                        <a:spcBef>
                          <a:spcPts val="1500"/>
                        </a:spcBef>
                        <a:spcAft>
                          <a:spcPts val="0"/>
                        </a:spcAft>
                        <a:buFont typeface="Courier New" panose="02070309020205020404" pitchFamily="49" charset="0"/>
                        <a:buChar char="o"/>
                      </a:pPr>
                      <a:r>
                        <a:rPr lang="fr-FR" sz="2800" dirty="0" smtClean="0">
                          <a:solidFill>
                            <a:schemeClr val="bg1"/>
                          </a:solidFill>
                          <a:effectLst/>
                        </a:rPr>
                        <a:t>Des </a:t>
                      </a:r>
                      <a:r>
                        <a:rPr lang="fr-FR" sz="2800" dirty="0">
                          <a:solidFill>
                            <a:schemeClr val="bg1"/>
                          </a:solidFill>
                          <a:effectLst/>
                        </a:rPr>
                        <a:t>cours HINARI obligatoires pour tous les étudiants (de la </a:t>
                      </a:r>
                      <a:r>
                        <a:rPr lang="fr-FR" sz="2800" dirty="0" smtClean="0">
                          <a:solidFill>
                            <a:schemeClr val="bg1"/>
                          </a:solidFill>
                          <a:effectLst/>
                        </a:rPr>
                        <a:t>1</a:t>
                      </a:r>
                      <a:r>
                        <a:rPr lang="fr-FR" sz="2800" baseline="30000" dirty="0" smtClean="0">
                          <a:solidFill>
                            <a:schemeClr val="bg1"/>
                          </a:solidFill>
                          <a:effectLst/>
                        </a:rPr>
                        <a:t>ère</a:t>
                      </a:r>
                      <a:r>
                        <a:rPr lang="fr-FR" sz="2800" dirty="0" smtClean="0">
                          <a:solidFill>
                            <a:schemeClr val="bg1"/>
                          </a:solidFill>
                          <a:effectLst/>
                        </a:rPr>
                        <a:t> </a:t>
                      </a:r>
                      <a:r>
                        <a:rPr lang="fr-FR" sz="2800" dirty="0">
                          <a:solidFill>
                            <a:schemeClr val="bg1"/>
                          </a:solidFill>
                          <a:effectLst/>
                        </a:rPr>
                        <a:t>à la </a:t>
                      </a:r>
                      <a:r>
                        <a:rPr lang="fr-FR" sz="2800" dirty="0" smtClean="0">
                          <a:solidFill>
                            <a:schemeClr val="bg1"/>
                          </a:solidFill>
                          <a:effectLst/>
                        </a:rPr>
                        <a:t>4</a:t>
                      </a:r>
                      <a:r>
                        <a:rPr lang="fr-FR" sz="2800" baseline="30000" dirty="0" smtClean="0">
                          <a:solidFill>
                            <a:schemeClr val="bg1"/>
                          </a:solidFill>
                          <a:effectLst/>
                        </a:rPr>
                        <a:t>ème</a:t>
                      </a:r>
                      <a:r>
                        <a:rPr lang="fr-FR" sz="2800" dirty="0" smtClean="0">
                          <a:solidFill>
                            <a:schemeClr val="bg1"/>
                          </a:solidFill>
                          <a:effectLst/>
                        </a:rPr>
                        <a:t> </a:t>
                      </a:r>
                      <a:r>
                        <a:rPr lang="fr-FR" sz="2800" dirty="0">
                          <a:solidFill>
                            <a:schemeClr val="bg1"/>
                          </a:solidFill>
                          <a:effectLst/>
                        </a:rPr>
                        <a:t>année y compris les étudiants en mode flexible)</a:t>
                      </a:r>
                    </a:p>
                    <a:p>
                      <a:pPr marL="342900" lvl="0" indent="-342900">
                        <a:spcAft>
                          <a:spcPts val="0"/>
                        </a:spcAft>
                        <a:buFont typeface="Courier New" panose="02070309020205020404" pitchFamily="49" charset="0"/>
                        <a:buChar char="o"/>
                      </a:pPr>
                      <a:r>
                        <a:rPr lang="fr-FR" sz="2800" dirty="0" smtClean="0">
                          <a:solidFill>
                            <a:schemeClr val="bg1"/>
                          </a:solidFill>
                          <a:effectLst/>
                        </a:rPr>
                        <a:t>Plate-forme </a:t>
                      </a:r>
                      <a:r>
                        <a:rPr lang="fr-FR" sz="2800" dirty="0">
                          <a:solidFill>
                            <a:schemeClr val="bg1"/>
                          </a:solidFill>
                          <a:effectLst/>
                        </a:rPr>
                        <a:t>Moodle</a:t>
                      </a:r>
                    </a:p>
                    <a:p>
                      <a:pPr marL="342900" lvl="0" indent="-342900">
                        <a:spcAft>
                          <a:spcPts val="0"/>
                        </a:spcAft>
                        <a:buFont typeface="Courier New" panose="02070309020205020404" pitchFamily="49" charset="0"/>
                        <a:buChar char="o"/>
                      </a:pPr>
                      <a:r>
                        <a:rPr lang="fr-FR" sz="2800" dirty="0">
                          <a:solidFill>
                            <a:schemeClr val="bg1"/>
                          </a:solidFill>
                          <a:effectLst/>
                        </a:rPr>
                        <a:t>E-mail</a:t>
                      </a:r>
                      <a:endParaRPr lang="fr-F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342900" lvl="0" indent="-342900">
                        <a:spcAft>
                          <a:spcPts val="0"/>
                        </a:spcAft>
                        <a:buFont typeface="Courier New" panose="02070309020205020404" pitchFamily="49" charset="0"/>
                        <a:buChar char="o"/>
                      </a:pPr>
                      <a:endParaRPr lang="fr-FR" sz="1000" dirty="0" smtClean="0">
                        <a:solidFill>
                          <a:schemeClr val="bg1"/>
                        </a:solidFill>
                        <a:effectLst/>
                      </a:endParaRPr>
                    </a:p>
                    <a:p>
                      <a:pPr marL="342900" lvl="0" indent="-342900">
                        <a:spcAft>
                          <a:spcPts val="0"/>
                        </a:spcAft>
                        <a:buFont typeface="Courier New" panose="02070309020205020404" pitchFamily="49" charset="0"/>
                        <a:buChar char="o"/>
                      </a:pPr>
                      <a:r>
                        <a:rPr lang="fr-FR" sz="2800" dirty="0" smtClean="0">
                          <a:solidFill>
                            <a:schemeClr val="bg1"/>
                          </a:solidFill>
                          <a:effectLst/>
                        </a:rPr>
                        <a:t>Ateliers </a:t>
                      </a:r>
                      <a:r>
                        <a:rPr lang="fr-FR" sz="2800" dirty="0">
                          <a:solidFill>
                            <a:schemeClr val="bg1"/>
                          </a:solidFill>
                          <a:effectLst/>
                        </a:rPr>
                        <a:t>de formation HINARI pour </a:t>
                      </a:r>
                      <a:r>
                        <a:rPr lang="fr-FR" sz="2800" dirty="0" smtClean="0">
                          <a:solidFill>
                            <a:schemeClr val="bg1"/>
                          </a:solidFill>
                          <a:effectLst/>
                        </a:rPr>
                        <a:t>tous les </a:t>
                      </a:r>
                      <a:r>
                        <a:rPr lang="fr-FR" sz="2800" dirty="0">
                          <a:solidFill>
                            <a:schemeClr val="bg1"/>
                          </a:solidFill>
                          <a:effectLst/>
                        </a:rPr>
                        <a:t>professeurs de la santé</a:t>
                      </a:r>
                    </a:p>
                    <a:p>
                      <a:pPr marL="342900" lvl="0" indent="-342900">
                        <a:spcAft>
                          <a:spcPts val="0"/>
                        </a:spcAft>
                        <a:buFont typeface="Courier New" panose="02070309020205020404" pitchFamily="49" charset="0"/>
                        <a:buChar char="o"/>
                      </a:pPr>
                      <a:r>
                        <a:rPr lang="fr-FR" sz="2800" dirty="0">
                          <a:solidFill>
                            <a:schemeClr val="bg1"/>
                          </a:solidFill>
                          <a:effectLst/>
                        </a:rPr>
                        <a:t>Maintenir la communication avec les formateurs afin de garantir l’actualité des informations</a:t>
                      </a:r>
                    </a:p>
                    <a:p>
                      <a:pPr marL="342900" lvl="0" indent="-342900">
                        <a:spcAft>
                          <a:spcPts val="0"/>
                        </a:spcAft>
                        <a:buFont typeface="Courier New" panose="02070309020205020404" pitchFamily="49" charset="0"/>
                        <a:buChar char="o"/>
                      </a:pPr>
                      <a:r>
                        <a:rPr lang="fr-FR" sz="2800" dirty="0" smtClean="0">
                          <a:solidFill>
                            <a:schemeClr val="bg1"/>
                          </a:solidFill>
                          <a:effectLst/>
                        </a:rPr>
                        <a:t>Utilisation continue et promotion </a:t>
                      </a:r>
                      <a:r>
                        <a:rPr lang="fr-FR" sz="2800" dirty="0">
                          <a:solidFill>
                            <a:schemeClr val="bg1"/>
                          </a:solidFill>
                          <a:effectLst/>
                        </a:rPr>
                        <a:t>de HINARI </a:t>
                      </a:r>
                      <a:r>
                        <a:rPr lang="fr-FR" sz="2800" dirty="0" smtClean="0">
                          <a:solidFill>
                            <a:schemeClr val="bg1"/>
                          </a:solidFill>
                          <a:effectLst/>
                        </a:rPr>
                        <a:t>par le personnel </a:t>
                      </a:r>
                      <a:endParaRPr lang="fr-FR" sz="2800" dirty="0">
                        <a:solidFill>
                          <a:schemeClr val="bg1"/>
                        </a:solidFill>
                        <a:effectLst/>
                      </a:endParaRPr>
                    </a:p>
                  </a:txBody>
                  <a:tcPr marL="68580" marR="68580" marT="0" marB="0">
                    <a:lnL w="12700" cap="flat" cmpd="sng" algn="ctr">
                      <a:noFill/>
                      <a:prstDash val="solid"/>
                      <a:round/>
                      <a:headEnd type="none" w="med" len="med"/>
                      <a:tailEnd type="none" w="med" len="med"/>
                    </a:lnL>
                    <a:lnT w="12700" cmpd="sng">
                      <a:noFill/>
                      <a:prstDash val="solid"/>
                    </a:lnT>
                    <a:solidFill>
                      <a:srgbClr val="0070C0"/>
                    </a:solidFill>
                  </a:tcPr>
                </a:tc>
                <a:extLst>
                  <a:ext uri="{0D108BD9-81ED-4DB2-BD59-A6C34878D82A}">
                    <a16:rowId xmlns:a16="http://schemas.microsoft.com/office/drawing/2014/main" val="384673253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0" y="378608"/>
            <a:ext cx="7994469"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 </a:t>
            </a:r>
            <a:r>
              <a:rPr lang="en-US" sz="3200" dirty="0" smtClean="0">
                <a:solidFill>
                  <a:srgbClr val="586F7C"/>
                </a:solidFill>
                <a:latin typeface="Open Sans"/>
                <a:ea typeface="Open Sans"/>
                <a:cs typeface="Open Sans"/>
                <a:sym typeface="Open Sans"/>
              </a:rPr>
              <a:t>Questions </a:t>
            </a:r>
            <a:r>
              <a:rPr lang="en-US" sz="3200" dirty="0" err="1">
                <a:solidFill>
                  <a:srgbClr val="586F7C"/>
                </a:solidFill>
                <a:latin typeface="Open Sans"/>
                <a:ea typeface="Open Sans"/>
                <a:cs typeface="Open Sans"/>
                <a:sym typeface="Open Sans"/>
              </a:rPr>
              <a:t>élaborées</a:t>
            </a:r>
            <a:r>
              <a:rPr lang="en-US" sz="3200" dirty="0">
                <a:solidFill>
                  <a:srgbClr val="586F7C"/>
                </a:solidFill>
                <a:latin typeface="Open Sans"/>
                <a:ea typeface="Open Sans"/>
                <a:cs typeface="Open Sans"/>
                <a:sym typeface="Open Sans"/>
              </a:rPr>
              <a:t> par les </a:t>
            </a:r>
            <a:r>
              <a:rPr lang="en-US" sz="3200" dirty="0" smtClean="0">
                <a:solidFill>
                  <a:srgbClr val="586F7C"/>
                </a:solidFill>
                <a:latin typeface="Open Sans"/>
                <a:ea typeface="Open Sans"/>
                <a:cs typeface="Open Sans"/>
                <a:sym typeface="Open Sans"/>
              </a:rPr>
              <a:t>participants</a:t>
            </a:r>
            <a:br>
              <a:rPr lang="en-US" sz="3200" dirty="0" smtClean="0">
                <a:solidFill>
                  <a:srgbClr val="586F7C"/>
                </a:solidFill>
                <a:latin typeface="Open Sans"/>
                <a:ea typeface="Open Sans"/>
                <a:cs typeface="Open Sans"/>
                <a:sym typeface="Open Sans"/>
              </a:rPr>
            </a:br>
            <a:r>
              <a:rPr lang="en-US" sz="3200" dirty="0" smtClean="0">
                <a:solidFill>
                  <a:srgbClr val="586F7C"/>
                </a:solidFill>
                <a:latin typeface="Open Sans"/>
                <a:ea typeface="Open Sans"/>
                <a:cs typeface="Open Sans"/>
                <a:sym typeface="Open Sans"/>
              </a:rPr>
              <a:t> </a:t>
            </a:r>
            <a:r>
              <a:rPr lang="en-US" sz="3200" dirty="0">
                <a:solidFill>
                  <a:srgbClr val="586F7C"/>
                </a:solidFill>
                <a:latin typeface="Open Sans"/>
                <a:ea typeface="Open Sans"/>
                <a:cs typeface="Open Sans"/>
                <a:sym typeface="Open Sans"/>
              </a:rPr>
              <a:t>à </a:t>
            </a:r>
            <a:r>
              <a:rPr lang="en-US" sz="3200" dirty="0" err="1">
                <a:solidFill>
                  <a:srgbClr val="586F7C"/>
                </a:solidFill>
                <a:latin typeface="Open Sans"/>
                <a:ea typeface="Open Sans"/>
                <a:cs typeface="Open Sans"/>
                <a:sym typeface="Open Sans"/>
              </a:rPr>
              <a:t>l'atelier</a:t>
            </a:r>
            <a:r>
              <a:rPr lang="en-US" sz="3200" dirty="0">
                <a:solidFill>
                  <a:srgbClr val="586F7C"/>
                </a:solidFill>
                <a:latin typeface="Open Sans"/>
                <a:ea typeface="Open Sans"/>
                <a:cs typeface="Open Sans"/>
                <a:sym typeface="Open Sans"/>
              </a:rPr>
              <a:t> DWU pour </a:t>
            </a:r>
            <a:r>
              <a:rPr lang="en-US" sz="3200" dirty="0" err="1">
                <a:solidFill>
                  <a:srgbClr val="586F7C"/>
                </a:solidFill>
                <a:latin typeface="Open Sans"/>
                <a:ea typeface="Open Sans"/>
                <a:cs typeface="Open Sans"/>
                <a:sym typeface="Open Sans"/>
              </a:rPr>
              <a:t>l’enquête</a:t>
            </a:r>
            <a:r>
              <a:rPr lang="en-US" sz="3200" dirty="0">
                <a:solidFill>
                  <a:srgbClr val="586F7C"/>
                </a:solidFill>
                <a:latin typeface="Open Sans"/>
                <a:ea typeface="Open Sans"/>
                <a:cs typeface="Open Sans"/>
                <a:sym typeface="Open Sans"/>
              </a:rPr>
              <a:t/>
            </a:r>
            <a:br>
              <a:rPr lang="en-US" sz="3200" dirty="0">
                <a:solidFill>
                  <a:srgbClr val="586F7C"/>
                </a:solidFill>
                <a:latin typeface="Open Sans"/>
                <a:ea typeface="Open Sans"/>
                <a:cs typeface="Open Sans"/>
                <a:sym typeface="Open Sans"/>
              </a:rPr>
            </a:br>
            <a:endParaRPr sz="3200" dirty="0">
              <a:solidFill>
                <a:srgbClr val="586F7C"/>
              </a:solidFill>
              <a:latin typeface="Open Sans"/>
              <a:ea typeface="Open Sans"/>
              <a:cs typeface="Open Sans"/>
              <a:sym typeface="Open Sans"/>
            </a:endParaRPr>
          </a:p>
        </p:txBody>
      </p:sp>
      <p:sp>
        <p:nvSpPr>
          <p:cNvPr id="172" name="Google Shape;172;p18"/>
          <p:cNvSpPr txBox="1">
            <a:spLocks noGrp="1"/>
          </p:cNvSpPr>
          <p:nvPr>
            <p:ph type="body" idx="1"/>
          </p:nvPr>
        </p:nvSpPr>
        <p:spPr>
          <a:xfrm>
            <a:off x="419725" y="1696110"/>
            <a:ext cx="11407515" cy="5161890"/>
          </a:xfrm>
          <a:prstGeom prst="rect">
            <a:avLst/>
          </a:prstGeom>
          <a:noFill/>
          <a:ln>
            <a:noFill/>
          </a:ln>
        </p:spPr>
        <p:txBody>
          <a:bodyPr spcFirstLastPara="1" wrap="square" lIns="91425" tIns="45700" rIns="91425" bIns="45700" anchor="t" anchorCtr="0">
            <a:noAutofit/>
          </a:bodyPr>
          <a:lstStyle/>
          <a:p>
            <a:pPr marL="590550" lvl="0" indent="-514350" algn="l" rtl="0">
              <a:lnSpc>
                <a:spcPct val="100000"/>
              </a:lnSpc>
              <a:spcBef>
                <a:spcPts val="1500"/>
              </a:spcBef>
              <a:spcAft>
                <a:spcPts val="0"/>
              </a:spcAft>
              <a:buClr>
                <a:schemeClr val="dk1"/>
              </a:buClr>
              <a:buSzPts val="2400"/>
              <a:buFont typeface="Arial"/>
              <a:buAutoNum type="arabicPeriod"/>
            </a:pPr>
            <a:r>
              <a:rPr lang="en-US" sz="2200" dirty="0" err="1">
                <a:solidFill>
                  <a:schemeClr val="dk1"/>
                </a:solidFill>
                <a:latin typeface="Open Sans"/>
                <a:ea typeface="Open Sans"/>
                <a:cs typeface="Open Sans"/>
                <a:sym typeface="Open Sans"/>
              </a:rPr>
              <a:t>Pouvez-vous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accéder</a:t>
            </a:r>
            <a:r>
              <a:rPr lang="en-US" sz="2200" dirty="0">
                <a:solidFill>
                  <a:schemeClr val="dk1"/>
                </a:solidFill>
                <a:latin typeface="Open Sans"/>
                <a:ea typeface="Open Sans"/>
                <a:cs typeface="Open Sans"/>
                <a:sym typeface="Open Sans"/>
              </a:rPr>
              <a:t> à </a:t>
            </a:r>
            <a:r>
              <a:rPr lang="en-US" sz="2200" dirty="0" err="1">
                <a:solidFill>
                  <a:schemeClr val="dk1"/>
                </a:solidFill>
                <a:latin typeface="Open Sans"/>
                <a:ea typeface="Open Sans"/>
                <a:cs typeface="Open Sans"/>
                <a:sym typeface="Open Sans"/>
              </a:rPr>
              <a:t>Hinari</a:t>
            </a:r>
            <a:r>
              <a:rPr lang="en-US" sz="2200" dirty="0">
                <a:solidFill>
                  <a:schemeClr val="dk1"/>
                </a:solidFill>
                <a:latin typeface="Open Sans"/>
                <a:ea typeface="Open Sans"/>
                <a:cs typeface="Open Sans"/>
                <a:sym typeface="Open Sans"/>
              </a:rPr>
              <a:t> sur le campus (Madang</a:t>
            </a:r>
            <a:r>
              <a:rPr lang="en-US" sz="2200" dirty="0" smtClean="0">
                <a:solidFill>
                  <a:schemeClr val="dk1"/>
                </a:solidFill>
                <a:latin typeface="Open Sans"/>
                <a:ea typeface="Open Sans"/>
                <a:cs typeface="Open Sans"/>
                <a:sym typeface="Open Sans"/>
              </a:rPr>
              <a:t>) ?</a:t>
            </a:r>
            <a:endParaRPr sz="2200" dirty="0"/>
          </a:p>
          <a:p>
            <a:pPr marL="590550" lvl="0" indent="-514350" algn="l" rtl="0">
              <a:lnSpc>
                <a:spcPct val="100000"/>
              </a:lnSpc>
              <a:spcBef>
                <a:spcPts val="800"/>
              </a:spcBef>
              <a:spcAft>
                <a:spcPts val="0"/>
              </a:spcAft>
              <a:buClr>
                <a:schemeClr val="dk1"/>
              </a:buClr>
              <a:buSzPts val="2400"/>
              <a:buFont typeface="Arial"/>
              <a:buAutoNum type="arabicPeriod"/>
            </a:pPr>
            <a:r>
              <a:rPr lang="en-US" sz="2200" dirty="0" err="1">
                <a:solidFill>
                  <a:schemeClr val="dk1"/>
                </a:solidFill>
                <a:latin typeface="Open Sans"/>
                <a:ea typeface="Open Sans"/>
                <a:cs typeface="Open Sans"/>
                <a:sym typeface="Open Sans"/>
              </a:rPr>
              <a:t>Connaissez-vous</a:t>
            </a:r>
            <a:r>
              <a:rPr lang="en-US" sz="2200" dirty="0">
                <a:solidFill>
                  <a:schemeClr val="dk1"/>
                </a:solidFill>
                <a:latin typeface="Open Sans"/>
                <a:ea typeface="Open Sans"/>
                <a:cs typeface="Open Sans"/>
                <a:sym typeface="Open Sans"/>
              </a:rPr>
              <a:t> les </a:t>
            </a:r>
            <a:r>
              <a:rPr lang="en-US" sz="2200" dirty="0" err="1">
                <a:solidFill>
                  <a:schemeClr val="dk1"/>
                </a:solidFill>
                <a:latin typeface="Open Sans"/>
                <a:ea typeface="Open Sans"/>
                <a:cs typeface="Open Sans"/>
                <a:sym typeface="Open Sans"/>
              </a:rPr>
              <a:t>fonctionnalités</a:t>
            </a:r>
            <a:r>
              <a:rPr lang="en-US" sz="2200" dirty="0">
                <a:solidFill>
                  <a:schemeClr val="dk1"/>
                </a:solidFill>
                <a:latin typeface="Open Sans"/>
                <a:ea typeface="Open Sans"/>
                <a:cs typeface="Open Sans"/>
                <a:sym typeface="Open Sans"/>
              </a:rPr>
              <a:t> de </a:t>
            </a:r>
            <a:r>
              <a:rPr lang="en-US" sz="2200" dirty="0" err="1" smtClean="0">
                <a:solidFill>
                  <a:schemeClr val="dk1"/>
                </a:solidFill>
                <a:latin typeface="Open Sans"/>
                <a:ea typeface="Open Sans"/>
                <a:cs typeface="Open Sans"/>
                <a:sym typeface="Open Sans"/>
              </a:rPr>
              <a:t>Hinari</a:t>
            </a:r>
            <a:r>
              <a:rPr lang="en-US" sz="2200" dirty="0" smtClean="0">
                <a:solidFill>
                  <a:schemeClr val="dk1"/>
                </a:solidFill>
                <a:latin typeface="Open Sans"/>
                <a:ea typeface="Open Sans"/>
                <a:cs typeface="Open Sans"/>
                <a:sym typeface="Open Sans"/>
              </a:rPr>
              <a:t> ?</a:t>
            </a:r>
            <a:endParaRPr sz="2200" dirty="0"/>
          </a:p>
          <a:p>
            <a:pPr marL="590550" lvl="0" indent="-514350" algn="l" rtl="0">
              <a:lnSpc>
                <a:spcPct val="100000"/>
              </a:lnSpc>
              <a:spcBef>
                <a:spcPts val="800"/>
              </a:spcBef>
              <a:spcAft>
                <a:spcPts val="0"/>
              </a:spcAft>
              <a:buClr>
                <a:schemeClr val="dk1"/>
              </a:buClr>
              <a:buSzPts val="2400"/>
              <a:buFont typeface="Arial"/>
              <a:buAutoNum type="arabicPeriod"/>
            </a:pPr>
            <a:r>
              <a:rPr lang="en-US" sz="2200" dirty="0" err="1">
                <a:solidFill>
                  <a:schemeClr val="dk1"/>
                </a:solidFill>
                <a:latin typeface="Open Sans"/>
                <a:ea typeface="Open Sans"/>
                <a:cs typeface="Open Sans"/>
                <a:sym typeface="Open Sans"/>
              </a:rPr>
              <a:t>Hinari</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est-il</a:t>
            </a:r>
            <a:r>
              <a:rPr lang="en-US" sz="2200" dirty="0">
                <a:solidFill>
                  <a:schemeClr val="dk1"/>
                </a:solidFill>
                <a:latin typeface="Open Sans"/>
                <a:ea typeface="Open Sans"/>
                <a:cs typeface="Open Sans"/>
                <a:sym typeface="Open Sans"/>
              </a:rPr>
              <a:t> utile pour </a:t>
            </a:r>
            <a:r>
              <a:rPr lang="en-US" sz="2200" dirty="0" err="1">
                <a:solidFill>
                  <a:schemeClr val="dk1"/>
                </a:solidFill>
                <a:latin typeface="Open Sans"/>
                <a:ea typeface="Open Sans"/>
                <a:cs typeface="Open Sans"/>
                <a:sym typeface="Open Sans"/>
              </a:rPr>
              <a:t>mettre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à</a:t>
            </a:r>
            <a:r>
              <a:rPr lang="en-US" sz="2200" dirty="0">
                <a:solidFill>
                  <a:schemeClr val="dk1"/>
                </a:solidFill>
                <a:latin typeface="Open Sans"/>
                <a:ea typeface="Open Sans"/>
                <a:cs typeface="Open Sans"/>
                <a:sym typeface="Open Sans"/>
              </a:rPr>
              <a:t> jour les </a:t>
            </a:r>
            <a:r>
              <a:rPr lang="en-US" sz="2200" dirty="0" err="1">
                <a:solidFill>
                  <a:schemeClr val="dk1"/>
                </a:solidFill>
                <a:latin typeface="Open Sans"/>
                <a:ea typeface="Open Sans"/>
                <a:cs typeface="Open Sans"/>
                <a:sym typeface="Open Sans"/>
              </a:rPr>
              <a:t>informations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dont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vous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avez</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besoin</a:t>
            </a:r>
            <a:r>
              <a:rPr lang="en-US" sz="2200" dirty="0">
                <a:solidFill>
                  <a:schemeClr val="dk1"/>
                </a:solidFill>
                <a:latin typeface="Open Sans"/>
                <a:ea typeface="Open Sans"/>
                <a:cs typeface="Open Sans"/>
                <a:sym typeface="Open Sans"/>
              </a:rPr>
              <a:t> ?</a:t>
            </a:r>
            <a:endParaRPr sz="2200" dirty="0"/>
          </a:p>
          <a:p>
            <a:pPr marL="590550" lvl="0" indent="-514350" algn="l" rtl="0">
              <a:lnSpc>
                <a:spcPct val="100000"/>
              </a:lnSpc>
              <a:spcBef>
                <a:spcPts val="800"/>
              </a:spcBef>
              <a:spcAft>
                <a:spcPts val="0"/>
              </a:spcAft>
              <a:buClr>
                <a:schemeClr val="dk1"/>
              </a:buClr>
              <a:buSzPts val="2400"/>
              <a:buFont typeface="Arial"/>
              <a:buAutoNum type="arabicPeriod"/>
            </a:pPr>
            <a:r>
              <a:rPr lang="en-US" sz="2200" dirty="0" err="1">
                <a:solidFill>
                  <a:schemeClr val="dk1"/>
                </a:solidFill>
                <a:latin typeface="Open Sans"/>
                <a:ea typeface="Open Sans"/>
                <a:cs typeface="Open Sans"/>
                <a:sym typeface="Open Sans"/>
              </a:rPr>
              <a:t>Hinari</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est-il</a:t>
            </a:r>
            <a:r>
              <a:rPr lang="en-US" sz="2200" dirty="0">
                <a:solidFill>
                  <a:schemeClr val="dk1"/>
                </a:solidFill>
                <a:latin typeface="Open Sans"/>
                <a:ea typeface="Open Sans"/>
                <a:cs typeface="Open Sans"/>
                <a:sym typeface="Open Sans"/>
              </a:rPr>
              <a:t> utile pour les </a:t>
            </a:r>
            <a:r>
              <a:rPr lang="en-US" sz="2200" dirty="0" err="1">
                <a:solidFill>
                  <a:schemeClr val="dk1"/>
                </a:solidFill>
                <a:latin typeface="Open Sans"/>
                <a:ea typeface="Open Sans"/>
                <a:cs typeface="Open Sans"/>
                <a:sym typeface="Open Sans"/>
              </a:rPr>
              <a:t>informations</a:t>
            </a:r>
            <a:r>
              <a:rPr lang="en-US" sz="2200" dirty="0">
                <a:solidFill>
                  <a:schemeClr val="dk1"/>
                </a:solidFill>
                <a:latin typeface="Open Sans"/>
                <a:ea typeface="Open Sans"/>
                <a:cs typeface="Open Sans"/>
                <a:sym typeface="Open Sans"/>
              </a:rPr>
              <a:t> sur les </a:t>
            </a:r>
            <a:r>
              <a:rPr lang="en-US" sz="2200" dirty="0" err="1">
                <a:solidFill>
                  <a:schemeClr val="dk1"/>
                </a:solidFill>
                <a:latin typeface="Open Sans"/>
                <a:ea typeface="Open Sans"/>
                <a:cs typeface="Open Sans"/>
                <a:sym typeface="Open Sans"/>
              </a:rPr>
              <a:t>recherches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en</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cours</a:t>
            </a:r>
            <a:r>
              <a:rPr lang="en-US" sz="2200" dirty="0">
                <a:solidFill>
                  <a:schemeClr val="dk1"/>
                </a:solidFill>
                <a:latin typeface="Open Sans"/>
                <a:ea typeface="Open Sans"/>
                <a:cs typeface="Open Sans"/>
                <a:sym typeface="Open Sans"/>
              </a:rPr>
              <a:t> ?</a:t>
            </a:r>
            <a:endParaRPr sz="2200" dirty="0"/>
          </a:p>
          <a:p>
            <a:pPr marL="590550" lvl="0" indent="-514350" algn="l" rtl="0">
              <a:lnSpc>
                <a:spcPct val="100000"/>
              </a:lnSpc>
              <a:spcBef>
                <a:spcPts val="800"/>
              </a:spcBef>
              <a:spcAft>
                <a:spcPts val="0"/>
              </a:spcAft>
              <a:buClr>
                <a:schemeClr val="dk1"/>
              </a:buClr>
              <a:buSzPts val="2400"/>
              <a:buFont typeface="Arial"/>
              <a:buAutoNum type="arabicPeriod"/>
            </a:pPr>
            <a:r>
              <a:rPr lang="en-US" sz="2200" dirty="0" err="1">
                <a:solidFill>
                  <a:schemeClr val="dk1"/>
                </a:solidFill>
                <a:latin typeface="Open Sans"/>
                <a:ea typeface="Open Sans"/>
                <a:cs typeface="Open Sans"/>
                <a:sym typeface="Open Sans"/>
              </a:rPr>
              <a:t>Hinari</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est-il</a:t>
            </a:r>
            <a:r>
              <a:rPr lang="en-US" sz="2200" dirty="0">
                <a:solidFill>
                  <a:schemeClr val="dk1"/>
                </a:solidFill>
                <a:latin typeface="Open Sans"/>
                <a:ea typeface="Open Sans"/>
                <a:cs typeface="Open Sans"/>
                <a:sym typeface="Open Sans"/>
              </a:rPr>
              <a:t> utile pour les </a:t>
            </a:r>
            <a:r>
              <a:rPr lang="en-US" sz="2200" dirty="0" err="1">
                <a:solidFill>
                  <a:schemeClr val="dk1"/>
                </a:solidFill>
                <a:latin typeface="Open Sans"/>
                <a:ea typeface="Open Sans"/>
                <a:cs typeface="Open Sans"/>
                <a:sym typeface="Open Sans"/>
              </a:rPr>
              <a:t>informations</a:t>
            </a:r>
            <a:r>
              <a:rPr lang="en-US" sz="2200" dirty="0">
                <a:solidFill>
                  <a:schemeClr val="dk1"/>
                </a:solidFill>
                <a:latin typeface="Open Sans"/>
                <a:ea typeface="Open Sans"/>
                <a:cs typeface="Open Sans"/>
                <a:sym typeface="Open Sans"/>
              </a:rPr>
              <a:t> sur les revues de </a:t>
            </a:r>
            <a:r>
              <a:rPr lang="en-US" sz="2200" dirty="0" err="1" smtClean="0">
                <a:solidFill>
                  <a:schemeClr val="dk1"/>
                </a:solidFill>
                <a:latin typeface="Open Sans"/>
                <a:ea typeface="Open Sans"/>
                <a:cs typeface="Open Sans"/>
                <a:sym typeface="Open Sans"/>
              </a:rPr>
              <a:t>recherche</a:t>
            </a:r>
            <a:r>
              <a:rPr lang="en-US" sz="2200" dirty="0" smtClean="0">
                <a:solidFill>
                  <a:schemeClr val="dk1"/>
                </a:solidFill>
                <a:latin typeface="Open Sans"/>
                <a:ea typeface="Open Sans"/>
                <a:cs typeface="Open Sans"/>
                <a:sym typeface="Open Sans"/>
              </a:rPr>
              <a:t> </a:t>
            </a:r>
            <a:r>
              <a:rPr lang="en-US" sz="2200" dirty="0">
                <a:solidFill>
                  <a:schemeClr val="dk1"/>
                </a:solidFill>
                <a:latin typeface="Open Sans"/>
                <a:ea typeface="Open Sans"/>
                <a:cs typeface="Open Sans"/>
                <a:sym typeface="Open Sans"/>
              </a:rPr>
              <a:t>?</a:t>
            </a:r>
            <a:endParaRPr sz="2200" dirty="0"/>
          </a:p>
          <a:p>
            <a:pPr marL="590550" lvl="0" indent="-514350" algn="l" rtl="0">
              <a:lnSpc>
                <a:spcPct val="100000"/>
              </a:lnSpc>
              <a:spcBef>
                <a:spcPts val="800"/>
              </a:spcBef>
              <a:spcAft>
                <a:spcPts val="0"/>
              </a:spcAft>
              <a:buClr>
                <a:schemeClr val="dk1"/>
              </a:buClr>
              <a:buSzPts val="2400"/>
              <a:buFont typeface="Arial"/>
              <a:buAutoNum type="arabicPeriod"/>
            </a:pPr>
            <a:r>
              <a:rPr lang="en-US" sz="2200" dirty="0" err="1">
                <a:solidFill>
                  <a:schemeClr val="dk1"/>
                </a:solidFill>
                <a:latin typeface="Open Sans"/>
                <a:ea typeface="Open Sans"/>
                <a:cs typeface="Open Sans"/>
                <a:sym typeface="Open Sans"/>
              </a:rPr>
              <a:t>Quelles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fonctionnalités</a:t>
            </a:r>
            <a:r>
              <a:rPr lang="en-US" sz="2200" dirty="0">
                <a:solidFill>
                  <a:schemeClr val="dk1"/>
                </a:solidFill>
                <a:latin typeface="Open Sans"/>
                <a:ea typeface="Open Sans"/>
                <a:cs typeface="Open Sans"/>
                <a:sym typeface="Open Sans"/>
              </a:rPr>
              <a:t> de </a:t>
            </a:r>
            <a:r>
              <a:rPr lang="en-US" sz="2200" dirty="0" err="1">
                <a:solidFill>
                  <a:schemeClr val="dk1"/>
                </a:solidFill>
                <a:latin typeface="Open Sans"/>
                <a:ea typeface="Open Sans"/>
                <a:cs typeface="Open Sans"/>
                <a:sym typeface="Open Sans"/>
              </a:rPr>
              <a:t>Hinari</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vous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sont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utiles</a:t>
            </a:r>
            <a:r>
              <a:rPr lang="en-US" sz="2200" dirty="0">
                <a:solidFill>
                  <a:schemeClr val="dk1"/>
                </a:solidFill>
                <a:latin typeface="Open Sans"/>
                <a:ea typeface="Open Sans"/>
                <a:cs typeface="Open Sans"/>
                <a:sym typeface="Open Sans"/>
              </a:rPr>
              <a:t> ?</a:t>
            </a:r>
            <a:endParaRPr sz="2200" dirty="0"/>
          </a:p>
          <a:p>
            <a:pPr marL="590550" lvl="0" indent="-514350" algn="l" rtl="0">
              <a:lnSpc>
                <a:spcPct val="100000"/>
              </a:lnSpc>
              <a:spcBef>
                <a:spcPts val="800"/>
              </a:spcBef>
              <a:spcAft>
                <a:spcPts val="0"/>
              </a:spcAft>
              <a:buClr>
                <a:schemeClr val="dk1"/>
              </a:buClr>
              <a:buSzPts val="2400"/>
              <a:buFont typeface="Arial"/>
              <a:buAutoNum type="arabicPeriod"/>
            </a:pPr>
            <a:r>
              <a:rPr lang="en-US" sz="2200" dirty="0" err="1">
                <a:solidFill>
                  <a:schemeClr val="dk1"/>
                </a:solidFill>
                <a:latin typeface="Open Sans"/>
                <a:ea typeface="Open Sans"/>
                <a:cs typeface="Open Sans"/>
                <a:sym typeface="Open Sans"/>
              </a:rPr>
              <a:t>Quelles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fonctionnalités</a:t>
            </a:r>
            <a:r>
              <a:rPr lang="en-US" sz="2200" dirty="0">
                <a:solidFill>
                  <a:schemeClr val="dk1"/>
                </a:solidFill>
                <a:latin typeface="Open Sans"/>
                <a:ea typeface="Open Sans"/>
                <a:cs typeface="Open Sans"/>
                <a:sym typeface="Open Sans"/>
              </a:rPr>
              <a:t> de </a:t>
            </a:r>
            <a:r>
              <a:rPr lang="en-US" sz="2200" dirty="0" err="1">
                <a:solidFill>
                  <a:schemeClr val="dk1"/>
                </a:solidFill>
                <a:latin typeface="Open Sans"/>
                <a:ea typeface="Open Sans"/>
                <a:cs typeface="Open Sans"/>
                <a:sym typeface="Open Sans"/>
              </a:rPr>
              <a:t>Hinari</a:t>
            </a:r>
            <a:r>
              <a:rPr lang="en-US" sz="2200" dirty="0">
                <a:solidFill>
                  <a:schemeClr val="dk1"/>
                </a:solidFill>
                <a:latin typeface="Open Sans"/>
                <a:ea typeface="Open Sans"/>
                <a:cs typeface="Open Sans"/>
                <a:sym typeface="Open Sans"/>
              </a:rPr>
              <a:t> ne </a:t>
            </a:r>
            <a:r>
              <a:rPr lang="en-US" sz="2200" dirty="0" err="1">
                <a:solidFill>
                  <a:schemeClr val="dk1"/>
                </a:solidFill>
                <a:latin typeface="Open Sans"/>
                <a:ea typeface="Open Sans"/>
                <a:cs typeface="Open Sans"/>
                <a:sym typeface="Open Sans"/>
              </a:rPr>
              <a:t>vous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sont</a:t>
            </a:r>
            <a:r>
              <a:rPr lang="en-US" sz="2200" dirty="0">
                <a:solidFill>
                  <a:schemeClr val="dk1"/>
                </a:solidFill>
                <a:latin typeface="Open Sans"/>
                <a:ea typeface="Open Sans"/>
                <a:cs typeface="Open Sans"/>
                <a:sym typeface="Open Sans"/>
              </a:rPr>
              <a:t> pas </a:t>
            </a:r>
            <a:r>
              <a:rPr lang="en-US" sz="2200" dirty="0" err="1">
                <a:solidFill>
                  <a:schemeClr val="dk1"/>
                </a:solidFill>
                <a:latin typeface="Open Sans"/>
                <a:ea typeface="Open Sans"/>
                <a:cs typeface="Open Sans"/>
                <a:sym typeface="Open Sans"/>
              </a:rPr>
              <a:t>utiles</a:t>
            </a:r>
            <a:r>
              <a:rPr lang="en-US" sz="2200" dirty="0">
                <a:solidFill>
                  <a:schemeClr val="dk1"/>
                </a:solidFill>
                <a:latin typeface="Open Sans"/>
                <a:ea typeface="Open Sans"/>
                <a:cs typeface="Open Sans"/>
                <a:sym typeface="Open Sans"/>
              </a:rPr>
              <a:t> ?</a:t>
            </a:r>
            <a:endParaRPr sz="2200" dirty="0"/>
          </a:p>
          <a:p>
            <a:pPr marL="590550" lvl="0" indent="-514350" algn="l" rtl="0">
              <a:lnSpc>
                <a:spcPct val="100000"/>
              </a:lnSpc>
              <a:spcBef>
                <a:spcPts val="800"/>
              </a:spcBef>
              <a:spcAft>
                <a:spcPts val="0"/>
              </a:spcAft>
              <a:buClr>
                <a:schemeClr val="dk1"/>
              </a:buClr>
              <a:buSzPts val="2400"/>
              <a:buFont typeface="Arial"/>
              <a:buAutoNum type="arabicPeriod"/>
            </a:pPr>
            <a:r>
              <a:rPr lang="en-US" sz="2200" dirty="0" err="1">
                <a:solidFill>
                  <a:schemeClr val="dk1"/>
                </a:solidFill>
                <a:latin typeface="Open Sans"/>
                <a:ea typeface="Open Sans"/>
                <a:cs typeface="Open Sans"/>
                <a:sym typeface="Open Sans"/>
              </a:rPr>
              <a:t>Combien</a:t>
            </a:r>
            <a:r>
              <a:rPr lang="en-US" sz="2200" dirty="0">
                <a:solidFill>
                  <a:schemeClr val="dk1"/>
                </a:solidFill>
                <a:latin typeface="Open Sans"/>
                <a:ea typeface="Open Sans"/>
                <a:cs typeface="Open Sans"/>
                <a:sym typeface="Open Sans"/>
              </a:rPr>
              <a:t> de temps par </a:t>
            </a:r>
            <a:r>
              <a:rPr lang="en-US" sz="2200" dirty="0" err="1">
                <a:solidFill>
                  <a:schemeClr val="dk1"/>
                </a:solidFill>
                <a:latin typeface="Open Sans"/>
                <a:ea typeface="Open Sans"/>
                <a:cs typeface="Open Sans"/>
                <a:sym typeface="Open Sans"/>
              </a:rPr>
              <a:t>semaine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passez-vous</a:t>
            </a:r>
            <a:r>
              <a:rPr lang="en-US" sz="2200" dirty="0">
                <a:solidFill>
                  <a:schemeClr val="dk1"/>
                </a:solidFill>
                <a:latin typeface="Open Sans"/>
                <a:ea typeface="Open Sans"/>
                <a:cs typeface="Open Sans"/>
                <a:sym typeface="Open Sans"/>
              </a:rPr>
              <a:t> sur </a:t>
            </a:r>
            <a:r>
              <a:rPr lang="en-US" sz="2200" dirty="0" err="1">
                <a:solidFill>
                  <a:schemeClr val="dk1"/>
                </a:solidFill>
                <a:latin typeface="Open Sans"/>
                <a:ea typeface="Open Sans"/>
                <a:cs typeface="Open Sans"/>
                <a:sym typeface="Open Sans"/>
              </a:rPr>
              <a:t>Hinari</a:t>
            </a:r>
            <a:r>
              <a:rPr lang="en-US" sz="2200" dirty="0">
                <a:solidFill>
                  <a:schemeClr val="dk1"/>
                </a:solidFill>
                <a:latin typeface="Open Sans"/>
                <a:ea typeface="Open Sans"/>
                <a:cs typeface="Open Sans"/>
                <a:sym typeface="Open Sans"/>
              </a:rPr>
              <a:t> ?</a:t>
            </a:r>
            <a:endParaRPr sz="2200" dirty="0"/>
          </a:p>
          <a:p>
            <a:pPr marL="590550" lvl="0" indent="-514350" algn="l" rtl="0">
              <a:lnSpc>
                <a:spcPct val="100000"/>
              </a:lnSpc>
              <a:spcBef>
                <a:spcPts val="800"/>
              </a:spcBef>
              <a:spcAft>
                <a:spcPts val="0"/>
              </a:spcAft>
              <a:buClr>
                <a:schemeClr val="dk1"/>
              </a:buClr>
              <a:buSzPts val="2400"/>
              <a:buFont typeface="Arial"/>
              <a:buAutoNum type="arabicPeriod"/>
            </a:pPr>
            <a:r>
              <a:rPr lang="en-US" sz="2200" dirty="0" err="1">
                <a:solidFill>
                  <a:schemeClr val="dk1"/>
                </a:solidFill>
                <a:latin typeface="Open Sans"/>
                <a:ea typeface="Open Sans"/>
                <a:cs typeface="Open Sans"/>
                <a:sym typeface="Open Sans"/>
              </a:rPr>
              <a:t>Lorsque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vous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rencontrez</a:t>
            </a:r>
            <a:r>
              <a:rPr lang="en-US" sz="2200" dirty="0">
                <a:solidFill>
                  <a:schemeClr val="dk1"/>
                </a:solidFill>
                <a:latin typeface="Open Sans"/>
                <a:ea typeface="Open Sans"/>
                <a:cs typeface="Open Sans"/>
                <a:sym typeface="Open Sans"/>
              </a:rPr>
              <a:t> des </a:t>
            </a:r>
            <a:r>
              <a:rPr lang="en-US" sz="2200" dirty="0" err="1">
                <a:solidFill>
                  <a:schemeClr val="dk1"/>
                </a:solidFill>
                <a:latin typeface="Open Sans"/>
                <a:ea typeface="Open Sans"/>
                <a:cs typeface="Open Sans"/>
                <a:sym typeface="Open Sans"/>
              </a:rPr>
              <a:t>problèmes</a:t>
            </a:r>
            <a:r>
              <a:rPr lang="en-US" sz="2200" dirty="0">
                <a:solidFill>
                  <a:schemeClr val="dk1"/>
                </a:solidFill>
                <a:latin typeface="Open Sans"/>
                <a:ea typeface="Open Sans"/>
                <a:cs typeface="Open Sans"/>
                <a:sym typeface="Open Sans"/>
              </a:rPr>
              <a:t> pour </a:t>
            </a:r>
            <a:r>
              <a:rPr lang="en-US" sz="2200" dirty="0" err="1">
                <a:solidFill>
                  <a:schemeClr val="dk1"/>
                </a:solidFill>
                <a:latin typeface="Open Sans"/>
                <a:ea typeface="Open Sans"/>
                <a:cs typeface="Open Sans"/>
                <a:sym typeface="Open Sans"/>
              </a:rPr>
              <a:t>accéder</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à</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Hinari</a:t>
            </a:r>
            <a:r>
              <a:rPr lang="en-US" sz="2200" dirty="0">
                <a:solidFill>
                  <a:schemeClr val="dk1"/>
                </a:solidFill>
                <a:latin typeface="Open Sans"/>
                <a:ea typeface="Open Sans"/>
                <a:cs typeface="Open Sans"/>
                <a:sym typeface="Open Sans"/>
              </a:rPr>
              <a:t>, qui </a:t>
            </a:r>
            <a:r>
              <a:rPr lang="en-US" sz="2200" dirty="0" err="1">
                <a:solidFill>
                  <a:schemeClr val="dk1"/>
                </a:solidFill>
                <a:latin typeface="Open Sans"/>
                <a:ea typeface="Open Sans"/>
                <a:cs typeface="Open Sans"/>
                <a:sym typeface="Open Sans"/>
              </a:rPr>
              <a:t>contactez-vous</a:t>
            </a:r>
            <a:r>
              <a:rPr lang="en-US" sz="2200" dirty="0">
                <a:solidFill>
                  <a:schemeClr val="dk1"/>
                </a:solidFill>
                <a:latin typeface="Open Sans"/>
                <a:ea typeface="Open Sans"/>
                <a:cs typeface="Open Sans"/>
                <a:sym typeface="Open Sans"/>
              </a:rPr>
              <a:t> ?</a:t>
            </a:r>
            <a:endParaRPr sz="2200" dirty="0"/>
          </a:p>
          <a:p>
            <a:pPr marL="590550" lvl="0" indent="-514350" algn="l" rtl="0">
              <a:lnSpc>
                <a:spcPct val="100000"/>
              </a:lnSpc>
              <a:spcBef>
                <a:spcPts val="800"/>
              </a:spcBef>
              <a:spcAft>
                <a:spcPts val="0"/>
              </a:spcAft>
              <a:buClr>
                <a:schemeClr val="dk1"/>
              </a:buClr>
              <a:buSzPts val="2400"/>
              <a:buFont typeface="Arial"/>
              <a:buAutoNum type="arabicPeriod"/>
            </a:pPr>
            <a:r>
              <a:rPr lang="en-US" sz="2200" dirty="0" err="1">
                <a:solidFill>
                  <a:schemeClr val="dk1"/>
                </a:solidFill>
                <a:latin typeface="Open Sans"/>
                <a:ea typeface="Open Sans"/>
                <a:cs typeface="Open Sans"/>
                <a:sym typeface="Open Sans"/>
              </a:rPr>
              <a:t>Recommanderiez-vous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Hinari</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à</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d'autres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personnes</a:t>
            </a:r>
            <a:r>
              <a:rPr lang="en-US" sz="2200" dirty="0">
                <a:solidFill>
                  <a:schemeClr val="dk1"/>
                </a:solidFill>
                <a:latin typeface="Open Sans"/>
                <a:ea typeface="Open Sans"/>
                <a:cs typeface="Open Sans"/>
                <a:sym typeface="Open Sans"/>
              </a:rPr>
              <a:t> ?</a:t>
            </a:r>
            <a:endParaRPr sz="2200" dirty="0"/>
          </a:p>
          <a:p>
            <a:pPr marL="590550" lvl="0" indent="-361950" algn="l" rtl="0">
              <a:lnSpc>
                <a:spcPct val="90000"/>
              </a:lnSpc>
              <a:spcBef>
                <a:spcPts val="800"/>
              </a:spcBef>
              <a:spcAft>
                <a:spcPts val="0"/>
              </a:spcAft>
              <a:buClr>
                <a:schemeClr val="dk2"/>
              </a:buClr>
              <a:buSzPts val="2400"/>
              <a:buFont typeface="Arial"/>
              <a:buNone/>
            </a:pPr>
            <a:endParaRPr dirty="0">
              <a:solidFill>
                <a:schemeClr val="dk1"/>
              </a:solidFill>
              <a:latin typeface="Open Sans"/>
              <a:ea typeface="Open Sans"/>
              <a:cs typeface="Open Sans"/>
              <a:sym typeface="Open Sans"/>
            </a:endParaRPr>
          </a:p>
          <a:p>
            <a:pPr marL="590550" lvl="0" indent="-361950" algn="l" rtl="0">
              <a:lnSpc>
                <a:spcPct val="90000"/>
              </a:lnSpc>
              <a:spcBef>
                <a:spcPts val="800"/>
              </a:spcBef>
              <a:spcAft>
                <a:spcPts val="800"/>
              </a:spcAft>
              <a:buClr>
                <a:schemeClr val="dk2"/>
              </a:buClr>
              <a:buSzPts val="2400"/>
              <a:buFont typeface="Arial"/>
              <a:buNone/>
            </a:pPr>
            <a:endParaRPr dirty="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0" y="278674"/>
            <a:ext cx="7759337" cy="11808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smtClean="0">
                <a:solidFill>
                  <a:srgbClr val="586F7C"/>
                </a:solidFill>
                <a:latin typeface="Open Sans"/>
                <a:ea typeface="Open Sans"/>
                <a:cs typeface="Open Sans"/>
                <a:sym typeface="Open Sans"/>
              </a:rPr>
              <a:t> Distribution </a:t>
            </a:r>
            <a:r>
              <a:rPr lang="en-US" dirty="0">
                <a:solidFill>
                  <a:srgbClr val="586F7C"/>
                </a:solidFill>
                <a:latin typeface="Open Sans"/>
                <a:ea typeface="Open Sans"/>
                <a:cs typeface="Open Sans"/>
                <a:sym typeface="Open Sans"/>
              </a:rPr>
              <a:t>des </a:t>
            </a:r>
            <a:r>
              <a:rPr lang="en-US" dirty="0" smtClean="0">
                <a:solidFill>
                  <a:srgbClr val="586F7C"/>
                </a:solidFill>
                <a:latin typeface="Open Sans"/>
                <a:ea typeface="Open Sans"/>
                <a:cs typeface="Open Sans"/>
                <a:sym typeface="Open Sans"/>
              </a:rPr>
              <a:t>questionnaires</a:t>
            </a:r>
            <a:br>
              <a:rPr lang="en-US" dirty="0" smtClean="0">
                <a:solidFill>
                  <a:srgbClr val="586F7C"/>
                </a:solidFill>
                <a:latin typeface="Open Sans"/>
                <a:ea typeface="Open Sans"/>
                <a:cs typeface="Open Sans"/>
                <a:sym typeface="Open Sans"/>
              </a:rPr>
            </a:br>
            <a:r>
              <a:rPr lang="en-US" dirty="0" smtClean="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d’enquête</a:t>
            </a:r>
            <a:r>
              <a:rPr lang="en-US" sz="3200" dirty="0">
                <a:solidFill>
                  <a:srgbClr val="586F7C"/>
                </a:solidFill>
                <a:latin typeface="Open Sans"/>
                <a:ea typeface="Open Sans"/>
                <a:cs typeface="Open Sans"/>
                <a:sym typeface="Open Sans"/>
              </a:rPr>
              <a:t/>
            </a:r>
            <a:br>
              <a:rPr lang="en-US" sz="3200" dirty="0">
                <a:solidFill>
                  <a:srgbClr val="586F7C"/>
                </a:solidFill>
                <a:latin typeface="Open Sans"/>
                <a:ea typeface="Open Sans"/>
                <a:cs typeface="Open Sans"/>
                <a:sym typeface="Open Sans"/>
              </a:rPr>
            </a:br>
            <a:endParaRPr sz="3200" dirty="0">
              <a:solidFill>
                <a:srgbClr val="586F7C"/>
              </a:solidFill>
              <a:latin typeface="Open Sans"/>
              <a:ea typeface="Open Sans"/>
              <a:cs typeface="Open Sans"/>
              <a:sym typeface="Open Sans"/>
            </a:endParaRPr>
          </a:p>
        </p:txBody>
      </p:sp>
      <p:sp>
        <p:nvSpPr>
          <p:cNvPr id="179" name="Google Shape;179;p23"/>
          <p:cNvSpPr txBox="1">
            <a:spLocks noGrp="1"/>
          </p:cNvSpPr>
          <p:nvPr>
            <p:ph type="body" idx="1"/>
          </p:nvPr>
        </p:nvSpPr>
        <p:spPr>
          <a:xfrm>
            <a:off x="344775" y="2336800"/>
            <a:ext cx="11137692" cy="4019029"/>
          </a:xfrm>
          <a:prstGeom prst="rect">
            <a:avLst/>
          </a:prstGeom>
          <a:noFill/>
          <a:ln>
            <a:noFill/>
          </a:ln>
        </p:spPr>
        <p:txBody>
          <a:bodyPr spcFirstLastPara="1" wrap="square" lIns="91425" tIns="45700" rIns="91425" bIns="45700" anchor="t" anchorCtr="0">
            <a:noAutofit/>
          </a:bodyPr>
          <a:lstStyle/>
          <a:p>
            <a:pPr marL="590550" lvl="0" indent="-514350" algn="l" rtl="0">
              <a:lnSpc>
                <a:spcPct val="90000"/>
              </a:lnSpc>
              <a:spcBef>
                <a:spcPts val="1500"/>
              </a:spcBef>
              <a:spcAft>
                <a:spcPts val="0"/>
              </a:spcAft>
              <a:buClr>
                <a:schemeClr val="dk1"/>
              </a:buClr>
              <a:buSzPts val="3200"/>
              <a:buFont typeface="Arial"/>
              <a:buAutoNum type="arabicPeriod"/>
            </a:pPr>
            <a:r>
              <a:rPr lang="en-US" sz="3200" dirty="0" err="1">
                <a:solidFill>
                  <a:schemeClr val="dk1"/>
                </a:solidFill>
                <a:latin typeface="Open Sans"/>
                <a:ea typeface="Open Sans"/>
                <a:cs typeface="Open Sans"/>
                <a:sym typeface="Open Sans"/>
              </a:rPr>
              <a:t>Envoyez</a:t>
            </a:r>
            <a:r>
              <a:rPr lang="en-US" sz="3200" dirty="0">
                <a:solidFill>
                  <a:schemeClr val="dk1"/>
                </a:solidFill>
                <a:latin typeface="Open Sans"/>
                <a:ea typeface="Open Sans"/>
                <a:cs typeface="Open Sans"/>
                <a:sym typeface="Open Sans"/>
              </a:rPr>
              <a:t> un </a:t>
            </a:r>
            <a:r>
              <a:rPr lang="en-US" sz="3200" dirty="0" err="1">
                <a:solidFill>
                  <a:schemeClr val="dk1"/>
                </a:solidFill>
                <a:latin typeface="Open Sans"/>
                <a:ea typeface="Open Sans"/>
                <a:cs typeface="Open Sans"/>
                <a:sym typeface="Open Sans"/>
              </a:rPr>
              <a:t>courriel</a:t>
            </a:r>
            <a:r>
              <a:rPr lang="en-US" sz="3200" dirty="0">
                <a:solidFill>
                  <a:schemeClr val="dk1"/>
                </a:solidFill>
                <a:latin typeface="Open Sans"/>
                <a:ea typeface="Open Sans"/>
                <a:cs typeface="Open Sans"/>
                <a:sym typeface="Open Sans"/>
              </a:rPr>
              <a:t> </a:t>
            </a:r>
            <a:r>
              <a:rPr lang="en-US" sz="3200" dirty="0" err="1">
                <a:solidFill>
                  <a:schemeClr val="dk1"/>
                </a:solidFill>
                <a:latin typeface="Open Sans"/>
                <a:ea typeface="Open Sans"/>
                <a:cs typeface="Open Sans"/>
                <a:sym typeface="Open Sans"/>
              </a:rPr>
              <a:t>à</a:t>
            </a:r>
            <a:r>
              <a:rPr lang="en-US" sz="3200" dirty="0">
                <a:solidFill>
                  <a:schemeClr val="dk1"/>
                </a:solidFill>
                <a:latin typeface="Open Sans"/>
                <a:ea typeface="Open Sans"/>
                <a:cs typeface="Open Sans"/>
                <a:sym typeface="Open Sans"/>
              </a:rPr>
              <a:t> tout le personnel et aux </a:t>
            </a:r>
            <a:r>
              <a:rPr lang="en-US" sz="3200" dirty="0" err="1">
                <a:solidFill>
                  <a:schemeClr val="dk1"/>
                </a:solidFill>
                <a:latin typeface="Open Sans"/>
                <a:ea typeface="Open Sans"/>
                <a:cs typeface="Open Sans"/>
                <a:sym typeface="Open Sans"/>
              </a:rPr>
              <a:t>étudiants</a:t>
            </a:r>
            <a:endParaRPr sz="3200" dirty="0"/>
          </a:p>
          <a:p>
            <a:pPr marL="590550" lvl="0" indent="-514350" algn="l" rtl="0">
              <a:lnSpc>
                <a:spcPct val="90000"/>
              </a:lnSpc>
              <a:spcBef>
                <a:spcPts val="1500"/>
              </a:spcBef>
              <a:spcAft>
                <a:spcPts val="0"/>
              </a:spcAft>
              <a:buClr>
                <a:schemeClr val="dk1"/>
              </a:buClr>
              <a:buSzPts val="3200"/>
              <a:buFont typeface="Arial"/>
              <a:buAutoNum type="arabicPeriod"/>
            </a:pPr>
            <a:r>
              <a:rPr lang="en-US" sz="3200" dirty="0" err="1">
                <a:solidFill>
                  <a:schemeClr val="dk1"/>
                </a:solidFill>
                <a:latin typeface="Open Sans"/>
                <a:ea typeface="Open Sans"/>
                <a:cs typeface="Open Sans"/>
                <a:sym typeface="Open Sans"/>
              </a:rPr>
              <a:t>Téléchargez</a:t>
            </a:r>
            <a:r>
              <a:rPr lang="en-US" sz="3200" dirty="0">
                <a:solidFill>
                  <a:schemeClr val="dk1"/>
                </a:solidFill>
                <a:latin typeface="Open Sans"/>
                <a:ea typeface="Open Sans"/>
                <a:cs typeface="Open Sans"/>
                <a:sym typeface="Open Sans"/>
              </a:rPr>
              <a:t> le questionnaire sur Moodle pour que les </a:t>
            </a:r>
            <a:r>
              <a:rPr lang="en-US" sz="3200" dirty="0" err="1">
                <a:solidFill>
                  <a:schemeClr val="dk1"/>
                </a:solidFill>
                <a:latin typeface="Open Sans"/>
                <a:ea typeface="Open Sans"/>
                <a:cs typeface="Open Sans"/>
                <a:sym typeface="Open Sans"/>
              </a:rPr>
              <a:t>étudiants</a:t>
            </a:r>
            <a:r>
              <a:rPr lang="en-US" sz="3200" dirty="0">
                <a:solidFill>
                  <a:schemeClr val="dk1"/>
                </a:solidFill>
                <a:latin typeface="Open Sans"/>
                <a:ea typeface="Open Sans"/>
                <a:cs typeface="Open Sans"/>
                <a:sym typeface="Open Sans"/>
              </a:rPr>
              <a:t> </a:t>
            </a:r>
            <a:r>
              <a:rPr lang="en-US" sz="3200" dirty="0" err="1">
                <a:solidFill>
                  <a:schemeClr val="dk1"/>
                </a:solidFill>
                <a:latin typeface="Open Sans"/>
                <a:ea typeface="Open Sans"/>
                <a:cs typeface="Open Sans"/>
                <a:sym typeface="Open Sans"/>
              </a:rPr>
              <a:t>puissent</a:t>
            </a:r>
            <a:r>
              <a:rPr lang="en-US" sz="3200" dirty="0">
                <a:solidFill>
                  <a:schemeClr val="dk1"/>
                </a:solidFill>
                <a:latin typeface="Open Sans"/>
                <a:ea typeface="Open Sans"/>
                <a:cs typeface="Open Sans"/>
                <a:sym typeface="Open Sans"/>
              </a:rPr>
              <a:t> y </a:t>
            </a:r>
            <a:r>
              <a:rPr lang="en-US" sz="3200" dirty="0" err="1">
                <a:solidFill>
                  <a:schemeClr val="dk1"/>
                </a:solidFill>
                <a:latin typeface="Open Sans"/>
                <a:ea typeface="Open Sans"/>
                <a:cs typeface="Open Sans"/>
                <a:sym typeface="Open Sans"/>
              </a:rPr>
              <a:t>répondre</a:t>
            </a:r>
            <a:endParaRPr sz="3200" dirty="0"/>
          </a:p>
          <a:p>
            <a:pPr marL="590550" lvl="0" indent="-514350" algn="l" rtl="0">
              <a:lnSpc>
                <a:spcPct val="90000"/>
              </a:lnSpc>
              <a:spcBef>
                <a:spcPts val="1500"/>
              </a:spcBef>
              <a:spcAft>
                <a:spcPts val="0"/>
              </a:spcAft>
              <a:buClr>
                <a:schemeClr val="dk1"/>
              </a:buClr>
              <a:buSzPts val="3200"/>
              <a:buFont typeface="Arial"/>
              <a:buAutoNum type="arabicPeriod"/>
            </a:pPr>
            <a:r>
              <a:rPr lang="en-US" sz="3200" dirty="0" err="1" smtClean="0">
                <a:solidFill>
                  <a:schemeClr val="dk1"/>
                </a:solidFill>
                <a:latin typeface="Open Sans"/>
                <a:ea typeface="Open Sans"/>
                <a:cs typeface="Open Sans"/>
                <a:sym typeface="Open Sans"/>
              </a:rPr>
              <a:t>Distribuez</a:t>
            </a:r>
            <a:r>
              <a:rPr lang="en-US" sz="3200" dirty="0" smtClean="0">
                <a:solidFill>
                  <a:schemeClr val="dk1"/>
                </a:solidFill>
                <a:latin typeface="Open Sans"/>
                <a:ea typeface="Open Sans"/>
                <a:cs typeface="Open Sans"/>
                <a:sym typeface="Open Sans"/>
              </a:rPr>
              <a:t> </a:t>
            </a:r>
            <a:r>
              <a:rPr lang="en-US" sz="3200" dirty="0">
                <a:solidFill>
                  <a:schemeClr val="dk1"/>
                </a:solidFill>
                <a:latin typeface="Open Sans"/>
                <a:ea typeface="Open Sans"/>
                <a:cs typeface="Open Sans"/>
                <a:sym typeface="Open Sans"/>
              </a:rPr>
              <a:t>le questionnaire aux </a:t>
            </a:r>
            <a:r>
              <a:rPr lang="en-US" sz="3200" dirty="0" err="1">
                <a:solidFill>
                  <a:schemeClr val="dk1"/>
                </a:solidFill>
                <a:latin typeface="Open Sans"/>
                <a:ea typeface="Open Sans"/>
                <a:cs typeface="Open Sans"/>
                <a:sym typeface="Open Sans"/>
              </a:rPr>
              <a:t>étudiants</a:t>
            </a:r>
            <a:r>
              <a:rPr lang="en-US" sz="3200" dirty="0">
                <a:solidFill>
                  <a:schemeClr val="dk1"/>
                </a:solidFill>
                <a:latin typeface="Open Sans"/>
                <a:ea typeface="Open Sans"/>
                <a:cs typeface="Open Sans"/>
                <a:sym typeface="Open Sans"/>
              </a:rPr>
              <a:t> et au personnel</a:t>
            </a:r>
            <a:endParaRPr sz="3200" dirty="0"/>
          </a:p>
          <a:p>
            <a:pPr marL="590550" lvl="0" indent="-311150" algn="l" rtl="0">
              <a:lnSpc>
                <a:spcPct val="90000"/>
              </a:lnSpc>
              <a:spcBef>
                <a:spcPts val="800"/>
              </a:spcBef>
              <a:spcAft>
                <a:spcPts val="800"/>
              </a:spcAft>
              <a:buClr>
                <a:schemeClr val="dk2"/>
              </a:buClr>
              <a:buSzPts val="3200"/>
              <a:buFont typeface="Arial"/>
              <a:buNone/>
            </a:pPr>
            <a:endParaRPr sz="3200" dirty="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0" y="267855"/>
            <a:ext cx="7777018" cy="11916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smtClean="0">
                <a:solidFill>
                  <a:srgbClr val="586F7C"/>
                </a:solidFill>
                <a:latin typeface="Open Sans"/>
                <a:ea typeface="Open Sans"/>
                <a:cs typeface="Open Sans"/>
                <a:sym typeface="Open Sans"/>
              </a:rPr>
              <a:t> </a:t>
            </a:r>
            <a:r>
              <a:rPr lang="en-US" dirty="0" smtClean="0">
                <a:solidFill>
                  <a:srgbClr val="586F7C"/>
                </a:solidFill>
                <a:latin typeface="Open Sans"/>
                <a:ea typeface="Open Sans"/>
                <a:cs typeface="Open Sans"/>
                <a:sym typeface="Open Sans"/>
              </a:rPr>
              <a:t>Proposition </a:t>
            </a:r>
            <a:r>
              <a:rPr lang="en-US" dirty="0" err="1">
                <a:solidFill>
                  <a:srgbClr val="586F7C"/>
                </a:solidFill>
                <a:latin typeface="Open Sans"/>
                <a:ea typeface="Open Sans"/>
                <a:cs typeface="Open Sans"/>
                <a:sym typeface="Open Sans"/>
              </a:rPr>
              <a:t>d'évaluation</a:t>
            </a:r>
            <a:r>
              <a:rPr lang="en-US" dirty="0">
                <a:solidFill>
                  <a:srgbClr val="586F7C"/>
                </a:solidFill>
                <a:latin typeface="Open Sans"/>
                <a:ea typeface="Open Sans"/>
                <a:cs typeface="Open Sans"/>
                <a:sym typeface="Open Sans"/>
              </a:rPr>
              <a:t> de </a:t>
            </a:r>
            <a:r>
              <a:rPr lang="en-US" dirty="0" smtClean="0">
                <a:solidFill>
                  <a:srgbClr val="586F7C"/>
                </a:solidFill>
                <a:latin typeface="Open Sans"/>
                <a:ea typeface="Open Sans"/>
                <a:cs typeface="Open Sans"/>
                <a:sym typeface="Open Sans"/>
              </a:rPr>
              <a:t>la</a:t>
            </a:r>
            <a:br>
              <a:rPr lang="en-US" dirty="0" smtClean="0">
                <a:solidFill>
                  <a:srgbClr val="586F7C"/>
                </a:solidFill>
                <a:latin typeface="Open Sans"/>
                <a:ea typeface="Open Sans"/>
                <a:cs typeface="Open Sans"/>
                <a:sym typeface="Open Sans"/>
              </a:rPr>
            </a:br>
            <a:r>
              <a:rPr lang="en-US" dirty="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campagne</a:t>
            </a:r>
            <a:r>
              <a:rPr lang="en-US" dirty="0" smtClean="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de marketing DWU</a:t>
            </a:r>
            <a:endParaRPr dirty="0"/>
          </a:p>
        </p:txBody>
      </p:sp>
      <p:sp>
        <p:nvSpPr>
          <p:cNvPr id="186" name="Google Shape;186;p24"/>
          <p:cNvSpPr txBox="1">
            <a:spLocks noGrp="1"/>
          </p:cNvSpPr>
          <p:nvPr>
            <p:ph type="body" idx="1"/>
          </p:nvPr>
        </p:nvSpPr>
        <p:spPr>
          <a:xfrm>
            <a:off x="344775" y="1948722"/>
            <a:ext cx="11137692" cy="4407107"/>
          </a:xfrm>
          <a:prstGeom prst="rect">
            <a:avLst/>
          </a:prstGeom>
          <a:noFill/>
          <a:ln>
            <a:noFill/>
          </a:ln>
        </p:spPr>
        <p:txBody>
          <a:bodyPr spcFirstLastPara="1" wrap="square" lIns="91425" tIns="45700" rIns="91425" bIns="45700" anchor="t" anchorCtr="0">
            <a:noAutofit/>
          </a:bodyPr>
          <a:lstStyle/>
          <a:p>
            <a:pPr marL="590550" lvl="0" indent="-514350" algn="l" rtl="0">
              <a:lnSpc>
                <a:spcPct val="90000"/>
              </a:lnSpc>
              <a:spcBef>
                <a:spcPts val="1500"/>
              </a:spcBef>
              <a:spcAft>
                <a:spcPts val="0"/>
              </a:spcAft>
              <a:buClr>
                <a:schemeClr val="dk1"/>
              </a:buClr>
              <a:buSzPts val="3200"/>
              <a:buFont typeface="Arial"/>
              <a:buAutoNum type="arabicPeriod"/>
            </a:pPr>
            <a:r>
              <a:rPr lang="en-US" sz="2800" dirty="0" err="1">
                <a:solidFill>
                  <a:schemeClr val="dk1"/>
                </a:solidFill>
                <a:latin typeface="Open Sans"/>
                <a:ea typeface="Open Sans"/>
                <a:cs typeface="Open Sans"/>
                <a:sym typeface="Open Sans"/>
              </a:rPr>
              <a:t>Nombre</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d'étudiants</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formés</a:t>
            </a:r>
            <a:endParaRPr sz="2800" dirty="0"/>
          </a:p>
          <a:p>
            <a:pPr marL="590550" lvl="0" indent="-514350" algn="l" rtl="0">
              <a:lnSpc>
                <a:spcPct val="90000"/>
              </a:lnSpc>
              <a:spcBef>
                <a:spcPts val="1500"/>
              </a:spcBef>
              <a:spcAft>
                <a:spcPts val="0"/>
              </a:spcAft>
              <a:buClr>
                <a:schemeClr val="dk1"/>
              </a:buClr>
              <a:buSzPts val="3200"/>
              <a:buFont typeface="Arial"/>
              <a:buAutoNum type="arabicPeriod"/>
            </a:pPr>
            <a:r>
              <a:rPr lang="en-US" sz="2800" dirty="0" err="1">
                <a:solidFill>
                  <a:schemeClr val="dk1"/>
                </a:solidFill>
                <a:latin typeface="Open Sans"/>
                <a:ea typeface="Open Sans"/>
                <a:cs typeface="Open Sans"/>
                <a:sym typeface="Open Sans"/>
              </a:rPr>
              <a:t>Nombre</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d'employés</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formés</a:t>
            </a:r>
            <a:endParaRPr sz="2800" dirty="0"/>
          </a:p>
          <a:p>
            <a:pPr marL="590550" lvl="0" indent="-514350" algn="l" rtl="0">
              <a:lnSpc>
                <a:spcPct val="90000"/>
              </a:lnSpc>
              <a:spcBef>
                <a:spcPts val="1500"/>
              </a:spcBef>
              <a:spcAft>
                <a:spcPts val="0"/>
              </a:spcAft>
              <a:buClr>
                <a:schemeClr val="dk1"/>
              </a:buClr>
              <a:buSzPts val="3200"/>
              <a:buFont typeface="Arial"/>
              <a:buAutoNum type="arabicPeriod"/>
            </a:pPr>
            <a:r>
              <a:rPr lang="en-US" sz="2800" dirty="0" err="1">
                <a:solidFill>
                  <a:schemeClr val="dk1"/>
                </a:solidFill>
                <a:latin typeface="Open Sans"/>
                <a:ea typeface="Open Sans"/>
                <a:cs typeface="Open Sans"/>
                <a:sym typeface="Open Sans"/>
              </a:rPr>
              <a:t>Nombre</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d'ateliers</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Hinari</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organisés</a:t>
            </a:r>
            <a:endParaRPr sz="2800" dirty="0"/>
          </a:p>
          <a:p>
            <a:pPr marL="590550" lvl="0" indent="-514350" algn="l" rtl="0">
              <a:lnSpc>
                <a:spcPct val="90000"/>
              </a:lnSpc>
              <a:spcBef>
                <a:spcPts val="1500"/>
              </a:spcBef>
              <a:spcAft>
                <a:spcPts val="0"/>
              </a:spcAft>
              <a:buClr>
                <a:schemeClr val="dk1"/>
              </a:buClr>
              <a:buSzPts val="3200"/>
              <a:buFont typeface="Arial"/>
              <a:buAutoNum type="arabicPeriod"/>
            </a:pPr>
            <a:r>
              <a:rPr lang="en-US" sz="2800" dirty="0" err="1">
                <a:solidFill>
                  <a:schemeClr val="dk1"/>
                </a:solidFill>
                <a:latin typeface="Open Sans"/>
                <a:ea typeface="Open Sans"/>
                <a:cs typeface="Open Sans"/>
                <a:sym typeface="Open Sans"/>
              </a:rPr>
              <a:t>Accroissement</a:t>
            </a:r>
            <a:r>
              <a:rPr lang="en-US" sz="2800" dirty="0">
                <a:solidFill>
                  <a:schemeClr val="dk1"/>
                </a:solidFill>
                <a:latin typeface="Open Sans"/>
                <a:ea typeface="Open Sans"/>
                <a:cs typeface="Open Sans"/>
                <a:sym typeface="Open Sans"/>
              </a:rPr>
              <a:t> </a:t>
            </a:r>
            <a:r>
              <a:rPr lang="en-US" sz="2800" dirty="0" smtClean="0">
                <a:solidFill>
                  <a:schemeClr val="dk1"/>
                </a:solidFill>
                <a:latin typeface="Open Sans"/>
                <a:ea typeface="Open Sans"/>
                <a:cs typeface="Open Sans"/>
                <a:sym typeface="Open Sans"/>
              </a:rPr>
              <a:t>du </a:t>
            </a:r>
            <a:r>
              <a:rPr lang="en-US" sz="2800" dirty="0" err="1" smtClean="0">
                <a:solidFill>
                  <a:schemeClr val="dk1"/>
                </a:solidFill>
                <a:latin typeface="Open Sans"/>
                <a:ea typeface="Open Sans"/>
                <a:cs typeface="Open Sans"/>
                <a:sym typeface="Open Sans"/>
              </a:rPr>
              <a:t>nombre</a:t>
            </a:r>
            <a:r>
              <a:rPr lang="en-US" sz="2800" dirty="0" smtClean="0">
                <a:solidFill>
                  <a:schemeClr val="dk1"/>
                </a:solidFill>
                <a:latin typeface="Open Sans"/>
                <a:ea typeface="Open Sans"/>
                <a:cs typeface="Open Sans"/>
                <a:sym typeface="Open Sans"/>
              </a:rPr>
              <a:t> de </a:t>
            </a:r>
            <a:r>
              <a:rPr lang="en-US" sz="2800" dirty="0" err="1">
                <a:solidFill>
                  <a:schemeClr val="dk1"/>
                </a:solidFill>
                <a:latin typeface="Open Sans"/>
                <a:ea typeface="Open Sans"/>
                <a:cs typeface="Open Sans"/>
                <a:sym typeface="Open Sans"/>
              </a:rPr>
              <a:t>connexions</a:t>
            </a:r>
            <a:r>
              <a:rPr lang="en-US" sz="2800" dirty="0">
                <a:solidFill>
                  <a:schemeClr val="dk1"/>
                </a:solidFill>
                <a:latin typeface="Open Sans"/>
                <a:ea typeface="Open Sans"/>
                <a:cs typeface="Open Sans"/>
                <a:sym typeface="Open Sans"/>
              </a:rPr>
              <a:t> (login) </a:t>
            </a:r>
            <a:r>
              <a:rPr lang="en-US" sz="2800" dirty="0" err="1">
                <a:solidFill>
                  <a:schemeClr val="dk1"/>
                </a:solidFill>
                <a:latin typeface="Open Sans"/>
                <a:ea typeface="Open Sans"/>
                <a:cs typeface="Open Sans"/>
                <a:sym typeface="Open Sans"/>
              </a:rPr>
              <a:t>parmi</a:t>
            </a:r>
            <a:r>
              <a:rPr lang="en-US" sz="2800" dirty="0">
                <a:solidFill>
                  <a:schemeClr val="dk1"/>
                </a:solidFill>
                <a:latin typeface="Open Sans"/>
                <a:ea typeface="Open Sans"/>
                <a:cs typeface="Open Sans"/>
                <a:sym typeface="Open Sans"/>
              </a:rPr>
              <a:t> le personnel et les </a:t>
            </a:r>
            <a:r>
              <a:rPr lang="en-US" sz="2800" dirty="0" err="1">
                <a:solidFill>
                  <a:schemeClr val="dk1"/>
                </a:solidFill>
                <a:latin typeface="Open Sans"/>
                <a:ea typeface="Open Sans"/>
                <a:cs typeface="Open Sans"/>
                <a:sym typeface="Open Sans"/>
              </a:rPr>
              <a:t>étudiants</a:t>
            </a:r>
            <a:endParaRPr sz="2800" dirty="0"/>
          </a:p>
          <a:p>
            <a:pPr marL="590550" lvl="0" indent="-514350" algn="l" rtl="0">
              <a:lnSpc>
                <a:spcPct val="90000"/>
              </a:lnSpc>
              <a:spcBef>
                <a:spcPts val="1500"/>
              </a:spcBef>
              <a:spcAft>
                <a:spcPts val="0"/>
              </a:spcAft>
              <a:buClr>
                <a:schemeClr val="dk1"/>
              </a:buClr>
              <a:buSzPts val="3200"/>
              <a:buFont typeface="Arial"/>
              <a:buAutoNum type="arabicPeriod"/>
            </a:pPr>
            <a:r>
              <a:rPr lang="en-US" sz="2800" dirty="0" err="1" smtClean="0">
                <a:solidFill>
                  <a:schemeClr val="dk1"/>
                </a:solidFill>
                <a:latin typeface="Open Sans"/>
                <a:ea typeface="Open Sans"/>
                <a:cs typeface="Open Sans"/>
                <a:sym typeface="Open Sans"/>
              </a:rPr>
              <a:t>Meilleures</a:t>
            </a:r>
            <a:r>
              <a:rPr lang="en-US" sz="2800" dirty="0" smtClean="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stratégies</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d'enseignement</a:t>
            </a:r>
            <a:endParaRPr sz="2800" dirty="0"/>
          </a:p>
          <a:p>
            <a:pPr marL="590550" lvl="0" indent="-514350" algn="l" rtl="0">
              <a:lnSpc>
                <a:spcPct val="90000"/>
              </a:lnSpc>
              <a:spcBef>
                <a:spcPts val="1500"/>
              </a:spcBef>
              <a:spcAft>
                <a:spcPts val="800"/>
              </a:spcAft>
              <a:buClr>
                <a:schemeClr val="dk1"/>
              </a:buClr>
              <a:buSzPts val="3200"/>
              <a:buFont typeface="Arial"/>
              <a:buAutoNum type="arabicPeriod"/>
            </a:pPr>
            <a:r>
              <a:rPr lang="en-US" sz="2800" dirty="0" err="1">
                <a:solidFill>
                  <a:schemeClr val="dk1"/>
                </a:solidFill>
                <a:latin typeface="Open Sans"/>
                <a:ea typeface="Open Sans"/>
                <a:cs typeface="Open Sans"/>
                <a:sym typeface="Open Sans"/>
              </a:rPr>
              <a:t>Enquête</a:t>
            </a:r>
            <a:r>
              <a:rPr lang="en-US" sz="2800" dirty="0">
                <a:solidFill>
                  <a:schemeClr val="dk1"/>
                </a:solidFill>
                <a:latin typeface="Open Sans"/>
                <a:ea typeface="Open Sans"/>
                <a:cs typeface="Open Sans"/>
                <a:sym typeface="Open Sans"/>
              </a:rPr>
              <a:t> de </a:t>
            </a:r>
            <a:r>
              <a:rPr lang="en-US" sz="2800" dirty="0" err="1">
                <a:solidFill>
                  <a:schemeClr val="dk1"/>
                </a:solidFill>
                <a:latin typeface="Open Sans"/>
                <a:ea typeface="Open Sans"/>
                <a:cs typeface="Open Sans"/>
                <a:sym typeface="Open Sans"/>
              </a:rPr>
              <a:t>suivi</a:t>
            </a:r>
            <a:r>
              <a:rPr lang="en-US" sz="2800" dirty="0">
                <a:solidFill>
                  <a:schemeClr val="dk1"/>
                </a:solidFill>
                <a:latin typeface="Open Sans"/>
                <a:ea typeface="Open Sans"/>
                <a:cs typeface="Open Sans"/>
                <a:sym typeface="Open Sans"/>
              </a:rPr>
              <a:t> et </a:t>
            </a:r>
            <a:r>
              <a:rPr lang="en-US" sz="2800" dirty="0" err="1">
                <a:solidFill>
                  <a:schemeClr val="dk1"/>
                </a:solidFill>
                <a:latin typeface="Open Sans"/>
                <a:ea typeface="Open Sans"/>
                <a:cs typeface="Open Sans"/>
                <a:sym typeface="Open Sans"/>
              </a:rPr>
              <a:t>évaluation</a:t>
            </a:r>
            <a:r>
              <a:rPr lang="en-US" sz="2800" dirty="0">
                <a:solidFill>
                  <a:schemeClr val="dk1"/>
                </a:solidFill>
                <a:latin typeface="Open Sans"/>
                <a:ea typeface="Open Sans"/>
                <a:cs typeface="Open Sans"/>
                <a:sym typeface="Open Sans"/>
              </a:rPr>
              <a:t> </a:t>
            </a:r>
            <a:r>
              <a:rPr lang="en-US" sz="2800" dirty="0" smtClean="0">
                <a:solidFill>
                  <a:schemeClr val="dk1"/>
                </a:solidFill>
                <a:latin typeface="Open Sans"/>
                <a:ea typeface="Open Sans"/>
                <a:cs typeface="Open Sans"/>
                <a:sym typeface="Open Sans"/>
              </a:rPr>
              <a:t>(post-formation</a:t>
            </a:r>
            <a:r>
              <a:rPr lang="en-US" sz="2800" dirty="0">
                <a:solidFill>
                  <a:schemeClr val="dk1"/>
                </a:solidFill>
                <a:latin typeface="Open Sans"/>
                <a:ea typeface="Open Sans"/>
                <a:cs typeface="Open Sans"/>
                <a:sym typeface="Open Sans"/>
              </a:rPr>
              <a:t>)</a:t>
            </a:r>
            <a:endParaRP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 y="278674"/>
            <a:ext cx="7776754" cy="11808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dirty="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Matériel</a:t>
            </a:r>
            <a:r>
              <a:rPr lang="en-US" dirty="0" smtClean="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de formation et </a:t>
            </a:r>
            <a:r>
              <a:rPr lang="en-US" dirty="0" smtClean="0">
                <a:solidFill>
                  <a:srgbClr val="586F7C"/>
                </a:solidFill>
                <a:latin typeface="Open Sans"/>
                <a:ea typeface="Open Sans"/>
                <a:cs typeface="Open Sans"/>
                <a:sym typeface="Open Sans"/>
              </a:rPr>
              <a:t>de</a:t>
            </a:r>
            <a:br>
              <a:rPr lang="en-US" dirty="0" smtClean="0">
                <a:solidFill>
                  <a:srgbClr val="586F7C"/>
                </a:solidFill>
                <a:latin typeface="Open Sans"/>
                <a:ea typeface="Open Sans"/>
                <a:cs typeface="Open Sans"/>
                <a:sym typeface="Open Sans"/>
              </a:rPr>
            </a:br>
            <a:r>
              <a:rPr lang="en-US" dirty="0" smtClean="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promotion </a:t>
            </a:r>
            <a:endParaRPr dirty="0">
              <a:solidFill>
                <a:srgbClr val="586F7C"/>
              </a:solidFill>
              <a:latin typeface="Open Sans"/>
              <a:ea typeface="Open Sans"/>
              <a:cs typeface="Open Sans"/>
              <a:sym typeface="Open Sans"/>
            </a:endParaRPr>
          </a:p>
        </p:txBody>
      </p:sp>
      <p:sp>
        <p:nvSpPr>
          <p:cNvPr id="193" name="Google Shape;193;p25"/>
          <p:cNvSpPr txBox="1">
            <a:spLocks noGrp="1"/>
          </p:cNvSpPr>
          <p:nvPr>
            <p:ph type="body" idx="1"/>
          </p:nvPr>
        </p:nvSpPr>
        <p:spPr>
          <a:xfrm>
            <a:off x="318271" y="1967345"/>
            <a:ext cx="11137692" cy="4864151"/>
          </a:xfrm>
          <a:prstGeom prst="rect">
            <a:avLst/>
          </a:prstGeom>
          <a:noFill/>
          <a:ln>
            <a:noFill/>
          </a:ln>
        </p:spPr>
        <p:txBody>
          <a:bodyPr spcFirstLastPara="1" wrap="square" lIns="91425" tIns="45700" rIns="91425" bIns="45700" anchor="t" anchorCtr="0">
            <a:noAutofit/>
          </a:bodyPr>
          <a:lstStyle/>
          <a:p>
            <a:pPr lvl="0">
              <a:lnSpc>
                <a:spcPct val="100000"/>
              </a:lnSpc>
              <a:spcBef>
                <a:spcPts val="3000"/>
              </a:spcBef>
              <a:buClr>
                <a:schemeClr val="dk1"/>
              </a:buClr>
            </a:pPr>
            <a:r>
              <a:rPr lang="fr-FR" dirty="0" smtClean="0">
                <a:solidFill>
                  <a:schemeClr val="dk1"/>
                </a:solidFill>
                <a:latin typeface="Open Sans"/>
                <a:ea typeface="Open Sans"/>
                <a:cs typeface="Open Sans"/>
                <a:sym typeface="Open Sans"/>
              </a:rPr>
              <a:t>Le </a:t>
            </a:r>
            <a:r>
              <a:rPr lang="fr-FR" dirty="0">
                <a:solidFill>
                  <a:schemeClr val="dk1"/>
                </a:solidFill>
                <a:latin typeface="Open Sans"/>
                <a:ea typeface="Open Sans"/>
                <a:cs typeface="Open Sans"/>
                <a:sym typeface="Open Sans"/>
              </a:rPr>
              <a:t>développement des capacités est un élément central du partenariat </a:t>
            </a:r>
            <a:r>
              <a:rPr lang="fr-FR" dirty="0" smtClean="0">
                <a:solidFill>
                  <a:schemeClr val="dk1"/>
                </a:solidFill>
                <a:latin typeface="Open Sans"/>
                <a:ea typeface="Open Sans"/>
                <a:cs typeface="Open Sans"/>
                <a:sym typeface="Open Sans"/>
              </a:rPr>
              <a:t>Research4Life.</a:t>
            </a:r>
          </a:p>
          <a:p>
            <a:pPr lvl="0">
              <a:lnSpc>
                <a:spcPct val="100000"/>
              </a:lnSpc>
              <a:spcBef>
                <a:spcPts val="1500"/>
              </a:spcBef>
              <a:buClr>
                <a:schemeClr val="dk1"/>
              </a:buClr>
            </a:pPr>
            <a:r>
              <a:rPr lang="fr-FR" dirty="0" smtClean="0">
                <a:solidFill>
                  <a:schemeClr val="dk1"/>
                </a:solidFill>
                <a:latin typeface="Open Sans"/>
                <a:ea typeface="Open Sans"/>
                <a:cs typeface="Open Sans"/>
                <a:sym typeface="Open Sans"/>
              </a:rPr>
              <a:t>Les </a:t>
            </a:r>
            <a:r>
              <a:rPr lang="fr-FR" dirty="0">
                <a:solidFill>
                  <a:schemeClr val="dk1"/>
                </a:solidFill>
                <a:latin typeface="Open Sans"/>
                <a:ea typeface="Open Sans"/>
                <a:cs typeface="Open Sans"/>
                <a:sym typeface="Open Sans"/>
              </a:rPr>
              <a:t>diapositives suivantes abordent les différents supports de formation et de promotion disponibles sur le site web de Research4Life</a:t>
            </a:r>
            <a:r>
              <a:rPr lang="fr-FR" dirty="0" smtClean="0">
                <a:solidFill>
                  <a:schemeClr val="dk1"/>
                </a:solidFill>
                <a:latin typeface="Open Sans"/>
                <a:ea typeface="Open Sans"/>
                <a:cs typeface="Open Sans"/>
                <a:sym typeface="Open Sans"/>
              </a:rPr>
              <a:t>.</a:t>
            </a:r>
          </a:p>
          <a:p>
            <a:pPr lvl="0">
              <a:lnSpc>
                <a:spcPct val="100000"/>
              </a:lnSpc>
              <a:spcBef>
                <a:spcPts val="1500"/>
              </a:spcBef>
              <a:buClr>
                <a:schemeClr val="dk1"/>
              </a:buClr>
            </a:pPr>
            <a:r>
              <a:rPr lang="fr-FR" dirty="0" smtClean="0">
                <a:solidFill>
                  <a:schemeClr val="dk1"/>
                </a:solidFill>
                <a:latin typeface="Open Sans"/>
                <a:ea typeface="Open Sans"/>
                <a:cs typeface="Open Sans"/>
                <a:sym typeface="Open Sans"/>
              </a:rPr>
              <a:t>Outre </a:t>
            </a:r>
            <a:r>
              <a:rPr lang="fr-FR" dirty="0">
                <a:solidFill>
                  <a:schemeClr val="dk1"/>
                </a:solidFill>
                <a:latin typeface="Open Sans"/>
                <a:ea typeface="Open Sans"/>
                <a:cs typeface="Open Sans"/>
                <a:sym typeface="Open Sans"/>
              </a:rPr>
              <a:t>le matériel de formation axé sur les programmes Research4Life, le portail de formation contient des informations sur les MOOC, les webinaires parrainés, les compétences en matière de publication et de rédaction, y compris les outils logiciels de gestion des références, ainsi que les ressources des éditeurs et des organisations </a:t>
            </a:r>
            <a:r>
              <a:rPr lang="fr-FR" dirty="0" smtClean="0">
                <a:solidFill>
                  <a:schemeClr val="dk1"/>
                </a:solidFill>
                <a:latin typeface="Open Sans"/>
                <a:ea typeface="Open Sans"/>
                <a:cs typeface="Open Sans"/>
                <a:sym typeface="Open Sans"/>
              </a:rPr>
              <a:t>associées.</a:t>
            </a:r>
            <a:endParaRPr dirty="0">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0" y="249382"/>
            <a:ext cx="7823200" cy="12101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dirty="0" smtClean="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Portail</a:t>
            </a:r>
            <a:r>
              <a:rPr lang="en-US" dirty="0" smtClean="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de </a:t>
            </a:r>
            <a:r>
              <a:rPr lang="en-US" dirty="0" smtClean="0">
                <a:solidFill>
                  <a:srgbClr val="586F7C"/>
                </a:solidFill>
                <a:latin typeface="Open Sans"/>
                <a:ea typeface="Open Sans"/>
                <a:cs typeface="Open Sans"/>
                <a:sym typeface="Open Sans"/>
              </a:rPr>
              <a:t>formation</a:t>
            </a:r>
            <a:br>
              <a:rPr lang="en-US" dirty="0" smtClean="0">
                <a:solidFill>
                  <a:srgbClr val="586F7C"/>
                </a:solidFill>
                <a:latin typeface="Open Sans"/>
                <a:ea typeface="Open Sans"/>
                <a:cs typeface="Open Sans"/>
                <a:sym typeface="Open Sans"/>
              </a:rPr>
            </a:br>
            <a:r>
              <a:rPr lang="en-US" dirty="0">
                <a:solidFill>
                  <a:srgbClr val="586F7C"/>
                </a:solidFill>
                <a:latin typeface="Open Sans"/>
                <a:ea typeface="Open Sans"/>
                <a:cs typeface="Open Sans"/>
                <a:sym typeface="Open Sans"/>
              </a:rPr>
              <a:t> </a:t>
            </a:r>
            <a:r>
              <a:rPr lang="en-US" dirty="0" smtClean="0">
                <a:solidFill>
                  <a:srgbClr val="586F7C"/>
                </a:solidFill>
                <a:latin typeface="Open Sans"/>
                <a:ea typeface="Open Sans"/>
                <a:cs typeface="Open Sans"/>
                <a:sym typeface="Open Sans"/>
              </a:rPr>
              <a:t>Research4Life</a:t>
            </a:r>
            <a:r>
              <a:rPr lang="en-US" dirty="0">
                <a:solidFill>
                  <a:srgbClr val="586F7C"/>
                </a:solidFill>
                <a:latin typeface="Open Sans"/>
                <a:ea typeface="Open Sans"/>
                <a:cs typeface="Open Sans"/>
                <a:sym typeface="Open Sans"/>
              </a:rPr>
              <a:t/>
            </a:r>
            <a:br>
              <a:rPr lang="en-US" dirty="0">
                <a:solidFill>
                  <a:srgbClr val="586F7C"/>
                </a:solidFill>
                <a:latin typeface="Open Sans"/>
                <a:ea typeface="Open Sans"/>
                <a:cs typeface="Open Sans"/>
                <a:sym typeface="Open Sans"/>
              </a:rPr>
            </a:br>
            <a:endParaRPr dirty="0">
              <a:solidFill>
                <a:srgbClr val="586F7C"/>
              </a:solidFill>
              <a:latin typeface="Open Sans"/>
              <a:ea typeface="Open Sans"/>
              <a:cs typeface="Open Sans"/>
              <a:sym typeface="Open Sans"/>
            </a:endParaRPr>
          </a:p>
        </p:txBody>
      </p:sp>
      <p:sp>
        <p:nvSpPr>
          <p:cNvPr id="200" name="Google Shape;200;p26"/>
          <p:cNvSpPr txBox="1"/>
          <p:nvPr/>
        </p:nvSpPr>
        <p:spPr>
          <a:xfrm>
            <a:off x="179882" y="2953062"/>
            <a:ext cx="6160958" cy="1723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Open Sans"/>
                <a:ea typeface="Open Sans"/>
                <a:cs typeface="Open Sans"/>
                <a:sym typeface="Open Sans"/>
              </a:rPr>
              <a:t>Le </a:t>
            </a:r>
            <a:r>
              <a:rPr lang="en-US" sz="2400" b="0" i="0" u="none" strike="noStrike" cap="none" dirty="0" err="1">
                <a:solidFill>
                  <a:srgbClr val="000000"/>
                </a:solidFill>
                <a:latin typeface="Open Sans"/>
                <a:ea typeface="Open Sans"/>
                <a:cs typeface="Open Sans"/>
                <a:sym typeface="Open Sans"/>
              </a:rPr>
              <a:t>portail</a:t>
            </a:r>
            <a:r>
              <a:rPr lang="en-US" sz="2400" b="0" i="0" u="none" strike="noStrike" cap="none" dirty="0">
                <a:solidFill>
                  <a:srgbClr val="000000"/>
                </a:solidFill>
                <a:latin typeface="Open Sans"/>
                <a:ea typeface="Open Sans"/>
                <a:cs typeface="Open Sans"/>
                <a:sym typeface="Open Sans"/>
              </a:rPr>
              <a:t> de formation </a:t>
            </a:r>
            <a:r>
              <a:rPr lang="en-US" sz="2400" b="0" i="0" u="none" strike="noStrike" cap="none" dirty="0" err="1">
                <a:solidFill>
                  <a:srgbClr val="000000"/>
                </a:solidFill>
                <a:latin typeface="Open Sans"/>
                <a:ea typeface="Open Sans"/>
                <a:cs typeface="Open Sans"/>
                <a:sym typeface="Open Sans"/>
              </a:rPr>
              <a:t>est</a:t>
            </a:r>
            <a:r>
              <a:rPr lang="en-US" sz="2400" b="0" i="0" u="none" strike="noStrike" cap="none" dirty="0">
                <a:solidFill>
                  <a:srgbClr val="000000"/>
                </a:solidFill>
                <a:latin typeface="Open Sans"/>
                <a:ea typeface="Open Sans"/>
                <a:cs typeface="Open Sans"/>
                <a:sym typeface="Open Sans"/>
              </a:rPr>
              <a:t> </a:t>
            </a:r>
            <a:r>
              <a:rPr lang="en-US" sz="2400" b="0" i="0" u="none" strike="noStrike" cap="none" dirty="0" err="1">
                <a:solidFill>
                  <a:srgbClr val="000000"/>
                </a:solidFill>
                <a:latin typeface="Open Sans"/>
                <a:ea typeface="Open Sans"/>
                <a:cs typeface="Open Sans"/>
                <a:sym typeface="Open Sans"/>
              </a:rPr>
              <a:t>disponible</a:t>
            </a:r>
            <a:r>
              <a:rPr lang="en-US" sz="2400" b="0" i="0" u="none" strike="noStrike" cap="none" dirty="0">
                <a:solidFill>
                  <a:srgbClr val="000000"/>
                </a:solidFill>
                <a:latin typeface="Open Sans"/>
                <a:ea typeface="Open Sans"/>
                <a:cs typeface="Open Sans"/>
                <a:sym typeface="Open Sans"/>
              </a:rPr>
              <a:t> via </a:t>
            </a:r>
            <a:r>
              <a:rPr lang="en-US" sz="2400" b="0" i="0" u="none" strike="noStrike" cap="none" dirty="0" err="1">
                <a:solidFill>
                  <a:srgbClr val="000000"/>
                </a:solidFill>
                <a:latin typeface="Open Sans"/>
                <a:ea typeface="Open Sans"/>
                <a:cs typeface="Open Sans"/>
                <a:sym typeface="Open Sans"/>
              </a:rPr>
              <a:t>ce</a:t>
            </a:r>
            <a:r>
              <a:rPr lang="en-US" sz="2400" b="0" i="0" u="none" strike="noStrike" cap="none" dirty="0">
                <a:solidFill>
                  <a:srgbClr val="000000"/>
                </a:solidFill>
                <a:latin typeface="Open Sans"/>
                <a:ea typeface="Open Sans"/>
                <a:cs typeface="Open Sans"/>
                <a:sym typeface="Open Sans"/>
              </a:rPr>
              <a:t> </a:t>
            </a:r>
            <a:r>
              <a:rPr lang="en-US" sz="2400" b="0" i="0" u="none" strike="noStrike" cap="none" dirty="0" smtClean="0">
                <a:solidFill>
                  <a:srgbClr val="000000"/>
                </a:solidFill>
                <a:latin typeface="Open Sans"/>
                <a:ea typeface="Open Sans"/>
                <a:cs typeface="Open Sans"/>
                <a:sym typeface="Open Sans"/>
              </a:rPr>
              <a:t>lien : </a:t>
            </a:r>
          </a:p>
          <a:p>
            <a:pPr marL="0" marR="0" lvl="0" indent="0" algn="l" rtl="0">
              <a:lnSpc>
                <a:spcPct val="100000"/>
              </a:lnSpc>
              <a:spcBef>
                <a:spcPts val="0"/>
              </a:spcBef>
              <a:spcAft>
                <a:spcPts val="0"/>
              </a:spcAft>
              <a:buNone/>
            </a:pPr>
            <a:endParaRPr lang="en-US" sz="1000" b="0" i="0" u="none" strike="noStrike" cap="none" dirty="0" smtClean="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2400" b="0" i="0" u="sng" strike="noStrike" cap="none" dirty="0" smtClean="0">
                <a:solidFill>
                  <a:srgbClr val="000000"/>
                </a:solidFill>
                <a:latin typeface="Open Sans"/>
                <a:ea typeface="Open Sans"/>
                <a:cs typeface="Open Sans"/>
                <a:sym typeface="Open Sans"/>
                <a:hlinkClick r:id="rId3"/>
              </a:rPr>
              <a:t>https</a:t>
            </a:r>
            <a:r>
              <a:rPr lang="en-US" sz="2400" b="0" i="0" u="sng" strike="noStrike" cap="none" dirty="0">
                <a:solidFill>
                  <a:srgbClr val="000000"/>
                </a:solidFill>
                <a:latin typeface="Open Sans"/>
                <a:ea typeface="Open Sans"/>
                <a:cs typeface="Open Sans"/>
                <a:sym typeface="Open Sans"/>
                <a:hlinkClick r:id="rId3"/>
              </a:rPr>
              <a:t>://www.research4life.org/training/</a:t>
            </a:r>
            <a:endParaRPr sz="24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400" b="0" i="0" u="none" strike="noStrike" cap="none" dirty="0">
              <a:solidFill>
                <a:srgbClr val="000000"/>
              </a:solidFill>
              <a:latin typeface="Open Sans"/>
              <a:ea typeface="Open Sans"/>
              <a:cs typeface="Open Sans"/>
              <a:sym typeface="Open Sans"/>
            </a:endParaRPr>
          </a:p>
        </p:txBody>
      </p:sp>
      <p:pic>
        <p:nvPicPr>
          <p:cNvPr id="201" name="Google Shape;201;p26"/>
          <p:cNvPicPr preferRelativeResize="0"/>
          <p:nvPr/>
        </p:nvPicPr>
        <p:blipFill>
          <a:blip r:embed="rId4">
            <a:alphaModFix/>
          </a:blip>
          <a:stretch>
            <a:fillRect/>
          </a:stretch>
        </p:blipFill>
        <p:spPr>
          <a:xfrm>
            <a:off x="6258950" y="1764300"/>
            <a:ext cx="5631376" cy="5093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0" y="378608"/>
            <a:ext cx="7758545"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dirty="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Exemple</a:t>
            </a:r>
            <a:r>
              <a:rPr lang="en-US" dirty="0" smtClean="0">
                <a:solidFill>
                  <a:srgbClr val="586F7C"/>
                </a:solidFill>
                <a:latin typeface="Open Sans"/>
                <a:ea typeface="Open Sans"/>
                <a:cs typeface="Open Sans"/>
                <a:sym typeface="Open Sans"/>
              </a:rPr>
              <a:t> 1 : </a:t>
            </a:r>
            <a:r>
              <a:rPr lang="en-US" dirty="0" err="1" smtClean="0">
                <a:solidFill>
                  <a:srgbClr val="586F7C"/>
                </a:solidFill>
                <a:latin typeface="Open Sans"/>
                <a:ea typeface="Open Sans"/>
                <a:cs typeface="Open Sans"/>
                <a:sym typeface="Open Sans"/>
              </a:rPr>
              <a:t>Matériel</a:t>
            </a:r>
            <a:r>
              <a:rPr lang="en-US" dirty="0" smtClean="0">
                <a:solidFill>
                  <a:srgbClr val="586F7C"/>
                </a:solidFill>
                <a:latin typeface="Open Sans"/>
                <a:ea typeface="Open Sans"/>
                <a:cs typeface="Open Sans"/>
                <a:sym typeface="Open Sans"/>
              </a:rPr>
              <a:t> de formation</a:t>
            </a:r>
            <a:br>
              <a:rPr lang="en-US" dirty="0" smtClean="0">
                <a:solidFill>
                  <a:srgbClr val="586F7C"/>
                </a:solidFill>
                <a:latin typeface="Open Sans"/>
                <a:ea typeface="Open Sans"/>
                <a:cs typeface="Open Sans"/>
                <a:sym typeface="Open Sans"/>
              </a:rPr>
            </a:br>
            <a:r>
              <a:rPr lang="en-US" dirty="0" smtClean="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GOALI</a:t>
            </a:r>
            <a:br>
              <a:rPr lang="en-US" dirty="0">
                <a:solidFill>
                  <a:srgbClr val="586F7C"/>
                </a:solidFill>
                <a:latin typeface="Open Sans"/>
                <a:ea typeface="Open Sans"/>
                <a:cs typeface="Open Sans"/>
                <a:sym typeface="Open Sans"/>
              </a:rPr>
            </a:br>
            <a:endParaRPr dirty="0">
              <a:solidFill>
                <a:srgbClr val="586F7C"/>
              </a:solidFill>
              <a:latin typeface="Open Sans"/>
              <a:ea typeface="Open Sans"/>
              <a:cs typeface="Open Sans"/>
              <a:sym typeface="Open Sans"/>
            </a:endParaRPr>
          </a:p>
        </p:txBody>
      </p:sp>
      <p:pic>
        <p:nvPicPr>
          <p:cNvPr id="208" name="Google Shape;208;p27" descr="https://lh4.googleusercontent.com/5st-qk4QRjdRSeIc5fbKaI8laGSB3HksVrxOOTd1O0-ZGRn2Lg1fj_2tTIrQOHFmYmX7eUv_ut7n1QlUeLcyGNVJU6GlM90dk3iUJJnndFUjtlbiQszEwGmEXZfB7mg2YjtK1Uw"/>
          <p:cNvPicPr preferRelativeResize="0"/>
          <p:nvPr/>
        </p:nvPicPr>
        <p:blipFill rotWithShape="1">
          <a:blip r:embed="rId3">
            <a:alphaModFix/>
          </a:blip>
          <a:srcRect/>
          <a:stretch/>
        </p:blipFill>
        <p:spPr>
          <a:xfrm>
            <a:off x="4699938" y="1881011"/>
            <a:ext cx="6797519" cy="4976989"/>
          </a:xfrm>
          <a:prstGeom prst="rect">
            <a:avLst/>
          </a:prstGeom>
          <a:noFill/>
          <a:ln>
            <a:noFill/>
          </a:ln>
        </p:spPr>
      </p:pic>
      <p:sp>
        <p:nvSpPr>
          <p:cNvPr id="209" name="Google Shape;209;p27"/>
          <p:cNvSpPr txBox="1"/>
          <p:nvPr/>
        </p:nvSpPr>
        <p:spPr>
          <a:xfrm>
            <a:off x="254833" y="2098623"/>
            <a:ext cx="4046234" cy="44114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Aft>
                <a:spcPts val="0"/>
              </a:spcAft>
              <a:buClr>
                <a:srgbClr val="000000"/>
              </a:buClr>
              <a:buSzPts val="2400"/>
              <a:buFont typeface="Arial"/>
              <a:buAutoNum type="arabicPeriod"/>
            </a:pPr>
            <a:r>
              <a:rPr lang="en-US" sz="2400" b="0" i="0" u="none" strike="noStrike" cap="none" dirty="0" err="1">
                <a:solidFill>
                  <a:srgbClr val="000000"/>
                </a:solidFill>
                <a:latin typeface="Open Sans"/>
                <a:ea typeface="Open Sans"/>
                <a:cs typeface="Open Sans"/>
                <a:sym typeface="Open Sans"/>
              </a:rPr>
              <a:t>Allez</a:t>
            </a:r>
            <a:r>
              <a:rPr lang="en-US" sz="2400" b="0" i="0" u="none" strike="noStrike" cap="none" dirty="0">
                <a:solidFill>
                  <a:srgbClr val="000000"/>
                </a:solidFill>
                <a:latin typeface="Open Sans"/>
                <a:ea typeface="Open Sans"/>
                <a:cs typeface="Open Sans"/>
                <a:sym typeface="Open Sans"/>
              </a:rPr>
              <a:t> sur le site </a:t>
            </a:r>
            <a:r>
              <a:rPr lang="en-US" sz="2400" b="0" i="0" u="none" strike="noStrike" cap="none" dirty="0" smtClean="0">
                <a:solidFill>
                  <a:srgbClr val="000000"/>
                </a:solidFill>
                <a:latin typeface="Open Sans"/>
                <a:ea typeface="Open Sans"/>
                <a:cs typeface="Open Sans"/>
                <a:sym typeface="Open Sans"/>
              </a:rPr>
              <a:t>de Research4Life </a:t>
            </a:r>
            <a:r>
              <a:rPr lang="en-US" sz="2400" b="0" i="0" u="none" strike="noStrike" cap="none" dirty="0">
                <a:solidFill>
                  <a:srgbClr val="000000"/>
                </a:solidFill>
                <a:latin typeface="Open Sans"/>
                <a:ea typeface="Open Sans"/>
                <a:cs typeface="Open Sans"/>
                <a:sym typeface="Open Sans"/>
              </a:rPr>
              <a:t>et </a:t>
            </a:r>
            <a:r>
              <a:rPr lang="en-US" sz="2400" b="0" i="0" u="none" strike="noStrike" cap="none" dirty="0" err="1">
                <a:solidFill>
                  <a:srgbClr val="000000"/>
                </a:solidFill>
                <a:latin typeface="Open Sans"/>
                <a:ea typeface="Open Sans"/>
                <a:cs typeface="Open Sans"/>
                <a:sym typeface="Open Sans"/>
              </a:rPr>
              <a:t>cliquez</a:t>
            </a:r>
            <a:r>
              <a:rPr lang="en-US" sz="2400" b="0" i="0" u="none" strike="noStrike" cap="none" dirty="0">
                <a:solidFill>
                  <a:srgbClr val="000000"/>
                </a:solidFill>
                <a:latin typeface="Open Sans"/>
                <a:ea typeface="Open Sans"/>
                <a:cs typeface="Open Sans"/>
                <a:sym typeface="Open Sans"/>
              </a:rPr>
              <a:t> sur </a:t>
            </a:r>
            <a:r>
              <a:rPr lang="en-US" sz="2400" b="0" i="0" u="none" strike="noStrike" cap="none" dirty="0" err="1">
                <a:solidFill>
                  <a:srgbClr val="000000"/>
                </a:solidFill>
                <a:latin typeface="Open Sans"/>
                <a:ea typeface="Open Sans"/>
                <a:cs typeface="Open Sans"/>
                <a:sym typeface="Open Sans"/>
              </a:rPr>
              <a:t>l’onglet</a:t>
            </a:r>
            <a:r>
              <a:rPr lang="en-US" sz="2400" b="0" i="0" u="none" strike="noStrike" cap="none" dirty="0">
                <a:solidFill>
                  <a:srgbClr val="000000"/>
                </a:solidFill>
                <a:latin typeface="Open Sans"/>
                <a:ea typeface="Open Sans"/>
                <a:cs typeface="Open Sans"/>
                <a:sym typeface="Open Sans"/>
              </a:rPr>
              <a:t> </a:t>
            </a:r>
            <a:r>
              <a:rPr lang="en-US" sz="2400" b="1" dirty="0">
                <a:latin typeface="Open Sans"/>
                <a:ea typeface="Open Sans"/>
                <a:cs typeface="Open Sans"/>
                <a:sym typeface="Open Sans"/>
              </a:rPr>
              <a:t>Formation.</a:t>
            </a:r>
            <a:r>
              <a:rPr lang="en-US" sz="2400" b="0" i="0" u="none" strike="noStrike" cap="none" dirty="0">
                <a:solidFill>
                  <a:srgbClr val="000000"/>
                </a:solidFill>
                <a:latin typeface="Open Sans"/>
                <a:ea typeface="Open Sans"/>
                <a:cs typeface="Open Sans"/>
                <a:sym typeface="Open Sans"/>
              </a:rPr>
              <a:t> </a:t>
            </a:r>
            <a:endParaRPr dirty="0"/>
          </a:p>
          <a:p>
            <a:pPr marL="342900" marR="0" lvl="0" indent="-342900" algn="l" rtl="0">
              <a:lnSpc>
                <a:spcPct val="100000"/>
              </a:lnSpc>
              <a:spcBef>
                <a:spcPts val="1000"/>
              </a:spcBef>
              <a:spcAft>
                <a:spcPts val="0"/>
              </a:spcAft>
              <a:buClr>
                <a:srgbClr val="000000"/>
              </a:buClr>
              <a:buSzPts val="2400"/>
              <a:buFont typeface="Arial"/>
              <a:buAutoNum type="arabicPeriod"/>
            </a:pPr>
            <a:r>
              <a:rPr lang="en-US" sz="2400" b="0" i="0" u="none" strike="noStrike" cap="none" dirty="0" err="1">
                <a:solidFill>
                  <a:srgbClr val="000000"/>
                </a:solidFill>
                <a:latin typeface="Open Sans"/>
                <a:ea typeface="Open Sans"/>
                <a:cs typeface="Open Sans"/>
                <a:sym typeface="Open Sans"/>
              </a:rPr>
              <a:t>Faites</a:t>
            </a:r>
            <a:r>
              <a:rPr lang="en-US" sz="2400" b="0" i="0" u="none" strike="noStrike" cap="none" dirty="0">
                <a:solidFill>
                  <a:srgbClr val="000000"/>
                </a:solidFill>
                <a:latin typeface="Open Sans"/>
                <a:ea typeface="Open Sans"/>
                <a:cs typeface="Open Sans"/>
                <a:sym typeface="Open Sans"/>
              </a:rPr>
              <a:t> </a:t>
            </a:r>
            <a:r>
              <a:rPr lang="en-US" sz="2400" b="0" i="0" u="none" strike="noStrike" cap="none" dirty="0" err="1">
                <a:solidFill>
                  <a:srgbClr val="000000"/>
                </a:solidFill>
                <a:latin typeface="Open Sans"/>
                <a:ea typeface="Open Sans"/>
                <a:cs typeface="Open Sans"/>
                <a:sym typeface="Open Sans"/>
              </a:rPr>
              <a:t>défiler</a:t>
            </a:r>
            <a:r>
              <a:rPr lang="en-US" sz="2400" b="0" i="0" u="none" strike="noStrike" cap="none" dirty="0">
                <a:solidFill>
                  <a:srgbClr val="000000"/>
                </a:solidFill>
                <a:latin typeface="Open Sans"/>
                <a:ea typeface="Open Sans"/>
                <a:cs typeface="Open Sans"/>
                <a:sym typeface="Open Sans"/>
              </a:rPr>
              <a:t> la page et </a:t>
            </a:r>
            <a:r>
              <a:rPr lang="en-US" sz="2400" b="0" i="0" u="none" strike="noStrike" cap="none" dirty="0" err="1">
                <a:solidFill>
                  <a:srgbClr val="000000"/>
                </a:solidFill>
                <a:latin typeface="Open Sans"/>
                <a:ea typeface="Open Sans"/>
                <a:cs typeface="Open Sans"/>
                <a:sym typeface="Open Sans"/>
              </a:rPr>
              <a:t>cliquez</a:t>
            </a:r>
            <a:r>
              <a:rPr lang="en-US" sz="2400" b="0" i="0" u="none" strike="noStrike" cap="none" dirty="0">
                <a:solidFill>
                  <a:srgbClr val="000000"/>
                </a:solidFill>
                <a:latin typeface="Open Sans"/>
                <a:ea typeface="Open Sans"/>
                <a:cs typeface="Open Sans"/>
                <a:sym typeface="Open Sans"/>
              </a:rPr>
              <a:t> </a:t>
            </a:r>
            <a:r>
              <a:rPr lang="en-US" sz="2400" b="0" i="0" u="none" strike="noStrike" cap="none" dirty="0" smtClean="0">
                <a:solidFill>
                  <a:srgbClr val="000000"/>
                </a:solidFill>
                <a:latin typeface="Open Sans"/>
                <a:ea typeface="Open Sans"/>
                <a:cs typeface="Open Sans"/>
                <a:sym typeface="Open Sans"/>
              </a:rPr>
              <a:t>sur </a:t>
            </a:r>
            <a:r>
              <a:rPr lang="en-US" sz="2400" b="1" i="0" u="none" strike="noStrike" cap="none" dirty="0" smtClean="0">
                <a:solidFill>
                  <a:srgbClr val="000000"/>
                </a:solidFill>
                <a:latin typeface="Open Sans"/>
                <a:ea typeface="Open Sans"/>
                <a:cs typeface="Open Sans"/>
                <a:sym typeface="Open Sans"/>
              </a:rPr>
              <a:t>Formation </a:t>
            </a:r>
            <a:r>
              <a:rPr lang="en-US" sz="2400" b="1" i="0" u="none" strike="noStrike" cap="none" dirty="0" err="1">
                <a:solidFill>
                  <a:srgbClr val="000000"/>
                </a:solidFill>
                <a:latin typeface="Open Sans"/>
                <a:ea typeface="Open Sans"/>
                <a:cs typeface="Open Sans"/>
                <a:sym typeface="Open Sans"/>
              </a:rPr>
              <a:t>spécifique</a:t>
            </a:r>
            <a:r>
              <a:rPr lang="en-US" sz="2400" b="1" i="0" u="none" strike="noStrike" cap="none" dirty="0">
                <a:solidFill>
                  <a:srgbClr val="000000"/>
                </a:solidFill>
                <a:latin typeface="Open Sans"/>
                <a:ea typeface="Open Sans"/>
                <a:cs typeface="Open Sans"/>
                <a:sym typeface="Open Sans"/>
              </a:rPr>
              <a:t> au </a:t>
            </a:r>
            <a:r>
              <a:rPr lang="en-US" sz="2400" b="1" i="0" u="none" strike="noStrike" cap="none" dirty="0" err="1">
                <a:solidFill>
                  <a:srgbClr val="000000"/>
                </a:solidFill>
                <a:latin typeface="Open Sans"/>
                <a:ea typeface="Open Sans"/>
                <a:cs typeface="Open Sans"/>
                <a:sym typeface="Open Sans"/>
              </a:rPr>
              <a:t>programme</a:t>
            </a:r>
            <a:r>
              <a:rPr lang="en-US" sz="2400" b="1" i="0" u="none" strike="noStrike" cap="none" dirty="0">
                <a:solidFill>
                  <a:srgbClr val="000000"/>
                </a:solidFill>
                <a:latin typeface="Open Sans"/>
                <a:ea typeface="Open Sans"/>
                <a:cs typeface="Open Sans"/>
                <a:sym typeface="Open Sans"/>
              </a:rPr>
              <a:t>.</a:t>
            </a:r>
            <a:endParaRPr dirty="0"/>
          </a:p>
          <a:p>
            <a:pPr marL="342900" marR="0" lvl="0" indent="-342900" algn="l" rtl="0">
              <a:lnSpc>
                <a:spcPct val="100000"/>
              </a:lnSpc>
              <a:spcBef>
                <a:spcPts val="1000"/>
              </a:spcBef>
              <a:spcAft>
                <a:spcPts val="0"/>
              </a:spcAft>
              <a:buClr>
                <a:srgbClr val="000000"/>
              </a:buClr>
              <a:buSzPts val="2400"/>
              <a:buFont typeface="Arial"/>
              <a:buAutoNum type="arabicPeriod"/>
            </a:pPr>
            <a:r>
              <a:rPr lang="en-US" sz="2400" b="0" i="0" u="none" strike="noStrike" cap="none" dirty="0" err="1">
                <a:solidFill>
                  <a:srgbClr val="000000"/>
                </a:solidFill>
                <a:latin typeface="Open Sans"/>
                <a:ea typeface="Open Sans"/>
                <a:cs typeface="Open Sans"/>
                <a:sym typeface="Open Sans"/>
              </a:rPr>
              <a:t>Sélectionnez</a:t>
            </a:r>
            <a:r>
              <a:rPr lang="en-US" sz="2400" b="0" i="0" u="none" strike="noStrike" cap="none" dirty="0">
                <a:solidFill>
                  <a:srgbClr val="000000"/>
                </a:solidFill>
                <a:latin typeface="Open Sans"/>
                <a:ea typeface="Open Sans"/>
                <a:cs typeface="Open Sans"/>
                <a:sym typeface="Open Sans"/>
              </a:rPr>
              <a:t> </a:t>
            </a:r>
            <a:r>
              <a:rPr lang="en-US" sz="2400" b="1" dirty="0">
                <a:latin typeface="Open Sans"/>
                <a:ea typeface="Open Sans"/>
                <a:cs typeface="Open Sans"/>
                <a:sym typeface="Open Sans"/>
              </a:rPr>
              <a:t>GOALI</a:t>
            </a:r>
            <a:r>
              <a:rPr lang="en-US" sz="2400" b="0" i="0" u="none" strike="noStrike" cap="none" dirty="0">
                <a:solidFill>
                  <a:srgbClr val="000000"/>
                </a:solidFill>
                <a:latin typeface="Open Sans"/>
                <a:ea typeface="Open Sans"/>
                <a:cs typeface="Open Sans"/>
                <a:sym typeface="Open Sans"/>
              </a:rPr>
              <a:t>, </a:t>
            </a:r>
            <a:r>
              <a:rPr lang="en-US" sz="2400" b="0" i="0" u="none" strike="noStrike" cap="none" dirty="0" err="1">
                <a:solidFill>
                  <a:srgbClr val="000000"/>
                </a:solidFill>
                <a:latin typeface="Open Sans"/>
                <a:ea typeface="Open Sans"/>
                <a:cs typeface="Open Sans"/>
                <a:sym typeface="Open Sans"/>
              </a:rPr>
              <a:t>cette</a:t>
            </a:r>
            <a:r>
              <a:rPr lang="en-US" sz="2400" b="0" i="0" u="none" strike="noStrike" cap="none" dirty="0">
                <a:solidFill>
                  <a:srgbClr val="000000"/>
                </a:solidFill>
                <a:latin typeface="Open Sans"/>
                <a:ea typeface="Open Sans"/>
                <a:cs typeface="Open Sans"/>
                <a:sym typeface="Open Sans"/>
              </a:rPr>
              <a:t> action </a:t>
            </a:r>
            <a:r>
              <a:rPr lang="en-US" sz="2400" b="0" i="0" u="none" strike="noStrike" cap="none" dirty="0" err="1">
                <a:solidFill>
                  <a:srgbClr val="000000"/>
                </a:solidFill>
                <a:latin typeface="Open Sans"/>
                <a:ea typeface="Open Sans"/>
                <a:cs typeface="Open Sans"/>
                <a:sym typeface="Open Sans"/>
              </a:rPr>
              <a:t>vous</a:t>
            </a:r>
            <a:r>
              <a:rPr lang="en-US" sz="2400" b="0" i="0" u="none" strike="noStrike" cap="none" dirty="0">
                <a:solidFill>
                  <a:srgbClr val="000000"/>
                </a:solidFill>
                <a:latin typeface="Open Sans"/>
                <a:ea typeface="Open Sans"/>
                <a:cs typeface="Open Sans"/>
                <a:sym typeface="Open Sans"/>
              </a:rPr>
              <a:t> </a:t>
            </a:r>
            <a:r>
              <a:rPr lang="en-US" sz="2400" dirty="0" err="1">
                <a:latin typeface="Open Sans"/>
                <a:ea typeface="Open Sans"/>
                <a:cs typeface="Open Sans"/>
                <a:sym typeface="Open Sans"/>
              </a:rPr>
              <a:t>conduira</a:t>
            </a:r>
            <a:r>
              <a:rPr lang="en-US" sz="2400" dirty="0">
                <a:latin typeface="Open Sans"/>
                <a:ea typeface="Open Sans"/>
                <a:cs typeface="Open Sans"/>
                <a:sym typeface="Open Sans"/>
              </a:rPr>
              <a:t> </a:t>
            </a:r>
            <a:r>
              <a:rPr lang="en-US" sz="2400" dirty="0" smtClean="0">
                <a:latin typeface="Open Sans"/>
                <a:ea typeface="Open Sans"/>
                <a:cs typeface="Open Sans"/>
                <a:sym typeface="Open Sans"/>
              </a:rPr>
              <a:t>sur le </a:t>
            </a:r>
            <a:r>
              <a:rPr lang="en-US" sz="2400" dirty="0">
                <a:latin typeface="Open Sans"/>
                <a:ea typeface="Open Sans"/>
                <a:cs typeface="Open Sans"/>
                <a:sym typeface="Open Sans"/>
              </a:rPr>
              <a:t>site de formation </a:t>
            </a:r>
            <a:r>
              <a:rPr lang="en-US" sz="2400" b="1" dirty="0" smtClean="0">
                <a:latin typeface="Open Sans"/>
                <a:ea typeface="Open Sans"/>
                <a:cs typeface="Open Sans"/>
                <a:sym typeface="Open Sans"/>
              </a:rPr>
              <a:t>GOALI</a:t>
            </a:r>
            <a:r>
              <a:rPr lang="en-US" sz="2400" b="0" i="0" u="none" strike="noStrike" cap="none" dirty="0">
                <a:solidFill>
                  <a:srgbClr val="000000"/>
                </a:solidFill>
                <a:latin typeface="Open Sans"/>
                <a:ea typeface="Open Sans"/>
                <a:cs typeface="Open Sans"/>
                <a:sym typeface="Open Sans"/>
              </a:rPr>
              <a:t>.</a:t>
            </a:r>
            <a:endParaRPr sz="24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1" y="544945"/>
            <a:ext cx="7767782" cy="914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dirty="0" smtClean="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Exemple</a:t>
            </a:r>
            <a:r>
              <a:rPr lang="en-US" dirty="0" smtClean="0">
                <a:solidFill>
                  <a:srgbClr val="586F7C"/>
                </a:solidFill>
                <a:latin typeface="Open Sans"/>
                <a:ea typeface="Open Sans"/>
                <a:cs typeface="Open Sans"/>
                <a:sym typeface="Open Sans"/>
              </a:rPr>
              <a:t> 2 : </a:t>
            </a:r>
            <a:r>
              <a:rPr lang="en-US" dirty="0" err="1" smtClean="0">
                <a:solidFill>
                  <a:srgbClr val="586F7C"/>
                </a:solidFill>
                <a:latin typeface="Open Sans"/>
                <a:ea typeface="Open Sans"/>
                <a:cs typeface="Open Sans"/>
                <a:sym typeface="Open Sans"/>
              </a:rPr>
              <a:t>cours</a:t>
            </a:r>
            <a:r>
              <a:rPr lang="en-US" dirty="0" smtClean="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en</a:t>
            </a:r>
            <a:r>
              <a:rPr lang="en-US" dirty="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ligne</a:t>
            </a:r>
            <a:r>
              <a:rPr lang="en-US" dirty="0" smtClean="0">
                <a:solidFill>
                  <a:srgbClr val="586F7C"/>
                </a:solidFill>
                <a:latin typeface="Open Sans"/>
                <a:ea typeface="Open Sans"/>
                <a:cs typeface="Open Sans"/>
                <a:sym typeface="Open Sans"/>
              </a:rPr>
              <a:t> AGORA</a:t>
            </a:r>
            <a:r>
              <a:rPr lang="en-US" dirty="0">
                <a:solidFill>
                  <a:srgbClr val="586F7C"/>
                </a:solidFill>
                <a:latin typeface="Open Sans"/>
                <a:ea typeface="Open Sans"/>
                <a:cs typeface="Open Sans"/>
                <a:sym typeface="Open Sans"/>
              </a:rPr>
              <a:t/>
            </a:r>
            <a:br>
              <a:rPr lang="en-US" dirty="0">
                <a:solidFill>
                  <a:srgbClr val="586F7C"/>
                </a:solidFill>
                <a:latin typeface="Open Sans"/>
                <a:ea typeface="Open Sans"/>
                <a:cs typeface="Open Sans"/>
                <a:sym typeface="Open Sans"/>
              </a:rPr>
            </a:br>
            <a:endParaRPr dirty="0">
              <a:solidFill>
                <a:srgbClr val="586F7C"/>
              </a:solidFill>
              <a:latin typeface="Open Sans"/>
              <a:ea typeface="Open Sans"/>
              <a:cs typeface="Open Sans"/>
              <a:sym typeface="Open Sans"/>
            </a:endParaRPr>
          </a:p>
        </p:txBody>
      </p:sp>
      <p:pic>
        <p:nvPicPr>
          <p:cNvPr id="216" name="Google Shape;216;p28" descr="https://lh6.googleusercontent.com/3_uVCDkQh1eae52M7PHE1IpBJepoh8FgnxS0MfSSn5MOde9YL50sPzDkt8y3swvL1kZITY-1bxHeX1T_S-xShcsrK8d5rKiI3Qj2-cK7kxXdag-RBgYL4C-MpI7CH0wlxabT71o"/>
          <p:cNvPicPr preferRelativeResize="0"/>
          <p:nvPr/>
        </p:nvPicPr>
        <p:blipFill rotWithShape="1">
          <a:blip r:embed="rId3">
            <a:alphaModFix/>
          </a:blip>
          <a:srcRect/>
          <a:stretch/>
        </p:blipFill>
        <p:spPr>
          <a:xfrm>
            <a:off x="4287134" y="1845663"/>
            <a:ext cx="7765009" cy="4825292"/>
          </a:xfrm>
          <a:prstGeom prst="rect">
            <a:avLst/>
          </a:prstGeom>
          <a:noFill/>
          <a:ln>
            <a:noFill/>
          </a:ln>
        </p:spPr>
      </p:pic>
      <p:sp>
        <p:nvSpPr>
          <p:cNvPr id="217" name="Google Shape;217;p28"/>
          <p:cNvSpPr txBox="1"/>
          <p:nvPr/>
        </p:nvSpPr>
        <p:spPr>
          <a:xfrm>
            <a:off x="254833" y="2098623"/>
            <a:ext cx="3829986" cy="4242147"/>
          </a:xfrm>
          <a:prstGeom prst="rect">
            <a:avLst/>
          </a:prstGeom>
          <a:noFill/>
          <a:ln>
            <a:noFill/>
          </a:ln>
        </p:spPr>
        <p:txBody>
          <a:bodyPr spcFirstLastPara="1" wrap="square" lIns="91425" tIns="45700" rIns="91425" bIns="45700" anchor="t" anchorCtr="0">
            <a:spAutoFit/>
          </a:bodyPr>
          <a:lstStyle/>
          <a:p>
            <a:pPr marL="347472" marR="0" lvl="0" indent="-342900" algn="l" rtl="0">
              <a:lnSpc>
                <a:spcPct val="100000"/>
              </a:lnSpc>
              <a:spcBef>
                <a:spcPts val="0"/>
              </a:spcBef>
              <a:spcAft>
                <a:spcPts val="0"/>
              </a:spcAft>
              <a:buClr>
                <a:srgbClr val="000000"/>
              </a:buClr>
              <a:buSzPts val="2400"/>
              <a:buFont typeface="Arial"/>
              <a:buAutoNum type="arabicPeriod"/>
            </a:pPr>
            <a:r>
              <a:rPr lang="en-US" sz="2300" b="0" i="0" u="none" strike="noStrike" cap="none" dirty="0" err="1">
                <a:solidFill>
                  <a:srgbClr val="000000"/>
                </a:solidFill>
                <a:latin typeface="Open Sans"/>
                <a:ea typeface="Open Sans"/>
                <a:cs typeface="Open Sans"/>
                <a:sym typeface="Open Sans"/>
              </a:rPr>
              <a:t>Allez</a:t>
            </a:r>
            <a:r>
              <a:rPr lang="en-US" sz="2300" b="0" i="0" u="none" strike="noStrike" cap="none" dirty="0">
                <a:solidFill>
                  <a:srgbClr val="000000"/>
                </a:solidFill>
                <a:latin typeface="Open Sans"/>
                <a:ea typeface="Open Sans"/>
                <a:cs typeface="Open Sans"/>
                <a:sym typeface="Open Sans"/>
              </a:rPr>
              <a:t> sur le site </a:t>
            </a:r>
            <a:r>
              <a:rPr lang="en-US" sz="2300" b="0" i="0" u="none" strike="noStrike" cap="none" dirty="0" smtClean="0">
                <a:solidFill>
                  <a:srgbClr val="000000"/>
                </a:solidFill>
                <a:latin typeface="Open Sans"/>
                <a:ea typeface="Open Sans"/>
                <a:cs typeface="Open Sans"/>
                <a:sym typeface="Open Sans"/>
              </a:rPr>
              <a:t>de Research4Life </a:t>
            </a:r>
            <a:r>
              <a:rPr lang="en-US" sz="2300" b="0" i="0" u="none" strike="noStrike" cap="none" dirty="0">
                <a:solidFill>
                  <a:srgbClr val="000000"/>
                </a:solidFill>
                <a:latin typeface="Open Sans"/>
                <a:ea typeface="Open Sans"/>
                <a:cs typeface="Open Sans"/>
                <a:sym typeface="Open Sans"/>
              </a:rPr>
              <a:t>et </a:t>
            </a:r>
            <a:r>
              <a:rPr lang="en-US" sz="2300" b="0" i="0" u="none" strike="noStrike" cap="none" dirty="0" err="1">
                <a:solidFill>
                  <a:srgbClr val="000000"/>
                </a:solidFill>
                <a:latin typeface="Open Sans"/>
                <a:ea typeface="Open Sans"/>
                <a:cs typeface="Open Sans"/>
                <a:sym typeface="Open Sans"/>
              </a:rPr>
              <a:t>cliquez</a:t>
            </a:r>
            <a:r>
              <a:rPr lang="en-US" sz="2300" b="0" i="0" u="none" strike="noStrike" cap="none" dirty="0">
                <a:solidFill>
                  <a:srgbClr val="000000"/>
                </a:solidFill>
                <a:latin typeface="Open Sans"/>
                <a:ea typeface="Open Sans"/>
                <a:cs typeface="Open Sans"/>
                <a:sym typeface="Open Sans"/>
              </a:rPr>
              <a:t> sur </a:t>
            </a:r>
            <a:r>
              <a:rPr lang="en-US" sz="2300" b="0" i="0" u="none" strike="noStrike" cap="none" dirty="0" err="1">
                <a:solidFill>
                  <a:srgbClr val="000000"/>
                </a:solidFill>
                <a:latin typeface="Open Sans"/>
                <a:ea typeface="Open Sans"/>
                <a:cs typeface="Open Sans"/>
                <a:sym typeface="Open Sans"/>
              </a:rPr>
              <a:t>l’onglet</a:t>
            </a:r>
            <a:r>
              <a:rPr lang="en-US" sz="2300" b="0" i="0" u="none" strike="noStrike" cap="none" dirty="0">
                <a:solidFill>
                  <a:srgbClr val="000000"/>
                </a:solidFill>
                <a:latin typeface="Open Sans"/>
                <a:ea typeface="Open Sans"/>
                <a:cs typeface="Open Sans"/>
                <a:sym typeface="Open Sans"/>
              </a:rPr>
              <a:t> </a:t>
            </a:r>
            <a:r>
              <a:rPr lang="en-US" sz="2300" b="1" dirty="0">
                <a:latin typeface="Open Sans"/>
                <a:ea typeface="Open Sans"/>
                <a:cs typeface="Open Sans"/>
                <a:sym typeface="Open Sans"/>
              </a:rPr>
              <a:t>Formation</a:t>
            </a:r>
            <a:r>
              <a:rPr lang="en-US" sz="2300" b="0" i="0" u="none" strike="noStrike" cap="none" dirty="0">
                <a:solidFill>
                  <a:srgbClr val="000000"/>
                </a:solidFill>
                <a:latin typeface="Open Sans"/>
                <a:ea typeface="Open Sans"/>
                <a:cs typeface="Open Sans"/>
                <a:sym typeface="Open Sans"/>
              </a:rPr>
              <a:t>.</a:t>
            </a:r>
            <a:endParaRPr sz="2300" dirty="0"/>
          </a:p>
          <a:p>
            <a:pPr marL="342900" marR="0" lvl="0" indent="-342900" algn="l" rtl="0">
              <a:lnSpc>
                <a:spcPct val="100000"/>
              </a:lnSpc>
              <a:spcBef>
                <a:spcPts val="1000"/>
              </a:spcBef>
              <a:spcAft>
                <a:spcPts val="0"/>
              </a:spcAft>
              <a:buClr>
                <a:srgbClr val="000000"/>
              </a:buClr>
              <a:buSzPts val="2400"/>
              <a:buFont typeface="Arial"/>
              <a:buAutoNum type="arabicPeriod"/>
            </a:pPr>
            <a:r>
              <a:rPr lang="en-US" sz="2300" b="0" i="0" u="none" strike="noStrike" cap="none" dirty="0" err="1">
                <a:solidFill>
                  <a:srgbClr val="000000"/>
                </a:solidFill>
                <a:latin typeface="Open Sans"/>
                <a:ea typeface="Open Sans"/>
                <a:cs typeface="Open Sans"/>
                <a:sym typeface="Open Sans"/>
              </a:rPr>
              <a:t>Faites</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défiler</a:t>
            </a:r>
            <a:r>
              <a:rPr lang="en-US" sz="2300" b="0" i="0" u="none" strike="noStrike" cap="none" dirty="0">
                <a:solidFill>
                  <a:srgbClr val="000000"/>
                </a:solidFill>
                <a:latin typeface="Open Sans"/>
                <a:ea typeface="Open Sans"/>
                <a:cs typeface="Open Sans"/>
                <a:sym typeface="Open Sans"/>
              </a:rPr>
              <a:t> la page et </a:t>
            </a:r>
            <a:r>
              <a:rPr lang="en-US" sz="2300" b="0" i="0" u="none" strike="noStrike" cap="none" dirty="0" err="1">
                <a:solidFill>
                  <a:srgbClr val="000000"/>
                </a:solidFill>
                <a:latin typeface="Open Sans"/>
                <a:ea typeface="Open Sans"/>
                <a:cs typeface="Open Sans"/>
                <a:sym typeface="Open Sans"/>
              </a:rPr>
              <a:t>cliquez</a:t>
            </a:r>
            <a:r>
              <a:rPr lang="en-US" sz="2300" b="0" i="0" u="none" strike="noStrike" cap="none" dirty="0">
                <a:solidFill>
                  <a:srgbClr val="000000"/>
                </a:solidFill>
                <a:latin typeface="Open Sans"/>
                <a:ea typeface="Open Sans"/>
                <a:cs typeface="Open Sans"/>
                <a:sym typeface="Open Sans"/>
              </a:rPr>
              <a:t> sur </a:t>
            </a:r>
            <a:r>
              <a:rPr lang="en-US" sz="2300" b="1" i="0" u="none" strike="noStrike" cap="none" dirty="0">
                <a:solidFill>
                  <a:srgbClr val="000000"/>
                </a:solidFill>
                <a:latin typeface="Open Sans"/>
                <a:ea typeface="Open Sans"/>
                <a:cs typeface="Open Sans"/>
                <a:sym typeface="Open Sans"/>
              </a:rPr>
              <a:t>Formation </a:t>
            </a:r>
            <a:r>
              <a:rPr lang="en-US" sz="2300" b="1" i="0" u="none" strike="noStrike" cap="none" dirty="0" err="1">
                <a:solidFill>
                  <a:srgbClr val="000000"/>
                </a:solidFill>
                <a:latin typeface="Open Sans"/>
                <a:ea typeface="Open Sans"/>
                <a:cs typeface="Open Sans"/>
                <a:sym typeface="Open Sans"/>
              </a:rPr>
              <a:t>spécifique</a:t>
            </a:r>
            <a:r>
              <a:rPr lang="en-US" sz="2300" b="1" i="0" u="none" strike="noStrike" cap="none" dirty="0">
                <a:solidFill>
                  <a:srgbClr val="000000"/>
                </a:solidFill>
                <a:latin typeface="Open Sans"/>
                <a:ea typeface="Open Sans"/>
                <a:cs typeface="Open Sans"/>
                <a:sym typeface="Open Sans"/>
              </a:rPr>
              <a:t> au </a:t>
            </a:r>
            <a:r>
              <a:rPr lang="en-US" sz="2300" b="1" i="0" u="none" strike="noStrike" cap="none" dirty="0" err="1">
                <a:solidFill>
                  <a:srgbClr val="000000"/>
                </a:solidFill>
                <a:latin typeface="Open Sans"/>
                <a:ea typeface="Open Sans"/>
                <a:cs typeface="Open Sans"/>
                <a:sym typeface="Open Sans"/>
              </a:rPr>
              <a:t>programme</a:t>
            </a:r>
            <a:r>
              <a:rPr lang="en-US" sz="2300" b="1" i="0" u="none" strike="noStrike" cap="none" dirty="0">
                <a:solidFill>
                  <a:srgbClr val="000000"/>
                </a:solidFill>
                <a:latin typeface="Open Sans"/>
                <a:ea typeface="Open Sans"/>
                <a:cs typeface="Open Sans"/>
                <a:sym typeface="Open Sans"/>
              </a:rPr>
              <a:t>.</a:t>
            </a:r>
            <a:endParaRPr sz="2300" dirty="0"/>
          </a:p>
          <a:p>
            <a:pPr marL="342900" marR="0" lvl="0" indent="-342900" algn="l" rtl="0">
              <a:lnSpc>
                <a:spcPct val="100000"/>
              </a:lnSpc>
              <a:spcBef>
                <a:spcPts val="1000"/>
              </a:spcBef>
              <a:spcAft>
                <a:spcPts val="0"/>
              </a:spcAft>
              <a:buClr>
                <a:srgbClr val="000000"/>
              </a:buClr>
              <a:buSzPts val="2400"/>
              <a:buFont typeface="Arial"/>
              <a:buAutoNum type="arabicPeriod"/>
            </a:pPr>
            <a:r>
              <a:rPr lang="en-US" sz="2300" b="0" i="0" u="none" strike="noStrike" cap="none" dirty="0" err="1">
                <a:solidFill>
                  <a:srgbClr val="000000"/>
                </a:solidFill>
                <a:latin typeface="Open Sans"/>
                <a:ea typeface="Open Sans"/>
                <a:cs typeface="Open Sans"/>
                <a:sym typeface="Open Sans"/>
              </a:rPr>
              <a:t>Sélectionnez</a:t>
            </a:r>
            <a:r>
              <a:rPr lang="en-US" sz="2300" b="0" i="0" u="none" strike="noStrike" cap="none" dirty="0">
                <a:solidFill>
                  <a:srgbClr val="000000"/>
                </a:solidFill>
                <a:latin typeface="Open Sans"/>
                <a:ea typeface="Open Sans"/>
                <a:cs typeface="Open Sans"/>
                <a:sym typeface="Open Sans"/>
              </a:rPr>
              <a:t> </a:t>
            </a:r>
            <a:r>
              <a:rPr lang="en-US" sz="2300" b="1" i="0" u="none" strike="noStrike" cap="none" dirty="0">
                <a:solidFill>
                  <a:srgbClr val="000000"/>
                </a:solidFill>
                <a:latin typeface="Open Sans"/>
                <a:ea typeface="Open Sans"/>
                <a:cs typeface="Open Sans"/>
                <a:sym typeface="Open Sans"/>
              </a:rPr>
              <a:t>AGORA</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cette</a:t>
            </a:r>
            <a:r>
              <a:rPr lang="en-US" sz="2300" b="0" i="0" u="none" strike="noStrike" cap="none" dirty="0">
                <a:solidFill>
                  <a:srgbClr val="000000"/>
                </a:solidFill>
                <a:latin typeface="Open Sans"/>
                <a:ea typeface="Open Sans"/>
                <a:cs typeface="Open Sans"/>
                <a:sym typeface="Open Sans"/>
              </a:rPr>
              <a:t> action </a:t>
            </a:r>
            <a:r>
              <a:rPr lang="en-US" sz="2300" b="0" i="0" u="none" strike="noStrike" cap="none" dirty="0" err="1">
                <a:solidFill>
                  <a:srgbClr val="000000"/>
                </a:solidFill>
                <a:latin typeface="Open Sans"/>
                <a:ea typeface="Open Sans"/>
                <a:cs typeface="Open Sans"/>
                <a:sym typeface="Open Sans"/>
              </a:rPr>
              <a:t>vous</a:t>
            </a:r>
            <a:r>
              <a:rPr lang="en-US" sz="2300" b="0" i="0" u="none" strike="noStrike" cap="none" dirty="0">
                <a:solidFill>
                  <a:srgbClr val="000000"/>
                </a:solidFill>
                <a:latin typeface="Open Sans"/>
                <a:ea typeface="Open Sans"/>
                <a:cs typeface="Open Sans"/>
                <a:sym typeface="Open Sans"/>
              </a:rPr>
              <a:t> </a:t>
            </a:r>
            <a:r>
              <a:rPr lang="en-US" sz="2300" dirty="0" err="1">
                <a:latin typeface="Open Sans"/>
                <a:ea typeface="Open Sans"/>
                <a:cs typeface="Open Sans"/>
                <a:sym typeface="Open Sans"/>
              </a:rPr>
              <a:t>conduira</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smtClean="0">
                <a:solidFill>
                  <a:srgbClr val="000000"/>
                </a:solidFill>
                <a:latin typeface="Open Sans"/>
                <a:ea typeface="Open Sans"/>
                <a:cs typeface="Open Sans"/>
                <a:sym typeface="Open Sans"/>
              </a:rPr>
              <a:t>sur le </a:t>
            </a:r>
            <a:r>
              <a:rPr lang="en-US" sz="2300" b="0" i="0" u="none" strike="noStrike" cap="none" dirty="0">
                <a:solidFill>
                  <a:srgbClr val="000000"/>
                </a:solidFill>
                <a:latin typeface="Open Sans"/>
                <a:ea typeface="Open Sans"/>
                <a:cs typeface="Open Sans"/>
                <a:sym typeface="Open Sans"/>
              </a:rPr>
              <a:t>site de formation </a:t>
            </a:r>
            <a:r>
              <a:rPr lang="en-US" sz="2300" b="1" i="0" u="none" strike="noStrike" cap="none" dirty="0">
                <a:solidFill>
                  <a:srgbClr val="000000"/>
                </a:solidFill>
                <a:latin typeface="Open Sans"/>
                <a:ea typeface="Open Sans"/>
                <a:cs typeface="Open Sans"/>
                <a:sym typeface="Open Sans"/>
              </a:rPr>
              <a:t>AGORA</a:t>
            </a:r>
            <a:r>
              <a:rPr lang="en-US" sz="2300" b="0" i="0" u="none" strike="noStrike" cap="none" dirty="0">
                <a:solidFill>
                  <a:srgbClr val="000000"/>
                </a:solidFill>
                <a:latin typeface="Open Sans"/>
                <a:ea typeface="Open Sans"/>
                <a:cs typeface="Open Sans"/>
                <a:sym typeface="Open Sans"/>
              </a:rPr>
              <a:t>.</a:t>
            </a:r>
            <a:endParaRPr sz="23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0" y="0"/>
            <a:ext cx="7786255" cy="1579417"/>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smtClean="0">
                <a:solidFill>
                  <a:srgbClr val="586F7C"/>
                </a:solidFill>
                <a:latin typeface="Open Sans"/>
                <a:ea typeface="Open Sans"/>
                <a:cs typeface="Open Sans"/>
                <a:sym typeface="Open Sans"/>
              </a:rPr>
              <a:t> </a:t>
            </a:r>
            <a:r>
              <a:rPr lang="en-US" sz="3600" dirty="0" err="1" smtClean="0">
                <a:solidFill>
                  <a:srgbClr val="586F7C"/>
                </a:solidFill>
                <a:latin typeface="Open Sans"/>
                <a:ea typeface="Open Sans"/>
                <a:cs typeface="Open Sans"/>
                <a:sym typeface="Open Sans"/>
              </a:rPr>
              <a:t>Faites</a:t>
            </a:r>
            <a:r>
              <a:rPr lang="en-US" sz="3600" dirty="0" smtClean="0">
                <a:solidFill>
                  <a:srgbClr val="586F7C"/>
                </a:solidFill>
                <a:latin typeface="Open Sans"/>
                <a:ea typeface="Open Sans"/>
                <a:cs typeface="Open Sans"/>
                <a:sym typeface="Open Sans"/>
              </a:rPr>
              <a:t> </a:t>
            </a:r>
            <a:r>
              <a:rPr lang="en-US" sz="3600" dirty="0">
                <a:solidFill>
                  <a:srgbClr val="586F7C"/>
                </a:solidFill>
                <a:latin typeface="Open Sans"/>
                <a:ea typeface="Open Sans"/>
                <a:cs typeface="Open Sans"/>
                <a:sym typeface="Open Sans"/>
              </a:rPr>
              <a:t>la pr</a:t>
            </a:r>
            <a:r>
              <a:rPr lang="en-US" sz="3600" dirty="0" smtClean="0">
                <a:solidFill>
                  <a:srgbClr val="586F7C"/>
                </a:solidFill>
                <a:latin typeface="Open Sans"/>
                <a:ea typeface="Open Sans"/>
                <a:cs typeface="Open Sans"/>
                <a:sym typeface="Open Sans"/>
              </a:rPr>
              <a:t>omotion </a:t>
            </a:r>
            <a:r>
              <a:rPr lang="en-US" sz="3600" dirty="0">
                <a:solidFill>
                  <a:srgbClr val="586F7C"/>
                </a:solidFill>
                <a:latin typeface="Open Sans"/>
                <a:ea typeface="Open Sans"/>
                <a:cs typeface="Open Sans"/>
                <a:sym typeface="Open Sans"/>
              </a:rPr>
              <a:t>de </a:t>
            </a:r>
            <a:r>
              <a:rPr lang="en-US" sz="3600" dirty="0" err="1" smtClean="0">
                <a:solidFill>
                  <a:srgbClr val="586F7C"/>
                </a:solidFill>
                <a:latin typeface="Open Sans"/>
                <a:ea typeface="Open Sans"/>
                <a:cs typeface="Open Sans"/>
                <a:sym typeface="Open Sans"/>
              </a:rPr>
              <a:t>votre</a:t>
            </a:r>
            <a:r>
              <a:rPr lang="en-US" sz="3600" dirty="0" smtClean="0">
                <a:solidFill>
                  <a:srgbClr val="586F7C"/>
                </a:solidFill>
                <a:latin typeface="Open Sans"/>
                <a:ea typeface="Open Sans"/>
                <a:cs typeface="Open Sans"/>
                <a:sym typeface="Open Sans"/>
              </a:rPr>
              <a:t/>
            </a:r>
            <a:br>
              <a:rPr lang="en-US" sz="3600" dirty="0" smtClean="0">
                <a:solidFill>
                  <a:srgbClr val="586F7C"/>
                </a:solidFill>
                <a:latin typeface="Open Sans"/>
                <a:ea typeface="Open Sans"/>
                <a:cs typeface="Open Sans"/>
                <a:sym typeface="Open Sans"/>
              </a:rPr>
            </a:br>
            <a:r>
              <a:rPr lang="en-US" sz="3600" dirty="0" smtClean="0">
                <a:solidFill>
                  <a:srgbClr val="586F7C"/>
                </a:solidFill>
                <a:latin typeface="Open Sans"/>
                <a:ea typeface="Open Sans"/>
                <a:cs typeface="Open Sans"/>
                <a:sym typeface="Open Sans"/>
              </a:rPr>
              <a:t> </a:t>
            </a:r>
            <a:r>
              <a:rPr lang="en-US" sz="3600" dirty="0" err="1" smtClean="0">
                <a:solidFill>
                  <a:srgbClr val="586F7C"/>
                </a:solidFill>
                <a:latin typeface="Open Sans"/>
                <a:ea typeface="Open Sans"/>
                <a:cs typeface="Open Sans"/>
                <a:sym typeface="Open Sans"/>
              </a:rPr>
              <a:t>bibliothèque</a:t>
            </a:r>
            <a:r>
              <a:rPr lang="en-US" sz="3600" dirty="0" smtClean="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Plaidoyer</a:t>
            </a:r>
            <a:r>
              <a:rPr lang="en-US" sz="3600" dirty="0">
                <a:solidFill>
                  <a:srgbClr val="586F7C"/>
                </a:solidFill>
                <a:latin typeface="Open Sans"/>
                <a:ea typeface="Open Sans"/>
                <a:cs typeface="Open Sans"/>
                <a:sym typeface="Open Sans"/>
              </a:rPr>
              <a:t> </a:t>
            </a:r>
            <a:r>
              <a:rPr lang="en-US" sz="3600" dirty="0" smtClean="0">
                <a:solidFill>
                  <a:srgbClr val="586F7C"/>
                </a:solidFill>
                <a:latin typeface="Open Sans"/>
                <a:ea typeface="Open Sans"/>
                <a:cs typeface="Open Sans"/>
                <a:sym typeface="Open Sans"/>
              </a:rPr>
              <a:t>pour le</a:t>
            </a:r>
            <a:br>
              <a:rPr lang="en-US" sz="3600" dirty="0" smtClean="0">
                <a:solidFill>
                  <a:srgbClr val="586F7C"/>
                </a:solidFill>
                <a:latin typeface="Open Sans"/>
                <a:ea typeface="Open Sans"/>
                <a:cs typeface="Open Sans"/>
                <a:sym typeface="Open Sans"/>
              </a:rPr>
            </a:br>
            <a:r>
              <a:rPr lang="en-US" sz="3600" dirty="0" smtClean="0">
                <a:solidFill>
                  <a:srgbClr val="586F7C"/>
                </a:solidFill>
                <a:latin typeface="Open Sans"/>
                <a:ea typeface="Open Sans"/>
                <a:cs typeface="Open Sans"/>
                <a:sym typeface="Open Sans"/>
              </a:rPr>
              <a:t> </a:t>
            </a:r>
            <a:r>
              <a:rPr lang="en-US" sz="3600" dirty="0" err="1" smtClean="0">
                <a:solidFill>
                  <a:srgbClr val="586F7C"/>
                </a:solidFill>
                <a:latin typeface="Open Sans"/>
                <a:ea typeface="Open Sans"/>
                <a:cs typeface="Open Sans"/>
                <a:sym typeface="Open Sans"/>
              </a:rPr>
              <a:t>changement</a:t>
            </a:r>
            <a:r>
              <a:rPr lang="en-US" sz="3600" dirty="0" smtClean="0">
                <a:solidFill>
                  <a:srgbClr val="586F7C"/>
                </a:solidFill>
                <a:latin typeface="Open Sans"/>
                <a:ea typeface="Open Sans"/>
                <a:cs typeface="Open Sans"/>
                <a:sym typeface="Open Sans"/>
              </a:rPr>
              <a:t>” </a:t>
            </a:r>
            <a:endParaRPr sz="3600" dirty="0">
              <a:solidFill>
                <a:srgbClr val="586F7C"/>
              </a:solidFill>
              <a:latin typeface="Open Sans"/>
              <a:ea typeface="Open Sans"/>
              <a:cs typeface="Open Sans"/>
              <a:sym typeface="Open Sans"/>
            </a:endParaRPr>
          </a:p>
        </p:txBody>
      </p:sp>
      <p:sp>
        <p:nvSpPr>
          <p:cNvPr id="224" name="Google Shape;224;p29"/>
          <p:cNvSpPr txBox="1">
            <a:spLocks noGrp="1"/>
          </p:cNvSpPr>
          <p:nvPr>
            <p:ph type="body" idx="1"/>
          </p:nvPr>
        </p:nvSpPr>
        <p:spPr>
          <a:xfrm>
            <a:off x="224850" y="2004291"/>
            <a:ext cx="5217300" cy="485370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chemeClr val="dk1"/>
              </a:buClr>
              <a:buSzPts val="2400"/>
              <a:buChar char="●"/>
            </a:pPr>
            <a:r>
              <a:rPr lang="en-US" sz="2200" dirty="0" err="1">
                <a:solidFill>
                  <a:schemeClr val="dk1"/>
                </a:solidFill>
                <a:latin typeface="Open Sans"/>
                <a:ea typeface="Open Sans"/>
                <a:cs typeface="Open Sans"/>
                <a:sym typeface="Open Sans"/>
              </a:rPr>
              <a:t>Cette</a:t>
            </a:r>
            <a:r>
              <a:rPr lang="en-US" sz="2200" dirty="0">
                <a:solidFill>
                  <a:schemeClr val="dk1"/>
                </a:solidFill>
                <a:latin typeface="Open Sans"/>
                <a:ea typeface="Open Sans"/>
                <a:cs typeface="Open Sans"/>
                <a:sym typeface="Open Sans"/>
              </a:rPr>
              <a:t> page </a:t>
            </a:r>
            <a:r>
              <a:rPr lang="en-US" sz="2200" dirty="0" err="1">
                <a:solidFill>
                  <a:schemeClr val="dk1"/>
                </a:solidFill>
                <a:latin typeface="Open Sans"/>
                <a:ea typeface="Open Sans"/>
                <a:cs typeface="Open Sans"/>
                <a:sym typeface="Open Sans"/>
              </a:rPr>
              <a:t>comprend</a:t>
            </a:r>
            <a:r>
              <a:rPr lang="en-US" sz="2200" dirty="0">
                <a:solidFill>
                  <a:schemeClr val="dk1"/>
                </a:solidFill>
                <a:latin typeface="Open Sans"/>
                <a:ea typeface="Open Sans"/>
                <a:cs typeface="Open Sans"/>
                <a:sym typeface="Open Sans"/>
              </a:rPr>
              <a:t> </a:t>
            </a:r>
            <a:r>
              <a:rPr lang="en-US" sz="2200" dirty="0" smtClean="0">
                <a:solidFill>
                  <a:schemeClr val="dk1"/>
                </a:solidFill>
                <a:latin typeface="Open Sans"/>
                <a:ea typeface="Open Sans"/>
                <a:cs typeface="Open Sans"/>
                <a:sym typeface="Open Sans"/>
              </a:rPr>
              <a:t>la </a:t>
            </a:r>
            <a:r>
              <a:rPr lang="en-US" sz="2200" b="1" dirty="0" err="1" smtClean="0">
                <a:solidFill>
                  <a:schemeClr val="dk1"/>
                </a:solidFill>
                <a:latin typeface="Open Sans"/>
                <a:ea typeface="Open Sans"/>
                <a:cs typeface="Open Sans"/>
                <a:sym typeface="Open Sans"/>
              </a:rPr>
              <a:t>Boîte</a:t>
            </a:r>
            <a:r>
              <a:rPr lang="en-US" sz="2200" b="1" dirty="0" smtClean="0">
                <a:solidFill>
                  <a:schemeClr val="dk1"/>
                </a:solidFill>
                <a:latin typeface="Open Sans"/>
                <a:ea typeface="Open Sans"/>
                <a:cs typeface="Open Sans"/>
                <a:sym typeface="Open Sans"/>
              </a:rPr>
              <a:t> </a:t>
            </a:r>
            <a:r>
              <a:rPr lang="en-US" sz="2200" b="1" dirty="0">
                <a:solidFill>
                  <a:schemeClr val="dk1"/>
                </a:solidFill>
                <a:latin typeface="Open Sans"/>
                <a:ea typeface="Open Sans"/>
                <a:cs typeface="Open Sans"/>
                <a:sym typeface="Open Sans"/>
              </a:rPr>
              <a:t>à </a:t>
            </a:r>
            <a:r>
              <a:rPr lang="en-US" sz="2200" b="1" dirty="0" err="1">
                <a:solidFill>
                  <a:schemeClr val="dk1"/>
                </a:solidFill>
                <a:latin typeface="Open Sans"/>
                <a:ea typeface="Open Sans"/>
                <a:cs typeface="Open Sans"/>
                <a:sym typeface="Open Sans"/>
              </a:rPr>
              <a:t>outils</a:t>
            </a:r>
            <a:r>
              <a:rPr lang="en-US" sz="2200" b="1" dirty="0">
                <a:solidFill>
                  <a:schemeClr val="dk1"/>
                </a:solidFill>
                <a:latin typeface="Open Sans"/>
                <a:ea typeface="Open Sans"/>
                <a:cs typeface="Open Sans"/>
                <a:sym typeface="Open Sans"/>
              </a:rPr>
              <a:t> de plaidoyer</a:t>
            </a:r>
            <a:r>
              <a:rPr lang="en-US" sz="2200" dirty="0">
                <a:solidFill>
                  <a:schemeClr val="dk1"/>
                </a:solidFill>
                <a:latin typeface="Open Sans"/>
                <a:ea typeface="Open Sans"/>
                <a:cs typeface="Open Sans"/>
                <a:sym typeface="Open Sans"/>
              </a:rPr>
              <a:t>, la </a:t>
            </a:r>
            <a:r>
              <a:rPr lang="en-US" sz="2200" b="1" dirty="0" err="1">
                <a:solidFill>
                  <a:schemeClr val="dk1"/>
                </a:solidFill>
                <a:latin typeface="Open Sans"/>
                <a:ea typeface="Open Sans"/>
                <a:cs typeface="Open Sans"/>
                <a:sym typeface="Open Sans"/>
              </a:rPr>
              <a:t>Présentation</a:t>
            </a:r>
            <a:r>
              <a:rPr lang="en-US" sz="2200" b="1" dirty="0">
                <a:solidFill>
                  <a:schemeClr val="dk1"/>
                </a:solidFill>
                <a:latin typeface="Open Sans"/>
                <a:ea typeface="Open Sans"/>
                <a:cs typeface="Open Sans"/>
                <a:sym typeface="Open Sans"/>
              </a:rPr>
              <a:t> PowerPoint de la </a:t>
            </a:r>
            <a:r>
              <a:rPr lang="en-US" sz="2200" b="1" dirty="0" err="1">
                <a:solidFill>
                  <a:schemeClr val="dk1"/>
                </a:solidFill>
                <a:latin typeface="Open Sans"/>
                <a:ea typeface="Open Sans"/>
                <a:cs typeface="Open Sans"/>
                <a:sym typeface="Open Sans"/>
              </a:rPr>
              <a:t>boîte</a:t>
            </a:r>
            <a:r>
              <a:rPr lang="en-US" sz="2200" b="1" dirty="0">
                <a:solidFill>
                  <a:schemeClr val="dk1"/>
                </a:solidFill>
                <a:latin typeface="Open Sans"/>
                <a:ea typeface="Open Sans"/>
                <a:cs typeface="Open Sans"/>
                <a:sym typeface="Open Sans"/>
              </a:rPr>
              <a:t> à </a:t>
            </a:r>
            <a:r>
              <a:rPr lang="en-US" sz="2200" b="1" dirty="0" err="1">
                <a:solidFill>
                  <a:schemeClr val="dk1"/>
                </a:solidFill>
                <a:latin typeface="Open Sans"/>
                <a:ea typeface="Open Sans"/>
                <a:cs typeface="Open Sans"/>
                <a:sym typeface="Open Sans"/>
              </a:rPr>
              <a:t>outils</a:t>
            </a:r>
            <a:r>
              <a:rPr lang="en-US" sz="2200" b="1" dirty="0">
                <a:solidFill>
                  <a:schemeClr val="dk1"/>
                </a:solidFill>
                <a:latin typeface="Open Sans"/>
                <a:ea typeface="Open Sans"/>
                <a:cs typeface="Open Sans"/>
                <a:sym typeface="Open Sans"/>
              </a:rPr>
              <a:t> de </a:t>
            </a:r>
            <a:r>
              <a:rPr lang="en-US" sz="2200" b="1" dirty="0" err="1">
                <a:solidFill>
                  <a:schemeClr val="dk1"/>
                </a:solidFill>
                <a:latin typeface="Open Sans"/>
                <a:ea typeface="Open Sans"/>
                <a:cs typeface="Open Sans"/>
                <a:sym typeface="Open Sans"/>
              </a:rPr>
              <a:t>plaidoyer</a:t>
            </a:r>
            <a:r>
              <a:rPr lang="en-US" sz="2200" dirty="0">
                <a:solidFill>
                  <a:schemeClr val="dk1"/>
                </a:solidFill>
                <a:latin typeface="Open Sans"/>
                <a:ea typeface="Open Sans"/>
                <a:cs typeface="Open Sans"/>
                <a:sym typeface="Open Sans"/>
              </a:rPr>
              <a:t> </a:t>
            </a:r>
            <a:r>
              <a:rPr lang="en-US" sz="2200" dirty="0" smtClean="0">
                <a:solidFill>
                  <a:schemeClr val="dk1"/>
                </a:solidFill>
                <a:latin typeface="Open Sans"/>
                <a:ea typeface="Open Sans"/>
                <a:cs typeface="Open Sans"/>
                <a:sym typeface="Open Sans"/>
              </a:rPr>
              <a:t>et la </a:t>
            </a:r>
            <a:r>
              <a:rPr lang="en-US" sz="2200" b="1" dirty="0">
                <a:solidFill>
                  <a:schemeClr val="dk1"/>
                </a:solidFill>
                <a:latin typeface="Open Sans"/>
                <a:ea typeface="Open Sans"/>
                <a:cs typeface="Open Sans"/>
                <a:sym typeface="Open Sans"/>
              </a:rPr>
              <a:t>fiche </a:t>
            </a:r>
            <a:r>
              <a:rPr lang="en-US" sz="2200" b="1" dirty="0" err="1">
                <a:solidFill>
                  <a:schemeClr val="dk1"/>
                </a:solidFill>
                <a:latin typeface="Open Sans"/>
                <a:ea typeface="Open Sans"/>
                <a:cs typeface="Open Sans"/>
                <a:sym typeface="Open Sans"/>
              </a:rPr>
              <a:t>d’information</a:t>
            </a:r>
            <a:r>
              <a:rPr lang="en-US" sz="2200" dirty="0">
                <a:solidFill>
                  <a:schemeClr val="dk1"/>
                </a:solidFill>
                <a:latin typeface="Open Sans"/>
                <a:ea typeface="Open Sans"/>
                <a:cs typeface="Open Sans"/>
                <a:sym typeface="Open Sans"/>
              </a:rPr>
              <a:t>.</a:t>
            </a:r>
            <a:endParaRPr sz="2200" dirty="0"/>
          </a:p>
          <a:p>
            <a:pPr marL="457200" lvl="0" indent="-381000" algn="l" rtl="0">
              <a:lnSpc>
                <a:spcPct val="100000"/>
              </a:lnSpc>
              <a:spcAft>
                <a:spcPts val="0"/>
              </a:spcAft>
              <a:buClr>
                <a:schemeClr val="dk1"/>
              </a:buClr>
              <a:buSzPts val="2400"/>
              <a:buChar char="●"/>
            </a:pPr>
            <a:r>
              <a:rPr lang="en-US" sz="2200" dirty="0" err="1">
                <a:solidFill>
                  <a:schemeClr val="dk1"/>
                </a:solidFill>
                <a:latin typeface="Open Sans"/>
                <a:ea typeface="Open Sans"/>
                <a:cs typeface="Open Sans"/>
                <a:sym typeface="Open Sans"/>
              </a:rPr>
              <a:t>Veuillez</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noter</a:t>
            </a:r>
            <a:r>
              <a:rPr lang="en-US" sz="2200" dirty="0">
                <a:solidFill>
                  <a:schemeClr val="dk1"/>
                </a:solidFill>
                <a:latin typeface="Open Sans"/>
                <a:ea typeface="Open Sans"/>
                <a:cs typeface="Open Sans"/>
                <a:sym typeface="Open Sans"/>
              </a:rPr>
              <a:t> que </a:t>
            </a:r>
            <a:r>
              <a:rPr lang="en-US" sz="2200" dirty="0" smtClean="0">
                <a:solidFill>
                  <a:schemeClr val="dk1"/>
                </a:solidFill>
                <a:latin typeface="Open Sans"/>
                <a:ea typeface="Open Sans"/>
                <a:cs typeface="Open Sans"/>
                <a:sym typeface="Open Sans"/>
              </a:rPr>
              <a:t>la </a:t>
            </a:r>
            <a:r>
              <a:rPr lang="en-US" sz="2200" b="1" dirty="0" err="1">
                <a:solidFill>
                  <a:schemeClr val="dk1"/>
                </a:solidFill>
                <a:latin typeface="Open Sans"/>
                <a:ea typeface="Open Sans"/>
                <a:cs typeface="Open Sans"/>
                <a:sym typeface="Open Sans"/>
              </a:rPr>
              <a:t>b</a:t>
            </a:r>
            <a:r>
              <a:rPr lang="en-US" sz="2200" b="1" dirty="0" err="1" smtClean="0">
                <a:solidFill>
                  <a:schemeClr val="dk1"/>
                </a:solidFill>
                <a:latin typeface="Open Sans"/>
                <a:ea typeface="Open Sans"/>
                <a:cs typeface="Open Sans"/>
                <a:sym typeface="Open Sans"/>
              </a:rPr>
              <a:t>oîte</a:t>
            </a:r>
            <a:r>
              <a:rPr lang="en-US" sz="2200" b="1" dirty="0" smtClean="0">
                <a:solidFill>
                  <a:schemeClr val="dk1"/>
                </a:solidFill>
                <a:latin typeface="Open Sans"/>
                <a:ea typeface="Open Sans"/>
                <a:cs typeface="Open Sans"/>
                <a:sym typeface="Open Sans"/>
              </a:rPr>
              <a:t> </a:t>
            </a:r>
            <a:r>
              <a:rPr lang="en-US" sz="2200" b="1" dirty="0">
                <a:solidFill>
                  <a:schemeClr val="dk1"/>
                </a:solidFill>
                <a:latin typeface="Open Sans"/>
                <a:ea typeface="Open Sans"/>
                <a:cs typeface="Open Sans"/>
                <a:sym typeface="Open Sans"/>
              </a:rPr>
              <a:t>à </a:t>
            </a:r>
            <a:r>
              <a:rPr lang="en-US" sz="2200" b="1" dirty="0" err="1">
                <a:solidFill>
                  <a:schemeClr val="dk1"/>
                </a:solidFill>
                <a:latin typeface="Open Sans"/>
                <a:ea typeface="Open Sans"/>
                <a:cs typeface="Open Sans"/>
                <a:sym typeface="Open Sans"/>
              </a:rPr>
              <a:t>outils</a:t>
            </a:r>
            <a:r>
              <a:rPr lang="en-US" sz="2200" dirty="0">
                <a:solidFill>
                  <a:schemeClr val="dk1"/>
                </a:solidFill>
                <a:latin typeface="Open Sans"/>
                <a:ea typeface="Open Sans"/>
                <a:cs typeface="Open Sans"/>
                <a:sym typeface="Open Sans"/>
              </a:rPr>
              <a:t> et la </a:t>
            </a:r>
            <a:r>
              <a:rPr lang="en-US" sz="2200" b="1" dirty="0" err="1">
                <a:solidFill>
                  <a:schemeClr val="dk1"/>
                </a:solidFill>
                <a:latin typeface="Open Sans"/>
                <a:ea typeface="Open Sans"/>
                <a:cs typeface="Open Sans"/>
                <a:sym typeface="Open Sans"/>
              </a:rPr>
              <a:t>présentation</a:t>
            </a:r>
            <a:r>
              <a:rPr lang="en-US" sz="2200" b="1"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sont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disponibles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en</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anglais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en</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espagnol</a:t>
            </a:r>
            <a:r>
              <a:rPr lang="en-US" sz="2200" dirty="0">
                <a:solidFill>
                  <a:schemeClr val="dk1"/>
                </a:solidFill>
                <a:latin typeface="Open Sans"/>
                <a:ea typeface="Open Sans"/>
                <a:cs typeface="Open Sans"/>
                <a:sym typeface="Open Sans"/>
              </a:rPr>
              <a:t> et </a:t>
            </a:r>
            <a:r>
              <a:rPr lang="en-US" sz="2200" dirty="0" err="1">
                <a:solidFill>
                  <a:schemeClr val="dk1"/>
                </a:solidFill>
                <a:latin typeface="Open Sans"/>
                <a:ea typeface="Open Sans"/>
                <a:cs typeface="Open Sans"/>
                <a:sym typeface="Open Sans"/>
              </a:rPr>
              <a:t>en</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français</a:t>
            </a:r>
            <a:r>
              <a:rPr lang="en-US" sz="2200" dirty="0">
                <a:solidFill>
                  <a:schemeClr val="dk1"/>
                </a:solidFill>
                <a:latin typeface="Open Sans"/>
                <a:ea typeface="Open Sans"/>
                <a:cs typeface="Open Sans"/>
                <a:sym typeface="Open Sans"/>
              </a:rPr>
              <a:t>.</a:t>
            </a:r>
            <a:endParaRPr sz="2200" dirty="0"/>
          </a:p>
          <a:p>
            <a:pPr lvl="0">
              <a:lnSpc>
                <a:spcPct val="100000"/>
              </a:lnSpc>
              <a:buClr>
                <a:schemeClr val="dk1"/>
              </a:buClr>
            </a:pPr>
            <a:r>
              <a:rPr lang="en-US" sz="2200" dirty="0">
                <a:solidFill>
                  <a:schemeClr val="dk1"/>
                </a:solidFill>
                <a:latin typeface="Open Sans"/>
                <a:ea typeface="Open Sans"/>
                <a:cs typeface="Open Sans"/>
                <a:sym typeface="Open Sans"/>
              </a:rPr>
              <a:t>Ce </a:t>
            </a:r>
            <a:r>
              <a:rPr lang="en-US" sz="2200" dirty="0" err="1">
                <a:solidFill>
                  <a:schemeClr val="dk1"/>
                </a:solidFill>
                <a:latin typeface="Open Sans"/>
                <a:ea typeface="Open Sans"/>
                <a:cs typeface="Open Sans"/>
                <a:sym typeface="Open Sans"/>
              </a:rPr>
              <a:t>matériel</a:t>
            </a:r>
            <a:r>
              <a:rPr lang="en-US" sz="2200" dirty="0">
                <a:solidFill>
                  <a:schemeClr val="dk1"/>
                </a:solidFill>
                <a:latin typeface="Open Sans"/>
                <a:ea typeface="Open Sans"/>
                <a:cs typeface="Open Sans"/>
                <a:sym typeface="Open Sans"/>
              </a:rPr>
              <a:t> sera </a:t>
            </a:r>
            <a:r>
              <a:rPr lang="en-US" sz="2200" dirty="0" err="1">
                <a:solidFill>
                  <a:schemeClr val="dk1"/>
                </a:solidFill>
                <a:latin typeface="Open Sans"/>
                <a:ea typeface="Open Sans"/>
                <a:cs typeface="Open Sans"/>
                <a:sym typeface="Open Sans"/>
              </a:rPr>
              <a:t>très</a:t>
            </a:r>
            <a:r>
              <a:rPr lang="en-US" sz="2200" dirty="0">
                <a:solidFill>
                  <a:schemeClr val="dk1"/>
                </a:solidFill>
                <a:latin typeface="Open Sans"/>
                <a:ea typeface="Open Sans"/>
                <a:cs typeface="Open Sans"/>
                <a:sym typeface="Open Sans"/>
              </a:rPr>
              <a:t> </a:t>
            </a:r>
            <a:r>
              <a:rPr lang="en-US" sz="2200" dirty="0" smtClean="0">
                <a:solidFill>
                  <a:schemeClr val="dk1"/>
                </a:solidFill>
                <a:latin typeface="Open Sans"/>
                <a:ea typeface="Open Sans"/>
                <a:cs typeface="Open Sans"/>
                <a:sym typeface="Open Sans"/>
              </a:rPr>
              <a:t>utile </a:t>
            </a:r>
            <a:r>
              <a:rPr lang="en-US" sz="2200" dirty="0">
                <a:solidFill>
                  <a:schemeClr val="dk1"/>
                </a:solidFill>
                <a:latin typeface="Open Sans"/>
                <a:ea typeface="Open Sans"/>
                <a:cs typeface="Open Sans"/>
                <a:sym typeface="Open Sans"/>
              </a:rPr>
              <a:t>pour les </a:t>
            </a:r>
            <a:r>
              <a:rPr lang="en-US" sz="2200" dirty="0" err="1">
                <a:solidFill>
                  <a:schemeClr val="dk1"/>
                </a:solidFill>
                <a:latin typeface="Open Sans"/>
                <a:ea typeface="Open Sans"/>
                <a:cs typeface="Open Sans"/>
                <a:sym typeface="Open Sans"/>
              </a:rPr>
              <a:t>présentations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liées</a:t>
            </a:r>
            <a:r>
              <a:rPr lang="en-US" sz="2200" dirty="0">
                <a:solidFill>
                  <a:schemeClr val="dk1"/>
                </a:solidFill>
                <a:latin typeface="Open Sans"/>
                <a:ea typeface="Open Sans"/>
                <a:cs typeface="Open Sans"/>
                <a:sym typeface="Open Sans"/>
              </a:rPr>
              <a:t> au </a:t>
            </a:r>
            <a:r>
              <a:rPr lang="en-US" sz="2200" dirty="0" err="1" smtClean="0">
                <a:solidFill>
                  <a:schemeClr val="dk1"/>
                </a:solidFill>
                <a:latin typeface="Open Sans"/>
                <a:ea typeface="Open Sans"/>
                <a:cs typeface="Open Sans"/>
                <a:sym typeface="Open Sans"/>
              </a:rPr>
              <a:t>plaidoyer</a:t>
            </a:r>
            <a:r>
              <a:rPr lang="en-US" sz="2200" dirty="0" smtClean="0">
                <a:solidFill>
                  <a:schemeClr val="dk1"/>
                </a:solidFill>
                <a:latin typeface="Open Sans"/>
                <a:ea typeface="Open Sans"/>
                <a:cs typeface="Open Sans"/>
                <a:sym typeface="Open Sans"/>
              </a:rPr>
              <a:t>. </a:t>
            </a:r>
            <a:r>
              <a:rPr lang="en-US" sz="2200" dirty="0" err="1" smtClean="0">
                <a:solidFill>
                  <a:schemeClr val="dk1"/>
                </a:solidFill>
                <a:latin typeface="Open Sans"/>
                <a:ea typeface="Open Sans"/>
                <a:cs typeface="Open Sans"/>
                <a:sym typeface="Open Sans"/>
              </a:rPr>
              <a:t>Voir</a:t>
            </a:r>
            <a:r>
              <a:rPr lang="en-US" sz="2200" dirty="0" smtClean="0">
                <a:solidFill>
                  <a:schemeClr val="dk1"/>
                </a:solidFill>
                <a:latin typeface="Open Sans"/>
                <a:ea typeface="Open Sans"/>
                <a:cs typeface="Open Sans"/>
                <a:sym typeface="Open Sans"/>
              </a:rPr>
              <a:t> </a:t>
            </a:r>
            <a:r>
              <a:rPr lang="en-US" sz="2200" dirty="0">
                <a:solidFill>
                  <a:schemeClr val="dk1"/>
                </a:solidFill>
                <a:latin typeface="Open Sans"/>
                <a:ea typeface="Open Sans"/>
                <a:cs typeface="Open Sans"/>
                <a:sym typeface="Open Sans"/>
              </a:rPr>
              <a:t>: </a:t>
            </a:r>
            <a:r>
              <a:rPr lang="en-US" sz="2200" dirty="0" err="1" smtClean="0">
                <a:solidFill>
                  <a:schemeClr val="dk1"/>
                </a:solidFill>
                <a:latin typeface="Open Sans"/>
                <a:ea typeface="Open Sans"/>
                <a:cs typeface="Open Sans"/>
                <a:sym typeface="Open Sans"/>
              </a:rPr>
              <a:t>Boîte</a:t>
            </a:r>
            <a:r>
              <a:rPr lang="en-US" sz="2200" dirty="0" smtClean="0">
                <a:solidFill>
                  <a:schemeClr val="dk1"/>
                </a:solidFill>
                <a:latin typeface="Open Sans"/>
                <a:ea typeface="Open Sans"/>
                <a:cs typeface="Open Sans"/>
                <a:sym typeface="Open Sans"/>
              </a:rPr>
              <a:t> </a:t>
            </a:r>
            <a:r>
              <a:rPr lang="en-US" sz="2200" dirty="0">
                <a:solidFill>
                  <a:schemeClr val="dk1"/>
                </a:solidFill>
                <a:latin typeface="Open Sans"/>
                <a:ea typeface="Open Sans"/>
                <a:cs typeface="Open Sans"/>
                <a:sym typeface="Open Sans"/>
              </a:rPr>
              <a:t>à </a:t>
            </a:r>
            <a:r>
              <a:rPr lang="en-US" sz="2200" dirty="0" err="1">
                <a:solidFill>
                  <a:schemeClr val="dk1"/>
                </a:solidFill>
                <a:latin typeface="Open Sans"/>
                <a:ea typeface="Open Sans"/>
                <a:cs typeface="Open Sans"/>
                <a:sym typeface="Open Sans"/>
              </a:rPr>
              <a:t>outils</a:t>
            </a:r>
            <a:r>
              <a:rPr lang="en-US" sz="2200" dirty="0">
                <a:solidFill>
                  <a:schemeClr val="dk1"/>
                </a:solidFill>
                <a:latin typeface="Open Sans"/>
                <a:ea typeface="Open Sans"/>
                <a:cs typeface="Open Sans"/>
                <a:sym typeface="Open Sans"/>
              </a:rPr>
              <a:t> de </a:t>
            </a:r>
            <a:r>
              <a:rPr lang="en-US" sz="2200" dirty="0" err="1" smtClean="0">
                <a:solidFill>
                  <a:schemeClr val="dk1"/>
                </a:solidFill>
                <a:latin typeface="Open Sans"/>
                <a:ea typeface="Open Sans"/>
                <a:cs typeface="Open Sans"/>
                <a:sym typeface="Open Sans"/>
              </a:rPr>
              <a:t>plaidoyer</a:t>
            </a:r>
            <a:endParaRPr sz="2200" dirty="0"/>
          </a:p>
          <a:p>
            <a:pPr marL="457200" lvl="0" indent="-228600" algn="l" rtl="0">
              <a:lnSpc>
                <a:spcPct val="100000"/>
              </a:lnSpc>
              <a:spcBef>
                <a:spcPts val="800"/>
              </a:spcBef>
              <a:spcAft>
                <a:spcPts val="800"/>
              </a:spcAft>
              <a:buClr>
                <a:schemeClr val="dk2"/>
              </a:buClr>
              <a:buSzPts val="2400"/>
              <a:buNone/>
            </a:pPr>
            <a:endParaRPr dirty="0">
              <a:solidFill>
                <a:schemeClr val="dk1"/>
              </a:solidFill>
              <a:latin typeface="Open Sans"/>
              <a:ea typeface="Open Sans"/>
              <a:cs typeface="Open Sans"/>
              <a:sym typeface="Open Sans"/>
            </a:endParaRPr>
          </a:p>
        </p:txBody>
      </p:sp>
      <p:pic>
        <p:nvPicPr>
          <p:cNvPr id="225" name="Google Shape;225;p29" descr="https://lh6.googleusercontent.com/MnAPmbUtm_54EWc68ESWwBihD7Ja5RrquPGtTMl1wYEQf6w_HF14usThNHtY59ZfrznshluXV_Tms5C1lW5cr9dL7W4NSo2py9G4NPuxx9dYoAm-pdbVCGpmlahaQybl3lTitrw"/>
          <p:cNvPicPr preferRelativeResize="0"/>
          <p:nvPr/>
        </p:nvPicPr>
        <p:blipFill rotWithShape="1">
          <a:blip r:embed="rId3">
            <a:alphaModFix/>
          </a:blip>
          <a:srcRect/>
          <a:stretch/>
        </p:blipFill>
        <p:spPr>
          <a:xfrm>
            <a:off x="5626614" y="1757211"/>
            <a:ext cx="6220918" cy="49516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1" y="330925"/>
            <a:ext cx="7802880" cy="9579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smtClean="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Sommaire</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862149" y="2290354"/>
            <a:ext cx="9943501" cy="4224722"/>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800" dirty="0" err="1">
                <a:solidFill>
                  <a:schemeClr val="dk1"/>
                </a:solidFill>
                <a:latin typeface="Open Sans"/>
                <a:ea typeface="Open Sans"/>
                <a:cs typeface="Open Sans"/>
                <a:sym typeface="Open Sans"/>
              </a:rPr>
              <a:t>Outil</a:t>
            </a:r>
            <a:r>
              <a:rPr lang="en-US" sz="2800" dirty="0">
                <a:solidFill>
                  <a:schemeClr val="dk1"/>
                </a:solidFill>
                <a:latin typeface="Open Sans"/>
                <a:ea typeface="Open Sans"/>
                <a:cs typeface="Open Sans"/>
                <a:sym typeface="Open Sans"/>
              </a:rPr>
              <a:t> </a:t>
            </a:r>
            <a:r>
              <a:rPr lang="en-US" sz="2800" dirty="0" smtClean="0">
                <a:solidFill>
                  <a:schemeClr val="dk1"/>
                </a:solidFill>
                <a:latin typeface="Open Sans"/>
                <a:ea typeface="Open Sans"/>
                <a:cs typeface="Open Sans"/>
                <a:sym typeface="Open Sans"/>
              </a:rPr>
              <a:t>de </a:t>
            </a:r>
            <a:r>
              <a:rPr lang="en-US" sz="2800" dirty="0">
                <a:solidFill>
                  <a:schemeClr val="dk1"/>
                </a:solidFill>
                <a:latin typeface="Open Sans"/>
                <a:ea typeface="Open Sans"/>
                <a:cs typeface="Open Sans"/>
                <a:sym typeface="Open Sans"/>
              </a:rPr>
              <a:t>plan marketing	</a:t>
            </a:r>
            <a:endParaRPr dirty="0"/>
          </a:p>
          <a:p>
            <a:pPr marL="457200" lvl="0" indent="-381000" algn="l" rtl="0">
              <a:lnSpc>
                <a:spcPct val="100000"/>
              </a:lnSpc>
              <a:spcBef>
                <a:spcPts val="1000"/>
              </a:spcBef>
              <a:spcAft>
                <a:spcPts val="0"/>
              </a:spcAft>
              <a:buClr>
                <a:schemeClr val="dk1"/>
              </a:buClr>
              <a:buSzPts val="2400"/>
              <a:buChar char="●"/>
            </a:pPr>
            <a:r>
              <a:rPr lang="en-US" sz="2800" dirty="0" err="1">
                <a:solidFill>
                  <a:schemeClr val="dk1"/>
                </a:solidFill>
                <a:latin typeface="Open Sans"/>
                <a:ea typeface="Open Sans"/>
                <a:cs typeface="Open Sans"/>
                <a:sym typeface="Open Sans"/>
              </a:rPr>
              <a:t>Matériel</a:t>
            </a:r>
            <a:r>
              <a:rPr lang="en-US" sz="2800" dirty="0">
                <a:solidFill>
                  <a:schemeClr val="dk1"/>
                </a:solidFill>
                <a:latin typeface="Open Sans"/>
                <a:ea typeface="Open Sans"/>
                <a:cs typeface="Open Sans"/>
                <a:sym typeface="Open Sans"/>
              </a:rPr>
              <a:t> de formation et de promotion	</a:t>
            </a:r>
            <a:endParaRPr dirty="0"/>
          </a:p>
          <a:p>
            <a:pPr marL="457200" lvl="0" indent="-381000" algn="l" rtl="0">
              <a:lnSpc>
                <a:spcPct val="100000"/>
              </a:lnSpc>
              <a:spcBef>
                <a:spcPts val="1000"/>
              </a:spcBef>
              <a:spcAft>
                <a:spcPts val="0"/>
              </a:spcAft>
              <a:buClr>
                <a:schemeClr val="dk1"/>
              </a:buClr>
              <a:buSzPts val="2400"/>
              <a:buChar char="●"/>
            </a:pPr>
            <a:r>
              <a:rPr lang="en-US" sz="2800" dirty="0" err="1">
                <a:solidFill>
                  <a:schemeClr val="dk1"/>
                </a:solidFill>
                <a:latin typeface="Open Sans"/>
                <a:ea typeface="Open Sans"/>
                <a:cs typeface="Open Sans"/>
                <a:sym typeface="Open Sans"/>
              </a:rPr>
              <a:t>Médias</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sociaux</a:t>
            </a:r>
            <a:r>
              <a:rPr lang="en-US" sz="2800" dirty="0">
                <a:solidFill>
                  <a:schemeClr val="dk1"/>
                </a:solidFill>
                <a:latin typeface="Open Sans"/>
                <a:ea typeface="Open Sans"/>
                <a:cs typeface="Open Sans"/>
                <a:sym typeface="Open Sans"/>
              </a:rPr>
              <a:t>	</a:t>
            </a:r>
            <a:endParaRPr dirty="0"/>
          </a:p>
          <a:p>
            <a:pPr marL="457200" lvl="0" indent="-381000" algn="l" rtl="0">
              <a:lnSpc>
                <a:spcPct val="100000"/>
              </a:lnSpc>
              <a:spcBef>
                <a:spcPts val="1000"/>
              </a:spcBef>
              <a:spcAft>
                <a:spcPts val="0"/>
              </a:spcAft>
              <a:buClr>
                <a:schemeClr val="dk1"/>
              </a:buClr>
              <a:buSzPts val="2400"/>
              <a:buChar char="●"/>
            </a:pPr>
            <a:r>
              <a:rPr lang="en-US" sz="2800" dirty="0">
                <a:solidFill>
                  <a:schemeClr val="dk1"/>
                </a:solidFill>
                <a:latin typeface="Open Sans"/>
                <a:ea typeface="Open Sans"/>
                <a:cs typeface="Open Sans"/>
                <a:sym typeface="Open Sans"/>
              </a:rPr>
              <a:t>Formation des </a:t>
            </a:r>
            <a:r>
              <a:rPr lang="en-US" sz="2800" dirty="0" err="1">
                <a:solidFill>
                  <a:schemeClr val="dk1"/>
                </a:solidFill>
                <a:latin typeface="Open Sans"/>
                <a:ea typeface="Open Sans"/>
                <a:cs typeface="Open Sans"/>
                <a:sym typeface="Open Sans"/>
              </a:rPr>
              <a:t>utilisateurs</a:t>
            </a:r>
            <a:r>
              <a:rPr lang="en-US" sz="2800" dirty="0">
                <a:solidFill>
                  <a:schemeClr val="dk1"/>
                </a:solidFill>
                <a:latin typeface="Open Sans"/>
                <a:ea typeface="Open Sans"/>
                <a:cs typeface="Open Sans"/>
                <a:sym typeface="Open Sans"/>
              </a:rPr>
              <a:t> et ateliers</a:t>
            </a:r>
            <a:endParaRPr sz="2800" dirty="0">
              <a:solidFill>
                <a:schemeClr val="dk1"/>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800" dirty="0">
                <a:solidFill>
                  <a:schemeClr val="dk1"/>
                </a:solidFill>
                <a:latin typeface="Open Sans"/>
                <a:ea typeface="Open Sans"/>
                <a:cs typeface="Open Sans"/>
                <a:sym typeface="Open Sans"/>
              </a:rPr>
              <a:t>Résumé	</a:t>
            </a:r>
            <a:endParaRPr sz="2800" dirty="0">
              <a:solidFill>
                <a:schemeClr val="dk1"/>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200"/>
              <a:t>v1.0 avril 2020</a:t>
            </a:r>
            <a:endParaRPr sz="120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Ce travail est sous licence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0" y="471056"/>
            <a:ext cx="7786255" cy="9884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smtClean="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Matériel</a:t>
            </a:r>
            <a:r>
              <a:rPr lang="en-US" dirty="0" smtClean="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promotionnel</a:t>
            </a:r>
            <a:endParaRPr dirty="0">
              <a:solidFill>
                <a:srgbClr val="586F7C"/>
              </a:solidFill>
              <a:latin typeface="Open Sans"/>
              <a:ea typeface="Open Sans"/>
              <a:cs typeface="Open Sans"/>
              <a:sym typeface="Open Sans"/>
            </a:endParaRPr>
          </a:p>
        </p:txBody>
      </p:sp>
      <p:sp>
        <p:nvSpPr>
          <p:cNvPr id="232" name="Google Shape;232;p30"/>
          <p:cNvSpPr txBox="1">
            <a:spLocks noGrp="1"/>
          </p:cNvSpPr>
          <p:nvPr>
            <p:ph type="body" idx="1"/>
          </p:nvPr>
        </p:nvSpPr>
        <p:spPr>
          <a:xfrm>
            <a:off x="224853" y="1690255"/>
            <a:ext cx="5381468" cy="5167745"/>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buSzPts val="2000"/>
            </a:pPr>
            <a:r>
              <a:rPr lang="en-US" sz="2000" dirty="0">
                <a:solidFill>
                  <a:schemeClr val="dk1"/>
                </a:solidFill>
                <a:latin typeface="Open Sans"/>
                <a:ea typeface="Open Sans"/>
                <a:cs typeface="Open Sans"/>
                <a:sym typeface="Open Sans"/>
              </a:rPr>
              <a:t>Les </a:t>
            </a:r>
            <a:r>
              <a:rPr lang="en-US" sz="2000" dirty="0" err="1">
                <a:solidFill>
                  <a:schemeClr val="dk1"/>
                </a:solidFill>
                <a:latin typeface="Open Sans"/>
                <a:ea typeface="Open Sans"/>
                <a:cs typeface="Open Sans"/>
                <a:sym typeface="Open Sans"/>
              </a:rPr>
              <a:t>utilisateurs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peuvent</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télécharger</a:t>
            </a:r>
            <a:r>
              <a:rPr lang="en-US" sz="2000" dirty="0">
                <a:solidFill>
                  <a:schemeClr val="dk1"/>
                </a:solidFill>
                <a:latin typeface="Open Sans"/>
                <a:ea typeface="Open Sans"/>
                <a:cs typeface="Open Sans"/>
                <a:sym typeface="Open Sans"/>
              </a:rPr>
              <a:t> et </a:t>
            </a:r>
            <a:r>
              <a:rPr lang="en-US" sz="2000" dirty="0" err="1">
                <a:solidFill>
                  <a:schemeClr val="dk1"/>
                </a:solidFill>
                <a:latin typeface="Open Sans"/>
                <a:ea typeface="Open Sans"/>
                <a:cs typeface="Open Sans"/>
                <a:sym typeface="Open Sans"/>
              </a:rPr>
              <a:t>imprimer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une</a:t>
            </a:r>
            <a:r>
              <a:rPr lang="en-US" sz="2000" dirty="0">
                <a:solidFill>
                  <a:schemeClr val="dk1"/>
                </a:solidFill>
                <a:latin typeface="Open Sans"/>
                <a:ea typeface="Open Sans"/>
                <a:cs typeface="Open Sans"/>
                <a:sym typeface="Open Sans"/>
              </a:rPr>
              <a:t> </a:t>
            </a:r>
            <a:r>
              <a:rPr lang="en-US" sz="2000" b="1" dirty="0" err="1" smtClean="0">
                <a:solidFill>
                  <a:schemeClr val="dk1"/>
                </a:solidFill>
                <a:latin typeface="Open Sans"/>
                <a:ea typeface="Open Sans"/>
                <a:cs typeface="Open Sans"/>
                <a:sym typeface="Open Sans"/>
              </a:rPr>
              <a:t>affiche</a:t>
            </a:r>
            <a:r>
              <a:rPr lang="en-US" sz="2000" dirty="0" smtClean="0">
                <a:solidFill>
                  <a:schemeClr val="dk1"/>
                </a:solidFill>
                <a:latin typeface="Open Sans"/>
                <a:ea typeface="Open Sans"/>
                <a:cs typeface="Open Sans"/>
                <a:sym typeface="Open Sans"/>
              </a:rPr>
              <a:t> </a:t>
            </a:r>
            <a:r>
              <a:rPr lang="en-US" sz="2000" dirty="0">
                <a:solidFill>
                  <a:schemeClr val="dk1"/>
                </a:solidFill>
                <a:latin typeface="Open Sans"/>
                <a:ea typeface="Open Sans"/>
                <a:cs typeface="Open Sans"/>
                <a:sym typeface="Open Sans"/>
              </a:rPr>
              <a:t>Research4Life et </a:t>
            </a:r>
            <a:r>
              <a:rPr lang="en-US" sz="2000" dirty="0" err="1">
                <a:solidFill>
                  <a:schemeClr val="dk1"/>
                </a:solidFill>
                <a:latin typeface="Open Sans"/>
                <a:ea typeface="Open Sans"/>
                <a:cs typeface="Open Sans"/>
                <a:sym typeface="Open Sans"/>
              </a:rPr>
              <a:t>une</a:t>
            </a:r>
            <a:r>
              <a:rPr lang="en-US" sz="2000" dirty="0">
                <a:solidFill>
                  <a:schemeClr val="dk1"/>
                </a:solidFill>
                <a:latin typeface="Open Sans"/>
                <a:ea typeface="Open Sans"/>
                <a:cs typeface="Open Sans"/>
                <a:sym typeface="Open Sans"/>
              </a:rPr>
              <a:t> </a:t>
            </a:r>
            <a:r>
              <a:rPr lang="en-US" sz="2000" b="1" dirty="0">
                <a:solidFill>
                  <a:schemeClr val="dk1"/>
                </a:solidFill>
                <a:latin typeface="Open Sans"/>
                <a:ea typeface="Open Sans"/>
                <a:cs typeface="Open Sans"/>
                <a:sym typeface="Open Sans"/>
              </a:rPr>
              <a:t>brochure</a:t>
            </a:r>
            <a:r>
              <a:rPr lang="en-US" sz="2000" dirty="0">
                <a:solidFill>
                  <a:schemeClr val="dk1"/>
                </a:solidFill>
                <a:latin typeface="Open Sans"/>
                <a:ea typeface="Open Sans"/>
                <a:cs typeface="Open Sans"/>
                <a:sym typeface="Open Sans"/>
              </a:rPr>
              <a:t> de six pages sur </a:t>
            </a:r>
            <a:r>
              <a:rPr lang="en-US" sz="2000" dirty="0" err="1">
                <a:solidFill>
                  <a:schemeClr val="dk1"/>
                </a:solidFill>
                <a:latin typeface="Open Sans"/>
                <a:ea typeface="Open Sans"/>
                <a:cs typeface="Open Sans"/>
                <a:sym typeface="Open Sans"/>
              </a:rPr>
              <a:t>l’accès</a:t>
            </a:r>
            <a:r>
              <a:rPr lang="en-US" sz="2000" dirty="0">
                <a:solidFill>
                  <a:schemeClr val="dk1"/>
                </a:solidFill>
                <a:latin typeface="Open Sans"/>
                <a:ea typeface="Open Sans"/>
                <a:cs typeface="Open Sans"/>
                <a:sym typeface="Open Sans"/>
              </a:rPr>
              <a:t> à la recherche </a:t>
            </a:r>
            <a:r>
              <a:rPr lang="en-US" sz="2000" dirty="0" err="1">
                <a:solidFill>
                  <a:schemeClr val="dk1"/>
                </a:solidFill>
                <a:latin typeface="Open Sans"/>
                <a:ea typeface="Open Sans"/>
                <a:cs typeface="Open Sans"/>
                <a:sym typeface="Open Sans"/>
              </a:rPr>
              <a:t>dans</a:t>
            </a:r>
            <a:r>
              <a:rPr lang="en-US" sz="2000" dirty="0">
                <a:solidFill>
                  <a:schemeClr val="dk1"/>
                </a:solidFill>
                <a:latin typeface="Open Sans"/>
                <a:ea typeface="Open Sans"/>
                <a:cs typeface="Open Sans"/>
                <a:sym typeface="Open Sans"/>
              </a:rPr>
              <a:t> les pays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développement</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disponible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anglais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espagnol</a:t>
            </a:r>
            <a:r>
              <a:rPr lang="en-US" sz="2000" dirty="0">
                <a:solidFill>
                  <a:schemeClr val="dk1"/>
                </a:solidFill>
                <a:latin typeface="Open Sans"/>
                <a:ea typeface="Open Sans"/>
                <a:cs typeface="Open Sans"/>
                <a:sym typeface="Open Sans"/>
              </a:rPr>
              <a:t> et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français</a:t>
            </a:r>
            <a:r>
              <a:rPr lang="en-US" sz="2000" dirty="0">
                <a:solidFill>
                  <a:schemeClr val="dk1"/>
                </a:solidFill>
                <a:latin typeface="Open Sans"/>
                <a:ea typeface="Open Sans"/>
                <a:cs typeface="Open Sans"/>
                <a:sym typeface="Open Sans"/>
              </a:rPr>
              <a:t>. </a:t>
            </a:r>
            <a:endParaRPr sz="2000" dirty="0">
              <a:solidFill>
                <a:schemeClr val="dk1"/>
              </a:solidFill>
              <a:latin typeface="Open Sans"/>
              <a:ea typeface="Open Sans"/>
              <a:cs typeface="Open Sans"/>
              <a:sym typeface="Open Sans"/>
            </a:endParaRPr>
          </a:p>
          <a:p>
            <a:pPr marL="457200" lvl="0" indent="-381000" algn="l" rtl="0">
              <a:lnSpc>
                <a:spcPct val="100000"/>
              </a:lnSpc>
              <a:spcAft>
                <a:spcPts val="0"/>
              </a:spcAft>
              <a:buClr>
                <a:schemeClr val="dk1"/>
              </a:buClr>
              <a:buSzPts val="2000"/>
              <a:buChar char="●"/>
            </a:pPr>
            <a:r>
              <a:rPr lang="en-US" sz="2000" dirty="0">
                <a:solidFill>
                  <a:schemeClr val="dk1"/>
                </a:solidFill>
                <a:latin typeface="Open Sans"/>
                <a:ea typeface="Open Sans"/>
                <a:cs typeface="Open Sans"/>
                <a:sym typeface="Open Sans"/>
              </a:rPr>
              <a:t>Il </a:t>
            </a:r>
            <a:r>
              <a:rPr lang="en-US" sz="2000" dirty="0" err="1">
                <a:solidFill>
                  <a:schemeClr val="dk1"/>
                </a:solidFill>
                <a:latin typeface="Open Sans"/>
                <a:ea typeface="Open Sans"/>
                <a:cs typeface="Open Sans"/>
                <a:sym typeface="Open Sans"/>
              </a:rPr>
              <a:t>est</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également</a:t>
            </a:r>
            <a:r>
              <a:rPr lang="en-US" sz="2000" dirty="0">
                <a:solidFill>
                  <a:schemeClr val="dk1"/>
                </a:solidFill>
                <a:latin typeface="Open Sans"/>
                <a:ea typeface="Open Sans"/>
                <a:cs typeface="Open Sans"/>
                <a:sym typeface="Open Sans"/>
              </a:rPr>
              <a:t> possible de </a:t>
            </a:r>
            <a:r>
              <a:rPr lang="en-US" sz="2000" dirty="0" err="1">
                <a:solidFill>
                  <a:schemeClr val="dk1"/>
                </a:solidFill>
                <a:latin typeface="Open Sans"/>
                <a:ea typeface="Open Sans"/>
                <a:cs typeface="Open Sans"/>
                <a:sym typeface="Open Sans"/>
              </a:rPr>
              <a:t>télécharger</a:t>
            </a:r>
            <a:r>
              <a:rPr lang="en-US" sz="2000" dirty="0">
                <a:solidFill>
                  <a:schemeClr val="dk1"/>
                </a:solidFill>
                <a:latin typeface="Open Sans"/>
                <a:ea typeface="Open Sans"/>
                <a:cs typeface="Open Sans"/>
                <a:sym typeface="Open Sans"/>
              </a:rPr>
              <a:t> </a:t>
            </a:r>
            <a:r>
              <a:rPr lang="en-US" sz="2000" dirty="0" smtClean="0">
                <a:solidFill>
                  <a:schemeClr val="dk1"/>
                </a:solidFill>
                <a:latin typeface="Open Sans"/>
                <a:ea typeface="Open Sans"/>
                <a:cs typeface="Open Sans"/>
                <a:sym typeface="Open Sans"/>
              </a:rPr>
              <a:t>la </a:t>
            </a:r>
            <a:r>
              <a:rPr lang="en-US" sz="2000" b="1" dirty="0">
                <a:solidFill>
                  <a:schemeClr val="dk1"/>
                </a:solidFill>
                <a:latin typeface="Open Sans"/>
                <a:ea typeface="Open Sans"/>
                <a:cs typeface="Open Sans"/>
                <a:sym typeface="Open Sans"/>
              </a:rPr>
              <a:t>brochure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d’une</a:t>
            </a:r>
            <a:r>
              <a:rPr lang="en-US" sz="2000" dirty="0">
                <a:solidFill>
                  <a:schemeClr val="dk1"/>
                </a:solidFill>
                <a:latin typeface="Open Sans"/>
                <a:ea typeface="Open Sans"/>
                <a:cs typeface="Open Sans"/>
                <a:sym typeface="Open Sans"/>
              </a:rPr>
              <a:t> page </a:t>
            </a:r>
            <a:r>
              <a:rPr lang="en-US" sz="2000" dirty="0" err="1">
                <a:solidFill>
                  <a:schemeClr val="dk1"/>
                </a:solidFill>
                <a:latin typeface="Open Sans"/>
                <a:ea typeface="Open Sans"/>
                <a:cs typeface="Open Sans"/>
                <a:sym typeface="Open Sans"/>
              </a:rPr>
              <a:t>contenant</a:t>
            </a:r>
            <a:r>
              <a:rPr lang="en-US" sz="2000" dirty="0">
                <a:solidFill>
                  <a:schemeClr val="dk1"/>
                </a:solidFill>
                <a:latin typeface="Open Sans"/>
                <a:ea typeface="Open Sans"/>
                <a:cs typeface="Open Sans"/>
                <a:sym typeface="Open Sans"/>
              </a:rPr>
              <a:t> des </a:t>
            </a:r>
            <a:r>
              <a:rPr lang="en-US" sz="2000" dirty="0" err="1">
                <a:solidFill>
                  <a:schemeClr val="dk1"/>
                </a:solidFill>
                <a:latin typeface="Open Sans"/>
                <a:ea typeface="Open Sans"/>
                <a:cs typeface="Open Sans"/>
                <a:sym typeface="Open Sans"/>
              </a:rPr>
              <a:t>informations</a:t>
            </a:r>
            <a:r>
              <a:rPr lang="en-US" sz="2000" dirty="0">
                <a:solidFill>
                  <a:schemeClr val="dk1"/>
                </a:solidFill>
                <a:latin typeface="Open Sans"/>
                <a:ea typeface="Open Sans"/>
                <a:cs typeface="Open Sans"/>
                <a:sym typeface="Open Sans"/>
              </a:rPr>
              <a:t> sur </a:t>
            </a:r>
            <a:r>
              <a:rPr lang="en-US" sz="2000" dirty="0" err="1">
                <a:solidFill>
                  <a:schemeClr val="dk1"/>
                </a:solidFill>
                <a:latin typeface="Open Sans"/>
                <a:ea typeface="Open Sans"/>
                <a:cs typeface="Open Sans"/>
                <a:sym typeface="Open Sans"/>
              </a:rPr>
              <a:t>l'éligibilité</a:t>
            </a:r>
            <a:r>
              <a:rPr lang="en-US" sz="2000" dirty="0">
                <a:solidFill>
                  <a:schemeClr val="dk1"/>
                </a:solidFill>
                <a:latin typeface="Open Sans"/>
                <a:ea typeface="Open Sans"/>
                <a:cs typeface="Open Sans"/>
                <a:sym typeface="Open Sans"/>
              </a:rPr>
              <a:t> à Research4Life, accessible </a:t>
            </a:r>
            <a:r>
              <a:rPr lang="en-US" sz="2000" dirty="0" err="1">
                <a:solidFill>
                  <a:schemeClr val="dk1"/>
                </a:solidFill>
                <a:latin typeface="Open Sans"/>
                <a:ea typeface="Open Sans"/>
                <a:cs typeface="Open Sans"/>
                <a:sym typeface="Open Sans"/>
              </a:rPr>
              <a:t>dans</a:t>
            </a:r>
            <a:r>
              <a:rPr lang="en-US" sz="2000" dirty="0">
                <a:solidFill>
                  <a:schemeClr val="dk1"/>
                </a:solidFill>
                <a:latin typeface="Open Sans"/>
                <a:ea typeface="Open Sans"/>
                <a:cs typeface="Open Sans"/>
                <a:sym typeface="Open Sans"/>
              </a:rPr>
              <a:t> les </a:t>
            </a:r>
            <a:r>
              <a:rPr lang="en-US" sz="2000" b="1" dirty="0">
                <a:solidFill>
                  <a:schemeClr val="dk1"/>
                </a:solidFill>
                <a:latin typeface="Open Sans"/>
                <a:ea typeface="Open Sans"/>
                <a:cs typeface="Open Sans"/>
                <a:sym typeface="Open Sans"/>
              </a:rPr>
              <a:t>trois </a:t>
            </a:r>
            <a:r>
              <a:rPr lang="en-US" sz="2000" b="1" dirty="0" err="1">
                <a:solidFill>
                  <a:schemeClr val="dk1"/>
                </a:solidFill>
                <a:latin typeface="Open Sans"/>
                <a:ea typeface="Open Sans"/>
                <a:cs typeface="Open Sans"/>
                <a:sym typeface="Open Sans"/>
              </a:rPr>
              <a:t>langues</a:t>
            </a:r>
            <a:r>
              <a:rPr lang="en-US" sz="2000" b="1" dirty="0">
                <a:solidFill>
                  <a:schemeClr val="dk1"/>
                </a:solidFill>
                <a:latin typeface="Open Sans"/>
                <a:ea typeface="Open Sans"/>
                <a:cs typeface="Open Sans"/>
                <a:sym typeface="Open Sans"/>
              </a:rPr>
              <a:t> plus </a:t>
            </a:r>
            <a:r>
              <a:rPr lang="en-US" sz="2000" b="1" dirty="0" err="1">
                <a:solidFill>
                  <a:schemeClr val="dk1"/>
                </a:solidFill>
                <a:latin typeface="Open Sans"/>
                <a:ea typeface="Open Sans"/>
                <a:cs typeface="Open Sans"/>
                <a:sym typeface="Open Sans"/>
              </a:rPr>
              <a:t>l'arabe</a:t>
            </a:r>
            <a:r>
              <a:rPr lang="en-US" sz="2000" b="1" dirty="0">
                <a:solidFill>
                  <a:schemeClr val="dk1"/>
                </a:solidFill>
                <a:latin typeface="Open Sans"/>
                <a:ea typeface="Open Sans"/>
                <a:cs typeface="Open Sans"/>
                <a:sym typeface="Open Sans"/>
              </a:rPr>
              <a:t>.</a:t>
            </a:r>
            <a:endParaRPr dirty="0"/>
          </a:p>
          <a:p>
            <a:pPr lvl="0">
              <a:lnSpc>
                <a:spcPct val="100000"/>
              </a:lnSpc>
              <a:buClr>
                <a:schemeClr val="dk1"/>
              </a:buClr>
              <a:buSzPts val="2000"/>
            </a:pPr>
            <a:r>
              <a:rPr lang="en-US" sz="2000" dirty="0" smtClean="0">
                <a:solidFill>
                  <a:schemeClr val="dk1"/>
                </a:solidFill>
                <a:latin typeface="Open Sans"/>
                <a:ea typeface="Open Sans"/>
                <a:cs typeface="Open Sans"/>
                <a:sym typeface="Open Sans"/>
              </a:rPr>
              <a:t>Il </a:t>
            </a:r>
            <a:r>
              <a:rPr lang="en-US" sz="2000" dirty="0" err="1" smtClean="0">
                <a:solidFill>
                  <a:schemeClr val="dk1"/>
                </a:solidFill>
                <a:latin typeface="Open Sans"/>
                <a:ea typeface="Open Sans"/>
                <a:cs typeface="Open Sans"/>
                <a:sym typeface="Open Sans"/>
              </a:rPr>
              <a:t>peut</a:t>
            </a:r>
            <a:r>
              <a:rPr lang="en-US" sz="2000" dirty="0" smtClean="0">
                <a:solidFill>
                  <a:schemeClr val="dk1"/>
                </a:solidFill>
                <a:latin typeface="Open Sans"/>
                <a:ea typeface="Open Sans"/>
                <a:cs typeface="Open Sans"/>
                <a:sym typeface="Open Sans"/>
              </a:rPr>
              <a:t> </a:t>
            </a:r>
            <a:r>
              <a:rPr lang="en-US" sz="2000" dirty="0" err="1" smtClean="0">
                <a:solidFill>
                  <a:schemeClr val="dk1"/>
                </a:solidFill>
                <a:latin typeface="Open Sans"/>
                <a:ea typeface="Open Sans"/>
                <a:cs typeface="Open Sans"/>
                <a:sym typeface="Open Sans"/>
              </a:rPr>
              <a:t>être</a:t>
            </a:r>
            <a:r>
              <a:rPr lang="en-US" sz="2000" dirty="0" smtClean="0">
                <a:solidFill>
                  <a:schemeClr val="dk1"/>
                </a:solidFill>
                <a:latin typeface="Open Sans"/>
                <a:ea typeface="Open Sans"/>
                <a:cs typeface="Open Sans"/>
                <a:sym typeface="Open Sans"/>
              </a:rPr>
              <a:t> utile de </a:t>
            </a:r>
            <a:r>
              <a:rPr lang="en-US" sz="2000" dirty="0" err="1" smtClean="0">
                <a:solidFill>
                  <a:schemeClr val="dk1"/>
                </a:solidFill>
                <a:latin typeface="Open Sans"/>
                <a:ea typeface="Open Sans"/>
                <a:cs typeface="Open Sans"/>
                <a:sym typeface="Open Sans"/>
              </a:rPr>
              <a:t>distribuer</a:t>
            </a:r>
            <a:r>
              <a:rPr lang="en-US" sz="2000" dirty="0" smtClean="0">
                <a:solidFill>
                  <a:schemeClr val="dk1"/>
                </a:solidFill>
                <a:latin typeface="Open Sans"/>
                <a:ea typeface="Open Sans"/>
                <a:cs typeface="Open Sans"/>
                <a:sym typeface="Open Sans"/>
              </a:rPr>
              <a:t> </a:t>
            </a:r>
            <a:r>
              <a:rPr lang="en-US" sz="2000" dirty="0" err="1" smtClean="0">
                <a:solidFill>
                  <a:schemeClr val="dk1"/>
                </a:solidFill>
                <a:latin typeface="Open Sans"/>
                <a:ea typeface="Open Sans"/>
                <a:cs typeface="Open Sans"/>
                <a:sym typeface="Open Sans"/>
              </a:rPr>
              <a:t>tous</a:t>
            </a:r>
            <a:r>
              <a:rPr lang="en-US" sz="2000" dirty="0" smtClean="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ces</a:t>
            </a:r>
            <a:r>
              <a:rPr lang="en-US" sz="2000" dirty="0">
                <a:solidFill>
                  <a:schemeClr val="dk1"/>
                </a:solidFill>
                <a:latin typeface="Open Sans"/>
                <a:ea typeface="Open Sans"/>
                <a:cs typeface="Open Sans"/>
                <a:sym typeface="Open Sans"/>
              </a:rPr>
              <a:t> </a:t>
            </a:r>
            <a:r>
              <a:rPr lang="en-US" sz="2000" dirty="0" err="1" smtClean="0">
                <a:solidFill>
                  <a:schemeClr val="dk1"/>
                </a:solidFill>
                <a:latin typeface="Open Sans"/>
                <a:ea typeface="Open Sans"/>
                <a:cs typeface="Open Sans"/>
                <a:sym typeface="Open Sans"/>
              </a:rPr>
              <a:t>éléments</a:t>
            </a:r>
            <a:r>
              <a:rPr lang="en-US" sz="2000" dirty="0" smtClean="0">
                <a:solidFill>
                  <a:schemeClr val="dk1"/>
                </a:solidFill>
                <a:latin typeface="Open Sans"/>
                <a:ea typeface="Open Sans"/>
                <a:cs typeface="Open Sans"/>
                <a:sym typeface="Open Sans"/>
              </a:rPr>
              <a:t> </a:t>
            </a:r>
            <a:r>
              <a:rPr lang="en-US" sz="2000" dirty="0" err="1" smtClean="0">
                <a:solidFill>
                  <a:schemeClr val="dk1"/>
                </a:solidFill>
                <a:latin typeface="Open Sans"/>
                <a:ea typeface="Open Sans"/>
                <a:cs typeface="Open Sans"/>
                <a:sym typeface="Open Sans"/>
              </a:rPr>
              <a:t>lors</a:t>
            </a:r>
            <a:r>
              <a:rPr lang="en-US" sz="2000" dirty="0" smtClean="0">
                <a:solidFill>
                  <a:schemeClr val="dk1"/>
                </a:solidFill>
                <a:latin typeface="Open Sans"/>
                <a:ea typeface="Open Sans"/>
                <a:cs typeface="Open Sans"/>
                <a:sym typeface="Open Sans"/>
              </a:rPr>
              <a:t> </a:t>
            </a:r>
            <a:r>
              <a:rPr lang="en-US" sz="2000" dirty="0">
                <a:solidFill>
                  <a:schemeClr val="dk1"/>
                </a:solidFill>
                <a:latin typeface="Open Sans"/>
                <a:ea typeface="Open Sans"/>
                <a:cs typeface="Open Sans"/>
                <a:sym typeface="Open Sans"/>
              </a:rPr>
              <a:t>des </a:t>
            </a:r>
            <a:r>
              <a:rPr lang="en-US" sz="2000" dirty="0" err="1">
                <a:solidFill>
                  <a:schemeClr val="dk1"/>
                </a:solidFill>
                <a:latin typeface="Open Sans"/>
                <a:ea typeface="Open Sans"/>
                <a:cs typeface="Open Sans"/>
                <a:sym typeface="Open Sans"/>
              </a:rPr>
              <a:t>présentations</a:t>
            </a:r>
            <a:r>
              <a:rPr lang="en-US" sz="2000" dirty="0">
                <a:solidFill>
                  <a:schemeClr val="dk1"/>
                </a:solidFill>
                <a:latin typeface="Open Sans"/>
                <a:ea typeface="Open Sans"/>
                <a:cs typeface="Open Sans"/>
                <a:sym typeface="Open Sans"/>
              </a:rPr>
              <a:t> et des ateliers</a:t>
            </a:r>
            <a:r>
              <a:rPr lang="en-US" sz="2000" dirty="0" smtClean="0">
                <a:solidFill>
                  <a:schemeClr val="dk1"/>
                </a:solidFill>
                <a:latin typeface="Open Sans"/>
                <a:ea typeface="Open Sans"/>
                <a:cs typeface="Open Sans"/>
                <a:sym typeface="Open Sans"/>
              </a:rPr>
              <a:t>.</a:t>
            </a:r>
            <a:r>
              <a:rPr lang="fr-FR" sz="2000" dirty="0">
                <a:solidFill>
                  <a:schemeClr val="dk1"/>
                </a:solidFill>
                <a:latin typeface="Open Sans"/>
                <a:ea typeface="Open Sans"/>
                <a:cs typeface="Open Sans"/>
                <a:sym typeface="Open Sans"/>
              </a:rPr>
              <a:t> Faites défiler la page suivante </a:t>
            </a:r>
            <a:r>
              <a:rPr lang="fr-FR" sz="2000" dirty="0" smtClean="0">
                <a:solidFill>
                  <a:schemeClr val="dk1"/>
                </a:solidFill>
                <a:latin typeface="Open Sans"/>
                <a:ea typeface="Open Sans"/>
                <a:cs typeface="Open Sans"/>
                <a:sym typeface="Open Sans"/>
              </a:rPr>
              <a:t>: Matériel </a:t>
            </a:r>
            <a:r>
              <a:rPr lang="fr-FR" sz="2000" dirty="0">
                <a:solidFill>
                  <a:schemeClr val="dk1"/>
                </a:solidFill>
                <a:latin typeface="Open Sans"/>
                <a:ea typeface="Open Sans"/>
                <a:cs typeface="Open Sans"/>
                <a:sym typeface="Open Sans"/>
              </a:rPr>
              <a:t>de marketing</a:t>
            </a:r>
            <a:endParaRPr dirty="0"/>
          </a:p>
          <a:p>
            <a:pPr marL="457200" lvl="0" indent="-254000" algn="l" rtl="0">
              <a:lnSpc>
                <a:spcPct val="100000"/>
              </a:lnSpc>
              <a:spcBef>
                <a:spcPts val="800"/>
              </a:spcBef>
              <a:spcAft>
                <a:spcPts val="800"/>
              </a:spcAft>
              <a:buClr>
                <a:schemeClr val="dk2"/>
              </a:buClr>
              <a:buSzPts val="2000"/>
              <a:buNone/>
            </a:pPr>
            <a:endParaRPr sz="2000" dirty="0">
              <a:solidFill>
                <a:schemeClr val="dk1"/>
              </a:solidFill>
              <a:latin typeface="Open Sans"/>
              <a:ea typeface="Open Sans"/>
              <a:cs typeface="Open Sans"/>
              <a:sym typeface="Open Sans"/>
            </a:endParaRPr>
          </a:p>
        </p:txBody>
      </p:sp>
      <p:pic>
        <p:nvPicPr>
          <p:cNvPr id="233" name="Google Shape;233;p30" descr="https://lh3.googleusercontent.com/KxEaI9V5bxb3MX6CHRo2ykT7hJpvy9Lb15yIZizblUn_xrKZbzOmf-2P2L6NrmKkbq6DXPc0563mssBWAWHQkzG3EIsU3J1A6-AwjVVfPPx8Vli0Gr077piq3QtqjOymjz4FuNg"/>
          <p:cNvPicPr preferRelativeResize="0"/>
          <p:nvPr/>
        </p:nvPicPr>
        <p:blipFill rotWithShape="1">
          <a:blip r:embed="rId3">
            <a:alphaModFix/>
          </a:blip>
          <a:srcRect/>
          <a:stretch/>
        </p:blipFill>
        <p:spPr>
          <a:xfrm>
            <a:off x="5884794" y="1907112"/>
            <a:ext cx="6045450" cy="46552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0" y="508000"/>
            <a:ext cx="7758545" cy="9515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Matériel</a:t>
            </a:r>
            <a:r>
              <a:rPr lang="en-US" dirty="0" smtClean="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promotionnel</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Hinari</a:t>
            </a:r>
            <a:endParaRPr dirty="0">
              <a:solidFill>
                <a:srgbClr val="586F7C"/>
              </a:solidFill>
              <a:latin typeface="Open Sans"/>
              <a:ea typeface="Open Sans"/>
              <a:cs typeface="Open Sans"/>
              <a:sym typeface="Open Sans"/>
            </a:endParaRPr>
          </a:p>
        </p:txBody>
      </p:sp>
      <p:sp>
        <p:nvSpPr>
          <p:cNvPr id="240" name="Google Shape;240;p31"/>
          <p:cNvSpPr txBox="1">
            <a:spLocks noGrp="1"/>
          </p:cNvSpPr>
          <p:nvPr>
            <p:ph type="body" idx="1"/>
          </p:nvPr>
        </p:nvSpPr>
        <p:spPr>
          <a:xfrm>
            <a:off x="224853" y="1907112"/>
            <a:ext cx="5834202" cy="4448717"/>
          </a:xfrm>
          <a:prstGeom prst="rect">
            <a:avLst/>
          </a:prstGeom>
          <a:noFill/>
          <a:ln>
            <a:noFill/>
          </a:ln>
        </p:spPr>
        <p:txBody>
          <a:bodyPr spcFirstLastPara="1" wrap="square" lIns="91425" tIns="45700" rIns="91425" bIns="45700" anchor="ctr" anchorCtr="0">
            <a:noAutofit/>
          </a:bodyPr>
          <a:lstStyle/>
          <a:p>
            <a:pPr marL="76200" lvl="0" indent="0" algn="l" rtl="0">
              <a:lnSpc>
                <a:spcPct val="100000"/>
              </a:lnSpc>
              <a:spcBef>
                <a:spcPts val="0"/>
              </a:spcBef>
              <a:spcAft>
                <a:spcPts val="800"/>
              </a:spcAft>
              <a:buClr>
                <a:schemeClr val="dk1"/>
              </a:buClr>
              <a:buSzPts val="2800"/>
              <a:buNone/>
            </a:pPr>
            <a:r>
              <a:rPr lang="en-US" sz="2800" b="1" dirty="0" err="1">
                <a:solidFill>
                  <a:schemeClr val="dk1"/>
                </a:solidFill>
                <a:latin typeface="Open Sans"/>
                <a:ea typeface="Open Sans"/>
                <a:cs typeface="Open Sans"/>
                <a:sym typeface="Open Sans"/>
              </a:rPr>
              <a:t>Hinari</a:t>
            </a:r>
            <a:r>
              <a:rPr lang="en-US" sz="2800" dirty="0">
                <a:solidFill>
                  <a:schemeClr val="dk1"/>
                </a:solidFill>
                <a:latin typeface="Open Sans"/>
                <a:ea typeface="Open Sans"/>
                <a:cs typeface="Open Sans"/>
                <a:sym typeface="Open Sans"/>
              </a:rPr>
              <a:t> propose un </a:t>
            </a:r>
            <a:r>
              <a:rPr lang="en-US" sz="2800" b="1" dirty="0" smtClean="0">
                <a:solidFill>
                  <a:schemeClr val="dk1"/>
                </a:solidFill>
                <a:latin typeface="Open Sans"/>
                <a:ea typeface="Open Sans"/>
                <a:cs typeface="Open Sans"/>
                <a:sym typeface="Open Sans"/>
              </a:rPr>
              <a:t>marque-page</a:t>
            </a:r>
            <a:r>
              <a:rPr lang="en-US" sz="2800" dirty="0" smtClean="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une</a:t>
            </a:r>
            <a:r>
              <a:rPr lang="en-US" sz="2800" dirty="0">
                <a:solidFill>
                  <a:schemeClr val="dk1"/>
                </a:solidFill>
                <a:latin typeface="Open Sans"/>
                <a:ea typeface="Open Sans"/>
                <a:cs typeface="Open Sans"/>
                <a:sym typeface="Open Sans"/>
              </a:rPr>
              <a:t> </a:t>
            </a:r>
            <a:r>
              <a:rPr lang="en-US" sz="2800" b="1" dirty="0">
                <a:solidFill>
                  <a:schemeClr val="dk1"/>
                </a:solidFill>
                <a:latin typeface="Open Sans"/>
                <a:ea typeface="Open Sans"/>
                <a:cs typeface="Open Sans"/>
                <a:sym typeface="Open Sans"/>
              </a:rPr>
              <a:t>fiche </a:t>
            </a:r>
            <a:r>
              <a:rPr lang="en-US" sz="2800" b="1" dirty="0" err="1">
                <a:solidFill>
                  <a:schemeClr val="dk1"/>
                </a:solidFill>
                <a:latin typeface="Open Sans"/>
                <a:ea typeface="Open Sans"/>
                <a:cs typeface="Open Sans"/>
                <a:sym typeface="Open Sans"/>
              </a:rPr>
              <a:t>d’information</a:t>
            </a:r>
            <a:r>
              <a:rPr lang="en-US" sz="2800" dirty="0">
                <a:solidFill>
                  <a:schemeClr val="dk1"/>
                </a:solidFill>
                <a:latin typeface="Open Sans"/>
                <a:ea typeface="Open Sans"/>
                <a:cs typeface="Open Sans"/>
                <a:sym typeface="Open Sans"/>
              </a:rPr>
              <a:t> et </a:t>
            </a:r>
            <a:r>
              <a:rPr lang="en-US" sz="2800" dirty="0" err="1">
                <a:solidFill>
                  <a:schemeClr val="dk1"/>
                </a:solidFill>
                <a:latin typeface="Open Sans"/>
                <a:ea typeface="Open Sans"/>
                <a:cs typeface="Open Sans"/>
                <a:sym typeface="Open Sans"/>
              </a:rPr>
              <a:t>plusieurs</a:t>
            </a:r>
            <a:r>
              <a:rPr lang="en-US" sz="2800" dirty="0">
                <a:solidFill>
                  <a:schemeClr val="dk1"/>
                </a:solidFill>
                <a:latin typeface="Open Sans"/>
                <a:ea typeface="Open Sans"/>
                <a:cs typeface="Open Sans"/>
                <a:sym typeface="Open Sans"/>
              </a:rPr>
              <a:t> </a:t>
            </a:r>
            <a:r>
              <a:rPr lang="en-US" sz="2800" b="1" dirty="0">
                <a:solidFill>
                  <a:schemeClr val="dk1"/>
                </a:solidFill>
                <a:latin typeface="Open Sans"/>
                <a:ea typeface="Open Sans"/>
                <a:cs typeface="Open Sans"/>
                <a:sym typeface="Open Sans"/>
              </a:rPr>
              <a:t>affiches</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ainsi</a:t>
            </a:r>
            <a:r>
              <a:rPr lang="en-US" sz="2800" dirty="0">
                <a:solidFill>
                  <a:schemeClr val="dk1"/>
                </a:solidFill>
                <a:latin typeface="Open Sans"/>
                <a:ea typeface="Open Sans"/>
                <a:cs typeface="Open Sans"/>
                <a:sym typeface="Open Sans"/>
              </a:rPr>
              <a:t> que </a:t>
            </a:r>
            <a:r>
              <a:rPr lang="en-US" sz="2800" dirty="0" smtClean="0">
                <a:solidFill>
                  <a:schemeClr val="dk1"/>
                </a:solidFill>
                <a:latin typeface="Open Sans"/>
                <a:ea typeface="Open Sans"/>
                <a:cs typeface="Open Sans"/>
                <a:sym typeface="Open Sans"/>
              </a:rPr>
              <a:t>des </a:t>
            </a:r>
            <a:r>
              <a:rPr lang="en-US" sz="2800" b="1" dirty="0">
                <a:solidFill>
                  <a:schemeClr val="dk1"/>
                </a:solidFill>
                <a:latin typeface="Open Sans"/>
                <a:ea typeface="Open Sans"/>
                <a:cs typeface="Open Sans"/>
                <a:sym typeface="Open Sans"/>
              </a:rPr>
              <a:t>liens</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vers</a:t>
            </a:r>
            <a:r>
              <a:rPr lang="en-US" sz="2800" dirty="0">
                <a:solidFill>
                  <a:schemeClr val="dk1"/>
                </a:solidFill>
                <a:latin typeface="Open Sans"/>
                <a:ea typeface="Open Sans"/>
                <a:cs typeface="Open Sans"/>
                <a:sym typeface="Open Sans"/>
              </a:rPr>
              <a:t> des </a:t>
            </a:r>
            <a:r>
              <a:rPr lang="en-US" sz="2800" dirty="0" err="1" smtClean="0">
                <a:solidFill>
                  <a:schemeClr val="dk1"/>
                </a:solidFill>
                <a:latin typeface="Open Sans" panose="020B0604020202020204" charset="0"/>
                <a:ea typeface="Open Sans" panose="020B0604020202020204" charset="0"/>
                <a:cs typeface="Open Sans" panose="020B0604020202020204" charset="0"/>
                <a:sym typeface="Open Sans"/>
              </a:rPr>
              <a:t>vidéos</a:t>
            </a:r>
            <a:endParaRPr lang="en-US" sz="2800" dirty="0" smtClean="0">
              <a:solidFill>
                <a:schemeClr val="dk1"/>
              </a:solidFill>
              <a:latin typeface="Open Sans" panose="020B0604020202020204" charset="0"/>
              <a:ea typeface="Open Sans" panose="020B0604020202020204" charset="0"/>
              <a:cs typeface="Open Sans" panose="020B0604020202020204" charset="0"/>
              <a:sym typeface="Open Sans"/>
            </a:endParaRPr>
          </a:p>
          <a:p>
            <a:pPr marL="76200" lvl="0" indent="0">
              <a:lnSpc>
                <a:spcPct val="100000"/>
              </a:lnSpc>
              <a:spcBef>
                <a:spcPts val="0"/>
              </a:spcBef>
              <a:spcAft>
                <a:spcPts val="800"/>
              </a:spcAft>
              <a:buClr>
                <a:schemeClr val="dk1"/>
              </a:buClr>
              <a:buSzPts val="2800"/>
              <a:buNone/>
            </a:pPr>
            <a:r>
              <a:rPr lang="fr-FR" sz="2600" dirty="0" smtClean="0">
                <a:latin typeface="Open Sans" panose="020B0604020202020204" charset="0"/>
                <a:ea typeface="Open Sans" panose="020B0604020202020204" charset="0"/>
                <a:cs typeface="Open Sans" panose="020B0604020202020204" charset="0"/>
              </a:rPr>
              <a:t>Voir : </a:t>
            </a:r>
            <a:r>
              <a:rPr lang="fr-FR" sz="2600" u="sng" dirty="0" smtClean="0">
                <a:solidFill>
                  <a:srgbClr val="00B0F0"/>
                </a:solidFill>
                <a:latin typeface="Open Sans" panose="020B0604020202020204" charset="0"/>
                <a:ea typeface="Open Sans" panose="020B0604020202020204" charset="0"/>
                <a:cs typeface="Open Sans" panose="020B0604020202020204" charset="0"/>
              </a:rPr>
              <a:t>Matériel </a:t>
            </a:r>
            <a:r>
              <a:rPr lang="fr-FR" sz="2600" u="sng" dirty="0">
                <a:solidFill>
                  <a:srgbClr val="00B0F0"/>
                </a:solidFill>
                <a:latin typeface="Open Sans" panose="020B0604020202020204" charset="0"/>
                <a:ea typeface="Open Sans" panose="020B0604020202020204" charset="0"/>
                <a:cs typeface="Open Sans" panose="020B0604020202020204" charset="0"/>
              </a:rPr>
              <a:t>de marketing </a:t>
            </a:r>
            <a:r>
              <a:rPr lang="fr-FR" sz="2600" u="sng" dirty="0" err="1">
                <a:solidFill>
                  <a:srgbClr val="00B0F0"/>
                </a:solidFill>
                <a:latin typeface="Open Sans" panose="020B0604020202020204" charset="0"/>
                <a:ea typeface="Open Sans" panose="020B0604020202020204" charset="0"/>
                <a:cs typeface="Open Sans" panose="020B0604020202020204" charset="0"/>
              </a:rPr>
              <a:t>Hinari</a:t>
            </a:r>
            <a:r>
              <a:rPr lang="fr-FR" sz="2600" u="sng" dirty="0">
                <a:solidFill>
                  <a:srgbClr val="00B0F0"/>
                </a:solidFill>
                <a:latin typeface="Open Sans" panose="020B0604020202020204" charset="0"/>
                <a:ea typeface="Open Sans" panose="020B0604020202020204" charset="0"/>
                <a:cs typeface="Open Sans" panose="020B0604020202020204" charset="0"/>
              </a:rPr>
              <a:t> </a:t>
            </a:r>
            <a:endParaRPr sz="2600" u="sng" dirty="0">
              <a:solidFill>
                <a:srgbClr val="00B0F0"/>
              </a:solidFill>
              <a:latin typeface="Open Sans" panose="020B0604020202020204" charset="0"/>
              <a:ea typeface="Open Sans" panose="020B0604020202020204" charset="0"/>
              <a:cs typeface="Open Sans" panose="020B0604020202020204" charset="0"/>
            </a:endParaRPr>
          </a:p>
        </p:txBody>
      </p:sp>
      <p:pic>
        <p:nvPicPr>
          <p:cNvPr id="241" name="Google Shape;241;p31" descr="https://lh3.googleusercontent.com/Ckr96CG5DqcqFzz8husro9-Xo2o1IvrbC5_9VJ9aSORRfm8Tm8INoJL1Sj2dJqeL6JRfKU2xTmCeRpF80-g3mLjoqJ9x53xMYHLR0z9Fa-dhXV_dtz6KsL4o-7Ypuf5uvAyIjlA"/>
          <p:cNvPicPr preferRelativeResize="0"/>
          <p:nvPr/>
        </p:nvPicPr>
        <p:blipFill rotWithShape="1">
          <a:blip r:embed="rId3">
            <a:alphaModFix/>
          </a:blip>
          <a:srcRect/>
          <a:stretch/>
        </p:blipFill>
        <p:spPr>
          <a:xfrm>
            <a:off x="6173799" y="1788644"/>
            <a:ext cx="5732243" cy="49569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0" y="480290"/>
            <a:ext cx="7823200" cy="9792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Matériel</a:t>
            </a:r>
            <a:r>
              <a:rPr lang="en-US" dirty="0" smtClean="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promotionnel</a:t>
            </a:r>
            <a:r>
              <a:rPr lang="en-US" dirty="0">
                <a:solidFill>
                  <a:srgbClr val="586F7C"/>
                </a:solidFill>
                <a:latin typeface="Open Sans"/>
                <a:ea typeface="Open Sans"/>
                <a:cs typeface="Open Sans"/>
                <a:sym typeface="Open Sans"/>
              </a:rPr>
              <a:t> GOALI</a:t>
            </a:r>
            <a:endParaRPr dirty="0"/>
          </a:p>
        </p:txBody>
      </p:sp>
      <p:sp>
        <p:nvSpPr>
          <p:cNvPr id="248" name="Google Shape;248;p32"/>
          <p:cNvSpPr txBox="1">
            <a:spLocks noGrp="1"/>
          </p:cNvSpPr>
          <p:nvPr>
            <p:ph type="body" idx="1"/>
          </p:nvPr>
        </p:nvSpPr>
        <p:spPr>
          <a:xfrm>
            <a:off x="184727" y="2096655"/>
            <a:ext cx="6105237" cy="4109272"/>
          </a:xfrm>
          <a:prstGeom prst="rect">
            <a:avLst/>
          </a:prstGeom>
          <a:noFill/>
          <a:ln>
            <a:noFill/>
          </a:ln>
        </p:spPr>
        <p:txBody>
          <a:bodyPr spcFirstLastPara="1" wrap="square" lIns="91425" tIns="45700" rIns="91425" bIns="45700" anchor="ctr" anchorCtr="0">
            <a:noAutofit/>
          </a:bodyPr>
          <a:lstStyle/>
          <a:p>
            <a:pPr marL="76200" lvl="0" indent="0" algn="l" rtl="0">
              <a:lnSpc>
                <a:spcPct val="100000"/>
              </a:lnSpc>
              <a:spcBef>
                <a:spcPts val="0"/>
              </a:spcBef>
              <a:spcAft>
                <a:spcPts val="800"/>
              </a:spcAft>
              <a:buClr>
                <a:schemeClr val="dk1"/>
              </a:buClr>
              <a:buSzPts val="2800"/>
              <a:buNone/>
            </a:pPr>
            <a:r>
              <a:rPr lang="en-US" sz="2800" dirty="0">
                <a:solidFill>
                  <a:schemeClr val="dk1"/>
                </a:solidFill>
                <a:latin typeface="Open Sans"/>
                <a:ea typeface="Open Sans"/>
                <a:cs typeface="Open Sans"/>
                <a:sym typeface="Open Sans"/>
              </a:rPr>
              <a:t>GOALI a </a:t>
            </a:r>
            <a:r>
              <a:rPr lang="en-US" sz="2800" dirty="0" err="1">
                <a:solidFill>
                  <a:schemeClr val="dk1"/>
                </a:solidFill>
                <a:latin typeface="Open Sans"/>
                <a:ea typeface="Open Sans"/>
                <a:cs typeface="Open Sans"/>
                <a:sym typeface="Open Sans"/>
              </a:rPr>
              <a:t>également</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développé</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une</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sélection</a:t>
            </a:r>
            <a:r>
              <a:rPr lang="en-US" sz="2800" dirty="0">
                <a:solidFill>
                  <a:schemeClr val="dk1"/>
                </a:solidFill>
                <a:latin typeface="Open Sans"/>
                <a:ea typeface="Open Sans"/>
                <a:cs typeface="Open Sans"/>
                <a:sym typeface="Open Sans"/>
              </a:rPr>
              <a:t> de </a:t>
            </a:r>
            <a:r>
              <a:rPr lang="en-US" sz="2800" dirty="0" smtClean="0">
                <a:solidFill>
                  <a:schemeClr val="dk1"/>
                </a:solidFill>
                <a:latin typeface="Open Sans"/>
                <a:ea typeface="Open Sans"/>
                <a:cs typeface="Open Sans"/>
                <a:sym typeface="Open Sans"/>
              </a:rPr>
              <a:t>documents </a:t>
            </a:r>
            <a:r>
              <a:rPr lang="en-US" sz="2800" dirty="0" err="1" smtClean="0">
                <a:solidFill>
                  <a:schemeClr val="dk1"/>
                </a:solidFill>
                <a:latin typeface="Open Sans"/>
                <a:ea typeface="Open Sans"/>
                <a:cs typeface="Open Sans"/>
                <a:sym typeface="Open Sans"/>
              </a:rPr>
              <a:t>dont</a:t>
            </a:r>
            <a:r>
              <a:rPr lang="en-US" sz="2800" dirty="0" smtClean="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une</a:t>
            </a:r>
            <a:r>
              <a:rPr lang="en-US" sz="2800" dirty="0">
                <a:solidFill>
                  <a:schemeClr val="dk1"/>
                </a:solidFill>
                <a:latin typeface="Open Sans"/>
                <a:ea typeface="Open Sans"/>
                <a:cs typeface="Open Sans"/>
                <a:sym typeface="Open Sans"/>
              </a:rPr>
              <a:t> </a:t>
            </a:r>
            <a:r>
              <a:rPr lang="en-US" sz="2800" b="1" dirty="0">
                <a:solidFill>
                  <a:schemeClr val="dk1"/>
                </a:solidFill>
                <a:latin typeface="Open Sans"/>
                <a:ea typeface="Open Sans"/>
                <a:cs typeface="Open Sans"/>
                <a:sym typeface="Open Sans"/>
              </a:rPr>
              <a:t>brochure</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une</a:t>
            </a:r>
            <a:r>
              <a:rPr lang="en-US" sz="2800" dirty="0">
                <a:solidFill>
                  <a:schemeClr val="dk1"/>
                </a:solidFill>
                <a:latin typeface="Open Sans"/>
                <a:ea typeface="Open Sans"/>
                <a:cs typeface="Open Sans"/>
                <a:sym typeface="Open Sans"/>
              </a:rPr>
              <a:t> </a:t>
            </a:r>
            <a:r>
              <a:rPr lang="en-US" sz="2800" b="1" dirty="0">
                <a:solidFill>
                  <a:schemeClr val="dk1"/>
                </a:solidFill>
                <a:latin typeface="Open Sans"/>
                <a:ea typeface="Open Sans"/>
                <a:cs typeface="Open Sans"/>
                <a:sym typeface="Open Sans"/>
              </a:rPr>
              <a:t>affiche</a:t>
            </a:r>
            <a:r>
              <a:rPr lang="en-US" sz="2800" dirty="0">
                <a:solidFill>
                  <a:schemeClr val="dk1"/>
                </a:solidFill>
                <a:latin typeface="Open Sans"/>
                <a:ea typeface="Open Sans"/>
                <a:cs typeface="Open Sans"/>
                <a:sym typeface="Open Sans"/>
              </a:rPr>
              <a:t>, </a:t>
            </a:r>
            <a:r>
              <a:rPr lang="en-US" sz="2800" b="1" dirty="0">
                <a:solidFill>
                  <a:schemeClr val="dk1"/>
                </a:solidFill>
                <a:latin typeface="Open Sans"/>
                <a:ea typeface="Open Sans"/>
                <a:cs typeface="Open Sans"/>
                <a:sym typeface="Open Sans"/>
              </a:rPr>
              <a:t>des </a:t>
            </a:r>
            <a:r>
              <a:rPr lang="en-US" sz="2800" b="1" dirty="0" err="1">
                <a:solidFill>
                  <a:schemeClr val="dk1"/>
                </a:solidFill>
                <a:latin typeface="Open Sans"/>
                <a:ea typeface="Open Sans"/>
                <a:cs typeface="Open Sans"/>
                <a:sym typeface="Open Sans"/>
              </a:rPr>
              <a:t>cartes</a:t>
            </a:r>
            <a:r>
              <a:rPr lang="en-US" sz="2800" b="1" dirty="0">
                <a:solidFill>
                  <a:schemeClr val="dk1"/>
                </a:solidFill>
                <a:latin typeface="Open Sans"/>
                <a:ea typeface="Open Sans"/>
                <a:cs typeface="Open Sans"/>
                <a:sym typeface="Open Sans"/>
              </a:rPr>
              <a:t> </a:t>
            </a:r>
            <a:r>
              <a:rPr lang="en-US" sz="2800" b="1" dirty="0" err="1">
                <a:solidFill>
                  <a:schemeClr val="dk1"/>
                </a:solidFill>
                <a:latin typeface="Open Sans"/>
                <a:ea typeface="Open Sans"/>
                <a:cs typeface="Open Sans"/>
                <a:sym typeface="Open Sans"/>
              </a:rPr>
              <a:t>postales</a:t>
            </a:r>
            <a:r>
              <a:rPr lang="en-US" sz="2800" dirty="0">
                <a:solidFill>
                  <a:schemeClr val="dk1"/>
                </a:solidFill>
                <a:latin typeface="Open Sans"/>
                <a:ea typeface="Open Sans"/>
                <a:cs typeface="Open Sans"/>
                <a:sym typeface="Open Sans"/>
              </a:rPr>
              <a:t>, et des </a:t>
            </a:r>
            <a:r>
              <a:rPr lang="en-US" sz="2800" b="1" dirty="0" err="1">
                <a:solidFill>
                  <a:schemeClr val="dk1"/>
                </a:solidFill>
                <a:latin typeface="Open Sans"/>
                <a:ea typeface="Open Sans"/>
                <a:cs typeface="Open Sans"/>
                <a:sym typeface="Open Sans"/>
              </a:rPr>
              <a:t>infographies</a:t>
            </a:r>
            <a:r>
              <a:rPr lang="en-US" sz="2800" b="1" dirty="0" smtClean="0">
                <a:solidFill>
                  <a:schemeClr val="dk1"/>
                </a:solidFill>
                <a:latin typeface="Open Sans"/>
                <a:ea typeface="Open Sans"/>
                <a:cs typeface="Open Sans"/>
                <a:sym typeface="Open Sans"/>
              </a:rPr>
              <a:t>.</a:t>
            </a:r>
          </a:p>
          <a:p>
            <a:pPr marL="76200" lvl="0" indent="0">
              <a:lnSpc>
                <a:spcPct val="100000"/>
              </a:lnSpc>
              <a:spcBef>
                <a:spcPts val="1500"/>
              </a:spcBef>
              <a:spcAft>
                <a:spcPts val="800"/>
              </a:spcAft>
              <a:buClr>
                <a:schemeClr val="dk1"/>
              </a:buClr>
              <a:buSzPts val="2800"/>
              <a:buNone/>
            </a:pPr>
            <a:r>
              <a:rPr lang="fr-FR" sz="2500" dirty="0" smtClean="0">
                <a:solidFill>
                  <a:schemeClr val="dk1"/>
                </a:solidFill>
                <a:latin typeface="Open Sans"/>
                <a:ea typeface="Open Sans"/>
                <a:cs typeface="Open Sans"/>
                <a:sym typeface="Open Sans"/>
              </a:rPr>
              <a:t>Voir : </a:t>
            </a:r>
            <a:r>
              <a:rPr lang="fr-FR" sz="2500" u="sng" dirty="0" smtClean="0">
                <a:solidFill>
                  <a:srgbClr val="00B0F0"/>
                </a:solidFill>
                <a:latin typeface="Open Sans"/>
                <a:ea typeface="Open Sans"/>
                <a:cs typeface="Open Sans"/>
                <a:sym typeface="Open Sans"/>
              </a:rPr>
              <a:t>Matériel promotionnel </a:t>
            </a:r>
            <a:r>
              <a:rPr lang="fr-FR" sz="2500" u="sng" dirty="0">
                <a:solidFill>
                  <a:srgbClr val="00B0F0"/>
                </a:solidFill>
                <a:latin typeface="Open Sans"/>
                <a:ea typeface="Open Sans"/>
                <a:cs typeface="Open Sans"/>
                <a:sym typeface="Open Sans"/>
              </a:rPr>
              <a:t>GOALI </a:t>
            </a:r>
            <a:endParaRPr sz="2500" u="sng" dirty="0">
              <a:solidFill>
                <a:srgbClr val="00B0F0"/>
              </a:solidFill>
              <a:latin typeface="Open Sans"/>
              <a:ea typeface="Open Sans"/>
              <a:cs typeface="Open Sans"/>
              <a:sym typeface="Open Sans"/>
            </a:endParaRPr>
          </a:p>
        </p:txBody>
      </p:sp>
      <p:pic>
        <p:nvPicPr>
          <p:cNvPr id="249" name="Google Shape;249;p32" descr="https://lh6.googleusercontent.com/tM8_CdFQhqBUBZoVD-AkQbjG_MfY6UJFAF9wPJKCYc-Orn2kbQsDxS7ODV0AHwo3RxcQ7GzdXjtHuwb7D-335GarEV-26jPdXylqWrsq3PIx3U1dhRAAXNOeOuc3ebpixlk1sm8"/>
          <p:cNvPicPr preferRelativeResize="0"/>
          <p:nvPr/>
        </p:nvPicPr>
        <p:blipFill rotWithShape="1">
          <a:blip r:embed="rId3">
            <a:alphaModFix/>
          </a:blip>
          <a:srcRect/>
          <a:stretch/>
        </p:blipFill>
        <p:spPr>
          <a:xfrm>
            <a:off x="6415790" y="1907112"/>
            <a:ext cx="5507897" cy="47123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0" y="471056"/>
            <a:ext cx="7804727" cy="9884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smtClean="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Voix</a:t>
            </a:r>
            <a:r>
              <a:rPr lang="en-US" dirty="0" smtClean="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Research4Life</a:t>
            </a:r>
            <a:endParaRPr dirty="0"/>
          </a:p>
        </p:txBody>
      </p:sp>
      <p:grpSp>
        <p:nvGrpSpPr>
          <p:cNvPr id="256" name="Google Shape;256;p33"/>
          <p:cNvGrpSpPr/>
          <p:nvPr/>
        </p:nvGrpSpPr>
        <p:grpSpPr>
          <a:xfrm>
            <a:off x="224853" y="2013088"/>
            <a:ext cx="11797258" cy="4844912"/>
            <a:chOff x="0" y="255878"/>
            <a:chExt cx="11797258" cy="3936960"/>
          </a:xfrm>
        </p:grpSpPr>
        <p:sp>
          <p:nvSpPr>
            <p:cNvPr id="257" name="Google Shape;257;p33"/>
            <p:cNvSpPr/>
            <p:nvPr/>
          </p:nvSpPr>
          <p:spPr>
            <a:xfrm>
              <a:off x="0" y="255878"/>
              <a:ext cx="11797258" cy="823680"/>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txBox="1"/>
            <p:nvPr/>
          </p:nvSpPr>
          <p:spPr>
            <a:xfrm>
              <a:off x="40209" y="296088"/>
              <a:ext cx="11716840" cy="590605"/>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None/>
              </a:pPr>
              <a:r>
                <a:rPr lang="en-US" sz="3000" b="1" i="0" u="none" strike="noStrike" cap="none" dirty="0">
                  <a:solidFill>
                    <a:schemeClr val="lt1"/>
                  </a:solidFill>
                  <a:latin typeface="Open Sans"/>
                  <a:ea typeface="Open Sans"/>
                  <a:cs typeface="Open Sans"/>
                  <a:sym typeface="Open Sans"/>
                </a:rPr>
                <a:t>La section “Voices”/”</a:t>
              </a:r>
              <a:r>
                <a:rPr lang="en-US" sz="3000" b="1" i="0" u="none" strike="noStrike" cap="none" dirty="0" err="1">
                  <a:solidFill>
                    <a:schemeClr val="lt1"/>
                  </a:solidFill>
                  <a:latin typeface="Open Sans"/>
                  <a:ea typeface="Open Sans"/>
                  <a:cs typeface="Open Sans"/>
                  <a:sym typeface="Open Sans"/>
                </a:rPr>
                <a:t>voix</a:t>
              </a:r>
              <a:r>
                <a:rPr lang="en-US" sz="3000" b="1" dirty="0">
                  <a:solidFill>
                    <a:schemeClr val="lt1"/>
                  </a:solidFill>
                  <a:latin typeface="Open Sans"/>
                  <a:ea typeface="Open Sans"/>
                  <a:cs typeface="Open Sans"/>
                  <a:sym typeface="Open Sans"/>
                </a:rPr>
                <a:t>”</a:t>
              </a:r>
              <a:r>
                <a:rPr lang="en-US" sz="3000" b="1" i="0" u="none" strike="noStrike" cap="none" dirty="0">
                  <a:solidFill>
                    <a:schemeClr val="lt1"/>
                  </a:solidFill>
                  <a:latin typeface="Open Sans"/>
                  <a:ea typeface="Open Sans"/>
                  <a:cs typeface="Open Sans"/>
                  <a:sym typeface="Open Sans"/>
                </a:rPr>
                <a:t> </a:t>
              </a:r>
              <a:r>
                <a:rPr lang="en-US" sz="3000" b="1" dirty="0" smtClean="0">
                  <a:solidFill>
                    <a:schemeClr val="lt1"/>
                  </a:solidFill>
                  <a:latin typeface="Open Sans"/>
                  <a:ea typeface="Open Sans"/>
                  <a:cs typeface="Open Sans"/>
                  <a:sym typeface="Open Sans"/>
                </a:rPr>
                <a:t>propose</a:t>
              </a:r>
              <a:r>
                <a:rPr lang="en-US" sz="3000" b="1" i="0" u="none" strike="noStrike" cap="none" dirty="0" smtClean="0">
                  <a:solidFill>
                    <a:schemeClr val="lt1"/>
                  </a:solidFill>
                  <a:latin typeface="Open Sans"/>
                  <a:ea typeface="Open Sans"/>
                  <a:cs typeface="Open Sans"/>
                  <a:sym typeface="Open Sans"/>
                </a:rPr>
                <a:t> </a:t>
              </a:r>
              <a:r>
                <a:rPr lang="en-US" sz="3000" b="1" i="0" u="none" strike="noStrike" cap="none" dirty="0">
                  <a:solidFill>
                    <a:schemeClr val="lt1"/>
                  </a:solidFill>
                  <a:latin typeface="Open Sans"/>
                  <a:ea typeface="Open Sans"/>
                  <a:cs typeface="Open Sans"/>
                  <a:sym typeface="Open Sans"/>
                </a:rPr>
                <a:t>des liens </a:t>
              </a:r>
              <a:r>
                <a:rPr lang="en-US" sz="3000" b="1" i="0" u="none" strike="noStrike" cap="none" dirty="0" err="1">
                  <a:solidFill>
                    <a:schemeClr val="lt1"/>
                  </a:solidFill>
                  <a:latin typeface="Open Sans"/>
                  <a:ea typeface="Open Sans"/>
                  <a:cs typeface="Open Sans"/>
                  <a:sym typeface="Open Sans"/>
                </a:rPr>
                <a:t>vers</a:t>
              </a:r>
              <a:r>
                <a:rPr lang="en-US" sz="3000" b="1" i="0" u="none" strike="noStrike" cap="none" dirty="0">
                  <a:solidFill>
                    <a:schemeClr val="lt1"/>
                  </a:solidFill>
                  <a:latin typeface="Open Sans"/>
                  <a:ea typeface="Open Sans"/>
                  <a:cs typeface="Open Sans"/>
                  <a:sym typeface="Open Sans"/>
                </a:rPr>
                <a:t> </a:t>
              </a:r>
              <a:r>
                <a:rPr lang="en-US" sz="3000" b="1" i="0" u="none" strike="noStrike" cap="none" dirty="0" smtClean="0">
                  <a:solidFill>
                    <a:schemeClr val="lt1"/>
                  </a:solidFill>
                  <a:latin typeface="Open Sans"/>
                  <a:ea typeface="Open Sans"/>
                  <a:cs typeface="Open Sans"/>
                  <a:sym typeface="Open Sans"/>
                </a:rPr>
                <a:t>: </a:t>
              </a:r>
              <a:endParaRPr sz="3000" b="1" i="0" u="none" strike="noStrike" cap="none" dirty="0">
                <a:solidFill>
                  <a:schemeClr val="lt1"/>
                </a:solidFill>
                <a:latin typeface="Open Sans"/>
                <a:ea typeface="Open Sans"/>
                <a:cs typeface="Open Sans"/>
                <a:sym typeface="Open Sans"/>
              </a:endParaRPr>
            </a:p>
          </p:txBody>
        </p:sp>
        <p:sp>
          <p:nvSpPr>
            <p:cNvPr id="259" name="Google Shape;259;p33"/>
            <p:cNvSpPr/>
            <p:nvPr/>
          </p:nvSpPr>
          <p:spPr>
            <a:xfrm>
              <a:off x="0" y="1079558"/>
              <a:ext cx="11797258" cy="3113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txBox="1"/>
            <p:nvPr/>
          </p:nvSpPr>
          <p:spPr>
            <a:xfrm>
              <a:off x="0" y="1079558"/>
              <a:ext cx="11797258" cy="3113280"/>
            </a:xfrm>
            <a:prstGeom prst="rect">
              <a:avLst/>
            </a:prstGeom>
            <a:noFill/>
            <a:ln>
              <a:noFill/>
            </a:ln>
          </p:spPr>
          <p:txBody>
            <a:bodyPr spcFirstLastPara="1" wrap="square" lIns="374550" tIns="40625" rIns="227575" bIns="40625" anchor="t" anchorCtr="0">
              <a:noAutofit/>
            </a:bodyPr>
            <a:lstStyle/>
            <a:p>
              <a:pPr marL="228600" lvl="1" indent="-228600">
                <a:lnSpc>
                  <a:spcPct val="90000"/>
                </a:lnSpc>
                <a:spcBef>
                  <a:spcPts val="1500"/>
                </a:spcBef>
                <a:buSzPts val="2500"/>
                <a:buFont typeface="Arial"/>
                <a:buChar char="••"/>
              </a:pPr>
              <a:r>
                <a:rPr lang="en-US" sz="2300" b="1" dirty="0" err="1" smtClean="0">
                  <a:latin typeface="Open Sans"/>
                  <a:ea typeface="Open Sans"/>
                  <a:cs typeface="Open Sans"/>
                  <a:sym typeface="Open Sans"/>
                </a:rPr>
                <a:t>H</a:t>
              </a:r>
              <a:r>
                <a:rPr lang="en-US" sz="2300" b="1" i="0" u="none" strike="noStrike" cap="none" dirty="0" err="1" smtClean="0">
                  <a:solidFill>
                    <a:srgbClr val="000000"/>
                  </a:solidFill>
                  <a:latin typeface="Open Sans"/>
                  <a:ea typeface="Open Sans"/>
                  <a:cs typeface="Open Sans"/>
                  <a:sym typeface="Open Sans"/>
                </a:rPr>
                <a:t>istoires</a:t>
              </a:r>
              <a:r>
                <a:rPr lang="en-US" sz="2300" b="1" i="0" u="none" strike="noStrike" cap="none" dirty="0" smtClean="0">
                  <a:solidFill>
                    <a:srgbClr val="000000"/>
                  </a:solidFill>
                  <a:latin typeface="Open Sans"/>
                  <a:ea typeface="Open Sans"/>
                  <a:cs typeface="Open Sans"/>
                  <a:sym typeface="Open Sans"/>
                </a:rPr>
                <a:t> </a:t>
              </a:r>
              <a:r>
                <a:rPr lang="en-US" sz="2300" b="1" i="0" u="none" strike="noStrike" cap="none" dirty="0">
                  <a:solidFill>
                    <a:srgbClr val="000000"/>
                  </a:solidFill>
                  <a:latin typeface="Open Sans"/>
                  <a:ea typeface="Open Sans"/>
                  <a:cs typeface="Open Sans"/>
                  <a:sym typeface="Open Sans"/>
                </a:rPr>
                <a:t>de </a:t>
              </a:r>
              <a:r>
                <a:rPr lang="en-US" sz="2300" b="1" i="0" u="none" strike="noStrike" cap="none" dirty="0" err="1">
                  <a:solidFill>
                    <a:srgbClr val="000000"/>
                  </a:solidFill>
                  <a:latin typeface="Open Sans"/>
                  <a:ea typeface="Open Sans"/>
                  <a:cs typeface="Open Sans"/>
                  <a:sym typeface="Open Sans"/>
                </a:rPr>
                <a:t>changement</a:t>
              </a:r>
              <a:r>
                <a:rPr lang="en-US" sz="2300" b="1" i="0" u="none" strike="noStrike" cap="none" dirty="0">
                  <a:solidFill>
                    <a:srgbClr val="000000"/>
                  </a:solidFill>
                  <a:latin typeface="Open Sans"/>
                  <a:ea typeface="Open Sans"/>
                  <a:cs typeface="Open Sans"/>
                  <a:sym typeface="Open Sans"/>
                </a:rPr>
                <a:t> </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une</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série</a:t>
              </a:r>
              <a:r>
                <a:rPr lang="en-US" sz="2300" b="0" i="0" u="none" strike="noStrike" cap="none" dirty="0">
                  <a:solidFill>
                    <a:srgbClr val="000000"/>
                  </a:solidFill>
                  <a:latin typeface="Open Sans"/>
                  <a:ea typeface="Open Sans"/>
                  <a:cs typeface="Open Sans"/>
                  <a:sym typeface="Open Sans"/>
                </a:rPr>
                <a:t> de </a:t>
              </a:r>
              <a:r>
                <a:rPr lang="en-US" sz="2300" b="0" i="0" u="none" strike="noStrike" cap="none" dirty="0" err="1">
                  <a:solidFill>
                    <a:srgbClr val="000000"/>
                  </a:solidFill>
                  <a:latin typeface="Open Sans"/>
                  <a:ea typeface="Open Sans"/>
                  <a:cs typeface="Open Sans"/>
                  <a:sym typeface="Open Sans"/>
                </a:rPr>
                <a:t>vidéos</a:t>
              </a:r>
              <a:r>
                <a:rPr lang="en-US" sz="2300" b="0" i="0" u="none" strike="noStrike" cap="none" dirty="0">
                  <a:solidFill>
                    <a:srgbClr val="000000"/>
                  </a:solidFill>
                  <a:latin typeface="Open Sans"/>
                  <a:ea typeface="Open Sans"/>
                  <a:cs typeface="Open Sans"/>
                  <a:sym typeface="Open Sans"/>
                </a:rPr>
                <a:t> et </a:t>
              </a:r>
              <a:r>
                <a:rPr lang="en-US" sz="2300" dirty="0">
                  <a:latin typeface="Open Sans"/>
                  <a:ea typeface="Open Sans"/>
                  <a:cs typeface="Open Sans"/>
                  <a:sym typeface="Open Sans"/>
                </a:rPr>
                <a:t>de </a:t>
              </a:r>
              <a:r>
                <a:rPr lang="en-US" sz="2300" dirty="0" smtClean="0">
                  <a:latin typeface="Open Sans"/>
                  <a:ea typeface="Open Sans"/>
                  <a:cs typeface="Open Sans"/>
                  <a:sym typeface="Open Sans"/>
                </a:rPr>
                <a:t>reportages photos </a:t>
              </a:r>
              <a:r>
                <a:rPr lang="en-US" sz="2300" dirty="0" err="1" smtClean="0">
                  <a:latin typeface="Open Sans"/>
                  <a:ea typeface="Open Sans"/>
                  <a:cs typeface="Open Sans"/>
                  <a:sym typeface="Open Sans"/>
                </a:rPr>
                <a:t>illustrant</a:t>
              </a:r>
              <a:r>
                <a:rPr lang="en-US" sz="2300" b="0" i="0" u="none" strike="noStrike" cap="none" dirty="0" smtClean="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l'impact</a:t>
              </a:r>
              <a:r>
                <a:rPr lang="en-US" sz="2300" b="0" i="0" u="none" strike="noStrike" cap="none" dirty="0">
                  <a:solidFill>
                    <a:srgbClr val="000000"/>
                  </a:solidFill>
                  <a:latin typeface="Open Sans"/>
                  <a:ea typeface="Open Sans"/>
                  <a:cs typeface="Open Sans"/>
                  <a:sym typeface="Open Sans"/>
                </a:rPr>
                <a:t> de </a:t>
              </a:r>
              <a:r>
                <a:rPr lang="en-US" sz="2300" b="0" i="0" u="none" strike="noStrike" cap="none" dirty="0" err="1">
                  <a:solidFill>
                    <a:srgbClr val="000000"/>
                  </a:solidFill>
                  <a:latin typeface="Open Sans"/>
                  <a:ea typeface="Open Sans"/>
                  <a:cs typeface="Open Sans"/>
                  <a:sym typeface="Open Sans"/>
                </a:rPr>
                <a:t>l'accès</a:t>
              </a:r>
              <a:r>
                <a:rPr lang="en-US" sz="2300" b="0" i="0" u="none" strike="noStrike" cap="none" dirty="0">
                  <a:solidFill>
                    <a:srgbClr val="000000"/>
                  </a:solidFill>
                  <a:latin typeface="Open Sans"/>
                  <a:ea typeface="Open Sans"/>
                  <a:cs typeface="Open Sans"/>
                  <a:sym typeface="Open Sans"/>
                </a:rPr>
                <a:t> à </a:t>
              </a:r>
              <a:r>
                <a:rPr lang="en-US" sz="2300" b="0" i="0" u="none" strike="noStrike" cap="none" dirty="0" err="1">
                  <a:solidFill>
                    <a:srgbClr val="000000"/>
                  </a:solidFill>
                  <a:latin typeface="Open Sans"/>
                  <a:ea typeface="Open Sans"/>
                  <a:cs typeface="Open Sans"/>
                  <a:sym typeface="Open Sans"/>
                </a:rPr>
                <a:t>l'information</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dans</a:t>
              </a:r>
              <a:r>
                <a:rPr lang="en-US" sz="2300" b="0" i="0" u="none" strike="noStrike" cap="none" dirty="0">
                  <a:solidFill>
                    <a:srgbClr val="000000"/>
                  </a:solidFill>
                  <a:latin typeface="Open Sans"/>
                  <a:ea typeface="Open Sans"/>
                  <a:cs typeface="Open Sans"/>
                  <a:sym typeface="Open Sans"/>
                </a:rPr>
                <a:t> les pays </a:t>
              </a:r>
              <a:r>
                <a:rPr lang="en-US" sz="2300" b="0" i="0" u="none" strike="noStrike" cap="none" dirty="0" err="1">
                  <a:solidFill>
                    <a:srgbClr val="000000"/>
                  </a:solidFill>
                  <a:latin typeface="Open Sans"/>
                  <a:ea typeface="Open Sans"/>
                  <a:cs typeface="Open Sans"/>
                  <a:sym typeface="Open Sans"/>
                </a:rPr>
                <a:t>en</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smtClean="0">
                  <a:solidFill>
                    <a:srgbClr val="000000"/>
                  </a:solidFill>
                  <a:latin typeface="Open Sans"/>
                  <a:ea typeface="Open Sans"/>
                  <a:cs typeface="Open Sans"/>
                  <a:sym typeface="Open Sans"/>
                </a:rPr>
                <a:t>développement</a:t>
              </a:r>
              <a:endParaRPr sz="23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1000"/>
                </a:spcBef>
                <a:spcAft>
                  <a:spcPts val="0"/>
                </a:spcAft>
                <a:buClr>
                  <a:srgbClr val="000000"/>
                </a:buClr>
                <a:buSzPts val="2500"/>
                <a:buFont typeface="Arial"/>
                <a:buChar char="••"/>
              </a:pPr>
              <a:r>
                <a:rPr lang="en-US" sz="2300" b="1" dirty="0">
                  <a:latin typeface="Open Sans"/>
                  <a:ea typeface="Open Sans"/>
                  <a:cs typeface="Open Sans"/>
                  <a:sym typeface="Open Sans"/>
                </a:rPr>
                <a:t>B</a:t>
              </a:r>
              <a:r>
                <a:rPr lang="en-US" sz="2300" b="1" dirty="0" smtClean="0">
                  <a:latin typeface="Open Sans"/>
                  <a:ea typeface="Open Sans"/>
                  <a:cs typeface="Open Sans"/>
                  <a:sym typeface="Open Sans"/>
                </a:rPr>
                <a:t>rochures</a:t>
              </a:r>
              <a:r>
                <a:rPr lang="en-US" sz="2300" b="1" i="0" u="none" strike="noStrike" cap="none" dirty="0" smtClean="0">
                  <a:solidFill>
                    <a:srgbClr val="000000"/>
                  </a:solidFill>
                  <a:latin typeface="Open Sans"/>
                  <a:ea typeface="Open Sans"/>
                  <a:cs typeface="Open Sans"/>
                  <a:sym typeface="Open Sans"/>
                </a:rPr>
                <a:t> </a:t>
              </a:r>
              <a:r>
                <a:rPr lang="en-US" sz="2300" b="1" i="0" u="none" strike="noStrike" cap="none" dirty="0" err="1">
                  <a:solidFill>
                    <a:srgbClr val="000000"/>
                  </a:solidFill>
                  <a:latin typeface="Open Sans"/>
                  <a:ea typeface="Open Sans"/>
                  <a:cs typeface="Open Sans"/>
                  <a:sym typeface="Open Sans"/>
                </a:rPr>
                <a:t>d'études</a:t>
              </a:r>
              <a:r>
                <a:rPr lang="en-US" sz="2300" b="1" i="0" u="none" strike="noStrike" cap="none" dirty="0">
                  <a:solidFill>
                    <a:srgbClr val="000000"/>
                  </a:solidFill>
                  <a:latin typeface="Open Sans"/>
                  <a:ea typeface="Open Sans"/>
                  <a:cs typeface="Open Sans"/>
                  <a:sym typeface="Open Sans"/>
                </a:rPr>
                <a:t> de </a:t>
              </a:r>
              <a:r>
                <a:rPr lang="en-US" sz="2300" b="1" i="0" u="none" strike="noStrike" cap="none" dirty="0" err="1">
                  <a:solidFill>
                    <a:srgbClr val="000000"/>
                  </a:solidFill>
                  <a:latin typeface="Open Sans"/>
                  <a:ea typeface="Open Sans"/>
                  <a:cs typeface="Open Sans"/>
                  <a:sym typeface="Open Sans"/>
                </a:rPr>
                <a:t>cas</a:t>
              </a:r>
              <a:r>
                <a:rPr lang="en-US" sz="2300" b="1" i="0" u="none" strike="noStrike" cap="none" dirty="0">
                  <a:solidFill>
                    <a:srgbClr val="000000"/>
                  </a:solidFill>
                  <a:latin typeface="Open Sans"/>
                  <a:ea typeface="Open Sans"/>
                  <a:cs typeface="Open Sans"/>
                  <a:sym typeface="Open Sans"/>
                </a:rPr>
                <a:t> </a:t>
              </a:r>
              <a:r>
                <a:rPr lang="en-US" sz="2300" b="0" i="0" u="none" strike="noStrike" cap="none" dirty="0">
                  <a:solidFill>
                    <a:srgbClr val="000000"/>
                  </a:solidFill>
                  <a:latin typeface="Open Sans"/>
                  <a:ea typeface="Open Sans"/>
                  <a:cs typeface="Open Sans"/>
                  <a:sym typeface="Open Sans"/>
                </a:rPr>
                <a:t>: un </a:t>
              </a:r>
              <a:r>
                <a:rPr lang="en-US" sz="2300" b="0" i="0" u="none" strike="noStrike" cap="none" dirty="0" err="1">
                  <a:solidFill>
                    <a:srgbClr val="000000"/>
                  </a:solidFill>
                  <a:latin typeface="Open Sans"/>
                  <a:ea typeface="Open Sans"/>
                  <a:cs typeface="Open Sans"/>
                  <a:sym typeface="Open Sans"/>
                </a:rPr>
                <a:t>aperçu</a:t>
              </a:r>
              <a:r>
                <a:rPr lang="en-US" sz="2300" b="0" i="0" u="none" strike="noStrike" cap="none" dirty="0">
                  <a:solidFill>
                    <a:srgbClr val="000000"/>
                  </a:solidFill>
                  <a:latin typeface="Open Sans"/>
                  <a:ea typeface="Open Sans"/>
                  <a:cs typeface="Open Sans"/>
                  <a:sym typeface="Open Sans"/>
                </a:rPr>
                <a:t> de la </a:t>
              </a:r>
              <a:r>
                <a:rPr lang="en-US" sz="2300" b="0" i="0" u="none" strike="noStrike" cap="none" dirty="0" err="1">
                  <a:solidFill>
                    <a:srgbClr val="000000"/>
                  </a:solidFill>
                  <a:latin typeface="Open Sans"/>
                  <a:ea typeface="Open Sans"/>
                  <a:cs typeface="Open Sans"/>
                  <a:sym typeface="Open Sans"/>
                </a:rPr>
                <a:t>manière</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dont</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l'accès</a:t>
              </a:r>
              <a:r>
                <a:rPr lang="en-US" sz="2300" b="0" i="0" u="none" strike="noStrike" cap="none" dirty="0">
                  <a:solidFill>
                    <a:srgbClr val="000000"/>
                  </a:solidFill>
                  <a:latin typeface="Open Sans"/>
                  <a:ea typeface="Open Sans"/>
                  <a:cs typeface="Open Sans"/>
                  <a:sym typeface="Open Sans"/>
                </a:rPr>
                <a:t> à la recherche </a:t>
              </a:r>
              <a:r>
                <a:rPr lang="en-US" sz="2300" b="0" i="0" u="none" strike="noStrike" cap="none" dirty="0" err="1">
                  <a:solidFill>
                    <a:srgbClr val="000000"/>
                  </a:solidFill>
                  <a:latin typeface="Open Sans"/>
                  <a:ea typeface="Open Sans"/>
                  <a:cs typeface="Open Sans"/>
                  <a:sym typeface="Open Sans"/>
                </a:rPr>
                <a:t>évaluée</a:t>
              </a:r>
              <a:r>
                <a:rPr lang="en-US" sz="2300" b="0" i="0" u="none" strike="noStrike" cap="none" dirty="0">
                  <a:solidFill>
                    <a:srgbClr val="000000"/>
                  </a:solidFill>
                  <a:latin typeface="Open Sans"/>
                  <a:ea typeface="Open Sans"/>
                  <a:cs typeface="Open Sans"/>
                  <a:sym typeface="Open Sans"/>
                </a:rPr>
                <a:t> par </a:t>
              </a:r>
              <a:r>
                <a:rPr lang="en-US" sz="2300" b="0" i="0" u="none" strike="noStrike" cap="none" dirty="0" smtClean="0">
                  <a:solidFill>
                    <a:srgbClr val="000000"/>
                  </a:solidFill>
                  <a:latin typeface="Open Sans"/>
                  <a:ea typeface="Open Sans"/>
                  <a:cs typeface="Open Sans"/>
                  <a:sym typeface="Open Sans"/>
                </a:rPr>
                <a:t>les </a:t>
              </a:r>
              <a:r>
                <a:rPr lang="en-US" sz="2300" b="0" i="0" u="none" strike="noStrike" cap="none" dirty="0">
                  <a:solidFill>
                    <a:srgbClr val="000000"/>
                  </a:solidFill>
                  <a:latin typeface="Open Sans"/>
                  <a:ea typeface="Open Sans"/>
                  <a:cs typeface="Open Sans"/>
                  <a:sym typeface="Open Sans"/>
                </a:rPr>
                <a:t>pairs de Research4Life </a:t>
              </a:r>
              <a:r>
                <a:rPr lang="en-US" sz="2300" b="0" i="0" u="none" strike="noStrike" cap="none" dirty="0" err="1">
                  <a:solidFill>
                    <a:srgbClr val="000000"/>
                  </a:solidFill>
                  <a:latin typeface="Open Sans"/>
                  <a:ea typeface="Open Sans"/>
                  <a:cs typeface="Open Sans"/>
                  <a:sym typeface="Open Sans"/>
                </a:rPr>
                <a:t>profite</a:t>
              </a:r>
              <a:r>
                <a:rPr lang="en-US" sz="2300" b="0" i="0" u="none" strike="noStrike" cap="none" dirty="0">
                  <a:solidFill>
                    <a:srgbClr val="000000"/>
                  </a:solidFill>
                  <a:latin typeface="Open Sans"/>
                  <a:ea typeface="Open Sans"/>
                  <a:cs typeface="Open Sans"/>
                  <a:sym typeface="Open Sans"/>
                </a:rPr>
                <a:t> à la santé, au </a:t>
              </a:r>
              <a:r>
                <a:rPr lang="en-US" sz="2300" b="0" i="0" u="none" strike="noStrike" cap="none" dirty="0" err="1">
                  <a:solidFill>
                    <a:srgbClr val="000000"/>
                  </a:solidFill>
                  <a:latin typeface="Open Sans"/>
                  <a:ea typeface="Open Sans"/>
                  <a:cs typeface="Open Sans"/>
                  <a:sym typeface="Open Sans"/>
                </a:rPr>
                <a:t>bien-être</a:t>
              </a:r>
              <a:r>
                <a:rPr lang="en-US" sz="2300" b="0" i="0" u="none" strike="noStrike" cap="none" dirty="0">
                  <a:solidFill>
                    <a:srgbClr val="000000"/>
                  </a:solidFill>
                  <a:latin typeface="Open Sans"/>
                  <a:ea typeface="Open Sans"/>
                  <a:cs typeface="Open Sans"/>
                  <a:sym typeface="Open Sans"/>
                </a:rPr>
                <a:t> et au </a:t>
              </a:r>
              <a:r>
                <a:rPr lang="en-US" sz="2300" b="0" i="0" u="none" strike="noStrike" cap="none" dirty="0" err="1">
                  <a:solidFill>
                    <a:srgbClr val="000000"/>
                  </a:solidFill>
                  <a:latin typeface="Open Sans"/>
                  <a:ea typeface="Open Sans"/>
                  <a:cs typeface="Open Sans"/>
                  <a:sym typeface="Open Sans"/>
                </a:rPr>
                <a:t>développement</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économique</a:t>
              </a:r>
              <a:r>
                <a:rPr lang="en-US" sz="2300" b="0" i="0" u="none" strike="noStrike" cap="none" dirty="0">
                  <a:solidFill>
                    <a:srgbClr val="000000"/>
                  </a:solidFill>
                  <a:latin typeface="Open Sans"/>
                  <a:ea typeface="Open Sans"/>
                  <a:cs typeface="Open Sans"/>
                  <a:sym typeface="Open Sans"/>
                </a:rPr>
                <a:t> et social des </a:t>
              </a:r>
              <a:r>
                <a:rPr lang="en-US" sz="2300" b="0" i="0" u="none" strike="noStrike" cap="none" dirty="0" err="1">
                  <a:solidFill>
                    <a:srgbClr val="000000"/>
                  </a:solidFill>
                  <a:latin typeface="Open Sans"/>
                  <a:ea typeface="Open Sans"/>
                  <a:cs typeface="Open Sans"/>
                  <a:sym typeface="Open Sans"/>
                </a:rPr>
                <a:t>communautés</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smtClean="0">
                  <a:solidFill>
                    <a:srgbClr val="000000"/>
                  </a:solidFill>
                  <a:latin typeface="Open Sans"/>
                  <a:ea typeface="Open Sans"/>
                  <a:cs typeface="Open Sans"/>
                  <a:sym typeface="Open Sans"/>
                </a:rPr>
                <a:t>dans</a:t>
              </a:r>
              <a:r>
                <a:rPr lang="en-US" sz="2300" b="0" i="0" u="none" strike="noStrike" cap="none" dirty="0" smtClean="0">
                  <a:solidFill>
                    <a:srgbClr val="000000"/>
                  </a:solidFill>
                  <a:latin typeface="Open Sans"/>
                  <a:ea typeface="Open Sans"/>
                  <a:cs typeface="Open Sans"/>
                  <a:sym typeface="Open Sans"/>
                </a:rPr>
                <a:t> les </a:t>
              </a:r>
              <a:r>
                <a:rPr lang="en-US" sz="2300" b="0" i="0" u="none" strike="noStrike" cap="none" dirty="0">
                  <a:solidFill>
                    <a:srgbClr val="000000"/>
                  </a:solidFill>
                  <a:latin typeface="Open Sans"/>
                  <a:ea typeface="Open Sans"/>
                  <a:cs typeface="Open Sans"/>
                  <a:sym typeface="Open Sans"/>
                </a:rPr>
                <a:t>pays </a:t>
              </a:r>
              <a:r>
                <a:rPr lang="en-US" sz="2300" b="0" i="0" u="none" strike="noStrike" cap="none" dirty="0" err="1">
                  <a:solidFill>
                    <a:srgbClr val="000000"/>
                  </a:solidFill>
                  <a:latin typeface="Open Sans"/>
                  <a:ea typeface="Open Sans"/>
                  <a:cs typeface="Open Sans"/>
                  <a:sym typeface="Open Sans"/>
                </a:rPr>
                <a:t>en</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smtClean="0">
                  <a:solidFill>
                    <a:srgbClr val="000000"/>
                  </a:solidFill>
                  <a:latin typeface="Open Sans"/>
                  <a:ea typeface="Open Sans"/>
                  <a:cs typeface="Open Sans"/>
                  <a:sym typeface="Open Sans"/>
                </a:rPr>
                <a:t>développement</a:t>
              </a:r>
              <a:endParaRPr sz="23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1000"/>
                </a:spcBef>
                <a:spcAft>
                  <a:spcPts val="0"/>
                </a:spcAft>
                <a:buClr>
                  <a:srgbClr val="000000"/>
                </a:buClr>
                <a:buSzPts val="2500"/>
                <a:buFont typeface="Arial"/>
                <a:buChar char="••"/>
              </a:pPr>
              <a:r>
                <a:rPr lang="en-US" sz="2300" b="1" dirty="0" err="1">
                  <a:latin typeface="Open Sans"/>
                  <a:ea typeface="Open Sans"/>
                  <a:cs typeface="Open Sans"/>
                  <a:sym typeface="Open Sans"/>
                </a:rPr>
                <a:t>T</a:t>
              </a:r>
              <a:r>
                <a:rPr lang="en-US" sz="2300" b="1" i="0" u="none" strike="noStrike" cap="none" dirty="0" err="1" smtClean="0">
                  <a:solidFill>
                    <a:srgbClr val="000000"/>
                  </a:solidFill>
                  <a:latin typeface="Open Sans"/>
                  <a:ea typeface="Open Sans"/>
                  <a:cs typeface="Open Sans"/>
                  <a:sym typeface="Open Sans"/>
                </a:rPr>
                <a:t>émoignages</a:t>
              </a:r>
              <a:r>
                <a:rPr lang="en-US" sz="2300" b="0" i="0" u="none" strike="noStrike" cap="none" dirty="0" smtClean="0">
                  <a:solidFill>
                    <a:srgbClr val="000000"/>
                  </a:solidFill>
                  <a:latin typeface="Open Sans"/>
                  <a:ea typeface="Open Sans"/>
                  <a:cs typeface="Open Sans"/>
                  <a:sym typeface="Open Sans"/>
                </a:rPr>
                <a:t> </a:t>
              </a:r>
              <a:r>
                <a:rPr lang="en-US" sz="2300" b="0" i="0" u="none" strike="noStrike" cap="none" dirty="0">
                  <a:solidFill>
                    <a:srgbClr val="000000"/>
                  </a:solidFill>
                  <a:latin typeface="Open Sans"/>
                  <a:ea typeface="Open Sans"/>
                  <a:cs typeface="Open Sans"/>
                  <a:sym typeface="Open Sans"/>
                </a:rPr>
                <a:t>des </a:t>
              </a:r>
              <a:r>
                <a:rPr lang="en-US" sz="2300" b="0" i="0" u="none" strike="noStrike" cap="none" dirty="0" err="1">
                  <a:solidFill>
                    <a:srgbClr val="000000"/>
                  </a:solidFill>
                  <a:latin typeface="Open Sans"/>
                  <a:ea typeface="Open Sans"/>
                  <a:cs typeface="Open Sans"/>
                  <a:sym typeface="Open Sans"/>
                </a:rPr>
                <a:t>utilisateurs</a:t>
              </a:r>
              <a:r>
                <a:rPr lang="en-US" sz="2300" b="0" i="0" u="none" strike="noStrike" cap="none" dirty="0">
                  <a:solidFill>
                    <a:srgbClr val="000000"/>
                  </a:solidFill>
                  <a:latin typeface="Open Sans"/>
                  <a:ea typeface="Open Sans"/>
                  <a:cs typeface="Open Sans"/>
                  <a:sym typeface="Open Sans"/>
                </a:rPr>
                <a:t> de </a:t>
              </a:r>
              <a:r>
                <a:rPr lang="en-US" sz="2300" b="0" i="0" u="none" strike="noStrike" cap="none" dirty="0" smtClean="0">
                  <a:solidFill>
                    <a:srgbClr val="000000"/>
                  </a:solidFill>
                  <a:latin typeface="Open Sans"/>
                  <a:ea typeface="Open Sans"/>
                  <a:cs typeface="Open Sans"/>
                  <a:sym typeface="Open Sans"/>
                </a:rPr>
                <a:t>Research4Life</a:t>
              </a:r>
              <a:endParaRPr sz="2300" b="0" i="0" u="none" strike="noStrike" cap="none" dirty="0">
                <a:solidFill>
                  <a:srgbClr val="000000"/>
                </a:solidFill>
                <a:latin typeface="Open Sans"/>
                <a:ea typeface="Open Sans"/>
                <a:cs typeface="Open Sans"/>
                <a:sym typeface="Open Sans"/>
              </a:endParaRPr>
            </a:p>
            <a:p>
              <a:pPr marL="228600" marR="0" lvl="1" indent="-228600" algn="l" rtl="0">
                <a:lnSpc>
                  <a:spcPct val="90000"/>
                </a:lnSpc>
                <a:spcBef>
                  <a:spcPts val="1000"/>
                </a:spcBef>
                <a:spcAft>
                  <a:spcPts val="0"/>
                </a:spcAft>
                <a:buClr>
                  <a:srgbClr val="000000"/>
                </a:buClr>
                <a:buSzPts val="2500"/>
                <a:buFont typeface="Arial"/>
                <a:buChar char="••"/>
              </a:pPr>
              <a:r>
                <a:rPr lang="en-US" sz="2300" b="1" dirty="0" err="1">
                  <a:latin typeface="Open Sans"/>
                  <a:ea typeface="Open Sans"/>
                  <a:cs typeface="Open Sans"/>
                  <a:sym typeface="Open Sans"/>
                </a:rPr>
                <a:t>V</a:t>
              </a:r>
              <a:r>
                <a:rPr lang="en-US" sz="2300" b="1" i="0" u="none" strike="noStrike" cap="none" dirty="0" err="1" smtClean="0">
                  <a:solidFill>
                    <a:srgbClr val="000000"/>
                  </a:solidFill>
                  <a:latin typeface="Open Sans"/>
                  <a:ea typeface="Open Sans"/>
                  <a:cs typeface="Open Sans"/>
                  <a:sym typeface="Open Sans"/>
                </a:rPr>
                <a:t>idéos</a:t>
              </a:r>
              <a:r>
                <a:rPr lang="en-US" sz="2300" b="0" i="0" u="none" strike="noStrike" cap="none" dirty="0" smtClean="0">
                  <a:solidFill>
                    <a:srgbClr val="000000"/>
                  </a:solidFill>
                  <a:latin typeface="Open Sans"/>
                  <a:ea typeface="Open Sans"/>
                  <a:cs typeface="Open Sans"/>
                  <a:sym typeface="Open Sans"/>
                </a:rPr>
                <a:t> </a:t>
              </a:r>
              <a:r>
                <a:rPr lang="en-US" sz="2300" b="0" i="0" u="none" strike="noStrike" cap="none" dirty="0">
                  <a:solidFill>
                    <a:srgbClr val="000000"/>
                  </a:solidFill>
                  <a:latin typeface="Open Sans"/>
                  <a:ea typeface="Open Sans"/>
                  <a:cs typeface="Open Sans"/>
                  <a:sym typeface="Open Sans"/>
                </a:rPr>
                <a:t>qui </a:t>
              </a:r>
              <a:r>
                <a:rPr lang="en-US" sz="2300" b="0" i="0" u="none" strike="noStrike" cap="none" dirty="0" err="1">
                  <a:solidFill>
                    <a:srgbClr val="000000"/>
                  </a:solidFill>
                  <a:latin typeface="Open Sans"/>
                  <a:ea typeface="Open Sans"/>
                  <a:cs typeface="Open Sans"/>
                  <a:sym typeface="Open Sans"/>
                </a:rPr>
                <a:t>ont</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été</a:t>
              </a:r>
              <a:r>
                <a:rPr lang="en-US" sz="2300" b="0" i="0" u="none" strike="noStrike" cap="none" dirty="0">
                  <a:solidFill>
                    <a:srgbClr val="000000"/>
                  </a:solidFill>
                  <a:latin typeface="Open Sans"/>
                  <a:ea typeface="Open Sans"/>
                  <a:cs typeface="Open Sans"/>
                  <a:sym typeface="Open Sans"/>
                </a:rPr>
                <a:t> </a:t>
              </a:r>
              <a:r>
                <a:rPr lang="en-US" sz="2300" b="0" i="0" u="none" strike="noStrike" cap="none" dirty="0" err="1">
                  <a:solidFill>
                    <a:srgbClr val="000000"/>
                  </a:solidFill>
                  <a:latin typeface="Open Sans"/>
                  <a:ea typeface="Open Sans"/>
                  <a:cs typeface="Open Sans"/>
                  <a:sym typeface="Open Sans"/>
                </a:rPr>
                <a:t>publiées</a:t>
              </a:r>
              <a:r>
                <a:rPr lang="en-US" sz="2300" b="0" i="0" u="none" strike="noStrike" cap="none" dirty="0">
                  <a:solidFill>
                    <a:srgbClr val="000000"/>
                  </a:solidFill>
                  <a:latin typeface="Open Sans"/>
                  <a:ea typeface="Open Sans"/>
                  <a:cs typeface="Open Sans"/>
                  <a:sym typeface="Open Sans"/>
                </a:rPr>
                <a:t> sur la </a:t>
              </a:r>
              <a:r>
                <a:rPr lang="en-US" sz="2300" b="0" i="0" u="none" strike="noStrike" cap="none" dirty="0" err="1">
                  <a:solidFill>
                    <a:srgbClr val="000000"/>
                  </a:solidFill>
                  <a:latin typeface="Open Sans"/>
                  <a:ea typeface="Open Sans"/>
                  <a:cs typeface="Open Sans"/>
                  <a:sym typeface="Open Sans"/>
                </a:rPr>
                <a:t>chaîne</a:t>
              </a:r>
              <a:r>
                <a:rPr lang="en-US" sz="2300" b="0" i="0" u="none" strike="noStrike" cap="none" dirty="0">
                  <a:solidFill>
                    <a:srgbClr val="000000"/>
                  </a:solidFill>
                  <a:latin typeface="Open Sans"/>
                  <a:ea typeface="Open Sans"/>
                  <a:cs typeface="Open Sans"/>
                  <a:sym typeface="Open Sans"/>
                </a:rPr>
                <a:t> YouTube </a:t>
              </a:r>
              <a:r>
                <a:rPr lang="en-US" sz="2300" b="0" i="0" u="none" strike="noStrike" cap="none" dirty="0" smtClean="0">
                  <a:solidFill>
                    <a:srgbClr val="000000"/>
                  </a:solidFill>
                  <a:latin typeface="Open Sans"/>
                  <a:ea typeface="Open Sans"/>
                  <a:cs typeface="Open Sans"/>
                  <a:sym typeface="Open Sans"/>
                </a:rPr>
                <a:t>Research4Life</a:t>
              </a:r>
            </a:p>
            <a:p>
              <a:pPr marL="228600" lvl="1" indent="-228600">
                <a:lnSpc>
                  <a:spcPct val="90000"/>
                </a:lnSpc>
                <a:spcBef>
                  <a:spcPts val="1000"/>
                </a:spcBef>
                <a:buSzPts val="2500"/>
                <a:buFont typeface="Arial"/>
                <a:buChar char="••"/>
              </a:pPr>
              <a:r>
                <a:rPr lang="fr-FR" sz="2400" dirty="0" smtClean="0">
                  <a:latin typeface="Open Sans"/>
                  <a:ea typeface="Open Sans"/>
                  <a:cs typeface="Open Sans"/>
                  <a:sym typeface="Open Sans"/>
                </a:rPr>
                <a:t>    </a:t>
              </a:r>
              <a:r>
                <a:rPr lang="fr-FR" sz="2200" dirty="0" smtClean="0">
                  <a:latin typeface="Open Sans"/>
                  <a:ea typeface="Open Sans"/>
                  <a:cs typeface="Open Sans"/>
                  <a:sym typeface="Open Sans"/>
                </a:rPr>
                <a:t>Voir </a:t>
              </a:r>
              <a:r>
                <a:rPr lang="fr-FR" sz="2200" dirty="0">
                  <a:latin typeface="Open Sans"/>
                  <a:ea typeface="Open Sans"/>
                  <a:cs typeface="Open Sans"/>
                  <a:sym typeface="Open Sans"/>
                </a:rPr>
                <a:t>: </a:t>
              </a:r>
              <a:r>
                <a:rPr lang="fr-FR" sz="2200" u="sng" dirty="0">
                  <a:solidFill>
                    <a:srgbClr val="00B0F0"/>
                  </a:solidFill>
                  <a:latin typeface="Open Sans"/>
                  <a:ea typeface="Open Sans"/>
                  <a:cs typeface="Open Sans"/>
                  <a:sym typeface="Open Sans"/>
                </a:rPr>
                <a:t>Les voix de Research4Life</a:t>
              </a:r>
              <a:endParaRPr sz="2200" b="0" i="0" u="sng" strike="noStrike" cap="none" dirty="0">
                <a:solidFill>
                  <a:srgbClr val="00B0F0"/>
                </a:solidFill>
                <a:latin typeface="Open Sans"/>
                <a:ea typeface="Open Sans"/>
                <a:cs typeface="Open Sans"/>
                <a:sym typeface="Open San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0" y="471054"/>
            <a:ext cx="7758545" cy="9884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 </a:t>
            </a:r>
            <a:r>
              <a:rPr lang="en-US" dirty="0" smtClean="0">
                <a:solidFill>
                  <a:srgbClr val="586F7C"/>
                </a:solidFill>
                <a:latin typeface="Open Sans"/>
                <a:ea typeface="Open Sans"/>
                <a:cs typeface="Open Sans"/>
                <a:sym typeface="Open Sans"/>
              </a:rPr>
              <a:t>Publications </a:t>
            </a:r>
            <a:r>
              <a:rPr lang="en-US" dirty="0">
                <a:solidFill>
                  <a:srgbClr val="586F7C"/>
                </a:solidFill>
                <a:latin typeface="Open Sans"/>
                <a:ea typeface="Open Sans"/>
                <a:cs typeface="Open Sans"/>
                <a:sym typeface="Open Sans"/>
              </a:rPr>
              <a:t>AGORA</a:t>
            </a:r>
            <a:endParaRPr dirty="0"/>
          </a:p>
        </p:txBody>
      </p:sp>
      <p:sp>
        <p:nvSpPr>
          <p:cNvPr id="267" name="Google Shape;267;p34"/>
          <p:cNvSpPr txBox="1">
            <a:spLocks noGrp="1"/>
          </p:cNvSpPr>
          <p:nvPr>
            <p:ph type="body" idx="1"/>
          </p:nvPr>
        </p:nvSpPr>
        <p:spPr>
          <a:xfrm>
            <a:off x="480291" y="1757210"/>
            <a:ext cx="6243782" cy="4448717"/>
          </a:xfrm>
          <a:prstGeom prst="rect">
            <a:avLst/>
          </a:prstGeom>
          <a:noFill/>
          <a:ln>
            <a:noFill/>
          </a:ln>
        </p:spPr>
        <p:txBody>
          <a:bodyPr spcFirstLastPara="1" wrap="square" lIns="91425" tIns="45700" rIns="91425" bIns="45700" anchor="ctr" anchorCtr="0">
            <a:noAutofit/>
          </a:bodyPr>
          <a:lstStyle/>
          <a:p>
            <a:pPr marL="76200" lvl="0" indent="0" algn="l" rtl="0">
              <a:lnSpc>
                <a:spcPct val="100000"/>
              </a:lnSpc>
              <a:spcBef>
                <a:spcPts val="0"/>
              </a:spcBef>
              <a:spcAft>
                <a:spcPts val="800"/>
              </a:spcAft>
              <a:buClr>
                <a:schemeClr val="dk1"/>
              </a:buClr>
              <a:buSzPts val="2800"/>
              <a:buNone/>
            </a:pPr>
            <a:r>
              <a:rPr lang="en-US" sz="2600" dirty="0" err="1">
                <a:solidFill>
                  <a:schemeClr val="dk1"/>
                </a:solidFill>
                <a:latin typeface="Open Sans"/>
                <a:ea typeface="Open Sans"/>
                <a:cs typeface="Open Sans"/>
                <a:sym typeface="Open Sans"/>
              </a:rPr>
              <a:t>Cette</a:t>
            </a:r>
            <a:r>
              <a:rPr lang="en-US" sz="2600" dirty="0">
                <a:solidFill>
                  <a:schemeClr val="dk1"/>
                </a:solidFill>
                <a:latin typeface="Open Sans"/>
                <a:ea typeface="Open Sans"/>
                <a:cs typeface="Open Sans"/>
                <a:sym typeface="Open Sans"/>
              </a:rPr>
              <a:t> page </a:t>
            </a:r>
            <a:r>
              <a:rPr lang="en-US" sz="2600" dirty="0" smtClean="0">
                <a:solidFill>
                  <a:schemeClr val="dk1"/>
                </a:solidFill>
                <a:latin typeface="Open Sans"/>
                <a:ea typeface="Open Sans"/>
                <a:cs typeface="Open Sans"/>
                <a:sym typeface="Open Sans"/>
              </a:rPr>
              <a:t>propose des </a:t>
            </a:r>
            <a:r>
              <a:rPr lang="en-US" sz="2600" dirty="0">
                <a:solidFill>
                  <a:schemeClr val="dk1"/>
                </a:solidFill>
                <a:latin typeface="Open Sans"/>
                <a:ea typeface="Open Sans"/>
                <a:cs typeface="Open Sans"/>
                <a:sym typeface="Open Sans"/>
              </a:rPr>
              <a:t>liens </a:t>
            </a:r>
            <a:r>
              <a:rPr lang="en-US" sz="2600" dirty="0" err="1">
                <a:solidFill>
                  <a:schemeClr val="dk1"/>
                </a:solidFill>
                <a:latin typeface="Open Sans"/>
                <a:ea typeface="Open Sans"/>
                <a:cs typeface="Open Sans"/>
                <a:sym typeface="Open Sans"/>
              </a:rPr>
              <a:t>vers</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plusieurs</a:t>
            </a:r>
            <a:r>
              <a:rPr lang="en-US" sz="2600" dirty="0">
                <a:solidFill>
                  <a:schemeClr val="dk1"/>
                </a:solidFill>
                <a:latin typeface="Open Sans"/>
                <a:ea typeface="Open Sans"/>
                <a:cs typeface="Open Sans"/>
                <a:sym typeface="Open Sans"/>
              </a:rPr>
              <a:t> des </a:t>
            </a:r>
            <a:r>
              <a:rPr lang="en-US" sz="2600" dirty="0" err="1">
                <a:solidFill>
                  <a:schemeClr val="dk1"/>
                </a:solidFill>
                <a:latin typeface="Open Sans"/>
                <a:ea typeface="Open Sans"/>
                <a:cs typeface="Open Sans"/>
                <a:sym typeface="Open Sans"/>
              </a:rPr>
              <a:t>ressources</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mentionnées</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dans</a:t>
            </a:r>
            <a:r>
              <a:rPr lang="en-US" sz="2600" dirty="0">
                <a:solidFill>
                  <a:schemeClr val="dk1"/>
                </a:solidFill>
                <a:latin typeface="Open Sans"/>
                <a:ea typeface="Open Sans"/>
                <a:cs typeface="Open Sans"/>
                <a:sym typeface="Open Sans"/>
              </a:rPr>
              <a:t> la section “</a:t>
            </a:r>
            <a:r>
              <a:rPr lang="en-US" sz="2600" dirty="0" err="1">
                <a:solidFill>
                  <a:schemeClr val="dk1"/>
                </a:solidFill>
                <a:latin typeface="Open Sans"/>
                <a:ea typeface="Open Sans"/>
                <a:cs typeface="Open Sans"/>
                <a:sym typeface="Open Sans"/>
              </a:rPr>
              <a:t>Voix</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ainsi</a:t>
            </a:r>
            <a:r>
              <a:rPr lang="en-US" sz="2600" dirty="0">
                <a:solidFill>
                  <a:schemeClr val="dk1"/>
                </a:solidFill>
                <a:latin typeface="Open Sans"/>
                <a:ea typeface="Open Sans"/>
                <a:cs typeface="Open Sans"/>
                <a:sym typeface="Open Sans"/>
              </a:rPr>
              <a:t> que la </a:t>
            </a:r>
            <a:r>
              <a:rPr lang="en-US" sz="2600" b="1" dirty="0">
                <a:solidFill>
                  <a:schemeClr val="dk1"/>
                </a:solidFill>
                <a:latin typeface="Open Sans"/>
                <a:ea typeface="Open Sans"/>
                <a:cs typeface="Open Sans"/>
                <a:sym typeface="Open Sans"/>
              </a:rPr>
              <a:t>brochure</a:t>
            </a:r>
            <a:r>
              <a:rPr lang="en-US" sz="2600" dirty="0">
                <a:solidFill>
                  <a:schemeClr val="dk1"/>
                </a:solidFill>
                <a:latin typeface="Open Sans"/>
                <a:ea typeface="Open Sans"/>
                <a:cs typeface="Open Sans"/>
                <a:sym typeface="Open Sans"/>
              </a:rPr>
              <a:t> AGORA </a:t>
            </a:r>
            <a:r>
              <a:rPr lang="en-US" sz="2600" dirty="0" err="1">
                <a:solidFill>
                  <a:schemeClr val="dk1"/>
                </a:solidFill>
                <a:latin typeface="Open Sans"/>
                <a:ea typeface="Open Sans"/>
                <a:cs typeface="Open Sans"/>
                <a:sym typeface="Open Sans"/>
              </a:rPr>
              <a:t>disponible</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en</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anglais</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en</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espagnol</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en</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français</a:t>
            </a:r>
            <a:r>
              <a:rPr lang="en-US" sz="2600" dirty="0">
                <a:solidFill>
                  <a:schemeClr val="dk1"/>
                </a:solidFill>
                <a:latin typeface="Open Sans"/>
                <a:ea typeface="Open Sans"/>
                <a:cs typeface="Open Sans"/>
                <a:sym typeface="Open Sans"/>
              </a:rPr>
              <a:t> et </a:t>
            </a:r>
            <a:r>
              <a:rPr lang="en-US" sz="2600" dirty="0" err="1">
                <a:solidFill>
                  <a:schemeClr val="dk1"/>
                </a:solidFill>
                <a:latin typeface="Open Sans"/>
                <a:ea typeface="Open Sans"/>
                <a:cs typeface="Open Sans"/>
                <a:sym typeface="Open Sans"/>
              </a:rPr>
              <a:t>en</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arabe</a:t>
            </a:r>
            <a:endParaRPr sz="2600" b="1" dirty="0">
              <a:solidFill>
                <a:schemeClr val="dk1"/>
              </a:solidFill>
              <a:latin typeface="Open Sans"/>
              <a:ea typeface="Open Sans"/>
              <a:cs typeface="Open Sans"/>
              <a:sym typeface="Open Sans"/>
            </a:endParaRPr>
          </a:p>
        </p:txBody>
      </p:sp>
      <p:pic>
        <p:nvPicPr>
          <p:cNvPr id="268" name="Google Shape;268;p34" descr="https://lh3.googleusercontent.com/oWNMuLcH44vnovjVYFJ1S3vANs2qfOjxV3U6yDVnHTcfXfSorgl24CtsviU75r9cuNhUyaAF6kFGRBvSWiK5JIa-O_Uo0JMNHql0HPdUCka0Ws37rtnjrFWMR9HJUW7vjXOnR6U"/>
          <p:cNvPicPr preferRelativeResize="0"/>
          <p:nvPr/>
        </p:nvPicPr>
        <p:blipFill rotWithShape="1">
          <a:blip r:embed="rId3">
            <a:alphaModFix/>
          </a:blip>
          <a:srcRect/>
          <a:stretch/>
        </p:blipFill>
        <p:spPr>
          <a:xfrm>
            <a:off x="7270228" y="2162608"/>
            <a:ext cx="2727691" cy="37561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0" y="471054"/>
            <a:ext cx="7786255" cy="9752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dirty="0" smtClean="0">
                <a:solidFill>
                  <a:srgbClr val="586F7C"/>
                </a:solidFill>
                <a:latin typeface="Open Sans"/>
                <a:ea typeface="Open Sans"/>
                <a:cs typeface="Open Sans"/>
                <a:sym typeface="Open Sans"/>
              </a:rPr>
              <a:t> </a:t>
            </a:r>
            <a:r>
              <a:rPr lang="en-US" sz="4000" dirty="0" err="1" smtClean="0">
                <a:solidFill>
                  <a:srgbClr val="586F7C"/>
                </a:solidFill>
                <a:latin typeface="Open Sans"/>
                <a:ea typeface="Open Sans"/>
                <a:cs typeface="Open Sans"/>
                <a:sym typeface="Open Sans"/>
              </a:rPr>
              <a:t>Médias</a:t>
            </a:r>
            <a:r>
              <a:rPr lang="en-US" sz="4000" dirty="0" smtClean="0">
                <a:solidFill>
                  <a:srgbClr val="586F7C"/>
                </a:solidFill>
                <a:latin typeface="Open Sans"/>
                <a:ea typeface="Open Sans"/>
                <a:cs typeface="Open Sans"/>
                <a:sym typeface="Open Sans"/>
              </a:rPr>
              <a:t> </a:t>
            </a:r>
            <a:r>
              <a:rPr lang="en-US" sz="4000" dirty="0" err="1">
                <a:solidFill>
                  <a:srgbClr val="586F7C"/>
                </a:solidFill>
                <a:latin typeface="Open Sans"/>
                <a:ea typeface="Open Sans"/>
                <a:cs typeface="Open Sans"/>
                <a:sym typeface="Open Sans"/>
              </a:rPr>
              <a:t>sociaux</a:t>
            </a:r>
            <a:r>
              <a:rPr lang="en-US" sz="4000" dirty="0">
                <a:solidFill>
                  <a:srgbClr val="586F7C"/>
                </a:solidFill>
                <a:latin typeface="Open Sans"/>
                <a:ea typeface="Open Sans"/>
                <a:cs typeface="Open Sans"/>
                <a:sym typeface="Open Sans"/>
              </a:rPr>
              <a:t> </a:t>
            </a:r>
            <a:endParaRPr dirty="0"/>
          </a:p>
        </p:txBody>
      </p:sp>
      <p:sp>
        <p:nvSpPr>
          <p:cNvPr id="275" name="Google Shape;275;p35"/>
          <p:cNvSpPr txBox="1">
            <a:spLocks noGrp="1"/>
          </p:cNvSpPr>
          <p:nvPr>
            <p:ph type="body" idx="1"/>
          </p:nvPr>
        </p:nvSpPr>
        <p:spPr>
          <a:xfrm>
            <a:off x="224852" y="1874982"/>
            <a:ext cx="11967148" cy="4661285"/>
          </a:xfrm>
          <a:prstGeom prst="rect">
            <a:avLst/>
          </a:prstGeom>
          <a:noFill/>
          <a:ln>
            <a:noFill/>
          </a:ln>
        </p:spPr>
        <p:txBody>
          <a:bodyPr spcFirstLastPara="1" wrap="square" lIns="91425" tIns="45700" rIns="91425" bIns="45700" anchor="t" anchorCtr="0">
            <a:noAutofit/>
          </a:bodyPr>
          <a:lstStyle/>
          <a:p>
            <a:pPr marL="76200" lvl="0" indent="0" algn="l" rtl="0">
              <a:lnSpc>
                <a:spcPct val="150000"/>
              </a:lnSpc>
              <a:spcBef>
                <a:spcPts val="600"/>
              </a:spcBef>
              <a:spcAft>
                <a:spcPts val="0"/>
              </a:spcAft>
              <a:buSzPts val="2400"/>
              <a:buNone/>
            </a:pPr>
            <a:r>
              <a:rPr lang="en-US" dirty="0">
                <a:solidFill>
                  <a:srgbClr val="000000"/>
                </a:solidFill>
                <a:latin typeface="Open Sans"/>
                <a:ea typeface="Open Sans"/>
                <a:cs typeface="Open Sans"/>
                <a:sym typeface="Open Sans"/>
              </a:rPr>
              <a:t>L’ </a:t>
            </a:r>
            <a:r>
              <a:rPr lang="en-US" b="1" dirty="0" err="1">
                <a:solidFill>
                  <a:srgbClr val="000000"/>
                </a:solidFill>
                <a:latin typeface="Open Sans"/>
                <a:ea typeface="Open Sans"/>
                <a:cs typeface="Open Sans"/>
                <a:sym typeface="Open Sans"/>
              </a:rPr>
              <a:t>é</a:t>
            </a:r>
            <a:r>
              <a:rPr lang="en-US" b="1" dirty="0" err="1" smtClean="0">
                <a:solidFill>
                  <a:srgbClr val="000000"/>
                </a:solidFill>
                <a:latin typeface="Open Sans"/>
                <a:ea typeface="Open Sans"/>
                <a:cs typeface="Open Sans"/>
                <a:sym typeface="Open Sans"/>
              </a:rPr>
              <a:t>quipe</a:t>
            </a:r>
            <a:r>
              <a:rPr lang="en-US" b="1" dirty="0" smtClean="0">
                <a:solidFill>
                  <a:srgbClr val="000000"/>
                </a:solidFill>
                <a:latin typeface="Open Sans"/>
                <a:ea typeface="Open Sans"/>
                <a:cs typeface="Open Sans"/>
                <a:sym typeface="Open Sans"/>
              </a:rPr>
              <a:t> </a:t>
            </a:r>
            <a:r>
              <a:rPr lang="en-US" b="1" dirty="0">
                <a:solidFill>
                  <a:srgbClr val="000000"/>
                </a:solidFill>
                <a:latin typeface="Open Sans"/>
                <a:ea typeface="Open Sans"/>
                <a:cs typeface="Open Sans"/>
                <a:sym typeface="Open Sans"/>
              </a:rPr>
              <a:t>de communication Research4Life </a:t>
            </a:r>
            <a:r>
              <a:rPr lang="en-US" dirty="0" err="1">
                <a:solidFill>
                  <a:srgbClr val="000000"/>
                </a:solidFill>
                <a:latin typeface="Open Sans"/>
                <a:ea typeface="Open Sans"/>
                <a:cs typeface="Open Sans"/>
                <a:sym typeface="Open Sans"/>
              </a:rPr>
              <a:t>est</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chargée</a:t>
            </a:r>
            <a:r>
              <a:rPr lang="en-US" dirty="0">
                <a:solidFill>
                  <a:srgbClr val="000000"/>
                </a:solidFill>
                <a:latin typeface="Open Sans"/>
                <a:ea typeface="Open Sans"/>
                <a:cs typeface="Open Sans"/>
                <a:sym typeface="Open Sans"/>
              </a:rPr>
              <a:t> de </a:t>
            </a:r>
            <a:r>
              <a:rPr lang="en-US" dirty="0" err="1">
                <a:solidFill>
                  <a:srgbClr val="000000"/>
                </a:solidFill>
                <a:latin typeface="Open Sans"/>
                <a:ea typeface="Open Sans"/>
                <a:cs typeface="Open Sans"/>
                <a:sym typeface="Open Sans"/>
              </a:rPr>
              <a:t>communiquer</a:t>
            </a:r>
            <a:r>
              <a:rPr lang="en-US" dirty="0">
                <a:solidFill>
                  <a:srgbClr val="000000"/>
                </a:solidFill>
                <a:latin typeface="Open Sans"/>
                <a:ea typeface="Open Sans"/>
                <a:cs typeface="Open Sans"/>
                <a:sym typeface="Open Sans"/>
              </a:rPr>
              <a:t> sur Research4Life via </a:t>
            </a:r>
            <a:r>
              <a:rPr lang="en-US" dirty="0" err="1">
                <a:solidFill>
                  <a:srgbClr val="000000"/>
                </a:solidFill>
                <a:latin typeface="Open Sans"/>
                <a:ea typeface="Open Sans"/>
                <a:cs typeface="Open Sans"/>
                <a:sym typeface="Open Sans"/>
              </a:rPr>
              <a:t>ses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canaux</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officiels</a:t>
            </a:r>
            <a:r>
              <a:rPr lang="en-US" dirty="0">
                <a:solidFill>
                  <a:srgbClr val="000000"/>
                </a:solidFill>
                <a:latin typeface="Open Sans"/>
                <a:ea typeface="Open Sans"/>
                <a:cs typeface="Open Sans"/>
                <a:sym typeface="Open Sans"/>
              </a:rPr>
              <a:t> sur Twitter et </a:t>
            </a:r>
            <a:r>
              <a:rPr lang="en-US" dirty="0" smtClean="0">
                <a:solidFill>
                  <a:srgbClr val="000000"/>
                </a:solidFill>
                <a:latin typeface="Open Sans"/>
                <a:ea typeface="Open Sans"/>
                <a:cs typeface="Open Sans"/>
                <a:sym typeface="Open Sans"/>
              </a:rPr>
              <a:t>Facebook :</a:t>
            </a:r>
            <a:endParaRPr dirty="0">
              <a:latin typeface="Open Sans"/>
              <a:ea typeface="Open Sans"/>
              <a:cs typeface="Open Sans"/>
              <a:sym typeface="Open Sans"/>
            </a:endParaRPr>
          </a:p>
          <a:p>
            <a:pPr marL="457200" lvl="0" indent="-381000" algn="l" rtl="0">
              <a:lnSpc>
                <a:spcPct val="150000"/>
              </a:lnSpc>
              <a:spcBef>
                <a:spcPts val="600"/>
              </a:spcBef>
              <a:spcAft>
                <a:spcPts val="0"/>
              </a:spcAft>
              <a:buClr>
                <a:schemeClr val="dk1"/>
              </a:buClr>
              <a:buSzPts val="2400"/>
              <a:buChar char="●"/>
            </a:pPr>
            <a:r>
              <a:rPr lang="en-US" b="1" dirty="0" smtClean="0">
                <a:solidFill>
                  <a:schemeClr val="dk1"/>
                </a:solidFill>
                <a:latin typeface="Open Sans"/>
                <a:ea typeface="Open Sans"/>
                <a:cs typeface="Open Sans"/>
                <a:sym typeface="Open Sans"/>
              </a:rPr>
              <a:t>Twitter</a:t>
            </a:r>
            <a:r>
              <a:rPr lang="en-US" dirty="0" smtClean="0">
                <a:solidFill>
                  <a:srgbClr val="000000"/>
                </a:solidFill>
                <a:latin typeface="Open Sans"/>
                <a:ea typeface="Open Sans"/>
                <a:cs typeface="Open Sans"/>
                <a:sym typeface="Open Sans"/>
              </a:rPr>
              <a:t> : Les </a:t>
            </a:r>
            <a:r>
              <a:rPr lang="en-US" dirty="0" err="1">
                <a:solidFill>
                  <a:srgbClr val="000000"/>
                </a:solidFill>
                <a:latin typeface="Open Sans"/>
                <a:ea typeface="Open Sans"/>
                <a:cs typeface="Open Sans"/>
                <a:sym typeface="Open Sans"/>
              </a:rPr>
              <a:t>utilisateurs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peuvent</a:t>
            </a:r>
            <a:r>
              <a:rPr lang="en-US" dirty="0">
                <a:solidFill>
                  <a:srgbClr val="000000"/>
                </a:solidFill>
                <a:latin typeface="Open Sans"/>
                <a:ea typeface="Open Sans"/>
                <a:cs typeface="Open Sans"/>
                <a:sym typeface="Open Sans"/>
              </a:rPr>
              <a:t> faire un tag “@ R4Lpartnership” </a:t>
            </a:r>
            <a:r>
              <a:rPr lang="en-US" dirty="0" err="1">
                <a:solidFill>
                  <a:srgbClr val="000000"/>
                </a:solidFill>
                <a:latin typeface="Open Sans"/>
                <a:ea typeface="Open Sans"/>
                <a:cs typeface="Open Sans"/>
                <a:sym typeface="Open Sans"/>
              </a:rPr>
              <a:t>dans</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leurs</a:t>
            </a:r>
            <a:r>
              <a:rPr lang="en-US" dirty="0">
                <a:solidFill>
                  <a:srgbClr val="000000"/>
                </a:solidFill>
                <a:latin typeface="Open Sans"/>
                <a:ea typeface="Open Sans"/>
                <a:cs typeface="Open Sans"/>
                <a:sym typeface="Open Sans"/>
              </a:rPr>
              <a:t> tweets sur Research4Life. </a:t>
            </a:r>
            <a:r>
              <a:rPr lang="en-US" dirty="0" err="1">
                <a:solidFill>
                  <a:srgbClr val="000000"/>
                </a:solidFill>
                <a:latin typeface="Open Sans"/>
                <a:ea typeface="Open Sans"/>
                <a:cs typeface="Open Sans"/>
                <a:sym typeface="Open Sans"/>
              </a:rPr>
              <a:t>Considérez</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également</a:t>
            </a:r>
            <a:r>
              <a:rPr lang="en-US" dirty="0">
                <a:solidFill>
                  <a:srgbClr val="000000"/>
                </a:solidFill>
                <a:latin typeface="Open Sans"/>
                <a:ea typeface="Open Sans"/>
                <a:cs typeface="Open Sans"/>
                <a:sym typeface="Open Sans"/>
              </a:rPr>
              <a:t> les hashtags </a:t>
            </a:r>
            <a:r>
              <a:rPr lang="en-US" dirty="0" err="1">
                <a:solidFill>
                  <a:srgbClr val="000000"/>
                </a:solidFill>
                <a:latin typeface="Open Sans"/>
                <a:ea typeface="Open Sans"/>
                <a:cs typeface="Open Sans"/>
                <a:sym typeface="Open Sans"/>
              </a:rPr>
              <a:t>suivants</a:t>
            </a:r>
            <a:r>
              <a:rPr lang="en-US" dirty="0">
                <a:solidFill>
                  <a:srgbClr val="000000"/>
                </a:solidFill>
                <a:latin typeface="Open Sans"/>
                <a:ea typeface="Open Sans"/>
                <a:cs typeface="Open Sans"/>
                <a:sym typeface="Open Sans"/>
              </a:rPr>
              <a:t> : #</a:t>
            </a:r>
            <a:r>
              <a:rPr lang="en-US" dirty="0" err="1">
                <a:solidFill>
                  <a:srgbClr val="000000"/>
                </a:solidFill>
                <a:latin typeface="Open Sans"/>
                <a:ea typeface="Open Sans"/>
                <a:cs typeface="Open Sans"/>
                <a:sym typeface="Open Sans"/>
              </a:rPr>
              <a:t>accesstoinformation</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equityinresearch</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africanresearch</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ou</a:t>
            </a:r>
            <a:r>
              <a:rPr lang="en-US" dirty="0">
                <a:solidFill>
                  <a:srgbClr val="000000"/>
                </a:solidFill>
                <a:latin typeface="Open Sans"/>
                <a:ea typeface="Open Sans"/>
                <a:cs typeface="Open Sans"/>
                <a:sym typeface="Open Sans"/>
              </a:rPr>
              <a:t> tout </a:t>
            </a:r>
            <a:r>
              <a:rPr lang="en-US" dirty="0" err="1">
                <a:solidFill>
                  <a:srgbClr val="000000"/>
                </a:solidFill>
                <a:latin typeface="Open Sans"/>
                <a:ea typeface="Open Sans"/>
                <a:cs typeface="Open Sans"/>
                <a:sym typeface="Open Sans"/>
              </a:rPr>
              <a:t>autre</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élément</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approprié</a:t>
            </a:r>
            <a:r>
              <a:rPr lang="en-US" dirty="0">
                <a:solidFill>
                  <a:srgbClr val="000000"/>
                </a:solidFill>
                <a:latin typeface="Open Sans"/>
                <a:ea typeface="Open Sans"/>
                <a:cs typeface="Open Sans"/>
                <a:sym typeface="Open Sans"/>
              </a:rPr>
              <a:t>.</a:t>
            </a:r>
            <a:endParaRPr dirty="0"/>
          </a:p>
          <a:p>
            <a:pPr lvl="0">
              <a:lnSpc>
                <a:spcPct val="150000"/>
              </a:lnSpc>
              <a:spcBef>
                <a:spcPts val="0"/>
              </a:spcBef>
              <a:buClr>
                <a:schemeClr val="dk1"/>
              </a:buClr>
            </a:pPr>
            <a:r>
              <a:rPr lang="en-US" b="1" dirty="0" smtClean="0">
                <a:solidFill>
                  <a:schemeClr val="dk1"/>
                </a:solidFill>
                <a:latin typeface="Open Sans"/>
                <a:ea typeface="Open Sans"/>
                <a:cs typeface="Open Sans"/>
                <a:sym typeface="Open Sans"/>
              </a:rPr>
              <a:t>Facebook</a:t>
            </a:r>
            <a:r>
              <a:rPr lang="en-US" dirty="0">
                <a:solidFill>
                  <a:schemeClr val="dk1"/>
                </a:solidFill>
                <a:latin typeface="Open Sans"/>
                <a:ea typeface="Open Sans"/>
                <a:cs typeface="Open Sans"/>
                <a:sym typeface="Open Sans"/>
              </a:rPr>
              <a:t> </a:t>
            </a:r>
            <a:r>
              <a:rPr lang="en-US" dirty="0" smtClean="0">
                <a:solidFill>
                  <a:schemeClr val="dk1"/>
                </a:solidFill>
                <a:latin typeface="Open Sans"/>
                <a:ea typeface="Open Sans"/>
                <a:cs typeface="Open Sans"/>
                <a:sym typeface="Open Sans"/>
              </a:rPr>
              <a:t>: </a:t>
            </a:r>
            <a:r>
              <a:rPr lang="en-US" dirty="0" err="1" smtClean="0">
                <a:solidFill>
                  <a:schemeClr val="dk1"/>
                </a:solidFill>
                <a:latin typeface="Open Sans"/>
                <a:ea typeface="Open Sans"/>
                <a:cs typeface="Open Sans"/>
                <a:sym typeface="Open Sans"/>
              </a:rPr>
              <a:t>L’</a:t>
            </a:r>
            <a:r>
              <a:rPr lang="en-US" dirty="0" err="1" smtClean="0">
                <a:solidFill>
                  <a:srgbClr val="000000"/>
                </a:solidFill>
                <a:latin typeface="Open Sans"/>
                <a:ea typeface="Open Sans"/>
                <a:cs typeface="Open Sans"/>
                <a:sym typeface="Open Sans"/>
              </a:rPr>
              <a:t>adresse</a:t>
            </a:r>
            <a:r>
              <a:rPr lang="en-US" dirty="0">
                <a:solidFill>
                  <a:srgbClr val="000000"/>
                </a:solidFill>
                <a:latin typeface="Open Sans"/>
                <a:ea typeface="Open Sans"/>
                <a:cs typeface="Open Sans"/>
                <a:sym typeface="Open Sans"/>
              </a:rPr>
              <a:t> </a:t>
            </a:r>
            <a:r>
              <a:rPr lang="en-US" dirty="0" smtClean="0">
                <a:solidFill>
                  <a:srgbClr val="000000"/>
                </a:solidFill>
                <a:latin typeface="Open Sans"/>
                <a:ea typeface="Open Sans"/>
                <a:cs typeface="Open Sans"/>
                <a:sym typeface="Open Sans"/>
              </a:rPr>
              <a:t>de </a:t>
            </a:r>
            <a:r>
              <a:rPr lang="en-US" dirty="0" smtClean="0">
                <a:solidFill>
                  <a:schemeClr val="dk1"/>
                </a:solidFill>
                <a:latin typeface="Open Sans"/>
                <a:ea typeface="Open Sans"/>
                <a:cs typeface="Open Sans"/>
                <a:sym typeface="Open Sans"/>
              </a:rPr>
              <a:t>Research4Life sur </a:t>
            </a:r>
            <a:r>
              <a:rPr lang="en-US" u="sng" dirty="0" smtClean="0">
                <a:solidFill>
                  <a:srgbClr val="0000FF"/>
                </a:solidFill>
                <a:latin typeface="Open Sans"/>
                <a:ea typeface="Open Sans"/>
                <a:cs typeface="Open Sans"/>
                <a:sym typeface="Open Sans"/>
                <a:hlinkClick r:id="rId3"/>
              </a:rPr>
              <a:t>www.facebook.com/r4lpartnership</a:t>
            </a:r>
            <a:r>
              <a:rPr lang="en-US" dirty="0">
                <a:solidFill>
                  <a:srgbClr val="000000"/>
                </a:solidFill>
                <a:latin typeface="Open Sans"/>
                <a:ea typeface="Open Sans"/>
                <a:cs typeface="Open Sans"/>
                <a:sym typeface="Open Sans"/>
              </a:rPr>
              <a:t>; </a:t>
            </a:r>
            <a:r>
              <a:rPr lang="en-US" dirty="0" err="1">
                <a:solidFill>
                  <a:srgbClr val="000000"/>
                </a:solidFill>
                <a:latin typeface="Open Sans"/>
                <a:ea typeface="Open Sans"/>
                <a:cs typeface="Open Sans"/>
                <a:sym typeface="Open Sans"/>
              </a:rPr>
              <a:t>rejoignez</a:t>
            </a:r>
            <a:r>
              <a:rPr lang="en-US" dirty="0">
                <a:solidFill>
                  <a:srgbClr val="000000"/>
                </a:solidFill>
                <a:latin typeface="Open Sans"/>
                <a:ea typeface="Open Sans"/>
                <a:cs typeface="Open Sans"/>
                <a:sym typeface="Open Sans"/>
              </a:rPr>
              <a:t> la </a:t>
            </a:r>
            <a:r>
              <a:rPr lang="en-US" dirty="0" err="1">
                <a:solidFill>
                  <a:srgbClr val="000000"/>
                </a:solidFill>
                <a:latin typeface="Open Sans"/>
                <a:ea typeface="Open Sans"/>
                <a:cs typeface="Open Sans"/>
                <a:sym typeface="Open Sans"/>
              </a:rPr>
              <a:t>communauté</a:t>
            </a:r>
            <a:r>
              <a:rPr lang="en-US" dirty="0">
                <a:solidFill>
                  <a:srgbClr val="000000"/>
                </a:solidFill>
                <a:latin typeface="Open Sans"/>
                <a:ea typeface="Open Sans"/>
                <a:cs typeface="Open Sans"/>
                <a:sym typeface="Open Sans"/>
              </a:rPr>
              <a:t> de plus de 11 000 </a:t>
            </a:r>
            <a:r>
              <a:rPr lang="en-US" dirty="0" err="1">
                <a:solidFill>
                  <a:srgbClr val="000000"/>
                </a:solidFill>
                <a:latin typeface="Open Sans"/>
                <a:ea typeface="Open Sans"/>
                <a:cs typeface="Open Sans"/>
                <a:sym typeface="Open Sans"/>
              </a:rPr>
              <a:t>abonnés</a:t>
            </a:r>
            <a:r>
              <a:rPr lang="en-US" dirty="0">
                <a:solidFill>
                  <a:srgbClr val="000000"/>
                </a:solidFill>
                <a:latin typeface="Open Sans"/>
                <a:ea typeface="Open Sans"/>
                <a:cs typeface="Open Sans"/>
                <a:sym typeface="Open Sans"/>
              </a:rPr>
              <a:t>.</a:t>
            </a:r>
            <a:endParaRPr dirty="0"/>
          </a:p>
          <a:p>
            <a:pPr marL="457200" lvl="0" indent="-228600" algn="l" rtl="0">
              <a:lnSpc>
                <a:spcPct val="150000"/>
              </a:lnSpc>
              <a:spcBef>
                <a:spcPts val="0"/>
              </a:spcBef>
              <a:spcAft>
                <a:spcPts val="800"/>
              </a:spcAft>
              <a:buClr>
                <a:schemeClr val="dk2"/>
              </a:buClr>
              <a:buSzPts val="2400"/>
              <a:buNone/>
            </a:pPr>
            <a:endParaRPr b="1" dirty="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0" y="471054"/>
            <a:ext cx="7777018" cy="9884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dirty="0" smtClean="0">
                <a:solidFill>
                  <a:srgbClr val="586F7C"/>
                </a:solidFill>
                <a:latin typeface="Open Sans"/>
                <a:ea typeface="Open Sans"/>
                <a:cs typeface="Open Sans"/>
                <a:sym typeface="Open Sans"/>
              </a:rPr>
              <a:t> Pour </a:t>
            </a:r>
            <a:r>
              <a:rPr lang="en-US" sz="4000" dirty="0">
                <a:solidFill>
                  <a:srgbClr val="586F7C"/>
                </a:solidFill>
                <a:latin typeface="Open Sans"/>
                <a:ea typeface="Open Sans"/>
                <a:cs typeface="Open Sans"/>
                <a:sym typeface="Open Sans"/>
              </a:rPr>
              <a:t>les </a:t>
            </a:r>
            <a:r>
              <a:rPr lang="en-US" sz="4000" dirty="0" err="1">
                <a:solidFill>
                  <a:srgbClr val="586F7C"/>
                </a:solidFill>
                <a:latin typeface="Open Sans"/>
                <a:ea typeface="Open Sans"/>
                <a:cs typeface="Open Sans"/>
                <a:sym typeface="Open Sans"/>
              </a:rPr>
              <a:t>formateurs</a:t>
            </a:r>
            <a:endParaRPr sz="4000" dirty="0">
              <a:solidFill>
                <a:srgbClr val="586F7C"/>
              </a:solidFill>
              <a:latin typeface="Open Sans"/>
              <a:ea typeface="Open Sans"/>
              <a:cs typeface="Open Sans"/>
              <a:sym typeface="Open Sans"/>
            </a:endParaRPr>
          </a:p>
        </p:txBody>
      </p:sp>
      <p:grpSp>
        <p:nvGrpSpPr>
          <p:cNvPr id="282" name="Google Shape;282;p36"/>
          <p:cNvGrpSpPr/>
          <p:nvPr/>
        </p:nvGrpSpPr>
        <p:grpSpPr>
          <a:xfrm>
            <a:off x="224852" y="1948721"/>
            <a:ext cx="11737299" cy="4257206"/>
            <a:chOff x="0" y="0"/>
            <a:chExt cx="11737299" cy="4257206"/>
          </a:xfrm>
        </p:grpSpPr>
        <p:sp>
          <p:nvSpPr>
            <p:cNvPr id="283" name="Google Shape;283;p36"/>
            <p:cNvSpPr/>
            <p:nvPr/>
          </p:nvSpPr>
          <p:spPr>
            <a:xfrm>
              <a:off x="0" y="0"/>
              <a:ext cx="4257206" cy="4257206"/>
            </a:xfrm>
            <a:prstGeom prst="pie">
              <a:avLst>
                <a:gd name="adj1" fmla="val 5400000"/>
                <a:gd name="adj2" fmla="val 16200000"/>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2128603" y="0"/>
              <a:ext cx="9608696" cy="4257206"/>
            </a:xfrm>
            <a:prstGeom prst="rect">
              <a:avLst/>
            </a:prstGeom>
            <a:solidFill>
              <a:schemeClr val="lt1">
                <a:alpha val="89803"/>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txBox="1"/>
            <p:nvPr/>
          </p:nvSpPr>
          <p:spPr>
            <a:xfrm>
              <a:off x="2128603" y="0"/>
              <a:ext cx="9608696" cy="4257206"/>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en-US" sz="3600" b="0" i="0" u="none" strike="noStrike" cap="none" dirty="0">
                  <a:solidFill>
                    <a:srgbClr val="000000"/>
                  </a:solidFill>
                  <a:latin typeface="Open Sans"/>
                  <a:ea typeface="Open Sans"/>
                  <a:cs typeface="Open Sans"/>
                  <a:sym typeface="Open Sans"/>
                </a:rPr>
                <a:t>Les </a:t>
              </a:r>
              <a:r>
                <a:rPr lang="en-US" sz="3600" b="0" i="0" u="none" strike="noStrike" cap="none" dirty="0" err="1">
                  <a:solidFill>
                    <a:srgbClr val="000000"/>
                  </a:solidFill>
                  <a:latin typeface="Open Sans"/>
                  <a:ea typeface="Open Sans"/>
                  <a:cs typeface="Open Sans"/>
                  <a:sym typeface="Open Sans"/>
                </a:rPr>
                <a:t>formateurs</a:t>
              </a:r>
              <a:r>
                <a:rPr lang="en-US" sz="3600" b="0" i="0" u="none" strike="noStrike" cap="none" dirty="0">
                  <a:solidFill>
                    <a:srgbClr val="000000"/>
                  </a:solidFill>
                  <a:latin typeface="Open Sans"/>
                  <a:ea typeface="Open Sans"/>
                  <a:cs typeface="Open Sans"/>
                  <a:sym typeface="Open Sans"/>
                </a:rPr>
                <a:t> qui </a:t>
              </a:r>
              <a:r>
                <a:rPr lang="en-US" sz="3600" b="0" i="0" u="none" strike="noStrike" cap="none" dirty="0" err="1">
                  <a:solidFill>
                    <a:srgbClr val="000000"/>
                  </a:solidFill>
                  <a:latin typeface="Open Sans"/>
                  <a:ea typeface="Open Sans"/>
                  <a:cs typeface="Open Sans"/>
                  <a:sym typeface="Open Sans"/>
                </a:rPr>
                <a:t>organisent</a:t>
              </a:r>
              <a:r>
                <a:rPr lang="en-US" sz="3600" b="0" i="0" u="none" strike="noStrike" cap="none" dirty="0">
                  <a:solidFill>
                    <a:srgbClr val="000000"/>
                  </a:solidFill>
                  <a:latin typeface="Open Sans"/>
                  <a:ea typeface="Open Sans"/>
                  <a:cs typeface="Open Sans"/>
                  <a:sym typeface="Open Sans"/>
                </a:rPr>
                <a:t> un atelier et qui </a:t>
              </a:r>
              <a:r>
                <a:rPr lang="en-US" sz="3600" b="0" i="0" u="none" strike="noStrike" cap="none" dirty="0" err="1">
                  <a:solidFill>
                    <a:srgbClr val="000000"/>
                  </a:solidFill>
                  <a:latin typeface="Open Sans"/>
                  <a:ea typeface="Open Sans"/>
                  <a:cs typeface="Open Sans"/>
                  <a:sym typeface="Open Sans"/>
                </a:rPr>
                <a:t>souhaitent</a:t>
              </a:r>
              <a:r>
                <a:rPr lang="en-US" sz="3600" b="0" i="0" u="none" strike="noStrike" cap="none" dirty="0">
                  <a:solidFill>
                    <a:srgbClr val="000000"/>
                  </a:solidFill>
                  <a:latin typeface="Open Sans"/>
                  <a:ea typeface="Open Sans"/>
                  <a:cs typeface="Open Sans"/>
                  <a:sym typeface="Open Sans"/>
                </a:rPr>
                <a:t> le </a:t>
              </a:r>
              <a:r>
                <a:rPr lang="en-US" sz="3600" b="0" i="0" u="none" strike="noStrike" cap="none" dirty="0" err="1">
                  <a:solidFill>
                    <a:srgbClr val="000000"/>
                  </a:solidFill>
                  <a:latin typeface="Open Sans"/>
                  <a:ea typeface="Open Sans"/>
                  <a:cs typeface="Open Sans"/>
                  <a:sym typeface="Open Sans"/>
                </a:rPr>
                <a:t>promouvoir</a:t>
              </a:r>
              <a:r>
                <a:rPr lang="en-US" sz="3600" b="0" i="0" u="none" strike="noStrike" cap="none" dirty="0">
                  <a:solidFill>
                    <a:srgbClr val="000000"/>
                  </a:solidFill>
                  <a:latin typeface="Open Sans"/>
                  <a:ea typeface="Open Sans"/>
                  <a:cs typeface="Open Sans"/>
                  <a:sym typeface="Open Sans"/>
                </a:rPr>
                <a:t> </a:t>
              </a:r>
              <a:r>
                <a:rPr lang="en-US" sz="3600" b="0" i="0" u="none" strike="noStrike" cap="none" dirty="0" err="1">
                  <a:solidFill>
                    <a:srgbClr val="000000"/>
                  </a:solidFill>
                  <a:latin typeface="Open Sans"/>
                  <a:ea typeface="Open Sans"/>
                  <a:cs typeface="Open Sans"/>
                  <a:sym typeface="Open Sans"/>
                </a:rPr>
                <a:t>en</a:t>
              </a:r>
              <a:r>
                <a:rPr lang="en-US" sz="3600" b="0" i="0" u="none" strike="noStrike" cap="none" dirty="0">
                  <a:solidFill>
                    <a:srgbClr val="000000"/>
                  </a:solidFill>
                  <a:latin typeface="Open Sans"/>
                  <a:ea typeface="Open Sans"/>
                  <a:cs typeface="Open Sans"/>
                  <a:sym typeface="Open Sans"/>
                </a:rPr>
                <a:t> </a:t>
              </a:r>
              <a:r>
                <a:rPr lang="en-US" sz="3600" b="0" i="0" u="none" strike="noStrike" cap="none" dirty="0" err="1">
                  <a:solidFill>
                    <a:srgbClr val="000000"/>
                  </a:solidFill>
                  <a:latin typeface="Open Sans"/>
                  <a:ea typeface="Open Sans"/>
                  <a:cs typeface="Open Sans"/>
                  <a:sym typeface="Open Sans"/>
                </a:rPr>
                <a:t>ligne</a:t>
              </a:r>
              <a:r>
                <a:rPr lang="en-US" sz="3600" b="0" i="0" u="none" strike="noStrike" cap="none" dirty="0">
                  <a:solidFill>
                    <a:srgbClr val="000000"/>
                  </a:solidFill>
                  <a:latin typeface="Open Sans"/>
                  <a:ea typeface="Open Sans"/>
                  <a:cs typeface="Open Sans"/>
                  <a:sym typeface="Open Sans"/>
                </a:rPr>
                <a:t> </a:t>
              </a:r>
              <a:r>
                <a:rPr lang="en-US" sz="3600" b="0" i="0" u="none" strike="noStrike" cap="none" dirty="0" err="1">
                  <a:solidFill>
                    <a:srgbClr val="000000"/>
                  </a:solidFill>
                  <a:latin typeface="Open Sans"/>
                  <a:ea typeface="Open Sans"/>
                  <a:cs typeface="Open Sans"/>
                  <a:sym typeface="Open Sans"/>
                </a:rPr>
                <a:t>ou</a:t>
              </a:r>
              <a:r>
                <a:rPr lang="en-US" sz="3600" b="0" i="0" u="none" strike="noStrike" cap="none" dirty="0">
                  <a:solidFill>
                    <a:srgbClr val="000000"/>
                  </a:solidFill>
                  <a:latin typeface="Open Sans"/>
                  <a:ea typeface="Open Sans"/>
                  <a:cs typeface="Open Sans"/>
                  <a:sym typeface="Open Sans"/>
                </a:rPr>
                <a:t>  </a:t>
              </a:r>
              <a:r>
                <a:rPr lang="en-US" sz="3600" b="0" i="0" u="none" strike="noStrike" cap="none" dirty="0" err="1">
                  <a:solidFill>
                    <a:srgbClr val="000000"/>
                  </a:solidFill>
                  <a:latin typeface="Open Sans"/>
                  <a:ea typeface="Open Sans"/>
                  <a:cs typeface="Open Sans"/>
                  <a:sym typeface="Open Sans"/>
                </a:rPr>
                <a:t>partager</a:t>
              </a:r>
              <a:r>
                <a:rPr lang="en-US" sz="3600" b="0" i="0" u="none" strike="noStrike" cap="none" dirty="0">
                  <a:solidFill>
                    <a:srgbClr val="000000"/>
                  </a:solidFill>
                  <a:latin typeface="Open Sans"/>
                  <a:ea typeface="Open Sans"/>
                  <a:cs typeface="Open Sans"/>
                  <a:sym typeface="Open Sans"/>
                </a:rPr>
                <a:t> </a:t>
              </a:r>
              <a:r>
                <a:rPr lang="en-US" sz="3600" b="0" i="0" u="none" strike="noStrike" cap="none" dirty="0" err="1">
                  <a:solidFill>
                    <a:srgbClr val="000000"/>
                  </a:solidFill>
                  <a:latin typeface="Open Sans"/>
                  <a:ea typeface="Open Sans"/>
                  <a:cs typeface="Open Sans"/>
                  <a:sym typeface="Open Sans"/>
                </a:rPr>
                <a:t>une</a:t>
              </a:r>
              <a:r>
                <a:rPr lang="en-US" sz="3600" b="0" i="0" u="none" strike="noStrike" cap="none" dirty="0">
                  <a:solidFill>
                    <a:srgbClr val="000000"/>
                  </a:solidFill>
                  <a:latin typeface="Open Sans"/>
                  <a:ea typeface="Open Sans"/>
                  <a:cs typeface="Open Sans"/>
                  <a:sym typeface="Open Sans"/>
                </a:rPr>
                <a:t> histoire </a:t>
              </a:r>
              <a:r>
                <a:rPr lang="en-US" sz="3600" b="0" i="0" u="none" strike="noStrike" cap="none" dirty="0" err="1">
                  <a:solidFill>
                    <a:srgbClr val="000000"/>
                  </a:solidFill>
                  <a:latin typeface="Open Sans"/>
                  <a:ea typeface="Open Sans"/>
                  <a:cs typeface="Open Sans"/>
                  <a:sym typeface="Open Sans"/>
                </a:rPr>
                <a:t>ou</a:t>
              </a:r>
              <a:r>
                <a:rPr lang="en-US" sz="3600" b="0" i="0" u="none" strike="noStrike" cap="none" dirty="0">
                  <a:solidFill>
                    <a:srgbClr val="000000"/>
                  </a:solidFill>
                  <a:latin typeface="Open Sans"/>
                  <a:ea typeface="Open Sans"/>
                  <a:cs typeface="Open Sans"/>
                  <a:sym typeface="Open Sans"/>
                </a:rPr>
                <a:t> </a:t>
              </a:r>
              <a:r>
                <a:rPr lang="en-US" sz="3600" b="0" i="0" u="none" strike="noStrike" cap="none" dirty="0" err="1">
                  <a:solidFill>
                    <a:srgbClr val="000000"/>
                  </a:solidFill>
                  <a:latin typeface="Open Sans"/>
                  <a:ea typeface="Open Sans"/>
                  <a:cs typeface="Open Sans"/>
                  <a:sym typeface="Open Sans"/>
                </a:rPr>
                <a:t>une</a:t>
              </a:r>
              <a:r>
                <a:rPr lang="en-US" sz="3600" b="0" i="0" u="none" strike="noStrike" cap="none" dirty="0">
                  <a:solidFill>
                    <a:srgbClr val="000000"/>
                  </a:solidFill>
                  <a:latin typeface="Open Sans"/>
                  <a:ea typeface="Open Sans"/>
                  <a:cs typeface="Open Sans"/>
                  <a:sym typeface="Open Sans"/>
                </a:rPr>
                <a:t> étude de </a:t>
              </a:r>
              <a:r>
                <a:rPr lang="en-US" sz="3600" b="0" i="0" u="none" strike="noStrike" cap="none" dirty="0" err="1">
                  <a:solidFill>
                    <a:srgbClr val="000000"/>
                  </a:solidFill>
                  <a:latin typeface="Open Sans"/>
                  <a:ea typeface="Open Sans"/>
                  <a:cs typeface="Open Sans"/>
                  <a:sym typeface="Open Sans"/>
                </a:rPr>
                <a:t>cas</a:t>
              </a:r>
              <a:r>
                <a:rPr lang="en-US" sz="3600" b="0" i="0" u="none" strike="noStrike" cap="none" dirty="0">
                  <a:solidFill>
                    <a:srgbClr val="000000"/>
                  </a:solidFill>
                  <a:latin typeface="Open Sans"/>
                  <a:ea typeface="Open Sans"/>
                  <a:cs typeface="Open Sans"/>
                  <a:sym typeface="Open Sans"/>
                </a:rPr>
                <a:t> </a:t>
              </a:r>
              <a:r>
                <a:rPr lang="en-US" sz="3600" b="0" i="0" u="none" strike="noStrike" cap="none" dirty="0" err="1">
                  <a:solidFill>
                    <a:srgbClr val="000000"/>
                  </a:solidFill>
                  <a:latin typeface="Open Sans"/>
                  <a:ea typeface="Open Sans"/>
                  <a:cs typeface="Open Sans"/>
                  <a:sym typeface="Open Sans"/>
                </a:rPr>
                <a:t>doivent</a:t>
              </a:r>
              <a:r>
                <a:rPr lang="en-US" sz="3600" b="0" i="0" u="none" strike="noStrike" cap="none" dirty="0">
                  <a:solidFill>
                    <a:srgbClr val="000000"/>
                  </a:solidFill>
                  <a:latin typeface="Open Sans"/>
                  <a:ea typeface="Open Sans"/>
                  <a:cs typeface="Open Sans"/>
                  <a:sym typeface="Open Sans"/>
                </a:rPr>
                <a:t> </a:t>
              </a:r>
              <a:r>
                <a:rPr lang="en-US" sz="3600" b="0" i="0" u="none" strike="noStrike" cap="none" dirty="0" err="1">
                  <a:solidFill>
                    <a:srgbClr val="000000"/>
                  </a:solidFill>
                  <a:latin typeface="Open Sans"/>
                  <a:ea typeface="Open Sans"/>
                  <a:cs typeface="Open Sans"/>
                  <a:sym typeface="Open Sans"/>
                </a:rPr>
                <a:t>contacter</a:t>
              </a:r>
              <a:r>
                <a:rPr lang="en-US" sz="3600" b="0" i="0" u="none" strike="noStrike" cap="none" dirty="0">
                  <a:solidFill>
                    <a:srgbClr val="000000"/>
                  </a:solidFill>
                  <a:latin typeface="Open Sans"/>
                  <a:ea typeface="Open Sans"/>
                  <a:cs typeface="Open Sans"/>
                  <a:sym typeface="Open Sans"/>
                </a:rPr>
                <a:t> </a:t>
              </a:r>
              <a:r>
                <a:rPr lang="en-US" sz="3600" b="0" i="0" u="none" strike="noStrike" cap="none" dirty="0" err="1">
                  <a:solidFill>
                    <a:srgbClr val="000000"/>
                  </a:solidFill>
                  <a:latin typeface="Open Sans"/>
                  <a:ea typeface="Open Sans"/>
                  <a:cs typeface="Open Sans"/>
                  <a:sym typeface="Open Sans"/>
                </a:rPr>
                <a:t>l'équipe</a:t>
              </a:r>
              <a:r>
                <a:rPr lang="en-US" sz="3600" b="0" i="0" u="none" strike="noStrike" cap="none" dirty="0">
                  <a:solidFill>
                    <a:srgbClr val="000000"/>
                  </a:solidFill>
                  <a:latin typeface="Open Sans"/>
                  <a:ea typeface="Open Sans"/>
                  <a:cs typeface="Open Sans"/>
                  <a:sym typeface="Open Sans"/>
                </a:rPr>
                <a:t> de communication via </a:t>
              </a:r>
              <a:r>
                <a:rPr lang="en-US" sz="3600" b="0" i="0" u="none" strike="noStrike" cap="none" dirty="0" err="1" smtClean="0">
                  <a:solidFill>
                    <a:srgbClr val="000000"/>
                  </a:solidFill>
                  <a:latin typeface="Open Sans"/>
                  <a:ea typeface="Open Sans"/>
                  <a:cs typeface="Open Sans"/>
                  <a:sym typeface="Open Sans"/>
                </a:rPr>
                <a:t>l’adresse</a:t>
              </a:r>
              <a:r>
                <a:rPr lang="en-US" sz="3600" b="0" i="0" u="none" strike="noStrike" cap="none" dirty="0" smtClean="0">
                  <a:solidFill>
                    <a:srgbClr val="000000"/>
                  </a:solidFill>
                  <a:latin typeface="Open Sans"/>
                  <a:ea typeface="Open Sans"/>
                  <a:cs typeface="Open Sans"/>
                  <a:sym typeface="Open Sans"/>
                </a:rPr>
                <a:t> </a:t>
              </a:r>
              <a:r>
                <a:rPr lang="en-US" sz="3600" b="0" i="0" u="none" strike="noStrike" cap="none" dirty="0" err="1" smtClean="0">
                  <a:solidFill>
                    <a:srgbClr val="000000"/>
                  </a:solidFill>
                  <a:latin typeface="Open Sans"/>
                  <a:ea typeface="Open Sans"/>
                  <a:cs typeface="Open Sans"/>
                  <a:sym typeface="Open Sans"/>
                </a:rPr>
                <a:t>électronique</a:t>
              </a:r>
              <a:r>
                <a:rPr lang="en-US" sz="3600" b="0" i="0" u="none" strike="noStrike" cap="none" dirty="0" smtClean="0">
                  <a:solidFill>
                    <a:srgbClr val="000000"/>
                  </a:solidFill>
                  <a:latin typeface="Open Sans"/>
                  <a:ea typeface="Open Sans"/>
                  <a:cs typeface="Open Sans"/>
                  <a:sym typeface="Open Sans"/>
                </a:rPr>
                <a:t> </a:t>
              </a:r>
              <a:r>
                <a:rPr lang="en-US" sz="3600" b="0" i="0" u="sng" strike="noStrike" cap="none" dirty="0">
                  <a:solidFill>
                    <a:srgbClr val="000000"/>
                  </a:solidFill>
                  <a:latin typeface="Open Sans"/>
                  <a:ea typeface="Open Sans"/>
                  <a:cs typeface="Open Sans"/>
                  <a:sym typeface="Open Sans"/>
                  <a:hlinkClick r:id="rId3"/>
                </a:rPr>
                <a:t>comms@research4life.org</a:t>
              </a:r>
              <a:r>
                <a:rPr lang="en-US" sz="3600" b="0" i="0" u="none" strike="noStrike" cap="none" dirty="0">
                  <a:solidFill>
                    <a:srgbClr val="000000"/>
                  </a:solidFill>
                  <a:latin typeface="Open Sans"/>
                  <a:ea typeface="Open Sans"/>
                  <a:cs typeface="Open Sans"/>
                  <a:sym typeface="Open Sans"/>
                </a:rPr>
                <a:t> </a:t>
              </a:r>
              <a:r>
                <a:rPr lang="en-US" sz="3600" b="0" i="0" u="none" strike="noStrike" cap="none" dirty="0" smtClean="0">
                  <a:solidFill>
                    <a:srgbClr val="000000"/>
                  </a:solidFill>
                  <a:latin typeface="Open Sans"/>
                  <a:ea typeface="Open Sans"/>
                  <a:cs typeface="Open Sans"/>
                  <a:sym typeface="Open Sans"/>
                </a:rPr>
                <a:t>et </a:t>
              </a:r>
              <a:r>
                <a:rPr lang="en-US" sz="3600" b="0" i="0" u="none" strike="noStrike" cap="none" dirty="0">
                  <a:solidFill>
                    <a:srgbClr val="000000"/>
                  </a:solidFill>
                  <a:latin typeface="Open Sans"/>
                  <a:ea typeface="Open Sans"/>
                  <a:cs typeface="Open Sans"/>
                  <a:sym typeface="Open Sans"/>
                </a:rPr>
                <a:t>le personnel </a:t>
              </a:r>
              <a:r>
                <a:rPr lang="en-US" sz="3600" b="0" i="0" u="none" strike="noStrike" cap="none" dirty="0" smtClean="0">
                  <a:solidFill>
                    <a:srgbClr val="000000"/>
                  </a:solidFill>
                  <a:latin typeface="Open Sans"/>
                  <a:ea typeface="Open Sans"/>
                  <a:cs typeface="Open Sans"/>
                  <a:sym typeface="Open Sans"/>
                </a:rPr>
                <a:t>les </a:t>
              </a:r>
              <a:r>
                <a:rPr lang="en-US" sz="3600" b="0" i="0" u="none" strike="noStrike" cap="none" dirty="0" err="1" smtClean="0">
                  <a:solidFill>
                    <a:srgbClr val="000000"/>
                  </a:solidFill>
                  <a:latin typeface="Open Sans"/>
                  <a:ea typeface="Open Sans"/>
                  <a:cs typeface="Open Sans"/>
                  <a:sym typeface="Open Sans"/>
                </a:rPr>
                <a:t>aidera</a:t>
              </a:r>
              <a:r>
                <a:rPr lang="en-US" sz="3600" b="0" i="0" u="none" strike="noStrike" cap="none" dirty="0" smtClean="0">
                  <a:solidFill>
                    <a:srgbClr val="000000"/>
                  </a:solidFill>
                  <a:latin typeface="Open Sans"/>
                  <a:ea typeface="Open Sans"/>
                  <a:cs typeface="Open Sans"/>
                  <a:sym typeface="Open Sans"/>
                </a:rPr>
                <a:t> </a:t>
              </a:r>
              <a:r>
                <a:rPr lang="en-US" sz="3600" b="0" i="0" u="none" strike="noStrike" cap="none" dirty="0">
                  <a:solidFill>
                    <a:srgbClr val="000000"/>
                  </a:solidFill>
                  <a:latin typeface="Open Sans"/>
                  <a:ea typeface="Open Sans"/>
                  <a:cs typeface="Open Sans"/>
                  <a:sym typeface="Open Sans"/>
                </a:rPr>
                <a:t>à faire passer le message.</a:t>
              </a:r>
              <a:endParaRPr sz="3600" b="0" i="0" u="none" strike="noStrike" cap="none" dirty="0">
                <a:solidFill>
                  <a:srgbClr val="000000"/>
                </a:solidFill>
                <a:latin typeface="Open Sans"/>
                <a:ea typeface="Open Sans"/>
                <a:cs typeface="Open Sans"/>
                <a:sym typeface="Open Sans"/>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7"/>
          <p:cNvSpPr txBox="1">
            <a:spLocks noGrp="1"/>
          </p:cNvSpPr>
          <p:nvPr>
            <p:ph type="title"/>
          </p:nvPr>
        </p:nvSpPr>
        <p:spPr>
          <a:xfrm>
            <a:off x="0" y="526472"/>
            <a:ext cx="7730836" cy="9330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dirty="0">
                <a:solidFill>
                  <a:srgbClr val="586F7C"/>
                </a:solidFill>
                <a:latin typeface="Open Sans"/>
                <a:ea typeface="Open Sans"/>
                <a:cs typeface="Open Sans"/>
                <a:sym typeface="Open Sans"/>
              </a:rPr>
              <a:t> </a:t>
            </a:r>
            <a:r>
              <a:rPr lang="en-US" sz="4000" dirty="0" smtClean="0">
                <a:solidFill>
                  <a:srgbClr val="586F7C"/>
                </a:solidFill>
                <a:latin typeface="Open Sans"/>
                <a:ea typeface="Open Sans"/>
                <a:cs typeface="Open Sans"/>
                <a:sym typeface="Open Sans"/>
              </a:rPr>
              <a:t>Pour </a:t>
            </a:r>
            <a:r>
              <a:rPr lang="en-US" sz="4000" dirty="0">
                <a:solidFill>
                  <a:srgbClr val="586F7C"/>
                </a:solidFill>
                <a:latin typeface="Open Sans"/>
                <a:ea typeface="Open Sans"/>
                <a:cs typeface="Open Sans"/>
                <a:sym typeface="Open Sans"/>
              </a:rPr>
              <a:t>les </a:t>
            </a:r>
            <a:r>
              <a:rPr lang="en-US" sz="4000" dirty="0" err="1">
                <a:solidFill>
                  <a:srgbClr val="586F7C"/>
                </a:solidFill>
                <a:latin typeface="Open Sans"/>
                <a:ea typeface="Open Sans"/>
                <a:cs typeface="Open Sans"/>
                <a:sym typeface="Open Sans"/>
              </a:rPr>
              <a:t>particuliers</a:t>
            </a:r>
            <a:endParaRPr sz="4000" dirty="0">
              <a:solidFill>
                <a:srgbClr val="586F7C"/>
              </a:solidFill>
              <a:latin typeface="Open Sans"/>
              <a:ea typeface="Open Sans"/>
              <a:cs typeface="Open Sans"/>
              <a:sym typeface="Open Sans"/>
            </a:endParaRPr>
          </a:p>
        </p:txBody>
      </p:sp>
      <p:grpSp>
        <p:nvGrpSpPr>
          <p:cNvPr id="292" name="Google Shape;292;p37"/>
          <p:cNvGrpSpPr/>
          <p:nvPr/>
        </p:nvGrpSpPr>
        <p:grpSpPr>
          <a:xfrm>
            <a:off x="224852" y="2225963"/>
            <a:ext cx="11737299" cy="4470401"/>
            <a:chOff x="0" y="0"/>
            <a:chExt cx="11737299" cy="4257206"/>
          </a:xfrm>
        </p:grpSpPr>
        <p:sp>
          <p:nvSpPr>
            <p:cNvPr id="293" name="Google Shape;293;p37"/>
            <p:cNvSpPr/>
            <p:nvPr/>
          </p:nvSpPr>
          <p:spPr>
            <a:xfrm>
              <a:off x="0" y="0"/>
              <a:ext cx="4257206" cy="4257206"/>
            </a:xfrm>
            <a:prstGeom prst="pie">
              <a:avLst>
                <a:gd name="adj1" fmla="val 5400000"/>
                <a:gd name="adj2" fmla="val 16200000"/>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a:off x="2128603" y="0"/>
              <a:ext cx="9608696" cy="4257206"/>
            </a:xfrm>
            <a:prstGeom prst="rect">
              <a:avLst/>
            </a:prstGeom>
            <a:solidFill>
              <a:schemeClr val="lt1">
                <a:alpha val="89803"/>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txBox="1"/>
            <p:nvPr/>
          </p:nvSpPr>
          <p:spPr>
            <a:xfrm>
              <a:off x="2128603" y="0"/>
              <a:ext cx="9608696" cy="4257206"/>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2000"/>
                </a:spcBef>
                <a:spcAft>
                  <a:spcPts val="0"/>
                </a:spcAft>
                <a:buNone/>
              </a:pPr>
              <a:r>
                <a:rPr lang="en-US" sz="3100" b="0" i="0" u="none" strike="noStrike" cap="none" dirty="0">
                  <a:solidFill>
                    <a:srgbClr val="000000"/>
                  </a:solidFill>
                  <a:latin typeface="Open Sans"/>
                  <a:ea typeface="Open Sans"/>
                  <a:cs typeface="Open Sans"/>
                  <a:sym typeface="Open Sans"/>
                </a:rPr>
                <a:t>Les </a:t>
              </a:r>
              <a:r>
                <a:rPr lang="en-US" sz="3100" b="0" i="0" u="none" strike="noStrike" cap="none" dirty="0" err="1" smtClean="0">
                  <a:solidFill>
                    <a:srgbClr val="000000"/>
                  </a:solidFill>
                  <a:latin typeface="Open Sans"/>
                  <a:ea typeface="Open Sans"/>
                  <a:cs typeface="Open Sans"/>
                  <a:sym typeface="Open Sans"/>
                </a:rPr>
                <a:t>particuliers</a:t>
              </a:r>
              <a:r>
                <a:rPr lang="en-US" sz="3100" b="0" i="0" u="none" strike="noStrike" cap="none" dirty="0" smtClean="0">
                  <a:solidFill>
                    <a:srgbClr val="000000"/>
                  </a:solidFill>
                  <a:latin typeface="Open Sans"/>
                  <a:ea typeface="Open Sans"/>
                  <a:cs typeface="Open Sans"/>
                  <a:sym typeface="Open Sans"/>
                </a:rPr>
                <a:t> </a:t>
              </a:r>
              <a:r>
                <a:rPr lang="en-US" sz="3100" b="0" i="0" u="none" strike="noStrike" cap="none" dirty="0" err="1">
                  <a:solidFill>
                    <a:srgbClr val="000000"/>
                  </a:solidFill>
                  <a:latin typeface="Open Sans"/>
                  <a:ea typeface="Open Sans"/>
                  <a:cs typeface="Open Sans"/>
                  <a:sym typeface="Open Sans"/>
                </a:rPr>
                <a:t>sont</a:t>
              </a:r>
              <a:r>
                <a:rPr lang="en-US" sz="3100" b="0" i="0" u="none" strike="noStrike" cap="none" dirty="0">
                  <a:solidFill>
                    <a:srgbClr val="000000"/>
                  </a:solidFill>
                  <a:latin typeface="Open Sans"/>
                  <a:ea typeface="Open Sans"/>
                  <a:cs typeface="Open Sans"/>
                  <a:sym typeface="Open Sans"/>
                </a:rPr>
                <a:t> </a:t>
              </a:r>
              <a:r>
                <a:rPr lang="en-US" sz="3100" b="0" i="0" u="none" strike="noStrike" cap="none" dirty="0" err="1">
                  <a:solidFill>
                    <a:srgbClr val="000000"/>
                  </a:solidFill>
                  <a:latin typeface="Open Sans"/>
                  <a:ea typeface="Open Sans"/>
                  <a:cs typeface="Open Sans"/>
                  <a:sym typeface="Open Sans"/>
                </a:rPr>
                <a:t>encouragés</a:t>
              </a:r>
              <a:r>
                <a:rPr lang="en-US" sz="3100" b="0" i="0" u="none" strike="noStrike" cap="none" dirty="0">
                  <a:solidFill>
                    <a:srgbClr val="000000"/>
                  </a:solidFill>
                  <a:latin typeface="Open Sans"/>
                  <a:ea typeface="Open Sans"/>
                  <a:cs typeface="Open Sans"/>
                  <a:sym typeface="Open Sans"/>
                </a:rPr>
                <a:t> à </a:t>
              </a:r>
              <a:r>
                <a:rPr lang="en-US" sz="3100" b="0" i="0" u="none" strike="noStrike" cap="none" dirty="0" err="1">
                  <a:solidFill>
                    <a:srgbClr val="000000"/>
                  </a:solidFill>
                  <a:latin typeface="Open Sans"/>
                  <a:ea typeface="Open Sans"/>
                  <a:cs typeface="Open Sans"/>
                  <a:sym typeface="Open Sans"/>
                </a:rPr>
                <a:t>partager</a:t>
              </a:r>
              <a:r>
                <a:rPr lang="en-US" sz="3100" b="0" i="0" u="none" strike="noStrike" cap="none" dirty="0">
                  <a:solidFill>
                    <a:srgbClr val="000000"/>
                  </a:solidFill>
                  <a:latin typeface="Open Sans"/>
                  <a:ea typeface="Open Sans"/>
                  <a:cs typeface="Open Sans"/>
                  <a:sym typeface="Open Sans"/>
                </a:rPr>
                <a:t> des </a:t>
              </a:r>
              <a:r>
                <a:rPr lang="en-US" sz="3100" b="0" i="0" u="none" strike="noStrike" cap="none" dirty="0" err="1">
                  <a:solidFill>
                    <a:srgbClr val="000000"/>
                  </a:solidFill>
                  <a:latin typeface="Open Sans"/>
                  <a:ea typeface="Open Sans"/>
                  <a:cs typeface="Open Sans"/>
                  <a:sym typeface="Open Sans"/>
                </a:rPr>
                <a:t>informations</a:t>
              </a:r>
              <a:r>
                <a:rPr lang="en-US" sz="3100" b="0" i="0" u="none" strike="noStrike" cap="none" dirty="0">
                  <a:solidFill>
                    <a:srgbClr val="000000"/>
                  </a:solidFill>
                  <a:latin typeface="Open Sans"/>
                  <a:ea typeface="Open Sans"/>
                  <a:cs typeface="Open Sans"/>
                  <a:sym typeface="Open Sans"/>
                </a:rPr>
                <a:t> sur Research4Life via </a:t>
              </a:r>
              <a:r>
                <a:rPr lang="en-US" sz="3100" b="0" i="0" u="none" strike="noStrike" cap="none" dirty="0" err="1">
                  <a:solidFill>
                    <a:srgbClr val="000000"/>
                  </a:solidFill>
                  <a:latin typeface="Open Sans"/>
                  <a:ea typeface="Open Sans"/>
                  <a:cs typeface="Open Sans"/>
                  <a:sym typeface="Open Sans"/>
                </a:rPr>
                <a:t>leur</a:t>
              </a:r>
              <a:r>
                <a:rPr lang="en-US" sz="3100" b="0" i="0" u="none" strike="noStrike" cap="none" dirty="0">
                  <a:solidFill>
                    <a:srgbClr val="000000"/>
                  </a:solidFill>
                  <a:latin typeface="Open Sans"/>
                  <a:ea typeface="Open Sans"/>
                  <a:cs typeface="Open Sans"/>
                  <a:sym typeface="Open Sans"/>
                </a:rPr>
                <a:t> </a:t>
              </a:r>
              <a:r>
                <a:rPr lang="en-US" sz="3100" b="0" i="0" u="none" strike="noStrike" cap="none" dirty="0" err="1">
                  <a:solidFill>
                    <a:srgbClr val="000000"/>
                  </a:solidFill>
                  <a:latin typeface="Open Sans"/>
                  <a:ea typeface="Open Sans"/>
                  <a:cs typeface="Open Sans"/>
                  <a:sym typeface="Open Sans"/>
                </a:rPr>
                <a:t>propre</a:t>
              </a:r>
              <a:r>
                <a:rPr lang="en-US" sz="3100" b="0" i="0" u="none" strike="noStrike" cap="none" dirty="0">
                  <a:solidFill>
                    <a:srgbClr val="000000"/>
                  </a:solidFill>
                  <a:latin typeface="Open Sans"/>
                  <a:ea typeface="Open Sans"/>
                  <a:cs typeface="Open Sans"/>
                  <a:sym typeface="Open Sans"/>
                </a:rPr>
                <a:t> canal, </a:t>
              </a:r>
              <a:r>
                <a:rPr lang="en-US" sz="3100" b="0" i="0" u="none" strike="noStrike" cap="none" dirty="0" err="1">
                  <a:solidFill>
                    <a:srgbClr val="000000"/>
                  </a:solidFill>
                  <a:latin typeface="Open Sans"/>
                  <a:ea typeface="Open Sans"/>
                  <a:cs typeface="Open Sans"/>
                  <a:sym typeface="Open Sans"/>
                </a:rPr>
                <a:t>ou</a:t>
              </a:r>
              <a:r>
                <a:rPr lang="en-US" sz="3100" b="0" i="0" u="none" strike="noStrike" cap="none" dirty="0">
                  <a:solidFill>
                    <a:srgbClr val="000000"/>
                  </a:solidFill>
                  <a:latin typeface="Open Sans"/>
                  <a:ea typeface="Open Sans"/>
                  <a:cs typeface="Open Sans"/>
                  <a:sym typeface="Open Sans"/>
                </a:rPr>
                <a:t> </a:t>
              </a:r>
              <a:r>
                <a:rPr lang="en-US" sz="3100" b="0" i="0" u="none" strike="noStrike" cap="none" dirty="0" err="1">
                  <a:solidFill>
                    <a:srgbClr val="000000"/>
                  </a:solidFill>
                  <a:latin typeface="Open Sans"/>
                  <a:ea typeface="Open Sans"/>
                  <a:cs typeface="Open Sans"/>
                  <a:sym typeface="Open Sans"/>
                </a:rPr>
                <a:t>celui</a:t>
              </a:r>
              <a:r>
                <a:rPr lang="en-US" sz="3100" b="0" i="0" u="none" strike="noStrike" cap="none" dirty="0">
                  <a:solidFill>
                    <a:srgbClr val="000000"/>
                  </a:solidFill>
                  <a:latin typeface="Open Sans"/>
                  <a:ea typeface="Open Sans"/>
                  <a:cs typeface="Open Sans"/>
                  <a:sym typeface="Open Sans"/>
                </a:rPr>
                <a:t> de </a:t>
              </a:r>
              <a:r>
                <a:rPr lang="en-US" sz="3100" b="0" i="0" u="none" strike="noStrike" cap="none" dirty="0" err="1">
                  <a:solidFill>
                    <a:srgbClr val="000000"/>
                  </a:solidFill>
                  <a:latin typeface="Open Sans"/>
                  <a:ea typeface="Open Sans"/>
                  <a:cs typeface="Open Sans"/>
                  <a:sym typeface="Open Sans"/>
                </a:rPr>
                <a:t>leur</a:t>
              </a:r>
              <a:r>
                <a:rPr lang="en-US" sz="3100" b="0" i="0" u="none" strike="noStrike" cap="none" dirty="0">
                  <a:solidFill>
                    <a:srgbClr val="000000"/>
                  </a:solidFill>
                  <a:latin typeface="Open Sans"/>
                  <a:ea typeface="Open Sans"/>
                  <a:cs typeface="Open Sans"/>
                  <a:sym typeface="Open Sans"/>
                </a:rPr>
                <a:t> institution - et </a:t>
              </a:r>
              <a:r>
                <a:rPr lang="en-US" sz="3100" b="0" i="0" u="none" strike="noStrike" cap="none" dirty="0" err="1">
                  <a:solidFill>
                    <a:srgbClr val="000000"/>
                  </a:solidFill>
                  <a:latin typeface="Open Sans"/>
                  <a:ea typeface="Open Sans"/>
                  <a:cs typeface="Open Sans"/>
                  <a:sym typeface="Open Sans"/>
                </a:rPr>
                <a:t>n'oubliez</a:t>
              </a:r>
              <a:r>
                <a:rPr lang="en-US" sz="3100" b="0" i="0" u="none" strike="noStrike" cap="none" dirty="0">
                  <a:solidFill>
                    <a:srgbClr val="000000"/>
                  </a:solidFill>
                  <a:latin typeface="Open Sans"/>
                  <a:ea typeface="Open Sans"/>
                  <a:cs typeface="Open Sans"/>
                  <a:sym typeface="Open Sans"/>
                </a:rPr>
                <a:t> pas </a:t>
              </a:r>
              <a:r>
                <a:rPr lang="en-US" sz="3100" b="0" i="0" u="none" strike="noStrike" cap="none" dirty="0" err="1">
                  <a:solidFill>
                    <a:srgbClr val="000000"/>
                  </a:solidFill>
                  <a:latin typeface="Open Sans"/>
                  <a:ea typeface="Open Sans"/>
                  <a:cs typeface="Open Sans"/>
                  <a:sym typeface="Open Sans"/>
                </a:rPr>
                <a:t>d'ajouter</a:t>
              </a:r>
              <a:r>
                <a:rPr lang="en-US" sz="3100" b="0" i="0" u="none" strike="noStrike" cap="none" dirty="0">
                  <a:solidFill>
                    <a:srgbClr val="000000"/>
                  </a:solidFill>
                  <a:latin typeface="Open Sans"/>
                  <a:ea typeface="Open Sans"/>
                  <a:cs typeface="Open Sans"/>
                  <a:sym typeface="Open Sans"/>
                </a:rPr>
                <a:t> </a:t>
              </a:r>
              <a:r>
                <a:rPr lang="en-US" sz="3100" b="0" i="0" u="none" strike="noStrike" cap="none" dirty="0" smtClean="0">
                  <a:solidFill>
                    <a:srgbClr val="000000"/>
                  </a:solidFill>
                  <a:latin typeface="Open Sans"/>
                  <a:ea typeface="Open Sans"/>
                  <a:cs typeface="Open Sans"/>
                  <a:sym typeface="Open Sans"/>
                </a:rPr>
                <a:t>du </a:t>
              </a:r>
              <a:r>
                <a:rPr lang="en-US" sz="3100" b="0" i="0" u="none" strike="noStrike" cap="none" dirty="0" err="1">
                  <a:solidFill>
                    <a:srgbClr val="000000"/>
                  </a:solidFill>
                  <a:latin typeface="Open Sans"/>
                  <a:ea typeface="Open Sans"/>
                  <a:cs typeface="Open Sans"/>
                  <a:sym typeface="Open Sans"/>
                </a:rPr>
                <a:t>contenu</a:t>
              </a:r>
              <a:r>
                <a:rPr lang="en-US" sz="3100" b="0" i="0" u="none" strike="noStrike" cap="none" dirty="0">
                  <a:solidFill>
                    <a:srgbClr val="000000"/>
                  </a:solidFill>
                  <a:latin typeface="Open Sans"/>
                  <a:ea typeface="Open Sans"/>
                  <a:cs typeface="Open Sans"/>
                  <a:sym typeface="Open Sans"/>
                </a:rPr>
                <a:t> </a:t>
              </a:r>
              <a:r>
                <a:rPr lang="en-US" sz="3100" b="0" i="0" u="none" strike="noStrike" cap="none" dirty="0" err="1">
                  <a:solidFill>
                    <a:srgbClr val="000000"/>
                  </a:solidFill>
                  <a:latin typeface="Open Sans"/>
                  <a:ea typeface="Open Sans"/>
                  <a:cs typeface="Open Sans"/>
                  <a:sym typeface="Open Sans"/>
                </a:rPr>
                <a:t>visuel</a:t>
              </a:r>
              <a:r>
                <a:rPr lang="en-US" sz="3100" b="0" i="0" u="none" strike="noStrike" cap="none" dirty="0">
                  <a:solidFill>
                    <a:srgbClr val="000000"/>
                  </a:solidFill>
                  <a:latin typeface="Open Sans"/>
                  <a:ea typeface="Open Sans"/>
                  <a:cs typeface="Open Sans"/>
                  <a:sym typeface="Open Sans"/>
                </a:rPr>
                <a:t> à </a:t>
              </a:r>
              <a:r>
                <a:rPr lang="en-US" sz="3100" b="0" i="0" u="none" strike="noStrike" cap="none" dirty="0" err="1">
                  <a:solidFill>
                    <a:srgbClr val="000000"/>
                  </a:solidFill>
                  <a:latin typeface="Open Sans"/>
                  <a:ea typeface="Open Sans"/>
                  <a:cs typeface="Open Sans"/>
                  <a:sym typeface="Open Sans"/>
                </a:rPr>
                <a:t>l'article</a:t>
              </a:r>
              <a:r>
                <a:rPr lang="en-US" sz="3100" b="0" i="0" u="none" strike="noStrike" cap="none" dirty="0">
                  <a:solidFill>
                    <a:srgbClr val="000000"/>
                  </a:solidFill>
                  <a:latin typeface="Open Sans"/>
                  <a:ea typeface="Open Sans"/>
                  <a:cs typeface="Open Sans"/>
                  <a:sym typeface="Open Sans"/>
                </a:rPr>
                <a:t> </a:t>
              </a:r>
              <a:r>
                <a:rPr lang="en-US" sz="3100" b="0" i="0" u="none" strike="noStrike" cap="none" dirty="0" err="1">
                  <a:solidFill>
                    <a:srgbClr val="000000"/>
                  </a:solidFill>
                  <a:latin typeface="Open Sans"/>
                  <a:ea typeface="Open Sans"/>
                  <a:cs typeface="Open Sans"/>
                  <a:sym typeface="Open Sans"/>
                </a:rPr>
                <a:t>ou</a:t>
              </a:r>
              <a:r>
                <a:rPr lang="en-US" sz="3100" b="0" i="0" u="none" strike="noStrike" cap="none" dirty="0">
                  <a:solidFill>
                    <a:srgbClr val="000000"/>
                  </a:solidFill>
                  <a:latin typeface="Open Sans"/>
                  <a:ea typeface="Open Sans"/>
                  <a:cs typeface="Open Sans"/>
                  <a:sym typeface="Open Sans"/>
                </a:rPr>
                <a:t> à la publication sur les </a:t>
              </a:r>
              <a:r>
                <a:rPr lang="en-US" sz="3100" b="0" i="0" u="none" strike="noStrike" cap="none" dirty="0" err="1">
                  <a:solidFill>
                    <a:srgbClr val="000000"/>
                  </a:solidFill>
                  <a:latin typeface="Open Sans"/>
                  <a:ea typeface="Open Sans"/>
                  <a:cs typeface="Open Sans"/>
                  <a:sym typeface="Open Sans"/>
                </a:rPr>
                <a:t>réseaux</a:t>
              </a:r>
              <a:r>
                <a:rPr lang="en-US" sz="3100" b="0" i="0" u="none" strike="noStrike" cap="none" dirty="0">
                  <a:solidFill>
                    <a:srgbClr val="000000"/>
                  </a:solidFill>
                  <a:latin typeface="Open Sans"/>
                  <a:ea typeface="Open Sans"/>
                  <a:cs typeface="Open Sans"/>
                  <a:sym typeface="Open Sans"/>
                </a:rPr>
                <a:t> </a:t>
              </a:r>
              <a:r>
                <a:rPr lang="en-US" sz="3100" b="0" i="0" u="none" strike="noStrike" cap="none" dirty="0" err="1" smtClean="0">
                  <a:solidFill>
                    <a:srgbClr val="000000"/>
                  </a:solidFill>
                  <a:latin typeface="Open Sans"/>
                  <a:ea typeface="Open Sans"/>
                  <a:cs typeface="Open Sans"/>
                  <a:sym typeface="Open Sans"/>
                </a:rPr>
                <a:t>sociaux</a:t>
              </a:r>
              <a:r>
                <a:rPr lang="en-US" sz="3100" dirty="0">
                  <a:latin typeface="Open Sans"/>
                  <a:ea typeface="Open Sans"/>
                  <a:cs typeface="Open Sans"/>
                  <a:sym typeface="Open Sans"/>
                </a:rPr>
                <a:t> </a:t>
              </a:r>
              <a:r>
                <a:rPr lang="en-US" sz="3100" b="0" i="0" u="none" strike="noStrike" cap="none" dirty="0" smtClean="0">
                  <a:solidFill>
                    <a:srgbClr val="000000"/>
                  </a:solidFill>
                  <a:latin typeface="Open Sans"/>
                  <a:ea typeface="Open Sans"/>
                  <a:cs typeface="Open Sans"/>
                  <a:sym typeface="Open Sans"/>
                </a:rPr>
                <a:t>! </a:t>
              </a:r>
              <a:endParaRPr dirty="0"/>
            </a:p>
            <a:p>
              <a:pPr marL="0" marR="0" lvl="0" indent="0" algn="ctr" rtl="0">
                <a:lnSpc>
                  <a:spcPct val="90000"/>
                </a:lnSpc>
                <a:spcBef>
                  <a:spcPts val="1085"/>
                </a:spcBef>
                <a:spcAft>
                  <a:spcPts val="0"/>
                </a:spcAft>
                <a:buNone/>
              </a:pPr>
              <a:r>
                <a:rPr lang="en-US" sz="3100" b="0" i="0" u="none" strike="noStrike" cap="none" dirty="0" smtClean="0">
                  <a:solidFill>
                    <a:srgbClr val="000000"/>
                  </a:solidFill>
                  <a:latin typeface="Open Sans"/>
                  <a:ea typeface="Open Sans"/>
                  <a:cs typeface="Open Sans"/>
                  <a:sym typeface="Open Sans"/>
                </a:rPr>
                <a:t>Les </a:t>
              </a:r>
              <a:r>
                <a:rPr lang="en-US" sz="3100" b="0" i="0" u="none" strike="noStrike" cap="none" dirty="0" err="1" smtClean="0">
                  <a:solidFill>
                    <a:srgbClr val="000000"/>
                  </a:solidFill>
                  <a:latin typeface="Open Sans"/>
                  <a:ea typeface="Open Sans"/>
                  <a:cs typeface="Open Sans"/>
                  <a:sym typeface="Open Sans"/>
                </a:rPr>
                <a:t>contenus</a:t>
              </a:r>
              <a:r>
                <a:rPr lang="en-US" sz="3100" b="0" i="0" u="none" strike="noStrike" cap="none" dirty="0" smtClean="0">
                  <a:solidFill>
                    <a:srgbClr val="000000"/>
                  </a:solidFill>
                  <a:latin typeface="Open Sans"/>
                  <a:ea typeface="Open Sans"/>
                  <a:cs typeface="Open Sans"/>
                  <a:sym typeface="Open Sans"/>
                </a:rPr>
                <a:t> </a:t>
              </a:r>
              <a:r>
                <a:rPr lang="en-US" sz="3100" b="0" i="0" u="none" strike="noStrike" cap="none" dirty="0" err="1" smtClean="0">
                  <a:solidFill>
                    <a:srgbClr val="000000"/>
                  </a:solidFill>
                  <a:latin typeface="Open Sans"/>
                  <a:ea typeface="Open Sans"/>
                  <a:cs typeface="Open Sans"/>
                  <a:sym typeface="Open Sans"/>
                </a:rPr>
                <a:t>visuels</a:t>
              </a:r>
              <a:r>
                <a:rPr lang="en-US" sz="3100" b="0" i="0" u="none" strike="noStrike" cap="none" dirty="0" smtClean="0">
                  <a:solidFill>
                    <a:srgbClr val="000000"/>
                  </a:solidFill>
                  <a:latin typeface="Open Sans"/>
                  <a:ea typeface="Open Sans"/>
                  <a:cs typeface="Open Sans"/>
                  <a:sym typeface="Open Sans"/>
                </a:rPr>
                <a:t> </a:t>
              </a:r>
              <a:r>
                <a:rPr lang="en-US" sz="3100" b="0" i="0" u="none" strike="noStrike" cap="none" dirty="0" err="1" smtClean="0">
                  <a:solidFill>
                    <a:srgbClr val="000000"/>
                  </a:solidFill>
                  <a:latin typeface="Open Sans"/>
                  <a:ea typeface="Open Sans"/>
                  <a:cs typeface="Open Sans"/>
                  <a:sym typeface="Open Sans"/>
                </a:rPr>
                <a:t>tels</a:t>
              </a:r>
              <a:r>
                <a:rPr lang="en-US" sz="3100" b="0" i="0" u="none" strike="noStrike" cap="none" dirty="0" smtClean="0">
                  <a:solidFill>
                    <a:srgbClr val="000000"/>
                  </a:solidFill>
                  <a:latin typeface="Open Sans"/>
                  <a:ea typeface="Open Sans"/>
                  <a:cs typeface="Open Sans"/>
                  <a:sym typeface="Open Sans"/>
                </a:rPr>
                <a:t> </a:t>
              </a:r>
              <a:r>
                <a:rPr lang="en-US" sz="3100" b="0" i="0" u="none" strike="noStrike" cap="none" dirty="0">
                  <a:solidFill>
                    <a:srgbClr val="000000"/>
                  </a:solidFill>
                  <a:latin typeface="Open Sans"/>
                  <a:ea typeface="Open Sans"/>
                  <a:cs typeface="Open Sans"/>
                  <a:sym typeface="Open Sans"/>
                </a:rPr>
                <a:t>que les photos </a:t>
              </a:r>
              <a:r>
                <a:rPr lang="en-US" sz="3100" b="0" i="0" u="none" strike="noStrike" cap="none" dirty="0" err="1" smtClean="0">
                  <a:solidFill>
                    <a:srgbClr val="000000"/>
                  </a:solidFill>
                  <a:latin typeface="Open Sans"/>
                  <a:ea typeface="Open Sans"/>
                  <a:cs typeface="Open Sans"/>
                  <a:sym typeface="Open Sans"/>
                </a:rPr>
                <a:t>sont</a:t>
              </a:r>
              <a:r>
                <a:rPr lang="en-US" sz="3100" b="0" i="0" u="none" strike="noStrike" cap="none" dirty="0" smtClean="0">
                  <a:solidFill>
                    <a:srgbClr val="000000"/>
                  </a:solidFill>
                  <a:latin typeface="Open Sans"/>
                  <a:ea typeface="Open Sans"/>
                  <a:cs typeface="Open Sans"/>
                  <a:sym typeface="Open Sans"/>
                </a:rPr>
                <a:t> </a:t>
              </a:r>
              <a:r>
                <a:rPr lang="en-US" sz="3100" b="0" i="0" u="none" strike="noStrike" cap="none" dirty="0" err="1" smtClean="0">
                  <a:solidFill>
                    <a:srgbClr val="000000"/>
                  </a:solidFill>
                  <a:latin typeface="Open Sans"/>
                  <a:ea typeface="Open Sans"/>
                  <a:cs typeface="Open Sans"/>
                  <a:sym typeface="Open Sans"/>
                </a:rPr>
                <a:t>consultés</a:t>
              </a:r>
              <a:r>
                <a:rPr lang="en-US" sz="3100" b="0" i="0" u="none" strike="noStrike" cap="none" dirty="0" smtClean="0">
                  <a:solidFill>
                    <a:srgbClr val="000000"/>
                  </a:solidFill>
                  <a:latin typeface="Open Sans"/>
                  <a:ea typeface="Open Sans"/>
                  <a:cs typeface="Open Sans"/>
                  <a:sym typeface="Open Sans"/>
                </a:rPr>
                <a:t> </a:t>
              </a:r>
              <a:r>
                <a:rPr lang="en-US" sz="3100" b="0" i="0" u="none" strike="noStrike" cap="none" dirty="0" err="1" smtClean="0">
                  <a:solidFill>
                    <a:srgbClr val="000000"/>
                  </a:solidFill>
                  <a:latin typeface="Open Sans"/>
                  <a:ea typeface="Open Sans"/>
                  <a:cs typeface="Open Sans"/>
                  <a:sym typeface="Open Sans"/>
                </a:rPr>
                <a:t>jusqu'à</a:t>
              </a:r>
              <a:r>
                <a:rPr lang="en-US" sz="3100" b="0" i="0" u="none" strike="noStrike" cap="none" dirty="0" smtClean="0">
                  <a:solidFill>
                    <a:srgbClr val="000000"/>
                  </a:solidFill>
                  <a:latin typeface="Open Sans"/>
                  <a:ea typeface="Open Sans"/>
                  <a:cs typeface="Open Sans"/>
                  <a:sym typeface="Open Sans"/>
                </a:rPr>
                <a:t> </a:t>
              </a:r>
              <a:r>
                <a:rPr lang="en-US" sz="3100" b="0" i="0" u="none" strike="noStrike" cap="none" dirty="0">
                  <a:solidFill>
                    <a:srgbClr val="000000"/>
                  </a:solidFill>
                  <a:latin typeface="Open Sans"/>
                  <a:ea typeface="Open Sans"/>
                  <a:cs typeface="Open Sans"/>
                  <a:sym typeface="Open Sans"/>
                </a:rPr>
                <a:t>90% plus </a:t>
              </a:r>
              <a:r>
                <a:rPr lang="en-US" sz="3100" b="0" i="0" u="none" strike="noStrike" cap="none" dirty="0" err="1">
                  <a:solidFill>
                    <a:srgbClr val="000000"/>
                  </a:solidFill>
                  <a:latin typeface="Open Sans"/>
                  <a:ea typeface="Open Sans"/>
                  <a:cs typeface="Open Sans"/>
                  <a:sym typeface="Open Sans"/>
                </a:rPr>
                <a:t>souvent</a:t>
              </a:r>
              <a:r>
                <a:rPr lang="en-US" sz="3100" b="0" i="0" u="none" strike="noStrike" cap="none" dirty="0">
                  <a:solidFill>
                    <a:srgbClr val="000000"/>
                  </a:solidFill>
                  <a:latin typeface="Open Sans"/>
                  <a:ea typeface="Open Sans"/>
                  <a:cs typeface="Open Sans"/>
                  <a:sym typeface="Open Sans"/>
                </a:rPr>
                <a:t> que </a:t>
              </a:r>
              <a:r>
                <a:rPr lang="en-US" sz="3100" b="0" i="0" u="none" strike="noStrike" cap="none" dirty="0" smtClean="0">
                  <a:solidFill>
                    <a:srgbClr val="000000"/>
                  </a:solidFill>
                  <a:latin typeface="Open Sans"/>
                  <a:ea typeface="Open Sans"/>
                  <a:cs typeface="Open Sans"/>
                  <a:sym typeface="Open Sans"/>
                </a:rPr>
                <a:t>les </a:t>
              </a:r>
              <a:r>
                <a:rPr lang="en-US" sz="3100" b="0" i="0" u="none" strike="noStrike" cap="none" dirty="0" err="1" smtClean="0">
                  <a:solidFill>
                    <a:srgbClr val="000000"/>
                  </a:solidFill>
                  <a:latin typeface="Open Sans"/>
                  <a:ea typeface="Open Sans"/>
                  <a:cs typeface="Open Sans"/>
                  <a:sym typeface="Open Sans"/>
                </a:rPr>
                <a:t>contenus</a:t>
              </a:r>
              <a:r>
                <a:rPr lang="en-US" sz="3100" b="0" i="0" u="none" strike="noStrike" cap="none" dirty="0" smtClean="0">
                  <a:solidFill>
                    <a:srgbClr val="000000"/>
                  </a:solidFill>
                  <a:latin typeface="Open Sans"/>
                  <a:ea typeface="Open Sans"/>
                  <a:cs typeface="Open Sans"/>
                  <a:sym typeface="Open Sans"/>
                </a:rPr>
                <a:t> </a:t>
              </a:r>
              <a:r>
                <a:rPr lang="en-US" sz="3100" b="0" i="0" u="none" strike="noStrike" cap="none" dirty="0" err="1">
                  <a:solidFill>
                    <a:srgbClr val="000000"/>
                  </a:solidFill>
                  <a:latin typeface="Open Sans"/>
                  <a:ea typeface="Open Sans"/>
                  <a:cs typeface="Open Sans"/>
                  <a:sym typeface="Open Sans"/>
                </a:rPr>
                <a:t>purement</a:t>
              </a:r>
              <a:r>
                <a:rPr lang="en-US" sz="3100" b="0" i="0" u="none" strike="noStrike" cap="none" dirty="0">
                  <a:solidFill>
                    <a:srgbClr val="000000"/>
                  </a:solidFill>
                  <a:latin typeface="Open Sans"/>
                  <a:ea typeface="Open Sans"/>
                  <a:cs typeface="Open Sans"/>
                  <a:sym typeface="Open Sans"/>
                </a:rPr>
                <a:t> </a:t>
              </a:r>
              <a:r>
                <a:rPr lang="en-US" sz="3100" b="0" i="0" u="none" strike="noStrike" cap="none" dirty="0" err="1" smtClean="0">
                  <a:solidFill>
                    <a:srgbClr val="000000"/>
                  </a:solidFill>
                  <a:latin typeface="Open Sans"/>
                  <a:ea typeface="Open Sans"/>
                  <a:cs typeface="Open Sans"/>
                  <a:sym typeface="Open Sans"/>
                </a:rPr>
                <a:t>textuels</a:t>
              </a:r>
              <a:r>
                <a:rPr lang="en-US" sz="3100" b="0" i="0" u="none" strike="noStrike" cap="none" dirty="0" smtClean="0">
                  <a:solidFill>
                    <a:srgbClr val="000000"/>
                  </a:solidFill>
                  <a:latin typeface="Open Sans"/>
                  <a:ea typeface="Open Sans"/>
                  <a:cs typeface="Open Sans"/>
                  <a:sym typeface="Open Sans"/>
                </a:rPr>
                <a:t> </a:t>
              </a:r>
              <a:r>
                <a:rPr lang="en-US" sz="3100" b="0" i="0" u="none" strike="noStrike" cap="none" dirty="0" err="1">
                  <a:solidFill>
                    <a:srgbClr val="000000"/>
                  </a:solidFill>
                  <a:latin typeface="Open Sans"/>
                  <a:ea typeface="Open Sans"/>
                  <a:cs typeface="Open Sans"/>
                  <a:sym typeface="Open Sans"/>
                </a:rPr>
                <a:t>en</a:t>
              </a:r>
              <a:r>
                <a:rPr lang="en-US" sz="3100" b="0" i="0" u="none" strike="noStrike" cap="none" dirty="0">
                  <a:solidFill>
                    <a:srgbClr val="000000"/>
                  </a:solidFill>
                  <a:latin typeface="Open Sans"/>
                  <a:ea typeface="Open Sans"/>
                  <a:cs typeface="Open Sans"/>
                  <a:sym typeface="Open Sans"/>
                </a:rPr>
                <a:t> </a:t>
              </a:r>
              <a:r>
                <a:rPr lang="en-US" sz="3100" b="0" i="0" u="none" strike="noStrike" cap="none" dirty="0" err="1">
                  <a:solidFill>
                    <a:srgbClr val="000000"/>
                  </a:solidFill>
                  <a:latin typeface="Open Sans"/>
                  <a:ea typeface="Open Sans"/>
                  <a:cs typeface="Open Sans"/>
                  <a:sym typeface="Open Sans"/>
                </a:rPr>
                <a:t>ligne</a:t>
              </a:r>
              <a:r>
                <a:rPr lang="en-US" sz="3100" b="0" i="0" u="none" strike="noStrike" cap="none" dirty="0">
                  <a:solidFill>
                    <a:srgbClr val="000000"/>
                  </a:solidFill>
                  <a:latin typeface="Open Sans"/>
                  <a:ea typeface="Open Sans"/>
                  <a:cs typeface="Open Sans"/>
                  <a:sym typeface="Open Sans"/>
                </a:rPr>
                <a:t>.</a:t>
              </a:r>
              <a:endParaRPr dirty="0"/>
            </a:p>
            <a:p>
              <a:pPr marL="0" marR="0" lvl="0" indent="0" algn="ctr" rtl="0">
                <a:lnSpc>
                  <a:spcPct val="90000"/>
                </a:lnSpc>
                <a:spcBef>
                  <a:spcPts val="1085"/>
                </a:spcBef>
                <a:spcAft>
                  <a:spcPts val="0"/>
                </a:spcAft>
                <a:buNone/>
              </a:pPr>
              <a:endParaRPr sz="3100" b="0" i="0" u="none" strike="noStrike" cap="none" dirty="0">
                <a:solidFill>
                  <a:srgbClr val="000000"/>
                </a:solidFill>
                <a:latin typeface="Open Sans"/>
                <a:ea typeface="Open Sans"/>
                <a:cs typeface="Open Sans"/>
                <a:sym typeface="Open Sans"/>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title"/>
          </p:nvPr>
        </p:nvSpPr>
        <p:spPr>
          <a:xfrm>
            <a:off x="0" y="286327"/>
            <a:ext cx="7777018" cy="11731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dirty="0">
                <a:solidFill>
                  <a:srgbClr val="586F7C"/>
                </a:solidFill>
                <a:latin typeface="Open Sans"/>
                <a:ea typeface="Open Sans"/>
                <a:cs typeface="Open Sans"/>
                <a:sym typeface="Open Sans"/>
              </a:rPr>
              <a:t> </a:t>
            </a:r>
            <a:r>
              <a:rPr lang="en-US" dirty="0" smtClean="0">
                <a:solidFill>
                  <a:srgbClr val="586F7C"/>
                </a:solidFill>
                <a:latin typeface="Open Sans"/>
                <a:ea typeface="Open Sans"/>
                <a:cs typeface="Open Sans"/>
                <a:sym typeface="Open Sans"/>
              </a:rPr>
              <a:t>Formation </a:t>
            </a:r>
            <a:r>
              <a:rPr lang="en-US" dirty="0">
                <a:solidFill>
                  <a:srgbClr val="586F7C"/>
                </a:solidFill>
                <a:latin typeface="Open Sans"/>
                <a:ea typeface="Open Sans"/>
                <a:cs typeface="Open Sans"/>
                <a:sym typeface="Open Sans"/>
              </a:rPr>
              <a:t>des </a:t>
            </a:r>
            <a:r>
              <a:rPr lang="en-US" dirty="0" err="1" smtClean="0">
                <a:solidFill>
                  <a:srgbClr val="586F7C"/>
                </a:solidFill>
                <a:latin typeface="Open Sans"/>
                <a:ea typeface="Open Sans"/>
                <a:cs typeface="Open Sans"/>
                <a:sym typeface="Open Sans"/>
              </a:rPr>
              <a:t>utilisateurs</a:t>
            </a:r>
            <a:r>
              <a:rPr lang="en-US" dirty="0" smtClean="0">
                <a:solidFill>
                  <a:srgbClr val="586F7C"/>
                </a:solidFill>
                <a:latin typeface="Open Sans"/>
                <a:ea typeface="Open Sans"/>
                <a:cs typeface="Open Sans"/>
                <a:sym typeface="Open Sans"/>
              </a:rPr>
              <a:t/>
            </a:r>
            <a:br>
              <a:rPr lang="en-US" dirty="0" smtClean="0">
                <a:solidFill>
                  <a:srgbClr val="586F7C"/>
                </a:solidFill>
                <a:latin typeface="Open Sans"/>
                <a:ea typeface="Open Sans"/>
                <a:cs typeface="Open Sans"/>
                <a:sym typeface="Open Sans"/>
              </a:rPr>
            </a:br>
            <a:r>
              <a:rPr lang="en-US" dirty="0" smtClean="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et </a:t>
            </a:r>
            <a:r>
              <a:rPr lang="en-US" dirty="0" smtClean="0">
                <a:solidFill>
                  <a:srgbClr val="586F7C"/>
                </a:solidFill>
                <a:latin typeface="Open Sans"/>
                <a:ea typeface="Open Sans"/>
                <a:cs typeface="Open Sans"/>
                <a:sym typeface="Open Sans"/>
              </a:rPr>
              <a:t>ateliers</a:t>
            </a:r>
            <a:endParaRPr dirty="0"/>
          </a:p>
        </p:txBody>
      </p:sp>
      <p:sp>
        <p:nvSpPr>
          <p:cNvPr id="302" name="Google Shape;302;p42"/>
          <p:cNvSpPr txBox="1">
            <a:spLocks noGrp="1"/>
          </p:cNvSpPr>
          <p:nvPr>
            <p:ph type="body" idx="1"/>
          </p:nvPr>
        </p:nvSpPr>
        <p:spPr>
          <a:xfrm>
            <a:off x="224852" y="1828800"/>
            <a:ext cx="11737299" cy="5029199"/>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0"/>
              </a:spcBef>
              <a:spcAft>
                <a:spcPts val="0"/>
              </a:spcAft>
              <a:buClr>
                <a:schemeClr val="dk1"/>
              </a:buClr>
              <a:buSzPts val="2400"/>
              <a:buChar char="●"/>
            </a:pPr>
            <a:r>
              <a:rPr lang="en-US" sz="2300" dirty="0" err="1">
                <a:solidFill>
                  <a:schemeClr val="dk1"/>
                </a:solidFill>
                <a:latin typeface="Open Sans"/>
                <a:ea typeface="Open Sans"/>
                <a:cs typeface="Open Sans"/>
                <a:sym typeface="Open Sans"/>
              </a:rPr>
              <a:t>Cette</a:t>
            </a:r>
            <a:r>
              <a:rPr lang="en-US" sz="2300" dirty="0">
                <a:solidFill>
                  <a:schemeClr val="dk1"/>
                </a:solidFill>
                <a:latin typeface="Open Sans"/>
                <a:ea typeface="Open Sans"/>
                <a:cs typeface="Open Sans"/>
                <a:sym typeface="Open Sans"/>
              </a:rPr>
              <a:t> section </a:t>
            </a:r>
            <a:r>
              <a:rPr lang="en-US" sz="2300" dirty="0" smtClean="0">
                <a:solidFill>
                  <a:schemeClr val="dk1"/>
                </a:solidFill>
                <a:latin typeface="Open Sans"/>
                <a:ea typeface="Open Sans"/>
                <a:cs typeface="Open Sans"/>
                <a:sym typeface="Open Sans"/>
              </a:rPr>
              <a:t>se </a:t>
            </a:r>
            <a:r>
              <a:rPr lang="en-US" sz="2300" dirty="0" err="1" smtClean="0">
                <a:solidFill>
                  <a:schemeClr val="dk1"/>
                </a:solidFill>
                <a:latin typeface="Open Sans"/>
                <a:ea typeface="Open Sans"/>
                <a:cs typeface="Open Sans"/>
                <a:sym typeface="Open Sans"/>
              </a:rPr>
              <a:t>concentre</a:t>
            </a:r>
            <a:r>
              <a:rPr lang="en-US" sz="2300" dirty="0" smtClean="0">
                <a:solidFill>
                  <a:schemeClr val="dk1"/>
                </a:solidFill>
                <a:latin typeface="Open Sans"/>
                <a:ea typeface="Open Sans"/>
                <a:cs typeface="Open Sans"/>
                <a:sym typeface="Open Sans"/>
              </a:rPr>
              <a:t> </a:t>
            </a:r>
            <a:r>
              <a:rPr lang="en-US" sz="2300" dirty="0">
                <a:solidFill>
                  <a:schemeClr val="dk1"/>
                </a:solidFill>
                <a:latin typeface="Open Sans"/>
                <a:ea typeface="Open Sans"/>
                <a:cs typeface="Open Sans"/>
                <a:sym typeface="Open Sans"/>
              </a:rPr>
              <a:t>sur la </a:t>
            </a:r>
            <a:r>
              <a:rPr lang="en-US" sz="2300" dirty="0" err="1">
                <a:solidFill>
                  <a:schemeClr val="dk1"/>
                </a:solidFill>
                <a:latin typeface="Open Sans"/>
                <a:ea typeface="Open Sans"/>
                <a:cs typeface="Open Sans"/>
                <a:sym typeface="Open Sans"/>
              </a:rPr>
              <a:t>manière</a:t>
            </a:r>
            <a:r>
              <a:rPr lang="en-US" sz="2300" dirty="0">
                <a:solidFill>
                  <a:schemeClr val="dk1"/>
                </a:solidFill>
                <a:latin typeface="Open Sans"/>
                <a:ea typeface="Open Sans"/>
                <a:cs typeface="Open Sans"/>
                <a:sym typeface="Open Sans"/>
              </a:rPr>
              <a:t> de </a:t>
            </a:r>
            <a:r>
              <a:rPr lang="en-US" sz="2300" dirty="0" err="1">
                <a:solidFill>
                  <a:schemeClr val="dk1"/>
                </a:solidFill>
                <a:latin typeface="Open Sans"/>
                <a:ea typeface="Open Sans"/>
                <a:cs typeface="Open Sans"/>
                <a:sym typeface="Open Sans"/>
              </a:rPr>
              <a:t>développer</a:t>
            </a:r>
            <a:r>
              <a:rPr lang="en-US" sz="2300" dirty="0">
                <a:solidFill>
                  <a:schemeClr val="dk1"/>
                </a:solidFill>
                <a:latin typeface="Open Sans"/>
                <a:ea typeface="Open Sans"/>
                <a:cs typeface="Open Sans"/>
                <a:sym typeface="Open Sans"/>
              </a:rPr>
              <a:t> un atelier.</a:t>
            </a:r>
            <a:endParaRPr sz="2300" dirty="0"/>
          </a:p>
          <a:p>
            <a:pPr lvl="0">
              <a:lnSpc>
                <a:spcPct val="150000"/>
              </a:lnSpc>
              <a:spcBef>
                <a:spcPts val="800"/>
              </a:spcBef>
              <a:buClr>
                <a:schemeClr val="dk1"/>
              </a:buClr>
            </a:pPr>
            <a:r>
              <a:rPr lang="en-US" sz="2300" dirty="0" smtClean="0">
                <a:solidFill>
                  <a:schemeClr val="dk1"/>
                </a:solidFill>
                <a:latin typeface="Open Sans"/>
                <a:ea typeface="Open Sans"/>
                <a:cs typeface="Open Sans"/>
                <a:sym typeface="Open Sans"/>
              </a:rPr>
              <a:t>À </a:t>
            </a:r>
            <a:r>
              <a:rPr lang="en-US" sz="2300" dirty="0" err="1" smtClean="0">
                <a:solidFill>
                  <a:schemeClr val="dk1"/>
                </a:solidFill>
                <a:latin typeface="Open Sans"/>
                <a:ea typeface="Open Sans"/>
                <a:cs typeface="Open Sans"/>
                <a:sym typeface="Open Sans"/>
              </a:rPr>
              <a:t>titre</a:t>
            </a:r>
            <a:r>
              <a:rPr lang="en-US" sz="2300" dirty="0" smtClean="0">
                <a:solidFill>
                  <a:schemeClr val="dk1"/>
                </a:solidFill>
                <a:latin typeface="Open Sans"/>
                <a:ea typeface="Open Sans"/>
                <a:cs typeface="Open Sans"/>
                <a:sym typeface="Open Sans"/>
              </a:rPr>
              <a:t> </a:t>
            </a:r>
            <a:r>
              <a:rPr lang="en-US" sz="2300" dirty="0" err="1" smtClean="0">
                <a:solidFill>
                  <a:schemeClr val="dk1"/>
                </a:solidFill>
                <a:latin typeface="Open Sans"/>
                <a:ea typeface="Open Sans"/>
                <a:cs typeface="Open Sans"/>
                <a:sym typeface="Open Sans"/>
              </a:rPr>
              <a:t>d’exemple</a:t>
            </a:r>
            <a:r>
              <a:rPr lang="en-US" sz="2300" dirty="0" smtClean="0">
                <a:solidFill>
                  <a:schemeClr val="dk1"/>
                </a:solidFill>
                <a:latin typeface="Open Sans"/>
                <a:ea typeface="Open Sans"/>
                <a:cs typeface="Open Sans"/>
                <a:sym typeface="Open Sans"/>
              </a:rPr>
              <a:t>, </a:t>
            </a:r>
            <a:r>
              <a:rPr lang="en-US" sz="2300" dirty="0">
                <a:solidFill>
                  <a:schemeClr val="dk1"/>
                </a:solidFill>
                <a:latin typeface="Open Sans"/>
                <a:ea typeface="Open Sans"/>
                <a:cs typeface="Open Sans"/>
                <a:sym typeface="Open Sans"/>
              </a:rPr>
              <a:t>les </a:t>
            </a:r>
            <a:r>
              <a:rPr lang="en-US" sz="2300" dirty="0" err="1">
                <a:solidFill>
                  <a:schemeClr val="dk1"/>
                </a:solidFill>
                <a:latin typeface="Open Sans"/>
                <a:ea typeface="Open Sans"/>
                <a:cs typeface="Open Sans"/>
                <a:sym typeface="Open Sans"/>
              </a:rPr>
              <a:t>programmes</a:t>
            </a:r>
            <a:r>
              <a:rPr lang="en-US" sz="2300" dirty="0">
                <a:solidFill>
                  <a:schemeClr val="dk1"/>
                </a:solidFill>
                <a:latin typeface="Open Sans"/>
                <a:ea typeface="Open Sans"/>
                <a:cs typeface="Open Sans"/>
                <a:sym typeface="Open Sans"/>
              </a:rPr>
              <a:t> de </a:t>
            </a:r>
            <a:r>
              <a:rPr lang="en-US" sz="2300" dirty="0" err="1">
                <a:solidFill>
                  <a:schemeClr val="dk1"/>
                </a:solidFill>
                <a:latin typeface="Open Sans"/>
                <a:ea typeface="Open Sans"/>
                <a:cs typeface="Open Sans"/>
                <a:sym typeface="Open Sans"/>
              </a:rPr>
              <a:t>deux</a:t>
            </a:r>
            <a:r>
              <a:rPr lang="en-US" sz="2300" dirty="0">
                <a:solidFill>
                  <a:schemeClr val="dk1"/>
                </a:solidFill>
                <a:latin typeface="Open Sans"/>
                <a:ea typeface="Open Sans"/>
                <a:cs typeface="Open Sans"/>
                <a:sym typeface="Open Sans"/>
              </a:rPr>
              <a:t> ateliers </a:t>
            </a:r>
            <a:r>
              <a:rPr lang="en-US" sz="2300" dirty="0" err="1">
                <a:solidFill>
                  <a:schemeClr val="dk1"/>
                </a:solidFill>
                <a:latin typeface="Open Sans"/>
                <a:ea typeface="Open Sans"/>
                <a:cs typeface="Open Sans"/>
                <a:sym typeface="Open Sans"/>
              </a:rPr>
              <a:t>seront</a:t>
            </a:r>
            <a:r>
              <a:rPr lang="en-US" sz="2300" dirty="0">
                <a:solidFill>
                  <a:schemeClr val="dk1"/>
                </a:solidFill>
                <a:latin typeface="Open Sans"/>
                <a:ea typeface="Open Sans"/>
                <a:cs typeface="Open Sans"/>
                <a:sym typeface="Open Sans"/>
              </a:rPr>
              <a:t> résumés. </a:t>
            </a:r>
            <a:endParaRPr sz="2300" dirty="0">
              <a:solidFill>
                <a:schemeClr val="dk1"/>
              </a:solidFill>
              <a:latin typeface="Open Sans"/>
              <a:ea typeface="Open Sans"/>
              <a:cs typeface="Open Sans"/>
              <a:sym typeface="Open Sans"/>
            </a:endParaRPr>
          </a:p>
          <a:p>
            <a:pPr marL="457200" lvl="0" indent="-381000" algn="l" rtl="0">
              <a:lnSpc>
                <a:spcPct val="150000"/>
              </a:lnSpc>
              <a:spcBef>
                <a:spcPts val="800"/>
              </a:spcBef>
              <a:spcAft>
                <a:spcPts val="0"/>
              </a:spcAft>
              <a:buClr>
                <a:schemeClr val="dk1"/>
              </a:buClr>
              <a:buSzPts val="2400"/>
              <a:buChar char="●"/>
            </a:pPr>
            <a:r>
              <a:rPr lang="en-US" sz="2300" dirty="0">
                <a:solidFill>
                  <a:schemeClr val="dk1"/>
                </a:solidFill>
                <a:latin typeface="Open Sans"/>
                <a:ea typeface="Open Sans"/>
                <a:cs typeface="Open Sans"/>
                <a:sym typeface="Open Sans"/>
              </a:rPr>
              <a:t>Quatre </a:t>
            </a:r>
            <a:r>
              <a:rPr lang="en-US" sz="2300" dirty="0" err="1">
                <a:solidFill>
                  <a:schemeClr val="dk1"/>
                </a:solidFill>
                <a:latin typeface="Open Sans"/>
                <a:ea typeface="Open Sans"/>
                <a:cs typeface="Open Sans"/>
                <a:sym typeface="Open Sans"/>
              </a:rPr>
              <a:t>scénarios</a:t>
            </a:r>
            <a:r>
              <a:rPr lang="en-US" sz="2300" dirty="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d'ateliers</a:t>
            </a:r>
            <a:r>
              <a:rPr lang="en-US" sz="2300" dirty="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seront</a:t>
            </a:r>
            <a:r>
              <a:rPr lang="en-US" sz="2300" dirty="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également</a:t>
            </a:r>
            <a:r>
              <a:rPr lang="en-US" sz="2300" dirty="0">
                <a:solidFill>
                  <a:schemeClr val="dk1"/>
                </a:solidFill>
                <a:latin typeface="Open Sans"/>
                <a:ea typeface="Open Sans"/>
                <a:cs typeface="Open Sans"/>
                <a:sym typeface="Open Sans"/>
              </a:rPr>
              <a:t> </a:t>
            </a:r>
            <a:r>
              <a:rPr lang="en-US" sz="2300" dirty="0" err="1" smtClean="0">
                <a:solidFill>
                  <a:schemeClr val="dk1"/>
                </a:solidFill>
                <a:latin typeface="Open Sans"/>
                <a:ea typeface="Open Sans"/>
                <a:cs typeface="Open Sans"/>
                <a:sym typeface="Open Sans"/>
              </a:rPr>
              <a:t>inclus</a:t>
            </a:r>
            <a:r>
              <a:rPr lang="en-US" sz="2300" dirty="0" smtClean="0">
                <a:solidFill>
                  <a:schemeClr val="dk1"/>
                </a:solidFill>
                <a:latin typeface="Open Sans"/>
                <a:ea typeface="Open Sans"/>
                <a:cs typeface="Open Sans"/>
                <a:sym typeface="Open Sans"/>
              </a:rPr>
              <a:t>. </a:t>
            </a:r>
            <a:endParaRPr sz="2300" dirty="0">
              <a:solidFill>
                <a:schemeClr val="dk1"/>
              </a:solidFill>
              <a:latin typeface="Open Sans"/>
              <a:ea typeface="Open Sans"/>
              <a:cs typeface="Open Sans"/>
              <a:sym typeface="Open Sans"/>
            </a:endParaRPr>
          </a:p>
          <a:p>
            <a:pPr marL="457200" lvl="0" indent="-381000" algn="l" rtl="0">
              <a:lnSpc>
                <a:spcPct val="150000"/>
              </a:lnSpc>
              <a:spcBef>
                <a:spcPts val="800"/>
              </a:spcBef>
              <a:spcAft>
                <a:spcPts val="0"/>
              </a:spcAft>
              <a:buClr>
                <a:schemeClr val="dk1"/>
              </a:buClr>
              <a:buSzPts val="2400"/>
              <a:buChar char="●"/>
            </a:pPr>
            <a:r>
              <a:rPr lang="en-US" sz="2300" dirty="0" err="1">
                <a:solidFill>
                  <a:schemeClr val="dk1"/>
                </a:solidFill>
                <a:latin typeface="Open Sans"/>
                <a:ea typeface="Open Sans"/>
                <a:cs typeface="Open Sans"/>
                <a:sym typeface="Open Sans"/>
              </a:rPr>
              <a:t>Ces</a:t>
            </a:r>
            <a:r>
              <a:rPr lang="en-US" sz="2300" dirty="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exemples</a:t>
            </a:r>
            <a:r>
              <a:rPr lang="en-US" sz="2300" dirty="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mettront</a:t>
            </a:r>
            <a:r>
              <a:rPr lang="en-US" sz="2300" dirty="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en</a:t>
            </a:r>
            <a:r>
              <a:rPr lang="en-US" sz="2300" dirty="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évidence</a:t>
            </a:r>
            <a:r>
              <a:rPr lang="en-US" sz="2300" dirty="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l'éventail</a:t>
            </a:r>
            <a:r>
              <a:rPr lang="en-US" sz="2300" dirty="0">
                <a:solidFill>
                  <a:schemeClr val="dk1"/>
                </a:solidFill>
                <a:latin typeface="Open Sans"/>
                <a:ea typeface="Open Sans"/>
                <a:cs typeface="Open Sans"/>
                <a:sym typeface="Open Sans"/>
              </a:rPr>
              <a:t> des </a:t>
            </a:r>
            <a:r>
              <a:rPr lang="en-US" sz="2300" dirty="0" err="1">
                <a:solidFill>
                  <a:schemeClr val="dk1"/>
                </a:solidFill>
                <a:latin typeface="Open Sans"/>
                <a:ea typeface="Open Sans"/>
                <a:cs typeface="Open Sans"/>
                <a:sym typeface="Open Sans"/>
              </a:rPr>
              <a:t>programmes</a:t>
            </a:r>
            <a:r>
              <a:rPr lang="en-US" sz="2300" dirty="0">
                <a:solidFill>
                  <a:schemeClr val="dk1"/>
                </a:solidFill>
                <a:latin typeface="Open Sans"/>
                <a:ea typeface="Open Sans"/>
                <a:cs typeface="Open Sans"/>
                <a:sym typeface="Open Sans"/>
              </a:rPr>
              <a:t> de formation </a:t>
            </a:r>
            <a:r>
              <a:rPr lang="en-US" sz="2300" dirty="0" smtClean="0">
                <a:solidFill>
                  <a:schemeClr val="dk1"/>
                </a:solidFill>
                <a:latin typeface="Open Sans"/>
                <a:ea typeface="Open Sans"/>
                <a:cs typeface="Open Sans"/>
                <a:sym typeface="Open Sans"/>
              </a:rPr>
              <a:t>de Research4Life</a:t>
            </a:r>
            <a:r>
              <a:rPr lang="en-US" sz="2300" dirty="0">
                <a:solidFill>
                  <a:schemeClr val="dk1"/>
                </a:solidFill>
                <a:latin typeface="Open Sans"/>
                <a:ea typeface="Open Sans"/>
                <a:cs typeface="Open Sans"/>
                <a:sym typeface="Open Sans"/>
              </a:rPr>
              <a:t>. </a:t>
            </a:r>
            <a:endParaRPr sz="2300" dirty="0">
              <a:solidFill>
                <a:schemeClr val="dk1"/>
              </a:solidFill>
              <a:latin typeface="Open Sans"/>
              <a:ea typeface="Open Sans"/>
              <a:cs typeface="Open Sans"/>
              <a:sym typeface="Open Sans"/>
            </a:endParaRPr>
          </a:p>
          <a:p>
            <a:pPr lvl="0">
              <a:lnSpc>
                <a:spcPct val="150000"/>
              </a:lnSpc>
              <a:spcBef>
                <a:spcPts val="800"/>
              </a:spcBef>
              <a:spcAft>
                <a:spcPts val="800"/>
              </a:spcAft>
              <a:buClr>
                <a:schemeClr val="dk1"/>
              </a:buClr>
            </a:pPr>
            <a:r>
              <a:rPr lang="en-US" sz="2300" dirty="0" err="1">
                <a:solidFill>
                  <a:schemeClr val="dk1"/>
                </a:solidFill>
                <a:latin typeface="Open Sans"/>
                <a:ea typeface="Open Sans"/>
                <a:cs typeface="Open Sans"/>
                <a:sym typeface="Open Sans"/>
              </a:rPr>
              <a:t>Chaque</a:t>
            </a:r>
            <a:r>
              <a:rPr lang="en-US" sz="2300" dirty="0">
                <a:solidFill>
                  <a:schemeClr val="dk1"/>
                </a:solidFill>
                <a:latin typeface="Open Sans"/>
                <a:ea typeface="Open Sans"/>
                <a:cs typeface="Open Sans"/>
                <a:sym typeface="Open Sans"/>
              </a:rPr>
              <a:t> formation sera unique </a:t>
            </a:r>
            <a:r>
              <a:rPr lang="en-US" sz="2300" dirty="0" err="1">
                <a:solidFill>
                  <a:schemeClr val="dk1"/>
                </a:solidFill>
                <a:latin typeface="Open Sans"/>
                <a:ea typeface="Open Sans"/>
                <a:cs typeface="Open Sans"/>
                <a:sym typeface="Open Sans"/>
              </a:rPr>
              <a:t>en</a:t>
            </a:r>
            <a:r>
              <a:rPr lang="en-US" sz="2300" dirty="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fonction</a:t>
            </a:r>
            <a:r>
              <a:rPr lang="en-US" sz="2300" dirty="0">
                <a:solidFill>
                  <a:schemeClr val="dk1"/>
                </a:solidFill>
                <a:latin typeface="Open Sans"/>
                <a:ea typeface="Open Sans"/>
                <a:cs typeface="Open Sans"/>
                <a:sym typeface="Open Sans"/>
              </a:rPr>
              <a:t> des </a:t>
            </a:r>
            <a:r>
              <a:rPr lang="en-US" sz="2300" dirty="0" err="1">
                <a:solidFill>
                  <a:schemeClr val="dk1"/>
                </a:solidFill>
                <a:latin typeface="Open Sans"/>
                <a:ea typeface="Open Sans"/>
                <a:cs typeface="Open Sans"/>
                <a:sym typeface="Open Sans"/>
              </a:rPr>
              <a:t>groupes</a:t>
            </a:r>
            <a:r>
              <a:rPr lang="en-US" sz="2300" dirty="0">
                <a:solidFill>
                  <a:schemeClr val="dk1"/>
                </a:solidFill>
                <a:latin typeface="Open Sans"/>
                <a:ea typeface="Open Sans"/>
                <a:cs typeface="Open Sans"/>
                <a:sym typeface="Open Sans"/>
              </a:rPr>
              <a:t> de clients de </a:t>
            </a:r>
            <a:r>
              <a:rPr lang="en-US" sz="2300" dirty="0" err="1" smtClean="0">
                <a:solidFill>
                  <a:schemeClr val="dk1"/>
                </a:solidFill>
                <a:latin typeface="Open Sans"/>
                <a:ea typeface="Open Sans"/>
                <a:cs typeface="Open Sans"/>
                <a:sym typeface="Open Sans"/>
              </a:rPr>
              <a:t>l'institution</a:t>
            </a:r>
            <a:r>
              <a:rPr lang="en-US" sz="2300" dirty="0" smtClean="0">
                <a:solidFill>
                  <a:schemeClr val="dk1"/>
                </a:solidFill>
                <a:latin typeface="Open Sans"/>
                <a:ea typeface="Open Sans"/>
                <a:cs typeface="Open Sans"/>
                <a:sym typeface="Open Sans"/>
              </a:rPr>
              <a:t>, de </a:t>
            </a:r>
            <a:r>
              <a:rPr lang="en-US" sz="2300" dirty="0" err="1">
                <a:solidFill>
                  <a:schemeClr val="dk1"/>
                </a:solidFill>
                <a:latin typeface="Open Sans"/>
                <a:ea typeface="Open Sans"/>
                <a:cs typeface="Open Sans"/>
                <a:sym typeface="Open Sans"/>
              </a:rPr>
              <a:t>leurs</a:t>
            </a:r>
            <a:r>
              <a:rPr lang="en-US" sz="2300" dirty="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besoins</a:t>
            </a:r>
            <a:r>
              <a:rPr lang="en-US" sz="2300" dirty="0">
                <a:solidFill>
                  <a:schemeClr val="dk1"/>
                </a:solidFill>
                <a:latin typeface="Open Sans"/>
                <a:ea typeface="Open Sans"/>
                <a:cs typeface="Open Sans"/>
                <a:sym typeface="Open Sans"/>
              </a:rPr>
              <a:t> </a:t>
            </a:r>
            <a:r>
              <a:rPr lang="en-US" sz="2300" dirty="0" err="1" smtClean="0">
                <a:solidFill>
                  <a:schemeClr val="dk1"/>
                </a:solidFill>
                <a:latin typeface="Open Sans"/>
                <a:ea typeface="Open Sans"/>
                <a:cs typeface="Open Sans"/>
                <a:sym typeface="Open Sans"/>
              </a:rPr>
              <a:t>spécifiques</a:t>
            </a:r>
            <a:r>
              <a:rPr lang="en-US" sz="2300" dirty="0" smtClean="0">
                <a:solidFill>
                  <a:schemeClr val="dk1"/>
                </a:solidFill>
                <a:latin typeface="Open Sans"/>
                <a:ea typeface="Open Sans"/>
                <a:cs typeface="Open Sans"/>
                <a:sym typeface="Open Sans"/>
              </a:rPr>
              <a:t> </a:t>
            </a:r>
            <a:r>
              <a:rPr lang="en-US" sz="2300" dirty="0" err="1" smtClean="0">
                <a:solidFill>
                  <a:schemeClr val="dk1"/>
                </a:solidFill>
                <a:latin typeface="Open Sans"/>
                <a:ea typeface="Open Sans"/>
                <a:cs typeface="Open Sans"/>
                <a:sym typeface="Open Sans"/>
              </a:rPr>
              <a:t>en</a:t>
            </a:r>
            <a:r>
              <a:rPr lang="en-US" sz="2300" dirty="0" smtClean="0">
                <a:solidFill>
                  <a:schemeClr val="dk1"/>
                </a:solidFill>
                <a:latin typeface="Open Sans"/>
                <a:ea typeface="Open Sans"/>
                <a:cs typeface="Open Sans"/>
                <a:sym typeface="Open Sans"/>
              </a:rPr>
              <a:t> </a:t>
            </a:r>
            <a:r>
              <a:rPr lang="en-US" sz="2300" dirty="0" err="1" smtClean="0">
                <a:solidFill>
                  <a:schemeClr val="dk1"/>
                </a:solidFill>
                <a:latin typeface="Open Sans"/>
                <a:ea typeface="Open Sans"/>
                <a:cs typeface="Open Sans"/>
                <a:sym typeface="Open Sans"/>
              </a:rPr>
              <a:t>matière</a:t>
            </a:r>
            <a:r>
              <a:rPr lang="en-US" sz="2300" dirty="0" smtClean="0">
                <a:solidFill>
                  <a:schemeClr val="dk1"/>
                </a:solidFill>
                <a:latin typeface="Open Sans"/>
                <a:ea typeface="Open Sans"/>
                <a:cs typeface="Open Sans"/>
                <a:sym typeface="Open Sans"/>
              </a:rPr>
              <a:t> </a:t>
            </a:r>
            <a:r>
              <a:rPr lang="en-US" sz="2300" dirty="0" err="1" smtClean="0">
                <a:solidFill>
                  <a:schemeClr val="dk1"/>
                </a:solidFill>
                <a:latin typeface="Open Sans"/>
                <a:ea typeface="Open Sans"/>
                <a:cs typeface="Open Sans"/>
                <a:sym typeface="Open Sans"/>
              </a:rPr>
              <a:t>d'information</a:t>
            </a:r>
            <a:r>
              <a:rPr lang="en-US" sz="2300" dirty="0" smtClean="0">
                <a:solidFill>
                  <a:schemeClr val="dk1"/>
                </a:solidFill>
                <a:latin typeface="Open Sans"/>
                <a:ea typeface="Open Sans"/>
                <a:cs typeface="Open Sans"/>
                <a:sym typeface="Open Sans"/>
              </a:rPr>
              <a:t> </a:t>
            </a:r>
            <a:r>
              <a:rPr lang="en-US" sz="2300" dirty="0" err="1">
                <a:solidFill>
                  <a:schemeClr val="dk1"/>
                </a:solidFill>
                <a:latin typeface="Open Sans"/>
                <a:ea typeface="Open Sans"/>
                <a:cs typeface="Open Sans"/>
                <a:sym typeface="Open Sans"/>
              </a:rPr>
              <a:t>ainsi</a:t>
            </a:r>
            <a:r>
              <a:rPr lang="en-US" sz="2300" dirty="0">
                <a:solidFill>
                  <a:schemeClr val="dk1"/>
                </a:solidFill>
                <a:latin typeface="Open Sans"/>
                <a:ea typeface="Open Sans"/>
                <a:cs typeface="Open Sans"/>
                <a:sym typeface="Open Sans"/>
              </a:rPr>
              <a:t> que du temps </a:t>
            </a:r>
            <a:r>
              <a:rPr lang="en-US" sz="2300" dirty="0" err="1">
                <a:solidFill>
                  <a:schemeClr val="dk1"/>
                </a:solidFill>
                <a:latin typeface="Open Sans"/>
                <a:ea typeface="Open Sans"/>
                <a:cs typeface="Open Sans"/>
                <a:sym typeface="Open Sans"/>
              </a:rPr>
              <a:t>disponible</a:t>
            </a:r>
            <a:r>
              <a:rPr lang="en-US" sz="2300" dirty="0">
                <a:solidFill>
                  <a:schemeClr val="dk1"/>
                </a:solidFill>
                <a:latin typeface="Open Sans"/>
                <a:ea typeface="Open Sans"/>
                <a:cs typeface="Open Sans"/>
                <a:sym typeface="Open Sans"/>
              </a:rPr>
              <a:t>.</a:t>
            </a:r>
            <a:endParaRPr sz="2300" dirty="0">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3"/>
          <p:cNvSpPr txBox="1">
            <a:spLocks noGrp="1"/>
          </p:cNvSpPr>
          <p:nvPr>
            <p:ph type="title"/>
          </p:nvPr>
        </p:nvSpPr>
        <p:spPr>
          <a:xfrm>
            <a:off x="1" y="378608"/>
            <a:ext cx="775826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smtClean="0">
                <a:solidFill>
                  <a:srgbClr val="586F7C"/>
                </a:solidFill>
                <a:latin typeface="Open Sans"/>
                <a:ea typeface="Open Sans"/>
                <a:cs typeface="Open Sans"/>
                <a:sym typeface="Open Sans"/>
              </a:rPr>
              <a:t> </a:t>
            </a:r>
            <a:r>
              <a:rPr lang="en-US" sz="3200" dirty="0" err="1" smtClean="0">
                <a:solidFill>
                  <a:srgbClr val="586F7C"/>
                </a:solidFill>
                <a:latin typeface="Open Sans"/>
                <a:ea typeface="Open Sans"/>
                <a:cs typeface="Open Sans"/>
                <a:sym typeface="Open Sans"/>
              </a:rPr>
              <a:t>Exemple</a:t>
            </a:r>
            <a:r>
              <a:rPr lang="en-US" sz="3200" dirty="0" smtClean="0">
                <a:solidFill>
                  <a:srgbClr val="586F7C"/>
                </a:solidFill>
                <a:latin typeface="Open Sans"/>
                <a:ea typeface="Open Sans"/>
                <a:cs typeface="Open Sans"/>
                <a:sym typeface="Open Sans"/>
              </a:rPr>
              <a:t> 1 : Atelier national de</a:t>
            </a:r>
            <a:br>
              <a:rPr lang="en-US" sz="3200" dirty="0" smtClean="0">
                <a:solidFill>
                  <a:srgbClr val="586F7C"/>
                </a:solidFill>
                <a:latin typeface="Open Sans"/>
                <a:ea typeface="Open Sans"/>
                <a:cs typeface="Open Sans"/>
                <a:sym typeface="Open Sans"/>
              </a:rPr>
            </a:br>
            <a:r>
              <a:rPr lang="en-US" sz="3200" dirty="0" smtClean="0">
                <a:solidFill>
                  <a:srgbClr val="586F7C"/>
                </a:solidFill>
                <a:latin typeface="Open Sans"/>
                <a:ea typeface="Open Sans"/>
                <a:cs typeface="Open Sans"/>
                <a:sym typeface="Open Sans"/>
              </a:rPr>
              <a:t> “formation </a:t>
            </a:r>
            <a:r>
              <a:rPr lang="en-US" sz="3200" dirty="0">
                <a:solidFill>
                  <a:srgbClr val="586F7C"/>
                </a:solidFill>
                <a:latin typeface="Open Sans"/>
                <a:ea typeface="Open Sans"/>
                <a:cs typeface="Open Sans"/>
                <a:sym typeface="Open Sans"/>
              </a:rPr>
              <a:t>des </a:t>
            </a:r>
            <a:r>
              <a:rPr lang="en-US" sz="3200" dirty="0" err="1" smtClean="0">
                <a:solidFill>
                  <a:srgbClr val="586F7C"/>
                </a:solidFill>
                <a:latin typeface="Open Sans"/>
                <a:ea typeface="Open Sans"/>
                <a:cs typeface="Open Sans"/>
                <a:sym typeface="Open Sans"/>
              </a:rPr>
              <a:t>formateurs</a:t>
            </a:r>
            <a:r>
              <a:rPr lang="en-US" sz="3200" dirty="0" smtClean="0">
                <a:solidFill>
                  <a:srgbClr val="586F7C"/>
                </a:solidFill>
                <a:latin typeface="Open Sans"/>
                <a:ea typeface="Open Sans"/>
                <a:cs typeface="Open Sans"/>
                <a:sym typeface="Open Sans"/>
              </a:rPr>
              <a:t>” de </a:t>
            </a:r>
            <a:r>
              <a:rPr lang="en-US" sz="3200" dirty="0" err="1">
                <a:solidFill>
                  <a:srgbClr val="586F7C"/>
                </a:solidFill>
                <a:latin typeface="Open Sans"/>
                <a:ea typeface="Open Sans"/>
                <a:cs typeface="Open Sans"/>
                <a:sym typeface="Open Sans"/>
              </a:rPr>
              <a:t>Hinari</a:t>
            </a:r>
            <a:endParaRPr dirty="0"/>
          </a:p>
        </p:txBody>
      </p:sp>
      <p:graphicFrame>
        <p:nvGraphicFramePr>
          <p:cNvPr id="309" name="Google Shape;309;p43"/>
          <p:cNvGraphicFramePr/>
          <p:nvPr>
            <p:extLst>
              <p:ext uri="{D42A27DB-BD31-4B8C-83A1-F6EECF244321}">
                <p14:modId xmlns:p14="http://schemas.microsoft.com/office/powerpoint/2010/main" val="3400258325"/>
              </p:ext>
            </p:extLst>
          </p:nvPr>
        </p:nvGraphicFramePr>
        <p:xfrm>
          <a:off x="269823" y="1981384"/>
          <a:ext cx="11692325" cy="4702219"/>
        </p:xfrm>
        <a:graphic>
          <a:graphicData uri="http://schemas.openxmlformats.org/drawingml/2006/table">
            <a:tbl>
              <a:tblPr>
                <a:noFill/>
                <a:tableStyleId>{00000000-0000-0000-0000-000000000000}</a:tableStyleId>
              </a:tblPr>
              <a:tblGrid>
                <a:gridCol w="11692325">
                  <a:extLst>
                    <a:ext uri="{9D8B030D-6E8A-4147-A177-3AD203B41FA5}">
                      <a16:colId xmlns:a16="http://schemas.microsoft.com/office/drawing/2014/main" val="20000"/>
                    </a:ext>
                  </a:extLst>
                </a:gridCol>
              </a:tblGrid>
              <a:tr h="4702219">
                <a:tc>
                  <a:txBody>
                    <a:bodyPr/>
                    <a:lstStyle/>
                    <a:p>
                      <a:pPr marL="0" marR="0" lvl="0" indent="0" algn="l" rtl="0">
                        <a:lnSpc>
                          <a:spcPct val="100000"/>
                        </a:lnSpc>
                        <a:spcBef>
                          <a:spcPts val="0"/>
                        </a:spcBef>
                        <a:spcAft>
                          <a:spcPts val="0"/>
                        </a:spcAft>
                        <a:buNone/>
                      </a:pPr>
                      <a:endParaRPr lang="en-US" sz="800" b="1" i="0" u="none" strike="noStrike" cap="none" dirty="0" smtClean="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1" i="0" u="none" strike="noStrike" cap="none" dirty="0" smtClean="0">
                          <a:solidFill>
                            <a:srgbClr val="000000"/>
                          </a:solidFill>
                          <a:latin typeface="Open Sans"/>
                          <a:ea typeface="Open Sans"/>
                          <a:cs typeface="Open Sans"/>
                          <a:sym typeface="Open Sans"/>
                        </a:rPr>
                        <a:t>Atelier </a:t>
                      </a:r>
                      <a:r>
                        <a:rPr lang="en-US" sz="1400" b="1" i="0" u="none" strike="noStrike" cap="none" dirty="0">
                          <a:solidFill>
                            <a:srgbClr val="000000"/>
                          </a:solidFill>
                          <a:latin typeface="Open Sans"/>
                          <a:ea typeface="Open Sans"/>
                          <a:cs typeface="Open Sans"/>
                          <a:sym typeface="Open Sans"/>
                        </a:rPr>
                        <a:t>national de formation des </a:t>
                      </a:r>
                      <a:r>
                        <a:rPr lang="en-US" sz="1400" b="1" i="0" u="none" strike="noStrike" cap="none" dirty="0" err="1">
                          <a:solidFill>
                            <a:srgbClr val="000000"/>
                          </a:solidFill>
                          <a:latin typeface="Open Sans"/>
                          <a:ea typeface="Open Sans"/>
                          <a:cs typeface="Open Sans"/>
                          <a:sym typeface="Open Sans"/>
                        </a:rPr>
                        <a:t>formateurs</a:t>
                      </a:r>
                      <a:r>
                        <a:rPr lang="en-US" sz="1400" b="1" i="0" u="none" strike="noStrike" cap="none" dirty="0">
                          <a:solidFill>
                            <a:srgbClr val="000000"/>
                          </a:solidFill>
                          <a:latin typeface="Open Sans"/>
                          <a:ea typeface="Open Sans"/>
                          <a:cs typeface="Open Sans"/>
                          <a:sym typeface="Open Sans"/>
                        </a:rPr>
                        <a:t> </a:t>
                      </a:r>
                      <a:r>
                        <a:rPr lang="en-US" sz="1400" b="1" i="0" u="none" strike="noStrike" cap="none" dirty="0" smtClean="0">
                          <a:solidFill>
                            <a:srgbClr val="000000"/>
                          </a:solidFill>
                          <a:latin typeface="Open Sans"/>
                          <a:ea typeface="Open Sans"/>
                          <a:cs typeface="Open Sans"/>
                          <a:sym typeface="Open Sans"/>
                        </a:rPr>
                        <a:t>de </a:t>
                      </a:r>
                      <a:r>
                        <a:rPr lang="en-US" sz="1400" b="1" i="0" u="none" strike="noStrike" cap="none" dirty="0" err="1" smtClean="0">
                          <a:solidFill>
                            <a:srgbClr val="000000"/>
                          </a:solidFill>
                          <a:latin typeface="Open Sans"/>
                          <a:ea typeface="Open Sans"/>
                          <a:cs typeface="Open Sans"/>
                          <a:sym typeface="Open Sans"/>
                        </a:rPr>
                        <a:t>Hinari</a:t>
                      </a:r>
                      <a:endParaRPr sz="18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400" b="1" i="0" u="none" strike="noStrike" cap="none" dirty="0">
                          <a:solidFill>
                            <a:srgbClr val="000000"/>
                          </a:solidFill>
                          <a:latin typeface="Open Sans"/>
                          <a:ea typeface="Open Sans"/>
                          <a:cs typeface="Open Sans"/>
                          <a:sym typeface="Open Sans"/>
                        </a:rPr>
                        <a:t>Zambia Library Consortium / </a:t>
                      </a:r>
                      <a:r>
                        <a:rPr lang="en-US" sz="1400" b="1" i="0" u="none" strike="noStrike" cap="none" dirty="0" err="1">
                          <a:solidFill>
                            <a:srgbClr val="000000"/>
                          </a:solidFill>
                          <a:latin typeface="Open Sans"/>
                          <a:ea typeface="Open Sans"/>
                          <a:cs typeface="Open Sans"/>
                          <a:sym typeface="Open Sans"/>
                        </a:rPr>
                        <a:t>Université</a:t>
                      </a:r>
                      <a:r>
                        <a:rPr lang="en-US" sz="1400" b="1" i="0" u="none" strike="noStrike" cap="none" dirty="0">
                          <a:solidFill>
                            <a:srgbClr val="000000"/>
                          </a:solidFill>
                          <a:latin typeface="Open Sans"/>
                          <a:ea typeface="Open Sans"/>
                          <a:cs typeface="Open Sans"/>
                          <a:sym typeface="Open Sans"/>
                        </a:rPr>
                        <a:t> de </a:t>
                      </a:r>
                      <a:r>
                        <a:rPr lang="en-US" sz="1400" b="1" i="0" u="none" strike="noStrike" cap="none" dirty="0" err="1">
                          <a:solidFill>
                            <a:srgbClr val="000000"/>
                          </a:solidFill>
                          <a:latin typeface="Open Sans"/>
                          <a:ea typeface="Open Sans"/>
                          <a:cs typeface="Open Sans"/>
                          <a:sym typeface="Open Sans"/>
                        </a:rPr>
                        <a:t>Zambie</a:t>
                      </a:r>
                      <a:endParaRPr sz="1800" u="none" strike="noStrike" cap="none" dirty="0">
                        <a:latin typeface="Open Sans"/>
                        <a:ea typeface="Open Sans"/>
                        <a:cs typeface="Open Sans"/>
                        <a:sym typeface="Open Sans"/>
                      </a:endParaRPr>
                    </a:p>
                    <a:p>
                      <a:pPr marL="0" marR="0" lvl="0" indent="0" algn="l" rtl="0">
                        <a:lnSpc>
                          <a:spcPct val="100000"/>
                        </a:lnSpc>
                        <a:spcBef>
                          <a:spcPts val="1200"/>
                        </a:spcBef>
                        <a:spcAft>
                          <a:spcPts val="0"/>
                        </a:spcAft>
                        <a:buNone/>
                      </a:pPr>
                      <a:r>
                        <a:rPr lang="en-US" sz="1400" b="1" i="0" u="none" strike="noStrike" cap="none" dirty="0">
                          <a:solidFill>
                            <a:srgbClr val="000000"/>
                          </a:solidFill>
                          <a:latin typeface="Open Sans"/>
                          <a:ea typeface="Open Sans"/>
                          <a:cs typeface="Open Sans"/>
                          <a:sym typeface="Open Sans"/>
                        </a:rPr>
                        <a:t>Lusaka, </a:t>
                      </a:r>
                      <a:r>
                        <a:rPr lang="en-US" sz="1400" b="1" i="0" u="none" strike="noStrike" cap="none" dirty="0" err="1">
                          <a:solidFill>
                            <a:srgbClr val="000000"/>
                          </a:solidFill>
                          <a:latin typeface="Open Sans"/>
                          <a:ea typeface="Open Sans"/>
                          <a:cs typeface="Open Sans"/>
                          <a:sym typeface="Open Sans"/>
                        </a:rPr>
                        <a:t>Zambie</a:t>
                      </a:r>
                      <a:r>
                        <a:rPr lang="en-US" sz="1400" b="1" i="0" u="none" strike="noStrike" cap="none" dirty="0">
                          <a:solidFill>
                            <a:srgbClr val="000000"/>
                          </a:solidFill>
                          <a:latin typeface="Open Sans"/>
                          <a:ea typeface="Open Sans"/>
                          <a:cs typeface="Open Sans"/>
                          <a:sym typeface="Open Sans"/>
                        </a:rPr>
                        <a:t>, 22-25 </a:t>
                      </a:r>
                      <a:r>
                        <a:rPr lang="en-US" sz="1400" b="1" i="0" u="none" strike="noStrike" cap="none" dirty="0" err="1">
                          <a:solidFill>
                            <a:srgbClr val="000000"/>
                          </a:solidFill>
                          <a:latin typeface="Open Sans"/>
                          <a:ea typeface="Open Sans"/>
                          <a:cs typeface="Open Sans"/>
                          <a:sym typeface="Open Sans"/>
                        </a:rPr>
                        <a:t>juillet</a:t>
                      </a:r>
                      <a:r>
                        <a:rPr lang="en-US" sz="1400" b="1" i="0" u="none" strike="noStrike" cap="none" dirty="0">
                          <a:solidFill>
                            <a:srgbClr val="000000"/>
                          </a:solidFill>
                          <a:latin typeface="Open Sans"/>
                          <a:ea typeface="Open Sans"/>
                          <a:cs typeface="Open Sans"/>
                          <a:sym typeface="Open Sans"/>
                        </a:rPr>
                        <a:t> 2019</a:t>
                      </a:r>
                      <a:endParaRPr sz="18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400" b="1" i="0" u="none" strike="noStrike" cap="none" dirty="0" smtClean="0">
                          <a:solidFill>
                            <a:srgbClr val="000000"/>
                          </a:solidFill>
                          <a:latin typeface="Open Sans"/>
                          <a:ea typeface="Open Sans"/>
                          <a:cs typeface="Open Sans"/>
                          <a:sym typeface="Open Sans"/>
                        </a:rPr>
                        <a:t>Jour </a:t>
                      </a:r>
                      <a:r>
                        <a:rPr lang="en-US" sz="1400" b="1" i="0" u="none" strike="noStrike" cap="none" dirty="0">
                          <a:solidFill>
                            <a:srgbClr val="000000"/>
                          </a:solidFill>
                          <a:latin typeface="Open Sans"/>
                          <a:ea typeface="Open Sans"/>
                          <a:cs typeface="Open Sans"/>
                          <a:sym typeface="Open Sans"/>
                        </a:rPr>
                        <a:t>1</a:t>
                      </a:r>
                      <a:endParaRPr sz="18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400" b="0" i="0" u="none" strike="noStrike" cap="none" dirty="0">
                          <a:solidFill>
                            <a:srgbClr val="000000"/>
                          </a:solidFill>
                          <a:latin typeface="Open Sans"/>
                          <a:ea typeface="Open Sans"/>
                          <a:cs typeface="Open Sans"/>
                          <a:sym typeface="Open Sans"/>
                        </a:rPr>
                        <a:t>Inscription et </a:t>
                      </a:r>
                      <a:r>
                        <a:rPr lang="en-US" sz="1400" b="0" i="0" u="none" strike="noStrike" cap="none" dirty="0" err="1">
                          <a:solidFill>
                            <a:srgbClr val="000000"/>
                          </a:solidFill>
                          <a:latin typeface="Open Sans"/>
                          <a:ea typeface="Open Sans"/>
                          <a:cs typeface="Open Sans"/>
                          <a:sym typeface="Open Sans"/>
                        </a:rPr>
                        <a:t>cérémonie</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smtClean="0">
                          <a:solidFill>
                            <a:srgbClr val="000000"/>
                          </a:solidFill>
                          <a:latin typeface="Open Sans"/>
                          <a:ea typeface="Open Sans"/>
                          <a:cs typeface="Open Sans"/>
                          <a:sym typeface="Open Sans"/>
                        </a:rPr>
                        <a:t>d'ouverture</a:t>
                      </a:r>
                      <a:r>
                        <a:rPr lang="en-US" sz="1400" b="0" i="0" u="none" strike="noStrike" cap="none" dirty="0" smtClean="0">
                          <a:solidFill>
                            <a:srgbClr val="000000"/>
                          </a:solidFill>
                          <a:latin typeface="Open Sans"/>
                          <a:ea typeface="Open Sans"/>
                          <a:cs typeface="Open Sans"/>
                          <a:sym typeface="Open Sans"/>
                        </a:rPr>
                        <a:t> ; </a:t>
                      </a:r>
                      <a:r>
                        <a:rPr lang="en-US" sz="1400" b="0" i="0" u="none" strike="noStrike" cap="none" dirty="0" err="1">
                          <a:solidFill>
                            <a:srgbClr val="000000"/>
                          </a:solidFill>
                          <a:latin typeface="Open Sans"/>
                          <a:ea typeface="Open Sans"/>
                          <a:cs typeface="Open Sans"/>
                          <a:sym typeface="Open Sans"/>
                        </a:rPr>
                        <a:t>Présentation</a:t>
                      </a:r>
                      <a:r>
                        <a:rPr lang="en-US" sz="1400" b="0" i="0" u="none" strike="noStrike" cap="none" dirty="0">
                          <a:solidFill>
                            <a:srgbClr val="000000"/>
                          </a:solidFill>
                          <a:latin typeface="Open Sans"/>
                          <a:ea typeface="Open Sans"/>
                          <a:cs typeface="Open Sans"/>
                          <a:sym typeface="Open Sans"/>
                        </a:rPr>
                        <a:t> de Research4Life et recherche sur Internet ; </a:t>
                      </a:r>
                      <a:r>
                        <a:rPr lang="en-US" sz="1400" b="0" i="0" u="none" strike="noStrike" cap="none" dirty="0" err="1">
                          <a:solidFill>
                            <a:srgbClr val="000000"/>
                          </a:solidFill>
                          <a:latin typeface="Open Sans"/>
                          <a:ea typeface="Open Sans"/>
                          <a:cs typeface="Open Sans"/>
                          <a:sym typeface="Open Sans"/>
                        </a:rPr>
                        <a:t>Portail</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Hinari</a:t>
                      </a:r>
                      <a:r>
                        <a:rPr lang="en-US" sz="1400" b="0" i="0" u="none" strike="noStrike" cap="none" dirty="0">
                          <a:solidFill>
                            <a:srgbClr val="000000"/>
                          </a:solidFill>
                          <a:latin typeface="Open Sans"/>
                          <a:ea typeface="Open Sans"/>
                          <a:cs typeface="Open Sans"/>
                          <a:sym typeface="Open Sans"/>
                        </a:rPr>
                        <a:t> ; </a:t>
                      </a:r>
                      <a:r>
                        <a:rPr lang="en-US" sz="1400" b="0" i="0" u="none" strike="noStrike" cap="none" dirty="0" err="1">
                          <a:solidFill>
                            <a:srgbClr val="000000"/>
                          </a:solidFill>
                          <a:latin typeface="Open Sans"/>
                          <a:ea typeface="Open Sans"/>
                          <a:cs typeface="Open Sans"/>
                          <a:sym typeface="Open Sans"/>
                        </a:rPr>
                        <a:t>Outil</a:t>
                      </a:r>
                      <a:r>
                        <a:rPr lang="en-US" sz="1400" b="0" i="0" u="none" strike="noStrike" cap="none" dirty="0">
                          <a:solidFill>
                            <a:srgbClr val="000000"/>
                          </a:solidFill>
                          <a:latin typeface="Open Sans"/>
                          <a:ea typeface="Open Sans"/>
                          <a:cs typeface="Open Sans"/>
                          <a:sym typeface="Open Sans"/>
                        </a:rPr>
                        <a:t> de recherche Summon pour les </a:t>
                      </a:r>
                      <a:r>
                        <a:rPr lang="en-US" sz="1400" b="0" i="0" u="none" strike="noStrike" cap="none" dirty="0" err="1">
                          <a:solidFill>
                            <a:srgbClr val="000000"/>
                          </a:solidFill>
                          <a:latin typeface="Open Sans"/>
                          <a:ea typeface="Open Sans"/>
                          <a:cs typeface="Open Sans"/>
                          <a:sym typeface="Open Sans"/>
                        </a:rPr>
                        <a:t>programmes</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smtClean="0">
                          <a:solidFill>
                            <a:srgbClr val="000000"/>
                          </a:solidFill>
                          <a:latin typeface="Open Sans"/>
                          <a:ea typeface="Open Sans"/>
                          <a:cs typeface="Open Sans"/>
                          <a:sym typeface="Open Sans"/>
                        </a:rPr>
                        <a:t>de Research4Life </a:t>
                      </a:r>
                      <a:r>
                        <a:rPr lang="en-US" sz="1400" b="0" i="0" u="none" strike="noStrike" cap="none" dirty="0">
                          <a:solidFill>
                            <a:srgbClr val="000000"/>
                          </a:solidFill>
                          <a:latin typeface="Open Sans"/>
                          <a:ea typeface="Open Sans"/>
                          <a:cs typeface="Open Sans"/>
                          <a:sym typeface="Open Sans"/>
                        </a:rPr>
                        <a:t>; Google Scholar ; </a:t>
                      </a:r>
                      <a:r>
                        <a:rPr lang="en-US" sz="1400" b="0" i="0" u="none" strike="noStrike" cap="none" dirty="0" err="1">
                          <a:solidFill>
                            <a:srgbClr val="000000"/>
                          </a:solidFill>
                          <a:latin typeface="Open Sans"/>
                          <a:ea typeface="Open Sans"/>
                          <a:cs typeface="Open Sans"/>
                          <a:sym typeface="Open Sans"/>
                        </a:rPr>
                        <a:t>Considérations</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pratiques</a:t>
                      </a:r>
                      <a:r>
                        <a:rPr lang="en-US" sz="1400" b="0" i="0" u="none" strike="noStrike" cap="none" dirty="0">
                          <a:solidFill>
                            <a:srgbClr val="000000"/>
                          </a:solidFill>
                          <a:latin typeface="Open Sans"/>
                          <a:ea typeface="Open Sans"/>
                          <a:cs typeface="Open Sans"/>
                          <a:sym typeface="Open Sans"/>
                        </a:rPr>
                        <a:t> sur </a:t>
                      </a:r>
                      <a:r>
                        <a:rPr lang="en-US" sz="1400" b="0" i="0" u="none" strike="noStrike" cap="none" dirty="0" err="1">
                          <a:solidFill>
                            <a:srgbClr val="000000"/>
                          </a:solidFill>
                          <a:latin typeface="Open Sans"/>
                          <a:ea typeface="Open Sans"/>
                          <a:cs typeface="Open Sans"/>
                          <a:sym typeface="Open Sans"/>
                        </a:rPr>
                        <a:t>Hinari</a:t>
                      </a:r>
                      <a:endParaRPr sz="18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400" b="1" i="0" u="none" strike="noStrike" cap="none" dirty="0">
                          <a:solidFill>
                            <a:srgbClr val="000000"/>
                          </a:solidFill>
                          <a:latin typeface="Open Sans"/>
                          <a:ea typeface="Open Sans"/>
                          <a:cs typeface="Open Sans"/>
                          <a:sym typeface="Open Sans"/>
                        </a:rPr>
                        <a:t>Jour 2</a:t>
                      </a:r>
                      <a:endParaRPr sz="18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400" b="0" i="0" u="none" strike="noStrike" cap="none" dirty="0">
                          <a:solidFill>
                            <a:srgbClr val="000000"/>
                          </a:solidFill>
                          <a:latin typeface="Open Sans"/>
                          <a:ea typeface="Open Sans"/>
                          <a:cs typeface="Open Sans"/>
                          <a:sym typeface="Open Sans"/>
                        </a:rPr>
                        <a:t>Interface </a:t>
                      </a:r>
                      <a:r>
                        <a:rPr lang="en-US" sz="1400" b="0" i="0" u="none" strike="noStrike" cap="none" dirty="0" err="1">
                          <a:solidFill>
                            <a:srgbClr val="000000"/>
                          </a:solidFill>
                          <a:latin typeface="Open Sans"/>
                          <a:ea typeface="Open Sans"/>
                          <a:cs typeface="Open Sans"/>
                          <a:sym typeface="Open Sans"/>
                        </a:rPr>
                        <a:t>Hinari</a:t>
                      </a:r>
                      <a:r>
                        <a:rPr lang="en-US" sz="1400" b="0" i="0" u="none" strike="noStrike" cap="none" dirty="0">
                          <a:solidFill>
                            <a:srgbClr val="000000"/>
                          </a:solidFill>
                          <a:latin typeface="Open Sans"/>
                          <a:ea typeface="Open Sans"/>
                          <a:cs typeface="Open Sans"/>
                          <a:sym typeface="Open Sans"/>
                        </a:rPr>
                        <a:t> / PubMed ; </a:t>
                      </a:r>
                      <a:r>
                        <a:rPr lang="en-US" sz="1400" b="0" i="0" u="none" strike="noStrike" cap="none" dirty="0" err="1">
                          <a:solidFill>
                            <a:srgbClr val="000000"/>
                          </a:solidFill>
                          <a:latin typeface="Open Sans"/>
                          <a:ea typeface="Open Sans"/>
                          <a:cs typeface="Open Sans"/>
                          <a:sym typeface="Open Sans"/>
                        </a:rPr>
                        <a:t>Filtres</a:t>
                      </a:r>
                      <a:r>
                        <a:rPr lang="en-US" sz="1400" b="0" i="0" u="none" strike="noStrike" cap="none" dirty="0">
                          <a:solidFill>
                            <a:srgbClr val="000000"/>
                          </a:solidFill>
                          <a:latin typeface="Open Sans"/>
                          <a:ea typeface="Open Sans"/>
                          <a:cs typeface="Open Sans"/>
                          <a:sym typeface="Open Sans"/>
                        </a:rPr>
                        <a:t> PubMed ; Recherche </a:t>
                      </a:r>
                      <a:r>
                        <a:rPr lang="en-US" sz="1400" b="0" i="0" u="none" strike="noStrike" cap="none" dirty="0" err="1">
                          <a:solidFill>
                            <a:srgbClr val="000000"/>
                          </a:solidFill>
                          <a:latin typeface="Open Sans"/>
                          <a:ea typeface="Open Sans"/>
                          <a:cs typeface="Open Sans"/>
                          <a:sym typeface="Open Sans"/>
                        </a:rPr>
                        <a:t>avancée</a:t>
                      </a:r>
                      <a:r>
                        <a:rPr lang="en-US" sz="1400" b="0" i="0" u="none" strike="noStrike" cap="none" dirty="0">
                          <a:solidFill>
                            <a:srgbClr val="000000"/>
                          </a:solidFill>
                          <a:latin typeface="Open Sans"/>
                          <a:ea typeface="Open Sans"/>
                          <a:cs typeface="Open Sans"/>
                          <a:sym typeface="Open Sans"/>
                        </a:rPr>
                        <a:t> / </a:t>
                      </a:r>
                      <a:r>
                        <a:rPr lang="en-US" sz="1400" b="0" i="0" u="none" strike="noStrike" cap="none" dirty="0" err="1">
                          <a:solidFill>
                            <a:srgbClr val="000000"/>
                          </a:solidFill>
                          <a:latin typeface="Open Sans"/>
                          <a:ea typeface="Open Sans"/>
                          <a:cs typeface="Open Sans"/>
                          <a:sym typeface="Open Sans"/>
                        </a:rPr>
                        <a:t>historique</a:t>
                      </a:r>
                      <a:r>
                        <a:rPr lang="en-US" sz="1400" b="0" i="0" u="none" strike="noStrike" cap="none" dirty="0">
                          <a:solidFill>
                            <a:srgbClr val="000000"/>
                          </a:solidFill>
                          <a:latin typeface="Open Sans"/>
                          <a:ea typeface="Open Sans"/>
                          <a:cs typeface="Open Sans"/>
                          <a:sym typeface="Open Sans"/>
                        </a:rPr>
                        <a:t> de PubMed ; </a:t>
                      </a:r>
                      <a:r>
                        <a:rPr lang="en-US" sz="1400" b="0" i="0" u="none" strike="noStrike" cap="none" dirty="0" err="1">
                          <a:solidFill>
                            <a:srgbClr val="000000"/>
                          </a:solidFill>
                          <a:latin typeface="Open Sans"/>
                          <a:ea typeface="Open Sans"/>
                          <a:cs typeface="Open Sans"/>
                          <a:sym typeface="Open Sans"/>
                        </a:rPr>
                        <a:t>Utilisation</a:t>
                      </a:r>
                      <a:r>
                        <a:rPr lang="en-US" sz="1400" b="0" i="0" u="none" strike="noStrike" cap="none" dirty="0">
                          <a:solidFill>
                            <a:srgbClr val="000000"/>
                          </a:solidFill>
                          <a:latin typeface="Open Sans"/>
                          <a:ea typeface="Open Sans"/>
                          <a:cs typeface="Open Sans"/>
                          <a:sym typeface="Open Sans"/>
                        </a:rPr>
                        <a:t> de MY NCBI</a:t>
                      </a:r>
                      <a:endParaRPr sz="18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400" b="1" i="0" u="none" strike="noStrike" cap="none" dirty="0">
                          <a:solidFill>
                            <a:srgbClr val="000000"/>
                          </a:solidFill>
                          <a:latin typeface="Open Sans"/>
                          <a:ea typeface="Open Sans"/>
                          <a:cs typeface="Open Sans"/>
                          <a:sym typeface="Open Sans"/>
                        </a:rPr>
                        <a:t>Jour 3</a:t>
                      </a:r>
                      <a:endParaRPr sz="18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400" b="0" i="0" u="none" strike="noStrike" cap="none" dirty="0" err="1">
                          <a:solidFill>
                            <a:srgbClr val="000000"/>
                          </a:solidFill>
                          <a:latin typeface="Open Sans"/>
                          <a:ea typeface="Open Sans"/>
                          <a:cs typeface="Open Sans"/>
                          <a:sym typeface="Open Sans"/>
                        </a:rPr>
                        <a:t>Pratique</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smtClean="0">
                          <a:solidFill>
                            <a:srgbClr val="000000"/>
                          </a:solidFill>
                          <a:latin typeface="Open Sans"/>
                          <a:ea typeface="Open Sans"/>
                          <a:cs typeface="Open Sans"/>
                          <a:sym typeface="Open Sans"/>
                        </a:rPr>
                        <a:t>fondée</a:t>
                      </a:r>
                      <a:r>
                        <a:rPr lang="en-US" sz="1400" b="0" i="0" u="none" strike="noStrike" cap="none" dirty="0" smtClean="0">
                          <a:solidFill>
                            <a:srgbClr val="000000"/>
                          </a:solidFill>
                          <a:latin typeface="Open Sans"/>
                          <a:ea typeface="Open Sans"/>
                          <a:cs typeface="Open Sans"/>
                          <a:sym typeface="Open Sans"/>
                        </a:rPr>
                        <a:t> sur des </a:t>
                      </a:r>
                      <a:r>
                        <a:rPr lang="en-US" sz="1400" b="0" i="0" u="none" strike="noStrike" cap="none" dirty="0" err="1" smtClean="0">
                          <a:solidFill>
                            <a:srgbClr val="000000"/>
                          </a:solidFill>
                          <a:latin typeface="Open Sans"/>
                          <a:ea typeface="Open Sans"/>
                          <a:cs typeface="Open Sans"/>
                          <a:sym typeface="Open Sans"/>
                        </a:rPr>
                        <a:t>données</a:t>
                      </a:r>
                      <a:r>
                        <a:rPr lang="en-US" sz="1400" b="0" i="0" u="none" strike="noStrike" cap="none" dirty="0" smtClean="0">
                          <a:solidFill>
                            <a:srgbClr val="000000"/>
                          </a:solidFill>
                          <a:latin typeface="Open Sans"/>
                          <a:ea typeface="Open Sans"/>
                          <a:cs typeface="Open Sans"/>
                          <a:sym typeface="Open Sans"/>
                        </a:rPr>
                        <a:t> </a:t>
                      </a:r>
                      <a:r>
                        <a:rPr lang="en-US" sz="1400" b="0" i="0" u="none" strike="noStrike" cap="none" dirty="0" err="1" smtClean="0">
                          <a:solidFill>
                            <a:srgbClr val="000000"/>
                          </a:solidFill>
                          <a:latin typeface="Open Sans"/>
                          <a:ea typeface="Open Sans"/>
                          <a:cs typeface="Open Sans"/>
                          <a:sym typeface="Open Sans"/>
                        </a:rPr>
                        <a:t>probantes</a:t>
                      </a:r>
                      <a:r>
                        <a:rPr lang="en-US" sz="1400" b="0" i="0" u="none" strike="noStrike" cap="none" dirty="0" smtClean="0">
                          <a:solidFill>
                            <a:srgbClr val="000000"/>
                          </a:solidFill>
                          <a:latin typeface="Open Sans"/>
                          <a:ea typeface="Open Sans"/>
                          <a:cs typeface="Open Sans"/>
                          <a:sym typeface="Open Sans"/>
                        </a:rPr>
                        <a:t> </a:t>
                      </a:r>
                      <a:r>
                        <a:rPr lang="en-US" sz="1400" b="0" i="0" u="none" strike="noStrike" cap="none" dirty="0">
                          <a:solidFill>
                            <a:srgbClr val="000000"/>
                          </a:solidFill>
                          <a:latin typeface="Open Sans"/>
                          <a:ea typeface="Open Sans"/>
                          <a:cs typeface="Open Sans"/>
                          <a:sym typeface="Open Sans"/>
                        </a:rPr>
                        <a:t>pour les </a:t>
                      </a:r>
                      <a:r>
                        <a:rPr lang="en-US" sz="1400" b="0" i="0" u="none" strike="noStrike" cap="none" dirty="0" err="1" smtClean="0">
                          <a:solidFill>
                            <a:srgbClr val="000000"/>
                          </a:solidFill>
                          <a:latin typeface="Open Sans"/>
                          <a:ea typeface="Open Sans"/>
                          <a:cs typeface="Open Sans"/>
                          <a:sym typeface="Open Sans"/>
                        </a:rPr>
                        <a:t>utilisateurs</a:t>
                      </a:r>
                      <a:r>
                        <a:rPr lang="en-US" sz="1400" b="0" i="0" u="none" strike="noStrike" cap="none" dirty="0" smtClean="0">
                          <a:solidFill>
                            <a:srgbClr val="000000"/>
                          </a:solidFill>
                          <a:latin typeface="Open Sans"/>
                          <a:ea typeface="Open Sans"/>
                          <a:cs typeface="Open Sans"/>
                          <a:sym typeface="Open Sans"/>
                        </a:rPr>
                        <a:t> </a:t>
                      </a:r>
                      <a:r>
                        <a:rPr lang="en-US" sz="1400" b="0" i="0" u="none" strike="noStrike" cap="none" dirty="0" err="1" smtClean="0">
                          <a:solidFill>
                            <a:srgbClr val="000000"/>
                          </a:solidFill>
                          <a:latin typeface="Open Sans"/>
                          <a:ea typeface="Open Sans"/>
                          <a:cs typeface="Open Sans"/>
                          <a:sym typeface="Open Sans"/>
                        </a:rPr>
                        <a:t>d’Hinari</a:t>
                      </a:r>
                      <a:r>
                        <a:rPr lang="en-US" sz="1400" b="0" i="0" u="none" strike="noStrike" cap="none" dirty="0" smtClean="0">
                          <a:solidFill>
                            <a:srgbClr val="000000"/>
                          </a:solidFill>
                          <a:latin typeface="Open Sans"/>
                          <a:ea typeface="Open Sans"/>
                          <a:cs typeface="Open Sans"/>
                          <a:sym typeface="Open Sans"/>
                        </a:rPr>
                        <a:t> ; </a:t>
                      </a:r>
                      <a:r>
                        <a:rPr lang="en-US" sz="1400" b="0" i="0" u="none" strike="noStrike" cap="none" dirty="0" err="1" smtClean="0">
                          <a:solidFill>
                            <a:srgbClr val="000000"/>
                          </a:solidFill>
                          <a:latin typeface="Open Sans"/>
                          <a:ea typeface="Open Sans"/>
                          <a:cs typeface="Open Sans"/>
                          <a:sym typeface="Open Sans"/>
                        </a:rPr>
                        <a:t>Ressources</a:t>
                      </a:r>
                      <a:r>
                        <a:rPr lang="en-US" sz="1400" b="0" i="0" u="none" strike="noStrike" cap="none" dirty="0" smtClean="0">
                          <a:solidFill>
                            <a:srgbClr val="000000"/>
                          </a:solidFill>
                          <a:latin typeface="Open Sans"/>
                          <a:ea typeface="Open Sans"/>
                          <a:cs typeface="Open Sans"/>
                          <a:sym typeface="Open Sans"/>
                        </a:rPr>
                        <a:t> internet </a:t>
                      </a:r>
                      <a:r>
                        <a:rPr lang="en-US" sz="1400" b="0" i="0" u="none" strike="noStrike" cap="none" dirty="0" err="1" smtClean="0">
                          <a:solidFill>
                            <a:srgbClr val="000000"/>
                          </a:solidFill>
                          <a:latin typeface="Open Sans"/>
                          <a:ea typeface="Open Sans"/>
                          <a:cs typeface="Open Sans"/>
                          <a:sym typeface="Open Sans"/>
                        </a:rPr>
                        <a:t>supplémentaires</a:t>
                      </a:r>
                      <a:r>
                        <a:rPr lang="en-US" sz="1400" b="0" i="0" u="none" strike="noStrike" cap="none" dirty="0" smtClean="0">
                          <a:solidFill>
                            <a:srgbClr val="000000"/>
                          </a:solidFill>
                          <a:latin typeface="Open Sans"/>
                          <a:ea typeface="Open Sans"/>
                          <a:cs typeface="Open Sans"/>
                          <a:sym typeface="Open Sans"/>
                        </a:rPr>
                        <a:t> et </a:t>
                      </a:r>
                      <a:r>
                        <a:rPr lang="en-US" sz="1400" b="0" i="0" u="none" strike="noStrike" cap="none" dirty="0" err="1" smtClean="0">
                          <a:solidFill>
                            <a:srgbClr val="000000"/>
                          </a:solidFill>
                          <a:latin typeface="Open Sans"/>
                          <a:ea typeface="Open Sans"/>
                          <a:cs typeface="Open Sans"/>
                          <a:sym typeface="Open Sans"/>
                        </a:rPr>
                        <a:t>matériel</a:t>
                      </a:r>
                      <a:r>
                        <a:rPr lang="en-US" sz="1400" b="0" i="0" u="none" strike="noStrike" cap="none" dirty="0" smtClean="0">
                          <a:solidFill>
                            <a:srgbClr val="000000"/>
                          </a:solidFill>
                          <a:latin typeface="Open Sans"/>
                          <a:ea typeface="Open Sans"/>
                          <a:cs typeface="Open Sans"/>
                          <a:sym typeface="Open Sans"/>
                        </a:rPr>
                        <a:t> de formation et de promotion Research4Life</a:t>
                      </a:r>
                      <a:endParaRPr sz="18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400" b="1" i="0" u="none" strike="noStrike" cap="none" dirty="0">
                          <a:solidFill>
                            <a:srgbClr val="000000"/>
                          </a:solidFill>
                          <a:latin typeface="Open Sans"/>
                          <a:ea typeface="Open Sans"/>
                          <a:cs typeface="Open Sans"/>
                          <a:sym typeface="Open Sans"/>
                        </a:rPr>
                        <a:t>Jour 4</a:t>
                      </a:r>
                      <a:endParaRPr sz="18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400" b="0" i="0" u="none" strike="noStrike" cap="none" dirty="0">
                          <a:solidFill>
                            <a:srgbClr val="000000"/>
                          </a:solidFill>
                          <a:latin typeface="Open Sans"/>
                          <a:ea typeface="Open Sans"/>
                          <a:cs typeface="Open Sans"/>
                          <a:sym typeface="Open Sans"/>
                        </a:rPr>
                        <a:t>Marketing </a:t>
                      </a:r>
                      <a:r>
                        <a:rPr lang="en-US" sz="1400" b="0" i="0" u="none" strike="noStrike" cap="none" dirty="0" err="1">
                          <a:solidFill>
                            <a:srgbClr val="000000"/>
                          </a:solidFill>
                          <a:latin typeface="Open Sans"/>
                          <a:ea typeface="Open Sans"/>
                          <a:cs typeface="Open Sans"/>
                          <a:sym typeface="Open Sans"/>
                        </a:rPr>
                        <a:t>Hinari</a:t>
                      </a:r>
                      <a:r>
                        <a:rPr lang="en-US" sz="1400" b="0" i="0" u="none" strike="noStrike" cap="none" dirty="0">
                          <a:solidFill>
                            <a:srgbClr val="000000"/>
                          </a:solidFill>
                          <a:latin typeface="Open Sans"/>
                          <a:ea typeface="Open Sans"/>
                          <a:cs typeface="Open Sans"/>
                          <a:sym typeface="Open Sans"/>
                        </a:rPr>
                        <a:t> ; </a:t>
                      </a:r>
                      <a:r>
                        <a:rPr lang="en-US" sz="1400" b="0" i="0" u="none" strike="noStrike" cap="none" dirty="0" err="1">
                          <a:solidFill>
                            <a:srgbClr val="000000"/>
                          </a:solidFill>
                          <a:latin typeface="Open Sans"/>
                          <a:ea typeface="Open Sans"/>
                          <a:cs typeface="Open Sans"/>
                          <a:sym typeface="Open Sans"/>
                        </a:rPr>
                        <a:t>Logiciel</a:t>
                      </a:r>
                      <a:r>
                        <a:rPr lang="en-US" sz="1400" b="0" i="0" u="none" strike="noStrike" cap="none" dirty="0">
                          <a:solidFill>
                            <a:srgbClr val="000000"/>
                          </a:solidFill>
                          <a:latin typeface="Open Sans"/>
                          <a:ea typeface="Open Sans"/>
                          <a:cs typeface="Open Sans"/>
                          <a:sym typeface="Open Sans"/>
                        </a:rPr>
                        <a:t> de </a:t>
                      </a:r>
                      <a:r>
                        <a:rPr lang="en-US" sz="1400" b="0" i="0" u="none" strike="noStrike" cap="none" dirty="0" err="1">
                          <a:solidFill>
                            <a:srgbClr val="000000"/>
                          </a:solidFill>
                          <a:latin typeface="Open Sans"/>
                          <a:ea typeface="Open Sans"/>
                          <a:cs typeface="Open Sans"/>
                          <a:sym typeface="Open Sans"/>
                        </a:rPr>
                        <a:t>gestion</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smtClean="0">
                          <a:solidFill>
                            <a:srgbClr val="000000"/>
                          </a:solidFill>
                          <a:latin typeface="Open Sans"/>
                          <a:ea typeface="Open Sans"/>
                          <a:cs typeface="Open Sans"/>
                          <a:sym typeface="Open Sans"/>
                        </a:rPr>
                        <a:t>de </a:t>
                      </a:r>
                      <a:r>
                        <a:rPr lang="en-US" sz="1400" b="0" i="0" u="none" strike="noStrike" cap="none" dirty="0" err="1" smtClean="0">
                          <a:solidFill>
                            <a:srgbClr val="000000"/>
                          </a:solidFill>
                          <a:latin typeface="Open Sans"/>
                          <a:ea typeface="Open Sans"/>
                          <a:cs typeface="Open Sans"/>
                          <a:sym typeface="Open Sans"/>
                        </a:rPr>
                        <a:t>référence</a:t>
                      </a:r>
                      <a:r>
                        <a:rPr lang="en-US" sz="1400" b="0" i="0" u="none" strike="noStrike" cap="none" dirty="0" smtClean="0">
                          <a:solidFill>
                            <a:srgbClr val="000000"/>
                          </a:solidFill>
                          <a:latin typeface="Open Sans"/>
                          <a:ea typeface="Open Sans"/>
                          <a:cs typeface="Open Sans"/>
                          <a:sym typeface="Open Sans"/>
                        </a:rPr>
                        <a:t> </a:t>
                      </a:r>
                      <a:r>
                        <a:rPr lang="en-US" sz="1400" b="0" i="0" u="none" strike="noStrike" cap="none" dirty="0">
                          <a:solidFill>
                            <a:srgbClr val="000000"/>
                          </a:solidFill>
                          <a:latin typeface="Open Sans"/>
                          <a:ea typeface="Open Sans"/>
                          <a:cs typeface="Open Sans"/>
                          <a:sym typeface="Open Sans"/>
                        </a:rPr>
                        <a:t>– Zotero ; Comment lire et </a:t>
                      </a:r>
                      <a:r>
                        <a:rPr lang="en-US" sz="1400" b="0" i="0" u="none" strike="noStrike" cap="none" dirty="0" err="1" smtClean="0">
                          <a:solidFill>
                            <a:srgbClr val="000000"/>
                          </a:solidFill>
                          <a:latin typeface="Open Sans"/>
                          <a:ea typeface="Open Sans"/>
                          <a:cs typeface="Open Sans"/>
                          <a:sym typeface="Open Sans"/>
                        </a:rPr>
                        <a:t>rédiger</a:t>
                      </a:r>
                      <a:r>
                        <a:rPr lang="en-US" sz="1400" b="0" i="0" u="none" strike="noStrike" cap="none" dirty="0" smtClean="0">
                          <a:solidFill>
                            <a:srgbClr val="000000"/>
                          </a:solidFill>
                          <a:latin typeface="Open Sans"/>
                          <a:ea typeface="Open Sans"/>
                          <a:cs typeface="Open Sans"/>
                          <a:sym typeface="Open Sans"/>
                        </a:rPr>
                        <a:t> </a:t>
                      </a:r>
                      <a:r>
                        <a:rPr lang="en-US" sz="1400" b="0" i="0" u="none" strike="noStrike" cap="none" dirty="0">
                          <a:solidFill>
                            <a:srgbClr val="000000"/>
                          </a:solidFill>
                          <a:latin typeface="Open Sans"/>
                          <a:ea typeface="Open Sans"/>
                          <a:cs typeface="Open Sans"/>
                          <a:sym typeface="Open Sans"/>
                        </a:rPr>
                        <a:t>un article </a:t>
                      </a:r>
                      <a:r>
                        <a:rPr lang="en-US" sz="1400" b="0" i="0" u="none" strike="noStrike" cap="none" dirty="0" err="1">
                          <a:solidFill>
                            <a:srgbClr val="000000"/>
                          </a:solidFill>
                          <a:latin typeface="Open Sans"/>
                          <a:ea typeface="Open Sans"/>
                          <a:cs typeface="Open Sans"/>
                          <a:sym typeface="Open Sans"/>
                        </a:rPr>
                        <a:t>scientifique</a:t>
                      </a:r>
                      <a:r>
                        <a:rPr lang="en-US" sz="1400" b="0" i="0" u="none" strike="noStrike" cap="none" dirty="0">
                          <a:solidFill>
                            <a:srgbClr val="000000"/>
                          </a:solidFill>
                          <a:latin typeface="Open Sans"/>
                          <a:ea typeface="Open Sans"/>
                          <a:cs typeface="Open Sans"/>
                          <a:sym typeface="Open Sans"/>
                        </a:rPr>
                        <a:t> ; </a:t>
                      </a:r>
                      <a:r>
                        <a:rPr lang="en-US" sz="1400" b="0" i="0" u="none" strike="noStrike" cap="none" dirty="0" err="1">
                          <a:solidFill>
                            <a:srgbClr val="000000"/>
                          </a:solidFill>
                          <a:latin typeface="Open Sans"/>
                          <a:ea typeface="Open Sans"/>
                          <a:cs typeface="Open Sans"/>
                          <a:sym typeface="Open Sans"/>
                        </a:rPr>
                        <a:t>Propriété</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err="1">
                          <a:solidFill>
                            <a:srgbClr val="000000"/>
                          </a:solidFill>
                          <a:latin typeface="Open Sans"/>
                          <a:ea typeface="Open Sans"/>
                          <a:cs typeface="Open Sans"/>
                          <a:sym typeface="Open Sans"/>
                        </a:rPr>
                        <a:t>intellectuelle</a:t>
                      </a:r>
                      <a:r>
                        <a:rPr lang="en-US" sz="1400" b="0" i="0" u="none" strike="noStrike" cap="none" dirty="0">
                          <a:solidFill>
                            <a:srgbClr val="000000"/>
                          </a:solidFill>
                          <a:latin typeface="Open Sans"/>
                          <a:ea typeface="Open Sans"/>
                          <a:cs typeface="Open Sans"/>
                          <a:sym typeface="Open Sans"/>
                        </a:rPr>
                        <a:t> - droit </a:t>
                      </a:r>
                      <a:r>
                        <a:rPr lang="en-US" sz="1400" b="0" i="0" u="none" strike="noStrike" cap="none" dirty="0" err="1">
                          <a:solidFill>
                            <a:srgbClr val="000000"/>
                          </a:solidFill>
                          <a:latin typeface="Open Sans"/>
                          <a:ea typeface="Open Sans"/>
                          <a:cs typeface="Open Sans"/>
                          <a:sym typeface="Open Sans"/>
                        </a:rPr>
                        <a:t>d'auteur</a:t>
                      </a:r>
                      <a:r>
                        <a:rPr lang="en-US" sz="1400" b="0" i="0" u="none" strike="noStrike" cap="none" dirty="0">
                          <a:solidFill>
                            <a:srgbClr val="000000"/>
                          </a:solidFill>
                          <a:latin typeface="Open Sans"/>
                          <a:ea typeface="Open Sans"/>
                          <a:cs typeface="Open Sans"/>
                          <a:sym typeface="Open Sans"/>
                        </a:rPr>
                        <a:t> et </a:t>
                      </a:r>
                      <a:r>
                        <a:rPr lang="en-US" sz="1400" b="0" i="0" u="none" strike="noStrike" cap="none" dirty="0" err="1">
                          <a:solidFill>
                            <a:srgbClr val="000000"/>
                          </a:solidFill>
                          <a:latin typeface="Open Sans"/>
                          <a:ea typeface="Open Sans"/>
                          <a:cs typeface="Open Sans"/>
                          <a:sym typeface="Open Sans"/>
                        </a:rPr>
                        <a:t>plagiat</a:t>
                      </a:r>
                      <a:r>
                        <a:rPr lang="en-US" sz="1400" b="0" i="0" u="none" strike="noStrike" cap="none" dirty="0">
                          <a:solidFill>
                            <a:srgbClr val="000000"/>
                          </a:solidFill>
                          <a:latin typeface="Open Sans"/>
                          <a:ea typeface="Open Sans"/>
                          <a:cs typeface="Open Sans"/>
                          <a:sym typeface="Open Sans"/>
                        </a:rPr>
                        <a:t> ; </a:t>
                      </a:r>
                      <a:r>
                        <a:rPr lang="en-US" sz="1400" b="0" i="0" u="none" strike="noStrike" cap="none" dirty="0" err="1">
                          <a:solidFill>
                            <a:srgbClr val="000000"/>
                          </a:solidFill>
                          <a:latin typeface="Open Sans"/>
                          <a:ea typeface="Open Sans"/>
                          <a:cs typeface="Open Sans"/>
                          <a:sym typeface="Open Sans"/>
                        </a:rPr>
                        <a:t>Bibliographie</a:t>
                      </a:r>
                      <a:r>
                        <a:rPr lang="en-US" sz="1400" b="0" i="0" u="none" strike="noStrike" cap="none" dirty="0">
                          <a:solidFill>
                            <a:srgbClr val="000000"/>
                          </a:solidFill>
                          <a:latin typeface="Open Sans"/>
                          <a:ea typeface="Open Sans"/>
                          <a:cs typeface="Open Sans"/>
                          <a:sym typeface="Open Sans"/>
                        </a:rPr>
                        <a:t> </a:t>
                      </a:r>
                      <a:r>
                        <a:rPr lang="en-US" sz="1400" b="0" i="0" u="none" strike="noStrike" cap="none" dirty="0" smtClean="0">
                          <a:solidFill>
                            <a:srgbClr val="000000"/>
                          </a:solidFill>
                          <a:latin typeface="Open Sans"/>
                          <a:ea typeface="Open Sans"/>
                          <a:cs typeface="Open Sans"/>
                          <a:sym typeface="Open Sans"/>
                        </a:rPr>
                        <a:t>sur le Web</a:t>
                      </a:r>
                      <a:endParaRPr sz="1800" u="none" strike="noStrike" cap="none" dirty="0">
                        <a:latin typeface="Open Sans"/>
                        <a:ea typeface="Open Sans"/>
                        <a:cs typeface="Open Sans"/>
                        <a:sym typeface="Open Sans"/>
                      </a:endParaRPr>
                    </a:p>
                  </a:txBody>
                  <a:tcPr marL="61350" marR="61350" marT="61350" marB="61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bl>
          </a:graphicData>
        </a:graphic>
      </p:graphicFrame>
      <p:sp>
        <p:nvSpPr>
          <p:cNvPr id="310" name="Google Shape;310;p43"/>
          <p:cNvSpPr/>
          <p:nvPr/>
        </p:nvSpPr>
        <p:spPr>
          <a:xfrm>
            <a:off x="65988" y="1141731"/>
            <a:ext cx="15442300" cy="92328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542924"/>
            <a:ext cx="7707085" cy="9455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smtClean="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Objectifs</a:t>
            </a:r>
            <a:r>
              <a:rPr lang="en-US" dirty="0" smtClean="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190500" y="1676400"/>
            <a:ext cx="11490825" cy="5181600"/>
          </a:xfrm>
          <a:prstGeom prst="rect">
            <a:avLst/>
          </a:prstGeom>
          <a:noFill/>
          <a:ln>
            <a:noFill/>
          </a:ln>
        </p:spPr>
        <p:txBody>
          <a:bodyPr spcFirstLastPara="1" wrap="square" lIns="91425" tIns="45700" rIns="91425" bIns="45700" anchor="t" anchorCtr="0">
            <a:normAutofit fontScale="77500" lnSpcReduction="20000"/>
          </a:bodyPr>
          <a:lstStyle/>
          <a:p>
            <a:pPr marL="355600" lvl="0" indent="-349250" algn="l" rtl="0">
              <a:lnSpc>
                <a:spcPct val="150000"/>
              </a:lnSpc>
              <a:spcBef>
                <a:spcPts val="2500"/>
              </a:spcBef>
              <a:spcAft>
                <a:spcPts val="0"/>
              </a:spcAft>
              <a:buClr>
                <a:schemeClr val="dk2"/>
              </a:buClr>
              <a:buSzPts val="2300"/>
              <a:buChar char="●"/>
            </a:pPr>
            <a:r>
              <a:rPr lang="en-US" sz="2600" dirty="0" err="1">
                <a:solidFill>
                  <a:schemeClr val="dk1"/>
                </a:solidFill>
                <a:latin typeface="Open Sans"/>
                <a:ea typeface="Open Sans"/>
                <a:cs typeface="Open Sans"/>
                <a:sym typeface="Open Sans"/>
              </a:rPr>
              <a:t>Définir</a:t>
            </a:r>
            <a:r>
              <a:rPr lang="en-US" sz="2600" dirty="0">
                <a:solidFill>
                  <a:schemeClr val="dk1"/>
                </a:solidFill>
                <a:latin typeface="Open Sans"/>
                <a:ea typeface="Open Sans"/>
                <a:cs typeface="Open Sans"/>
                <a:sym typeface="Open Sans"/>
              </a:rPr>
              <a:t> les </a:t>
            </a:r>
            <a:r>
              <a:rPr lang="en-US" sz="2600" dirty="0" err="1">
                <a:solidFill>
                  <a:schemeClr val="dk1"/>
                </a:solidFill>
                <a:latin typeface="Open Sans"/>
                <a:ea typeface="Open Sans"/>
                <a:cs typeface="Open Sans"/>
                <a:sym typeface="Open Sans"/>
              </a:rPr>
              <a:t>besoins</a:t>
            </a:r>
            <a:r>
              <a:rPr lang="en-US" sz="2600" dirty="0">
                <a:solidFill>
                  <a:schemeClr val="dk1"/>
                </a:solidFill>
                <a:latin typeface="Open Sans"/>
                <a:ea typeface="Open Sans"/>
                <a:cs typeface="Open Sans"/>
                <a:sym typeface="Open Sans"/>
              </a:rPr>
              <a:t> des </a:t>
            </a:r>
            <a:r>
              <a:rPr lang="en-US" sz="2600" dirty="0" err="1">
                <a:solidFill>
                  <a:schemeClr val="dk1"/>
                </a:solidFill>
                <a:latin typeface="Open Sans"/>
                <a:ea typeface="Open Sans"/>
                <a:cs typeface="Open Sans"/>
                <a:sym typeface="Open Sans"/>
              </a:rPr>
              <a:t>utilisateurs</a:t>
            </a:r>
            <a:r>
              <a:rPr lang="en-US" sz="2600" dirty="0">
                <a:solidFill>
                  <a:schemeClr val="dk1"/>
                </a:solidFill>
                <a:latin typeface="Open Sans"/>
                <a:ea typeface="Open Sans"/>
                <a:cs typeface="Open Sans"/>
                <a:sym typeface="Open Sans"/>
              </a:rPr>
              <a:t> </a:t>
            </a:r>
            <a:r>
              <a:rPr lang="en-US" sz="2600" dirty="0" err="1" smtClean="0">
                <a:solidFill>
                  <a:schemeClr val="dk1"/>
                </a:solidFill>
                <a:latin typeface="Open Sans"/>
                <a:ea typeface="Open Sans"/>
                <a:cs typeface="Open Sans"/>
                <a:sym typeface="Open Sans"/>
              </a:rPr>
              <a:t>d’une</a:t>
            </a:r>
            <a:r>
              <a:rPr lang="en-US" sz="2600" dirty="0" smtClean="0">
                <a:solidFill>
                  <a:schemeClr val="dk1"/>
                </a:solidFill>
                <a:latin typeface="Open Sans"/>
                <a:ea typeface="Open Sans"/>
                <a:cs typeface="Open Sans"/>
                <a:sym typeface="Open Sans"/>
              </a:rPr>
              <a:t> institution </a:t>
            </a:r>
            <a:r>
              <a:rPr lang="en-US" sz="2600" dirty="0" err="1">
                <a:solidFill>
                  <a:schemeClr val="dk1"/>
                </a:solidFill>
                <a:latin typeface="Open Sans"/>
                <a:ea typeface="Open Sans"/>
                <a:cs typeface="Open Sans"/>
                <a:sym typeface="Open Sans"/>
              </a:rPr>
              <a:t>en</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développant</a:t>
            </a:r>
            <a:r>
              <a:rPr lang="en-US" sz="2600" dirty="0">
                <a:solidFill>
                  <a:schemeClr val="dk1"/>
                </a:solidFill>
                <a:latin typeface="Open Sans"/>
                <a:ea typeface="Open Sans"/>
                <a:cs typeface="Open Sans"/>
                <a:sym typeface="Open Sans"/>
              </a:rPr>
              <a:t> un plan marketing.</a:t>
            </a:r>
            <a:endParaRPr sz="2600" dirty="0">
              <a:solidFill>
                <a:schemeClr val="dk1"/>
              </a:solidFill>
              <a:latin typeface="Open Sans"/>
              <a:ea typeface="Open Sans"/>
              <a:cs typeface="Open Sans"/>
              <a:sym typeface="Open Sans"/>
            </a:endParaRPr>
          </a:p>
          <a:p>
            <a:pPr marL="355600" lvl="0" indent="-349250" algn="l" rtl="0">
              <a:lnSpc>
                <a:spcPct val="150000"/>
              </a:lnSpc>
              <a:spcBef>
                <a:spcPts val="0"/>
              </a:spcBef>
              <a:spcAft>
                <a:spcPts val="0"/>
              </a:spcAft>
              <a:buClr>
                <a:schemeClr val="dk2"/>
              </a:buClr>
              <a:buSzPts val="2300"/>
              <a:buChar char="●"/>
            </a:pPr>
            <a:r>
              <a:rPr lang="en-US" sz="2600" dirty="0" err="1">
                <a:solidFill>
                  <a:schemeClr val="dk1"/>
                </a:solidFill>
                <a:latin typeface="Open Sans"/>
                <a:ea typeface="Open Sans"/>
                <a:cs typeface="Open Sans"/>
                <a:sym typeface="Open Sans"/>
              </a:rPr>
              <a:t>Trouver</a:t>
            </a:r>
            <a:r>
              <a:rPr lang="en-US" sz="2600" dirty="0">
                <a:solidFill>
                  <a:schemeClr val="dk1"/>
                </a:solidFill>
                <a:latin typeface="Open Sans"/>
                <a:ea typeface="Open Sans"/>
                <a:cs typeface="Open Sans"/>
                <a:sym typeface="Open Sans"/>
              </a:rPr>
              <a:t> les </a:t>
            </a:r>
            <a:r>
              <a:rPr lang="en-US" sz="2600" dirty="0" err="1">
                <a:solidFill>
                  <a:schemeClr val="dk1"/>
                </a:solidFill>
                <a:latin typeface="Open Sans"/>
                <a:ea typeface="Open Sans"/>
                <a:cs typeface="Open Sans"/>
                <a:sym typeface="Open Sans"/>
              </a:rPr>
              <a:t>outils</a:t>
            </a:r>
            <a:r>
              <a:rPr lang="en-US" sz="2600" dirty="0">
                <a:solidFill>
                  <a:schemeClr val="dk1"/>
                </a:solidFill>
                <a:latin typeface="Open Sans"/>
                <a:ea typeface="Open Sans"/>
                <a:cs typeface="Open Sans"/>
                <a:sym typeface="Open Sans"/>
              </a:rPr>
              <a:t> de formation </a:t>
            </a:r>
            <a:r>
              <a:rPr lang="en-US" sz="2600" dirty="0" err="1">
                <a:solidFill>
                  <a:schemeClr val="dk1"/>
                </a:solidFill>
                <a:latin typeface="Open Sans"/>
                <a:ea typeface="Open Sans"/>
                <a:cs typeface="Open Sans"/>
                <a:sym typeface="Open Sans"/>
              </a:rPr>
              <a:t>disponibles</a:t>
            </a:r>
            <a:r>
              <a:rPr lang="en-US" sz="2600" dirty="0">
                <a:solidFill>
                  <a:schemeClr val="dk1"/>
                </a:solidFill>
                <a:latin typeface="Open Sans"/>
                <a:ea typeface="Open Sans"/>
                <a:cs typeface="Open Sans"/>
                <a:sym typeface="Open Sans"/>
              </a:rPr>
              <a:t> et </a:t>
            </a:r>
            <a:r>
              <a:rPr lang="en-US" sz="2600" dirty="0" err="1">
                <a:solidFill>
                  <a:schemeClr val="dk1"/>
                </a:solidFill>
                <a:latin typeface="Open Sans"/>
                <a:ea typeface="Open Sans"/>
                <a:cs typeface="Open Sans"/>
                <a:sym typeface="Open Sans"/>
              </a:rPr>
              <a:t>d'autres</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ressources</a:t>
            </a:r>
            <a:r>
              <a:rPr lang="en-US" sz="2600" dirty="0">
                <a:solidFill>
                  <a:schemeClr val="dk1"/>
                </a:solidFill>
                <a:latin typeface="Open Sans"/>
                <a:ea typeface="Open Sans"/>
                <a:cs typeface="Open Sans"/>
                <a:sym typeface="Open Sans"/>
              </a:rPr>
              <a:t> sur le site Web de Research4Life.</a:t>
            </a:r>
            <a:endParaRPr sz="2600" dirty="0">
              <a:solidFill>
                <a:schemeClr val="dk1"/>
              </a:solidFill>
              <a:latin typeface="Open Sans"/>
              <a:ea typeface="Open Sans"/>
              <a:cs typeface="Open Sans"/>
              <a:sym typeface="Open Sans"/>
            </a:endParaRPr>
          </a:p>
          <a:p>
            <a:pPr marL="355600" lvl="0" indent="-349250" algn="l" rtl="0">
              <a:lnSpc>
                <a:spcPct val="150000"/>
              </a:lnSpc>
              <a:spcBef>
                <a:spcPts val="0"/>
              </a:spcBef>
              <a:spcAft>
                <a:spcPts val="0"/>
              </a:spcAft>
              <a:buClr>
                <a:schemeClr val="dk2"/>
              </a:buClr>
              <a:buSzPts val="2300"/>
              <a:buChar char="●"/>
            </a:pPr>
            <a:r>
              <a:rPr lang="en-US" sz="2600" dirty="0" err="1">
                <a:solidFill>
                  <a:schemeClr val="dk1"/>
                </a:solidFill>
                <a:latin typeface="Open Sans"/>
                <a:ea typeface="Open Sans"/>
                <a:cs typeface="Open Sans"/>
                <a:sym typeface="Open Sans"/>
              </a:rPr>
              <a:t>Créer</a:t>
            </a:r>
            <a:r>
              <a:rPr lang="en-US" sz="2600" dirty="0">
                <a:solidFill>
                  <a:schemeClr val="dk1"/>
                </a:solidFill>
                <a:latin typeface="Open Sans"/>
                <a:ea typeface="Open Sans"/>
                <a:cs typeface="Open Sans"/>
                <a:sym typeface="Open Sans"/>
              </a:rPr>
              <a:t> des plans de formation </a:t>
            </a:r>
            <a:r>
              <a:rPr lang="en-US" sz="2600" dirty="0" smtClean="0">
                <a:solidFill>
                  <a:schemeClr val="dk1"/>
                </a:solidFill>
                <a:latin typeface="Open Sans"/>
                <a:ea typeface="Open Sans"/>
                <a:cs typeface="Open Sans"/>
                <a:sym typeface="Open Sans"/>
              </a:rPr>
              <a:t>pour les </a:t>
            </a:r>
            <a:r>
              <a:rPr lang="en-US" sz="2600" dirty="0" err="1">
                <a:solidFill>
                  <a:schemeClr val="dk1"/>
                </a:solidFill>
                <a:latin typeface="Open Sans"/>
                <a:ea typeface="Open Sans"/>
                <a:cs typeface="Open Sans"/>
                <a:sym typeface="Open Sans"/>
              </a:rPr>
              <a:t>utilisateurs</a:t>
            </a:r>
            <a:r>
              <a:rPr lang="en-US" sz="2600" dirty="0">
                <a:solidFill>
                  <a:schemeClr val="dk1"/>
                </a:solidFill>
                <a:latin typeface="Open Sans"/>
                <a:ea typeface="Open Sans"/>
                <a:cs typeface="Open Sans"/>
                <a:sym typeface="Open Sans"/>
              </a:rPr>
              <a:t> et des </a:t>
            </a:r>
            <a:r>
              <a:rPr lang="en-US" sz="2600" dirty="0" err="1">
                <a:solidFill>
                  <a:schemeClr val="dk1"/>
                </a:solidFill>
                <a:latin typeface="Open Sans"/>
                <a:ea typeface="Open Sans"/>
                <a:cs typeface="Open Sans"/>
                <a:sym typeface="Open Sans"/>
              </a:rPr>
              <a:t>programmes</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d'ateliers</a:t>
            </a:r>
            <a:r>
              <a:rPr lang="en-US" sz="2600" dirty="0">
                <a:solidFill>
                  <a:schemeClr val="dk1"/>
                </a:solidFill>
                <a:latin typeface="Open Sans"/>
                <a:ea typeface="Open Sans"/>
                <a:cs typeface="Open Sans"/>
                <a:sym typeface="Open Sans"/>
              </a:rPr>
              <a:t> </a:t>
            </a:r>
            <a:r>
              <a:rPr lang="en-US" sz="2600" dirty="0" err="1" smtClean="0">
                <a:solidFill>
                  <a:schemeClr val="dk1"/>
                </a:solidFill>
                <a:latin typeface="Open Sans"/>
                <a:ea typeface="Open Sans"/>
                <a:cs typeface="Open Sans"/>
                <a:sym typeface="Open Sans"/>
              </a:rPr>
              <a:t>basés</a:t>
            </a:r>
            <a:r>
              <a:rPr lang="en-US" sz="2600" dirty="0" smtClean="0">
                <a:solidFill>
                  <a:schemeClr val="dk1"/>
                </a:solidFill>
                <a:latin typeface="Open Sans"/>
                <a:ea typeface="Open Sans"/>
                <a:cs typeface="Open Sans"/>
                <a:sym typeface="Open Sans"/>
              </a:rPr>
              <a:t> sur les </a:t>
            </a:r>
            <a:r>
              <a:rPr lang="en-US" sz="2600" dirty="0" err="1">
                <a:solidFill>
                  <a:schemeClr val="dk1"/>
                </a:solidFill>
                <a:latin typeface="Open Sans"/>
                <a:ea typeface="Open Sans"/>
                <a:cs typeface="Open Sans"/>
                <a:sym typeface="Open Sans"/>
              </a:rPr>
              <a:t>besoins</a:t>
            </a:r>
            <a:r>
              <a:rPr lang="en-US" sz="2600" dirty="0">
                <a:solidFill>
                  <a:schemeClr val="dk1"/>
                </a:solidFill>
                <a:latin typeface="Open Sans"/>
                <a:ea typeface="Open Sans"/>
                <a:cs typeface="Open Sans"/>
                <a:sym typeface="Open Sans"/>
              </a:rPr>
              <a:t> des </a:t>
            </a:r>
            <a:r>
              <a:rPr lang="en-US" sz="2600" dirty="0" err="1">
                <a:solidFill>
                  <a:schemeClr val="dk1"/>
                </a:solidFill>
                <a:latin typeface="Open Sans"/>
                <a:ea typeface="Open Sans"/>
                <a:cs typeface="Open Sans"/>
                <a:sym typeface="Open Sans"/>
              </a:rPr>
              <a:t>utilisateurs</a:t>
            </a:r>
            <a:r>
              <a:rPr lang="en-US" sz="2600" dirty="0">
                <a:solidFill>
                  <a:schemeClr val="dk1"/>
                </a:solidFill>
                <a:latin typeface="Open Sans"/>
                <a:ea typeface="Open Sans"/>
                <a:cs typeface="Open Sans"/>
                <a:sym typeface="Open Sans"/>
              </a:rPr>
              <a:t>.</a:t>
            </a:r>
            <a:endParaRPr sz="2600" dirty="0">
              <a:solidFill>
                <a:schemeClr val="dk1"/>
              </a:solidFill>
              <a:latin typeface="Open Sans"/>
              <a:ea typeface="Open Sans"/>
              <a:cs typeface="Open Sans"/>
              <a:sym typeface="Open Sans"/>
            </a:endParaRPr>
          </a:p>
          <a:p>
            <a:pPr marL="355600" lvl="0" indent="-349250" algn="l" rtl="0">
              <a:lnSpc>
                <a:spcPct val="150000"/>
              </a:lnSpc>
              <a:spcBef>
                <a:spcPts val="0"/>
              </a:spcBef>
              <a:spcAft>
                <a:spcPts val="0"/>
              </a:spcAft>
              <a:buClr>
                <a:schemeClr val="dk2"/>
              </a:buClr>
              <a:buSzPts val="2300"/>
              <a:buChar char="●"/>
            </a:pPr>
            <a:r>
              <a:rPr lang="en-US" sz="2600" dirty="0">
                <a:solidFill>
                  <a:schemeClr val="dk1"/>
                </a:solidFill>
                <a:latin typeface="Open Sans"/>
                <a:ea typeface="Open Sans"/>
                <a:cs typeface="Open Sans"/>
                <a:sym typeface="Open Sans"/>
              </a:rPr>
              <a:t>Combiner </a:t>
            </a:r>
            <a:r>
              <a:rPr lang="en-US" sz="2600" dirty="0" err="1">
                <a:solidFill>
                  <a:schemeClr val="dk1"/>
                </a:solidFill>
                <a:latin typeface="Open Sans"/>
                <a:ea typeface="Open Sans"/>
                <a:cs typeface="Open Sans"/>
                <a:sym typeface="Open Sans"/>
              </a:rPr>
              <a:t>différents</a:t>
            </a:r>
            <a:r>
              <a:rPr lang="en-US" sz="2600" dirty="0">
                <a:solidFill>
                  <a:schemeClr val="dk1"/>
                </a:solidFill>
                <a:latin typeface="Open Sans"/>
                <a:ea typeface="Open Sans"/>
                <a:cs typeface="Open Sans"/>
                <a:sym typeface="Open Sans"/>
              </a:rPr>
              <a:t> supports de formation Research4Life pour les </a:t>
            </a:r>
            <a:r>
              <a:rPr lang="en-US" sz="2600" dirty="0" err="1">
                <a:solidFill>
                  <a:schemeClr val="dk1"/>
                </a:solidFill>
                <a:latin typeface="Open Sans"/>
                <a:ea typeface="Open Sans"/>
                <a:cs typeface="Open Sans"/>
                <a:sym typeface="Open Sans"/>
              </a:rPr>
              <a:t>utilisateurs</a:t>
            </a:r>
            <a:r>
              <a:rPr lang="en-US" sz="2600" dirty="0">
                <a:solidFill>
                  <a:schemeClr val="dk1"/>
                </a:solidFill>
                <a:latin typeface="Open Sans"/>
                <a:ea typeface="Open Sans"/>
                <a:cs typeface="Open Sans"/>
                <a:sym typeface="Open Sans"/>
              </a:rPr>
              <a:t> </a:t>
            </a:r>
            <a:r>
              <a:rPr lang="en-US" sz="2600" dirty="0" err="1">
                <a:solidFill>
                  <a:schemeClr val="dk1"/>
                </a:solidFill>
                <a:latin typeface="Open Sans"/>
                <a:ea typeface="Open Sans"/>
                <a:cs typeface="Open Sans"/>
                <a:sym typeface="Open Sans"/>
              </a:rPr>
              <a:t>locaux</a:t>
            </a:r>
            <a:r>
              <a:rPr lang="en-US" sz="2600" dirty="0">
                <a:solidFill>
                  <a:schemeClr val="dk1"/>
                </a:solidFill>
                <a:latin typeface="Open Sans"/>
                <a:ea typeface="Open Sans"/>
                <a:cs typeface="Open Sans"/>
                <a:sym typeface="Open Sans"/>
              </a:rPr>
              <a:t>.</a:t>
            </a:r>
            <a:endParaRPr sz="2600" dirty="0">
              <a:solidFill>
                <a:schemeClr val="dk1"/>
              </a:solidFill>
              <a:latin typeface="Open Sans"/>
              <a:ea typeface="Open Sans"/>
              <a:cs typeface="Open Sans"/>
              <a:sym typeface="Open Sans"/>
            </a:endParaRPr>
          </a:p>
          <a:p>
            <a:pPr marL="0" lvl="0" indent="0" algn="l" rtl="0">
              <a:lnSpc>
                <a:spcPct val="150000"/>
              </a:lnSpc>
              <a:spcBef>
                <a:spcPts val="2000"/>
              </a:spcBef>
              <a:spcAft>
                <a:spcPts val="0"/>
              </a:spcAft>
              <a:buNone/>
            </a:pPr>
            <a:r>
              <a:rPr lang="en-US" sz="2200" b="1"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0"/>
                  </a:ext>
                </a:extLst>
              </a:rPr>
              <a:t>Remarque:</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
                  </a:ext>
                </a:extLst>
              </a:rPr>
              <a:t> </a:t>
            </a:r>
            <a:r>
              <a:rPr lang="en-US" sz="2200" dirty="0">
                <a:solidFill>
                  <a:schemeClr val="dk1"/>
                </a:solidFill>
                <a:latin typeface="Century Gothic"/>
                <a:ea typeface="Century Gothic"/>
                <a:cs typeface="Century Gothic"/>
                <a:sym typeface="Century Gothic"/>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2"/>
                  </a:ext>
                </a:extLst>
              </a:rPr>
              <a:t> </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3"/>
                  </a:ext>
                </a:extLst>
              </a:rPr>
              <a:t>Pour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3"/>
                  </a:ext>
                </a:extLst>
              </a:rPr>
              <a:t>renseigner</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3"/>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3"/>
                  </a:ext>
                </a:extLst>
              </a:rPr>
              <a:t>l’</a:t>
            </a:r>
            <a:r>
              <a:rPr lang="en-US" sz="2200" i="1"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4"/>
                  </a:ext>
                </a:extLst>
              </a:rPr>
              <a:t>Outil</a:t>
            </a:r>
            <a:r>
              <a:rPr lang="en-US" sz="2200" i="1"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4"/>
                  </a:ext>
                </a:extLst>
              </a:rPr>
              <a:t> </a:t>
            </a:r>
            <a:r>
              <a:rPr lang="en-US" sz="2200" i="1" dirty="0" smtClean="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4"/>
                  </a:ext>
                </a:extLst>
              </a:rPr>
              <a:t>de </a:t>
            </a:r>
            <a:r>
              <a:rPr lang="en-US" sz="2200" i="1"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4"/>
                  </a:ext>
                </a:extLst>
              </a:rPr>
              <a:t>Plan Marketing</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imprimez</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une</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copie</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de la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feuille</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de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calcul</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et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entrez</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les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informations</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manuellement</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ou</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téléchargez</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une</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copie</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et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utilisez</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votre</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ordinateur</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pour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saisir</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les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données</a:t>
            </a:r>
            <a:r>
              <a:rPr lang="en-US" sz="2200" dirty="0" smtClean="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a:t>
            </a:r>
          </a:p>
          <a:p>
            <a:pPr marL="0" lvl="0" indent="0" algn="l" rtl="0">
              <a:lnSpc>
                <a:spcPct val="150000"/>
              </a:lnSpc>
              <a:spcBef>
                <a:spcPts val="0"/>
              </a:spcBef>
              <a:spcAft>
                <a:spcPts val="0"/>
              </a:spcAft>
              <a:buNone/>
            </a:pPr>
            <a:r>
              <a:rPr lang="en-US" sz="2200" dirty="0" smtClean="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Le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classeur</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est</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err="1">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téléchargeable</a:t>
            </a:r>
            <a:r>
              <a:rPr lang="en-US" sz="22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 </a:t>
            </a:r>
            <a:r>
              <a:rPr lang="en-US" sz="2200" dirty="0" smtClean="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5"/>
                  </a:ext>
                </a:extLst>
              </a:rPr>
              <a:t>sur : </a:t>
            </a:r>
            <a:r>
              <a:rPr lang="en-US" sz="2200" u="sng" dirty="0" err="1"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Ressources</a:t>
            </a:r>
            <a:r>
              <a:rPr lang="en-US" sz="2200" u="sng" dirty="0"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 </a:t>
            </a:r>
            <a:r>
              <a:rPr lang="en-US" sz="2200" u="sng" dirty="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pour les </a:t>
            </a:r>
            <a:r>
              <a:rPr lang="en-US" sz="2200" u="sng" dirty="0" err="1"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bibliothécaires</a:t>
            </a:r>
            <a:r>
              <a:rPr lang="en-US" sz="2200" u="sng" dirty="0"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 et les </a:t>
            </a:r>
            <a:r>
              <a:rPr lang="en-US" sz="2200" u="sng" dirty="0" err="1"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spécialistes</a:t>
            </a:r>
            <a:r>
              <a:rPr lang="en-US" sz="2200" u="sng" dirty="0"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 de </a:t>
            </a:r>
            <a:r>
              <a:rPr lang="en-US" sz="2200" u="sng" dirty="0" err="1"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l’information</a:t>
            </a:r>
            <a:r>
              <a:rPr lang="en-US" sz="2200" u="sng" dirty="0"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a:t>
            </a:r>
            <a:r>
              <a:rPr lang="en-US" sz="2200" u="sng" dirty="0" err="1"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Promouvoir</a:t>
            </a:r>
            <a:r>
              <a:rPr lang="en-US" sz="2200" u="sng" dirty="0"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 </a:t>
            </a:r>
            <a:r>
              <a:rPr lang="en-US" sz="2200" u="sng" dirty="0" err="1"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votre</a:t>
            </a:r>
            <a:r>
              <a:rPr lang="en-US" sz="2200" u="sng" dirty="0"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 </a:t>
            </a:r>
            <a:r>
              <a:rPr lang="en-US" sz="2200" u="sng" dirty="0" err="1"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bibliothèque</a:t>
            </a:r>
            <a:r>
              <a:rPr lang="en-US" sz="2200" u="sng" dirty="0"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…plan marketing/</a:t>
            </a:r>
            <a:r>
              <a:rPr lang="en-US" sz="2200" u="sng" dirty="0" err="1"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télécharger</a:t>
            </a:r>
            <a:r>
              <a:rPr lang="en-US" sz="2200" u="sng" dirty="0"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 le cahier de travail</a:t>
            </a:r>
          </a:p>
          <a:p>
            <a:pPr marL="0" indent="0">
              <a:lnSpc>
                <a:spcPct val="150000"/>
              </a:lnSpc>
              <a:spcBef>
                <a:spcPts val="0"/>
              </a:spcBef>
              <a:buNone/>
            </a:pPr>
            <a:r>
              <a:rPr lang="en-US" sz="2200" u="sng" dirty="0" smtClean="0">
                <a:solidFill>
                  <a:srgbClr val="1155CC"/>
                </a:solidFill>
                <a:latin typeface="Open Sans"/>
                <a:ea typeface="Open Sans"/>
                <a:cs typeface="Open Sans"/>
                <a:sym typeface="Open Sans"/>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6"/>
                  </a:ext>
                </a:extLst>
              </a:rPr>
              <a:t> </a:t>
            </a:r>
            <a:endParaRPr sz="2200" dirty="0">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4"/>
          <p:cNvSpPr txBox="1">
            <a:spLocks noGrp="1"/>
          </p:cNvSpPr>
          <p:nvPr>
            <p:ph type="title"/>
          </p:nvPr>
        </p:nvSpPr>
        <p:spPr>
          <a:xfrm>
            <a:off x="0" y="378608"/>
            <a:ext cx="7824247"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800" dirty="0">
                <a:solidFill>
                  <a:srgbClr val="586F7C"/>
                </a:solidFill>
                <a:latin typeface="Open Sans"/>
                <a:ea typeface="Open Sans"/>
                <a:cs typeface="Open Sans"/>
                <a:sym typeface="Open Sans"/>
              </a:rPr>
              <a:t> </a:t>
            </a:r>
            <a:r>
              <a:rPr lang="en-US" sz="2800" dirty="0" err="1" smtClean="0">
                <a:solidFill>
                  <a:srgbClr val="586F7C"/>
                </a:solidFill>
                <a:latin typeface="Open Sans"/>
                <a:ea typeface="Open Sans"/>
                <a:cs typeface="Open Sans"/>
                <a:sym typeface="Open Sans"/>
              </a:rPr>
              <a:t>Exemple</a:t>
            </a:r>
            <a:r>
              <a:rPr lang="en-US" sz="2800" dirty="0" smtClean="0">
                <a:solidFill>
                  <a:srgbClr val="586F7C"/>
                </a:solidFill>
                <a:latin typeface="Open Sans"/>
                <a:ea typeface="Open Sans"/>
                <a:cs typeface="Open Sans"/>
                <a:sym typeface="Open Sans"/>
              </a:rPr>
              <a:t> </a:t>
            </a:r>
            <a:r>
              <a:rPr lang="en-US" sz="2800" dirty="0">
                <a:solidFill>
                  <a:srgbClr val="586F7C"/>
                </a:solidFill>
                <a:latin typeface="Open Sans"/>
                <a:ea typeface="Open Sans"/>
                <a:cs typeface="Open Sans"/>
                <a:sym typeface="Open Sans"/>
              </a:rPr>
              <a:t>2 : Atelier sur </a:t>
            </a:r>
            <a:r>
              <a:rPr lang="en-US" sz="2800" dirty="0" err="1">
                <a:solidFill>
                  <a:srgbClr val="586F7C"/>
                </a:solidFill>
                <a:latin typeface="Open Sans"/>
                <a:ea typeface="Open Sans"/>
                <a:cs typeface="Open Sans"/>
                <a:sym typeface="Open Sans"/>
              </a:rPr>
              <a:t>l'accès</a:t>
            </a:r>
            <a:r>
              <a:rPr lang="en-US" sz="2800" dirty="0">
                <a:solidFill>
                  <a:srgbClr val="586F7C"/>
                </a:solidFill>
                <a:latin typeface="Open Sans"/>
                <a:ea typeface="Open Sans"/>
                <a:cs typeface="Open Sans"/>
                <a:sym typeface="Open Sans"/>
              </a:rPr>
              <a:t> à la </a:t>
            </a:r>
            <a:r>
              <a:rPr lang="en-US" sz="2800" dirty="0" err="1" smtClean="0">
                <a:solidFill>
                  <a:srgbClr val="586F7C"/>
                </a:solidFill>
                <a:latin typeface="Open Sans"/>
                <a:ea typeface="Open Sans"/>
                <a:cs typeface="Open Sans"/>
                <a:sym typeface="Open Sans"/>
              </a:rPr>
              <a:t>recherche</a:t>
            </a:r>
            <a:r>
              <a:rPr lang="en-US" sz="2800" dirty="0" smtClean="0">
                <a:solidFill>
                  <a:srgbClr val="586F7C"/>
                </a:solidFill>
                <a:latin typeface="Open Sans"/>
                <a:ea typeface="Open Sans"/>
                <a:cs typeface="Open Sans"/>
                <a:sym typeface="Open Sans"/>
              </a:rPr>
              <a:t/>
            </a:r>
            <a:br>
              <a:rPr lang="en-US" sz="2800" dirty="0" smtClean="0">
                <a:solidFill>
                  <a:srgbClr val="586F7C"/>
                </a:solidFill>
                <a:latin typeface="Open Sans"/>
                <a:ea typeface="Open Sans"/>
                <a:cs typeface="Open Sans"/>
                <a:sym typeface="Open Sans"/>
              </a:rPr>
            </a:br>
            <a:r>
              <a:rPr lang="en-US" sz="2800" dirty="0" smtClean="0">
                <a:solidFill>
                  <a:srgbClr val="586F7C"/>
                </a:solidFill>
                <a:latin typeface="Open Sans"/>
                <a:ea typeface="Open Sans"/>
                <a:cs typeface="Open Sans"/>
                <a:sym typeface="Open Sans"/>
              </a:rPr>
              <a:t> </a:t>
            </a:r>
            <a:r>
              <a:rPr lang="en-US" sz="2800" dirty="0" err="1" smtClean="0">
                <a:solidFill>
                  <a:srgbClr val="586F7C"/>
                </a:solidFill>
                <a:latin typeface="Open Sans"/>
                <a:ea typeface="Open Sans"/>
                <a:cs typeface="Open Sans"/>
                <a:sym typeface="Open Sans"/>
              </a:rPr>
              <a:t>mondiale</a:t>
            </a:r>
            <a:r>
              <a:rPr lang="en-US" sz="2800" dirty="0" smtClean="0">
                <a:solidFill>
                  <a:srgbClr val="586F7C"/>
                </a:solidFill>
                <a:latin typeface="Open Sans"/>
                <a:ea typeface="Open Sans"/>
                <a:cs typeface="Open Sans"/>
                <a:sym typeface="Open Sans"/>
              </a:rPr>
              <a:t> </a:t>
            </a:r>
            <a:r>
              <a:rPr lang="en-US" sz="2800" dirty="0" err="1">
                <a:solidFill>
                  <a:srgbClr val="586F7C"/>
                </a:solidFill>
                <a:latin typeface="Open Sans"/>
                <a:ea typeface="Open Sans"/>
                <a:cs typeface="Open Sans"/>
                <a:sym typeface="Open Sans"/>
              </a:rPr>
              <a:t>en</a:t>
            </a:r>
            <a:r>
              <a:rPr lang="en-US" sz="2800" dirty="0">
                <a:solidFill>
                  <a:srgbClr val="586F7C"/>
                </a:solidFill>
                <a:latin typeface="Open Sans"/>
                <a:ea typeface="Open Sans"/>
                <a:cs typeface="Open Sans"/>
                <a:sym typeface="Open Sans"/>
              </a:rPr>
              <a:t> agriculture, </a:t>
            </a:r>
            <a:r>
              <a:rPr lang="en-US" sz="2800" dirty="0" err="1">
                <a:solidFill>
                  <a:srgbClr val="586F7C"/>
                </a:solidFill>
                <a:latin typeface="Open Sans"/>
                <a:ea typeface="Open Sans"/>
                <a:cs typeface="Open Sans"/>
                <a:sym typeface="Open Sans"/>
              </a:rPr>
              <a:t>pêche</a:t>
            </a:r>
            <a:r>
              <a:rPr lang="en-US" sz="2800" dirty="0">
                <a:solidFill>
                  <a:srgbClr val="586F7C"/>
                </a:solidFill>
                <a:latin typeface="Open Sans"/>
                <a:ea typeface="Open Sans"/>
                <a:cs typeface="Open Sans"/>
                <a:sym typeface="Open Sans"/>
              </a:rPr>
              <a:t> et </a:t>
            </a:r>
            <a:r>
              <a:rPr lang="en-US" sz="2800" dirty="0" err="1">
                <a:solidFill>
                  <a:srgbClr val="586F7C"/>
                </a:solidFill>
                <a:latin typeface="Open Sans"/>
                <a:ea typeface="Open Sans"/>
                <a:cs typeface="Open Sans"/>
                <a:sym typeface="Open Sans"/>
              </a:rPr>
              <a:t>foresterie</a:t>
            </a:r>
            <a:endParaRPr sz="2800" dirty="0">
              <a:solidFill>
                <a:srgbClr val="586F7C"/>
              </a:solidFill>
              <a:latin typeface="Open Sans"/>
              <a:ea typeface="Open Sans"/>
              <a:cs typeface="Open Sans"/>
              <a:sym typeface="Open Sans"/>
            </a:endParaRPr>
          </a:p>
        </p:txBody>
      </p:sp>
      <p:sp>
        <p:nvSpPr>
          <p:cNvPr id="317" name="Google Shape;317;p44"/>
          <p:cNvSpPr/>
          <p:nvPr/>
        </p:nvSpPr>
        <p:spPr>
          <a:xfrm>
            <a:off x="0" y="1141731"/>
            <a:ext cx="15508288" cy="92328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318" name="Google Shape;318;p44"/>
          <p:cNvGraphicFramePr/>
          <p:nvPr>
            <p:extLst>
              <p:ext uri="{D42A27DB-BD31-4B8C-83A1-F6EECF244321}">
                <p14:modId xmlns:p14="http://schemas.microsoft.com/office/powerpoint/2010/main" val="2398051973"/>
              </p:ext>
            </p:extLst>
          </p:nvPr>
        </p:nvGraphicFramePr>
        <p:xfrm>
          <a:off x="989814" y="2065020"/>
          <a:ext cx="9953011" cy="4518660"/>
        </p:xfrm>
        <a:graphic>
          <a:graphicData uri="http://schemas.openxmlformats.org/drawingml/2006/table">
            <a:tbl>
              <a:tblPr>
                <a:noFill/>
                <a:tableStyleId>{00000000-0000-0000-0000-000000000000}</a:tableStyleId>
              </a:tblPr>
              <a:tblGrid>
                <a:gridCol w="9953011">
                  <a:extLst>
                    <a:ext uri="{9D8B030D-6E8A-4147-A177-3AD203B41FA5}">
                      <a16:colId xmlns:a16="http://schemas.microsoft.com/office/drawing/2014/main" val="20000"/>
                    </a:ext>
                  </a:extLst>
                </a:gridCol>
              </a:tblGrid>
              <a:tr h="4506091">
                <a:tc>
                  <a:txBody>
                    <a:bodyPr/>
                    <a:lstStyle/>
                    <a:p>
                      <a:pPr marL="0" marR="0" lvl="0" indent="0" algn="l" rtl="0">
                        <a:lnSpc>
                          <a:spcPct val="100000"/>
                        </a:lnSpc>
                        <a:spcBef>
                          <a:spcPts val="0"/>
                        </a:spcBef>
                        <a:spcAft>
                          <a:spcPts val="0"/>
                        </a:spcAft>
                        <a:buNone/>
                      </a:pPr>
                      <a:endParaRPr lang="en-US" sz="200" b="1" i="0" u="none" strike="noStrike" cap="none" dirty="0" smtClean="0">
                        <a:solidFill>
                          <a:srgbClr val="000000"/>
                        </a:solidFill>
                        <a:latin typeface="Open Sans"/>
                        <a:ea typeface="Open Sans"/>
                        <a:cs typeface="Open Sans"/>
                        <a:sym typeface="Open Sans"/>
                      </a:endParaRPr>
                    </a:p>
                    <a:p>
                      <a:pPr marL="0" marR="0" lvl="0" indent="0" algn="l" rtl="0">
                        <a:lnSpc>
                          <a:spcPct val="100000"/>
                        </a:lnSpc>
                        <a:spcBef>
                          <a:spcPts val="1500"/>
                        </a:spcBef>
                        <a:spcAft>
                          <a:spcPts val="0"/>
                        </a:spcAft>
                        <a:buNone/>
                      </a:pPr>
                      <a:r>
                        <a:rPr lang="en-US" sz="1600" b="1" i="0" u="none" strike="noStrike" cap="none" dirty="0" smtClean="0">
                          <a:solidFill>
                            <a:srgbClr val="000000"/>
                          </a:solidFill>
                          <a:latin typeface="Open Sans"/>
                          <a:ea typeface="Open Sans"/>
                          <a:cs typeface="Open Sans"/>
                          <a:sym typeface="Open Sans"/>
                        </a:rPr>
                        <a:t>Atelier </a:t>
                      </a:r>
                      <a:r>
                        <a:rPr lang="en-US" sz="1600" b="1" i="0" u="none" strike="noStrike" cap="none" dirty="0">
                          <a:solidFill>
                            <a:srgbClr val="000000"/>
                          </a:solidFill>
                          <a:latin typeface="Open Sans"/>
                          <a:ea typeface="Open Sans"/>
                          <a:cs typeface="Open Sans"/>
                          <a:sym typeface="Open Sans"/>
                        </a:rPr>
                        <a:t>sur </a:t>
                      </a:r>
                      <a:r>
                        <a:rPr lang="en-US" sz="1600" b="1" i="0" u="none" strike="noStrike" cap="none" dirty="0" err="1">
                          <a:solidFill>
                            <a:srgbClr val="000000"/>
                          </a:solidFill>
                          <a:latin typeface="Open Sans"/>
                          <a:ea typeface="Open Sans"/>
                          <a:cs typeface="Open Sans"/>
                          <a:sym typeface="Open Sans"/>
                        </a:rPr>
                        <a:t>l'accès</a:t>
                      </a:r>
                      <a:r>
                        <a:rPr lang="en-US" sz="1600" b="1" i="0" u="none" strike="noStrike" cap="none" dirty="0">
                          <a:solidFill>
                            <a:srgbClr val="000000"/>
                          </a:solidFill>
                          <a:latin typeface="Open Sans"/>
                          <a:ea typeface="Open Sans"/>
                          <a:cs typeface="Open Sans"/>
                          <a:sym typeface="Open Sans"/>
                        </a:rPr>
                        <a:t> à la recherche </a:t>
                      </a:r>
                      <a:r>
                        <a:rPr lang="en-US" sz="1600" b="1" i="0" u="none" strike="noStrike" cap="none" dirty="0" err="1">
                          <a:solidFill>
                            <a:srgbClr val="000000"/>
                          </a:solidFill>
                          <a:latin typeface="Open Sans"/>
                          <a:ea typeface="Open Sans"/>
                          <a:cs typeface="Open Sans"/>
                          <a:sym typeface="Open Sans"/>
                        </a:rPr>
                        <a:t>mondiale</a:t>
                      </a:r>
                      <a:r>
                        <a:rPr lang="en-US" sz="1600" b="1" i="0" u="none" strike="noStrike" cap="none" dirty="0">
                          <a:solidFill>
                            <a:srgbClr val="000000"/>
                          </a:solidFill>
                          <a:latin typeface="Open Sans"/>
                          <a:ea typeface="Open Sans"/>
                          <a:cs typeface="Open Sans"/>
                          <a:sym typeface="Open Sans"/>
                        </a:rPr>
                        <a:t> </a:t>
                      </a:r>
                      <a:r>
                        <a:rPr lang="en-US" sz="1600" b="1" i="0" u="none" strike="noStrike" cap="none" dirty="0" err="1">
                          <a:solidFill>
                            <a:srgbClr val="000000"/>
                          </a:solidFill>
                          <a:latin typeface="Open Sans"/>
                          <a:ea typeface="Open Sans"/>
                          <a:cs typeface="Open Sans"/>
                          <a:sym typeface="Open Sans"/>
                        </a:rPr>
                        <a:t>en</a:t>
                      </a:r>
                      <a:r>
                        <a:rPr lang="en-US" sz="1600" b="1" i="0" u="none" strike="noStrike" cap="none" dirty="0">
                          <a:solidFill>
                            <a:srgbClr val="000000"/>
                          </a:solidFill>
                          <a:latin typeface="Open Sans"/>
                          <a:ea typeface="Open Sans"/>
                          <a:cs typeface="Open Sans"/>
                          <a:sym typeface="Open Sans"/>
                        </a:rPr>
                        <a:t> </a:t>
                      </a:r>
                      <a:r>
                        <a:rPr lang="en-US" sz="1600" b="1" i="0" u="none" strike="noStrike" cap="none" dirty="0" err="1">
                          <a:solidFill>
                            <a:srgbClr val="000000"/>
                          </a:solidFill>
                          <a:latin typeface="Open Sans"/>
                          <a:ea typeface="Open Sans"/>
                          <a:cs typeface="Open Sans"/>
                          <a:sym typeface="Open Sans"/>
                        </a:rPr>
                        <a:t>ligne</a:t>
                      </a:r>
                      <a:r>
                        <a:rPr lang="en-US" sz="1600" b="1" i="0" u="none" strike="noStrike" cap="none" dirty="0">
                          <a:solidFill>
                            <a:srgbClr val="000000"/>
                          </a:solidFill>
                          <a:latin typeface="Open Sans"/>
                          <a:ea typeface="Open Sans"/>
                          <a:cs typeface="Open Sans"/>
                          <a:sym typeface="Open Sans"/>
                        </a:rPr>
                        <a:t> </a:t>
                      </a:r>
                      <a:r>
                        <a:rPr lang="en-US" sz="1600" b="1" i="0" u="none" strike="noStrike" cap="none" dirty="0" err="1" smtClean="0">
                          <a:solidFill>
                            <a:srgbClr val="000000"/>
                          </a:solidFill>
                          <a:latin typeface="Open Sans"/>
                          <a:ea typeface="Open Sans"/>
                          <a:cs typeface="Open Sans"/>
                          <a:sym typeface="Open Sans"/>
                        </a:rPr>
                        <a:t>dans</a:t>
                      </a:r>
                      <a:r>
                        <a:rPr lang="en-US" sz="1600" b="1" i="0" u="none" strike="noStrike" cap="none" baseline="0" dirty="0" smtClean="0">
                          <a:solidFill>
                            <a:srgbClr val="000000"/>
                          </a:solidFill>
                          <a:latin typeface="Open Sans"/>
                          <a:ea typeface="Open Sans"/>
                          <a:cs typeface="Open Sans"/>
                          <a:sym typeface="Open Sans"/>
                        </a:rPr>
                        <a:t> les </a:t>
                      </a:r>
                      <a:r>
                        <a:rPr lang="en-US" sz="1600" b="1" i="0" u="none" strike="noStrike" cap="none" baseline="0" dirty="0" err="1" smtClean="0">
                          <a:solidFill>
                            <a:srgbClr val="000000"/>
                          </a:solidFill>
                          <a:latin typeface="Open Sans"/>
                          <a:ea typeface="Open Sans"/>
                          <a:cs typeface="Open Sans"/>
                          <a:sym typeface="Open Sans"/>
                        </a:rPr>
                        <a:t>domaines</a:t>
                      </a:r>
                      <a:r>
                        <a:rPr lang="en-US" sz="1600" b="1" i="0" u="none" strike="noStrike" cap="none" baseline="0" dirty="0" smtClean="0">
                          <a:solidFill>
                            <a:srgbClr val="000000"/>
                          </a:solidFill>
                          <a:latin typeface="Open Sans"/>
                          <a:ea typeface="Open Sans"/>
                          <a:cs typeface="Open Sans"/>
                          <a:sym typeface="Open Sans"/>
                        </a:rPr>
                        <a:t> de</a:t>
                      </a:r>
                      <a:r>
                        <a:rPr lang="en-US" sz="1600" b="1" i="0" u="none" strike="noStrike" cap="none" dirty="0" smtClean="0">
                          <a:solidFill>
                            <a:srgbClr val="000000"/>
                          </a:solidFill>
                          <a:latin typeface="Open Sans"/>
                          <a:ea typeface="Open Sans"/>
                          <a:cs typeface="Open Sans"/>
                          <a:sym typeface="Open Sans"/>
                        </a:rPr>
                        <a:t> </a:t>
                      </a:r>
                      <a:r>
                        <a:rPr lang="en-US" sz="1600" b="1" i="0" u="none" strike="noStrike" cap="none" dirty="0" err="1">
                          <a:solidFill>
                            <a:srgbClr val="000000"/>
                          </a:solidFill>
                          <a:latin typeface="Open Sans"/>
                          <a:ea typeface="Open Sans"/>
                          <a:cs typeface="Open Sans"/>
                          <a:sym typeface="Open Sans"/>
                        </a:rPr>
                        <a:t>l'agriculture</a:t>
                      </a:r>
                      <a:r>
                        <a:rPr lang="en-US" sz="1600" b="1" i="0" u="none" strike="noStrike" cap="none" dirty="0">
                          <a:solidFill>
                            <a:srgbClr val="000000"/>
                          </a:solidFill>
                          <a:latin typeface="Open Sans"/>
                          <a:ea typeface="Open Sans"/>
                          <a:cs typeface="Open Sans"/>
                          <a:sym typeface="Open Sans"/>
                        </a:rPr>
                        <a:t>, </a:t>
                      </a:r>
                      <a:r>
                        <a:rPr lang="en-US" sz="1600" b="1" i="0" u="none" strike="noStrike" cap="none" dirty="0" smtClean="0">
                          <a:solidFill>
                            <a:srgbClr val="000000"/>
                          </a:solidFill>
                          <a:latin typeface="Open Sans"/>
                          <a:ea typeface="Open Sans"/>
                          <a:cs typeface="Open Sans"/>
                          <a:sym typeface="Open Sans"/>
                        </a:rPr>
                        <a:t>de la </a:t>
                      </a:r>
                      <a:r>
                        <a:rPr lang="en-US" sz="1600" b="1" i="0" u="none" strike="noStrike" cap="none" dirty="0" err="1">
                          <a:solidFill>
                            <a:srgbClr val="000000"/>
                          </a:solidFill>
                          <a:latin typeface="Open Sans"/>
                          <a:ea typeface="Open Sans"/>
                          <a:cs typeface="Open Sans"/>
                          <a:sym typeface="Open Sans"/>
                        </a:rPr>
                        <a:t>pêche</a:t>
                      </a:r>
                      <a:r>
                        <a:rPr lang="en-US" sz="1600" b="1" i="0" u="none" strike="noStrike" cap="none" dirty="0">
                          <a:solidFill>
                            <a:srgbClr val="000000"/>
                          </a:solidFill>
                          <a:latin typeface="Open Sans"/>
                          <a:ea typeface="Open Sans"/>
                          <a:cs typeface="Open Sans"/>
                          <a:sym typeface="Open Sans"/>
                        </a:rPr>
                        <a:t> </a:t>
                      </a:r>
                      <a:r>
                        <a:rPr lang="en-US" sz="1600" b="1" i="0" u="none" strike="noStrike" cap="none" dirty="0" smtClean="0">
                          <a:solidFill>
                            <a:srgbClr val="000000"/>
                          </a:solidFill>
                          <a:latin typeface="Open Sans"/>
                          <a:ea typeface="Open Sans"/>
                          <a:cs typeface="Open Sans"/>
                          <a:sym typeface="Open Sans"/>
                        </a:rPr>
                        <a:t>et de </a:t>
                      </a:r>
                      <a:r>
                        <a:rPr lang="en-US" sz="1600" b="1" i="0" u="none" strike="noStrike" cap="none" dirty="0">
                          <a:solidFill>
                            <a:srgbClr val="000000"/>
                          </a:solidFill>
                          <a:latin typeface="Open Sans"/>
                          <a:ea typeface="Open Sans"/>
                          <a:cs typeface="Open Sans"/>
                          <a:sym typeface="Open Sans"/>
                        </a:rPr>
                        <a:t>la </a:t>
                      </a:r>
                      <a:r>
                        <a:rPr lang="en-US" sz="1600" b="1" i="0" u="none" strike="noStrike" cap="none" dirty="0" err="1">
                          <a:solidFill>
                            <a:srgbClr val="000000"/>
                          </a:solidFill>
                          <a:latin typeface="Open Sans"/>
                          <a:ea typeface="Open Sans"/>
                          <a:cs typeface="Open Sans"/>
                          <a:sym typeface="Open Sans"/>
                        </a:rPr>
                        <a:t>foresterie</a:t>
                      </a:r>
                      <a:endParaRPr sz="2000" u="none" strike="noStrike" cap="none" dirty="0">
                        <a:latin typeface="Open Sans"/>
                        <a:ea typeface="Open Sans"/>
                        <a:cs typeface="Open Sans"/>
                        <a:sym typeface="Open Sans"/>
                      </a:endParaRPr>
                    </a:p>
                    <a:p>
                      <a:pPr marL="0" marR="0" lvl="0" indent="0" algn="l" rtl="0">
                        <a:lnSpc>
                          <a:spcPct val="100000"/>
                        </a:lnSpc>
                        <a:spcBef>
                          <a:spcPts val="1200"/>
                        </a:spcBef>
                        <a:spcAft>
                          <a:spcPts val="0"/>
                        </a:spcAft>
                        <a:buNone/>
                      </a:pPr>
                      <a:r>
                        <a:rPr lang="en-US" sz="1600" b="1" i="0" u="none" strike="noStrike" cap="none" dirty="0" err="1">
                          <a:solidFill>
                            <a:srgbClr val="000000"/>
                          </a:solidFill>
                          <a:latin typeface="Open Sans"/>
                          <a:ea typeface="Open Sans"/>
                          <a:cs typeface="Open Sans"/>
                          <a:sym typeface="Open Sans"/>
                        </a:rPr>
                        <a:t>Université</a:t>
                      </a:r>
                      <a:r>
                        <a:rPr lang="en-US" sz="1600" b="1" i="0" u="none" strike="noStrike" cap="none" dirty="0">
                          <a:solidFill>
                            <a:srgbClr val="000000"/>
                          </a:solidFill>
                          <a:latin typeface="Open Sans"/>
                          <a:ea typeface="Open Sans"/>
                          <a:cs typeface="Open Sans"/>
                          <a:sym typeface="Open Sans"/>
                        </a:rPr>
                        <a:t> de Yangon ; Yangon</a:t>
                      </a:r>
                      <a:r>
                        <a:rPr lang="en-US" sz="1600" b="1" i="0" u="none" strike="noStrike" cap="none" dirty="0" smtClean="0">
                          <a:solidFill>
                            <a:srgbClr val="000000"/>
                          </a:solidFill>
                          <a:latin typeface="Open Sans"/>
                          <a:ea typeface="Open Sans"/>
                          <a:cs typeface="Open Sans"/>
                          <a:sym typeface="Open Sans"/>
                        </a:rPr>
                        <a:t>, Myanmar</a:t>
                      </a:r>
                      <a:endParaRPr sz="2000" u="none" strike="noStrike" cap="none" dirty="0">
                        <a:latin typeface="Open Sans"/>
                        <a:ea typeface="Open Sans"/>
                        <a:cs typeface="Open Sans"/>
                        <a:sym typeface="Open Sans"/>
                      </a:endParaRPr>
                    </a:p>
                    <a:p>
                      <a:pPr marL="0" marR="0" lvl="0" indent="0" algn="l" rtl="0">
                        <a:lnSpc>
                          <a:spcPct val="100000"/>
                        </a:lnSpc>
                        <a:spcBef>
                          <a:spcPts val="1200"/>
                        </a:spcBef>
                        <a:spcAft>
                          <a:spcPts val="0"/>
                        </a:spcAft>
                        <a:buNone/>
                      </a:pPr>
                      <a:r>
                        <a:rPr lang="en-US" sz="1600" b="1" i="0" u="none" strike="noStrike" cap="none" dirty="0">
                          <a:solidFill>
                            <a:srgbClr val="000000"/>
                          </a:solidFill>
                          <a:latin typeface="Open Sans"/>
                          <a:ea typeface="Open Sans"/>
                          <a:cs typeface="Open Sans"/>
                          <a:sym typeface="Open Sans"/>
                        </a:rPr>
                        <a:t>25-26 </a:t>
                      </a:r>
                      <a:r>
                        <a:rPr lang="en-US" sz="1600" b="1" i="0" u="none" strike="noStrike" cap="none" dirty="0" err="1">
                          <a:solidFill>
                            <a:srgbClr val="000000"/>
                          </a:solidFill>
                          <a:latin typeface="Open Sans"/>
                          <a:ea typeface="Open Sans"/>
                          <a:cs typeface="Open Sans"/>
                          <a:sym typeface="Open Sans"/>
                        </a:rPr>
                        <a:t>avril</a:t>
                      </a:r>
                      <a:r>
                        <a:rPr lang="en-US" sz="1600" b="1" i="0" u="none" strike="noStrike" cap="none" dirty="0">
                          <a:solidFill>
                            <a:srgbClr val="000000"/>
                          </a:solidFill>
                          <a:latin typeface="Open Sans"/>
                          <a:ea typeface="Open Sans"/>
                          <a:cs typeface="Open Sans"/>
                          <a:sym typeface="Open Sans"/>
                        </a:rPr>
                        <a:t> 2016</a:t>
                      </a:r>
                      <a:endParaRPr sz="2000" u="none" strike="noStrike" cap="none" dirty="0">
                        <a:latin typeface="Open Sans"/>
                        <a:ea typeface="Open Sans"/>
                        <a:cs typeface="Open Sans"/>
                        <a:sym typeface="Open Sans"/>
                      </a:endParaRPr>
                    </a:p>
                    <a:p>
                      <a:pPr marL="0" marR="0" lvl="0" indent="0" algn="l" rtl="0">
                        <a:lnSpc>
                          <a:spcPct val="100000"/>
                        </a:lnSpc>
                        <a:spcBef>
                          <a:spcPts val="1200"/>
                        </a:spcBef>
                        <a:spcAft>
                          <a:spcPts val="0"/>
                        </a:spcAft>
                        <a:buNone/>
                      </a:pPr>
                      <a:r>
                        <a:rPr lang="en-US" sz="1600" b="1" i="0" u="none" strike="noStrike" cap="none" dirty="0" smtClean="0">
                          <a:solidFill>
                            <a:srgbClr val="000000"/>
                          </a:solidFill>
                          <a:latin typeface="Open Sans"/>
                          <a:ea typeface="Open Sans"/>
                          <a:cs typeface="Open Sans"/>
                          <a:sym typeface="Open Sans"/>
                        </a:rPr>
                        <a:t>Jour </a:t>
                      </a:r>
                      <a:r>
                        <a:rPr lang="en-US" sz="1600" b="1" i="0" u="none" strike="noStrike" cap="none" dirty="0">
                          <a:solidFill>
                            <a:srgbClr val="000000"/>
                          </a:solidFill>
                          <a:latin typeface="Open Sans"/>
                          <a:ea typeface="Open Sans"/>
                          <a:cs typeface="Open Sans"/>
                          <a:sym typeface="Open Sans"/>
                        </a:rPr>
                        <a:t>1</a:t>
                      </a:r>
                      <a:endParaRPr sz="20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600" b="0" i="0" u="none" strike="noStrike" cap="none" dirty="0">
                          <a:solidFill>
                            <a:srgbClr val="000000"/>
                          </a:solidFill>
                          <a:latin typeface="Open Sans"/>
                          <a:ea typeface="Open Sans"/>
                          <a:cs typeface="Open Sans"/>
                          <a:sym typeface="Open Sans"/>
                        </a:rPr>
                        <a:t>Inscription et </a:t>
                      </a:r>
                      <a:r>
                        <a:rPr lang="en-US" sz="1600" b="0" i="0" u="none" strike="noStrike" cap="none" dirty="0" err="1">
                          <a:solidFill>
                            <a:srgbClr val="000000"/>
                          </a:solidFill>
                          <a:latin typeface="Open Sans"/>
                          <a:ea typeface="Open Sans"/>
                          <a:cs typeface="Open Sans"/>
                          <a:sym typeface="Open Sans"/>
                        </a:rPr>
                        <a:t>cérémonie</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d'ouverture</a:t>
                      </a:r>
                      <a:r>
                        <a:rPr lang="en-US" sz="1600" b="0" i="0" u="none" strike="noStrike" cap="none" dirty="0">
                          <a:solidFill>
                            <a:srgbClr val="000000"/>
                          </a:solidFill>
                          <a:latin typeface="Open Sans"/>
                          <a:ea typeface="Open Sans"/>
                          <a:cs typeface="Open Sans"/>
                          <a:sym typeface="Open Sans"/>
                        </a:rPr>
                        <a:t> ; Nouvelles </a:t>
                      </a:r>
                      <a:r>
                        <a:rPr lang="en-US" sz="1600" b="0" i="0" u="none" strike="noStrike" cap="none" dirty="0" err="1">
                          <a:solidFill>
                            <a:srgbClr val="000000"/>
                          </a:solidFill>
                          <a:latin typeface="Open Sans"/>
                          <a:ea typeface="Open Sans"/>
                          <a:cs typeface="Open Sans"/>
                          <a:sym typeface="Open Sans"/>
                        </a:rPr>
                        <a:t>tendances</a:t>
                      </a:r>
                      <a:r>
                        <a:rPr lang="en-US" sz="1600" b="0" i="0" u="none" strike="noStrike" cap="none" dirty="0">
                          <a:solidFill>
                            <a:srgbClr val="000000"/>
                          </a:solidFill>
                          <a:latin typeface="Open Sans"/>
                          <a:ea typeface="Open Sans"/>
                          <a:cs typeface="Open Sans"/>
                          <a:sym typeface="Open Sans"/>
                        </a:rPr>
                        <a:t> sur la science ouverte, le </a:t>
                      </a:r>
                      <a:r>
                        <a:rPr lang="en-US" sz="1600" b="0" i="0" u="none" strike="noStrike" cap="none" dirty="0" err="1">
                          <a:solidFill>
                            <a:srgbClr val="000000"/>
                          </a:solidFill>
                          <a:latin typeface="Open Sans"/>
                          <a:ea typeface="Open Sans"/>
                          <a:cs typeface="Open Sans"/>
                          <a:sym typeface="Open Sans"/>
                        </a:rPr>
                        <a:t>libre</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accès</a:t>
                      </a:r>
                      <a:r>
                        <a:rPr lang="en-US" sz="1600" b="0" i="0" u="none" strike="noStrike" cap="none" dirty="0">
                          <a:solidFill>
                            <a:srgbClr val="000000"/>
                          </a:solidFill>
                          <a:latin typeface="Open Sans"/>
                          <a:ea typeface="Open Sans"/>
                          <a:cs typeface="Open Sans"/>
                          <a:sym typeface="Open Sans"/>
                        </a:rPr>
                        <a:t> et les </a:t>
                      </a:r>
                      <a:r>
                        <a:rPr lang="en-US" sz="1600" b="0" i="0" u="none" strike="noStrike" cap="none" dirty="0" err="1">
                          <a:solidFill>
                            <a:srgbClr val="000000"/>
                          </a:solidFill>
                          <a:latin typeface="Open Sans"/>
                          <a:ea typeface="Open Sans"/>
                          <a:cs typeface="Open Sans"/>
                          <a:sym typeface="Open Sans"/>
                        </a:rPr>
                        <a:t>données</a:t>
                      </a:r>
                      <a:r>
                        <a:rPr lang="en-US" sz="1600" b="0" i="0" u="none" strike="noStrike" cap="none" dirty="0">
                          <a:solidFill>
                            <a:srgbClr val="000000"/>
                          </a:solidFill>
                          <a:latin typeface="Open Sans"/>
                          <a:ea typeface="Open Sans"/>
                          <a:cs typeface="Open Sans"/>
                          <a:sym typeface="Open Sans"/>
                        </a:rPr>
                        <a:t> ouvertes </a:t>
                      </a:r>
                      <a:r>
                        <a:rPr lang="en-US" sz="1600" b="0" i="0" u="none" strike="noStrike" cap="none" dirty="0" err="1">
                          <a:solidFill>
                            <a:srgbClr val="000000"/>
                          </a:solidFill>
                          <a:latin typeface="Open Sans"/>
                          <a:ea typeface="Open Sans"/>
                          <a:cs typeface="Open Sans"/>
                          <a:sym typeface="Open Sans"/>
                        </a:rPr>
                        <a:t>dans</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l'agriculture</a:t>
                      </a:r>
                      <a:r>
                        <a:rPr lang="en-US" sz="1600" b="0" i="0" u="none" strike="noStrike" cap="none" dirty="0">
                          <a:solidFill>
                            <a:srgbClr val="000000"/>
                          </a:solidFill>
                          <a:latin typeface="Open Sans"/>
                          <a:ea typeface="Open Sans"/>
                          <a:cs typeface="Open Sans"/>
                          <a:sym typeface="Open Sans"/>
                        </a:rPr>
                        <a:t> ; </a:t>
                      </a:r>
                      <a:r>
                        <a:rPr lang="en-US" sz="1600" b="0" i="0" u="none" strike="noStrike" cap="none" dirty="0" err="1">
                          <a:solidFill>
                            <a:srgbClr val="000000"/>
                          </a:solidFill>
                          <a:latin typeface="Open Sans"/>
                          <a:ea typeface="Open Sans"/>
                          <a:cs typeface="Open Sans"/>
                          <a:sym typeface="Open Sans"/>
                        </a:rPr>
                        <a:t>Bref</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aperçu</a:t>
                      </a:r>
                      <a:r>
                        <a:rPr lang="en-US" sz="1600" b="0" i="0" u="none" strike="noStrike" cap="none" dirty="0">
                          <a:solidFill>
                            <a:srgbClr val="000000"/>
                          </a:solidFill>
                          <a:latin typeface="Open Sans"/>
                          <a:ea typeface="Open Sans"/>
                          <a:cs typeface="Open Sans"/>
                          <a:sym typeface="Open Sans"/>
                        </a:rPr>
                        <a:t> de la </a:t>
                      </a:r>
                      <a:r>
                        <a:rPr lang="en-US" sz="1600" b="0" i="0" u="none" strike="noStrike" cap="none" dirty="0" err="1">
                          <a:solidFill>
                            <a:srgbClr val="000000"/>
                          </a:solidFill>
                          <a:latin typeface="Open Sans"/>
                          <a:ea typeface="Open Sans"/>
                          <a:cs typeface="Open Sans"/>
                          <a:sym typeface="Open Sans"/>
                        </a:rPr>
                        <a:t>propriété</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intellectuelle</a:t>
                      </a:r>
                      <a:r>
                        <a:rPr lang="en-US" sz="1600" b="0" i="0" u="none" strike="noStrike" cap="none" dirty="0">
                          <a:solidFill>
                            <a:srgbClr val="000000"/>
                          </a:solidFill>
                          <a:latin typeface="Open Sans"/>
                          <a:ea typeface="Open Sans"/>
                          <a:cs typeface="Open Sans"/>
                          <a:sym typeface="Open Sans"/>
                        </a:rPr>
                        <a:t> et du droit </a:t>
                      </a:r>
                      <a:r>
                        <a:rPr lang="en-US" sz="1600" b="0" i="0" u="none" strike="noStrike" cap="none" dirty="0" err="1">
                          <a:solidFill>
                            <a:srgbClr val="000000"/>
                          </a:solidFill>
                          <a:latin typeface="Open Sans"/>
                          <a:ea typeface="Open Sans"/>
                          <a:cs typeface="Open Sans"/>
                          <a:sym typeface="Open Sans"/>
                        </a:rPr>
                        <a:t>d'auteur</a:t>
                      </a:r>
                      <a:r>
                        <a:rPr lang="en-US" sz="1600" b="0" i="0" u="none" strike="noStrike" cap="none" dirty="0">
                          <a:solidFill>
                            <a:srgbClr val="000000"/>
                          </a:solidFill>
                          <a:latin typeface="Open Sans"/>
                          <a:ea typeface="Open Sans"/>
                          <a:cs typeface="Open Sans"/>
                          <a:sym typeface="Open Sans"/>
                        </a:rPr>
                        <a:t> ; </a:t>
                      </a:r>
                      <a:r>
                        <a:rPr lang="en-US" sz="1600" b="0" i="0" u="none" strike="noStrike" cap="none" dirty="0" err="1">
                          <a:solidFill>
                            <a:srgbClr val="000000"/>
                          </a:solidFill>
                          <a:latin typeface="Open Sans"/>
                          <a:ea typeface="Open Sans"/>
                          <a:cs typeface="Open Sans"/>
                          <a:sym typeface="Open Sans"/>
                        </a:rPr>
                        <a:t>Accès</a:t>
                      </a:r>
                      <a:r>
                        <a:rPr lang="en-US" sz="1600" b="0" i="0" u="none" strike="noStrike" cap="none" dirty="0">
                          <a:solidFill>
                            <a:srgbClr val="000000"/>
                          </a:solidFill>
                          <a:latin typeface="Open Sans"/>
                          <a:ea typeface="Open Sans"/>
                          <a:cs typeface="Open Sans"/>
                          <a:sym typeface="Open Sans"/>
                        </a:rPr>
                        <a:t> à </a:t>
                      </a:r>
                      <a:r>
                        <a:rPr lang="en-US" sz="1600" b="0" i="0" u="none" strike="noStrike" cap="none" dirty="0" err="1">
                          <a:solidFill>
                            <a:srgbClr val="000000"/>
                          </a:solidFill>
                          <a:latin typeface="Open Sans"/>
                          <a:ea typeface="Open Sans"/>
                          <a:cs typeface="Open Sans"/>
                          <a:sym typeface="Open Sans"/>
                        </a:rPr>
                        <a:t>l'information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dans</a:t>
                      </a:r>
                      <a:r>
                        <a:rPr lang="en-US" sz="1600" b="0" i="0" u="none" strike="noStrike" cap="none" dirty="0">
                          <a:solidFill>
                            <a:srgbClr val="000000"/>
                          </a:solidFill>
                          <a:latin typeface="Open Sans"/>
                          <a:ea typeface="Open Sans"/>
                          <a:cs typeface="Open Sans"/>
                          <a:sym typeface="Open Sans"/>
                        </a:rPr>
                        <a:t> la recherche </a:t>
                      </a:r>
                      <a:r>
                        <a:rPr lang="en-US" sz="1600" b="0" i="0" u="none" strike="noStrike" cap="none" dirty="0" err="1">
                          <a:solidFill>
                            <a:srgbClr val="000000"/>
                          </a:solidFill>
                          <a:latin typeface="Open Sans"/>
                          <a:ea typeface="Open Sans"/>
                          <a:cs typeface="Open Sans"/>
                          <a:sym typeface="Open Sans"/>
                        </a:rPr>
                        <a:t>agricole</a:t>
                      </a:r>
                      <a:r>
                        <a:rPr lang="en-US" sz="1600" b="0" i="0" u="none" strike="noStrike" cap="none" dirty="0">
                          <a:solidFill>
                            <a:srgbClr val="000000"/>
                          </a:solidFill>
                          <a:latin typeface="Open Sans"/>
                          <a:ea typeface="Open Sans"/>
                          <a:cs typeface="Open Sans"/>
                          <a:sym typeface="Open Sans"/>
                        </a:rPr>
                        <a:t> - </a:t>
                      </a:r>
                      <a:r>
                        <a:rPr lang="en-US" sz="1600" b="0" i="0" u="none" strike="noStrike" cap="none" dirty="0" err="1">
                          <a:solidFill>
                            <a:srgbClr val="000000"/>
                          </a:solidFill>
                          <a:latin typeface="Open Sans"/>
                          <a:ea typeface="Open Sans"/>
                          <a:cs typeface="Open Sans"/>
                          <a:sym typeface="Open Sans"/>
                        </a:rPr>
                        <a:t>quels</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outils</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puis</a:t>
                      </a:r>
                      <a:r>
                        <a:rPr lang="en-US" sz="1600" b="0" i="0" u="none" strike="noStrike" cap="none" dirty="0">
                          <a:solidFill>
                            <a:srgbClr val="000000"/>
                          </a:solidFill>
                          <a:latin typeface="Open Sans"/>
                          <a:ea typeface="Open Sans"/>
                          <a:cs typeface="Open Sans"/>
                          <a:sym typeface="Open Sans"/>
                        </a:rPr>
                        <a:t>-je </a:t>
                      </a:r>
                      <a:r>
                        <a:rPr lang="en-US" sz="1600" b="0" i="0" u="none" strike="noStrike" cap="none" dirty="0" err="1" smtClean="0">
                          <a:solidFill>
                            <a:srgbClr val="000000"/>
                          </a:solidFill>
                          <a:latin typeface="Open Sans"/>
                          <a:ea typeface="Open Sans"/>
                          <a:cs typeface="Open Sans"/>
                          <a:sym typeface="Open Sans"/>
                        </a:rPr>
                        <a:t>utiliser</a:t>
                      </a:r>
                      <a:r>
                        <a:rPr lang="en-US" sz="1600" b="0" i="0" u="none" strike="noStrike" cap="none" dirty="0" smtClean="0">
                          <a:solidFill>
                            <a:srgbClr val="000000"/>
                          </a:solidFill>
                          <a:latin typeface="Open Sans"/>
                          <a:ea typeface="Open Sans"/>
                          <a:cs typeface="Open Sans"/>
                          <a:sym typeface="Open Sans"/>
                        </a:rPr>
                        <a:t> ?</a:t>
                      </a:r>
                      <a:endParaRPr sz="2000" u="none" strike="noStrike" cap="none" dirty="0">
                        <a:latin typeface="Open Sans"/>
                        <a:ea typeface="Open Sans"/>
                        <a:cs typeface="Open Sans"/>
                        <a:sym typeface="Open Sans"/>
                      </a:endParaRPr>
                    </a:p>
                    <a:p>
                      <a:pPr marL="0" marR="0" lvl="0" indent="0" algn="l" rtl="0">
                        <a:lnSpc>
                          <a:spcPct val="100000"/>
                        </a:lnSpc>
                        <a:spcBef>
                          <a:spcPts val="1200"/>
                        </a:spcBef>
                        <a:spcAft>
                          <a:spcPts val="0"/>
                        </a:spcAft>
                        <a:buNone/>
                      </a:pPr>
                      <a:r>
                        <a:rPr lang="en-US" sz="1600" b="1" i="0" u="none" strike="noStrike" cap="none" dirty="0">
                          <a:solidFill>
                            <a:srgbClr val="000000"/>
                          </a:solidFill>
                          <a:latin typeface="Open Sans"/>
                          <a:ea typeface="Open Sans"/>
                          <a:cs typeface="Open Sans"/>
                          <a:sym typeface="Open Sans"/>
                        </a:rPr>
                        <a:t>Jour 2</a:t>
                      </a:r>
                      <a:endParaRPr sz="2000" u="none" strike="noStrike" cap="none" dirty="0">
                        <a:latin typeface="Open Sans"/>
                        <a:ea typeface="Open Sans"/>
                        <a:cs typeface="Open Sans"/>
                        <a:sym typeface="Open Sans"/>
                      </a:endParaRPr>
                    </a:p>
                    <a:p>
                      <a:pPr marL="0" marR="0" lvl="0" indent="0" algn="l" rtl="0">
                        <a:lnSpc>
                          <a:spcPct val="100000"/>
                        </a:lnSpc>
                        <a:spcBef>
                          <a:spcPts val="1000"/>
                        </a:spcBef>
                        <a:spcAft>
                          <a:spcPts val="0"/>
                        </a:spcAft>
                        <a:buNone/>
                      </a:pPr>
                      <a:r>
                        <a:rPr lang="en-US" sz="1600" b="0" i="0" u="none" strike="noStrike" cap="none" dirty="0">
                          <a:solidFill>
                            <a:srgbClr val="000000"/>
                          </a:solidFill>
                          <a:latin typeface="Open Sans"/>
                          <a:ea typeface="Open Sans"/>
                          <a:cs typeface="Open Sans"/>
                          <a:sym typeface="Open Sans"/>
                        </a:rPr>
                        <a:t>Session de </a:t>
                      </a:r>
                      <a:r>
                        <a:rPr lang="en-US" sz="1600" b="0" i="0" u="none" strike="noStrike" cap="none" dirty="0" err="1">
                          <a:solidFill>
                            <a:srgbClr val="000000"/>
                          </a:solidFill>
                          <a:latin typeface="Open Sans"/>
                          <a:ea typeface="Open Sans"/>
                          <a:cs typeface="Open Sans"/>
                          <a:sym typeface="Open Sans"/>
                        </a:rPr>
                        <a:t>groupe</a:t>
                      </a:r>
                      <a:r>
                        <a:rPr lang="en-US" sz="1600" b="0" i="0" u="none" strike="noStrike" cap="none" dirty="0">
                          <a:solidFill>
                            <a:srgbClr val="000000"/>
                          </a:solidFill>
                          <a:latin typeface="Open Sans"/>
                          <a:ea typeface="Open Sans"/>
                          <a:cs typeface="Open Sans"/>
                          <a:sym typeface="Open Sans"/>
                        </a:rPr>
                        <a:t> sur </a:t>
                      </a:r>
                      <a:r>
                        <a:rPr lang="en-US" sz="1600" b="0" i="0" u="none" strike="noStrike" cap="none" dirty="0" smtClean="0">
                          <a:solidFill>
                            <a:srgbClr val="000000"/>
                          </a:solidFill>
                          <a:latin typeface="Open Sans"/>
                          <a:ea typeface="Open Sans"/>
                          <a:cs typeface="Open Sans"/>
                          <a:sym typeface="Open Sans"/>
                        </a:rPr>
                        <a:t>«</a:t>
                      </a:r>
                      <a:r>
                        <a:rPr lang="en-US" sz="1600" b="0" i="0" u="none" strike="noStrike" cap="none" dirty="0" err="1" smtClean="0">
                          <a:solidFill>
                            <a:srgbClr val="000000"/>
                          </a:solidFill>
                          <a:latin typeface="Open Sans"/>
                          <a:ea typeface="Open Sans"/>
                          <a:cs typeface="Open Sans"/>
                          <a:sym typeface="Open Sans"/>
                        </a:rPr>
                        <a:t>L'accès</a:t>
                      </a:r>
                      <a:r>
                        <a:rPr lang="en-US" sz="1600" b="0" i="0" u="none" strike="noStrike" cap="none" dirty="0" smtClean="0">
                          <a:solidFill>
                            <a:srgbClr val="000000"/>
                          </a:solidFill>
                          <a:latin typeface="Open Sans"/>
                          <a:ea typeface="Open Sans"/>
                          <a:cs typeface="Open Sans"/>
                          <a:sym typeface="Open Sans"/>
                        </a:rPr>
                        <a:t> </a:t>
                      </a:r>
                      <a:r>
                        <a:rPr lang="en-US" sz="1600" b="0" i="0" u="none" strike="noStrike" cap="none" dirty="0">
                          <a:solidFill>
                            <a:srgbClr val="000000"/>
                          </a:solidFill>
                          <a:latin typeface="Open Sans"/>
                          <a:ea typeface="Open Sans"/>
                          <a:cs typeface="Open Sans"/>
                          <a:sym typeface="Open Sans"/>
                        </a:rPr>
                        <a:t>à </a:t>
                      </a:r>
                      <a:r>
                        <a:rPr lang="en-US" sz="1600" b="0" i="0" u="none" strike="noStrike" cap="none" dirty="0" err="1">
                          <a:solidFill>
                            <a:srgbClr val="000000"/>
                          </a:solidFill>
                          <a:latin typeface="Open Sans"/>
                          <a:ea typeface="Open Sans"/>
                          <a:cs typeface="Open Sans"/>
                          <a:sym typeface="Open Sans"/>
                        </a:rPr>
                        <a:t>l'information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scientifique</a:t>
                      </a:r>
                      <a:r>
                        <a:rPr lang="en-US" sz="1600" b="0" i="0" u="none" strike="noStrike" cap="none" dirty="0">
                          <a:solidFill>
                            <a:srgbClr val="000000"/>
                          </a:solidFill>
                          <a:latin typeface="Open Sans"/>
                          <a:ea typeface="Open Sans"/>
                          <a:cs typeface="Open Sans"/>
                          <a:sym typeface="Open Sans"/>
                        </a:rPr>
                        <a:t> au Myanmar» ; </a:t>
                      </a:r>
                      <a:r>
                        <a:rPr lang="en-US" sz="1600" b="0" i="0" u="none" strike="noStrike" cap="none" dirty="0" err="1">
                          <a:solidFill>
                            <a:srgbClr val="000000"/>
                          </a:solidFill>
                          <a:latin typeface="Open Sans"/>
                          <a:ea typeface="Open Sans"/>
                          <a:cs typeface="Open Sans"/>
                          <a:sym typeface="Open Sans"/>
                        </a:rPr>
                        <a:t>Programmes</a:t>
                      </a:r>
                      <a:r>
                        <a:rPr lang="en-US" sz="1600" b="0" i="0" u="none" strike="noStrike" cap="none" dirty="0">
                          <a:solidFill>
                            <a:srgbClr val="000000"/>
                          </a:solidFill>
                          <a:latin typeface="Open Sans"/>
                          <a:ea typeface="Open Sans"/>
                          <a:cs typeface="Open Sans"/>
                          <a:sym typeface="Open Sans"/>
                        </a:rPr>
                        <a:t> Research4Life (R4L) ; </a:t>
                      </a:r>
                      <a:r>
                        <a:rPr lang="en-US" sz="1600" b="0" i="0" u="none" strike="noStrike" cap="none" dirty="0" smtClean="0">
                          <a:solidFill>
                            <a:srgbClr val="000000"/>
                          </a:solidFill>
                          <a:latin typeface="Open Sans"/>
                          <a:ea typeface="Open Sans"/>
                          <a:cs typeface="Open Sans"/>
                          <a:sym typeface="Open Sans"/>
                        </a:rPr>
                        <a:t>AGORA,</a:t>
                      </a:r>
                      <a:r>
                        <a:rPr lang="en-US" sz="1600" b="0" i="0" u="none" strike="noStrike" cap="none" baseline="0" dirty="0" smtClean="0">
                          <a:solidFill>
                            <a:srgbClr val="000000"/>
                          </a:solidFill>
                          <a:latin typeface="Open Sans"/>
                          <a:ea typeface="Open Sans"/>
                          <a:cs typeface="Open Sans"/>
                          <a:sym typeface="Open Sans"/>
                        </a:rPr>
                        <a:t> </a:t>
                      </a:r>
                      <a:r>
                        <a:rPr lang="en-US" sz="1600" b="0" i="0" u="none" strike="noStrike" cap="none" dirty="0" err="1" smtClean="0">
                          <a:solidFill>
                            <a:srgbClr val="000000"/>
                          </a:solidFill>
                          <a:latin typeface="Open Sans"/>
                          <a:ea typeface="Open Sans"/>
                          <a:cs typeface="Open Sans"/>
                          <a:sym typeface="Open Sans"/>
                        </a:rPr>
                        <a:t>accès</a:t>
                      </a:r>
                      <a:r>
                        <a:rPr lang="en-US" sz="1600" b="0" i="0" u="none" strike="noStrike" cap="none" dirty="0" smtClean="0">
                          <a:solidFill>
                            <a:srgbClr val="000000"/>
                          </a:solidFill>
                          <a:latin typeface="Open Sans"/>
                          <a:ea typeface="Open Sans"/>
                          <a:cs typeface="Open Sans"/>
                          <a:sym typeface="Open Sans"/>
                        </a:rPr>
                        <a:t> </a:t>
                      </a:r>
                      <a:r>
                        <a:rPr lang="en-US" sz="1600" b="0" i="0" u="none" strike="noStrike" cap="none" dirty="0">
                          <a:solidFill>
                            <a:srgbClr val="000000"/>
                          </a:solidFill>
                          <a:latin typeface="Open Sans"/>
                          <a:ea typeface="Open Sans"/>
                          <a:cs typeface="Open Sans"/>
                          <a:sym typeface="Open Sans"/>
                        </a:rPr>
                        <a:t>à la recherche </a:t>
                      </a:r>
                      <a:r>
                        <a:rPr lang="en-US" sz="1600" b="0" i="0" u="none" strike="noStrike" cap="none" dirty="0" err="1">
                          <a:solidFill>
                            <a:srgbClr val="000000"/>
                          </a:solidFill>
                          <a:latin typeface="Open Sans"/>
                          <a:ea typeface="Open Sans"/>
                          <a:cs typeface="Open Sans"/>
                          <a:sym typeface="Open Sans"/>
                        </a:rPr>
                        <a:t>mondiale</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en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smtClean="0">
                          <a:solidFill>
                            <a:srgbClr val="000000"/>
                          </a:solidFill>
                          <a:latin typeface="Open Sans"/>
                          <a:ea typeface="Open Sans"/>
                          <a:cs typeface="Open Sans"/>
                          <a:sym typeface="Open Sans"/>
                        </a:rPr>
                        <a:t>ligne</a:t>
                      </a:r>
                      <a:r>
                        <a:rPr lang="en-US" sz="1600" b="0" i="0" u="none" strike="noStrike" cap="none" dirty="0" smtClean="0">
                          <a:solidFill>
                            <a:srgbClr val="000000"/>
                          </a:solidFill>
                          <a:latin typeface="Open Sans"/>
                          <a:ea typeface="Open Sans"/>
                          <a:cs typeface="Open Sans"/>
                          <a:sym typeface="Open Sans"/>
                        </a:rPr>
                        <a:t> </a:t>
                      </a:r>
                      <a:r>
                        <a:rPr lang="en-US" sz="1600" b="0" i="0" u="none" strike="noStrike" cap="none" dirty="0" err="1" smtClean="0">
                          <a:solidFill>
                            <a:srgbClr val="000000"/>
                          </a:solidFill>
                          <a:latin typeface="Open Sans"/>
                          <a:ea typeface="Open Sans"/>
                          <a:cs typeface="Open Sans"/>
                          <a:sym typeface="Open Sans"/>
                        </a:rPr>
                        <a:t>dans</a:t>
                      </a:r>
                      <a:r>
                        <a:rPr lang="en-US" sz="1600" b="0" i="0" u="none" strike="noStrike" cap="none" dirty="0" smtClean="0">
                          <a:solidFill>
                            <a:srgbClr val="000000"/>
                          </a:solidFill>
                          <a:latin typeface="Open Sans"/>
                          <a:ea typeface="Open Sans"/>
                          <a:cs typeface="Open Sans"/>
                          <a:sym typeface="Open Sans"/>
                        </a:rPr>
                        <a:t> le </a:t>
                      </a:r>
                      <a:r>
                        <a:rPr lang="en-US" sz="1600" b="0" i="0" u="none" strike="noStrike" cap="none" dirty="0" err="1" smtClean="0">
                          <a:solidFill>
                            <a:srgbClr val="000000"/>
                          </a:solidFill>
                          <a:latin typeface="Open Sans"/>
                          <a:ea typeface="Open Sans"/>
                          <a:cs typeface="Open Sans"/>
                          <a:sym typeface="Open Sans"/>
                        </a:rPr>
                        <a:t>domaine</a:t>
                      </a:r>
                      <a:r>
                        <a:rPr lang="en-US" sz="1600" b="0" i="0" u="none" strike="noStrike" cap="none" dirty="0" smtClean="0">
                          <a:solidFill>
                            <a:srgbClr val="000000"/>
                          </a:solidFill>
                          <a:latin typeface="Open Sans"/>
                          <a:ea typeface="Open Sans"/>
                          <a:cs typeface="Open Sans"/>
                          <a:sym typeface="Open Sans"/>
                        </a:rPr>
                        <a:t> de </a:t>
                      </a:r>
                      <a:r>
                        <a:rPr lang="en-US" sz="1600" b="0" i="0" u="none" strike="noStrike" cap="none" dirty="0" err="1" smtClean="0">
                          <a:solidFill>
                            <a:srgbClr val="000000"/>
                          </a:solidFill>
                          <a:latin typeface="Open Sans"/>
                          <a:ea typeface="Open Sans"/>
                          <a:cs typeface="Open Sans"/>
                          <a:sym typeface="Open Sans"/>
                        </a:rPr>
                        <a:t>l’agriculture</a:t>
                      </a:r>
                      <a:r>
                        <a:rPr lang="en-US" sz="1600" b="0" i="0" u="none" strike="noStrike" cap="none" dirty="0" smtClean="0">
                          <a:solidFill>
                            <a:srgbClr val="000000"/>
                          </a:solidFill>
                          <a:latin typeface="Open Sans"/>
                          <a:ea typeface="Open Sans"/>
                          <a:cs typeface="Open Sans"/>
                          <a:sym typeface="Open Sans"/>
                        </a:rPr>
                        <a:t> </a:t>
                      </a:r>
                      <a:r>
                        <a:rPr lang="en-US" sz="1600" b="0" i="0" u="none" strike="noStrike" cap="none" dirty="0">
                          <a:solidFill>
                            <a:srgbClr val="000000"/>
                          </a:solidFill>
                          <a:latin typeface="Open Sans"/>
                          <a:ea typeface="Open Sans"/>
                          <a:cs typeface="Open Sans"/>
                          <a:sym typeface="Open Sans"/>
                        </a:rPr>
                        <a:t>; Comment </a:t>
                      </a:r>
                      <a:r>
                        <a:rPr lang="en-US" sz="1600" b="0" i="0" u="none" strike="noStrike" cap="none" dirty="0" err="1">
                          <a:solidFill>
                            <a:srgbClr val="000000"/>
                          </a:solidFill>
                          <a:latin typeface="Open Sans"/>
                          <a:ea typeface="Open Sans"/>
                          <a:cs typeface="Open Sans"/>
                          <a:sym typeface="Open Sans"/>
                        </a:rPr>
                        <a:t>trouver</a:t>
                      </a:r>
                      <a:r>
                        <a:rPr lang="en-US" sz="1600" b="0" i="0" u="none" strike="noStrike" cap="none" dirty="0">
                          <a:solidFill>
                            <a:srgbClr val="000000"/>
                          </a:solidFill>
                          <a:latin typeface="Open Sans"/>
                          <a:ea typeface="Open Sans"/>
                          <a:cs typeface="Open Sans"/>
                          <a:sym typeface="Open Sans"/>
                        </a:rPr>
                        <a:t> des livres et des revues </a:t>
                      </a:r>
                      <a:r>
                        <a:rPr lang="en-US" sz="1600" b="0" i="0" u="none" strike="noStrike" cap="none" dirty="0" err="1">
                          <a:solidFill>
                            <a:srgbClr val="000000"/>
                          </a:solidFill>
                          <a:latin typeface="Open Sans"/>
                          <a:ea typeface="Open Sans"/>
                          <a:cs typeface="Open Sans"/>
                          <a:sym typeface="Open Sans"/>
                        </a:rPr>
                        <a:t>dans</a:t>
                      </a:r>
                      <a:r>
                        <a:rPr lang="en-US" sz="1600" b="0" i="0" u="none" strike="noStrike" cap="none" dirty="0">
                          <a:solidFill>
                            <a:srgbClr val="000000"/>
                          </a:solidFill>
                          <a:latin typeface="Open Sans"/>
                          <a:ea typeface="Open Sans"/>
                          <a:cs typeface="Open Sans"/>
                          <a:sym typeface="Open Sans"/>
                        </a:rPr>
                        <a:t> AGORA </a:t>
                      </a:r>
                      <a:r>
                        <a:rPr lang="en-US" sz="1600" b="0" i="0" u="none" strike="noStrike" cap="none" dirty="0" err="1">
                          <a:solidFill>
                            <a:srgbClr val="000000"/>
                          </a:solidFill>
                          <a:latin typeface="Open Sans"/>
                          <a:ea typeface="Open Sans"/>
                          <a:cs typeface="Open Sans"/>
                          <a:sym typeface="Open Sans"/>
                        </a:rPr>
                        <a:t>en</a:t>
                      </a:r>
                      <a:r>
                        <a:rPr lang="en-US" sz="1600" b="0" i="0" u="none" strike="noStrike" cap="none" dirty="0">
                          <a:solidFill>
                            <a:srgbClr val="000000"/>
                          </a:solidFill>
                          <a:latin typeface="Open Sans"/>
                          <a:ea typeface="Open Sans"/>
                          <a:cs typeface="Open Sans"/>
                          <a:sym typeface="Open Sans"/>
                        </a:rPr>
                        <a:t> </a:t>
                      </a:r>
                      <a:r>
                        <a:rPr lang="en-US" sz="1600" b="0" i="0" u="none" strike="noStrike" cap="none" dirty="0" err="1">
                          <a:solidFill>
                            <a:srgbClr val="000000"/>
                          </a:solidFill>
                          <a:latin typeface="Open Sans"/>
                          <a:ea typeface="Open Sans"/>
                          <a:cs typeface="Open Sans"/>
                          <a:sym typeface="Open Sans"/>
                        </a:rPr>
                        <a:t>utilisant</a:t>
                      </a:r>
                      <a:r>
                        <a:rPr lang="en-US" sz="1600" b="0" i="0" u="none" strike="noStrike" cap="none" dirty="0">
                          <a:solidFill>
                            <a:srgbClr val="000000"/>
                          </a:solidFill>
                          <a:latin typeface="Open Sans"/>
                          <a:ea typeface="Open Sans"/>
                          <a:cs typeface="Open Sans"/>
                          <a:sym typeface="Open Sans"/>
                        </a:rPr>
                        <a:t> le </a:t>
                      </a:r>
                      <a:r>
                        <a:rPr lang="en-US" sz="1600" b="0" i="0" u="none" strike="noStrike" cap="none" dirty="0" err="1">
                          <a:solidFill>
                            <a:srgbClr val="000000"/>
                          </a:solidFill>
                          <a:latin typeface="Open Sans"/>
                          <a:ea typeface="Open Sans"/>
                          <a:cs typeface="Open Sans"/>
                          <a:sym typeface="Open Sans"/>
                        </a:rPr>
                        <a:t>portail</a:t>
                      </a:r>
                      <a:r>
                        <a:rPr lang="en-US" sz="1600" b="0" i="0" u="none" strike="noStrike" cap="none" dirty="0">
                          <a:solidFill>
                            <a:srgbClr val="000000"/>
                          </a:solidFill>
                          <a:latin typeface="Open Sans"/>
                          <a:ea typeface="Open Sans"/>
                          <a:cs typeface="Open Sans"/>
                          <a:sym typeface="Open Sans"/>
                        </a:rPr>
                        <a:t> AGORA, Summon, Scopus</a:t>
                      </a:r>
                      <a:endParaRPr sz="2000" u="none" strike="noStrike" cap="none" dirty="0">
                        <a:latin typeface="Open Sans"/>
                        <a:ea typeface="Open Sans"/>
                        <a:cs typeface="Open Sans"/>
                        <a:sym typeface="Open Sans"/>
                      </a:endParaRPr>
                    </a:p>
                    <a:p>
                      <a:pPr marL="0" marR="0" lvl="0" indent="0" algn="l" rtl="0">
                        <a:lnSpc>
                          <a:spcPct val="100000"/>
                        </a:lnSpc>
                        <a:spcBef>
                          <a:spcPts val="600"/>
                        </a:spcBef>
                        <a:spcAft>
                          <a:spcPts val="0"/>
                        </a:spcAft>
                        <a:buNone/>
                      </a:pPr>
                      <a:endParaRPr sz="2000" u="none" strike="noStrike" cap="none" dirty="0">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bl>
          </a:graphicData>
        </a:graphic>
      </p:graphicFrame>
      <p:sp>
        <p:nvSpPr>
          <p:cNvPr id="319" name="Google Shape;319;p44"/>
          <p:cNvSpPr/>
          <p:nvPr/>
        </p:nvSpPr>
        <p:spPr>
          <a:xfrm>
            <a:off x="3219450" y="192881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title"/>
          </p:nvPr>
        </p:nvSpPr>
        <p:spPr>
          <a:xfrm>
            <a:off x="0" y="295564"/>
            <a:ext cx="7749309" cy="1163944"/>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2400" dirty="0">
                <a:solidFill>
                  <a:srgbClr val="586F7C"/>
                </a:solidFill>
                <a:latin typeface="Open Sans"/>
                <a:ea typeface="Open Sans"/>
                <a:cs typeface="Open Sans"/>
                <a:sym typeface="Open Sans"/>
              </a:rPr>
              <a:t> </a:t>
            </a:r>
            <a:r>
              <a:rPr lang="fr-FR" sz="2400" dirty="0" smtClean="0">
                <a:solidFill>
                  <a:srgbClr val="586F7C"/>
                </a:solidFill>
                <a:latin typeface="Open Sans"/>
                <a:ea typeface="Open Sans"/>
                <a:cs typeface="Open Sans"/>
                <a:sym typeface="Open Sans"/>
              </a:rPr>
              <a:t>Exemples </a:t>
            </a:r>
            <a:r>
              <a:rPr lang="fr-FR" sz="2400" dirty="0">
                <a:solidFill>
                  <a:srgbClr val="586F7C"/>
                </a:solidFill>
                <a:latin typeface="Open Sans"/>
                <a:ea typeface="Open Sans"/>
                <a:cs typeface="Open Sans"/>
                <a:sym typeface="Open Sans"/>
              </a:rPr>
              <a:t>de la nécessité de </a:t>
            </a:r>
            <a:r>
              <a:rPr lang="fr-FR" sz="2400" dirty="0" smtClean="0">
                <a:solidFill>
                  <a:srgbClr val="586F7C"/>
                </a:solidFill>
                <a:latin typeface="Open Sans"/>
                <a:ea typeface="Open Sans"/>
                <a:cs typeface="Open Sans"/>
                <a:sym typeface="Open Sans"/>
              </a:rPr>
              <a:t>développer différents</a:t>
            </a:r>
            <a:br>
              <a:rPr lang="fr-FR" sz="2400" dirty="0" smtClean="0">
                <a:solidFill>
                  <a:srgbClr val="586F7C"/>
                </a:solidFill>
                <a:latin typeface="Open Sans"/>
                <a:ea typeface="Open Sans"/>
                <a:cs typeface="Open Sans"/>
                <a:sym typeface="Open Sans"/>
              </a:rPr>
            </a:br>
            <a:r>
              <a:rPr lang="fr-FR" sz="2400" dirty="0">
                <a:solidFill>
                  <a:srgbClr val="586F7C"/>
                </a:solidFill>
                <a:latin typeface="Open Sans"/>
                <a:ea typeface="Open Sans"/>
                <a:cs typeface="Open Sans"/>
                <a:sym typeface="Open Sans"/>
              </a:rPr>
              <a:t> </a:t>
            </a:r>
            <a:r>
              <a:rPr lang="fr-FR" sz="2400" dirty="0" smtClean="0">
                <a:solidFill>
                  <a:srgbClr val="586F7C"/>
                </a:solidFill>
                <a:latin typeface="Open Sans"/>
                <a:ea typeface="Open Sans"/>
                <a:cs typeface="Open Sans"/>
                <a:sym typeface="Open Sans"/>
              </a:rPr>
              <a:t>ateliers </a:t>
            </a:r>
            <a:r>
              <a:rPr lang="fr-FR" sz="2400" dirty="0">
                <a:solidFill>
                  <a:srgbClr val="586F7C"/>
                </a:solidFill>
                <a:latin typeface="Open Sans"/>
                <a:ea typeface="Open Sans"/>
                <a:cs typeface="Open Sans"/>
                <a:sym typeface="Open Sans"/>
              </a:rPr>
              <a:t>pour des groupes uniques ayant </a:t>
            </a:r>
            <a:r>
              <a:rPr lang="fr-FR" sz="2400" dirty="0" smtClean="0">
                <a:solidFill>
                  <a:srgbClr val="586F7C"/>
                </a:solidFill>
                <a:latin typeface="Open Sans"/>
                <a:ea typeface="Open Sans"/>
                <a:cs typeface="Open Sans"/>
                <a:sym typeface="Open Sans"/>
              </a:rPr>
              <a:t>des</a:t>
            </a:r>
            <a:br>
              <a:rPr lang="fr-FR" sz="2400" dirty="0" smtClean="0">
                <a:solidFill>
                  <a:srgbClr val="586F7C"/>
                </a:solidFill>
                <a:latin typeface="Open Sans"/>
                <a:ea typeface="Open Sans"/>
                <a:cs typeface="Open Sans"/>
                <a:sym typeface="Open Sans"/>
              </a:rPr>
            </a:br>
            <a:r>
              <a:rPr lang="fr-FR" sz="2400" dirty="0" smtClean="0">
                <a:solidFill>
                  <a:srgbClr val="586F7C"/>
                </a:solidFill>
                <a:latin typeface="Open Sans"/>
                <a:ea typeface="Open Sans"/>
                <a:cs typeface="Open Sans"/>
                <a:sym typeface="Open Sans"/>
              </a:rPr>
              <a:t> </a:t>
            </a:r>
            <a:r>
              <a:rPr lang="fr-FR" sz="2400" dirty="0">
                <a:solidFill>
                  <a:srgbClr val="586F7C"/>
                </a:solidFill>
                <a:latin typeface="Open Sans"/>
                <a:ea typeface="Open Sans"/>
                <a:cs typeface="Open Sans"/>
                <a:sym typeface="Open Sans"/>
              </a:rPr>
              <a:t>exigences spécifiques</a:t>
            </a:r>
            <a:endParaRPr dirty="0"/>
          </a:p>
        </p:txBody>
      </p:sp>
      <p:grpSp>
        <p:nvGrpSpPr>
          <p:cNvPr id="326" name="Google Shape;326;p45"/>
          <p:cNvGrpSpPr/>
          <p:nvPr/>
        </p:nvGrpSpPr>
        <p:grpSpPr>
          <a:xfrm>
            <a:off x="228886" y="1948721"/>
            <a:ext cx="11729230" cy="4257206"/>
            <a:chOff x="4034" y="0"/>
            <a:chExt cx="11729230" cy="4257206"/>
          </a:xfrm>
        </p:grpSpPr>
        <p:sp>
          <p:nvSpPr>
            <p:cNvPr id="327" name="Google Shape;327;p45"/>
            <p:cNvSpPr/>
            <p:nvPr/>
          </p:nvSpPr>
          <p:spPr>
            <a:xfrm>
              <a:off x="4034" y="0"/>
              <a:ext cx="5410161" cy="4257206"/>
            </a:xfrm>
            <a:prstGeom prst="roundRect">
              <a:avLst>
                <a:gd name="adj" fmla="val 10000"/>
              </a:avLst>
            </a:prstGeom>
            <a:solidFill>
              <a:schemeClr val="lt1"/>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5"/>
            <p:cNvSpPr txBox="1"/>
            <p:nvPr/>
          </p:nvSpPr>
          <p:spPr>
            <a:xfrm>
              <a:off x="128723" y="124689"/>
              <a:ext cx="5160783" cy="400782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b="1" i="0" u="none" strike="noStrike" cap="none" dirty="0" err="1">
                  <a:solidFill>
                    <a:schemeClr val="dk1"/>
                  </a:solidFill>
                  <a:latin typeface="Open Sans"/>
                  <a:ea typeface="Open Sans"/>
                  <a:cs typeface="Open Sans"/>
                  <a:sym typeface="Open Sans"/>
                </a:rPr>
                <a:t>Exemple</a:t>
              </a:r>
              <a:r>
                <a:rPr lang="en-US" sz="2000" b="1" i="0" u="none" strike="noStrike" cap="none" dirty="0">
                  <a:solidFill>
                    <a:schemeClr val="dk1"/>
                  </a:solidFill>
                  <a:latin typeface="Open Sans"/>
                  <a:ea typeface="Open Sans"/>
                  <a:cs typeface="Open Sans"/>
                  <a:sym typeface="Open Sans"/>
                </a:rPr>
                <a:t> 1</a:t>
              </a:r>
              <a:endParaRPr dirty="0"/>
            </a:p>
            <a:p>
              <a:pPr marL="0" marR="0" lvl="0" indent="0" algn="ctr" rtl="0">
                <a:lnSpc>
                  <a:spcPct val="90000"/>
                </a:lnSpc>
                <a:spcBef>
                  <a:spcPts val="700"/>
                </a:spcBef>
                <a:spcAft>
                  <a:spcPts val="0"/>
                </a:spcAft>
                <a:buNone/>
              </a:pPr>
              <a:r>
                <a:rPr lang="en-US" sz="2000" b="1" i="0" u="none" strike="noStrike" cap="none" dirty="0">
                  <a:solidFill>
                    <a:schemeClr val="dk1"/>
                  </a:solidFill>
                  <a:latin typeface="Open Sans"/>
                  <a:ea typeface="Open Sans"/>
                  <a:cs typeface="Open Sans"/>
                  <a:sym typeface="Open Sans"/>
                </a:rPr>
                <a:t>Deux ateliers de session de </a:t>
              </a:r>
              <a:r>
                <a:rPr lang="en-US" sz="2000" b="1" i="0" u="none" strike="noStrike" cap="none" dirty="0" err="1">
                  <a:solidFill>
                    <a:schemeClr val="dk1"/>
                  </a:solidFill>
                  <a:latin typeface="Open Sans"/>
                  <a:ea typeface="Open Sans"/>
                  <a:cs typeface="Open Sans"/>
                  <a:sym typeface="Open Sans"/>
                </a:rPr>
                <a:t>quatre</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smtClean="0">
                  <a:solidFill>
                    <a:schemeClr val="dk1"/>
                  </a:solidFill>
                  <a:latin typeface="Open Sans"/>
                  <a:ea typeface="Open Sans"/>
                  <a:cs typeface="Open Sans"/>
                  <a:sym typeface="Open Sans"/>
                </a:rPr>
                <a:t>heures</a:t>
              </a:r>
              <a:r>
                <a:rPr lang="en-US" sz="2000" b="1" i="0" u="none" strike="noStrike" cap="none" dirty="0" smtClean="0">
                  <a:solidFill>
                    <a:schemeClr val="dk1"/>
                  </a:solidFill>
                  <a:latin typeface="Open Sans"/>
                  <a:ea typeface="Open Sans"/>
                  <a:cs typeface="Open Sans"/>
                  <a:sym typeface="Open Sans"/>
                </a:rPr>
                <a:t> </a:t>
              </a:r>
              <a:r>
                <a:rPr lang="en-US" sz="2000" b="0" i="0" u="none" strike="noStrike" cap="none" dirty="0" smtClean="0">
                  <a:solidFill>
                    <a:schemeClr val="dk1"/>
                  </a:solidFill>
                  <a:latin typeface="Open Sans"/>
                  <a:ea typeface="Open Sans"/>
                  <a:cs typeface="Open Sans"/>
                  <a:sym typeface="Open Sans"/>
                </a:rPr>
                <a:t>:</a:t>
              </a:r>
              <a:endParaRPr dirty="0"/>
            </a:p>
            <a:p>
              <a:pPr marL="0" marR="0" lvl="0" indent="0" algn="ctr" rtl="0">
                <a:lnSpc>
                  <a:spcPct val="90000"/>
                </a:lnSpc>
                <a:spcBef>
                  <a:spcPts val="700"/>
                </a:spcBef>
                <a:spcAft>
                  <a:spcPts val="0"/>
                </a:spcAft>
                <a:buNone/>
              </a:pPr>
              <a:r>
                <a:rPr lang="en-US" sz="2000" b="0" i="0" u="none" strike="noStrike" cap="none" dirty="0">
                  <a:solidFill>
                    <a:schemeClr val="dk1"/>
                  </a:solidFill>
                  <a:latin typeface="Open Sans"/>
                  <a:ea typeface="Open Sans"/>
                  <a:cs typeface="Open Sans"/>
                  <a:sym typeface="Open Sans"/>
                </a:rPr>
                <a:t> </a:t>
              </a:r>
              <a:r>
                <a:rPr lang="en-US" sz="2000" b="0" i="1" u="none" strike="noStrike" cap="none" dirty="0">
                  <a:solidFill>
                    <a:schemeClr val="dk1"/>
                  </a:solidFill>
                  <a:latin typeface="Open Sans"/>
                  <a:ea typeface="Open Sans"/>
                  <a:cs typeface="Open Sans"/>
                  <a:sym typeface="Open Sans"/>
                </a:rPr>
                <a:t>Les participants </a:t>
              </a:r>
              <a:r>
                <a:rPr lang="en-US" sz="2000" b="0" i="1" u="none" strike="noStrike" cap="none" dirty="0" err="1">
                  <a:solidFill>
                    <a:schemeClr val="dk1"/>
                  </a:solidFill>
                  <a:latin typeface="Open Sans"/>
                  <a:ea typeface="Open Sans"/>
                  <a:cs typeface="Open Sans"/>
                  <a:sym typeface="Open Sans"/>
                </a:rPr>
                <a:t>sont</a:t>
              </a:r>
              <a:r>
                <a:rPr lang="en-US" sz="2000" b="0" i="1" u="none" strike="noStrike" cap="none" dirty="0">
                  <a:solidFill>
                    <a:schemeClr val="dk1"/>
                  </a:solidFill>
                  <a:latin typeface="Open Sans"/>
                  <a:ea typeface="Open Sans"/>
                  <a:cs typeface="Open Sans"/>
                  <a:sym typeface="Open Sans"/>
                </a:rPr>
                <a:t> des </a:t>
              </a:r>
              <a:r>
                <a:rPr lang="en-US" sz="2000" b="0" i="1" u="none" strike="noStrike" cap="none" dirty="0" err="1">
                  <a:solidFill>
                    <a:schemeClr val="dk1"/>
                  </a:solidFill>
                  <a:latin typeface="Open Sans"/>
                  <a:ea typeface="Open Sans"/>
                  <a:cs typeface="Open Sans"/>
                  <a:sym typeface="Open Sans"/>
                </a:rPr>
                <a:t>résidents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en</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médecine</a:t>
              </a:r>
              <a:r>
                <a:rPr lang="en-US" sz="2000" b="0" i="1" u="none" strike="noStrike" cap="none" dirty="0">
                  <a:solidFill>
                    <a:schemeClr val="dk1"/>
                  </a:solidFill>
                  <a:latin typeface="Open Sans"/>
                  <a:ea typeface="Open Sans"/>
                  <a:cs typeface="Open Sans"/>
                  <a:sym typeface="Open Sans"/>
                </a:rPr>
                <a:t> et des </a:t>
              </a:r>
              <a:r>
                <a:rPr lang="en-US" sz="2000" b="0" i="1" u="none" strike="noStrike" cap="none" dirty="0" err="1">
                  <a:solidFill>
                    <a:schemeClr val="dk1"/>
                  </a:solidFill>
                  <a:latin typeface="Open Sans"/>
                  <a:ea typeface="Open Sans"/>
                  <a:cs typeface="Open Sans"/>
                  <a:sym typeface="Open Sans"/>
                </a:rPr>
                <a:t>médecins</a:t>
              </a:r>
              <a:r>
                <a:rPr lang="en-US" sz="2000" b="0" i="1" u="none" strike="noStrike" cap="none" dirty="0">
                  <a:solidFill>
                    <a:schemeClr val="dk1"/>
                  </a:solidFill>
                  <a:latin typeface="Open Sans"/>
                  <a:ea typeface="Open Sans"/>
                  <a:cs typeface="Open Sans"/>
                  <a:sym typeface="Open Sans"/>
                </a:rPr>
                <a:t> d'un </a:t>
              </a:r>
              <a:r>
                <a:rPr lang="en-US" sz="2000" b="0" i="1" u="none" strike="noStrike" cap="none" dirty="0" err="1">
                  <a:solidFill>
                    <a:schemeClr val="dk1"/>
                  </a:solidFill>
                  <a:latin typeface="Open Sans"/>
                  <a:ea typeface="Open Sans"/>
                  <a:cs typeface="Open Sans"/>
                  <a:sym typeface="Open Sans"/>
                </a:rPr>
                <a:t>hôpital</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universitaire</a:t>
              </a:r>
              <a:r>
                <a:rPr lang="en-US" sz="2000" b="0" i="1" u="none" strike="noStrike" cap="none" dirty="0">
                  <a:solidFill>
                    <a:schemeClr val="dk1"/>
                  </a:solidFill>
                  <a:latin typeface="Open Sans"/>
                  <a:ea typeface="Open Sans"/>
                  <a:cs typeface="Open Sans"/>
                  <a:sym typeface="Open Sans"/>
                </a:rPr>
                <a:t>. Il y a </a:t>
              </a:r>
              <a:r>
                <a:rPr lang="en-US" sz="2000" b="0" i="1" u="none" strike="noStrike" cap="none" dirty="0" err="1">
                  <a:solidFill>
                    <a:schemeClr val="dk1"/>
                  </a:solidFill>
                  <a:latin typeface="Open Sans"/>
                  <a:ea typeface="Open Sans"/>
                  <a:cs typeface="Open Sans"/>
                  <a:sym typeface="Open Sans"/>
                </a:rPr>
                <a:t>eu</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une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récente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flambée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d'infections</a:t>
              </a:r>
              <a:r>
                <a:rPr lang="en-US" sz="2000" b="0" i="1" u="none" strike="noStrike" cap="none" dirty="0">
                  <a:solidFill>
                    <a:schemeClr val="dk1"/>
                  </a:solidFill>
                  <a:latin typeface="Open Sans"/>
                  <a:ea typeface="Open Sans"/>
                  <a:cs typeface="Open Sans"/>
                  <a:sym typeface="Open Sans"/>
                </a:rPr>
                <a:t> des </a:t>
              </a:r>
              <a:r>
                <a:rPr lang="en-US" sz="2000" b="0" i="1" u="none" strike="noStrike" cap="none" dirty="0" err="1">
                  <a:solidFill>
                    <a:schemeClr val="dk1"/>
                  </a:solidFill>
                  <a:latin typeface="Open Sans"/>
                  <a:ea typeface="Open Sans"/>
                  <a:cs typeface="Open Sans"/>
                  <a:sym typeface="Open Sans"/>
                </a:rPr>
                <a:t>voies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respiratoires</a:t>
              </a:r>
              <a:r>
                <a:rPr lang="en-US" sz="2000" b="0" i="1" u="none" strike="noStrike" cap="none" dirty="0">
                  <a:solidFill>
                    <a:schemeClr val="dk1"/>
                  </a:solidFill>
                  <a:latin typeface="Open Sans"/>
                  <a:ea typeface="Open Sans"/>
                  <a:cs typeface="Open Sans"/>
                  <a:sym typeface="Open Sans"/>
                </a:rPr>
                <a:t> et les participants </a:t>
              </a:r>
              <a:r>
                <a:rPr lang="en-US" sz="2000" b="0" i="1" u="none" strike="noStrike" cap="none" dirty="0" err="1">
                  <a:solidFill>
                    <a:schemeClr val="dk1"/>
                  </a:solidFill>
                  <a:latin typeface="Open Sans"/>
                  <a:ea typeface="Open Sans"/>
                  <a:cs typeface="Open Sans"/>
                  <a:sym typeface="Open Sans"/>
                </a:rPr>
                <a:t>s'intéressent</a:t>
              </a:r>
              <a:r>
                <a:rPr lang="en-US" sz="2000" b="0" i="1" u="none" strike="noStrike" cap="none" dirty="0">
                  <a:solidFill>
                    <a:schemeClr val="dk1"/>
                  </a:solidFill>
                  <a:latin typeface="Open Sans"/>
                  <a:ea typeface="Open Sans"/>
                  <a:cs typeface="Open Sans"/>
                  <a:sym typeface="Open Sans"/>
                </a:rPr>
                <a:t> à la </a:t>
              </a:r>
              <a:r>
                <a:rPr lang="en-US" sz="2000" b="0" i="1" u="none" strike="noStrike" cap="none" dirty="0" err="1">
                  <a:solidFill>
                    <a:schemeClr val="dk1"/>
                  </a:solidFill>
                  <a:latin typeface="Open Sans"/>
                  <a:ea typeface="Open Sans"/>
                  <a:cs typeface="Open Sans"/>
                  <a:sym typeface="Open Sans"/>
                </a:rPr>
                <a:t>prévention</a:t>
              </a:r>
              <a:r>
                <a:rPr lang="en-US" sz="2000" b="0" i="1" u="none" strike="noStrike" cap="none" dirty="0">
                  <a:solidFill>
                    <a:schemeClr val="dk1"/>
                  </a:solidFill>
                  <a:latin typeface="Open Sans"/>
                  <a:ea typeface="Open Sans"/>
                  <a:cs typeface="Open Sans"/>
                  <a:sym typeface="Open Sans"/>
                </a:rPr>
                <a:t> / </a:t>
              </a:r>
              <a:r>
                <a:rPr lang="en-US" sz="2000" b="0" i="1" u="none" strike="noStrike" cap="none" dirty="0" smtClean="0">
                  <a:solidFill>
                    <a:schemeClr val="dk1"/>
                  </a:solidFill>
                  <a:latin typeface="Open Sans"/>
                  <a:ea typeface="Open Sans"/>
                  <a:cs typeface="Open Sans"/>
                  <a:sym typeface="Open Sans"/>
                </a:rPr>
                <a:t>le </a:t>
              </a:r>
              <a:r>
                <a:rPr lang="en-US" sz="2000" b="0" i="1" u="none" strike="noStrike" cap="none" dirty="0" err="1" smtClean="0">
                  <a:solidFill>
                    <a:schemeClr val="dk1"/>
                  </a:solidFill>
                  <a:latin typeface="Open Sans"/>
                  <a:ea typeface="Open Sans"/>
                  <a:cs typeface="Open Sans"/>
                  <a:sym typeface="Open Sans"/>
                </a:rPr>
                <a:t>contrôle</a:t>
              </a:r>
              <a:r>
                <a:rPr lang="en-US" sz="2000" b="0" i="1" u="none" strike="noStrike" cap="none" dirty="0" smtClean="0">
                  <a:solidFill>
                    <a:schemeClr val="dk1"/>
                  </a:solidFill>
                  <a:latin typeface="Open Sans"/>
                  <a:ea typeface="Open Sans"/>
                  <a:cs typeface="Open Sans"/>
                  <a:sym typeface="Open Sans"/>
                </a:rPr>
                <a:t> </a:t>
              </a:r>
              <a:r>
                <a:rPr lang="en-US" sz="2000" b="0" i="1" u="none" strike="noStrike" cap="none" dirty="0">
                  <a:solidFill>
                    <a:schemeClr val="dk1"/>
                  </a:solidFill>
                  <a:latin typeface="Open Sans"/>
                  <a:ea typeface="Open Sans"/>
                  <a:cs typeface="Open Sans"/>
                  <a:sym typeface="Open Sans"/>
                </a:rPr>
                <a:t>et </a:t>
              </a:r>
              <a:r>
                <a:rPr lang="en-US" sz="2000" b="0" i="1" u="none" strike="noStrike" cap="none" dirty="0" smtClean="0">
                  <a:solidFill>
                    <a:schemeClr val="dk1"/>
                  </a:solidFill>
                  <a:latin typeface="Open Sans"/>
                  <a:ea typeface="Open Sans"/>
                  <a:cs typeface="Open Sans"/>
                  <a:sym typeface="Open Sans"/>
                </a:rPr>
                <a:t>le </a:t>
              </a:r>
              <a:r>
                <a:rPr lang="en-US" sz="2000" b="0" i="1" u="none" strike="noStrike" cap="none" dirty="0" err="1">
                  <a:solidFill>
                    <a:schemeClr val="dk1"/>
                  </a:solidFill>
                  <a:latin typeface="Open Sans"/>
                  <a:ea typeface="Open Sans"/>
                  <a:cs typeface="Open Sans"/>
                  <a:sym typeface="Open Sans"/>
                </a:rPr>
                <a:t>traitement</a:t>
              </a:r>
              <a:r>
                <a:rPr lang="en-US" sz="2000" b="0" i="0" u="none" strike="noStrike" cap="none" dirty="0">
                  <a:solidFill>
                    <a:schemeClr val="dk1"/>
                  </a:solidFill>
                  <a:latin typeface="Open Sans"/>
                  <a:ea typeface="Open Sans"/>
                  <a:cs typeface="Open Sans"/>
                  <a:sym typeface="Open Sans"/>
                </a:rPr>
                <a:t>.</a:t>
              </a:r>
              <a:endParaRPr dirty="0"/>
            </a:p>
            <a:p>
              <a:pPr marL="0" marR="0" lvl="0" indent="0" algn="ctr" rtl="0">
                <a:lnSpc>
                  <a:spcPct val="90000"/>
                </a:lnSpc>
                <a:spcBef>
                  <a:spcPts val="1500"/>
                </a:spcBef>
                <a:spcAft>
                  <a:spcPts val="0"/>
                </a:spcAft>
                <a:buNone/>
              </a:pPr>
              <a:r>
                <a:rPr lang="en-US" sz="2000" b="0"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Quelles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ressources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devraient</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être</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incluses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dans</a:t>
              </a:r>
              <a:r>
                <a:rPr lang="en-US" sz="2000" b="1" i="0" u="none" strike="noStrike" cap="none" dirty="0">
                  <a:solidFill>
                    <a:schemeClr val="dk1"/>
                  </a:solidFill>
                  <a:latin typeface="Open Sans"/>
                  <a:ea typeface="Open Sans"/>
                  <a:cs typeface="Open Sans"/>
                  <a:sym typeface="Open Sans"/>
                </a:rPr>
                <a:t> le </a:t>
              </a:r>
              <a:r>
                <a:rPr lang="en-US" sz="2000" b="1" i="0" u="none" strike="noStrike" cap="none" dirty="0" err="1">
                  <a:solidFill>
                    <a:schemeClr val="dk1"/>
                  </a:solidFill>
                  <a:latin typeface="Open Sans"/>
                  <a:ea typeface="Open Sans"/>
                  <a:cs typeface="Open Sans"/>
                  <a:sym typeface="Open Sans"/>
                </a:rPr>
                <a:t>cours</a:t>
              </a:r>
              <a:r>
                <a:rPr lang="en-US" sz="2000" b="1" i="0" u="none" strike="noStrike" cap="none" dirty="0">
                  <a:solidFill>
                    <a:schemeClr val="dk1"/>
                  </a:solidFill>
                  <a:latin typeface="Open Sans"/>
                  <a:ea typeface="Open Sans"/>
                  <a:cs typeface="Open Sans"/>
                  <a:sym typeface="Open Sans"/>
                </a:rPr>
                <a:t> de </a:t>
              </a:r>
              <a:r>
                <a:rPr lang="en-US" sz="2000" b="1" i="0" u="none" strike="noStrike" cap="none" dirty="0" err="1">
                  <a:solidFill>
                    <a:schemeClr val="dk1"/>
                  </a:solidFill>
                  <a:latin typeface="Open Sans"/>
                  <a:ea typeface="Open Sans"/>
                  <a:cs typeface="Open Sans"/>
                  <a:sym typeface="Open Sans"/>
                </a:rPr>
                <a:t>huit</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smtClean="0">
                  <a:solidFill>
                    <a:schemeClr val="dk1"/>
                  </a:solidFill>
                  <a:latin typeface="Open Sans"/>
                  <a:ea typeface="Open Sans"/>
                  <a:cs typeface="Open Sans"/>
                  <a:sym typeface="Open Sans"/>
                </a:rPr>
                <a:t>heures</a:t>
              </a:r>
              <a:r>
                <a:rPr lang="en-US" sz="2000" b="1" i="0" u="none" strike="noStrike" cap="none" dirty="0" smtClean="0">
                  <a:solidFill>
                    <a:schemeClr val="dk1"/>
                  </a:solidFill>
                  <a:latin typeface="Open Sans"/>
                  <a:ea typeface="Open Sans"/>
                  <a:cs typeface="Open Sans"/>
                  <a:sym typeface="Open Sans"/>
                </a:rPr>
                <a:t> ?</a:t>
              </a:r>
              <a:r>
                <a:rPr lang="en-US" sz="2000" b="0" i="0" u="none" strike="noStrike" cap="none" dirty="0" smtClean="0">
                  <a:solidFill>
                    <a:schemeClr val="dk1"/>
                  </a:solidFill>
                  <a:latin typeface="Open Sans"/>
                  <a:ea typeface="Open Sans"/>
                  <a:cs typeface="Open Sans"/>
                  <a:sym typeface="Open Sans"/>
                </a:rPr>
                <a:t> </a:t>
              </a:r>
              <a:endParaRPr sz="2000" b="0" i="0" u="none" strike="noStrike" cap="none" dirty="0">
                <a:solidFill>
                  <a:schemeClr val="dk1"/>
                </a:solidFill>
                <a:latin typeface="Open Sans"/>
                <a:ea typeface="Open Sans"/>
                <a:cs typeface="Open Sans"/>
                <a:sym typeface="Open Sans"/>
              </a:endParaRPr>
            </a:p>
          </p:txBody>
        </p:sp>
        <p:sp>
          <p:nvSpPr>
            <p:cNvPr id="329" name="Google Shape;329;p45"/>
            <p:cNvSpPr/>
            <p:nvPr/>
          </p:nvSpPr>
          <p:spPr>
            <a:xfrm>
              <a:off x="6323103" y="0"/>
              <a:ext cx="5410161" cy="4257206"/>
            </a:xfrm>
            <a:prstGeom prst="roundRect">
              <a:avLst>
                <a:gd name="adj" fmla="val 10000"/>
              </a:avLst>
            </a:prstGeom>
            <a:solidFill>
              <a:schemeClr val="lt1"/>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5"/>
            <p:cNvSpPr txBox="1"/>
            <p:nvPr/>
          </p:nvSpPr>
          <p:spPr>
            <a:xfrm>
              <a:off x="6447792" y="124689"/>
              <a:ext cx="5160783" cy="400782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b="1" i="0" u="none" strike="noStrike" cap="none" dirty="0" err="1">
                  <a:solidFill>
                    <a:schemeClr val="dk1"/>
                  </a:solidFill>
                  <a:latin typeface="Open Sans"/>
                  <a:ea typeface="Open Sans"/>
                  <a:cs typeface="Open Sans"/>
                  <a:sym typeface="Open Sans"/>
                </a:rPr>
                <a:t>Exemple</a:t>
              </a:r>
              <a:r>
                <a:rPr lang="en-US" sz="2000" b="1" i="0" u="none" strike="noStrike" cap="none" dirty="0">
                  <a:solidFill>
                    <a:schemeClr val="dk1"/>
                  </a:solidFill>
                  <a:latin typeface="Open Sans"/>
                  <a:ea typeface="Open Sans"/>
                  <a:cs typeface="Open Sans"/>
                  <a:sym typeface="Open Sans"/>
                </a:rPr>
                <a:t> 2</a:t>
              </a:r>
              <a:endParaRPr dirty="0"/>
            </a:p>
            <a:p>
              <a:pPr marL="0" marR="0" lvl="0" indent="0" algn="ctr" rtl="0">
                <a:lnSpc>
                  <a:spcPct val="90000"/>
                </a:lnSpc>
                <a:spcBef>
                  <a:spcPts val="700"/>
                </a:spcBef>
                <a:spcAft>
                  <a:spcPts val="0"/>
                </a:spcAft>
                <a:buNone/>
              </a:pPr>
              <a:r>
                <a:rPr lang="en-US" sz="2000" b="1" i="0" u="none" strike="noStrike" cap="none" dirty="0" err="1">
                  <a:solidFill>
                    <a:schemeClr val="dk1"/>
                  </a:solidFill>
                  <a:latin typeface="Open Sans"/>
                  <a:ea typeface="Open Sans"/>
                  <a:cs typeface="Open Sans"/>
                  <a:sym typeface="Open Sans"/>
                </a:rPr>
                <a:t>Deux</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smtClean="0">
                  <a:solidFill>
                    <a:schemeClr val="dk1"/>
                  </a:solidFill>
                  <a:latin typeface="Open Sans"/>
                  <a:ea typeface="Open Sans"/>
                  <a:cs typeface="Open Sans"/>
                  <a:sym typeface="Open Sans"/>
                </a:rPr>
                <a:t>sessions </a:t>
              </a:r>
              <a:r>
                <a:rPr lang="en-US" sz="2000" b="1" i="0" u="none" strike="noStrike" cap="none" dirty="0">
                  <a:solidFill>
                    <a:schemeClr val="dk1"/>
                  </a:solidFill>
                  <a:latin typeface="Open Sans"/>
                  <a:ea typeface="Open Sans"/>
                  <a:cs typeface="Open Sans"/>
                  <a:sym typeface="Open Sans"/>
                </a:rPr>
                <a:t>de </a:t>
              </a:r>
              <a:r>
                <a:rPr lang="en-US" sz="2000" b="1" i="0" u="none" strike="noStrike" cap="none" dirty="0" err="1">
                  <a:solidFill>
                    <a:schemeClr val="dk1"/>
                  </a:solidFill>
                  <a:latin typeface="Open Sans"/>
                  <a:ea typeface="Open Sans"/>
                  <a:cs typeface="Open Sans"/>
                  <a:sym typeface="Open Sans"/>
                </a:rPr>
                <a:t>deux</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smtClean="0">
                  <a:solidFill>
                    <a:schemeClr val="dk1"/>
                  </a:solidFill>
                  <a:latin typeface="Open Sans"/>
                  <a:ea typeface="Open Sans"/>
                  <a:cs typeface="Open Sans"/>
                  <a:sym typeface="Open Sans"/>
                </a:rPr>
                <a:t>heures</a:t>
              </a:r>
              <a:r>
                <a:rPr lang="en-US" sz="2000" b="1" i="0" u="none" strike="noStrike" cap="none" dirty="0" smtClean="0">
                  <a:solidFill>
                    <a:schemeClr val="dk1"/>
                  </a:solidFill>
                  <a:latin typeface="Open Sans"/>
                  <a:ea typeface="Open Sans"/>
                  <a:cs typeface="Open Sans"/>
                  <a:sym typeface="Open Sans"/>
                </a:rPr>
                <a:t> </a:t>
              </a:r>
              <a:r>
                <a:rPr lang="en-US" sz="2000" b="0" i="0" u="none" strike="noStrike" cap="none" dirty="0" smtClean="0">
                  <a:solidFill>
                    <a:schemeClr val="dk1"/>
                  </a:solidFill>
                  <a:latin typeface="Open Sans"/>
                  <a:ea typeface="Open Sans"/>
                  <a:cs typeface="Open Sans"/>
                  <a:sym typeface="Open Sans"/>
                </a:rPr>
                <a:t>: </a:t>
              </a:r>
              <a:endParaRPr dirty="0"/>
            </a:p>
            <a:p>
              <a:pPr lvl="0" algn="ctr">
                <a:lnSpc>
                  <a:spcPct val="90000"/>
                </a:lnSpc>
                <a:spcBef>
                  <a:spcPts val="700"/>
                </a:spcBef>
              </a:pPr>
              <a:r>
                <a:rPr lang="en-US" sz="2000" b="0" i="1" u="none" strike="noStrike" cap="none" dirty="0">
                  <a:solidFill>
                    <a:schemeClr val="dk1"/>
                  </a:solidFill>
                  <a:latin typeface="Open Sans"/>
                  <a:ea typeface="Open Sans"/>
                  <a:cs typeface="Open Sans"/>
                  <a:sym typeface="Open Sans"/>
                </a:rPr>
                <a:t>Les participants </a:t>
              </a:r>
              <a:r>
                <a:rPr lang="en-US" sz="2000" b="0" i="1" u="none" strike="noStrike" cap="none" dirty="0" err="1">
                  <a:solidFill>
                    <a:schemeClr val="dk1"/>
                  </a:solidFill>
                  <a:latin typeface="Open Sans"/>
                  <a:ea typeface="Open Sans"/>
                  <a:cs typeface="Open Sans"/>
                  <a:sym typeface="Open Sans"/>
                </a:rPr>
                <a:t>sont</a:t>
              </a:r>
              <a:r>
                <a:rPr lang="en-US" sz="2000" b="0" i="1" u="none" strike="noStrike" cap="none" dirty="0">
                  <a:solidFill>
                    <a:schemeClr val="dk1"/>
                  </a:solidFill>
                  <a:latin typeface="Open Sans"/>
                  <a:ea typeface="Open Sans"/>
                  <a:cs typeface="Open Sans"/>
                  <a:sym typeface="Open Sans"/>
                </a:rPr>
                <a:t> des agents de </a:t>
              </a:r>
              <a:r>
                <a:rPr lang="en-US" sz="2000" b="0" i="1" u="none" strike="noStrike" cap="none" dirty="0" err="1">
                  <a:solidFill>
                    <a:schemeClr val="dk1"/>
                  </a:solidFill>
                  <a:latin typeface="Open Sans"/>
                  <a:ea typeface="Open Sans"/>
                  <a:cs typeface="Open Sans"/>
                  <a:sym typeface="Open Sans"/>
                </a:rPr>
                <a:t>vulgarisation</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agricole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smtClean="0">
                  <a:solidFill>
                    <a:schemeClr val="dk1"/>
                  </a:solidFill>
                  <a:latin typeface="Open Sans"/>
                  <a:ea typeface="Open Sans"/>
                  <a:cs typeface="Open Sans"/>
                  <a:sym typeface="Open Sans"/>
                </a:rPr>
                <a:t>qui </a:t>
              </a:r>
              <a:r>
                <a:rPr lang="en-US" sz="2000" i="1" dirty="0" err="1" smtClean="0">
                  <a:solidFill>
                    <a:schemeClr val="dk1"/>
                  </a:solidFill>
                  <a:latin typeface="Open Sans"/>
                  <a:ea typeface="Open Sans"/>
                  <a:cs typeface="Open Sans"/>
                  <a:sym typeface="Open Sans"/>
                </a:rPr>
                <a:t>assistent</a:t>
              </a:r>
              <a:r>
                <a:rPr lang="en-US" sz="2000" i="1" dirty="0" smtClean="0">
                  <a:solidFill>
                    <a:schemeClr val="dk1"/>
                  </a:solidFill>
                  <a:latin typeface="Open Sans"/>
                  <a:ea typeface="Open Sans"/>
                  <a:cs typeface="Open Sans"/>
                  <a:sym typeface="Open Sans"/>
                </a:rPr>
                <a:t> </a:t>
              </a:r>
              <a:r>
                <a:rPr lang="en-US" sz="2000" b="0" i="1" u="none" strike="noStrike" cap="none" dirty="0" smtClean="0">
                  <a:solidFill>
                    <a:schemeClr val="dk1"/>
                  </a:solidFill>
                  <a:latin typeface="Open Sans"/>
                  <a:ea typeface="Open Sans"/>
                  <a:cs typeface="Open Sans"/>
                  <a:sym typeface="Open Sans"/>
                </a:rPr>
                <a:t>à </a:t>
              </a:r>
              <a:r>
                <a:rPr lang="en-US" sz="2000" b="0" i="1" u="none" strike="noStrike" cap="none" dirty="0" err="1">
                  <a:solidFill>
                    <a:schemeClr val="dk1"/>
                  </a:solidFill>
                  <a:latin typeface="Open Sans"/>
                  <a:ea typeface="Open Sans"/>
                  <a:cs typeface="Open Sans"/>
                  <a:sym typeface="Open Sans"/>
                </a:rPr>
                <a:t>une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réunion</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d'une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semaine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L'un</a:t>
              </a:r>
              <a:r>
                <a:rPr lang="en-US" sz="2000" b="0" i="1" u="none" strike="noStrike" cap="none" dirty="0">
                  <a:solidFill>
                    <a:schemeClr val="dk1"/>
                  </a:solidFill>
                  <a:latin typeface="Open Sans"/>
                  <a:ea typeface="Open Sans"/>
                  <a:cs typeface="Open Sans"/>
                  <a:sym typeface="Open Sans"/>
                </a:rPr>
                <a:t> des </a:t>
              </a:r>
              <a:r>
                <a:rPr lang="en-US" sz="2000" b="0" i="1" u="none" strike="noStrike" cap="none" dirty="0" err="1">
                  <a:solidFill>
                    <a:schemeClr val="dk1"/>
                  </a:solidFill>
                  <a:latin typeface="Open Sans"/>
                  <a:ea typeface="Open Sans"/>
                  <a:cs typeface="Open Sans"/>
                  <a:sym typeface="Open Sans"/>
                </a:rPr>
                <a:t>sujets</a:t>
              </a:r>
              <a:r>
                <a:rPr lang="en-US" sz="2000" b="0" i="1" u="none" strike="noStrike" cap="none" dirty="0">
                  <a:solidFill>
                    <a:schemeClr val="dk1"/>
                  </a:solidFill>
                  <a:latin typeface="Open Sans"/>
                  <a:ea typeface="Open Sans"/>
                  <a:cs typeface="Open Sans"/>
                  <a:sym typeface="Open Sans"/>
                </a:rPr>
                <a:t> les plus </a:t>
              </a:r>
              <a:r>
                <a:rPr lang="en-US" sz="2000" b="0" i="1" u="none" strike="noStrike" cap="none" dirty="0" err="1">
                  <a:solidFill>
                    <a:schemeClr val="dk1"/>
                  </a:solidFill>
                  <a:latin typeface="Open Sans"/>
                  <a:ea typeface="Open Sans"/>
                  <a:cs typeface="Open Sans"/>
                  <a:sym typeface="Open Sans"/>
                </a:rPr>
                <a:t>discutés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dans</a:t>
              </a:r>
              <a:r>
                <a:rPr lang="en-US" sz="2000" b="0" i="1" u="none" strike="noStrike" cap="none" dirty="0">
                  <a:solidFill>
                    <a:schemeClr val="dk1"/>
                  </a:solidFill>
                  <a:latin typeface="Open Sans"/>
                  <a:ea typeface="Open Sans"/>
                  <a:cs typeface="Open Sans"/>
                  <a:sym typeface="Open Sans"/>
                </a:rPr>
                <a:t> le </a:t>
              </a:r>
              <a:r>
                <a:rPr lang="en-US" sz="2000" b="0" i="1" u="none" strike="noStrike" cap="none" dirty="0" err="1">
                  <a:solidFill>
                    <a:schemeClr val="dk1"/>
                  </a:solidFill>
                  <a:latin typeface="Open Sans"/>
                  <a:ea typeface="Open Sans"/>
                  <a:cs typeface="Open Sans"/>
                  <a:sym typeface="Open Sans"/>
                </a:rPr>
                <a:t>domaine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est</a:t>
              </a:r>
              <a:r>
                <a:rPr lang="en-US" sz="2000" b="0" i="1" u="none" strike="noStrike" cap="none" dirty="0">
                  <a:solidFill>
                    <a:schemeClr val="dk1"/>
                  </a:solidFill>
                  <a:latin typeface="Open Sans"/>
                  <a:ea typeface="Open Sans"/>
                  <a:cs typeface="Open Sans"/>
                  <a:sym typeface="Open Sans"/>
                </a:rPr>
                <a:t> </a:t>
              </a:r>
              <a:r>
                <a:rPr lang="en-US" sz="2000" i="1" dirty="0" smtClean="0">
                  <a:solidFill>
                    <a:schemeClr val="dk1"/>
                  </a:solidFill>
                  <a:latin typeface="Open Sans"/>
                  <a:ea typeface="Open Sans"/>
                  <a:cs typeface="Open Sans"/>
                  <a:sym typeface="Open Sans"/>
                </a:rPr>
                <a:t>“</a:t>
              </a:r>
              <a:r>
                <a:rPr lang="fr-FR" sz="2000" i="1" dirty="0" smtClean="0">
                  <a:solidFill>
                    <a:schemeClr val="dk1"/>
                  </a:solidFill>
                  <a:latin typeface="Open Sans"/>
                  <a:ea typeface="Open Sans"/>
                  <a:cs typeface="Open Sans"/>
                  <a:sym typeface="Open Sans"/>
                </a:rPr>
                <a:t>le </a:t>
              </a:r>
              <a:r>
                <a:rPr lang="fr-FR" sz="2000" i="1" dirty="0">
                  <a:solidFill>
                    <a:schemeClr val="dk1"/>
                  </a:solidFill>
                  <a:latin typeface="Open Sans"/>
                  <a:ea typeface="Open Sans"/>
                  <a:cs typeface="Open Sans"/>
                  <a:sym typeface="Open Sans"/>
                </a:rPr>
                <a:t>fourrage à haute teneur en protéines et la production </a:t>
              </a:r>
              <a:r>
                <a:rPr lang="fr-FR" sz="2000" i="1" dirty="0" smtClean="0">
                  <a:solidFill>
                    <a:schemeClr val="dk1"/>
                  </a:solidFill>
                  <a:latin typeface="Open Sans"/>
                  <a:ea typeface="Open Sans"/>
                  <a:cs typeface="Open Sans"/>
                  <a:sym typeface="Open Sans"/>
                </a:rPr>
                <a:t>laitière"</a:t>
              </a:r>
              <a:r>
                <a:rPr lang="en-US" sz="2000" b="0" i="1" u="none" strike="noStrike" cap="none" dirty="0" smtClean="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Où</a:t>
              </a:r>
              <a:r>
                <a:rPr lang="en-US" sz="2000" b="0" i="1" u="none" strike="noStrike" cap="none" dirty="0">
                  <a:solidFill>
                    <a:schemeClr val="dk1"/>
                  </a:solidFill>
                  <a:latin typeface="Open Sans"/>
                  <a:ea typeface="Open Sans"/>
                  <a:cs typeface="Open Sans"/>
                  <a:sym typeface="Open Sans"/>
                </a:rPr>
                <a:t> les participants </a:t>
              </a:r>
              <a:r>
                <a:rPr lang="en-US" sz="2000" b="0" i="1" u="none" strike="noStrike" cap="none" dirty="0" err="1">
                  <a:solidFill>
                    <a:schemeClr val="dk1"/>
                  </a:solidFill>
                  <a:latin typeface="Open Sans"/>
                  <a:ea typeface="Open Sans"/>
                  <a:cs typeface="Open Sans"/>
                  <a:sym typeface="Open Sans"/>
                </a:rPr>
                <a:t>peuvent-ils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trouver</a:t>
              </a:r>
              <a:r>
                <a:rPr lang="en-US" sz="2000" b="0" i="1" u="none" strike="noStrike" cap="none" dirty="0">
                  <a:solidFill>
                    <a:schemeClr val="dk1"/>
                  </a:solidFill>
                  <a:latin typeface="Open Sans"/>
                  <a:ea typeface="Open Sans"/>
                  <a:cs typeface="Open Sans"/>
                  <a:sym typeface="Open Sans"/>
                </a:rPr>
                <a:t> les </a:t>
              </a:r>
              <a:r>
                <a:rPr lang="en-US" sz="2000" b="0" i="1" u="none" strike="noStrike" cap="none" dirty="0" err="1">
                  <a:solidFill>
                    <a:schemeClr val="dk1"/>
                  </a:solidFill>
                  <a:latin typeface="Open Sans"/>
                  <a:ea typeface="Open Sans"/>
                  <a:cs typeface="Open Sans"/>
                  <a:sym typeface="Open Sans"/>
                </a:rPr>
                <a:t>recherches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actuelles</a:t>
              </a:r>
              <a:r>
                <a:rPr lang="en-US" sz="2000" b="0" i="1" u="none" strike="noStrike" cap="none" dirty="0">
                  <a:solidFill>
                    <a:schemeClr val="dk1"/>
                  </a:solidFill>
                  <a:latin typeface="Open Sans"/>
                  <a:ea typeface="Open Sans"/>
                  <a:cs typeface="Open Sans"/>
                  <a:sym typeface="Open Sans"/>
                </a:rPr>
                <a:t> et </a:t>
              </a:r>
              <a:r>
                <a:rPr lang="en-US" sz="2000" b="0" i="1" u="none" strike="noStrike" cap="none" dirty="0" smtClean="0">
                  <a:solidFill>
                    <a:schemeClr val="dk1"/>
                  </a:solidFill>
                  <a:latin typeface="Open Sans"/>
                  <a:ea typeface="Open Sans"/>
                  <a:cs typeface="Open Sans"/>
                  <a:sym typeface="Open Sans"/>
                </a:rPr>
                <a:t>la </a:t>
              </a:r>
              <a:r>
                <a:rPr lang="en-US" sz="2000" b="0" i="1" u="none" strike="noStrike" cap="none" dirty="0" err="1">
                  <a:solidFill>
                    <a:schemeClr val="dk1"/>
                  </a:solidFill>
                  <a:latin typeface="Open Sans"/>
                  <a:ea typeface="Open Sans"/>
                  <a:cs typeface="Open Sans"/>
                  <a:sym typeface="Open Sans"/>
                </a:rPr>
                <a:t>littérature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grise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smtClean="0">
                  <a:solidFill>
                    <a:schemeClr val="dk1"/>
                  </a:solidFill>
                  <a:latin typeface="Open Sans"/>
                  <a:ea typeface="Open Sans"/>
                  <a:cs typeface="Open Sans"/>
                  <a:sym typeface="Open Sans"/>
                </a:rPr>
                <a:t>utile ?</a:t>
              </a:r>
              <a:endParaRPr dirty="0"/>
            </a:p>
            <a:p>
              <a:pPr marL="0" marR="0" lvl="0" indent="0" algn="ctr" rtl="0">
                <a:lnSpc>
                  <a:spcPct val="90000"/>
                </a:lnSpc>
                <a:spcBef>
                  <a:spcPts val="700"/>
                </a:spcBef>
                <a:spcAft>
                  <a:spcPts val="0"/>
                </a:spcAft>
                <a:buNone/>
              </a:pPr>
              <a:r>
                <a:rPr lang="en-US" sz="2000" b="1" i="0" u="none" strike="noStrike" cap="none" dirty="0" err="1">
                  <a:solidFill>
                    <a:schemeClr val="dk1"/>
                  </a:solidFill>
                  <a:latin typeface="Open Sans"/>
                  <a:ea typeface="Open Sans"/>
                  <a:cs typeface="Open Sans"/>
                  <a:sym typeface="Open Sans"/>
                </a:rPr>
                <a:t>Quels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outils</a:t>
              </a:r>
              <a:r>
                <a:rPr lang="en-US" sz="2000" b="1" i="0" u="none" strike="noStrike" cap="none" dirty="0">
                  <a:solidFill>
                    <a:schemeClr val="dk1"/>
                  </a:solidFill>
                  <a:latin typeface="Open Sans"/>
                  <a:ea typeface="Open Sans"/>
                  <a:cs typeface="Open Sans"/>
                  <a:sym typeface="Open Sans"/>
                </a:rPr>
                <a:t> de recherche </a:t>
              </a:r>
              <a:r>
                <a:rPr lang="en-US" sz="2000" b="1" i="0" u="none" strike="noStrike" cap="none" dirty="0" err="1">
                  <a:solidFill>
                    <a:schemeClr val="dk1"/>
                  </a:solidFill>
                  <a:latin typeface="Open Sans"/>
                  <a:ea typeface="Open Sans"/>
                  <a:cs typeface="Open Sans"/>
                  <a:sym typeface="Open Sans"/>
                </a:rPr>
                <a:t>devraient</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être</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enseignés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smtClean="0">
                  <a:solidFill>
                    <a:schemeClr val="dk1"/>
                  </a:solidFill>
                  <a:latin typeface="Open Sans"/>
                  <a:ea typeface="Open Sans"/>
                  <a:cs typeface="Open Sans"/>
                  <a:sym typeface="Open Sans"/>
                </a:rPr>
                <a:t>au </a:t>
              </a:r>
              <a:r>
                <a:rPr lang="en-US" sz="2000" b="1" i="0" u="none" strike="noStrike" cap="none" dirty="0" err="1" smtClean="0">
                  <a:solidFill>
                    <a:schemeClr val="dk1"/>
                  </a:solidFill>
                  <a:latin typeface="Open Sans"/>
                  <a:ea typeface="Open Sans"/>
                  <a:cs typeface="Open Sans"/>
                  <a:sym typeface="Open Sans"/>
                </a:rPr>
                <a:t>cours</a:t>
              </a:r>
              <a:r>
                <a:rPr lang="en-US" sz="2000" b="1" i="0" u="none" strike="noStrike" cap="none" dirty="0" smtClean="0">
                  <a:solidFill>
                    <a:schemeClr val="dk1"/>
                  </a:solidFill>
                  <a:latin typeface="Open Sans"/>
                  <a:ea typeface="Open Sans"/>
                  <a:cs typeface="Open Sans"/>
                  <a:sym typeface="Open Sans"/>
                </a:rPr>
                <a:t> des </a:t>
              </a:r>
              <a:r>
                <a:rPr lang="en-US" sz="2000" b="1" i="0" u="none" strike="noStrike" cap="none" dirty="0" err="1">
                  <a:solidFill>
                    <a:schemeClr val="dk1"/>
                  </a:solidFill>
                  <a:latin typeface="Open Sans"/>
                  <a:ea typeface="Open Sans"/>
                  <a:cs typeface="Open Sans"/>
                  <a:sym typeface="Open Sans"/>
                </a:rPr>
                <a:t>quatre</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heures</a:t>
              </a:r>
              <a:r>
                <a:rPr lang="en-US" sz="2000" b="1" i="0" u="none" strike="noStrike" cap="none" dirty="0">
                  <a:solidFill>
                    <a:schemeClr val="dk1"/>
                  </a:solidFill>
                  <a:latin typeface="Open Sans"/>
                  <a:ea typeface="Open Sans"/>
                  <a:cs typeface="Open Sans"/>
                  <a:sym typeface="Open Sans"/>
                </a:rPr>
                <a:t> de formation ?</a:t>
              </a:r>
              <a:endParaRPr sz="2000" b="1" i="0" u="none" strike="noStrike" cap="none" dirty="0">
                <a:solidFill>
                  <a:schemeClr val="dk1"/>
                </a:solidFill>
                <a:latin typeface="Open Sans"/>
                <a:ea typeface="Open Sans"/>
                <a:cs typeface="Open Sans"/>
                <a:sym typeface="Open San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a:spLocks noGrp="1"/>
          </p:cNvSpPr>
          <p:nvPr>
            <p:ph type="title"/>
          </p:nvPr>
        </p:nvSpPr>
        <p:spPr>
          <a:xfrm>
            <a:off x="1" y="304800"/>
            <a:ext cx="7767782" cy="1154708"/>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2400" dirty="0" smtClean="0">
                <a:solidFill>
                  <a:srgbClr val="586F7C"/>
                </a:solidFill>
                <a:latin typeface="Open Sans"/>
                <a:ea typeface="Open Sans"/>
                <a:cs typeface="Open Sans"/>
                <a:sym typeface="Open Sans"/>
              </a:rPr>
              <a:t> Exemples </a:t>
            </a:r>
            <a:r>
              <a:rPr lang="fr-FR" sz="2400" dirty="0">
                <a:solidFill>
                  <a:srgbClr val="586F7C"/>
                </a:solidFill>
                <a:latin typeface="Open Sans"/>
                <a:ea typeface="Open Sans"/>
                <a:cs typeface="Open Sans"/>
                <a:sym typeface="Open Sans"/>
              </a:rPr>
              <a:t>de la nécessité de développer différents</a:t>
            </a:r>
            <a:br>
              <a:rPr lang="fr-FR" sz="2400" dirty="0">
                <a:solidFill>
                  <a:srgbClr val="586F7C"/>
                </a:solidFill>
                <a:latin typeface="Open Sans"/>
                <a:ea typeface="Open Sans"/>
                <a:cs typeface="Open Sans"/>
                <a:sym typeface="Open Sans"/>
              </a:rPr>
            </a:br>
            <a:r>
              <a:rPr lang="fr-FR" sz="2400" dirty="0">
                <a:solidFill>
                  <a:srgbClr val="586F7C"/>
                </a:solidFill>
                <a:latin typeface="Open Sans"/>
                <a:ea typeface="Open Sans"/>
                <a:cs typeface="Open Sans"/>
                <a:sym typeface="Open Sans"/>
              </a:rPr>
              <a:t> ateliers pour des groupes uniques ayant des</a:t>
            </a:r>
            <a:br>
              <a:rPr lang="fr-FR" sz="2400" dirty="0">
                <a:solidFill>
                  <a:srgbClr val="586F7C"/>
                </a:solidFill>
                <a:latin typeface="Open Sans"/>
                <a:ea typeface="Open Sans"/>
                <a:cs typeface="Open Sans"/>
                <a:sym typeface="Open Sans"/>
              </a:rPr>
            </a:br>
            <a:r>
              <a:rPr lang="fr-FR" sz="2400" dirty="0">
                <a:solidFill>
                  <a:srgbClr val="586F7C"/>
                </a:solidFill>
                <a:latin typeface="Open Sans"/>
                <a:ea typeface="Open Sans"/>
                <a:cs typeface="Open Sans"/>
                <a:sym typeface="Open Sans"/>
              </a:rPr>
              <a:t> exigences spécifiques</a:t>
            </a:r>
            <a:endParaRPr sz="2400" dirty="0">
              <a:solidFill>
                <a:srgbClr val="586F7C"/>
              </a:solidFill>
              <a:latin typeface="Open Sans"/>
              <a:ea typeface="Open Sans"/>
              <a:cs typeface="Open Sans"/>
              <a:sym typeface="Open Sans"/>
            </a:endParaRPr>
          </a:p>
        </p:txBody>
      </p:sp>
      <p:grpSp>
        <p:nvGrpSpPr>
          <p:cNvPr id="337" name="Google Shape;337;p46"/>
          <p:cNvGrpSpPr/>
          <p:nvPr/>
        </p:nvGrpSpPr>
        <p:grpSpPr>
          <a:xfrm>
            <a:off x="228886" y="1948721"/>
            <a:ext cx="11729230" cy="4257206"/>
            <a:chOff x="4034" y="0"/>
            <a:chExt cx="11729230" cy="4257206"/>
          </a:xfrm>
        </p:grpSpPr>
        <p:sp>
          <p:nvSpPr>
            <p:cNvPr id="338" name="Google Shape;338;p46"/>
            <p:cNvSpPr/>
            <p:nvPr/>
          </p:nvSpPr>
          <p:spPr>
            <a:xfrm>
              <a:off x="4034" y="0"/>
              <a:ext cx="5410161" cy="4257206"/>
            </a:xfrm>
            <a:prstGeom prst="roundRect">
              <a:avLst>
                <a:gd name="adj" fmla="val 10000"/>
              </a:avLst>
            </a:prstGeom>
            <a:solidFill>
              <a:schemeClr val="lt1"/>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6"/>
            <p:cNvSpPr txBox="1"/>
            <p:nvPr/>
          </p:nvSpPr>
          <p:spPr>
            <a:xfrm>
              <a:off x="128723" y="124689"/>
              <a:ext cx="5160783" cy="400782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b="1" i="0" u="none" strike="noStrike" cap="none" dirty="0" err="1">
                  <a:solidFill>
                    <a:schemeClr val="dk1"/>
                  </a:solidFill>
                  <a:latin typeface="Open Sans"/>
                  <a:ea typeface="Open Sans"/>
                  <a:cs typeface="Open Sans"/>
                  <a:sym typeface="Open Sans"/>
                </a:rPr>
                <a:t>Exemple</a:t>
              </a:r>
              <a:r>
                <a:rPr lang="en-US" sz="2000" b="1" i="0" u="none" strike="noStrike" cap="none" dirty="0">
                  <a:solidFill>
                    <a:schemeClr val="dk1"/>
                  </a:solidFill>
                  <a:latin typeface="Open Sans"/>
                  <a:ea typeface="Open Sans"/>
                  <a:cs typeface="Open Sans"/>
                  <a:sym typeface="Open Sans"/>
                </a:rPr>
                <a:t> 3</a:t>
              </a:r>
              <a:endParaRPr dirty="0"/>
            </a:p>
            <a:p>
              <a:pPr marL="0" marR="0" lvl="0" indent="0" algn="ctr" rtl="0">
                <a:lnSpc>
                  <a:spcPct val="90000"/>
                </a:lnSpc>
                <a:spcBef>
                  <a:spcPts val="700"/>
                </a:spcBef>
                <a:spcAft>
                  <a:spcPts val="0"/>
                </a:spcAft>
                <a:buNone/>
              </a:pPr>
              <a:r>
                <a:rPr lang="en-US" sz="2000" b="1" i="0" u="none" strike="noStrike" cap="none" dirty="0">
                  <a:solidFill>
                    <a:schemeClr val="dk1"/>
                  </a:solidFill>
                  <a:latin typeface="Open Sans"/>
                  <a:ea typeface="Open Sans"/>
                  <a:cs typeface="Open Sans"/>
                  <a:sym typeface="Open Sans"/>
                </a:rPr>
                <a:t>Atelier </a:t>
              </a:r>
              <a:r>
                <a:rPr lang="en-US" sz="2000" b="1" i="0" u="none" strike="noStrike" cap="none" dirty="0" err="1">
                  <a:solidFill>
                    <a:schemeClr val="dk1"/>
                  </a:solidFill>
                  <a:latin typeface="Open Sans"/>
                  <a:ea typeface="Open Sans"/>
                  <a:cs typeface="Open Sans"/>
                  <a:sym typeface="Open Sans"/>
                </a:rPr>
                <a:t>d'une</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smtClean="0">
                  <a:solidFill>
                    <a:schemeClr val="dk1"/>
                  </a:solidFill>
                  <a:latin typeface="Open Sans"/>
                  <a:ea typeface="Open Sans"/>
                  <a:cs typeface="Open Sans"/>
                  <a:sym typeface="Open Sans"/>
                </a:rPr>
                <a:t>journée</a:t>
              </a:r>
              <a:r>
                <a:rPr lang="en-US" sz="2000" b="1" i="0" u="none" strike="noStrike" cap="none" dirty="0" smtClean="0">
                  <a:solidFill>
                    <a:schemeClr val="dk1"/>
                  </a:solidFill>
                  <a:latin typeface="Open Sans"/>
                  <a:ea typeface="Open Sans"/>
                  <a:cs typeface="Open Sans"/>
                  <a:sym typeface="Open Sans"/>
                </a:rPr>
                <a:t> </a:t>
              </a:r>
              <a:r>
                <a:rPr lang="en-US" sz="2000" b="0" i="0" u="none" strike="noStrike" cap="none" dirty="0" smtClean="0">
                  <a:solidFill>
                    <a:schemeClr val="dk1"/>
                  </a:solidFill>
                  <a:latin typeface="Open Sans"/>
                  <a:ea typeface="Open Sans"/>
                  <a:cs typeface="Open Sans"/>
                  <a:sym typeface="Open Sans"/>
                </a:rPr>
                <a:t>: </a:t>
              </a:r>
              <a:endParaRPr dirty="0"/>
            </a:p>
            <a:p>
              <a:pPr marL="0" marR="0" lvl="0" indent="0" algn="ctr" rtl="0">
                <a:lnSpc>
                  <a:spcPct val="90000"/>
                </a:lnSpc>
                <a:spcBef>
                  <a:spcPts val="700"/>
                </a:spcBef>
                <a:spcAft>
                  <a:spcPts val="0"/>
                </a:spcAft>
                <a:buNone/>
              </a:pPr>
              <a:r>
                <a:rPr lang="en-US" sz="2000" b="0" i="1" u="none" strike="noStrike" cap="none" dirty="0">
                  <a:solidFill>
                    <a:schemeClr val="dk1"/>
                  </a:solidFill>
                  <a:latin typeface="Open Sans"/>
                  <a:ea typeface="Open Sans"/>
                  <a:cs typeface="Open Sans"/>
                  <a:sym typeface="Open Sans"/>
                </a:rPr>
                <a:t>Les participants </a:t>
              </a:r>
              <a:r>
                <a:rPr lang="en-US" sz="2000" b="0" i="1" u="none" strike="noStrike" cap="none" dirty="0" err="1">
                  <a:solidFill>
                    <a:schemeClr val="dk1"/>
                  </a:solidFill>
                  <a:latin typeface="Open Sans"/>
                  <a:ea typeface="Open Sans"/>
                  <a:cs typeface="Open Sans"/>
                  <a:sym typeface="Open Sans"/>
                </a:rPr>
                <a:t>sont</a:t>
              </a:r>
              <a:r>
                <a:rPr lang="en-US" sz="2000" b="0" i="1" u="none" strike="noStrike" cap="none" dirty="0">
                  <a:solidFill>
                    <a:schemeClr val="dk1"/>
                  </a:solidFill>
                  <a:latin typeface="Open Sans"/>
                  <a:ea typeface="Open Sans"/>
                  <a:cs typeface="Open Sans"/>
                  <a:sym typeface="Open Sans"/>
                </a:rPr>
                <a:t> des </a:t>
              </a:r>
              <a:r>
                <a:rPr lang="en-US" sz="2000" b="0" i="1" u="none" strike="noStrike" cap="none" dirty="0" err="1">
                  <a:solidFill>
                    <a:schemeClr val="dk1"/>
                  </a:solidFill>
                  <a:latin typeface="Open Sans"/>
                  <a:ea typeface="Open Sans"/>
                  <a:cs typeface="Open Sans"/>
                  <a:sym typeface="Open Sans"/>
                </a:rPr>
                <a:t>étudiants</a:t>
              </a:r>
              <a:r>
                <a:rPr lang="en-US" sz="2000" b="0" i="1" u="none" strike="noStrike" cap="none" dirty="0">
                  <a:solidFill>
                    <a:schemeClr val="dk1"/>
                  </a:solidFill>
                  <a:latin typeface="Open Sans"/>
                  <a:ea typeface="Open Sans"/>
                  <a:cs typeface="Open Sans"/>
                  <a:sym typeface="Open Sans"/>
                </a:rPr>
                <a:t> de </a:t>
              </a:r>
              <a:r>
                <a:rPr lang="en-US" sz="2000" b="0" i="1" u="none" strike="noStrike" cap="none" dirty="0" err="1">
                  <a:solidFill>
                    <a:schemeClr val="dk1"/>
                  </a:solidFill>
                  <a:latin typeface="Open Sans"/>
                  <a:ea typeface="Open Sans"/>
                  <a:cs typeface="Open Sans"/>
                  <a:sym typeface="Open Sans"/>
                </a:rPr>
                <a:t>troisième</a:t>
              </a:r>
              <a:r>
                <a:rPr lang="en-US" sz="2000" b="0" i="1" u="none" strike="noStrike" cap="none" dirty="0">
                  <a:solidFill>
                    <a:schemeClr val="dk1"/>
                  </a:solidFill>
                  <a:latin typeface="Open Sans"/>
                  <a:ea typeface="Open Sans"/>
                  <a:cs typeface="Open Sans"/>
                  <a:sym typeface="Open Sans"/>
                </a:rPr>
                <a:t> cycle </a:t>
              </a:r>
              <a:r>
                <a:rPr lang="en-US" sz="2000" b="0" i="1" u="none" strike="noStrike" cap="none" dirty="0" err="1">
                  <a:solidFill>
                    <a:schemeClr val="dk1"/>
                  </a:solidFill>
                  <a:latin typeface="Open Sans"/>
                  <a:ea typeface="Open Sans"/>
                  <a:cs typeface="Open Sans"/>
                  <a:sym typeface="Open Sans"/>
                </a:rPr>
                <a:t>en</a:t>
              </a:r>
              <a:r>
                <a:rPr lang="en-US" sz="2000" b="0" i="1" u="none" strike="noStrike" cap="none" dirty="0">
                  <a:solidFill>
                    <a:schemeClr val="dk1"/>
                  </a:solidFill>
                  <a:latin typeface="Open Sans"/>
                  <a:ea typeface="Open Sans"/>
                  <a:cs typeface="Open Sans"/>
                  <a:sym typeface="Open Sans"/>
                </a:rPr>
                <a:t> sciences de </a:t>
              </a:r>
              <a:r>
                <a:rPr lang="en-US" sz="2000" b="0" i="1" u="none" strike="noStrike" cap="none" dirty="0" err="1">
                  <a:solidFill>
                    <a:schemeClr val="dk1"/>
                  </a:solidFill>
                  <a:latin typeface="Open Sans"/>
                  <a:ea typeface="Open Sans"/>
                  <a:cs typeface="Open Sans"/>
                  <a:sym typeface="Open Sans"/>
                </a:rPr>
                <a:t>l'environnement</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Ils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commencent</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leur</a:t>
              </a:r>
              <a:r>
                <a:rPr lang="en-US" sz="2000" b="0" i="1" u="none" strike="noStrike" cap="none" dirty="0">
                  <a:solidFill>
                    <a:schemeClr val="dk1"/>
                  </a:solidFill>
                  <a:latin typeface="Open Sans"/>
                  <a:ea typeface="Open Sans"/>
                  <a:cs typeface="Open Sans"/>
                  <a:sym typeface="Open Sans"/>
                </a:rPr>
                <a:t> recherche </a:t>
              </a:r>
              <a:r>
                <a:rPr lang="en-US" sz="2000" b="0" i="1" u="none" strike="noStrike" cap="none" dirty="0" err="1">
                  <a:solidFill>
                    <a:schemeClr val="dk1"/>
                  </a:solidFill>
                  <a:latin typeface="Open Sans"/>
                  <a:ea typeface="Open Sans"/>
                  <a:cs typeface="Open Sans"/>
                  <a:sym typeface="Open Sans"/>
                </a:rPr>
                <a:t>documentaire</a:t>
              </a:r>
              <a:r>
                <a:rPr lang="en-US" sz="2000" b="0" i="1" u="none" strike="noStrike" cap="none" dirty="0">
                  <a:solidFill>
                    <a:schemeClr val="dk1"/>
                  </a:solidFill>
                  <a:latin typeface="Open Sans"/>
                  <a:ea typeface="Open Sans"/>
                  <a:cs typeface="Open Sans"/>
                  <a:sym typeface="Open Sans"/>
                </a:rPr>
                <a:t> pour </a:t>
              </a:r>
              <a:r>
                <a:rPr lang="en-US" sz="2000" b="0" i="1" u="none" strike="noStrike" cap="none" dirty="0" err="1">
                  <a:solidFill>
                    <a:schemeClr val="dk1"/>
                  </a:solidFill>
                  <a:latin typeface="Open Sans"/>
                  <a:ea typeface="Open Sans"/>
                  <a:cs typeface="Open Sans"/>
                  <a:sym typeface="Open Sans"/>
                </a:rPr>
                <a:t>leurs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projets</a:t>
              </a:r>
              <a:r>
                <a:rPr lang="en-US" sz="2000" b="0" i="1" u="none" strike="noStrike" cap="none" dirty="0">
                  <a:solidFill>
                    <a:schemeClr val="dk1"/>
                  </a:solidFill>
                  <a:latin typeface="Open Sans"/>
                  <a:ea typeface="Open Sans"/>
                  <a:cs typeface="Open Sans"/>
                  <a:sym typeface="Open Sans"/>
                </a:rPr>
                <a:t> de </a:t>
              </a:r>
              <a:r>
                <a:rPr lang="en-US" sz="2000" b="0" i="1" u="none" strike="noStrike" cap="none" dirty="0" err="1">
                  <a:solidFill>
                    <a:schemeClr val="dk1"/>
                  </a:solidFill>
                  <a:latin typeface="Open Sans"/>
                  <a:ea typeface="Open Sans"/>
                  <a:cs typeface="Open Sans"/>
                  <a:sym typeface="Open Sans"/>
                </a:rPr>
                <a:t>recherche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smtClean="0">
                  <a:solidFill>
                    <a:schemeClr val="dk1"/>
                  </a:solidFill>
                  <a:latin typeface="Open Sans"/>
                  <a:ea typeface="Open Sans"/>
                  <a:cs typeface="Open Sans"/>
                  <a:sym typeface="Open Sans"/>
                </a:rPr>
                <a:t>et </a:t>
              </a:r>
              <a:r>
                <a:rPr lang="en-US" sz="2000" b="0" i="1" u="none" strike="noStrike" cap="none" dirty="0" err="1">
                  <a:solidFill>
                    <a:schemeClr val="dk1"/>
                  </a:solidFill>
                  <a:latin typeface="Open Sans"/>
                  <a:ea typeface="Open Sans"/>
                  <a:cs typeface="Open Sans"/>
                  <a:sym typeface="Open Sans"/>
                </a:rPr>
                <a:t>souhaitent</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trouver</a:t>
              </a:r>
              <a:r>
                <a:rPr lang="en-US" sz="2000" b="0" i="1" u="none" strike="noStrike" cap="none" dirty="0">
                  <a:solidFill>
                    <a:schemeClr val="dk1"/>
                  </a:solidFill>
                  <a:latin typeface="Open Sans"/>
                  <a:ea typeface="Open Sans"/>
                  <a:cs typeface="Open Sans"/>
                  <a:sym typeface="Open Sans"/>
                </a:rPr>
                <a:t> un </a:t>
              </a:r>
              <a:r>
                <a:rPr lang="en-US" sz="2000" b="0" i="1" u="none" strike="noStrike" cap="none" dirty="0" err="1">
                  <a:solidFill>
                    <a:schemeClr val="dk1"/>
                  </a:solidFill>
                  <a:latin typeface="Open Sans"/>
                  <a:ea typeface="Open Sans"/>
                  <a:cs typeface="Open Sans"/>
                  <a:sym typeface="Open Sans"/>
                </a:rPr>
                <a:t>programme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informatique</a:t>
              </a:r>
              <a:r>
                <a:rPr lang="en-US" sz="2000" b="0" i="1" u="none" strike="noStrike" cap="none" dirty="0">
                  <a:solidFill>
                    <a:schemeClr val="dk1"/>
                  </a:solidFill>
                  <a:latin typeface="Open Sans"/>
                  <a:ea typeface="Open Sans"/>
                  <a:cs typeface="Open Sans"/>
                  <a:sym typeface="Open Sans"/>
                </a:rPr>
                <a:t> pour </a:t>
              </a:r>
              <a:r>
                <a:rPr lang="en-US" sz="2000" b="0" i="1" u="none" strike="noStrike" cap="none" dirty="0" err="1">
                  <a:solidFill>
                    <a:schemeClr val="dk1"/>
                  </a:solidFill>
                  <a:latin typeface="Open Sans"/>
                  <a:ea typeface="Open Sans"/>
                  <a:cs typeface="Open Sans"/>
                  <a:sym typeface="Open Sans"/>
                </a:rPr>
                <a:t>organiser</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tous</a:t>
              </a:r>
              <a:r>
                <a:rPr lang="en-US" sz="2000" b="0" i="1" u="none" strike="noStrike" cap="none" dirty="0">
                  <a:solidFill>
                    <a:schemeClr val="dk1"/>
                  </a:solidFill>
                  <a:latin typeface="Open Sans"/>
                  <a:ea typeface="Open Sans"/>
                  <a:cs typeface="Open Sans"/>
                  <a:sym typeface="Open Sans"/>
                </a:rPr>
                <a:t> les </a:t>
              </a:r>
              <a:r>
                <a:rPr lang="en-US" sz="2000" b="0" i="1" u="none" strike="noStrike" cap="none" dirty="0" err="1">
                  <a:solidFill>
                    <a:schemeClr val="dk1"/>
                  </a:solidFill>
                  <a:latin typeface="Open Sans"/>
                  <a:ea typeface="Open Sans"/>
                  <a:cs typeface="Open Sans"/>
                  <a:sym typeface="Open Sans"/>
                </a:rPr>
                <a:t>résultats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d’articles</a:t>
              </a:r>
              <a:r>
                <a:rPr lang="en-US" sz="2000" b="0" i="1" u="none" strike="noStrike" cap="none" dirty="0">
                  <a:solidFill>
                    <a:schemeClr val="dk1"/>
                  </a:solidFill>
                  <a:latin typeface="Open Sans"/>
                  <a:ea typeface="Open Sans"/>
                  <a:cs typeface="Open Sans"/>
                  <a:sym typeface="Open Sans"/>
                </a:rPr>
                <a:t> et de livres</a:t>
              </a:r>
              <a:r>
                <a:rPr lang="en-US" sz="2000" b="0" i="1" u="none" strike="noStrike" cap="none" dirty="0" smtClean="0">
                  <a:solidFill>
                    <a:schemeClr val="dk1"/>
                  </a:solidFill>
                  <a:latin typeface="Open Sans"/>
                  <a:ea typeface="Open Sans"/>
                  <a:cs typeface="Open Sans"/>
                  <a:sym typeface="Open Sans"/>
                </a:rPr>
                <a:t>.</a:t>
              </a:r>
              <a:endParaRPr dirty="0"/>
            </a:p>
            <a:p>
              <a:pPr marL="0" marR="0" lvl="0" indent="0" algn="ctr" rtl="0">
                <a:lnSpc>
                  <a:spcPct val="90000"/>
                </a:lnSpc>
                <a:spcBef>
                  <a:spcPts val="700"/>
                </a:spcBef>
                <a:spcAft>
                  <a:spcPts val="0"/>
                </a:spcAft>
                <a:buNone/>
              </a:pPr>
              <a:r>
                <a:rPr lang="en-US" sz="2000" b="1" i="0" u="none" strike="noStrike" cap="none" dirty="0" err="1">
                  <a:solidFill>
                    <a:schemeClr val="dk1"/>
                  </a:solidFill>
                  <a:latin typeface="Open Sans"/>
                  <a:ea typeface="Open Sans"/>
                  <a:cs typeface="Open Sans"/>
                  <a:sym typeface="Open Sans"/>
                </a:rPr>
                <a:t>Quelles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ressources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seraient</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couvertes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dans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cet</a:t>
              </a:r>
              <a:r>
                <a:rPr lang="en-US" sz="2000" b="1" i="0" u="none" strike="noStrike" cap="none" dirty="0">
                  <a:solidFill>
                    <a:schemeClr val="dk1"/>
                  </a:solidFill>
                  <a:latin typeface="Open Sans"/>
                  <a:ea typeface="Open Sans"/>
                  <a:cs typeface="Open Sans"/>
                  <a:sym typeface="Open Sans"/>
                </a:rPr>
                <a:t> atelier de sept </a:t>
              </a:r>
              <a:r>
                <a:rPr lang="en-US" sz="2000" b="1" i="0" u="none" strike="noStrike" cap="none" dirty="0" err="1" smtClean="0">
                  <a:solidFill>
                    <a:schemeClr val="dk1"/>
                  </a:solidFill>
                  <a:latin typeface="Open Sans"/>
                  <a:ea typeface="Open Sans"/>
                  <a:cs typeface="Open Sans"/>
                  <a:sym typeface="Open Sans"/>
                </a:rPr>
                <a:t>heures</a:t>
              </a:r>
              <a:r>
                <a:rPr lang="en-US" sz="2000" b="1" i="0" u="none" strike="noStrike" cap="none" dirty="0" smtClean="0">
                  <a:solidFill>
                    <a:schemeClr val="dk1"/>
                  </a:solidFill>
                  <a:latin typeface="Open Sans"/>
                  <a:ea typeface="Open Sans"/>
                  <a:cs typeface="Open Sans"/>
                  <a:sym typeface="Open Sans"/>
                </a:rPr>
                <a:t> ? </a:t>
              </a:r>
              <a:endParaRPr sz="2000" b="1" i="0" u="none" strike="noStrike" cap="none" dirty="0">
                <a:solidFill>
                  <a:schemeClr val="dk1"/>
                </a:solidFill>
                <a:latin typeface="Open Sans"/>
                <a:ea typeface="Open Sans"/>
                <a:cs typeface="Open Sans"/>
                <a:sym typeface="Open Sans"/>
              </a:endParaRPr>
            </a:p>
          </p:txBody>
        </p:sp>
        <p:sp>
          <p:nvSpPr>
            <p:cNvPr id="340" name="Google Shape;340;p46"/>
            <p:cNvSpPr/>
            <p:nvPr/>
          </p:nvSpPr>
          <p:spPr>
            <a:xfrm>
              <a:off x="6323103" y="0"/>
              <a:ext cx="5410161" cy="4257206"/>
            </a:xfrm>
            <a:prstGeom prst="roundRect">
              <a:avLst>
                <a:gd name="adj" fmla="val 10000"/>
              </a:avLst>
            </a:prstGeom>
            <a:solidFill>
              <a:schemeClr val="lt1"/>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6"/>
            <p:cNvSpPr txBox="1"/>
            <p:nvPr/>
          </p:nvSpPr>
          <p:spPr>
            <a:xfrm>
              <a:off x="6447792" y="124689"/>
              <a:ext cx="5160783" cy="400782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en-US" sz="2000" b="1" i="0" u="none" strike="noStrike" cap="none" dirty="0" err="1">
                  <a:solidFill>
                    <a:schemeClr val="dk1"/>
                  </a:solidFill>
                  <a:latin typeface="Open Sans"/>
                  <a:ea typeface="Open Sans"/>
                  <a:cs typeface="Open Sans"/>
                  <a:sym typeface="Open Sans"/>
                </a:rPr>
                <a:t>Exemple</a:t>
              </a:r>
              <a:r>
                <a:rPr lang="en-US" sz="2000" b="1" i="0" u="none" strike="noStrike" cap="none" dirty="0">
                  <a:solidFill>
                    <a:schemeClr val="dk1"/>
                  </a:solidFill>
                  <a:latin typeface="Open Sans"/>
                  <a:ea typeface="Open Sans"/>
                  <a:cs typeface="Open Sans"/>
                  <a:sym typeface="Open Sans"/>
                </a:rPr>
                <a:t> 4</a:t>
              </a:r>
              <a:endParaRPr dirty="0"/>
            </a:p>
            <a:p>
              <a:pPr marL="0" marR="0" lvl="0" indent="0" algn="ctr" rtl="0">
                <a:lnSpc>
                  <a:spcPct val="90000"/>
                </a:lnSpc>
                <a:spcBef>
                  <a:spcPts val="700"/>
                </a:spcBef>
                <a:spcAft>
                  <a:spcPts val="0"/>
                </a:spcAft>
                <a:buNone/>
              </a:pPr>
              <a:r>
                <a:rPr lang="en-US" sz="2000" b="1" i="0" u="none" strike="noStrike" cap="none" dirty="0" err="1">
                  <a:solidFill>
                    <a:schemeClr val="dk1"/>
                  </a:solidFill>
                  <a:latin typeface="Open Sans"/>
                  <a:ea typeface="Open Sans"/>
                  <a:cs typeface="Open Sans"/>
                  <a:sym typeface="Open Sans"/>
                </a:rPr>
                <a:t>Trois</a:t>
              </a:r>
              <a:r>
                <a:rPr lang="en-US" sz="2000" b="1" i="0" u="none" strike="noStrike" cap="none" dirty="0">
                  <a:solidFill>
                    <a:schemeClr val="dk1"/>
                  </a:solidFill>
                  <a:latin typeface="Open Sans"/>
                  <a:ea typeface="Open Sans"/>
                  <a:cs typeface="Open Sans"/>
                  <a:sym typeface="Open Sans"/>
                </a:rPr>
                <a:t> sessions de </a:t>
              </a:r>
              <a:r>
                <a:rPr lang="en-US" sz="2000" b="1" i="0" u="none" strike="noStrike" cap="none" dirty="0" err="1">
                  <a:solidFill>
                    <a:schemeClr val="dk1"/>
                  </a:solidFill>
                  <a:latin typeface="Open Sans"/>
                  <a:ea typeface="Open Sans"/>
                  <a:cs typeface="Open Sans"/>
                  <a:sym typeface="Open Sans"/>
                </a:rPr>
                <a:t>deux</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smtClean="0">
                  <a:solidFill>
                    <a:schemeClr val="dk1"/>
                  </a:solidFill>
                  <a:latin typeface="Open Sans"/>
                  <a:ea typeface="Open Sans"/>
                  <a:cs typeface="Open Sans"/>
                  <a:sym typeface="Open Sans"/>
                </a:rPr>
                <a:t>heures</a:t>
              </a:r>
              <a:r>
                <a:rPr lang="en-US" sz="2000" b="1" i="0" u="none" strike="noStrike" cap="none" dirty="0" smtClean="0">
                  <a:solidFill>
                    <a:schemeClr val="dk1"/>
                  </a:solidFill>
                  <a:latin typeface="Open Sans"/>
                  <a:ea typeface="Open Sans"/>
                  <a:cs typeface="Open Sans"/>
                  <a:sym typeface="Open Sans"/>
                </a:rPr>
                <a:t> </a:t>
              </a:r>
              <a:r>
                <a:rPr lang="en-US" sz="2000" b="0" i="0" u="none" strike="noStrike" cap="none" dirty="0" smtClean="0">
                  <a:solidFill>
                    <a:schemeClr val="dk1"/>
                  </a:solidFill>
                  <a:latin typeface="Open Sans"/>
                  <a:ea typeface="Open Sans"/>
                  <a:cs typeface="Open Sans"/>
                  <a:sym typeface="Open Sans"/>
                </a:rPr>
                <a:t>: </a:t>
              </a:r>
              <a:endParaRPr dirty="0"/>
            </a:p>
            <a:p>
              <a:pPr marL="0" marR="0" lvl="0" indent="0" algn="ctr" rtl="0">
                <a:lnSpc>
                  <a:spcPct val="90000"/>
                </a:lnSpc>
                <a:spcBef>
                  <a:spcPts val="700"/>
                </a:spcBef>
                <a:spcAft>
                  <a:spcPts val="0"/>
                </a:spcAft>
                <a:buNone/>
              </a:pPr>
              <a:r>
                <a:rPr lang="en-US" sz="2000" b="0" i="1" u="none" strike="noStrike" cap="none" dirty="0">
                  <a:solidFill>
                    <a:schemeClr val="dk1"/>
                  </a:solidFill>
                  <a:latin typeface="Open Sans"/>
                  <a:ea typeface="Open Sans"/>
                  <a:cs typeface="Open Sans"/>
                  <a:sym typeface="Open Sans"/>
                </a:rPr>
                <a:t>Les participants </a:t>
              </a:r>
              <a:r>
                <a:rPr lang="en-US" sz="2000" b="0" i="1" u="none" strike="noStrike" cap="none" dirty="0" err="1">
                  <a:solidFill>
                    <a:schemeClr val="dk1"/>
                  </a:solidFill>
                  <a:latin typeface="Open Sans"/>
                  <a:ea typeface="Open Sans"/>
                  <a:cs typeface="Open Sans"/>
                  <a:sym typeface="Open Sans"/>
                </a:rPr>
                <a:t>sont</a:t>
              </a:r>
              <a:r>
                <a:rPr lang="en-US" sz="2000" b="0" i="1" u="none" strike="noStrike" cap="none" dirty="0">
                  <a:solidFill>
                    <a:schemeClr val="dk1"/>
                  </a:solidFill>
                  <a:latin typeface="Open Sans"/>
                  <a:ea typeface="Open Sans"/>
                  <a:cs typeface="Open Sans"/>
                  <a:sym typeface="Open Sans"/>
                </a:rPr>
                <a:t> des </a:t>
              </a:r>
              <a:r>
                <a:rPr lang="en-US" sz="2000" b="0" i="1" u="none" strike="noStrike" cap="none" dirty="0" err="1">
                  <a:solidFill>
                    <a:schemeClr val="dk1"/>
                  </a:solidFill>
                  <a:latin typeface="Open Sans"/>
                  <a:ea typeface="Open Sans"/>
                  <a:cs typeface="Open Sans"/>
                  <a:sym typeface="Open Sans"/>
                </a:rPr>
                <a:t>étudiants</a:t>
              </a:r>
              <a:r>
                <a:rPr lang="en-US" sz="2000" b="0" i="1" u="none" strike="noStrike" cap="none" dirty="0">
                  <a:solidFill>
                    <a:schemeClr val="dk1"/>
                  </a:solidFill>
                  <a:latin typeface="Open Sans"/>
                  <a:ea typeface="Open Sans"/>
                  <a:cs typeface="Open Sans"/>
                  <a:sym typeface="Open Sans"/>
                </a:rPr>
                <a:t> de </a:t>
              </a:r>
              <a:r>
                <a:rPr lang="en-US" sz="2000" b="0" i="1" u="none" strike="noStrike" cap="none" dirty="0" err="1">
                  <a:solidFill>
                    <a:schemeClr val="dk1"/>
                  </a:solidFill>
                  <a:latin typeface="Open Sans"/>
                  <a:ea typeface="Open Sans"/>
                  <a:cs typeface="Open Sans"/>
                  <a:sym typeface="Open Sans"/>
                </a:rPr>
                <a:t>quatrième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année</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en</a:t>
              </a:r>
              <a:r>
                <a:rPr lang="en-US" sz="2000" b="0" i="1" u="none" strike="noStrike" cap="none" dirty="0">
                  <a:solidFill>
                    <a:schemeClr val="dk1"/>
                  </a:solidFill>
                  <a:latin typeface="Open Sans"/>
                  <a:ea typeface="Open Sans"/>
                  <a:cs typeface="Open Sans"/>
                  <a:sym typeface="Open Sans"/>
                </a:rPr>
                <a:t> sciences </a:t>
              </a:r>
              <a:r>
                <a:rPr lang="en-US" sz="2000" b="0" i="1" u="none" strike="noStrike" cap="none" dirty="0" err="1">
                  <a:solidFill>
                    <a:schemeClr val="dk1"/>
                  </a:solidFill>
                  <a:latin typeface="Open Sans"/>
                  <a:ea typeface="Open Sans"/>
                  <a:cs typeface="Open Sans"/>
                  <a:sym typeface="Open Sans"/>
                </a:rPr>
                <a:t>infirmières</a:t>
              </a:r>
              <a:r>
                <a:rPr lang="en-US" sz="2000" b="0" i="1" u="none" strike="noStrike" cap="none" dirty="0">
                  <a:solidFill>
                    <a:schemeClr val="dk1"/>
                  </a:solidFill>
                  <a:latin typeface="Open Sans"/>
                  <a:ea typeface="Open Sans"/>
                  <a:cs typeface="Open Sans"/>
                  <a:sym typeface="Open Sans"/>
                </a:rPr>
                <a:t> sur le point de commencer </a:t>
              </a:r>
              <a:r>
                <a:rPr lang="en-US" sz="2000" b="0" i="1" u="none" strike="noStrike" cap="none" dirty="0" err="1">
                  <a:solidFill>
                    <a:schemeClr val="dk1"/>
                  </a:solidFill>
                  <a:latin typeface="Open Sans"/>
                  <a:ea typeface="Open Sans"/>
                  <a:cs typeface="Open Sans"/>
                  <a:sym typeface="Open Sans"/>
                </a:rPr>
                <a:t>leurs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recherches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documentaires</a:t>
              </a:r>
              <a:r>
                <a:rPr lang="en-US" sz="2000" b="0" i="1" u="none" strike="noStrike" cap="none" dirty="0">
                  <a:solidFill>
                    <a:schemeClr val="dk1"/>
                  </a:solidFill>
                  <a:latin typeface="Open Sans"/>
                  <a:ea typeface="Open Sans"/>
                  <a:cs typeface="Open Sans"/>
                  <a:sym typeface="Open Sans"/>
                </a:rPr>
                <a:t> pour </a:t>
              </a:r>
              <a:r>
                <a:rPr lang="en-US" sz="2000" b="0" i="1" u="none" strike="noStrike" cap="none" dirty="0" err="1">
                  <a:solidFill>
                    <a:schemeClr val="dk1"/>
                  </a:solidFill>
                  <a:latin typeface="Open Sans"/>
                  <a:ea typeface="Open Sans"/>
                  <a:cs typeface="Open Sans"/>
                  <a:sym typeface="Open Sans"/>
                </a:rPr>
                <a:t>leur</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thèse</a:t>
              </a:r>
              <a:r>
                <a:rPr lang="en-US" sz="2000" b="0" i="1" u="none" strike="noStrike" cap="none" dirty="0">
                  <a:solidFill>
                    <a:schemeClr val="dk1"/>
                  </a:solidFill>
                  <a:latin typeface="Open Sans"/>
                  <a:ea typeface="Open Sans"/>
                  <a:cs typeface="Open Sans"/>
                  <a:sym typeface="Open Sans"/>
                </a:rPr>
                <a:t> de fin </a:t>
              </a:r>
              <a:r>
                <a:rPr lang="en-US" sz="2000" b="0" i="1" u="none" strike="noStrike" cap="none" dirty="0" err="1">
                  <a:solidFill>
                    <a:schemeClr val="dk1"/>
                  </a:solidFill>
                  <a:latin typeface="Open Sans"/>
                  <a:ea typeface="Open Sans"/>
                  <a:cs typeface="Open Sans"/>
                  <a:sym typeface="Open Sans"/>
                </a:rPr>
                <a:t>d'études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En</a:t>
              </a:r>
              <a:r>
                <a:rPr lang="en-US" sz="2000" b="0" i="1" u="none" strike="noStrike" cap="none" dirty="0">
                  <a:solidFill>
                    <a:schemeClr val="dk1"/>
                  </a:solidFill>
                  <a:latin typeface="Open Sans"/>
                  <a:ea typeface="Open Sans"/>
                  <a:cs typeface="Open Sans"/>
                  <a:sym typeface="Open Sans"/>
                </a:rPr>
                <a:t> plus </a:t>
              </a:r>
              <a:r>
                <a:rPr lang="en-US" sz="2000" b="0" i="1" u="none" strike="noStrike" cap="none" dirty="0" err="1">
                  <a:solidFill>
                    <a:schemeClr val="dk1"/>
                  </a:solidFill>
                  <a:latin typeface="Open Sans"/>
                  <a:ea typeface="Open Sans"/>
                  <a:cs typeface="Open Sans"/>
                  <a:sym typeface="Open Sans"/>
                </a:rPr>
                <a:t>d'apprendre</a:t>
              </a:r>
              <a:r>
                <a:rPr lang="en-US" sz="2000" b="0" i="1" u="none" strike="noStrike" cap="none" dirty="0">
                  <a:solidFill>
                    <a:schemeClr val="dk1"/>
                  </a:solidFill>
                  <a:latin typeface="Open Sans"/>
                  <a:ea typeface="Open Sans"/>
                  <a:cs typeface="Open Sans"/>
                  <a:sym typeface="Open Sans"/>
                </a:rPr>
                <a:t> à identifier et à lire les </a:t>
              </a:r>
              <a:r>
                <a:rPr lang="en-US" sz="2000" b="0" i="1" u="none" strike="noStrike" cap="none" dirty="0" err="1">
                  <a:solidFill>
                    <a:schemeClr val="dk1"/>
                  </a:solidFill>
                  <a:latin typeface="Open Sans"/>
                  <a:ea typeface="Open Sans"/>
                  <a:cs typeface="Open Sans"/>
                  <a:sym typeface="Open Sans"/>
                </a:rPr>
                <a:t>informations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smtClean="0">
                  <a:solidFill>
                    <a:schemeClr val="dk1"/>
                  </a:solidFill>
                  <a:latin typeface="Open Sans"/>
                  <a:ea typeface="Open Sans"/>
                  <a:cs typeface="Open Sans"/>
                  <a:sym typeface="Open Sans"/>
                </a:rPr>
                <a:t>sur les </a:t>
              </a:r>
              <a:r>
                <a:rPr lang="en-US" sz="2000" b="0" i="1" u="none" strike="noStrike" cap="none" dirty="0" err="1" smtClean="0">
                  <a:solidFill>
                    <a:schemeClr val="dk1"/>
                  </a:solidFill>
                  <a:latin typeface="Open Sans"/>
                  <a:ea typeface="Open Sans"/>
                  <a:cs typeface="Open Sans"/>
                  <a:sym typeface="Open Sans"/>
                </a:rPr>
                <a:t>recherches</a:t>
              </a:r>
              <a:r>
                <a:rPr lang="en-US" sz="2000" b="0" i="1" u="none" strike="noStrike" cap="none" dirty="0" smtClean="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actuelles</a:t>
              </a:r>
              <a:r>
                <a:rPr lang="en-US" sz="2000" b="0" i="1" u="none" strike="noStrike" cap="none" dirty="0">
                  <a:solidFill>
                    <a:schemeClr val="dk1"/>
                  </a:solidFill>
                  <a:latin typeface="Open Sans"/>
                  <a:ea typeface="Open Sans"/>
                  <a:cs typeface="Open Sans"/>
                  <a:sym typeface="Open Sans"/>
                </a:rPr>
                <a:t>, les </a:t>
              </a:r>
              <a:r>
                <a:rPr lang="en-US" sz="2000" b="0" i="1" u="none" strike="noStrike" cap="none" dirty="0" err="1">
                  <a:solidFill>
                    <a:schemeClr val="dk1"/>
                  </a:solidFill>
                  <a:latin typeface="Open Sans"/>
                  <a:ea typeface="Open Sans"/>
                  <a:cs typeface="Open Sans"/>
                  <a:sym typeface="Open Sans"/>
                </a:rPr>
                <a:t>étudiants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ont</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besoin</a:t>
              </a:r>
              <a:r>
                <a:rPr lang="en-US" sz="2000" b="0" i="1" u="none" strike="noStrike" cap="none" dirty="0">
                  <a:solidFill>
                    <a:schemeClr val="dk1"/>
                  </a:solidFill>
                  <a:latin typeface="Open Sans"/>
                  <a:ea typeface="Open Sans"/>
                  <a:cs typeface="Open Sans"/>
                  <a:sym typeface="Open Sans"/>
                </a:rPr>
                <a:t> d'un </a:t>
              </a:r>
              <a:r>
                <a:rPr lang="en-US" sz="2000" b="0" i="1" u="none" strike="noStrike" cap="none" dirty="0" err="1">
                  <a:solidFill>
                    <a:schemeClr val="dk1"/>
                  </a:solidFill>
                  <a:latin typeface="Open Sans"/>
                  <a:ea typeface="Open Sans"/>
                  <a:cs typeface="Open Sans"/>
                  <a:sym typeface="Open Sans"/>
                </a:rPr>
                <a:t>outil</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smtClean="0">
                  <a:solidFill>
                    <a:schemeClr val="dk1"/>
                  </a:solidFill>
                  <a:latin typeface="Open Sans"/>
                  <a:ea typeface="Open Sans"/>
                  <a:cs typeface="Open Sans"/>
                  <a:sym typeface="Open Sans"/>
                </a:rPr>
                <a:t>pour </a:t>
              </a:r>
              <a:r>
                <a:rPr lang="en-US" sz="2000" b="0" i="1" u="none" strike="noStrike" cap="none" dirty="0" err="1" smtClean="0">
                  <a:solidFill>
                    <a:schemeClr val="dk1"/>
                  </a:solidFill>
                  <a:latin typeface="Open Sans"/>
                  <a:ea typeface="Open Sans"/>
                  <a:cs typeface="Open Sans"/>
                  <a:sym typeface="Open Sans"/>
                </a:rPr>
                <a:t>garder</a:t>
              </a:r>
              <a:r>
                <a:rPr lang="en-US" sz="2000" b="0" i="1" u="none" strike="noStrike" cap="none" dirty="0" smtClean="0">
                  <a:solidFill>
                    <a:schemeClr val="dk1"/>
                  </a:solidFill>
                  <a:latin typeface="Open Sans"/>
                  <a:ea typeface="Open Sans"/>
                  <a:cs typeface="Open Sans"/>
                  <a:sym typeface="Open Sans"/>
                </a:rPr>
                <a:t> </a:t>
              </a:r>
              <a:r>
                <a:rPr lang="en-US" sz="2000" b="0" i="1" u="none" strike="noStrike" cap="none" dirty="0" err="1" smtClean="0">
                  <a:solidFill>
                    <a:schemeClr val="dk1"/>
                  </a:solidFill>
                  <a:latin typeface="Open Sans"/>
                  <a:ea typeface="Open Sans"/>
                  <a:cs typeface="Open Sans"/>
                  <a:sym typeface="Open Sans"/>
                </a:rPr>
                <a:t>une</a:t>
              </a:r>
              <a:r>
                <a:rPr lang="en-US" sz="2000" b="0" i="1" u="none" strike="noStrike" cap="none" dirty="0" smtClean="0">
                  <a:solidFill>
                    <a:schemeClr val="dk1"/>
                  </a:solidFill>
                  <a:latin typeface="Open Sans"/>
                  <a:ea typeface="Open Sans"/>
                  <a:cs typeface="Open Sans"/>
                  <a:sym typeface="Open Sans"/>
                </a:rPr>
                <a:t> trace des articles </a:t>
              </a:r>
              <a:r>
                <a:rPr lang="en-US" sz="2000" b="0" i="1" u="none" strike="noStrike" cap="none" dirty="0" err="1">
                  <a:solidFill>
                    <a:schemeClr val="dk1"/>
                  </a:solidFill>
                  <a:latin typeface="Open Sans"/>
                  <a:ea typeface="Open Sans"/>
                  <a:cs typeface="Open Sans"/>
                  <a:sym typeface="Open Sans"/>
                </a:rPr>
                <a:t>qu'ils</a:t>
              </a:r>
              <a:r>
                <a:rPr lang="en-US" sz="2000" b="0" i="1" u="none" strike="noStrike" cap="none" dirty="0">
                  <a:solidFill>
                    <a:schemeClr val="dk1"/>
                  </a:solidFill>
                  <a:latin typeface="Open Sans"/>
                  <a:ea typeface="Open Sans"/>
                  <a:cs typeface="Open Sans"/>
                  <a:sym typeface="Open Sans"/>
                </a:rPr>
                <a:t> </a:t>
              </a:r>
              <a:r>
                <a:rPr lang="en-US" sz="2000" b="0" i="1" u="none" strike="noStrike" cap="none" dirty="0" err="1">
                  <a:solidFill>
                    <a:schemeClr val="dk1"/>
                  </a:solidFill>
                  <a:latin typeface="Open Sans"/>
                  <a:ea typeface="Open Sans"/>
                  <a:cs typeface="Open Sans"/>
                  <a:sym typeface="Open Sans"/>
                </a:rPr>
                <a:t>trouvent</a:t>
              </a:r>
              <a:r>
                <a:rPr lang="en-US" sz="2000" b="0" i="1" u="none" strike="noStrike" cap="none" dirty="0">
                  <a:solidFill>
                    <a:schemeClr val="dk1"/>
                  </a:solidFill>
                  <a:latin typeface="Open Sans"/>
                  <a:ea typeface="Open Sans"/>
                  <a:cs typeface="Open Sans"/>
                  <a:sym typeface="Open Sans"/>
                </a:rPr>
                <a:t> et </a:t>
              </a:r>
              <a:r>
                <a:rPr lang="en-US" sz="2000" b="0" i="1" u="none" strike="noStrike" cap="none" dirty="0" err="1">
                  <a:solidFill>
                    <a:schemeClr val="dk1"/>
                  </a:solidFill>
                  <a:latin typeface="Open Sans"/>
                  <a:ea typeface="Open Sans"/>
                  <a:cs typeface="Open Sans"/>
                  <a:sym typeface="Open Sans"/>
                </a:rPr>
                <a:t>créer</a:t>
              </a:r>
              <a:r>
                <a:rPr lang="en-US" sz="2000" b="0" i="1" u="none" strike="noStrike" cap="none" dirty="0">
                  <a:solidFill>
                    <a:schemeClr val="dk1"/>
                  </a:solidFill>
                  <a:latin typeface="Open Sans"/>
                  <a:ea typeface="Open Sans"/>
                  <a:cs typeface="Open Sans"/>
                  <a:sym typeface="Open Sans"/>
                </a:rPr>
                <a:t> des citations et des bibliographies</a:t>
              </a:r>
              <a:r>
                <a:rPr lang="en-US" sz="2000" b="0" i="1" u="none" strike="noStrike" cap="none" dirty="0" smtClean="0">
                  <a:solidFill>
                    <a:schemeClr val="dk1"/>
                  </a:solidFill>
                  <a:latin typeface="Open Sans"/>
                  <a:ea typeface="Open Sans"/>
                  <a:cs typeface="Open Sans"/>
                  <a:sym typeface="Open Sans"/>
                </a:rPr>
                <a:t>.</a:t>
              </a:r>
              <a:r>
                <a:rPr lang="en-US" sz="2000" b="0" i="0" u="none" strike="noStrike" cap="none" dirty="0" smtClean="0">
                  <a:solidFill>
                    <a:schemeClr val="dk1"/>
                  </a:solidFill>
                  <a:latin typeface="Open Sans"/>
                  <a:ea typeface="Open Sans"/>
                  <a:cs typeface="Open Sans"/>
                  <a:sym typeface="Open Sans"/>
                </a:rPr>
                <a:t> </a:t>
              </a:r>
              <a:endParaRPr dirty="0"/>
            </a:p>
            <a:p>
              <a:pPr marL="0" marR="0" lvl="0" indent="0" algn="ctr" rtl="0">
                <a:lnSpc>
                  <a:spcPct val="90000"/>
                </a:lnSpc>
                <a:spcBef>
                  <a:spcPts val="700"/>
                </a:spcBef>
                <a:spcAft>
                  <a:spcPts val="0"/>
                </a:spcAft>
                <a:buNone/>
              </a:pPr>
              <a:r>
                <a:rPr lang="en-US" sz="2000" b="1" i="0" u="none" strike="noStrike" cap="none" dirty="0" err="1">
                  <a:solidFill>
                    <a:schemeClr val="dk1"/>
                  </a:solidFill>
                  <a:latin typeface="Open Sans"/>
                  <a:ea typeface="Open Sans"/>
                  <a:cs typeface="Open Sans"/>
                  <a:sym typeface="Open Sans"/>
                </a:rPr>
                <a:t>Quel</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matériel</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devrait</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être</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inclus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dans</a:t>
              </a:r>
              <a:r>
                <a:rPr lang="en-US" sz="2000" b="1" i="0" u="none" strike="noStrike" cap="none" dirty="0">
                  <a:solidFill>
                    <a:schemeClr val="dk1"/>
                  </a:solidFill>
                  <a:latin typeface="Open Sans"/>
                  <a:ea typeface="Open Sans"/>
                  <a:cs typeface="Open Sans"/>
                  <a:sym typeface="Open Sans"/>
                </a:rPr>
                <a:t> </a:t>
              </a:r>
              <a:r>
                <a:rPr lang="en-US" sz="2000" b="1" i="0" u="none" strike="noStrike" cap="none" dirty="0" err="1">
                  <a:solidFill>
                    <a:schemeClr val="dk1"/>
                  </a:solidFill>
                  <a:latin typeface="Open Sans"/>
                  <a:ea typeface="Open Sans"/>
                  <a:cs typeface="Open Sans"/>
                  <a:sym typeface="Open Sans"/>
                </a:rPr>
                <a:t>cette</a:t>
              </a:r>
              <a:r>
                <a:rPr lang="en-US" sz="2000" b="1" i="0" u="none" strike="noStrike" cap="none" dirty="0">
                  <a:solidFill>
                    <a:schemeClr val="dk1"/>
                  </a:solidFill>
                  <a:latin typeface="Open Sans"/>
                  <a:ea typeface="Open Sans"/>
                  <a:cs typeface="Open Sans"/>
                  <a:sym typeface="Open Sans"/>
                </a:rPr>
                <a:t> formation de six </a:t>
              </a:r>
              <a:r>
                <a:rPr lang="en-US" sz="2000" b="1" i="0" u="none" strike="noStrike" cap="none" dirty="0" err="1" smtClean="0">
                  <a:solidFill>
                    <a:schemeClr val="dk1"/>
                  </a:solidFill>
                  <a:latin typeface="Open Sans"/>
                  <a:ea typeface="Open Sans"/>
                  <a:cs typeface="Open Sans"/>
                  <a:sym typeface="Open Sans"/>
                </a:rPr>
                <a:t>heures</a:t>
              </a:r>
              <a:r>
                <a:rPr lang="en-US" sz="2000" b="1" i="0" u="none" strike="noStrike" cap="none" dirty="0" smtClean="0">
                  <a:solidFill>
                    <a:schemeClr val="dk1"/>
                  </a:solidFill>
                  <a:latin typeface="Open Sans"/>
                  <a:ea typeface="Open Sans"/>
                  <a:cs typeface="Open Sans"/>
                  <a:sym typeface="Open Sans"/>
                </a:rPr>
                <a:t> ? </a:t>
              </a:r>
              <a:endParaRPr sz="2000" b="1" i="0" u="none" strike="noStrike" cap="none" dirty="0">
                <a:solidFill>
                  <a:schemeClr val="dk1"/>
                </a:solidFill>
                <a:latin typeface="Open Sans"/>
                <a:ea typeface="Open Sans"/>
                <a:cs typeface="Open Sans"/>
                <a:sym typeface="Open San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txBox="1">
            <a:spLocks noGrp="1"/>
          </p:cNvSpPr>
          <p:nvPr>
            <p:ph type="title"/>
          </p:nvPr>
        </p:nvSpPr>
        <p:spPr>
          <a:xfrm>
            <a:off x="1" y="508000"/>
            <a:ext cx="7767782" cy="951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dirty="0" smtClean="0">
                <a:solidFill>
                  <a:srgbClr val="586F7C"/>
                </a:solidFill>
                <a:latin typeface="Open Sans"/>
                <a:ea typeface="Open Sans"/>
                <a:cs typeface="Open Sans"/>
                <a:sym typeface="Open Sans"/>
              </a:rPr>
              <a:t> Résumé</a:t>
            </a:r>
            <a:endParaRPr dirty="0">
              <a:solidFill>
                <a:srgbClr val="586F7C"/>
              </a:solidFill>
              <a:latin typeface="Open Sans"/>
              <a:ea typeface="Open Sans"/>
              <a:cs typeface="Open Sans"/>
              <a:sym typeface="Open Sans"/>
            </a:endParaRPr>
          </a:p>
        </p:txBody>
      </p:sp>
      <p:sp>
        <p:nvSpPr>
          <p:cNvPr id="348" name="Google Shape;348;p47"/>
          <p:cNvSpPr txBox="1">
            <a:spLocks noGrp="1"/>
          </p:cNvSpPr>
          <p:nvPr>
            <p:ph type="body" idx="1"/>
          </p:nvPr>
        </p:nvSpPr>
        <p:spPr>
          <a:xfrm>
            <a:off x="212270" y="1671782"/>
            <a:ext cx="11462659" cy="5186218"/>
          </a:xfrm>
          <a:prstGeom prst="rect">
            <a:avLst/>
          </a:prstGeom>
          <a:noFill/>
          <a:ln>
            <a:noFill/>
          </a:ln>
        </p:spPr>
        <p:txBody>
          <a:bodyPr spcFirstLastPara="1" wrap="square" lIns="91425" tIns="45700" rIns="91425" bIns="45700" anchor="t" anchorCtr="0">
            <a:noAutofit/>
          </a:bodyPr>
          <a:lstStyle/>
          <a:p>
            <a:pPr marL="355600" lvl="0" indent="-349250" algn="l" rtl="0">
              <a:lnSpc>
                <a:spcPct val="100000"/>
              </a:lnSpc>
              <a:spcBef>
                <a:spcPts val="700"/>
              </a:spcBef>
              <a:spcAft>
                <a:spcPts val="0"/>
              </a:spcAft>
              <a:buClr>
                <a:schemeClr val="dk2"/>
              </a:buClr>
              <a:buSzPts val="2300"/>
              <a:buChar char="●"/>
            </a:pPr>
            <a:r>
              <a:rPr lang="en-US" sz="2000" dirty="0">
                <a:solidFill>
                  <a:schemeClr val="dk1"/>
                </a:solidFill>
                <a:latin typeface="Open Sans"/>
                <a:ea typeface="Open Sans"/>
                <a:cs typeface="Open Sans"/>
                <a:sym typeface="Open Sans"/>
              </a:rPr>
              <a:t>Par rapport à </a:t>
            </a:r>
            <a:r>
              <a:rPr lang="en-US" sz="2000" dirty="0" err="1">
                <a:solidFill>
                  <a:schemeClr val="dk1"/>
                </a:solidFill>
                <a:latin typeface="Open Sans"/>
                <a:ea typeface="Open Sans"/>
                <a:cs typeface="Open Sans"/>
                <a:sym typeface="Open Sans"/>
              </a:rPr>
              <a:t>une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stratégie</a:t>
            </a:r>
            <a:r>
              <a:rPr lang="en-US" sz="2000" dirty="0">
                <a:solidFill>
                  <a:schemeClr val="dk1"/>
                </a:solidFill>
                <a:latin typeface="Open Sans"/>
                <a:ea typeface="Open Sans"/>
                <a:cs typeface="Open Sans"/>
                <a:sym typeface="Open Sans"/>
              </a:rPr>
              <a:t> de </a:t>
            </a:r>
            <a:r>
              <a:rPr lang="en-US" sz="2000" dirty="0" err="1" smtClean="0">
                <a:solidFill>
                  <a:schemeClr val="dk1"/>
                </a:solidFill>
                <a:latin typeface="Open Sans"/>
                <a:ea typeface="Open Sans"/>
                <a:cs typeface="Open Sans"/>
                <a:sym typeface="Open Sans"/>
              </a:rPr>
              <a:t>plaidoyer</a:t>
            </a:r>
            <a:r>
              <a:rPr lang="en-US" sz="2000" dirty="0" smtClean="0">
                <a:solidFill>
                  <a:schemeClr val="dk1"/>
                </a:solidFill>
                <a:latin typeface="Open Sans"/>
                <a:ea typeface="Open Sans"/>
                <a:cs typeface="Open Sans"/>
                <a:sym typeface="Open Sans"/>
              </a:rPr>
              <a:t>, le </a:t>
            </a:r>
            <a:r>
              <a:rPr lang="en-US" sz="2000" dirty="0">
                <a:solidFill>
                  <a:schemeClr val="dk1"/>
                </a:solidFill>
                <a:latin typeface="Open Sans"/>
                <a:ea typeface="Open Sans"/>
                <a:cs typeface="Open Sans"/>
                <a:sym typeface="Open Sans"/>
              </a:rPr>
              <a:t>marketing </a:t>
            </a:r>
            <a:r>
              <a:rPr lang="en-US" sz="2000" dirty="0" err="1">
                <a:solidFill>
                  <a:schemeClr val="dk1"/>
                </a:solidFill>
                <a:latin typeface="Open Sans"/>
                <a:ea typeface="Open Sans"/>
                <a:cs typeface="Open Sans"/>
                <a:sym typeface="Open Sans"/>
              </a:rPr>
              <a:t>est</a:t>
            </a:r>
            <a:r>
              <a:rPr lang="en-US" sz="2000" dirty="0">
                <a:solidFill>
                  <a:schemeClr val="dk1"/>
                </a:solidFill>
                <a:latin typeface="Open Sans"/>
                <a:ea typeface="Open Sans"/>
                <a:cs typeface="Open Sans"/>
                <a:sym typeface="Open Sans"/>
              </a:rPr>
              <a:t> </a:t>
            </a:r>
            <a:r>
              <a:rPr lang="en-US" sz="2000" dirty="0" err="1" smtClean="0">
                <a:solidFill>
                  <a:schemeClr val="dk1"/>
                </a:solidFill>
                <a:latin typeface="Open Sans"/>
                <a:ea typeface="Open Sans"/>
                <a:cs typeface="Open Sans"/>
                <a:sym typeface="Open Sans"/>
              </a:rPr>
              <a:t>davantage</a:t>
            </a:r>
            <a:r>
              <a:rPr lang="en-US" sz="2000" dirty="0" smtClean="0">
                <a:solidFill>
                  <a:schemeClr val="dk1"/>
                </a:solidFill>
                <a:latin typeface="Open Sans"/>
                <a:ea typeface="Open Sans"/>
                <a:cs typeface="Open Sans"/>
                <a:sym typeface="Open Sans"/>
              </a:rPr>
              <a:t> </a:t>
            </a:r>
            <a:r>
              <a:rPr lang="en-US" sz="2000" dirty="0" err="1" smtClean="0">
                <a:solidFill>
                  <a:schemeClr val="dk1"/>
                </a:solidFill>
                <a:latin typeface="Open Sans"/>
                <a:ea typeface="Open Sans"/>
                <a:cs typeface="Open Sans"/>
                <a:sym typeface="Open Sans"/>
              </a:rPr>
              <a:t>axé</a:t>
            </a:r>
            <a:r>
              <a:rPr lang="en-US" sz="2000" dirty="0" smtClean="0">
                <a:solidFill>
                  <a:schemeClr val="dk1"/>
                </a:solidFill>
                <a:latin typeface="Open Sans"/>
                <a:ea typeface="Open Sans"/>
                <a:cs typeface="Open Sans"/>
                <a:sym typeface="Open Sans"/>
              </a:rPr>
              <a:t> sur le client </a:t>
            </a:r>
            <a:r>
              <a:rPr lang="en-US" sz="2000" dirty="0">
                <a:solidFill>
                  <a:schemeClr val="dk1"/>
                </a:solidFill>
                <a:latin typeface="Open Sans"/>
                <a:ea typeface="Open Sans"/>
                <a:cs typeface="Open Sans"/>
                <a:sym typeface="Open Sans"/>
              </a:rPr>
              <a:t>et </a:t>
            </a:r>
            <a:r>
              <a:rPr lang="en-US" sz="2000" dirty="0" smtClean="0">
                <a:solidFill>
                  <a:schemeClr val="dk1"/>
                </a:solidFill>
                <a:latin typeface="Open Sans"/>
                <a:ea typeface="Open Sans"/>
                <a:cs typeface="Open Sans"/>
                <a:sym typeface="Open Sans"/>
              </a:rPr>
              <a:t>vise </a:t>
            </a:r>
            <a:r>
              <a:rPr lang="en-US" sz="2000" dirty="0">
                <a:solidFill>
                  <a:schemeClr val="dk1"/>
                </a:solidFill>
                <a:latin typeface="Open Sans"/>
                <a:ea typeface="Open Sans"/>
                <a:cs typeface="Open Sans"/>
                <a:sym typeface="Open Sans"/>
              </a:rPr>
              <a:t>à </a:t>
            </a:r>
            <a:r>
              <a:rPr lang="en-US" sz="2000" dirty="0" smtClean="0">
                <a:solidFill>
                  <a:schemeClr val="dk1"/>
                </a:solidFill>
                <a:latin typeface="Open Sans"/>
                <a:ea typeface="Open Sans"/>
                <a:cs typeface="Open Sans"/>
                <a:sym typeface="Open Sans"/>
              </a:rPr>
              <a:t>“</a:t>
            </a:r>
            <a:r>
              <a:rPr lang="en-US" sz="2000" dirty="0" err="1" smtClean="0">
                <a:solidFill>
                  <a:schemeClr val="dk1"/>
                </a:solidFill>
                <a:latin typeface="Open Sans"/>
                <a:ea typeface="Open Sans"/>
                <a:cs typeface="Open Sans"/>
                <a:sym typeface="Open Sans"/>
              </a:rPr>
              <a:t>vendre</a:t>
            </a:r>
            <a:r>
              <a:rPr lang="en-US" sz="2000" dirty="0" smtClean="0">
                <a:solidFill>
                  <a:schemeClr val="dk1"/>
                </a:solidFill>
                <a:latin typeface="Open Sans"/>
                <a:ea typeface="Open Sans"/>
                <a:cs typeface="Open Sans"/>
                <a:sym typeface="Open Sans"/>
              </a:rPr>
              <a:t>” </a:t>
            </a:r>
            <a:r>
              <a:rPr lang="en-US" sz="2000" dirty="0">
                <a:solidFill>
                  <a:schemeClr val="dk1"/>
                </a:solidFill>
                <a:latin typeface="Open Sans"/>
                <a:ea typeface="Open Sans"/>
                <a:cs typeface="Open Sans"/>
                <a:sym typeface="Open Sans"/>
              </a:rPr>
              <a:t>un </a:t>
            </a:r>
            <a:r>
              <a:rPr lang="en-US" sz="2000" dirty="0" err="1">
                <a:solidFill>
                  <a:schemeClr val="dk1"/>
                </a:solidFill>
                <a:latin typeface="Open Sans"/>
                <a:ea typeface="Open Sans"/>
                <a:cs typeface="Open Sans"/>
                <a:sym typeface="Open Sans"/>
              </a:rPr>
              <a:t>produit</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ou</a:t>
            </a:r>
            <a:r>
              <a:rPr lang="en-US" sz="2000" dirty="0">
                <a:solidFill>
                  <a:schemeClr val="dk1"/>
                </a:solidFill>
                <a:latin typeface="Open Sans"/>
                <a:ea typeface="Open Sans"/>
                <a:cs typeface="Open Sans"/>
                <a:sym typeface="Open Sans"/>
              </a:rPr>
              <a:t> un service. </a:t>
            </a:r>
            <a:endParaRPr sz="2000" dirty="0">
              <a:solidFill>
                <a:schemeClr val="dk1"/>
              </a:solidFill>
              <a:latin typeface="Open Sans"/>
              <a:ea typeface="Open Sans"/>
              <a:cs typeface="Open Sans"/>
              <a:sym typeface="Open Sans"/>
            </a:endParaRPr>
          </a:p>
          <a:p>
            <a:pPr marL="355600" lvl="0" indent="-349250" algn="l" rtl="0">
              <a:lnSpc>
                <a:spcPct val="100000"/>
              </a:lnSpc>
              <a:spcBef>
                <a:spcPts val="700"/>
              </a:spcBef>
              <a:spcAft>
                <a:spcPts val="0"/>
              </a:spcAft>
              <a:buClr>
                <a:schemeClr val="dk2"/>
              </a:buClr>
              <a:buSzPts val="2300"/>
              <a:buChar char="●"/>
            </a:pPr>
            <a:r>
              <a:rPr lang="en-US" sz="2000" dirty="0">
                <a:solidFill>
                  <a:schemeClr val="dk1"/>
                </a:solidFill>
                <a:latin typeface="Open Sans"/>
                <a:ea typeface="Open Sans"/>
                <a:cs typeface="Open Sans"/>
                <a:sym typeface="Open Sans"/>
              </a:rPr>
              <a:t>Un plan de marketing </a:t>
            </a:r>
            <a:r>
              <a:rPr lang="en-US" sz="2000" dirty="0" err="1">
                <a:solidFill>
                  <a:schemeClr val="dk1"/>
                </a:solidFill>
                <a:latin typeface="Open Sans"/>
                <a:ea typeface="Open Sans"/>
                <a:cs typeface="Open Sans"/>
                <a:sym typeface="Open Sans"/>
              </a:rPr>
              <a:t>informera</a:t>
            </a:r>
            <a:r>
              <a:rPr lang="en-US" sz="2000" dirty="0">
                <a:solidFill>
                  <a:schemeClr val="dk1"/>
                </a:solidFill>
                <a:latin typeface="Open Sans"/>
                <a:ea typeface="Open Sans"/>
                <a:cs typeface="Open Sans"/>
                <a:sym typeface="Open Sans"/>
              </a:rPr>
              <a:t> les </a:t>
            </a:r>
            <a:r>
              <a:rPr lang="en-US" sz="2000" dirty="0" err="1">
                <a:solidFill>
                  <a:schemeClr val="dk1"/>
                </a:solidFill>
                <a:latin typeface="Open Sans"/>
                <a:ea typeface="Open Sans"/>
                <a:cs typeface="Open Sans"/>
                <a:sym typeface="Open Sans"/>
              </a:rPr>
              <a:t>membres</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l'institution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ou</a:t>
            </a:r>
            <a:r>
              <a:rPr lang="en-US" sz="2000" dirty="0">
                <a:solidFill>
                  <a:schemeClr val="dk1"/>
                </a:solidFill>
                <a:latin typeface="Open Sans"/>
                <a:ea typeface="Open Sans"/>
                <a:cs typeface="Open Sans"/>
                <a:sym typeface="Open Sans"/>
              </a:rPr>
              <a:t> les </a:t>
            </a:r>
            <a:r>
              <a:rPr lang="en-US" sz="2000" dirty="0" err="1">
                <a:solidFill>
                  <a:schemeClr val="dk1"/>
                </a:solidFill>
                <a:latin typeface="Open Sans"/>
                <a:ea typeface="Open Sans"/>
                <a:cs typeface="Open Sans"/>
                <a:sym typeface="Open Sans"/>
              </a:rPr>
              <a:t>groupes</a:t>
            </a:r>
            <a:r>
              <a:rPr lang="en-US" sz="2000" dirty="0">
                <a:solidFill>
                  <a:schemeClr val="dk1"/>
                </a:solidFill>
                <a:latin typeface="Open Sans"/>
                <a:ea typeface="Open Sans"/>
                <a:cs typeface="Open Sans"/>
                <a:sym typeface="Open Sans"/>
              </a:rPr>
              <a:t> de clients du </a:t>
            </a:r>
            <a:r>
              <a:rPr lang="en-US" sz="2000" dirty="0" err="1">
                <a:solidFill>
                  <a:schemeClr val="dk1"/>
                </a:solidFill>
                <a:latin typeface="Open Sans"/>
                <a:ea typeface="Open Sans"/>
                <a:cs typeface="Open Sans"/>
                <a:sym typeface="Open Sans"/>
              </a:rPr>
              <a:t>plein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potentiel</a:t>
            </a:r>
            <a:r>
              <a:rPr lang="en-US" sz="2000" dirty="0">
                <a:solidFill>
                  <a:schemeClr val="dk1"/>
                </a:solidFill>
                <a:latin typeface="Open Sans"/>
                <a:ea typeface="Open Sans"/>
                <a:cs typeface="Open Sans"/>
                <a:sym typeface="Open Sans"/>
              </a:rPr>
              <a:t> des </a:t>
            </a:r>
            <a:r>
              <a:rPr lang="en-US" sz="2000" dirty="0" err="1">
                <a:solidFill>
                  <a:schemeClr val="dk1"/>
                </a:solidFill>
                <a:latin typeface="Open Sans"/>
                <a:ea typeface="Open Sans"/>
                <a:cs typeface="Open Sans"/>
                <a:sym typeface="Open Sans"/>
              </a:rPr>
              <a:t>ressources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disponibles</a:t>
            </a:r>
            <a:r>
              <a:rPr lang="en-US" sz="2000" dirty="0">
                <a:solidFill>
                  <a:schemeClr val="dk1"/>
                </a:solidFill>
                <a:latin typeface="Open Sans"/>
                <a:ea typeface="Open Sans"/>
                <a:cs typeface="Open Sans"/>
                <a:sym typeface="Open Sans"/>
              </a:rPr>
              <a:t> via la plate-</a:t>
            </a:r>
            <a:r>
              <a:rPr lang="en-US" sz="2000" dirty="0" err="1">
                <a:solidFill>
                  <a:schemeClr val="dk1"/>
                </a:solidFill>
                <a:latin typeface="Open Sans"/>
                <a:ea typeface="Open Sans"/>
                <a:cs typeface="Open Sans"/>
                <a:sym typeface="Open Sans"/>
              </a:rPr>
              <a:t>forme</a:t>
            </a:r>
            <a:r>
              <a:rPr lang="en-US" sz="2000" dirty="0">
                <a:solidFill>
                  <a:schemeClr val="dk1"/>
                </a:solidFill>
                <a:latin typeface="Open Sans"/>
                <a:ea typeface="Open Sans"/>
                <a:cs typeface="Open Sans"/>
                <a:sym typeface="Open Sans"/>
              </a:rPr>
              <a:t> Research4Life et </a:t>
            </a:r>
            <a:r>
              <a:rPr lang="en-US" sz="2000" dirty="0" err="1" smtClean="0">
                <a:solidFill>
                  <a:schemeClr val="dk1"/>
                </a:solidFill>
                <a:latin typeface="Open Sans"/>
                <a:ea typeface="Open Sans"/>
                <a:cs typeface="Open Sans"/>
                <a:sym typeface="Open Sans"/>
              </a:rPr>
              <a:t>augmentera</a:t>
            </a:r>
            <a:r>
              <a:rPr lang="en-US" sz="2000" dirty="0" smtClean="0">
                <a:solidFill>
                  <a:schemeClr val="dk1"/>
                </a:solidFill>
                <a:latin typeface="Open Sans"/>
                <a:ea typeface="Open Sans"/>
                <a:cs typeface="Open Sans"/>
                <a:sym typeface="Open Sans"/>
              </a:rPr>
              <a:t> </a:t>
            </a:r>
            <a:r>
              <a:rPr lang="en-US" sz="2000" dirty="0" err="1" smtClean="0">
                <a:solidFill>
                  <a:schemeClr val="dk1"/>
                </a:solidFill>
                <a:latin typeface="Open Sans"/>
                <a:ea typeface="Open Sans"/>
                <a:cs typeface="Open Sans"/>
                <a:sym typeface="Open Sans"/>
              </a:rPr>
              <a:t>l'utilisation</a:t>
            </a:r>
            <a:r>
              <a:rPr lang="en-US" sz="2000" dirty="0" smtClean="0">
                <a:solidFill>
                  <a:schemeClr val="dk1"/>
                </a:solidFill>
                <a:latin typeface="Open Sans"/>
                <a:ea typeface="Open Sans"/>
                <a:cs typeface="Open Sans"/>
                <a:sym typeface="Open Sans"/>
              </a:rPr>
              <a:t> </a:t>
            </a:r>
            <a:r>
              <a:rPr lang="en-US" sz="2000" dirty="0">
                <a:solidFill>
                  <a:schemeClr val="dk1"/>
                </a:solidFill>
                <a:latin typeface="Open Sans"/>
                <a:ea typeface="Open Sans"/>
                <a:cs typeface="Open Sans"/>
                <a:sym typeface="Open Sans"/>
              </a:rPr>
              <a:t>du </a:t>
            </a:r>
            <a:r>
              <a:rPr lang="en-US" sz="2000" dirty="0" err="1">
                <a:solidFill>
                  <a:schemeClr val="dk1"/>
                </a:solidFill>
                <a:latin typeface="Open Sans"/>
                <a:ea typeface="Open Sans"/>
                <a:cs typeface="Open Sans"/>
                <a:sym typeface="Open Sans"/>
              </a:rPr>
              <a:t>matériel</a:t>
            </a:r>
            <a:r>
              <a:rPr lang="en-US" sz="2000" dirty="0">
                <a:solidFill>
                  <a:schemeClr val="dk1"/>
                </a:solidFill>
                <a:latin typeface="Open Sans"/>
                <a:ea typeface="Open Sans"/>
                <a:cs typeface="Open Sans"/>
                <a:sym typeface="Open Sans"/>
              </a:rPr>
              <a:t>. </a:t>
            </a:r>
            <a:endParaRPr sz="2000" dirty="0"/>
          </a:p>
          <a:p>
            <a:pPr marL="355600" lvl="0" indent="-349250" algn="l" rtl="0">
              <a:lnSpc>
                <a:spcPct val="100000"/>
              </a:lnSpc>
              <a:spcBef>
                <a:spcPts val="700"/>
              </a:spcBef>
              <a:spcAft>
                <a:spcPts val="0"/>
              </a:spcAft>
              <a:buClr>
                <a:schemeClr val="dk2"/>
              </a:buClr>
              <a:buSzPts val="2300"/>
              <a:buChar char="●"/>
            </a:pP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utilisant</a:t>
            </a:r>
            <a:r>
              <a:rPr lang="en-US" sz="2000" dirty="0">
                <a:solidFill>
                  <a:schemeClr val="dk1"/>
                </a:solidFill>
                <a:latin typeface="Open Sans"/>
                <a:ea typeface="Open Sans"/>
                <a:cs typeface="Open Sans"/>
                <a:sym typeface="Open Sans"/>
              </a:rPr>
              <a:t> le cahier de travail des </a:t>
            </a:r>
            <a:r>
              <a:rPr lang="en-US" sz="2000" dirty="0" err="1" smtClean="0">
                <a:solidFill>
                  <a:schemeClr val="dk1"/>
                </a:solidFill>
                <a:latin typeface="Open Sans"/>
                <a:ea typeface="Open Sans"/>
                <a:cs typeface="Open Sans"/>
                <a:sym typeface="Open Sans"/>
              </a:rPr>
              <a:t>stratégies</a:t>
            </a:r>
            <a:r>
              <a:rPr lang="en-US" sz="2000" dirty="0" smtClean="0">
                <a:solidFill>
                  <a:schemeClr val="dk1"/>
                </a:solidFill>
                <a:latin typeface="Open Sans"/>
                <a:ea typeface="Open Sans"/>
                <a:cs typeface="Open Sans"/>
                <a:sym typeface="Open Sans"/>
              </a:rPr>
              <a:t> </a:t>
            </a:r>
            <a:r>
              <a:rPr lang="en-US" sz="2000" dirty="0">
                <a:solidFill>
                  <a:schemeClr val="dk1"/>
                </a:solidFill>
                <a:latin typeface="Open Sans"/>
                <a:ea typeface="Open Sans"/>
                <a:cs typeface="Open Sans"/>
                <a:sym typeface="Open Sans"/>
              </a:rPr>
              <a:t>de marketing </a:t>
            </a:r>
            <a:r>
              <a:rPr lang="en-US" sz="2000" dirty="0" smtClean="0">
                <a:solidFill>
                  <a:schemeClr val="dk1"/>
                </a:solidFill>
                <a:latin typeface="Open Sans"/>
                <a:ea typeface="Open Sans"/>
                <a:cs typeface="Open Sans"/>
                <a:sym typeface="Open Sans"/>
              </a:rPr>
              <a:t>pour les </a:t>
            </a:r>
            <a:r>
              <a:rPr lang="en-US" sz="2000" dirty="0" err="1">
                <a:solidFill>
                  <a:schemeClr val="dk1"/>
                </a:solidFill>
                <a:latin typeface="Open Sans"/>
                <a:ea typeface="Open Sans"/>
                <a:cs typeface="Open Sans"/>
                <a:sym typeface="Open Sans"/>
              </a:rPr>
              <a:t>ressources</a:t>
            </a:r>
            <a:r>
              <a:rPr lang="en-US" sz="2000" dirty="0">
                <a:solidFill>
                  <a:schemeClr val="dk1"/>
                </a:solidFill>
                <a:latin typeface="Open Sans"/>
                <a:ea typeface="Open Sans"/>
                <a:cs typeface="Open Sans"/>
                <a:sym typeface="Open Sans"/>
              </a:rPr>
              <a:t> de Research4Life, le personnel de la </a:t>
            </a:r>
            <a:r>
              <a:rPr lang="en-US" sz="2000" dirty="0" err="1">
                <a:solidFill>
                  <a:schemeClr val="dk1"/>
                </a:solidFill>
                <a:latin typeface="Open Sans"/>
                <a:ea typeface="Open Sans"/>
                <a:cs typeface="Open Sans"/>
                <a:sym typeface="Open Sans"/>
              </a:rPr>
              <a:t>bibliothèque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peut</a:t>
            </a:r>
            <a:r>
              <a:rPr lang="en-US" sz="2000" dirty="0">
                <a:solidFill>
                  <a:schemeClr val="dk1"/>
                </a:solidFill>
                <a:latin typeface="Open Sans"/>
                <a:ea typeface="Open Sans"/>
                <a:cs typeface="Open Sans"/>
                <a:sym typeface="Open Sans"/>
              </a:rPr>
              <a:t> identifier les </a:t>
            </a:r>
            <a:r>
              <a:rPr lang="en-US" sz="2000" dirty="0" err="1">
                <a:solidFill>
                  <a:schemeClr val="dk1"/>
                </a:solidFill>
                <a:latin typeface="Open Sans"/>
                <a:ea typeface="Open Sans"/>
                <a:cs typeface="Open Sans"/>
                <a:sym typeface="Open Sans"/>
              </a:rPr>
              <a:t>groupes</a:t>
            </a:r>
            <a:r>
              <a:rPr lang="en-US" sz="2000" dirty="0">
                <a:solidFill>
                  <a:schemeClr val="dk1"/>
                </a:solidFill>
                <a:latin typeface="Open Sans"/>
                <a:ea typeface="Open Sans"/>
                <a:cs typeface="Open Sans"/>
                <a:sym typeface="Open Sans"/>
              </a:rPr>
              <a:t> de clients de </a:t>
            </a:r>
            <a:r>
              <a:rPr lang="en-US" sz="2000" dirty="0" err="1">
                <a:solidFill>
                  <a:schemeClr val="dk1"/>
                </a:solidFill>
                <a:latin typeface="Open Sans"/>
                <a:ea typeface="Open Sans"/>
                <a:cs typeface="Open Sans"/>
                <a:sym typeface="Open Sans"/>
              </a:rPr>
              <a:t>l'institution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leurs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besoins</a:t>
            </a:r>
            <a:r>
              <a:rPr lang="en-US" sz="2000" dirty="0">
                <a:solidFill>
                  <a:schemeClr val="dk1"/>
                </a:solidFill>
                <a:latin typeface="Open Sans"/>
                <a:ea typeface="Open Sans"/>
                <a:cs typeface="Open Sans"/>
                <a:sym typeface="Open Sans"/>
              </a:rPr>
              <a:t> </a:t>
            </a:r>
            <a:r>
              <a:rPr lang="en-US" sz="2000" dirty="0" err="1" smtClean="0">
                <a:solidFill>
                  <a:schemeClr val="dk1"/>
                </a:solidFill>
                <a:latin typeface="Open Sans"/>
                <a:ea typeface="Open Sans"/>
                <a:cs typeface="Open Sans"/>
                <a:sym typeface="Open Sans"/>
              </a:rPr>
              <a:t>en</a:t>
            </a:r>
            <a:r>
              <a:rPr lang="en-US" sz="2000" dirty="0" smtClean="0">
                <a:solidFill>
                  <a:schemeClr val="dk1"/>
                </a:solidFill>
                <a:latin typeface="Open Sans"/>
                <a:ea typeface="Open Sans"/>
                <a:cs typeface="Open Sans"/>
                <a:sym typeface="Open Sans"/>
              </a:rPr>
              <a:t> </a:t>
            </a:r>
            <a:r>
              <a:rPr lang="en-US" sz="2000" dirty="0" err="1" smtClean="0">
                <a:solidFill>
                  <a:schemeClr val="dk1"/>
                </a:solidFill>
                <a:latin typeface="Open Sans"/>
                <a:ea typeface="Open Sans"/>
                <a:cs typeface="Open Sans"/>
                <a:sym typeface="Open Sans"/>
              </a:rPr>
              <a:t>matière</a:t>
            </a:r>
            <a:r>
              <a:rPr lang="en-US" sz="2000" dirty="0" smtClean="0">
                <a:solidFill>
                  <a:schemeClr val="dk1"/>
                </a:solidFill>
                <a:latin typeface="Open Sans"/>
                <a:ea typeface="Open Sans"/>
                <a:cs typeface="Open Sans"/>
                <a:sym typeface="Open Sans"/>
              </a:rPr>
              <a:t> </a:t>
            </a:r>
            <a:r>
              <a:rPr lang="en-US" sz="2000" dirty="0" err="1" smtClean="0">
                <a:solidFill>
                  <a:schemeClr val="dk1"/>
                </a:solidFill>
                <a:latin typeface="Open Sans"/>
                <a:ea typeface="Open Sans"/>
                <a:cs typeface="Open Sans"/>
                <a:sym typeface="Open Sans"/>
              </a:rPr>
              <a:t>d'information</a:t>
            </a:r>
            <a:r>
              <a:rPr lang="en-US" sz="2000" dirty="0" smtClean="0">
                <a:solidFill>
                  <a:schemeClr val="dk1"/>
                </a:solidFill>
                <a:latin typeface="Open Sans"/>
                <a:ea typeface="Open Sans"/>
                <a:cs typeface="Open Sans"/>
                <a:sym typeface="Open Sans"/>
              </a:rPr>
              <a:t> </a:t>
            </a:r>
            <a:r>
              <a:rPr lang="en-US" sz="2000" dirty="0">
                <a:solidFill>
                  <a:schemeClr val="dk1"/>
                </a:solidFill>
                <a:latin typeface="Open Sans"/>
                <a:ea typeface="Open Sans"/>
                <a:cs typeface="Open Sans"/>
                <a:sym typeface="Open Sans"/>
              </a:rPr>
              <a:t>et les </a:t>
            </a:r>
            <a:r>
              <a:rPr lang="en-US" sz="2000" dirty="0" err="1">
                <a:solidFill>
                  <a:schemeClr val="dk1"/>
                </a:solidFill>
                <a:latin typeface="Open Sans"/>
                <a:ea typeface="Open Sans"/>
                <a:cs typeface="Open Sans"/>
                <a:sym typeface="Open Sans"/>
              </a:rPr>
              <a:t>ressources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disponibles</a:t>
            </a:r>
            <a:r>
              <a:rPr lang="en-US" sz="2000" dirty="0">
                <a:solidFill>
                  <a:schemeClr val="dk1"/>
                </a:solidFill>
                <a:latin typeface="Open Sans"/>
                <a:ea typeface="Open Sans"/>
                <a:cs typeface="Open Sans"/>
                <a:sym typeface="Open Sans"/>
              </a:rPr>
              <a:t>, et </a:t>
            </a:r>
            <a:r>
              <a:rPr lang="en-US" sz="2000" dirty="0" err="1">
                <a:solidFill>
                  <a:schemeClr val="dk1"/>
                </a:solidFill>
                <a:latin typeface="Open Sans"/>
                <a:ea typeface="Open Sans"/>
                <a:cs typeface="Open Sans"/>
                <a:sym typeface="Open Sans"/>
              </a:rPr>
              <a:t>élaborer</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une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enquête</a:t>
            </a:r>
            <a:r>
              <a:rPr lang="en-US" sz="2000" dirty="0">
                <a:solidFill>
                  <a:schemeClr val="dk1"/>
                </a:solidFill>
                <a:latin typeface="Open Sans"/>
                <a:ea typeface="Open Sans"/>
                <a:cs typeface="Open Sans"/>
                <a:sym typeface="Open Sans"/>
              </a:rPr>
              <a:t> et </a:t>
            </a:r>
            <a:r>
              <a:rPr lang="en-US" sz="2000" dirty="0" err="1">
                <a:solidFill>
                  <a:schemeClr val="dk1"/>
                </a:solidFill>
                <a:latin typeface="Open Sans"/>
                <a:ea typeface="Open Sans"/>
                <a:cs typeface="Open Sans"/>
                <a:sym typeface="Open Sans"/>
              </a:rPr>
              <a:t>une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stratégie</a:t>
            </a:r>
            <a:r>
              <a:rPr lang="en-US" sz="2000" dirty="0">
                <a:solidFill>
                  <a:schemeClr val="dk1"/>
                </a:solidFill>
                <a:latin typeface="Open Sans"/>
                <a:ea typeface="Open Sans"/>
                <a:cs typeface="Open Sans"/>
                <a:sym typeface="Open Sans"/>
              </a:rPr>
              <a:t> de distribution du questionnaire.</a:t>
            </a:r>
            <a:endParaRPr sz="2000" dirty="0"/>
          </a:p>
          <a:p>
            <a:pPr marL="355600" lvl="0" indent="-349250" algn="l" rtl="0">
              <a:lnSpc>
                <a:spcPct val="100000"/>
              </a:lnSpc>
              <a:spcBef>
                <a:spcPts val="700"/>
              </a:spcBef>
              <a:spcAft>
                <a:spcPts val="0"/>
              </a:spcAft>
              <a:buClr>
                <a:schemeClr val="dk2"/>
              </a:buClr>
              <a:buSzPts val="2300"/>
              <a:buChar char="●"/>
            </a:pPr>
            <a:r>
              <a:rPr lang="en-US" sz="2000" dirty="0" err="1">
                <a:solidFill>
                  <a:schemeClr val="dk1"/>
                </a:solidFill>
                <a:latin typeface="Open Sans"/>
                <a:ea typeface="Open Sans"/>
                <a:cs typeface="Open Sans"/>
                <a:sym typeface="Open Sans"/>
              </a:rPr>
              <a:t>Cette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leçon</a:t>
            </a:r>
            <a:r>
              <a:rPr lang="en-US" sz="2000" dirty="0">
                <a:solidFill>
                  <a:schemeClr val="dk1"/>
                </a:solidFill>
                <a:latin typeface="Open Sans"/>
                <a:ea typeface="Open Sans"/>
                <a:cs typeface="Open Sans"/>
                <a:sym typeface="Open Sans"/>
              </a:rPr>
              <a:t> a </a:t>
            </a:r>
            <a:r>
              <a:rPr lang="en-US" sz="2000" dirty="0" err="1">
                <a:solidFill>
                  <a:schemeClr val="dk1"/>
                </a:solidFill>
                <a:latin typeface="Open Sans"/>
                <a:ea typeface="Open Sans"/>
                <a:cs typeface="Open Sans"/>
                <a:sym typeface="Open Sans"/>
              </a:rPr>
              <a:t>également</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abordé</a:t>
            </a:r>
            <a:r>
              <a:rPr lang="en-US" sz="2000" dirty="0">
                <a:solidFill>
                  <a:schemeClr val="dk1"/>
                </a:solidFill>
                <a:latin typeface="Open Sans"/>
                <a:ea typeface="Open Sans"/>
                <a:cs typeface="Open Sans"/>
                <a:sym typeface="Open Sans"/>
              </a:rPr>
              <a:t> le </a:t>
            </a:r>
            <a:r>
              <a:rPr lang="en-US" sz="2000" dirty="0" err="1" smtClean="0">
                <a:solidFill>
                  <a:schemeClr val="dk1"/>
                </a:solidFill>
                <a:latin typeface="Open Sans"/>
                <a:ea typeface="Open Sans"/>
                <a:cs typeface="Open Sans"/>
                <a:sym typeface="Open Sans"/>
              </a:rPr>
              <a:t>matériel</a:t>
            </a:r>
            <a:r>
              <a:rPr lang="en-US" sz="2000" dirty="0" smtClean="0">
                <a:solidFill>
                  <a:schemeClr val="dk1"/>
                </a:solidFill>
                <a:latin typeface="Open Sans"/>
                <a:ea typeface="Open Sans"/>
                <a:cs typeface="Open Sans"/>
                <a:sym typeface="Open Sans"/>
              </a:rPr>
              <a:t> </a:t>
            </a:r>
            <a:r>
              <a:rPr lang="en-US" sz="2000" dirty="0">
                <a:solidFill>
                  <a:schemeClr val="dk1"/>
                </a:solidFill>
                <a:latin typeface="Open Sans"/>
                <a:ea typeface="Open Sans"/>
                <a:cs typeface="Open Sans"/>
                <a:sym typeface="Open Sans"/>
              </a:rPr>
              <a:t>de promotion et de marketing de Research4Life </a:t>
            </a:r>
            <a:r>
              <a:rPr lang="en-US" sz="2000" dirty="0" err="1">
                <a:solidFill>
                  <a:schemeClr val="dk1"/>
                </a:solidFill>
                <a:latin typeface="Open Sans"/>
                <a:ea typeface="Open Sans"/>
                <a:cs typeface="Open Sans"/>
                <a:sym typeface="Open Sans"/>
              </a:rPr>
              <a:t>ainsi</a:t>
            </a:r>
            <a:r>
              <a:rPr lang="en-US" sz="2000" dirty="0">
                <a:solidFill>
                  <a:schemeClr val="dk1"/>
                </a:solidFill>
                <a:latin typeface="Open Sans"/>
                <a:ea typeface="Open Sans"/>
                <a:cs typeface="Open Sans"/>
                <a:sym typeface="Open Sans"/>
              </a:rPr>
              <a:t> que les </a:t>
            </a:r>
            <a:r>
              <a:rPr lang="en-US" sz="2000" dirty="0" err="1">
                <a:solidFill>
                  <a:schemeClr val="dk1"/>
                </a:solidFill>
                <a:latin typeface="Open Sans"/>
                <a:ea typeface="Open Sans"/>
                <a:cs typeface="Open Sans"/>
                <a:sym typeface="Open Sans"/>
              </a:rPr>
              <a:t>canaux</a:t>
            </a:r>
            <a:r>
              <a:rPr lang="en-US" sz="2000" dirty="0">
                <a:solidFill>
                  <a:schemeClr val="dk1"/>
                </a:solidFill>
                <a:latin typeface="Open Sans"/>
                <a:ea typeface="Open Sans"/>
                <a:cs typeface="Open Sans"/>
                <a:sym typeface="Open Sans"/>
              </a:rPr>
              <a:t> des </a:t>
            </a:r>
            <a:r>
              <a:rPr lang="en-US" sz="2000" dirty="0" err="1">
                <a:solidFill>
                  <a:schemeClr val="dk1"/>
                </a:solidFill>
                <a:latin typeface="Open Sans"/>
                <a:ea typeface="Open Sans"/>
                <a:cs typeface="Open Sans"/>
                <a:sym typeface="Open Sans"/>
              </a:rPr>
              <a:t>médias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sociaux</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ressources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sont</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utiles</a:t>
            </a:r>
            <a:r>
              <a:rPr lang="en-US" sz="2000" dirty="0">
                <a:solidFill>
                  <a:schemeClr val="dk1"/>
                </a:solidFill>
                <a:latin typeface="Open Sans"/>
                <a:ea typeface="Open Sans"/>
                <a:cs typeface="Open Sans"/>
                <a:sym typeface="Open Sans"/>
              </a:rPr>
              <a:t> pour </a:t>
            </a:r>
            <a:r>
              <a:rPr lang="en-US" sz="2000" dirty="0" err="1">
                <a:solidFill>
                  <a:schemeClr val="dk1"/>
                </a:solidFill>
                <a:latin typeface="Open Sans"/>
                <a:ea typeface="Open Sans"/>
                <a:cs typeface="Open Sans"/>
                <a:sym typeface="Open Sans"/>
              </a:rPr>
              <a:t>toutes</a:t>
            </a:r>
            <a:r>
              <a:rPr lang="en-US" sz="2000" dirty="0">
                <a:solidFill>
                  <a:schemeClr val="dk1"/>
                </a:solidFill>
                <a:latin typeface="Open Sans"/>
                <a:ea typeface="Open Sans"/>
                <a:cs typeface="Open Sans"/>
                <a:sym typeface="Open Sans"/>
              </a:rPr>
              <a:t> les </a:t>
            </a:r>
            <a:r>
              <a:rPr lang="en-US" sz="2000" dirty="0" err="1">
                <a:solidFill>
                  <a:schemeClr val="dk1"/>
                </a:solidFill>
                <a:latin typeface="Open Sans"/>
                <a:ea typeface="Open Sans"/>
                <a:cs typeface="Open Sans"/>
                <a:sym typeface="Open Sans"/>
              </a:rPr>
              <a:t>activités</a:t>
            </a:r>
            <a:r>
              <a:rPr lang="en-US" sz="2000" dirty="0">
                <a:solidFill>
                  <a:schemeClr val="dk1"/>
                </a:solidFill>
                <a:latin typeface="Open Sans"/>
                <a:ea typeface="Open Sans"/>
                <a:cs typeface="Open Sans"/>
                <a:sym typeface="Open Sans"/>
              </a:rPr>
              <a:t> de plaidoyer et de marketing.</a:t>
            </a:r>
            <a:endParaRPr sz="2000" dirty="0"/>
          </a:p>
          <a:p>
            <a:pPr marL="355600" lvl="0" indent="-349250" algn="l" rtl="0">
              <a:lnSpc>
                <a:spcPct val="100000"/>
              </a:lnSpc>
              <a:spcBef>
                <a:spcPts val="700"/>
              </a:spcBef>
              <a:spcAft>
                <a:spcPts val="0"/>
              </a:spcAft>
              <a:buClr>
                <a:schemeClr val="dk2"/>
              </a:buClr>
              <a:buSzPts val="2300"/>
              <a:buChar char="●"/>
            </a:pPr>
            <a:r>
              <a:rPr lang="en-US" sz="2000" dirty="0">
                <a:solidFill>
                  <a:schemeClr val="dk1"/>
                </a:solidFill>
                <a:latin typeface="Open Sans"/>
                <a:ea typeface="Open Sans"/>
                <a:cs typeface="Open Sans"/>
                <a:sym typeface="Open Sans"/>
              </a:rPr>
              <a:t>La </a:t>
            </a:r>
            <a:r>
              <a:rPr lang="en-US" sz="2000" dirty="0" err="1">
                <a:solidFill>
                  <a:schemeClr val="dk1"/>
                </a:solidFill>
                <a:latin typeface="Open Sans"/>
                <a:ea typeface="Open Sans"/>
                <a:cs typeface="Open Sans"/>
                <a:sym typeface="Open Sans"/>
              </a:rPr>
              <a:t>leçon</a:t>
            </a:r>
            <a:r>
              <a:rPr lang="en-US" sz="2000" dirty="0">
                <a:solidFill>
                  <a:schemeClr val="dk1"/>
                </a:solidFill>
                <a:latin typeface="Open Sans"/>
                <a:ea typeface="Open Sans"/>
                <a:cs typeface="Open Sans"/>
                <a:sym typeface="Open Sans"/>
              </a:rPr>
              <a:t> se </a:t>
            </a:r>
            <a:r>
              <a:rPr lang="en-US" sz="2000" dirty="0" err="1">
                <a:solidFill>
                  <a:schemeClr val="dk1"/>
                </a:solidFill>
                <a:latin typeface="Open Sans"/>
                <a:ea typeface="Open Sans"/>
                <a:cs typeface="Open Sans"/>
                <a:sym typeface="Open Sans"/>
              </a:rPr>
              <a:t>termine</a:t>
            </a:r>
            <a:r>
              <a:rPr lang="en-US" sz="2000" dirty="0">
                <a:solidFill>
                  <a:schemeClr val="dk1"/>
                </a:solidFill>
                <a:latin typeface="Open Sans"/>
                <a:ea typeface="Open Sans"/>
                <a:cs typeface="Open Sans"/>
                <a:sym typeface="Open Sans"/>
              </a:rPr>
              <a:t> par des </a:t>
            </a:r>
            <a:r>
              <a:rPr lang="en-US" sz="2000" dirty="0" err="1">
                <a:solidFill>
                  <a:schemeClr val="dk1"/>
                </a:solidFill>
                <a:latin typeface="Open Sans"/>
                <a:ea typeface="Open Sans"/>
                <a:cs typeface="Open Sans"/>
                <a:sym typeface="Open Sans"/>
              </a:rPr>
              <a:t>exemples</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deux</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programmes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d'ateliers</a:t>
            </a:r>
            <a:r>
              <a:rPr lang="en-US" sz="2000" dirty="0">
                <a:solidFill>
                  <a:schemeClr val="dk1"/>
                </a:solidFill>
                <a:latin typeface="Open Sans"/>
                <a:ea typeface="Open Sans"/>
                <a:cs typeface="Open Sans"/>
                <a:sym typeface="Open Sans"/>
              </a:rPr>
              <a:t> et des </a:t>
            </a:r>
            <a:r>
              <a:rPr lang="en-US" sz="2000" dirty="0" err="1">
                <a:solidFill>
                  <a:schemeClr val="dk1"/>
                </a:solidFill>
                <a:latin typeface="Open Sans"/>
                <a:ea typeface="Open Sans"/>
                <a:cs typeface="Open Sans"/>
                <a:sym typeface="Open Sans"/>
              </a:rPr>
              <a:t>scénarios</a:t>
            </a:r>
            <a:r>
              <a:rPr lang="en-US" sz="2000" dirty="0">
                <a:solidFill>
                  <a:schemeClr val="dk1"/>
                </a:solidFill>
                <a:latin typeface="Open Sans"/>
                <a:ea typeface="Open Sans"/>
                <a:cs typeface="Open Sans"/>
                <a:sym typeface="Open Sans"/>
              </a:rPr>
              <a:t> pour </a:t>
            </a:r>
            <a:r>
              <a:rPr lang="en-US" sz="2000" dirty="0" err="1">
                <a:solidFill>
                  <a:schemeClr val="dk1"/>
                </a:solidFill>
                <a:latin typeface="Open Sans"/>
                <a:ea typeface="Open Sans"/>
                <a:cs typeface="Open Sans"/>
                <a:sym typeface="Open Sans"/>
              </a:rPr>
              <a:t>quatre</a:t>
            </a:r>
            <a:r>
              <a:rPr lang="en-US" sz="2000" dirty="0">
                <a:solidFill>
                  <a:schemeClr val="dk1"/>
                </a:solidFill>
                <a:latin typeface="Open Sans"/>
                <a:ea typeface="Open Sans"/>
                <a:cs typeface="Open Sans"/>
                <a:sym typeface="Open Sans"/>
              </a:rPr>
              <a:t> ateliers. </a:t>
            </a:r>
            <a:r>
              <a:rPr lang="en-US" sz="2000" dirty="0" err="1">
                <a:solidFill>
                  <a:schemeClr val="dk1"/>
                </a:solidFill>
                <a:latin typeface="Open Sans"/>
                <a:ea typeface="Open Sans"/>
                <a:cs typeface="Open Sans"/>
                <a:sym typeface="Open Sans"/>
              </a:rPr>
              <a:t>Ces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exemples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montrent</a:t>
            </a:r>
            <a:r>
              <a:rPr lang="en-US" sz="2000" dirty="0">
                <a:solidFill>
                  <a:schemeClr val="dk1"/>
                </a:solidFill>
                <a:latin typeface="Open Sans"/>
                <a:ea typeface="Open Sans"/>
                <a:cs typeface="Open Sans"/>
                <a:sym typeface="Open Sans"/>
              </a:rPr>
              <a:t> comment la formation </a:t>
            </a:r>
            <a:r>
              <a:rPr lang="en-US" sz="2000" dirty="0" err="1">
                <a:solidFill>
                  <a:schemeClr val="dk1"/>
                </a:solidFill>
                <a:latin typeface="Open Sans"/>
                <a:ea typeface="Open Sans"/>
                <a:cs typeface="Open Sans"/>
                <a:sym typeface="Open Sans"/>
              </a:rPr>
              <a:t>est</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adaptée</a:t>
            </a:r>
            <a:r>
              <a:rPr lang="en-US" sz="2000" dirty="0">
                <a:solidFill>
                  <a:schemeClr val="dk1"/>
                </a:solidFill>
                <a:latin typeface="Open Sans"/>
                <a:ea typeface="Open Sans"/>
                <a:cs typeface="Open Sans"/>
                <a:sym typeface="Open Sans"/>
              </a:rPr>
              <a:t> aux </a:t>
            </a:r>
            <a:r>
              <a:rPr lang="en-US" sz="2000" dirty="0" err="1">
                <a:solidFill>
                  <a:schemeClr val="dk1"/>
                </a:solidFill>
                <a:latin typeface="Open Sans"/>
                <a:ea typeface="Open Sans"/>
                <a:cs typeface="Open Sans"/>
                <a:sym typeface="Open Sans"/>
              </a:rPr>
              <a:t>besoins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d'information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uniques</a:t>
            </a:r>
            <a:r>
              <a:rPr lang="en-US" sz="2000" dirty="0">
                <a:solidFill>
                  <a:schemeClr val="dk1"/>
                </a:solidFill>
                <a:latin typeface="Open Sans"/>
                <a:ea typeface="Open Sans"/>
                <a:cs typeface="Open Sans"/>
                <a:sym typeface="Open Sans"/>
              </a:rPr>
              <a:t> </a:t>
            </a:r>
            <a:r>
              <a:rPr lang="en-US" sz="2000" dirty="0" smtClean="0">
                <a:solidFill>
                  <a:schemeClr val="dk1"/>
                </a:solidFill>
                <a:latin typeface="Open Sans"/>
                <a:ea typeface="Open Sans"/>
                <a:cs typeface="Open Sans"/>
                <a:sym typeface="Open Sans"/>
              </a:rPr>
              <a:t>de divers </a:t>
            </a:r>
            <a:r>
              <a:rPr lang="en-US" sz="2000" dirty="0" err="1">
                <a:solidFill>
                  <a:schemeClr val="dk1"/>
                </a:solidFill>
                <a:latin typeface="Open Sans"/>
                <a:ea typeface="Open Sans"/>
                <a:cs typeface="Open Sans"/>
                <a:sym typeface="Open Sans"/>
              </a:rPr>
              <a:t>groupes</a:t>
            </a:r>
            <a:r>
              <a:rPr lang="en-US" sz="2000" dirty="0">
                <a:solidFill>
                  <a:schemeClr val="dk1"/>
                </a:solidFill>
                <a:latin typeface="Open Sans"/>
                <a:ea typeface="Open Sans"/>
                <a:cs typeface="Open Sans"/>
                <a:sym typeface="Open Sans"/>
              </a:rPr>
              <a:t> de clients.</a:t>
            </a:r>
            <a:endParaRPr sz="2000" dirty="0">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000" dirty="0">
              <a:solidFill>
                <a:schemeClr val="dk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727b3dbef2_0_81"/>
          <p:cNvSpPr txBox="1">
            <a:spLocks noGrp="1"/>
          </p:cNvSpPr>
          <p:nvPr>
            <p:ph type="title"/>
          </p:nvPr>
        </p:nvSpPr>
        <p:spPr>
          <a:xfrm>
            <a:off x="0" y="535708"/>
            <a:ext cx="7786255" cy="982413"/>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Vous</a:t>
            </a:r>
            <a:r>
              <a:rPr lang="en-US" dirty="0" smtClean="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lang="en-US" dirty="0">
              <a:solidFill>
                <a:srgbClr val="586F7C"/>
              </a:solidFill>
              <a:latin typeface="Open Sans"/>
              <a:ea typeface="Open Sans"/>
              <a:cs typeface="Open Sans"/>
              <a:sym typeface="Open Sans"/>
            </a:endParaRPr>
          </a:p>
        </p:txBody>
      </p:sp>
      <p:sp>
        <p:nvSpPr>
          <p:cNvPr id="354" name="Google Shape;354;g727b3dbef2_0_81"/>
          <p:cNvSpPr txBox="1">
            <a:spLocks noGrp="1"/>
          </p:cNvSpPr>
          <p:nvPr>
            <p:ph type="body" idx="1"/>
          </p:nvPr>
        </p:nvSpPr>
        <p:spPr>
          <a:xfrm>
            <a:off x="508000" y="2466109"/>
            <a:ext cx="11203709" cy="4221018"/>
          </a:xfrm>
          <a:prstGeom prst="rect">
            <a:avLst/>
          </a:prstGeom>
          <a:noFill/>
          <a:ln>
            <a:noFill/>
          </a:ln>
        </p:spPr>
        <p:txBody>
          <a:bodyPr spcFirstLastPara="1" wrap="square" lIns="91425" tIns="45700" rIns="91425" bIns="45700" anchor="t" anchorCtr="0">
            <a:noAutofit/>
          </a:bodyPr>
          <a:lstStyle/>
          <a:p>
            <a:pPr lvl="0" indent="-317500">
              <a:lnSpc>
                <a:spcPct val="150000"/>
              </a:lnSpc>
              <a:spcBef>
                <a:spcPts val="0"/>
              </a:spcBef>
              <a:buClr>
                <a:srgbClr val="586F7C"/>
              </a:buClr>
              <a:buSzPts val="1400"/>
              <a:buFont typeface="Open Sans"/>
              <a:buChar char="●"/>
            </a:pPr>
            <a:r>
              <a:rPr lang="fr-FR" sz="2200" dirty="0" smtClean="0">
                <a:solidFill>
                  <a:schemeClr val="tx1"/>
                </a:solidFill>
                <a:latin typeface="Open Sans"/>
                <a:ea typeface="Open Sans"/>
                <a:cs typeface="Open Sans"/>
                <a:sym typeface="Open Sans"/>
              </a:rPr>
              <a:t>Nous </a:t>
            </a:r>
            <a:r>
              <a:rPr lang="fr-FR" sz="2200" dirty="0">
                <a:solidFill>
                  <a:schemeClr val="tx1"/>
                </a:solidFill>
                <a:latin typeface="Open Sans"/>
                <a:ea typeface="Open Sans"/>
                <a:cs typeface="Open Sans"/>
                <a:sym typeface="Open Sans"/>
              </a:rPr>
              <a:t>rendre visite sur </a:t>
            </a:r>
            <a:r>
              <a:rPr lang="fr-FR" sz="2200" dirty="0">
                <a:solidFill>
                  <a:srgbClr val="586F7C"/>
                </a:solidFill>
                <a:uFill>
                  <a:noFill/>
                </a:uFill>
                <a:latin typeface="Open Sans"/>
                <a:ea typeface="Open Sans"/>
                <a:cs typeface="Open Sans"/>
                <a:sym typeface="Open Sans"/>
                <a:hlinkClick r:id="rId3"/>
              </a:rPr>
              <a:t>www.research4life.or</a:t>
            </a:r>
            <a:r>
              <a:rPr lang="fr-FR" sz="2200" u="sng" dirty="0">
                <a:solidFill>
                  <a:srgbClr val="586F7C"/>
                </a:solidFill>
                <a:latin typeface="Open Sans"/>
                <a:ea typeface="Open Sans"/>
                <a:cs typeface="Open Sans"/>
                <a:sym typeface="Open Sans"/>
                <a:hlinkClick r:id="rId3"/>
              </a:rPr>
              <a:t>g</a:t>
            </a:r>
            <a:endParaRPr lang="fr-FR" sz="22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200" dirty="0">
                <a:solidFill>
                  <a:schemeClr val="tx1"/>
                </a:solidFill>
                <a:latin typeface="Open Sans"/>
                <a:ea typeface="Open Sans"/>
                <a:cs typeface="Open Sans"/>
                <a:sym typeface="Open Sans"/>
              </a:rPr>
              <a:t>Nous contacter avec </a:t>
            </a:r>
            <a:r>
              <a:rPr lang="fr-FR" sz="2200" dirty="0">
                <a:solidFill>
                  <a:srgbClr val="586F7C"/>
                </a:solidFill>
                <a:uFill>
                  <a:noFill/>
                </a:uFill>
                <a:latin typeface="Open Sans"/>
                <a:ea typeface="Open Sans"/>
                <a:cs typeface="Open Sans"/>
                <a:sym typeface="Open Sans"/>
                <a:hlinkClick r:id="rId4"/>
              </a:rPr>
              <a:t>r4l@research4life.org</a:t>
            </a:r>
            <a:r>
              <a:rPr lang="fr-FR" sz="2200" dirty="0">
                <a:solidFill>
                  <a:srgbClr val="586F7C"/>
                </a:solidFill>
                <a:latin typeface="Open Sans"/>
                <a:ea typeface="Open Sans"/>
                <a:cs typeface="Open Sans"/>
                <a:sym typeface="Open Sans"/>
              </a:rPr>
              <a:t> </a:t>
            </a:r>
          </a:p>
          <a:p>
            <a:pPr lvl="0" indent="-317500">
              <a:lnSpc>
                <a:spcPct val="150000"/>
              </a:lnSpc>
              <a:spcBef>
                <a:spcPts val="0"/>
              </a:spcBef>
              <a:buClr>
                <a:srgbClr val="586F7C"/>
              </a:buClr>
              <a:buSzPts val="1400"/>
              <a:buFont typeface="Open Sans"/>
              <a:buChar char="●"/>
            </a:pPr>
            <a:r>
              <a:rPr lang="fr-FR" sz="2200" dirty="0">
                <a:solidFill>
                  <a:schemeClr val="tx1"/>
                </a:solidFill>
                <a:latin typeface="Open Sans"/>
                <a:ea typeface="Open Sans"/>
                <a:cs typeface="Open Sans"/>
                <a:sym typeface="Open Sans"/>
              </a:rPr>
              <a:t>Découvrir d'autres </a:t>
            </a:r>
            <a:r>
              <a:rPr lang="fr-FR" sz="2200" dirty="0">
                <a:solidFill>
                  <a:srgbClr val="586F7C"/>
                </a:solidFill>
                <a:latin typeface="Open Sans"/>
                <a:ea typeface="Open Sans"/>
                <a:cs typeface="Open Sans"/>
                <a:sym typeface="Open Sans"/>
              </a:rPr>
              <a:t>supports de formation [</a:t>
            </a:r>
            <a:r>
              <a:rPr lang="fr-FR" sz="2200" u="sng" dirty="0">
                <a:solidFill>
                  <a:schemeClr val="hlink"/>
                </a:solidFill>
                <a:latin typeface="Open Sans"/>
                <a:ea typeface="Open Sans"/>
                <a:cs typeface="Open Sans"/>
                <a:sym typeface="Open Sans"/>
                <a:hlinkClick r:id="rId5"/>
              </a:rPr>
              <a:t>www.research4life.org/training</a:t>
            </a:r>
            <a:r>
              <a:rPr lang="fr-FR" sz="2200" dirty="0">
                <a:solidFill>
                  <a:srgbClr val="586F7C"/>
                </a:solidFill>
                <a:latin typeface="Open Sans"/>
                <a:ea typeface="Open Sans"/>
                <a:cs typeface="Open Sans"/>
                <a:sym typeface="Open Sans"/>
              </a:rPr>
              <a:t>]</a:t>
            </a:r>
          </a:p>
          <a:p>
            <a:pPr lvl="0" indent="-317500">
              <a:lnSpc>
                <a:spcPct val="150000"/>
              </a:lnSpc>
              <a:spcBef>
                <a:spcPts val="0"/>
              </a:spcBef>
              <a:buClr>
                <a:srgbClr val="586F7C"/>
              </a:buClr>
              <a:buSzPts val="1400"/>
              <a:buFont typeface="Open Sans"/>
              <a:buChar char="●"/>
            </a:pPr>
            <a:r>
              <a:rPr lang="fr-FR" sz="2200" dirty="0">
                <a:solidFill>
                  <a:schemeClr val="tx1"/>
                </a:solidFill>
                <a:latin typeface="Open Sans"/>
                <a:ea typeface="Open Sans"/>
                <a:cs typeface="Open Sans"/>
                <a:sym typeface="Open Sans"/>
              </a:rPr>
              <a:t>Vous abonner à </a:t>
            </a:r>
            <a:r>
              <a:rPr lang="fr-FR" sz="2200" dirty="0">
                <a:solidFill>
                  <a:srgbClr val="586F7C"/>
                </a:solidFill>
                <a:latin typeface="Open Sans"/>
                <a:ea typeface="Open Sans"/>
                <a:cs typeface="Open Sans"/>
                <a:sym typeface="Open Sans"/>
              </a:rPr>
              <a:t>la newsletter Research4Life [</a:t>
            </a:r>
            <a:r>
              <a:rPr lang="fr-FR" sz="2200" u="sng" dirty="0">
                <a:solidFill>
                  <a:schemeClr val="hlink"/>
                </a:solidFill>
                <a:latin typeface="Open Sans"/>
                <a:ea typeface="Open Sans"/>
                <a:cs typeface="Open Sans"/>
                <a:sym typeface="Open Sans"/>
                <a:hlinkClick r:id="rId6"/>
              </a:rPr>
              <a:t>www.research4life.org/newsletter</a:t>
            </a:r>
            <a:r>
              <a:rPr lang="fr-FR" sz="2200" dirty="0">
                <a:solidFill>
                  <a:srgbClr val="586F7C"/>
                </a:solidFill>
                <a:latin typeface="Open Sans"/>
                <a:ea typeface="Open Sans"/>
                <a:cs typeface="Open Sans"/>
                <a:sym typeface="Open Sans"/>
              </a:rPr>
              <a:t>]</a:t>
            </a:r>
          </a:p>
          <a:p>
            <a:pPr lvl="0" indent="-317500">
              <a:lnSpc>
                <a:spcPct val="150000"/>
              </a:lnSpc>
              <a:spcBef>
                <a:spcPts val="0"/>
              </a:spcBef>
              <a:buClr>
                <a:srgbClr val="586F7C"/>
              </a:buClr>
              <a:buSzPts val="1400"/>
              <a:buFont typeface="Open Sans"/>
              <a:buChar char="●"/>
            </a:pPr>
            <a:r>
              <a:rPr lang="fr-FR" sz="2200" dirty="0">
                <a:solidFill>
                  <a:schemeClr val="tx1"/>
                </a:solidFill>
                <a:latin typeface="Open Sans"/>
                <a:ea typeface="Open Sans"/>
                <a:cs typeface="Open Sans"/>
                <a:sym typeface="Open Sans"/>
              </a:rPr>
              <a:t>Regarder</a:t>
            </a:r>
            <a:r>
              <a:rPr lang="fr-FR" sz="2200" dirty="0">
                <a:solidFill>
                  <a:srgbClr val="586F7C"/>
                </a:solidFill>
                <a:latin typeface="Open Sans"/>
                <a:ea typeface="Open Sans"/>
                <a:cs typeface="Open Sans"/>
                <a:sym typeface="Open Sans"/>
              </a:rPr>
              <a:t> les vidéos Research4Life [</a:t>
            </a:r>
            <a:r>
              <a:rPr lang="fr-FR" sz="2200" u="sng" dirty="0">
                <a:solidFill>
                  <a:schemeClr val="hlink"/>
                </a:solidFill>
                <a:latin typeface="Open Sans"/>
                <a:ea typeface="Open Sans"/>
                <a:cs typeface="Open Sans"/>
                <a:sym typeface="Open Sans"/>
                <a:hlinkClick r:id="rId7"/>
              </a:rPr>
              <a:t>https://bit.ly/2w3CU5C</a:t>
            </a:r>
            <a:r>
              <a:rPr lang="fr-FR" sz="2200" dirty="0">
                <a:solidFill>
                  <a:srgbClr val="586F7C"/>
                </a:solidFill>
                <a:latin typeface="Open Sans"/>
                <a:ea typeface="Open Sans"/>
                <a:cs typeface="Open Sans"/>
                <a:sym typeface="Open Sans"/>
              </a:rPr>
              <a:t>]</a:t>
            </a:r>
          </a:p>
          <a:p>
            <a:pPr lvl="0" indent="-317500">
              <a:lnSpc>
                <a:spcPct val="150000"/>
              </a:lnSpc>
              <a:spcBef>
                <a:spcPts val="0"/>
              </a:spcBef>
              <a:buClr>
                <a:srgbClr val="586F7C"/>
              </a:buClr>
              <a:buSzPts val="1400"/>
              <a:buFont typeface="Open Sans"/>
              <a:buChar char="●"/>
            </a:pPr>
            <a:r>
              <a:rPr lang="fr-FR" sz="2200" dirty="0">
                <a:solidFill>
                  <a:schemeClr val="tx1"/>
                </a:solidFill>
                <a:latin typeface="Open Sans"/>
                <a:ea typeface="Open Sans"/>
                <a:cs typeface="Open Sans"/>
                <a:sym typeface="Open Sans"/>
              </a:rPr>
              <a:t>Nous suivre</a:t>
            </a:r>
            <a:r>
              <a:rPr lang="fr-FR" sz="2200" dirty="0">
                <a:solidFill>
                  <a:srgbClr val="586F7C"/>
                </a:solidFill>
                <a:latin typeface="Open Sans"/>
                <a:ea typeface="Open Sans"/>
                <a:cs typeface="Open Sans"/>
                <a:sym typeface="Open Sans"/>
              </a:rPr>
              <a:t> sur Twitter @r4lpartnership et </a:t>
            </a:r>
            <a:r>
              <a:rPr lang="fr-FR" sz="2200" dirty="0">
                <a:solidFill>
                  <a:srgbClr val="586F7C"/>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1"/>
                  </a:ext>
                </a:extLst>
              </a:rPr>
              <a:t>Facebook</a:t>
            </a:r>
            <a:r>
              <a:rPr lang="fr-FR" sz="2200" dirty="0">
                <a:solidFill>
                  <a:srgbClr val="586F7C"/>
                </a:solidFill>
                <a:latin typeface="Open Sans"/>
                <a:ea typeface="Open Sans"/>
                <a:cs typeface="Open Sans"/>
                <a:sym typeface="Open Sans"/>
              </a:rPr>
              <a:t> @R4Lpartnership</a:t>
            </a:r>
            <a:endParaRPr lang="fr-FR" sz="2200" dirty="0">
              <a:solidFill>
                <a:schemeClr val="dk1"/>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60" name="Google Shape;360;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61" name="Google Shape;361;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62" name="Google Shape;362;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363" name="Google Shape;363;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64" name="Google Shape;364;p1"/>
          <p:cNvSpPr/>
          <p:nvPr/>
        </p:nvSpPr>
        <p:spPr>
          <a:xfrm>
            <a:off x="969818" y="2814175"/>
            <a:ext cx="9920782"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F8981D"/>
                </a:solidFill>
                <a:latin typeface="Open Sans"/>
                <a:ea typeface="Open Sans"/>
                <a:cs typeface="Open Sans"/>
                <a:sym typeface="Open Sans"/>
              </a:rPr>
              <a:t>Pour plus </a:t>
            </a:r>
            <a:r>
              <a:rPr lang="en-US" sz="3000" b="0" i="0" u="none" strike="noStrike" cap="none" dirty="0" err="1">
                <a:solidFill>
                  <a:srgbClr val="F8981D"/>
                </a:solidFill>
                <a:latin typeface="Open Sans"/>
                <a:ea typeface="Open Sans"/>
                <a:cs typeface="Open Sans"/>
                <a:sym typeface="Open Sans"/>
              </a:rPr>
              <a:t>d'informations</a:t>
            </a:r>
            <a:r>
              <a:rPr lang="en-US" sz="3000" b="0" i="0" u="none" strike="noStrike" cap="none" dirty="0">
                <a:solidFill>
                  <a:srgbClr val="F8981D"/>
                </a:solidFill>
                <a:latin typeface="Open Sans"/>
                <a:ea typeface="Open Sans"/>
                <a:cs typeface="Open Sans"/>
                <a:sym typeface="Open Sans"/>
              </a:rPr>
              <a:t> sur 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F8981D"/>
                </a:solidFill>
                <a:latin typeface="Open Sans"/>
                <a:ea typeface="Open Sans"/>
                <a:cs typeface="Open Sans"/>
                <a:sym typeface="Open Sans"/>
              </a:rPr>
              <a:t/>
            </a: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F8981D"/>
                </a:solidFill>
                <a:latin typeface="Open Sans"/>
                <a:ea typeface="Open Sans"/>
                <a:cs typeface="Open Sans"/>
                <a:sym typeface="Open Sans"/>
              </a:rPr>
              <a:t/>
            </a:r>
            <a:br>
              <a:rPr lang="en-US" sz="2000" b="0" i="0" u="none" strike="noStrike" cap="none" dirty="0">
                <a:solidFill>
                  <a:srgbClr val="F8981D"/>
                </a:solidFill>
                <a:latin typeface="Open Sans"/>
                <a:ea typeface="Open Sans"/>
                <a:cs typeface="Open Sans"/>
                <a:sym typeface="Open Sans"/>
              </a:rPr>
            </a:br>
            <a:r>
              <a:rPr lang="en-US" sz="2000" b="0" i="0" u="none" strike="noStrike" cap="none" dirty="0">
                <a:solidFill>
                  <a:srgbClr val="586F7C"/>
                </a:solidFill>
                <a:latin typeface="Open Sans"/>
                <a:ea typeface="Open Sans"/>
                <a:cs typeface="Open Sans"/>
                <a:sym typeface="Open Sans"/>
              </a:rPr>
              <a:t/>
            </a:r>
            <a:br>
              <a:rPr lang="en-US" sz="2000" b="0" i="0" u="none" strike="noStrike" cap="none" dirty="0">
                <a:solidFill>
                  <a:srgbClr val="586F7C"/>
                </a:solidFill>
                <a:latin typeface="Open Sans"/>
                <a:ea typeface="Open Sans"/>
                <a:cs typeface="Open Sans"/>
                <a:sym typeface="Open Sans"/>
              </a:rPr>
            </a:br>
            <a:r>
              <a:rPr lang="en-US" sz="1400" b="0" i="0" u="none" strike="noStrike" cap="none" dirty="0">
                <a:solidFill>
                  <a:srgbClr val="F8981D"/>
                </a:solidFill>
                <a:latin typeface="Open Sans"/>
                <a:ea typeface="Open Sans"/>
                <a:cs typeface="Open Sans"/>
                <a:sym typeface="Open Sans"/>
              </a:rPr>
              <a:t/>
            </a: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365" name="Google Shape;365;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est un partenariat public-privé de cinq programmes: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0" y="523875"/>
            <a:ext cx="7707086" cy="6667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 </a:t>
            </a:r>
            <a:r>
              <a:rPr lang="en-US" dirty="0" err="1" smtClean="0">
                <a:solidFill>
                  <a:srgbClr val="586F7C"/>
                </a:solidFill>
                <a:latin typeface="Open Sans"/>
                <a:ea typeface="Open Sans"/>
                <a:cs typeface="Open Sans"/>
                <a:sym typeface="Open Sans"/>
              </a:rPr>
              <a:t>Outil</a:t>
            </a:r>
            <a:r>
              <a:rPr lang="en-US" dirty="0" smtClean="0">
                <a:solidFill>
                  <a:srgbClr val="586F7C"/>
                </a:solidFill>
                <a:latin typeface="Open Sans"/>
                <a:ea typeface="Open Sans"/>
                <a:cs typeface="Open Sans"/>
                <a:sym typeface="Open Sans"/>
              </a:rPr>
              <a:t> de </a:t>
            </a:r>
            <a:r>
              <a:rPr lang="en-US" dirty="0">
                <a:solidFill>
                  <a:srgbClr val="586F7C"/>
                </a:solidFill>
                <a:latin typeface="Open Sans"/>
                <a:ea typeface="Open Sans"/>
                <a:cs typeface="Open Sans"/>
                <a:sym typeface="Open Sans"/>
              </a:rPr>
              <a:t>Plan Marketing </a:t>
            </a:r>
            <a:br>
              <a:rPr lang="en-US" dirty="0">
                <a:solidFill>
                  <a:srgbClr val="586F7C"/>
                </a:solidFill>
                <a:latin typeface="Open Sans"/>
                <a:ea typeface="Open Sans"/>
                <a:cs typeface="Open Sans"/>
                <a:sym typeface="Open Sans"/>
              </a:rPr>
            </a:br>
            <a:endParaRPr dirty="0">
              <a:solidFill>
                <a:srgbClr val="586F7C"/>
              </a:solidFill>
              <a:latin typeface="Open Sans"/>
              <a:ea typeface="Open Sans"/>
              <a:cs typeface="Open Sans"/>
              <a:sym typeface="Open Sans"/>
            </a:endParaRPr>
          </a:p>
        </p:txBody>
      </p:sp>
      <p:sp>
        <p:nvSpPr>
          <p:cNvPr id="99" name="Google Shape;99;p4"/>
          <p:cNvSpPr txBox="1">
            <a:spLocks noGrp="1"/>
          </p:cNvSpPr>
          <p:nvPr>
            <p:ph type="body" idx="1"/>
          </p:nvPr>
        </p:nvSpPr>
        <p:spPr>
          <a:xfrm>
            <a:off x="508436" y="1783260"/>
            <a:ext cx="11332500" cy="507474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2800"/>
              </a:spcBef>
              <a:spcAft>
                <a:spcPts val="0"/>
              </a:spcAft>
              <a:buClr>
                <a:schemeClr val="dk2"/>
              </a:buClr>
              <a:buSzPts val="2200"/>
              <a:buChar char="●"/>
            </a:pPr>
            <a:r>
              <a:rPr lang="en-US" sz="2200" dirty="0">
                <a:solidFill>
                  <a:schemeClr val="dk1"/>
                </a:solidFill>
                <a:latin typeface="Open Sans"/>
                <a:ea typeface="Open Sans"/>
                <a:cs typeface="Open Sans"/>
                <a:sym typeface="Open Sans"/>
              </a:rPr>
              <a:t>Il </a:t>
            </a:r>
            <a:r>
              <a:rPr lang="en-US" sz="2200" dirty="0" err="1">
                <a:solidFill>
                  <a:schemeClr val="dk1"/>
                </a:solidFill>
                <a:latin typeface="Open Sans"/>
                <a:ea typeface="Open Sans"/>
                <a:cs typeface="Open Sans"/>
                <a:sym typeface="Open Sans"/>
              </a:rPr>
              <a:t>existe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certaines</a:t>
            </a:r>
            <a:r>
              <a:rPr lang="en-US" sz="2200" dirty="0">
                <a:solidFill>
                  <a:schemeClr val="dk1"/>
                </a:solidFill>
                <a:latin typeface="Open Sans"/>
                <a:ea typeface="Open Sans"/>
                <a:cs typeface="Open Sans"/>
                <a:sym typeface="Open Sans"/>
              </a:rPr>
              <a:t> similitudes </a:t>
            </a:r>
            <a:r>
              <a:rPr lang="en-US" sz="2200" dirty="0" smtClean="0">
                <a:solidFill>
                  <a:schemeClr val="dk1"/>
                </a:solidFill>
                <a:latin typeface="Open Sans"/>
                <a:ea typeface="Open Sans"/>
                <a:cs typeface="Open Sans"/>
                <a:sym typeface="Open Sans"/>
              </a:rPr>
              <a:t>entre </a:t>
            </a:r>
            <a:r>
              <a:rPr lang="en-US" sz="2200" dirty="0" err="1" smtClean="0">
                <a:solidFill>
                  <a:schemeClr val="dk1"/>
                </a:solidFill>
                <a:latin typeface="Open Sans"/>
                <a:ea typeface="Open Sans"/>
                <a:cs typeface="Open Sans"/>
                <a:sym typeface="Open Sans"/>
              </a:rPr>
              <a:t>l’élaboration</a:t>
            </a:r>
            <a:r>
              <a:rPr lang="en-US" sz="2200" dirty="0" smtClean="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d’une</a:t>
            </a:r>
            <a:r>
              <a:rPr lang="en-US" sz="2200" dirty="0">
                <a:solidFill>
                  <a:schemeClr val="dk1"/>
                </a:solidFill>
                <a:latin typeface="Open Sans"/>
                <a:ea typeface="Open Sans"/>
                <a:cs typeface="Open Sans"/>
                <a:sym typeface="Open Sans"/>
              </a:rPr>
              <a:t> </a:t>
            </a:r>
            <a:r>
              <a:rPr lang="en-US" sz="2200" b="1" dirty="0" err="1">
                <a:solidFill>
                  <a:schemeClr val="dk1"/>
                </a:solidFill>
                <a:latin typeface="Open Sans"/>
                <a:ea typeface="Open Sans"/>
                <a:cs typeface="Open Sans"/>
                <a:sym typeface="Open Sans"/>
              </a:rPr>
              <a:t>stratégie</a:t>
            </a:r>
            <a:r>
              <a:rPr lang="en-US" sz="2200" b="1" dirty="0">
                <a:solidFill>
                  <a:schemeClr val="dk1"/>
                </a:solidFill>
                <a:latin typeface="Open Sans"/>
                <a:ea typeface="Open Sans"/>
                <a:cs typeface="Open Sans"/>
                <a:sym typeface="Open Sans"/>
              </a:rPr>
              <a:t> de marketing </a:t>
            </a:r>
            <a:r>
              <a:rPr lang="en-US" sz="2200" dirty="0">
                <a:solidFill>
                  <a:schemeClr val="dk1"/>
                </a:solidFill>
                <a:latin typeface="Open Sans"/>
                <a:ea typeface="Open Sans"/>
                <a:cs typeface="Open Sans"/>
                <a:sym typeface="Open Sans"/>
              </a:rPr>
              <a:t>et </a:t>
            </a:r>
            <a:r>
              <a:rPr lang="en-US" sz="2200" dirty="0" err="1" smtClean="0">
                <a:solidFill>
                  <a:schemeClr val="dk1"/>
                </a:solidFill>
                <a:latin typeface="Open Sans"/>
                <a:ea typeface="Open Sans"/>
                <a:cs typeface="Open Sans"/>
                <a:sym typeface="Open Sans"/>
              </a:rPr>
              <a:t>d’une</a:t>
            </a:r>
            <a:r>
              <a:rPr lang="en-US" sz="2200" dirty="0" smtClean="0">
                <a:solidFill>
                  <a:schemeClr val="dk1"/>
                </a:solidFill>
                <a:latin typeface="Open Sans"/>
                <a:ea typeface="Open Sans"/>
                <a:cs typeface="Open Sans"/>
                <a:sym typeface="Open Sans"/>
              </a:rPr>
              <a:t> </a:t>
            </a:r>
            <a:r>
              <a:rPr lang="en-US" sz="2200" b="1" dirty="0" err="1">
                <a:solidFill>
                  <a:schemeClr val="dk1"/>
                </a:solidFill>
                <a:latin typeface="Open Sans"/>
                <a:ea typeface="Open Sans"/>
                <a:cs typeface="Open Sans"/>
                <a:sym typeface="Open Sans"/>
              </a:rPr>
              <a:t>stratégie</a:t>
            </a:r>
            <a:r>
              <a:rPr lang="en-US" sz="2200" b="1" dirty="0">
                <a:solidFill>
                  <a:schemeClr val="dk1"/>
                </a:solidFill>
                <a:latin typeface="Open Sans"/>
                <a:ea typeface="Open Sans"/>
                <a:cs typeface="Open Sans"/>
                <a:sym typeface="Open Sans"/>
              </a:rPr>
              <a:t> de plaidoyer.</a:t>
            </a:r>
            <a:endParaRPr sz="2200" dirty="0"/>
          </a:p>
          <a:p>
            <a:pPr marL="355600" lvl="0" indent="-342900" algn="l" rtl="0">
              <a:lnSpc>
                <a:spcPct val="100000"/>
              </a:lnSpc>
              <a:spcBef>
                <a:spcPts val="1500"/>
              </a:spcBef>
              <a:spcAft>
                <a:spcPts val="0"/>
              </a:spcAft>
              <a:buClr>
                <a:schemeClr val="dk2"/>
              </a:buClr>
              <a:buSzPts val="2200"/>
              <a:buChar char="●"/>
            </a:pPr>
            <a:r>
              <a:rPr lang="en-US" sz="2200" dirty="0">
                <a:solidFill>
                  <a:schemeClr val="dk1"/>
                </a:solidFill>
                <a:latin typeface="Open Sans"/>
                <a:ea typeface="Open Sans"/>
                <a:cs typeface="Open Sans"/>
                <a:sym typeface="Open Sans"/>
              </a:rPr>
              <a:t>Le marketing </a:t>
            </a:r>
            <a:r>
              <a:rPr lang="en-US" sz="2200" dirty="0" err="1">
                <a:solidFill>
                  <a:schemeClr val="dk1"/>
                </a:solidFill>
                <a:latin typeface="Open Sans"/>
                <a:ea typeface="Open Sans"/>
                <a:cs typeface="Open Sans"/>
                <a:sym typeface="Open Sans"/>
              </a:rPr>
              <a:t>est</a:t>
            </a:r>
            <a:r>
              <a:rPr lang="en-US" sz="2200" dirty="0">
                <a:solidFill>
                  <a:schemeClr val="dk1"/>
                </a:solidFill>
                <a:latin typeface="Open Sans"/>
                <a:ea typeface="Open Sans"/>
                <a:cs typeface="Open Sans"/>
                <a:sym typeface="Open Sans"/>
              </a:rPr>
              <a:t> </a:t>
            </a:r>
            <a:r>
              <a:rPr lang="en-US" sz="2200" dirty="0" err="1" smtClean="0">
                <a:solidFill>
                  <a:schemeClr val="dk1"/>
                </a:solidFill>
                <a:latin typeface="Open Sans"/>
                <a:ea typeface="Open Sans"/>
                <a:cs typeface="Open Sans"/>
                <a:sym typeface="Open Sans"/>
              </a:rPr>
              <a:t>d’avantage</a:t>
            </a:r>
            <a:r>
              <a:rPr lang="en-US" sz="2200" dirty="0" smtClean="0">
                <a:solidFill>
                  <a:schemeClr val="dk1"/>
                </a:solidFill>
                <a:latin typeface="Open Sans"/>
                <a:ea typeface="Open Sans"/>
                <a:cs typeface="Open Sans"/>
                <a:sym typeface="Open Sans"/>
              </a:rPr>
              <a:t> </a:t>
            </a:r>
            <a:r>
              <a:rPr lang="en-US" sz="2200" dirty="0" err="1" smtClean="0">
                <a:solidFill>
                  <a:schemeClr val="dk1"/>
                </a:solidFill>
                <a:latin typeface="Open Sans"/>
                <a:ea typeface="Open Sans"/>
                <a:cs typeface="Open Sans"/>
                <a:sym typeface="Open Sans"/>
              </a:rPr>
              <a:t>axé</a:t>
            </a:r>
            <a:r>
              <a:rPr lang="en-US" sz="2200" dirty="0" smtClean="0">
                <a:solidFill>
                  <a:schemeClr val="dk1"/>
                </a:solidFill>
                <a:latin typeface="Open Sans"/>
                <a:ea typeface="Open Sans"/>
                <a:cs typeface="Open Sans"/>
                <a:sym typeface="Open Sans"/>
              </a:rPr>
              <a:t> sur le client et </a:t>
            </a:r>
            <a:r>
              <a:rPr lang="en-US" sz="2200" dirty="0">
                <a:solidFill>
                  <a:schemeClr val="dk1"/>
                </a:solidFill>
                <a:latin typeface="Open Sans"/>
                <a:ea typeface="Open Sans"/>
                <a:cs typeface="Open Sans"/>
                <a:sym typeface="Open Sans"/>
              </a:rPr>
              <a:t>vise à </a:t>
            </a:r>
            <a:r>
              <a:rPr lang="en-US" sz="2200" dirty="0" smtClean="0">
                <a:solidFill>
                  <a:schemeClr val="dk1"/>
                </a:solidFill>
                <a:latin typeface="Open Sans"/>
                <a:ea typeface="Open Sans"/>
                <a:cs typeface="Open Sans"/>
                <a:sym typeface="Open Sans"/>
              </a:rPr>
              <a:t>”</a:t>
            </a:r>
            <a:r>
              <a:rPr lang="en-US" sz="2200" dirty="0" err="1" smtClean="0">
                <a:solidFill>
                  <a:schemeClr val="dk1"/>
                </a:solidFill>
                <a:latin typeface="Open Sans"/>
                <a:ea typeface="Open Sans"/>
                <a:cs typeface="Open Sans"/>
                <a:sym typeface="Open Sans"/>
              </a:rPr>
              <a:t>vendre</a:t>
            </a:r>
            <a:r>
              <a:rPr lang="en-US" sz="2200" dirty="0" smtClean="0">
                <a:solidFill>
                  <a:schemeClr val="dk1"/>
                </a:solidFill>
                <a:latin typeface="Open Sans"/>
                <a:ea typeface="Open Sans"/>
                <a:cs typeface="Open Sans"/>
                <a:sym typeface="Open Sans"/>
              </a:rPr>
              <a:t>” </a:t>
            </a:r>
            <a:r>
              <a:rPr lang="en-US" sz="2200" dirty="0">
                <a:solidFill>
                  <a:schemeClr val="dk1"/>
                </a:solidFill>
                <a:latin typeface="Open Sans"/>
                <a:ea typeface="Open Sans"/>
                <a:cs typeface="Open Sans"/>
                <a:sym typeface="Open Sans"/>
              </a:rPr>
              <a:t>un </a:t>
            </a:r>
            <a:r>
              <a:rPr lang="en-US" sz="2200" dirty="0" err="1">
                <a:solidFill>
                  <a:schemeClr val="dk1"/>
                </a:solidFill>
                <a:latin typeface="Open Sans"/>
                <a:ea typeface="Open Sans"/>
                <a:cs typeface="Open Sans"/>
                <a:sym typeface="Open Sans"/>
              </a:rPr>
              <a:t>produit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ou</a:t>
            </a:r>
            <a:r>
              <a:rPr lang="en-US" sz="2200" dirty="0">
                <a:solidFill>
                  <a:schemeClr val="dk1"/>
                </a:solidFill>
                <a:latin typeface="Open Sans"/>
                <a:ea typeface="Open Sans"/>
                <a:cs typeface="Open Sans"/>
                <a:sym typeface="Open Sans"/>
              </a:rPr>
              <a:t> un service.</a:t>
            </a:r>
            <a:endParaRPr sz="2200" dirty="0"/>
          </a:p>
          <a:p>
            <a:pPr marL="355600" lvl="0" indent="-342900" algn="l" rtl="0">
              <a:lnSpc>
                <a:spcPct val="100000"/>
              </a:lnSpc>
              <a:spcBef>
                <a:spcPts val="1500"/>
              </a:spcBef>
              <a:spcAft>
                <a:spcPts val="0"/>
              </a:spcAft>
              <a:buClr>
                <a:schemeClr val="dk2"/>
              </a:buClr>
              <a:buSzPts val="2200"/>
              <a:buChar char="●"/>
            </a:pPr>
            <a:r>
              <a:rPr lang="en-US" sz="2200" dirty="0">
                <a:solidFill>
                  <a:schemeClr val="dk1"/>
                </a:solidFill>
                <a:latin typeface="Open Sans"/>
                <a:ea typeface="Open Sans"/>
                <a:cs typeface="Open Sans"/>
                <a:sym typeface="Open Sans"/>
              </a:rPr>
              <a:t>Le marketing </a:t>
            </a:r>
            <a:r>
              <a:rPr lang="en-US" sz="2200" dirty="0" err="1">
                <a:solidFill>
                  <a:schemeClr val="dk1"/>
                </a:solidFill>
                <a:latin typeface="Open Sans"/>
                <a:ea typeface="Open Sans"/>
                <a:cs typeface="Open Sans"/>
                <a:sym typeface="Open Sans"/>
              </a:rPr>
              <a:t>peut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améliorer</a:t>
            </a:r>
            <a:r>
              <a:rPr lang="en-US" sz="2200" dirty="0">
                <a:solidFill>
                  <a:schemeClr val="dk1"/>
                </a:solidFill>
                <a:latin typeface="Open Sans"/>
                <a:ea typeface="Open Sans"/>
                <a:cs typeface="Open Sans"/>
                <a:sym typeface="Open Sans"/>
              </a:rPr>
              <a:t> la </a:t>
            </a:r>
            <a:r>
              <a:rPr lang="en-US" sz="2200" dirty="0" err="1">
                <a:solidFill>
                  <a:schemeClr val="dk1"/>
                </a:solidFill>
                <a:latin typeface="Open Sans"/>
                <a:ea typeface="Open Sans"/>
                <a:cs typeface="Open Sans"/>
                <a:sym typeface="Open Sans"/>
              </a:rPr>
              <a:t>visibilité</a:t>
            </a:r>
            <a:r>
              <a:rPr lang="en-US" sz="2200" dirty="0">
                <a:solidFill>
                  <a:schemeClr val="dk1"/>
                </a:solidFill>
                <a:latin typeface="Open Sans"/>
                <a:ea typeface="Open Sans"/>
                <a:cs typeface="Open Sans"/>
                <a:sym typeface="Open Sans"/>
              </a:rPr>
              <a:t> de la </a:t>
            </a:r>
            <a:r>
              <a:rPr lang="en-US" sz="2200" dirty="0" err="1">
                <a:solidFill>
                  <a:schemeClr val="dk1"/>
                </a:solidFill>
                <a:latin typeface="Open Sans"/>
                <a:ea typeface="Open Sans"/>
                <a:cs typeface="Open Sans"/>
                <a:sym typeface="Open Sans"/>
              </a:rPr>
              <a:t>bibliothèque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il</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devrait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donc</a:t>
            </a:r>
            <a:r>
              <a:rPr lang="en-US" sz="2200" dirty="0">
                <a:solidFill>
                  <a:schemeClr val="dk1"/>
                </a:solidFill>
                <a:latin typeface="Open Sans"/>
                <a:ea typeface="Open Sans"/>
                <a:cs typeface="Open Sans"/>
                <a:sym typeface="Open Sans"/>
              </a:rPr>
              <a:t> faire </a:t>
            </a:r>
            <a:r>
              <a:rPr lang="en-US" sz="2200" dirty="0" err="1">
                <a:solidFill>
                  <a:schemeClr val="dk1"/>
                </a:solidFill>
                <a:latin typeface="Open Sans"/>
                <a:ea typeface="Open Sans"/>
                <a:cs typeface="Open Sans"/>
                <a:sym typeface="Open Sans"/>
              </a:rPr>
              <a:t>partie</a:t>
            </a:r>
            <a:r>
              <a:rPr lang="en-US" sz="2200" dirty="0">
                <a:solidFill>
                  <a:schemeClr val="dk1"/>
                </a:solidFill>
                <a:latin typeface="Open Sans"/>
                <a:ea typeface="Open Sans"/>
                <a:cs typeface="Open Sans"/>
                <a:sym typeface="Open Sans"/>
              </a:rPr>
              <a:t> du plan </a:t>
            </a:r>
            <a:r>
              <a:rPr lang="en-US" sz="2200" dirty="0" err="1">
                <a:solidFill>
                  <a:schemeClr val="dk1"/>
                </a:solidFill>
                <a:latin typeface="Open Sans"/>
                <a:ea typeface="Open Sans"/>
                <a:cs typeface="Open Sans"/>
                <a:sym typeface="Open Sans"/>
              </a:rPr>
              <a:t>stratégique</a:t>
            </a:r>
            <a:r>
              <a:rPr lang="en-US" sz="2200" dirty="0">
                <a:solidFill>
                  <a:schemeClr val="dk1"/>
                </a:solidFill>
                <a:latin typeface="Open Sans"/>
                <a:ea typeface="Open Sans"/>
                <a:cs typeface="Open Sans"/>
                <a:sym typeface="Open Sans"/>
              </a:rPr>
              <a:t> global </a:t>
            </a:r>
            <a:r>
              <a:rPr lang="en-US" sz="2200" dirty="0" err="1">
                <a:solidFill>
                  <a:schemeClr val="dk1"/>
                </a:solidFill>
                <a:latin typeface="Open Sans"/>
                <a:ea typeface="Open Sans"/>
                <a:cs typeface="Open Sans"/>
                <a:sym typeface="Open Sans"/>
              </a:rPr>
              <a:t>d'une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bibliothèque</a:t>
            </a:r>
            <a:r>
              <a:rPr lang="en-US" sz="2200" dirty="0">
                <a:solidFill>
                  <a:schemeClr val="dk1"/>
                </a:solidFill>
                <a:latin typeface="Open Sans"/>
                <a:ea typeface="Open Sans"/>
                <a:cs typeface="Open Sans"/>
                <a:sym typeface="Open Sans"/>
              </a:rPr>
              <a:t>.</a:t>
            </a:r>
            <a:endParaRPr sz="2200" dirty="0"/>
          </a:p>
          <a:p>
            <a:pPr marL="355600" lvl="0" indent="-342900" algn="l" rtl="0">
              <a:lnSpc>
                <a:spcPct val="100000"/>
              </a:lnSpc>
              <a:spcBef>
                <a:spcPts val="1500"/>
              </a:spcBef>
              <a:spcAft>
                <a:spcPts val="0"/>
              </a:spcAft>
              <a:buClr>
                <a:schemeClr val="dk2"/>
              </a:buClr>
              <a:buSzPts val="2200"/>
              <a:buChar char="●"/>
            </a:pPr>
            <a:r>
              <a:rPr lang="en-US" sz="2200" dirty="0">
                <a:solidFill>
                  <a:schemeClr val="dk1"/>
                </a:solidFill>
                <a:latin typeface="Open Sans"/>
                <a:ea typeface="Open Sans"/>
                <a:cs typeface="Open Sans"/>
                <a:sym typeface="Open Sans"/>
              </a:rPr>
              <a:t>Un plan de marketing </a:t>
            </a:r>
            <a:r>
              <a:rPr lang="en-US" sz="2200" dirty="0" err="1">
                <a:solidFill>
                  <a:schemeClr val="dk1"/>
                </a:solidFill>
                <a:latin typeface="Open Sans"/>
                <a:ea typeface="Open Sans"/>
                <a:cs typeface="Open Sans"/>
                <a:sym typeface="Open Sans"/>
              </a:rPr>
              <a:t>fournit</a:t>
            </a:r>
            <a:r>
              <a:rPr lang="en-US" sz="2200" dirty="0">
                <a:solidFill>
                  <a:schemeClr val="dk1"/>
                </a:solidFill>
                <a:latin typeface="Open Sans"/>
                <a:ea typeface="Open Sans"/>
                <a:cs typeface="Open Sans"/>
                <a:sym typeface="Open Sans"/>
              </a:rPr>
              <a:t> aux </a:t>
            </a:r>
            <a:r>
              <a:rPr lang="en-US" sz="2200" dirty="0" err="1">
                <a:solidFill>
                  <a:schemeClr val="dk1"/>
                </a:solidFill>
                <a:latin typeface="Open Sans"/>
                <a:ea typeface="Open Sans"/>
                <a:cs typeface="Open Sans"/>
                <a:sym typeface="Open Sans"/>
              </a:rPr>
              <a:t>bibliothèques</a:t>
            </a:r>
            <a:r>
              <a:rPr lang="en-US" sz="2200" dirty="0">
                <a:solidFill>
                  <a:schemeClr val="dk1"/>
                </a:solidFill>
                <a:latin typeface="Open Sans"/>
                <a:ea typeface="Open Sans"/>
                <a:cs typeface="Open Sans"/>
                <a:sym typeface="Open Sans"/>
              </a:rPr>
              <a:t> un cadre pour le </a:t>
            </a:r>
            <a:r>
              <a:rPr lang="en-US" sz="2200" dirty="0" err="1">
                <a:solidFill>
                  <a:schemeClr val="dk1"/>
                </a:solidFill>
                <a:latin typeface="Open Sans"/>
                <a:ea typeface="Open Sans"/>
                <a:cs typeface="Open Sans"/>
                <a:sym typeface="Open Sans"/>
              </a:rPr>
              <a:t>développement</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efficace</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logique</a:t>
            </a:r>
            <a:r>
              <a:rPr lang="en-US" sz="2200" dirty="0">
                <a:solidFill>
                  <a:schemeClr val="dk1"/>
                </a:solidFill>
                <a:latin typeface="Open Sans"/>
                <a:ea typeface="Open Sans"/>
                <a:cs typeface="Open Sans"/>
                <a:sym typeface="Open Sans"/>
              </a:rPr>
              <a:t> et </a:t>
            </a:r>
            <a:r>
              <a:rPr lang="en-US" sz="2200" dirty="0" err="1">
                <a:solidFill>
                  <a:schemeClr val="dk1"/>
                </a:solidFill>
                <a:latin typeface="Open Sans"/>
                <a:ea typeface="Open Sans"/>
                <a:cs typeface="Open Sans"/>
                <a:sym typeface="Open Sans"/>
              </a:rPr>
              <a:t>complet</a:t>
            </a:r>
            <a:r>
              <a:rPr lang="en-US" sz="2200" dirty="0">
                <a:solidFill>
                  <a:schemeClr val="dk1"/>
                </a:solidFill>
                <a:latin typeface="Open Sans"/>
                <a:ea typeface="Open Sans"/>
                <a:cs typeface="Open Sans"/>
                <a:sym typeface="Open Sans"/>
              </a:rPr>
              <a:t> des </a:t>
            </a:r>
            <a:r>
              <a:rPr lang="en-US" sz="2200" dirty="0" err="1">
                <a:solidFill>
                  <a:schemeClr val="dk1"/>
                </a:solidFill>
                <a:latin typeface="Open Sans"/>
                <a:ea typeface="Open Sans"/>
                <a:cs typeface="Open Sans"/>
                <a:sym typeface="Open Sans"/>
              </a:rPr>
              <a:t>activités</a:t>
            </a:r>
            <a:r>
              <a:rPr lang="en-US" sz="2200" dirty="0">
                <a:solidFill>
                  <a:schemeClr val="dk1"/>
                </a:solidFill>
                <a:latin typeface="Open Sans"/>
                <a:ea typeface="Open Sans"/>
                <a:cs typeface="Open Sans"/>
                <a:sym typeface="Open Sans"/>
              </a:rPr>
              <a:t> de marketing.</a:t>
            </a:r>
            <a:endParaRPr sz="2200" dirty="0"/>
          </a:p>
          <a:p>
            <a:pPr marL="355600" lvl="0" indent="-342900" algn="l" rtl="0">
              <a:lnSpc>
                <a:spcPct val="100000"/>
              </a:lnSpc>
              <a:spcBef>
                <a:spcPts val="1500"/>
              </a:spcBef>
              <a:spcAft>
                <a:spcPts val="0"/>
              </a:spcAft>
              <a:buClr>
                <a:schemeClr val="dk2"/>
              </a:buClr>
              <a:buSzPts val="2200"/>
              <a:buChar char="●"/>
            </a:pPr>
            <a:r>
              <a:rPr lang="en-US" sz="2200" dirty="0">
                <a:solidFill>
                  <a:schemeClr val="dk1"/>
                </a:solidFill>
                <a:latin typeface="Open Sans"/>
                <a:ea typeface="Open Sans"/>
                <a:cs typeface="Open Sans"/>
                <a:sym typeface="Open Sans"/>
              </a:rPr>
              <a:t>Un plan de marketing </a:t>
            </a:r>
            <a:r>
              <a:rPr lang="en-US" sz="2200" dirty="0" err="1">
                <a:solidFill>
                  <a:schemeClr val="dk1"/>
                </a:solidFill>
                <a:latin typeface="Open Sans"/>
                <a:ea typeface="Open Sans"/>
                <a:cs typeface="Open Sans"/>
                <a:sym typeface="Open Sans"/>
              </a:rPr>
              <a:t>adapté</a:t>
            </a:r>
            <a:r>
              <a:rPr lang="en-US" sz="2200" dirty="0">
                <a:solidFill>
                  <a:schemeClr val="dk1"/>
                </a:solidFill>
                <a:latin typeface="Open Sans"/>
                <a:ea typeface="Open Sans"/>
                <a:cs typeface="Open Sans"/>
                <a:sym typeface="Open Sans"/>
              </a:rPr>
              <a:t> à </a:t>
            </a:r>
            <a:r>
              <a:rPr lang="en-US" sz="2200" dirty="0" err="1">
                <a:solidFill>
                  <a:schemeClr val="dk1"/>
                </a:solidFill>
                <a:latin typeface="Open Sans"/>
                <a:ea typeface="Open Sans"/>
                <a:cs typeface="Open Sans"/>
                <a:sym typeface="Open Sans"/>
              </a:rPr>
              <a:t>une</a:t>
            </a:r>
            <a:r>
              <a:rPr lang="en-US" sz="2200" dirty="0">
                <a:solidFill>
                  <a:schemeClr val="dk1"/>
                </a:solidFill>
                <a:latin typeface="Open Sans"/>
                <a:ea typeface="Open Sans"/>
                <a:cs typeface="Open Sans"/>
                <a:sym typeface="Open Sans"/>
              </a:rPr>
              <a:t> institution </a:t>
            </a:r>
            <a:r>
              <a:rPr lang="en-US" sz="2200" dirty="0" err="1">
                <a:solidFill>
                  <a:schemeClr val="dk1"/>
                </a:solidFill>
                <a:latin typeface="Open Sans"/>
                <a:ea typeface="Open Sans"/>
                <a:cs typeface="Open Sans"/>
                <a:sym typeface="Open Sans"/>
              </a:rPr>
              <a:t>peut</a:t>
            </a:r>
            <a:r>
              <a:rPr lang="en-US" sz="2200" dirty="0">
                <a:solidFill>
                  <a:schemeClr val="dk1"/>
                </a:solidFill>
                <a:latin typeface="Open Sans"/>
                <a:ea typeface="Open Sans"/>
                <a:cs typeface="Open Sans"/>
                <a:sym typeface="Open Sans"/>
              </a:rPr>
              <a:t> aider la </a:t>
            </a:r>
            <a:r>
              <a:rPr lang="en-US" sz="2200" dirty="0" err="1">
                <a:solidFill>
                  <a:schemeClr val="dk1"/>
                </a:solidFill>
                <a:latin typeface="Open Sans"/>
                <a:ea typeface="Open Sans"/>
                <a:cs typeface="Open Sans"/>
                <a:sym typeface="Open Sans"/>
              </a:rPr>
              <a:t>bibliothèque</a:t>
            </a:r>
            <a:r>
              <a:rPr lang="en-US" sz="2200" dirty="0">
                <a:solidFill>
                  <a:schemeClr val="dk1"/>
                </a:solidFill>
                <a:latin typeface="Open Sans"/>
                <a:ea typeface="Open Sans"/>
                <a:cs typeface="Open Sans"/>
                <a:sym typeface="Open Sans"/>
              </a:rPr>
              <a:t> à </a:t>
            </a:r>
            <a:r>
              <a:rPr lang="en-US" sz="2200" dirty="0" err="1">
                <a:solidFill>
                  <a:schemeClr val="dk1"/>
                </a:solidFill>
                <a:latin typeface="Open Sans"/>
                <a:ea typeface="Open Sans"/>
                <a:cs typeface="Open Sans"/>
                <a:sym typeface="Open Sans"/>
              </a:rPr>
              <a:t>utiliser</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ses</a:t>
            </a:r>
            <a:r>
              <a:rPr lang="en-US" sz="2200" dirty="0">
                <a:solidFill>
                  <a:schemeClr val="dk1"/>
                </a:solidFill>
                <a:latin typeface="Open Sans"/>
                <a:ea typeface="Open Sans"/>
                <a:cs typeface="Open Sans"/>
                <a:sym typeface="Open Sans"/>
              </a:rPr>
              <a:t> </a:t>
            </a:r>
            <a:r>
              <a:rPr lang="en-US" sz="2200" dirty="0" err="1">
                <a:solidFill>
                  <a:schemeClr val="dk1"/>
                </a:solidFill>
                <a:latin typeface="Open Sans"/>
                <a:ea typeface="Open Sans"/>
                <a:cs typeface="Open Sans"/>
                <a:sym typeface="Open Sans"/>
              </a:rPr>
              <a:t>ressources</a:t>
            </a:r>
            <a:r>
              <a:rPr lang="en-US" sz="2200" dirty="0">
                <a:solidFill>
                  <a:schemeClr val="dk1"/>
                </a:solidFill>
                <a:latin typeface="Open Sans"/>
                <a:ea typeface="Open Sans"/>
                <a:cs typeface="Open Sans"/>
                <a:sym typeface="Open Sans"/>
              </a:rPr>
              <a:t> de </a:t>
            </a:r>
            <a:r>
              <a:rPr lang="en-US" sz="2200" dirty="0" err="1">
                <a:solidFill>
                  <a:schemeClr val="dk1"/>
                </a:solidFill>
                <a:latin typeface="Open Sans"/>
                <a:ea typeface="Open Sans"/>
                <a:cs typeface="Open Sans"/>
                <a:sym typeface="Open Sans"/>
              </a:rPr>
              <a:t>manière</a:t>
            </a:r>
            <a:r>
              <a:rPr lang="en-US" sz="2200" dirty="0">
                <a:solidFill>
                  <a:schemeClr val="dk1"/>
                </a:solidFill>
                <a:latin typeface="Open Sans"/>
                <a:ea typeface="Open Sans"/>
                <a:cs typeface="Open Sans"/>
                <a:sym typeface="Open Sans"/>
              </a:rPr>
              <a:t> plus </a:t>
            </a:r>
            <a:r>
              <a:rPr lang="en-US" sz="2200" dirty="0" err="1">
                <a:solidFill>
                  <a:schemeClr val="dk1"/>
                </a:solidFill>
                <a:latin typeface="Open Sans"/>
                <a:ea typeface="Open Sans"/>
                <a:cs typeface="Open Sans"/>
                <a:sym typeface="Open Sans"/>
              </a:rPr>
              <a:t>efficace</a:t>
            </a:r>
            <a:r>
              <a:rPr lang="en-US" sz="2200" dirty="0">
                <a:solidFill>
                  <a:schemeClr val="dk1"/>
                </a:solidFill>
                <a:latin typeface="Open Sans"/>
                <a:ea typeface="Open Sans"/>
                <a:cs typeface="Open Sans"/>
                <a:sym typeface="Open Sans"/>
              </a:rPr>
              <a:t> et </a:t>
            </a:r>
            <a:r>
              <a:rPr lang="en-US" sz="2200" dirty="0" smtClean="0">
                <a:solidFill>
                  <a:schemeClr val="dk1"/>
                </a:solidFill>
                <a:latin typeface="Open Sans"/>
                <a:ea typeface="Open Sans"/>
                <a:cs typeface="Open Sans"/>
                <a:sym typeface="Open Sans"/>
              </a:rPr>
              <a:t>à </a:t>
            </a:r>
            <a:r>
              <a:rPr lang="en-US" sz="2200" dirty="0" err="1" smtClean="0">
                <a:solidFill>
                  <a:schemeClr val="dk1"/>
                </a:solidFill>
                <a:latin typeface="Open Sans"/>
                <a:ea typeface="Open Sans"/>
                <a:cs typeface="Open Sans"/>
                <a:sym typeface="Open Sans"/>
              </a:rPr>
              <a:t>tirer</a:t>
            </a:r>
            <a:r>
              <a:rPr lang="en-US" sz="2200" dirty="0" smtClean="0">
                <a:solidFill>
                  <a:schemeClr val="dk1"/>
                </a:solidFill>
                <a:latin typeface="Open Sans"/>
                <a:ea typeface="Open Sans"/>
                <a:cs typeface="Open Sans"/>
                <a:sym typeface="Open Sans"/>
              </a:rPr>
              <a:t> </a:t>
            </a:r>
            <a:r>
              <a:rPr lang="en-US" sz="2200" dirty="0">
                <a:solidFill>
                  <a:schemeClr val="dk1"/>
                </a:solidFill>
                <a:latin typeface="Open Sans"/>
                <a:ea typeface="Open Sans"/>
                <a:cs typeface="Open Sans"/>
                <a:sym typeface="Open Sans"/>
              </a:rPr>
              <a:t>profit du travail de plaidoyer.</a:t>
            </a:r>
            <a:endParaRPr sz="2200"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0" y="495300"/>
            <a:ext cx="7791450" cy="9614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 </a:t>
            </a:r>
            <a:r>
              <a:rPr lang="en-US" dirty="0" smtClean="0">
                <a:solidFill>
                  <a:srgbClr val="586F7C"/>
                </a:solidFill>
                <a:latin typeface="Open Sans"/>
                <a:ea typeface="Open Sans"/>
                <a:cs typeface="Open Sans"/>
                <a:sym typeface="Open Sans"/>
              </a:rPr>
              <a:t>Marketing </a:t>
            </a:r>
            <a:r>
              <a:rPr lang="en-US" dirty="0">
                <a:solidFill>
                  <a:srgbClr val="586F7C"/>
                </a:solidFill>
                <a:latin typeface="Open Sans"/>
                <a:ea typeface="Open Sans"/>
                <a:cs typeface="Open Sans"/>
                <a:sym typeface="Open Sans"/>
              </a:rPr>
              <a:t>pour Research4Life </a:t>
            </a:r>
            <a:endParaRPr dirty="0">
              <a:solidFill>
                <a:srgbClr val="586F7C"/>
              </a:solidFill>
              <a:latin typeface="Open Sans"/>
              <a:ea typeface="Open Sans"/>
              <a:cs typeface="Open Sans"/>
              <a:sym typeface="Open Sans"/>
            </a:endParaRPr>
          </a:p>
        </p:txBody>
      </p:sp>
      <p:sp>
        <p:nvSpPr>
          <p:cNvPr id="106" name="Google Shape;106;p5"/>
          <p:cNvSpPr txBox="1">
            <a:spLocks noGrp="1"/>
          </p:cNvSpPr>
          <p:nvPr>
            <p:ph type="body" idx="1"/>
          </p:nvPr>
        </p:nvSpPr>
        <p:spPr>
          <a:xfrm>
            <a:off x="293250" y="1685925"/>
            <a:ext cx="11605500" cy="4882200"/>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2800"/>
              </a:spcBef>
              <a:buClr>
                <a:schemeClr val="dk2"/>
              </a:buClr>
              <a:buSzPts val="2200"/>
            </a:pPr>
            <a:r>
              <a:rPr lang="en-US" dirty="0">
                <a:solidFill>
                  <a:schemeClr val="dk1"/>
                </a:solidFill>
                <a:latin typeface="Open Sans"/>
                <a:ea typeface="Open Sans"/>
                <a:cs typeface="Open Sans"/>
                <a:sym typeface="Open Sans"/>
              </a:rPr>
              <a:t>Un plan de marketing </a:t>
            </a:r>
            <a:r>
              <a:rPr lang="en-US" dirty="0" err="1" smtClean="0">
                <a:solidFill>
                  <a:schemeClr val="dk1"/>
                </a:solidFill>
                <a:latin typeface="Open Sans"/>
                <a:ea typeface="Open Sans"/>
                <a:cs typeface="Open Sans"/>
                <a:sym typeface="Open Sans"/>
              </a:rPr>
              <a:t>permettra</a:t>
            </a:r>
            <a:r>
              <a:rPr lang="en-US" dirty="0" smtClean="0">
                <a:solidFill>
                  <a:schemeClr val="dk1"/>
                </a:solidFill>
                <a:latin typeface="Open Sans"/>
                <a:ea typeface="Open Sans"/>
                <a:cs typeface="Open Sans"/>
                <a:sym typeface="Open Sans"/>
              </a:rPr>
              <a:t> de </a:t>
            </a:r>
            <a:r>
              <a:rPr lang="en-US" dirty="0" err="1" smtClean="0">
                <a:solidFill>
                  <a:schemeClr val="dk1"/>
                </a:solidFill>
                <a:latin typeface="Open Sans"/>
                <a:ea typeface="Open Sans"/>
                <a:cs typeface="Open Sans"/>
                <a:sym typeface="Open Sans"/>
              </a:rPr>
              <a:t>sensibiliser</a:t>
            </a:r>
            <a:r>
              <a:rPr lang="en-US" dirty="0" smtClean="0">
                <a:solidFill>
                  <a:schemeClr val="dk1"/>
                </a:solidFill>
                <a:latin typeface="Open Sans"/>
                <a:ea typeface="Open Sans"/>
                <a:cs typeface="Open Sans"/>
                <a:sym typeface="Open Sans"/>
              </a:rPr>
              <a:t> </a:t>
            </a:r>
            <a:r>
              <a:rPr lang="en-US" dirty="0">
                <a:solidFill>
                  <a:schemeClr val="dk1"/>
                </a:solidFill>
                <a:latin typeface="Open Sans"/>
                <a:ea typeface="Open Sans"/>
                <a:cs typeface="Open Sans"/>
                <a:sym typeface="Open Sans"/>
              </a:rPr>
              <a:t>les </a:t>
            </a:r>
            <a:r>
              <a:rPr lang="en-US" dirty="0" smtClean="0">
                <a:solidFill>
                  <a:schemeClr val="dk1"/>
                </a:solidFill>
                <a:latin typeface="Open Sans"/>
                <a:ea typeface="Open Sans"/>
                <a:cs typeface="Open Sans"/>
                <a:sym typeface="Open Sans"/>
              </a:rPr>
              <a:t>clients </a:t>
            </a:r>
            <a:r>
              <a:rPr lang="en-US" dirty="0" err="1" smtClean="0">
                <a:solidFill>
                  <a:schemeClr val="dk1"/>
                </a:solidFill>
                <a:latin typeface="Open Sans"/>
                <a:ea typeface="Open Sans"/>
                <a:cs typeface="Open Sans"/>
                <a:sym typeface="Open Sans"/>
              </a:rPr>
              <a:t>ou</a:t>
            </a:r>
            <a:r>
              <a:rPr lang="en-US" dirty="0" smtClean="0">
                <a:solidFill>
                  <a:schemeClr val="dk1"/>
                </a:solidFill>
                <a:latin typeface="Open Sans"/>
                <a:ea typeface="Open Sans"/>
                <a:cs typeface="Open Sans"/>
                <a:sym typeface="Open Sans"/>
              </a:rPr>
              <a:t> </a:t>
            </a:r>
            <a:r>
              <a:rPr lang="en-US" dirty="0">
                <a:solidFill>
                  <a:schemeClr val="dk1"/>
                </a:solidFill>
                <a:latin typeface="Open Sans"/>
                <a:ea typeface="Open Sans"/>
                <a:cs typeface="Open Sans"/>
                <a:sym typeface="Open Sans"/>
              </a:rPr>
              <a:t>les </a:t>
            </a:r>
            <a:r>
              <a:rPr lang="en-US" dirty="0" err="1">
                <a:solidFill>
                  <a:schemeClr val="dk1"/>
                </a:solidFill>
                <a:latin typeface="Open Sans"/>
                <a:ea typeface="Open Sans"/>
                <a:cs typeface="Open Sans"/>
                <a:sym typeface="Open Sans"/>
              </a:rPr>
              <a:t>groupes</a:t>
            </a:r>
            <a:r>
              <a:rPr lang="en-US" dirty="0">
                <a:solidFill>
                  <a:schemeClr val="dk1"/>
                </a:solidFill>
                <a:latin typeface="Open Sans"/>
                <a:ea typeface="Open Sans"/>
                <a:cs typeface="Open Sans"/>
                <a:sym typeface="Open Sans"/>
              </a:rPr>
              <a:t> de clients de </a:t>
            </a:r>
            <a:r>
              <a:rPr lang="en-US" dirty="0" err="1">
                <a:solidFill>
                  <a:schemeClr val="dk1"/>
                </a:solidFill>
                <a:latin typeface="Open Sans"/>
                <a:ea typeface="Open Sans"/>
                <a:cs typeface="Open Sans"/>
                <a:sym typeface="Open Sans"/>
              </a:rPr>
              <a:t>l'institution</a:t>
            </a:r>
            <a:r>
              <a:rPr lang="en-US" dirty="0">
                <a:solidFill>
                  <a:schemeClr val="dk1"/>
                </a:solidFill>
                <a:latin typeface="Open Sans"/>
                <a:ea typeface="Open Sans"/>
                <a:cs typeface="Open Sans"/>
                <a:sym typeface="Open Sans"/>
              </a:rPr>
              <a:t> </a:t>
            </a:r>
            <a:r>
              <a:rPr lang="en-US" dirty="0" smtClean="0">
                <a:solidFill>
                  <a:schemeClr val="dk1"/>
                </a:solidFill>
                <a:latin typeface="Open Sans"/>
                <a:ea typeface="Open Sans"/>
                <a:cs typeface="Open Sans"/>
                <a:sym typeface="Open Sans"/>
              </a:rPr>
              <a:t>sur </a:t>
            </a:r>
            <a:r>
              <a:rPr lang="en-US" dirty="0">
                <a:solidFill>
                  <a:schemeClr val="dk1"/>
                </a:solidFill>
                <a:latin typeface="Open Sans"/>
                <a:ea typeface="Open Sans"/>
                <a:cs typeface="Open Sans"/>
                <a:sym typeface="Open Sans"/>
              </a:rPr>
              <a:t>le </a:t>
            </a:r>
            <a:r>
              <a:rPr lang="en-US" dirty="0" err="1">
                <a:solidFill>
                  <a:schemeClr val="dk1"/>
                </a:solidFill>
                <a:latin typeface="Open Sans"/>
                <a:ea typeface="Open Sans"/>
                <a:cs typeface="Open Sans"/>
                <a:sym typeface="Open Sans"/>
              </a:rPr>
              <a:t>plein</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potentiel</a:t>
            </a:r>
            <a:r>
              <a:rPr lang="en-US" dirty="0">
                <a:solidFill>
                  <a:schemeClr val="dk1"/>
                </a:solidFill>
                <a:latin typeface="Open Sans"/>
                <a:ea typeface="Open Sans"/>
                <a:cs typeface="Open Sans"/>
                <a:sym typeface="Open Sans"/>
              </a:rPr>
              <a:t> des </a:t>
            </a:r>
            <a:r>
              <a:rPr lang="en-US" dirty="0" err="1">
                <a:solidFill>
                  <a:schemeClr val="dk1"/>
                </a:solidFill>
                <a:latin typeface="Open Sans"/>
                <a:ea typeface="Open Sans"/>
                <a:cs typeface="Open Sans"/>
                <a:sym typeface="Open Sans"/>
              </a:rPr>
              <a:t>ressources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disponibles</a:t>
            </a:r>
            <a:r>
              <a:rPr lang="en-US" dirty="0">
                <a:solidFill>
                  <a:schemeClr val="dk1"/>
                </a:solidFill>
                <a:latin typeface="Open Sans"/>
                <a:ea typeface="Open Sans"/>
                <a:cs typeface="Open Sans"/>
                <a:sym typeface="Open Sans"/>
              </a:rPr>
              <a:t> via la </a:t>
            </a:r>
            <a:r>
              <a:rPr lang="en-US" dirty="0" err="1" smtClean="0">
                <a:solidFill>
                  <a:schemeClr val="dk1"/>
                </a:solidFill>
                <a:latin typeface="Open Sans"/>
                <a:ea typeface="Open Sans"/>
                <a:cs typeface="Open Sans"/>
                <a:sym typeface="Open Sans"/>
              </a:rPr>
              <a:t>plateforme</a:t>
            </a:r>
            <a:r>
              <a:rPr lang="en-US" dirty="0" smtClean="0">
                <a:solidFill>
                  <a:schemeClr val="dk1"/>
                </a:solidFill>
                <a:latin typeface="Open Sans"/>
                <a:ea typeface="Open Sans"/>
                <a:cs typeface="Open Sans"/>
                <a:sym typeface="Open Sans"/>
              </a:rPr>
              <a:t> </a:t>
            </a:r>
            <a:r>
              <a:rPr lang="en-US" b="1" dirty="0">
                <a:solidFill>
                  <a:schemeClr val="dk1"/>
                </a:solidFill>
                <a:latin typeface="Open Sans"/>
                <a:ea typeface="Open Sans"/>
                <a:cs typeface="Open Sans"/>
                <a:sym typeface="Open Sans"/>
              </a:rPr>
              <a:t>Research4Life</a:t>
            </a:r>
            <a:r>
              <a:rPr lang="en-US" dirty="0">
                <a:solidFill>
                  <a:schemeClr val="dk1"/>
                </a:solidFill>
                <a:latin typeface="Open Sans"/>
                <a:ea typeface="Open Sans"/>
                <a:cs typeface="Open Sans"/>
                <a:sym typeface="Open Sans"/>
              </a:rPr>
              <a:t>.</a:t>
            </a:r>
            <a:endParaRPr dirty="0"/>
          </a:p>
          <a:p>
            <a:pPr marL="355600" lvl="0" indent="-342900" algn="l" rtl="0">
              <a:lnSpc>
                <a:spcPct val="150000"/>
              </a:lnSpc>
              <a:spcAft>
                <a:spcPts val="0"/>
              </a:spcAft>
              <a:buClr>
                <a:schemeClr val="dk2"/>
              </a:buClr>
              <a:buSzPts val="2200"/>
              <a:buChar char="●"/>
            </a:pPr>
            <a:r>
              <a:rPr lang="en-US" dirty="0" err="1">
                <a:solidFill>
                  <a:schemeClr val="dk1"/>
                </a:solidFill>
                <a:latin typeface="Open Sans"/>
                <a:ea typeface="Open Sans"/>
                <a:cs typeface="Open Sans"/>
                <a:sym typeface="Open Sans"/>
              </a:rPr>
              <a:t>Cela</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profitera</a:t>
            </a:r>
            <a:r>
              <a:rPr lang="en-US" dirty="0">
                <a:solidFill>
                  <a:schemeClr val="dk1"/>
                </a:solidFill>
                <a:latin typeface="Open Sans"/>
                <a:ea typeface="Open Sans"/>
                <a:cs typeface="Open Sans"/>
                <a:sym typeface="Open Sans"/>
              </a:rPr>
              <a:t> à la recherche, à </a:t>
            </a:r>
            <a:r>
              <a:rPr lang="en-US" dirty="0" err="1">
                <a:solidFill>
                  <a:schemeClr val="dk1"/>
                </a:solidFill>
                <a:latin typeface="Open Sans"/>
                <a:ea typeface="Open Sans"/>
                <a:cs typeface="Open Sans"/>
                <a:sym typeface="Open Sans"/>
              </a:rPr>
              <a:t>l'éducation</a:t>
            </a:r>
            <a:r>
              <a:rPr lang="en-US" dirty="0">
                <a:solidFill>
                  <a:schemeClr val="dk1"/>
                </a:solidFill>
                <a:latin typeface="Open Sans"/>
                <a:ea typeface="Open Sans"/>
                <a:cs typeface="Open Sans"/>
                <a:sym typeface="Open Sans"/>
              </a:rPr>
              <a:t>, à </a:t>
            </a:r>
            <a:r>
              <a:rPr lang="en-US" dirty="0" err="1">
                <a:solidFill>
                  <a:schemeClr val="dk1"/>
                </a:solidFill>
                <a:latin typeface="Open Sans"/>
                <a:ea typeface="Open Sans"/>
                <a:cs typeface="Open Sans"/>
                <a:sym typeface="Open Sans"/>
              </a:rPr>
              <a:t>l'élaboration</a:t>
            </a:r>
            <a:r>
              <a:rPr lang="en-US" dirty="0">
                <a:solidFill>
                  <a:schemeClr val="dk1"/>
                </a:solidFill>
                <a:latin typeface="Open Sans"/>
                <a:ea typeface="Open Sans"/>
                <a:cs typeface="Open Sans"/>
                <a:sym typeface="Open Sans"/>
              </a:rPr>
              <a:t> </a:t>
            </a:r>
            <a:r>
              <a:rPr lang="en-US" dirty="0" smtClean="0">
                <a:solidFill>
                  <a:schemeClr val="dk1"/>
                </a:solidFill>
                <a:latin typeface="Open Sans"/>
                <a:ea typeface="Open Sans"/>
                <a:cs typeface="Open Sans"/>
                <a:sym typeface="Open Sans"/>
              </a:rPr>
              <a:t>de </a:t>
            </a:r>
            <a:r>
              <a:rPr lang="en-US" dirty="0">
                <a:solidFill>
                  <a:schemeClr val="dk1"/>
                </a:solidFill>
                <a:latin typeface="Open Sans"/>
                <a:ea typeface="Open Sans"/>
                <a:cs typeface="Open Sans"/>
                <a:sym typeface="Open Sans"/>
              </a:rPr>
              <a:t>politiques et à </a:t>
            </a:r>
            <a:r>
              <a:rPr lang="en-US" dirty="0" err="1">
                <a:solidFill>
                  <a:schemeClr val="dk1"/>
                </a:solidFill>
                <a:latin typeface="Open Sans"/>
                <a:ea typeface="Open Sans"/>
                <a:cs typeface="Open Sans"/>
                <a:sym typeface="Open Sans"/>
              </a:rPr>
              <a:t>d'autres</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résultats</a:t>
            </a:r>
            <a:r>
              <a:rPr lang="en-US" dirty="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a:p>
            <a:pPr marL="355600" lvl="0" indent="-342900" algn="l" rtl="0">
              <a:lnSpc>
                <a:spcPct val="150000"/>
              </a:lnSpc>
              <a:spcAft>
                <a:spcPts val="0"/>
              </a:spcAft>
              <a:buClr>
                <a:schemeClr val="dk2"/>
              </a:buClr>
              <a:buSzPts val="2200"/>
              <a:buChar char="●"/>
            </a:pPr>
            <a:r>
              <a:rPr lang="en-US" dirty="0">
                <a:solidFill>
                  <a:schemeClr val="dk1"/>
                </a:solidFill>
                <a:latin typeface="Open Sans"/>
                <a:ea typeface="Open Sans"/>
                <a:cs typeface="Open Sans"/>
                <a:sym typeface="Open Sans"/>
              </a:rPr>
              <a:t>Une </a:t>
            </a:r>
            <a:r>
              <a:rPr lang="en-US" dirty="0" err="1">
                <a:solidFill>
                  <a:schemeClr val="dk1"/>
                </a:solidFill>
                <a:latin typeface="Open Sans"/>
                <a:ea typeface="Open Sans"/>
                <a:cs typeface="Open Sans"/>
                <a:sym typeface="Open Sans"/>
              </a:rPr>
              <a:t>stratégie</a:t>
            </a:r>
            <a:r>
              <a:rPr lang="en-US" dirty="0">
                <a:solidFill>
                  <a:schemeClr val="dk1"/>
                </a:solidFill>
                <a:latin typeface="Open Sans"/>
                <a:ea typeface="Open Sans"/>
                <a:cs typeface="Open Sans"/>
                <a:sym typeface="Open Sans"/>
              </a:rPr>
              <a:t> de marketing </a:t>
            </a:r>
            <a:r>
              <a:rPr lang="en-US" dirty="0" err="1">
                <a:solidFill>
                  <a:schemeClr val="dk1"/>
                </a:solidFill>
                <a:latin typeface="Open Sans"/>
                <a:ea typeface="Open Sans"/>
                <a:cs typeface="Open Sans"/>
                <a:sym typeface="Open Sans"/>
              </a:rPr>
              <a:t>efficace</a:t>
            </a:r>
            <a:r>
              <a:rPr lang="en-US" dirty="0">
                <a:solidFill>
                  <a:schemeClr val="dk1"/>
                </a:solidFill>
                <a:latin typeface="Open Sans"/>
                <a:ea typeface="Open Sans"/>
                <a:cs typeface="Open Sans"/>
                <a:sym typeface="Open Sans"/>
              </a:rPr>
              <a:t> </a:t>
            </a:r>
            <a:r>
              <a:rPr lang="en-US" dirty="0" err="1" smtClean="0">
                <a:solidFill>
                  <a:schemeClr val="dk1"/>
                </a:solidFill>
                <a:latin typeface="Open Sans"/>
                <a:ea typeface="Open Sans"/>
                <a:cs typeface="Open Sans"/>
                <a:sym typeface="Open Sans"/>
              </a:rPr>
              <a:t>augmentera</a:t>
            </a:r>
            <a:r>
              <a:rPr lang="en-US" dirty="0" smtClean="0">
                <a:solidFill>
                  <a:schemeClr val="dk1"/>
                </a:solidFill>
                <a:latin typeface="Open Sans"/>
                <a:ea typeface="Open Sans"/>
                <a:cs typeface="Open Sans"/>
                <a:sym typeface="Open Sans"/>
              </a:rPr>
              <a:t> </a:t>
            </a:r>
            <a:r>
              <a:rPr lang="en-US" dirty="0" err="1" smtClean="0">
                <a:solidFill>
                  <a:schemeClr val="dk1"/>
                </a:solidFill>
                <a:latin typeface="Open Sans"/>
                <a:ea typeface="Open Sans"/>
                <a:cs typeface="Open Sans"/>
                <a:sym typeface="Open Sans"/>
              </a:rPr>
              <a:t>l'utilisation</a:t>
            </a:r>
            <a:r>
              <a:rPr lang="en-US" dirty="0" smtClean="0">
                <a:solidFill>
                  <a:schemeClr val="dk1"/>
                </a:solidFill>
                <a:latin typeface="Open Sans"/>
                <a:ea typeface="Open Sans"/>
                <a:cs typeface="Open Sans"/>
                <a:sym typeface="Open Sans"/>
              </a:rPr>
              <a:t> </a:t>
            </a:r>
            <a:r>
              <a:rPr lang="en-US" dirty="0">
                <a:solidFill>
                  <a:schemeClr val="dk1"/>
                </a:solidFill>
                <a:latin typeface="Open Sans"/>
                <a:ea typeface="Open Sans"/>
                <a:cs typeface="Open Sans"/>
                <a:sym typeface="Open Sans"/>
              </a:rPr>
              <a:t>de Research4Life et </a:t>
            </a:r>
            <a:r>
              <a:rPr lang="en-US" dirty="0" err="1">
                <a:solidFill>
                  <a:schemeClr val="dk1"/>
                </a:solidFill>
                <a:latin typeface="Open Sans"/>
                <a:ea typeface="Open Sans"/>
                <a:cs typeface="Open Sans"/>
                <a:sym typeface="Open Sans"/>
              </a:rPr>
              <a:t>justifiera</a:t>
            </a:r>
            <a:r>
              <a:rPr lang="en-US" dirty="0">
                <a:solidFill>
                  <a:schemeClr val="dk1"/>
                </a:solidFill>
                <a:latin typeface="Open Sans"/>
                <a:ea typeface="Open Sans"/>
                <a:cs typeface="Open Sans"/>
                <a:sym typeface="Open Sans"/>
              </a:rPr>
              <a:t> le </a:t>
            </a:r>
            <a:r>
              <a:rPr lang="en-US" dirty="0" err="1">
                <a:solidFill>
                  <a:schemeClr val="dk1"/>
                </a:solidFill>
                <a:latin typeface="Open Sans"/>
                <a:ea typeface="Open Sans"/>
                <a:cs typeface="Open Sans"/>
                <a:sym typeface="Open Sans"/>
              </a:rPr>
              <a:t>soutien</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continu</a:t>
            </a:r>
            <a:r>
              <a:rPr lang="en-US" dirty="0">
                <a:solidFill>
                  <a:schemeClr val="dk1"/>
                </a:solidFill>
                <a:latin typeface="Open Sans"/>
                <a:ea typeface="Open Sans"/>
                <a:cs typeface="Open Sans"/>
                <a:sym typeface="Open Sans"/>
              </a:rPr>
              <a:t> des </a:t>
            </a:r>
            <a:r>
              <a:rPr lang="en-US" dirty="0" err="1">
                <a:solidFill>
                  <a:schemeClr val="dk1"/>
                </a:solidFill>
                <a:latin typeface="Open Sans"/>
                <a:ea typeface="Open Sans"/>
                <a:cs typeface="Open Sans"/>
                <a:sym typeface="Open Sans"/>
              </a:rPr>
              <a:t>éditeurs</a:t>
            </a:r>
            <a:r>
              <a:rPr lang="en-US" dirty="0">
                <a:solidFill>
                  <a:schemeClr val="dk1"/>
                </a:solidFill>
                <a:latin typeface="Open Sans"/>
                <a:ea typeface="Open Sans"/>
                <a:cs typeface="Open Sans"/>
                <a:sym typeface="Open Sans"/>
              </a:rPr>
              <a:t> participants.</a:t>
            </a:r>
            <a:endParaRPr dirty="0"/>
          </a:p>
          <a:p>
            <a:pPr marL="457200" lvl="0" indent="0" algn="l" rtl="0">
              <a:lnSpc>
                <a:spcPct val="150000"/>
              </a:lnSpc>
              <a:spcBef>
                <a:spcPts val="0"/>
              </a:spcBef>
              <a:spcAft>
                <a:spcPts val="0"/>
              </a:spcAft>
              <a:buNone/>
            </a:pPr>
            <a:endParaRPr dirty="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0" y="267855"/>
            <a:ext cx="7707085" cy="118890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None/>
            </a:pPr>
            <a:r>
              <a:rPr lang="en-US" sz="3330" dirty="0">
                <a:solidFill>
                  <a:srgbClr val="586F7C"/>
                </a:solidFill>
                <a:latin typeface="Open Sans"/>
                <a:ea typeface="Open Sans"/>
                <a:cs typeface="Open Sans"/>
                <a:sym typeface="Open Sans"/>
              </a:rPr>
              <a:t> </a:t>
            </a:r>
            <a:r>
              <a:rPr lang="en-US" sz="4100" dirty="0" smtClean="0">
                <a:solidFill>
                  <a:srgbClr val="586F7C"/>
                </a:solidFill>
                <a:latin typeface="Open Sans"/>
                <a:ea typeface="Open Sans"/>
                <a:cs typeface="Open Sans"/>
                <a:sym typeface="Open Sans"/>
              </a:rPr>
              <a:t>Première </a:t>
            </a:r>
            <a:r>
              <a:rPr lang="en-US" sz="4100" dirty="0">
                <a:solidFill>
                  <a:srgbClr val="586F7C"/>
                </a:solidFill>
                <a:latin typeface="Open Sans"/>
                <a:ea typeface="Open Sans"/>
                <a:cs typeface="Open Sans"/>
                <a:sym typeface="Open Sans"/>
              </a:rPr>
              <a:t>page de </a:t>
            </a:r>
            <a:r>
              <a:rPr lang="en-US" sz="4100" dirty="0" err="1">
                <a:solidFill>
                  <a:srgbClr val="586F7C"/>
                </a:solidFill>
                <a:latin typeface="Open Sans"/>
                <a:ea typeface="Open Sans"/>
                <a:cs typeface="Open Sans"/>
                <a:sym typeface="Open Sans"/>
              </a:rPr>
              <a:t>l'outil</a:t>
            </a:r>
            <a:r>
              <a:rPr lang="en-US" sz="4100" dirty="0">
                <a:solidFill>
                  <a:srgbClr val="586F7C"/>
                </a:solidFill>
                <a:latin typeface="Open Sans"/>
                <a:ea typeface="Open Sans"/>
                <a:cs typeface="Open Sans"/>
                <a:sym typeface="Open Sans"/>
              </a:rPr>
              <a:t> du </a:t>
            </a:r>
            <a:r>
              <a:rPr lang="en-US" sz="4100" dirty="0" smtClean="0">
                <a:solidFill>
                  <a:srgbClr val="586F7C"/>
                </a:solidFill>
                <a:latin typeface="Open Sans"/>
                <a:ea typeface="Open Sans"/>
                <a:cs typeface="Open Sans"/>
                <a:sym typeface="Open Sans"/>
              </a:rPr>
              <a:t>Plan</a:t>
            </a:r>
            <a:br>
              <a:rPr lang="en-US" sz="4100" dirty="0" smtClean="0">
                <a:solidFill>
                  <a:srgbClr val="586F7C"/>
                </a:solidFill>
                <a:latin typeface="Open Sans"/>
                <a:ea typeface="Open Sans"/>
                <a:cs typeface="Open Sans"/>
                <a:sym typeface="Open Sans"/>
              </a:rPr>
            </a:br>
            <a:r>
              <a:rPr lang="en-US" sz="4100" dirty="0" smtClean="0">
                <a:solidFill>
                  <a:srgbClr val="586F7C"/>
                </a:solidFill>
                <a:latin typeface="Open Sans"/>
                <a:ea typeface="Open Sans"/>
                <a:cs typeface="Open Sans"/>
                <a:sym typeface="Open Sans"/>
              </a:rPr>
              <a:t> Marketing de </a:t>
            </a:r>
            <a:r>
              <a:rPr lang="en-US" sz="4100" dirty="0">
                <a:solidFill>
                  <a:srgbClr val="586F7C"/>
                </a:solidFill>
                <a:latin typeface="Open Sans"/>
                <a:ea typeface="Open Sans"/>
                <a:cs typeface="Open Sans"/>
                <a:sym typeface="Open Sans"/>
              </a:rPr>
              <a:t>Research4Life</a:t>
            </a:r>
            <a:endParaRPr sz="4100" dirty="0">
              <a:solidFill>
                <a:srgbClr val="586F7C"/>
              </a:solidFill>
              <a:latin typeface="Open Sans"/>
              <a:ea typeface="Open Sans"/>
              <a:cs typeface="Open Sans"/>
              <a:sym typeface="Open Sans"/>
            </a:endParaRPr>
          </a:p>
        </p:txBody>
      </p:sp>
      <p:sp>
        <p:nvSpPr>
          <p:cNvPr id="113" name="Google Shape;113;p6"/>
          <p:cNvSpPr txBox="1">
            <a:spLocks noGrp="1"/>
          </p:cNvSpPr>
          <p:nvPr>
            <p:ph type="body" idx="1"/>
          </p:nvPr>
        </p:nvSpPr>
        <p:spPr>
          <a:xfrm>
            <a:off x="0" y="1694093"/>
            <a:ext cx="4237950" cy="50380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500"/>
              </a:spcBef>
              <a:spcAft>
                <a:spcPts val="0"/>
              </a:spcAft>
              <a:buNone/>
            </a:pPr>
            <a:r>
              <a:rPr lang="en-US" sz="1800" dirty="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7"/>
                  </a:ext>
                </a:extLst>
              </a:rPr>
              <a:t>La première page</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l'outil</a:t>
            </a:r>
            <a:r>
              <a:rPr lang="en-US" sz="1800" dirty="0">
                <a:solidFill>
                  <a:schemeClr val="dk1"/>
                </a:solidFill>
                <a:latin typeface="Open Sans"/>
                <a:ea typeface="Open Sans"/>
                <a:cs typeface="Open Sans"/>
                <a:sym typeface="Open Sans"/>
              </a:rPr>
              <a:t> du plan </a:t>
            </a:r>
            <a:r>
              <a:rPr lang="en-US" sz="1800" dirty="0" smtClean="0">
                <a:solidFill>
                  <a:schemeClr val="dk1"/>
                </a:solidFill>
                <a:latin typeface="Open Sans"/>
                <a:ea typeface="Open Sans"/>
                <a:cs typeface="Open Sans"/>
                <a:sym typeface="Open Sans"/>
              </a:rPr>
              <a:t>marketing de </a:t>
            </a:r>
            <a:r>
              <a:rPr lang="en-US" sz="1800" dirty="0">
                <a:solidFill>
                  <a:schemeClr val="dk1"/>
                </a:solidFill>
                <a:latin typeface="Open Sans"/>
                <a:ea typeface="Open Sans"/>
                <a:cs typeface="Open Sans"/>
                <a:sym typeface="Open Sans"/>
              </a:rPr>
              <a:t>Research4Life </a:t>
            </a:r>
            <a:r>
              <a:rPr lang="en-US" sz="1800" dirty="0" err="1">
                <a:solidFill>
                  <a:schemeClr val="dk1"/>
                </a:solidFill>
                <a:latin typeface="Open Sans"/>
                <a:ea typeface="Open Sans"/>
                <a:cs typeface="Open Sans"/>
                <a:sym typeface="Open Sans"/>
              </a:rPr>
              <a:t>permet</a:t>
            </a:r>
            <a:r>
              <a:rPr lang="en-US" sz="1800" dirty="0">
                <a:solidFill>
                  <a:schemeClr val="dk1"/>
                </a:solidFill>
                <a:latin typeface="Open Sans"/>
                <a:ea typeface="Open Sans"/>
                <a:cs typeface="Open Sans"/>
                <a:sym typeface="Open Sans"/>
              </a:rPr>
              <a:t> à un </a:t>
            </a:r>
            <a:r>
              <a:rPr lang="en-US" sz="1800" dirty="0" err="1">
                <a:solidFill>
                  <a:schemeClr val="dk1"/>
                </a:solidFill>
                <a:latin typeface="Open Sans"/>
                <a:ea typeface="Open Sans"/>
                <a:cs typeface="Open Sans"/>
                <a:sym typeface="Open Sans"/>
              </a:rPr>
              <a:t>utilisateur</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saisir</a:t>
            </a:r>
            <a:r>
              <a:rPr lang="en-US" sz="1800" dirty="0">
                <a:solidFill>
                  <a:schemeClr val="dk1"/>
                </a:solidFill>
                <a:latin typeface="Open Sans"/>
                <a:ea typeface="Open Sans"/>
                <a:cs typeface="Open Sans"/>
                <a:sym typeface="Open Sans"/>
              </a:rPr>
              <a:t> :</a:t>
            </a:r>
            <a:endParaRPr sz="1800" dirty="0"/>
          </a:p>
          <a:p>
            <a:pPr marL="457200" lvl="0" indent="-349250" algn="l" rtl="0">
              <a:lnSpc>
                <a:spcPct val="100000"/>
              </a:lnSpc>
              <a:spcBef>
                <a:spcPts val="1500"/>
              </a:spcBef>
              <a:spcAft>
                <a:spcPts val="0"/>
              </a:spcAft>
              <a:buClr>
                <a:schemeClr val="dk2"/>
              </a:buClr>
              <a:buSzPts val="1900"/>
              <a:buChar char="●"/>
            </a:pPr>
            <a:r>
              <a:rPr lang="en-US" sz="1800" b="1" dirty="0" smtClean="0">
                <a:solidFill>
                  <a:schemeClr val="dk1"/>
                </a:solidFill>
                <a:latin typeface="Open Sans"/>
                <a:ea typeface="Open Sans"/>
                <a:cs typeface="Open Sans"/>
                <a:sym typeface="Open Sans"/>
              </a:rPr>
              <a:t>Les </a:t>
            </a:r>
            <a:r>
              <a:rPr lang="en-US" sz="1800" b="1" dirty="0">
                <a:solidFill>
                  <a:schemeClr val="dk1"/>
                </a:solidFill>
                <a:latin typeface="Open Sans"/>
                <a:ea typeface="Open Sans"/>
                <a:cs typeface="Open Sans"/>
                <a:sym typeface="Open Sans"/>
              </a:rPr>
              <a:t>Groupe de clients</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l’institution</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énumérés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horizontalement</a:t>
            </a:r>
            <a:r>
              <a:rPr lang="en-US" sz="1800" dirty="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pour un maximum de cinq </a:t>
            </a:r>
            <a:r>
              <a:rPr lang="en-US" sz="1800" dirty="0" err="1" smtClean="0">
                <a:solidFill>
                  <a:schemeClr val="dk1"/>
                </a:solidFill>
                <a:latin typeface="Open Sans"/>
                <a:ea typeface="Open Sans"/>
                <a:cs typeface="Open Sans"/>
                <a:sym typeface="Open Sans"/>
              </a:rPr>
              <a:t>groupes</a:t>
            </a:r>
            <a:r>
              <a:rPr lang="en-US" sz="1800" dirty="0" smtClean="0">
                <a:solidFill>
                  <a:schemeClr val="dk1"/>
                </a:solidFill>
                <a:latin typeface="Open Sans"/>
                <a:ea typeface="Open Sans"/>
                <a:cs typeface="Open Sans"/>
                <a:sym typeface="Open Sans"/>
              </a:rPr>
              <a:t>)</a:t>
            </a:r>
            <a:endParaRPr sz="1800" dirty="0"/>
          </a:p>
          <a:p>
            <a:pPr lvl="0" indent="-349250" algn="l" rtl="0">
              <a:lnSpc>
                <a:spcPct val="100000"/>
              </a:lnSpc>
              <a:spcBef>
                <a:spcPts val="1500"/>
              </a:spcBef>
              <a:spcAft>
                <a:spcPts val="0"/>
              </a:spcAft>
              <a:buClr>
                <a:schemeClr val="dk2"/>
              </a:buClr>
              <a:buSzPts val="1900"/>
              <a:buChar char="●"/>
            </a:pPr>
            <a:r>
              <a:rPr lang="en-US" sz="1800" dirty="0">
                <a:solidFill>
                  <a:schemeClr val="dk1"/>
                </a:solidFill>
                <a:latin typeface="Open Sans"/>
                <a:ea typeface="Open Sans"/>
                <a:cs typeface="Open Sans"/>
                <a:sym typeface="Open Sans"/>
              </a:rPr>
              <a:t>les </a:t>
            </a:r>
            <a:r>
              <a:rPr lang="en-US" sz="1800" b="1" dirty="0" err="1">
                <a:solidFill>
                  <a:schemeClr val="dk1"/>
                </a:solidFill>
                <a:latin typeface="Open Sans"/>
                <a:ea typeface="Open Sans"/>
                <a:cs typeface="Open Sans"/>
                <a:sym typeface="Open Sans"/>
              </a:rPr>
              <a:t>Besoins</a:t>
            </a:r>
            <a:r>
              <a:rPr lang="en-US" sz="1800" b="1" dirty="0">
                <a:solidFill>
                  <a:schemeClr val="dk1"/>
                </a:solidFill>
                <a:latin typeface="Open Sans"/>
                <a:ea typeface="Open Sans"/>
                <a:cs typeface="Open Sans"/>
                <a:sym typeface="Open Sans"/>
              </a:rPr>
              <a:t> </a:t>
            </a:r>
            <a:r>
              <a:rPr lang="en-US" sz="1800" b="1" dirty="0" err="1" smtClean="0">
                <a:solidFill>
                  <a:schemeClr val="dk1"/>
                </a:solidFill>
                <a:latin typeface="Open Sans"/>
                <a:ea typeface="Open Sans"/>
                <a:cs typeface="Open Sans"/>
                <a:sym typeface="Open Sans"/>
              </a:rPr>
              <a:t>en</a:t>
            </a:r>
            <a:r>
              <a:rPr lang="en-US" sz="1800" b="1" dirty="0" smtClean="0">
                <a:solidFill>
                  <a:schemeClr val="dk1"/>
                </a:solidFill>
                <a:latin typeface="Open Sans"/>
                <a:ea typeface="Open Sans"/>
                <a:cs typeface="Open Sans"/>
                <a:sym typeface="Open Sans"/>
              </a:rPr>
              <a:t> information</a:t>
            </a:r>
            <a:r>
              <a:rPr lang="en-US" sz="1800" dirty="0" smtClean="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de</a:t>
            </a:r>
          </a:p>
          <a:p>
            <a:pPr lvl="0" indent="0" algn="l" rtl="0">
              <a:lnSpc>
                <a:spcPct val="100000"/>
              </a:lnSpc>
              <a:spcBef>
                <a:spcPts val="0"/>
              </a:spcBef>
              <a:spcAft>
                <a:spcPts val="0"/>
              </a:spcAft>
              <a:buClr>
                <a:schemeClr val="dk2"/>
              </a:buClr>
              <a:buSzPts val="1900"/>
              <a:buNone/>
            </a:pPr>
            <a:r>
              <a:rPr lang="en-US" sz="1800" dirty="0" err="1" smtClean="0">
                <a:solidFill>
                  <a:schemeClr val="dk1"/>
                </a:solidFill>
                <a:latin typeface="Open Sans"/>
                <a:ea typeface="Open Sans"/>
                <a:cs typeface="Open Sans"/>
                <a:sym typeface="Open Sans"/>
              </a:rPr>
              <a:t>chaque</a:t>
            </a:r>
            <a:r>
              <a:rPr lang="en-US" sz="1800" dirty="0" smtClean="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groupe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listez</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verticalement</a:t>
            </a:r>
            <a:r>
              <a:rPr lang="en-US" sz="1800" dirty="0">
                <a:solidFill>
                  <a:schemeClr val="dk1"/>
                </a:solidFill>
                <a:latin typeface="Open Sans"/>
                <a:ea typeface="Open Sans"/>
                <a:cs typeface="Open Sans"/>
                <a:sym typeface="Open Sans"/>
              </a:rPr>
              <a:t> avec un </a:t>
            </a:r>
            <a:r>
              <a:rPr lang="en-US" sz="1800" b="1" dirty="0">
                <a:solidFill>
                  <a:schemeClr val="dk1"/>
                </a:solidFill>
                <a:latin typeface="Open Sans"/>
                <a:ea typeface="Open Sans"/>
                <a:cs typeface="Open Sans"/>
                <a:sym typeface="Open Sans"/>
              </a:rPr>
              <a:t>X</a:t>
            </a:r>
            <a:r>
              <a:rPr lang="en-US" sz="1800" dirty="0">
                <a:solidFill>
                  <a:schemeClr val="dk1"/>
                </a:solidFill>
                <a:latin typeface="Open Sans"/>
                <a:ea typeface="Open Sans"/>
                <a:cs typeface="Open Sans"/>
                <a:sym typeface="Open Sans"/>
              </a:rPr>
              <a:t>)</a:t>
            </a:r>
            <a:endParaRPr sz="1800" dirty="0"/>
          </a:p>
          <a:p>
            <a:pPr marL="457200" lvl="0" indent="-349250" algn="l" rtl="0">
              <a:lnSpc>
                <a:spcPct val="100000"/>
              </a:lnSpc>
              <a:spcBef>
                <a:spcPts val="1500"/>
              </a:spcBef>
              <a:spcAft>
                <a:spcPts val="0"/>
              </a:spcAft>
              <a:buClr>
                <a:schemeClr val="dk2"/>
              </a:buClr>
              <a:buSzPts val="1900"/>
              <a:buChar char="●"/>
            </a:pPr>
            <a:r>
              <a:rPr lang="en-US" sz="1800" dirty="0">
                <a:solidFill>
                  <a:schemeClr val="dk1"/>
                </a:solidFill>
                <a:latin typeface="Open Sans"/>
                <a:ea typeface="Open Sans"/>
                <a:cs typeface="Open Sans"/>
                <a:sym typeface="Open Sans"/>
              </a:rPr>
              <a:t>Les options </a:t>
            </a:r>
            <a:r>
              <a:rPr lang="en-US" sz="1800" dirty="0" smtClean="0">
                <a:solidFill>
                  <a:schemeClr val="dk1"/>
                </a:solidFill>
                <a:latin typeface="Open Sans"/>
                <a:ea typeface="Open Sans"/>
                <a:cs typeface="Open Sans"/>
                <a:sym typeface="Open Sans"/>
              </a:rPr>
              <a:t>de </a:t>
            </a:r>
            <a:r>
              <a:rPr lang="en-US" sz="1800" b="1" dirty="0" err="1" smtClean="0">
                <a:solidFill>
                  <a:schemeClr val="dk1"/>
                </a:solidFill>
                <a:latin typeface="Open Sans"/>
                <a:ea typeface="Open Sans"/>
                <a:cs typeface="Open Sans"/>
                <a:sym typeface="Open Sans"/>
              </a:rPr>
              <a:t>Ressources</a:t>
            </a:r>
            <a:r>
              <a:rPr lang="en-US" sz="1800" b="1" dirty="0" smtClean="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de</a:t>
            </a:r>
            <a:r>
              <a:rPr lang="en-US" sz="1800" b="1" dirty="0" smtClean="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rPr>
              <a:t>R4L </a:t>
            </a:r>
            <a:r>
              <a:rPr lang="en-US" sz="1800" dirty="0" smtClean="0">
                <a:solidFill>
                  <a:schemeClr val="dk1"/>
                </a:solidFill>
                <a:latin typeface="Open Sans"/>
                <a:ea typeface="Open Sans"/>
                <a:cs typeface="Open Sans"/>
                <a:sym typeface="Open Sans"/>
              </a:rPr>
              <a:t>et </a:t>
            </a:r>
            <a:r>
              <a:rPr lang="en-US" sz="1800" dirty="0" err="1" smtClean="0">
                <a:solidFill>
                  <a:schemeClr val="dk1"/>
                </a:solidFill>
                <a:latin typeface="Open Sans"/>
                <a:ea typeface="Open Sans"/>
                <a:cs typeface="Open Sans"/>
                <a:sym typeface="Open Sans"/>
              </a:rPr>
              <a:t>d’</a:t>
            </a:r>
            <a:r>
              <a:rPr lang="en-US" sz="1800" b="1" dirty="0" err="1" smtClean="0">
                <a:solidFill>
                  <a:schemeClr val="dk1"/>
                </a:solidFill>
                <a:latin typeface="Open Sans"/>
                <a:ea typeface="Open Sans"/>
                <a:cs typeface="Open Sans"/>
                <a:sym typeface="Open Sans"/>
              </a:rPr>
              <a:t>Internet</a:t>
            </a:r>
            <a:r>
              <a:rPr lang="en-US" sz="1800" b="1" dirty="0" smtClean="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a:t>
            </a:r>
            <a:r>
              <a:rPr lang="en-US" sz="1800" dirty="0" err="1">
                <a:solidFill>
                  <a:schemeClr val="dk1"/>
                </a:solidFill>
                <a:latin typeface="Open Sans"/>
                <a:ea typeface="Open Sans"/>
                <a:cs typeface="Open Sans"/>
                <a:sym typeface="Open Sans"/>
              </a:rPr>
              <a:t>listez</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verticalement</a:t>
            </a:r>
            <a:r>
              <a:rPr lang="en-US" sz="1800" dirty="0">
                <a:solidFill>
                  <a:schemeClr val="dk1"/>
                </a:solidFill>
                <a:latin typeface="Open Sans"/>
                <a:ea typeface="Open Sans"/>
                <a:cs typeface="Open Sans"/>
                <a:sym typeface="Open Sans"/>
              </a:rPr>
              <a:t> avec un </a:t>
            </a:r>
            <a:r>
              <a:rPr lang="en-US" sz="1800" b="1" dirty="0">
                <a:solidFill>
                  <a:schemeClr val="dk1"/>
                </a:solidFill>
                <a:latin typeface="Open Sans"/>
                <a:ea typeface="Open Sans"/>
                <a:cs typeface="Open Sans"/>
                <a:sym typeface="Open Sans"/>
              </a:rPr>
              <a:t>X</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ou</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saisissez</a:t>
            </a:r>
            <a:r>
              <a:rPr lang="en-US" sz="1800" dirty="0">
                <a:solidFill>
                  <a:schemeClr val="dk1"/>
                </a:solidFill>
                <a:latin typeface="Open Sans"/>
                <a:ea typeface="Open Sans"/>
                <a:cs typeface="Open Sans"/>
                <a:sym typeface="Open Sans"/>
              </a:rPr>
              <a:t> le </a:t>
            </a:r>
            <a:r>
              <a:rPr lang="en-US" sz="1800" dirty="0" err="1">
                <a:solidFill>
                  <a:schemeClr val="dk1"/>
                </a:solidFill>
                <a:latin typeface="Open Sans"/>
                <a:ea typeface="Open Sans"/>
                <a:cs typeface="Open Sans"/>
                <a:sym typeface="Open Sans"/>
              </a:rPr>
              <a:t>terme</a:t>
            </a:r>
            <a:r>
              <a:rPr lang="en-US" sz="1800" dirty="0">
                <a:solidFill>
                  <a:schemeClr val="dk1"/>
                </a:solidFill>
                <a:latin typeface="Open Sans"/>
                <a:ea typeface="Open Sans"/>
                <a:cs typeface="Open Sans"/>
                <a:sym typeface="Open Sans"/>
              </a:rPr>
              <a:t>)</a:t>
            </a:r>
            <a:endParaRPr sz="1800" dirty="0">
              <a:solidFill>
                <a:schemeClr val="dk1"/>
              </a:solidFill>
              <a:latin typeface="Open Sans"/>
              <a:ea typeface="Open Sans"/>
              <a:cs typeface="Open Sans"/>
              <a:sym typeface="Open Sans"/>
            </a:endParaRPr>
          </a:p>
        </p:txBody>
      </p:sp>
      <p:cxnSp>
        <p:nvCxnSpPr>
          <p:cNvPr id="115" name="Google Shape;115;p6"/>
          <p:cNvCxnSpPr/>
          <p:nvPr/>
        </p:nvCxnSpPr>
        <p:spPr>
          <a:xfrm flipV="1">
            <a:off x="2969623" y="2300663"/>
            <a:ext cx="1222990" cy="825714"/>
          </a:xfrm>
          <a:prstGeom prst="straightConnector1">
            <a:avLst/>
          </a:prstGeom>
          <a:noFill/>
          <a:ln w="9525" cap="flat" cmpd="sng">
            <a:solidFill>
              <a:srgbClr val="FF0000"/>
            </a:solidFill>
            <a:prstDash val="solid"/>
            <a:round/>
            <a:headEnd type="none" w="sm" len="sm"/>
            <a:tailEnd type="triangle" w="med" len="med"/>
          </a:ln>
        </p:spPr>
      </p:cxnSp>
      <p:cxnSp>
        <p:nvCxnSpPr>
          <p:cNvPr id="116" name="Google Shape;116;p6"/>
          <p:cNvCxnSpPr/>
          <p:nvPr/>
        </p:nvCxnSpPr>
        <p:spPr>
          <a:xfrm flipV="1">
            <a:off x="3492137" y="3411856"/>
            <a:ext cx="724888" cy="942430"/>
          </a:xfrm>
          <a:prstGeom prst="straightConnector1">
            <a:avLst/>
          </a:prstGeom>
          <a:noFill/>
          <a:ln w="9525" cap="flat" cmpd="sng">
            <a:solidFill>
              <a:srgbClr val="FF0000"/>
            </a:solidFill>
            <a:prstDash val="solid"/>
            <a:round/>
            <a:headEnd type="none" w="sm" len="sm"/>
            <a:tailEnd type="triangle" w="med" len="med"/>
          </a:ln>
        </p:spPr>
      </p:cxnSp>
      <p:cxnSp>
        <p:nvCxnSpPr>
          <p:cNvPr id="117" name="Google Shape;117;p6"/>
          <p:cNvCxnSpPr/>
          <p:nvPr/>
        </p:nvCxnSpPr>
        <p:spPr>
          <a:xfrm flipV="1">
            <a:off x="3370217" y="5402439"/>
            <a:ext cx="797983" cy="519390"/>
          </a:xfrm>
          <a:prstGeom prst="straightConnector1">
            <a:avLst/>
          </a:prstGeom>
          <a:noFill/>
          <a:ln w="9525" cap="flat" cmpd="sng">
            <a:solidFill>
              <a:srgbClr val="FF0000"/>
            </a:solidFill>
            <a:prstDash val="solid"/>
            <a:round/>
            <a:headEnd type="none" w="sm" len="sm"/>
            <a:tailEnd type="triangle" w="med" len="med"/>
          </a:ln>
        </p:spPr>
      </p:cxnSp>
      <p:graphicFrame>
        <p:nvGraphicFramePr>
          <p:cNvPr id="5" name="Tableau 4">
            <a:extLst>
              <a:ext uri="{FF2B5EF4-FFF2-40B4-BE49-F238E27FC236}">
                <a16:creationId xmlns:a16="http://schemas.microsoft.com/office/drawing/2014/main" id="{6B686A0F-DF75-BE46-BA88-43BDA60EE5BD}"/>
              </a:ext>
            </a:extLst>
          </p:cNvPr>
          <p:cNvGraphicFramePr>
            <a:graphicFrameLocks noGrp="1"/>
          </p:cNvGraphicFramePr>
          <p:nvPr>
            <p:extLst>
              <p:ext uri="{D42A27DB-BD31-4B8C-83A1-F6EECF244321}">
                <p14:modId xmlns:p14="http://schemas.microsoft.com/office/powerpoint/2010/main" val="2440435969"/>
              </p:ext>
            </p:extLst>
          </p:nvPr>
        </p:nvGraphicFramePr>
        <p:xfrm>
          <a:off x="4217025" y="1707345"/>
          <a:ext cx="7802701" cy="5205204"/>
        </p:xfrm>
        <a:graphic>
          <a:graphicData uri="http://schemas.openxmlformats.org/drawingml/2006/table">
            <a:tbl>
              <a:tblPr firstRow="1" firstCol="1" bandRow="1">
                <a:tableStyleId>{2051D5EC-2CCF-4938-93A5-52C050713192}</a:tableStyleId>
              </a:tblPr>
              <a:tblGrid>
                <a:gridCol w="1560368">
                  <a:extLst>
                    <a:ext uri="{9D8B030D-6E8A-4147-A177-3AD203B41FA5}">
                      <a16:colId xmlns:a16="http://schemas.microsoft.com/office/drawing/2014/main" val="1700950939"/>
                    </a:ext>
                  </a:extLst>
                </a:gridCol>
                <a:gridCol w="1560368">
                  <a:extLst>
                    <a:ext uri="{9D8B030D-6E8A-4147-A177-3AD203B41FA5}">
                      <a16:colId xmlns:a16="http://schemas.microsoft.com/office/drawing/2014/main" val="322130126"/>
                    </a:ext>
                  </a:extLst>
                </a:gridCol>
                <a:gridCol w="1560368">
                  <a:extLst>
                    <a:ext uri="{9D8B030D-6E8A-4147-A177-3AD203B41FA5}">
                      <a16:colId xmlns:a16="http://schemas.microsoft.com/office/drawing/2014/main" val="3368963319"/>
                    </a:ext>
                  </a:extLst>
                </a:gridCol>
                <a:gridCol w="1560368">
                  <a:extLst>
                    <a:ext uri="{9D8B030D-6E8A-4147-A177-3AD203B41FA5}">
                      <a16:colId xmlns:a16="http://schemas.microsoft.com/office/drawing/2014/main" val="2735618341"/>
                    </a:ext>
                  </a:extLst>
                </a:gridCol>
                <a:gridCol w="1561229">
                  <a:extLst>
                    <a:ext uri="{9D8B030D-6E8A-4147-A177-3AD203B41FA5}">
                      <a16:colId xmlns:a16="http://schemas.microsoft.com/office/drawing/2014/main" val="3423939181"/>
                    </a:ext>
                  </a:extLst>
                </a:gridCol>
              </a:tblGrid>
              <a:tr h="260557">
                <a:tc gridSpan="5">
                  <a:txBody>
                    <a:bodyPr/>
                    <a:lstStyle/>
                    <a:p>
                      <a:pPr algn="ctr">
                        <a:spcAft>
                          <a:spcPts val="0"/>
                        </a:spcAft>
                      </a:pPr>
                      <a:r>
                        <a:rPr lang="en-US" sz="900" b="1" dirty="0">
                          <a:effectLst/>
                        </a:rPr>
                        <a:t>Plan marketing Research4Life    Nom de </a:t>
                      </a:r>
                      <a:r>
                        <a:rPr lang="en-US" sz="900" b="1" dirty="0" err="1">
                          <a:effectLst/>
                        </a:rPr>
                        <a:t>l’institution</a:t>
                      </a:r>
                      <a:r>
                        <a:rPr lang="en-US" sz="900" b="1" dirty="0">
                          <a:effectLst/>
                        </a:rPr>
                        <a:t>…………………………………. date……………..</a:t>
                      </a:r>
                      <a:endParaRPr lang="fr-FR" sz="900" b="1" dirty="0">
                        <a:effectLst/>
                      </a:endParaRPr>
                    </a:p>
                    <a:p>
                      <a:pPr algn="ctr">
                        <a:spcAft>
                          <a:spcPts val="0"/>
                        </a:spcAft>
                      </a:pPr>
                      <a:r>
                        <a:rPr lang="en-US" sz="900" b="1" dirty="0">
                          <a:effectLst/>
                        </a:rPr>
                        <a:t> </a:t>
                      </a:r>
                      <a:endParaRPr lang="fr-F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solidFill>
                      <a:schemeClr val="accent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35442876"/>
                  </a:ext>
                </a:extLst>
              </a:tr>
              <a:tr h="130279">
                <a:tc gridSpan="5">
                  <a:txBody>
                    <a:bodyPr/>
                    <a:lstStyle/>
                    <a:p>
                      <a:pPr algn="ctr">
                        <a:spcAft>
                          <a:spcPts val="0"/>
                        </a:spcAft>
                      </a:pPr>
                      <a:r>
                        <a:rPr lang="fr-FR" sz="900" b="1" dirty="0">
                          <a:effectLst/>
                        </a:rPr>
                        <a:t>Groupes de clients / Segment Marketing ( par ex : faculté, chercheurs, étudiants de 1</a:t>
                      </a:r>
                      <a:r>
                        <a:rPr lang="fr-FR" sz="900" b="1" baseline="30000" dirty="0">
                          <a:effectLst/>
                        </a:rPr>
                        <a:t>ier</a:t>
                      </a:r>
                      <a:r>
                        <a:rPr lang="fr-FR" sz="900" b="1" dirty="0">
                          <a:effectLst/>
                        </a:rPr>
                        <a:t> cycle et du 3</a:t>
                      </a:r>
                      <a:r>
                        <a:rPr lang="fr-FR" sz="900" b="1" baseline="30000" dirty="0">
                          <a:effectLst/>
                        </a:rPr>
                        <a:t>ième</a:t>
                      </a:r>
                      <a:r>
                        <a:rPr lang="fr-FR" sz="900" b="1" dirty="0">
                          <a:effectLst/>
                        </a:rPr>
                        <a:t> cycle, personnel et autres</a:t>
                      </a:r>
                      <a:endParaRPr lang="fr-F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2330073"/>
                  </a:ext>
                </a:extLst>
              </a:tr>
              <a:tr h="260557">
                <a:tc>
                  <a:txBody>
                    <a:bodyPr/>
                    <a:lstStyle/>
                    <a:p>
                      <a:pPr>
                        <a:spcAft>
                          <a:spcPts val="0"/>
                        </a:spcAft>
                      </a:pPr>
                      <a:r>
                        <a:rPr lang="fr-FR" sz="900" dirty="0">
                          <a:effectLst/>
                        </a:rPr>
                        <a:t>a</a:t>
                      </a:r>
                    </a:p>
                    <a:p>
                      <a:pPr>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b</a:t>
                      </a:r>
                    </a:p>
                  </a:txBody>
                  <a:tcPr marL="64048" marR="64048" marT="0" marB="0"/>
                </a:tc>
                <a:tc>
                  <a:txBody>
                    <a:bodyPr/>
                    <a:lstStyle/>
                    <a:p>
                      <a:pPr>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c</a:t>
                      </a:r>
                    </a:p>
                  </a:txBody>
                  <a:tcPr marL="64048" marR="64048" marT="0" marB="0"/>
                </a:tc>
                <a:tc>
                  <a:txBody>
                    <a:bodyPr/>
                    <a:lstStyle/>
                    <a:p>
                      <a:pPr>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d</a:t>
                      </a:r>
                    </a:p>
                  </a:txBody>
                  <a:tcPr marL="64048" marR="64048" marT="0" marB="0"/>
                </a:tc>
                <a:tc>
                  <a:txBody>
                    <a:bodyPr/>
                    <a:lstStyle/>
                    <a:p>
                      <a:pPr>
                        <a:spcAft>
                          <a:spcPts val="0"/>
                        </a:spcAft>
                      </a:pPr>
                      <a:r>
                        <a:rPr lang="fr-FR" sz="900">
                          <a:effectLst/>
                        </a:rPr>
                        <a:t>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811859276"/>
                  </a:ext>
                </a:extLst>
              </a:tr>
              <a:tr h="130279">
                <a:tc gridSpan="5">
                  <a:txBody>
                    <a:bodyPr/>
                    <a:lstStyle/>
                    <a:p>
                      <a:pPr algn="ctr">
                        <a:spcAft>
                          <a:spcPts val="0"/>
                        </a:spcAft>
                      </a:pPr>
                      <a:r>
                        <a:rPr lang="fr-FR" sz="900" b="1" dirty="0">
                          <a:effectLst/>
                        </a:rPr>
                        <a:t>Besoins d’information (cochez les catégories appropriées pour chaque groupe énuméré ci-dessus)</a:t>
                      </a:r>
                      <a:endParaRPr lang="fr-F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0362731"/>
                  </a:ext>
                </a:extLst>
              </a:tr>
              <a:tr h="260557">
                <a:tc>
                  <a:txBody>
                    <a:bodyPr/>
                    <a:lstStyle/>
                    <a:p>
                      <a:pPr>
                        <a:spcAft>
                          <a:spcPts val="0"/>
                        </a:spcAft>
                      </a:pPr>
                      <a:r>
                        <a:rPr lang="fr-FR" sz="900" dirty="0">
                          <a:effectLst/>
                        </a:rPr>
                        <a:t>information sur les recherches en cours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recherches en cours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recherches en cours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recherches en cours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recherches en cours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1148818591"/>
                  </a:ext>
                </a:extLst>
              </a:tr>
              <a:tr h="297369">
                <a:tc>
                  <a:txBody>
                    <a:bodyPr/>
                    <a:lstStyle/>
                    <a:p>
                      <a:pPr>
                        <a:spcAft>
                          <a:spcPts val="0"/>
                        </a:spcAft>
                      </a:pPr>
                      <a:r>
                        <a:rPr lang="fr-FR" sz="900" dirty="0">
                          <a:effectLst/>
                        </a:rPr>
                        <a:t>Information sur les revues de recherche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revues de recherche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revues de recherche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revues de recherche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revues de recherche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199346724"/>
                  </a:ext>
                </a:extLst>
              </a:tr>
              <a:tr h="260557">
                <a:tc>
                  <a:txBody>
                    <a:bodyPr/>
                    <a:lstStyle/>
                    <a:p>
                      <a:pPr>
                        <a:spcAft>
                          <a:spcPts val="0"/>
                        </a:spcAft>
                      </a:pPr>
                      <a:r>
                        <a:rPr lang="fr-FR" sz="900" dirty="0">
                          <a:effectLst/>
                        </a:rPr>
                        <a:t>Information sur les projets de terrain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projets de terrain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projets sur de terrain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projets de terrain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Information sur les projets de </a:t>
                      </a:r>
                      <a:r>
                        <a:rPr lang="fr-FR" sz="900" dirty="0" err="1">
                          <a:effectLst/>
                        </a:rPr>
                        <a:t>errain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2779895004"/>
                  </a:ext>
                </a:extLst>
              </a:tr>
              <a:tr h="130279">
                <a:tc>
                  <a:txBody>
                    <a:bodyPr/>
                    <a:lstStyle/>
                    <a:p>
                      <a:pPr>
                        <a:spcAft>
                          <a:spcPts val="0"/>
                        </a:spcAft>
                      </a:pPr>
                      <a:r>
                        <a:rPr lang="fr-FR" sz="900">
                          <a:effectLst/>
                        </a:rPr>
                        <a:t>Information clinique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Information clinique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Information clinique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Information clinique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Information clinique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222208699"/>
                  </a:ext>
                </a:extLst>
              </a:tr>
              <a:tr h="260557">
                <a:tc>
                  <a:txBody>
                    <a:bodyPr/>
                    <a:lstStyle/>
                    <a:p>
                      <a:pPr>
                        <a:spcAft>
                          <a:spcPts val="0"/>
                        </a:spcAft>
                      </a:pPr>
                      <a:r>
                        <a:rPr lang="fr-FR" sz="900" dirty="0">
                          <a:effectLst/>
                        </a:rPr>
                        <a:t>Recherche fondée sur les preuves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Recherche fondée sur les preuves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Recherche fondée sur les preuves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Recherche fondée sur les preuves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Recherche fondée sur les preuves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4003963081"/>
                  </a:ext>
                </a:extLst>
              </a:tr>
              <a:tr h="130279">
                <a:tc>
                  <a:txBody>
                    <a:bodyPr/>
                    <a:lstStyle/>
                    <a:p>
                      <a:pPr>
                        <a:spcAft>
                          <a:spcPts val="0"/>
                        </a:spcAft>
                      </a:pPr>
                      <a:r>
                        <a:rPr lang="fr-FR" sz="900">
                          <a:effectLst/>
                        </a:rPr>
                        <a:t>Mises à jour actuelles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Mises à jour actuelles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Mises à jour actuelles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Mises à jour actuelles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Mises à jour actuelles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3416277737"/>
                  </a:ext>
                </a:extLst>
              </a:tr>
              <a:tr h="221346">
                <a:tc>
                  <a:txBody>
                    <a:bodyPr/>
                    <a:lstStyle/>
                    <a:p>
                      <a:pPr>
                        <a:spcAft>
                          <a:spcPts val="0"/>
                        </a:spcAft>
                      </a:pPr>
                      <a:r>
                        <a:rPr lang="fr-FR" sz="900">
                          <a:effectLst/>
                        </a:rPr>
                        <a:t>Stratégies d’enseignement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Stratégies d’enseignement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Stratégies d’enseignement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Stratégies d’enseignement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Stratégies d’enseignement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3971564474"/>
                  </a:ext>
                </a:extLst>
              </a:tr>
              <a:tr h="130279">
                <a:tc>
                  <a:txBody>
                    <a:bodyPr/>
                    <a:lstStyle/>
                    <a:p>
                      <a:pPr>
                        <a:spcAft>
                          <a:spcPts val="0"/>
                        </a:spcAft>
                      </a:pPr>
                      <a:r>
                        <a:rPr lang="fr-FR" sz="900">
                          <a:effectLst/>
                        </a:rPr>
                        <a:t>Statistiques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Statistiques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Statistiques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Statistiques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Statistiques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2835775763"/>
                  </a:ext>
                </a:extLst>
              </a:tr>
              <a:tr h="130279">
                <a:tc>
                  <a:txBody>
                    <a:bodyPr/>
                    <a:lstStyle/>
                    <a:p>
                      <a:pPr>
                        <a:spcAft>
                          <a:spcPts val="0"/>
                        </a:spcAft>
                      </a:pPr>
                      <a:r>
                        <a:rPr lang="fr-FR" sz="900">
                          <a:effectLst/>
                        </a:rPr>
                        <a:t>Autres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Autres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Autres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Autres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Autres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2036054592"/>
                  </a:ext>
                </a:extLst>
              </a:tr>
              <a:tr h="130279">
                <a:tc gridSpan="5">
                  <a:txBody>
                    <a:bodyPr/>
                    <a:lstStyle/>
                    <a:p>
                      <a:pPr algn="ctr">
                        <a:spcAft>
                          <a:spcPts val="0"/>
                        </a:spcAft>
                      </a:pPr>
                      <a:r>
                        <a:rPr lang="fr-FR" sz="900" b="1" dirty="0">
                          <a:effectLst/>
                        </a:rPr>
                        <a:t>R4L internet ressources (cochez les catégories appropriées pour chaque groupe énuméré ci-dessus)</a:t>
                      </a:r>
                      <a:endParaRPr lang="fr-F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85335397"/>
                  </a:ext>
                </a:extLst>
              </a:tr>
              <a:tr h="130279">
                <a:tc>
                  <a:txBody>
                    <a:bodyPr/>
                    <a:lstStyle/>
                    <a:p>
                      <a:pPr>
                        <a:spcAft>
                          <a:spcPts val="0"/>
                        </a:spcAft>
                      </a:pPr>
                      <a:r>
                        <a:rPr lang="fr-FR" sz="900" dirty="0">
                          <a:effectLst/>
                        </a:rPr>
                        <a:t>Les revues R4L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revues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revues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revues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revues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2685445594"/>
                  </a:ext>
                </a:extLst>
              </a:tr>
              <a:tr h="297369">
                <a:tc>
                  <a:txBody>
                    <a:bodyPr/>
                    <a:lstStyle/>
                    <a:p>
                      <a:pPr>
                        <a:spcAft>
                          <a:spcPts val="0"/>
                        </a:spcAft>
                      </a:pPr>
                      <a:r>
                        <a:rPr lang="fr-FR" sz="900" dirty="0">
                          <a:effectLst/>
                        </a:rPr>
                        <a:t>Les journaux des revues de recherche R4L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journaux des revues de recherche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journaux des revues de recherche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journaux des revues de recherche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journaux des revues de recherche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3511391255"/>
                  </a:ext>
                </a:extLst>
              </a:tr>
              <a:tr h="260557">
                <a:tc>
                  <a:txBody>
                    <a:bodyPr/>
                    <a:lstStyle/>
                    <a:p>
                      <a:pPr>
                        <a:spcAft>
                          <a:spcPts val="0"/>
                        </a:spcAft>
                      </a:pPr>
                      <a:r>
                        <a:rPr lang="fr-FR" sz="900">
                          <a:effectLst/>
                        </a:rPr>
                        <a:t>Les livres électroniques de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livres électroniques de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Les livres électroniques de R4L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livres électroniques de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Les livres électroniques de R4L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336896345"/>
                  </a:ext>
                </a:extLst>
              </a:tr>
              <a:tr h="651394">
                <a:tc>
                  <a:txBody>
                    <a:bodyPr/>
                    <a:lstStyle/>
                    <a:p>
                      <a:pPr>
                        <a:spcAft>
                          <a:spcPts val="0"/>
                        </a:spcAft>
                      </a:pPr>
                      <a:r>
                        <a:rPr lang="fr-FR" sz="900">
                          <a:effectLst/>
                        </a:rPr>
                        <a:t>Autres ressources de R4L(liste)</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Autres ressources de R4L(liste)</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Autres ressources de R4L(liste)</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Autres ressources de R4L(liste)</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Autres ressources de R4L(liste)</a:t>
                      </a:r>
                    </a:p>
                    <a:p>
                      <a:pPr>
                        <a:spcAft>
                          <a:spcPts val="0"/>
                        </a:spcAft>
                      </a:pPr>
                      <a:r>
                        <a:rPr lang="fr-FR" sz="900" dirty="0">
                          <a:effectLst/>
                        </a:rPr>
                        <a:t> </a:t>
                      </a:r>
                    </a:p>
                    <a:p>
                      <a:pPr>
                        <a:spcAft>
                          <a:spcPts val="0"/>
                        </a:spcAft>
                      </a:pPr>
                      <a:r>
                        <a:rPr lang="fr-FR" sz="900" dirty="0">
                          <a:effectLst/>
                        </a:rPr>
                        <a:t> </a:t>
                      </a:r>
                    </a:p>
                    <a:p>
                      <a:pPr>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1497674324"/>
                  </a:ext>
                </a:extLst>
              </a:tr>
              <a:tr h="911951">
                <a:tc>
                  <a:txBody>
                    <a:bodyPr/>
                    <a:lstStyle/>
                    <a:p>
                      <a:pPr>
                        <a:spcAft>
                          <a:spcPts val="0"/>
                        </a:spcAft>
                      </a:pPr>
                      <a:r>
                        <a:rPr lang="fr-FR" sz="900" dirty="0">
                          <a:effectLst/>
                        </a:rPr>
                        <a:t>Ressources Internet-bases de données de littérature grise ou de thèse (liste)</a:t>
                      </a:r>
                    </a:p>
                    <a:p>
                      <a:pPr>
                        <a:spcAft>
                          <a:spcPts val="0"/>
                        </a:spcAft>
                      </a:pPr>
                      <a:r>
                        <a:rPr lang="fr-FR" sz="900" dirty="0">
                          <a:effectLst/>
                        </a:rPr>
                        <a:t> </a:t>
                      </a:r>
                    </a:p>
                    <a:p>
                      <a:pPr>
                        <a:spcAft>
                          <a:spcPts val="0"/>
                        </a:spcAft>
                      </a:pPr>
                      <a:r>
                        <a:rPr lang="fr-FR" sz="900" dirty="0">
                          <a:effectLst/>
                        </a:rPr>
                        <a:t> </a:t>
                      </a:r>
                    </a:p>
                  </a:txBody>
                  <a:tcPr marL="64048" marR="64048" marT="0" marB="0"/>
                </a:tc>
                <a:tc>
                  <a:txBody>
                    <a:bodyPr/>
                    <a:lstStyle/>
                    <a:p>
                      <a:pPr>
                        <a:spcAft>
                          <a:spcPts val="0"/>
                        </a:spcAft>
                      </a:pPr>
                      <a:r>
                        <a:rPr lang="fr-FR" sz="900">
                          <a:effectLst/>
                        </a:rPr>
                        <a:t>Ressources Internet-bases de données de littérature grise ou de thèse (liste)</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Ressources Internet-bases de données de littérature grise ou de thèse (liste)</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a:effectLst/>
                        </a:rPr>
                        <a:t>Ressources Internet-bases de données de littérature grise ou de thèse (liste)</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tc>
                  <a:txBody>
                    <a:bodyPr/>
                    <a:lstStyle/>
                    <a:p>
                      <a:pPr>
                        <a:spcAft>
                          <a:spcPts val="0"/>
                        </a:spcAft>
                      </a:pPr>
                      <a:r>
                        <a:rPr lang="fr-FR" sz="900" dirty="0">
                          <a:effectLst/>
                        </a:rPr>
                        <a:t>Ressources Internet-bases de données de littérature grise ou de thèse (liste)</a:t>
                      </a:r>
                    </a:p>
                    <a:p>
                      <a:pPr>
                        <a:spcAft>
                          <a:spcPts val="0"/>
                        </a:spcAft>
                      </a:pPr>
                      <a:r>
                        <a:rPr lang="fr-FR" sz="900" dirty="0">
                          <a:effectLst/>
                        </a:rPr>
                        <a:t> </a:t>
                      </a:r>
                    </a:p>
                    <a:p>
                      <a:pPr>
                        <a:spcAft>
                          <a:spcPts val="0"/>
                        </a:spcAft>
                      </a:pPr>
                      <a:r>
                        <a:rPr lang="fr-FR" sz="900" dirty="0">
                          <a:effectLst/>
                        </a:rPr>
                        <a:t> </a:t>
                      </a:r>
                    </a:p>
                    <a:p>
                      <a:pPr>
                        <a:spcAft>
                          <a:spcPts val="0"/>
                        </a:spcAft>
                      </a:pPr>
                      <a:r>
                        <a:rPr lang="fr-FR" sz="900" dirty="0">
                          <a:effectLst/>
                        </a:rPr>
                        <a:t> </a:t>
                      </a:r>
                    </a:p>
                    <a:p>
                      <a:pPr>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048" marR="64048" marT="0" marB="0"/>
                </a:tc>
                <a:extLst>
                  <a:ext uri="{0D108BD9-81ED-4DB2-BD59-A6C34878D82A}">
                    <a16:rowId xmlns:a16="http://schemas.microsoft.com/office/drawing/2014/main" val="140234463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2fd89e579_0_0"/>
          <p:cNvSpPr txBox="1">
            <a:spLocks noGrp="1"/>
          </p:cNvSpPr>
          <p:nvPr>
            <p:ph type="title"/>
          </p:nvPr>
        </p:nvSpPr>
        <p:spPr>
          <a:xfrm>
            <a:off x="0" y="119968"/>
            <a:ext cx="7785463" cy="1473701"/>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330" dirty="0" smtClean="0">
                <a:solidFill>
                  <a:srgbClr val="586F7C"/>
                </a:solidFill>
                <a:latin typeface="Open Sans"/>
                <a:ea typeface="Open Sans"/>
                <a:cs typeface="Open Sans"/>
                <a:sym typeface="Open Sans"/>
              </a:rPr>
              <a:t/>
            </a:r>
            <a:br>
              <a:rPr lang="en-US" sz="3330" dirty="0" smtClean="0">
                <a:solidFill>
                  <a:srgbClr val="586F7C"/>
                </a:solidFill>
                <a:latin typeface="Open Sans"/>
                <a:ea typeface="Open Sans"/>
                <a:cs typeface="Open Sans"/>
                <a:sym typeface="Open Sans"/>
              </a:rPr>
            </a:br>
            <a:r>
              <a:rPr lang="en-US" sz="3330" dirty="0" smtClean="0">
                <a:solidFill>
                  <a:srgbClr val="586F7C"/>
                </a:solidFill>
                <a:latin typeface="Open Sans"/>
                <a:ea typeface="Open Sans"/>
                <a:cs typeface="Open Sans"/>
                <a:sym typeface="Open Sans"/>
              </a:rPr>
              <a:t> </a:t>
            </a:r>
            <a:r>
              <a:rPr lang="en-US" sz="3330" dirty="0" err="1" smtClean="0">
                <a:solidFill>
                  <a:srgbClr val="586F7C"/>
                </a:solidFill>
                <a:latin typeface="Open Sans"/>
                <a:ea typeface="Open Sans"/>
                <a:cs typeface="Open Sans"/>
                <a:sym typeface="Open Sans"/>
              </a:rPr>
              <a:t>Exemple</a:t>
            </a:r>
            <a:r>
              <a:rPr lang="en-US" sz="3330" dirty="0" smtClean="0">
                <a:solidFill>
                  <a:srgbClr val="586F7C"/>
                </a:solidFill>
                <a:latin typeface="Open Sans"/>
                <a:ea typeface="Open Sans"/>
                <a:cs typeface="Open Sans"/>
                <a:sym typeface="Open Sans"/>
              </a:rPr>
              <a:t> de première </a:t>
            </a:r>
            <a:r>
              <a:rPr lang="en-US" sz="3330" dirty="0">
                <a:solidFill>
                  <a:srgbClr val="586F7C"/>
                </a:solidFill>
                <a:latin typeface="Open Sans"/>
                <a:ea typeface="Open Sans"/>
                <a:cs typeface="Open Sans"/>
                <a:sym typeface="Open Sans"/>
              </a:rPr>
              <a:t>page </a:t>
            </a:r>
            <a:r>
              <a:rPr lang="en-US" sz="3330" dirty="0" err="1" smtClean="0">
                <a:solidFill>
                  <a:srgbClr val="586F7C"/>
                </a:solidFill>
                <a:latin typeface="Open Sans"/>
                <a:ea typeface="Open Sans"/>
                <a:cs typeface="Open Sans"/>
                <a:sym typeface="Open Sans"/>
              </a:rPr>
              <a:t>complétée</a:t>
            </a:r>
            <a:r>
              <a:rPr lang="en-US" sz="3330" dirty="0" smtClean="0">
                <a:solidFill>
                  <a:srgbClr val="586F7C"/>
                </a:solidFill>
                <a:latin typeface="Open Sans"/>
                <a:ea typeface="Open Sans"/>
                <a:cs typeface="Open Sans"/>
                <a:sym typeface="Open Sans"/>
              </a:rPr>
              <a:t/>
            </a:r>
            <a:br>
              <a:rPr lang="en-US" sz="3330" dirty="0" smtClean="0">
                <a:solidFill>
                  <a:srgbClr val="586F7C"/>
                </a:solidFill>
                <a:latin typeface="Open Sans"/>
                <a:ea typeface="Open Sans"/>
                <a:cs typeface="Open Sans"/>
                <a:sym typeface="Open Sans"/>
              </a:rPr>
            </a:br>
            <a:r>
              <a:rPr lang="en-US" sz="3330" dirty="0" smtClean="0">
                <a:solidFill>
                  <a:srgbClr val="586F7C"/>
                </a:solidFill>
                <a:latin typeface="Open Sans"/>
                <a:ea typeface="Open Sans"/>
                <a:cs typeface="Open Sans"/>
                <a:sym typeface="Open Sans"/>
              </a:rPr>
              <a:t> par le Plan </a:t>
            </a:r>
            <a:r>
              <a:rPr lang="en-US" sz="3330" dirty="0">
                <a:solidFill>
                  <a:srgbClr val="586F7C"/>
                </a:solidFill>
                <a:latin typeface="Open Sans"/>
                <a:ea typeface="Open Sans"/>
                <a:cs typeface="Open Sans"/>
                <a:sym typeface="Open Sans"/>
              </a:rPr>
              <a:t>Marketing </a:t>
            </a:r>
            <a:r>
              <a:rPr lang="en-US" sz="3330" dirty="0" err="1" smtClean="0">
                <a:solidFill>
                  <a:srgbClr val="586F7C"/>
                </a:solidFill>
                <a:latin typeface="Open Sans"/>
                <a:ea typeface="Open Sans"/>
                <a:cs typeface="Open Sans"/>
                <a:sym typeface="Open Sans"/>
              </a:rPr>
              <a:t>d’une</a:t>
            </a:r>
            <a:r>
              <a:rPr lang="en-US" sz="3330" dirty="0" smtClean="0">
                <a:solidFill>
                  <a:srgbClr val="586F7C"/>
                </a:solidFill>
                <a:latin typeface="Open Sans"/>
                <a:ea typeface="Open Sans"/>
                <a:cs typeface="Open Sans"/>
                <a:sym typeface="Open Sans"/>
              </a:rPr>
              <a:t> </a:t>
            </a:r>
            <a:r>
              <a:rPr lang="en-US" sz="3330" dirty="0" err="1" smtClean="0">
                <a:solidFill>
                  <a:srgbClr val="586F7C"/>
                </a:solidFill>
                <a:latin typeface="Open Sans"/>
                <a:ea typeface="Open Sans"/>
                <a:cs typeface="Open Sans"/>
                <a:sym typeface="Open Sans"/>
              </a:rPr>
              <a:t>école</a:t>
            </a:r>
            <a:r>
              <a:rPr lang="en-US" sz="3330" dirty="0">
                <a:solidFill>
                  <a:srgbClr val="586F7C"/>
                </a:solidFill>
                <a:latin typeface="Open Sans"/>
                <a:ea typeface="Open Sans"/>
                <a:cs typeface="Open Sans"/>
                <a:sym typeface="Open Sans"/>
              </a:rPr>
              <a:t/>
            </a:r>
            <a:br>
              <a:rPr lang="en-US" sz="3330" dirty="0">
                <a:solidFill>
                  <a:srgbClr val="586F7C"/>
                </a:solidFill>
                <a:latin typeface="Open Sans"/>
                <a:ea typeface="Open Sans"/>
                <a:cs typeface="Open Sans"/>
                <a:sym typeface="Open Sans"/>
              </a:rPr>
            </a:br>
            <a:r>
              <a:rPr lang="en-US" sz="3330" dirty="0" smtClean="0">
                <a:solidFill>
                  <a:srgbClr val="586F7C"/>
                </a:solidFill>
                <a:latin typeface="Open Sans"/>
                <a:ea typeface="Open Sans"/>
                <a:cs typeface="Open Sans"/>
                <a:sym typeface="Open Sans"/>
              </a:rPr>
              <a:t> </a:t>
            </a:r>
            <a:r>
              <a:rPr lang="en-US" sz="3330" dirty="0" err="1" smtClean="0">
                <a:solidFill>
                  <a:srgbClr val="586F7C"/>
                </a:solidFill>
                <a:latin typeface="Open Sans"/>
                <a:ea typeface="Open Sans"/>
                <a:cs typeface="Open Sans"/>
                <a:sym typeface="Open Sans"/>
              </a:rPr>
              <a:t>d’infirmière</a:t>
            </a:r>
            <a:r>
              <a:rPr lang="en-US" sz="3330" dirty="0" smtClean="0">
                <a:solidFill>
                  <a:srgbClr val="586F7C"/>
                </a:solidFill>
                <a:latin typeface="Open Sans"/>
                <a:ea typeface="Open Sans"/>
                <a:cs typeface="Open Sans"/>
                <a:sym typeface="Open Sans"/>
              </a:rPr>
              <a:t> </a:t>
            </a:r>
            <a:endParaRPr sz="3330" dirty="0">
              <a:solidFill>
                <a:srgbClr val="586F7C"/>
              </a:solidFill>
              <a:latin typeface="Open Sans"/>
              <a:ea typeface="Open Sans"/>
              <a:cs typeface="Open Sans"/>
              <a:sym typeface="Open Sans"/>
            </a:endParaRPr>
          </a:p>
          <a:p>
            <a:pPr marL="0" lvl="0" indent="0" algn="l" rtl="0">
              <a:spcBef>
                <a:spcPts val="0"/>
              </a:spcBef>
              <a:spcAft>
                <a:spcPts val="0"/>
              </a:spcAft>
              <a:buNone/>
            </a:pPr>
            <a:endParaRPr dirty="0"/>
          </a:p>
        </p:txBody>
      </p:sp>
      <p:sp>
        <p:nvSpPr>
          <p:cNvPr id="124" name="Google Shape;124;g52fd89e579_0_0"/>
          <p:cNvSpPr txBox="1">
            <a:spLocks noGrp="1"/>
          </p:cNvSpPr>
          <p:nvPr>
            <p:ph type="body" idx="1"/>
          </p:nvPr>
        </p:nvSpPr>
        <p:spPr>
          <a:xfrm>
            <a:off x="62810" y="1857284"/>
            <a:ext cx="4298581" cy="50007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0"/>
              </a:spcBef>
              <a:spcAft>
                <a:spcPts val="0"/>
              </a:spcAft>
              <a:buNone/>
            </a:pPr>
            <a:r>
              <a:rPr lang="en-US" sz="1800" dirty="0" err="1" smtClean="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8"/>
                  </a:ext>
                </a:extLst>
              </a:rPr>
              <a:t>Exemple</a:t>
            </a:r>
            <a:r>
              <a:rPr lang="en-US" sz="1800" dirty="0" smtClean="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8"/>
                  </a:ext>
                </a:extLst>
              </a:rPr>
              <a:t> pour un </a:t>
            </a:r>
            <a:r>
              <a:rPr lang="en-US" sz="1800" dirty="0" err="1" smtClean="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8"/>
                  </a:ext>
                </a:extLst>
              </a:rPr>
              <a:t>collège</a:t>
            </a:r>
            <a:r>
              <a:rPr lang="en-US" sz="1800" dirty="0" smtClean="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8"/>
                  </a:ext>
                </a:extLst>
              </a:rPr>
              <a:t> </a:t>
            </a:r>
            <a:r>
              <a:rPr lang="en-US" sz="1800" dirty="0" err="1" smtClean="0">
                <a:solidFill>
                  <a:schemeClr val="dk1"/>
                </a:solidFill>
                <a:latin typeface="Open Sans"/>
                <a:ea typeface="Open Sans"/>
                <a:cs typeface="Open Sans"/>
                <a:sym typeface="Open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8"/>
                  </a:ext>
                </a:extLst>
              </a:rPr>
              <a:t>d’infirmière</a:t>
            </a:r>
            <a:r>
              <a:rPr lang="en-US" sz="1800" dirty="0" smtClean="0">
                <a:solidFill>
                  <a:schemeClr val="dk1"/>
                </a:solidFill>
                <a:latin typeface="Open Sans"/>
                <a:ea typeface="Open Sans"/>
                <a:cs typeface="Open Sans"/>
                <a:sym typeface="Open Sans"/>
              </a:rPr>
              <a:t> :</a:t>
            </a:r>
            <a:endParaRPr sz="1800" dirty="0"/>
          </a:p>
          <a:p>
            <a:pPr lvl="0">
              <a:lnSpc>
                <a:spcPct val="100000"/>
              </a:lnSpc>
              <a:spcBef>
                <a:spcPts val="2000"/>
              </a:spcBef>
              <a:buClr>
                <a:schemeClr val="dk2"/>
              </a:buClr>
            </a:pPr>
            <a:r>
              <a:rPr lang="en-US" sz="1800" dirty="0" err="1">
                <a:solidFill>
                  <a:schemeClr val="dk1"/>
                </a:solidFill>
                <a:latin typeface="Open Sans"/>
                <a:ea typeface="Open Sans"/>
                <a:cs typeface="Open Sans"/>
                <a:sym typeface="Open Sans"/>
              </a:rPr>
              <a:t>Ajoutez</a:t>
            </a:r>
            <a:r>
              <a:rPr lang="en-US" sz="1800" dirty="0">
                <a:solidFill>
                  <a:schemeClr val="dk1"/>
                </a:solidFill>
                <a:latin typeface="Open Sans"/>
                <a:ea typeface="Open Sans"/>
                <a:cs typeface="Open Sans"/>
                <a:sym typeface="Open Sans"/>
              </a:rPr>
              <a:t> les</a:t>
            </a:r>
            <a:r>
              <a:rPr lang="en-US" sz="1800" b="1" dirty="0">
                <a:solidFill>
                  <a:schemeClr val="dk1"/>
                </a:solidFill>
                <a:latin typeface="Open Sans"/>
                <a:ea typeface="Open Sans"/>
                <a:cs typeface="Open Sans"/>
                <a:sym typeface="Open Sans"/>
              </a:rPr>
              <a:t> </a:t>
            </a:r>
            <a:r>
              <a:rPr lang="en-US" sz="1800" b="1" dirty="0" err="1">
                <a:solidFill>
                  <a:schemeClr val="dk1"/>
                </a:solidFill>
                <a:latin typeface="Open Sans"/>
                <a:ea typeface="Open Sans"/>
                <a:cs typeface="Open Sans"/>
                <a:sym typeface="Open Sans"/>
              </a:rPr>
              <a:t>Groupes</a:t>
            </a:r>
            <a:r>
              <a:rPr lang="en-US" sz="1800" b="1" dirty="0">
                <a:solidFill>
                  <a:schemeClr val="dk1"/>
                </a:solidFill>
                <a:latin typeface="Open Sans"/>
                <a:ea typeface="Open Sans"/>
                <a:cs typeface="Open Sans"/>
                <a:sym typeface="Open Sans"/>
              </a:rPr>
              <a:t> de clients</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l'institution</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énumérés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horizontalement</a:t>
            </a:r>
            <a:r>
              <a:rPr lang="en-US" sz="1800" dirty="0">
                <a:solidFill>
                  <a:schemeClr val="dk1"/>
                </a:solidFill>
                <a:latin typeface="Open Sans"/>
                <a:ea typeface="Open Sans"/>
                <a:cs typeface="Open Sans"/>
                <a:sym typeface="Open Sans"/>
              </a:rPr>
              <a:t>)</a:t>
            </a:r>
            <a:endParaRPr sz="1800" dirty="0"/>
          </a:p>
          <a:p>
            <a:pPr lvl="0">
              <a:lnSpc>
                <a:spcPct val="100000"/>
              </a:lnSpc>
              <a:spcBef>
                <a:spcPts val="2000"/>
              </a:spcBef>
              <a:buClr>
                <a:schemeClr val="dk2"/>
              </a:buClr>
            </a:pPr>
            <a:r>
              <a:rPr lang="en-US" sz="1800" dirty="0" err="1">
                <a:solidFill>
                  <a:schemeClr val="dk1"/>
                </a:solidFill>
                <a:latin typeface="Open Sans"/>
                <a:ea typeface="Open Sans"/>
                <a:cs typeface="Open Sans"/>
                <a:sym typeface="Open Sans"/>
              </a:rPr>
              <a:t>N</a:t>
            </a:r>
            <a:r>
              <a:rPr lang="en-US" sz="1800" dirty="0" err="1" smtClean="0">
                <a:solidFill>
                  <a:schemeClr val="dk1"/>
                </a:solidFill>
                <a:latin typeface="Open Sans"/>
                <a:ea typeface="Open Sans"/>
                <a:cs typeface="Open Sans"/>
                <a:sym typeface="Open Sans"/>
              </a:rPr>
              <a:t>otez</a:t>
            </a:r>
            <a:r>
              <a:rPr lang="en-US" sz="1800" dirty="0" smtClean="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les </a:t>
            </a:r>
            <a:r>
              <a:rPr lang="en-US" sz="1800" b="1" dirty="0" err="1">
                <a:solidFill>
                  <a:schemeClr val="dk1"/>
                </a:solidFill>
                <a:latin typeface="Open Sans"/>
                <a:ea typeface="Open Sans"/>
                <a:cs typeface="Open Sans"/>
                <a:sym typeface="Open Sans"/>
              </a:rPr>
              <a:t>Besoins</a:t>
            </a:r>
            <a:r>
              <a:rPr lang="en-US" sz="1800" b="1" dirty="0">
                <a:solidFill>
                  <a:schemeClr val="dk1"/>
                </a:solidFill>
                <a:latin typeface="Open Sans"/>
                <a:ea typeface="Open Sans"/>
                <a:cs typeface="Open Sans"/>
                <a:sym typeface="Open Sans"/>
              </a:rPr>
              <a:t> </a:t>
            </a:r>
            <a:r>
              <a:rPr lang="en-US" sz="1800" b="1" dirty="0" err="1">
                <a:solidFill>
                  <a:schemeClr val="dk1"/>
                </a:solidFill>
                <a:latin typeface="Open Sans"/>
                <a:ea typeface="Open Sans"/>
                <a:cs typeface="Open Sans"/>
                <a:sym typeface="Open Sans"/>
              </a:rPr>
              <a:t>d'information</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chaque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groupe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énumérés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verticalement</a:t>
            </a:r>
            <a:r>
              <a:rPr lang="en-US" sz="1800" dirty="0">
                <a:solidFill>
                  <a:schemeClr val="dk1"/>
                </a:solidFill>
                <a:latin typeface="Open Sans"/>
                <a:ea typeface="Open Sans"/>
                <a:cs typeface="Open Sans"/>
                <a:sym typeface="Open Sans"/>
              </a:rPr>
              <a:t> avec un </a:t>
            </a:r>
            <a:r>
              <a:rPr lang="en-US" sz="1800" b="1" dirty="0">
                <a:solidFill>
                  <a:schemeClr val="dk1"/>
                </a:solidFill>
                <a:latin typeface="Open Sans"/>
                <a:ea typeface="Open Sans"/>
                <a:cs typeface="Open Sans"/>
                <a:sym typeface="Open Sans"/>
              </a:rPr>
              <a:t>X</a:t>
            </a:r>
            <a:r>
              <a:rPr lang="en-US" sz="1800" dirty="0">
                <a:solidFill>
                  <a:schemeClr val="dk1"/>
                </a:solidFill>
                <a:latin typeface="Open Sans"/>
                <a:ea typeface="Open Sans"/>
                <a:cs typeface="Open Sans"/>
                <a:sym typeface="Open Sans"/>
              </a:rPr>
              <a:t>)</a:t>
            </a:r>
            <a:endParaRPr sz="1800" dirty="0"/>
          </a:p>
          <a:p>
            <a:pPr marL="457200" lvl="0" indent="-381000" algn="l" rtl="0">
              <a:lnSpc>
                <a:spcPct val="100000"/>
              </a:lnSpc>
              <a:spcBef>
                <a:spcPts val="2000"/>
              </a:spcBef>
              <a:spcAft>
                <a:spcPts val="0"/>
              </a:spcAft>
              <a:buClr>
                <a:schemeClr val="dk2"/>
              </a:buClr>
              <a:buSzPts val="2400"/>
              <a:buChar char="●"/>
            </a:pPr>
            <a:r>
              <a:rPr lang="en-US" sz="1800" dirty="0" err="1">
                <a:solidFill>
                  <a:schemeClr val="dk1"/>
                </a:solidFill>
                <a:latin typeface="Open Sans"/>
                <a:ea typeface="Open Sans"/>
                <a:cs typeface="Open Sans"/>
                <a:sym typeface="Open Sans"/>
              </a:rPr>
              <a:t>N</a:t>
            </a:r>
            <a:r>
              <a:rPr lang="en-US" sz="1800" dirty="0" err="1" smtClean="0">
                <a:solidFill>
                  <a:schemeClr val="dk1"/>
                </a:solidFill>
                <a:latin typeface="Open Sans"/>
                <a:ea typeface="Open Sans"/>
                <a:cs typeface="Open Sans"/>
                <a:sym typeface="Open Sans"/>
              </a:rPr>
              <a:t>otez</a:t>
            </a:r>
            <a:r>
              <a:rPr lang="en-US" sz="1800" dirty="0" smtClean="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les options </a:t>
            </a:r>
            <a:r>
              <a:rPr lang="en-US" sz="1800" dirty="0" smtClean="0">
                <a:solidFill>
                  <a:schemeClr val="dk1"/>
                </a:solidFill>
                <a:latin typeface="Open Sans"/>
                <a:ea typeface="Open Sans"/>
                <a:cs typeface="Open Sans"/>
                <a:sym typeface="Open Sans"/>
              </a:rPr>
              <a:t>de </a:t>
            </a:r>
            <a:r>
              <a:rPr lang="en-US" sz="1800" dirty="0" err="1">
                <a:solidFill>
                  <a:schemeClr val="dk1"/>
                </a:solidFill>
                <a:latin typeface="Open Sans"/>
                <a:ea typeface="Open Sans"/>
                <a:cs typeface="Open Sans"/>
                <a:sym typeface="Open Sans"/>
              </a:rPr>
              <a:t>ressources</a:t>
            </a:r>
            <a:r>
              <a:rPr lang="en-US" sz="1800" dirty="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de </a:t>
            </a:r>
            <a:r>
              <a:rPr lang="en-US" sz="1800" b="1" dirty="0">
                <a:solidFill>
                  <a:schemeClr val="dk1"/>
                </a:solidFill>
                <a:latin typeface="Open Sans"/>
                <a:ea typeface="Open Sans"/>
                <a:cs typeface="Open Sans"/>
                <a:sym typeface="Open Sans"/>
              </a:rPr>
              <a:t>Research4Life et </a:t>
            </a:r>
            <a:r>
              <a:rPr lang="en-US" sz="1800" b="1" dirty="0" err="1" smtClean="0">
                <a:solidFill>
                  <a:schemeClr val="dk1"/>
                </a:solidFill>
                <a:latin typeface="Open Sans"/>
                <a:ea typeface="Open Sans"/>
                <a:cs typeface="Open Sans"/>
                <a:sym typeface="Open Sans"/>
              </a:rPr>
              <a:t>d’Internet</a:t>
            </a:r>
            <a:r>
              <a:rPr lang="en-US" sz="1800" b="1" dirty="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a:t>
            </a:r>
            <a:r>
              <a:rPr lang="en-US" sz="1800" dirty="0" err="1">
                <a:solidFill>
                  <a:schemeClr val="dk1"/>
                </a:solidFill>
                <a:latin typeface="Open Sans"/>
                <a:ea typeface="Open Sans"/>
                <a:cs typeface="Open Sans"/>
                <a:sym typeface="Open Sans"/>
              </a:rPr>
              <a:t>énumérées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verticalement</a:t>
            </a:r>
            <a:r>
              <a:rPr lang="en-US" sz="1800" dirty="0">
                <a:solidFill>
                  <a:schemeClr val="dk1"/>
                </a:solidFill>
                <a:latin typeface="Open Sans"/>
                <a:ea typeface="Open Sans"/>
                <a:cs typeface="Open Sans"/>
                <a:sym typeface="Open Sans"/>
              </a:rPr>
              <a:t> avec un </a:t>
            </a:r>
            <a:r>
              <a:rPr lang="en-US" sz="1800" b="1" dirty="0">
                <a:solidFill>
                  <a:schemeClr val="dk1"/>
                </a:solidFill>
                <a:latin typeface="Open Sans"/>
                <a:ea typeface="Open Sans"/>
                <a:cs typeface="Open Sans"/>
                <a:sym typeface="Open Sans"/>
              </a:rPr>
              <a:t>X</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ou</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saisissez</a:t>
            </a:r>
            <a:r>
              <a:rPr lang="en-US" sz="1800" dirty="0">
                <a:solidFill>
                  <a:schemeClr val="dk1"/>
                </a:solidFill>
                <a:latin typeface="Open Sans"/>
                <a:ea typeface="Open Sans"/>
                <a:cs typeface="Open Sans"/>
                <a:sym typeface="Open Sans"/>
              </a:rPr>
              <a:t> le </a:t>
            </a:r>
            <a:r>
              <a:rPr lang="en-US" sz="1800" dirty="0" err="1">
                <a:solidFill>
                  <a:schemeClr val="dk1"/>
                </a:solidFill>
                <a:latin typeface="Open Sans"/>
                <a:ea typeface="Open Sans"/>
                <a:cs typeface="Open Sans"/>
                <a:sym typeface="Open Sans"/>
              </a:rPr>
              <a:t>terme</a:t>
            </a:r>
            <a:r>
              <a:rPr lang="en-US" sz="1800" dirty="0">
                <a:solidFill>
                  <a:schemeClr val="dk1"/>
                </a:solidFill>
                <a:latin typeface="Open Sans"/>
                <a:ea typeface="Open Sans"/>
                <a:cs typeface="Open Sans"/>
                <a:sym typeface="Open Sans"/>
              </a:rPr>
              <a:t>)</a:t>
            </a:r>
            <a:endParaRPr sz="1800" dirty="0">
              <a:solidFill>
                <a:schemeClr val="dk1"/>
              </a:solidFill>
              <a:latin typeface="Open Sans"/>
              <a:ea typeface="Open Sans"/>
              <a:cs typeface="Open Sans"/>
              <a:sym typeface="Open Sans"/>
            </a:endParaRPr>
          </a:p>
        </p:txBody>
      </p:sp>
      <p:cxnSp>
        <p:nvCxnSpPr>
          <p:cNvPr id="126" name="Google Shape;126;g52fd89e579_0_0"/>
          <p:cNvCxnSpPr>
            <a:cxnSpLocks/>
          </p:cNvCxnSpPr>
          <p:nvPr/>
        </p:nvCxnSpPr>
        <p:spPr>
          <a:xfrm flipV="1">
            <a:off x="3596640" y="2291051"/>
            <a:ext cx="1014572" cy="539235"/>
          </a:xfrm>
          <a:prstGeom prst="straightConnector1">
            <a:avLst/>
          </a:prstGeom>
          <a:noFill/>
          <a:ln w="9525" cap="flat" cmpd="sng">
            <a:solidFill>
              <a:srgbClr val="FF0000"/>
            </a:solidFill>
            <a:prstDash val="solid"/>
            <a:round/>
            <a:headEnd type="none" w="sm" len="sm"/>
            <a:tailEnd type="triangle" w="med" len="med"/>
          </a:ln>
        </p:spPr>
      </p:cxnSp>
      <p:cxnSp>
        <p:nvCxnSpPr>
          <p:cNvPr id="127" name="Google Shape;127;g52fd89e579_0_0"/>
          <p:cNvCxnSpPr>
            <a:cxnSpLocks/>
          </p:cNvCxnSpPr>
          <p:nvPr/>
        </p:nvCxnSpPr>
        <p:spPr>
          <a:xfrm flipV="1">
            <a:off x="3265714" y="2999504"/>
            <a:ext cx="1345498" cy="919353"/>
          </a:xfrm>
          <a:prstGeom prst="straightConnector1">
            <a:avLst/>
          </a:prstGeom>
          <a:noFill/>
          <a:ln w="9525" cap="flat" cmpd="sng">
            <a:solidFill>
              <a:srgbClr val="FF0000"/>
            </a:solidFill>
            <a:prstDash val="solid"/>
            <a:round/>
            <a:headEnd type="none" w="sm" len="sm"/>
            <a:tailEnd type="triangle" w="med" len="med"/>
          </a:ln>
        </p:spPr>
      </p:cxnSp>
      <p:cxnSp>
        <p:nvCxnSpPr>
          <p:cNvPr id="128" name="Google Shape;128;g52fd89e579_0_0"/>
          <p:cNvCxnSpPr>
            <a:cxnSpLocks/>
          </p:cNvCxnSpPr>
          <p:nvPr/>
        </p:nvCxnSpPr>
        <p:spPr>
          <a:xfrm>
            <a:off x="4058194" y="5199017"/>
            <a:ext cx="553018" cy="355116"/>
          </a:xfrm>
          <a:prstGeom prst="straightConnector1">
            <a:avLst/>
          </a:prstGeom>
          <a:noFill/>
          <a:ln w="9525" cap="flat" cmpd="sng">
            <a:solidFill>
              <a:srgbClr val="FF0000"/>
            </a:solidFill>
            <a:prstDash val="solid"/>
            <a:round/>
            <a:headEnd type="none" w="sm" len="sm"/>
            <a:tailEnd type="triangle" w="med" len="med"/>
          </a:ln>
        </p:spPr>
      </p:cxnSp>
      <p:graphicFrame>
        <p:nvGraphicFramePr>
          <p:cNvPr id="2" name="Tableau 1">
            <a:extLst>
              <a:ext uri="{FF2B5EF4-FFF2-40B4-BE49-F238E27FC236}">
                <a16:creationId xmlns:a16="http://schemas.microsoft.com/office/drawing/2014/main" id="{444762C7-AD84-9E4B-83C8-AF1AA01FBD50}"/>
              </a:ext>
            </a:extLst>
          </p:cNvPr>
          <p:cNvGraphicFramePr>
            <a:graphicFrameLocks noGrp="1"/>
          </p:cNvGraphicFramePr>
          <p:nvPr>
            <p:extLst>
              <p:ext uri="{D42A27DB-BD31-4B8C-83A1-F6EECF244321}">
                <p14:modId xmlns:p14="http://schemas.microsoft.com/office/powerpoint/2010/main" val="1398661314"/>
              </p:ext>
            </p:extLst>
          </p:nvPr>
        </p:nvGraphicFramePr>
        <p:xfrm>
          <a:off x="4656667" y="1857284"/>
          <a:ext cx="7535329" cy="5053729"/>
        </p:xfrm>
        <a:graphic>
          <a:graphicData uri="http://schemas.openxmlformats.org/drawingml/2006/table">
            <a:tbl>
              <a:tblPr firstRow="1" firstCol="1" bandRow="1">
                <a:tableStyleId>{2051D5EC-2CCF-4938-93A5-52C050713192}</a:tableStyleId>
              </a:tblPr>
              <a:tblGrid>
                <a:gridCol w="2511223">
                  <a:extLst>
                    <a:ext uri="{9D8B030D-6E8A-4147-A177-3AD203B41FA5}">
                      <a16:colId xmlns:a16="http://schemas.microsoft.com/office/drawing/2014/main" val="1532773577"/>
                    </a:ext>
                  </a:extLst>
                </a:gridCol>
                <a:gridCol w="2512053">
                  <a:extLst>
                    <a:ext uri="{9D8B030D-6E8A-4147-A177-3AD203B41FA5}">
                      <a16:colId xmlns:a16="http://schemas.microsoft.com/office/drawing/2014/main" val="2847870099"/>
                    </a:ext>
                  </a:extLst>
                </a:gridCol>
                <a:gridCol w="2512053">
                  <a:extLst>
                    <a:ext uri="{9D8B030D-6E8A-4147-A177-3AD203B41FA5}">
                      <a16:colId xmlns:a16="http://schemas.microsoft.com/office/drawing/2014/main" val="3425498942"/>
                    </a:ext>
                  </a:extLst>
                </a:gridCol>
              </a:tblGrid>
              <a:tr h="288059">
                <a:tc gridSpan="3">
                  <a:txBody>
                    <a:bodyPr/>
                    <a:lstStyle/>
                    <a:p>
                      <a:pPr algn="ctr">
                        <a:spcAft>
                          <a:spcPts val="0"/>
                        </a:spcAft>
                      </a:pPr>
                      <a:r>
                        <a:rPr lang="en-US" sz="900" b="1" dirty="0">
                          <a:effectLst/>
                        </a:rPr>
                        <a:t>Plan marketing Research4Life : Nom de </a:t>
                      </a:r>
                      <a:r>
                        <a:rPr lang="en-US" sz="900" b="1" dirty="0" err="1">
                          <a:effectLst/>
                        </a:rPr>
                        <a:t>l’institution</a:t>
                      </a:r>
                      <a:r>
                        <a:rPr lang="en-US" sz="900" b="1" dirty="0">
                          <a:effectLst/>
                        </a:rPr>
                        <a:t> : College of Nursing</a:t>
                      </a:r>
                      <a:endParaRPr lang="fr-FR" sz="900" b="1" dirty="0">
                        <a:effectLst/>
                      </a:endParaRPr>
                    </a:p>
                    <a:p>
                      <a:pPr>
                        <a:spcAft>
                          <a:spcPts val="0"/>
                        </a:spcAft>
                      </a:pPr>
                      <a:r>
                        <a:rPr lang="en-US" sz="900" b="1" dirty="0">
                          <a:effectLst/>
                        </a:rPr>
                        <a:t> </a:t>
                      </a:r>
                      <a:endParaRPr lang="fr-F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49878485"/>
                  </a:ext>
                </a:extLst>
              </a:tr>
              <a:tr h="164786">
                <a:tc gridSpan="3">
                  <a:txBody>
                    <a:bodyPr/>
                    <a:lstStyle/>
                    <a:p>
                      <a:pPr>
                        <a:spcAft>
                          <a:spcPts val="0"/>
                        </a:spcAft>
                      </a:pPr>
                      <a:r>
                        <a:rPr lang="fr-FR" sz="900" b="1" dirty="0">
                          <a:effectLst/>
                        </a:rPr>
                        <a:t>Groupes clients/ Segment Marketing (par ex : faculté, chercheurs, étudiants 1</a:t>
                      </a:r>
                      <a:r>
                        <a:rPr lang="fr-FR" sz="900" b="1" baseline="30000" dirty="0">
                          <a:effectLst/>
                        </a:rPr>
                        <a:t>ier</a:t>
                      </a:r>
                      <a:r>
                        <a:rPr lang="fr-FR" sz="900" b="1" dirty="0">
                          <a:effectLst/>
                        </a:rPr>
                        <a:t> cycle, 3</a:t>
                      </a:r>
                      <a:r>
                        <a:rPr lang="fr-FR" sz="900" b="1" baseline="30000" dirty="0">
                          <a:effectLst/>
                        </a:rPr>
                        <a:t>ième</a:t>
                      </a:r>
                      <a:r>
                        <a:rPr lang="fr-FR" sz="900" b="1" dirty="0">
                          <a:effectLst/>
                        </a:rPr>
                        <a:t> cycle, personnel, autres)</a:t>
                      </a:r>
                      <a:endParaRPr lang="fr-F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40387046"/>
                  </a:ext>
                </a:extLst>
              </a:tr>
              <a:tr h="164786">
                <a:tc>
                  <a:txBody>
                    <a:bodyPr/>
                    <a:lstStyle/>
                    <a:p>
                      <a:pPr>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Professeurs </a:t>
                      </a:r>
                    </a:p>
                  </a:txBody>
                  <a:tcPr marL="68580" marR="68580" marT="0" marB="0"/>
                </a:tc>
                <a:tc>
                  <a:txBody>
                    <a:bodyPr/>
                    <a:lstStyle/>
                    <a:p>
                      <a:pPr>
                        <a:spcAft>
                          <a:spcPts val="0"/>
                        </a:spcAft>
                      </a:pPr>
                      <a:r>
                        <a:rPr lang="fr-FR" sz="900">
                          <a:effectLst/>
                        </a:rPr>
                        <a:t>Étudiants infirmiers du 1</a:t>
                      </a:r>
                      <a:r>
                        <a:rPr lang="fr-FR" sz="900" baseline="30000">
                          <a:effectLst/>
                        </a:rPr>
                        <a:t>ier</a:t>
                      </a:r>
                      <a:r>
                        <a:rPr lang="fr-FR" sz="900">
                          <a:effectLst/>
                        </a:rPr>
                        <a:t> cycle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Étudiants infirmiers diplômés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7326157"/>
                  </a:ext>
                </a:extLst>
              </a:tr>
              <a:tr h="164786">
                <a:tc gridSpan="3">
                  <a:txBody>
                    <a:bodyPr/>
                    <a:lstStyle/>
                    <a:p>
                      <a:pPr algn="ctr">
                        <a:spcAft>
                          <a:spcPts val="0"/>
                        </a:spcAft>
                      </a:pPr>
                      <a:r>
                        <a:rPr lang="fr-FR" sz="900" dirty="0">
                          <a:effectLst/>
                        </a:rPr>
                        <a:t>Besoins d’information (cochez les catégories appropriées pour chaque groupe énuméré ci-dessus)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82356391"/>
                  </a:ext>
                </a:extLst>
              </a:tr>
              <a:tr h="159999">
                <a:tc>
                  <a:txBody>
                    <a:bodyPr/>
                    <a:lstStyle/>
                    <a:p>
                      <a:pPr>
                        <a:spcAft>
                          <a:spcPts val="0"/>
                        </a:spcAft>
                      </a:pPr>
                      <a:r>
                        <a:rPr lang="fr-FR" sz="800" dirty="0">
                          <a:effectLst/>
                        </a:rPr>
                        <a:t>information sur les recherches en cours  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800" dirty="0">
                          <a:effectLst/>
                        </a:rPr>
                        <a:t>information sur les recherches en cours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800" dirty="0">
                          <a:effectLst/>
                        </a:rPr>
                        <a:t>information sur les recherches en cours 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6313736"/>
                  </a:ext>
                </a:extLst>
              </a:tr>
              <a:tr h="156442">
                <a:tc>
                  <a:txBody>
                    <a:bodyPr/>
                    <a:lstStyle/>
                    <a:p>
                      <a:pPr>
                        <a:spcAft>
                          <a:spcPts val="0"/>
                        </a:spcAft>
                      </a:pPr>
                      <a:r>
                        <a:rPr lang="fr-FR" sz="800" dirty="0">
                          <a:effectLst/>
                        </a:rPr>
                        <a:t>Information sur les revues de la recherche 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800" dirty="0">
                          <a:effectLst/>
                        </a:rPr>
                        <a:t>Information sur les revues de la recherche 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800" dirty="0">
                          <a:effectLst/>
                        </a:rPr>
                        <a:t>Information sur les revues de la recherche X</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8661674"/>
                  </a:ext>
                </a:extLst>
              </a:tr>
              <a:tr h="164786">
                <a:tc>
                  <a:txBody>
                    <a:bodyPr/>
                    <a:lstStyle/>
                    <a:p>
                      <a:pPr>
                        <a:spcAft>
                          <a:spcPts val="0"/>
                        </a:spcAft>
                      </a:pPr>
                      <a:r>
                        <a:rPr lang="fr-FR" sz="900" dirty="0">
                          <a:effectLst/>
                        </a:rPr>
                        <a:t>Information sur les projets de terrain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Information sur les projets de terrain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Information sur les projets de terrain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1929012"/>
                  </a:ext>
                </a:extLst>
              </a:tr>
              <a:tr h="164786">
                <a:tc>
                  <a:txBody>
                    <a:bodyPr/>
                    <a:lstStyle/>
                    <a:p>
                      <a:pPr>
                        <a:spcAft>
                          <a:spcPts val="0"/>
                        </a:spcAft>
                      </a:pPr>
                      <a:r>
                        <a:rPr lang="fr-FR" sz="900" dirty="0">
                          <a:effectLst/>
                        </a:rPr>
                        <a:t>Information clinique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Information clinique 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Information clinique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9733930"/>
                  </a:ext>
                </a:extLst>
              </a:tr>
              <a:tr h="164786">
                <a:tc>
                  <a:txBody>
                    <a:bodyPr/>
                    <a:lstStyle/>
                    <a:p>
                      <a:pPr>
                        <a:spcAft>
                          <a:spcPts val="0"/>
                        </a:spcAft>
                      </a:pPr>
                      <a:r>
                        <a:rPr lang="fr-FR" sz="900" dirty="0">
                          <a:effectLst/>
                        </a:rPr>
                        <a:t>Recherche fondée sur les preuves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Recherche fondée sur les preuves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Recherche fondée sur les preuves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836143"/>
                  </a:ext>
                </a:extLst>
              </a:tr>
              <a:tr h="164786">
                <a:tc>
                  <a:txBody>
                    <a:bodyPr/>
                    <a:lstStyle/>
                    <a:p>
                      <a:pPr>
                        <a:spcAft>
                          <a:spcPts val="0"/>
                        </a:spcAft>
                      </a:pPr>
                      <a:r>
                        <a:rPr lang="fr-FR" sz="900" dirty="0">
                          <a:effectLst/>
                        </a:rPr>
                        <a:t>Mises à jour actuelles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Mises à jour actuelles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Mises à jour actuelles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0395533"/>
                  </a:ext>
                </a:extLst>
              </a:tr>
              <a:tr h="164786">
                <a:tc>
                  <a:txBody>
                    <a:bodyPr/>
                    <a:lstStyle/>
                    <a:p>
                      <a:pPr>
                        <a:spcAft>
                          <a:spcPts val="0"/>
                        </a:spcAft>
                      </a:pPr>
                      <a:r>
                        <a:rPr lang="fr-FR" sz="900" dirty="0">
                          <a:effectLst/>
                        </a:rPr>
                        <a:t>Stratégies d’enseignement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Stratégies d’enseignement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Stratégies d’enseignement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386647"/>
                  </a:ext>
                </a:extLst>
              </a:tr>
              <a:tr h="164786">
                <a:tc>
                  <a:txBody>
                    <a:bodyPr/>
                    <a:lstStyle/>
                    <a:p>
                      <a:pPr>
                        <a:spcAft>
                          <a:spcPts val="0"/>
                        </a:spcAft>
                      </a:pPr>
                      <a:r>
                        <a:rPr lang="fr-FR" sz="900" dirty="0">
                          <a:effectLst/>
                        </a:rPr>
                        <a:t>Statistiques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Statistiques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Statistiques 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0277362"/>
                  </a:ext>
                </a:extLst>
              </a:tr>
              <a:tr h="659146">
                <a:tc>
                  <a:txBody>
                    <a:bodyPr/>
                    <a:lstStyle/>
                    <a:p>
                      <a:pPr>
                        <a:spcAft>
                          <a:spcPts val="0"/>
                        </a:spcAft>
                      </a:pPr>
                      <a:r>
                        <a:rPr lang="fr-FR" sz="900" dirty="0">
                          <a:effectLst/>
                        </a:rPr>
                        <a:t>Autres</a:t>
                      </a:r>
                    </a:p>
                    <a:p>
                      <a:pPr>
                        <a:spcAft>
                          <a:spcPts val="0"/>
                        </a:spcAft>
                      </a:pPr>
                      <a:r>
                        <a:rPr lang="fr-FR" sz="900" dirty="0">
                          <a:effectLst/>
                        </a:rPr>
                        <a:t> </a:t>
                      </a:r>
                    </a:p>
                    <a:p>
                      <a:pPr>
                        <a:spcAft>
                          <a:spcPts val="0"/>
                        </a:spcAft>
                      </a:pPr>
                      <a:r>
                        <a:rPr lang="fr-FR" sz="900" dirty="0">
                          <a:effectLst/>
                        </a:rPr>
                        <a:t> </a:t>
                      </a:r>
                    </a:p>
                    <a:p>
                      <a:pPr>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Autres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Autres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521884"/>
                  </a:ext>
                </a:extLst>
              </a:tr>
              <a:tr h="164786">
                <a:tc gridSpan="3">
                  <a:txBody>
                    <a:bodyPr/>
                    <a:lstStyle/>
                    <a:p>
                      <a:pPr>
                        <a:spcAft>
                          <a:spcPts val="0"/>
                        </a:spcAft>
                      </a:pPr>
                      <a:r>
                        <a:rPr lang="fr-FR" sz="800" b="1" dirty="0">
                          <a:effectLst/>
                        </a:rPr>
                        <a:t>Les ressources R4L et les ressources internet (cochez les catégories appropriées pour chaque groupe énuméré ci-dessus)</a:t>
                      </a:r>
                      <a:endParaRPr lang="fr-FR"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1918079"/>
                  </a:ext>
                </a:extLst>
              </a:tr>
              <a:tr h="164786">
                <a:tc>
                  <a:txBody>
                    <a:bodyPr/>
                    <a:lstStyle/>
                    <a:p>
                      <a:pPr>
                        <a:spcAft>
                          <a:spcPts val="0"/>
                        </a:spcAft>
                      </a:pPr>
                      <a:r>
                        <a:rPr lang="fr-FR" sz="900" dirty="0">
                          <a:effectLst/>
                        </a:rPr>
                        <a:t>Les revues R4L pour la recherche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Les revues R4L pour la recherche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Les revues R4L pour la recherche 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6984649"/>
                  </a:ext>
                </a:extLst>
              </a:tr>
              <a:tr h="329573">
                <a:tc>
                  <a:txBody>
                    <a:bodyPr/>
                    <a:lstStyle/>
                    <a:p>
                      <a:pPr>
                        <a:spcAft>
                          <a:spcPts val="0"/>
                        </a:spcAft>
                      </a:pPr>
                      <a:r>
                        <a:rPr lang="fr-FR" sz="900" dirty="0">
                          <a:effectLst/>
                        </a:rPr>
                        <a:t>Les journaux R4L pour la revue de la recherche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Les journaux R4L pour la revue de la recherche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Les journaux R4L pour la revue de la recherche 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0804685"/>
                  </a:ext>
                </a:extLst>
              </a:tr>
              <a:tr h="164786">
                <a:tc>
                  <a:txBody>
                    <a:bodyPr/>
                    <a:lstStyle/>
                    <a:p>
                      <a:pPr>
                        <a:spcAft>
                          <a:spcPts val="0"/>
                        </a:spcAft>
                      </a:pPr>
                      <a:r>
                        <a:rPr lang="fr-FR" sz="900" dirty="0">
                          <a:effectLst/>
                        </a:rPr>
                        <a:t>Les livres électroniques de R4L 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Les livres électroniques de R4L 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Les livres électroniques de R4L 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0791629"/>
                  </a:ext>
                </a:extLst>
              </a:tr>
              <a:tr h="988718">
                <a:tc>
                  <a:txBody>
                    <a:bodyPr/>
                    <a:lstStyle/>
                    <a:p>
                      <a:pPr>
                        <a:spcAft>
                          <a:spcPts val="0"/>
                        </a:spcAft>
                      </a:pPr>
                      <a:r>
                        <a:rPr lang="fr-FR" sz="900" dirty="0">
                          <a:effectLst/>
                        </a:rPr>
                        <a:t>Autres ressources R4L (listez)</a:t>
                      </a:r>
                    </a:p>
                    <a:p>
                      <a:pPr>
                        <a:spcAft>
                          <a:spcPts val="0"/>
                        </a:spcAft>
                      </a:pPr>
                      <a:r>
                        <a:rPr lang="fr-FR" sz="900" dirty="0">
                          <a:effectLst/>
                        </a:rPr>
                        <a:t>Moteur de Recherche  </a:t>
                      </a:r>
                      <a:r>
                        <a:rPr lang="fr-FR" sz="900" dirty="0" err="1">
                          <a:effectLst/>
                        </a:rPr>
                        <a:t>Summon</a:t>
                      </a:r>
                      <a:endParaRPr lang="fr-FR" sz="900" dirty="0">
                        <a:effectLst/>
                      </a:endParaRPr>
                    </a:p>
                    <a:p>
                      <a:pPr>
                        <a:spcAft>
                          <a:spcPts val="0"/>
                        </a:spcAft>
                      </a:pPr>
                      <a:r>
                        <a:rPr lang="fr-FR" sz="900" dirty="0">
                          <a:effectLst/>
                        </a:rPr>
                        <a:t>R4LScholar : CINAHL</a:t>
                      </a:r>
                    </a:p>
                    <a:p>
                      <a:pPr>
                        <a:spcAft>
                          <a:spcPts val="0"/>
                        </a:spcAft>
                      </a:pPr>
                      <a:r>
                        <a:rPr lang="fr-FR" sz="900" dirty="0">
                          <a:effectLst/>
                        </a:rPr>
                        <a:t>Cochrane Library</a:t>
                      </a:r>
                    </a:p>
                    <a:p>
                      <a:pPr>
                        <a:spcAft>
                          <a:spcPts val="0"/>
                        </a:spcAft>
                      </a:pPr>
                      <a:r>
                        <a:rPr lang="fr-FR" sz="900" dirty="0">
                          <a:effectLst/>
                        </a:rPr>
                        <a:t>Dimension </a:t>
                      </a:r>
                    </a:p>
                    <a:p>
                      <a:pPr>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Autres ressources R4L (listez)</a:t>
                      </a:r>
                    </a:p>
                    <a:p>
                      <a:pPr>
                        <a:spcAft>
                          <a:spcPts val="0"/>
                        </a:spcAft>
                      </a:pPr>
                      <a:r>
                        <a:rPr lang="fr-FR" sz="900" dirty="0">
                          <a:effectLst/>
                        </a:rPr>
                        <a:t>Moteur de Recherche  </a:t>
                      </a:r>
                      <a:r>
                        <a:rPr lang="fr-FR" sz="900" dirty="0" err="1">
                          <a:effectLst/>
                        </a:rPr>
                        <a:t>Summon</a:t>
                      </a:r>
                      <a:endParaRPr lang="fr-FR" sz="900" dirty="0">
                        <a:effectLst/>
                      </a:endParaRPr>
                    </a:p>
                    <a:p>
                      <a:pPr>
                        <a:spcAft>
                          <a:spcPts val="0"/>
                        </a:spcAft>
                      </a:pPr>
                      <a:r>
                        <a:rPr lang="fr-FR" sz="900" dirty="0">
                          <a:effectLst/>
                        </a:rPr>
                        <a:t>R4LScholar : CINAHL</a:t>
                      </a:r>
                    </a:p>
                    <a:p>
                      <a:pPr>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Autres ressources R4L (listez)</a:t>
                      </a:r>
                    </a:p>
                    <a:p>
                      <a:pPr>
                        <a:spcAft>
                          <a:spcPts val="0"/>
                        </a:spcAft>
                      </a:pPr>
                      <a:r>
                        <a:rPr lang="fr-FR" sz="900" dirty="0">
                          <a:effectLst/>
                        </a:rPr>
                        <a:t>Moteur de Recherche  </a:t>
                      </a:r>
                      <a:r>
                        <a:rPr lang="fr-FR" sz="900" dirty="0" err="1">
                          <a:effectLst/>
                        </a:rPr>
                        <a:t>Summon</a:t>
                      </a:r>
                      <a:endParaRPr lang="fr-FR" sz="900" dirty="0">
                        <a:effectLst/>
                      </a:endParaRPr>
                    </a:p>
                    <a:p>
                      <a:pPr>
                        <a:spcAft>
                          <a:spcPts val="0"/>
                        </a:spcAft>
                      </a:pPr>
                      <a:r>
                        <a:rPr lang="fr-FR" sz="900" dirty="0">
                          <a:effectLst/>
                        </a:rPr>
                        <a:t>R4LScholar : CINAHL</a:t>
                      </a:r>
                    </a:p>
                    <a:p>
                      <a:pPr>
                        <a:spcAft>
                          <a:spcPts val="0"/>
                        </a:spcAft>
                      </a:pPr>
                      <a:r>
                        <a:rPr lang="fr-FR" sz="900" dirty="0">
                          <a:effectLst/>
                        </a:rPr>
                        <a:t>Cochrane Library</a:t>
                      </a:r>
                    </a:p>
                    <a:p>
                      <a:pPr>
                        <a:spcAft>
                          <a:spcPts val="0"/>
                        </a:spcAft>
                      </a:pPr>
                      <a:r>
                        <a:rPr lang="fr-FR" sz="900" dirty="0">
                          <a:effectLst/>
                        </a:rPr>
                        <a:t>Dimension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1630622"/>
                  </a:ext>
                </a:extLst>
              </a:tr>
              <a:tr h="494360">
                <a:tc>
                  <a:txBody>
                    <a:bodyPr/>
                    <a:lstStyle/>
                    <a:p>
                      <a:pPr>
                        <a:spcAft>
                          <a:spcPts val="0"/>
                        </a:spcAft>
                      </a:pPr>
                      <a:r>
                        <a:rPr lang="fr-FR" sz="900" dirty="0">
                          <a:effectLst/>
                        </a:rPr>
                        <a:t>Les ressources internet</a:t>
                      </a:r>
                    </a:p>
                    <a:p>
                      <a:pPr>
                        <a:spcAft>
                          <a:spcPts val="0"/>
                        </a:spcAft>
                      </a:pPr>
                      <a:r>
                        <a:rPr lang="fr-FR" sz="900" dirty="0">
                          <a:effectLst/>
                        </a:rPr>
                        <a:t>Bases de données des thèses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Les ressources internet</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les ressources internet- les bases de données de thèses- Recherche personnalisée sur Google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90682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0" y="304800"/>
            <a:ext cx="7707086" cy="11519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dirty="0" smtClean="0">
                <a:solidFill>
                  <a:srgbClr val="586F7C"/>
                </a:solidFill>
                <a:latin typeface="Open Sans"/>
                <a:ea typeface="Open Sans"/>
                <a:cs typeface="Open Sans"/>
                <a:sym typeface="Open Sans"/>
              </a:rPr>
              <a:t> </a:t>
            </a:r>
            <a:r>
              <a:rPr lang="en-US" sz="3600" dirty="0" err="1" smtClean="0">
                <a:solidFill>
                  <a:srgbClr val="586F7C"/>
                </a:solidFill>
                <a:latin typeface="Open Sans"/>
                <a:ea typeface="Open Sans"/>
                <a:cs typeface="Open Sans"/>
                <a:sym typeface="Open Sans"/>
              </a:rPr>
              <a:t>Deuxième</a:t>
            </a:r>
            <a:r>
              <a:rPr lang="en-US" sz="3600" dirty="0" smtClean="0">
                <a:solidFill>
                  <a:srgbClr val="586F7C"/>
                </a:solidFill>
                <a:latin typeface="Open Sans"/>
                <a:ea typeface="Open Sans"/>
                <a:cs typeface="Open Sans"/>
                <a:sym typeface="Open Sans"/>
              </a:rPr>
              <a:t> </a:t>
            </a:r>
            <a:r>
              <a:rPr lang="en-US" sz="3600" dirty="0">
                <a:solidFill>
                  <a:srgbClr val="586F7C"/>
                </a:solidFill>
                <a:latin typeface="Open Sans"/>
                <a:ea typeface="Open Sans"/>
                <a:cs typeface="Open Sans"/>
                <a:sym typeface="Open Sans"/>
              </a:rPr>
              <a:t>page de </a:t>
            </a:r>
            <a:r>
              <a:rPr lang="en-US" sz="3600" dirty="0" err="1">
                <a:solidFill>
                  <a:srgbClr val="586F7C"/>
                </a:solidFill>
                <a:latin typeface="Open Sans"/>
                <a:ea typeface="Open Sans"/>
                <a:cs typeface="Open Sans"/>
                <a:sym typeface="Open Sans"/>
              </a:rPr>
              <a:t>l'outil</a:t>
            </a:r>
            <a:r>
              <a:rPr lang="en-US" sz="3600" dirty="0">
                <a:solidFill>
                  <a:srgbClr val="586F7C"/>
                </a:solidFill>
                <a:latin typeface="Open Sans"/>
                <a:ea typeface="Open Sans"/>
                <a:cs typeface="Open Sans"/>
                <a:sym typeface="Open Sans"/>
              </a:rPr>
              <a:t> du </a:t>
            </a:r>
            <a:r>
              <a:rPr lang="en-US" sz="3600" dirty="0" smtClean="0">
                <a:solidFill>
                  <a:srgbClr val="586F7C"/>
                </a:solidFill>
                <a:latin typeface="Open Sans"/>
                <a:ea typeface="Open Sans"/>
                <a:cs typeface="Open Sans"/>
                <a:sym typeface="Open Sans"/>
              </a:rPr>
              <a:t>Plan</a:t>
            </a:r>
            <a:br>
              <a:rPr lang="en-US" sz="3600" dirty="0" smtClean="0">
                <a:solidFill>
                  <a:srgbClr val="586F7C"/>
                </a:solidFill>
                <a:latin typeface="Open Sans"/>
                <a:ea typeface="Open Sans"/>
                <a:cs typeface="Open Sans"/>
                <a:sym typeface="Open Sans"/>
              </a:rPr>
            </a:br>
            <a:r>
              <a:rPr lang="en-US" sz="3600" dirty="0">
                <a:solidFill>
                  <a:srgbClr val="586F7C"/>
                </a:solidFill>
                <a:latin typeface="Open Sans"/>
                <a:ea typeface="Open Sans"/>
                <a:cs typeface="Open Sans"/>
                <a:sym typeface="Open Sans"/>
              </a:rPr>
              <a:t> </a:t>
            </a:r>
            <a:r>
              <a:rPr lang="en-US" sz="3600" dirty="0" smtClean="0">
                <a:solidFill>
                  <a:srgbClr val="586F7C"/>
                </a:solidFill>
                <a:latin typeface="Open Sans"/>
                <a:ea typeface="Open Sans"/>
                <a:cs typeface="Open Sans"/>
                <a:sym typeface="Open Sans"/>
              </a:rPr>
              <a:t>Marketing </a:t>
            </a:r>
            <a:r>
              <a:rPr lang="en-US" sz="3600" dirty="0">
                <a:solidFill>
                  <a:srgbClr val="586F7C"/>
                </a:solidFill>
                <a:latin typeface="Open Sans"/>
                <a:ea typeface="Open Sans"/>
                <a:cs typeface="Open Sans"/>
                <a:sym typeface="Open Sans"/>
              </a:rPr>
              <a:t>de Research4Life</a:t>
            </a:r>
            <a:endParaRPr sz="3600" dirty="0">
              <a:solidFill>
                <a:srgbClr val="586F7C"/>
              </a:solidFill>
              <a:latin typeface="Open Sans"/>
              <a:ea typeface="Open Sans"/>
              <a:cs typeface="Open Sans"/>
              <a:sym typeface="Open Sans"/>
            </a:endParaRPr>
          </a:p>
        </p:txBody>
      </p:sp>
      <p:sp>
        <p:nvSpPr>
          <p:cNvPr id="135" name="Google Shape;135;p7"/>
          <p:cNvSpPr txBox="1">
            <a:spLocks noGrp="1"/>
          </p:cNvSpPr>
          <p:nvPr>
            <p:ph type="body" idx="1"/>
          </p:nvPr>
        </p:nvSpPr>
        <p:spPr>
          <a:xfrm>
            <a:off x="0" y="1628503"/>
            <a:ext cx="3762532" cy="5229497"/>
          </a:xfrm>
          <a:prstGeom prst="rect">
            <a:avLst/>
          </a:prstGeom>
          <a:noFill/>
          <a:ln>
            <a:noFill/>
          </a:ln>
        </p:spPr>
        <p:txBody>
          <a:bodyPr spcFirstLastPara="1" wrap="square" lIns="91425" tIns="45700" rIns="91425" bIns="45700" anchor="t" anchorCtr="0">
            <a:noAutofit/>
          </a:bodyPr>
          <a:lstStyle/>
          <a:p>
            <a:pPr marL="274320" lvl="0" indent="0">
              <a:lnSpc>
                <a:spcPct val="100000"/>
              </a:lnSpc>
              <a:spcBef>
                <a:spcPts val="2200"/>
              </a:spcBef>
              <a:buNone/>
            </a:pPr>
            <a:r>
              <a:rPr lang="en-US" sz="1800" dirty="0" smtClean="0">
                <a:solidFill>
                  <a:schemeClr val="dk1"/>
                </a:solidFill>
                <a:latin typeface="Open Sans"/>
                <a:ea typeface="Open Sans"/>
                <a:cs typeface="Open Sans"/>
                <a:sym typeface="Open Sans"/>
              </a:rPr>
              <a:t>La </a:t>
            </a:r>
            <a:r>
              <a:rPr lang="en-US" sz="1800" dirty="0" err="1">
                <a:solidFill>
                  <a:schemeClr val="dk1"/>
                </a:solidFill>
                <a:latin typeface="Open Sans"/>
                <a:ea typeface="Open Sans"/>
                <a:cs typeface="Open Sans"/>
                <a:sym typeface="Open Sans"/>
              </a:rPr>
              <a:t>deuxième</a:t>
            </a:r>
            <a:r>
              <a:rPr lang="en-US" sz="1800" dirty="0">
                <a:solidFill>
                  <a:schemeClr val="dk1"/>
                </a:solidFill>
                <a:latin typeface="Open Sans"/>
                <a:ea typeface="Open Sans"/>
                <a:cs typeface="Open Sans"/>
                <a:sym typeface="Open Sans"/>
              </a:rPr>
              <a:t> page </a:t>
            </a:r>
            <a:r>
              <a:rPr lang="en-US" sz="1800" dirty="0" smtClean="0">
                <a:solidFill>
                  <a:schemeClr val="dk1"/>
                </a:solidFill>
                <a:latin typeface="Open Sans"/>
                <a:ea typeface="Open Sans"/>
                <a:cs typeface="Open Sans"/>
                <a:sym typeface="Open Sans"/>
              </a:rPr>
              <a:t>de </a:t>
            </a:r>
            <a:r>
              <a:rPr lang="en-US" sz="1800" dirty="0" err="1" smtClean="0">
                <a:solidFill>
                  <a:schemeClr val="dk1"/>
                </a:solidFill>
                <a:latin typeface="Open Sans"/>
                <a:ea typeface="Open Sans"/>
                <a:cs typeface="Open Sans"/>
                <a:sym typeface="Open Sans"/>
              </a:rPr>
              <a:t>l'outil</a:t>
            </a:r>
            <a:r>
              <a:rPr lang="en-US" sz="1800" dirty="0" smtClean="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de plan </a:t>
            </a:r>
            <a:r>
              <a:rPr lang="en-US" sz="1800" dirty="0" smtClean="0">
                <a:solidFill>
                  <a:schemeClr val="dk1"/>
                </a:solidFill>
                <a:latin typeface="Open Sans"/>
                <a:ea typeface="Open Sans"/>
                <a:cs typeface="Open Sans"/>
                <a:sym typeface="Open Sans"/>
              </a:rPr>
              <a:t>marketing </a:t>
            </a:r>
            <a:r>
              <a:rPr lang="en-US" sz="1800" dirty="0" err="1" smtClean="0">
                <a:solidFill>
                  <a:schemeClr val="dk1"/>
                </a:solidFill>
                <a:latin typeface="Open Sans"/>
                <a:ea typeface="Open Sans"/>
                <a:cs typeface="Open Sans"/>
                <a:sym typeface="Open Sans"/>
              </a:rPr>
              <a:t>permet</a:t>
            </a:r>
            <a:r>
              <a:rPr lang="en-US" sz="1800" dirty="0" smtClean="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à un </a:t>
            </a:r>
            <a:r>
              <a:rPr lang="en-US" sz="1800" dirty="0" err="1">
                <a:solidFill>
                  <a:schemeClr val="dk1"/>
                </a:solidFill>
                <a:latin typeface="Open Sans"/>
                <a:ea typeface="Open Sans"/>
                <a:cs typeface="Open Sans"/>
                <a:sym typeface="Open Sans"/>
              </a:rPr>
              <a:t>utilisateur</a:t>
            </a:r>
            <a:r>
              <a:rPr lang="en-US" sz="1800" dirty="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de </a:t>
            </a:r>
            <a:r>
              <a:rPr lang="en-US" sz="1800" dirty="0" err="1" smtClean="0">
                <a:solidFill>
                  <a:schemeClr val="dk1"/>
                </a:solidFill>
                <a:latin typeface="Open Sans"/>
                <a:ea typeface="Open Sans"/>
                <a:cs typeface="Open Sans"/>
                <a:sym typeface="Open Sans"/>
              </a:rPr>
              <a:t>saisir</a:t>
            </a:r>
            <a:r>
              <a:rPr lang="en-US" sz="1800" dirty="0" smtClean="0">
                <a:solidFill>
                  <a:schemeClr val="dk1"/>
                </a:solidFill>
                <a:latin typeface="Open Sans"/>
                <a:ea typeface="Open Sans"/>
                <a:cs typeface="Open Sans"/>
                <a:sym typeface="Open Sans"/>
              </a:rPr>
              <a:t> :</a:t>
            </a:r>
            <a:endParaRPr sz="1800" dirty="0"/>
          </a:p>
          <a:p>
            <a:pPr marL="457200" lvl="0" indent="-342900" algn="l" rtl="0">
              <a:lnSpc>
                <a:spcPct val="100000"/>
              </a:lnSpc>
              <a:spcBef>
                <a:spcPts val="2000"/>
              </a:spcBef>
              <a:spcAft>
                <a:spcPts val="0"/>
              </a:spcAft>
              <a:buClr>
                <a:schemeClr val="dk2"/>
              </a:buClr>
              <a:buSzPts val="1800"/>
              <a:buChar char="●"/>
            </a:pPr>
            <a:r>
              <a:rPr lang="en-US" sz="1800" dirty="0">
                <a:solidFill>
                  <a:schemeClr val="dk1"/>
                </a:solidFill>
                <a:latin typeface="Open Sans"/>
                <a:ea typeface="Open Sans"/>
                <a:cs typeface="Open Sans"/>
                <a:sym typeface="Open Sans"/>
              </a:rPr>
              <a:t>les </a:t>
            </a:r>
            <a:r>
              <a:rPr lang="en-US" sz="1800" b="1" dirty="0" err="1">
                <a:solidFill>
                  <a:schemeClr val="dk1"/>
                </a:solidFill>
                <a:latin typeface="Open Sans"/>
                <a:ea typeface="Open Sans"/>
                <a:cs typeface="Open Sans"/>
                <a:sym typeface="Open Sans"/>
              </a:rPr>
              <a:t>Groupes</a:t>
            </a:r>
            <a:r>
              <a:rPr lang="en-US" sz="1800" b="1" dirty="0">
                <a:solidFill>
                  <a:schemeClr val="dk1"/>
                </a:solidFill>
                <a:latin typeface="Open Sans"/>
                <a:ea typeface="Open Sans"/>
                <a:cs typeface="Open Sans"/>
                <a:sym typeface="Open Sans"/>
              </a:rPr>
              <a:t> de clients</a:t>
            </a:r>
            <a:r>
              <a:rPr lang="en-US" sz="1800" dirty="0">
                <a:solidFill>
                  <a:schemeClr val="dk1"/>
                </a:solidFill>
                <a:latin typeface="Open Sans"/>
                <a:ea typeface="Open Sans"/>
                <a:cs typeface="Open Sans"/>
                <a:sym typeface="Open Sans"/>
              </a:rPr>
              <a:t> </a:t>
            </a:r>
            <a:r>
              <a:rPr lang="en-US" sz="1800" dirty="0" err="1" smtClean="0">
                <a:solidFill>
                  <a:schemeClr val="dk1"/>
                </a:solidFill>
                <a:latin typeface="Open Sans"/>
                <a:ea typeface="Open Sans"/>
                <a:cs typeface="Open Sans"/>
                <a:sym typeface="Open Sans"/>
              </a:rPr>
              <a:t>énumérés</a:t>
            </a:r>
            <a:r>
              <a:rPr lang="en-US" sz="1800" dirty="0" smtClean="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horizontalement</a:t>
            </a:r>
            <a:r>
              <a:rPr lang="en-US" sz="1800" dirty="0">
                <a:solidFill>
                  <a:schemeClr val="dk1"/>
                </a:solidFill>
                <a:latin typeface="Open Sans"/>
                <a:ea typeface="Open Sans"/>
                <a:cs typeface="Open Sans"/>
                <a:sym typeface="Open Sans"/>
              </a:rPr>
              <a:t> sur les pages </a:t>
            </a:r>
            <a:r>
              <a:rPr lang="en-US" sz="1800" dirty="0" err="1">
                <a:solidFill>
                  <a:schemeClr val="dk1"/>
                </a:solidFill>
                <a:latin typeface="Open Sans"/>
                <a:ea typeface="Open Sans"/>
                <a:cs typeface="Open Sans"/>
                <a:sym typeface="Open Sans"/>
              </a:rPr>
              <a:t>précédentes</a:t>
            </a:r>
            <a:r>
              <a:rPr lang="en-US" sz="1800" dirty="0">
                <a:solidFill>
                  <a:schemeClr val="dk1"/>
                </a:solidFill>
                <a:latin typeface="Open Sans"/>
                <a:ea typeface="Open Sans"/>
                <a:cs typeface="Open Sans"/>
                <a:sym typeface="Open Sans"/>
              </a:rPr>
              <a:t>. </a:t>
            </a:r>
            <a:endParaRPr sz="1800" dirty="0">
              <a:solidFill>
                <a:schemeClr val="dk1"/>
              </a:solidFill>
              <a:latin typeface="Open Sans"/>
              <a:ea typeface="Open Sans"/>
              <a:cs typeface="Open Sans"/>
              <a:sym typeface="Open Sans"/>
            </a:endParaRPr>
          </a:p>
          <a:p>
            <a:pPr marL="457200" lvl="0" indent="-342900" algn="l" rtl="0">
              <a:lnSpc>
                <a:spcPct val="100000"/>
              </a:lnSpc>
              <a:spcBef>
                <a:spcPts val="2000"/>
              </a:spcBef>
              <a:spcAft>
                <a:spcPts val="0"/>
              </a:spcAft>
              <a:buClr>
                <a:schemeClr val="dk2"/>
              </a:buClr>
              <a:buSzPts val="1800"/>
              <a:buChar char="●"/>
            </a:pPr>
            <a:r>
              <a:rPr lang="en-US" sz="1800" dirty="0">
                <a:solidFill>
                  <a:schemeClr val="dk1"/>
                </a:solidFill>
                <a:latin typeface="Open Sans"/>
                <a:ea typeface="Open Sans"/>
                <a:cs typeface="Open Sans"/>
                <a:sym typeface="Open Sans"/>
              </a:rPr>
              <a:t>les </a:t>
            </a:r>
            <a:r>
              <a:rPr lang="en-US" sz="1800" b="1" dirty="0" err="1">
                <a:solidFill>
                  <a:schemeClr val="dk1"/>
                </a:solidFill>
                <a:latin typeface="Open Sans"/>
                <a:ea typeface="Open Sans"/>
                <a:cs typeface="Open Sans"/>
                <a:sym typeface="Open Sans"/>
              </a:rPr>
              <a:t>Idées</a:t>
            </a:r>
            <a:r>
              <a:rPr lang="en-US" sz="1800" b="1" dirty="0">
                <a:solidFill>
                  <a:schemeClr val="dk1"/>
                </a:solidFill>
                <a:latin typeface="Open Sans"/>
                <a:ea typeface="Open Sans"/>
                <a:cs typeface="Open Sans"/>
                <a:sym typeface="Open Sans"/>
              </a:rPr>
              <a:t> pour </a:t>
            </a:r>
            <a:r>
              <a:rPr lang="en-US" sz="1800" b="1" dirty="0" err="1">
                <a:solidFill>
                  <a:schemeClr val="dk1"/>
                </a:solidFill>
                <a:latin typeface="Open Sans"/>
                <a:ea typeface="Open Sans"/>
                <a:cs typeface="Open Sans"/>
                <a:sym typeface="Open Sans"/>
              </a:rPr>
              <a:t>promouvoir</a:t>
            </a:r>
            <a:r>
              <a:rPr lang="en-US" sz="1800" b="1" dirty="0">
                <a:solidFill>
                  <a:schemeClr val="dk1"/>
                </a:solidFill>
                <a:latin typeface="Open Sans"/>
                <a:ea typeface="Open Sans"/>
                <a:cs typeface="Open Sans"/>
                <a:sym typeface="Open Sans"/>
              </a:rPr>
              <a:t> les </a:t>
            </a:r>
            <a:r>
              <a:rPr lang="en-US" sz="1800" b="1" dirty="0" err="1" smtClean="0">
                <a:solidFill>
                  <a:schemeClr val="dk1"/>
                </a:solidFill>
                <a:latin typeface="Open Sans"/>
                <a:ea typeface="Open Sans"/>
                <a:cs typeface="Open Sans"/>
                <a:sym typeface="Open Sans"/>
              </a:rPr>
              <a:t>ressources</a:t>
            </a:r>
            <a:r>
              <a:rPr lang="en-US" sz="1800" b="1" dirty="0" smtClean="0">
                <a:solidFill>
                  <a:schemeClr val="dk1"/>
                </a:solidFill>
                <a:latin typeface="Open Sans"/>
                <a:ea typeface="Open Sans"/>
                <a:cs typeface="Open Sans"/>
                <a:sym typeface="Open Sans"/>
              </a:rPr>
              <a:t> de </a:t>
            </a:r>
            <a:r>
              <a:rPr lang="en-US" sz="1800" b="1" dirty="0">
                <a:solidFill>
                  <a:schemeClr val="dk1"/>
                </a:solidFill>
                <a:latin typeface="Open Sans"/>
                <a:ea typeface="Open Sans"/>
                <a:cs typeface="Open Sans"/>
                <a:sym typeface="Open Sans"/>
              </a:rPr>
              <a:t>Research4Life </a:t>
            </a:r>
            <a:r>
              <a:rPr lang="en-US" sz="1800" dirty="0">
                <a:solidFill>
                  <a:schemeClr val="dk1"/>
                </a:solidFill>
                <a:latin typeface="Open Sans"/>
                <a:ea typeface="Open Sans"/>
                <a:cs typeface="Open Sans"/>
                <a:sym typeface="Open Sans"/>
              </a:rPr>
              <a:t>pour </a:t>
            </a:r>
            <a:r>
              <a:rPr lang="en-US" sz="1800" dirty="0" err="1">
                <a:solidFill>
                  <a:schemeClr val="dk1"/>
                </a:solidFill>
                <a:latin typeface="Open Sans"/>
                <a:ea typeface="Open Sans"/>
                <a:cs typeface="Open Sans"/>
                <a:sym typeface="Open Sans"/>
              </a:rPr>
              <a:t>chaque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groupe</a:t>
            </a:r>
            <a:r>
              <a:rPr lang="en-US" sz="1800" dirty="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a:t>
            </a:r>
            <a:r>
              <a:rPr lang="en-US" sz="1800" dirty="0" err="1" smtClean="0">
                <a:solidFill>
                  <a:schemeClr val="dk1"/>
                </a:solidFill>
                <a:latin typeface="Open Sans"/>
                <a:ea typeface="Open Sans"/>
                <a:cs typeface="Open Sans"/>
                <a:sym typeface="Open Sans"/>
              </a:rPr>
              <a:t>listées</a:t>
            </a:r>
            <a:r>
              <a:rPr lang="en-US" sz="1800" dirty="0" smtClean="0">
                <a:solidFill>
                  <a:schemeClr val="dk1"/>
                </a:solidFill>
                <a:latin typeface="Open Sans"/>
                <a:ea typeface="Open Sans"/>
                <a:cs typeface="Open Sans"/>
                <a:sym typeface="Open Sans"/>
              </a:rPr>
              <a:t> </a:t>
            </a:r>
            <a:r>
              <a:rPr lang="en-US" sz="1800" dirty="0" err="1" smtClean="0">
                <a:solidFill>
                  <a:schemeClr val="dk1"/>
                </a:solidFill>
                <a:latin typeface="Open Sans"/>
                <a:ea typeface="Open Sans"/>
                <a:cs typeface="Open Sans"/>
                <a:sym typeface="Open Sans"/>
              </a:rPr>
              <a:t>verticalement</a:t>
            </a:r>
            <a:r>
              <a:rPr lang="en-US" sz="1800" dirty="0" smtClean="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avec un </a:t>
            </a:r>
            <a:r>
              <a:rPr lang="en-US" sz="1800" b="1" dirty="0">
                <a:solidFill>
                  <a:schemeClr val="dk1"/>
                </a:solidFill>
                <a:latin typeface="Open Sans"/>
                <a:ea typeface="Open Sans"/>
                <a:cs typeface="Open Sans"/>
                <a:sym typeface="Open Sans"/>
              </a:rPr>
              <a:t>X</a:t>
            </a:r>
            <a:r>
              <a:rPr lang="en-US" sz="1800" dirty="0">
                <a:solidFill>
                  <a:schemeClr val="dk1"/>
                </a:solidFill>
                <a:latin typeface="Open Sans"/>
                <a:ea typeface="Open Sans"/>
                <a:cs typeface="Open Sans"/>
                <a:sym typeface="Open Sans"/>
              </a:rPr>
              <a:t>)</a:t>
            </a:r>
            <a:endParaRPr sz="1800" dirty="0"/>
          </a:p>
          <a:p>
            <a:pPr marL="457200" lvl="0" indent="-342900" algn="l" rtl="0">
              <a:lnSpc>
                <a:spcPct val="100000"/>
              </a:lnSpc>
              <a:spcBef>
                <a:spcPts val="2000"/>
              </a:spcBef>
              <a:spcAft>
                <a:spcPts val="0"/>
              </a:spcAft>
              <a:buClr>
                <a:schemeClr val="dk2"/>
              </a:buClr>
              <a:buSzPts val="1800"/>
              <a:buChar char="●"/>
            </a:pPr>
            <a:r>
              <a:rPr lang="en-US" sz="1800" dirty="0">
                <a:solidFill>
                  <a:schemeClr val="dk1"/>
                </a:solidFill>
                <a:latin typeface="Open Sans"/>
                <a:ea typeface="Open Sans"/>
                <a:cs typeface="Open Sans"/>
                <a:sym typeface="Open Sans"/>
              </a:rPr>
              <a:t>Dix </a:t>
            </a:r>
            <a:r>
              <a:rPr lang="en-US" sz="1800" b="1" dirty="0">
                <a:solidFill>
                  <a:schemeClr val="dk1"/>
                </a:solidFill>
                <a:latin typeface="Open Sans"/>
                <a:ea typeface="Open Sans"/>
                <a:cs typeface="Open Sans"/>
                <a:sym typeface="Open Sans"/>
              </a:rPr>
              <a:t>Questions </a:t>
            </a:r>
            <a:r>
              <a:rPr lang="en-US" sz="1800" b="1" dirty="0" err="1" smtClean="0">
                <a:solidFill>
                  <a:schemeClr val="dk1"/>
                </a:solidFill>
                <a:latin typeface="Open Sans"/>
                <a:ea typeface="Open Sans"/>
                <a:cs typeface="Open Sans"/>
                <a:sym typeface="Open Sans"/>
              </a:rPr>
              <a:t>d’enquête</a:t>
            </a:r>
            <a:r>
              <a:rPr lang="en-US" sz="1800" b="1" dirty="0" smtClean="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pour </a:t>
            </a:r>
            <a:r>
              <a:rPr lang="en-US" sz="1800" dirty="0" err="1">
                <a:solidFill>
                  <a:schemeClr val="dk1"/>
                </a:solidFill>
                <a:latin typeface="Open Sans"/>
                <a:ea typeface="Open Sans"/>
                <a:cs typeface="Open Sans"/>
                <a:sym typeface="Open Sans"/>
              </a:rPr>
              <a:t>tous</a:t>
            </a:r>
            <a:r>
              <a:rPr lang="en-US" sz="1800" dirty="0">
                <a:solidFill>
                  <a:schemeClr val="dk1"/>
                </a:solidFill>
                <a:latin typeface="Open Sans"/>
                <a:ea typeface="Open Sans"/>
                <a:cs typeface="Open Sans"/>
                <a:sym typeface="Open Sans"/>
              </a:rPr>
              <a:t> les </a:t>
            </a:r>
            <a:r>
              <a:rPr lang="en-US" sz="1800" dirty="0" err="1">
                <a:solidFill>
                  <a:schemeClr val="dk1"/>
                </a:solidFill>
                <a:latin typeface="Open Sans"/>
                <a:ea typeface="Open Sans"/>
                <a:cs typeface="Open Sans"/>
                <a:sym typeface="Open Sans"/>
              </a:rPr>
              <a:t>groupes</a:t>
            </a:r>
            <a:r>
              <a:rPr lang="en-US" sz="1800" dirty="0">
                <a:solidFill>
                  <a:schemeClr val="dk1"/>
                </a:solidFill>
                <a:latin typeface="Open Sans"/>
                <a:ea typeface="Open Sans"/>
                <a:cs typeface="Open Sans"/>
                <a:sym typeface="Open Sans"/>
              </a:rPr>
              <a:t> de clients </a:t>
            </a:r>
            <a:r>
              <a:rPr lang="en-US" sz="1800" dirty="0" err="1">
                <a:solidFill>
                  <a:schemeClr val="dk1"/>
                </a:solidFill>
                <a:latin typeface="Open Sans"/>
                <a:ea typeface="Open Sans"/>
                <a:cs typeface="Open Sans"/>
                <a:sym typeface="Open Sans"/>
              </a:rPr>
              <a:t>dans</a:t>
            </a:r>
            <a:r>
              <a:rPr lang="en-US" sz="1800" dirty="0">
                <a:solidFill>
                  <a:schemeClr val="dk1"/>
                </a:solidFill>
                <a:latin typeface="Open Sans"/>
                <a:ea typeface="Open Sans"/>
                <a:cs typeface="Open Sans"/>
                <a:sym typeface="Open Sans"/>
              </a:rPr>
              <a:t> des </a:t>
            </a:r>
            <a:r>
              <a:rPr lang="en-US" sz="1800" dirty="0" smtClean="0">
                <a:solidFill>
                  <a:schemeClr val="dk1"/>
                </a:solidFill>
                <a:latin typeface="Open Sans"/>
                <a:ea typeface="Open Sans"/>
                <a:cs typeface="Open Sans"/>
                <a:sym typeface="Open Sans"/>
              </a:rPr>
              <a:t>cases.</a:t>
            </a:r>
            <a:endParaRPr sz="1800" dirty="0">
              <a:solidFill>
                <a:schemeClr val="dk1"/>
              </a:solidFill>
              <a:latin typeface="Open Sans"/>
              <a:ea typeface="Open Sans"/>
              <a:cs typeface="Open Sans"/>
              <a:sym typeface="Open Sans"/>
            </a:endParaRPr>
          </a:p>
          <a:p>
            <a:pPr marL="355600" lvl="0" indent="-203200" algn="l" rtl="0">
              <a:lnSpc>
                <a:spcPct val="150000"/>
              </a:lnSpc>
              <a:spcBef>
                <a:spcPts val="0"/>
              </a:spcBef>
              <a:spcAft>
                <a:spcPts val="0"/>
              </a:spcAft>
              <a:buClr>
                <a:schemeClr val="dk2"/>
              </a:buClr>
              <a:buSzPts val="2200"/>
              <a:buNone/>
            </a:pPr>
            <a:endParaRPr sz="2000" dirty="0">
              <a:solidFill>
                <a:schemeClr val="dk1"/>
              </a:solidFill>
              <a:latin typeface="Open Sans"/>
              <a:ea typeface="Open Sans"/>
              <a:cs typeface="Open Sans"/>
              <a:sym typeface="Open Sans"/>
            </a:endParaRPr>
          </a:p>
        </p:txBody>
      </p:sp>
      <p:cxnSp>
        <p:nvCxnSpPr>
          <p:cNvPr id="137" name="Google Shape;137;p7"/>
          <p:cNvCxnSpPr>
            <a:cxnSpLocks/>
          </p:cNvCxnSpPr>
          <p:nvPr/>
        </p:nvCxnSpPr>
        <p:spPr>
          <a:xfrm flipV="1">
            <a:off x="2987040" y="2299063"/>
            <a:ext cx="1031885" cy="754326"/>
          </a:xfrm>
          <a:prstGeom prst="straightConnector1">
            <a:avLst/>
          </a:prstGeom>
          <a:noFill/>
          <a:ln w="9525" cap="flat" cmpd="sng">
            <a:solidFill>
              <a:srgbClr val="FF0000"/>
            </a:solidFill>
            <a:prstDash val="solid"/>
            <a:round/>
            <a:headEnd type="none" w="sm" len="sm"/>
            <a:tailEnd type="triangle" w="med" len="med"/>
          </a:ln>
        </p:spPr>
      </p:cxnSp>
      <p:cxnSp>
        <p:nvCxnSpPr>
          <p:cNvPr id="138" name="Google Shape;138;p7"/>
          <p:cNvCxnSpPr>
            <a:cxnSpLocks/>
          </p:cNvCxnSpPr>
          <p:nvPr/>
        </p:nvCxnSpPr>
        <p:spPr>
          <a:xfrm flipV="1">
            <a:off x="3130528" y="2923301"/>
            <a:ext cx="888397" cy="1234081"/>
          </a:xfrm>
          <a:prstGeom prst="straightConnector1">
            <a:avLst/>
          </a:prstGeom>
          <a:noFill/>
          <a:ln w="9525" cap="flat" cmpd="sng">
            <a:solidFill>
              <a:srgbClr val="FF0000"/>
            </a:solidFill>
            <a:prstDash val="solid"/>
            <a:round/>
            <a:headEnd type="none" w="sm" len="sm"/>
            <a:tailEnd type="triangle" w="med" len="med"/>
          </a:ln>
        </p:spPr>
      </p:cxnSp>
      <p:cxnSp>
        <p:nvCxnSpPr>
          <p:cNvPr id="139" name="Google Shape;139;p7"/>
          <p:cNvCxnSpPr>
            <a:cxnSpLocks/>
          </p:cNvCxnSpPr>
          <p:nvPr/>
        </p:nvCxnSpPr>
        <p:spPr>
          <a:xfrm flipV="1">
            <a:off x="3291840" y="4519925"/>
            <a:ext cx="884758" cy="1219024"/>
          </a:xfrm>
          <a:prstGeom prst="straightConnector1">
            <a:avLst/>
          </a:prstGeom>
          <a:noFill/>
          <a:ln w="9525" cap="flat" cmpd="sng">
            <a:solidFill>
              <a:srgbClr val="FF0000"/>
            </a:solidFill>
            <a:prstDash val="solid"/>
            <a:round/>
            <a:headEnd type="none" w="sm" len="sm"/>
            <a:tailEnd type="triangle" w="med" len="med"/>
          </a:ln>
        </p:spPr>
      </p:cxnSp>
      <p:graphicFrame>
        <p:nvGraphicFramePr>
          <p:cNvPr id="2" name="Tableau 1">
            <a:extLst>
              <a:ext uri="{FF2B5EF4-FFF2-40B4-BE49-F238E27FC236}">
                <a16:creationId xmlns:a16="http://schemas.microsoft.com/office/drawing/2014/main" id="{17D91C11-B0CA-5F40-A1CA-9CF9BDB9CE2A}"/>
              </a:ext>
            </a:extLst>
          </p:cNvPr>
          <p:cNvGraphicFramePr>
            <a:graphicFrameLocks noGrp="1"/>
          </p:cNvGraphicFramePr>
          <p:nvPr>
            <p:extLst>
              <p:ext uri="{D42A27DB-BD31-4B8C-83A1-F6EECF244321}">
                <p14:modId xmlns:p14="http://schemas.microsoft.com/office/powerpoint/2010/main" val="3758138578"/>
              </p:ext>
            </p:extLst>
          </p:nvPr>
        </p:nvGraphicFramePr>
        <p:xfrm>
          <a:off x="4018925" y="1882932"/>
          <a:ext cx="8037608" cy="4828361"/>
        </p:xfrm>
        <a:graphic>
          <a:graphicData uri="http://schemas.openxmlformats.org/drawingml/2006/table">
            <a:tbl>
              <a:tblPr firstRow="1" firstCol="1" bandRow="1">
                <a:tableStyleId>{2051D5EC-2CCF-4938-93A5-52C050713192}</a:tableStyleId>
              </a:tblPr>
              <a:tblGrid>
                <a:gridCol w="1607344">
                  <a:extLst>
                    <a:ext uri="{9D8B030D-6E8A-4147-A177-3AD203B41FA5}">
                      <a16:colId xmlns:a16="http://schemas.microsoft.com/office/drawing/2014/main" val="750736370"/>
                    </a:ext>
                  </a:extLst>
                </a:gridCol>
                <a:gridCol w="1607344">
                  <a:extLst>
                    <a:ext uri="{9D8B030D-6E8A-4147-A177-3AD203B41FA5}">
                      <a16:colId xmlns:a16="http://schemas.microsoft.com/office/drawing/2014/main" val="4058016163"/>
                    </a:ext>
                  </a:extLst>
                </a:gridCol>
                <a:gridCol w="1607344">
                  <a:extLst>
                    <a:ext uri="{9D8B030D-6E8A-4147-A177-3AD203B41FA5}">
                      <a16:colId xmlns:a16="http://schemas.microsoft.com/office/drawing/2014/main" val="3370184305"/>
                    </a:ext>
                  </a:extLst>
                </a:gridCol>
                <a:gridCol w="1607344">
                  <a:extLst>
                    <a:ext uri="{9D8B030D-6E8A-4147-A177-3AD203B41FA5}">
                      <a16:colId xmlns:a16="http://schemas.microsoft.com/office/drawing/2014/main" val="843396589"/>
                    </a:ext>
                  </a:extLst>
                </a:gridCol>
                <a:gridCol w="1608232">
                  <a:extLst>
                    <a:ext uri="{9D8B030D-6E8A-4147-A177-3AD203B41FA5}">
                      <a16:colId xmlns:a16="http://schemas.microsoft.com/office/drawing/2014/main" val="3393757183"/>
                    </a:ext>
                  </a:extLst>
                </a:gridCol>
              </a:tblGrid>
              <a:tr h="321511">
                <a:tc gridSpan="5">
                  <a:txBody>
                    <a:bodyPr/>
                    <a:lstStyle/>
                    <a:p>
                      <a:pPr algn="ctr">
                        <a:spcAft>
                          <a:spcPts val="0"/>
                        </a:spcAft>
                      </a:pPr>
                      <a:r>
                        <a:rPr lang="fr-FR" sz="1000" b="1" dirty="0">
                          <a:effectLst/>
                        </a:rPr>
                        <a:t>Idées pour promouvoir les ressources R4L pour chaque groupe (reprenez la liste des groupes dans la ligne suivante)</a:t>
                      </a:r>
                    </a:p>
                    <a:p>
                      <a:pPr algn="ctr">
                        <a:spcAft>
                          <a:spcPts val="0"/>
                        </a:spcAft>
                      </a:pPr>
                      <a:r>
                        <a:rPr lang="fr-FR" sz="1000" b="1" dirty="0">
                          <a:effectLst/>
                        </a:rPr>
                        <a:t> </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95305749"/>
                  </a:ext>
                </a:extLst>
              </a:tr>
              <a:tr h="160756">
                <a:tc>
                  <a:txBody>
                    <a:bodyPr/>
                    <a:lstStyle/>
                    <a:p>
                      <a:pPr>
                        <a:spcAft>
                          <a:spcPts val="0"/>
                        </a:spcAft>
                      </a:pPr>
                      <a:r>
                        <a:rPr lang="fr-FR" sz="1000">
                          <a:effectLst/>
                        </a:rPr>
                        <a:t>a</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c</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d</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735255"/>
                  </a:ext>
                </a:extLst>
              </a:tr>
              <a:tr h="160756">
                <a:tc>
                  <a:txBody>
                    <a:bodyPr/>
                    <a:lstStyle/>
                    <a:p>
                      <a:pPr>
                        <a:spcAft>
                          <a:spcPts val="0"/>
                        </a:spcAft>
                      </a:pPr>
                      <a:r>
                        <a:rPr lang="fr-FR" sz="1000">
                          <a:effectLst/>
                        </a:rPr>
                        <a:t>Site web/ médias sociaux</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Site web/ médias sociaux</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Site web/ médias sociaux</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Site web/ médias sociaux</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Site web/ médias sociaux</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265377"/>
                  </a:ext>
                </a:extLst>
              </a:tr>
              <a:tr h="166445">
                <a:tc>
                  <a:txBody>
                    <a:bodyPr/>
                    <a:lstStyle/>
                    <a:p>
                      <a:pPr>
                        <a:spcAft>
                          <a:spcPts val="0"/>
                        </a:spcAft>
                      </a:pPr>
                      <a:r>
                        <a:rPr lang="fr-FR" sz="1000">
                          <a:effectLst/>
                        </a:rPr>
                        <a:t>Atelier de formation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Atelier de formation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Atelier de formation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Atelier de formation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Atelier de formation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6440837"/>
                  </a:ext>
                </a:extLst>
              </a:tr>
              <a:tr h="160756">
                <a:tc>
                  <a:txBody>
                    <a:bodyPr/>
                    <a:lstStyle/>
                    <a:p>
                      <a:pPr>
                        <a:spcAft>
                          <a:spcPts val="0"/>
                        </a:spcAft>
                      </a:pPr>
                      <a:r>
                        <a:rPr lang="fr-FR" sz="1000">
                          <a:effectLst/>
                        </a:rPr>
                        <a:t>Envoi direct de e-mail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Envoi direct de e-mail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Envoi direct de e-mail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Envoi direct de e-mail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Envoi direct de e-mail</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4948349"/>
                  </a:ext>
                </a:extLst>
              </a:tr>
              <a:tr h="160756">
                <a:tc>
                  <a:txBody>
                    <a:bodyPr/>
                    <a:lstStyle/>
                    <a:p>
                      <a:pPr>
                        <a:spcAft>
                          <a:spcPts val="0"/>
                        </a:spcAft>
                      </a:pPr>
                      <a:r>
                        <a:rPr lang="fr-FR" sz="1000">
                          <a:effectLst/>
                        </a:rPr>
                        <a:t>Annonces/affiches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Annonces/affiches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Annonces/affiches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Annonces/affiches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Annonces/affiches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9384136"/>
                  </a:ext>
                </a:extLst>
              </a:tr>
              <a:tr h="321511">
                <a:tc>
                  <a:txBody>
                    <a:bodyPr/>
                    <a:lstStyle/>
                    <a:p>
                      <a:pPr>
                        <a:spcAft>
                          <a:spcPts val="0"/>
                        </a:spcAft>
                      </a:pPr>
                      <a:r>
                        <a:rPr lang="fr-FR" sz="1000">
                          <a:effectLst/>
                        </a:rPr>
                        <a:t>Dépliants/ bulletins d’information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Dépliants/ bulletins d’information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Dépliants/ bulletins d’information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Dépliants/ bulletins d’information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Dépliants/ bulletins d’information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5049755"/>
                  </a:ext>
                </a:extLst>
              </a:tr>
              <a:tr h="160756">
                <a:tc>
                  <a:txBody>
                    <a:bodyPr/>
                    <a:lstStyle/>
                    <a:p>
                      <a:pPr>
                        <a:spcAft>
                          <a:spcPts val="0"/>
                        </a:spcAft>
                      </a:pPr>
                      <a:r>
                        <a:rPr lang="fr-FR" sz="1000">
                          <a:effectLst/>
                        </a:rPr>
                        <a:t>évènements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évènements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évènements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évènements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Evènements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3020792"/>
                  </a:ext>
                </a:extLst>
              </a:tr>
              <a:tr h="160756">
                <a:tc>
                  <a:txBody>
                    <a:bodyPr/>
                    <a:lstStyle/>
                    <a:p>
                      <a:pPr>
                        <a:spcAft>
                          <a:spcPts val="0"/>
                        </a:spcAft>
                      </a:pPr>
                      <a:r>
                        <a:rPr lang="fr-FR" sz="1000">
                          <a:effectLst/>
                        </a:rPr>
                        <a:t>Mot du mois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Mot du mois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Mot du mois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Mot du mois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Mot du mois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9126829"/>
                  </a:ext>
                </a:extLst>
              </a:tr>
              <a:tr h="482267">
                <a:tc>
                  <a:txBody>
                    <a:bodyPr/>
                    <a:lstStyle/>
                    <a:p>
                      <a:pPr>
                        <a:spcAft>
                          <a:spcPts val="0"/>
                        </a:spcAft>
                      </a:pPr>
                      <a:r>
                        <a:rPr lang="fr-FR" sz="1000">
                          <a:effectLst/>
                        </a:rPr>
                        <a:t>Autre</a:t>
                      </a:r>
                    </a:p>
                    <a:p>
                      <a:pPr>
                        <a:spcAft>
                          <a:spcPts val="0"/>
                        </a:spcAft>
                      </a:pPr>
                      <a:r>
                        <a:rPr lang="fr-FR" sz="1000">
                          <a:effectLst/>
                        </a:rPr>
                        <a:t> </a:t>
                      </a:r>
                    </a:p>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2420208"/>
                  </a:ext>
                </a:extLst>
              </a:tr>
              <a:tr h="160756">
                <a:tc gridSpan="5">
                  <a:txBody>
                    <a:bodyPr/>
                    <a:lstStyle/>
                    <a:p>
                      <a:pPr>
                        <a:spcAft>
                          <a:spcPts val="0"/>
                        </a:spcAft>
                      </a:pPr>
                      <a:r>
                        <a:rPr lang="fr-FR" sz="1000" b="1" dirty="0">
                          <a:effectLst/>
                        </a:rPr>
                        <a:t>Questions d’enquête (un minimum de 10 question à répéter pour chaque groupe</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84247450"/>
                  </a:ext>
                </a:extLst>
              </a:tr>
              <a:tr h="482267">
                <a:tc>
                  <a:txBody>
                    <a:bodyPr/>
                    <a:lstStyle/>
                    <a:p>
                      <a:pPr>
                        <a:spcAft>
                          <a:spcPts val="0"/>
                        </a:spcAft>
                      </a:pPr>
                      <a:r>
                        <a:rPr lang="fr-FR" sz="1000">
                          <a:effectLst/>
                        </a:rPr>
                        <a:t>1</a:t>
                      </a:r>
                    </a:p>
                    <a:p>
                      <a:pPr>
                        <a:spcAft>
                          <a:spcPts val="0"/>
                        </a:spcAft>
                      </a:pPr>
                      <a:r>
                        <a:rPr lang="fr-FR" sz="1000">
                          <a:effectLst/>
                        </a:rPr>
                        <a:t> </a:t>
                      </a:r>
                    </a:p>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8663692"/>
                  </a:ext>
                </a:extLst>
              </a:tr>
              <a:tr h="482267">
                <a:tc>
                  <a:txBody>
                    <a:bodyPr/>
                    <a:lstStyle/>
                    <a:p>
                      <a:pPr>
                        <a:spcAft>
                          <a:spcPts val="0"/>
                        </a:spcAft>
                      </a:pPr>
                      <a:r>
                        <a:rPr lang="fr-FR" sz="1000">
                          <a:effectLst/>
                        </a:rPr>
                        <a:t>2</a:t>
                      </a:r>
                    </a:p>
                    <a:p>
                      <a:pPr>
                        <a:spcAft>
                          <a:spcPts val="0"/>
                        </a:spcAft>
                      </a:pPr>
                      <a:r>
                        <a:rPr lang="fr-FR" sz="1000">
                          <a:effectLst/>
                        </a:rPr>
                        <a:t> </a:t>
                      </a:r>
                    </a:p>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6209369"/>
                  </a:ext>
                </a:extLst>
              </a:tr>
              <a:tr h="482267">
                <a:tc>
                  <a:txBody>
                    <a:bodyPr/>
                    <a:lstStyle/>
                    <a:p>
                      <a:pPr>
                        <a:spcAft>
                          <a:spcPts val="0"/>
                        </a:spcAft>
                      </a:pPr>
                      <a:r>
                        <a:rPr lang="fr-FR" sz="1000">
                          <a:effectLst/>
                        </a:rPr>
                        <a:t>3</a:t>
                      </a:r>
                    </a:p>
                    <a:p>
                      <a:pPr>
                        <a:spcAft>
                          <a:spcPts val="0"/>
                        </a:spcAft>
                      </a:pPr>
                      <a:r>
                        <a:rPr lang="fr-FR" sz="1000">
                          <a:effectLst/>
                        </a:rPr>
                        <a:t> </a:t>
                      </a:r>
                    </a:p>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2281327"/>
                  </a:ext>
                </a:extLst>
              </a:tr>
              <a:tr h="482267">
                <a:tc>
                  <a:txBody>
                    <a:bodyPr/>
                    <a:lstStyle/>
                    <a:p>
                      <a:pPr>
                        <a:spcAft>
                          <a:spcPts val="0"/>
                        </a:spcAft>
                      </a:pPr>
                      <a:r>
                        <a:rPr lang="fr-FR" sz="1000">
                          <a:effectLst/>
                        </a:rPr>
                        <a:t>4</a:t>
                      </a:r>
                    </a:p>
                    <a:p>
                      <a:pPr>
                        <a:spcAft>
                          <a:spcPts val="0"/>
                        </a:spcAft>
                      </a:pPr>
                      <a:r>
                        <a:rPr lang="fr-FR" sz="1000">
                          <a:effectLst/>
                        </a:rPr>
                        <a:t> </a:t>
                      </a:r>
                    </a:p>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9012351"/>
                  </a:ext>
                </a:extLst>
              </a:tr>
              <a:tr h="482267">
                <a:tc>
                  <a:txBody>
                    <a:bodyPr/>
                    <a:lstStyle/>
                    <a:p>
                      <a:pPr>
                        <a:spcAft>
                          <a:spcPts val="0"/>
                        </a:spcAft>
                      </a:pPr>
                      <a:r>
                        <a:rPr lang="fr-FR" sz="1000">
                          <a:effectLst/>
                        </a:rPr>
                        <a:t>5</a:t>
                      </a:r>
                    </a:p>
                    <a:p>
                      <a:pPr>
                        <a:spcAft>
                          <a:spcPts val="0"/>
                        </a:spcAft>
                      </a:pPr>
                      <a:r>
                        <a:rPr lang="fr-FR" sz="1000">
                          <a:effectLst/>
                        </a:rPr>
                        <a:t> </a:t>
                      </a:r>
                    </a:p>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a:effectLst/>
                        </a:rPr>
                        <a:t>10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962684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1"/>
          <p:cNvSpPr txBox="1">
            <a:spLocks noGrp="1"/>
          </p:cNvSpPr>
          <p:nvPr>
            <p:ph type="title"/>
          </p:nvPr>
        </p:nvSpPr>
        <p:spPr>
          <a:xfrm>
            <a:off x="0" y="322815"/>
            <a:ext cx="7707086" cy="11339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dirty="0">
                <a:solidFill>
                  <a:srgbClr val="586F7C"/>
                </a:solidFill>
                <a:latin typeface="Open Sans"/>
                <a:ea typeface="Open Sans"/>
                <a:cs typeface="Open Sans"/>
                <a:sym typeface="Open Sans"/>
              </a:rPr>
              <a:t> </a:t>
            </a:r>
            <a:r>
              <a:rPr lang="en-US" sz="3600" dirty="0" err="1" smtClean="0">
                <a:solidFill>
                  <a:srgbClr val="586F7C"/>
                </a:solidFill>
                <a:latin typeface="Open Sans"/>
                <a:ea typeface="Open Sans"/>
                <a:cs typeface="Open Sans"/>
                <a:sym typeface="Open Sans"/>
              </a:rPr>
              <a:t>Troisième</a:t>
            </a:r>
            <a:r>
              <a:rPr lang="en-US" sz="3600" dirty="0" smtClean="0">
                <a:solidFill>
                  <a:srgbClr val="586F7C"/>
                </a:solidFill>
                <a:latin typeface="Open Sans"/>
                <a:ea typeface="Open Sans"/>
                <a:cs typeface="Open Sans"/>
                <a:sym typeface="Open Sans"/>
              </a:rPr>
              <a:t> </a:t>
            </a:r>
            <a:r>
              <a:rPr lang="en-US" sz="3600" dirty="0">
                <a:solidFill>
                  <a:srgbClr val="586F7C"/>
                </a:solidFill>
                <a:latin typeface="Open Sans"/>
                <a:ea typeface="Open Sans"/>
                <a:cs typeface="Open Sans"/>
                <a:sym typeface="Open Sans"/>
              </a:rPr>
              <a:t>page de </a:t>
            </a:r>
            <a:r>
              <a:rPr lang="en-US" sz="3600" dirty="0" err="1">
                <a:solidFill>
                  <a:srgbClr val="586F7C"/>
                </a:solidFill>
                <a:latin typeface="Open Sans"/>
                <a:ea typeface="Open Sans"/>
                <a:cs typeface="Open Sans"/>
                <a:sym typeface="Open Sans"/>
              </a:rPr>
              <a:t>l'outil</a:t>
            </a:r>
            <a:r>
              <a:rPr lang="en-US" sz="3600" dirty="0">
                <a:solidFill>
                  <a:srgbClr val="586F7C"/>
                </a:solidFill>
                <a:latin typeface="Open Sans"/>
                <a:ea typeface="Open Sans"/>
                <a:cs typeface="Open Sans"/>
                <a:sym typeface="Open Sans"/>
              </a:rPr>
              <a:t> </a:t>
            </a:r>
            <a:r>
              <a:rPr lang="en-US" sz="3600" dirty="0" smtClean="0">
                <a:solidFill>
                  <a:srgbClr val="586F7C"/>
                </a:solidFill>
                <a:latin typeface="Open Sans"/>
                <a:ea typeface="Open Sans"/>
                <a:cs typeface="Open Sans"/>
                <a:sym typeface="Open Sans"/>
              </a:rPr>
              <a:t>du Plan</a:t>
            </a:r>
            <a:br>
              <a:rPr lang="en-US" sz="3600" dirty="0" smtClean="0">
                <a:solidFill>
                  <a:srgbClr val="586F7C"/>
                </a:solidFill>
                <a:latin typeface="Open Sans"/>
                <a:ea typeface="Open Sans"/>
                <a:cs typeface="Open Sans"/>
                <a:sym typeface="Open Sans"/>
              </a:rPr>
            </a:br>
            <a:r>
              <a:rPr lang="en-US" sz="3600" dirty="0">
                <a:solidFill>
                  <a:srgbClr val="586F7C"/>
                </a:solidFill>
                <a:latin typeface="Open Sans"/>
                <a:ea typeface="Open Sans"/>
                <a:cs typeface="Open Sans"/>
                <a:sym typeface="Open Sans"/>
              </a:rPr>
              <a:t> </a:t>
            </a:r>
            <a:r>
              <a:rPr lang="en-US" sz="3600" dirty="0" smtClean="0">
                <a:solidFill>
                  <a:srgbClr val="586F7C"/>
                </a:solidFill>
                <a:latin typeface="Open Sans"/>
                <a:ea typeface="Open Sans"/>
                <a:cs typeface="Open Sans"/>
                <a:sym typeface="Open Sans"/>
              </a:rPr>
              <a:t>Marketing </a:t>
            </a:r>
            <a:r>
              <a:rPr lang="en-US" sz="3600" dirty="0">
                <a:solidFill>
                  <a:srgbClr val="586F7C"/>
                </a:solidFill>
                <a:latin typeface="Open Sans"/>
                <a:ea typeface="Open Sans"/>
                <a:cs typeface="Open Sans"/>
                <a:sym typeface="Open Sans"/>
              </a:rPr>
              <a:t>de Research4Life</a:t>
            </a:r>
            <a:endParaRPr sz="3600" dirty="0">
              <a:solidFill>
                <a:srgbClr val="586F7C"/>
              </a:solidFill>
              <a:latin typeface="Open Sans"/>
              <a:ea typeface="Open Sans"/>
              <a:cs typeface="Open Sans"/>
              <a:sym typeface="Open Sans"/>
            </a:endParaRPr>
          </a:p>
        </p:txBody>
      </p:sp>
      <p:sp>
        <p:nvSpPr>
          <p:cNvPr id="146" name="Google Shape;146;p11"/>
          <p:cNvSpPr txBox="1">
            <a:spLocks noGrp="1"/>
          </p:cNvSpPr>
          <p:nvPr>
            <p:ph type="body" idx="1"/>
          </p:nvPr>
        </p:nvSpPr>
        <p:spPr>
          <a:xfrm>
            <a:off x="-1" y="1672046"/>
            <a:ext cx="4555067" cy="5185953"/>
          </a:xfrm>
          <a:prstGeom prst="rect">
            <a:avLst/>
          </a:prstGeom>
          <a:noFill/>
          <a:ln>
            <a:noFill/>
          </a:ln>
        </p:spPr>
        <p:txBody>
          <a:bodyPr spcFirstLastPara="1" wrap="square" lIns="91425" tIns="45700" rIns="91425" bIns="45700" anchor="t" anchorCtr="0">
            <a:noAutofit/>
          </a:bodyPr>
          <a:lstStyle/>
          <a:p>
            <a:pPr marL="274320" lvl="0" indent="0" algn="l" rtl="0">
              <a:lnSpc>
                <a:spcPct val="100000"/>
              </a:lnSpc>
              <a:spcBef>
                <a:spcPts val="2500"/>
              </a:spcBef>
              <a:spcAft>
                <a:spcPts val="0"/>
              </a:spcAft>
              <a:buNone/>
            </a:pPr>
            <a:r>
              <a:rPr lang="en-US" sz="1800" dirty="0">
                <a:solidFill>
                  <a:schemeClr val="dk1"/>
                </a:solidFill>
                <a:latin typeface="Open Sans"/>
                <a:ea typeface="Open Sans"/>
                <a:cs typeface="Open Sans"/>
                <a:sym typeface="Open Sans"/>
              </a:rPr>
              <a:t>La </a:t>
            </a:r>
            <a:r>
              <a:rPr lang="en-US" sz="1800" dirty="0" err="1">
                <a:solidFill>
                  <a:schemeClr val="dk1"/>
                </a:solidFill>
                <a:latin typeface="Open Sans"/>
                <a:ea typeface="Open Sans"/>
                <a:cs typeface="Open Sans"/>
                <a:sym typeface="Open Sans"/>
              </a:rPr>
              <a:t>troisième</a:t>
            </a:r>
            <a:r>
              <a:rPr lang="en-US" sz="1800" dirty="0">
                <a:solidFill>
                  <a:schemeClr val="dk1"/>
                </a:solidFill>
                <a:latin typeface="Open Sans"/>
                <a:ea typeface="Open Sans"/>
                <a:cs typeface="Open Sans"/>
                <a:sym typeface="Open Sans"/>
              </a:rPr>
              <a:t> page de </a:t>
            </a:r>
            <a:r>
              <a:rPr lang="en-US" sz="1800" dirty="0" err="1">
                <a:solidFill>
                  <a:schemeClr val="dk1"/>
                </a:solidFill>
                <a:latin typeface="Open Sans"/>
                <a:ea typeface="Open Sans"/>
                <a:cs typeface="Open Sans"/>
                <a:sym typeface="Open Sans"/>
              </a:rPr>
              <a:t>l'outil</a:t>
            </a:r>
            <a:r>
              <a:rPr lang="en-US" sz="1800" dirty="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du </a:t>
            </a:r>
            <a:r>
              <a:rPr lang="en-US" sz="1800" dirty="0">
                <a:solidFill>
                  <a:schemeClr val="dk1"/>
                </a:solidFill>
                <a:latin typeface="Open Sans"/>
                <a:ea typeface="Open Sans"/>
                <a:cs typeface="Open Sans"/>
                <a:sym typeface="Open Sans"/>
              </a:rPr>
              <a:t>plan marketing </a:t>
            </a:r>
            <a:r>
              <a:rPr lang="en-US" sz="1800" dirty="0" err="1">
                <a:solidFill>
                  <a:schemeClr val="dk1"/>
                </a:solidFill>
                <a:latin typeface="Open Sans"/>
                <a:ea typeface="Open Sans"/>
                <a:cs typeface="Open Sans"/>
                <a:sym typeface="Open Sans"/>
              </a:rPr>
              <a:t>permet</a:t>
            </a:r>
            <a:r>
              <a:rPr lang="en-US" sz="1800" dirty="0">
                <a:solidFill>
                  <a:schemeClr val="dk1"/>
                </a:solidFill>
                <a:latin typeface="Open Sans"/>
                <a:ea typeface="Open Sans"/>
                <a:cs typeface="Open Sans"/>
                <a:sym typeface="Open Sans"/>
              </a:rPr>
              <a:t> à un </a:t>
            </a:r>
            <a:r>
              <a:rPr lang="en-US" sz="1800" dirty="0" err="1">
                <a:solidFill>
                  <a:schemeClr val="dk1"/>
                </a:solidFill>
                <a:latin typeface="Open Sans"/>
                <a:ea typeface="Open Sans"/>
                <a:cs typeface="Open Sans"/>
                <a:sym typeface="Open Sans"/>
              </a:rPr>
              <a:t>utilisateur</a:t>
            </a:r>
            <a:r>
              <a:rPr lang="en-US" sz="1800" dirty="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de </a:t>
            </a:r>
            <a:r>
              <a:rPr lang="en-US" sz="1800" dirty="0" err="1" smtClean="0">
                <a:solidFill>
                  <a:schemeClr val="dk1"/>
                </a:solidFill>
                <a:latin typeface="Open Sans"/>
                <a:ea typeface="Open Sans"/>
                <a:cs typeface="Open Sans"/>
                <a:sym typeface="Open Sans"/>
              </a:rPr>
              <a:t>saisir</a:t>
            </a:r>
            <a:r>
              <a:rPr lang="en-US" sz="1800" dirty="0" smtClean="0">
                <a:solidFill>
                  <a:schemeClr val="dk1"/>
                </a:solidFill>
                <a:latin typeface="Open Sans"/>
                <a:ea typeface="Open Sans"/>
                <a:cs typeface="Open Sans"/>
                <a:sym typeface="Open Sans"/>
              </a:rPr>
              <a:t> : </a:t>
            </a:r>
            <a:endParaRPr sz="1800" dirty="0"/>
          </a:p>
          <a:p>
            <a:pPr marL="457200" lvl="0" indent="-342900" algn="l" rtl="0">
              <a:lnSpc>
                <a:spcPct val="100000"/>
              </a:lnSpc>
              <a:spcAft>
                <a:spcPts val="0"/>
              </a:spcAft>
              <a:buClr>
                <a:schemeClr val="dk2"/>
              </a:buClr>
              <a:buSzPts val="1800"/>
              <a:buChar char="●"/>
            </a:pPr>
            <a:r>
              <a:rPr lang="en-US" sz="1800" dirty="0">
                <a:solidFill>
                  <a:schemeClr val="dk1"/>
                </a:solidFill>
                <a:latin typeface="Open Sans"/>
                <a:ea typeface="Open Sans"/>
                <a:cs typeface="Open Sans"/>
                <a:sym typeface="Open Sans"/>
              </a:rPr>
              <a:t>les </a:t>
            </a:r>
            <a:r>
              <a:rPr lang="en-US" sz="1800" b="1" dirty="0" err="1">
                <a:solidFill>
                  <a:schemeClr val="dk1"/>
                </a:solidFill>
                <a:latin typeface="Open Sans"/>
                <a:ea typeface="Open Sans"/>
                <a:cs typeface="Open Sans"/>
                <a:sym typeface="Open Sans"/>
              </a:rPr>
              <a:t>Groupes</a:t>
            </a:r>
            <a:r>
              <a:rPr lang="en-US" sz="1800" b="1" dirty="0">
                <a:solidFill>
                  <a:schemeClr val="dk1"/>
                </a:solidFill>
                <a:latin typeface="Open Sans"/>
                <a:ea typeface="Open Sans"/>
                <a:cs typeface="Open Sans"/>
                <a:sym typeface="Open Sans"/>
              </a:rPr>
              <a:t> de clients</a:t>
            </a:r>
            <a:r>
              <a:rPr lang="en-US" sz="1800" dirty="0">
                <a:solidFill>
                  <a:schemeClr val="dk1"/>
                </a:solidFill>
                <a:latin typeface="Open Sans"/>
                <a:ea typeface="Open Sans"/>
                <a:cs typeface="Open Sans"/>
                <a:sym typeface="Open Sans"/>
              </a:rPr>
              <a:t> </a:t>
            </a:r>
            <a:r>
              <a:rPr lang="en-US" sz="1800" dirty="0" err="1" smtClean="0">
                <a:solidFill>
                  <a:schemeClr val="dk1"/>
                </a:solidFill>
                <a:latin typeface="Open Sans"/>
                <a:ea typeface="Open Sans"/>
                <a:cs typeface="Open Sans"/>
                <a:sym typeface="Open Sans"/>
              </a:rPr>
              <a:t>énumérés</a:t>
            </a:r>
            <a:r>
              <a:rPr lang="en-US" sz="1800" dirty="0" smtClean="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dans</a:t>
            </a:r>
            <a:r>
              <a:rPr lang="en-US" sz="1800" dirty="0">
                <a:solidFill>
                  <a:schemeClr val="dk1"/>
                </a:solidFill>
                <a:latin typeface="Open Sans"/>
                <a:ea typeface="Open Sans"/>
                <a:cs typeface="Open Sans"/>
                <a:sym typeface="Open Sans"/>
              </a:rPr>
              <a:t> les cases </a:t>
            </a:r>
            <a:r>
              <a:rPr lang="en-US" sz="1800" dirty="0" err="1">
                <a:solidFill>
                  <a:schemeClr val="dk1"/>
                </a:solidFill>
                <a:latin typeface="Open Sans"/>
                <a:ea typeface="Open Sans"/>
                <a:cs typeface="Open Sans"/>
                <a:sym typeface="Open Sans"/>
              </a:rPr>
              <a:t>appropriées</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horizontalement</a:t>
            </a:r>
            <a:r>
              <a:rPr lang="en-US" sz="1800" dirty="0">
                <a:solidFill>
                  <a:schemeClr val="dk1"/>
                </a:solidFill>
                <a:latin typeface="Open Sans"/>
                <a:ea typeface="Open Sans"/>
                <a:cs typeface="Open Sans"/>
                <a:sym typeface="Open Sans"/>
              </a:rPr>
              <a:t>)</a:t>
            </a:r>
            <a:endParaRPr sz="1800" dirty="0"/>
          </a:p>
          <a:p>
            <a:pPr marL="457200" lvl="0" indent="-342900" algn="l" rtl="0">
              <a:lnSpc>
                <a:spcPct val="100000"/>
              </a:lnSpc>
              <a:spcBef>
                <a:spcPts val="1500"/>
              </a:spcBef>
              <a:spcAft>
                <a:spcPts val="0"/>
              </a:spcAft>
              <a:buClr>
                <a:schemeClr val="dk2"/>
              </a:buClr>
              <a:buSzPts val="1800"/>
              <a:buChar char="●"/>
            </a:pPr>
            <a:r>
              <a:rPr lang="en-US" sz="1800" dirty="0">
                <a:solidFill>
                  <a:schemeClr val="dk1"/>
                </a:solidFill>
                <a:latin typeface="Open Sans"/>
                <a:ea typeface="Open Sans"/>
                <a:cs typeface="Open Sans"/>
                <a:sym typeface="Open Sans"/>
              </a:rPr>
              <a:t>les </a:t>
            </a:r>
            <a:r>
              <a:rPr lang="en-US" sz="1800" dirty="0" err="1">
                <a:solidFill>
                  <a:schemeClr val="dk1"/>
                </a:solidFill>
                <a:latin typeface="Open Sans"/>
                <a:ea typeface="Open Sans"/>
                <a:cs typeface="Open Sans"/>
                <a:sym typeface="Open Sans"/>
              </a:rPr>
              <a:t>méthodes</a:t>
            </a:r>
            <a:r>
              <a:rPr lang="en-US" sz="1800" dirty="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de </a:t>
            </a:r>
            <a:r>
              <a:rPr lang="en-US" sz="1800" b="1" dirty="0" smtClean="0">
                <a:solidFill>
                  <a:schemeClr val="dk1"/>
                </a:solidFill>
                <a:latin typeface="Open Sans"/>
                <a:ea typeface="Open Sans"/>
                <a:cs typeface="Open Sans"/>
                <a:sym typeface="Open Sans"/>
              </a:rPr>
              <a:t>Distribution </a:t>
            </a:r>
            <a:r>
              <a:rPr lang="en-US" sz="1800" b="1" dirty="0">
                <a:solidFill>
                  <a:schemeClr val="dk1"/>
                </a:solidFill>
                <a:latin typeface="Open Sans"/>
                <a:ea typeface="Open Sans"/>
                <a:cs typeface="Open Sans"/>
                <a:sym typeface="Open Sans"/>
              </a:rPr>
              <a:t>des</a:t>
            </a:r>
            <a:r>
              <a:rPr lang="en-US" sz="1800" dirty="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rPr>
              <a:t>Questions </a:t>
            </a:r>
            <a:r>
              <a:rPr lang="en-US" sz="1800" b="1" dirty="0" smtClean="0">
                <a:solidFill>
                  <a:schemeClr val="dk1"/>
                </a:solidFill>
                <a:latin typeface="Open Sans"/>
                <a:ea typeface="Open Sans"/>
                <a:cs typeface="Open Sans"/>
                <a:sym typeface="Open Sans"/>
              </a:rPr>
              <a:t>de </a:t>
            </a:r>
            <a:r>
              <a:rPr lang="en-US" sz="1800" b="1" dirty="0" err="1">
                <a:solidFill>
                  <a:schemeClr val="dk1"/>
                </a:solidFill>
                <a:latin typeface="Open Sans"/>
                <a:ea typeface="Open Sans"/>
                <a:cs typeface="Open Sans"/>
                <a:sym typeface="Open Sans"/>
              </a:rPr>
              <a:t>sondage</a:t>
            </a:r>
            <a:r>
              <a:rPr lang="en-US" sz="1800" b="1" dirty="0">
                <a:solidFill>
                  <a:schemeClr val="dk1"/>
                </a:solidFill>
                <a:latin typeface="Open Sans"/>
                <a:ea typeface="Open Sans"/>
                <a:cs typeface="Open Sans"/>
                <a:sym typeface="Open Sans"/>
              </a:rPr>
              <a:t> </a:t>
            </a:r>
            <a:r>
              <a:rPr lang="en-US" sz="1800" dirty="0">
                <a:solidFill>
                  <a:schemeClr val="dk1"/>
                </a:solidFill>
                <a:latin typeface="Open Sans"/>
                <a:ea typeface="Open Sans"/>
                <a:cs typeface="Open Sans"/>
                <a:sym typeface="Open Sans"/>
              </a:rPr>
              <a:t>pour </a:t>
            </a:r>
            <a:r>
              <a:rPr lang="en-US" sz="1800" dirty="0" err="1">
                <a:solidFill>
                  <a:schemeClr val="dk1"/>
                </a:solidFill>
                <a:latin typeface="Open Sans"/>
                <a:ea typeface="Open Sans"/>
                <a:cs typeface="Open Sans"/>
                <a:sym typeface="Open Sans"/>
              </a:rPr>
              <a:t>chaque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groupe</a:t>
            </a:r>
            <a:r>
              <a:rPr lang="en-US" sz="1800" b="1" dirty="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a:t>
            </a:r>
            <a:r>
              <a:rPr lang="en-US" sz="1800" dirty="0" err="1" smtClean="0">
                <a:solidFill>
                  <a:schemeClr val="dk1"/>
                </a:solidFill>
                <a:latin typeface="Open Sans"/>
                <a:ea typeface="Open Sans"/>
                <a:cs typeface="Open Sans"/>
                <a:sym typeface="Open Sans"/>
              </a:rPr>
              <a:t>listées</a:t>
            </a:r>
            <a:r>
              <a:rPr lang="en-US" sz="1800" dirty="0" smtClean="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verticalement</a:t>
            </a:r>
            <a:r>
              <a:rPr lang="en-US" sz="1800" dirty="0">
                <a:solidFill>
                  <a:schemeClr val="dk1"/>
                </a:solidFill>
                <a:latin typeface="Open Sans"/>
                <a:ea typeface="Open Sans"/>
                <a:cs typeface="Open Sans"/>
                <a:sym typeface="Open Sans"/>
              </a:rPr>
              <a:t> avec un </a:t>
            </a:r>
            <a:r>
              <a:rPr lang="en-US" sz="1800" b="1" dirty="0">
                <a:solidFill>
                  <a:schemeClr val="dk1"/>
                </a:solidFill>
                <a:latin typeface="Open Sans"/>
                <a:ea typeface="Open Sans"/>
                <a:cs typeface="Open Sans"/>
                <a:sym typeface="Open Sans"/>
              </a:rPr>
              <a:t>X</a:t>
            </a:r>
            <a:r>
              <a:rPr lang="en-US" sz="1800" dirty="0">
                <a:solidFill>
                  <a:schemeClr val="dk1"/>
                </a:solidFill>
                <a:latin typeface="Open Sans"/>
                <a:ea typeface="Open Sans"/>
                <a:cs typeface="Open Sans"/>
                <a:sym typeface="Open Sans"/>
              </a:rPr>
              <a:t>)</a:t>
            </a:r>
            <a:endParaRPr sz="1800" dirty="0">
              <a:solidFill>
                <a:schemeClr val="dk1"/>
              </a:solidFill>
              <a:latin typeface="Open Sans"/>
              <a:ea typeface="Open Sans"/>
              <a:cs typeface="Open Sans"/>
              <a:sym typeface="Open Sans"/>
            </a:endParaRPr>
          </a:p>
          <a:p>
            <a:pPr marL="457200" lvl="0" indent="-342900" algn="l" rtl="0">
              <a:lnSpc>
                <a:spcPct val="100000"/>
              </a:lnSpc>
              <a:spcBef>
                <a:spcPts val="1500"/>
              </a:spcBef>
              <a:spcAft>
                <a:spcPts val="0"/>
              </a:spcAft>
              <a:buClr>
                <a:schemeClr val="dk2"/>
              </a:buClr>
              <a:buSzPts val="1800"/>
              <a:buChar char="●"/>
            </a:pPr>
            <a:r>
              <a:rPr lang="en-US" sz="1800" dirty="0">
                <a:solidFill>
                  <a:schemeClr val="dk1"/>
                </a:solidFill>
                <a:latin typeface="Open Sans"/>
                <a:ea typeface="Open Sans"/>
                <a:cs typeface="Open Sans"/>
                <a:sym typeface="Open Sans"/>
              </a:rPr>
              <a:t>les options </a:t>
            </a:r>
            <a:r>
              <a:rPr lang="en-US" sz="1800" dirty="0" err="1" smtClean="0">
                <a:solidFill>
                  <a:schemeClr val="dk1"/>
                </a:solidFill>
                <a:latin typeface="Open Sans"/>
                <a:ea typeface="Open Sans"/>
                <a:cs typeface="Open Sans"/>
                <a:sym typeface="Open Sans"/>
              </a:rPr>
              <a:t>d’</a:t>
            </a:r>
            <a:r>
              <a:rPr lang="en-US" sz="1800" b="1" dirty="0" err="1" smtClean="0">
                <a:solidFill>
                  <a:schemeClr val="dk1"/>
                </a:solidFill>
                <a:latin typeface="Open Sans"/>
                <a:ea typeface="Open Sans"/>
                <a:cs typeface="Open Sans"/>
                <a:sym typeface="Open Sans"/>
              </a:rPr>
              <a:t>Évaluation</a:t>
            </a:r>
            <a:r>
              <a:rPr lang="en-US" sz="1800" b="1" dirty="0" smtClean="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rPr>
              <a:t>du plan marketing</a:t>
            </a:r>
            <a:r>
              <a:rPr lang="en-US" sz="1800" dirty="0">
                <a:solidFill>
                  <a:schemeClr val="dk1"/>
                </a:solidFill>
                <a:latin typeface="Open Sans"/>
                <a:ea typeface="Open Sans"/>
                <a:cs typeface="Open Sans"/>
                <a:sym typeface="Open Sans"/>
              </a:rPr>
              <a:t> pour </a:t>
            </a:r>
            <a:r>
              <a:rPr lang="en-US" sz="1800" dirty="0" err="1">
                <a:solidFill>
                  <a:schemeClr val="dk1"/>
                </a:solidFill>
                <a:latin typeface="Open Sans"/>
                <a:ea typeface="Open Sans"/>
                <a:cs typeface="Open Sans"/>
                <a:sym typeface="Open Sans"/>
              </a:rPr>
              <a:t>chaque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groupe</a:t>
            </a:r>
            <a:r>
              <a:rPr lang="en-US" sz="1800" dirty="0">
                <a:solidFill>
                  <a:schemeClr val="dk1"/>
                </a:solidFill>
                <a:latin typeface="Open Sans"/>
                <a:ea typeface="Open Sans"/>
                <a:cs typeface="Open Sans"/>
                <a:sym typeface="Open Sans"/>
              </a:rPr>
              <a:t> </a:t>
            </a:r>
            <a:r>
              <a:rPr lang="en-US" sz="1800" dirty="0" smtClean="0">
                <a:solidFill>
                  <a:schemeClr val="dk1"/>
                </a:solidFill>
                <a:latin typeface="Open Sans"/>
                <a:ea typeface="Open Sans"/>
                <a:cs typeface="Open Sans"/>
                <a:sym typeface="Open Sans"/>
              </a:rPr>
              <a:t>(</a:t>
            </a:r>
            <a:r>
              <a:rPr lang="en-US" sz="1800" dirty="0" err="1" smtClean="0">
                <a:solidFill>
                  <a:schemeClr val="dk1"/>
                </a:solidFill>
                <a:latin typeface="Open Sans"/>
                <a:ea typeface="Open Sans"/>
                <a:cs typeface="Open Sans"/>
                <a:sym typeface="Open Sans"/>
              </a:rPr>
              <a:t>listées</a:t>
            </a:r>
            <a:r>
              <a:rPr lang="en-US" sz="1800" dirty="0" smtClean="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verticalement</a:t>
            </a:r>
            <a:r>
              <a:rPr lang="en-US" sz="1800" dirty="0">
                <a:solidFill>
                  <a:schemeClr val="dk1"/>
                </a:solidFill>
                <a:latin typeface="Open Sans"/>
                <a:ea typeface="Open Sans"/>
                <a:cs typeface="Open Sans"/>
                <a:sym typeface="Open Sans"/>
              </a:rPr>
              <a:t> avec un </a:t>
            </a:r>
            <a:r>
              <a:rPr lang="en-US" sz="1800" b="1" dirty="0">
                <a:solidFill>
                  <a:schemeClr val="dk1"/>
                </a:solidFill>
                <a:latin typeface="Open Sans"/>
                <a:ea typeface="Open Sans"/>
                <a:cs typeface="Open Sans"/>
                <a:sym typeface="Open Sans"/>
              </a:rPr>
              <a:t>X</a:t>
            </a:r>
            <a:r>
              <a:rPr lang="en-US" sz="1800" dirty="0">
                <a:solidFill>
                  <a:schemeClr val="dk1"/>
                </a:solidFill>
                <a:latin typeface="Open Sans"/>
                <a:ea typeface="Open Sans"/>
                <a:cs typeface="Open Sans"/>
                <a:sym typeface="Open Sans"/>
              </a:rPr>
              <a:t>)</a:t>
            </a:r>
            <a:endParaRPr sz="1800" dirty="0">
              <a:solidFill>
                <a:schemeClr val="dk1"/>
              </a:solidFill>
              <a:latin typeface="Open Sans"/>
              <a:ea typeface="Open Sans"/>
              <a:cs typeface="Open Sans"/>
              <a:sym typeface="Open Sans"/>
            </a:endParaRPr>
          </a:p>
          <a:p>
            <a:pPr marL="457200" lvl="0" indent="0" algn="l" rtl="0">
              <a:lnSpc>
                <a:spcPct val="150000"/>
              </a:lnSpc>
              <a:spcBef>
                <a:spcPts val="0"/>
              </a:spcBef>
              <a:spcAft>
                <a:spcPts val="0"/>
              </a:spcAft>
              <a:buNone/>
            </a:pPr>
            <a:endParaRPr sz="1700" dirty="0">
              <a:solidFill>
                <a:schemeClr val="dk1"/>
              </a:solidFill>
              <a:latin typeface="Open Sans"/>
              <a:ea typeface="Open Sans"/>
              <a:cs typeface="Open Sans"/>
              <a:sym typeface="Open Sans"/>
            </a:endParaRPr>
          </a:p>
          <a:p>
            <a:pPr marL="355600" lvl="0" indent="-203200" algn="l" rtl="0">
              <a:lnSpc>
                <a:spcPct val="150000"/>
              </a:lnSpc>
              <a:spcBef>
                <a:spcPts val="0"/>
              </a:spcBef>
              <a:spcAft>
                <a:spcPts val="0"/>
              </a:spcAft>
              <a:buClr>
                <a:schemeClr val="dk2"/>
              </a:buClr>
              <a:buSzPts val="2200"/>
              <a:buNone/>
            </a:pPr>
            <a:endParaRPr sz="1700" dirty="0">
              <a:solidFill>
                <a:schemeClr val="dk1"/>
              </a:solidFill>
              <a:latin typeface="Open Sans"/>
              <a:ea typeface="Open Sans"/>
              <a:cs typeface="Open Sans"/>
              <a:sym typeface="Open Sans"/>
            </a:endParaRPr>
          </a:p>
        </p:txBody>
      </p:sp>
      <p:cxnSp>
        <p:nvCxnSpPr>
          <p:cNvPr id="148" name="Google Shape;148;p11"/>
          <p:cNvCxnSpPr>
            <a:cxnSpLocks/>
          </p:cNvCxnSpPr>
          <p:nvPr/>
        </p:nvCxnSpPr>
        <p:spPr>
          <a:xfrm flipV="1">
            <a:off x="3394203" y="4008179"/>
            <a:ext cx="1400007" cy="1286632"/>
          </a:xfrm>
          <a:prstGeom prst="straightConnector1">
            <a:avLst/>
          </a:prstGeom>
          <a:noFill/>
          <a:ln w="9525" cap="flat" cmpd="sng">
            <a:solidFill>
              <a:srgbClr val="FF0000"/>
            </a:solidFill>
            <a:prstDash val="solid"/>
            <a:round/>
            <a:headEnd type="none" w="sm" len="sm"/>
            <a:tailEnd type="triangle" w="med" len="med"/>
          </a:ln>
        </p:spPr>
      </p:cxnSp>
      <p:cxnSp>
        <p:nvCxnSpPr>
          <p:cNvPr id="149" name="Google Shape;149;p11"/>
          <p:cNvCxnSpPr>
            <a:cxnSpLocks/>
          </p:cNvCxnSpPr>
          <p:nvPr/>
        </p:nvCxnSpPr>
        <p:spPr>
          <a:xfrm flipV="1">
            <a:off x="3394203" y="2286497"/>
            <a:ext cx="1362412" cy="744086"/>
          </a:xfrm>
          <a:prstGeom prst="straightConnector1">
            <a:avLst/>
          </a:prstGeom>
          <a:noFill/>
          <a:ln w="9525" cap="flat" cmpd="sng">
            <a:solidFill>
              <a:srgbClr val="FF0000"/>
            </a:solidFill>
            <a:prstDash val="solid"/>
            <a:round/>
            <a:headEnd type="none" w="sm" len="sm"/>
            <a:tailEnd type="triangle" w="med" len="med"/>
          </a:ln>
        </p:spPr>
      </p:cxnSp>
      <p:cxnSp>
        <p:nvCxnSpPr>
          <p:cNvPr id="150" name="Google Shape;150;p11"/>
          <p:cNvCxnSpPr>
            <a:cxnSpLocks/>
          </p:cNvCxnSpPr>
          <p:nvPr/>
        </p:nvCxnSpPr>
        <p:spPr>
          <a:xfrm flipV="1">
            <a:off x="3753394" y="2509869"/>
            <a:ext cx="1040816" cy="1498310"/>
          </a:xfrm>
          <a:prstGeom prst="straightConnector1">
            <a:avLst/>
          </a:prstGeom>
          <a:noFill/>
          <a:ln w="9525" cap="flat" cmpd="sng">
            <a:solidFill>
              <a:srgbClr val="FF0000"/>
            </a:solidFill>
            <a:prstDash val="solid"/>
            <a:round/>
            <a:headEnd type="none" w="sm" len="sm"/>
            <a:tailEnd type="triangle" w="med" len="med"/>
          </a:ln>
        </p:spPr>
      </p:cxnSp>
      <p:graphicFrame>
        <p:nvGraphicFramePr>
          <p:cNvPr id="7" name="Tableau 6">
            <a:extLst>
              <a:ext uri="{FF2B5EF4-FFF2-40B4-BE49-F238E27FC236}">
                <a16:creationId xmlns:a16="http://schemas.microsoft.com/office/drawing/2014/main" id="{1DAD44FB-B9A7-EC48-BC7E-AD04C4DF6F16}"/>
              </a:ext>
            </a:extLst>
          </p:cNvPr>
          <p:cNvGraphicFramePr>
            <a:graphicFrameLocks noGrp="1"/>
          </p:cNvGraphicFramePr>
          <p:nvPr>
            <p:extLst>
              <p:ext uri="{D42A27DB-BD31-4B8C-83A1-F6EECF244321}">
                <p14:modId xmlns:p14="http://schemas.microsoft.com/office/powerpoint/2010/main" val="2537022945"/>
              </p:ext>
            </p:extLst>
          </p:nvPr>
        </p:nvGraphicFramePr>
        <p:xfrm>
          <a:off x="4831805" y="1821207"/>
          <a:ext cx="7241660" cy="4618604"/>
        </p:xfrm>
        <a:graphic>
          <a:graphicData uri="http://schemas.openxmlformats.org/drawingml/2006/table">
            <a:tbl>
              <a:tblPr firstRow="1" firstCol="1" bandRow="1">
                <a:tableStyleId>{2051D5EC-2CCF-4938-93A5-52C050713192}</a:tableStyleId>
              </a:tblPr>
              <a:tblGrid>
                <a:gridCol w="1448172">
                  <a:extLst>
                    <a:ext uri="{9D8B030D-6E8A-4147-A177-3AD203B41FA5}">
                      <a16:colId xmlns:a16="http://schemas.microsoft.com/office/drawing/2014/main" val="795878027"/>
                    </a:ext>
                  </a:extLst>
                </a:gridCol>
                <a:gridCol w="1448172">
                  <a:extLst>
                    <a:ext uri="{9D8B030D-6E8A-4147-A177-3AD203B41FA5}">
                      <a16:colId xmlns:a16="http://schemas.microsoft.com/office/drawing/2014/main" val="3172552119"/>
                    </a:ext>
                  </a:extLst>
                </a:gridCol>
                <a:gridCol w="1448172">
                  <a:extLst>
                    <a:ext uri="{9D8B030D-6E8A-4147-A177-3AD203B41FA5}">
                      <a16:colId xmlns:a16="http://schemas.microsoft.com/office/drawing/2014/main" val="3056097819"/>
                    </a:ext>
                  </a:extLst>
                </a:gridCol>
                <a:gridCol w="1448172">
                  <a:extLst>
                    <a:ext uri="{9D8B030D-6E8A-4147-A177-3AD203B41FA5}">
                      <a16:colId xmlns:a16="http://schemas.microsoft.com/office/drawing/2014/main" val="1921540657"/>
                    </a:ext>
                  </a:extLst>
                </a:gridCol>
                <a:gridCol w="1448972">
                  <a:extLst>
                    <a:ext uri="{9D8B030D-6E8A-4147-A177-3AD203B41FA5}">
                      <a16:colId xmlns:a16="http://schemas.microsoft.com/office/drawing/2014/main" val="2508456534"/>
                    </a:ext>
                  </a:extLst>
                </a:gridCol>
              </a:tblGrid>
              <a:tr h="293971">
                <a:tc gridSpan="5">
                  <a:txBody>
                    <a:bodyPr/>
                    <a:lstStyle/>
                    <a:p>
                      <a:pPr algn="l">
                        <a:spcAft>
                          <a:spcPts val="0"/>
                        </a:spcAft>
                      </a:pPr>
                      <a:r>
                        <a:rPr lang="fr-FR" sz="900" b="1" dirty="0">
                          <a:effectLst/>
                        </a:rPr>
                        <a:t>Distribution du questions de l’enquête- reprendre la liste des groupes et vérifier (certaines questions s’appliquent à plusieurs groupes)</a:t>
                      </a:r>
                      <a:endParaRPr lang="fr-F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63656107"/>
                  </a:ext>
                </a:extLst>
              </a:tr>
              <a:tr h="293971">
                <a:tc>
                  <a:txBody>
                    <a:bodyPr/>
                    <a:lstStyle/>
                    <a:p>
                      <a:pPr>
                        <a:spcAft>
                          <a:spcPts val="0"/>
                        </a:spcAft>
                      </a:pPr>
                      <a:r>
                        <a:rPr lang="fr-FR" sz="900">
                          <a:effectLst/>
                        </a:rPr>
                        <a:t> </a:t>
                      </a:r>
                    </a:p>
                    <a:p>
                      <a:pPr>
                        <a:spcAft>
                          <a:spcPts val="0"/>
                        </a:spcAft>
                      </a:pPr>
                      <a:r>
                        <a:rPr lang="fr-FR" sz="900">
                          <a:effectLst/>
                        </a:rPr>
                        <a:t>a-</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 </a:t>
                      </a:r>
                    </a:p>
                    <a:p>
                      <a:pPr>
                        <a:spcAft>
                          <a:spcPts val="0"/>
                        </a:spcAft>
                      </a:pPr>
                      <a:r>
                        <a:rPr lang="fr-FR" sz="900">
                          <a:effectLst/>
                        </a:rPr>
                        <a:t>b-</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 </a:t>
                      </a:r>
                    </a:p>
                    <a:p>
                      <a:pPr>
                        <a:spcAft>
                          <a:spcPts val="0"/>
                        </a:spcAft>
                      </a:pPr>
                      <a:r>
                        <a:rPr lang="fr-FR" sz="900">
                          <a:effectLst/>
                        </a:rPr>
                        <a:t>c-</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 </a:t>
                      </a:r>
                    </a:p>
                    <a:p>
                      <a:pPr>
                        <a:spcAft>
                          <a:spcPts val="0"/>
                        </a:spcAft>
                      </a:pPr>
                      <a:r>
                        <a:rPr lang="fr-FR" sz="900">
                          <a:effectLst/>
                        </a:rPr>
                        <a:t>d-</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 </a:t>
                      </a:r>
                    </a:p>
                    <a:p>
                      <a:pPr>
                        <a:spcAft>
                          <a:spcPts val="0"/>
                        </a:spcAft>
                      </a:pPr>
                      <a:r>
                        <a:rPr lang="fr-FR" sz="900">
                          <a:effectLst/>
                        </a:rPr>
                        <a:t>e-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5111057"/>
                  </a:ext>
                </a:extLst>
              </a:tr>
              <a:tr h="146986">
                <a:tc>
                  <a:txBody>
                    <a:bodyPr/>
                    <a:lstStyle/>
                    <a:p>
                      <a:pPr>
                        <a:spcAft>
                          <a:spcPts val="0"/>
                        </a:spcAft>
                      </a:pPr>
                      <a:r>
                        <a:rPr lang="fr-FR" sz="900">
                          <a:effectLst/>
                        </a:rPr>
                        <a:t>Distribuer par e-mail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Distribuer par e-mail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Distribuer par e-mail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Distribuer par e-mail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Distribuer par e-mail</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019566"/>
                  </a:ext>
                </a:extLst>
              </a:tr>
              <a:tr h="293971">
                <a:tc>
                  <a:txBody>
                    <a:bodyPr/>
                    <a:lstStyle/>
                    <a:p>
                      <a:pPr>
                        <a:spcAft>
                          <a:spcPts val="0"/>
                        </a:spcAft>
                      </a:pPr>
                      <a:r>
                        <a:rPr lang="fr-FR" sz="900">
                          <a:effectLst/>
                        </a:rPr>
                        <a:t>Internet- médias sociaux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Internet- médias sociaux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Internet- médias sociaux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Internet- médias sociaux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Internet- médias sociaux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7091674"/>
                  </a:ext>
                </a:extLst>
              </a:tr>
              <a:tr h="293971">
                <a:tc>
                  <a:txBody>
                    <a:bodyPr/>
                    <a:lstStyle/>
                    <a:p>
                      <a:pPr>
                        <a:spcAft>
                          <a:spcPts val="0"/>
                        </a:spcAft>
                      </a:pPr>
                      <a:r>
                        <a:rPr lang="fr-FR" sz="900">
                          <a:effectLst/>
                        </a:rPr>
                        <a:t>Usagers des bibliothèques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Usagers des bibliothèques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Usagers des bibliothèques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Usagers des bibliothèques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Usagers des bibliothèques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1943033"/>
                  </a:ext>
                </a:extLst>
              </a:tr>
              <a:tr h="146986">
                <a:tc>
                  <a:txBody>
                    <a:bodyPr/>
                    <a:lstStyle/>
                    <a:p>
                      <a:pPr>
                        <a:spcAft>
                          <a:spcPts val="0"/>
                        </a:spcAft>
                      </a:pPr>
                      <a:r>
                        <a:rPr lang="fr-FR" sz="900">
                          <a:effectLst/>
                        </a:rPr>
                        <a:t>Réunions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Réunions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Réunions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Réunions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Réunions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1462020"/>
                  </a:ext>
                </a:extLst>
              </a:tr>
              <a:tr h="146986">
                <a:tc>
                  <a:txBody>
                    <a:bodyPr/>
                    <a:lstStyle/>
                    <a:p>
                      <a:pPr>
                        <a:spcAft>
                          <a:spcPts val="0"/>
                        </a:spcAft>
                      </a:pPr>
                      <a:r>
                        <a:rPr lang="fr-FR" sz="900">
                          <a:effectLst/>
                        </a:rPr>
                        <a:t>Classes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Classes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Classes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Classes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Classes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1925358"/>
                  </a:ext>
                </a:extLst>
              </a:tr>
              <a:tr h="440957">
                <a:tc>
                  <a:txBody>
                    <a:bodyPr/>
                    <a:lstStyle/>
                    <a:p>
                      <a:pPr>
                        <a:spcAft>
                          <a:spcPts val="0"/>
                        </a:spcAft>
                      </a:pPr>
                      <a:r>
                        <a:rPr lang="fr-FR" sz="900">
                          <a:effectLst/>
                        </a:rPr>
                        <a:t>Autre</a:t>
                      </a:r>
                    </a:p>
                    <a:p>
                      <a:pPr>
                        <a:spcAft>
                          <a:spcPts val="0"/>
                        </a:spcAft>
                      </a:pPr>
                      <a:r>
                        <a:rPr lang="fr-FR" sz="900">
                          <a:effectLst/>
                        </a:rPr>
                        <a:t> </a:t>
                      </a:r>
                    </a:p>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Autre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Autre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Autre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Autre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9048361"/>
                  </a:ext>
                </a:extLst>
              </a:tr>
              <a:tr h="218860">
                <a:tc gridSpan="5">
                  <a:txBody>
                    <a:bodyPr/>
                    <a:lstStyle/>
                    <a:p>
                      <a:pPr algn="l">
                        <a:spcAft>
                          <a:spcPts val="0"/>
                        </a:spcAft>
                      </a:pPr>
                      <a:r>
                        <a:rPr lang="fr-FR" sz="900" b="1" dirty="0">
                          <a:effectLst/>
                        </a:rPr>
                        <a:t>Évaluation du plan marketing  - reprendre la liste des groupes et vérifier (certaines questions s’appliquent à plusieurs groupes)</a:t>
                      </a:r>
                      <a:endParaRPr lang="fr-F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78425016"/>
                  </a:ext>
                </a:extLst>
              </a:tr>
              <a:tr h="135467">
                <a:tc>
                  <a:txBody>
                    <a:bodyPr/>
                    <a:lstStyle/>
                    <a:p>
                      <a:pPr>
                        <a:spcAft>
                          <a:spcPts val="0"/>
                        </a:spcAft>
                      </a:pPr>
                      <a:r>
                        <a:rPr lang="fr-FR" sz="900">
                          <a:effectLst/>
                        </a:rPr>
                        <a:t>Nombre de présentations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Nombre de présentations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Nombre de présentations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Nombre de présentations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Nombre de présentations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5707678"/>
                  </a:ext>
                </a:extLst>
              </a:tr>
              <a:tr h="293971">
                <a:tc>
                  <a:txBody>
                    <a:bodyPr/>
                    <a:lstStyle/>
                    <a:p>
                      <a:pPr>
                        <a:spcAft>
                          <a:spcPts val="0"/>
                        </a:spcAft>
                      </a:pPr>
                      <a:r>
                        <a:rPr lang="fr-FR" sz="900">
                          <a:effectLst/>
                        </a:rPr>
                        <a:t>Utilisation de e-mails/ des médias sociaux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Utilisation de e-mails/ des médias sociaux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Utilisation de e-mails/ des médias sociaux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Utilisation de e-mails/ des médias sociaux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Utilisation de e-mails/ des médias sociaux</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323442"/>
                  </a:ext>
                </a:extLst>
              </a:tr>
              <a:tr h="293971">
                <a:tc>
                  <a:txBody>
                    <a:bodyPr/>
                    <a:lstStyle/>
                    <a:p>
                      <a:pPr>
                        <a:spcAft>
                          <a:spcPts val="0"/>
                        </a:spcAft>
                      </a:pPr>
                      <a:r>
                        <a:rPr lang="fr-FR" sz="900">
                          <a:effectLst/>
                        </a:rPr>
                        <a:t>Utilisation de R4L dans les missions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Utilisation de R4L dans les missions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Utilisation de R4L dans les missions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Utilisation de R4L dans les missions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Utilisation de R4L dans les missions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7388657"/>
                  </a:ext>
                </a:extLst>
              </a:tr>
              <a:tr h="293971">
                <a:tc>
                  <a:txBody>
                    <a:bodyPr/>
                    <a:lstStyle/>
                    <a:p>
                      <a:pPr>
                        <a:spcAft>
                          <a:spcPts val="0"/>
                        </a:spcAft>
                      </a:pPr>
                      <a:r>
                        <a:rPr lang="fr-FR" sz="900">
                          <a:effectLst/>
                        </a:rPr>
                        <a:t>Augmentation de la connexion (login)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Augmentation de la connexion (login)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Augmentation de la connexion (login)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Augmentation de la connexion (login)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Augmentation de la connexion (login)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248694"/>
                  </a:ext>
                </a:extLst>
              </a:tr>
              <a:tr h="587943">
                <a:tc>
                  <a:txBody>
                    <a:bodyPr/>
                    <a:lstStyle/>
                    <a:p>
                      <a:pPr>
                        <a:spcAft>
                          <a:spcPts val="0"/>
                        </a:spcAft>
                      </a:pPr>
                      <a:r>
                        <a:rPr lang="fr-FR" sz="900" dirty="0">
                          <a:effectLst/>
                        </a:rPr>
                        <a:t>Autre </a:t>
                      </a:r>
                    </a:p>
                    <a:p>
                      <a:pPr>
                        <a:spcAft>
                          <a:spcPts val="0"/>
                        </a:spcAft>
                      </a:pPr>
                      <a:r>
                        <a:rPr lang="fr-FR" sz="900" dirty="0">
                          <a:effectLst/>
                        </a:rPr>
                        <a:t> </a:t>
                      </a:r>
                    </a:p>
                    <a:p>
                      <a:pPr>
                        <a:spcAft>
                          <a:spcPts val="0"/>
                        </a:spcAft>
                      </a:pPr>
                      <a:r>
                        <a:rPr lang="fr-FR" sz="900" dirty="0">
                          <a:effectLst/>
                        </a:rPr>
                        <a:t> </a:t>
                      </a:r>
                    </a:p>
                    <a:p>
                      <a:pPr>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Autre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Autre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Autre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Autre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7582332"/>
                  </a:ext>
                </a:extLst>
              </a:tr>
              <a:tr h="146986">
                <a:tc gridSpan="5">
                  <a:txBody>
                    <a:bodyPr/>
                    <a:lstStyle/>
                    <a:p>
                      <a:pPr algn="l">
                        <a:spcAft>
                          <a:spcPts val="0"/>
                        </a:spcAft>
                      </a:pPr>
                      <a:r>
                        <a:rPr lang="fr-FR" sz="900" b="1" dirty="0">
                          <a:effectLst/>
                        </a:rPr>
                        <a:t>Autres notes de planification</a:t>
                      </a:r>
                      <a:endParaRPr lang="fr-F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28814875"/>
                  </a:ext>
                </a:extLst>
              </a:tr>
              <a:tr h="587943">
                <a:tc>
                  <a:txBody>
                    <a:bodyPr/>
                    <a:lstStyle/>
                    <a:p>
                      <a:pPr>
                        <a:spcAft>
                          <a:spcPts val="0"/>
                        </a:spcAft>
                      </a:pPr>
                      <a:r>
                        <a:rPr lang="fr-FR" sz="900">
                          <a:effectLst/>
                        </a:rPr>
                        <a:t> </a:t>
                      </a:r>
                    </a:p>
                    <a:p>
                      <a:pPr>
                        <a:spcAft>
                          <a:spcPts val="0"/>
                        </a:spcAft>
                      </a:pPr>
                      <a:r>
                        <a:rPr lang="fr-FR" sz="900">
                          <a:effectLst/>
                        </a:rPr>
                        <a:t> </a:t>
                      </a:r>
                    </a:p>
                    <a:p>
                      <a:pPr>
                        <a:spcAft>
                          <a:spcPts val="0"/>
                        </a:spcAft>
                      </a:pPr>
                      <a:r>
                        <a:rPr lang="fr-FR" sz="900">
                          <a:effectLst/>
                        </a:rPr>
                        <a:t> </a:t>
                      </a:r>
                    </a:p>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a:effectLst/>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9379661"/>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4556</Words>
  <Application>Microsoft Office PowerPoint</Application>
  <PresentationFormat>Widescreen</PresentationFormat>
  <Paragraphs>639</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Times New Roman</vt:lpstr>
      <vt:lpstr>Courier New</vt:lpstr>
      <vt:lpstr>Trebuchet MS</vt:lpstr>
      <vt:lpstr>Gill Sans</vt:lpstr>
      <vt:lpstr>Arial</vt:lpstr>
      <vt:lpstr>Century Gothic</vt:lpstr>
      <vt:lpstr>Calibri</vt:lpstr>
      <vt:lpstr>Open Sans</vt:lpstr>
      <vt:lpstr>Simple Light</vt:lpstr>
      <vt:lpstr>PLAIDOYER POUR RESEARCH4LIFE ET ​​FACILITER LE DÉVELOPPEMENT DES CAPACITÉS</vt:lpstr>
      <vt:lpstr> Sommaire</vt:lpstr>
      <vt:lpstr> Objectifs d'apprentissage</vt:lpstr>
      <vt:lpstr> Outil de Plan Marketing  </vt:lpstr>
      <vt:lpstr> Marketing pour Research4Life </vt:lpstr>
      <vt:lpstr> Première page de l'outil du Plan  Marketing de Research4Life</vt:lpstr>
      <vt:lpstr>  Exemple de première page complétée  par le Plan Marketing d’une école  d’infirmière  </vt:lpstr>
      <vt:lpstr> Deuxième page de l'outil du Plan  Marketing de Research4Life</vt:lpstr>
      <vt:lpstr> Troisième page de l'outil du Plan  Marketing de Research4Life</vt:lpstr>
      <vt:lpstr> Un exemple de Plan Marketing de la  Divine Word University,  Papouasie-Nouvelle-Guinée </vt:lpstr>
      <vt:lpstr> Idées DWU pour promouvoir les  ressources de Research4Life </vt:lpstr>
      <vt:lpstr> Questions élaborées par les participants  à l'atelier DWU pour l’enquête </vt:lpstr>
      <vt:lpstr> Distribution des questionnaires  d’enquête </vt:lpstr>
      <vt:lpstr> Proposition d'évaluation de la  campagne de marketing DWU</vt:lpstr>
      <vt:lpstr> Matériel de formation et de  promotion </vt:lpstr>
      <vt:lpstr> Portail de formation  Research4Life </vt:lpstr>
      <vt:lpstr> Exemple 1 : Matériel de formation  GOALI </vt:lpstr>
      <vt:lpstr> Exemple 2 : cours en ligne AGORA </vt:lpstr>
      <vt:lpstr> Faites la promotion de votre  bibliothèque /"Plaidoyer pour le  changement” </vt:lpstr>
      <vt:lpstr> Matériel promotionnel</vt:lpstr>
      <vt:lpstr> Matériel promotionnel Hinari</vt:lpstr>
      <vt:lpstr> Matériel promotionnel GOALI</vt:lpstr>
      <vt:lpstr> Voix Research4Life</vt:lpstr>
      <vt:lpstr> Publications AGORA</vt:lpstr>
      <vt:lpstr> Médias sociaux </vt:lpstr>
      <vt:lpstr> Pour les formateurs</vt:lpstr>
      <vt:lpstr> Pour les particuliers</vt:lpstr>
      <vt:lpstr> Formation des utilisateurs  et ateliers</vt:lpstr>
      <vt:lpstr> Exemple 1 : Atelier national de  “formation des formateurs” de Hinari</vt:lpstr>
      <vt:lpstr> Exemple 2 : Atelier sur l'accès à la recherche  mondiale en agriculture, pêche et foresterie</vt:lpstr>
      <vt:lpstr> Exemples de la nécessité de développer différents  ateliers pour des groupes uniques ayant des  exigences spécifiques</vt:lpstr>
      <vt:lpstr> Exemples de la nécessité de développer différents  ateliers pour des groupes uniques ayant des  exigences spécifiques</vt:lpstr>
      <vt:lpstr> Résumé</vt:lpstr>
      <vt:lpstr> 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ADVOCATE FOR RESEARCH4LIFE AND FACILITATE CAPACITY DEVELOPMENT</dc:title>
  <dc:creator>Marcia Mabhula</dc:creator>
  <cp:lastModifiedBy>Admin</cp:lastModifiedBy>
  <cp:revision>135</cp:revision>
  <dcterms:created xsi:type="dcterms:W3CDTF">2020-02-14T15:04:15Z</dcterms:created>
  <dcterms:modified xsi:type="dcterms:W3CDTF">2021-04-16T16:19:35Z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AF193177-A5EA-417B-B44D-B6C752AD856D</vt:lpwstr>
  </property>
  <property fmtid="{D5CDD505-2E9C-101B-9397-08002B2CF9AE}" pid="6" name="ArticulateProjectFull">
    <vt:lpwstr>D:\R4Life\F2F Materials\20200429_M5_L5.2EN.Training your audience on how to use Research4Life.ppta</vt:lpwstr>
  </property>
</Properties>
</file>