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Open Sans" panose="020B0606030504020204" pitchFamily="34" charset="0"/>
      <p:regular r:id="rId39"/>
      <p:bold r:id="rId40"/>
      <p:italic r:id="rId41"/>
      <p:boldItalic r:id="rId42"/>
    </p:embeddedFont>
    <p:embeddedFont>
      <p:font typeface="Trebuchet MS" panose="020B060302020202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7" roundtripDataSignature="AMtx7mi4jqGrgcYyaAkkTkV6iWiOLP4a9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7"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584" autoAdjust="0"/>
  </p:normalViewPr>
  <p:slideViewPr>
    <p:cSldViewPr snapToGrid="0">
      <p:cViewPr varScale="1">
        <p:scale>
          <a:sx n="89" d="100"/>
          <a:sy n="89" d="100"/>
        </p:scale>
        <p:origin x="43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customschemas.google.com/relationships/presentationmetadata" Target="meta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829bd93e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829bd93e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fr-FR" dirty="0"/>
              <a:t>Les éditeurs ont accordé l'accès à certaines institutions mais l'accès à certains contenus peut ne pas être accordé. Le contenu accessible varie d'un pays à l'autre.</a:t>
            </a:r>
          </a:p>
        </p:txBody>
      </p:sp>
      <p:sp>
        <p:nvSpPr>
          <p:cNvPr id="142" name="Google Shape;142;g829bd93e0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fr-FR" dirty="0"/>
              <a:t>Tous les sites Web des programmes research4life sont traduits dans les six langues des Nations Unies, à savoir l'arabe, l'anglais, le français, le russe, l'espagnol et le portugais.</a:t>
            </a:r>
          </a:p>
          <a:p>
            <a:pPr marL="0" lvl="0" indent="0" algn="l" rtl="0">
              <a:lnSpc>
                <a:spcPct val="100000"/>
              </a:lnSpc>
              <a:spcBef>
                <a:spcPts val="0"/>
              </a:spcBef>
              <a:spcAft>
                <a:spcPts val="0"/>
              </a:spcAft>
              <a:buSzPts val="1400"/>
              <a:buFont typeface="Arial"/>
              <a:buNone/>
            </a:pPr>
            <a:endParaRPr dirty="0"/>
          </a:p>
        </p:txBody>
      </p:sp>
      <p:sp>
        <p:nvSpPr>
          <p:cNvPr id="151" name="Google Shape;15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63" name="Google Shape;16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Font typeface="Arial"/>
              <a:buNone/>
            </a:pPr>
            <a:endParaRPr dirty="0"/>
          </a:p>
        </p:txBody>
      </p:sp>
      <p:sp>
        <p:nvSpPr>
          <p:cNvPr id="172" name="Google Shape;17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95" name="Google Shape;19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36" name="Google Shape;23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fr-FR" dirty="0"/>
              <a:t>Ces ressources seront expliquées en détail dans les leçons 3.6 et 3.7</a:t>
            </a:r>
          </a:p>
          <a:p>
            <a:pPr marL="171450" lvl="0" indent="-82550" algn="l" rtl="0">
              <a:lnSpc>
                <a:spcPct val="100000"/>
              </a:lnSpc>
              <a:spcBef>
                <a:spcPts val="0"/>
              </a:spcBef>
              <a:spcAft>
                <a:spcPts val="0"/>
              </a:spcAft>
              <a:buSzPts val="1400"/>
              <a:buFont typeface="Arial"/>
              <a:buNone/>
            </a:pPr>
            <a:endParaRPr dirty="0"/>
          </a:p>
        </p:txBody>
      </p:sp>
      <p:sp>
        <p:nvSpPr>
          <p:cNvPr id="246" name="Google Shape;24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60" name="Google Shape;260;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fr-FR" b="0" u="none" dirty="0"/>
              <a:t>Les</a:t>
            </a:r>
            <a:r>
              <a:rPr lang="fr-FR" b="1" u="none" dirty="0"/>
              <a:t> revues en libre accès hybride </a:t>
            </a:r>
            <a:r>
              <a:rPr lang="fr-FR" u="none" dirty="0"/>
              <a:t>ont quelques articles ouverts.</a:t>
            </a:r>
          </a:p>
        </p:txBody>
      </p:sp>
      <p:sp>
        <p:nvSpPr>
          <p:cNvPr id="273" name="Google Shape;27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fr-FR" dirty="0"/>
              <a:t>Des informations détaillées sur Summon et ses différentes fonctionnalités sont disponibles dans la leçon 3.6.</a:t>
            </a:r>
          </a:p>
        </p:txBody>
      </p:sp>
      <p:sp>
        <p:nvSpPr>
          <p:cNvPr id="281" name="Google Shape;28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t>http://ardi.wipo.int/content/en/country_offer.php</a:t>
            </a:r>
            <a:endParaRPr dirty="0"/>
          </a:p>
          <a:p>
            <a:pPr marL="171450" lvl="0" indent="-171450" algn="l" rtl="0">
              <a:lnSpc>
                <a:spcPct val="100000"/>
              </a:lnSpc>
              <a:spcBef>
                <a:spcPts val="0"/>
              </a:spcBef>
              <a:spcAft>
                <a:spcPts val="0"/>
              </a:spcAft>
              <a:buSzPts val="1400"/>
              <a:buFont typeface="Arial"/>
              <a:buChar char="•"/>
            </a:pPr>
            <a:r>
              <a:rPr lang="fr-FR" dirty="0"/>
              <a:t>Si un éditeur est répertorié, les utilisateurs de l’institution doivent avoir accès au matériel. Si un titre de revue ou un livre spécifique n'est pas disponible, signalez-le à </a:t>
            </a:r>
            <a:r>
              <a:rPr lang="en-US" dirty="0"/>
              <a:t>r4l@research4life.org. </a:t>
            </a:r>
            <a:endParaRPr dirty="0"/>
          </a:p>
        </p:txBody>
      </p:sp>
      <p:sp>
        <p:nvSpPr>
          <p:cNvPr id="289" name="Google Shape;289;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97" name="Google Shape;29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06" name="Google Shape;306;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13" name="Google Shape;313;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fr-FR" sz="1200" b="0" i="0" u="none" strike="noStrike" cap="none" dirty="0">
                <a:solidFill>
                  <a:schemeClr val="dk1"/>
                </a:solidFill>
                <a:latin typeface="Calibri"/>
                <a:ea typeface="Calibri"/>
                <a:cs typeface="Calibri"/>
                <a:sym typeface="Calibri"/>
              </a:rPr>
              <a:t>Si l'accès à un journal n'est pas accordé, vérifiez d'abord s'il existe un message contextuel bloqué qui doit être résolu. Si l'éditeur demande une connexion individuelle ou que l'utilisateur paie pour l'accès, vérifiez que la connexion a été correctement effectuée. Vérifiez ensuite si l'éditeur accorde ou non l'accès à ce titre / question spécifique demandé(e).</a:t>
            </a:r>
          </a:p>
        </p:txBody>
      </p:sp>
      <p:sp>
        <p:nvSpPr>
          <p:cNvPr id="321" name="Google Shape;321;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28" name="Google Shape;328;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35" name="Google Shape;335;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7" name="Google Shape;3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Font typeface="Arial"/>
              <a:buNone/>
            </a:pPr>
            <a:r>
              <a:rPr lang="fr-FR" dirty="0"/>
              <a:t>ARDI vise à renforcer la capacité des pays en développement à participer à l'économie mondiale de la connaissance; et aider les chercheurs des pays en développement à créer et développer de nouvelles solutions aux défis techniques rencontrés au niveau local et mondial.</a:t>
            </a:r>
            <a:endParaRPr dirty="0"/>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fr-FR" dirty="0"/>
              <a:t>Veuillez noter que seules les institutions sont éligibles pour accéder à Research4life, les individus ne peuvent pas s'inscrire ou avoir des informations de connexion spécifiques.</a:t>
            </a:r>
          </a:p>
        </p:txBody>
      </p:sp>
      <p:sp>
        <p:nvSpPr>
          <p:cNvPr id="103" name="Google Shape;10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fr-FR" sz="1200" b="0" i="0" u="none" strike="noStrike" cap="none" dirty="0">
                <a:solidFill>
                  <a:schemeClr val="dk1"/>
                </a:solidFill>
                <a:latin typeface="Calibri"/>
                <a:ea typeface="Calibri"/>
                <a:cs typeface="Calibri"/>
                <a:sym typeface="Calibri"/>
              </a:rPr>
              <a:t>Veuillez noter qu'une fois connecté, cinq programmes de Research4Life seront accessibles</a:t>
            </a:r>
          </a:p>
          <a:p>
            <a:pPr marL="171450" lvl="0" indent="-171450" algn="l" rtl="0">
              <a:lnSpc>
                <a:spcPct val="100000"/>
              </a:lnSpc>
              <a:spcBef>
                <a:spcPts val="0"/>
              </a:spcBef>
              <a:spcAft>
                <a:spcPts val="0"/>
              </a:spcAft>
              <a:buSzPts val="1400"/>
              <a:buFont typeface="Arial"/>
              <a:buChar char="•"/>
            </a:pPr>
            <a:r>
              <a:rPr lang="fr-FR" sz="1200" b="0" i="0" u="none" strike="noStrike" cap="none" dirty="0">
                <a:solidFill>
                  <a:schemeClr val="dk1"/>
                </a:solidFill>
                <a:latin typeface="Calibri"/>
                <a:ea typeface="Calibri"/>
                <a:cs typeface="Calibri"/>
                <a:sym typeface="Calibri"/>
              </a:rPr>
              <a:t>Notez également que </a:t>
            </a:r>
            <a:r>
              <a:rPr lang="fr-FR" sz="1200" b="0" i="0" u="none" strike="noStrike" cap="none" dirty="0">
                <a:solidFill>
                  <a:srgbClr val="00B0F0"/>
                </a:solidFill>
                <a:latin typeface="Calibri"/>
                <a:ea typeface="Calibri"/>
                <a:cs typeface="Calibri"/>
                <a:sym typeface="Calibri"/>
              </a:rPr>
              <a:t>l'accès aux ressources en texte intégral </a:t>
            </a:r>
            <a:r>
              <a:rPr lang="fr-FR" sz="1200" b="0" i="0" u="none" strike="noStrike" cap="none" dirty="0">
                <a:solidFill>
                  <a:schemeClr val="dk1"/>
                </a:solidFill>
                <a:latin typeface="Calibri"/>
                <a:ea typeface="Calibri"/>
                <a:cs typeface="Calibri"/>
                <a:sym typeface="Calibri"/>
              </a:rPr>
              <a:t>n'est pas accessible s'il n'est pas connecté.</a:t>
            </a:r>
          </a:p>
          <a:p>
            <a:pPr marL="171450" lvl="0" indent="-171450" algn="l" rtl="0">
              <a:lnSpc>
                <a:spcPct val="100000"/>
              </a:lnSpc>
              <a:spcBef>
                <a:spcPts val="0"/>
              </a:spcBef>
              <a:spcAft>
                <a:spcPts val="0"/>
              </a:spcAft>
              <a:buSzPts val="1400"/>
              <a:buFont typeface="Arial"/>
              <a:buChar char="•"/>
            </a:pPr>
            <a:r>
              <a:rPr lang="fr-FR" sz="1200" b="0" i="0" u="none" strike="noStrike" cap="none" dirty="0">
                <a:solidFill>
                  <a:schemeClr val="dk1"/>
                </a:solidFill>
                <a:latin typeface="Calibri"/>
                <a:ea typeface="Calibri"/>
                <a:cs typeface="Calibri"/>
                <a:sym typeface="Calibri"/>
              </a:rPr>
              <a:t>Le site Web ARDI est convivial et facile à naviguer.</a:t>
            </a:r>
          </a:p>
          <a:p>
            <a:pPr marL="171450" lvl="0" indent="-171450" algn="l" rtl="0">
              <a:lnSpc>
                <a:spcPct val="100000"/>
              </a:lnSpc>
              <a:spcBef>
                <a:spcPts val="0"/>
              </a:spcBef>
              <a:spcAft>
                <a:spcPts val="0"/>
              </a:spcAft>
              <a:buSzPts val="1400"/>
              <a:buFont typeface="Arial"/>
              <a:buChar char="•"/>
            </a:pPr>
            <a:r>
              <a:rPr lang="fr-FR" sz="1200" b="0" i="0" u="none" strike="noStrike" cap="none" dirty="0">
                <a:solidFill>
                  <a:schemeClr val="dk1"/>
                </a:solidFill>
                <a:latin typeface="Calibri"/>
                <a:ea typeface="Calibri"/>
                <a:cs typeface="Calibri"/>
                <a:sym typeface="Calibri"/>
              </a:rPr>
              <a:t>La page d'accueil présente le programme ARDI et le type de contenu accessible depuis le portail. Les trois onglets au bas du paragraphe d'introduction sont liés au contenu d'accès, à l'éligibilité, au mot de passe et à l'inscription. Cliquez sur l'onglet Accéder aux ressources ARDI pour accéder à la page d'accueil Contenu ARDI pour voir le contenu disponible et rechercher dans les ressources.</a:t>
            </a:r>
          </a:p>
          <a:p>
            <a:pPr marL="171450" lvl="0" indent="-171450" algn="l" rtl="0">
              <a:lnSpc>
                <a:spcPct val="100000"/>
              </a:lnSpc>
              <a:spcBef>
                <a:spcPts val="0"/>
              </a:spcBef>
              <a:spcAft>
                <a:spcPts val="0"/>
              </a:spcAft>
              <a:buSzPts val="1400"/>
              <a:buFont typeface="Arial"/>
              <a:buChar char="•"/>
            </a:pPr>
            <a:r>
              <a:rPr lang="fr-FR" sz="1200" b="0" i="0" u="none" strike="noStrike" cap="none" dirty="0">
                <a:solidFill>
                  <a:schemeClr val="dk1"/>
                </a:solidFill>
                <a:latin typeface="Calibri"/>
                <a:ea typeface="Calibri"/>
                <a:cs typeface="Calibri"/>
                <a:sym typeface="Calibri"/>
              </a:rPr>
              <a:t>Le site Web ARDI est traduit dans les six langues des Nations Unies, à savoir l'arabe, l'anglais, le français, le russe, l'espagnol et le portugais. Cliquer sur</a:t>
            </a:r>
            <a:r>
              <a:rPr lang="fr-FR" sz="1200" b="0" i="0" u="none" strike="noStrike" cap="none" baseline="0" dirty="0">
                <a:solidFill>
                  <a:schemeClr val="dk1"/>
                </a:solidFill>
                <a:latin typeface="Calibri"/>
                <a:ea typeface="Calibri"/>
                <a:cs typeface="Calibri"/>
                <a:sym typeface="Calibri"/>
              </a:rPr>
              <a:t> l’</a:t>
            </a:r>
            <a:r>
              <a:rPr lang="fr-FR" sz="1200" b="0" i="0" u="none" strike="noStrike" cap="none" dirty="0">
                <a:solidFill>
                  <a:schemeClr val="dk1"/>
                </a:solidFill>
                <a:latin typeface="Calibri"/>
                <a:ea typeface="Calibri"/>
                <a:cs typeface="Calibri"/>
                <a:sym typeface="Calibri"/>
              </a:rPr>
              <a:t>onglet de la langue spécifique en haut de la page d'accueil du contenu ARDI traduira le site Web dans la langue sélectionnée.</a:t>
            </a:r>
            <a:endParaRPr lang="fr-FR" dirty="0"/>
          </a:p>
        </p:txBody>
      </p:sp>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dirty="0"/>
          </a:p>
        </p:txBody>
      </p:sp>
      <p:sp>
        <p:nvSpPr>
          <p:cNvPr id="117" name="Google Shape;117;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fr-FR" dirty="0"/>
              <a:t>Veuillez consulter le bibliothécaire de l'établissement pour des questions et de plus amples informations à ce sujet. Pour un soutien institutionnel sur la façon d'améliorer l'accès avec l'enregistrement IP, veuillez d'abord vous référer à la section appropriée dans la leçon 1.3, puis contacter le service d'assistance à r4l@research4life.org si nécessaire.</a:t>
            </a:r>
            <a:endParaRPr dirty="0"/>
          </a:p>
        </p:txBody>
      </p:sp>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fr-FR" dirty="0"/>
              <a:t>Cliquez sur ARDI</a:t>
            </a:r>
          </a:p>
          <a:p>
            <a:pPr marL="0" lvl="0" indent="0" algn="l" rtl="0">
              <a:lnSpc>
                <a:spcPct val="100000"/>
              </a:lnSpc>
              <a:spcBef>
                <a:spcPts val="0"/>
              </a:spcBef>
              <a:spcAft>
                <a:spcPts val="0"/>
              </a:spcAft>
              <a:buSzPts val="1400"/>
              <a:buFont typeface="Arial"/>
              <a:buNone/>
            </a:pPr>
            <a:r>
              <a:rPr lang="fr-FR" dirty="0"/>
              <a:t>Veuillez noter que les institutions inscrites à Research4Life ont accès aux cinq programmes. En fonction du domaine de recherche d’un utilisateur, d’autres programmes peuvent également être explorés.</a:t>
            </a:r>
          </a:p>
          <a:p>
            <a:pPr marL="0" lvl="0" indent="0" algn="l" rtl="0">
              <a:lnSpc>
                <a:spcPct val="100000"/>
              </a:lnSpc>
              <a:spcBef>
                <a:spcPts val="0"/>
              </a:spcBef>
              <a:spcAft>
                <a:spcPts val="0"/>
              </a:spcAft>
              <a:buSzPts val="1400"/>
              <a:buFont typeface="Arial"/>
              <a:buNone/>
            </a:pPr>
            <a:r>
              <a:rPr lang="fr-FR" dirty="0"/>
              <a:t>ARDI et ses programmes sœurs (</a:t>
            </a:r>
            <a:r>
              <a:rPr lang="fr-FR" dirty="0" err="1"/>
              <a:t>Hinari</a:t>
            </a:r>
            <a:r>
              <a:rPr lang="fr-FR" dirty="0"/>
              <a:t>, AGORA, OARE, GOALI) sont accessibles via un ordinateur ou un téléphone mobile. Les informations de connexion de l'établissement fonctionneront avec l'un ou l'autre type de matériel.</a:t>
            </a:r>
            <a:endParaRPr dirty="0"/>
          </a:p>
        </p:txBody>
      </p:sp>
      <p:sp>
        <p:nvSpPr>
          <p:cNvPr id="133" name="Google Shape;1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ardi.wipo.int/content/en/country_offer.php"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r4l@research4life.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research4life.org/" TargetMode="External"/><Relationship Id="rId7" Type="http://schemas.openxmlformats.org/officeDocument/2006/relationships/hyperlink" Target="https://bit.ly/2w3CU5C"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www.research4life.org/newsletter" TargetMode="External"/><Relationship Id="rId5" Type="http://schemas.openxmlformats.org/officeDocument/2006/relationships/hyperlink" Target="http://www.research4life.org/training" TargetMode="External"/><Relationship Id="rId4" Type="http://schemas.openxmlformats.org/officeDocument/2006/relationships/hyperlink" Target="mailto:r4l@research4life.org"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r4l@research4life.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wipo.int/ardi/e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login.research4life.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wipo.int/ardi/e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wipo.int/ardi/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research4life.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40297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buClr>
                <a:srgbClr val="FFFFFF"/>
              </a:buClr>
              <a:buSzPts val="3600"/>
            </a:pPr>
            <a:r>
              <a:rPr lang="fr-FR" sz="4000" dirty="0">
                <a:solidFill>
                  <a:srgbClr val="004890"/>
                </a:solidFill>
                <a:latin typeface="Open Sans"/>
                <a:ea typeface="Open Sans"/>
                <a:cs typeface="Open Sans"/>
                <a:sym typeface="Open Sans"/>
              </a:rPr>
              <a:t>ARDI: Recherche pour le développement et l'innovation</a:t>
            </a:r>
          </a:p>
        </p:txBody>
      </p:sp>
      <p:sp>
        <p:nvSpPr>
          <p:cNvPr id="70" name="Google Shape;70;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lvl="0">
              <a:lnSpc>
                <a:spcPct val="90000"/>
              </a:lnSpc>
              <a:buSzPts val="4400"/>
            </a:pPr>
            <a:r>
              <a:rPr lang="fr-FR" sz="3563" b="1" dirty="0">
                <a:solidFill>
                  <a:srgbClr val="004890"/>
                </a:solidFill>
                <a:latin typeface="Open Sans"/>
                <a:ea typeface="Open Sans"/>
                <a:cs typeface="Open Sans"/>
                <a:sym typeface="Open Sans"/>
              </a:rPr>
              <a:t>NAVIGATION ET RECHERCHE SPÉCIFIQUES À UNE DISCIPLINE</a:t>
            </a:r>
          </a:p>
        </p:txBody>
      </p:sp>
      <p:sp>
        <p:nvSpPr>
          <p:cNvPr id="71" name="Google Shape;7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lvl="0" algn="ctr">
              <a:buSzPts val="1800"/>
            </a:pPr>
            <a:r>
              <a:rPr lang="fr-FR" sz="1800" b="1" dirty="0">
                <a:solidFill>
                  <a:schemeClr val="lt1"/>
                </a:solidFill>
                <a:latin typeface="Open Sans"/>
                <a:ea typeface="Open Sans"/>
                <a:cs typeface="Open Sans"/>
                <a:sym typeface="Open Sans"/>
              </a:rPr>
              <a:t>Research4Life est un partenariat public-privé de cinq programmes:</a:t>
            </a: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
        <p:nvSpPr>
          <p:cNvPr id="2" name="Rectangle 1">
            <a:extLst>
              <a:ext uri="{FF2B5EF4-FFF2-40B4-BE49-F238E27FC236}">
                <a16:creationId xmlns:a16="http://schemas.microsoft.com/office/drawing/2014/main" id="{8666EDBE-C55A-4EBA-80B8-C5BB9D9285D5}"/>
              </a:ext>
            </a:extLst>
          </p:cNvPr>
          <p:cNvSpPr>
            <a:spLocks noChangeArrowheads="1"/>
          </p:cNvSpPr>
          <p:nvPr/>
        </p:nvSpPr>
        <p:spPr bwMode="auto">
          <a:xfrm>
            <a:off x="0" y="5462"/>
            <a:ext cx="65" cy="44627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en-US" sz="1100" b="0" i="0" u="none" strike="noStrike" cap="none" normalizeH="0" baseline="0" dirty="0">
                <a:ln>
                  <a:noFill/>
                </a:ln>
                <a:solidFill>
                  <a:schemeClr val="tx1"/>
                </a:solidFill>
                <a:effectLst/>
              </a:rPr>
            </a:b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829bd93e03_0_0"/>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lvl="0"/>
            <a:r>
              <a:rPr lang="en-US" dirty="0">
                <a:solidFill>
                  <a:srgbClr val="586F7C"/>
                </a:solidFill>
                <a:latin typeface="Open Sans"/>
                <a:ea typeface="Open Sans"/>
                <a:cs typeface="Open Sans"/>
                <a:sym typeface="Open Sans"/>
              </a:rPr>
              <a:t>Parcourir le portail ARDI</a:t>
            </a:r>
          </a:p>
        </p:txBody>
      </p:sp>
      <p:sp>
        <p:nvSpPr>
          <p:cNvPr id="145" name="Google Shape;145;g829bd93e03_0_0"/>
          <p:cNvSpPr txBox="1">
            <a:spLocks noGrp="1"/>
          </p:cNvSpPr>
          <p:nvPr>
            <p:ph type="body" idx="1"/>
          </p:nvPr>
        </p:nvSpPr>
        <p:spPr>
          <a:xfrm>
            <a:off x="337420" y="1863344"/>
            <a:ext cx="10243493" cy="4766055"/>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dirty="0">
                <a:solidFill>
                  <a:schemeClr val="dk1"/>
                </a:solidFill>
                <a:latin typeface="Open Sans"/>
                <a:ea typeface="Open Sans"/>
                <a:cs typeface="Open Sans"/>
                <a:sym typeface="Open Sans"/>
              </a:rPr>
              <a:t>Le contenu </a:t>
            </a:r>
            <a:r>
              <a:rPr lang="fr-FR" b="1" dirty="0">
                <a:solidFill>
                  <a:schemeClr val="dk1"/>
                </a:solidFill>
                <a:latin typeface="Open Sans"/>
                <a:ea typeface="Open Sans"/>
                <a:cs typeface="Open Sans"/>
                <a:sym typeface="Open Sans"/>
              </a:rPr>
              <a:t>ARDI</a:t>
            </a:r>
            <a:r>
              <a:rPr lang="fr-FR" dirty="0">
                <a:solidFill>
                  <a:schemeClr val="dk1"/>
                </a:solidFill>
                <a:latin typeface="Open Sans"/>
                <a:ea typeface="Open Sans"/>
                <a:cs typeface="Open Sans"/>
                <a:sym typeface="Open Sans"/>
              </a:rPr>
              <a:t> est accessible par :</a:t>
            </a:r>
          </a:p>
          <a:p>
            <a:pPr lvl="1">
              <a:lnSpc>
                <a:spcPct val="100000"/>
              </a:lnSpc>
              <a:buClr>
                <a:schemeClr val="dk1"/>
              </a:buClr>
            </a:pPr>
            <a:r>
              <a:rPr lang="fr-FR" dirty="0">
                <a:solidFill>
                  <a:schemeClr val="dk1"/>
                </a:solidFill>
                <a:latin typeface="Open Sans"/>
                <a:ea typeface="Open Sans"/>
                <a:cs typeface="Open Sans"/>
                <a:sym typeface="Open Sans"/>
              </a:rPr>
              <a:t>titres (collections de revues et livres A-Z),</a:t>
            </a:r>
          </a:p>
          <a:p>
            <a:pPr lvl="1">
              <a:lnSpc>
                <a:spcPct val="100000"/>
              </a:lnSpc>
              <a:buClr>
                <a:schemeClr val="dk1"/>
              </a:buClr>
            </a:pPr>
            <a:r>
              <a:rPr lang="fr-FR" dirty="0">
                <a:solidFill>
                  <a:schemeClr val="dk1"/>
                </a:solidFill>
                <a:latin typeface="Open Sans"/>
                <a:ea typeface="Open Sans"/>
                <a:cs typeface="Open Sans"/>
                <a:sym typeface="Open Sans"/>
              </a:rPr>
              <a:t>matière,</a:t>
            </a:r>
          </a:p>
          <a:p>
            <a:pPr lvl="1">
              <a:lnSpc>
                <a:spcPct val="100000"/>
              </a:lnSpc>
              <a:buClr>
                <a:schemeClr val="dk1"/>
              </a:buClr>
            </a:pPr>
            <a:r>
              <a:rPr lang="fr-FR" dirty="0">
                <a:solidFill>
                  <a:schemeClr val="dk1"/>
                </a:solidFill>
                <a:latin typeface="Open Sans"/>
                <a:ea typeface="Open Sans"/>
                <a:cs typeface="Open Sans"/>
                <a:sym typeface="Open Sans"/>
              </a:rPr>
              <a:t>langue et</a:t>
            </a:r>
          </a:p>
          <a:p>
            <a:pPr lvl="1">
              <a:lnSpc>
                <a:spcPct val="100000"/>
              </a:lnSpc>
              <a:buClr>
                <a:schemeClr val="dk1"/>
              </a:buClr>
            </a:pPr>
            <a:r>
              <a:rPr lang="fr-FR" dirty="0">
                <a:solidFill>
                  <a:schemeClr val="dk1"/>
                </a:solidFill>
                <a:latin typeface="Open Sans"/>
                <a:ea typeface="Open Sans"/>
                <a:cs typeface="Open Sans"/>
                <a:sym typeface="Open Sans"/>
              </a:rPr>
              <a:t>éditeur.</a:t>
            </a:r>
          </a:p>
          <a:p>
            <a:pPr lvl="0">
              <a:lnSpc>
                <a:spcPct val="100000"/>
              </a:lnSpc>
              <a:buClr>
                <a:schemeClr val="dk1"/>
              </a:buClr>
            </a:pPr>
            <a:r>
              <a:rPr lang="fr-FR" dirty="0">
                <a:solidFill>
                  <a:schemeClr val="dk1"/>
                </a:solidFill>
                <a:latin typeface="Open Sans"/>
                <a:ea typeface="Open Sans"/>
                <a:cs typeface="Open Sans"/>
                <a:sym typeface="Open Sans"/>
              </a:rPr>
              <a:t>Tout titre avec un point vert      signifie que les utilisateurs de l'établissement peuvent accéder à ce contenu.</a:t>
            </a:r>
          </a:p>
          <a:p>
            <a:pPr lvl="0">
              <a:lnSpc>
                <a:spcPct val="100000"/>
              </a:lnSpc>
              <a:buClr>
                <a:schemeClr val="dk1"/>
              </a:buClr>
            </a:pPr>
            <a:r>
              <a:rPr lang="fr-FR" dirty="0">
                <a:solidFill>
                  <a:schemeClr val="dk1"/>
                </a:solidFill>
                <a:latin typeface="Open Sans"/>
                <a:ea typeface="Open Sans"/>
                <a:cs typeface="Open Sans"/>
                <a:sym typeface="Open Sans"/>
              </a:rPr>
              <a:t>Tout titre avec un point d'exclamation gris      signifie que les utilisateurs de l'établissement n’ont pas accès à ce contenu</a:t>
            </a:r>
            <a:endParaRPr dirty="0"/>
          </a:p>
        </p:txBody>
      </p:sp>
      <p:sp>
        <p:nvSpPr>
          <p:cNvPr id="146" name="Google Shape;146;g829bd93e03_0_0"/>
          <p:cNvSpPr/>
          <p:nvPr/>
        </p:nvSpPr>
        <p:spPr>
          <a:xfrm>
            <a:off x="4932406" y="4851187"/>
            <a:ext cx="342898" cy="326570"/>
          </a:xfrm>
          <a:prstGeom prst="roundRect">
            <a:avLst>
              <a:gd name="adj" fmla="val 16667"/>
            </a:avLst>
          </a:prstGeom>
          <a:solidFill>
            <a:srgbClr val="51B9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7" name="Google Shape;147;g829bd93e03_0_0"/>
          <p:cNvSpPr/>
          <p:nvPr/>
        </p:nvSpPr>
        <p:spPr>
          <a:xfrm>
            <a:off x="6901223" y="5664415"/>
            <a:ext cx="359228" cy="342900"/>
          </a:xfrm>
          <a:prstGeom prst="roundRect">
            <a:avLst>
              <a:gd name="adj" fmla="val 16667"/>
            </a:avLst>
          </a:prstGeom>
          <a:solidFill>
            <a:srgbClr val="B2B2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0"/>
          <p:cNvSpPr txBox="1">
            <a:spLocks noGrp="1"/>
          </p:cNvSpPr>
          <p:nvPr>
            <p:ph type="title"/>
          </p:nvPr>
        </p:nvSpPr>
        <p:spPr>
          <a:xfrm>
            <a:off x="0" y="437222"/>
            <a:ext cx="96138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330" dirty="0">
                <a:solidFill>
                  <a:srgbClr val="586F7C"/>
                </a:solidFill>
                <a:latin typeface="Open Sans"/>
                <a:ea typeface="Open Sans"/>
                <a:cs typeface="Open Sans"/>
                <a:sym typeface="Open Sans"/>
              </a:rPr>
              <a:t>Parcourir par titre (revues et livres)</a:t>
            </a:r>
          </a:p>
        </p:txBody>
      </p:sp>
      <p:sp>
        <p:nvSpPr>
          <p:cNvPr id="154" name="Google Shape;154;p10"/>
          <p:cNvSpPr txBox="1">
            <a:spLocks noGrp="1"/>
          </p:cNvSpPr>
          <p:nvPr>
            <p:ph type="body" idx="1"/>
          </p:nvPr>
        </p:nvSpPr>
        <p:spPr>
          <a:xfrm>
            <a:off x="114301" y="2059359"/>
            <a:ext cx="4212771" cy="4535424"/>
          </a:xfrm>
          <a:prstGeom prst="rect">
            <a:avLst/>
          </a:prstGeom>
          <a:noFill/>
          <a:ln>
            <a:noFill/>
          </a:ln>
        </p:spPr>
        <p:txBody>
          <a:bodyPr spcFirstLastPara="1" wrap="square" lIns="91425" tIns="45700" rIns="91425" bIns="45700" anchor="t" anchorCtr="0">
            <a:normAutofit lnSpcReduction="10000"/>
          </a:bodyPr>
          <a:lstStyle/>
          <a:p>
            <a:pPr marL="342900" lvl="0" indent="-342900">
              <a:lnSpc>
                <a:spcPct val="100000"/>
              </a:lnSpc>
              <a:spcBef>
                <a:spcPts val="0"/>
              </a:spcBef>
              <a:buClr>
                <a:schemeClr val="dk1"/>
              </a:buClr>
              <a:buSzPts val="2200"/>
            </a:pPr>
            <a:r>
              <a:rPr lang="fr-FR" sz="2200" dirty="0">
                <a:solidFill>
                  <a:schemeClr val="dk1"/>
                </a:solidFill>
                <a:latin typeface="Open Sans"/>
                <a:ea typeface="Open Sans"/>
                <a:cs typeface="Open Sans"/>
                <a:sym typeface="Open Sans"/>
              </a:rPr>
              <a:t>Les revues et collections de livres électroniques sont classées par ordre alphabétique sur la page d’accueil.</a:t>
            </a:r>
          </a:p>
          <a:p>
            <a:pPr marL="0" lvl="0" indent="0" algn="just" rtl="0">
              <a:lnSpc>
                <a:spcPct val="100000"/>
              </a:lnSpc>
              <a:spcBef>
                <a:spcPts val="0"/>
              </a:spcBef>
              <a:spcAft>
                <a:spcPts val="0"/>
              </a:spcAft>
              <a:buClr>
                <a:schemeClr val="dk1"/>
              </a:buClr>
              <a:buSzPts val="2200"/>
              <a:buNone/>
            </a:pPr>
            <a:endParaRPr sz="2200" dirty="0">
              <a:solidFill>
                <a:schemeClr val="dk1"/>
              </a:solidFill>
              <a:latin typeface="Open Sans"/>
              <a:ea typeface="Open Sans"/>
              <a:cs typeface="Open Sans"/>
              <a:sym typeface="Open Sans"/>
            </a:endParaRPr>
          </a:p>
          <a:p>
            <a:pPr marL="742950" lvl="1" indent="-285750" algn="just">
              <a:lnSpc>
                <a:spcPct val="100000"/>
              </a:lnSpc>
              <a:spcBef>
                <a:spcPts val="0"/>
              </a:spcBef>
              <a:buClr>
                <a:schemeClr val="dk1"/>
              </a:buClr>
              <a:buSzPts val="2200"/>
            </a:pPr>
            <a:r>
              <a:rPr lang="fr-FR" sz="1800" dirty="0">
                <a:solidFill>
                  <a:schemeClr val="dk1"/>
                </a:solidFill>
                <a:latin typeface="Open Sans"/>
                <a:ea typeface="Open Sans"/>
                <a:cs typeface="Open Sans"/>
                <a:sym typeface="Open Sans"/>
              </a:rPr>
              <a:t>On peut "Voir la liste complète des revues / livres"</a:t>
            </a:r>
          </a:p>
          <a:p>
            <a:pPr marL="0" lvl="0" indent="0" algn="just" rtl="0">
              <a:lnSpc>
                <a:spcPct val="100000"/>
              </a:lnSpc>
              <a:spcBef>
                <a:spcPts val="0"/>
              </a:spcBef>
              <a:spcAft>
                <a:spcPts val="0"/>
              </a:spcAft>
              <a:buClr>
                <a:schemeClr val="dk1"/>
              </a:buClr>
              <a:buSzPts val="2200"/>
              <a:buNone/>
            </a:pPr>
            <a:endParaRPr sz="2200" dirty="0">
              <a:solidFill>
                <a:schemeClr val="dk1"/>
              </a:solidFill>
              <a:latin typeface="Open Sans"/>
              <a:ea typeface="Open Sans"/>
              <a:cs typeface="Open Sans"/>
              <a:sym typeface="Open Sans"/>
            </a:endParaRPr>
          </a:p>
          <a:p>
            <a:pPr marL="0" lvl="0" indent="0" algn="ctr" rtl="0">
              <a:lnSpc>
                <a:spcPct val="100000"/>
              </a:lnSpc>
              <a:spcBef>
                <a:spcPts val="0"/>
              </a:spcBef>
              <a:spcAft>
                <a:spcPts val="0"/>
              </a:spcAft>
              <a:buClr>
                <a:schemeClr val="dk1"/>
              </a:buClr>
              <a:buSzPts val="2200"/>
              <a:buNone/>
            </a:pPr>
            <a:r>
              <a:rPr lang="en-US" sz="3200" b="1" dirty="0">
                <a:solidFill>
                  <a:schemeClr val="dk1"/>
                </a:solidFill>
                <a:latin typeface="Open Sans"/>
                <a:ea typeface="Open Sans"/>
                <a:cs typeface="Open Sans"/>
                <a:sym typeface="Open Sans"/>
              </a:rPr>
              <a:t>OU</a:t>
            </a:r>
            <a:r>
              <a:rPr lang="en-US" sz="2200" dirty="0">
                <a:solidFill>
                  <a:schemeClr val="dk1"/>
                </a:solidFill>
                <a:latin typeface="Open Sans"/>
                <a:ea typeface="Open Sans"/>
                <a:cs typeface="Open Sans"/>
                <a:sym typeface="Open Sans"/>
              </a:rPr>
              <a:t> </a:t>
            </a:r>
            <a:endParaRPr dirty="0"/>
          </a:p>
          <a:p>
            <a:pPr marL="0" lvl="0" indent="0" algn="just" rtl="0">
              <a:lnSpc>
                <a:spcPct val="100000"/>
              </a:lnSpc>
              <a:spcBef>
                <a:spcPts val="0"/>
              </a:spcBef>
              <a:spcAft>
                <a:spcPts val="0"/>
              </a:spcAft>
              <a:buClr>
                <a:schemeClr val="dk1"/>
              </a:buClr>
              <a:buSzPts val="2200"/>
              <a:buNone/>
            </a:pPr>
            <a:endParaRPr sz="2200" dirty="0">
              <a:solidFill>
                <a:schemeClr val="dk1"/>
              </a:solidFill>
              <a:latin typeface="Open Sans"/>
              <a:ea typeface="Open Sans"/>
              <a:cs typeface="Open Sans"/>
              <a:sym typeface="Open Sans"/>
            </a:endParaRPr>
          </a:p>
          <a:p>
            <a:pPr marL="742950" lvl="1" indent="-285750" algn="just">
              <a:lnSpc>
                <a:spcPct val="100000"/>
              </a:lnSpc>
              <a:spcBef>
                <a:spcPts val="0"/>
              </a:spcBef>
              <a:buClr>
                <a:schemeClr val="dk1"/>
              </a:buClr>
              <a:buSzPts val="2200"/>
            </a:pPr>
            <a:r>
              <a:rPr lang="fr-FR" sz="1800" dirty="0">
                <a:solidFill>
                  <a:schemeClr val="dk1"/>
                </a:solidFill>
                <a:latin typeface="Open Sans"/>
                <a:ea typeface="Open Sans"/>
                <a:cs typeface="Open Sans"/>
                <a:sym typeface="Open Sans"/>
              </a:rPr>
              <a:t>Sélectionner une lettre qui indique la première lettre du nom d'un journal et d'un livre.</a:t>
            </a:r>
          </a:p>
          <a:p>
            <a:pPr marL="0" lvl="0" indent="0" algn="just" rtl="0">
              <a:lnSpc>
                <a:spcPct val="100000"/>
              </a:lnSpc>
              <a:spcBef>
                <a:spcPts val="0"/>
              </a:spcBef>
              <a:spcAft>
                <a:spcPts val="0"/>
              </a:spcAft>
              <a:buClr>
                <a:schemeClr val="dk1"/>
              </a:buClr>
              <a:buSzPts val="2200"/>
              <a:buNone/>
            </a:pPr>
            <a:endParaRPr sz="2200" dirty="0">
              <a:solidFill>
                <a:schemeClr val="dk1"/>
              </a:solidFill>
              <a:latin typeface="Open Sans"/>
              <a:ea typeface="Open Sans"/>
              <a:cs typeface="Open Sans"/>
              <a:sym typeface="Open Sans"/>
            </a:endParaRPr>
          </a:p>
        </p:txBody>
      </p:sp>
      <p:pic>
        <p:nvPicPr>
          <p:cNvPr id="155" name="Google Shape;155;p10"/>
          <p:cNvPicPr preferRelativeResize="0"/>
          <p:nvPr/>
        </p:nvPicPr>
        <p:blipFill rotWithShape="1">
          <a:blip r:embed="rId3">
            <a:alphaModFix/>
          </a:blip>
          <a:srcRect/>
          <a:stretch/>
        </p:blipFill>
        <p:spPr>
          <a:xfrm>
            <a:off x="4784271" y="2495823"/>
            <a:ext cx="7240156" cy="3756060"/>
          </a:xfrm>
          <a:prstGeom prst="rect">
            <a:avLst/>
          </a:prstGeom>
          <a:noFill/>
          <a:ln>
            <a:noFill/>
          </a:ln>
        </p:spPr>
      </p:pic>
      <p:sp>
        <p:nvSpPr>
          <p:cNvPr id="156" name="Google Shape;156;p10"/>
          <p:cNvSpPr/>
          <p:nvPr/>
        </p:nvSpPr>
        <p:spPr>
          <a:xfrm>
            <a:off x="9613800" y="2432957"/>
            <a:ext cx="2453014" cy="32657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7" name="Google Shape;157;p10"/>
          <p:cNvSpPr/>
          <p:nvPr/>
        </p:nvSpPr>
        <p:spPr>
          <a:xfrm>
            <a:off x="4980214" y="4767943"/>
            <a:ext cx="2955472" cy="127362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58" name="Google Shape;158;p10"/>
          <p:cNvCxnSpPr/>
          <p:nvPr/>
        </p:nvCxnSpPr>
        <p:spPr>
          <a:xfrm>
            <a:off x="3265714" y="4163786"/>
            <a:ext cx="1632857" cy="1012371"/>
          </a:xfrm>
          <a:prstGeom prst="straightConnector1">
            <a:avLst/>
          </a:prstGeom>
          <a:noFill/>
          <a:ln w="9525" cap="flat" cmpd="sng">
            <a:solidFill>
              <a:srgbClr val="FF0000"/>
            </a:solidFill>
            <a:prstDash val="solid"/>
            <a:round/>
            <a:headEnd type="none" w="sm" len="sm"/>
            <a:tailEnd type="triangle" w="med" len="med"/>
          </a:ln>
        </p:spPr>
      </p:cxnSp>
      <p:cxnSp>
        <p:nvCxnSpPr>
          <p:cNvPr id="159" name="Google Shape;159;p10"/>
          <p:cNvCxnSpPr/>
          <p:nvPr/>
        </p:nvCxnSpPr>
        <p:spPr>
          <a:xfrm>
            <a:off x="3265714" y="4180114"/>
            <a:ext cx="1672113" cy="1665515"/>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3"/>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200" dirty="0">
                <a:solidFill>
                  <a:srgbClr val="586F7C"/>
                </a:solidFill>
                <a:latin typeface="Open Sans"/>
                <a:ea typeface="Open Sans"/>
                <a:cs typeface="Open Sans"/>
                <a:sym typeface="Open Sans"/>
              </a:rPr>
              <a:t>Exemple : parcourir les revues par titre, listes «L»</a:t>
            </a:r>
          </a:p>
        </p:txBody>
      </p:sp>
      <p:sp>
        <p:nvSpPr>
          <p:cNvPr id="166" name="Google Shape;166;p13"/>
          <p:cNvSpPr txBox="1">
            <a:spLocks noGrp="1"/>
          </p:cNvSpPr>
          <p:nvPr>
            <p:ph type="body" idx="1"/>
          </p:nvPr>
        </p:nvSpPr>
        <p:spPr>
          <a:xfrm>
            <a:off x="0" y="1713315"/>
            <a:ext cx="5490447" cy="4736470"/>
          </a:xfrm>
          <a:prstGeom prst="rect">
            <a:avLst/>
          </a:prstGeom>
          <a:noFill/>
          <a:ln>
            <a:noFill/>
          </a:ln>
        </p:spPr>
        <p:txBody>
          <a:bodyPr spcFirstLastPara="1" wrap="square" lIns="91425" tIns="45700" rIns="91425" bIns="45700" anchor="t" anchorCtr="0">
            <a:noAutofit/>
          </a:bodyPr>
          <a:lstStyle/>
          <a:p>
            <a:pPr marL="412750" lvl="0" indent="-285750" algn="just">
              <a:lnSpc>
                <a:spcPct val="150000"/>
              </a:lnSpc>
              <a:buClr>
                <a:schemeClr val="dk1"/>
              </a:buClr>
              <a:buSzPts val="2000"/>
            </a:pPr>
            <a:r>
              <a:rPr lang="fr-FR" sz="1800" dirty="0">
                <a:solidFill>
                  <a:schemeClr val="dk1"/>
                </a:solidFill>
                <a:latin typeface="Open Sans"/>
                <a:ea typeface="Open Sans"/>
                <a:cs typeface="Open Sans"/>
                <a:sym typeface="Open Sans"/>
              </a:rPr>
              <a:t>Sélectionnez «L» dans la sélection des journaux.</a:t>
            </a:r>
          </a:p>
          <a:p>
            <a:pPr marL="412750" lvl="0" indent="-285750" algn="just">
              <a:lnSpc>
                <a:spcPct val="150000"/>
              </a:lnSpc>
              <a:buClr>
                <a:schemeClr val="dk1"/>
              </a:buClr>
              <a:buSzPts val="2000"/>
            </a:pPr>
            <a:r>
              <a:rPr lang="fr-FR" sz="1800" dirty="0">
                <a:solidFill>
                  <a:schemeClr val="dk1"/>
                </a:solidFill>
                <a:latin typeface="Open Sans"/>
                <a:ea typeface="Open Sans"/>
                <a:cs typeface="Open Sans"/>
                <a:sym typeface="Open Sans"/>
              </a:rPr>
              <a:t>Cela ouvre les 25 premiers titres.</a:t>
            </a:r>
          </a:p>
          <a:p>
            <a:pPr marL="412750" lvl="0" indent="-285750" algn="just">
              <a:lnSpc>
                <a:spcPct val="150000"/>
              </a:lnSpc>
              <a:buClr>
                <a:schemeClr val="dk1"/>
              </a:buClr>
              <a:buSzPts val="2000"/>
            </a:pPr>
            <a:r>
              <a:rPr lang="fr-FR" sz="1800" dirty="0">
                <a:solidFill>
                  <a:schemeClr val="dk1"/>
                </a:solidFill>
                <a:latin typeface="Open Sans"/>
                <a:ea typeface="Open Sans"/>
                <a:cs typeface="Open Sans"/>
                <a:sym typeface="Open Sans"/>
              </a:rPr>
              <a:t>Utilisez le menu déroulant pour afficher 25, 50, 100 ou tous les titres ou cliquez sur la page précédente (&lt;) ou suivante (&gt;) (disponible en bas de page)</a:t>
            </a:r>
          </a:p>
          <a:p>
            <a:pPr marL="412750" lvl="0" indent="-285750" algn="just">
              <a:lnSpc>
                <a:spcPct val="150000"/>
              </a:lnSpc>
              <a:buClr>
                <a:schemeClr val="dk1"/>
              </a:buClr>
              <a:buSzPts val="2000"/>
            </a:pPr>
            <a:r>
              <a:rPr lang="fr-FR" sz="1800" dirty="0">
                <a:solidFill>
                  <a:schemeClr val="dk1"/>
                </a:solidFill>
                <a:latin typeface="Open Sans"/>
                <a:ea typeface="Open Sans"/>
                <a:cs typeface="Open Sans"/>
                <a:sym typeface="Open Sans"/>
              </a:rPr>
              <a:t>Le nom des revues / livres électroniques apparaîtra sur la page, cliquez sur n'importe quel titre de revue pour en savoir plus.</a:t>
            </a:r>
            <a:endParaRPr sz="1800" dirty="0">
              <a:solidFill>
                <a:schemeClr val="dk1"/>
              </a:solidFill>
              <a:latin typeface="Open Sans"/>
              <a:ea typeface="Open Sans"/>
              <a:cs typeface="Open Sans"/>
              <a:sym typeface="Open Sans"/>
            </a:endParaRPr>
          </a:p>
        </p:txBody>
      </p:sp>
      <p:pic>
        <p:nvPicPr>
          <p:cNvPr id="167" name="Google Shape;167;p13" descr="https://lh4.googleusercontent.com/l3ojPHFnoIGC-n1sLuisoh408bGpRNCC3uYe4J1JjA-wJiB0zPZKAc-MGaHXXZCWYEajumb87fOsTQcQgdCIc5kUFhe2n6aBPV0ar3Q8eMwegrV8mvpzqnhFCVV6QK4nt7GcfOw"/>
          <p:cNvPicPr preferRelativeResize="0"/>
          <p:nvPr/>
        </p:nvPicPr>
        <p:blipFill rotWithShape="1">
          <a:blip r:embed="rId3">
            <a:alphaModFix/>
          </a:blip>
          <a:srcRect/>
          <a:stretch/>
        </p:blipFill>
        <p:spPr>
          <a:xfrm>
            <a:off x="6057446" y="1963510"/>
            <a:ext cx="5753100" cy="4714876"/>
          </a:xfrm>
          <a:prstGeom prst="rect">
            <a:avLst/>
          </a:prstGeom>
          <a:noFill/>
          <a:ln>
            <a:noFill/>
          </a:ln>
        </p:spPr>
      </p:pic>
      <p:sp>
        <p:nvSpPr>
          <p:cNvPr id="168" name="Google Shape;168;p13"/>
          <p:cNvSpPr/>
          <p:nvPr/>
        </p:nvSpPr>
        <p:spPr>
          <a:xfrm>
            <a:off x="10825843" y="3592286"/>
            <a:ext cx="293914" cy="293914"/>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5"/>
          <p:cNvSpPr txBox="1">
            <a:spLocks noGrp="1"/>
          </p:cNvSpPr>
          <p:nvPr>
            <p:ph type="title"/>
          </p:nvPr>
        </p:nvSpPr>
        <p:spPr>
          <a:xfrm>
            <a:off x="0" y="378812"/>
            <a:ext cx="7347857" cy="1080900"/>
          </a:xfrm>
          <a:prstGeom prst="rect">
            <a:avLst/>
          </a:prstGeom>
          <a:noFill/>
          <a:ln>
            <a:noFill/>
          </a:ln>
        </p:spPr>
        <p:txBody>
          <a:bodyPr spcFirstLastPara="1" wrap="square" lIns="91425" tIns="45700" rIns="91425" bIns="45700" anchor="t" anchorCtr="0">
            <a:normAutofit/>
          </a:bodyPr>
          <a:lstStyle/>
          <a:p>
            <a:pPr lvl="0">
              <a:buClr>
                <a:schemeClr val="dk1"/>
              </a:buClr>
              <a:buSzPts val="2880"/>
            </a:pPr>
            <a:r>
              <a:rPr lang="fr-FR" sz="3330" dirty="0">
                <a:solidFill>
                  <a:srgbClr val="586F7C"/>
                </a:solidFill>
                <a:latin typeface="Open Sans"/>
                <a:ea typeface="Open Sans"/>
                <a:cs typeface="Open Sans"/>
                <a:sym typeface="Open Sans"/>
              </a:rPr>
              <a:t>Rechercher le titre du journal / livre à l'aide de mots-clés</a:t>
            </a:r>
          </a:p>
        </p:txBody>
      </p:sp>
      <p:sp>
        <p:nvSpPr>
          <p:cNvPr id="175" name="Google Shape;175;p15"/>
          <p:cNvSpPr txBox="1">
            <a:spLocks noGrp="1"/>
          </p:cNvSpPr>
          <p:nvPr>
            <p:ph type="body" idx="1"/>
          </p:nvPr>
        </p:nvSpPr>
        <p:spPr>
          <a:xfrm>
            <a:off x="65316" y="1893824"/>
            <a:ext cx="5747655" cy="2441952"/>
          </a:xfrm>
          <a:prstGeom prst="rect">
            <a:avLst/>
          </a:prstGeom>
          <a:noFill/>
          <a:ln>
            <a:noFill/>
          </a:ln>
        </p:spPr>
        <p:txBody>
          <a:bodyPr spcFirstLastPara="1" wrap="square" lIns="91425" tIns="45700" rIns="91425" bIns="45700" anchor="t" anchorCtr="0">
            <a:noAutofit/>
          </a:bodyPr>
          <a:lstStyle/>
          <a:p>
            <a:pPr lvl="0" algn="just">
              <a:lnSpc>
                <a:spcPct val="100000"/>
              </a:lnSpc>
              <a:buClr>
                <a:schemeClr val="dk1"/>
              </a:buClr>
            </a:pPr>
            <a:r>
              <a:rPr lang="fr-FR" sz="1700" dirty="0">
                <a:solidFill>
                  <a:schemeClr val="dk1"/>
                </a:solidFill>
                <a:latin typeface="Open Sans"/>
                <a:ea typeface="Open Sans"/>
                <a:cs typeface="Open Sans"/>
                <a:sym typeface="Open Sans"/>
              </a:rPr>
              <a:t>Un </a:t>
            </a:r>
            <a:r>
              <a:rPr lang="fr-FR" sz="1700" b="1" dirty="0">
                <a:solidFill>
                  <a:schemeClr val="dk1"/>
                </a:solidFill>
                <a:latin typeface="Open Sans"/>
                <a:ea typeface="Open Sans"/>
                <a:cs typeface="Open Sans"/>
                <a:sym typeface="Open Sans"/>
              </a:rPr>
              <a:t>champ de recherche </a:t>
            </a:r>
            <a:r>
              <a:rPr lang="fr-FR" sz="1700" dirty="0">
                <a:solidFill>
                  <a:schemeClr val="dk1"/>
                </a:solidFill>
                <a:latin typeface="Open Sans"/>
                <a:ea typeface="Open Sans"/>
                <a:cs typeface="Open Sans"/>
                <a:sym typeface="Open Sans"/>
              </a:rPr>
              <a:t>est disponible en haut des pages de la liste des titres de revues / livres</a:t>
            </a:r>
          </a:p>
          <a:p>
            <a:pPr lvl="0" algn="just">
              <a:lnSpc>
                <a:spcPct val="100000"/>
              </a:lnSpc>
              <a:buClr>
                <a:schemeClr val="dk1"/>
              </a:buClr>
            </a:pPr>
            <a:r>
              <a:rPr lang="fr-FR" sz="1700" dirty="0">
                <a:solidFill>
                  <a:schemeClr val="dk1"/>
                </a:solidFill>
                <a:latin typeface="Open Sans"/>
                <a:ea typeface="Open Sans"/>
                <a:cs typeface="Open Sans"/>
                <a:sym typeface="Open Sans"/>
              </a:rPr>
              <a:t>Les mots-clés peuvent être utilisés pour trouver des titres individuels via la liste A-Z ou la liste complète des titres de revues / livres</a:t>
            </a:r>
          </a:p>
          <a:p>
            <a:pPr lvl="0" algn="just">
              <a:lnSpc>
                <a:spcPct val="100000"/>
              </a:lnSpc>
              <a:buClr>
                <a:schemeClr val="dk1"/>
              </a:buClr>
            </a:pPr>
            <a:r>
              <a:rPr lang="fr-FR" sz="1700" dirty="0">
                <a:solidFill>
                  <a:schemeClr val="dk1"/>
                </a:solidFill>
                <a:latin typeface="Open Sans"/>
                <a:ea typeface="Open Sans"/>
                <a:cs typeface="Open Sans"/>
                <a:sym typeface="Open Sans"/>
              </a:rPr>
              <a:t>Voir un exemple de recherche de revues correspondant à "</a:t>
            </a:r>
            <a:r>
              <a:rPr lang="fr-FR" sz="1700" b="1" i="1" dirty="0">
                <a:solidFill>
                  <a:schemeClr val="dk1"/>
                </a:solidFill>
                <a:latin typeface="Open Sans"/>
                <a:ea typeface="Open Sans"/>
                <a:cs typeface="Open Sans"/>
                <a:sym typeface="Open Sans"/>
              </a:rPr>
              <a:t>Génie mécanique</a:t>
            </a:r>
            <a:r>
              <a:rPr lang="fr-FR" sz="1700" dirty="0">
                <a:solidFill>
                  <a:schemeClr val="dk1"/>
                </a:solidFill>
                <a:latin typeface="Open Sans"/>
                <a:ea typeface="Open Sans"/>
                <a:cs typeface="Open Sans"/>
                <a:sym typeface="Open Sans"/>
              </a:rPr>
              <a:t>"</a:t>
            </a:r>
            <a:endParaRPr sz="1700" dirty="0">
              <a:solidFill>
                <a:schemeClr val="dk1"/>
              </a:solidFill>
              <a:latin typeface="Open Sans"/>
              <a:ea typeface="Open Sans"/>
              <a:cs typeface="Open Sans"/>
              <a:sym typeface="Open Sans"/>
            </a:endParaRPr>
          </a:p>
        </p:txBody>
      </p:sp>
      <p:sp>
        <p:nvSpPr>
          <p:cNvPr id="176" name="Google Shape;176;p15"/>
          <p:cNvSpPr txBox="1"/>
          <p:nvPr/>
        </p:nvSpPr>
        <p:spPr>
          <a:xfrm>
            <a:off x="7968344" y="1893824"/>
            <a:ext cx="3581438" cy="954107"/>
          </a:xfrm>
          <a:prstGeom prst="rect">
            <a:avLst/>
          </a:prstGeom>
          <a:solidFill>
            <a:schemeClr val="accent1"/>
          </a:solidFill>
          <a:ln w="9525" cap="flat" cmpd="sng">
            <a:solidFill>
              <a:srgbClr val="9F5900"/>
            </a:solidFill>
            <a:prstDash val="solid"/>
            <a:round/>
            <a:headEnd type="none" w="sm" len="sm"/>
            <a:tailEnd type="none" w="sm" len="sm"/>
          </a:ln>
        </p:spPr>
        <p:txBody>
          <a:bodyPr spcFirstLastPara="1" wrap="square" lIns="91425" tIns="45700" rIns="91425" bIns="45700" anchor="t" anchorCtr="0">
            <a:spAutoFit/>
          </a:bodyPr>
          <a:lstStyle/>
          <a:p>
            <a:pPr lvl="0"/>
            <a:r>
              <a:rPr lang="fr-FR" dirty="0">
                <a:latin typeface="Open Sans"/>
                <a:ea typeface="Open Sans"/>
                <a:cs typeface="Open Sans"/>
                <a:sym typeface="Open Sans"/>
              </a:rPr>
              <a:t>Journaux correspondant aux résultats de la recherche «</a:t>
            </a:r>
            <a:r>
              <a:rPr lang="fr-FR" b="1" dirty="0">
                <a:latin typeface="Open Sans"/>
                <a:ea typeface="Open Sans"/>
                <a:cs typeface="Open Sans"/>
                <a:sym typeface="Open Sans"/>
              </a:rPr>
              <a:t>génie mécanique</a:t>
            </a:r>
            <a:r>
              <a:rPr lang="fr-FR" dirty="0">
                <a:latin typeface="Open Sans"/>
                <a:ea typeface="Open Sans"/>
                <a:cs typeface="Open Sans"/>
                <a:sym typeface="Open Sans"/>
              </a:rPr>
              <a:t>» = 24. Cliquez sur la </a:t>
            </a:r>
            <a:r>
              <a:rPr lang="fr-FR" b="1" dirty="0">
                <a:latin typeface="Open Sans"/>
                <a:ea typeface="Open Sans"/>
                <a:cs typeface="Open Sans"/>
                <a:sym typeface="Open Sans"/>
              </a:rPr>
              <a:t>collection de Livres </a:t>
            </a:r>
            <a:r>
              <a:rPr lang="fr-FR" dirty="0">
                <a:latin typeface="Open Sans"/>
                <a:ea typeface="Open Sans"/>
                <a:cs typeface="Open Sans"/>
                <a:sym typeface="Open Sans"/>
              </a:rPr>
              <a:t>pour effectuer une recherche similaire</a:t>
            </a:r>
            <a:r>
              <a:rPr lang="en-US" sz="1400" b="0" i="0" u="none" strike="noStrike" cap="none" dirty="0">
                <a:solidFill>
                  <a:srgbClr val="000000"/>
                </a:solidFill>
                <a:latin typeface="Open Sans"/>
                <a:ea typeface="Open Sans"/>
                <a:cs typeface="Open Sans"/>
                <a:sym typeface="Open Sans"/>
              </a:rPr>
              <a:t>.</a:t>
            </a:r>
            <a:endParaRPr dirty="0"/>
          </a:p>
        </p:txBody>
      </p:sp>
      <p:pic>
        <p:nvPicPr>
          <p:cNvPr id="177" name="Google Shape;177;p15"/>
          <p:cNvPicPr preferRelativeResize="0"/>
          <p:nvPr/>
        </p:nvPicPr>
        <p:blipFill rotWithShape="1">
          <a:blip r:embed="rId3">
            <a:alphaModFix/>
          </a:blip>
          <a:srcRect/>
          <a:stretch/>
        </p:blipFill>
        <p:spPr>
          <a:xfrm>
            <a:off x="190991" y="4571999"/>
            <a:ext cx="5972330" cy="2152745"/>
          </a:xfrm>
          <a:prstGeom prst="rect">
            <a:avLst/>
          </a:prstGeom>
          <a:noFill/>
          <a:ln>
            <a:noFill/>
          </a:ln>
        </p:spPr>
      </p:pic>
      <p:pic>
        <p:nvPicPr>
          <p:cNvPr id="178" name="Google Shape;178;p15"/>
          <p:cNvPicPr preferRelativeResize="0"/>
          <p:nvPr/>
        </p:nvPicPr>
        <p:blipFill rotWithShape="1">
          <a:blip r:embed="rId4">
            <a:alphaModFix/>
          </a:blip>
          <a:srcRect/>
          <a:stretch/>
        </p:blipFill>
        <p:spPr>
          <a:xfrm>
            <a:off x="190991" y="5349428"/>
            <a:ext cx="2095009" cy="361664"/>
          </a:xfrm>
          <a:prstGeom prst="rect">
            <a:avLst/>
          </a:prstGeom>
          <a:noFill/>
          <a:ln>
            <a:noFill/>
          </a:ln>
        </p:spPr>
      </p:pic>
      <p:sp>
        <p:nvSpPr>
          <p:cNvPr id="179" name="Google Shape;179;p15"/>
          <p:cNvSpPr/>
          <p:nvPr/>
        </p:nvSpPr>
        <p:spPr>
          <a:xfrm>
            <a:off x="3625127" y="5711092"/>
            <a:ext cx="2538194" cy="1146908"/>
          </a:xfrm>
          <a:prstGeom prst="rect">
            <a:avLst/>
          </a:prstGeom>
          <a:solidFill>
            <a:srgbClr val="F8981D"/>
          </a:solidFill>
          <a:ln w="25400" cap="flat" cmpd="sng">
            <a:solidFill>
              <a:srgbClr val="9F5900"/>
            </a:solidFill>
            <a:prstDash val="solid"/>
            <a:round/>
            <a:headEnd type="none" w="sm" len="sm"/>
            <a:tailEnd type="none" w="sm" len="sm"/>
          </a:ln>
        </p:spPr>
        <p:txBody>
          <a:bodyPr spcFirstLastPara="1" wrap="square" lIns="91425" tIns="45700" rIns="91425" bIns="45700" anchor="ctr" anchorCtr="0">
            <a:noAutofit/>
          </a:bodyPr>
          <a:lstStyle/>
          <a:p>
            <a:pPr lvl="0" algn="ctr"/>
            <a:r>
              <a:rPr lang="fr-FR" dirty="0">
                <a:solidFill>
                  <a:schemeClr val="dk1"/>
                </a:solidFill>
                <a:latin typeface="Open Sans"/>
                <a:ea typeface="Open Sans"/>
                <a:cs typeface="Open Sans"/>
                <a:sym typeface="Open Sans"/>
              </a:rPr>
              <a:t>Pour rechercher le titre de la revue, entrez </a:t>
            </a:r>
            <a:r>
              <a:rPr lang="fr-FR" b="1" i="1" dirty="0">
                <a:solidFill>
                  <a:schemeClr val="dk1"/>
                </a:solidFill>
                <a:latin typeface="Open Sans"/>
                <a:ea typeface="Open Sans"/>
                <a:cs typeface="Open Sans"/>
                <a:sym typeface="Open Sans"/>
              </a:rPr>
              <a:t>génie mécanique</a:t>
            </a:r>
            <a:r>
              <a:rPr lang="fr-FR" dirty="0">
                <a:solidFill>
                  <a:schemeClr val="dk1"/>
                </a:solidFill>
                <a:latin typeface="Open Sans"/>
                <a:ea typeface="Open Sans"/>
                <a:cs typeface="Open Sans"/>
                <a:sym typeface="Open Sans"/>
              </a:rPr>
              <a:t> dans la zone de recherche et cliquez sur </a:t>
            </a:r>
            <a:r>
              <a:rPr lang="fr-FR" b="1" i="1" dirty="0">
                <a:solidFill>
                  <a:schemeClr val="dk1"/>
                </a:solidFill>
                <a:latin typeface="Open Sans"/>
                <a:ea typeface="Open Sans"/>
                <a:cs typeface="Open Sans"/>
                <a:sym typeface="Open Sans"/>
              </a:rPr>
              <a:t>Rechercher</a:t>
            </a:r>
          </a:p>
        </p:txBody>
      </p:sp>
      <p:pic>
        <p:nvPicPr>
          <p:cNvPr id="180" name="Google Shape;180;p15"/>
          <p:cNvPicPr preferRelativeResize="0"/>
          <p:nvPr/>
        </p:nvPicPr>
        <p:blipFill rotWithShape="1">
          <a:blip r:embed="rId5">
            <a:alphaModFix/>
          </a:blip>
          <a:srcRect/>
          <a:stretch/>
        </p:blipFill>
        <p:spPr>
          <a:xfrm>
            <a:off x="6285772" y="3216729"/>
            <a:ext cx="5712203" cy="2815217"/>
          </a:xfrm>
          <a:prstGeom prst="rect">
            <a:avLst/>
          </a:prstGeom>
          <a:noFill/>
          <a:ln>
            <a:noFill/>
          </a:ln>
        </p:spPr>
      </p:pic>
      <p:sp>
        <p:nvSpPr>
          <p:cNvPr id="181" name="Google Shape;181;p15"/>
          <p:cNvSpPr/>
          <p:nvPr/>
        </p:nvSpPr>
        <p:spPr>
          <a:xfrm>
            <a:off x="6285772" y="3502991"/>
            <a:ext cx="2351314" cy="24492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82" name="Google Shape;182;p15"/>
          <p:cNvCxnSpPr/>
          <p:nvPr/>
        </p:nvCxnSpPr>
        <p:spPr>
          <a:xfrm rot="10800000" flipH="1">
            <a:off x="2286000" y="3647098"/>
            <a:ext cx="3877321" cy="1883162"/>
          </a:xfrm>
          <a:prstGeom prst="straightConnector1">
            <a:avLst/>
          </a:prstGeom>
          <a:noFill/>
          <a:ln w="9525" cap="flat" cmpd="sng">
            <a:solidFill>
              <a:srgbClr val="FF0000"/>
            </a:solidFill>
            <a:prstDash val="solid"/>
            <a:round/>
            <a:headEnd type="none" w="sm" len="sm"/>
            <a:tailEnd type="triangle" w="med" len="med"/>
          </a:ln>
        </p:spPr>
      </p:cxnSp>
      <p:cxnSp>
        <p:nvCxnSpPr>
          <p:cNvPr id="183" name="Google Shape;183;p15"/>
          <p:cNvCxnSpPr/>
          <p:nvPr/>
        </p:nvCxnSpPr>
        <p:spPr>
          <a:xfrm rot="10800000" flipH="1">
            <a:off x="2286000" y="5276337"/>
            <a:ext cx="3999772" cy="253923"/>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4"/>
          <p:cNvSpPr txBox="1">
            <a:spLocks noGrp="1"/>
          </p:cNvSpPr>
          <p:nvPr>
            <p:ph type="title"/>
          </p:nvPr>
        </p:nvSpPr>
        <p:spPr>
          <a:xfrm>
            <a:off x="0" y="378812"/>
            <a:ext cx="8213271"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330" dirty="0">
                <a:solidFill>
                  <a:srgbClr val="586F7C"/>
                </a:solidFill>
                <a:latin typeface="Open Sans"/>
                <a:ea typeface="Open Sans"/>
                <a:cs typeface="Open Sans"/>
                <a:sym typeface="Open Sans"/>
              </a:rPr>
              <a:t>Recherche par sujet (revues et livres</a:t>
            </a:r>
            <a:br>
              <a:rPr lang="fr-FR" sz="3330" dirty="0">
                <a:solidFill>
                  <a:srgbClr val="586F7C"/>
                </a:solidFill>
                <a:latin typeface="Open Sans"/>
                <a:ea typeface="Open Sans"/>
                <a:cs typeface="Open Sans"/>
                <a:sym typeface="Open Sans"/>
              </a:rPr>
            </a:br>
            <a:r>
              <a:rPr lang="fr-FR" sz="3330" dirty="0">
                <a:solidFill>
                  <a:srgbClr val="586F7C"/>
                </a:solidFill>
                <a:latin typeface="Open Sans"/>
                <a:ea typeface="Open Sans"/>
                <a:cs typeface="Open Sans"/>
                <a:sym typeface="Open Sans"/>
              </a:rPr>
              <a:t>combinés)</a:t>
            </a:r>
          </a:p>
        </p:txBody>
      </p:sp>
      <p:sp>
        <p:nvSpPr>
          <p:cNvPr id="190" name="Google Shape;190;p14"/>
          <p:cNvSpPr txBox="1">
            <a:spLocks noGrp="1"/>
          </p:cNvSpPr>
          <p:nvPr>
            <p:ph type="body" idx="1"/>
          </p:nvPr>
        </p:nvSpPr>
        <p:spPr>
          <a:xfrm>
            <a:off x="506186" y="2171700"/>
            <a:ext cx="11034977" cy="4336676"/>
          </a:xfrm>
          <a:prstGeom prst="rect">
            <a:avLst/>
          </a:prstGeom>
          <a:noFill/>
          <a:ln>
            <a:noFill/>
          </a:ln>
        </p:spPr>
        <p:txBody>
          <a:bodyPr spcFirstLastPara="1" wrap="square" lIns="91425" tIns="45700" rIns="91425" bIns="45700" anchor="t" anchorCtr="0">
            <a:noAutofit/>
          </a:bodyPr>
          <a:lstStyle/>
          <a:p>
            <a:pPr lvl="0">
              <a:lnSpc>
                <a:spcPct val="150000"/>
              </a:lnSpc>
              <a:spcBef>
                <a:spcPts val="0"/>
              </a:spcBef>
              <a:buClr>
                <a:schemeClr val="dk1"/>
              </a:buClr>
            </a:pPr>
            <a:r>
              <a:rPr lang="en-US" b="1" dirty="0">
                <a:solidFill>
                  <a:schemeClr val="dk1"/>
                </a:solidFill>
                <a:latin typeface="Open Sans"/>
                <a:ea typeface="Open Sans"/>
                <a:cs typeface="Open Sans"/>
                <a:sym typeface="Open Sans"/>
              </a:rPr>
              <a:t>ARDI</a:t>
            </a:r>
            <a:r>
              <a:rPr lang="en-US" dirty="0">
                <a:solidFill>
                  <a:schemeClr val="dk1"/>
                </a:solidFill>
                <a:latin typeface="Open Sans"/>
                <a:ea typeface="Open Sans"/>
                <a:cs typeface="Open Sans"/>
                <a:sym typeface="Open Sans"/>
              </a:rPr>
              <a:t> </a:t>
            </a:r>
            <a:r>
              <a:rPr lang="fr-FR" dirty="0">
                <a:solidFill>
                  <a:schemeClr val="tx1"/>
                </a:solidFill>
                <a:latin typeface="Open Sans"/>
                <a:ea typeface="Open Sans"/>
                <a:cs typeface="Open Sans"/>
                <a:sym typeface="Open Sans"/>
              </a:rPr>
              <a:t>fournit des rubriques thématiques (dites matières vedettes)</a:t>
            </a:r>
            <a:r>
              <a:rPr lang="fr-FR" dirty="0">
                <a:solidFill>
                  <a:schemeClr val="dk1"/>
                </a:solidFill>
                <a:latin typeface="Open Sans"/>
                <a:ea typeface="Open Sans"/>
                <a:cs typeface="Open Sans"/>
                <a:sym typeface="Open Sans"/>
              </a:rPr>
              <a:t> </a:t>
            </a:r>
            <a:r>
              <a:rPr lang="fr-FR" dirty="0">
                <a:solidFill>
                  <a:schemeClr val="tx1"/>
                </a:solidFill>
                <a:latin typeface="Open Sans"/>
                <a:ea typeface="Open Sans"/>
                <a:cs typeface="Open Sans"/>
                <a:sym typeface="Open Sans"/>
              </a:rPr>
              <a:t>sélectionnées pour leur contenu.</a:t>
            </a:r>
            <a:endParaRPr lang="fr-FR" dirty="0"/>
          </a:p>
          <a:p>
            <a:pPr lvl="0">
              <a:lnSpc>
                <a:spcPct val="200000"/>
              </a:lnSpc>
              <a:spcBef>
                <a:spcPts val="0"/>
              </a:spcBef>
              <a:buClr>
                <a:schemeClr val="dk1"/>
              </a:buClr>
            </a:pPr>
            <a:r>
              <a:rPr lang="fr-FR" dirty="0">
                <a:solidFill>
                  <a:schemeClr val="dk1"/>
                </a:solidFill>
                <a:latin typeface="Open Sans"/>
                <a:ea typeface="Open Sans"/>
                <a:cs typeface="Open Sans"/>
                <a:sym typeface="Open Sans"/>
              </a:rPr>
              <a:t>Pour parcourir le contenu ARDI par sujet, cliquez sur le bouton </a:t>
            </a:r>
            <a:r>
              <a:rPr lang="fr-FR" b="1" dirty="0">
                <a:solidFill>
                  <a:schemeClr val="dk1"/>
                </a:solidFill>
                <a:latin typeface="Open Sans"/>
                <a:ea typeface="Open Sans"/>
                <a:cs typeface="Open Sans"/>
                <a:sym typeface="Open Sans"/>
              </a:rPr>
              <a:t>Sujet</a:t>
            </a:r>
          </a:p>
          <a:p>
            <a:pPr marL="457200" lvl="0" indent="0" algn="l" rtl="0">
              <a:lnSpc>
                <a:spcPct val="200000"/>
              </a:lnSpc>
              <a:spcBef>
                <a:spcPts val="1000"/>
              </a:spcBef>
              <a:spcAft>
                <a:spcPts val="0"/>
              </a:spcAft>
              <a:buNone/>
            </a:pPr>
            <a:endParaRPr dirty="0">
              <a:solidFill>
                <a:schemeClr val="dk1"/>
              </a:solidFill>
              <a:latin typeface="Open Sans"/>
              <a:ea typeface="Open Sans"/>
              <a:cs typeface="Open Sans"/>
              <a:sym typeface="Open Sans"/>
            </a:endParaRPr>
          </a:p>
          <a:p>
            <a:pPr lvl="0">
              <a:lnSpc>
                <a:spcPct val="150000"/>
              </a:lnSpc>
              <a:buClr>
                <a:schemeClr val="dk1"/>
              </a:buClr>
            </a:pPr>
            <a:r>
              <a:rPr lang="fr-FR" dirty="0">
                <a:solidFill>
                  <a:schemeClr val="dk1"/>
                </a:solidFill>
                <a:latin typeface="Open Sans"/>
                <a:ea typeface="Open Sans"/>
                <a:cs typeface="Open Sans"/>
                <a:sym typeface="Open Sans"/>
              </a:rPr>
              <a:t>Choisissez un sujet dans le menu déroulant et les titres de chaque catégorie de sujet seront affichés à l'écran.</a:t>
            </a:r>
          </a:p>
        </p:txBody>
      </p:sp>
      <p:pic>
        <p:nvPicPr>
          <p:cNvPr id="191" name="Google Shape;191;p14"/>
          <p:cNvPicPr preferRelativeResize="0"/>
          <p:nvPr/>
        </p:nvPicPr>
        <p:blipFill>
          <a:blip r:embed="rId3">
            <a:alphaModFix/>
          </a:blip>
          <a:stretch>
            <a:fillRect/>
          </a:stretch>
        </p:blipFill>
        <p:spPr>
          <a:xfrm>
            <a:off x="976543" y="4199858"/>
            <a:ext cx="9071099" cy="830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6"/>
          <p:cNvSpPr txBox="1">
            <a:spLocks noGrp="1"/>
          </p:cNvSpPr>
          <p:nvPr>
            <p:ph type="title"/>
          </p:nvPr>
        </p:nvSpPr>
        <p:spPr>
          <a:xfrm>
            <a:off x="0" y="439761"/>
            <a:ext cx="7994469"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dirty="0">
                <a:solidFill>
                  <a:srgbClr val="586F7C"/>
                </a:solidFill>
                <a:latin typeface="Open Sans"/>
                <a:ea typeface="Open Sans"/>
                <a:cs typeface="Open Sans"/>
                <a:sym typeface="Open Sans"/>
              </a:rPr>
              <a:t>Exemple</a:t>
            </a:r>
          </a:p>
        </p:txBody>
      </p:sp>
      <p:sp>
        <p:nvSpPr>
          <p:cNvPr id="198" name="Google Shape;198;p16"/>
          <p:cNvSpPr/>
          <p:nvPr/>
        </p:nvSpPr>
        <p:spPr>
          <a:xfrm>
            <a:off x="10972801" y="4931229"/>
            <a:ext cx="692998" cy="75111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9" name="Google Shape;199;p16"/>
          <p:cNvSpPr txBox="1"/>
          <p:nvPr/>
        </p:nvSpPr>
        <p:spPr>
          <a:xfrm>
            <a:off x="0" y="1755578"/>
            <a:ext cx="5798372" cy="1464463"/>
          </a:xfrm>
          <a:prstGeom prst="rect">
            <a:avLst/>
          </a:prstGeom>
          <a:noFill/>
          <a:ln>
            <a:noFill/>
          </a:ln>
        </p:spPr>
        <p:txBody>
          <a:bodyPr spcFirstLastPara="1" wrap="square" lIns="91425" tIns="45700" rIns="91425" bIns="45700" anchor="t" anchorCtr="0">
            <a:spAutoFit/>
          </a:bodyPr>
          <a:lstStyle/>
          <a:p>
            <a:pPr lvl="0" algn="ctr">
              <a:spcBef>
                <a:spcPts val="2000"/>
              </a:spcBef>
            </a:pPr>
            <a:r>
              <a:rPr lang="fr-FR" sz="2000" dirty="0">
                <a:latin typeface="Open Sans"/>
                <a:ea typeface="Open Sans"/>
                <a:cs typeface="Open Sans"/>
                <a:sym typeface="Open Sans"/>
              </a:rPr>
              <a:t>Cliquer sur </a:t>
            </a:r>
            <a:r>
              <a:rPr lang="fr-FR" sz="2000" b="1" dirty="0">
                <a:latin typeface="Open Sans"/>
                <a:ea typeface="Open Sans"/>
                <a:cs typeface="Open Sans"/>
                <a:sym typeface="Open Sans"/>
              </a:rPr>
              <a:t>Astronomie</a:t>
            </a:r>
            <a:r>
              <a:rPr lang="fr-FR" sz="2000" dirty="0">
                <a:latin typeface="Open Sans"/>
                <a:ea typeface="Open Sans"/>
                <a:cs typeface="Open Sans"/>
                <a:sym typeface="Open Sans"/>
              </a:rPr>
              <a:t> ouvre une liste spécifique qui comprend 26 revues et</a:t>
            </a:r>
          </a:p>
          <a:p>
            <a:pPr lvl="0" algn="ctr">
              <a:spcAft>
                <a:spcPts val="1500"/>
              </a:spcAft>
            </a:pPr>
            <a:r>
              <a:rPr lang="fr-FR" sz="2000" dirty="0">
                <a:latin typeface="Open Sans"/>
                <a:ea typeface="Open Sans"/>
                <a:cs typeface="Open Sans"/>
                <a:sym typeface="Open Sans"/>
              </a:rPr>
              <a:t> 47 livres (avril 2020)</a:t>
            </a:r>
          </a:p>
        </p:txBody>
      </p:sp>
      <p:pic>
        <p:nvPicPr>
          <p:cNvPr id="200" name="Google Shape;200;p16" descr="https://lh6.googleusercontent.com/D-G1rCSmRXNCpANLti1qELpzIjtMS_aH5dsJR_alfVw2i-ti1PP39mswjAPNdSvgSsAUOHrPl8yucBP9_Zrr8NdotKn2fr10HT9e0XNYgbNIa_51y-rizPq9HxObSzwBXCrIh3M"/>
          <p:cNvPicPr preferRelativeResize="0"/>
          <p:nvPr/>
        </p:nvPicPr>
        <p:blipFill rotWithShape="1">
          <a:blip r:embed="rId3">
            <a:alphaModFix/>
          </a:blip>
          <a:srcRect/>
          <a:stretch/>
        </p:blipFill>
        <p:spPr>
          <a:xfrm>
            <a:off x="114300" y="3543299"/>
            <a:ext cx="6153672" cy="2749925"/>
          </a:xfrm>
          <a:prstGeom prst="rect">
            <a:avLst/>
          </a:prstGeom>
          <a:noFill/>
          <a:ln>
            <a:noFill/>
          </a:ln>
        </p:spPr>
      </p:pic>
      <p:sp>
        <p:nvSpPr>
          <p:cNvPr id="201" name="Google Shape;201;p16"/>
          <p:cNvSpPr/>
          <p:nvPr/>
        </p:nvSpPr>
        <p:spPr>
          <a:xfrm>
            <a:off x="114300" y="5682343"/>
            <a:ext cx="2106386" cy="26125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02" name="Google Shape;202;p16"/>
          <p:cNvPicPr preferRelativeResize="0"/>
          <p:nvPr/>
        </p:nvPicPr>
        <p:blipFill rotWithShape="1">
          <a:blip r:embed="rId4">
            <a:alphaModFix/>
          </a:blip>
          <a:srcRect/>
          <a:stretch/>
        </p:blipFill>
        <p:spPr>
          <a:xfrm>
            <a:off x="6384471" y="2818504"/>
            <a:ext cx="5696398" cy="2863839"/>
          </a:xfrm>
          <a:prstGeom prst="rect">
            <a:avLst/>
          </a:prstGeom>
          <a:noFill/>
          <a:ln>
            <a:noFill/>
          </a:ln>
        </p:spPr>
      </p:pic>
      <p:sp>
        <p:nvSpPr>
          <p:cNvPr id="203" name="Google Shape;203;p16"/>
          <p:cNvSpPr/>
          <p:nvPr/>
        </p:nvSpPr>
        <p:spPr>
          <a:xfrm>
            <a:off x="10221686" y="3739243"/>
            <a:ext cx="751115" cy="375557"/>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4" name="Google Shape;204;p16"/>
          <p:cNvSpPr/>
          <p:nvPr/>
        </p:nvSpPr>
        <p:spPr>
          <a:xfrm>
            <a:off x="6384471" y="3543300"/>
            <a:ext cx="1609998" cy="439731"/>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5" name="Google Shape;205;p16"/>
          <p:cNvSpPr/>
          <p:nvPr/>
        </p:nvSpPr>
        <p:spPr>
          <a:xfrm>
            <a:off x="6384471" y="4816929"/>
            <a:ext cx="1257300" cy="326571"/>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06" name="Google Shape;206;p16"/>
          <p:cNvCxnSpPr/>
          <p:nvPr/>
        </p:nvCxnSpPr>
        <p:spPr>
          <a:xfrm rot="10800000" flipH="1">
            <a:off x="4313575" y="3822750"/>
            <a:ext cx="2070900" cy="868500"/>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7"/>
          <p:cNvSpPr txBox="1">
            <a:spLocks noGrp="1"/>
          </p:cNvSpPr>
          <p:nvPr>
            <p:ph type="title"/>
          </p:nvPr>
        </p:nvSpPr>
        <p:spPr>
          <a:xfrm>
            <a:off x="0" y="437222"/>
            <a:ext cx="7935686"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330" dirty="0">
                <a:solidFill>
                  <a:srgbClr val="586F7C"/>
                </a:solidFill>
                <a:latin typeface="Open Sans"/>
                <a:ea typeface="Open Sans"/>
                <a:cs typeface="Open Sans"/>
                <a:sym typeface="Open Sans"/>
              </a:rPr>
              <a:t>Parcourir par langue (revues et livres combinés)</a:t>
            </a:r>
          </a:p>
        </p:txBody>
      </p:sp>
      <p:sp>
        <p:nvSpPr>
          <p:cNvPr id="213" name="Google Shape;213;p7"/>
          <p:cNvSpPr txBox="1">
            <a:spLocks noGrp="1"/>
          </p:cNvSpPr>
          <p:nvPr>
            <p:ph type="body" idx="1"/>
          </p:nvPr>
        </p:nvSpPr>
        <p:spPr>
          <a:xfrm>
            <a:off x="473528" y="1926772"/>
            <a:ext cx="5796643" cy="4686300"/>
          </a:xfrm>
          <a:prstGeom prst="rect">
            <a:avLst/>
          </a:prstGeom>
          <a:noFill/>
          <a:ln>
            <a:noFill/>
          </a:ln>
        </p:spPr>
        <p:txBody>
          <a:bodyPr spcFirstLastPara="1" wrap="square" lIns="91425" tIns="45700" rIns="91425" bIns="45700" anchor="t" anchorCtr="0">
            <a:normAutofit fontScale="92500"/>
          </a:bodyPr>
          <a:lstStyle/>
          <a:p>
            <a:pPr marL="460375" lvl="0" indent="-342900" algn="just">
              <a:lnSpc>
                <a:spcPct val="150000"/>
              </a:lnSpc>
              <a:buClr>
                <a:schemeClr val="dk1"/>
              </a:buClr>
              <a:buSzPts val="2000"/>
            </a:pPr>
            <a:r>
              <a:rPr lang="fr-FR" sz="2000" dirty="0">
                <a:solidFill>
                  <a:schemeClr val="dk1"/>
                </a:solidFill>
                <a:latin typeface="Open Sans"/>
                <a:ea typeface="Open Sans"/>
                <a:cs typeface="Open Sans"/>
                <a:sym typeface="Open Sans"/>
              </a:rPr>
              <a:t>Les ressources dans </a:t>
            </a:r>
            <a:r>
              <a:rPr lang="fr-FR" sz="2000" b="1" dirty="0">
                <a:solidFill>
                  <a:schemeClr val="dk1"/>
                </a:solidFill>
                <a:latin typeface="Open Sans"/>
                <a:ea typeface="Open Sans"/>
                <a:cs typeface="Open Sans"/>
                <a:sym typeface="Open Sans"/>
              </a:rPr>
              <a:t>ARDI</a:t>
            </a:r>
            <a:r>
              <a:rPr lang="fr-FR" sz="2000" dirty="0">
                <a:solidFill>
                  <a:schemeClr val="dk1"/>
                </a:solidFill>
                <a:latin typeface="Open Sans"/>
                <a:ea typeface="Open Sans"/>
                <a:cs typeface="Open Sans"/>
                <a:sym typeface="Open Sans"/>
              </a:rPr>
              <a:t> peuvent être récupérées dans plusieurs langues.</a:t>
            </a:r>
          </a:p>
          <a:p>
            <a:pPr marL="460375" lvl="0" indent="-342900" algn="just">
              <a:lnSpc>
                <a:spcPct val="150000"/>
              </a:lnSpc>
              <a:buClr>
                <a:schemeClr val="dk1"/>
              </a:buClr>
              <a:buSzPts val="2000"/>
            </a:pPr>
            <a:r>
              <a:rPr lang="fr-FR" sz="2000" dirty="0">
                <a:solidFill>
                  <a:schemeClr val="dk1"/>
                </a:solidFill>
                <a:latin typeface="Open Sans"/>
                <a:ea typeface="Open Sans"/>
                <a:cs typeface="Open Sans"/>
                <a:sym typeface="Open Sans"/>
              </a:rPr>
              <a:t>La plupart des revues dans </a:t>
            </a:r>
            <a:r>
              <a:rPr lang="fr-FR" sz="2000" b="1" dirty="0">
                <a:solidFill>
                  <a:schemeClr val="dk1"/>
                </a:solidFill>
                <a:latin typeface="Open Sans"/>
                <a:ea typeface="Open Sans"/>
                <a:cs typeface="Open Sans"/>
                <a:sym typeface="Open Sans"/>
              </a:rPr>
              <a:t>ARDI</a:t>
            </a:r>
            <a:r>
              <a:rPr lang="fr-FR" sz="2000" dirty="0">
                <a:solidFill>
                  <a:schemeClr val="dk1"/>
                </a:solidFill>
                <a:latin typeface="Open Sans"/>
                <a:ea typeface="Open Sans"/>
                <a:cs typeface="Open Sans"/>
                <a:sym typeface="Open Sans"/>
              </a:rPr>
              <a:t> sont disponibles en </a:t>
            </a:r>
            <a:r>
              <a:rPr lang="fr-FR" sz="2000" b="1" dirty="0">
                <a:solidFill>
                  <a:schemeClr val="dk1"/>
                </a:solidFill>
                <a:latin typeface="Open Sans"/>
                <a:ea typeface="Open Sans"/>
                <a:cs typeface="Open Sans"/>
                <a:sym typeface="Open Sans"/>
              </a:rPr>
              <a:t>Anglais</a:t>
            </a:r>
            <a:r>
              <a:rPr lang="fr-FR" sz="2000" dirty="0">
                <a:solidFill>
                  <a:schemeClr val="dk1"/>
                </a:solidFill>
                <a:latin typeface="Open Sans"/>
                <a:ea typeface="Open Sans"/>
                <a:cs typeface="Open Sans"/>
                <a:sym typeface="Open Sans"/>
              </a:rPr>
              <a:t> mais certaines sont publiées dans d'autres langues.</a:t>
            </a:r>
          </a:p>
          <a:p>
            <a:pPr marL="460375" lvl="0" indent="-342900" algn="just">
              <a:lnSpc>
                <a:spcPct val="150000"/>
              </a:lnSpc>
              <a:buClr>
                <a:schemeClr val="dk1"/>
              </a:buClr>
              <a:buSzPts val="2000"/>
            </a:pPr>
            <a:r>
              <a:rPr lang="fr-FR" sz="2000" dirty="0">
                <a:solidFill>
                  <a:schemeClr val="dk1"/>
                </a:solidFill>
                <a:latin typeface="Open Sans"/>
                <a:ea typeface="Open Sans"/>
                <a:cs typeface="Open Sans"/>
                <a:sym typeface="Open Sans"/>
              </a:rPr>
              <a:t>Cela aide à la recherche locale.</a:t>
            </a:r>
          </a:p>
          <a:p>
            <a:pPr marL="460375" lvl="0" indent="-342900" algn="just">
              <a:lnSpc>
                <a:spcPct val="150000"/>
              </a:lnSpc>
              <a:spcBef>
                <a:spcPts val="1500"/>
              </a:spcBef>
              <a:buClr>
                <a:schemeClr val="dk1"/>
              </a:buClr>
              <a:buSzPts val="2000"/>
            </a:pPr>
            <a:r>
              <a:rPr lang="fr-FR" sz="2000" dirty="0">
                <a:solidFill>
                  <a:schemeClr val="tx1"/>
                </a:solidFill>
                <a:latin typeface="Open Sans"/>
                <a:ea typeface="Open Sans"/>
                <a:cs typeface="Open Sans"/>
                <a:sym typeface="Open Sans"/>
              </a:rPr>
              <a:t>Pour afficher le menu déroulant des langues dans </a:t>
            </a:r>
            <a:r>
              <a:rPr lang="fr-FR" sz="2000" b="1" dirty="0">
                <a:solidFill>
                  <a:schemeClr val="tx1"/>
                </a:solidFill>
                <a:latin typeface="Open Sans"/>
                <a:ea typeface="Open Sans"/>
                <a:cs typeface="Open Sans"/>
                <a:sym typeface="Open Sans"/>
              </a:rPr>
              <a:t>ARDI</a:t>
            </a:r>
            <a:r>
              <a:rPr lang="fr-FR" sz="2000" dirty="0">
                <a:solidFill>
                  <a:schemeClr val="tx1"/>
                </a:solidFill>
                <a:latin typeface="Open Sans"/>
                <a:ea typeface="Open Sans"/>
                <a:cs typeface="Open Sans"/>
                <a:sym typeface="Open Sans"/>
              </a:rPr>
              <a:t>, cliquez sur </a:t>
            </a:r>
            <a:r>
              <a:rPr lang="fr-FR" sz="2000" b="1" dirty="0">
                <a:solidFill>
                  <a:schemeClr val="tx1"/>
                </a:solidFill>
                <a:latin typeface="Open Sans"/>
                <a:ea typeface="Open Sans"/>
                <a:cs typeface="Open Sans"/>
                <a:sym typeface="Open Sans"/>
              </a:rPr>
              <a:t>Langue</a:t>
            </a:r>
            <a:r>
              <a:rPr lang="fr-FR" sz="2000" dirty="0">
                <a:solidFill>
                  <a:schemeClr val="tx1"/>
                </a:solidFill>
                <a:latin typeface="Open Sans"/>
                <a:ea typeface="Open Sans"/>
                <a:cs typeface="Open Sans"/>
                <a:sym typeface="Open Sans"/>
              </a:rPr>
              <a:t> dans la barre horizontale de la page Contenu.</a:t>
            </a:r>
          </a:p>
        </p:txBody>
      </p:sp>
      <p:pic>
        <p:nvPicPr>
          <p:cNvPr id="214" name="Google Shape;214;p7" descr="https://lh6.googleusercontent.com/sMh7uw6wZXdthywxMg51Y90Soa5QJcWu66iR6d6mu6fp3QvoI0-qssAT5ZAlZj1iEv7kVTRRc1rjR_hAbguGubvzEtK0YsJxHsGCxJfbrJPwjcBEH1NaI8RLXMDA8K9s6EXs2Kc"/>
          <p:cNvPicPr preferRelativeResize="0"/>
          <p:nvPr/>
        </p:nvPicPr>
        <p:blipFill rotWithShape="1">
          <a:blip r:embed="rId3">
            <a:alphaModFix/>
          </a:blip>
          <a:srcRect/>
          <a:stretch/>
        </p:blipFill>
        <p:spPr>
          <a:xfrm>
            <a:off x="6629401" y="2646381"/>
            <a:ext cx="5562600" cy="330259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0"/>
          <p:cNvSpPr txBox="1">
            <a:spLocks noGrp="1"/>
          </p:cNvSpPr>
          <p:nvPr>
            <p:ph type="title"/>
          </p:nvPr>
        </p:nvSpPr>
        <p:spPr>
          <a:xfrm>
            <a:off x="0" y="437222"/>
            <a:ext cx="813816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330" dirty="0">
                <a:solidFill>
                  <a:srgbClr val="586F7C"/>
                </a:solidFill>
                <a:latin typeface="Open Sans"/>
                <a:ea typeface="Open Sans"/>
                <a:cs typeface="Open Sans"/>
                <a:sym typeface="Open Sans"/>
              </a:rPr>
              <a:t>Exemple de revues / livres disponibles en Français</a:t>
            </a:r>
          </a:p>
        </p:txBody>
      </p:sp>
      <p:sp>
        <p:nvSpPr>
          <p:cNvPr id="221" name="Google Shape;221;p20"/>
          <p:cNvSpPr txBox="1"/>
          <p:nvPr/>
        </p:nvSpPr>
        <p:spPr>
          <a:xfrm>
            <a:off x="261257" y="3348797"/>
            <a:ext cx="3233057" cy="2246729"/>
          </a:xfrm>
          <a:prstGeom prst="rect">
            <a:avLst/>
          </a:prstGeom>
          <a:noFill/>
          <a:ln>
            <a:noFill/>
          </a:ln>
        </p:spPr>
        <p:txBody>
          <a:bodyPr spcFirstLastPara="1" wrap="square" lIns="91425" tIns="45700" rIns="91425" bIns="45700" anchor="t" anchorCtr="0">
            <a:spAutoFit/>
          </a:bodyPr>
          <a:lstStyle/>
          <a:p>
            <a:pPr lvl="0"/>
            <a:r>
              <a:rPr lang="en-US" sz="2800" b="1" i="0" u="none" strike="noStrike" cap="none" dirty="0">
                <a:solidFill>
                  <a:srgbClr val="000000"/>
                </a:solidFill>
                <a:latin typeface="Open Sans"/>
                <a:ea typeface="Open Sans"/>
                <a:cs typeface="Open Sans"/>
                <a:sym typeface="Open Sans"/>
              </a:rPr>
              <a:t>496 Revues </a:t>
            </a:r>
            <a:r>
              <a:rPr lang="en-US" sz="2800" b="0" i="0" u="none" strike="noStrike" cap="none" dirty="0">
                <a:solidFill>
                  <a:srgbClr val="000000"/>
                </a:solidFill>
                <a:latin typeface="Open Sans"/>
                <a:ea typeface="Open Sans"/>
                <a:cs typeface="Open Sans"/>
                <a:sym typeface="Open Sans"/>
              </a:rPr>
              <a:t>et</a:t>
            </a:r>
            <a:r>
              <a:rPr lang="en-US" sz="2800" b="1" i="0" u="none" strike="noStrike" cap="none" dirty="0">
                <a:solidFill>
                  <a:srgbClr val="000000"/>
                </a:solidFill>
                <a:latin typeface="Open Sans"/>
                <a:ea typeface="Open Sans"/>
                <a:cs typeface="Open Sans"/>
                <a:sym typeface="Open Sans"/>
              </a:rPr>
              <a:t> 487 Livres </a:t>
            </a:r>
            <a:r>
              <a:rPr lang="en-US" sz="2800" b="0" i="0" u="none" strike="noStrike" cap="none" dirty="0">
                <a:solidFill>
                  <a:srgbClr val="000000"/>
                </a:solidFill>
                <a:latin typeface="Open Sans"/>
                <a:ea typeface="Open Sans"/>
                <a:cs typeface="Open Sans"/>
                <a:sym typeface="Open Sans"/>
              </a:rPr>
              <a:t>sont disponilbles en </a:t>
            </a:r>
            <a:r>
              <a:rPr lang="en-US" sz="2800" b="1" dirty="0">
                <a:latin typeface="Open Sans"/>
                <a:ea typeface="Open Sans"/>
                <a:cs typeface="Open Sans"/>
                <a:sym typeface="Open Sans"/>
              </a:rPr>
              <a:t>Français</a:t>
            </a:r>
          </a:p>
          <a:p>
            <a:pPr lvl="0"/>
            <a:r>
              <a:rPr lang="en-US" sz="2800" b="0" i="0" u="none" strike="noStrike" cap="none" dirty="0">
                <a:solidFill>
                  <a:srgbClr val="000000"/>
                </a:solidFill>
                <a:latin typeface="Open Sans"/>
                <a:ea typeface="Open Sans"/>
                <a:cs typeface="Open Sans"/>
                <a:sym typeface="Open Sans"/>
              </a:rPr>
              <a:t>(Avril, 2020)</a:t>
            </a:r>
            <a:endParaRPr sz="2800" b="1" i="0" u="none" strike="noStrike" cap="none" dirty="0">
              <a:solidFill>
                <a:srgbClr val="000000"/>
              </a:solidFill>
              <a:latin typeface="Open Sans"/>
              <a:ea typeface="Open Sans"/>
              <a:cs typeface="Open Sans"/>
              <a:sym typeface="Open Sans"/>
            </a:endParaRPr>
          </a:p>
        </p:txBody>
      </p:sp>
      <p:pic>
        <p:nvPicPr>
          <p:cNvPr id="222" name="Google Shape;222;p20"/>
          <p:cNvPicPr preferRelativeResize="0"/>
          <p:nvPr/>
        </p:nvPicPr>
        <p:blipFill rotWithShape="1">
          <a:blip r:embed="rId3">
            <a:alphaModFix/>
          </a:blip>
          <a:srcRect/>
          <a:stretch/>
        </p:blipFill>
        <p:spPr>
          <a:xfrm>
            <a:off x="4291663" y="2596242"/>
            <a:ext cx="7692993" cy="3204749"/>
          </a:xfrm>
          <a:prstGeom prst="rect">
            <a:avLst/>
          </a:prstGeom>
          <a:noFill/>
          <a:ln>
            <a:noFill/>
          </a:ln>
        </p:spPr>
      </p:pic>
      <p:sp>
        <p:nvSpPr>
          <p:cNvPr id="223" name="Google Shape;223;p20"/>
          <p:cNvSpPr/>
          <p:nvPr/>
        </p:nvSpPr>
        <p:spPr>
          <a:xfrm>
            <a:off x="9356271" y="3348797"/>
            <a:ext cx="1420586" cy="553732"/>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4" name="Google Shape;224;p20"/>
          <p:cNvSpPr/>
          <p:nvPr/>
        </p:nvSpPr>
        <p:spPr>
          <a:xfrm>
            <a:off x="4441371" y="3069771"/>
            <a:ext cx="4016829" cy="70212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1"/>
          <p:cNvSpPr txBox="1">
            <a:spLocks noGrp="1"/>
          </p:cNvSpPr>
          <p:nvPr>
            <p:ph type="title"/>
          </p:nvPr>
        </p:nvSpPr>
        <p:spPr>
          <a:xfrm>
            <a:off x="146958" y="279699"/>
            <a:ext cx="8138160" cy="1352724"/>
          </a:xfrm>
          <a:prstGeom prst="rect">
            <a:avLst/>
          </a:prstGeom>
          <a:noFill/>
          <a:ln>
            <a:noFill/>
          </a:ln>
        </p:spPr>
        <p:txBody>
          <a:bodyPr spcFirstLastPara="1" wrap="square" lIns="91425" tIns="45700" rIns="91425" bIns="45700" anchor="t" anchorCtr="0">
            <a:normAutofit/>
          </a:bodyPr>
          <a:lstStyle/>
          <a:p>
            <a:pPr lvl="0">
              <a:lnSpc>
                <a:spcPct val="100000"/>
              </a:lnSpc>
              <a:buClr>
                <a:schemeClr val="dk1"/>
              </a:buClr>
              <a:buSzPts val="3200"/>
            </a:pPr>
            <a:r>
              <a:rPr lang="fr-FR" sz="3330" dirty="0">
                <a:solidFill>
                  <a:srgbClr val="586F7C"/>
                </a:solidFill>
                <a:latin typeface="Open Sans"/>
                <a:ea typeface="Open Sans"/>
                <a:cs typeface="Open Sans"/>
                <a:sym typeface="Open Sans"/>
              </a:rPr>
              <a:t>Parcourir par éditeur (revues et livres combinés)</a:t>
            </a:r>
          </a:p>
        </p:txBody>
      </p:sp>
      <p:sp>
        <p:nvSpPr>
          <p:cNvPr id="231" name="Google Shape;231;p11"/>
          <p:cNvSpPr txBox="1">
            <a:spLocks noGrp="1"/>
          </p:cNvSpPr>
          <p:nvPr>
            <p:ph type="body" idx="1"/>
          </p:nvPr>
        </p:nvSpPr>
        <p:spPr>
          <a:xfrm>
            <a:off x="146958" y="1947133"/>
            <a:ext cx="5584372" cy="4550486"/>
          </a:xfrm>
          <a:prstGeom prst="rect">
            <a:avLst/>
          </a:prstGeom>
          <a:noFill/>
          <a:ln>
            <a:noFill/>
          </a:ln>
        </p:spPr>
        <p:txBody>
          <a:bodyPr spcFirstLastPara="1" wrap="square" lIns="91425" tIns="45700" rIns="91425" bIns="45700" anchor="t" anchorCtr="0">
            <a:normAutofit/>
          </a:bodyPr>
          <a:lstStyle/>
          <a:p>
            <a:pPr marL="460375" lvl="0" indent="-342900" algn="just">
              <a:lnSpc>
                <a:spcPct val="140000"/>
              </a:lnSpc>
              <a:buClr>
                <a:schemeClr val="dk1"/>
              </a:buClr>
              <a:buSzPts val="1850"/>
            </a:pPr>
            <a:r>
              <a:rPr lang="fr-FR" dirty="0">
                <a:solidFill>
                  <a:schemeClr val="tx1"/>
                </a:solidFill>
                <a:latin typeface="Open Sans"/>
                <a:ea typeface="Open Sans"/>
                <a:cs typeface="Open Sans"/>
                <a:sym typeface="Open Sans"/>
              </a:rPr>
              <a:t>Pour afficher le menu déroulant Éditeur dans </a:t>
            </a:r>
            <a:r>
              <a:rPr lang="fr-FR" b="1" dirty="0">
                <a:solidFill>
                  <a:schemeClr val="tx1"/>
                </a:solidFill>
                <a:latin typeface="Open Sans"/>
                <a:ea typeface="Open Sans"/>
                <a:cs typeface="Open Sans"/>
                <a:sym typeface="Open Sans"/>
              </a:rPr>
              <a:t>ARDI</a:t>
            </a:r>
            <a:r>
              <a:rPr lang="fr-FR" dirty="0">
                <a:solidFill>
                  <a:schemeClr val="tx1"/>
                </a:solidFill>
                <a:latin typeface="Open Sans"/>
                <a:ea typeface="Open Sans"/>
                <a:cs typeface="Open Sans"/>
                <a:sym typeface="Open Sans"/>
              </a:rPr>
              <a:t>, </a:t>
            </a:r>
            <a:r>
              <a:rPr lang="fr-FR" dirty="0">
                <a:solidFill>
                  <a:schemeClr val="dk1"/>
                </a:solidFill>
                <a:latin typeface="Open Sans"/>
                <a:ea typeface="Open Sans"/>
                <a:cs typeface="Open Sans"/>
                <a:sym typeface="Open Sans"/>
              </a:rPr>
              <a:t>cliquez sur </a:t>
            </a:r>
            <a:r>
              <a:rPr lang="fr-FR" b="1" dirty="0">
                <a:solidFill>
                  <a:schemeClr val="dk1"/>
                </a:solidFill>
                <a:latin typeface="Open Sans"/>
                <a:ea typeface="Open Sans"/>
                <a:cs typeface="Open Sans"/>
                <a:sym typeface="Open Sans"/>
              </a:rPr>
              <a:t>Publisher</a:t>
            </a:r>
            <a:r>
              <a:rPr lang="fr-FR" dirty="0">
                <a:solidFill>
                  <a:schemeClr val="dk1"/>
                </a:solidFill>
                <a:latin typeface="Open Sans"/>
                <a:ea typeface="Open Sans"/>
                <a:cs typeface="Open Sans"/>
                <a:sym typeface="Open Sans"/>
              </a:rPr>
              <a:t> dans la barre horizontale de la page Contenu</a:t>
            </a:r>
          </a:p>
          <a:p>
            <a:pPr marL="460375" lvl="0" indent="-342900">
              <a:lnSpc>
                <a:spcPct val="150000"/>
              </a:lnSpc>
              <a:spcBef>
                <a:spcPts val="2000"/>
              </a:spcBef>
              <a:buClr>
                <a:schemeClr val="dk1"/>
              </a:buClr>
              <a:buSzPts val="1850"/>
            </a:pPr>
            <a:r>
              <a:rPr lang="fr-FR" dirty="0">
                <a:solidFill>
                  <a:schemeClr val="dk1"/>
                </a:solidFill>
                <a:latin typeface="Open Sans"/>
                <a:ea typeface="Open Sans"/>
                <a:cs typeface="Open Sans"/>
                <a:sym typeface="Open Sans"/>
              </a:rPr>
              <a:t>Dans le menu déroulant, sélectionnez un éditeur</a:t>
            </a:r>
            <a:endParaRPr dirty="0">
              <a:solidFill>
                <a:schemeClr val="dk1"/>
              </a:solidFill>
              <a:latin typeface="Open Sans"/>
              <a:ea typeface="Open Sans"/>
              <a:cs typeface="Open Sans"/>
              <a:sym typeface="Open Sans"/>
            </a:endParaRPr>
          </a:p>
        </p:txBody>
      </p:sp>
      <p:pic>
        <p:nvPicPr>
          <p:cNvPr id="232" name="Google Shape;232;p11" descr="https://lh6.googleusercontent.com/AVkyBVMZBHFbSUSBKON6Kbl7uhPhB-2R_HOklZmzM5oaPQ2l7fTsztZvXhEw0x1icEh92FkB98WtSb2YxL3CDgDe8HGXyT3ohq1pBmAkcfz1hIDcz4UO8uIcfWHWdUMFzOSf2Cw"/>
          <p:cNvPicPr preferRelativeResize="0"/>
          <p:nvPr/>
        </p:nvPicPr>
        <p:blipFill rotWithShape="1">
          <a:blip r:embed="rId3">
            <a:alphaModFix/>
          </a:blip>
          <a:srcRect/>
          <a:stretch/>
        </p:blipFill>
        <p:spPr>
          <a:xfrm>
            <a:off x="6302375" y="2676524"/>
            <a:ext cx="5734050" cy="27622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2"/>
          <p:cNvSpPr txBox="1">
            <a:spLocks noGrp="1"/>
          </p:cNvSpPr>
          <p:nvPr>
            <p:ph type="title"/>
          </p:nvPr>
        </p:nvSpPr>
        <p:spPr>
          <a:xfrm>
            <a:off x="0" y="268941"/>
            <a:ext cx="7478486" cy="1249181"/>
          </a:xfrm>
          <a:prstGeom prst="rect">
            <a:avLst/>
          </a:prstGeom>
          <a:noFill/>
          <a:ln>
            <a:noFill/>
          </a:ln>
        </p:spPr>
        <p:txBody>
          <a:bodyPr spcFirstLastPara="1" wrap="square" lIns="91425" tIns="45700" rIns="91425" bIns="45700" anchor="t" anchorCtr="0">
            <a:normAutofit/>
          </a:bodyPr>
          <a:lstStyle/>
          <a:p>
            <a:pPr lvl="0">
              <a:lnSpc>
                <a:spcPct val="100000"/>
              </a:lnSpc>
              <a:buClr>
                <a:schemeClr val="dk1"/>
              </a:buClr>
              <a:buSzPts val="3200"/>
            </a:pPr>
            <a:r>
              <a:rPr lang="fr-FR" sz="3330" dirty="0">
                <a:solidFill>
                  <a:srgbClr val="586F7C"/>
                </a:solidFill>
                <a:latin typeface="Open Sans"/>
                <a:ea typeface="Open Sans"/>
                <a:cs typeface="Open Sans"/>
                <a:sym typeface="Open Sans"/>
              </a:rPr>
              <a:t>Exemple de revues / livres de l'éditeur Elsevier</a:t>
            </a:r>
          </a:p>
        </p:txBody>
      </p:sp>
      <p:sp>
        <p:nvSpPr>
          <p:cNvPr id="239" name="Google Shape;239;p12"/>
          <p:cNvSpPr txBox="1"/>
          <p:nvPr/>
        </p:nvSpPr>
        <p:spPr>
          <a:xfrm>
            <a:off x="163286" y="2673007"/>
            <a:ext cx="3233057" cy="22467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rgbClr val="000000"/>
                </a:solidFill>
                <a:latin typeface="Open Sans"/>
                <a:ea typeface="Open Sans"/>
                <a:cs typeface="Open Sans"/>
                <a:sym typeface="Open Sans"/>
              </a:rPr>
              <a:t>2976 Revues </a:t>
            </a:r>
            <a:r>
              <a:rPr lang="en-US" sz="2800" i="0" u="none" strike="noStrike" cap="none" dirty="0">
                <a:solidFill>
                  <a:srgbClr val="000000"/>
                </a:solidFill>
                <a:latin typeface="Open Sans"/>
                <a:ea typeface="Open Sans"/>
                <a:cs typeface="Open Sans"/>
                <a:sym typeface="Open Sans"/>
              </a:rPr>
              <a:t>et </a:t>
            </a:r>
            <a:r>
              <a:rPr lang="en-US" sz="2800" b="1" i="0" u="none" strike="noStrike" cap="none" dirty="0">
                <a:solidFill>
                  <a:srgbClr val="000000"/>
                </a:solidFill>
                <a:latin typeface="Open Sans"/>
                <a:ea typeface="Open Sans"/>
                <a:cs typeface="Open Sans"/>
                <a:sym typeface="Open Sans"/>
              </a:rPr>
              <a:t>21699 livres </a:t>
            </a:r>
            <a:r>
              <a:rPr lang="en-US" sz="2800" b="0" i="0" u="none" strike="noStrike" cap="none" dirty="0">
                <a:solidFill>
                  <a:srgbClr val="000000"/>
                </a:solidFill>
                <a:latin typeface="Open Sans"/>
                <a:ea typeface="Open Sans"/>
                <a:cs typeface="Open Sans"/>
                <a:sym typeface="Open Sans"/>
              </a:rPr>
              <a:t>sont </a:t>
            </a:r>
            <a:r>
              <a:rPr lang="en-US" sz="2800" b="0" i="0" u="none" strike="noStrike" cap="none" dirty="0" err="1">
                <a:solidFill>
                  <a:srgbClr val="000000"/>
                </a:solidFill>
                <a:latin typeface="Open Sans"/>
                <a:ea typeface="Open Sans"/>
                <a:cs typeface="Open Sans"/>
                <a:sym typeface="Open Sans"/>
              </a:rPr>
              <a:t>disponilbles</a:t>
            </a:r>
            <a:r>
              <a:rPr lang="en-US" sz="2800" b="0" i="0" u="none" strike="noStrike" cap="none" dirty="0">
                <a:solidFill>
                  <a:srgbClr val="000000"/>
                </a:solidFill>
                <a:latin typeface="Open Sans"/>
                <a:ea typeface="Open Sans"/>
                <a:cs typeface="Open Sans"/>
                <a:sym typeface="Open Sans"/>
              </a:rPr>
              <a:t> à </a:t>
            </a:r>
            <a:r>
              <a:rPr lang="en-US" sz="2800" b="0" i="0" u="none" strike="noStrike" cap="none" dirty="0" err="1">
                <a:solidFill>
                  <a:srgbClr val="000000"/>
                </a:solidFill>
                <a:latin typeface="Open Sans"/>
                <a:ea typeface="Open Sans"/>
                <a:cs typeface="Open Sans"/>
                <a:sym typeface="Open Sans"/>
              </a:rPr>
              <a:t>partir</a:t>
            </a:r>
            <a:r>
              <a:rPr lang="en-US" sz="2800" b="0" i="0" u="none" strike="noStrike" cap="none" dirty="0">
                <a:solidFill>
                  <a:srgbClr val="000000"/>
                </a:solidFill>
                <a:latin typeface="Open Sans"/>
                <a:ea typeface="Open Sans"/>
                <a:cs typeface="Open Sans"/>
                <a:sym typeface="Open Sans"/>
              </a:rPr>
              <a:t> de </a:t>
            </a:r>
            <a:r>
              <a:rPr lang="en-US" sz="2800" b="1" i="0" u="none" strike="noStrike" cap="none" dirty="0">
                <a:solidFill>
                  <a:srgbClr val="000000"/>
                </a:solidFill>
                <a:latin typeface="Open Sans"/>
                <a:ea typeface="Open Sans"/>
                <a:cs typeface="Open Sans"/>
                <a:sym typeface="Open Sans"/>
              </a:rPr>
              <a:t>Elsevier  </a:t>
            </a:r>
            <a:r>
              <a:rPr lang="en-US" sz="2800" b="0" i="0" u="none" strike="noStrike" cap="none" dirty="0">
                <a:solidFill>
                  <a:srgbClr val="000000"/>
                </a:solidFill>
                <a:latin typeface="Open Sans"/>
                <a:ea typeface="Open Sans"/>
                <a:cs typeface="Open Sans"/>
                <a:sym typeface="Open Sans"/>
              </a:rPr>
              <a:t>(Avril, 2020)</a:t>
            </a:r>
            <a:endParaRPr sz="2800" b="1" i="0" u="none" strike="noStrike" cap="none" dirty="0">
              <a:solidFill>
                <a:srgbClr val="000000"/>
              </a:solidFill>
              <a:latin typeface="Open Sans"/>
              <a:ea typeface="Open Sans"/>
              <a:cs typeface="Open Sans"/>
              <a:sym typeface="Open Sans"/>
            </a:endParaRPr>
          </a:p>
        </p:txBody>
      </p:sp>
      <p:pic>
        <p:nvPicPr>
          <p:cNvPr id="240" name="Google Shape;240;p12"/>
          <p:cNvPicPr preferRelativeResize="0"/>
          <p:nvPr/>
        </p:nvPicPr>
        <p:blipFill rotWithShape="1">
          <a:blip r:embed="rId3">
            <a:alphaModFix/>
          </a:blip>
          <a:srcRect/>
          <a:stretch/>
        </p:blipFill>
        <p:spPr>
          <a:xfrm>
            <a:off x="3657600" y="1710880"/>
            <a:ext cx="8399041" cy="4536335"/>
          </a:xfrm>
          <a:prstGeom prst="rect">
            <a:avLst/>
          </a:prstGeom>
          <a:noFill/>
          <a:ln>
            <a:noFill/>
          </a:ln>
        </p:spPr>
      </p:pic>
      <p:sp>
        <p:nvSpPr>
          <p:cNvPr id="241" name="Google Shape;241;p12"/>
          <p:cNvSpPr/>
          <p:nvPr/>
        </p:nvSpPr>
        <p:spPr>
          <a:xfrm>
            <a:off x="9258300" y="3575957"/>
            <a:ext cx="1355271" cy="440871"/>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2" name="Google Shape;242;p12"/>
          <p:cNvSpPr/>
          <p:nvPr/>
        </p:nvSpPr>
        <p:spPr>
          <a:xfrm>
            <a:off x="3739243" y="3298371"/>
            <a:ext cx="4425043" cy="68067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111303"/>
            <a:ext cx="9613800" cy="1080900"/>
          </a:xfrm>
          <a:prstGeom prst="rect">
            <a:avLst/>
          </a:prstGeom>
          <a:noFill/>
          <a:ln>
            <a:noFill/>
          </a:ln>
        </p:spPr>
        <p:txBody>
          <a:bodyPr spcFirstLastPara="1" wrap="square" lIns="91425" tIns="45700" rIns="91425" bIns="45700" anchor="ctr" anchorCtr="0">
            <a:normAutofit/>
          </a:bodyPr>
          <a:lstStyle/>
          <a:p>
            <a:pPr lvl="0"/>
            <a:r>
              <a:rPr lang="en-US" dirty="0" err="1">
                <a:solidFill>
                  <a:srgbClr val="586F7C"/>
                </a:solidFill>
                <a:latin typeface="Open Sans"/>
                <a:ea typeface="Open Sans"/>
                <a:cs typeface="Open Sans"/>
                <a:sym typeface="Open Sans"/>
              </a:rPr>
              <a:t>Sommaire</a:t>
            </a:r>
            <a:endParaRPr dirty="0">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473530" y="1740212"/>
            <a:ext cx="10597241" cy="4513631"/>
          </a:xfrm>
          <a:prstGeom prst="rect">
            <a:avLst/>
          </a:prstGeom>
          <a:noFill/>
          <a:ln>
            <a:noFill/>
          </a:ln>
        </p:spPr>
        <p:txBody>
          <a:bodyPr spcFirstLastPara="1" wrap="square" lIns="91425" tIns="45700" rIns="91425" bIns="45700" anchor="t" anchorCtr="0">
            <a:noAutofit/>
          </a:bodyPr>
          <a:lstStyle/>
          <a:p>
            <a:pPr marL="342900" lvl="0" indent="-342900">
              <a:lnSpc>
                <a:spcPct val="150000"/>
              </a:lnSpc>
              <a:spcBef>
                <a:spcPts val="0"/>
              </a:spcBef>
              <a:buClr>
                <a:schemeClr val="dk2"/>
              </a:buClr>
              <a:buSzPts val="1120"/>
            </a:pPr>
            <a:r>
              <a:rPr lang="fr-FR" sz="1600" dirty="0">
                <a:solidFill>
                  <a:schemeClr val="dk1"/>
                </a:solidFill>
                <a:latin typeface="Open Sans"/>
                <a:ea typeface="Open Sans"/>
                <a:cs typeface="Open Sans"/>
                <a:sym typeface="Open Sans"/>
              </a:rPr>
              <a:t>Contexte</a:t>
            </a:r>
          </a:p>
          <a:p>
            <a:pPr marL="342900" lvl="0" indent="-342900">
              <a:lnSpc>
                <a:spcPct val="150000"/>
              </a:lnSpc>
              <a:spcBef>
                <a:spcPts val="0"/>
              </a:spcBef>
              <a:buClr>
                <a:schemeClr val="dk2"/>
              </a:buClr>
              <a:buSzPts val="1120"/>
            </a:pPr>
            <a:r>
              <a:rPr lang="fr-FR" sz="1600" dirty="0">
                <a:solidFill>
                  <a:schemeClr val="dk1"/>
                </a:solidFill>
                <a:latin typeface="Open Sans"/>
                <a:ea typeface="Open Sans"/>
                <a:cs typeface="Open Sans"/>
                <a:sym typeface="Open Sans"/>
              </a:rPr>
              <a:t>Accès à ARDI</a:t>
            </a:r>
          </a:p>
          <a:p>
            <a:pPr marL="342900" lvl="0" indent="-342900">
              <a:lnSpc>
                <a:spcPct val="150000"/>
              </a:lnSpc>
              <a:spcBef>
                <a:spcPts val="0"/>
              </a:spcBef>
              <a:buClr>
                <a:schemeClr val="dk2"/>
              </a:buClr>
              <a:buSzPts val="1120"/>
            </a:pPr>
            <a:r>
              <a:rPr lang="fr-FR" sz="1600" dirty="0">
                <a:solidFill>
                  <a:schemeClr val="dk1"/>
                </a:solidFill>
                <a:latin typeface="Open Sans"/>
                <a:ea typeface="Open Sans"/>
                <a:cs typeface="Open Sans"/>
                <a:sym typeface="Open Sans"/>
              </a:rPr>
              <a:t>Parcourir le portail ARDI</a:t>
            </a:r>
          </a:p>
          <a:p>
            <a:pPr marL="342900" lvl="0" indent="-342900">
              <a:lnSpc>
                <a:spcPct val="150000"/>
              </a:lnSpc>
              <a:spcBef>
                <a:spcPts val="0"/>
              </a:spcBef>
              <a:buClr>
                <a:schemeClr val="dk2"/>
              </a:buClr>
              <a:buSzPts val="1120"/>
            </a:pPr>
            <a:r>
              <a:rPr lang="fr-FR" sz="1600" dirty="0">
                <a:solidFill>
                  <a:schemeClr val="dk1"/>
                </a:solidFill>
                <a:latin typeface="Open Sans"/>
                <a:ea typeface="Open Sans"/>
                <a:cs typeface="Open Sans"/>
                <a:sym typeface="Open Sans"/>
              </a:rPr>
              <a:t>Parcourir par titre (revues et livres)</a:t>
            </a:r>
          </a:p>
          <a:p>
            <a:pPr marL="342900" lvl="0" indent="-342900">
              <a:lnSpc>
                <a:spcPct val="150000"/>
              </a:lnSpc>
              <a:spcBef>
                <a:spcPts val="0"/>
              </a:spcBef>
              <a:buClr>
                <a:schemeClr val="dk2"/>
              </a:buClr>
              <a:buSzPts val="1120"/>
            </a:pPr>
            <a:r>
              <a:rPr lang="fr-FR" sz="1600" dirty="0">
                <a:solidFill>
                  <a:schemeClr val="dk1"/>
                </a:solidFill>
                <a:latin typeface="Open Sans"/>
                <a:ea typeface="Open Sans"/>
                <a:cs typeface="Open Sans"/>
                <a:sym typeface="Open Sans"/>
              </a:rPr>
              <a:t>Parcourir par sujet (revues et livres combinés)</a:t>
            </a:r>
          </a:p>
          <a:p>
            <a:pPr marL="342900" lvl="0" indent="-342900">
              <a:lnSpc>
                <a:spcPct val="150000"/>
              </a:lnSpc>
              <a:spcBef>
                <a:spcPts val="0"/>
              </a:spcBef>
              <a:buClr>
                <a:schemeClr val="dk2"/>
              </a:buClr>
              <a:buSzPts val="1120"/>
            </a:pPr>
            <a:r>
              <a:rPr lang="fr-FR" sz="1600" dirty="0">
                <a:solidFill>
                  <a:schemeClr val="dk1"/>
                </a:solidFill>
                <a:latin typeface="Open Sans"/>
                <a:ea typeface="Open Sans"/>
                <a:cs typeface="Open Sans"/>
                <a:sym typeface="Open Sans"/>
              </a:rPr>
              <a:t>Parcourir par langue (revues et livres combinés)</a:t>
            </a:r>
          </a:p>
          <a:p>
            <a:pPr marL="342900" lvl="0" indent="-342900">
              <a:lnSpc>
                <a:spcPct val="150000"/>
              </a:lnSpc>
              <a:spcBef>
                <a:spcPts val="0"/>
              </a:spcBef>
              <a:buClr>
                <a:schemeClr val="dk2"/>
              </a:buClr>
              <a:buSzPts val="1120"/>
            </a:pPr>
            <a:r>
              <a:rPr lang="fr-FR" sz="1600" dirty="0">
                <a:solidFill>
                  <a:schemeClr val="dk1"/>
                </a:solidFill>
                <a:latin typeface="Open Sans"/>
                <a:ea typeface="Open Sans"/>
                <a:cs typeface="Open Sans"/>
                <a:sym typeface="Open Sans"/>
              </a:rPr>
              <a:t>Parcourir par éditeur (revues et livres combinés)</a:t>
            </a:r>
          </a:p>
          <a:p>
            <a:pPr marL="342900" lvl="0" indent="-342900">
              <a:lnSpc>
                <a:spcPct val="150000"/>
              </a:lnSpc>
              <a:spcBef>
                <a:spcPts val="0"/>
              </a:spcBef>
              <a:buClr>
                <a:schemeClr val="dk2"/>
              </a:buClr>
              <a:buSzPts val="1120"/>
            </a:pPr>
            <a:r>
              <a:rPr lang="fr-FR" sz="1600" dirty="0">
                <a:solidFill>
                  <a:schemeClr val="dk1"/>
                </a:solidFill>
                <a:latin typeface="Open Sans"/>
                <a:ea typeface="Open Sans"/>
                <a:cs typeface="Open Sans"/>
                <a:sym typeface="Open Sans"/>
              </a:rPr>
              <a:t>Bases de données pour la découverte, sources de référence et collections gratuites</a:t>
            </a:r>
          </a:p>
          <a:p>
            <a:pPr marL="342900" lvl="0" indent="-342900">
              <a:lnSpc>
                <a:spcPct val="150000"/>
              </a:lnSpc>
              <a:spcBef>
                <a:spcPts val="0"/>
              </a:spcBef>
              <a:buClr>
                <a:schemeClr val="dk2"/>
              </a:buClr>
              <a:buSzPts val="1120"/>
            </a:pPr>
            <a:r>
              <a:rPr lang="fr-FR" sz="1600" dirty="0">
                <a:solidFill>
                  <a:schemeClr val="dk1"/>
                </a:solidFill>
                <a:latin typeface="Open Sans"/>
                <a:ea typeface="Open Sans"/>
                <a:cs typeface="Open Sans"/>
                <a:sym typeface="Open Sans"/>
              </a:rPr>
              <a:t>Rechercher dans ARDI à l'aide de Summon</a:t>
            </a:r>
          </a:p>
          <a:p>
            <a:pPr marL="342900" lvl="0" indent="-342900">
              <a:lnSpc>
                <a:spcPct val="150000"/>
              </a:lnSpc>
              <a:spcBef>
                <a:spcPts val="0"/>
              </a:spcBef>
              <a:buClr>
                <a:schemeClr val="dk2"/>
              </a:buClr>
              <a:buSzPts val="1120"/>
            </a:pPr>
            <a:r>
              <a:rPr lang="fr-FR" sz="1600" dirty="0">
                <a:solidFill>
                  <a:schemeClr val="dk1"/>
                </a:solidFill>
                <a:latin typeface="Open Sans"/>
                <a:ea typeface="Open Sans"/>
                <a:cs typeface="Open Sans"/>
                <a:sym typeface="Open Sans"/>
              </a:rPr>
              <a:t>Collections de pays</a:t>
            </a:r>
          </a:p>
          <a:p>
            <a:pPr marL="342900" lvl="0" indent="-342900">
              <a:lnSpc>
                <a:spcPct val="150000"/>
              </a:lnSpc>
              <a:spcBef>
                <a:spcPts val="0"/>
              </a:spcBef>
              <a:buClr>
                <a:schemeClr val="dk2"/>
              </a:buClr>
              <a:buSzPts val="1120"/>
            </a:pPr>
            <a:r>
              <a:rPr lang="fr-FR" sz="1600" dirty="0">
                <a:solidFill>
                  <a:schemeClr val="dk1"/>
                </a:solidFill>
                <a:latin typeface="Open Sans"/>
                <a:ea typeface="Open Sans"/>
                <a:cs typeface="Open Sans"/>
                <a:sym typeface="Open Sans"/>
              </a:rPr>
              <a:t>Rechercher / télécharger un article et exporter une citation de revue</a:t>
            </a:r>
          </a:p>
          <a:p>
            <a:pPr marL="342900" lvl="0" indent="-342900">
              <a:lnSpc>
                <a:spcPct val="150000"/>
              </a:lnSpc>
              <a:spcBef>
                <a:spcPts val="0"/>
              </a:spcBef>
              <a:buClr>
                <a:schemeClr val="dk2"/>
              </a:buClr>
              <a:buSzPts val="1120"/>
            </a:pPr>
            <a:r>
              <a:rPr lang="fr-FR" sz="1600" dirty="0">
                <a:solidFill>
                  <a:schemeClr val="dk1"/>
                </a:solidFill>
                <a:latin typeface="Open Sans"/>
                <a:ea typeface="Open Sans"/>
                <a:cs typeface="Open Sans"/>
                <a:sym typeface="Open Sans"/>
              </a:rPr>
              <a:t>Dépannage et assistance</a:t>
            </a:r>
            <a:endParaRPr sz="1600" dirty="0">
              <a:solidFill>
                <a:schemeClr val="dk1"/>
              </a:solidFill>
              <a:latin typeface="Open Sans"/>
              <a:ea typeface="Open Sans"/>
              <a:cs typeface="Open Sans"/>
              <a:sym typeface="Open Sans"/>
            </a:endParaRPr>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a:t>v1.0 April 2020</a:t>
            </a:r>
            <a:endParaRPr sz="1200"/>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lvl="0">
              <a:buSzPts val="1200"/>
            </a:pPr>
            <a:r>
              <a:rPr lang="fr-FR" sz="1200" dirty="0"/>
              <a:t>Ce travail est autorisé sous </a:t>
            </a:r>
            <a:r>
              <a:rPr lang="en-US" sz="1200" b="0" i="0" u="none" strike="noStrike" cap="none" dirty="0">
                <a:solidFill>
                  <a:srgbClr val="000000"/>
                </a:solidFill>
                <a:latin typeface="Arial"/>
                <a:ea typeface="Arial"/>
                <a:cs typeface="Arial"/>
                <a:sym typeface="Arial"/>
              </a:rPr>
              <a:t>Creative Commons </a:t>
            </a:r>
            <a:r>
              <a:rPr lang="en-US" sz="1200" b="0" i="0" u="sng" strike="noStrike" cap="none" dirty="0">
                <a:solidFill>
                  <a:schemeClr val="hlink"/>
                </a:solidFill>
                <a:latin typeface="Arial"/>
                <a:ea typeface="Arial"/>
                <a:cs typeface="Arial"/>
                <a:sym typeface="Arial"/>
                <a:hlinkClick r:id="rId4"/>
              </a:rPr>
              <a:t>Attribution-</a:t>
            </a:r>
            <a:r>
              <a:rPr lang="en-US" sz="1200" b="0" i="0" u="sng" strike="noStrike" cap="none" dirty="0" err="1">
                <a:solidFill>
                  <a:schemeClr val="hlink"/>
                </a:solidFill>
                <a:latin typeface="Arial"/>
                <a:ea typeface="Arial"/>
                <a:cs typeface="Arial"/>
                <a:sym typeface="Arial"/>
                <a:hlinkClick r:id="rId4"/>
              </a:rPr>
              <a:t>ShareAlike</a:t>
            </a:r>
            <a:r>
              <a:rPr lang="en-US" sz="1200" b="0" i="0" u="sng" strike="noStrike" cap="none" dirty="0">
                <a:solidFill>
                  <a:schemeClr val="hlink"/>
                </a:solidFill>
                <a:latin typeface="Arial"/>
                <a:ea typeface="Arial"/>
                <a:cs typeface="Arial"/>
                <a:sym typeface="Arial"/>
                <a:hlinkClick r:id="rId4"/>
              </a:rPr>
              <a:t> 4.0 International</a:t>
            </a:r>
            <a:r>
              <a:rPr lang="en-US" sz="1200" b="0" i="0" u="none" strike="noStrike" cap="none" dirty="0">
                <a:solidFill>
                  <a:srgbClr val="000000"/>
                </a:solidFill>
                <a:latin typeface="Arial"/>
                <a:ea typeface="Arial"/>
                <a:cs typeface="Arial"/>
                <a:sym typeface="Arial"/>
              </a:rPr>
              <a:t> (CC BY-SA 4.0)</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7"/>
          <p:cNvSpPr txBox="1">
            <a:spLocks noGrp="1"/>
          </p:cNvSpPr>
          <p:nvPr>
            <p:ph type="title"/>
          </p:nvPr>
        </p:nvSpPr>
        <p:spPr>
          <a:xfrm>
            <a:off x="0" y="437222"/>
            <a:ext cx="8180614"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000" dirty="0">
                <a:solidFill>
                  <a:srgbClr val="586F7C"/>
                </a:solidFill>
                <a:latin typeface="Open Sans"/>
                <a:ea typeface="Open Sans"/>
                <a:cs typeface="Open Sans"/>
                <a:sym typeface="Open Sans"/>
              </a:rPr>
              <a:t>Bases de données pour la découverte</a:t>
            </a:r>
          </a:p>
        </p:txBody>
      </p:sp>
      <p:sp>
        <p:nvSpPr>
          <p:cNvPr id="249" name="Google Shape;249;p17"/>
          <p:cNvSpPr txBox="1">
            <a:spLocks noGrp="1"/>
          </p:cNvSpPr>
          <p:nvPr>
            <p:ph type="body" idx="1"/>
          </p:nvPr>
        </p:nvSpPr>
        <p:spPr>
          <a:xfrm>
            <a:off x="0" y="1681850"/>
            <a:ext cx="4750800" cy="4082100"/>
          </a:xfrm>
          <a:prstGeom prst="rect">
            <a:avLst/>
          </a:prstGeom>
          <a:noFill/>
          <a:ln>
            <a:noFill/>
          </a:ln>
        </p:spPr>
        <p:txBody>
          <a:bodyPr spcFirstLastPara="1" wrap="square" lIns="91425" tIns="45700" rIns="91425" bIns="45700" anchor="t" anchorCtr="0">
            <a:noAutofit/>
          </a:bodyPr>
          <a:lstStyle/>
          <a:p>
            <a:pPr marL="460375" lvl="0" indent="-342900">
              <a:lnSpc>
                <a:spcPct val="100000"/>
              </a:lnSpc>
              <a:buClr>
                <a:schemeClr val="dk1"/>
              </a:buClr>
              <a:buSzPts val="1850"/>
            </a:pPr>
            <a:r>
              <a:rPr lang="fr-FR" sz="1800" b="1" dirty="0">
                <a:solidFill>
                  <a:schemeClr val="dk1"/>
                </a:solidFill>
                <a:latin typeface="Open Sans"/>
                <a:ea typeface="Open Sans"/>
                <a:cs typeface="Open Sans"/>
                <a:sym typeface="Open Sans"/>
              </a:rPr>
              <a:t>Bases de données pour la découverte </a:t>
            </a:r>
            <a:r>
              <a:rPr lang="fr-FR" sz="1800" dirty="0">
                <a:solidFill>
                  <a:schemeClr val="dk1"/>
                </a:solidFill>
                <a:latin typeface="Open Sans"/>
                <a:ea typeface="Open Sans"/>
                <a:cs typeface="Open Sans"/>
                <a:sym typeface="Open Sans"/>
              </a:rPr>
              <a:t>contient une liste de ressources utiles avec un accès en texte intégral aux utilisateurs de Research4Life.</a:t>
            </a:r>
          </a:p>
          <a:p>
            <a:pPr marL="460375" lvl="0" indent="-342900">
              <a:lnSpc>
                <a:spcPct val="100000"/>
              </a:lnSpc>
              <a:buClr>
                <a:schemeClr val="dk1"/>
              </a:buClr>
              <a:buSzPts val="1850"/>
            </a:pPr>
            <a:r>
              <a:rPr lang="fr-FR" sz="1800" dirty="0">
                <a:solidFill>
                  <a:schemeClr val="dk1"/>
                </a:solidFill>
                <a:latin typeface="Open Sans"/>
                <a:ea typeface="Open Sans"/>
                <a:cs typeface="Open Sans"/>
                <a:sym typeface="Open Sans"/>
              </a:rPr>
              <a:t>Certains sont interdisciplinaires tandis que d'autres sont spécifiques à une discipline </a:t>
            </a:r>
            <a:r>
              <a:rPr lang="en-US" sz="1800" b="1" dirty="0">
                <a:solidFill>
                  <a:schemeClr val="dk1"/>
                </a:solidFill>
                <a:latin typeface="Open Sans"/>
                <a:ea typeface="Open Sans"/>
                <a:cs typeface="Open Sans"/>
                <a:sym typeface="Open Sans"/>
              </a:rPr>
              <a:t>ARDI.</a:t>
            </a:r>
            <a:endParaRPr sz="1800" b="1" dirty="0">
              <a:solidFill>
                <a:schemeClr val="dk1"/>
              </a:solidFill>
              <a:latin typeface="Open Sans"/>
              <a:ea typeface="Open Sans"/>
              <a:cs typeface="Open Sans"/>
              <a:sym typeface="Open Sans"/>
            </a:endParaRPr>
          </a:p>
          <a:p>
            <a:pPr marL="460375" lvl="0" indent="-342900">
              <a:lnSpc>
                <a:spcPct val="100000"/>
              </a:lnSpc>
              <a:buClr>
                <a:schemeClr val="dk1"/>
              </a:buClr>
              <a:buSzPts val="1850"/>
            </a:pPr>
            <a:r>
              <a:rPr lang="fr-FR" sz="1800" dirty="0">
                <a:solidFill>
                  <a:schemeClr val="dk1"/>
                </a:solidFill>
                <a:latin typeface="Open Sans"/>
                <a:ea typeface="Open Sans"/>
                <a:cs typeface="Open Sans"/>
                <a:sym typeface="Open Sans"/>
              </a:rPr>
              <a:t>Ces bases de données renferment </a:t>
            </a:r>
            <a:r>
              <a:rPr lang="fr-FR" sz="1800" b="1" dirty="0">
                <a:solidFill>
                  <a:schemeClr val="dk1"/>
                </a:solidFill>
                <a:latin typeface="Open Sans"/>
                <a:ea typeface="Open Sans"/>
                <a:cs typeface="Open Sans"/>
                <a:sym typeface="Open Sans"/>
              </a:rPr>
              <a:t>CiteSeer X, FSTA - Résumés des sciences et technologies alimentaires; CAB Résumés, Dimensions, Scopus</a:t>
            </a:r>
            <a:r>
              <a:rPr lang="fr-FR" sz="1800" dirty="0">
                <a:solidFill>
                  <a:schemeClr val="dk1"/>
                </a:solidFill>
                <a:latin typeface="Open Sans"/>
                <a:ea typeface="Open Sans"/>
                <a:cs typeface="Open Sans"/>
                <a:sym typeface="Open Sans"/>
              </a:rPr>
              <a:t> et de nombreuses autres bases de données avec accès au texte intégral.</a:t>
            </a:r>
            <a:endParaRPr sz="1800" dirty="0">
              <a:solidFill>
                <a:schemeClr val="dk1"/>
              </a:solidFill>
              <a:latin typeface="Open Sans"/>
              <a:ea typeface="Open Sans"/>
              <a:cs typeface="Open Sans"/>
              <a:sym typeface="Open Sans"/>
            </a:endParaRPr>
          </a:p>
          <a:p>
            <a:pPr marL="460375" lvl="0" indent="-225425" algn="l" rtl="0">
              <a:lnSpc>
                <a:spcPct val="100000"/>
              </a:lnSpc>
              <a:spcBef>
                <a:spcPts val="1000"/>
              </a:spcBef>
              <a:spcAft>
                <a:spcPts val="0"/>
              </a:spcAft>
              <a:buClr>
                <a:schemeClr val="dk1"/>
              </a:buClr>
              <a:buSzPts val="1850"/>
              <a:buNone/>
            </a:pPr>
            <a:endParaRPr sz="1800" b="1" dirty="0">
              <a:solidFill>
                <a:schemeClr val="dk1"/>
              </a:solidFill>
              <a:latin typeface="Open Sans"/>
              <a:ea typeface="Open Sans"/>
              <a:cs typeface="Open Sans"/>
              <a:sym typeface="Open Sans"/>
            </a:endParaRPr>
          </a:p>
          <a:p>
            <a:pPr marL="460375" lvl="0" indent="-225425" algn="l" rtl="0">
              <a:lnSpc>
                <a:spcPct val="100000"/>
              </a:lnSpc>
              <a:spcBef>
                <a:spcPts val="1000"/>
              </a:spcBef>
              <a:spcAft>
                <a:spcPts val="0"/>
              </a:spcAft>
              <a:buClr>
                <a:schemeClr val="dk1"/>
              </a:buClr>
              <a:buSzPts val="1850"/>
              <a:buNone/>
            </a:pPr>
            <a:endParaRPr sz="1800" dirty="0">
              <a:solidFill>
                <a:schemeClr val="dk1"/>
              </a:solidFill>
              <a:latin typeface="Open Sans"/>
              <a:ea typeface="Open Sans"/>
              <a:cs typeface="Open Sans"/>
              <a:sym typeface="Open Sans"/>
            </a:endParaRPr>
          </a:p>
        </p:txBody>
      </p:sp>
      <p:sp>
        <p:nvSpPr>
          <p:cNvPr id="250" name="Google Shape;250;p17"/>
          <p:cNvSpPr/>
          <p:nvPr/>
        </p:nvSpPr>
        <p:spPr>
          <a:xfrm>
            <a:off x="6715329" y="2948057"/>
            <a:ext cx="1371600" cy="2613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52" name="Google Shape;252;p17"/>
          <p:cNvPicPr preferRelativeResize="0"/>
          <p:nvPr/>
        </p:nvPicPr>
        <p:blipFill>
          <a:blip r:embed="rId3">
            <a:alphaModFix/>
          </a:blip>
          <a:stretch>
            <a:fillRect/>
          </a:stretch>
        </p:blipFill>
        <p:spPr>
          <a:xfrm>
            <a:off x="4750800" y="2005425"/>
            <a:ext cx="3876374" cy="2120950"/>
          </a:xfrm>
          <a:prstGeom prst="rect">
            <a:avLst/>
          </a:prstGeom>
          <a:noFill/>
          <a:ln w="25400" cap="flat" cmpd="sng">
            <a:solidFill>
              <a:srgbClr val="FF0000"/>
            </a:solidFill>
            <a:prstDash val="solid"/>
            <a:round/>
            <a:headEnd type="none" w="sm" len="sm"/>
            <a:tailEnd type="none" w="sm" len="sm"/>
          </a:ln>
        </p:spPr>
      </p:pic>
      <p:sp>
        <p:nvSpPr>
          <p:cNvPr id="253" name="Google Shape;253;p17"/>
          <p:cNvSpPr/>
          <p:nvPr/>
        </p:nvSpPr>
        <p:spPr>
          <a:xfrm>
            <a:off x="6932975" y="3129825"/>
            <a:ext cx="936300" cy="2613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254" name="Google Shape;254;p17"/>
          <p:cNvPicPr preferRelativeResize="0"/>
          <p:nvPr/>
        </p:nvPicPr>
        <p:blipFill>
          <a:blip r:embed="rId4">
            <a:alphaModFix/>
          </a:blip>
          <a:stretch>
            <a:fillRect/>
          </a:stretch>
        </p:blipFill>
        <p:spPr>
          <a:xfrm>
            <a:off x="8738724" y="1668375"/>
            <a:ext cx="3453276" cy="3184189"/>
          </a:xfrm>
          <a:prstGeom prst="rect">
            <a:avLst/>
          </a:prstGeom>
          <a:noFill/>
          <a:ln>
            <a:noFill/>
          </a:ln>
        </p:spPr>
      </p:pic>
      <p:sp>
        <p:nvSpPr>
          <p:cNvPr id="255" name="Google Shape;255;p17"/>
          <p:cNvSpPr/>
          <p:nvPr/>
        </p:nvSpPr>
        <p:spPr>
          <a:xfrm>
            <a:off x="8738725" y="1769175"/>
            <a:ext cx="1200300" cy="2613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256" name="Google Shape;256;p17"/>
          <p:cNvCxnSpPr>
            <a:stCxn id="253" idx="0"/>
            <a:endCxn id="255" idx="1"/>
          </p:cNvCxnSpPr>
          <p:nvPr/>
        </p:nvCxnSpPr>
        <p:spPr>
          <a:xfrm rot="10800000" flipH="1">
            <a:off x="7401125" y="1899825"/>
            <a:ext cx="1337700" cy="1230000"/>
          </a:xfrm>
          <a:prstGeom prst="straightConnector1">
            <a:avLst/>
          </a:prstGeom>
          <a:noFill/>
          <a:ln w="9525" cap="flat" cmpd="sng">
            <a:solidFill>
              <a:srgbClr val="FF0000"/>
            </a:solidFill>
            <a:prstDash val="solid"/>
            <a:round/>
            <a:headEnd type="none" w="sm" len="sm"/>
            <a:tailEnd type="triangle" w="med" len="med"/>
          </a:ln>
        </p:spPr>
      </p:cxnSp>
      <p:sp>
        <p:nvSpPr>
          <p:cNvPr id="2" name="TextBox 1">
            <a:extLst>
              <a:ext uri="{FF2B5EF4-FFF2-40B4-BE49-F238E27FC236}">
                <a16:creationId xmlns:a16="http://schemas.microsoft.com/office/drawing/2014/main" id="{FEA735E3-CDAE-46ED-ABB5-B923A1AD3152}"/>
              </a:ext>
            </a:extLst>
          </p:cNvPr>
          <p:cNvSpPr txBox="1"/>
          <p:nvPr/>
        </p:nvSpPr>
        <p:spPr>
          <a:xfrm>
            <a:off x="4810023" y="5189625"/>
            <a:ext cx="6917167" cy="1200329"/>
          </a:xfrm>
          <a:prstGeom prst="rect">
            <a:avLst/>
          </a:prstGeom>
          <a:noFill/>
        </p:spPr>
        <p:txBody>
          <a:bodyPr wrap="square" rtlCol="0">
            <a:spAutoFit/>
          </a:bodyPr>
          <a:lstStyle/>
          <a:p>
            <a:r>
              <a:rPr lang="fr-FR" sz="1800" dirty="0"/>
              <a:t>Notez que les éditeurs ont la possibilité d'accorder l'accès aux bases de données et aux ressources de référence - voir la page suivante. Certaines de ces ressources peuvent ne pas être disponibles </a:t>
            </a:r>
            <a:r>
              <a:rPr lang="fr-FR" sz="1800" dirty="0">
                <a:latin typeface="Open Sans" panose="020B0606030504020204" pitchFamily="34" charset="0"/>
                <a:ea typeface="Open Sans" panose="020B0606030504020204" pitchFamily="34" charset="0"/>
                <a:cs typeface="Open Sans" panose="020B0606030504020204" pitchFamily="34" charset="0"/>
              </a:rPr>
              <a:t>dans</a:t>
            </a:r>
            <a:r>
              <a:rPr lang="fr-FR" sz="1800" dirty="0"/>
              <a:t> un pays donné.</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3"/>
          <p:cNvSpPr txBox="1">
            <a:spLocks noGrp="1"/>
          </p:cNvSpPr>
          <p:nvPr>
            <p:ph type="title"/>
          </p:nvPr>
        </p:nvSpPr>
        <p:spPr>
          <a:xfrm>
            <a:off x="0" y="437222"/>
            <a:ext cx="8180614"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sz="3000" dirty="0">
                <a:solidFill>
                  <a:srgbClr val="586F7C"/>
                </a:solidFill>
                <a:latin typeface="Open Sans"/>
                <a:ea typeface="Open Sans"/>
                <a:cs typeface="Open Sans"/>
                <a:sym typeface="Open Sans"/>
              </a:rPr>
              <a:t>Ressources de référence</a:t>
            </a:r>
          </a:p>
        </p:txBody>
      </p:sp>
      <p:sp>
        <p:nvSpPr>
          <p:cNvPr id="263" name="Google Shape;263;p23"/>
          <p:cNvSpPr txBox="1">
            <a:spLocks noGrp="1"/>
          </p:cNvSpPr>
          <p:nvPr>
            <p:ph type="body" idx="1"/>
          </p:nvPr>
        </p:nvSpPr>
        <p:spPr>
          <a:xfrm>
            <a:off x="0" y="1681850"/>
            <a:ext cx="4015500" cy="4784400"/>
          </a:xfrm>
          <a:prstGeom prst="rect">
            <a:avLst/>
          </a:prstGeom>
          <a:noFill/>
          <a:ln>
            <a:noFill/>
          </a:ln>
        </p:spPr>
        <p:txBody>
          <a:bodyPr spcFirstLastPara="1" wrap="square" lIns="91425" tIns="45700" rIns="91425" bIns="45700" anchor="t" anchorCtr="0">
            <a:noAutofit/>
          </a:bodyPr>
          <a:lstStyle/>
          <a:p>
            <a:pPr marL="460375" lvl="0" indent="-342900">
              <a:lnSpc>
                <a:spcPct val="100000"/>
              </a:lnSpc>
              <a:spcBef>
                <a:spcPts val="1500"/>
              </a:spcBef>
              <a:buClr>
                <a:schemeClr val="dk1"/>
              </a:buClr>
              <a:buSzPts val="1850"/>
            </a:pPr>
            <a:r>
              <a:rPr lang="fr-FR" sz="2000" b="1" dirty="0">
                <a:solidFill>
                  <a:schemeClr val="dk1"/>
                </a:solidFill>
                <a:latin typeface="Open Sans"/>
                <a:ea typeface="Open Sans"/>
                <a:cs typeface="Open Sans"/>
                <a:sym typeface="Open Sans"/>
              </a:rPr>
              <a:t>Les Ressources de référence </a:t>
            </a:r>
            <a:r>
              <a:rPr lang="fr-FR" sz="2000" dirty="0">
                <a:solidFill>
                  <a:schemeClr val="dk1"/>
                </a:solidFill>
                <a:latin typeface="Open Sans"/>
                <a:ea typeface="Open Sans"/>
                <a:cs typeface="Open Sans"/>
                <a:sym typeface="Open Sans"/>
              </a:rPr>
              <a:t>sont utiles pour trouver des sources primaires pour une étude, une recherche ou des besoins d'information quotidiens.</a:t>
            </a:r>
          </a:p>
          <a:p>
            <a:pPr marL="117475" lvl="0" indent="0" algn="l" rtl="0">
              <a:lnSpc>
                <a:spcPct val="100000"/>
              </a:lnSpc>
              <a:spcBef>
                <a:spcPts val="0"/>
              </a:spcBef>
              <a:spcAft>
                <a:spcPts val="0"/>
              </a:spcAft>
              <a:buClr>
                <a:schemeClr val="dk1"/>
              </a:buClr>
              <a:buSzPts val="1850"/>
              <a:buNone/>
            </a:pPr>
            <a:endParaRPr sz="2000" dirty="0">
              <a:solidFill>
                <a:schemeClr val="dk1"/>
              </a:solidFill>
              <a:latin typeface="Open Sans"/>
              <a:ea typeface="Open Sans"/>
              <a:cs typeface="Open Sans"/>
              <a:sym typeface="Open Sans"/>
            </a:endParaRPr>
          </a:p>
          <a:p>
            <a:pPr marL="460375" lvl="0" indent="-342900">
              <a:lnSpc>
                <a:spcPct val="100000"/>
              </a:lnSpc>
              <a:spcBef>
                <a:spcPts val="0"/>
              </a:spcBef>
              <a:buClr>
                <a:schemeClr val="dk1"/>
              </a:buClr>
              <a:buSzPts val="1850"/>
            </a:pPr>
            <a:r>
              <a:rPr lang="en-US" sz="2000" b="1" dirty="0">
                <a:solidFill>
                  <a:schemeClr val="dk1"/>
                </a:solidFill>
                <a:latin typeface="Open Sans"/>
                <a:ea typeface="Open Sans"/>
                <a:cs typeface="Open Sans"/>
                <a:sym typeface="Open Sans"/>
              </a:rPr>
              <a:t>ARDI </a:t>
            </a:r>
            <a:r>
              <a:rPr lang="fr-FR" sz="2000" dirty="0">
                <a:solidFill>
                  <a:schemeClr val="dk1"/>
                </a:solidFill>
                <a:latin typeface="Open Sans"/>
                <a:ea typeface="Open Sans"/>
                <a:cs typeface="Open Sans"/>
                <a:sym typeface="Open Sans"/>
              </a:rPr>
              <a:t>répertorie les ressources de référence sur la page principale, sous Sources de référence dans les domaines </a:t>
            </a:r>
            <a:r>
              <a:rPr lang="fr-FR" sz="2000" dirty="0">
                <a:solidFill>
                  <a:schemeClr val="dk1"/>
                </a:solidFill>
                <a:latin typeface="Open Sans"/>
                <a:ea typeface="Open Sans"/>
                <a:cs typeface="Open Sans"/>
              </a:rPr>
              <a:t>lié au développement et à l'innovation</a:t>
            </a:r>
            <a:endParaRPr sz="2000" dirty="0">
              <a:solidFill>
                <a:schemeClr val="dk1"/>
              </a:solidFill>
              <a:latin typeface="Open Sans"/>
              <a:ea typeface="Open Sans"/>
              <a:cs typeface="Open Sans"/>
              <a:sym typeface="Open Sans"/>
            </a:endParaRPr>
          </a:p>
        </p:txBody>
      </p:sp>
      <p:pic>
        <p:nvPicPr>
          <p:cNvPr id="264" name="Google Shape;264;p23"/>
          <p:cNvPicPr preferRelativeResize="0"/>
          <p:nvPr/>
        </p:nvPicPr>
        <p:blipFill>
          <a:blip r:embed="rId3">
            <a:alphaModFix/>
          </a:blip>
          <a:stretch>
            <a:fillRect/>
          </a:stretch>
        </p:blipFill>
        <p:spPr>
          <a:xfrm>
            <a:off x="3865475" y="1769175"/>
            <a:ext cx="4871849" cy="2916816"/>
          </a:xfrm>
          <a:prstGeom prst="rect">
            <a:avLst/>
          </a:prstGeom>
          <a:noFill/>
          <a:ln>
            <a:noFill/>
          </a:ln>
        </p:spPr>
      </p:pic>
      <p:sp>
        <p:nvSpPr>
          <p:cNvPr id="265" name="Google Shape;265;p23"/>
          <p:cNvSpPr/>
          <p:nvPr/>
        </p:nvSpPr>
        <p:spPr>
          <a:xfrm>
            <a:off x="6652175" y="3637725"/>
            <a:ext cx="954000" cy="2535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00" b="0" i="0" u="none" strike="noStrike" cap="none">
              <a:solidFill>
                <a:srgbClr val="FFFFFF"/>
              </a:solidFill>
              <a:latin typeface="Arial"/>
              <a:ea typeface="Arial"/>
              <a:cs typeface="Arial"/>
              <a:sym typeface="Arial"/>
            </a:endParaRPr>
          </a:p>
        </p:txBody>
      </p:sp>
      <p:sp>
        <p:nvSpPr>
          <p:cNvPr id="266" name="Google Shape;266;p23"/>
          <p:cNvSpPr/>
          <p:nvPr/>
        </p:nvSpPr>
        <p:spPr>
          <a:xfrm>
            <a:off x="8851300" y="1743025"/>
            <a:ext cx="1803300" cy="3462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00" b="0" i="0" u="none" strike="noStrike" cap="none">
              <a:solidFill>
                <a:srgbClr val="FFFFFF"/>
              </a:solidFill>
              <a:latin typeface="Arial"/>
              <a:ea typeface="Arial"/>
              <a:cs typeface="Arial"/>
              <a:sym typeface="Arial"/>
            </a:endParaRPr>
          </a:p>
        </p:txBody>
      </p:sp>
      <p:pic>
        <p:nvPicPr>
          <p:cNvPr id="267" name="Google Shape;267;p23"/>
          <p:cNvPicPr preferRelativeResize="0"/>
          <p:nvPr/>
        </p:nvPicPr>
        <p:blipFill>
          <a:blip r:embed="rId4">
            <a:alphaModFix/>
          </a:blip>
          <a:stretch>
            <a:fillRect/>
          </a:stretch>
        </p:blipFill>
        <p:spPr>
          <a:xfrm>
            <a:off x="8737325" y="1681850"/>
            <a:ext cx="3454675" cy="4072329"/>
          </a:xfrm>
          <a:prstGeom prst="rect">
            <a:avLst/>
          </a:prstGeom>
          <a:noFill/>
          <a:ln>
            <a:noFill/>
          </a:ln>
        </p:spPr>
      </p:pic>
      <p:sp>
        <p:nvSpPr>
          <p:cNvPr id="268" name="Google Shape;268;p23"/>
          <p:cNvSpPr/>
          <p:nvPr/>
        </p:nvSpPr>
        <p:spPr>
          <a:xfrm>
            <a:off x="8851300" y="1681850"/>
            <a:ext cx="1803300" cy="3462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00" b="0" i="0" u="none" strike="noStrike" cap="none">
              <a:solidFill>
                <a:srgbClr val="FFFFFF"/>
              </a:solidFill>
              <a:latin typeface="Arial"/>
              <a:ea typeface="Arial"/>
              <a:cs typeface="Arial"/>
              <a:sym typeface="Arial"/>
            </a:endParaRPr>
          </a:p>
        </p:txBody>
      </p:sp>
      <p:cxnSp>
        <p:nvCxnSpPr>
          <p:cNvPr id="269" name="Google Shape;269;p23"/>
          <p:cNvCxnSpPr>
            <a:stCxn id="265" idx="0"/>
            <a:endCxn id="268" idx="1"/>
          </p:cNvCxnSpPr>
          <p:nvPr/>
        </p:nvCxnSpPr>
        <p:spPr>
          <a:xfrm rot="10800000" flipH="1">
            <a:off x="7129175" y="1854825"/>
            <a:ext cx="1722000" cy="1782900"/>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8"/>
          <p:cNvSpPr txBox="1">
            <a:spLocks noGrp="1"/>
          </p:cNvSpPr>
          <p:nvPr>
            <p:ph type="title"/>
          </p:nvPr>
        </p:nvSpPr>
        <p:spPr>
          <a:xfrm>
            <a:off x="0" y="437222"/>
            <a:ext cx="8180614"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sz="3000" dirty="0">
                <a:solidFill>
                  <a:srgbClr val="586F7C"/>
                </a:solidFill>
                <a:latin typeface="Open Sans"/>
                <a:ea typeface="Open Sans"/>
                <a:cs typeface="Open Sans"/>
                <a:sym typeface="Open Sans"/>
              </a:rPr>
              <a:t>Collections gratuites</a:t>
            </a:r>
          </a:p>
        </p:txBody>
      </p:sp>
      <p:sp>
        <p:nvSpPr>
          <p:cNvPr id="276" name="Google Shape;276;p18"/>
          <p:cNvSpPr txBox="1">
            <a:spLocks noGrp="1"/>
          </p:cNvSpPr>
          <p:nvPr>
            <p:ph type="body" idx="1"/>
          </p:nvPr>
        </p:nvSpPr>
        <p:spPr>
          <a:xfrm>
            <a:off x="1" y="1871831"/>
            <a:ext cx="4963886" cy="4594283"/>
          </a:xfrm>
          <a:prstGeom prst="rect">
            <a:avLst/>
          </a:prstGeom>
          <a:noFill/>
          <a:ln>
            <a:noFill/>
          </a:ln>
        </p:spPr>
        <p:txBody>
          <a:bodyPr spcFirstLastPara="1" wrap="square" lIns="91425" tIns="45700" rIns="91425" bIns="45700" anchor="t" anchorCtr="0">
            <a:noAutofit/>
          </a:bodyPr>
          <a:lstStyle/>
          <a:p>
            <a:pPr marL="460375" lvl="0" indent="-342900">
              <a:lnSpc>
                <a:spcPct val="100000"/>
              </a:lnSpc>
              <a:buClr>
                <a:schemeClr val="dk1"/>
              </a:buClr>
              <a:buSzPts val="1850"/>
            </a:pPr>
            <a:r>
              <a:rPr lang="fr-FR" sz="2200" dirty="0">
                <a:solidFill>
                  <a:schemeClr val="tx1"/>
                </a:solidFill>
                <a:latin typeface="Open Sans"/>
                <a:ea typeface="Open Sans"/>
                <a:cs typeface="Open Sans"/>
                <a:sym typeface="Open Sans"/>
              </a:rPr>
              <a:t>Aujourd'hui, la communauté scientifique dispose de nombreuses ressources de qualité en libre accès.</a:t>
            </a:r>
          </a:p>
          <a:p>
            <a:pPr marL="460375" lvl="0" indent="-342900">
              <a:lnSpc>
                <a:spcPct val="100000"/>
              </a:lnSpc>
              <a:buClr>
                <a:schemeClr val="dk1"/>
              </a:buClr>
              <a:buSzPts val="1850"/>
            </a:pPr>
            <a:r>
              <a:rPr lang="en-US" sz="2200" b="1" dirty="0">
                <a:solidFill>
                  <a:schemeClr val="dk1"/>
                </a:solidFill>
                <a:latin typeface="Open Sans"/>
                <a:ea typeface="Open Sans"/>
                <a:cs typeface="Open Sans"/>
                <a:sym typeface="Open Sans"/>
              </a:rPr>
              <a:t>ARDI </a:t>
            </a:r>
            <a:r>
              <a:rPr lang="fr-FR" sz="2200" dirty="0">
                <a:solidFill>
                  <a:schemeClr val="dk1"/>
                </a:solidFill>
                <a:latin typeface="Open Sans"/>
                <a:ea typeface="Open Sans"/>
                <a:cs typeface="Open Sans"/>
                <a:sym typeface="Open Sans"/>
              </a:rPr>
              <a:t>propose une liste de plateformes d'accès gratuit sous Collections gratuites.</a:t>
            </a:r>
            <a:endParaRPr dirty="0"/>
          </a:p>
          <a:p>
            <a:pPr marL="460375" lvl="0" indent="-342900">
              <a:lnSpc>
                <a:spcPct val="100000"/>
              </a:lnSpc>
              <a:buClr>
                <a:schemeClr val="dk1"/>
              </a:buClr>
              <a:buSzPts val="1850"/>
            </a:pPr>
            <a:r>
              <a:rPr lang="en-US" sz="2200" b="1" dirty="0">
                <a:solidFill>
                  <a:schemeClr val="dk1"/>
                </a:solidFill>
                <a:latin typeface="Open Sans"/>
                <a:ea typeface="Open Sans"/>
                <a:cs typeface="Open Sans"/>
                <a:sym typeface="Open Sans"/>
              </a:rPr>
              <a:t>ARDI </a:t>
            </a:r>
            <a:r>
              <a:rPr lang="fr-FR" sz="2200" dirty="0">
                <a:solidFill>
                  <a:schemeClr val="tx1"/>
                </a:solidFill>
                <a:latin typeface="Open Sans"/>
                <a:ea typeface="Open Sans"/>
                <a:cs typeface="Open Sans"/>
                <a:sym typeface="Open Sans"/>
              </a:rPr>
              <a:t>accueille dans son contenu un large éventail de ressources en libre accès, allant des </a:t>
            </a:r>
            <a:r>
              <a:rPr lang="fr-FR" sz="2200" b="1" dirty="0">
                <a:solidFill>
                  <a:schemeClr val="tx1"/>
                </a:solidFill>
                <a:latin typeface="Open Sans"/>
                <a:ea typeface="Open Sans"/>
                <a:cs typeface="Open Sans"/>
                <a:sym typeface="Open Sans"/>
              </a:rPr>
              <a:t>revues en libre accès hybride </a:t>
            </a:r>
            <a:r>
              <a:rPr lang="fr-FR" sz="2200" dirty="0">
                <a:solidFill>
                  <a:schemeClr val="tx1"/>
                </a:solidFill>
                <a:latin typeface="Open Sans"/>
                <a:ea typeface="Open Sans"/>
                <a:cs typeface="Open Sans"/>
                <a:sym typeface="Open Sans"/>
              </a:rPr>
              <a:t>aux </a:t>
            </a:r>
            <a:r>
              <a:rPr lang="fr-FR" sz="2200" b="1" dirty="0">
                <a:solidFill>
                  <a:schemeClr val="tx1"/>
                </a:solidFill>
                <a:latin typeface="Open Sans"/>
                <a:ea typeface="Open Sans"/>
                <a:cs typeface="Open Sans"/>
                <a:sym typeface="Open Sans"/>
              </a:rPr>
              <a:t>revues en libre accès intégral</a:t>
            </a:r>
            <a:r>
              <a:rPr lang="fr-FR" sz="2200" dirty="0">
                <a:solidFill>
                  <a:schemeClr val="tx1"/>
                </a:solidFill>
                <a:latin typeface="Open Sans"/>
                <a:ea typeface="Open Sans"/>
                <a:cs typeface="Open Sans"/>
                <a:sym typeface="Open Sans"/>
              </a:rPr>
              <a:t>.</a:t>
            </a:r>
          </a:p>
          <a:p>
            <a:pPr marL="460375" lvl="0" indent="-342900" algn="l" rtl="0">
              <a:lnSpc>
                <a:spcPct val="100000"/>
              </a:lnSpc>
              <a:spcBef>
                <a:spcPts val="1000"/>
              </a:spcBef>
              <a:spcAft>
                <a:spcPts val="0"/>
              </a:spcAft>
              <a:buClr>
                <a:schemeClr val="dk1"/>
              </a:buClr>
              <a:buSzPts val="1850"/>
              <a:buChar char="●"/>
            </a:pPr>
            <a:endParaRPr dirty="0"/>
          </a:p>
        </p:txBody>
      </p:sp>
      <p:pic>
        <p:nvPicPr>
          <p:cNvPr id="277" name="Google Shape;277;p18" descr="https://lh3.googleusercontent.com/wER2Fhm73bO4YwHDaGEw80L2M6vprUjxqLxQcvwVkNJ5l_36unsWz7UJMAVPyi8TjL0BH5EXm_kZjFUoqEQwEhRQ054qJviRQZmycME43ZNK5h362gVRuej1Mvwx4bt0k_aZDsQ"/>
          <p:cNvPicPr preferRelativeResize="0"/>
          <p:nvPr/>
        </p:nvPicPr>
        <p:blipFill rotWithShape="1">
          <a:blip r:embed="rId3">
            <a:alphaModFix/>
          </a:blip>
          <a:srcRect/>
          <a:stretch/>
        </p:blipFill>
        <p:spPr>
          <a:xfrm>
            <a:off x="4963887" y="2380569"/>
            <a:ext cx="6960329" cy="387327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4"/>
          <p:cNvSpPr txBox="1">
            <a:spLocks noGrp="1"/>
          </p:cNvSpPr>
          <p:nvPr>
            <p:ph type="title"/>
          </p:nvPr>
        </p:nvSpPr>
        <p:spPr>
          <a:xfrm>
            <a:off x="0" y="378812"/>
            <a:ext cx="8098971"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fr-FR" dirty="0">
                <a:solidFill>
                  <a:srgbClr val="586F7C"/>
                </a:solidFill>
                <a:latin typeface="Open Sans"/>
                <a:ea typeface="Open Sans"/>
                <a:cs typeface="Open Sans"/>
                <a:sym typeface="Open Sans"/>
              </a:rPr>
              <a:t>Rechercher dans ARDI en utilisant </a:t>
            </a:r>
            <a:r>
              <a:rPr lang="fr-FR" dirty="0" err="1">
                <a:solidFill>
                  <a:srgbClr val="586F7C"/>
                </a:solidFill>
                <a:latin typeface="Open Sans"/>
                <a:ea typeface="Open Sans"/>
                <a:cs typeface="Open Sans"/>
                <a:sym typeface="Open Sans"/>
              </a:rPr>
              <a:t>Summon</a:t>
            </a:r>
            <a:endParaRPr lang="fr-FR" dirty="0">
              <a:solidFill>
                <a:srgbClr val="586F7C"/>
              </a:solidFill>
              <a:latin typeface="Open Sans"/>
              <a:ea typeface="Open Sans"/>
              <a:cs typeface="Open Sans"/>
              <a:sym typeface="Open Sans"/>
            </a:endParaRPr>
          </a:p>
        </p:txBody>
      </p:sp>
      <p:sp>
        <p:nvSpPr>
          <p:cNvPr id="284" name="Google Shape;284;p24"/>
          <p:cNvSpPr txBox="1">
            <a:spLocks noGrp="1"/>
          </p:cNvSpPr>
          <p:nvPr>
            <p:ph type="body" idx="1"/>
          </p:nvPr>
        </p:nvSpPr>
        <p:spPr>
          <a:xfrm>
            <a:off x="437325" y="1874300"/>
            <a:ext cx="11112000" cy="4570200"/>
          </a:xfrm>
          <a:prstGeom prst="rect">
            <a:avLst/>
          </a:prstGeom>
          <a:noFill/>
          <a:ln>
            <a:noFill/>
          </a:ln>
        </p:spPr>
        <p:txBody>
          <a:bodyPr spcFirstLastPara="1" wrap="square" lIns="91425" tIns="45700" rIns="91425" bIns="45700" anchor="t" anchorCtr="0">
            <a:noAutofit/>
          </a:bodyPr>
          <a:lstStyle/>
          <a:p>
            <a:pPr lvl="0" indent="-393700" algn="just">
              <a:lnSpc>
                <a:spcPct val="100000"/>
              </a:lnSpc>
              <a:buClr>
                <a:schemeClr val="dk1"/>
              </a:buClr>
              <a:buSzPts val="2600"/>
            </a:pPr>
            <a:r>
              <a:rPr lang="en-US" b="1" dirty="0">
                <a:solidFill>
                  <a:schemeClr val="dk1"/>
                </a:solidFill>
                <a:latin typeface="Open Sans"/>
                <a:ea typeface="Open Sans"/>
                <a:cs typeface="Open Sans"/>
                <a:sym typeface="Open Sans"/>
              </a:rPr>
              <a:t>Summon</a:t>
            </a:r>
            <a:r>
              <a:rPr lang="en-US" dirty="0">
                <a:solidFill>
                  <a:schemeClr val="dk1"/>
                </a:solidFill>
                <a:latin typeface="Open Sans"/>
                <a:ea typeface="Open Sans"/>
                <a:cs typeface="Open Sans"/>
                <a:sym typeface="Open Sans"/>
              </a:rPr>
              <a:t> </a:t>
            </a:r>
            <a:r>
              <a:rPr lang="fr-FR" dirty="0">
                <a:solidFill>
                  <a:schemeClr val="dk1"/>
                </a:solidFill>
                <a:latin typeface="Open Sans"/>
                <a:ea typeface="Open Sans"/>
                <a:cs typeface="Open Sans"/>
                <a:sym typeface="Open Sans"/>
              </a:rPr>
              <a:t>est connu comme un moteur de recherche de type "Google".</a:t>
            </a:r>
            <a:endParaRPr sz="2600" dirty="0"/>
          </a:p>
          <a:p>
            <a:pPr lvl="0" algn="just">
              <a:lnSpc>
                <a:spcPct val="100000"/>
              </a:lnSpc>
              <a:spcBef>
                <a:spcPts val="1500"/>
              </a:spcBef>
              <a:buClr>
                <a:schemeClr val="dk1"/>
              </a:buClr>
            </a:pPr>
            <a:r>
              <a:rPr lang="fr-FR" dirty="0">
                <a:solidFill>
                  <a:schemeClr val="tx1"/>
                </a:solidFill>
                <a:latin typeface="Open Sans"/>
                <a:ea typeface="Open Sans"/>
                <a:cs typeface="Open Sans"/>
                <a:sym typeface="Open Sans"/>
              </a:rPr>
              <a:t>Il permet aux utilisateurs d'affiner les recherches par mot-clé en fonction du type de contenu, de la date de publication, de la discipline, du sujet et de la langue.</a:t>
            </a:r>
          </a:p>
          <a:p>
            <a:pPr lvl="0" algn="just">
              <a:lnSpc>
                <a:spcPct val="100000"/>
              </a:lnSpc>
              <a:buClr>
                <a:schemeClr val="dk1"/>
              </a:buClr>
            </a:pPr>
            <a:r>
              <a:rPr lang="fr-FR" dirty="0">
                <a:solidFill>
                  <a:schemeClr val="tx1"/>
                </a:solidFill>
                <a:latin typeface="Open Sans"/>
                <a:ea typeface="Open Sans"/>
                <a:cs typeface="Open Sans"/>
                <a:sym typeface="Open Sans"/>
              </a:rPr>
              <a:t>Les résultats de la recherche </a:t>
            </a:r>
            <a:r>
              <a:rPr lang="fr-FR" dirty="0" err="1">
                <a:solidFill>
                  <a:schemeClr val="tx1"/>
                </a:solidFill>
                <a:latin typeface="Open Sans"/>
                <a:ea typeface="Open Sans"/>
                <a:cs typeface="Open Sans"/>
                <a:sym typeface="Open Sans"/>
              </a:rPr>
              <a:t>Summon</a:t>
            </a:r>
            <a:r>
              <a:rPr lang="fr-FR" dirty="0">
                <a:solidFill>
                  <a:schemeClr val="tx1"/>
                </a:solidFill>
                <a:latin typeface="Open Sans"/>
                <a:ea typeface="Open Sans"/>
                <a:cs typeface="Open Sans"/>
                <a:sym typeface="Open Sans"/>
              </a:rPr>
              <a:t> sont mis en correspondance avec le maté</a:t>
            </a:r>
            <a:r>
              <a:rPr lang="fr-FR" dirty="0">
                <a:solidFill>
                  <a:schemeClr val="dk1"/>
                </a:solidFill>
                <a:latin typeface="Open Sans"/>
                <a:ea typeface="Open Sans"/>
                <a:cs typeface="Open Sans"/>
                <a:sym typeface="Open Sans"/>
              </a:rPr>
              <a:t>riel auquel les éditeurs accordent l'accès dans un pays spécifique et sont liés au texte intégral.</a:t>
            </a:r>
          </a:p>
        </p:txBody>
      </p:sp>
      <p:pic>
        <p:nvPicPr>
          <p:cNvPr id="285" name="Google Shape;285;p24"/>
          <p:cNvPicPr preferRelativeResize="0"/>
          <p:nvPr/>
        </p:nvPicPr>
        <p:blipFill>
          <a:blip r:embed="rId3">
            <a:alphaModFix/>
          </a:blip>
          <a:stretch>
            <a:fillRect/>
          </a:stretch>
        </p:blipFill>
        <p:spPr>
          <a:xfrm>
            <a:off x="1329400" y="5034579"/>
            <a:ext cx="9327849" cy="182342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5"/>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dirty="0">
                <a:solidFill>
                  <a:srgbClr val="586F7C"/>
                </a:solidFill>
                <a:latin typeface="Open Sans"/>
                <a:ea typeface="Open Sans"/>
                <a:cs typeface="Open Sans"/>
                <a:sym typeface="Open Sans"/>
              </a:rPr>
              <a:t>Collections par pays</a:t>
            </a:r>
          </a:p>
        </p:txBody>
      </p:sp>
      <p:sp>
        <p:nvSpPr>
          <p:cNvPr id="292" name="Google Shape;292;p25"/>
          <p:cNvSpPr txBox="1">
            <a:spLocks noGrp="1"/>
          </p:cNvSpPr>
          <p:nvPr>
            <p:ph type="body" idx="1"/>
          </p:nvPr>
        </p:nvSpPr>
        <p:spPr>
          <a:xfrm>
            <a:off x="232150" y="1850315"/>
            <a:ext cx="5890500" cy="4776396"/>
          </a:xfrm>
          <a:prstGeom prst="rect">
            <a:avLst/>
          </a:prstGeom>
          <a:noFill/>
          <a:ln>
            <a:noFill/>
          </a:ln>
        </p:spPr>
        <p:txBody>
          <a:bodyPr spcFirstLastPara="1" wrap="square" lIns="91425" tIns="45700" rIns="91425" bIns="45700" anchor="t" anchorCtr="0">
            <a:noAutofit/>
          </a:bodyPr>
          <a:lstStyle/>
          <a:p>
            <a:pPr marL="76200" lvl="0" indent="0" algn="just">
              <a:buClr>
                <a:schemeClr val="dk1"/>
              </a:buClr>
              <a:buNone/>
            </a:pPr>
            <a:r>
              <a:rPr lang="fr-FR" sz="1650" dirty="0">
                <a:solidFill>
                  <a:schemeClr val="dk1"/>
                </a:solidFill>
                <a:latin typeface="Open Sans"/>
                <a:ea typeface="Open Sans"/>
                <a:cs typeface="Open Sans"/>
                <a:sym typeface="Open Sans"/>
              </a:rPr>
              <a:t>Pour vérifier le contenu auquel les éditeurs ont accordé l'accès à votre institution, veuillez vous rendre sur la page </a:t>
            </a:r>
          </a:p>
          <a:p>
            <a:pPr lvl="0" algn="just">
              <a:buClr>
                <a:schemeClr val="dk1"/>
              </a:buClr>
            </a:pPr>
            <a:r>
              <a:rPr lang="fr-FR" sz="1650" b="1" dirty="0">
                <a:solidFill>
                  <a:schemeClr val="dk1"/>
                </a:solidFill>
                <a:latin typeface="Open Sans"/>
                <a:ea typeface="Open Sans"/>
                <a:cs typeface="Open Sans"/>
                <a:sym typeface="Open Sans"/>
              </a:rPr>
              <a:t>Contenu </a:t>
            </a:r>
            <a:r>
              <a:rPr lang="fr-FR" sz="1650" dirty="0">
                <a:solidFill>
                  <a:schemeClr val="dk1"/>
                </a:solidFill>
                <a:latin typeface="Open Sans"/>
                <a:ea typeface="Open Sans"/>
                <a:cs typeface="Open Sans"/>
                <a:sym typeface="Open Sans"/>
              </a:rPr>
              <a:t>proposé par </a:t>
            </a:r>
            <a:r>
              <a:rPr lang="fr-FR" sz="1650" b="1" dirty="0">
                <a:solidFill>
                  <a:schemeClr val="dk1"/>
                </a:solidFill>
                <a:latin typeface="Open Sans"/>
                <a:ea typeface="Open Sans"/>
                <a:cs typeface="Open Sans"/>
                <a:sym typeface="Open Sans"/>
              </a:rPr>
              <a:t>les éditeurs aux catégories d'institutions </a:t>
            </a:r>
            <a:r>
              <a:rPr lang="fr-FR" sz="1650" dirty="0">
                <a:solidFill>
                  <a:schemeClr val="dk1"/>
                </a:solidFill>
                <a:latin typeface="Open Sans"/>
                <a:ea typeface="Open Sans"/>
                <a:cs typeface="Open Sans"/>
                <a:sym typeface="Open Sans"/>
              </a:rPr>
              <a:t>dans la section </a:t>
            </a:r>
            <a:r>
              <a:rPr lang="fr-FR" sz="1650" b="1" dirty="0">
                <a:solidFill>
                  <a:schemeClr val="dk1"/>
                </a:solidFill>
                <a:latin typeface="Open Sans"/>
                <a:ea typeface="Open Sans"/>
                <a:cs typeface="Open Sans"/>
                <a:sym typeface="Open Sans"/>
              </a:rPr>
              <a:t>pays, zones et territoires </a:t>
            </a:r>
            <a:r>
              <a:rPr lang="fr-FR" sz="1650" dirty="0">
                <a:solidFill>
                  <a:schemeClr val="dk1"/>
                </a:solidFill>
                <a:latin typeface="Open Sans"/>
                <a:ea typeface="Open Sans"/>
                <a:cs typeface="Open Sans"/>
                <a:sym typeface="Open Sans"/>
              </a:rPr>
              <a:t>située en bas de la page d'éligibilité du site Web ARDI ou allez sur :</a:t>
            </a:r>
            <a:endParaRPr lang="fr-FR" sz="1650" dirty="0">
              <a:solidFill>
                <a:srgbClr val="FF0000"/>
              </a:solidFill>
              <a:latin typeface="Open Sans"/>
              <a:ea typeface="Open Sans"/>
              <a:cs typeface="Open Sans"/>
              <a:sym typeface="Open Sans"/>
            </a:endParaRPr>
          </a:p>
          <a:p>
            <a:pPr marL="76200" lvl="0" indent="0" algn="just">
              <a:buClr>
                <a:schemeClr val="dk1"/>
              </a:buClr>
              <a:buNone/>
            </a:pPr>
            <a:r>
              <a:rPr lang="en-US" sz="1650" dirty="0">
                <a:solidFill>
                  <a:schemeClr val="dk1"/>
                </a:solidFill>
                <a:latin typeface="Open Sans"/>
                <a:ea typeface="Open Sans"/>
                <a:cs typeface="Open Sans"/>
                <a:sym typeface="Open Sans"/>
              </a:rPr>
              <a:t> </a:t>
            </a:r>
            <a:r>
              <a:rPr lang="en-US" sz="1650" u="sng" dirty="0">
                <a:solidFill>
                  <a:schemeClr val="hlink"/>
                </a:solidFill>
                <a:hlinkClick r:id="rId3"/>
              </a:rPr>
              <a:t>http://ardi.wipo.int/content/en/country_offer.php</a:t>
            </a:r>
            <a:endParaRPr sz="1650" b="1" dirty="0">
              <a:solidFill>
                <a:schemeClr val="dk1"/>
              </a:solidFill>
              <a:latin typeface="Open Sans"/>
              <a:ea typeface="Open Sans"/>
              <a:cs typeface="Open Sans"/>
              <a:sym typeface="Open Sans"/>
            </a:endParaRPr>
          </a:p>
          <a:p>
            <a:pPr marL="533400" lvl="0" indent="-457200">
              <a:buClr>
                <a:schemeClr val="dk1"/>
              </a:buClr>
              <a:buFont typeface="Arial"/>
              <a:buAutoNum type="arabicPeriod"/>
            </a:pPr>
            <a:r>
              <a:rPr lang="fr-FR" sz="1650" dirty="0">
                <a:solidFill>
                  <a:schemeClr val="dk1"/>
                </a:solidFill>
                <a:latin typeface="Open Sans"/>
                <a:ea typeface="Open Sans"/>
                <a:cs typeface="Open Sans"/>
                <a:sym typeface="Open Sans"/>
              </a:rPr>
              <a:t>Sélectionnez </a:t>
            </a:r>
            <a:r>
              <a:rPr lang="fr-FR" sz="1650" b="1" dirty="0">
                <a:solidFill>
                  <a:schemeClr val="dk1"/>
                </a:solidFill>
                <a:latin typeface="Open Sans"/>
                <a:ea typeface="Open Sans"/>
                <a:cs typeface="Open Sans"/>
                <a:sym typeface="Open Sans"/>
              </a:rPr>
              <a:t>un pays, une région ou un territoire</a:t>
            </a:r>
            <a:r>
              <a:rPr lang="fr-FR" sz="1650" dirty="0">
                <a:solidFill>
                  <a:schemeClr val="dk1"/>
                </a:solidFill>
                <a:latin typeface="Open Sans"/>
                <a:ea typeface="Open Sans"/>
                <a:cs typeface="Open Sans"/>
                <a:sym typeface="Open Sans"/>
              </a:rPr>
              <a:t> (par exemple, </a:t>
            </a:r>
            <a:r>
              <a:rPr lang="fr-FR" sz="1650" b="1" dirty="0">
                <a:solidFill>
                  <a:schemeClr val="dk1"/>
                </a:solidFill>
                <a:latin typeface="Open Sans"/>
                <a:ea typeface="Open Sans"/>
                <a:cs typeface="Open Sans"/>
                <a:sym typeface="Open Sans"/>
              </a:rPr>
              <a:t>l'Afghanistan</a:t>
            </a:r>
            <a:r>
              <a:rPr lang="fr-FR" sz="1650" dirty="0">
                <a:solidFill>
                  <a:schemeClr val="dk1"/>
                </a:solidFill>
                <a:latin typeface="Open Sans"/>
                <a:ea typeface="Open Sans"/>
                <a:cs typeface="Open Sans"/>
                <a:sym typeface="Open Sans"/>
              </a:rPr>
              <a:t>),</a:t>
            </a:r>
          </a:p>
          <a:p>
            <a:pPr marL="533400" lvl="0" indent="-457200">
              <a:buClr>
                <a:schemeClr val="dk1"/>
              </a:buClr>
              <a:buFont typeface="Arial"/>
              <a:buAutoNum type="arabicPeriod"/>
            </a:pPr>
            <a:r>
              <a:rPr lang="fr-FR" sz="1650" dirty="0">
                <a:solidFill>
                  <a:schemeClr val="dk1"/>
                </a:solidFill>
                <a:latin typeface="Open Sans"/>
                <a:ea typeface="Open Sans"/>
                <a:cs typeface="Open Sans"/>
                <a:sym typeface="Open Sans"/>
              </a:rPr>
              <a:t>Sélectionnez la </a:t>
            </a:r>
            <a:r>
              <a:rPr lang="fr-FR" sz="1650" b="1" dirty="0">
                <a:solidFill>
                  <a:schemeClr val="dk1"/>
                </a:solidFill>
                <a:latin typeface="Open Sans"/>
                <a:ea typeface="Open Sans"/>
                <a:cs typeface="Open Sans"/>
                <a:sym typeface="Open Sans"/>
              </a:rPr>
              <a:t>catégorie de l'établissement</a:t>
            </a:r>
            <a:r>
              <a:rPr lang="fr-FR" sz="1650" dirty="0">
                <a:solidFill>
                  <a:schemeClr val="dk1"/>
                </a:solidFill>
                <a:latin typeface="Open Sans"/>
                <a:ea typeface="Open Sans"/>
                <a:cs typeface="Open Sans"/>
                <a:sym typeface="Open Sans"/>
              </a:rPr>
              <a:t> (par exemple, université / faculté / collège) et</a:t>
            </a:r>
          </a:p>
          <a:p>
            <a:pPr marL="419100" lvl="0" indent="-342900">
              <a:buClr>
                <a:schemeClr val="dk1"/>
              </a:buClr>
              <a:buFont typeface="Arial"/>
              <a:buAutoNum type="arabicPeriod"/>
            </a:pPr>
            <a:r>
              <a:rPr lang="en-US" sz="1650" dirty="0">
                <a:solidFill>
                  <a:schemeClr val="dk1"/>
                </a:solidFill>
                <a:latin typeface="Open Sans"/>
                <a:ea typeface="Open Sans"/>
                <a:cs typeface="Open Sans"/>
                <a:sym typeface="Open Sans"/>
              </a:rPr>
              <a:t>Cliquez sur </a:t>
            </a:r>
            <a:r>
              <a:rPr lang="en-US" sz="1650" b="1" dirty="0">
                <a:solidFill>
                  <a:schemeClr val="dk1"/>
                </a:solidFill>
                <a:latin typeface="Open Sans"/>
                <a:ea typeface="Open Sans"/>
                <a:cs typeface="Open Sans"/>
                <a:sym typeface="Open Sans"/>
              </a:rPr>
              <a:t>Rechercher</a:t>
            </a:r>
          </a:p>
          <a:p>
            <a:pPr marL="76200" lvl="0" indent="0">
              <a:buClr>
                <a:schemeClr val="dk1"/>
              </a:buClr>
              <a:buNone/>
            </a:pPr>
            <a:r>
              <a:rPr lang="fr-FR" sz="1650" dirty="0">
                <a:solidFill>
                  <a:schemeClr val="dk1"/>
                </a:solidFill>
                <a:latin typeface="Open Sans"/>
                <a:ea typeface="Open Sans"/>
                <a:cs typeface="Open Sans"/>
                <a:sym typeface="Open Sans"/>
              </a:rPr>
              <a:t>La liste des éditeurs qui accordent l'accès est alors affichée ci-dessous.</a:t>
            </a:r>
          </a:p>
          <a:p>
            <a:pPr marL="76200" lvl="0" indent="0">
              <a:buClr>
                <a:schemeClr val="dk1"/>
              </a:buClr>
              <a:buNone/>
            </a:pPr>
            <a:r>
              <a:rPr lang="fr-FR" sz="1650" dirty="0">
                <a:solidFill>
                  <a:schemeClr val="dk1"/>
                </a:solidFill>
                <a:latin typeface="Open Sans"/>
                <a:ea typeface="Open Sans"/>
                <a:cs typeface="Open Sans"/>
                <a:sym typeface="Open Sans"/>
              </a:rPr>
              <a:t>* </a:t>
            </a:r>
            <a:r>
              <a:rPr lang="fr-FR" sz="1650" b="1" dirty="0">
                <a:solidFill>
                  <a:schemeClr val="dk1"/>
                </a:solidFill>
                <a:latin typeface="Open Sans"/>
                <a:ea typeface="Open Sans"/>
                <a:cs typeface="Open Sans"/>
                <a:sym typeface="Open Sans"/>
              </a:rPr>
              <a:t>L'Afghanistan</a:t>
            </a:r>
            <a:r>
              <a:rPr lang="fr-FR" sz="1650" dirty="0">
                <a:solidFill>
                  <a:schemeClr val="dk1"/>
                </a:solidFill>
                <a:latin typeface="Open Sans"/>
                <a:ea typeface="Open Sans"/>
                <a:cs typeface="Open Sans"/>
                <a:sym typeface="Open Sans"/>
              </a:rPr>
              <a:t> a accès à </a:t>
            </a:r>
            <a:r>
              <a:rPr lang="fr-FR" sz="1650" b="1" dirty="0">
                <a:solidFill>
                  <a:schemeClr val="dk1"/>
                </a:solidFill>
                <a:latin typeface="Open Sans"/>
                <a:ea typeface="Open Sans"/>
                <a:cs typeface="Open Sans"/>
                <a:sym typeface="Open Sans"/>
              </a:rPr>
              <a:t>11087</a:t>
            </a:r>
            <a:r>
              <a:rPr lang="fr-FR" sz="1650" dirty="0">
                <a:solidFill>
                  <a:schemeClr val="dk1"/>
                </a:solidFill>
                <a:latin typeface="Open Sans"/>
                <a:ea typeface="Open Sans"/>
                <a:cs typeface="Open Sans"/>
                <a:sym typeface="Open Sans"/>
              </a:rPr>
              <a:t> revues par abonnement et </a:t>
            </a:r>
            <a:r>
              <a:rPr lang="fr-FR" sz="1650" b="1" dirty="0">
                <a:solidFill>
                  <a:schemeClr val="dk1"/>
                </a:solidFill>
                <a:latin typeface="Open Sans"/>
                <a:ea typeface="Open Sans"/>
                <a:cs typeface="Open Sans"/>
                <a:sym typeface="Open Sans"/>
              </a:rPr>
              <a:t>81578</a:t>
            </a:r>
            <a:r>
              <a:rPr lang="fr-FR" sz="1650" dirty="0">
                <a:solidFill>
                  <a:schemeClr val="dk1"/>
                </a:solidFill>
                <a:latin typeface="Open Sans"/>
                <a:ea typeface="Open Sans"/>
                <a:cs typeface="Open Sans"/>
                <a:sym typeface="Open Sans"/>
              </a:rPr>
              <a:t> livres payants</a:t>
            </a:r>
          </a:p>
          <a:p>
            <a:pPr marL="76200" lvl="0" indent="0" algn="l" rtl="0">
              <a:lnSpc>
                <a:spcPct val="90000"/>
              </a:lnSpc>
              <a:spcBef>
                <a:spcPts val="1000"/>
              </a:spcBef>
              <a:spcAft>
                <a:spcPts val="0"/>
              </a:spcAft>
              <a:buClr>
                <a:schemeClr val="dk2"/>
              </a:buClr>
              <a:buSzPts val="2400"/>
              <a:buNone/>
            </a:pPr>
            <a:endParaRPr sz="1600" i="1" dirty="0">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Clr>
                <a:schemeClr val="dk2"/>
              </a:buClr>
              <a:buSzPts val="2400"/>
              <a:buNone/>
            </a:pPr>
            <a:endParaRPr sz="1600" i="1" dirty="0">
              <a:solidFill>
                <a:schemeClr val="dk1"/>
              </a:solidFill>
              <a:latin typeface="Open Sans"/>
              <a:ea typeface="Open Sans"/>
              <a:cs typeface="Open Sans"/>
              <a:sym typeface="Open Sans"/>
            </a:endParaRPr>
          </a:p>
        </p:txBody>
      </p:sp>
      <p:pic>
        <p:nvPicPr>
          <p:cNvPr id="293" name="Google Shape;293;p25" descr="https://lh3.googleusercontent.com/ZBNDpohqqLCaDyDTUA0scOe4Lbe1c-41D6MrmvQnnZdwB882Do5vJAGsXrXmsv56l3mDKROzSlcFMcS0-gTabH8h7G6qWFZmK1nxGq8c0edn-iv3t5W4-qXhWj93OSkGaT56tBQ"/>
          <p:cNvPicPr preferRelativeResize="0"/>
          <p:nvPr/>
        </p:nvPicPr>
        <p:blipFill rotWithShape="1">
          <a:blip r:embed="rId4">
            <a:alphaModFix/>
          </a:blip>
          <a:srcRect/>
          <a:stretch/>
        </p:blipFill>
        <p:spPr>
          <a:xfrm>
            <a:off x="6122651" y="1930950"/>
            <a:ext cx="6069350" cy="380841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6"/>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dirty="0">
                <a:solidFill>
                  <a:srgbClr val="586F7C"/>
                </a:solidFill>
                <a:latin typeface="Open Sans"/>
                <a:ea typeface="Open Sans"/>
                <a:cs typeface="Open Sans"/>
                <a:sym typeface="Open Sans"/>
              </a:rPr>
              <a:t>Liste des éditeurs</a:t>
            </a:r>
          </a:p>
        </p:txBody>
      </p:sp>
      <p:sp>
        <p:nvSpPr>
          <p:cNvPr id="300" name="Google Shape;300;p26"/>
          <p:cNvSpPr txBox="1">
            <a:spLocks noGrp="1"/>
          </p:cNvSpPr>
          <p:nvPr>
            <p:ph type="body" idx="1"/>
          </p:nvPr>
        </p:nvSpPr>
        <p:spPr>
          <a:xfrm>
            <a:off x="212275" y="1979407"/>
            <a:ext cx="4598400" cy="4699068"/>
          </a:xfrm>
          <a:prstGeom prst="rect">
            <a:avLst/>
          </a:prstGeom>
          <a:noFill/>
          <a:ln>
            <a:noFill/>
          </a:ln>
        </p:spPr>
        <p:txBody>
          <a:bodyPr spcFirstLastPara="1" wrap="square" lIns="91425" tIns="45700" rIns="91425" bIns="45700" anchor="t" anchorCtr="0">
            <a:noAutofit/>
          </a:bodyPr>
          <a:lstStyle/>
          <a:p>
            <a:pPr lvl="0" indent="-393700">
              <a:buClr>
                <a:schemeClr val="dk1"/>
              </a:buClr>
              <a:buSzPts val="2600"/>
            </a:pPr>
            <a:r>
              <a:rPr lang="fr-FR" sz="2200" dirty="0">
                <a:solidFill>
                  <a:schemeClr val="dk1"/>
                </a:solidFill>
                <a:latin typeface="Open Sans"/>
                <a:ea typeface="Open Sans"/>
                <a:cs typeface="Open Sans"/>
                <a:sym typeface="Open Sans"/>
              </a:rPr>
              <a:t>On peut également vérifier le contenu auquel les éditeurs ont accordé l'accès dans leur institution via la liste des </a:t>
            </a:r>
            <a:r>
              <a:rPr lang="fr-FR" sz="2200" b="1" dirty="0">
                <a:solidFill>
                  <a:schemeClr val="dk1"/>
                </a:solidFill>
                <a:latin typeface="Open Sans"/>
                <a:ea typeface="Open Sans"/>
                <a:cs typeface="Open Sans"/>
                <a:sym typeface="Open Sans"/>
              </a:rPr>
              <a:t>Éditeurs</a:t>
            </a:r>
            <a:r>
              <a:rPr lang="fr-FR" sz="2200" dirty="0">
                <a:solidFill>
                  <a:schemeClr val="dk1"/>
                </a:solidFill>
                <a:latin typeface="Open Sans"/>
                <a:ea typeface="Open Sans"/>
                <a:cs typeface="Open Sans"/>
                <a:sym typeface="Open Sans"/>
              </a:rPr>
              <a:t>.</a:t>
            </a:r>
          </a:p>
          <a:p>
            <a:pPr lvl="0" indent="-368300">
              <a:spcBef>
                <a:spcPts val="2000"/>
              </a:spcBef>
              <a:buClr>
                <a:schemeClr val="dk1"/>
              </a:buClr>
              <a:buSzPts val="2200"/>
              <a:buFont typeface="Open Sans"/>
              <a:buChar char="●"/>
            </a:pPr>
            <a:r>
              <a:rPr lang="fr-FR" sz="2200" dirty="0">
                <a:solidFill>
                  <a:schemeClr val="dk1"/>
                </a:solidFill>
                <a:latin typeface="Open Sans"/>
                <a:ea typeface="Open Sans"/>
                <a:cs typeface="Open Sans"/>
                <a:sym typeface="Open Sans"/>
              </a:rPr>
              <a:t>Cette liste est disponible sur la page </a:t>
            </a:r>
            <a:r>
              <a:rPr lang="fr-FR" sz="2200" b="1" dirty="0">
                <a:solidFill>
                  <a:schemeClr val="dk1"/>
                </a:solidFill>
                <a:latin typeface="Open Sans"/>
                <a:ea typeface="Open Sans"/>
                <a:cs typeface="Open Sans"/>
                <a:sym typeface="Open Sans"/>
              </a:rPr>
              <a:t>Contenu</a:t>
            </a:r>
            <a:r>
              <a:rPr lang="fr-FR" sz="2200" dirty="0">
                <a:solidFill>
                  <a:schemeClr val="dk1"/>
                </a:solidFill>
                <a:latin typeface="Open Sans"/>
                <a:ea typeface="Open Sans"/>
                <a:cs typeface="Open Sans"/>
                <a:sym typeface="Open Sans"/>
              </a:rPr>
              <a:t> de </a:t>
            </a:r>
            <a:r>
              <a:rPr lang="fr-FR" sz="2200" b="1" dirty="0">
                <a:solidFill>
                  <a:schemeClr val="dk1"/>
                </a:solidFill>
                <a:latin typeface="Open Sans"/>
                <a:ea typeface="Open Sans"/>
                <a:cs typeface="Open Sans"/>
                <a:sym typeface="Open Sans"/>
              </a:rPr>
              <a:t>ARDI</a:t>
            </a:r>
          </a:p>
          <a:p>
            <a:pPr lvl="0">
              <a:spcBef>
                <a:spcPts val="2000"/>
              </a:spcBef>
              <a:buClr>
                <a:schemeClr val="dk1"/>
              </a:buClr>
            </a:pPr>
            <a:r>
              <a:rPr lang="fr-FR" sz="2200" dirty="0">
                <a:solidFill>
                  <a:schemeClr val="dk1"/>
                </a:solidFill>
                <a:latin typeface="Open Sans"/>
                <a:ea typeface="Open Sans"/>
                <a:cs typeface="Open Sans"/>
                <a:sym typeface="Open Sans"/>
              </a:rPr>
              <a:t>La liste indique les éditeurs auxquels </a:t>
            </a:r>
            <a:r>
              <a:rPr lang="fr-FR" sz="2200" b="1" dirty="0">
                <a:solidFill>
                  <a:schemeClr val="dk1"/>
                </a:solidFill>
                <a:latin typeface="Open Sans"/>
                <a:ea typeface="Open Sans"/>
                <a:cs typeface="Open Sans"/>
                <a:sym typeface="Open Sans"/>
              </a:rPr>
              <a:t>vous avez un accès complet </a:t>
            </a:r>
            <a:r>
              <a:rPr lang="fr-FR" sz="2200" dirty="0">
                <a:solidFill>
                  <a:schemeClr val="dk1"/>
                </a:solidFill>
                <a:latin typeface="Open Sans"/>
                <a:ea typeface="Open Sans"/>
                <a:cs typeface="Open Sans"/>
                <a:sym typeface="Open Sans"/>
              </a:rPr>
              <a:t>et ceux auxquels </a:t>
            </a:r>
            <a:r>
              <a:rPr lang="fr-FR" sz="2200" b="1" dirty="0">
                <a:solidFill>
                  <a:schemeClr val="dk1"/>
                </a:solidFill>
                <a:latin typeface="Open Sans"/>
                <a:ea typeface="Open Sans"/>
                <a:cs typeface="Open Sans"/>
                <a:sym typeface="Open Sans"/>
              </a:rPr>
              <a:t>vous n'avez pas un accès complet</a:t>
            </a:r>
            <a:r>
              <a:rPr lang="fr-FR" sz="2200" dirty="0">
                <a:solidFill>
                  <a:schemeClr val="dk1"/>
                </a:solidFill>
                <a:latin typeface="Open Sans"/>
                <a:ea typeface="Open Sans"/>
                <a:cs typeface="Open Sans"/>
                <a:sym typeface="Open Sans"/>
              </a:rPr>
              <a:t>.</a:t>
            </a:r>
          </a:p>
          <a:p>
            <a:pPr marL="76200" lvl="0" indent="0" algn="l" rtl="0">
              <a:lnSpc>
                <a:spcPct val="90000"/>
              </a:lnSpc>
              <a:spcBef>
                <a:spcPts val="1000"/>
              </a:spcBef>
              <a:spcAft>
                <a:spcPts val="0"/>
              </a:spcAft>
              <a:buClr>
                <a:schemeClr val="dk2"/>
              </a:buClr>
              <a:buSzPts val="2400"/>
              <a:buNone/>
            </a:pPr>
            <a:endParaRPr sz="2000" dirty="0">
              <a:solidFill>
                <a:schemeClr val="dk1"/>
              </a:solidFill>
              <a:latin typeface="Open Sans"/>
              <a:ea typeface="Open Sans"/>
              <a:cs typeface="Open Sans"/>
              <a:sym typeface="Open Sans"/>
            </a:endParaRPr>
          </a:p>
        </p:txBody>
      </p:sp>
      <p:pic>
        <p:nvPicPr>
          <p:cNvPr id="301" name="Google Shape;301;p26"/>
          <p:cNvPicPr preferRelativeResize="0"/>
          <p:nvPr/>
        </p:nvPicPr>
        <p:blipFill rotWithShape="1">
          <a:blip r:embed="rId3">
            <a:alphaModFix/>
          </a:blip>
          <a:srcRect l="14190" t="13795" r="13774" b="20535"/>
          <a:stretch/>
        </p:blipFill>
        <p:spPr>
          <a:xfrm>
            <a:off x="5088825" y="2122725"/>
            <a:ext cx="7103176" cy="3935174"/>
          </a:xfrm>
          <a:prstGeom prst="rect">
            <a:avLst/>
          </a:prstGeom>
          <a:noFill/>
          <a:ln>
            <a:noFill/>
          </a:ln>
        </p:spPr>
      </p:pic>
      <p:sp>
        <p:nvSpPr>
          <p:cNvPr id="302" name="Google Shape;302;p26"/>
          <p:cNvSpPr/>
          <p:nvPr/>
        </p:nvSpPr>
        <p:spPr>
          <a:xfrm>
            <a:off x="5088825" y="3776875"/>
            <a:ext cx="3622800" cy="25047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7"/>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330" dirty="0">
                <a:solidFill>
                  <a:srgbClr val="586F7C"/>
                </a:solidFill>
                <a:latin typeface="Open Sans"/>
                <a:ea typeface="Open Sans"/>
                <a:cs typeface="Open Sans"/>
                <a:sym typeface="Open Sans"/>
              </a:rPr>
              <a:t>Rechercher / télécharger et exporter</a:t>
            </a:r>
            <a:br>
              <a:rPr lang="fr-FR" sz="3330" dirty="0">
                <a:solidFill>
                  <a:srgbClr val="586F7C"/>
                </a:solidFill>
                <a:latin typeface="Open Sans"/>
                <a:ea typeface="Open Sans"/>
                <a:cs typeface="Open Sans"/>
                <a:sym typeface="Open Sans"/>
              </a:rPr>
            </a:br>
            <a:r>
              <a:rPr lang="fr-FR" sz="3330" dirty="0">
                <a:solidFill>
                  <a:srgbClr val="586F7C"/>
                </a:solidFill>
                <a:latin typeface="Open Sans"/>
                <a:ea typeface="Open Sans"/>
                <a:cs typeface="Open Sans"/>
                <a:sym typeface="Open Sans"/>
              </a:rPr>
              <a:t>une citation de journal</a:t>
            </a:r>
          </a:p>
        </p:txBody>
      </p:sp>
      <p:sp>
        <p:nvSpPr>
          <p:cNvPr id="309" name="Google Shape;309;p27"/>
          <p:cNvSpPr txBox="1">
            <a:spLocks noGrp="1"/>
          </p:cNvSpPr>
          <p:nvPr>
            <p:ph type="body" idx="1"/>
          </p:nvPr>
        </p:nvSpPr>
        <p:spPr>
          <a:xfrm>
            <a:off x="680320" y="2336873"/>
            <a:ext cx="11043593" cy="4276198"/>
          </a:xfrm>
          <a:prstGeom prst="rect">
            <a:avLst/>
          </a:prstGeom>
          <a:noFill/>
          <a:ln>
            <a:noFill/>
          </a:ln>
        </p:spPr>
        <p:txBody>
          <a:bodyPr spcFirstLastPara="1" wrap="square" lIns="91425" tIns="45700" rIns="91425" bIns="45700" anchor="t" anchorCtr="0">
            <a:noAutofit/>
          </a:bodyPr>
          <a:lstStyle/>
          <a:p>
            <a:pPr lvl="0"/>
            <a:r>
              <a:rPr lang="en-US" b="1" dirty="0">
                <a:solidFill>
                  <a:schemeClr val="dk1"/>
                </a:solidFill>
                <a:latin typeface="Open Sans"/>
                <a:ea typeface="Open Sans"/>
                <a:cs typeface="Open Sans"/>
                <a:sym typeface="Open Sans"/>
              </a:rPr>
              <a:t>Exercice:</a:t>
            </a:r>
          </a:p>
          <a:p>
            <a:pPr marL="457200" lvl="0" indent="-228600" algn="l" rtl="0">
              <a:lnSpc>
                <a:spcPct val="90000"/>
              </a:lnSpc>
              <a:spcBef>
                <a:spcPts val="1000"/>
              </a:spcBef>
              <a:spcAft>
                <a:spcPts val="0"/>
              </a:spcAft>
              <a:buClr>
                <a:schemeClr val="lt1"/>
              </a:buClr>
              <a:buSzPts val="2400"/>
              <a:buNone/>
            </a:pPr>
            <a:endParaRPr dirty="0">
              <a:solidFill>
                <a:schemeClr val="dk1"/>
              </a:solidFill>
              <a:latin typeface="Open Sans"/>
              <a:ea typeface="Open Sans"/>
              <a:cs typeface="Open Sans"/>
              <a:sym typeface="Open Sans"/>
            </a:endParaRPr>
          </a:p>
          <a:p>
            <a:pPr lvl="0"/>
            <a:r>
              <a:rPr lang="fr-FR" dirty="0">
                <a:solidFill>
                  <a:schemeClr val="dk1"/>
                </a:solidFill>
                <a:latin typeface="Open Sans"/>
                <a:ea typeface="Open Sans"/>
                <a:cs typeface="Open Sans"/>
                <a:sym typeface="Open Sans"/>
              </a:rPr>
              <a:t>Regardons une citation de journal intitulée</a:t>
            </a:r>
            <a:r>
              <a:rPr lang="en-US" dirty="0">
                <a:solidFill>
                  <a:schemeClr val="dk1"/>
                </a:solidFill>
                <a:latin typeface="Open Sans"/>
                <a:ea typeface="Open Sans"/>
                <a:cs typeface="Open Sans"/>
                <a:sym typeface="Open Sans"/>
              </a:rPr>
              <a:t> "</a:t>
            </a:r>
            <a:r>
              <a:rPr lang="en-US" i="1" dirty="0">
                <a:solidFill>
                  <a:schemeClr val="dk1"/>
                </a:solidFill>
                <a:latin typeface="Open Sans"/>
                <a:ea typeface="Open Sans"/>
                <a:cs typeface="Open Sans"/>
                <a:sym typeface="Open Sans"/>
              </a:rPr>
              <a:t>Expanding the pipeline: the effect of participating in project lead the way on majoring in a STEM  discipline</a:t>
            </a:r>
            <a:r>
              <a:rPr lang="en-US" dirty="0">
                <a:solidFill>
                  <a:schemeClr val="dk1"/>
                </a:solidFill>
                <a:latin typeface="Open Sans"/>
                <a:ea typeface="Open Sans"/>
                <a:cs typeface="Open Sans"/>
                <a:sym typeface="Open Sans"/>
              </a:rPr>
              <a:t>" Rédigée par G.R. Pike and K. Robbins, </a:t>
            </a:r>
            <a:r>
              <a:rPr lang="fr-FR" dirty="0">
                <a:solidFill>
                  <a:schemeClr val="dk1"/>
                </a:solidFill>
                <a:latin typeface="Open Sans"/>
                <a:ea typeface="Open Sans"/>
                <a:cs typeface="Open Sans"/>
                <a:sym typeface="Open Sans"/>
              </a:rPr>
              <a:t>dans une revue intitulée </a:t>
            </a:r>
            <a:r>
              <a:rPr lang="en-US" dirty="0">
                <a:solidFill>
                  <a:schemeClr val="dk1"/>
                </a:solidFill>
                <a:latin typeface="Open Sans"/>
                <a:ea typeface="Open Sans"/>
                <a:cs typeface="Open Sans"/>
                <a:sym typeface="Open Sans"/>
              </a:rPr>
              <a:t> “Journal for STEM Education Research” </a:t>
            </a:r>
            <a:r>
              <a:rPr lang="en-US" dirty="0" err="1">
                <a:solidFill>
                  <a:schemeClr val="dk1"/>
                </a:solidFill>
                <a:latin typeface="Open Sans"/>
                <a:ea typeface="Open Sans"/>
                <a:cs typeface="Open Sans"/>
                <a:sym typeface="Open Sans"/>
              </a:rPr>
              <a:t>publiée</a:t>
            </a:r>
            <a:r>
              <a:rPr lang="en-US" dirty="0">
                <a:solidFill>
                  <a:schemeClr val="dk1"/>
                </a:solidFill>
                <a:latin typeface="Open Sans"/>
                <a:ea typeface="Open Sans"/>
                <a:cs typeface="Open Sans"/>
                <a:sym typeface="Open Sans"/>
              </a:rPr>
              <a:t> </a:t>
            </a:r>
            <a:r>
              <a:rPr lang="en-US" dirty="0" err="1">
                <a:solidFill>
                  <a:schemeClr val="dk1"/>
                </a:solidFill>
                <a:latin typeface="Open Sans"/>
                <a:ea typeface="Open Sans"/>
                <a:cs typeface="Open Sans"/>
                <a:sym typeface="Open Sans"/>
              </a:rPr>
              <a:t>en</a:t>
            </a:r>
            <a:r>
              <a:rPr lang="en-US" dirty="0">
                <a:solidFill>
                  <a:schemeClr val="dk1"/>
                </a:solidFill>
                <a:latin typeface="Open Sans"/>
                <a:ea typeface="Open Sans"/>
                <a:cs typeface="Open Sans"/>
                <a:sym typeface="Open Sans"/>
              </a:rPr>
              <a:t> 2019 </a:t>
            </a:r>
            <a:r>
              <a:rPr lang="en-US" dirty="0" err="1">
                <a:solidFill>
                  <a:schemeClr val="dk1"/>
                </a:solidFill>
                <a:latin typeface="Open Sans"/>
                <a:ea typeface="Open Sans"/>
                <a:cs typeface="Open Sans"/>
                <a:sym typeface="Open Sans"/>
              </a:rPr>
              <a:t>dans</a:t>
            </a:r>
            <a:r>
              <a:rPr lang="en-US" dirty="0">
                <a:solidFill>
                  <a:schemeClr val="dk1"/>
                </a:solidFill>
                <a:latin typeface="Open Sans"/>
                <a:ea typeface="Open Sans"/>
                <a:cs typeface="Open Sans"/>
                <a:sym typeface="Open Sans"/>
              </a:rPr>
              <a:t> le volume 2, </a:t>
            </a:r>
            <a:r>
              <a:rPr lang="en-US" dirty="0" err="1">
                <a:solidFill>
                  <a:schemeClr val="dk1"/>
                </a:solidFill>
                <a:latin typeface="Open Sans"/>
                <a:ea typeface="Open Sans"/>
                <a:cs typeface="Open Sans"/>
                <a:sym typeface="Open Sans"/>
              </a:rPr>
              <a:t>numéro</a:t>
            </a:r>
            <a:r>
              <a:rPr lang="en-US" dirty="0">
                <a:solidFill>
                  <a:schemeClr val="dk1"/>
                </a:solidFill>
                <a:latin typeface="Open Sans"/>
                <a:ea typeface="Open Sans"/>
                <a:cs typeface="Open Sans"/>
                <a:sym typeface="Open Sans"/>
              </a:rPr>
              <a:t> 1, pages 14–34. </a:t>
            </a:r>
            <a:endParaRPr dirty="0">
              <a:solidFill>
                <a:schemeClr val="dk1"/>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8"/>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330" dirty="0">
                <a:solidFill>
                  <a:srgbClr val="586F7C"/>
                </a:solidFill>
                <a:latin typeface="Open Sans"/>
                <a:ea typeface="Open Sans"/>
                <a:cs typeface="Open Sans"/>
                <a:sym typeface="Open Sans"/>
              </a:rPr>
              <a:t>Rechercher / télécharger et exporter une citation</a:t>
            </a:r>
          </a:p>
        </p:txBody>
      </p:sp>
      <p:sp>
        <p:nvSpPr>
          <p:cNvPr id="316" name="Google Shape;316;p28"/>
          <p:cNvSpPr txBox="1"/>
          <p:nvPr/>
        </p:nvSpPr>
        <p:spPr>
          <a:xfrm>
            <a:off x="391885" y="3331029"/>
            <a:ext cx="4255419" cy="1384954"/>
          </a:xfrm>
          <a:prstGeom prst="rect">
            <a:avLst/>
          </a:prstGeom>
          <a:solidFill>
            <a:schemeClr val="lt1"/>
          </a:solidFill>
          <a:ln>
            <a:noFill/>
          </a:ln>
        </p:spPr>
        <p:txBody>
          <a:bodyPr spcFirstLastPara="1" wrap="square" lIns="91425" tIns="45700" rIns="91425" bIns="45700" anchor="t" anchorCtr="0">
            <a:spAutoFit/>
          </a:bodyPr>
          <a:lstStyle/>
          <a:p>
            <a:pPr lvl="0"/>
            <a:r>
              <a:rPr lang="fr-FR" sz="2800" dirty="0">
                <a:solidFill>
                  <a:schemeClr val="dk1"/>
                </a:solidFill>
                <a:latin typeface="Open Sans"/>
                <a:ea typeface="Open Sans"/>
                <a:cs typeface="Open Sans"/>
                <a:sym typeface="Open Sans"/>
              </a:rPr>
              <a:t>Étapes pour </a:t>
            </a:r>
          </a:p>
          <a:p>
            <a:pPr lvl="0"/>
            <a:r>
              <a:rPr lang="fr-FR" sz="2800" dirty="0">
                <a:solidFill>
                  <a:schemeClr val="dk1"/>
                </a:solidFill>
                <a:latin typeface="Open Sans"/>
                <a:ea typeface="Open Sans"/>
                <a:cs typeface="Open Sans"/>
                <a:sym typeface="Open Sans"/>
              </a:rPr>
              <a:t>rechercher / télécharger et exporter une citation</a:t>
            </a:r>
          </a:p>
        </p:txBody>
      </p:sp>
      <p:pic>
        <p:nvPicPr>
          <p:cNvPr id="317" name="Google Shape;317;p28" descr="https://lh4.googleusercontent.com/vp07P2DqqHNaoBY9qICPWG1gZl-XTZ7kpKftM1PGdRQI411JN-56rHU2lo_15BBuiDAjr0bSVRZJY3kZqnHWEjS6q24lSsh-y4qsL8C-O7kNTbcwEtyI6YNdLu_BMw43vm0XRMs"/>
          <p:cNvPicPr preferRelativeResize="0"/>
          <p:nvPr/>
        </p:nvPicPr>
        <p:blipFill rotWithShape="1">
          <a:blip r:embed="rId3">
            <a:alphaModFix/>
          </a:blip>
          <a:srcRect/>
          <a:stretch/>
        </p:blipFill>
        <p:spPr>
          <a:xfrm>
            <a:off x="4765089" y="1698172"/>
            <a:ext cx="6961680" cy="498980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9"/>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dirty="0">
                <a:solidFill>
                  <a:srgbClr val="586F7C"/>
                </a:solidFill>
                <a:latin typeface="Open Sans"/>
                <a:ea typeface="Open Sans"/>
                <a:cs typeface="Open Sans"/>
                <a:sym typeface="Open Sans"/>
              </a:rPr>
              <a:t>Dépannage et assistance</a:t>
            </a:r>
          </a:p>
        </p:txBody>
      </p:sp>
      <p:sp>
        <p:nvSpPr>
          <p:cNvPr id="324" name="Google Shape;324;p29"/>
          <p:cNvSpPr txBox="1">
            <a:spLocks noGrp="1"/>
          </p:cNvSpPr>
          <p:nvPr>
            <p:ph type="body" idx="1"/>
          </p:nvPr>
        </p:nvSpPr>
        <p:spPr>
          <a:xfrm>
            <a:off x="212270" y="2043952"/>
            <a:ext cx="11462659" cy="4634433"/>
          </a:xfrm>
          <a:prstGeom prst="rect">
            <a:avLst/>
          </a:prstGeom>
          <a:noFill/>
          <a:ln>
            <a:noFill/>
          </a:ln>
        </p:spPr>
        <p:txBody>
          <a:bodyPr spcFirstLastPara="1" wrap="square" lIns="91425" tIns="45700" rIns="91425" bIns="45700" anchor="t" anchorCtr="0">
            <a:noAutofit/>
          </a:bodyPr>
          <a:lstStyle/>
          <a:p>
            <a:pPr marL="76200" lvl="0" indent="0">
              <a:buClr>
                <a:schemeClr val="dk1"/>
              </a:buClr>
              <a:buNone/>
            </a:pPr>
            <a:r>
              <a:rPr lang="en-US" sz="2000" b="1" dirty="0" err="1">
                <a:solidFill>
                  <a:schemeClr val="dk1"/>
                </a:solidFill>
                <a:latin typeface="Open Sans"/>
                <a:ea typeface="Open Sans"/>
                <a:cs typeface="Open Sans"/>
                <a:sym typeface="Open Sans"/>
              </a:rPr>
              <a:t>Problèmes</a:t>
            </a:r>
            <a:r>
              <a:rPr lang="en-US" sz="2000" b="1" dirty="0">
                <a:solidFill>
                  <a:schemeClr val="dk1"/>
                </a:solidFill>
                <a:latin typeface="Open Sans"/>
                <a:ea typeface="Open Sans"/>
                <a:cs typeface="Open Sans"/>
                <a:sym typeface="Open Sans"/>
              </a:rPr>
              <a:t> courants :</a:t>
            </a:r>
          </a:p>
          <a:p>
            <a:pPr lvl="0">
              <a:spcBef>
                <a:spcPts val="1500"/>
              </a:spcBef>
              <a:buClr>
                <a:schemeClr val="dk1"/>
              </a:buClr>
            </a:pPr>
            <a:r>
              <a:rPr lang="fr-FR" sz="2000" dirty="0">
                <a:solidFill>
                  <a:schemeClr val="dk1"/>
                </a:solidFill>
                <a:latin typeface="Open Sans"/>
                <a:ea typeface="Open Sans"/>
                <a:cs typeface="Open Sans"/>
                <a:sym typeface="Open Sans"/>
              </a:rPr>
              <a:t>l'accès au journal a un message contextuel bloqué,</a:t>
            </a:r>
          </a:p>
          <a:p>
            <a:pPr lvl="0">
              <a:buClr>
                <a:schemeClr val="dk1"/>
              </a:buClr>
            </a:pPr>
            <a:r>
              <a:rPr lang="fr-FR" sz="2000" dirty="0">
                <a:solidFill>
                  <a:schemeClr val="dk1"/>
                </a:solidFill>
                <a:latin typeface="Open Sans"/>
                <a:ea typeface="Open Sans"/>
                <a:cs typeface="Open Sans"/>
                <a:sym typeface="Open Sans"/>
              </a:rPr>
              <a:t>ne pas se connecter correctement avec le nom d'utilisateur / mot de passe de l'institution,</a:t>
            </a:r>
          </a:p>
          <a:p>
            <a:pPr lvl="0">
              <a:buClr>
                <a:schemeClr val="dk1"/>
              </a:buClr>
            </a:pPr>
            <a:r>
              <a:rPr lang="fr-FR" sz="2000" dirty="0">
                <a:solidFill>
                  <a:schemeClr val="dk1"/>
                </a:solidFill>
                <a:latin typeface="Open Sans"/>
                <a:ea typeface="Open Sans"/>
                <a:cs typeface="Open Sans"/>
                <a:sym typeface="Open Sans"/>
              </a:rPr>
              <a:t>titres de revues ou de livres non inclus dans l'offre de l'éditeur,</a:t>
            </a:r>
          </a:p>
          <a:p>
            <a:pPr lvl="0">
              <a:buClr>
                <a:schemeClr val="dk1"/>
              </a:buClr>
            </a:pPr>
            <a:r>
              <a:rPr lang="fr-FR" sz="2000" dirty="0">
                <a:solidFill>
                  <a:schemeClr val="dk1"/>
                </a:solidFill>
                <a:latin typeface="Open Sans"/>
                <a:ea typeface="Open Sans"/>
                <a:cs typeface="Open Sans"/>
                <a:sym typeface="Open Sans"/>
              </a:rPr>
              <a:t>problèmes techniques sur le site Web de l'éditeur.</a:t>
            </a:r>
            <a:r>
              <a:rPr lang="en-US" sz="2000" dirty="0">
                <a:solidFill>
                  <a:schemeClr val="dk1"/>
                </a:solidFill>
                <a:latin typeface="Open Sans"/>
                <a:ea typeface="Open Sans"/>
                <a:cs typeface="Open Sans"/>
                <a:sym typeface="Open Sans"/>
              </a:rPr>
              <a:t> </a:t>
            </a:r>
            <a:endParaRPr sz="2000" dirty="0">
              <a:solidFill>
                <a:schemeClr val="dk1"/>
              </a:solidFill>
              <a:latin typeface="Open Sans"/>
              <a:ea typeface="Open Sans"/>
              <a:cs typeface="Open Sans"/>
              <a:sym typeface="Open Sans"/>
            </a:endParaRPr>
          </a:p>
          <a:p>
            <a:pPr marL="76200" lvl="0" indent="0">
              <a:spcBef>
                <a:spcPts val="3000"/>
              </a:spcBef>
              <a:buClr>
                <a:schemeClr val="dk1"/>
              </a:buClr>
              <a:buNone/>
            </a:pPr>
            <a:r>
              <a:rPr lang="en-US" sz="2000" b="1" dirty="0">
                <a:solidFill>
                  <a:schemeClr val="dk1"/>
                </a:solidFill>
                <a:latin typeface="Open Sans"/>
                <a:ea typeface="Open Sans"/>
                <a:cs typeface="Open Sans"/>
                <a:sym typeface="Open Sans"/>
              </a:rPr>
              <a:t>Que faire.</a:t>
            </a:r>
          </a:p>
          <a:p>
            <a:pPr lvl="0">
              <a:lnSpc>
                <a:spcPct val="100000"/>
              </a:lnSpc>
              <a:spcBef>
                <a:spcPts val="1500"/>
              </a:spcBef>
              <a:buClr>
                <a:schemeClr val="dk1"/>
              </a:buClr>
            </a:pPr>
            <a:r>
              <a:rPr lang="fr-FR" sz="2000" dirty="0">
                <a:solidFill>
                  <a:schemeClr val="dk1"/>
                </a:solidFill>
                <a:latin typeface="Open Sans"/>
                <a:ea typeface="Open Sans"/>
                <a:cs typeface="Open Sans"/>
                <a:sym typeface="Open Sans"/>
              </a:rPr>
              <a:t>Si l'utilisateur est connecté et que l'institution a accès au titre spécifique, cela confirme qu'il y a un problème technique sur le site Web de l'éditeur. Signalez ce problème au Service d’assistance Research4Life à l'adresse </a:t>
            </a:r>
            <a:r>
              <a:rPr lang="en-US" sz="2000" u="sng" dirty="0">
                <a:solidFill>
                  <a:schemeClr val="dk1"/>
                </a:solidFill>
                <a:latin typeface="Open Sans"/>
                <a:ea typeface="Open Sans"/>
                <a:cs typeface="Open Sans"/>
                <a:sym typeface="Open Sans"/>
                <a:hlinkClick r:id="rId3"/>
              </a:rPr>
              <a:t>r4l@research4life.org</a:t>
            </a:r>
            <a:endParaRPr sz="2000" dirty="0">
              <a:solidFill>
                <a:schemeClr val="dk1"/>
              </a:solidFill>
              <a:latin typeface="Open Sans"/>
              <a:ea typeface="Open Sans"/>
              <a:cs typeface="Open Sans"/>
              <a:sym typeface="Open Sans"/>
            </a:endParaRPr>
          </a:p>
          <a:p>
            <a:pPr marL="457200" lvl="0" indent="-228600" algn="l" rtl="0">
              <a:lnSpc>
                <a:spcPct val="90000"/>
              </a:lnSpc>
              <a:spcBef>
                <a:spcPts val="1000"/>
              </a:spcBef>
              <a:spcAft>
                <a:spcPts val="0"/>
              </a:spcAft>
              <a:buClr>
                <a:schemeClr val="dk2"/>
              </a:buClr>
              <a:buSzPts val="2400"/>
              <a:buNone/>
            </a:pPr>
            <a:endParaRPr sz="2000" dirty="0">
              <a:solidFill>
                <a:schemeClr val="dk1"/>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0"/>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sz="3900" dirty="0" err="1">
                <a:solidFill>
                  <a:srgbClr val="586F7C"/>
                </a:solidFill>
                <a:latin typeface="Open Sans"/>
                <a:ea typeface="Open Sans"/>
                <a:cs typeface="Open Sans"/>
                <a:sym typeface="Open Sans"/>
              </a:rPr>
              <a:t>Contacter</a:t>
            </a:r>
            <a:r>
              <a:rPr lang="en-US" sz="3900" dirty="0">
                <a:solidFill>
                  <a:srgbClr val="586F7C"/>
                </a:solidFill>
                <a:latin typeface="Open Sans"/>
                <a:ea typeface="Open Sans"/>
                <a:cs typeface="Open Sans"/>
                <a:sym typeface="Open Sans"/>
              </a:rPr>
              <a:t> le Service </a:t>
            </a:r>
            <a:r>
              <a:rPr lang="en-US" sz="3900" dirty="0" err="1">
                <a:solidFill>
                  <a:srgbClr val="586F7C"/>
                </a:solidFill>
                <a:latin typeface="Open Sans"/>
                <a:ea typeface="Open Sans"/>
                <a:cs typeface="Open Sans"/>
                <a:sym typeface="Open Sans"/>
              </a:rPr>
              <a:t>d’Assistance</a:t>
            </a:r>
            <a:endParaRPr lang="en-US" sz="3900" dirty="0">
              <a:solidFill>
                <a:srgbClr val="586F7C"/>
              </a:solidFill>
              <a:latin typeface="Open Sans"/>
              <a:ea typeface="Open Sans"/>
              <a:cs typeface="Open Sans"/>
              <a:sym typeface="Open Sans"/>
            </a:endParaRPr>
          </a:p>
        </p:txBody>
      </p:sp>
      <p:sp>
        <p:nvSpPr>
          <p:cNvPr id="331" name="Google Shape;331;p30"/>
          <p:cNvSpPr txBox="1">
            <a:spLocks noGrp="1"/>
          </p:cNvSpPr>
          <p:nvPr>
            <p:ph type="body" idx="1"/>
          </p:nvPr>
        </p:nvSpPr>
        <p:spPr>
          <a:xfrm>
            <a:off x="212270" y="1785769"/>
            <a:ext cx="11462659" cy="4980791"/>
          </a:xfrm>
          <a:prstGeom prst="rect">
            <a:avLst/>
          </a:prstGeom>
          <a:noFill/>
          <a:ln>
            <a:noFill/>
          </a:ln>
        </p:spPr>
        <p:txBody>
          <a:bodyPr spcFirstLastPara="1" wrap="square" lIns="91425" tIns="45700" rIns="91425" bIns="45700" anchor="t" anchorCtr="0">
            <a:noAutofit/>
          </a:bodyPr>
          <a:lstStyle/>
          <a:p>
            <a:pPr marL="76200" lvl="0" indent="0">
              <a:buClr>
                <a:schemeClr val="dk1"/>
              </a:buClr>
              <a:buNone/>
            </a:pPr>
            <a:r>
              <a:rPr lang="fr-FR" sz="2100" dirty="0">
                <a:solidFill>
                  <a:schemeClr val="dk1"/>
                </a:solidFill>
                <a:latin typeface="Open Sans"/>
                <a:ea typeface="Open Sans"/>
                <a:cs typeface="Open Sans"/>
                <a:sym typeface="Open Sans"/>
              </a:rPr>
              <a:t>Lorsque vous contactez le service d’assistance, veuillez utiliser la liste de contrôle</a:t>
            </a:r>
          </a:p>
          <a:p>
            <a:pPr marL="76200" lvl="0" indent="0">
              <a:buClr>
                <a:schemeClr val="dk1"/>
              </a:buClr>
              <a:buNone/>
            </a:pPr>
            <a:r>
              <a:rPr lang="fr-FR" sz="2100" dirty="0">
                <a:solidFill>
                  <a:schemeClr val="dk1"/>
                </a:solidFill>
                <a:latin typeface="Open Sans"/>
                <a:ea typeface="Open Sans"/>
                <a:cs typeface="Open Sans"/>
                <a:sym typeface="Open Sans"/>
              </a:rPr>
              <a:t>suivante :</a:t>
            </a:r>
          </a:p>
          <a:p>
            <a:pPr lvl="0">
              <a:spcBef>
                <a:spcPts val="1500"/>
              </a:spcBef>
              <a:buClr>
                <a:schemeClr val="dk1"/>
              </a:buClr>
              <a:buFont typeface="Arial"/>
              <a:buChar char="•"/>
            </a:pPr>
            <a:r>
              <a:rPr lang="fr-FR" sz="2100" dirty="0">
                <a:solidFill>
                  <a:schemeClr val="dk1"/>
                </a:solidFill>
                <a:latin typeface="Open Sans"/>
                <a:ea typeface="Open Sans"/>
                <a:cs typeface="Open Sans"/>
                <a:sym typeface="Open Sans"/>
              </a:rPr>
              <a:t>Quel est le nom et le pays de votre institution ?</a:t>
            </a:r>
          </a:p>
          <a:p>
            <a:pPr lvl="0">
              <a:buClr>
                <a:schemeClr val="dk1"/>
              </a:buClr>
              <a:buFont typeface="Arial"/>
              <a:buChar char="•"/>
            </a:pPr>
            <a:r>
              <a:rPr lang="fr-FR" sz="2100" dirty="0">
                <a:solidFill>
                  <a:schemeClr val="dk1"/>
                </a:solidFill>
                <a:latin typeface="Open Sans"/>
                <a:ea typeface="Open Sans"/>
                <a:cs typeface="Open Sans"/>
                <a:sym typeface="Open Sans"/>
              </a:rPr>
              <a:t>Quel est le nom d'utilisateur et le mot de passe que vous utilisez ? (le cas échéant)</a:t>
            </a:r>
          </a:p>
          <a:p>
            <a:pPr lvl="0">
              <a:buClr>
                <a:schemeClr val="dk1"/>
              </a:buClr>
              <a:buFont typeface="Arial"/>
              <a:buChar char="•"/>
            </a:pPr>
            <a:r>
              <a:rPr lang="fr-FR" sz="2100" dirty="0">
                <a:solidFill>
                  <a:schemeClr val="dk1"/>
                </a:solidFill>
                <a:latin typeface="Open Sans"/>
                <a:ea typeface="Open Sans"/>
                <a:cs typeface="Open Sans"/>
                <a:sym typeface="Open Sans"/>
              </a:rPr>
              <a:t>Votre institution utilise-t-elle un accès IP à ARDI et Research4Life ? (le cas échéant)</a:t>
            </a:r>
          </a:p>
          <a:p>
            <a:pPr lvl="0">
              <a:buClr>
                <a:schemeClr val="dk1"/>
              </a:buClr>
              <a:buFont typeface="Arial"/>
              <a:buChar char="•"/>
            </a:pPr>
            <a:r>
              <a:rPr lang="fr-FR" sz="2100" dirty="0">
                <a:solidFill>
                  <a:schemeClr val="dk1"/>
                </a:solidFill>
                <a:latin typeface="Open Sans"/>
                <a:ea typeface="Open Sans"/>
                <a:cs typeface="Open Sans"/>
                <a:sym typeface="Open Sans"/>
              </a:rPr>
              <a:t>Pouvez-vous vous connecter ou recevez-vous un message "Échec de l'authentification"?</a:t>
            </a:r>
          </a:p>
          <a:p>
            <a:pPr lvl="0">
              <a:lnSpc>
                <a:spcPct val="100000"/>
              </a:lnSpc>
              <a:buClr>
                <a:schemeClr val="dk1"/>
              </a:buClr>
              <a:buFont typeface="Arial"/>
              <a:buChar char="•"/>
            </a:pPr>
            <a:r>
              <a:rPr lang="fr-FR" sz="2100" dirty="0">
                <a:solidFill>
                  <a:schemeClr val="dk1"/>
                </a:solidFill>
                <a:latin typeface="Open Sans"/>
                <a:ea typeface="Open Sans"/>
                <a:cs typeface="Open Sans"/>
                <a:sym typeface="Open Sans"/>
              </a:rPr>
              <a:t>Rencontrez-vous des problèmes pour accéder à tout le contenu ou à un journal ou un livre spécifique ?</a:t>
            </a:r>
          </a:p>
          <a:p>
            <a:pPr lvl="0">
              <a:lnSpc>
                <a:spcPct val="100000"/>
              </a:lnSpc>
              <a:buClr>
                <a:schemeClr val="dk1"/>
              </a:buClr>
              <a:buFont typeface="Arial"/>
              <a:buChar char="•"/>
            </a:pPr>
            <a:r>
              <a:rPr lang="fr-FR" sz="2100" dirty="0">
                <a:solidFill>
                  <a:schemeClr val="dk1"/>
                </a:solidFill>
                <a:latin typeface="Open Sans"/>
                <a:ea typeface="Open Sans"/>
                <a:cs typeface="Open Sans"/>
                <a:sym typeface="Open Sans"/>
              </a:rPr>
              <a:t>Si vous rencontrez un problème pour accéder à un titre spécifique, veuillez noter le nom du journal ou du livre.</a:t>
            </a:r>
          </a:p>
          <a:p>
            <a:pPr lvl="0">
              <a:buClr>
                <a:schemeClr val="dk1"/>
              </a:buClr>
              <a:buFont typeface="Arial"/>
              <a:buChar char="•"/>
            </a:pPr>
            <a:r>
              <a:rPr lang="fr-FR" sz="2100" dirty="0">
                <a:solidFill>
                  <a:schemeClr val="dk1"/>
                </a:solidFill>
                <a:latin typeface="Open Sans"/>
                <a:ea typeface="Open Sans"/>
                <a:cs typeface="Open Sans"/>
                <a:sym typeface="Open Sans"/>
              </a:rPr>
              <a:t>Veuillez inclure une capture d'écran (y compris l'URL) de l'erreur que vous avez rencontrée.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420834"/>
            <a:ext cx="7707086"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dirty="0">
                <a:solidFill>
                  <a:srgbClr val="586F7C"/>
                </a:solidFill>
                <a:latin typeface="Open Sans"/>
                <a:ea typeface="Open Sans"/>
                <a:cs typeface="Open Sans"/>
                <a:sym typeface="Open Sans"/>
              </a:rPr>
              <a:t>Objectifs d'apprentissage</a:t>
            </a:r>
          </a:p>
        </p:txBody>
      </p:sp>
      <p:sp>
        <p:nvSpPr>
          <p:cNvPr id="92" name="Google Shape;92;p2"/>
          <p:cNvSpPr txBox="1">
            <a:spLocks noGrp="1"/>
          </p:cNvSpPr>
          <p:nvPr>
            <p:ph type="body" idx="1"/>
          </p:nvPr>
        </p:nvSpPr>
        <p:spPr>
          <a:xfrm>
            <a:off x="554815" y="2014144"/>
            <a:ext cx="9613800" cy="3599400"/>
          </a:xfrm>
          <a:prstGeom prst="rect">
            <a:avLst/>
          </a:prstGeom>
          <a:noFill/>
          <a:ln>
            <a:noFill/>
          </a:ln>
        </p:spPr>
        <p:txBody>
          <a:bodyPr spcFirstLastPara="1" wrap="square" lIns="91425" tIns="45700" rIns="91425" bIns="45700" anchor="t" anchorCtr="0">
            <a:normAutofit/>
          </a:bodyPr>
          <a:lstStyle/>
          <a:p>
            <a:pPr marL="355600" lvl="0" indent="-342900">
              <a:lnSpc>
                <a:spcPct val="150000"/>
              </a:lnSpc>
              <a:spcBef>
                <a:spcPts val="0"/>
              </a:spcBef>
              <a:buClr>
                <a:schemeClr val="dk2"/>
              </a:buClr>
              <a:buSzPts val="2200"/>
            </a:pPr>
            <a:r>
              <a:rPr lang="fr-FR" dirty="0">
                <a:solidFill>
                  <a:schemeClr val="dk1"/>
                </a:solidFill>
                <a:latin typeface="Open Sans"/>
                <a:ea typeface="Open Sans"/>
                <a:cs typeface="Open Sans"/>
                <a:sym typeface="Open Sans"/>
              </a:rPr>
              <a:t>Comprendre comment accéder à ARDI</a:t>
            </a:r>
          </a:p>
          <a:p>
            <a:pPr marL="355600" lvl="0" indent="-342900">
              <a:lnSpc>
                <a:spcPct val="150000"/>
              </a:lnSpc>
              <a:spcBef>
                <a:spcPts val="0"/>
              </a:spcBef>
              <a:buClr>
                <a:schemeClr val="dk2"/>
              </a:buClr>
              <a:buSzPts val="2200"/>
            </a:pPr>
            <a:r>
              <a:rPr lang="fr-FR" dirty="0">
                <a:solidFill>
                  <a:schemeClr val="dk1"/>
                </a:solidFill>
                <a:latin typeface="Open Sans"/>
                <a:ea typeface="Open Sans"/>
                <a:cs typeface="Open Sans"/>
                <a:sym typeface="Open Sans"/>
              </a:rPr>
              <a:t>Reconnaître la couverture du contenu ARDI</a:t>
            </a:r>
          </a:p>
          <a:p>
            <a:pPr marL="355600" lvl="0" indent="-342900">
              <a:lnSpc>
                <a:spcPct val="150000"/>
              </a:lnSpc>
              <a:spcBef>
                <a:spcPts val="0"/>
              </a:spcBef>
              <a:buClr>
                <a:schemeClr val="dk2"/>
              </a:buClr>
              <a:buSzPts val="2200"/>
            </a:pPr>
            <a:r>
              <a:rPr lang="fr-FR" dirty="0">
                <a:solidFill>
                  <a:schemeClr val="dk1"/>
                </a:solidFill>
                <a:latin typeface="Open Sans"/>
                <a:ea typeface="Open Sans"/>
                <a:cs typeface="Open Sans"/>
                <a:sym typeface="Open Sans"/>
              </a:rPr>
              <a:t>Parcourir ARDI efficacement</a:t>
            </a:r>
          </a:p>
          <a:p>
            <a:pPr marL="355600" lvl="0" indent="-342900">
              <a:lnSpc>
                <a:spcPct val="150000"/>
              </a:lnSpc>
              <a:spcBef>
                <a:spcPts val="0"/>
              </a:spcBef>
              <a:buClr>
                <a:schemeClr val="dk2"/>
              </a:buClr>
              <a:buSzPts val="2200"/>
            </a:pPr>
            <a:r>
              <a:rPr lang="fr-FR" dirty="0">
                <a:solidFill>
                  <a:schemeClr val="dk1"/>
                </a:solidFill>
                <a:latin typeface="Open Sans"/>
                <a:ea typeface="Open Sans"/>
                <a:cs typeface="Open Sans"/>
                <a:sym typeface="Open Sans"/>
              </a:rPr>
              <a:t>Découvrir le contenu spécifique au pays</a:t>
            </a:r>
          </a:p>
          <a:p>
            <a:pPr marL="355600" lvl="0" indent="-342900">
              <a:lnSpc>
                <a:spcPct val="150000"/>
              </a:lnSpc>
              <a:spcBef>
                <a:spcPts val="0"/>
              </a:spcBef>
              <a:buClr>
                <a:schemeClr val="dk2"/>
              </a:buClr>
              <a:buSzPts val="2200"/>
            </a:pPr>
            <a:r>
              <a:rPr lang="fr-FR" dirty="0">
                <a:solidFill>
                  <a:schemeClr val="dk1"/>
                </a:solidFill>
                <a:latin typeface="Open Sans"/>
                <a:ea typeface="Open Sans"/>
                <a:cs typeface="Open Sans"/>
                <a:sym typeface="Open Sans"/>
              </a:rPr>
              <a:t>Rechercher efficacement dans ARDI</a:t>
            </a:r>
            <a:endParaRPr dirty="0">
              <a:solidFill>
                <a:schemeClr val="dk1"/>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1"/>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sz="4000" dirty="0">
                <a:solidFill>
                  <a:srgbClr val="586F7C"/>
                </a:solidFill>
                <a:latin typeface="Open Sans"/>
                <a:ea typeface="Open Sans"/>
                <a:cs typeface="Open Sans"/>
                <a:sym typeface="Open Sans"/>
              </a:rPr>
              <a:t>Résumé</a:t>
            </a:r>
          </a:p>
        </p:txBody>
      </p:sp>
      <p:sp>
        <p:nvSpPr>
          <p:cNvPr id="338" name="Google Shape;338;p31"/>
          <p:cNvSpPr txBox="1">
            <a:spLocks noGrp="1"/>
          </p:cNvSpPr>
          <p:nvPr>
            <p:ph type="body" idx="1"/>
          </p:nvPr>
        </p:nvSpPr>
        <p:spPr>
          <a:xfrm>
            <a:off x="252045" y="1904103"/>
            <a:ext cx="11462700" cy="4794115"/>
          </a:xfrm>
          <a:prstGeom prst="rect">
            <a:avLst/>
          </a:prstGeom>
          <a:noFill/>
          <a:ln>
            <a:noFill/>
          </a:ln>
        </p:spPr>
        <p:txBody>
          <a:bodyPr spcFirstLastPara="1" wrap="square" lIns="91425" tIns="45700" rIns="91425" bIns="45700" anchor="t" anchorCtr="0">
            <a:noAutofit/>
          </a:bodyPr>
          <a:lstStyle/>
          <a:p>
            <a:pPr lvl="0">
              <a:buClr>
                <a:schemeClr val="dk1"/>
              </a:buClr>
            </a:pPr>
            <a:r>
              <a:rPr lang="fr-FR" sz="2200" dirty="0">
                <a:solidFill>
                  <a:schemeClr val="dk1"/>
                </a:solidFill>
                <a:latin typeface="Open Sans"/>
                <a:ea typeface="Open Sans"/>
                <a:cs typeface="Open Sans"/>
                <a:sym typeface="Open Sans"/>
              </a:rPr>
              <a:t>Cette leçon portait sur l'accès à ARDI et à d'autres programmes Research4life.</a:t>
            </a:r>
          </a:p>
          <a:p>
            <a:pPr lvl="0">
              <a:buClr>
                <a:schemeClr val="dk1"/>
              </a:buClr>
            </a:pPr>
            <a:r>
              <a:rPr lang="fr-FR" sz="2200" dirty="0">
                <a:solidFill>
                  <a:schemeClr val="dk1"/>
                </a:solidFill>
                <a:latin typeface="Open Sans"/>
                <a:ea typeface="Open Sans"/>
                <a:cs typeface="Open Sans"/>
                <a:sym typeface="Open Sans"/>
              </a:rPr>
              <a:t>Elle a exploré comment accéder au contenu du portail ARDI par titre (listes de A à Z de la collection de revues et de la collection de livres), sujet, langue et éditeur - pour obtenir des revues et des livres en texte intégral.</a:t>
            </a:r>
          </a:p>
          <a:p>
            <a:pPr lvl="0">
              <a:buClr>
                <a:schemeClr val="dk1"/>
              </a:buClr>
            </a:pPr>
            <a:r>
              <a:rPr lang="fr-FR" sz="2200" dirty="0">
                <a:solidFill>
                  <a:schemeClr val="dk1"/>
                </a:solidFill>
                <a:latin typeface="Open Sans"/>
                <a:ea typeface="Open Sans"/>
                <a:cs typeface="Open Sans"/>
                <a:sym typeface="Open Sans"/>
              </a:rPr>
              <a:t>La leçon a également abordé les ressources supplémentaires disponibles via les trois listes de la colonne de droite : Bases de données pour la découverte, Sources de référence et Collections gratuites.</a:t>
            </a:r>
          </a:p>
          <a:p>
            <a:pPr lvl="0">
              <a:buClr>
                <a:schemeClr val="dk1"/>
              </a:buClr>
            </a:pPr>
            <a:r>
              <a:rPr lang="fr-FR" sz="2200" dirty="0">
                <a:solidFill>
                  <a:schemeClr val="dk1"/>
                </a:solidFill>
                <a:latin typeface="Open Sans"/>
                <a:ea typeface="Open Sans"/>
                <a:cs typeface="Open Sans"/>
                <a:sym typeface="Open Sans"/>
              </a:rPr>
              <a:t>La leçon a également porté sur la manière d'identifier ce à quoi les éditeurs ont accordé l'accès dans un pays / type d'institution spécifique via la page Contenu proposé par les éditeurs aux institutions dans les pays, régions et territoires.</a:t>
            </a:r>
          </a:p>
          <a:p>
            <a:pPr lvl="0">
              <a:buClr>
                <a:schemeClr val="dk1"/>
              </a:buClr>
            </a:pPr>
            <a:r>
              <a:rPr lang="fr-FR" sz="2200" dirty="0">
                <a:solidFill>
                  <a:schemeClr val="dk1"/>
                </a:solidFill>
                <a:latin typeface="Open Sans"/>
                <a:ea typeface="Open Sans"/>
                <a:cs typeface="Open Sans"/>
                <a:sym typeface="Open Sans"/>
              </a:rPr>
              <a:t>Le menu déroulant Éditeurs répertorie également les ressources auxquelles l'institution a un accès complet et les documents auxquels l'institution n'a pas pleinement accès.</a:t>
            </a:r>
            <a:endParaRPr sz="2800" dirty="0">
              <a:solidFill>
                <a:schemeClr val="dk1"/>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en-US" dirty="0">
                <a:solidFill>
                  <a:srgbClr val="586F7C"/>
                </a:solidFill>
                <a:latin typeface="Open Sans"/>
                <a:ea typeface="Open Sans"/>
                <a:cs typeface="Open Sans"/>
                <a:sym typeface="Open Sans"/>
              </a:rPr>
              <a:t>Vous êtes </a:t>
            </a:r>
            <a:r>
              <a:rPr lang="en-US" dirty="0" err="1">
                <a:solidFill>
                  <a:srgbClr val="586F7C"/>
                </a:solidFill>
                <a:latin typeface="Open Sans"/>
                <a:ea typeface="Open Sans"/>
                <a:cs typeface="Open Sans"/>
                <a:sym typeface="Open Sans"/>
              </a:rPr>
              <a:t>invités</a:t>
            </a:r>
            <a:r>
              <a:rPr lang="en-US" dirty="0">
                <a:solidFill>
                  <a:srgbClr val="586F7C"/>
                </a:solidFill>
                <a:latin typeface="Open Sans"/>
                <a:ea typeface="Open Sans"/>
                <a:cs typeface="Open Sans"/>
                <a:sym typeface="Open Sans"/>
              </a:rPr>
              <a:t> à :</a:t>
            </a:r>
          </a:p>
        </p:txBody>
      </p:sp>
      <p:sp>
        <p:nvSpPr>
          <p:cNvPr id="344" name="Google Shape;344;g727b3dbef2_0_81"/>
          <p:cNvSpPr txBox="1">
            <a:spLocks noGrp="1"/>
          </p:cNvSpPr>
          <p:nvPr>
            <p:ph type="body" idx="1"/>
          </p:nvPr>
        </p:nvSpPr>
        <p:spPr>
          <a:xfrm>
            <a:off x="656075" y="2377440"/>
            <a:ext cx="10104454" cy="3722145"/>
          </a:xfrm>
          <a:prstGeom prst="rect">
            <a:avLst/>
          </a:prstGeom>
          <a:noFill/>
          <a:ln>
            <a:noFill/>
          </a:ln>
        </p:spPr>
        <p:txBody>
          <a:bodyPr spcFirstLastPara="1" wrap="square" lIns="91425" tIns="45700" rIns="91425" bIns="45700" anchor="t" anchorCtr="0">
            <a:noAutofit/>
          </a:bodyPr>
          <a:lstStyle/>
          <a:p>
            <a:pPr lvl="0" indent="-317500">
              <a:lnSpc>
                <a:spcPct val="150000"/>
              </a:lnSpc>
              <a:spcBef>
                <a:spcPts val="0"/>
              </a:spcBef>
              <a:buClr>
                <a:srgbClr val="586F7C"/>
              </a:buClr>
              <a:buSzPts val="1400"/>
              <a:buFont typeface="Open Sans"/>
              <a:buChar char="●"/>
            </a:pPr>
            <a:r>
              <a:rPr lang="fr-FR" sz="2000" dirty="0">
                <a:solidFill>
                  <a:schemeClr val="tx1"/>
                </a:solidFill>
                <a:latin typeface="Open Sans"/>
                <a:ea typeface="Open Sans"/>
                <a:cs typeface="Open Sans"/>
                <a:sym typeface="Open Sans"/>
              </a:rPr>
              <a:t>Nous rendre visite sur </a:t>
            </a:r>
            <a:r>
              <a:rPr lang="fr-FR" sz="2000" dirty="0">
                <a:solidFill>
                  <a:srgbClr val="586F7C"/>
                </a:solidFill>
                <a:uFill>
                  <a:noFill/>
                </a:uFill>
                <a:latin typeface="Open Sans"/>
                <a:ea typeface="Open Sans"/>
                <a:cs typeface="Open Sans"/>
                <a:sym typeface="Open Sans"/>
                <a:hlinkClick r:id="rId3"/>
              </a:rPr>
              <a:t>www.research4life.or</a:t>
            </a:r>
            <a:r>
              <a:rPr lang="fr-FR" sz="2000" u="sng" dirty="0">
                <a:solidFill>
                  <a:srgbClr val="586F7C"/>
                </a:solidFill>
                <a:latin typeface="Open Sans"/>
                <a:ea typeface="Open Sans"/>
                <a:cs typeface="Open Sans"/>
                <a:sym typeface="Open Sans"/>
                <a:hlinkClick r:id="rId3"/>
              </a:rPr>
              <a:t>g</a:t>
            </a:r>
            <a:endParaRPr lang="fr-FR" sz="2000" dirty="0">
              <a:solidFill>
                <a:srgbClr val="586F7C"/>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fr-FR" sz="2000" dirty="0">
                <a:solidFill>
                  <a:schemeClr val="tx1"/>
                </a:solidFill>
                <a:latin typeface="Open Sans"/>
                <a:ea typeface="Open Sans"/>
                <a:cs typeface="Open Sans"/>
                <a:sym typeface="Open Sans"/>
              </a:rPr>
              <a:t>Nous contacter avec </a:t>
            </a:r>
            <a:r>
              <a:rPr lang="fr-FR" sz="2000" dirty="0">
                <a:solidFill>
                  <a:srgbClr val="586F7C"/>
                </a:solidFill>
                <a:uFill>
                  <a:noFill/>
                </a:uFill>
                <a:latin typeface="Open Sans"/>
                <a:ea typeface="Open Sans"/>
                <a:cs typeface="Open Sans"/>
                <a:sym typeface="Open Sans"/>
                <a:hlinkClick r:id="rId4"/>
              </a:rPr>
              <a:t>r4l@research4life.org</a:t>
            </a:r>
            <a:r>
              <a:rPr lang="fr-FR" sz="2000" dirty="0">
                <a:solidFill>
                  <a:srgbClr val="586F7C"/>
                </a:solidFill>
                <a:latin typeface="Open Sans"/>
                <a:ea typeface="Open Sans"/>
                <a:cs typeface="Open Sans"/>
                <a:sym typeface="Open Sans"/>
              </a:rPr>
              <a:t> </a:t>
            </a:r>
          </a:p>
          <a:p>
            <a:pPr lvl="0" indent="-317500">
              <a:lnSpc>
                <a:spcPct val="150000"/>
              </a:lnSpc>
              <a:spcBef>
                <a:spcPts val="0"/>
              </a:spcBef>
              <a:buClr>
                <a:srgbClr val="586F7C"/>
              </a:buClr>
              <a:buSzPts val="1400"/>
              <a:buFont typeface="Open Sans"/>
              <a:buChar char="●"/>
            </a:pPr>
            <a:r>
              <a:rPr lang="fr-FR" sz="2000" dirty="0">
                <a:solidFill>
                  <a:schemeClr val="tx1"/>
                </a:solidFill>
                <a:latin typeface="Open Sans"/>
                <a:ea typeface="Open Sans"/>
                <a:cs typeface="Open Sans"/>
                <a:sym typeface="Open Sans"/>
              </a:rPr>
              <a:t>Découvrir d'autres </a:t>
            </a:r>
            <a:r>
              <a:rPr lang="fr-FR" sz="2000" dirty="0">
                <a:solidFill>
                  <a:srgbClr val="586F7C"/>
                </a:solidFill>
                <a:latin typeface="Open Sans"/>
                <a:ea typeface="Open Sans"/>
                <a:cs typeface="Open Sans"/>
                <a:sym typeface="Open Sans"/>
              </a:rPr>
              <a:t>supports de formation [</a:t>
            </a:r>
            <a:r>
              <a:rPr lang="fr-FR" sz="2000" u="sng" dirty="0">
                <a:solidFill>
                  <a:schemeClr val="hlink"/>
                </a:solidFill>
                <a:latin typeface="Open Sans"/>
                <a:ea typeface="Open Sans"/>
                <a:cs typeface="Open Sans"/>
                <a:sym typeface="Open Sans"/>
                <a:hlinkClick r:id="rId5"/>
              </a:rPr>
              <a:t>www.research4life.org/training</a:t>
            </a:r>
            <a:r>
              <a:rPr lang="fr-FR" sz="2000" dirty="0">
                <a:solidFill>
                  <a:srgbClr val="586F7C"/>
                </a:solidFill>
                <a:latin typeface="Open Sans"/>
                <a:ea typeface="Open Sans"/>
                <a:cs typeface="Open Sans"/>
                <a:sym typeface="Open Sans"/>
              </a:rPr>
              <a:t>]</a:t>
            </a:r>
          </a:p>
          <a:p>
            <a:pPr lvl="0" indent="-317500">
              <a:lnSpc>
                <a:spcPct val="150000"/>
              </a:lnSpc>
              <a:spcBef>
                <a:spcPts val="0"/>
              </a:spcBef>
              <a:buClr>
                <a:srgbClr val="586F7C"/>
              </a:buClr>
              <a:buSzPts val="1400"/>
              <a:buFont typeface="Open Sans"/>
              <a:buChar char="●"/>
            </a:pPr>
            <a:r>
              <a:rPr lang="fr-FR" sz="2000" dirty="0">
                <a:solidFill>
                  <a:schemeClr val="tx1"/>
                </a:solidFill>
                <a:latin typeface="Open Sans"/>
                <a:ea typeface="Open Sans"/>
                <a:cs typeface="Open Sans"/>
                <a:sym typeface="Open Sans"/>
              </a:rPr>
              <a:t>Vous abonner à </a:t>
            </a:r>
            <a:r>
              <a:rPr lang="fr-FR" sz="2000" dirty="0">
                <a:solidFill>
                  <a:srgbClr val="586F7C"/>
                </a:solidFill>
                <a:latin typeface="Open Sans"/>
                <a:ea typeface="Open Sans"/>
                <a:cs typeface="Open Sans"/>
                <a:sym typeface="Open Sans"/>
              </a:rPr>
              <a:t>la newsletter Research4Life [</a:t>
            </a:r>
            <a:r>
              <a:rPr lang="fr-FR" sz="2000" u="sng" dirty="0">
                <a:solidFill>
                  <a:schemeClr val="hlink"/>
                </a:solidFill>
                <a:latin typeface="Open Sans"/>
                <a:ea typeface="Open Sans"/>
                <a:cs typeface="Open Sans"/>
                <a:sym typeface="Open Sans"/>
                <a:hlinkClick r:id="rId6"/>
              </a:rPr>
              <a:t>www.research4life.org/newsletter</a:t>
            </a:r>
            <a:r>
              <a:rPr lang="fr-FR" sz="2000" dirty="0">
                <a:solidFill>
                  <a:srgbClr val="586F7C"/>
                </a:solidFill>
                <a:latin typeface="Open Sans"/>
                <a:ea typeface="Open Sans"/>
                <a:cs typeface="Open Sans"/>
                <a:sym typeface="Open Sans"/>
              </a:rPr>
              <a:t>]</a:t>
            </a:r>
          </a:p>
          <a:p>
            <a:pPr lvl="0" indent="-317500">
              <a:lnSpc>
                <a:spcPct val="150000"/>
              </a:lnSpc>
              <a:spcBef>
                <a:spcPts val="0"/>
              </a:spcBef>
              <a:buClr>
                <a:srgbClr val="586F7C"/>
              </a:buClr>
              <a:buSzPts val="1400"/>
              <a:buFont typeface="Open Sans"/>
              <a:buChar char="●"/>
            </a:pPr>
            <a:r>
              <a:rPr lang="fr-FR" sz="2000" dirty="0">
                <a:solidFill>
                  <a:schemeClr val="tx1"/>
                </a:solidFill>
                <a:latin typeface="Open Sans"/>
                <a:ea typeface="Open Sans"/>
                <a:cs typeface="Open Sans"/>
                <a:sym typeface="Open Sans"/>
              </a:rPr>
              <a:t>Regarder</a:t>
            </a:r>
            <a:r>
              <a:rPr lang="fr-FR" sz="2000" dirty="0">
                <a:solidFill>
                  <a:srgbClr val="586F7C"/>
                </a:solidFill>
                <a:latin typeface="Open Sans"/>
                <a:ea typeface="Open Sans"/>
                <a:cs typeface="Open Sans"/>
                <a:sym typeface="Open Sans"/>
              </a:rPr>
              <a:t> les vidéos Research4Life [</a:t>
            </a:r>
            <a:r>
              <a:rPr lang="fr-FR" sz="2000" u="sng" dirty="0">
                <a:solidFill>
                  <a:schemeClr val="hlink"/>
                </a:solidFill>
                <a:latin typeface="Open Sans"/>
                <a:ea typeface="Open Sans"/>
                <a:cs typeface="Open Sans"/>
                <a:sym typeface="Open Sans"/>
                <a:hlinkClick r:id="rId7"/>
              </a:rPr>
              <a:t>https://bit.ly/2w3CU5C</a:t>
            </a:r>
            <a:r>
              <a:rPr lang="fr-FR" sz="2000" dirty="0">
                <a:solidFill>
                  <a:srgbClr val="586F7C"/>
                </a:solidFill>
                <a:latin typeface="Open Sans"/>
                <a:ea typeface="Open Sans"/>
                <a:cs typeface="Open Sans"/>
                <a:sym typeface="Open Sans"/>
              </a:rPr>
              <a:t>]</a:t>
            </a:r>
          </a:p>
          <a:p>
            <a:pPr lvl="0" indent="-317500">
              <a:lnSpc>
                <a:spcPct val="150000"/>
              </a:lnSpc>
              <a:spcBef>
                <a:spcPts val="0"/>
              </a:spcBef>
              <a:buClr>
                <a:srgbClr val="586F7C"/>
              </a:buClr>
              <a:buSzPts val="1400"/>
              <a:buFont typeface="Open Sans"/>
              <a:buChar char="●"/>
            </a:pPr>
            <a:r>
              <a:rPr lang="fr-FR" sz="2000" dirty="0">
                <a:solidFill>
                  <a:schemeClr val="tx1"/>
                </a:solidFill>
                <a:latin typeface="Open Sans"/>
                <a:ea typeface="Open Sans"/>
                <a:cs typeface="Open Sans"/>
                <a:sym typeface="Open Sans"/>
              </a:rPr>
              <a:t>Nous suivre</a:t>
            </a:r>
            <a:r>
              <a:rPr lang="fr-FR" sz="2000" dirty="0">
                <a:solidFill>
                  <a:srgbClr val="586F7C"/>
                </a:solidFill>
                <a:latin typeface="Open Sans"/>
                <a:ea typeface="Open Sans"/>
                <a:cs typeface="Open Sans"/>
                <a:sym typeface="Open Sans"/>
              </a:rPr>
              <a:t> sur Twitter @r4lpartnership et </a:t>
            </a:r>
            <a:r>
              <a:rPr lang="fr-FR" sz="2000" dirty="0">
                <a:solidFill>
                  <a:srgbClr val="586F7C"/>
                </a:solidFill>
                <a:latin typeface="Open Sans"/>
                <a:ea typeface="Open Sans"/>
                <a:cs typeface="Open Sans"/>
                <a:sym typeface="Open Sans"/>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Facebook</a:t>
            </a:r>
            <a:r>
              <a:rPr lang="fr-FR" sz="2000" dirty="0">
                <a:solidFill>
                  <a:srgbClr val="586F7C"/>
                </a:solidFill>
                <a:latin typeface="Open Sans"/>
                <a:ea typeface="Open Sans"/>
                <a:cs typeface="Open Sans"/>
                <a:sym typeface="Open Sans"/>
              </a:rPr>
              <a:t> @R4Lpartnership</a:t>
            </a:r>
            <a:endParaRPr lang="fr-FR" sz="2000" dirty="0">
              <a:solidFill>
                <a:schemeClr val="dk1"/>
              </a:solidFill>
              <a:latin typeface="Open Sans"/>
              <a:ea typeface="Open Sans"/>
              <a:cs typeface="Open Sans"/>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350" name="Google Shape;350;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351" name="Google Shape;351;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352" name="Google Shape;352;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353" name="Google Shape;353;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354" name="Google Shape;354;p1"/>
          <p:cNvSpPr/>
          <p:nvPr/>
        </p:nvSpPr>
        <p:spPr>
          <a:xfrm>
            <a:off x="537882" y="2814175"/>
            <a:ext cx="10352718" cy="3447057"/>
          </a:xfrm>
          <a:prstGeom prst="rect">
            <a:avLst/>
          </a:prstGeom>
          <a:noFill/>
          <a:ln>
            <a:noFill/>
          </a:ln>
        </p:spPr>
        <p:txBody>
          <a:bodyPr spcFirstLastPara="1" wrap="square" lIns="91425" tIns="45700" rIns="91425" bIns="45700" anchor="t" anchorCtr="0">
            <a:spAutoFit/>
          </a:bodyPr>
          <a:lstStyle/>
          <a:p>
            <a:pPr lvl="0" algn="ctr">
              <a:buSzPts val="3000"/>
            </a:pPr>
            <a:r>
              <a:rPr lang="fr-FR" sz="3000" dirty="0">
                <a:solidFill>
                  <a:srgbClr val="F8981D"/>
                </a:solidFill>
                <a:latin typeface="Open Sans"/>
                <a:ea typeface="Open Sans"/>
                <a:cs typeface="Open Sans"/>
                <a:sym typeface="Open Sans"/>
              </a:rPr>
              <a:t>Pour plus d'informations sur Research4Life</a:t>
            </a: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dirty="0">
                <a:solidFill>
                  <a:schemeClr val="hlink"/>
                </a:solidFill>
                <a:latin typeface="Open Sans"/>
                <a:ea typeface="Open Sans"/>
                <a:cs typeface="Open Sans"/>
                <a:sym typeface="Open Sans"/>
                <a:hlinkClick r:id="rId8"/>
              </a:rPr>
              <a:t>www.research4life.org</a:t>
            </a:r>
            <a:endParaRPr sz="3000" b="0" i="0" u="none" strike="noStrike" cap="none" dirty="0">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dirty="0">
                <a:solidFill>
                  <a:srgbClr val="F8981D"/>
                </a:solidFill>
                <a:latin typeface="Open Sans"/>
                <a:ea typeface="Open Sans"/>
                <a:cs typeface="Open Sans"/>
                <a:sym typeface="Open Sans"/>
              </a:rPr>
            </a:br>
            <a:r>
              <a:rPr lang="en-US" sz="3000" b="0" i="0" u="sng" strike="noStrike" cap="none" dirty="0">
                <a:solidFill>
                  <a:schemeClr val="hlink"/>
                </a:solidFill>
                <a:latin typeface="Open Sans"/>
                <a:ea typeface="Open Sans"/>
                <a:cs typeface="Open Sans"/>
                <a:sym typeface="Open Sans"/>
                <a:hlinkClick r:id="rId9"/>
              </a:rPr>
              <a:t>r4l@research4life.org</a:t>
            </a:r>
            <a:r>
              <a:rPr lang="en-US" sz="3000" b="0" i="0" u="none" strike="noStrike" cap="none" dirty="0">
                <a:solidFill>
                  <a:srgbClr val="004890"/>
                </a:solidFill>
                <a:latin typeface="Open Sans"/>
                <a:ea typeface="Open Sans"/>
                <a:cs typeface="Open Sans"/>
                <a:sym typeface="Open Sans"/>
              </a:rPr>
              <a:t>  </a:t>
            </a:r>
            <a:endParaRPr sz="3000" b="0" i="0" u="none" strike="noStrike" cap="none" dirty="0">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dirty="0">
                <a:solidFill>
                  <a:srgbClr val="F8981D"/>
                </a:solidFill>
                <a:latin typeface="Open Sans"/>
                <a:ea typeface="Open Sans"/>
                <a:cs typeface="Open Sans"/>
                <a:sym typeface="Open Sans"/>
              </a:rPr>
            </a:br>
            <a:br>
              <a:rPr lang="en-US" sz="2000" b="0" i="0" u="none" strike="noStrike" cap="none" dirty="0">
                <a:solidFill>
                  <a:srgbClr val="586F7C"/>
                </a:solidFill>
                <a:latin typeface="Open Sans"/>
                <a:ea typeface="Open Sans"/>
                <a:cs typeface="Open Sans"/>
                <a:sym typeface="Open Sans"/>
              </a:rPr>
            </a:br>
            <a:br>
              <a:rPr lang="en-US" sz="1400" b="0" i="0" u="none" strike="noStrike" cap="none" dirty="0">
                <a:solidFill>
                  <a:srgbClr val="F8981D"/>
                </a:solidFill>
                <a:latin typeface="Open Sans"/>
                <a:ea typeface="Open Sans"/>
                <a:cs typeface="Open Sans"/>
                <a:sym typeface="Open Sans"/>
              </a:rPr>
            </a:br>
            <a:endParaRPr sz="1400" b="0" i="0" u="none" strike="noStrike" cap="none" dirty="0">
              <a:solidFill>
                <a:srgbClr val="F8981D"/>
              </a:solidFill>
              <a:latin typeface="Open Sans"/>
              <a:ea typeface="Open Sans"/>
              <a:cs typeface="Open Sans"/>
              <a:sym typeface="Open Sans"/>
            </a:endParaRPr>
          </a:p>
        </p:txBody>
      </p:sp>
      <p:sp>
        <p:nvSpPr>
          <p:cNvPr id="355" name="Google Shape;355;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lvl="0" algn="ctr">
              <a:buSzPts val="1800"/>
            </a:pPr>
            <a:r>
              <a:rPr lang="fr-FR" sz="1800" dirty="0">
                <a:solidFill>
                  <a:schemeClr val="lt1"/>
                </a:solidFill>
                <a:latin typeface="Open Sans"/>
                <a:ea typeface="Open Sans"/>
                <a:cs typeface="Open Sans"/>
                <a:sym typeface="Open Sans"/>
              </a:rPr>
              <a:t>Research4Life est un partenariat public-privé de cinq programmes: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dirty="0" err="1">
                <a:solidFill>
                  <a:srgbClr val="586F7C"/>
                </a:solidFill>
                <a:latin typeface="Open Sans"/>
                <a:ea typeface="Open Sans"/>
                <a:cs typeface="Open Sans"/>
                <a:sym typeface="Open Sans"/>
              </a:rPr>
              <a:t>Contexte</a:t>
            </a:r>
            <a:r>
              <a:rPr lang="en-US" dirty="0">
                <a:solidFill>
                  <a:srgbClr val="586F7C"/>
                </a:solidFill>
                <a:latin typeface="Open Sans"/>
                <a:ea typeface="Open Sans"/>
                <a:cs typeface="Open Sans"/>
                <a:sym typeface="Open Sans"/>
              </a:rPr>
              <a:t> : ARDI</a:t>
            </a:r>
          </a:p>
        </p:txBody>
      </p:sp>
      <p:sp>
        <p:nvSpPr>
          <p:cNvPr id="99" name="Google Shape;99;p3"/>
          <p:cNvSpPr txBox="1">
            <a:spLocks noGrp="1"/>
          </p:cNvSpPr>
          <p:nvPr>
            <p:ph type="body" idx="1"/>
          </p:nvPr>
        </p:nvSpPr>
        <p:spPr>
          <a:xfrm>
            <a:off x="0" y="1616525"/>
            <a:ext cx="8090400" cy="4980300"/>
          </a:xfrm>
          <a:prstGeom prst="rect">
            <a:avLst/>
          </a:prstGeom>
          <a:noFill/>
          <a:ln>
            <a:noFill/>
          </a:ln>
        </p:spPr>
        <p:txBody>
          <a:bodyPr spcFirstLastPara="1" wrap="square" lIns="91425" tIns="45700" rIns="91425" bIns="45700" anchor="t" anchorCtr="0">
            <a:noAutofit/>
          </a:bodyPr>
          <a:lstStyle/>
          <a:p>
            <a:pPr lvl="0" indent="-387350">
              <a:lnSpc>
                <a:spcPct val="100000"/>
              </a:lnSpc>
              <a:buClr>
                <a:schemeClr val="dk1"/>
              </a:buClr>
              <a:buSzPts val="2500"/>
            </a:pPr>
            <a:r>
              <a:rPr lang="fr-FR" sz="2100" dirty="0">
                <a:solidFill>
                  <a:schemeClr val="dk1"/>
                </a:solidFill>
                <a:latin typeface="Open Sans"/>
                <a:ea typeface="Open Sans"/>
                <a:cs typeface="Open Sans"/>
                <a:sym typeface="Open Sans"/>
              </a:rPr>
              <a:t>Créé en 2009</a:t>
            </a:r>
          </a:p>
          <a:p>
            <a:pPr lvl="0" indent="-387350">
              <a:lnSpc>
                <a:spcPct val="100000"/>
              </a:lnSpc>
              <a:buClr>
                <a:schemeClr val="dk1"/>
              </a:buClr>
              <a:buSzPts val="2500"/>
            </a:pPr>
            <a:r>
              <a:rPr lang="fr-FR" sz="2100" dirty="0">
                <a:solidFill>
                  <a:schemeClr val="dk1"/>
                </a:solidFill>
                <a:latin typeface="Open Sans"/>
                <a:ea typeface="Open Sans"/>
                <a:cs typeface="Open Sans"/>
                <a:sym typeface="Open Sans"/>
              </a:rPr>
              <a:t>ARDI signifie </a:t>
            </a:r>
            <a:r>
              <a:rPr lang="fr-FR" sz="2100" dirty="0">
                <a:solidFill>
                  <a:schemeClr val="accent1">
                    <a:lumMod val="75000"/>
                  </a:schemeClr>
                </a:solidFill>
                <a:latin typeface="Open Sans"/>
                <a:ea typeface="Open Sans"/>
                <a:cs typeface="Open Sans"/>
                <a:sym typeface="Open Sans"/>
              </a:rPr>
              <a:t>Accès à la Recherche pour le Développement et l’Innovation</a:t>
            </a:r>
          </a:p>
          <a:p>
            <a:pPr lvl="0" indent="-387350">
              <a:lnSpc>
                <a:spcPct val="100000"/>
              </a:lnSpc>
              <a:buClr>
                <a:schemeClr val="dk1"/>
              </a:buClr>
              <a:buSzPts val="2500"/>
            </a:pPr>
            <a:r>
              <a:rPr lang="fr-FR" sz="2100" dirty="0">
                <a:solidFill>
                  <a:schemeClr val="dk1"/>
                </a:solidFill>
                <a:latin typeface="Open Sans"/>
                <a:ea typeface="Open Sans"/>
                <a:cs typeface="Open Sans"/>
                <a:sym typeface="Open Sans"/>
              </a:rPr>
              <a:t>Coordonné par </a:t>
            </a:r>
            <a:r>
              <a:rPr lang="fr-FR" sz="2100" dirty="0">
                <a:solidFill>
                  <a:schemeClr val="accent1">
                    <a:lumMod val="75000"/>
                  </a:schemeClr>
                </a:solidFill>
                <a:latin typeface="Open Sans"/>
                <a:ea typeface="Open Sans"/>
                <a:cs typeface="Open Sans"/>
                <a:sym typeface="Open Sans"/>
              </a:rPr>
              <a:t>l'Organisation Mondiale de la Propriété Intellectuelle (OMPI) </a:t>
            </a:r>
            <a:r>
              <a:rPr lang="fr-FR" sz="2100" dirty="0">
                <a:solidFill>
                  <a:schemeClr val="dk1"/>
                </a:solidFill>
                <a:latin typeface="Open Sans"/>
                <a:ea typeface="Open Sans"/>
                <a:cs typeface="Open Sans"/>
                <a:sym typeface="Open Sans"/>
              </a:rPr>
              <a:t>en partenariat avec les principaux éditeurs.</a:t>
            </a:r>
          </a:p>
          <a:p>
            <a:pPr lvl="0" indent="-387350">
              <a:lnSpc>
                <a:spcPct val="100000"/>
              </a:lnSpc>
              <a:buClr>
                <a:schemeClr val="dk1"/>
              </a:buClr>
              <a:buSzPts val="2500"/>
            </a:pPr>
            <a:r>
              <a:rPr lang="fr-FR" sz="2100" dirty="0">
                <a:solidFill>
                  <a:schemeClr val="dk1"/>
                </a:solidFill>
                <a:latin typeface="Open Sans"/>
                <a:ea typeface="Open Sans"/>
                <a:cs typeface="Open Sans"/>
                <a:sym typeface="Open Sans"/>
              </a:rPr>
              <a:t>ARDI fournit un accès gratuit à la littérature scientifique de divers domaines de la science et de la technologie.</a:t>
            </a:r>
          </a:p>
          <a:p>
            <a:pPr lvl="0" indent="-387350">
              <a:lnSpc>
                <a:spcPct val="100000"/>
              </a:lnSpc>
              <a:buClr>
                <a:schemeClr val="dk1"/>
              </a:buClr>
              <a:buSzPts val="2500"/>
            </a:pPr>
            <a:r>
              <a:rPr lang="fr-FR" sz="2100" dirty="0">
                <a:solidFill>
                  <a:schemeClr val="dk1"/>
                </a:solidFill>
                <a:latin typeface="Open Sans"/>
                <a:ea typeface="Open Sans"/>
                <a:cs typeface="Open Sans"/>
                <a:sym typeface="Open Sans"/>
              </a:rPr>
              <a:t>ARDI offre un accès à 8 600 revues, 34 000 livres et 40 autres sources d’information provenant du contenu de 70 éditeurs dans 125 pays, régions et territoires. (Avril 2020)</a:t>
            </a:r>
          </a:p>
          <a:p>
            <a:pPr lvl="0" indent="-387350">
              <a:lnSpc>
                <a:spcPct val="100000"/>
              </a:lnSpc>
              <a:buClr>
                <a:schemeClr val="dk1"/>
              </a:buClr>
              <a:buSzPts val="2500"/>
            </a:pPr>
            <a:r>
              <a:rPr lang="fr-FR" sz="2100" dirty="0">
                <a:solidFill>
                  <a:schemeClr val="dk1"/>
                </a:solidFill>
                <a:latin typeface="Open Sans"/>
                <a:ea typeface="Open Sans"/>
                <a:cs typeface="Open Sans"/>
                <a:sym typeface="Open Sans"/>
              </a:rPr>
              <a:t>Disponible sur </a:t>
            </a:r>
            <a:r>
              <a:rPr lang="en-US" sz="2100" u="sng" dirty="0">
                <a:solidFill>
                  <a:schemeClr val="hlink"/>
                </a:solidFill>
                <a:latin typeface="Open Sans"/>
                <a:ea typeface="Open Sans"/>
                <a:cs typeface="Open Sans"/>
                <a:sym typeface="Open Sans"/>
                <a:hlinkClick r:id="rId3"/>
              </a:rPr>
              <a:t>https://www.wipo.int/ardi/en/</a:t>
            </a:r>
            <a:endParaRPr sz="2100" dirty="0">
              <a:latin typeface="Open Sans"/>
              <a:ea typeface="Open Sans"/>
              <a:cs typeface="Open Sans"/>
              <a:sym typeface="Open Sans"/>
            </a:endParaRPr>
          </a:p>
          <a:p>
            <a:pPr marL="76200" lvl="0" indent="0" algn="l" rtl="0">
              <a:lnSpc>
                <a:spcPct val="100000"/>
              </a:lnSpc>
              <a:spcBef>
                <a:spcPts val="1000"/>
              </a:spcBef>
              <a:spcAft>
                <a:spcPts val="0"/>
              </a:spcAft>
              <a:buClr>
                <a:schemeClr val="dk1"/>
              </a:buClr>
              <a:buSzPts val="2400"/>
              <a:buNone/>
            </a:pPr>
            <a:endParaRPr sz="2000" dirty="0">
              <a:solidFill>
                <a:schemeClr val="dk1"/>
              </a:solidFill>
              <a:latin typeface="Open Sans"/>
              <a:ea typeface="Open Sans"/>
              <a:cs typeface="Open Sans"/>
              <a:sym typeface="Open Sans"/>
            </a:endParaRPr>
          </a:p>
        </p:txBody>
      </p:sp>
      <p:pic>
        <p:nvPicPr>
          <p:cNvPr id="100" name="Google Shape;100;p3"/>
          <p:cNvPicPr preferRelativeResize="0"/>
          <p:nvPr/>
        </p:nvPicPr>
        <p:blipFill rotWithShape="1">
          <a:blip r:embed="rId4">
            <a:alphaModFix/>
          </a:blip>
          <a:srcRect/>
          <a:stretch/>
        </p:blipFill>
        <p:spPr>
          <a:xfrm>
            <a:off x="8338992" y="5225142"/>
            <a:ext cx="3853008" cy="149014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lvl="0"/>
            <a:r>
              <a:rPr lang="en-US" dirty="0">
                <a:solidFill>
                  <a:srgbClr val="586F7C"/>
                </a:solidFill>
                <a:latin typeface="Open Sans"/>
                <a:ea typeface="Open Sans"/>
                <a:cs typeface="Open Sans"/>
                <a:sym typeface="Open Sans"/>
              </a:rPr>
              <a:t>Accès à ARDI</a:t>
            </a:r>
          </a:p>
        </p:txBody>
      </p:sp>
      <p:sp>
        <p:nvSpPr>
          <p:cNvPr id="106" name="Google Shape;106;p40"/>
          <p:cNvSpPr txBox="1">
            <a:spLocks noGrp="1"/>
          </p:cNvSpPr>
          <p:nvPr>
            <p:ph type="body" idx="1"/>
          </p:nvPr>
        </p:nvSpPr>
        <p:spPr>
          <a:xfrm>
            <a:off x="696686" y="1878582"/>
            <a:ext cx="11092543" cy="4522124"/>
          </a:xfrm>
          <a:prstGeom prst="rect">
            <a:avLst/>
          </a:prstGeom>
          <a:noFill/>
          <a:ln>
            <a:noFill/>
          </a:ln>
        </p:spPr>
        <p:txBody>
          <a:bodyPr spcFirstLastPara="1" wrap="square" lIns="91425" tIns="45700" rIns="91425" bIns="45700" anchor="t" anchorCtr="0">
            <a:noAutofit/>
          </a:bodyPr>
          <a:lstStyle/>
          <a:p>
            <a:pPr marL="355600" lvl="0" indent="-342900">
              <a:lnSpc>
                <a:spcPct val="200000"/>
              </a:lnSpc>
              <a:spcBef>
                <a:spcPts val="0"/>
              </a:spcBef>
              <a:buClr>
                <a:schemeClr val="dk2"/>
              </a:buClr>
              <a:buSzPts val="2200"/>
            </a:pPr>
            <a:r>
              <a:rPr lang="en-US" sz="1800" dirty="0">
                <a:solidFill>
                  <a:schemeClr val="dk1"/>
                </a:solidFill>
                <a:latin typeface="Open Sans"/>
                <a:ea typeface="Open Sans"/>
                <a:cs typeface="Open Sans"/>
                <a:sym typeface="Open Sans"/>
              </a:rPr>
              <a:t>ARDI est accessible via;</a:t>
            </a:r>
          </a:p>
          <a:p>
            <a:pPr marL="812800" lvl="1" indent="-342900">
              <a:lnSpc>
                <a:spcPct val="200000"/>
              </a:lnSpc>
              <a:spcBef>
                <a:spcPts val="0"/>
              </a:spcBef>
              <a:buClr>
                <a:schemeClr val="dk2"/>
              </a:buClr>
              <a:buSzPts val="2200"/>
            </a:pPr>
            <a:r>
              <a:rPr lang="en-US" sz="1800" dirty="0">
                <a:solidFill>
                  <a:schemeClr val="dk1"/>
                </a:solidFill>
                <a:latin typeface="Open Sans"/>
                <a:ea typeface="Open Sans"/>
                <a:cs typeface="Open Sans"/>
                <a:sym typeface="Open Sans"/>
              </a:rPr>
              <a:t>Page principale de Research4Life </a:t>
            </a:r>
            <a:r>
              <a:rPr lang="en-US" sz="1800" u="sng" dirty="0">
                <a:solidFill>
                  <a:schemeClr val="dk1"/>
                </a:solidFill>
                <a:latin typeface="Open Sans"/>
                <a:ea typeface="Open Sans"/>
                <a:cs typeface="Open Sans"/>
                <a:sym typeface="Open Sans"/>
                <a:hlinkClick r:id="rId3"/>
              </a:rPr>
              <a:t>http://login.research4life.org</a:t>
            </a:r>
            <a:endParaRPr sz="1800" dirty="0">
              <a:solidFill>
                <a:schemeClr val="dk1"/>
              </a:solidFill>
              <a:latin typeface="Open Sans"/>
              <a:ea typeface="Open Sans"/>
              <a:cs typeface="Open Sans"/>
              <a:sym typeface="Open Sans"/>
            </a:endParaRPr>
          </a:p>
          <a:p>
            <a:pPr marL="812800" lvl="1" indent="-342900">
              <a:lnSpc>
                <a:spcPct val="200000"/>
              </a:lnSpc>
              <a:spcBef>
                <a:spcPts val="0"/>
              </a:spcBef>
              <a:buClr>
                <a:schemeClr val="dk2"/>
              </a:buClr>
              <a:buSzPts val="2200"/>
            </a:pPr>
            <a:r>
              <a:rPr lang="en-US" sz="1800" dirty="0">
                <a:solidFill>
                  <a:schemeClr val="dk1"/>
                </a:solidFill>
                <a:latin typeface="Open Sans"/>
                <a:ea typeface="Open Sans"/>
                <a:cs typeface="Open Sans"/>
                <a:sym typeface="Open Sans"/>
              </a:rPr>
              <a:t>Site Web ARDI </a:t>
            </a:r>
            <a:r>
              <a:rPr lang="en-US" sz="1800" u="sng" dirty="0">
                <a:solidFill>
                  <a:schemeClr val="dk1"/>
                </a:solidFill>
                <a:latin typeface="Open Sans"/>
                <a:ea typeface="Open Sans"/>
                <a:cs typeface="Open Sans"/>
                <a:sym typeface="Open Sans"/>
                <a:hlinkClick r:id="rId4"/>
              </a:rPr>
              <a:t>https://www.wipo.int/ardi/en/</a:t>
            </a:r>
            <a:endParaRPr sz="1800" dirty="0">
              <a:solidFill>
                <a:schemeClr val="dk1"/>
              </a:solidFill>
              <a:latin typeface="Open Sans"/>
              <a:ea typeface="Open Sans"/>
              <a:cs typeface="Open Sans"/>
              <a:sym typeface="Open Sans"/>
            </a:endParaRPr>
          </a:p>
          <a:p>
            <a:pPr marL="812800" lvl="1" indent="-342900">
              <a:lnSpc>
                <a:spcPct val="200000"/>
              </a:lnSpc>
              <a:spcBef>
                <a:spcPts val="0"/>
              </a:spcBef>
              <a:buClr>
                <a:schemeClr val="dk2"/>
              </a:buClr>
              <a:buSzPts val="2200"/>
            </a:pPr>
            <a:r>
              <a:rPr lang="fr-FR" sz="1800" dirty="0">
                <a:solidFill>
                  <a:schemeClr val="dk1"/>
                </a:solidFill>
                <a:latin typeface="Open Sans"/>
                <a:ea typeface="Open Sans"/>
                <a:cs typeface="Open Sans"/>
                <a:sym typeface="Open Sans"/>
              </a:rPr>
              <a:t>Les membres d'une institution enregistrée peuvent se connecter au portail ARDI en utilisant un </a:t>
            </a:r>
            <a:r>
              <a:rPr lang="fr-FR" sz="1800" dirty="0">
                <a:solidFill>
                  <a:schemeClr val="accent5"/>
                </a:solidFill>
                <a:latin typeface="Open Sans"/>
                <a:ea typeface="Open Sans"/>
                <a:cs typeface="Open Sans"/>
                <a:sym typeface="Open Sans"/>
              </a:rPr>
              <a:t>Nom d'utilisateur</a:t>
            </a:r>
            <a:r>
              <a:rPr lang="fr-FR" sz="1800" dirty="0">
                <a:solidFill>
                  <a:schemeClr val="dk1"/>
                </a:solidFill>
                <a:latin typeface="Open Sans"/>
                <a:ea typeface="Open Sans"/>
                <a:cs typeface="Open Sans"/>
                <a:sym typeface="Open Sans"/>
              </a:rPr>
              <a:t> et un </a:t>
            </a:r>
            <a:r>
              <a:rPr lang="fr-FR" sz="1800" dirty="0">
                <a:solidFill>
                  <a:schemeClr val="accent5"/>
                </a:solidFill>
                <a:latin typeface="Open Sans"/>
                <a:ea typeface="Open Sans"/>
                <a:cs typeface="Open Sans"/>
                <a:sym typeface="Open Sans"/>
              </a:rPr>
              <a:t>Mot de passe</a:t>
            </a:r>
            <a:r>
              <a:rPr lang="fr-FR" sz="1800" dirty="0">
                <a:solidFill>
                  <a:schemeClr val="dk1"/>
                </a:solidFill>
                <a:latin typeface="Open Sans"/>
                <a:ea typeface="Open Sans"/>
                <a:cs typeface="Open Sans"/>
                <a:sym typeface="Open Sans"/>
              </a:rPr>
              <a:t>.</a:t>
            </a:r>
          </a:p>
          <a:p>
            <a:pPr lvl="0" indent="-368300">
              <a:lnSpc>
                <a:spcPct val="200000"/>
              </a:lnSpc>
              <a:spcBef>
                <a:spcPts val="0"/>
              </a:spcBef>
              <a:buClr>
                <a:schemeClr val="dk2"/>
              </a:buClr>
              <a:buSzPts val="2200"/>
            </a:pPr>
            <a:r>
              <a:rPr lang="fr-FR" sz="1800" dirty="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L'accès est disponible à partir d'ordinateurs de </a:t>
            </a:r>
            <a:r>
              <a:rPr lang="fr-FR" sz="1800" dirty="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bureau/portables </a:t>
            </a:r>
            <a:r>
              <a:rPr lang="fr-FR" sz="1800" dirty="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et de téléphones portables.</a:t>
            </a:r>
          </a:p>
          <a:p>
            <a:pPr marL="355600" lvl="0" indent="-342900">
              <a:lnSpc>
                <a:spcPct val="200000"/>
              </a:lnSpc>
              <a:spcBef>
                <a:spcPts val="0"/>
              </a:spcBef>
              <a:buClr>
                <a:schemeClr val="dk2"/>
              </a:buClr>
              <a:buSzPts val="2200"/>
            </a:pPr>
            <a:r>
              <a:rPr lang="fr-FR" sz="1800" dirty="0">
                <a:solidFill>
                  <a:schemeClr val="dk1"/>
                </a:solidFill>
                <a:latin typeface="Open Sans"/>
                <a:ea typeface="Open Sans"/>
                <a:cs typeface="Open Sans"/>
                <a:sym typeface="Open Sans"/>
              </a:rPr>
              <a:t>Les informations de connexion sont généralement disponibles dans la bibliothèque de l'institution.</a:t>
            </a:r>
          </a:p>
          <a:p>
            <a:pPr marL="355600" lvl="0" indent="-203200" algn="l" rtl="0">
              <a:lnSpc>
                <a:spcPct val="200000"/>
              </a:lnSpc>
              <a:spcBef>
                <a:spcPts val="0"/>
              </a:spcBef>
              <a:spcAft>
                <a:spcPts val="0"/>
              </a:spcAft>
              <a:buClr>
                <a:schemeClr val="dk2"/>
              </a:buClr>
              <a:buSzPts val="2200"/>
              <a:buNone/>
            </a:pPr>
            <a:endParaRPr sz="1800" dirty="0">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lvl="0"/>
            <a:r>
              <a:rPr lang="en-US" dirty="0">
                <a:solidFill>
                  <a:srgbClr val="586F7C"/>
                </a:solidFill>
                <a:latin typeface="Open Sans"/>
                <a:ea typeface="Open Sans"/>
                <a:cs typeface="Open Sans"/>
                <a:sym typeface="Open Sans"/>
              </a:rPr>
              <a:t>Portail ARDI</a:t>
            </a:r>
          </a:p>
        </p:txBody>
      </p:sp>
      <p:sp>
        <p:nvSpPr>
          <p:cNvPr id="112" name="Google Shape;112;p4"/>
          <p:cNvSpPr txBox="1"/>
          <p:nvPr/>
        </p:nvSpPr>
        <p:spPr>
          <a:xfrm>
            <a:off x="51029" y="2146552"/>
            <a:ext cx="4604656" cy="5324494"/>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342900" lvl="0" indent="-342900">
              <a:buSzPts val="2000"/>
              <a:buFont typeface="Arial"/>
              <a:buChar char="•"/>
            </a:pPr>
            <a:r>
              <a:rPr lang="fr-FR" sz="2000" dirty="0">
                <a:latin typeface="Open Sans"/>
                <a:ea typeface="Open Sans"/>
                <a:cs typeface="Open Sans"/>
                <a:sym typeface="Open Sans"/>
              </a:rPr>
              <a:t>La connexion est disponible sur le site Web ARDI </a:t>
            </a:r>
            <a:r>
              <a:rPr lang="en-US" sz="2000" b="0" i="0" u="sng" strike="noStrike" cap="none" dirty="0">
                <a:solidFill>
                  <a:srgbClr val="000000"/>
                </a:solidFill>
                <a:latin typeface="Open Sans"/>
                <a:ea typeface="Open Sans"/>
                <a:cs typeface="Open Sans"/>
                <a:sym typeface="Open Sans"/>
                <a:hlinkClick r:id="rId3"/>
              </a:rPr>
              <a:t>https://www.wipo.int/ardi/en/</a:t>
            </a:r>
            <a:endParaRPr sz="2000"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Open Sans"/>
              <a:ea typeface="Open Sans"/>
              <a:cs typeface="Open Sans"/>
              <a:sym typeface="Open Sans"/>
            </a:endParaRPr>
          </a:p>
          <a:p>
            <a:pPr marL="342900" lvl="0" indent="-342900">
              <a:buSzPts val="2000"/>
              <a:buFont typeface="Arial"/>
              <a:buChar char="•"/>
            </a:pPr>
            <a:r>
              <a:rPr lang="fr-FR" sz="2000" dirty="0">
                <a:latin typeface="Open Sans"/>
                <a:ea typeface="Open Sans"/>
                <a:cs typeface="Open Sans"/>
                <a:sym typeface="Open Sans"/>
              </a:rPr>
              <a:t>L'onglet </a:t>
            </a:r>
            <a:r>
              <a:rPr lang="fr-FR" sz="2000" dirty="0">
                <a:solidFill>
                  <a:schemeClr val="accent5"/>
                </a:solidFill>
                <a:latin typeface="Open Sans"/>
                <a:ea typeface="Open Sans"/>
                <a:cs typeface="Open Sans"/>
                <a:sym typeface="Open Sans"/>
              </a:rPr>
              <a:t>Accès ARDI </a:t>
            </a:r>
            <a:r>
              <a:rPr lang="fr-FR" sz="2000" dirty="0">
                <a:latin typeface="Open Sans"/>
                <a:ea typeface="Open Sans"/>
                <a:cs typeface="Open Sans"/>
                <a:sym typeface="Open Sans"/>
              </a:rPr>
              <a:t>permet aux utilisateurs de savoir quelles ressources sont disponibles sur le portail ARDI.</a:t>
            </a:r>
          </a:p>
          <a:p>
            <a:pPr lvl="0">
              <a:buSzPts val="2000"/>
            </a:pPr>
            <a:endParaRPr sz="2000" b="0" i="0" u="none" strike="noStrike" cap="none" dirty="0">
              <a:solidFill>
                <a:srgbClr val="000000"/>
              </a:solidFill>
              <a:latin typeface="Open Sans"/>
              <a:ea typeface="Open Sans"/>
              <a:cs typeface="Open Sans"/>
              <a:sym typeface="Open Sans"/>
            </a:endParaRPr>
          </a:p>
          <a:p>
            <a:pPr marL="342900" lvl="0" indent="-342900">
              <a:buSzPts val="2000"/>
              <a:buFont typeface="Arial"/>
              <a:buChar char="•"/>
            </a:pPr>
            <a:r>
              <a:rPr lang="fr-FR" sz="2000" dirty="0">
                <a:latin typeface="Open Sans"/>
                <a:ea typeface="Open Sans"/>
                <a:cs typeface="Open Sans"/>
                <a:sym typeface="Open Sans"/>
              </a:rPr>
              <a:t>Lorsqu'il n'est pas connecté, un rappel apparaîtra en haut à droite de l'écran «</a:t>
            </a:r>
            <a:r>
              <a:rPr lang="fr-FR" sz="2000" b="1" dirty="0">
                <a:latin typeface="Open Sans"/>
                <a:ea typeface="Open Sans"/>
                <a:cs typeface="Open Sans"/>
                <a:sym typeface="Open Sans"/>
              </a:rPr>
              <a:t>Connectez-vous pour accéder</a:t>
            </a:r>
            <a:r>
              <a:rPr lang="fr-FR" sz="2000" dirty="0">
                <a:latin typeface="Open Sans"/>
                <a:ea typeface="Open Sans"/>
                <a:cs typeface="Open Sans"/>
                <a:sym typeface="Open Sans"/>
              </a:rPr>
              <a:t>»</a:t>
            </a:r>
          </a:p>
          <a:p>
            <a:pPr marL="514350" marR="0" lvl="0" indent="-38735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Open Sans"/>
              <a:ea typeface="Open Sans"/>
              <a:cs typeface="Open Sans"/>
              <a:sym typeface="Open Sans"/>
            </a:endParaRPr>
          </a:p>
          <a:p>
            <a:pPr marL="514350" marR="0" lvl="0" indent="-38735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Open Sans"/>
              <a:ea typeface="Open Sans"/>
              <a:cs typeface="Open Sans"/>
              <a:sym typeface="Open Sans"/>
            </a:endParaRPr>
          </a:p>
        </p:txBody>
      </p:sp>
      <p:pic>
        <p:nvPicPr>
          <p:cNvPr id="113" name="Google Shape;113;p4" descr="https://lh4.googleusercontent.com/wTTmX-RG6cyf6m--KlHqmVbmYMGLFO4q1Vkq9wDVTx5hfbAreDx7LUdbobd3zHexili6bBfZilMxZsrX3OqYwccym4CuxlCdvEvAv-AlUIHYuvmbXfwdL8wbjKKuNk6Jm1agmOE"/>
          <p:cNvPicPr preferRelativeResize="0"/>
          <p:nvPr/>
        </p:nvPicPr>
        <p:blipFill rotWithShape="1">
          <a:blip r:embed="rId4">
            <a:alphaModFix/>
          </a:blip>
          <a:srcRect/>
          <a:stretch/>
        </p:blipFill>
        <p:spPr>
          <a:xfrm>
            <a:off x="879262" y="6219825"/>
            <a:ext cx="2647950" cy="638175"/>
          </a:xfrm>
          <a:prstGeom prst="rect">
            <a:avLst/>
          </a:prstGeom>
          <a:noFill/>
          <a:ln>
            <a:noFill/>
          </a:ln>
        </p:spPr>
      </p:pic>
      <p:pic>
        <p:nvPicPr>
          <p:cNvPr id="114" name="Google Shape;114;p4" descr="https://lh4.googleusercontent.com/HjOy9gCAlGlaBYKIiQJcC52DO1GNnrfj9KdA0qqAbI4Fk8ryg-KAIHALKt9ZUHIfpd7V3Fr3M2PqVWxbSAAhxpQQAUE6LHfyRW1dv5Cm9xUw0XAdqtNW-_hFU1hATXSFwV8BqqY"/>
          <p:cNvPicPr preferRelativeResize="0"/>
          <p:nvPr/>
        </p:nvPicPr>
        <p:blipFill rotWithShape="1">
          <a:blip r:embed="rId5">
            <a:alphaModFix/>
          </a:blip>
          <a:srcRect/>
          <a:stretch/>
        </p:blipFill>
        <p:spPr>
          <a:xfrm>
            <a:off x="5959475" y="2460849"/>
            <a:ext cx="5734050" cy="38004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8"/>
        <p:cNvGrpSpPr/>
        <p:nvPr/>
      </p:nvGrpSpPr>
      <p:grpSpPr>
        <a:xfrm>
          <a:off x="0" y="0"/>
          <a:ext cx="0" cy="0"/>
          <a:chOff x="0" y="0"/>
          <a:chExt cx="0" cy="0"/>
        </a:xfrm>
      </p:grpSpPr>
      <p:sp>
        <p:nvSpPr>
          <p:cNvPr id="119" name="Google Shape;119;g727b3dbef2_0_52"/>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lvl="0">
              <a:buClr>
                <a:srgbClr val="586F7C"/>
              </a:buClr>
              <a:buSzPts val="3700"/>
            </a:pPr>
            <a:r>
              <a:rPr lang="en-US" dirty="0">
                <a:solidFill>
                  <a:srgbClr val="586F7C"/>
                </a:solidFill>
                <a:latin typeface="Open Sans"/>
                <a:ea typeface="Open Sans"/>
                <a:cs typeface="Open Sans"/>
                <a:sym typeface="Open Sans"/>
              </a:rPr>
              <a:t>Connexion à Research4life</a:t>
            </a:r>
          </a:p>
        </p:txBody>
      </p:sp>
      <p:sp>
        <p:nvSpPr>
          <p:cNvPr id="120" name="Google Shape;120;g727b3dbef2_0_52"/>
          <p:cNvSpPr txBox="1">
            <a:spLocks noGrp="1"/>
          </p:cNvSpPr>
          <p:nvPr>
            <p:ph type="body" idx="1"/>
          </p:nvPr>
        </p:nvSpPr>
        <p:spPr>
          <a:xfrm>
            <a:off x="0" y="2183801"/>
            <a:ext cx="4735287" cy="3877589"/>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dirty="0">
                <a:solidFill>
                  <a:schemeClr val="dk1"/>
                </a:solidFill>
                <a:latin typeface="Open Sans"/>
                <a:ea typeface="Open Sans"/>
                <a:cs typeface="Open Sans"/>
                <a:sym typeface="Open Sans"/>
              </a:rPr>
              <a:t>On peut également se connecter à ARDI via le site web Research4life </a:t>
            </a:r>
            <a:r>
              <a:rPr lang="en-US" u="sng" dirty="0">
                <a:solidFill>
                  <a:schemeClr val="hlink"/>
                </a:solidFill>
                <a:hlinkClick r:id="rId3"/>
              </a:rPr>
              <a:t>https://www.research4life.org/</a:t>
            </a:r>
            <a:endParaRPr dirty="0"/>
          </a:p>
          <a:p>
            <a:pPr lvl="0">
              <a:lnSpc>
                <a:spcPct val="100000"/>
              </a:lnSpc>
              <a:buClr>
                <a:schemeClr val="dk1"/>
              </a:buClr>
            </a:pPr>
            <a:r>
              <a:rPr lang="fr-FR" dirty="0">
                <a:solidFill>
                  <a:schemeClr val="dk1"/>
                </a:solidFill>
                <a:latin typeface="Open Sans"/>
                <a:ea typeface="Open Sans"/>
                <a:cs typeface="Open Sans"/>
                <a:sym typeface="Open Sans"/>
              </a:rPr>
              <a:t>Dans les deux cas, les utilisateurs seront invités à entrer leurs informations de connexion.</a:t>
            </a:r>
          </a:p>
        </p:txBody>
      </p:sp>
      <p:pic>
        <p:nvPicPr>
          <p:cNvPr id="121" name="Google Shape;121;g727b3dbef2_0_52"/>
          <p:cNvPicPr preferRelativeResize="0"/>
          <p:nvPr/>
        </p:nvPicPr>
        <p:blipFill rotWithShape="1">
          <a:blip r:embed="rId4">
            <a:alphaModFix/>
          </a:blip>
          <a:srcRect/>
          <a:stretch/>
        </p:blipFill>
        <p:spPr>
          <a:xfrm>
            <a:off x="5126172" y="2057401"/>
            <a:ext cx="7065828" cy="4003990"/>
          </a:xfrm>
          <a:prstGeom prst="rect">
            <a:avLst/>
          </a:prstGeom>
          <a:noFill/>
          <a:ln>
            <a:noFill/>
          </a:ln>
        </p:spPr>
      </p:pic>
      <p:sp>
        <p:nvSpPr>
          <p:cNvPr id="122" name="Google Shape;122;g727b3dbef2_0_52"/>
          <p:cNvSpPr txBox="1"/>
          <p:nvPr/>
        </p:nvSpPr>
        <p:spPr>
          <a:xfrm>
            <a:off x="9323613" y="2906486"/>
            <a:ext cx="522515" cy="2286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123" name="Google Shape;123;g727b3dbef2_0_52"/>
          <p:cNvCxnSpPr>
            <a:endCxn id="122" idx="0"/>
          </p:cNvCxnSpPr>
          <p:nvPr/>
        </p:nvCxnSpPr>
        <p:spPr>
          <a:xfrm>
            <a:off x="4279671" y="2315186"/>
            <a:ext cx="5305200" cy="591300"/>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lvl="0">
              <a:buClr>
                <a:srgbClr val="586F7C"/>
              </a:buClr>
              <a:buSzPts val="3700"/>
            </a:pPr>
            <a:r>
              <a:rPr lang="en-US" dirty="0">
                <a:solidFill>
                  <a:srgbClr val="586F7C"/>
                </a:solidFill>
                <a:latin typeface="Open Sans"/>
                <a:ea typeface="Open Sans"/>
                <a:cs typeface="Open Sans"/>
                <a:sym typeface="Open Sans"/>
              </a:rPr>
              <a:t>Connection à ARDI</a:t>
            </a:r>
          </a:p>
        </p:txBody>
      </p:sp>
      <p:sp>
        <p:nvSpPr>
          <p:cNvPr id="129" name="Google Shape;129;p5"/>
          <p:cNvSpPr txBox="1">
            <a:spLocks noGrp="1"/>
          </p:cNvSpPr>
          <p:nvPr>
            <p:ph type="body" idx="1"/>
          </p:nvPr>
        </p:nvSpPr>
        <p:spPr>
          <a:xfrm>
            <a:off x="0" y="1810196"/>
            <a:ext cx="6139543" cy="4655918"/>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sz="2600" dirty="0">
                <a:solidFill>
                  <a:schemeClr val="dk1"/>
                </a:solidFill>
                <a:latin typeface="Open Sans"/>
                <a:ea typeface="Open Sans"/>
                <a:cs typeface="Open Sans"/>
                <a:sym typeface="Open Sans"/>
              </a:rPr>
              <a:t>N'oubliez pas que le nom d'utilisateur et le mot de passe sont sensibles aux majuscules et minuscules et qu'aucun espace n'est autorisé.</a:t>
            </a:r>
          </a:p>
          <a:p>
            <a:pPr lvl="0">
              <a:lnSpc>
                <a:spcPct val="100000"/>
              </a:lnSpc>
              <a:buClr>
                <a:schemeClr val="dk1"/>
              </a:buClr>
            </a:pPr>
            <a:r>
              <a:rPr lang="fr-FR" sz="2600" dirty="0">
                <a:solidFill>
                  <a:schemeClr val="dk1"/>
                </a:solidFill>
                <a:latin typeface="Open Sans"/>
                <a:ea typeface="Open Sans"/>
                <a:cs typeface="Open Sans"/>
                <a:sym typeface="Open Sans"/>
              </a:rPr>
              <a:t>Les utilisateurs d'institutions disposant d'un accès IP à ARDI ne seront pas invités à fournir des informations d'identification dans les locaux de l'institution et seront automatiquement connectés.</a:t>
            </a:r>
            <a:endParaRPr sz="2600" dirty="0">
              <a:solidFill>
                <a:schemeClr val="dk1"/>
              </a:solidFill>
              <a:latin typeface="Open Sans"/>
              <a:ea typeface="Open Sans"/>
              <a:cs typeface="Open Sans"/>
              <a:sym typeface="Open Sans"/>
            </a:endParaRPr>
          </a:p>
        </p:txBody>
      </p:sp>
      <p:pic>
        <p:nvPicPr>
          <p:cNvPr id="130" name="Google Shape;130;p5" descr="https://lh6.googleusercontent.com/LAJh0Cws5LR7RV2FFsyX576wGJYijiV1J1oQ2-XH6FW27RxOA4FMvzR8XhffRo9oCi-7H7Ro3m9xdAlzwZi0SpOvF9d52xCVozwk_CfKH8WRhMX56dCa3_ZCzEu2FynealQ328s"/>
          <p:cNvPicPr preferRelativeResize="0"/>
          <p:nvPr/>
        </p:nvPicPr>
        <p:blipFill rotWithShape="1">
          <a:blip r:embed="rId3">
            <a:alphaModFix/>
          </a:blip>
          <a:srcRect/>
          <a:stretch/>
        </p:blipFill>
        <p:spPr>
          <a:xfrm>
            <a:off x="6139543" y="1810196"/>
            <a:ext cx="5865189" cy="357823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4"/>
        <p:cNvGrpSpPr/>
        <p:nvPr/>
      </p:nvGrpSpPr>
      <p:grpSpPr>
        <a:xfrm>
          <a:off x="0" y="0"/>
          <a:ext cx="0" cy="0"/>
          <a:chOff x="0" y="0"/>
          <a:chExt cx="0" cy="0"/>
        </a:xfrm>
      </p:grpSpPr>
      <p:sp>
        <p:nvSpPr>
          <p:cNvPr id="135" name="Google Shape;135;p6"/>
          <p:cNvSpPr txBox="1">
            <a:spLocks noGrp="1"/>
          </p:cNvSpPr>
          <p:nvPr>
            <p:ph type="title"/>
          </p:nvPr>
        </p:nvSpPr>
        <p:spPr>
          <a:xfrm>
            <a:off x="0" y="215153"/>
            <a:ext cx="8175812" cy="1226372"/>
          </a:xfrm>
          <a:prstGeom prst="rect">
            <a:avLst/>
          </a:prstGeom>
          <a:noFill/>
          <a:ln>
            <a:noFill/>
          </a:ln>
        </p:spPr>
        <p:txBody>
          <a:bodyPr spcFirstLastPara="1" wrap="square" lIns="91425" tIns="45700" rIns="91425" bIns="45700" anchor="ctr" anchorCtr="0">
            <a:noAutofit/>
          </a:bodyPr>
          <a:lstStyle/>
          <a:p>
            <a:pPr lvl="0">
              <a:buClr>
                <a:srgbClr val="586F7C"/>
              </a:buClr>
              <a:buSzPts val="3700"/>
            </a:pPr>
            <a:r>
              <a:rPr lang="en-US" sz="3600" dirty="0">
                <a:solidFill>
                  <a:srgbClr val="586F7C"/>
                </a:solidFill>
                <a:latin typeface="Open Sans"/>
                <a:ea typeface="Open Sans"/>
                <a:cs typeface="Open Sans"/>
                <a:sym typeface="Open Sans"/>
              </a:rPr>
              <a:t>Sélection du </a:t>
            </a:r>
            <a:r>
              <a:rPr lang="en-US" sz="3600" dirty="0" err="1">
                <a:solidFill>
                  <a:srgbClr val="586F7C"/>
                </a:solidFill>
                <a:latin typeface="Open Sans"/>
                <a:ea typeface="Open Sans"/>
                <a:cs typeface="Open Sans"/>
                <a:sym typeface="Open Sans"/>
              </a:rPr>
              <a:t>programme</a:t>
            </a:r>
            <a:br>
              <a:rPr lang="en-US" sz="3600" dirty="0">
                <a:solidFill>
                  <a:srgbClr val="586F7C"/>
                </a:solidFill>
                <a:latin typeface="Open Sans"/>
                <a:ea typeface="Open Sans"/>
                <a:cs typeface="Open Sans"/>
                <a:sym typeface="Open Sans"/>
              </a:rPr>
            </a:br>
            <a:r>
              <a:rPr lang="en-US" sz="3600" dirty="0">
                <a:solidFill>
                  <a:srgbClr val="586F7C"/>
                </a:solidFill>
                <a:latin typeface="Open Sans"/>
                <a:ea typeface="Open Sans"/>
                <a:cs typeface="Open Sans"/>
                <a:sym typeface="Open Sans"/>
              </a:rPr>
              <a:t>Research4life</a:t>
            </a:r>
          </a:p>
        </p:txBody>
      </p:sp>
      <p:sp>
        <p:nvSpPr>
          <p:cNvPr id="136" name="Google Shape;136;p6"/>
          <p:cNvSpPr txBox="1">
            <a:spLocks noGrp="1"/>
          </p:cNvSpPr>
          <p:nvPr>
            <p:ph type="body" idx="1"/>
          </p:nvPr>
        </p:nvSpPr>
        <p:spPr>
          <a:xfrm>
            <a:off x="985939" y="1839557"/>
            <a:ext cx="9991522" cy="4533603"/>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dirty="0">
                <a:solidFill>
                  <a:schemeClr val="dk1"/>
                </a:solidFill>
                <a:latin typeface="Open Sans"/>
                <a:ea typeface="Open Sans"/>
                <a:cs typeface="Open Sans"/>
                <a:sym typeface="Open Sans"/>
              </a:rPr>
              <a:t>Une fois connecté, la page de sélection des programmes apparaîtra comme suit :</a:t>
            </a:r>
          </a:p>
          <a:p>
            <a:pPr lvl="0">
              <a:lnSpc>
                <a:spcPct val="100000"/>
              </a:lnSpc>
              <a:buClr>
                <a:schemeClr val="dk1"/>
              </a:buClr>
            </a:pPr>
            <a:r>
              <a:rPr lang="fr-FR" dirty="0">
                <a:solidFill>
                  <a:schemeClr val="dk1"/>
                </a:solidFill>
                <a:latin typeface="Open Sans"/>
                <a:ea typeface="Open Sans"/>
                <a:cs typeface="Open Sans"/>
                <a:sym typeface="Open Sans"/>
              </a:rPr>
              <a:t>Cliquez sur </a:t>
            </a:r>
            <a:r>
              <a:rPr lang="fr-FR" b="1" dirty="0">
                <a:solidFill>
                  <a:schemeClr val="dk1"/>
                </a:solidFill>
                <a:latin typeface="Open Sans"/>
                <a:ea typeface="Open Sans"/>
                <a:cs typeface="Open Sans"/>
                <a:sym typeface="Open Sans"/>
              </a:rPr>
              <a:t>ARDI</a:t>
            </a:r>
            <a:endParaRPr b="1" dirty="0">
              <a:solidFill>
                <a:schemeClr val="dk1"/>
              </a:solidFill>
              <a:latin typeface="Open Sans"/>
              <a:ea typeface="Open Sans"/>
              <a:cs typeface="Open Sans"/>
              <a:sym typeface="Open Sans"/>
            </a:endParaRPr>
          </a:p>
        </p:txBody>
      </p:sp>
      <p:pic>
        <p:nvPicPr>
          <p:cNvPr id="137" name="Google Shape;137;p6"/>
          <p:cNvPicPr preferRelativeResize="0"/>
          <p:nvPr/>
        </p:nvPicPr>
        <p:blipFill rotWithShape="1">
          <a:blip r:embed="rId3">
            <a:alphaModFix/>
          </a:blip>
          <a:srcRect b="17573"/>
          <a:stretch/>
        </p:blipFill>
        <p:spPr>
          <a:xfrm>
            <a:off x="985939" y="3314700"/>
            <a:ext cx="10642295" cy="3543300"/>
          </a:xfrm>
          <a:prstGeom prst="rect">
            <a:avLst/>
          </a:prstGeom>
          <a:noFill/>
          <a:ln>
            <a:noFill/>
          </a:ln>
        </p:spPr>
      </p:pic>
      <p:sp>
        <p:nvSpPr>
          <p:cNvPr id="138" name="Google Shape;138;p6"/>
          <p:cNvSpPr/>
          <p:nvPr/>
        </p:nvSpPr>
        <p:spPr>
          <a:xfrm>
            <a:off x="4600750" y="3869872"/>
            <a:ext cx="3412672" cy="1322614"/>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2737</Words>
  <Application>Microsoft Office PowerPoint</Application>
  <PresentationFormat>Widescreen</PresentationFormat>
  <Paragraphs>221</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Trebuchet MS</vt:lpstr>
      <vt:lpstr>Open Sans</vt:lpstr>
      <vt:lpstr>Calibri</vt:lpstr>
      <vt:lpstr>Simple Light</vt:lpstr>
      <vt:lpstr>NAVIGATION ET RECHERCHE SPÉCIFIQUES À UNE DISCIPLINE</vt:lpstr>
      <vt:lpstr>Sommaire</vt:lpstr>
      <vt:lpstr>Objectifs d'apprentissage</vt:lpstr>
      <vt:lpstr>Contexte : ARDI</vt:lpstr>
      <vt:lpstr>Accès à ARDI</vt:lpstr>
      <vt:lpstr>Portail ARDI</vt:lpstr>
      <vt:lpstr>Connexion à Research4life</vt:lpstr>
      <vt:lpstr>Connection à ARDI</vt:lpstr>
      <vt:lpstr>Sélection du programme Research4life</vt:lpstr>
      <vt:lpstr>Parcourir le portail ARDI</vt:lpstr>
      <vt:lpstr>Parcourir par titre (revues et livres)</vt:lpstr>
      <vt:lpstr>Exemple : parcourir les revues par titre, listes «L»</vt:lpstr>
      <vt:lpstr>Rechercher le titre du journal / livre à l'aide de mots-clés</vt:lpstr>
      <vt:lpstr>Recherche par sujet (revues et livres combinés)</vt:lpstr>
      <vt:lpstr>Exemple</vt:lpstr>
      <vt:lpstr>Parcourir par langue (revues et livres combinés)</vt:lpstr>
      <vt:lpstr>Exemple de revues / livres disponibles en Français</vt:lpstr>
      <vt:lpstr>Parcourir par éditeur (revues et livres combinés)</vt:lpstr>
      <vt:lpstr>Exemple de revues / livres de l'éditeur Elsevier</vt:lpstr>
      <vt:lpstr>Bases de données pour la découverte</vt:lpstr>
      <vt:lpstr>Ressources de référence</vt:lpstr>
      <vt:lpstr>Collections gratuites</vt:lpstr>
      <vt:lpstr>Rechercher dans ARDI en utilisant Summon</vt:lpstr>
      <vt:lpstr>Collections par pays</vt:lpstr>
      <vt:lpstr>Liste des éditeurs</vt:lpstr>
      <vt:lpstr>Rechercher / télécharger et exporter une citation de journal</vt:lpstr>
      <vt:lpstr>Rechercher / télécharger et exporter une citation</vt:lpstr>
      <vt:lpstr>Dépannage et assistance</vt:lpstr>
      <vt:lpstr>Contacter le Service d’Assistance</vt:lpstr>
      <vt:lpstr>Résumé</vt:lpstr>
      <vt:lpstr>Vous êtes invités à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DISCIPLINE-SPECIFIC BROWSING AND SEARCHING</dc:title>
  <dc:creator>Marcia Mabhula</dc:creator>
  <cp:lastModifiedBy>FRESNEL, Christine Chantal J.</cp:lastModifiedBy>
  <cp:revision>107</cp:revision>
  <dcterms:created xsi:type="dcterms:W3CDTF">2020-02-14T15:04:15Z</dcterms:created>
  <dcterms:modified xsi:type="dcterms:W3CDTF">2021-03-02T08:10:00Z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775F8C18-DEB5-46A7-9E41-54269CF36525</vt:lpwstr>
  </property>
  <property fmtid="{D5CDD505-2E9C-101B-9397-08002B2CF9AE}" pid="6" name="ArticulateProjectFull">
    <vt:lpwstr>D:\R4Life\F2F Materials\20200419_M2_L3.4EN.ARDI_Research for Development and Innovation.ppta</vt:lpwstr>
  </property>
</Properties>
</file>