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embeddedFontLst>
    <p:embeddedFont>
      <p:font typeface="Open Sans"/>
      <p:regular r:id="rId42"/>
      <p:bold r:id="rId43"/>
      <p:italic r:id="rId44"/>
      <p:boldItalic r:id="rId45"/>
    </p:embeddedFont>
    <p:embeddedFont>
      <p:font typeface="Century Gothic"/>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0" roundtripDataSignature="AMtx7mjuA74ToPmBSh4HvQrCYp95AfB8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69FCB7-D7B3-48D0-814D-2FA29CAE61EF}">
  <a:tblStyle styleId="{C469FCB7-D7B3-48D0-814D-2FA29CAE61EF}"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OpenSans-regular.fntdata"/><Relationship Id="rId41" Type="http://schemas.openxmlformats.org/officeDocument/2006/relationships/slide" Target="slides/slide36.xml"/><Relationship Id="rId44" Type="http://schemas.openxmlformats.org/officeDocument/2006/relationships/font" Target="fonts/OpenSans-italic.fntdata"/><Relationship Id="rId43" Type="http://schemas.openxmlformats.org/officeDocument/2006/relationships/font" Target="fonts/OpenSans-bold.fntdata"/><Relationship Id="rId46" Type="http://schemas.openxmlformats.org/officeDocument/2006/relationships/font" Target="fonts/CenturyGothic-regular.fntdata"/><Relationship Id="rId45"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enturyGothic-italic.fntdata"/><Relationship Id="rId47" Type="http://schemas.openxmlformats.org/officeDocument/2006/relationships/font" Target="fonts/CenturyGothic-bold.fntdata"/><Relationship Id="rId49"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t/>
            </a:r>
            <a:endParaRPr/>
          </a:p>
        </p:txBody>
      </p:sp>
      <p:sp>
        <p:nvSpPr>
          <p:cNvPr id="151" name="Google Shape;15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sz="1200">
                <a:solidFill>
                  <a:srgbClr val="000000"/>
                </a:solidFill>
                <a:latin typeface="Open Sans"/>
                <a:ea typeface="Open Sans"/>
                <a:cs typeface="Open Sans"/>
                <a:sym typeface="Open Sans"/>
              </a:rPr>
              <a:t>Client Groups </a:t>
            </a:r>
            <a:r>
              <a:rPr lang="en-US" sz="1200">
                <a:solidFill>
                  <a:srgbClr val="000000"/>
                </a:solidFill>
                <a:latin typeface="Open Sans"/>
                <a:ea typeface="Open Sans"/>
                <a:cs typeface="Open Sans"/>
                <a:sym typeface="Open Sans"/>
              </a:rPr>
              <a:t>(horizontal)</a:t>
            </a:r>
            <a:r>
              <a:rPr b="1" lang="en-US" sz="1200">
                <a:solidFill>
                  <a:srgbClr val="000000"/>
                </a:solidFill>
                <a:latin typeface="Open Sans"/>
                <a:ea typeface="Open Sans"/>
                <a:cs typeface="Open Sans"/>
                <a:sym typeface="Open Sans"/>
              </a:rPr>
              <a:t>, Information needs and available Research4Life and Internet resources </a:t>
            </a:r>
            <a:r>
              <a:rPr lang="en-US" sz="1200">
                <a:solidFill>
                  <a:srgbClr val="000000"/>
                </a:solidFill>
                <a:latin typeface="Open Sans"/>
                <a:ea typeface="Open Sans"/>
                <a:cs typeface="Open Sans"/>
                <a:sym typeface="Open Sans"/>
              </a:rPr>
              <a:t>(vertical in each column)</a:t>
            </a:r>
            <a:endParaRPr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400"/>
              <a:buFont typeface="Arial"/>
              <a:buNone/>
            </a:pPr>
            <a:r>
              <a:t/>
            </a:r>
            <a:endParaRPr/>
          </a:p>
        </p:txBody>
      </p:sp>
      <p:sp>
        <p:nvSpPr>
          <p:cNvPr id="162" name="Google Shape;16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70" name="Google Shape;17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77" name="Google Shape;17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84" name="Google Shape;18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91" name="Google Shape;19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This section focuses on where to find training and promotional materials. As previously noted, this material is necessary to successfully implement the numerous Advocacy Toolkit and Marketing Plan Tool tasks.  These resources are located on the Research4Life website and the training pages of the five programmes</a:t>
            </a:r>
            <a:endParaRPr/>
          </a:p>
        </p:txBody>
      </p:sp>
      <p:sp>
        <p:nvSpPr>
          <p:cNvPr id="198" name="Google Shape;19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For trainers preparing a workshop or speech, these resource pages have numerous presentations and exercises that can be adapted for a specific activity.</a:t>
            </a:r>
            <a:endParaRPr/>
          </a:p>
        </p:txBody>
      </p:sp>
      <p:sp>
        <p:nvSpPr>
          <p:cNvPr id="205" name="Google Shape;20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f700efce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f700efce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9f700efce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22" name="Google Shape;22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30" name="Google Shape;230;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38" name="Google Shape;23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46" name="Google Shape;246;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54" name="Google Shape;254;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65" name="Google Shape;265;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Social media channels can be a powerful tool to promote events that are related to Research4Life and highlight success stories from users around the world.</a:t>
            </a:r>
            <a:endParaRPr/>
          </a:p>
          <a:p>
            <a:pPr indent="0" lvl="0" marL="0" rtl="0" algn="l">
              <a:lnSpc>
                <a:spcPct val="100000"/>
              </a:lnSpc>
              <a:spcBef>
                <a:spcPts val="0"/>
              </a:spcBef>
              <a:spcAft>
                <a:spcPts val="0"/>
              </a:spcAft>
              <a:buSzPts val="1400"/>
              <a:buFont typeface="Arial"/>
              <a:buNone/>
            </a:pPr>
            <a:r>
              <a:t/>
            </a:r>
            <a:endParaRPr/>
          </a:p>
        </p:txBody>
      </p:sp>
      <p:sp>
        <p:nvSpPr>
          <p:cNvPr id="273" name="Google Shape;273;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80" name="Google Shape;280;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90" name="Google Shape;290;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When developing a workshop programme, useful tools are the training material of the five programmes and the Research4Life training portal.  For links to these, see the Training pages</a:t>
            </a:r>
            <a:endParaRPr/>
          </a:p>
        </p:txBody>
      </p:sp>
      <p:sp>
        <p:nvSpPr>
          <p:cNvPr id="300" name="Google Shape;300;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307" name="Google Shape;307;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315" name="Google Shape;315;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324" name="Google Shape;324;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335" name="Google Shape;335;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46" name="Google Shape;346;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96" name="Google Shape;9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03" name="Google Shape;10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10" name="Google Shape;1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Font typeface="Arial"/>
              <a:buAutoNum type="arabicPeriod"/>
            </a:pPr>
            <a:r>
              <a:rPr b="0" i="0" lang="en-US" sz="1200" u="none" cap="none" strike="noStrike">
                <a:solidFill>
                  <a:schemeClr val="dk1"/>
                </a:solidFill>
                <a:latin typeface="Calibri"/>
                <a:ea typeface="Calibri"/>
                <a:cs typeface="Calibri"/>
                <a:sym typeface="Calibri"/>
              </a:rPr>
              <a:t>Enter the institution’s client groups </a:t>
            </a:r>
            <a:r>
              <a:rPr b="0" i="1" lang="en-US" sz="1200" u="none" cap="none" strike="noStrike">
                <a:solidFill>
                  <a:schemeClr val="dk1"/>
                </a:solidFill>
                <a:latin typeface="Calibri"/>
                <a:ea typeface="Calibri"/>
                <a:cs typeface="Calibri"/>
                <a:sym typeface="Calibri"/>
              </a:rPr>
              <a:t>horizontally</a:t>
            </a:r>
            <a:r>
              <a:rPr b="0" i="0" lang="en-US" sz="1200" u="none" cap="none" strike="noStrike">
                <a:solidFill>
                  <a:schemeClr val="dk1"/>
                </a:solidFill>
                <a:latin typeface="Calibri"/>
                <a:ea typeface="Calibri"/>
                <a:cs typeface="Calibri"/>
                <a:sym typeface="Calibri"/>
              </a:rPr>
              <a:t> in the five boxes.</a:t>
            </a:r>
            <a:endParaRPr/>
          </a:p>
          <a:p>
            <a:pPr indent="-228600" lvl="0" marL="228600" rtl="0" algn="l">
              <a:lnSpc>
                <a:spcPct val="100000"/>
              </a:lnSpc>
              <a:spcBef>
                <a:spcPts val="0"/>
              </a:spcBef>
              <a:spcAft>
                <a:spcPts val="0"/>
              </a:spcAft>
              <a:buSzPts val="1400"/>
              <a:buFont typeface="Arial"/>
              <a:buAutoNum type="arabicPeriod"/>
            </a:pPr>
            <a:r>
              <a:rPr b="0" i="0" lang="en-US" sz="1200" u="none" cap="none" strike="noStrike">
                <a:solidFill>
                  <a:schemeClr val="dk1"/>
                </a:solidFill>
                <a:latin typeface="Calibri"/>
                <a:ea typeface="Calibri"/>
                <a:cs typeface="Calibri"/>
                <a:sym typeface="Calibri"/>
              </a:rPr>
              <a:t>Once these groups have been added, work vertically down the column.  For example, if the first group is lecturers, put checks next to the appropriate categories for the group’s Information Needs – listed below in the same column. </a:t>
            </a:r>
            <a:endParaRPr/>
          </a:p>
          <a:p>
            <a:pPr indent="-228600" lvl="0" marL="228600" rtl="0" algn="l">
              <a:lnSpc>
                <a:spcPct val="100000"/>
              </a:lnSpc>
              <a:spcBef>
                <a:spcPts val="0"/>
              </a:spcBef>
              <a:spcAft>
                <a:spcPts val="0"/>
              </a:spcAft>
              <a:buSzPts val="1400"/>
              <a:buFont typeface="Arial"/>
              <a:buAutoNum type="arabicPeriod"/>
            </a:pPr>
            <a:r>
              <a:rPr b="0" i="0" lang="en-US" sz="1200" u="none" cap="none" strike="noStrike">
                <a:solidFill>
                  <a:schemeClr val="dk1"/>
                </a:solidFill>
                <a:latin typeface="Calibri"/>
                <a:ea typeface="Calibri"/>
                <a:cs typeface="Calibri"/>
                <a:sym typeface="Calibri"/>
              </a:rPr>
              <a:t>Continue down the column and check the Research4Life and Internet Resources for lecturers.  For the second client group (for example researchers), again go down that specific column vertically and check the boxes for this group. </a:t>
            </a:r>
            <a:endParaRPr/>
          </a:p>
          <a:p>
            <a:pPr indent="-139700" lvl="0" marL="228600" rtl="0" algn="l">
              <a:lnSpc>
                <a:spcPct val="100000"/>
              </a:lnSpc>
              <a:spcBef>
                <a:spcPts val="0"/>
              </a:spcBef>
              <a:spcAft>
                <a:spcPts val="0"/>
              </a:spcAft>
              <a:buSzPts val="1400"/>
              <a:buFont typeface="Arial"/>
              <a:buNone/>
            </a:pPr>
            <a:r>
              <a:t/>
            </a:r>
            <a:endParaRPr/>
          </a:p>
        </p:txBody>
      </p:sp>
      <p:sp>
        <p:nvSpPr>
          <p:cNvPr id="118" name="Google Shape;1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52fd89e57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52fd89e57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52fd89e57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t/>
            </a:r>
            <a:endParaRPr/>
          </a:p>
        </p:txBody>
      </p:sp>
      <p:sp>
        <p:nvSpPr>
          <p:cNvPr id="140" name="Google Shape;14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4.jpg"/><Relationship Id="rId7"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research4life.org/training/" TargetMode="Externa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research4life.org/training/resources-for-information-specialists/materials-for-trainers/" TargetMode="External"/><Relationship Id="rId4" Type="http://schemas.openxmlformats.org/officeDocument/2006/relationships/image" Target="../media/image12.png"/><Relationship Id="rId5"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research4life.org/resources/"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research4life.org/resources/"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who.int/hinari/promotional_materials/en/"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ilo.org/goali/promotion/lang--en/index.htm" TargetMode="Externa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research4life.org/voic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fao.org/3/ca9924en/ca9924en.pdf" TargetMode="External"/><Relationship Id="rId4" Type="http://schemas.openxmlformats.org/officeDocument/2006/relationships/hyperlink" Target="http://www.fao.org/agora/training/en/" TargetMode="External"/><Relationship Id="rId5"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facebook.com/r4lpartnershi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mailto:comms@research4life.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research4life.org/training/resources-for-information-specialist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ala.org/acrl/issues/marketing" TargetMode="External"/><Relationship Id="rId4" Type="http://schemas.openxmlformats.org/officeDocument/2006/relationships/hyperlink" Target="https://mrlibrarydude.wordpress.com/2019/03/04/marketing-and-advocating-for-the-academic-library/" TargetMode="External"/><Relationship Id="rId5" Type="http://schemas.openxmlformats.org/officeDocument/2006/relationships/hyperlink" Target="https://mrlibrarydude.wordpress.com/2019/03/04/marketing-and-advocating-for-the-academic-library/" TargetMode="External"/><Relationship Id="rId6" Type="http://schemas.openxmlformats.org/officeDocument/2006/relationships/hyperlink" Target="https://mrlibrarydude.wordpress.com/2019/03/04/marketing-and-advocating-for-the-academic-library/" TargetMode="External"/><Relationship Id="rId7" Type="http://schemas.openxmlformats.org/officeDocument/2006/relationships/hyperlink" Target="https://www.statpac.com/survey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mailto:r4l@research4life.org" TargetMode="External"/><Relationship Id="rId5" Type="http://schemas.openxmlformats.org/officeDocument/2006/relationships/image" Target="../media/image5.png"/><Relationship Id="rId6" Type="http://schemas.openxmlformats.org/officeDocument/2006/relationships/image" Target="../media/image14.jpg"/><Relationship Id="rId7" Type="http://schemas.openxmlformats.org/officeDocument/2006/relationships/image" Target="../media/image17.jpg"/><Relationship Id="rId8" Type="http://schemas.openxmlformats.org/officeDocument/2006/relationships/hyperlink" Target="http://www.research4lif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0297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lang="en-US" sz="3600">
                <a:solidFill>
                  <a:srgbClr val="004890"/>
                </a:solidFill>
                <a:latin typeface="Open Sans"/>
                <a:ea typeface="Open Sans"/>
                <a:cs typeface="Open Sans"/>
                <a:sym typeface="Open Sans"/>
              </a:rPr>
              <a:t>Training your audience on how to use Research4Life</a:t>
            </a:r>
            <a:endParaRPr sz="36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63">
                <a:solidFill>
                  <a:srgbClr val="004890"/>
                </a:solidFill>
                <a:latin typeface="Open Sans"/>
                <a:ea typeface="Open Sans"/>
                <a:cs typeface="Open Sans"/>
                <a:sym typeface="Open Sans"/>
              </a:rPr>
              <a:t>ADVOCATE FOR RESEARCH4LIFE AND FACILITATE CAPACITY DEVELOPMENT</a:t>
            </a:r>
            <a:endParaRPr b="1" sz="3563">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programmes: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Third page of the Research4Life Marketing Plan Tool</a:t>
            </a:r>
            <a:endParaRPr sz="3330">
              <a:solidFill>
                <a:srgbClr val="586F7C"/>
              </a:solidFill>
              <a:latin typeface="Open Sans"/>
              <a:ea typeface="Open Sans"/>
              <a:cs typeface="Open Sans"/>
              <a:sym typeface="Open Sans"/>
            </a:endParaRPr>
          </a:p>
        </p:txBody>
      </p:sp>
      <p:sp>
        <p:nvSpPr>
          <p:cNvPr id="154" name="Google Shape;154;p11"/>
          <p:cNvSpPr txBox="1"/>
          <p:nvPr>
            <p:ph idx="1" type="body"/>
          </p:nvPr>
        </p:nvSpPr>
        <p:spPr>
          <a:xfrm>
            <a:off x="0" y="1804275"/>
            <a:ext cx="4407000" cy="4596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2400"/>
              <a:buNone/>
            </a:pPr>
            <a:r>
              <a:rPr lang="en-US" sz="1800">
                <a:solidFill>
                  <a:schemeClr val="dk1"/>
                </a:solidFill>
                <a:latin typeface="Open Sans"/>
                <a:ea typeface="Open Sans"/>
                <a:cs typeface="Open Sans"/>
                <a:sym typeface="Open Sans"/>
              </a:rPr>
              <a:t>The third page of the Marketing Plan Tool allows a user to enter </a:t>
            </a:r>
            <a:endParaRPr sz="1800"/>
          </a:p>
          <a:p>
            <a:pPr indent="-342900" lvl="0" marL="457200" rtl="0" algn="l">
              <a:lnSpc>
                <a:spcPct val="150000"/>
              </a:lnSpc>
              <a:spcBef>
                <a:spcPts val="0"/>
              </a:spcBef>
              <a:spcAft>
                <a:spcPts val="0"/>
              </a:spcAft>
              <a:buClr>
                <a:schemeClr val="dk2"/>
              </a:buClr>
              <a:buSzPts val="1800"/>
              <a:buChar char="●"/>
            </a:pPr>
            <a:r>
              <a:rPr lang="en-US" sz="1800">
                <a:solidFill>
                  <a:schemeClr val="dk1"/>
                </a:solidFill>
                <a:latin typeface="Open Sans"/>
                <a:ea typeface="Open Sans"/>
                <a:cs typeface="Open Sans"/>
                <a:sym typeface="Open Sans"/>
              </a:rPr>
              <a:t>the </a:t>
            </a:r>
            <a:r>
              <a:rPr b="1" lang="en-US" sz="1800">
                <a:solidFill>
                  <a:schemeClr val="dk1"/>
                </a:solidFill>
                <a:latin typeface="Open Sans"/>
                <a:ea typeface="Open Sans"/>
                <a:cs typeface="Open Sans"/>
                <a:sym typeface="Open Sans"/>
              </a:rPr>
              <a:t>Client Groups</a:t>
            </a:r>
            <a:r>
              <a:rPr lang="en-US" sz="1800">
                <a:solidFill>
                  <a:schemeClr val="dk1"/>
                </a:solidFill>
                <a:latin typeface="Open Sans"/>
                <a:ea typeface="Open Sans"/>
                <a:cs typeface="Open Sans"/>
                <a:sym typeface="Open Sans"/>
              </a:rPr>
              <a:t> in the appropriate boxes (horizontally)</a:t>
            </a:r>
            <a:endParaRPr sz="1800"/>
          </a:p>
          <a:p>
            <a:pPr indent="-342900" lvl="0" marL="457200" rtl="0" algn="l">
              <a:lnSpc>
                <a:spcPct val="150000"/>
              </a:lnSpc>
              <a:spcBef>
                <a:spcPts val="0"/>
              </a:spcBef>
              <a:spcAft>
                <a:spcPts val="0"/>
              </a:spcAft>
              <a:buClr>
                <a:schemeClr val="dk2"/>
              </a:buClr>
              <a:buSzPts val="1800"/>
              <a:buChar char="●"/>
            </a:pPr>
            <a:r>
              <a:rPr lang="en-US" sz="1800">
                <a:solidFill>
                  <a:schemeClr val="dk1"/>
                </a:solidFill>
                <a:latin typeface="Open Sans"/>
                <a:ea typeface="Open Sans"/>
                <a:cs typeface="Open Sans"/>
                <a:sym typeface="Open Sans"/>
              </a:rPr>
              <a:t>the methods for </a:t>
            </a:r>
            <a:r>
              <a:rPr b="1" lang="en-US" sz="1800">
                <a:solidFill>
                  <a:schemeClr val="dk1"/>
                </a:solidFill>
                <a:latin typeface="Open Sans"/>
                <a:ea typeface="Open Sans"/>
                <a:cs typeface="Open Sans"/>
                <a:sym typeface="Open Sans"/>
              </a:rPr>
              <a:t>Distribution of</a:t>
            </a:r>
            <a:r>
              <a:rPr lang="en-US" sz="1800">
                <a:solidFill>
                  <a:schemeClr val="dk1"/>
                </a:solidFill>
                <a:latin typeface="Open Sans"/>
                <a:ea typeface="Open Sans"/>
                <a:cs typeface="Open Sans"/>
                <a:sym typeface="Open Sans"/>
              </a:rPr>
              <a:t> </a:t>
            </a:r>
            <a:r>
              <a:rPr b="1" lang="en-US" sz="1800">
                <a:solidFill>
                  <a:schemeClr val="dk1"/>
                </a:solidFill>
                <a:latin typeface="Open Sans"/>
                <a:ea typeface="Open Sans"/>
                <a:cs typeface="Open Sans"/>
                <a:sym typeface="Open Sans"/>
              </a:rPr>
              <a:t>Survey Questions </a:t>
            </a:r>
            <a:r>
              <a:rPr lang="en-US" sz="1800">
                <a:solidFill>
                  <a:schemeClr val="dk1"/>
                </a:solidFill>
                <a:latin typeface="Open Sans"/>
                <a:ea typeface="Open Sans"/>
                <a:cs typeface="Open Sans"/>
                <a:sym typeface="Open Sans"/>
              </a:rPr>
              <a:t>for each group</a:t>
            </a:r>
            <a:r>
              <a:rPr b="1" lang="en-US" sz="1800">
                <a:solidFill>
                  <a:schemeClr val="dk1"/>
                </a:solidFill>
                <a:latin typeface="Open Sans"/>
                <a:ea typeface="Open Sans"/>
                <a:cs typeface="Open Sans"/>
                <a:sym typeface="Open Sans"/>
              </a:rPr>
              <a:t>  </a:t>
            </a:r>
            <a:r>
              <a:rPr lang="en-US" sz="1800">
                <a:solidFill>
                  <a:schemeClr val="dk1"/>
                </a:solidFill>
                <a:latin typeface="Open Sans"/>
                <a:ea typeface="Open Sans"/>
                <a:cs typeface="Open Sans"/>
                <a:sym typeface="Open Sans"/>
              </a:rPr>
              <a:t>(listed vertically with an </a:t>
            </a:r>
            <a:r>
              <a:rPr b="1" lang="en-US" sz="1800">
                <a:solidFill>
                  <a:schemeClr val="dk1"/>
                </a:solidFill>
                <a:latin typeface="Open Sans"/>
                <a:ea typeface="Open Sans"/>
                <a:cs typeface="Open Sans"/>
                <a:sym typeface="Open Sans"/>
              </a:rPr>
              <a:t>X</a:t>
            </a:r>
            <a:r>
              <a:rPr lang="en-US" sz="1800">
                <a:solidFill>
                  <a:schemeClr val="dk1"/>
                </a:solidFill>
                <a:latin typeface="Open Sans"/>
                <a:ea typeface="Open Sans"/>
                <a:cs typeface="Open Sans"/>
                <a:sym typeface="Open Sans"/>
              </a:rPr>
              <a:t>)</a:t>
            </a:r>
            <a:endParaRPr sz="1800">
              <a:solidFill>
                <a:schemeClr val="dk1"/>
              </a:solidFill>
              <a:latin typeface="Open Sans"/>
              <a:ea typeface="Open Sans"/>
              <a:cs typeface="Open Sans"/>
              <a:sym typeface="Open Sans"/>
            </a:endParaRPr>
          </a:p>
          <a:p>
            <a:pPr indent="-342900" lvl="0" marL="457200" rtl="0" algn="l">
              <a:lnSpc>
                <a:spcPct val="150000"/>
              </a:lnSpc>
              <a:spcBef>
                <a:spcPts val="0"/>
              </a:spcBef>
              <a:spcAft>
                <a:spcPts val="0"/>
              </a:spcAft>
              <a:buClr>
                <a:schemeClr val="dk2"/>
              </a:buClr>
              <a:buSzPts val="1800"/>
              <a:buChar char="●"/>
            </a:pPr>
            <a:r>
              <a:rPr lang="en-US" sz="1800">
                <a:solidFill>
                  <a:schemeClr val="dk1"/>
                </a:solidFill>
                <a:latin typeface="Open Sans"/>
                <a:ea typeface="Open Sans"/>
                <a:cs typeface="Open Sans"/>
                <a:sym typeface="Open Sans"/>
              </a:rPr>
              <a:t>the options for </a:t>
            </a:r>
            <a:r>
              <a:rPr b="1" lang="en-US" sz="1800">
                <a:solidFill>
                  <a:schemeClr val="dk1"/>
                </a:solidFill>
                <a:latin typeface="Open Sans"/>
                <a:ea typeface="Open Sans"/>
                <a:cs typeface="Open Sans"/>
                <a:sym typeface="Open Sans"/>
              </a:rPr>
              <a:t>Evaluation of Marketing Plan</a:t>
            </a:r>
            <a:r>
              <a:rPr lang="en-US" sz="1800">
                <a:solidFill>
                  <a:schemeClr val="dk1"/>
                </a:solidFill>
                <a:latin typeface="Open Sans"/>
                <a:ea typeface="Open Sans"/>
                <a:cs typeface="Open Sans"/>
                <a:sym typeface="Open Sans"/>
              </a:rPr>
              <a:t> for each group (listed vertically with an </a:t>
            </a:r>
            <a:r>
              <a:rPr b="1" lang="en-US" sz="1800">
                <a:solidFill>
                  <a:schemeClr val="dk1"/>
                </a:solidFill>
                <a:latin typeface="Open Sans"/>
                <a:ea typeface="Open Sans"/>
                <a:cs typeface="Open Sans"/>
                <a:sym typeface="Open Sans"/>
              </a:rPr>
              <a:t>X</a:t>
            </a:r>
            <a:r>
              <a:rPr lang="en-US" sz="1800">
                <a:solidFill>
                  <a:schemeClr val="dk1"/>
                </a:solidFill>
                <a:latin typeface="Open Sans"/>
                <a:ea typeface="Open Sans"/>
                <a:cs typeface="Open Sans"/>
                <a:sym typeface="Open Sans"/>
              </a:rPr>
              <a:t>)</a:t>
            </a:r>
            <a:endParaRPr sz="18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SzPts val="2400"/>
              <a:buNone/>
            </a:pPr>
            <a:r>
              <a:t/>
            </a:r>
            <a:endParaRPr sz="1800">
              <a:solidFill>
                <a:schemeClr val="dk1"/>
              </a:solidFill>
              <a:latin typeface="Open Sans"/>
              <a:ea typeface="Open Sans"/>
              <a:cs typeface="Open Sans"/>
              <a:sym typeface="Open Sans"/>
            </a:endParaRPr>
          </a:p>
          <a:p>
            <a:pPr indent="-203200" lvl="0" marL="355600" rtl="0" algn="l">
              <a:lnSpc>
                <a:spcPct val="150000"/>
              </a:lnSpc>
              <a:spcBef>
                <a:spcPts val="0"/>
              </a:spcBef>
              <a:spcAft>
                <a:spcPts val="0"/>
              </a:spcAft>
              <a:buClr>
                <a:schemeClr val="dk2"/>
              </a:buClr>
              <a:buSzPts val="2200"/>
              <a:buNone/>
            </a:pPr>
            <a:r>
              <a:t/>
            </a:r>
            <a:endParaRPr sz="2000">
              <a:solidFill>
                <a:schemeClr val="dk1"/>
              </a:solidFill>
              <a:latin typeface="Open Sans"/>
              <a:ea typeface="Open Sans"/>
              <a:cs typeface="Open Sans"/>
              <a:sym typeface="Open Sans"/>
            </a:endParaRPr>
          </a:p>
        </p:txBody>
      </p:sp>
      <p:pic>
        <p:nvPicPr>
          <p:cNvPr descr="https://lh5.googleusercontent.com/tR99y_NDHN6w93tD-FGwaE172XMzLasowKe8lmGysDh1Xj3lPQzm8Weg80L_PTYDTs0md7TCSigQXNlsuSq3lP2JNHnjC6c1nUTenCETRI8hs6CxCgT0xbp987u9s6uYSJ9TPgA" id="155" name="Google Shape;155;p11"/>
          <p:cNvPicPr preferRelativeResize="0"/>
          <p:nvPr/>
        </p:nvPicPr>
        <p:blipFill rotWithShape="1">
          <a:blip r:embed="rId3">
            <a:alphaModFix/>
          </a:blip>
          <a:srcRect b="0" l="0" r="0" t="0"/>
          <a:stretch/>
        </p:blipFill>
        <p:spPr>
          <a:xfrm>
            <a:off x="4557365" y="2328938"/>
            <a:ext cx="7634635" cy="3667128"/>
          </a:xfrm>
          <a:prstGeom prst="rect">
            <a:avLst/>
          </a:prstGeom>
          <a:noFill/>
          <a:ln>
            <a:noFill/>
          </a:ln>
        </p:spPr>
      </p:pic>
      <p:cxnSp>
        <p:nvCxnSpPr>
          <p:cNvPr id="156" name="Google Shape;156;p11"/>
          <p:cNvCxnSpPr/>
          <p:nvPr/>
        </p:nvCxnSpPr>
        <p:spPr>
          <a:xfrm flipH="1" rot="10800000">
            <a:off x="3373675" y="4233675"/>
            <a:ext cx="1225200" cy="540900"/>
          </a:xfrm>
          <a:prstGeom prst="straightConnector1">
            <a:avLst/>
          </a:prstGeom>
          <a:noFill/>
          <a:ln cap="flat" cmpd="sng" w="9525">
            <a:solidFill>
              <a:srgbClr val="FF0000"/>
            </a:solidFill>
            <a:prstDash val="solid"/>
            <a:round/>
            <a:headEnd len="sm" w="sm" type="none"/>
            <a:tailEnd len="med" w="med" type="triangle"/>
          </a:ln>
        </p:spPr>
      </p:cxnSp>
      <p:cxnSp>
        <p:nvCxnSpPr>
          <p:cNvPr id="157" name="Google Shape;157;p11"/>
          <p:cNvCxnSpPr/>
          <p:nvPr/>
        </p:nvCxnSpPr>
        <p:spPr>
          <a:xfrm flipH="1" rot="10800000">
            <a:off x="2387150" y="2594750"/>
            <a:ext cx="2227800" cy="127200"/>
          </a:xfrm>
          <a:prstGeom prst="straightConnector1">
            <a:avLst/>
          </a:prstGeom>
          <a:noFill/>
          <a:ln cap="flat" cmpd="sng" w="9525">
            <a:solidFill>
              <a:srgbClr val="FF0000"/>
            </a:solidFill>
            <a:prstDash val="solid"/>
            <a:round/>
            <a:headEnd len="sm" w="sm" type="none"/>
            <a:tailEnd len="med" w="med" type="triangle"/>
          </a:ln>
        </p:spPr>
      </p:cxnSp>
      <p:cxnSp>
        <p:nvCxnSpPr>
          <p:cNvPr id="158" name="Google Shape;158;p11"/>
          <p:cNvCxnSpPr/>
          <p:nvPr/>
        </p:nvCxnSpPr>
        <p:spPr>
          <a:xfrm flipH="1" rot="10800000">
            <a:off x="3552980" y="2974782"/>
            <a:ext cx="1004400" cy="584700"/>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ph type="title"/>
          </p:nvPr>
        </p:nvSpPr>
        <p:spPr>
          <a:xfrm>
            <a:off x="0" y="123775"/>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An example of a marketing plan from Divine Word University, Papua New Guinea</a:t>
            </a:r>
            <a:br>
              <a:rPr lang="en-US" sz="3200">
                <a:solidFill>
                  <a:srgbClr val="586F7C"/>
                </a:solidFill>
                <a:latin typeface="Open Sans"/>
                <a:ea typeface="Open Sans"/>
                <a:cs typeface="Open Sans"/>
                <a:sym typeface="Open Sans"/>
              </a:rPr>
            </a:br>
            <a:endParaRPr sz="3200">
              <a:solidFill>
                <a:srgbClr val="586F7C"/>
              </a:solidFill>
              <a:latin typeface="Open Sans"/>
              <a:ea typeface="Open Sans"/>
              <a:cs typeface="Open Sans"/>
              <a:sym typeface="Open Sans"/>
            </a:endParaRPr>
          </a:p>
        </p:txBody>
      </p:sp>
      <p:sp>
        <p:nvSpPr>
          <p:cNvPr id="165" name="Google Shape;165;p12"/>
          <p:cNvSpPr txBox="1"/>
          <p:nvPr>
            <p:ph idx="1" type="body"/>
          </p:nvPr>
        </p:nvSpPr>
        <p:spPr>
          <a:xfrm>
            <a:off x="0" y="1804282"/>
            <a:ext cx="11947161" cy="4596517"/>
          </a:xfrm>
          <a:prstGeom prst="rect">
            <a:avLst/>
          </a:prstGeom>
          <a:noFill/>
          <a:ln>
            <a:noFill/>
          </a:ln>
        </p:spPr>
        <p:txBody>
          <a:bodyPr anchorCtr="0" anchor="t" bIns="45700" lIns="91425" spcFirstLastPara="1" rIns="91425" wrap="square" tIns="45700">
            <a:noAutofit/>
          </a:bodyPr>
          <a:lstStyle/>
          <a:p>
            <a:pPr indent="-381000" lvl="0" marL="457200" rtl="0" algn="ctr">
              <a:lnSpc>
                <a:spcPct val="90000"/>
              </a:lnSpc>
              <a:spcBef>
                <a:spcPts val="0"/>
              </a:spcBef>
              <a:spcAft>
                <a:spcPts val="800"/>
              </a:spcAft>
              <a:buSzPts val="2400"/>
              <a:buChar char="●"/>
            </a:pPr>
            <a:r>
              <a:rPr b="1" lang="en-US" sz="1800">
                <a:solidFill>
                  <a:srgbClr val="000000"/>
                </a:solidFill>
                <a:latin typeface="Open Sans"/>
                <a:ea typeface="Open Sans"/>
                <a:cs typeface="Open Sans"/>
                <a:sym typeface="Open Sans"/>
              </a:rPr>
              <a:t>Research4Life Marketing Plan, Divine Word University (DWU), Madang, Papua New Guinea; 25 May 2017</a:t>
            </a:r>
            <a:endParaRPr sz="1800">
              <a:latin typeface="Open Sans"/>
              <a:ea typeface="Open Sans"/>
              <a:cs typeface="Open Sans"/>
              <a:sym typeface="Open Sans"/>
            </a:endParaRPr>
          </a:p>
        </p:txBody>
      </p:sp>
      <p:pic>
        <p:nvPicPr>
          <p:cNvPr descr="https://lh5.googleusercontent.com/a95g4cOJvGteVihJCJc2ZtcJ8i_XtW-vGOiuQauFgJ1SlCP0lDbfmBB_lRjb24_EY-6BvOG2T-Hgml3ZEONEjLaMZ0wJvAssQvld92qVhAnI5FEUS3XqLqlPbfZ1-b99xGHeoiI" id="166" name="Google Shape;166;p12"/>
          <p:cNvPicPr preferRelativeResize="0"/>
          <p:nvPr/>
        </p:nvPicPr>
        <p:blipFill rotWithShape="1">
          <a:blip r:embed="rId3">
            <a:alphaModFix/>
          </a:blip>
          <a:srcRect b="0" l="0" r="0" t="0"/>
          <a:stretch/>
        </p:blipFill>
        <p:spPr>
          <a:xfrm>
            <a:off x="1783829" y="2442893"/>
            <a:ext cx="8346190" cy="42823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7"/>
          <p:cNvSpPr txBox="1"/>
          <p:nvPr>
            <p:ph type="title"/>
          </p:nvPr>
        </p:nvSpPr>
        <p:spPr>
          <a:xfrm>
            <a:off x="0" y="36361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DWU ideas to promote Research4Life resources</a:t>
            </a:r>
            <a:br>
              <a:rPr lang="en-US" sz="3200">
                <a:solidFill>
                  <a:srgbClr val="586F7C"/>
                </a:solidFill>
                <a:latin typeface="Open Sans"/>
                <a:ea typeface="Open Sans"/>
                <a:cs typeface="Open Sans"/>
                <a:sym typeface="Open Sans"/>
              </a:rPr>
            </a:br>
            <a:endParaRPr sz="3200">
              <a:solidFill>
                <a:srgbClr val="586F7C"/>
              </a:solidFill>
              <a:latin typeface="Open Sans"/>
              <a:ea typeface="Open Sans"/>
              <a:cs typeface="Open Sans"/>
              <a:sym typeface="Open Sans"/>
            </a:endParaRPr>
          </a:p>
        </p:txBody>
      </p:sp>
      <p:pic>
        <p:nvPicPr>
          <p:cNvPr descr="https://lh3.googleusercontent.com/dMNNP0nZCSg8eCe8Y3SfhSnQKOOt2okzuYcrE3cz-cz8lDj5Cvh2Om5jwe7wRNkzT1ja7zGL2Ueo2gTCtliKBmPsF-0qMZUCS564gVynQK2oc7QSTzpsGLei5G4_NMyinXj8RSM" id="173" name="Google Shape;173;p17"/>
          <p:cNvPicPr preferRelativeResize="0"/>
          <p:nvPr/>
        </p:nvPicPr>
        <p:blipFill rotWithShape="1">
          <a:blip r:embed="rId3">
            <a:alphaModFix/>
          </a:blip>
          <a:srcRect b="0" l="0" r="0" t="0"/>
          <a:stretch/>
        </p:blipFill>
        <p:spPr>
          <a:xfrm>
            <a:off x="872808" y="1914187"/>
            <a:ext cx="10608668" cy="4546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8"/>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Survey questions developed by DWU workshop participants</a:t>
            </a:r>
            <a:br>
              <a:rPr lang="en-US" sz="3200">
                <a:solidFill>
                  <a:srgbClr val="586F7C"/>
                </a:solidFill>
                <a:latin typeface="Open Sans"/>
                <a:ea typeface="Open Sans"/>
                <a:cs typeface="Open Sans"/>
                <a:sym typeface="Open Sans"/>
              </a:rPr>
            </a:br>
            <a:endParaRPr sz="3200">
              <a:solidFill>
                <a:srgbClr val="586F7C"/>
              </a:solidFill>
              <a:latin typeface="Open Sans"/>
              <a:ea typeface="Open Sans"/>
              <a:cs typeface="Open Sans"/>
              <a:sym typeface="Open Sans"/>
            </a:endParaRPr>
          </a:p>
        </p:txBody>
      </p:sp>
      <p:sp>
        <p:nvSpPr>
          <p:cNvPr id="180" name="Google Shape;180;p18"/>
          <p:cNvSpPr txBox="1"/>
          <p:nvPr>
            <p:ph idx="1" type="body"/>
          </p:nvPr>
        </p:nvSpPr>
        <p:spPr>
          <a:xfrm>
            <a:off x="419725" y="2068643"/>
            <a:ext cx="11407515" cy="4107304"/>
          </a:xfrm>
          <a:prstGeom prst="rect">
            <a:avLst/>
          </a:prstGeom>
          <a:noFill/>
          <a:ln>
            <a:noFill/>
          </a:ln>
        </p:spPr>
        <p:txBody>
          <a:bodyPr anchorCtr="0" anchor="t" bIns="45700" lIns="91425" spcFirstLastPara="1" rIns="91425" wrap="square" tIns="45700">
            <a:noAutofit/>
          </a:bodyPr>
          <a:lstStyle/>
          <a:p>
            <a:pPr indent="-514350" lvl="0" marL="590550" rtl="0" algn="l">
              <a:lnSpc>
                <a:spcPct val="90000"/>
              </a:lnSpc>
              <a:spcBef>
                <a:spcPts val="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Can you access Hinari on campus (Madang)?</a:t>
            </a:r>
            <a:endParaRPr/>
          </a:p>
          <a:p>
            <a:pPr indent="-514350" lvl="0" marL="590550" rtl="0" algn="l">
              <a:lnSpc>
                <a:spcPct val="90000"/>
              </a:lnSpc>
              <a:spcBef>
                <a:spcPts val="8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Are you familiar with the features of Hinari?</a:t>
            </a:r>
            <a:endParaRPr/>
          </a:p>
          <a:p>
            <a:pPr indent="-514350" lvl="0" marL="590550" rtl="0" algn="l">
              <a:lnSpc>
                <a:spcPct val="90000"/>
              </a:lnSpc>
              <a:spcBef>
                <a:spcPts val="8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Is Hinari useful for updating the information you need?</a:t>
            </a:r>
            <a:endParaRPr/>
          </a:p>
          <a:p>
            <a:pPr indent="-514350" lvl="0" marL="590550" rtl="0" algn="l">
              <a:lnSpc>
                <a:spcPct val="90000"/>
              </a:lnSpc>
              <a:spcBef>
                <a:spcPts val="8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Is Hinari useful for current research information?</a:t>
            </a:r>
            <a:endParaRPr/>
          </a:p>
          <a:p>
            <a:pPr indent="-514350" lvl="0" marL="590550" rtl="0" algn="l">
              <a:lnSpc>
                <a:spcPct val="90000"/>
              </a:lnSpc>
              <a:spcBef>
                <a:spcPts val="8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Is Hinari useful for research review information?</a:t>
            </a:r>
            <a:endParaRPr/>
          </a:p>
          <a:p>
            <a:pPr indent="-514350" lvl="0" marL="590550" rtl="0" algn="l">
              <a:lnSpc>
                <a:spcPct val="90000"/>
              </a:lnSpc>
              <a:spcBef>
                <a:spcPts val="8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What features in Hinari are useful for you?</a:t>
            </a:r>
            <a:endParaRPr/>
          </a:p>
          <a:p>
            <a:pPr indent="-514350" lvl="0" marL="590550" rtl="0" algn="l">
              <a:lnSpc>
                <a:spcPct val="90000"/>
              </a:lnSpc>
              <a:spcBef>
                <a:spcPts val="8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What features in Hinari are not useful for you?</a:t>
            </a:r>
            <a:endParaRPr/>
          </a:p>
          <a:p>
            <a:pPr indent="-514350" lvl="0" marL="590550" rtl="0" algn="l">
              <a:lnSpc>
                <a:spcPct val="90000"/>
              </a:lnSpc>
              <a:spcBef>
                <a:spcPts val="8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How much time during a week do you spend on Hinari?</a:t>
            </a:r>
            <a:endParaRPr/>
          </a:p>
          <a:p>
            <a:pPr indent="-514350" lvl="0" marL="590550" rtl="0" algn="l">
              <a:lnSpc>
                <a:spcPct val="90000"/>
              </a:lnSpc>
              <a:spcBef>
                <a:spcPts val="8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If you have problems with accessing Hinari, who do you contact?</a:t>
            </a:r>
            <a:endParaRPr/>
          </a:p>
          <a:p>
            <a:pPr indent="-514350" lvl="0" marL="590550" rtl="0" algn="l">
              <a:lnSpc>
                <a:spcPct val="90000"/>
              </a:lnSpc>
              <a:spcBef>
                <a:spcPts val="8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Would you recommend Hinari to other people?</a:t>
            </a:r>
            <a:endParaRPr/>
          </a:p>
          <a:p>
            <a:pPr indent="-361950" lvl="0" marL="590550" rtl="0" algn="l">
              <a:lnSpc>
                <a:spcPct val="90000"/>
              </a:lnSpc>
              <a:spcBef>
                <a:spcPts val="800"/>
              </a:spcBef>
              <a:spcAft>
                <a:spcPts val="0"/>
              </a:spcAft>
              <a:buClr>
                <a:schemeClr val="dk2"/>
              </a:buClr>
              <a:buSzPts val="2400"/>
              <a:buFont typeface="Arial"/>
              <a:buNone/>
            </a:pPr>
            <a:r>
              <a:t/>
            </a:r>
            <a:endParaRPr>
              <a:solidFill>
                <a:schemeClr val="dk1"/>
              </a:solidFill>
              <a:latin typeface="Open Sans"/>
              <a:ea typeface="Open Sans"/>
              <a:cs typeface="Open Sans"/>
              <a:sym typeface="Open Sans"/>
            </a:endParaRPr>
          </a:p>
          <a:p>
            <a:pPr indent="-361950" lvl="0" marL="590550" rtl="0" algn="l">
              <a:lnSpc>
                <a:spcPct val="90000"/>
              </a:lnSpc>
              <a:spcBef>
                <a:spcPts val="800"/>
              </a:spcBef>
              <a:spcAft>
                <a:spcPts val="800"/>
              </a:spcAft>
              <a:buClr>
                <a:schemeClr val="dk2"/>
              </a:buClr>
              <a:buSzPts val="2400"/>
              <a:buFont typeface="Arial"/>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3"/>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Distribution of survey questionnaires</a:t>
            </a:r>
            <a:br>
              <a:rPr lang="en-US" sz="3200">
                <a:solidFill>
                  <a:srgbClr val="586F7C"/>
                </a:solidFill>
                <a:latin typeface="Open Sans"/>
                <a:ea typeface="Open Sans"/>
                <a:cs typeface="Open Sans"/>
                <a:sym typeface="Open Sans"/>
              </a:rPr>
            </a:br>
            <a:endParaRPr sz="3200">
              <a:solidFill>
                <a:srgbClr val="586F7C"/>
              </a:solidFill>
              <a:latin typeface="Open Sans"/>
              <a:ea typeface="Open Sans"/>
              <a:cs typeface="Open Sans"/>
              <a:sym typeface="Open Sans"/>
            </a:endParaRPr>
          </a:p>
        </p:txBody>
      </p:sp>
      <p:sp>
        <p:nvSpPr>
          <p:cNvPr id="187" name="Google Shape;187;p23"/>
          <p:cNvSpPr txBox="1"/>
          <p:nvPr>
            <p:ph idx="1" type="body"/>
          </p:nvPr>
        </p:nvSpPr>
        <p:spPr>
          <a:xfrm>
            <a:off x="344775" y="1948722"/>
            <a:ext cx="11137692" cy="4407107"/>
          </a:xfrm>
          <a:prstGeom prst="rect">
            <a:avLst/>
          </a:prstGeom>
          <a:noFill/>
          <a:ln>
            <a:noFill/>
          </a:ln>
        </p:spPr>
        <p:txBody>
          <a:bodyPr anchorCtr="0" anchor="t" bIns="45700" lIns="91425" spcFirstLastPara="1" rIns="91425" wrap="square" tIns="45700">
            <a:noAutofit/>
          </a:bodyPr>
          <a:lstStyle/>
          <a:p>
            <a:pPr indent="-514350" lvl="0" marL="590550" rtl="0" algn="l">
              <a:lnSpc>
                <a:spcPct val="90000"/>
              </a:lnSpc>
              <a:spcBef>
                <a:spcPts val="0"/>
              </a:spcBef>
              <a:spcAft>
                <a:spcPts val="0"/>
              </a:spcAft>
              <a:buClr>
                <a:schemeClr val="dk1"/>
              </a:buClr>
              <a:buSzPts val="3200"/>
              <a:buFont typeface="Arial"/>
              <a:buAutoNum type="arabicPeriod"/>
            </a:pPr>
            <a:r>
              <a:rPr lang="en-US" sz="3200">
                <a:solidFill>
                  <a:schemeClr val="dk1"/>
                </a:solidFill>
                <a:latin typeface="Open Sans"/>
                <a:ea typeface="Open Sans"/>
                <a:cs typeface="Open Sans"/>
                <a:sym typeface="Open Sans"/>
              </a:rPr>
              <a:t>Email all staff and students</a:t>
            </a:r>
            <a:endParaRPr/>
          </a:p>
          <a:p>
            <a:pPr indent="-514350" lvl="0" marL="590550" rtl="0" algn="l">
              <a:lnSpc>
                <a:spcPct val="90000"/>
              </a:lnSpc>
              <a:spcBef>
                <a:spcPts val="800"/>
              </a:spcBef>
              <a:spcAft>
                <a:spcPts val="0"/>
              </a:spcAft>
              <a:buClr>
                <a:schemeClr val="dk1"/>
              </a:buClr>
              <a:buSzPts val="3200"/>
              <a:buFont typeface="Arial"/>
              <a:buAutoNum type="arabicPeriod"/>
            </a:pPr>
            <a:r>
              <a:rPr lang="en-US" sz="3200">
                <a:solidFill>
                  <a:schemeClr val="dk1"/>
                </a:solidFill>
                <a:latin typeface="Open Sans"/>
                <a:ea typeface="Open Sans"/>
                <a:cs typeface="Open Sans"/>
                <a:sym typeface="Open Sans"/>
              </a:rPr>
              <a:t>Upload questionnaire on Moodle so students can answer it</a:t>
            </a:r>
            <a:endParaRPr/>
          </a:p>
          <a:p>
            <a:pPr indent="-514350" lvl="0" marL="590550" rtl="0" algn="l">
              <a:lnSpc>
                <a:spcPct val="90000"/>
              </a:lnSpc>
              <a:spcBef>
                <a:spcPts val="800"/>
              </a:spcBef>
              <a:spcAft>
                <a:spcPts val="0"/>
              </a:spcAft>
              <a:buClr>
                <a:schemeClr val="dk1"/>
              </a:buClr>
              <a:buSzPts val="3200"/>
              <a:buFont typeface="Arial"/>
              <a:buAutoNum type="arabicPeriod"/>
            </a:pPr>
            <a:r>
              <a:rPr lang="en-US" sz="3200">
                <a:solidFill>
                  <a:schemeClr val="dk1"/>
                </a:solidFill>
                <a:latin typeface="Open Sans"/>
                <a:ea typeface="Open Sans"/>
                <a:cs typeface="Open Sans"/>
                <a:sym typeface="Open Sans"/>
              </a:rPr>
              <a:t>Give questionnaire to students and staff</a:t>
            </a:r>
            <a:endParaRPr/>
          </a:p>
          <a:p>
            <a:pPr indent="-311150" lvl="0" marL="590550" rtl="0" algn="l">
              <a:lnSpc>
                <a:spcPct val="90000"/>
              </a:lnSpc>
              <a:spcBef>
                <a:spcPts val="800"/>
              </a:spcBef>
              <a:spcAft>
                <a:spcPts val="800"/>
              </a:spcAft>
              <a:buClr>
                <a:schemeClr val="dk2"/>
              </a:buClr>
              <a:buSzPts val="3200"/>
              <a:buFont typeface="Arial"/>
              <a:buNone/>
            </a:pPr>
            <a:r>
              <a:t/>
            </a:r>
            <a:endParaRPr sz="3200">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4"/>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Proposed evaluation of DWU marketing campaign</a:t>
            </a:r>
            <a:endParaRPr/>
          </a:p>
        </p:txBody>
      </p:sp>
      <p:sp>
        <p:nvSpPr>
          <p:cNvPr id="194" name="Google Shape;194;p24"/>
          <p:cNvSpPr txBox="1"/>
          <p:nvPr>
            <p:ph idx="1" type="body"/>
          </p:nvPr>
        </p:nvSpPr>
        <p:spPr>
          <a:xfrm>
            <a:off x="344775" y="1948722"/>
            <a:ext cx="11137692" cy="4407107"/>
          </a:xfrm>
          <a:prstGeom prst="rect">
            <a:avLst/>
          </a:prstGeom>
          <a:noFill/>
          <a:ln>
            <a:noFill/>
          </a:ln>
        </p:spPr>
        <p:txBody>
          <a:bodyPr anchorCtr="0" anchor="t" bIns="45700" lIns="91425" spcFirstLastPara="1" rIns="91425" wrap="square" tIns="45700">
            <a:noAutofit/>
          </a:bodyPr>
          <a:lstStyle/>
          <a:p>
            <a:pPr indent="-514350" lvl="0" marL="590550" rtl="0" algn="l">
              <a:lnSpc>
                <a:spcPct val="90000"/>
              </a:lnSpc>
              <a:spcBef>
                <a:spcPts val="0"/>
              </a:spcBef>
              <a:spcAft>
                <a:spcPts val="0"/>
              </a:spcAft>
              <a:buClr>
                <a:schemeClr val="dk1"/>
              </a:buClr>
              <a:buSzPts val="3200"/>
              <a:buFont typeface="Arial"/>
              <a:buAutoNum type="arabicPeriod"/>
            </a:pPr>
            <a:r>
              <a:rPr lang="en-US" sz="3200">
                <a:solidFill>
                  <a:schemeClr val="dk1"/>
                </a:solidFill>
                <a:latin typeface="Open Sans"/>
                <a:ea typeface="Open Sans"/>
                <a:cs typeface="Open Sans"/>
                <a:sym typeface="Open Sans"/>
              </a:rPr>
              <a:t>Number of students trained</a:t>
            </a:r>
            <a:endParaRPr/>
          </a:p>
          <a:p>
            <a:pPr indent="-514350" lvl="0" marL="590550" rtl="0" algn="l">
              <a:lnSpc>
                <a:spcPct val="90000"/>
              </a:lnSpc>
              <a:spcBef>
                <a:spcPts val="800"/>
              </a:spcBef>
              <a:spcAft>
                <a:spcPts val="0"/>
              </a:spcAft>
              <a:buClr>
                <a:schemeClr val="dk1"/>
              </a:buClr>
              <a:buSzPts val="3200"/>
              <a:buFont typeface="Arial"/>
              <a:buAutoNum type="arabicPeriod"/>
            </a:pPr>
            <a:r>
              <a:rPr lang="en-US" sz="3200">
                <a:solidFill>
                  <a:schemeClr val="dk1"/>
                </a:solidFill>
                <a:latin typeface="Open Sans"/>
                <a:ea typeface="Open Sans"/>
                <a:cs typeface="Open Sans"/>
                <a:sym typeface="Open Sans"/>
              </a:rPr>
              <a:t>Number of staff trained</a:t>
            </a:r>
            <a:endParaRPr/>
          </a:p>
          <a:p>
            <a:pPr indent="-514350" lvl="0" marL="590550" rtl="0" algn="l">
              <a:lnSpc>
                <a:spcPct val="90000"/>
              </a:lnSpc>
              <a:spcBef>
                <a:spcPts val="800"/>
              </a:spcBef>
              <a:spcAft>
                <a:spcPts val="0"/>
              </a:spcAft>
              <a:buClr>
                <a:schemeClr val="dk1"/>
              </a:buClr>
              <a:buSzPts val="3200"/>
              <a:buFont typeface="Arial"/>
              <a:buAutoNum type="arabicPeriod"/>
            </a:pPr>
            <a:r>
              <a:rPr lang="en-US" sz="3200">
                <a:solidFill>
                  <a:schemeClr val="dk1"/>
                </a:solidFill>
                <a:latin typeface="Open Sans"/>
                <a:ea typeface="Open Sans"/>
                <a:cs typeface="Open Sans"/>
                <a:sym typeface="Open Sans"/>
              </a:rPr>
              <a:t>Number of Hinari workshops conducted</a:t>
            </a:r>
            <a:endParaRPr/>
          </a:p>
          <a:p>
            <a:pPr indent="-514350" lvl="0" marL="590550" rtl="0" algn="l">
              <a:lnSpc>
                <a:spcPct val="90000"/>
              </a:lnSpc>
              <a:spcBef>
                <a:spcPts val="800"/>
              </a:spcBef>
              <a:spcAft>
                <a:spcPts val="0"/>
              </a:spcAft>
              <a:buClr>
                <a:schemeClr val="dk1"/>
              </a:buClr>
              <a:buSzPts val="3200"/>
              <a:buFont typeface="Arial"/>
              <a:buAutoNum type="arabicPeriod"/>
            </a:pPr>
            <a:r>
              <a:rPr lang="en-US" sz="3200">
                <a:solidFill>
                  <a:schemeClr val="dk1"/>
                </a:solidFill>
                <a:latin typeface="Open Sans"/>
                <a:ea typeface="Open Sans"/>
                <a:cs typeface="Open Sans"/>
                <a:sym typeface="Open Sans"/>
              </a:rPr>
              <a:t>Increase of logins among staff and students</a:t>
            </a:r>
            <a:endParaRPr/>
          </a:p>
          <a:p>
            <a:pPr indent="-514350" lvl="0" marL="590550" rtl="0" algn="l">
              <a:lnSpc>
                <a:spcPct val="90000"/>
              </a:lnSpc>
              <a:spcBef>
                <a:spcPts val="800"/>
              </a:spcBef>
              <a:spcAft>
                <a:spcPts val="0"/>
              </a:spcAft>
              <a:buClr>
                <a:schemeClr val="dk1"/>
              </a:buClr>
              <a:buSzPts val="3200"/>
              <a:buFont typeface="Arial"/>
              <a:buAutoNum type="arabicPeriod"/>
            </a:pPr>
            <a:r>
              <a:rPr lang="en-US" sz="3200">
                <a:solidFill>
                  <a:schemeClr val="dk1"/>
                </a:solidFill>
                <a:latin typeface="Open Sans"/>
                <a:ea typeface="Open Sans"/>
                <a:cs typeface="Open Sans"/>
                <a:sym typeface="Open Sans"/>
              </a:rPr>
              <a:t>Better teaching strategies</a:t>
            </a:r>
            <a:endParaRPr/>
          </a:p>
          <a:p>
            <a:pPr indent="-514350" lvl="0" marL="590550" rtl="0" algn="l">
              <a:lnSpc>
                <a:spcPct val="90000"/>
              </a:lnSpc>
              <a:spcBef>
                <a:spcPts val="800"/>
              </a:spcBef>
              <a:spcAft>
                <a:spcPts val="800"/>
              </a:spcAft>
              <a:buClr>
                <a:schemeClr val="dk1"/>
              </a:buClr>
              <a:buSzPts val="3200"/>
              <a:buFont typeface="Arial"/>
              <a:buAutoNum type="arabicPeriod"/>
            </a:pPr>
            <a:r>
              <a:rPr lang="en-US" sz="3200">
                <a:solidFill>
                  <a:schemeClr val="dk1"/>
                </a:solidFill>
                <a:latin typeface="Open Sans"/>
                <a:ea typeface="Open Sans"/>
                <a:cs typeface="Open Sans"/>
                <a:sym typeface="Open Sans"/>
              </a:rPr>
              <a:t>Follow-up survey (post-training)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5"/>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Training and promotional materials </a:t>
            </a:r>
            <a:endParaRPr sz="4000">
              <a:solidFill>
                <a:srgbClr val="586F7C"/>
              </a:solidFill>
              <a:latin typeface="Open Sans"/>
              <a:ea typeface="Open Sans"/>
              <a:cs typeface="Open Sans"/>
              <a:sym typeface="Open Sans"/>
            </a:endParaRPr>
          </a:p>
        </p:txBody>
      </p:sp>
      <p:sp>
        <p:nvSpPr>
          <p:cNvPr id="201" name="Google Shape;201;p25"/>
          <p:cNvSpPr txBox="1"/>
          <p:nvPr>
            <p:ph idx="1" type="body"/>
          </p:nvPr>
        </p:nvSpPr>
        <p:spPr>
          <a:xfrm>
            <a:off x="344775" y="1948722"/>
            <a:ext cx="11137692" cy="4407107"/>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0"/>
              </a:spcBef>
              <a:spcAft>
                <a:spcPts val="0"/>
              </a:spcAft>
              <a:buClr>
                <a:schemeClr val="dk1"/>
              </a:buClr>
              <a:buSzPts val="2400"/>
              <a:buChar char="●"/>
            </a:pPr>
            <a:r>
              <a:rPr lang="en-US">
                <a:solidFill>
                  <a:schemeClr val="dk1"/>
                </a:solidFill>
                <a:latin typeface="Open Sans"/>
                <a:ea typeface="Open Sans"/>
                <a:cs typeface="Open Sans"/>
                <a:sym typeface="Open Sans"/>
              </a:rPr>
              <a:t>Capacity development is a central part of the Research4Life partnership.</a:t>
            </a:r>
            <a:endParaRPr>
              <a:solidFill>
                <a:schemeClr val="dk1"/>
              </a:solidFill>
              <a:latin typeface="Open Sans"/>
              <a:ea typeface="Open Sans"/>
              <a:cs typeface="Open Sans"/>
              <a:sym typeface="Open Sans"/>
            </a:endParaRPr>
          </a:p>
          <a:p>
            <a:pPr indent="-381000" lvl="0" marL="457200" rtl="0" algn="l">
              <a:lnSpc>
                <a:spcPct val="150000"/>
              </a:lnSpc>
              <a:spcBef>
                <a:spcPts val="0"/>
              </a:spcBef>
              <a:spcAft>
                <a:spcPts val="0"/>
              </a:spcAft>
              <a:buClr>
                <a:schemeClr val="dk1"/>
              </a:buClr>
              <a:buSzPts val="2400"/>
              <a:buFont typeface="Open Sans"/>
              <a:buChar char="●"/>
            </a:pPr>
            <a:r>
              <a:rPr lang="en-US">
                <a:solidFill>
                  <a:schemeClr val="dk1"/>
                </a:solidFill>
                <a:latin typeface="Open Sans"/>
                <a:ea typeface="Open Sans"/>
                <a:cs typeface="Open Sans"/>
                <a:sym typeface="Open Sans"/>
              </a:rPr>
              <a:t>The subsequent slides will discuss various training and promotional material that are available from the Research4Life website.</a:t>
            </a:r>
            <a:endParaRPr>
              <a:solidFill>
                <a:schemeClr val="dk1"/>
              </a:solidFill>
              <a:latin typeface="Open Sans"/>
              <a:ea typeface="Open Sans"/>
              <a:cs typeface="Open Sans"/>
              <a:sym typeface="Open Sans"/>
            </a:endParaRPr>
          </a:p>
          <a:p>
            <a:pPr indent="-381000" lvl="0" marL="457200" rtl="0" algn="l">
              <a:lnSpc>
                <a:spcPct val="150000"/>
              </a:lnSpc>
              <a:spcBef>
                <a:spcPts val="800"/>
              </a:spcBef>
              <a:spcAft>
                <a:spcPts val="800"/>
              </a:spcAft>
              <a:buClr>
                <a:schemeClr val="dk1"/>
              </a:buClr>
              <a:buSzPts val="2400"/>
              <a:buChar char="●"/>
            </a:pPr>
            <a:r>
              <a:rPr lang="en-US">
                <a:solidFill>
                  <a:schemeClr val="dk1"/>
                </a:solidFill>
                <a:latin typeface="Open Sans"/>
                <a:ea typeface="Open Sans"/>
                <a:cs typeface="Open Sans"/>
                <a:sym typeface="Open Sans"/>
              </a:rPr>
              <a:t>Besides the training material focused on Research4Life programmes, t</a:t>
            </a:r>
            <a:r>
              <a:rPr lang="en-US">
                <a:solidFill>
                  <a:schemeClr val="dk1"/>
                </a:solidFill>
                <a:latin typeface="Open Sans"/>
                <a:ea typeface="Open Sans"/>
                <a:cs typeface="Open Sans"/>
                <a:sym typeface="Open Sans"/>
              </a:rPr>
              <a:t>he training portal contains information on the MOOCs,  sponsored webinars,  publishing and author skills including reference management software tools plus resources from publishers and related organizations.</a:t>
            </a:r>
            <a:endParaRPr>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6"/>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Research4Life Training Portal</a:t>
            </a:r>
            <a:br>
              <a:rPr lang="en-US" sz="4000">
                <a:solidFill>
                  <a:srgbClr val="586F7C"/>
                </a:solidFill>
                <a:latin typeface="Open Sans"/>
                <a:ea typeface="Open Sans"/>
                <a:cs typeface="Open Sans"/>
                <a:sym typeface="Open Sans"/>
              </a:rPr>
            </a:br>
            <a:endParaRPr sz="4000">
              <a:solidFill>
                <a:srgbClr val="586F7C"/>
              </a:solidFill>
              <a:latin typeface="Open Sans"/>
              <a:ea typeface="Open Sans"/>
              <a:cs typeface="Open Sans"/>
              <a:sym typeface="Open Sans"/>
            </a:endParaRPr>
          </a:p>
        </p:txBody>
      </p:sp>
      <p:sp>
        <p:nvSpPr>
          <p:cNvPr id="208" name="Google Shape;208;p26"/>
          <p:cNvSpPr txBox="1"/>
          <p:nvPr/>
        </p:nvSpPr>
        <p:spPr>
          <a:xfrm>
            <a:off x="555001" y="1882725"/>
            <a:ext cx="4875900" cy="15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The training portal is available through this link: </a:t>
            </a:r>
            <a:endParaRPr sz="2400">
              <a:latin typeface="Open Sans"/>
              <a:ea typeface="Open Sans"/>
              <a:cs typeface="Open Sans"/>
              <a:sym typeface="Open Sans"/>
            </a:endParaRPr>
          </a:p>
          <a:p>
            <a:pPr indent="0" lvl="0" marL="0" rtl="0" algn="l">
              <a:lnSpc>
                <a:spcPct val="150000"/>
              </a:lnSpc>
              <a:spcBef>
                <a:spcPts val="800"/>
              </a:spcBef>
              <a:spcAft>
                <a:spcPts val="0"/>
              </a:spcAft>
              <a:buNone/>
            </a:pPr>
            <a:r>
              <a:rPr lang="en-US" sz="2400" u="sng">
                <a:solidFill>
                  <a:srgbClr val="3C78D8"/>
                </a:solidFill>
                <a:latin typeface="Open Sans"/>
                <a:ea typeface="Open Sans"/>
                <a:cs typeface="Open Sans"/>
                <a:sym typeface="Open Sans"/>
                <a:hlinkClick r:id="rId3">
                  <a:extLst>
                    <a:ext uri="{A12FA001-AC4F-418D-AE19-62706E023703}">
                      <ahyp:hlinkClr val="tx"/>
                    </a:ext>
                  </a:extLst>
                </a:hlinkClick>
              </a:rPr>
              <a:t>Research4Life training portal</a:t>
            </a:r>
            <a:endParaRPr sz="2400">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209" name="Google Shape;209;p26"/>
          <p:cNvPicPr preferRelativeResize="0"/>
          <p:nvPr/>
        </p:nvPicPr>
        <p:blipFill rotWithShape="1">
          <a:blip r:embed="rId4">
            <a:alphaModFix/>
          </a:blip>
          <a:srcRect b="0" l="0" r="0" t="0"/>
          <a:stretch/>
        </p:blipFill>
        <p:spPr>
          <a:xfrm>
            <a:off x="5609300" y="1719475"/>
            <a:ext cx="5966049" cy="5138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9f700efce1_0_0"/>
          <p:cNvSpPr txBox="1"/>
          <p:nvPr>
            <p:ph type="title"/>
          </p:nvPr>
        </p:nvSpPr>
        <p:spPr>
          <a:xfrm>
            <a:off x="0" y="378812"/>
            <a:ext cx="9613800" cy="1080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a:solidFill>
                  <a:srgbClr val="586F7C"/>
                </a:solidFill>
                <a:latin typeface="Open Sans"/>
                <a:ea typeface="Open Sans"/>
                <a:cs typeface="Open Sans"/>
                <a:sym typeface="Open Sans"/>
              </a:rPr>
              <a:t>Materials</a:t>
            </a:r>
            <a:r>
              <a:rPr lang="en-US" sz="4000">
                <a:solidFill>
                  <a:srgbClr val="586F7C"/>
                </a:solidFill>
                <a:latin typeface="Open Sans"/>
                <a:ea typeface="Open Sans"/>
                <a:cs typeface="Open Sans"/>
                <a:sym typeface="Open Sans"/>
              </a:rPr>
              <a:t> for</a:t>
            </a:r>
            <a:r>
              <a:rPr lang="en-US" sz="4000">
                <a:solidFill>
                  <a:srgbClr val="586F7C"/>
                </a:solidFill>
                <a:latin typeface="Open Sans"/>
                <a:ea typeface="Open Sans"/>
                <a:cs typeface="Open Sans"/>
                <a:sym typeface="Open Sans"/>
              </a:rPr>
              <a:t> trainers</a:t>
            </a:r>
            <a:endParaRPr/>
          </a:p>
        </p:txBody>
      </p:sp>
      <p:sp>
        <p:nvSpPr>
          <p:cNvPr id="216" name="Google Shape;216;g9f700efce1_0_0"/>
          <p:cNvSpPr txBox="1"/>
          <p:nvPr>
            <p:ph idx="1" type="body"/>
          </p:nvPr>
        </p:nvSpPr>
        <p:spPr>
          <a:xfrm>
            <a:off x="125350" y="1940475"/>
            <a:ext cx="5761500" cy="3599400"/>
          </a:xfrm>
          <a:prstGeom prst="rect">
            <a:avLst/>
          </a:prstGeom>
        </p:spPr>
        <p:txBody>
          <a:bodyPr anchorCtr="0" anchor="t" bIns="45700" lIns="91425" spcFirstLastPara="1" rIns="91425" wrap="square" tIns="45700">
            <a:noAutofit/>
          </a:bodyPr>
          <a:lstStyle/>
          <a:p>
            <a:pPr indent="-381000" lvl="0" marL="457200" rtl="0" algn="l">
              <a:lnSpc>
                <a:spcPct val="150000"/>
              </a:lnSpc>
              <a:spcBef>
                <a:spcPts val="800"/>
              </a:spcBef>
              <a:spcAft>
                <a:spcPts val="0"/>
              </a:spcAft>
              <a:buClr>
                <a:schemeClr val="dk1"/>
              </a:buClr>
              <a:buSzPts val="2400"/>
              <a:buChar char="●"/>
            </a:pPr>
            <a:r>
              <a:rPr lang="en-US">
                <a:solidFill>
                  <a:schemeClr val="dk1"/>
                </a:solidFill>
                <a:latin typeface="Open Sans"/>
                <a:ea typeface="Open Sans"/>
                <a:cs typeface="Open Sans"/>
                <a:sym typeface="Open Sans"/>
              </a:rPr>
              <a:t>As of July 2020, a new version of the training material for all five programmes was launched at   </a:t>
            </a:r>
            <a:r>
              <a:rPr lang="en-US" u="sng">
                <a:solidFill>
                  <a:srgbClr val="3C78D8"/>
                </a:solidFill>
                <a:latin typeface="Open Sans"/>
                <a:ea typeface="Open Sans"/>
                <a:cs typeface="Open Sans"/>
                <a:sym typeface="Open Sans"/>
                <a:hlinkClick r:id="rId3">
                  <a:extLst>
                    <a:ext uri="{A12FA001-AC4F-418D-AE19-62706E023703}">
                      <ahyp:hlinkClr val="tx"/>
                    </a:ext>
                  </a:extLst>
                </a:hlinkClick>
              </a:rPr>
              <a:t>Materials for trainers</a:t>
            </a:r>
            <a:endParaRPr>
              <a:solidFill>
                <a:srgbClr val="3C78D8"/>
              </a:solidFill>
              <a:latin typeface="Open Sans"/>
              <a:ea typeface="Open Sans"/>
              <a:cs typeface="Open Sans"/>
              <a:sym typeface="Open Sans"/>
            </a:endParaRPr>
          </a:p>
          <a:p>
            <a:pPr indent="-381000" lvl="0" marL="457200" rtl="0" algn="l">
              <a:lnSpc>
                <a:spcPct val="150000"/>
              </a:lnSpc>
              <a:spcBef>
                <a:spcPts val="800"/>
              </a:spcBef>
              <a:spcAft>
                <a:spcPts val="0"/>
              </a:spcAft>
              <a:buClr>
                <a:schemeClr val="dk1"/>
              </a:buClr>
              <a:buSzPts val="2400"/>
              <a:buFont typeface="Open Sans"/>
              <a:buChar char="●"/>
            </a:pPr>
            <a:r>
              <a:rPr lang="en-US">
                <a:solidFill>
                  <a:schemeClr val="dk1"/>
                </a:solidFill>
                <a:latin typeface="Open Sans"/>
                <a:ea typeface="Open Sans"/>
                <a:cs typeface="Open Sans"/>
                <a:sym typeface="Open Sans"/>
              </a:rPr>
              <a:t>Similarly to the MOOC material, the PowerPoint presentations contain either inter-programme and individual programme information</a:t>
            </a:r>
            <a:endParaRPr>
              <a:solidFill>
                <a:schemeClr val="dk1"/>
              </a:solidFill>
              <a:latin typeface="Open Sans"/>
              <a:ea typeface="Open Sans"/>
              <a:cs typeface="Open Sans"/>
              <a:sym typeface="Open Sans"/>
            </a:endParaRPr>
          </a:p>
          <a:p>
            <a:pPr indent="0" lvl="0" marL="0" rtl="0" algn="l">
              <a:spcBef>
                <a:spcPts val="1000"/>
              </a:spcBef>
              <a:spcAft>
                <a:spcPts val="0"/>
              </a:spcAft>
              <a:buNone/>
            </a:pPr>
            <a:r>
              <a:t/>
            </a:r>
            <a:endParaRPr/>
          </a:p>
        </p:txBody>
      </p:sp>
      <p:pic>
        <p:nvPicPr>
          <p:cNvPr id="217" name="Google Shape;217;g9f700efce1_0_0"/>
          <p:cNvPicPr preferRelativeResize="0"/>
          <p:nvPr/>
        </p:nvPicPr>
        <p:blipFill>
          <a:blip r:embed="rId4">
            <a:alphaModFix/>
          </a:blip>
          <a:stretch>
            <a:fillRect/>
          </a:stretch>
        </p:blipFill>
        <p:spPr>
          <a:xfrm>
            <a:off x="5886850" y="1940475"/>
            <a:ext cx="6223676" cy="1543050"/>
          </a:xfrm>
          <a:prstGeom prst="rect">
            <a:avLst/>
          </a:prstGeom>
          <a:noFill/>
          <a:ln>
            <a:noFill/>
          </a:ln>
        </p:spPr>
      </p:pic>
      <p:pic>
        <p:nvPicPr>
          <p:cNvPr id="218" name="Google Shape;218;g9f700efce1_0_0"/>
          <p:cNvPicPr preferRelativeResize="0"/>
          <p:nvPr/>
        </p:nvPicPr>
        <p:blipFill>
          <a:blip r:embed="rId5">
            <a:alphaModFix/>
          </a:blip>
          <a:stretch>
            <a:fillRect/>
          </a:stretch>
        </p:blipFill>
        <p:spPr>
          <a:xfrm>
            <a:off x="6039250" y="3635925"/>
            <a:ext cx="4333875" cy="2990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Promote your library/</a:t>
            </a:r>
            <a:endParaRPr sz="4000">
              <a:solidFill>
                <a:srgbClr val="586F7C"/>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“Advocating for Change” </a:t>
            </a:r>
            <a:endParaRPr sz="4000">
              <a:solidFill>
                <a:srgbClr val="586F7C"/>
              </a:solidFill>
              <a:latin typeface="Open Sans"/>
              <a:ea typeface="Open Sans"/>
              <a:cs typeface="Open Sans"/>
              <a:sym typeface="Open Sans"/>
            </a:endParaRPr>
          </a:p>
        </p:txBody>
      </p:sp>
      <p:sp>
        <p:nvSpPr>
          <p:cNvPr id="225" name="Google Shape;225;p29"/>
          <p:cNvSpPr txBox="1"/>
          <p:nvPr>
            <p:ph idx="1" type="body"/>
          </p:nvPr>
        </p:nvSpPr>
        <p:spPr>
          <a:xfrm>
            <a:off x="224850" y="1821375"/>
            <a:ext cx="5217300" cy="4478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chemeClr val="dk1"/>
              </a:buClr>
              <a:buSzPts val="2400"/>
              <a:buChar char="●"/>
            </a:pPr>
            <a:r>
              <a:rPr lang="en-US">
                <a:solidFill>
                  <a:schemeClr val="dk1"/>
                </a:solidFill>
                <a:latin typeface="Open Sans"/>
                <a:ea typeface="Open Sans"/>
                <a:cs typeface="Open Sans"/>
                <a:sym typeface="Open Sans"/>
              </a:rPr>
              <a:t>This page includes the </a:t>
            </a:r>
            <a:r>
              <a:rPr b="1" lang="en-US">
                <a:solidFill>
                  <a:schemeClr val="dk1"/>
                </a:solidFill>
                <a:latin typeface="Open Sans"/>
                <a:ea typeface="Open Sans"/>
                <a:cs typeface="Open Sans"/>
                <a:sym typeface="Open Sans"/>
              </a:rPr>
              <a:t>Advocacy Toolkit</a:t>
            </a:r>
            <a:r>
              <a:rPr lang="en-US">
                <a:solidFill>
                  <a:schemeClr val="dk1"/>
                </a:solidFill>
                <a:latin typeface="Open Sans"/>
                <a:ea typeface="Open Sans"/>
                <a:cs typeface="Open Sans"/>
                <a:sym typeface="Open Sans"/>
              </a:rPr>
              <a:t>, the </a:t>
            </a:r>
            <a:r>
              <a:rPr b="1" lang="en-US">
                <a:solidFill>
                  <a:schemeClr val="dk1"/>
                </a:solidFill>
                <a:latin typeface="Open Sans"/>
                <a:ea typeface="Open Sans"/>
                <a:cs typeface="Open Sans"/>
                <a:sym typeface="Open Sans"/>
              </a:rPr>
              <a:t>Advocacy Toolkit PowerPoint presentation</a:t>
            </a:r>
            <a:r>
              <a:rPr lang="en-US">
                <a:solidFill>
                  <a:schemeClr val="dk1"/>
                </a:solidFill>
                <a:latin typeface="Open Sans"/>
                <a:ea typeface="Open Sans"/>
                <a:cs typeface="Open Sans"/>
                <a:sym typeface="Open Sans"/>
              </a:rPr>
              <a:t> and </a:t>
            </a:r>
            <a:r>
              <a:rPr b="1" lang="en-US">
                <a:solidFill>
                  <a:schemeClr val="dk1"/>
                </a:solidFill>
                <a:latin typeface="Open Sans"/>
                <a:ea typeface="Open Sans"/>
                <a:cs typeface="Open Sans"/>
                <a:sym typeface="Open Sans"/>
              </a:rPr>
              <a:t>factsheet</a:t>
            </a:r>
            <a:r>
              <a:rPr lang="en-US">
                <a:solidFill>
                  <a:schemeClr val="dk1"/>
                </a:solidFill>
                <a:latin typeface="Open Sans"/>
                <a:ea typeface="Open Sans"/>
                <a:cs typeface="Open Sans"/>
                <a:sym typeface="Open Sans"/>
              </a:rPr>
              <a:t>.</a:t>
            </a:r>
            <a:endParaRPr/>
          </a:p>
          <a:p>
            <a:pPr indent="-381000" lvl="0" marL="457200" rtl="0" algn="l">
              <a:lnSpc>
                <a:spcPct val="100000"/>
              </a:lnSpc>
              <a:spcBef>
                <a:spcPts val="800"/>
              </a:spcBef>
              <a:spcAft>
                <a:spcPts val="0"/>
              </a:spcAft>
              <a:buClr>
                <a:schemeClr val="dk1"/>
              </a:buClr>
              <a:buSzPts val="2400"/>
              <a:buChar char="●"/>
            </a:pPr>
            <a:r>
              <a:rPr lang="en-US">
                <a:solidFill>
                  <a:schemeClr val="dk1"/>
                </a:solidFill>
                <a:latin typeface="Open Sans"/>
                <a:ea typeface="Open Sans"/>
                <a:cs typeface="Open Sans"/>
                <a:sym typeface="Open Sans"/>
              </a:rPr>
              <a:t>Please note that the </a:t>
            </a:r>
            <a:r>
              <a:rPr b="1" lang="en-US">
                <a:solidFill>
                  <a:schemeClr val="dk1"/>
                </a:solidFill>
                <a:latin typeface="Open Sans"/>
                <a:ea typeface="Open Sans"/>
                <a:cs typeface="Open Sans"/>
                <a:sym typeface="Open Sans"/>
              </a:rPr>
              <a:t>Toolkit</a:t>
            </a:r>
            <a:r>
              <a:rPr lang="en-US">
                <a:solidFill>
                  <a:schemeClr val="dk1"/>
                </a:solidFill>
                <a:latin typeface="Open Sans"/>
                <a:ea typeface="Open Sans"/>
                <a:cs typeface="Open Sans"/>
                <a:sym typeface="Open Sans"/>
              </a:rPr>
              <a:t> and </a:t>
            </a:r>
            <a:r>
              <a:rPr b="1" lang="en-US">
                <a:solidFill>
                  <a:schemeClr val="dk1"/>
                </a:solidFill>
                <a:latin typeface="Open Sans"/>
                <a:ea typeface="Open Sans"/>
                <a:cs typeface="Open Sans"/>
                <a:sym typeface="Open Sans"/>
              </a:rPr>
              <a:t>presentation </a:t>
            </a:r>
            <a:r>
              <a:rPr lang="en-US">
                <a:solidFill>
                  <a:schemeClr val="dk1"/>
                </a:solidFill>
                <a:latin typeface="Open Sans"/>
                <a:ea typeface="Open Sans"/>
                <a:cs typeface="Open Sans"/>
                <a:sym typeface="Open Sans"/>
              </a:rPr>
              <a:t>are available in English, Spanish and French.</a:t>
            </a:r>
            <a:endParaRPr/>
          </a:p>
          <a:p>
            <a:pPr indent="-381000" lvl="0" marL="457200" rtl="0" algn="l">
              <a:lnSpc>
                <a:spcPct val="100000"/>
              </a:lnSpc>
              <a:spcBef>
                <a:spcPts val="800"/>
              </a:spcBef>
              <a:spcAft>
                <a:spcPts val="0"/>
              </a:spcAft>
              <a:buClr>
                <a:schemeClr val="dk1"/>
              </a:buClr>
              <a:buSzPts val="2400"/>
              <a:buChar char="●"/>
            </a:pPr>
            <a:r>
              <a:rPr lang="en-US">
                <a:solidFill>
                  <a:schemeClr val="dk1"/>
                </a:solidFill>
                <a:latin typeface="Open Sans"/>
                <a:ea typeface="Open Sans"/>
                <a:cs typeface="Open Sans"/>
                <a:sym typeface="Open Sans"/>
              </a:rPr>
              <a:t>This material will be invaluable for advocacy-related presentations.  See:</a:t>
            </a:r>
            <a:endParaRPr>
              <a:solidFill>
                <a:schemeClr val="dk1"/>
              </a:solidFill>
              <a:latin typeface="Open Sans"/>
              <a:ea typeface="Open Sans"/>
              <a:cs typeface="Open Sans"/>
              <a:sym typeface="Open Sans"/>
            </a:endParaRPr>
          </a:p>
          <a:p>
            <a:pPr indent="0" lvl="0" marL="0" rtl="0" algn="l">
              <a:lnSpc>
                <a:spcPct val="150000"/>
              </a:lnSpc>
              <a:spcBef>
                <a:spcPts val="800"/>
              </a:spcBef>
              <a:spcAft>
                <a:spcPts val="0"/>
              </a:spcAft>
              <a:buNone/>
            </a:pPr>
            <a:r>
              <a:rPr lang="en-US">
                <a:solidFill>
                  <a:schemeClr val="dk1"/>
                </a:solidFill>
                <a:latin typeface="Open Sans"/>
                <a:ea typeface="Open Sans"/>
                <a:cs typeface="Open Sans"/>
                <a:sym typeface="Open Sans"/>
              </a:rPr>
              <a:t>     </a:t>
            </a:r>
            <a:r>
              <a:rPr lang="en-US" u="sng">
                <a:solidFill>
                  <a:srgbClr val="3C78D8"/>
                </a:solidFill>
                <a:latin typeface="Open Sans"/>
                <a:ea typeface="Open Sans"/>
                <a:cs typeface="Open Sans"/>
                <a:sym typeface="Open Sans"/>
                <a:hlinkClick r:id="rId3">
                  <a:extLst>
                    <a:ext uri="{A12FA001-AC4F-418D-AE19-62706E023703}">
                      <ahyp:hlinkClr val="tx"/>
                    </a:ext>
                  </a:extLst>
                </a:hlinkClick>
              </a:rPr>
              <a:t>Advocacy Toolkit</a:t>
            </a:r>
            <a:endParaRPr>
              <a:solidFill>
                <a:srgbClr val="3C78D8"/>
              </a:solidFill>
              <a:latin typeface="Open Sans"/>
              <a:ea typeface="Open Sans"/>
              <a:cs typeface="Open Sans"/>
              <a:sym typeface="Open Sans"/>
            </a:endParaRPr>
          </a:p>
          <a:p>
            <a:pPr indent="-228600" lvl="0" marL="457200" rtl="0" algn="l">
              <a:lnSpc>
                <a:spcPct val="100000"/>
              </a:lnSpc>
              <a:spcBef>
                <a:spcPts val="800"/>
              </a:spcBef>
              <a:spcAft>
                <a:spcPts val="800"/>
              </a:spcAft>
              <a:buClr>
                <a:schemeClr val="dk2"/>
              </a:buClr>
              <a:buSzPts val="2400"/>
              <a:buNone/>
            </a:pPr>
            <a:r>
              <a:t/>
            </a:r>
            <a:endParaRPr>
              <a:solidFill>
                <a:schemeClr val="dk1"/>
              </a:solidFill>
              <a:latin typeface="Open Sans"/>
              <a:ea typeface="Open Sans"/>
              <a:cs typeface="Open Sans"/>
              <a:sym typeface="Open Sans"/>
            </a:endParaRPr>
          </a:p>
        </p:txBody>
      </p:sp>
      <p:pic>
        <p:nvPicPr>
          <p:cNvPr descr="https://lh6.googleusercontent.com/MnAPmbUtm_54EWc68ESWwBihD7Ja5RrquPGtTMl1wYEQf6w_HF14usThNHtY59ZfrznshluXV_Tms5C1lW5cr9dL7W4NSo2py9G4NPuxx9dYoAm-pdbVCGpmlahaQybl3lTitrw" id="226" name="Google Shape;226;p29"/>
          <p:cNvPicPr preferRelativeResize="0"/>
          <p:nvPr/>
        </p:nvPicPr>
        <p:blipFill rotWithShape="1">
          <a:blip r:embed="rId4">
            <a:alphaModFix/>
          </a:blip>
          <a:srcRect b="0" l="0" r="0" t="0"/>
          <a:stretch/>
        </p:blipFill>
        <p:spPr>
          <a:xfrm>
            <a:off x="5626614" y="1757211"/>
            <a:ext cx="6220918" cy="49516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45989"/>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208409" y="2001445"/>
            <a:ext cx="10597241" cy="4513631"/>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800">
                <a:solidFill>
                  <a:schemeClr val="dk1"/>
                </a:solidFill>
                <a:latin typeface="Open Sans"/>
                <a:ea typeface="Open Sans"/>
                <a:cs typeface="Open Sans"/>
                <a:sym typeface="Open Sans"/>
              </a:rPr>
              <a:t>Marketing Plan Tool	</a:t>
            </a:r>
            <a:endParaRPr/>
          </a:p>
          <a:p>
            <a:pPr indent="-381000" lvl="0" marL="457200" rtl="0" algn="l">
              <a:lnSpc>
                <a:spcPct val="100000"/>
              </a:lnSpc>
              <a:spcBef>
                <a:spcPts val="1000"/>
              </a:spcBef>
              <a:spcAft>
                <a:spcPts val="0"/>
              </a:spcAft>
              <a:buClr>
                <a:schemeClr val="dk1"/>
              </a:buClr>
              <a:buSzPts val="2400"/>
              <a:buChar char="●"/>
            </a:pPr>
            <a:r>
              <a:rPr lang="en-US" sz="2800">
                <a:solidFill>
                  <a:schemeClr val="dk1"/>
                </a:solidFill>
                <a:latin typeface="Open Sans"/>
                <a:ea typeface="Open Sans"/>
                <a:cs typeface="Open Sans"/>
                <a:sym typeface="Open Sans"/>
              </a:rPr>
              <a:t>Training and promotional material	</a:t>
            </a:r>
            <a:endParaRPr/>
          </a:p>
          <a:p>
            <a:pPr indent="-381000" lvl="0" marL="457200" rtl="0" algn="l">
              <a:lnSpc>
                <a:spcPct val="100000"/>
              </a:lnSpc>
              <a:spcBef>
                <a:spcPts val="1000"/>
              </a:spcBef>
              <a:spcAft>
                <a:spcPts val="0"/>
              </a:spcAft>
              <a:buClr>
                <a:schemeClr val="dk1"/>
              </a:buClr>
              <a:buSzPts val="2400"/>
              <a:buChar char="●"/>
            </a:pPr>
            <a:r>
              <a:rPr lang="en-US" sz="2800">
                <a:solidFill>
                  <a:schemeClr val="dk1"/>
                </a:solidFill>
                <a:latin typeface="Open Sans"/>
                <a:ea typeface="Open Sans"/>
                <a:cs typeface="Open Sans"/>
                <a:sym typeface="Open Sans"/>
              </a:rPr>
              <a:t>Social Media	</a:t>
            </a:r>
            <a:endParaRPr/>
          </a:p>
          <a:p>
            <a:pPr indent="-381000" lvl="0" marL="457200" rtl="0" algn="l">
              <a:lnSpc>
                <a:spcPct val="100000"/>
              </a:lnSpc>
              <a:spcBef>
                <a:spcPts val="1000"/>
              </a:spcBef>
              <a:spcAft>
                <a:spcPts val="0"/>
              </a:spcAft>
              <a:buClr>
                <a:schemeClr val="dk1"/>
              </a:buClr>
              <a:buSzPts val="2400"/>
              <a:buChar char="●"/>
            </a:pPr>
            <a:r>
              <a:rPr lang="en-US" sz="2800">
                <a:solidFill>
                  <a:schemeClr val="dk1"/>
                </a:solidFill>
                <a:latin typeface="Open Sans"/>
                <a:ea typeface="Open Sans"/>
                <a:cs typeface="Open Sans"/>
                <a:sym typeface="Open Sans"/>
              </a:rPr>
              <a:t>User training and workshops</a:t>
            </a:r>
            <a:endParaRPr sz="28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800">
                <a:solidFill>
                  <a:schemeClr val="dk1"/>
                </a:solidFill>
                <a:latin typeface="Open Sans"/>
                <a:ea typeface="Open Sans"/>
                <a:cs typeface="Open Sans"/>
                <a:sym typeface="Open Sans"/>
              </a:rPr>
              <a:t>Summary	</a:t>
            </a:r>
            <a:endParaRPr sz="2800">
              <a:solidFill>
                <a:schemeClr val="dk1"/>
              </a:solidFill>
              <a:latin typeface="Open Sans"/>
              <a:ea typeface="Open Sans"/>
              <a:cs typeface="Open Sans"/>
              <a:sym typeface="Open Sans"/>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v1.1 November  2020</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0"/>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Marketing materials</a:t>
            </a:r>
            <a:endParaRPr sz="4000">
              <a:solidFill>
                <a:srgbClr val="586F7C"/>
              </a:solidFill>
              <a:latin typeface="Open Sans"/>
              <a:ea typeface="Open Sans"/>
              <a:cs typeface="Open Sans"/>
              <a:sym typeface="Open Sans"/>
            </a:endParaRPr>
          </a:p>
        </p:txBody>
      </p:sp>
      <p:sp>
        <p:nvSpPr>
          <p:cNvPr id="233" name="Google Shape;233;p30"/>
          <p:cNvSpPr txBox="1"/>
          <p:nvPr>
            <p:ph idx="1" type="body"/>
          </p:nvPr>
        </p:nvSpPr>
        <p:spPr>
          <a:xfrm>
            <a:off x="165400" y="1728700"/>
            <a:ext cx="5719500" cy="4448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chemeClr val="dk1"/>
              </a:buClr>
              <a:buSzPts val="2000"/>
              <a:buChar char="●"/>
            </a:pPr>
            <a:r>
              <a:rPr lang="en-US" sz="2000">
                <a:solidFill>
                  <a:schemeClr val="dk1"/>
                </a:solidFill>
                <a:latin typeface="Open Sans"/>
                <a:ea typeface="Open Sans"/>
                <a:cs typeface="Open Sans"/>
                <a:sym typeface="Open Sans"/>
              </a:rPr>
              <a:t>Users can download and print a Research4Life </a:t>
            </a:r>
            <a:r>
              <a:rPr b="1" lang="en-US" sz="2000">
                <a:solidFill>
                  <a:schemeClr val="dk1"/>
                </a:solidFill>
                <a:latin typeface="Open Sans"/>
                <a:ea typeface="Open Sans"/>
                <a:cs typeface="Open Sans"/>
                <a:sym typeface="Open Sans"/>
              </a:rPr>
              <a:t>poster</a:t>
            </a:r>
            <a:r>
              <a:rPr lang="en-US" sz="2000">
                <a:solidFill>
                  <a:schemeClr val="dk1"/>
                </a:solidFill>
                <a:latin typeface="Open Sans"/>
                <a:ea typeface="Open Sans"/>
                <a:cs typeface="Open Sans"/>
                <a:sym typeface="Open Sans"/>
              </a:rPr>
              <a:t> and six-page Access to Research in the Developing World </a:t>
            </a:r>
            <a:r>
              <a:rPr b="1" lang="en-US" sz="2000">
                <a:solidFill>
                  <a:schemeClr val="dk1"/>
                </a:solidFill>
                <a:latin typeface="Open Sans"/>
                <a:ea typeface="Open Sans"/>
                <a:cs typeface="Open Sans"/>
                <a:sym typeface="Open Sans"/>
              </a:rPr>
              <a:t>brochure</a:t>
            </a:r>
            <a:r>
              <a:rPr lang="en-US" sz="2000">
                <a:solidFill>
                  <a:schemeClr val="dk1"/>
                </a:solidFill>
                <a:latin typeface="Open Sans"/>
                <a:ea typeface="Open Sans"/>
                <a:cs typeface="Open Sans"/>
                <a:sym typeface="Open Sans"/>
              </a:rPr>
              <a:t>, available in English, Spanish and French. </a:t>
            </a:r>
            <a:endParaRPr sz="2000">
              <a:solidFill>
                <a:schemeClr val="dk1"/>
              </a:solidFill>
              <a:latin typeface="Open Sans"/>
              <a:ea typeface="Open Sans"/>
              <a:cs typeface="Open Sans"/>
              <a:sym typeface="Open Sans"/>
            </a:endParaRPr>
          </a:p>
          <a:p>
            <a:pPr indent="-381000" lvl="0" marL="457200" rtl="0" algn="l">
              <a:lnSpc>
                <a:spcPct val="100000"/>
              </a:lnSpc>
              <a:spcBef>
                <a:spcPts val="800"/>
              </a:spcBef>
              <a:spcAft>
                <a:spcPts val="0"/>
              </a:spcAft>
              <a:buClr>
                <a:schemeClr val="dk1"/>
              </a:buClr>
              <a:buSzPts val="2000"/>
              <a:buChar char="●"/>
            </a:pPr>
            <a:r>
              <a:rPr lang="en-US" sz="2000">
                <a:solidFill>
                  <a:schemeClr val="dk1"/>
                </a:solidFill>
                <a:latin typeface="Open Sans"/>
                <a:ea typeface="Open Sans"/>
                <a:cs typeface="Open Sans"/>
                <a:sym typeface="Open Sans"/>
              </a:rPr>
              <a:t>Also available to download is a one-page </a:t>
            </a:r>
            <a:r>
              <a:rPr b="1" lang="en-US" sz="2000">
                <a:solidFill>
                  <a:schemeClr val="dk1"/>
                </a:solidFill>
                <a:latin typeface="Open Sans"/>
                <a:ea typeface="Open Sans"/>
                <a:cs typeface="Open Sans"/>
                <a:sym typeface="Open Sans"/>
              </a:rPr>
              <a:t>brochure insert</a:t>
            </a:r>
            <a:r>
              <a:rPr lang="en-US" sz="2000">
                <a:solidFill>
                  <a:schemeClr val="dk1"/>
                </a:solidFill>
                <a:latin typeface="Open Sans"/>
                <a:ea typeface="Open Sans"/>
                <a:cs typeface="Open Sans"/>
                <a:sym typeface="Open Sans"/>
              </a:rPr>
              <a:t> with information about Research4Life eligibility that is accessible in the </a:t>
            </a:r>
            <a:r>
              <a:rPr b="1" lang="en-US" sz="2000">
                <a:solidFill>
                  <a:schemeClr val="dk1"/>
                </a:solidFill>
                <a:latin typeface="Open Sans"/>
                <a:ea typeface="Open Sans"/>
                <a:cs typeface="Open Sans"/>
                <a:sym typeface="Open Sans"/>
              </a:rPr>
              <a:t>three languages plus Arabic.</a:t>
            </a:r>
            <a:endParaRPr/>
          </a:p>
          <a:p>
            <a:pPr indent="-381000" lvl="0" marL="457200" rtl="0" algn="l">
              <a:lnSpc>
                <a:spcPct val="100000"/>
              </a:lnSpc>
              <a:spcBef>
                <a:spcPts val="800"/>
              </a:spcBef>
              <a:spcAft>
                <a:spcPts val="0"/>
              </a:spcAft>
              <a:buClr>
                <a:schemeClr val="dk1"/>
              </a:buClr>
              <a:buSzPts val="2000"/>
              <a:buChar char="●"/>
            </a:pPr>
            <a:r>
              <a:rPr lang="en-US" sz="2000">
                <a:solidFill>
                  <a:schemeClr val="dk1"/>
                </a:solidFill>
                <a:latin typeface="Open Sans"/>
                <a:ea typeface="Open Sans"/>
                <a:cs typeface="Open Sans"/>
                <a:sym typeface="Open Sans"/>
              </a:rPr>
              <a:t> All these items can be useful to distribute at presentations and workshops.  Scroll down the following page:</a:t>
            </a:r>
            <a:endParaRPr sz="2000">
              <a:solidFill>
                <a:schemeClr val="dk1"/>
              </a:solidFill>
              <a:latin typeface="Open Sans"/>
              <a:ea typeface="Open Sans"/>
              <a:cs typeface="Open Sans"/>
              <a:sym typeface="Open Sans"/>
            </a:endParaRPr>
          </a:p>
          <a:p>
            <a:pPr indent="457200" lvl="0" marL="0" rtl="0" algn="l">
              <a:lnSpc>
                <a:spcPct val="150000"/>
              </a:lnSpc>
              <a:spcBef>
                <a:spcPts val="800"/>
              </a:spcBef>
              <a:spcAft>
                <a:spcPts val="0"/>
              </a:spcAft>
              <a:buNone/>
            </a:pPr>
            <a:r>
              <a:rPr lang="en-US" sz="2200" u="sng">
                <a:solidFill>
                  <a:srgbClr val="3C78D8"/>
                </a:solidFill>
                <a:latin typeface="Open Sans"/>
                <a:ea typeface="Open Sans"/>
                <a:cs typeface="Open Sans"/>
                <a:sym typeface="Open Sans"/>
                <a:hlinkClick r:id="rId3">
                  <a:extLst>
                    <a:ext uri="{A12FA001-AC4F-418D-AE19-62706E023703}">
                      <ahyp:hlinkClr val="tx"/>
                    </a:ext>
                  </a:extLst>
                </a:hlinkClick>
              </a:rPr>
              <a:t>Marketing material</a:t>
            </a:r>
            <a:endParaRPr sz="1800">
              <a:solidFill>
                <a:srgbClr val="3C78D8"/>
              </a:solidFill>
              <a:latin typeface="Open Sans"/>
              <a:ea typeface="Open Sans"/>
              <a:cs typeface="Open Sans"/>
              <a:sym typeface="Open Sans"/>
            </a:endParaRPr>
          </a:p>
          <a:p>
            <a:pPr indent="0" lvl="0" marL="457200" rtl="0" algn="l">
              <a:lnSpc>
                <a:spcPct val="100000"/>
              </a:lnSpc>
              <a:spcBef>
                <a:spcPts val="800"/>
              </a:spcBef>
              <a:spcAft>
                <a:spcPts val="0"/>
              </a:spcAft>
              <a:buNone/>
            </a:pPr>
            <a:r>
              <a:t/>
            </a:r>
            <a:endParaRPr sz="2000">
              <a:solidFill>
                <a:schemeClr val="dk1"/>
              </a:solidFill>
              <a:latin typeface="Open Sans"/>
              <a:ea typeface="Open Sans"/>
              <a:cs typeface="Open Sans"/>
              <a:sym typeface="Open Sans"/>
            </a:endParaRPr>
          </a:p>
          <a:p>
            <a:pPr indent="-254000" lvl="0" marL="457200" rtl="0" algn="l">
              <a:lnSpc>
                <a:spcPct val="100000"/>
              </a:lnSpc>
              <a:spcBef>
                <a:spcPts val="800"/>
              </a:spcBef>
              <a:spcAft>
                <a:spcPts val="800"/>
              </a:spcAft>
              <a:buClr>
                <a:schemeClr val="dk2"/>
              </a:buClr>
              <a:buSzPts val="2000"/>
              <a:buNone/>
            </a:pPr>
            <a:r>
              <a:t/>
            </a:r>
            <a:endParaRPr sz="2000">
              <a:solidFill>
                <a:schemeClr val="dk1"/>
              </a:solidFill>
              <a:latin typeface="Open Sans"/>
              <a:ea typeface="Open Sans"/>
              <a:cs typeface="Open Sans"/>
              <a:sym typeface="Open Sans"/>
            </a:endParaRPr>
          </a:p>
        </p:txBody>
      </p:sp>
      <p:pic>
        <p:nvPicPr>
          <p:cNvPr descr="https://lh3.googleusercontent.com/KxEaI9V5bxb3MX6CHRo2ykT7hJpvy9Lb15yIZizblUn_xrKZbzOmf-2P2L6NrmKkbq6DXPc0563mssBWAWHQkzG3EIsU3J1A6-AwjVVfPPx8Vli0Gr077piq3QtqjOymjz4FuNg" id="234" name="Google Shape;234;p30"/>
          <p:cNvPicPr preferRelativeResize="0"/>
          <p:nvPr/>
        </p:nvPicPr>
        <p:blipFill rotWithShape="1">
          <a:blip r:embed="rId4">
            <a:alphaModFix/>
          </a:blip>
          <a:srcRect b="0" l="0" r="0" t="0"/>
          <a:stretch/>
        </p:blipFill>
        <p:spPr>
          <a:xfrm>
            <a:off x="5884794" y="1907112"/>
            <a:ext cx="6045450" cy="46552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1"/>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 Hinari marketing materials</a:t>
            </a:r>
            <a:endParaRPr sz="4000">
              <a:solidFill>
                <a:srgbClr val="586F7C"/>
              </a:solidFill>
              <a:latin typeface="Open Sans"/>
              <a:ea typeface="Open Sans"/>
              <a:cs typeface="Open Sans"/>
              <a:sym typeface="Open Sans"/>
            </a:endParaRPr>
          </a:p>
        </p:txBody>
      </p:sp>
      <p:sp>
        <p:nvSpPr>
          <p:cNvPr id="241" name="Google Shape;241;p31"/>
          <p:cNvSpPr txBox="1"/>
          <p:nvPr>
            <p:ph idx="1" type="body"/>
          </p:nvPr>
        </p:nvSpPr>
        <p:spPr>
          <a:xfrm>
            <a:off x="145550" y="2719750"/>
            <a:ext cx="5732400" cy="2552700"/>
          </a:xfrm>
          <a:prstGeom prst="rect">
            <a:avLst/>
          </a:prstGeom>
          <a:noFill/>
          <a:ln>
            <a:noFill/>
          </a:ln>
        </p:spPr>
        <p:txBody>
          <a:bodyPr anchorCtr="0" anchor="ctr" bIns="45700" lIns="91425" spcFirstLastPara="1" rIns="91425" wrap="square" tIns="45700">
            <a:noAutofit/>
          </a:bodyPr>
          <a:lstStyle/>
          <a:p>
            <a:pPr indent="0" lvl="0" marL="76200" rtl="0" algn="l">
              <a:lnSpc>
                <a:spcPct val="100000"/>
              </a:lnSpc>
              <a:spcBef>
                <a:spcPts val="0"/>
              </a:spcBef>
              <a:spcAft>
                <a:spcPts val="0"/>
              </a:spcAft>
              <a:buClr>
                <a:schemeClr val="dk1"/>
              </a:buClr>
              <a:buSzPts val="2800"/>
              <a:buNone/>
            </a:pPr>
            <a:r>
              <a:rPr b="1" lang="en-US" sz="2800">
                <a:solidFill>
                  <a:schemeClr val="dk1"/>
                </a:solidFill>
                <a:latin typeface="Open Sans"/>
                <a:ea typeface="Open Sans"/>
                <a:cs typeface="Open Sans"/>
                <a:sym typeface="Open Sans"/>
              </a:rPr>
              <a:t>Hinari</a:t>
            </a:r>
            <a:r>
              <a:rPr lang="en-US" sz="2800">
                <a:solidFill>
                  <a:schemeClr val="dk1"/>
                </a:solidFill>
                <a:latin typeface="Open Sans"/>
                <a:ea typeface="Open Sans"/>
                <a:cs typeface="Open Sans"/>
                <a:sym typeface="Open Sans"/>
              </a:rPr>
              <a:t> offers a branded </a:t>
            </a:r>
            <a:r>
              <a:rPr b="1" lang="en-US" sz="2800">
                <a:solidFill>
                  <a:schemeClr val="dk1"/>
                </a:solidFill>
                <a:latin typeface="Open Sans"/>
                <a:ea typeface="Open Sans"/>
                <a:cs typeface="Open Sans"/>
                <a:sym typeface="Open Sans"/>
              </a:rPr>
              <a:t>bookmark</a:t>
            </a:r>
            <a:r>
              <a:rPr lang="en-US" sz="2800">
                <a:solidFill>
                  <a:schemeClr val="dk1"/>
                </a:solidFill>
                <a:latin typeface="Open Sans"/>
                <a:ea typeface="Open Sans"/>
                <a:cs typeface="Open Sans"/>
                <a:sym typeface="Open Sans"/>
              </a:rPr>
              <a:t>, </a:t>
            </a:r>
            <a:r>
              <a:rPr b="1" lang="en-US" sz="2800">
                <a:solidFill>
                  <a:schemeClr val="dk1"/>
                </a:solidFill>
                <a:latin typeface="Open Sans"/>
                <a:ea typeface="Open Sans"/>
                <a:cs typeface="Open Sans"/>
                <a:sym typeface="Open Sans"/>
              </a:rPr>
              <a:t>info sheet</a:t>
            </a:r>
            <a:r>
              <a:rPr lang="en-US" sz="2800">
                <a:solidFill>
                  <a:schemeClr val="dk1"/>
                </a:solidFill>
                <a:latin typeface="Open Sans"/>
                <a:ea typeface="Open Sans"/>
                <a:cs typeface="Open Sans"/>
                <a:sym typeface="Open Sans"/>
              </a:rPr>
              <a:t> and several </a:t>
            </a:r>
            <a:r>
              <a:rPr b="1" lang="en-US" sz="2800">
                <a:solidFill>
                  <a:schemeClr val="dk1"/>
                </a:solidFill>
                <a:latin typeface="Open Sans"/>
                <a:ea typeface="Open Sans"/>
                <a:cs typeface="Open Sans"/>
                <a:sym typeface="Open Sans"/>
              </a:rPr>
              <a:t>posters</a:t>
            </a:r>
            <a:r>
              <a:rPr lang="en-US" sz="2800">
                <a:solidFill>
                  <a:schemeClr val="dk1"/>
                </a:solidFill>
                <a:latin typeface="Open Sans"/>
                <a:ea typeface="Open Sans"/>
                <a:cs typeface="Open Sans"/>
                <a:sym typeface="Open Sans"/>
              </a:rPr>
              <a:t> plus </a:t>
            </a:r>
            <a:r>
              <a:rPr b="1" lang="en-US" sz="2800">
                <a:solidFill>
                  <a:schemeClr val="dk1"/>
                </a:solidFill>
                <a:latin typeface="Open Sans"/>
                <a:ea typeface="Open Sans"/>
                <a:cs typeface="Open Sans"/>
                <a:sym typeface="Open Sans"/>
              </a:rPr>
              <a:t>links</a:t>
            </a:r>
            <a:r>
              <a:rPr lang="en-US" sz="2800">
                <a:solidFill>
                  <a:schemeClr val="dk1"/>
                </a:solidFill>
                <a:latin typeface="Open Sans"/>
                <a:ea typeface="Open Sans"/>
                <a:cs typeface="Open Sans"/>
                <a:sym typeface="Open Sans"/>
              </a:rPr>
              <a:t> to videos</a:t>
            </a:r>
            <a:endParaRPr sz="2800">
              <a:solidFill>
                <a:schemeClr val="dk1"/>
              </a:solidFill>
              <a:latin typeface="Open Sans"/>
              <a:ea typeface="Open Sans"/>
              <a:cs typeface="Open Sans"/>
              <a:sym typeface="Open Sans"/>
            </a:endParaRPr>
          </a:p>
          <a:p>
            <a:pPr indent="0" lvl="0" marL="76200" rtl="0" algn="l">
              <a:lnSpc>
                <a:spcPct val="100000"/>
              </a:lnSpc>
              <a:spcBef>
                <a:spcPts val="800"/>
              </a:spcBef>
              <a:spcAft>
                <a:spcPts val="0"/>
              </a:spcAft>
              <a:buClr>
                <a:schemeClr val="dk1"/>
              </a:buClr>
              <a:buSzPts val="2800"/>
              <a:buNone/>
            </a:pPr>
            <a:r>
              <a:t/>
            </a:r>
            <a:endParaRPr sz="2800">
              <a:solidFill>
                <a:schemeClr val="dk1"/>
              </a:solidFill>
              <a:latin typeface="Open Sans"/>
              <a:ea typeface="Open Sans"/>
              <a:cs typeface="Open Sans"/>
              <a:sym typeface="Open Sans"/>
            </a:endParaRPr>
          </a:p>
          <a:p>
            <a:pPr indent="0" lvl="0" marL="76200" rtl="0" algn="l">
              <a:lnSpc>
                <a:spcPct val="100000"/>
              </a:lnSpc>
              <a:spcBef>
                <a:spcPts val="800"/>
              </a:spcBef>
              <a:spcAft>
                <a:spcPts val="800"/>
              </a:spcAft>
              <a:buClr>
                <a:schemeClr val="dk1"/>
              </a:buClr>
              <a:buSzPts val="2800"/>
              <a:buNone/>
            </a:pPr>
            <a:r>
              <a:rPr lang="en-US" sz="2800">
                <a:solidFill>
                  <a:schemeClr val="dk1"/>
                </a:solidFill>
                <a:latin typeface="Open Sans"/>
                <a:ea typeface="Open Sans"/>
                <a:cs typeface="Open Sans"/>
                <a:sym typeface="Open Sans"/>
              </a:rPr>
              <a:t>See:  </a:t>
            </a:r>
            <a:r>
              <a:rPr lang="en-US" sz="2800" u="sng">
                <a:solidFill>
                  <a:srgbClr val="3C78D8"/>
                </a:solidFill>
                <a:latin typeface="Open Sans"/>
                <a:ea typeface="Open Sans"/>
                <a:cs typeface="Open Sans"/>
                <a:sym typeface="Open Sans"/>
                <a:hlinkClick r:id="rId3">
                  <a:extLst>
                    <a:ext uri="{A12FA001-AC4F-418D-AE19-62706E023703}">
                      <ahyp:hlinkClr val="tx"/>
                    </a:ext>
                  </a:extLst>
                </a:hlinkClick>
              </a:rPr>
              <a:t>Hinari Marketing materials</a:t>
            </a:r>
            <a:r>
              <a:rPr lang="en-US" sz="2800">
                <a:solidFill>
                  <a:srgbClr val="4EB748"/>
                </a:solidFill>
                <a:latin typeface="Open Sans"/>
                <a:ea typeface="Open Sans"/>
                <a:cs typeface="Open Sans"/>
                <a:sym typeface="Open Sans"/>
              </a:rPr>
              <a:t> </a:t>
            </a:r>
            <a:endParaRPr sz="2800">
              <a:solidFill>
                <a:srgbClr val="4EB748"/>
              </a:solidFill>
              <a:latin typeface="Open Sans"/>
              <a:ea typeface="Open Sans"/>
              <a:cs typeface="Open Sans"/>
              <a:sym typeface="Open Sans"/>
            </a:endParaRPr>
          </a:p>
        </p:txBody>
      </p:sp>
      <p:pic>
        <p:nvPicPr>
          <p:cNvPr descr="https://lh3.googleusercontent.com/Ckr96CG5DqcqFzz8husro9-Xo2o1IvrbC5_9VJ9aSORRfm8Tm8INoJL1Sj2dJqeL6JRfKU2xTmCeRpF80-g3mLjoqJ9x53xMYHLR0z9Fa-dhXV_dtz6KsL4o-7Ypuf5uvAyIjlA" id="242" name="Google Shape;242;p31"/>
          <p:cNvPicPr preferRelativeResize="0"/>
          <p:nvPr/>
        </p:nvPicPr>
        <p:blipFill rotWithShape="1">
          <a:blip r:embed="rId4">
            <a:alphaModFix/>
          </a:blip>
          <a:srcRect b="0" l="0" r="0" t="0"/>
          <a:stretch/>
        </p:blipFill>
        <p:spPr>
          <a:xfrm>
            <a:off x="6173799" y="1788644"/>
            <a:ext cx="5732243" cy="49569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2"/>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 GOALI promotional materials</a:t>
            </a:r>
            <a:endParaRPr/>
          </a:p>
        </p:txBody>
      </p:sp>
      <p:sp>
        <p:nvSpPr>
          <p:cNvPr id="249" name="Google Shape;249;p32"/>
          <p:cNvSpPr txBox="1"/>
          <p:nvPr>
            <p:ph idx="1" type="body"/>
          </p:nvPr>
        </p:nvSpPr>
        <p:spPr>
          <a:xfrm>
            <a:off x="224850" y="1757203"/>
            <a:ext cx="5381400" cy="3178200"/>
          </a:xfrm>
          <a:prstGeom prst="rect">
            <a:avLst/>
          </a:prstGeom>
          <a:noFill/>
          <a:ln>
            <a:noFill/>
          </a:ln>
        </p:spPr>
        <p:txBody>
          <a:bodyPr anchorCtr="0" anchor="ctr" bIns="45700" lIns="91425" spcFirstLastPara="1" rIns="91425" wrap="square" tIns="45700">
            <a:noAutofit/>
          </a:bodyPr>
          <a:lstStyle/>
          <a:p>
            <a:pPr indent="0" lvl="0" marL="76200" rtl="0" algn="l">
              <a:lnSpc>
                <a:spcPct val="100000"/>
              </a:lnSpc>
              <a:spcBef>
                <a:spcPts val="0"/>
              </a:spcBef>
              <a:spcAft>
                <a:spcPts val="0"/>
              </a:spcAft>
              <a:buClr>
                <a:schemeClr val="dk1"/>
              </a:buClr>
              <a:buSzPts val="2800"/>
              <a:buNone/>
            </a:pPr>
            <a:r>
              <a:rPr lang="en-US" sz="2800">
                <a:solidFill>
                  <a:schemeClr val="dk1"/>
                </a:solidFill>
                <a:latin typeface="Open Sans"/>
                <a:ea typeface="Open Sans"/>
                <a:cs typeface="Open Sans"/>
                <a:sym typeface="Open Sans"/>
              </a:rPr>
              <a:t>GOALI also has developed a selection of materials including a </a:t>
            </a:r>
            <a:r>
              <a:rPr b="1" lang="en-US" sz="2800">
                <a:solidFill>
                  <a:schemeClr val="dk1"/>
                </a:solidFill>
                <a:latin typeface="Open Sans"/>
                <a:ea typeface="Open Sans"/>
                <a:cs typeface="Open Sans"/>
                <a:sym typeface="Open Sans"/>
              </a:rPr>
              <a:t>brochure</a:t>
            </a:r>
            <a:r>
              <a:rPr lang="en-US" sz="2800">
                <a:solidFill>
                  <a:schemeClr val="dk1"/>
                </a:solidFill>
                <a:latin typeface="Open Sans"/>
                <a:ea typeface="Open Sans"/>
                <a:cs typeface="Open Sans"/>
                <a:sym typeface="Open Sans"/>
              </a:rPr>
              <a:t>, </a:t>
            </a:r>
            <a:r>
              <a:rPr b="1" lang="en-US" sz="2800">
                <a:solidFill>
                  <a:schemeClr val="dk1"/>
                </a:solidFill>
                <a:latin typeface="Open Sans"/>
                <a:ea typeface="Open Sans"/>
                <a:cs typeface="Open Sans"/>
                <a:sym typeface="Open Sans"/>
              </a:rPr>
              <a:t>poster</a:t>
            </a:r>
            <a:r>
              <a:rPr lang="en-US" sz="2800">
                <a:solidFill>
                  <a:schemeClr val="dk1"/>
                </a:solidFill>
                <a:latin typeface="Open Sans"/>
                <a:ea typeface="Open Sans"/>
                <a:cs typeface="Open Sans"/>
                <a:sym typeface="Open Sans"/>
              </a:rPr>
              <a:t>, </a:t>
            </a:r>
            <a:r>
              <a:rPr b="1" lang="en-US" sz="2800">
                <a:solidFill>
                  <a:schemeClr val="dk1"/>
                </a:solidFill>
                <a:latin typeface="Open Sans"/>
                <a:ea typeface="Open Sans"/>
                <a:cs typeface="Open Sans"/>
                <a:sym typeface="Open Sans"/>
              </a:rPr>
              <a:t>postcards</a:t>
            </a:r>
            <a:r>
              <a:rPr lang="en-US" sz="2800">
                <a:solidFill>
                  <a:schemeClr val="dk1"/>
                </a:solidFill>
                <a:latin typeface="Open Sans"/>
                <a:ea typeface="Open Sans"/>
                <a:cs typeface="Open Sans"/>
                <a:sym typeface="Open Sans"/>
              </a:rPr>
              <a:t>, and </a:t>
            </a:r>
            <a:r>
              <a:rPr b="1" lang="en-US" sz="2800">
                <a:solidFill>
                  <a:schemeClr val="dk1"/>
                </a:solidFill>
                <a:latin typeface="Open Sans"/>
                <a:ea typeface="Open Sans"/>
                <a:cs typeface="Open Sans"/>
                <a:sym typeface="Open Sans"/>
              </a:rPr>
              <a:t>infographic.</a:t>
            </a:r>
            <a:endParaRPr b="1" sz="2800">
              <a:solidFill>
                <a:schemeClr val="dk1"/>
              </a:solidFill>
              <a:latin typeface="Open Sans"/>
              <a:ea typeface="Open Sans"/>
              <a:cs typeface="Open Sans"/>
              <a:sym typeface="Open Sans"/>
            </a:endParaRPr>
          </a:p>
          <a:p>
            <a:pPr indent="0" lvl="0" marL="76200" rtl="0" algn="l">
              <a:lnSpc>
                <a:spcPct val="100000"/>
              </a:lnSpc>
              <a:spcBef>
                <a:spcPts val="800"/>
              </a:spcBef>
              <a:spcAft>
                <a:spcPts val="0"/>
              </a:spcAft>
              <a:buClr>
                <a:schemeClr val="dk1"/>
              </a:buClr>
              <a:buSzPts val="2800"/>
              <a:buNone/>
            </a:pPr>
            <a:r>
              <a:t/>
            </a:r>
            <a:endParaRPr b="1" sz="2800">
              <a:solidFill>
                <a:schemeClr val="dk1"/>
              </a:solidFill>
              <a:latin typeface="Open Sans"/>
              <a:ea typeface="Open Sans"/>
              <a:cs typeface="Open Sans"/>
              <a:sym typeface="Open Sans"/>
            </a:endParaRPr>
          </a:p>
          <a:p>
            <a:pPr indent="0" lvl="0" marL="76200" rtl="0" algn="l">
              <a:lnSpc>
                <a:spcPct val="100000"/>
              </a:lnSpc>
              <a:spcBef>
                <a:spcPts val="800"/>
              </a:spcBef>
              <a:spcAft>
                <a:spcPts val="0"/>
              </a:spcAft>
              <a:buClr>
                <a:schemeClr val="dk1"/>
              </a:buClr>
              <a:buSzPts val="2800"/>
              <a:buNone/>
            </a:pPr>
            <a:r>
              <a:rPr lang="en-US" sz="2800">
                <a:solidFill>
                  <a:schemeClr val="dk1"/>
                </a:solidFill>
                <a:latin typeface="Open Sans"/>
                <a:ea typeface="Open Sans"/>
                <a:cs typeface="Open Sans"/>
                <a:sym typeface="Open Sans"/>
              </a:rPr>
              <a:t>See: </a:t>
            </a:r>
            <a:endParaRPr sz="2800">
              <a:solidFill>
                <a:schemeClr val="dk1"/>
              </a:solidFill>
              <a:latin typeface="Open Sans"/>
              <a:ea typeface="Open Sans"/>
              <a:cs typeface="Open Sans"/>
              <a:sym typeface="Open Sans"/>
            </a:endParaRPr>
          </a:p>
          <a:p>
            <a:pPr indent="0" lvl="0" marL="76200" rtl="0" algn="l">
              <a:lnSpc>
                <a:spcPct val="100000"/>
              </a:lnSpc>
              <a:spcBef>
                <a:spcPts val="800"/>
              </a:spcBef>
              <a:spcAft>
                <a:spcPts val="800"/>
              </a:spcAft>
              <a:buClr>
                <a:schemeClr val="dk1"/>
              </a:buClr>
              <a:buSzPts val="2800"/>
              <a:buNone/>
            </a:pPr>
            <a:r>
              <a:rPr lang="en-US" sz="2800" u="sng">
                <a:solidFill>
                  <a:srgbClr val="3C78D8"/>
                </a:solidFill>
                <a:latin typeface="Open Sans"/>
                <a:ea typeface="Open Sans"/>
                <a:cs typeface="Open Sans"/>
                <a:sym typeface="Open Sans"/>
                <a:hlinkClick r:id="rId3">
                  <a:extLst>
                    <a:ext uri="{A12FA001-AC4F-418D-AE19-62706E023703}">
                      <ahyp:hlinkClr val="tx"/>
                    </a:ext>
                  </a:extLst>
                </a:hlinkClick>
              </a:rPr>
              <a:t>GOALI Promotional materials</a:t>
            </a:r>
            <a:r>
              <a:rPr lang="en-US" sz="2800">
                <a:solidFill>
                  <a:srgbClr val="3C78D8"/>
                </a:solidFill>
                <a:latin typeface="Open Sans"/>
                <a:ea typeface="Open Sans"/>
                <a:cs typeface="Open Sans"/>
                <a:sym typeface="Open Sans"/>
              </a:rPr>
              <a:t> </a:t>
            </a:r>
            <a:endParaRPr b="1" sz="2800">
              <a:solidFill>
                <a:srgbClr val="3C78D8"/>
              </a:solidFill>
              <a:latin typeface="Open Sans"/>
              <a:ea typeface="Open Sans"/>
              <a:cs typeface="Open Sans"/>
              <a:sym typeface="Open Sans"/>
            </a:endParaRPr>
          </a:p>
        </p:txBody>
      </p:sp>
      <p:pic>
        <p:nvPicPr>
          <p:cNvPr descr="https://lh6.googleusercontent.com/tM8_CdFQhqBUBZoVD-AkQbjG_MfY6UJFAF9wPJKCYc-Orn2kbQsDxS7ODV0AHwo3RxcQ7GzdXjtHuwb7D-335GarEV-26jPdXylqWrsq3PIx3U1dhRAAXNOeOuc3ebpixlk1sm8" id="250" name="Google Shape;250;p32"/>
          <p:cNvPicPr preferRelativeResize="0"/>
          <p:nvPr/>
        </p:nvPicPr>
        <p:blipFill rotWithShape="1">
          <a:blip r:embed="rId4">
            <a:alphaModFix/>
          </a:blip>
          <a:srcRect b="0" l="0" r="0" t="0"/>
          <a:stretch/>
        </p:blipFill>
        <p:spPr>
          <a:xfrm>
            <a:off x="6415790" y="1907112"/>
            <a:ext cx="5507897" cy="47123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3"/>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Research4Life Voices</a:t>
            </a:r>
            <a:endParaRPr/>
          </a:p>
        </p:txBody>
      </p:sp>
      <p:grpSp>
        <p:nvGrpSpPr>
          <p:cNvPr id="257" name="Google Shape;257;p33"/>
          <p:cNvGrpSpPr/>
          <p:nvPr/>
        </p:nvGrpSpPr>
        <p:grpSpPr>
          <a:xfrm>
            <a:off x="224853" y="2013088"/>
            <a:ext cx="11797258" cy="3936960"/>
            <a:chOff x="0" y="255878"/>
            <a:chExt cx="11797258" cy="3936960"/>
          </a:xfrm>
        </p:grpSpPr>
        <p:sp>
          <p:nvSpPr>
            <p:cNvPr id="258" name="Google Shape;258;p33"/>
            <p:cNvSpPr/>
            <p:nvPr/>
          </p:nvSpPr>
          <p:spPr>
            <a:xfrm>
              <a:off x="0" y="255878"/>
              <a:ext cx="11797258" cy="823680"/>
            </a:xfrm>
            <a:prstGeom prst="roundRect">
              <a:avLst>
                <a:gd fmla="val 16667" name="adj"/>
              </a:avLst>
            </a:prstGeom>
            <a:solidFill>
              <a:srgbClr val="F8981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3"/>
            <p:cNvSpPr txBox="1"/>
            <p:nvPr/>
          </p:nvSpPr>
          <p:spPr>
            <a:xfrm>
              <a:off x="40209" y="296087"/>
              <a:ext cx="11716840" cy="74326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lt1"/>
                  </a:solidFill>
                  <a:latin typeface="Open Sans"/>
                  <a:ea typeface="Open Sans"/>
                  <a:cs typeface="Open Sans"/>
                  <a:sym typeface="Open Sans"/>
                </a:rPr>
                <a:t>The Voices section has links to:</a:t>
              </a:r>
              <a:endParaRPr b="1" i="0" sz="3200" u="none" cap="none" strike="noStrike">
                <a:solidFill>
                  <a:schemeClr val="lt1"/>
                </a:solidFill>
                <a:latin typeface="Open Sans"/>
                <a:ea typeface="Open Sans"/>
                <a:cs typeface="Open Sans"/>
                <a:sym typeface="Open Sans"/>
              </a:endParaRPr>
            </a:p>
          </p:txBody>
        </p:sp>
        <p:sp>
          <p:nvSpPr>
            <p:cNvPr id="260" name="Google Shape;260;p33"/>
            <p:cNvSpPr/>
            <p:nvPr/>
          </p:nvSpPr>
          <p:spPr>
            <a:xfrm>
              <a:off x="0" y="1079558"/>
              <a:ext cx="11797258" cy="31132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3"/>
            <p:cNvSpPr txBox="1"/>
            <p:nvPr/>
          </p:nvSpPr>
          <p:spPr>
            <a:xfrm>
              <a:off x="0" y="1079558"/>
              <a:ext cx="11797258" cy="3113280"/>
            </a:xfrm>
            <a:prstGeom prst="rect">
              <a:avLst/>
            </a:prstGeom>
            <a:noFill/>
            <a:ln>
              <a:noFill/>
            </a:ln>
          </p:spPr>
          <p:txBody>
            <a:bodyPr anchorCtr="0" anchor="t" bIns="40625" lIns="374550" spcFirstLastPara="1" rIns="227575" wrap="square" tIns="40625">
              <a:noAutofit/>
            </a:bodyPr>
            <a:lstStyle/>
            <a:p>
              <a:pPr indent="-387350" lvl="0" marL="457200" marR="0" rtl="0" algn="l">
                <a:lnSpc>
                  <a:spcPct val="90000"/>
                </a:lnSpc>
                <a:spcBef>
                  <a:spcPts val="0"/>
                </a:spcBef>
                <a:spcAft>
                  <a:spcPts val="0"/>
                </a:spcAft>
                <a:buClr>
                  <a:srgbClr val="000000"/>
                </a:buClr>
                <a:buSzPts val="2500"/>
                <a:buFont typeface="Open Sans"/>
                <a:buChar char="●"/>
              </a:pPr>
              <a:r>
                <a:rPr b="1" i="0" lang="en-US" sz="2500" u="none" cap="none" strike="noStrike">
                  <a:solidFill>
                    <a:srgbClr val="000000"/>
                  </a:solidFill>
                  <a:latin typeface="Open Sans"/>
                  <a:ea typeface="Open Sans"/>
                  <a:cs typeface="Open Sans"/>
                  <a:sym typeface="Open Sans"/>
                </a:rPr>
                <a:t>Stories of Change</a:t>
              </a:r>
              <a:r>
                <a:rPr b="0" i="0" lang="en-US" sz="2500" u="none" cap="none" strike="noStrike">
                  <a:solidFill>
                    <a:srgbClr val="000000"/>
                  </a:solidFill>
                  <a:latin typeface="Open Sans"/>
                  <a:ea typeface="Open Sans"/>
                  <a:cs typeface="Open Sans"/>
                  <a:sym typeface="Open Sans"/>
                </a:rPr>
                <a:t>: a series of videos and photo stories showcasing the impact of access to information in the developing world</a:t>
              </a:r>
              <a:endParaRPr b="0" i="0" sz="2500" u="none" cap="none" strike="noStrike">
                <a:solidFill>
                  <a:srgbClr val="000000"/>
                </a:solidFill>
                <a:latin typeface="Open Sans"/>
                <a:ea typeface="Open Sans"/>
                <a:cs typeface="Open Sans"/>
                <a:sym typeface="Open Sans"/>
              </a:endParaRPr>
            </a:p>
            <a:p>
              <a:pPr indent="-387350" lvl="0" marL="457200" marR="0" rtl="0" algn="l">
                <a:lnSpc>
                  <a:spcPct val="90000"/>
                </a:lnSpc>
                <a:spcBef>
                  <a:spcPts val="0"/>
                </a:spcBef>
                <a:spcAft>
                  <a:spcPts val="0"/>
                </a:spcAft>
                <a:buClr>
                  <a:srgbClr val="000000"/>
                </a:buClr>
                <a:buSzPts val="2500"/>
                <a:buFont typeface="Open Sans"/>
                <a:buChar char="●"/>
              </a:pPr>
              <a:r>
                <a:rPr b="1" i="0" lang="en-US" sz="2500" u="none" cap="none" strike="noStrike">
                  <a:solidFill>
                    <a:srgbClr val="000000"/>
                  </a:solidFill>
                  <a:latin typeface="Open Sans"/>
                  <a:ea typeface="Open Sans"/>
                  <a:cs typeface="Open Sans"/>
                  <a:sym typeface="Open Sans"/>
                </a:rPr>
                <a:t>Case study booklets</a:t>
              </a:r>
              <a:r>
                <a:rPr b="0" i="0" lang="en-US" sz="2500" u="none" cap="none" strike="noStrike">
                  <a:solidFill>
                    <a:srgbClr val="000000"/>
                  </a:solidFill>
                  <a:latin typeface="Open Sans"/>
                  <a:ea typeface="Open Sans"/>
                  <a:cs typeface="Open Sans"/>
                  <a:sym typeface="Open Sans"/>
                </a:rPr>
                <a:t>: insights into how access to peer-reviewed research from Research4Life is benefiting the health, well-being, and economic and social development of communities in the developing world</a:t>
              </a:r>
              <a:endParaRPr b="0" i="0" sz="2500" u="none" cap="none" strike="noStrike">
                <a:solidFill>
                  <a:srgbClr val="000000"/>
                </a:solidFill>
                <a:latin typeface="Open Sans"/>
                <a:ea typeface="Open Sans"/>
                <a:cs typeface="Open Sans"/>
                <a:sym typeface="Open Sans"/>
              </a:endParaRPr>
            </a:p>
            <a:p>
              <a:pPr indent="-387350" lvl="0" marL="457200" marR="0" rtl="0" algn="l">
                <a:lnSpc>
                  <a:spcPct val="90000"/>
                </a:lnSpc>
                <a:spcBef>
                  <a:spcPts val="0"/>
                </a:spcBef>
                <a:spcAft>
                  <a:spcPts val="0"/>
                </a:spcAft>
                <a:buClr>
                  <a:srgbClr val="000000"/>
                </a:buClr>
                <a:buSzPts val="2500"/>
                <a:buFont typeface="Open Sans"/>
                <a:buChar char="●"/>
              </a:pPr>
              <a:r>
                <a:rPr b="1" i="0" lang="en-US" sz="2500" u="none" cap="none" strike="noStrike">
                  <a:solidFill>
                    <a:srgbClr val="000000"/>
                  </a:solidFill>
                  <a:latin typeface="Open Sans"/>
                  <a:ea typeface="Open Sans"/>
                  <a:cs typeface="Open Sans"/>
                  <a:sym typeface="Open Sans"/>
                </a:rPr>
                <a:t>Testimonials</a:t>
              </a:r>
              <a:r>
                <a:rPr b="0" i="0" lang="en-US" sz="2500" u="none" cap="none" strike="noStrike">
                  <a:solidFill>
                    <a:srgbClr val="000000"/>
                  </a:solidFill>
                  <a:latin typeface="Open Sans"/>
                  <a:ea typeface="Open Sans"/>
                  <a:cs typeface="Open Sans"/>
                  <a:sym typeface="Open Sans"/>
                </a:rPr>
                <a:t> from Research4Life users</a:t>
              </a:r>
              <a:endParaRPr b="0" i="0" sz="2500" u="none" cap="none" strike="noStrike">
                <a:solidFill>
                  <a:srgbClr val="000000"/>
                </a:solidFill>
                <a:latin typeface="Open Sans"/>
                <a:ea typeface="Open Sans"/>
                <a:cs typeface="Open Sans"/>
                <a:sym typeface="Open Sans"/>
              </a:endParaRPr>
            </a:p>
            <a:p>
              <a:pPr indent="-387350" lvl="0" marL="457200" marR="0" rtl="0" algn="l">
                <a:lnSpc>
                  <a:spcPct val="90000"/>
                </a:lnSpc>
                <a:spcBef>
                  <a:spcPts val="0"/>
                </a:spcBef>
                <a:spcAft>
                  <a:spcPts val="0"/>
                </a:spcAft>
                <a:buClr>
                  <a:srgbClr val="000000"/>
                </a:buClr>
                <a:buSzPts val="2500"/>
                <a:buFont typeface="Open Sans"/>
                <a:buChar char="●"/>
              </a:pPr>
              <a:r>
                <a:rPr b="1" i="0" lang="en-US" sz="2500" u="none" cap="none" strike="noStrike">
                  <a:solidFill>
                    <a:srgbClr val="000000"/>
                  </a:solidFill>
                  <a:latin typeface="Open Sans"/>
                  <a:ea typeface="Open Sans"/>
                  <a:cs typeface="Open Sans"/>
                  <a:sym typeface="Open Sans"/>
                </a:rPr>
                <a:t>Videos</a:t>
              </a:r>
              <a:r>
                <a:rPr b="0" i="0" lang="en-US" sz="2500" u="none" cap="none" strike="noStrike">
                  <a:solidFill>
                    <a:srgbClr val="000000"/>
                  </a:solidFill>
                  <a:latin typeface="Open Sans"/>
                  <a:ea typeface="Open Sans"/>
                  <a:cs typeface="Open Sans"/>
                  <a:sym typeface="Open Sans"/>
                </a:rPr>
                <a:t> that have been posted on the Research4Life YouTube channel</a:t>
              </a:r>
              <a:endParaRPr sz="2500">
                <a:latin typeface="Open Sans"/>
                <a:ea typeface="Open Sans"/>
                <a:cs typeface="Open Sans"/>
                <a:sym typeface="Open Sans"/>
              </a:endParaRPr>
            </a:p>
            <a:p>
              <a:pPr indent="-387350" lvl="0" marL="457200" marR="0" rtl="0" algn="l">
                <a:lnSpc>
                  <a:spcPct val="90000"/>
                </a:lnSpc>
                <a:spcBef>
                  <a:spcPts val="0"/>
                </a:spcBef>
                <a:spcAft>
                  <a:spcPts val="0"/>
                </a:spcAft>
                <a:buSzPts val="2500"/>
                <a:buFont typeface="Open Sans"/>
                <a:buChar char="●"/>
              </a:pPr>
              <a:r>
                <a:rPr lang="en-US" sz="2500">
                  <a:latin typeface="Open Sans"/>
                  <a:ea typeface="Open Sans"/>
                  <a:cs typeface="Open Sans"/>
                  <a:sym typeface="Open Sans"/>
                </a:rPr>
                <a:t>   See: </a:t>
              </a:r>
              <a:r>
                <a:rPr lang="en-US" sz="2500" u="sng">
                  <a:solidFill>
                    <a:srgbClr val="3C78D8"/>
                  </a:solidFill>
                  <a:latin typeface="Open Sans"/>
                  <a:ea typeface="Open Sans"/>
                  <a:cs typeface="Open Sans"/>
                  <a:sym typeface="Open Sans"/>
                  <a:hlinkClick r:id="rId3">
                    <a:extLst>
                      <a:ext uri="{A12FA001-AC4F-418D-AE19-62706E023703}">
                        <ahyp:hlinkClr val="tx"/>
                      </a:ext>
                    </a:extLst>
                  </a:hlinkClick>
                </a:rPr>
                <a:t>Research4Life Voices</a:t>
              </a:r>
              <a:endParaRPr sz="2500">
                <a:solidFill>
                  <a:srgbClr val="3C78D8"/>
                </a:solidFill>
                <a:latin typeface="Open Sans"/>
                <a:ea typeface="Open Sans"/>
                <a:cs typeface="Open Sans"/>
                <a:sym typeface="Open Sans"/>
              </a:endParaRPr>
            </a:p>
            <a:p>
              <a:pPr indent="-387350" lvl="2" marL="1371600" marR="0" rtl="0" algn="l">
                <a:lnSpc>
                  <a:spcPct val="90000"/>
                </a:lnSpc>
                <a:spcBef>
                  <a:spcPts val="0"/>
                </a:spcBef>
                <a:spcAft>
                  <a:spcPts val="0"/>
                </a:spcAft>
                <a:buSzPts val="2500"/>
                <a:buFont typeface="Open Sans"/>
                <a:buChar char="■"/>
              </a:pPr>
              <a:r>
                <a:t/>
              </a:r>
              <a:endParaRPr sz="2500">
                <a:latin typeface="Open Sans"/>
                <a:ea typeface="Open Sans"/>
                <a:cs typeface="Open Sans"/>
                <a:sym typeface="Open Sans"/>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AGORA User Guide</a:t>
            </a:r>
            <a:endParaRPr/>
          </a:p>
        </p:txBody>
      </p:sp>
      <p:sp>
        <p:nvSpPr>
          <p:cNvPr id="268" name="Google Shape;268;p34"/>
          <p:cNvSpPr txBox="1"/>
          <p:nvPr>
            <p:ph idx="1" type="body"/>
          </p:nvPr>
        </p:nvSpPr>
        <p:spPr>
          <a:xfrm>
            <a:off x="142700" y="2126775"/>
            <a:ext cx="5339700" cy="4448700"/>
          </a:xfrm>
          <a:prstGeom prst="rect">
            <a:avLst/>
          </a:prstGeom>
          <a:noFill/>
          <a:ln>
            <a:noFill/>
          </a:ln>
        </p:spPr>
        <p:txBody>
          <a:bodyPr anchorCtr="0" anchor="ctr" bIns="45700" lIns="91425" spcFirstLastPara="1" rIns="91425" wrap="square" tIns="45700">
            <a:noAutofit/>
          </a:bodyPr>
          <a:lstStyle/>
          <a:p>
            <a:pPr indent="0" lvl="0" marL="76200" rtl="0" algn="l">
              <a:lnSpc>
                <a:spcPct val="100000"/>
              </a:lnSpc>
              <a:spcBef>
                <a:spcPts val="0"/>
              </a:spcBef>
              <a:spcAft>
                <a:spcPts val="0"/>
              </a:spcAft>
              <a:buClr>
                <a:schemeClr val="dk1"/>
              </a:buClr>
              <a:buSzPts val="2800"/>
              <a:buNone/>
            </a:pPr>
            <a:r>
              <a:rPr lang="en-US" sz="2800">
                <a:solidFill>
                  <a:schemeClr val="dk1"/>
                </a:solidFill>
                <a:latin typeface="Open Sans"/>
                <a:ea typeface="Open Sans"/>
                <a:cs typeface="Open Sans"/>
                <a:sym typeface="Open Sans"/>
              </a:rPr>
              <a:t>This url links to a lengthy pdf that covers all aspects of using AGORA:</a:t>
            </a:r>
            <a:endParaRPr sz="2800">
              <a:solidFill>
                <a:schemeClr val="dk1"/>
              </a:solidFill>
              <a:latin typeface="Open Sans"/>
              <a:ea typeface="Open Sans"/>
              <a:cs typeface="Open Sans"/>
              <a:sym typeface="Open Sans"/>
            </a:endParaRPr>
          </a:p>
          <a:p>
            <a:pPr indent="0" lvl="0" marL="76200" rtl="0" algn="l">
              <a:lnSpc>
                <a:spcPct val="100000"/>
              </a:lnSpc>
              <a:spcBef>
                <a:spcPts val="800"/>
              </a:spcBef>
              <a:spcAft>
                <a:spcPts val="0"/>
              </a:spcAft>
              <a:buClr>
                <a:schemeClr val="dk1"/>
              </a:buClr>
              <a:buSzPts val="2800"/>
              <a:buNone/>
            </a:pPr>
            <a:r>
              <a:rPr lang="en-US" sz="2800" u="sng">
                <a:solidFill>
                  <a:srgbClr val="3C78D8"/>
                </a:solidFill>
                <a:latin typeface="Open Sans"/>
                <a:ea typeface="Open Sans"/>
                <a:cs typeface="Open Sans"/>
                <a:sym typeface="Open Sans"/>
                <a:hlinkClick r:id="rId3">
                  <a:extLst>
                    <a:ext uri="{A12FA001-AC4F-418D-AE19-62706E023703}">
                      <ahyp:hlinkClr val="tx"/>
                    </a:ext>
                  </a:extLst>
                </a:hlinkClick>
              </a:rPr>
              <a:t>AGORA Users Guide</a:t>
            </a:r>
            <a:endParaRPr sz="2800">
              <a:solidFill>
                <a:srgbClr val="3C78D8"/>
              </a:solidFill>
              <a:latin typeface="Open Sans"/>
              <a:ea typeface="Open Sans"/>
              <a:cs typeface="Open Sans"/>
              <a:sym typeface="Open Sans"/>
            </a:endParaRPr>
          </a:p>
          <a:p>
            <a:pPr indent="0" lvl="0" marL="76200" rtl="0" algn="l">
              <a:lnSpc>
                <a:spcPct val="100000"/>
              </a:lnSpc>
              <a:spcBef>
                <a:spcPts val="800"/>
              </a:spcBef>
              <a:spcAft>
                <a:spcPts val="0"/>
              </a:spcAft>
              <a:buClr>
                <a:schemeClr val="dk1"/>
              </a:buClr>
              <a:buSzPts val="2800"/>
              <a:buNone/>
            </a:pPr>
            <a:r>
              <a:rPr lang="en-US" sz="2800">
                <a:solidFill>
                  <a:schemeClr val="dk1"/>
                </a:solidFill>
                <a:latin typeface="Open Sans"/>
                <a:ea typeface="Open Sans"/>
                <a:cs typeface="Open Sans"/>
                <a:sym typeface="Open Sans"/>
              </a:rPr>
              <a:t>On page 31, see the links to AGORA publications, training materials, videos and other useful recordings.</a:t>
            </a:r>
            <a:endParaRPr sz="2800">
              <a:solidFill>
                <a:schemeClr val="dk1"/>
              </a:solidFill>
              <a:latin typeface="Open Sans"/>
              <a:ea typeface="Open Sans"/>
              <a:cs typeface="Open Sans"/>
              <a:sym typeface="Open Sans"/>
            </a:endParaRPr>
          </a:p>
          <a:p>
            <a:pPr indent="0" lvl="0" marL="76200" rtl="0" algn="l">
              <a:lnSpc>
                <a:spcPct val="100000"/>
              </a:lnSpc>
              <a:spcBef>
                <a:spcPts val="800"/>
              </a:spcBef>
              <a:spcAft>
                <a:spcPts val="0"/>
              </a:spcAft>
              <a:buClr>
                <a:schemeClr val="dk1"/>
              </a:buClr>
              <a:buSzPts val="2800"/>
              <a:buNone/>
            </a:pPr>
            <a:r>
              <a:rPr lang="en-US" sz="2800">
                <a:solidFill>
                  <a:schemeClr val="dk1"/>
                </a:solidFill>
                <a:latin typeface="Open Sans"/>
                <a:ea typeface="Open Sans"/>
                <a:cs typeface="Open Sans"/>
                <a:sym typeface="Open Sans"/>
              </a:rPr>
              <a:t>See also: </a:t>
            </a:r>
            <a:r>
              <a:rPr lang="en-US" sz="2800" u="sng">
                <a:solidFill>
                  <a:srgbClr val="3C78D8"/>
                </a:solidFill>
                <a:latin typeface="Open Sans"/>
                <a:ea typeface="Open Sans"/>
                <a:cs typeface="Open Sans"/>
                <a:sym typeface="Open Sans"/>
                <a:hlinkClick r:id="rId4">
                  <a:extLst>
                    <a:ext uri="{A12FA001-AC4F-418D-AE19-62706E023703}">
                      <ahyp:hlinkClr val="tx"/>
                    </a:ext>
                  </a:extLst>
                </a:hlinkClick>
              </a:rPr>
              <a:t>AGORA Training</a:t>
            </a:r>
            <a:endParaRPr sz="2800">
              <a:solidFill>
                <a:srgbClr val="3C78D8"/>
              </a:solidFill>
              <a:latin typeface="Open Sans"/>
              <a:ea typeface="Open Sans"/>
              <a:cs typeface="Open Sans"/>
              <a:sym typeface="Open Sans"/>
            </a:endParaRPr>
          </a:p>
          <a:p>
            <a:pPr indent="0" lvl="0" marL="76200" rtl="0" algn="l">
              <a:lnSpc>
                <a:spcPct val="100000"/>
              </a:lnSpc>
              <a:spcBef>
                <a:spcPts val="800"/>
              </a:spcBef>
              <a:spcAft>
                <a:spcPts val="800"/>
              </a:spcAft>
              <a:buClr>
                <a:schemeClr val="dk1"/>
              </a:buClr>
              <a:buSzPts val="2800"/>
              <a:buNone/>
            </a:pPr>
            <a:r>
              <a:rPr lang="en-US" sz="2800">
                <a:solidFill>
                  <a:schemeClr val="dk1"/>
                </a:solidFill>
                <a:latin typeface="Open Sans"/>
                <a:ea typeface="Open Sans"/>
                <a:cs typeface="Open Sans"/>
                <a:sym typeface="Open Sans"/>
              </a:rPr>
              <a:t> </a:t>
            </a:r>
            <a:endParaRPr b="1" sz="2800">
              <a:solidFill>
                <a:schemeClr val="dk1"/>
              </a:solidFill>
              <a:latin typeface="Open Sans"/>
              <a:ea typeface="Open Sans"/>
              <a:cs typeface="Open Sans"/>
              <a:sym typeface="Open Sans"/>
            </a:endParaRPr>
          </a:p>
        </p:txBody>
      </p:sp>
      <p:pic>
        <p:nvPicPr>
          <p:cNvPr id="269" name="Google Shape;269;p34"/>
          <p:cNvPicPr preferRelativeResize="0"/>
          <p:nvPr/>
        </p:nvPicPr>
        <p:blipFill>
          <a:blip r:embed="rId5">
            <a:alphaModFix/>
          </a:blip>
          <a:stretch>
            <a:fillRect/>
          </a:stretch>
        </p:blipFill>
        <p:spPr>
          <a:xfrm>
            <a:off x="5564550" y="1899349"/>
            <a:ext cx="6434000" cy="30792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Social Media </a:t>
            </a:r>
            <a:endParaRPr/>
          </a:p>
        </p:txBody>
      </p:sp>
      <p:sp>
        <p:nvSpPr>
          <p:cNvPr id="276" name="Google Shape;276;p35"/>
          <p:cNvSpPr txBox="1"/>
          <p:nvPr>
            <p:ph idx="1" type="body"/>
          </p:nvPr>
        </p:nvSpPr>
        <p:spPr>
          <a:xfrm>
            <a:off x="224852" y="1948721"/>
            <a:ext cx="11737299" cy="4257206"/>
          </a:xfrm>
          <a:prstGeom prst="rect">
            <a:avLst/>
          </a:prstGeom>
          <a:noFill/>
          <a:ln>
            <a:noFill/>
          </a:ln>
        </p:spPr>
        <p:txBody>
          <a:bodyPr anchorCtr="0" anchor="t" bIns="45700" lIns="91425" spcFirstLastPara="1" rIns="91425" wrap="square" tIns="45700">
            <a:noAutofit/>
          </a:bodyPr>
          <a:lstStyle/>
          <a:p>
            <a:pPr indent="0" lvl="0" marL="76200" rtl="0" algn="just">
              <a:lnSpc>
                <a:spcPct val="150000"/>
              </a:lnSpc>
              <a:spcBef>
                <a:spcPts val="600"/>
              </a:spcBef>
              <a:spcAft>
                <a:spcPts val="0"/>
              </a:spcAft>
              <a:buSzPts val="2400"/>
              <a:buNone/>
            </a:pPr>
            <a:r>
              <a:rPr lang="en-US">
                <a:solidFill>
                  <a:srgbClr val="000000"/>
                </a:solidFill>
                <a:latin typeface="Open Sans"/>
                <a:ea typeface="Open Sans"/>
                <a:cs typeface="Open Sans"/>
                <a:sym typeface="Open Sans"/>
              </a:rPr>
              <a:t>The </a:t>
            </a:r>
            <a:r>
              <a:rPr b="1" lang="en-US">
                <a:solidFill>
                  <a:srgbClr val="000000"/>
                </a:solidFill>
                <a:latin typeface="Open Sans"/>
                <a:ea typeface="Open Sans"/>
                <a:cs typeface="Open Sans"/>
                <a:sym typeface="Open Sans"/>
              </a:rPr>
              <a:t>Research4Life Communications team </a:t>
            </a:r>
            <a:r>
              <a:rPr lang="en-US">
                <a:solidFill>
                  <a:srgbClr val="000000"/>
                </a:solidFill>
                <a:latin typeface="Open Sans"/>
                <a:ea typeface="Open Sans"/>
                <a:cs typeface="Open Sans"/>
                <a:sym typeface="Open Sans"/>
              </a:rPr>
              <a:t>is responsible for communicating about Research4Life through its official channels on Twitter and Facebook:</a:t>
            </a:r>
            <a:endParaRPr>
              <a:latin typeface="Open Sans"/>
              <a:ea typeface="Open Sans"/>
              <a:cs typeface="Open Sans"/>
              <a:sym typeface="Open Sans"/>
            </a:endParaRPr>
          </a:p>
          <a:p>
            <a:pPr indent="-381000" lvl="0" marL="457200" rtl="0" algn="l">
              <a:lnSpc>
                <a:spcPct val="150000"/>
              </a:lnSpc>
              <a:spcBef>
                <a:spcPts val="600"/>
              </a:spcBef>
              <a:spcAft>
                <a:spcPts val="0"/>
              </a:spcAft>
              <a:buClr>
                <a:schemeClr val="dk1"/>
              </a:buClr>
              <a:buSzPts val="2400"/>
              <a:buChar char="●"/>
            </a:pPr>
            <a:r>
              <a:rPr b="1" lang="en-US">
                <a:solidFill>
                  <a:schemeClr val="dk1"/>
                </a:solidFill>
                <a:latin typeface="Open Sans"/>
                <a:ea typeface="Open Sans"/>
                <a:cs typeface="Open Sans"/>
                <a:sym typeface="Open Sans"/>
              </a:rPr>
              <a:t>Twitter</a:t>
            </a:r>
            <a:r>
              <a:rPr i="1" lang="en-US">
                <a:solidFill>
                  <a:srgbClr val="000000"/>
                </a:solidFill>
                <a:latin typeface="Open Sans"/>
                <a:ea typeface="Open Sans"/>
                <a:cs typeface="Open Sans"/>
                <a:sym typeface="Open Sans"/>
              </a:rPr>
              <a:t>:</a:t>
            </a:r>
            <a:r>
              <a:rPr lang="en-US">
                <a:solidFill>
                  <a:srgbClr val="000000"/>
                </a:solidFill>
                <a:latin typeface="Open Sans"/>
                <a:ea typeface="Open Sans"/>
                <a:cs typeface="Open Sans"/>
                <a:sym typeface="Open Sans"/>
              </a:rPr>
              <a:t> Users can tag @R4Lpartnership in their tweets about Research4Life. Also consider the following hashtags: #accesstoinformation #equityinresearch #africanresearch or anything else that is appropriate. </a:t>
            </a:r>
            <a:endParaRPr/>
          </a:p>
          <a:p>
            <a:pPr indent="-381000" lvl="0" marL="457200" rtl="0" algn="just">
              <a:lnSpc>
                <a:spcPct val="150000"/>
              </a:lnSpc>
              <a:spcBef>
                <a:spcPts val="0"/>
              </a:spcBef>
              <a:spcAft>
                <a:spcPts val="0"/>
              </a:spcAft>
              <a:buClr>
                <a:schemeClr val="dk1"/>
              </a:buClr>
              <a:buSzPts val="2400"/>
              <a:buChar char="●"/>
            </a:pPr>
            <a:r>
              <a:rPr b="1" lang="en-US">
                <a:solidFill>
                  <a:schemeClr val="dk1"/>
                </a:solidFill>
                <a:latin typeface="Open Sans"/>
                <a:ea typeface="Open Sans"/>
                <a:cs typeface="Open Sans"/>
                <a:sym typeface="Open Sans"/>
              </a:rPr>
              <a:t>Facebook</a:t>
            </a:r>
            <a:r>
              <a:rPr i="1" lang="en-US">
                <a:solidFill>
                  <a:schemeClr val="dk1"/>
                </a:solidFill>
                <a:latin typeface="Open Sans"/>
                <a:ea typeface="Open Sans"/>
                <a:cs typeface="Open Sans"/>
                <a:sym typeface="Open Sans"/>
              </a:rPr>
              <a:t>:</a:t>
            </a:r>
            <a:r>
              <a:rPr lang="en-US">
                <a:solidFill>
                  <a:schemeClr val="dk1"/>
                </a:solidFill>
                <a:latin typeface="Open Sans"/>
                <a:ea typeface="Open Sans"/>
                <a:cs typeface="Open Sans"/>
                <a:sym typeface="Open Sans"/>
              </a:rPr>
              <a:t> The Research4Life </a:t>
            </a:r>
            <a:r>
              <a:rPr lang="en-US">
                <a:solidFill>
                  <a:srgbClr val="000000"/>
                </a:solidFill>
                <a:latin typeface="Open Sans"/>
                <a:ea typeface="Open Sans"/>
                <a:cs typeface="Open Sans"/>
                <a:sym typeface="Open Sans"/>
              </a:rPr>
              <a:t>address at </a:t>
            </a:r>
            <a:r>
              <a:rPr lang="en-US" u="sng">
                <a:solidFill>
                  <a:srgbClr val="1155CC"/>
                </a:solidFill>
                <a:latin typeface="Open Sans"/>
                <a:ea typeface="Open Sans"/>
                <a:cs typeface="Open Sans"/>
                <a:sym typeface="Open Sans"/>
                <a:hlinkClick r:id="rId3">
                  <a:extLst>
                    <a:ext uri="{A12FA001-AC4F-418D-AE19-62706E023703}">
                      <ahyp:hlinkClr val="tx"/>
                    </a:ext>
                  </a:extLst>
                </a:hlinkClick>
              </a:rPr>
              <a:t>www.facebook.com/r4lpartnership</a:t>
            </a:r>
            <a:r>
              <a:rPr lang="en-US">
                <a:solidFill>
                  <a:srgbClr val="4EB748"/>
                </a:solidFill>
                <a:latin typeface="Open Sans"/>
                <a:ea typeface="Open Sans"/>
                <a:cs typeface="Open Sans"/>
                <a:sym typeface="Open Sans"/>
              </a:rPr>
              <a:t>; </a:t>
            </a:r>
            <a:r>
              <a:rPr lang="en-US">
                <a:solidFill>
                  <a:srgbClr val="000000"/>
                </a:solidFill>
                <a:latin typeface="Open Sans"/>
                <a:ea typeface="Open Sans"/>
                <a:cs typeface="Open Sans"/>
                <a:sym typeface="Open Sans"/>
              </a:rPr>
              <a:t>join the community of over 11.000 followers.</a:t>
            </a:r>
            <a:endParaRPr/>
          </a:p>
          <a:p>
            <a:pPr indent="-228600" lvl="0" marL="457200" rtl="0" algn="l">
              <a:lnSpc>
                <a:spcPct val="150000"/>
              </a:lnSpc>
              <a:spcBef>
                <a:spcPts val="0"/>
              </a:spcBef>
              <a:spcAft>
                <a:spcPts val="800"/>
              </a:spcAft>
              <a:buClr>
                <a:schemeClr val="dk2"/>
              </a:buClr>
              <a:buSzPts val="2400"/>
              <a:buNone/>
            </a:pPr>
            <a:r>
              <a:t/>
            </a:r>
            <a:endParaRPr b="1">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For trainers</a:t>
            </a:r>
            <a:endParaRPr sz="4000">
              <a:solidFill>
                <a:srgbClr val="586F7C"/>
              </a:solidFill>
              <a:latin typeface="Open Sans"/>
              <a:ea typeface="Open Sans"/>
              <a:cs typeface="Open Sans"/>
              <a:sym typeface="Open Sans"/>
            </a:endParaRPr>
          </a:p>
        </p:txBody>
      </p:sp>
      <p:grpSp>
        <p:nvGrpSpPr>
          <p:cNvPr id="283" name="Google Shape;283;p36"/>
          <p:cNvGrpSpPr/>
          <p:nvPr/>
        </p:nvGrpSpPr>
        <p:grpSpPr>
          <a:xfrm>
            <a:off x="224852" y="1948721"/>
            <a:ext cx="11737299" cy="4257206"/>
            <a:chOff x="0" y="0"/>
            <a:chExt cx="11737299" cy="4257206"/>
          </a:xfrm>
        </p:grpSpPr>
        <p:sp>
          <p:nvSpPr>
            <p:cNvPr id="284" name="Google Shape;284;p36"/>
            <p:cNvSpPr/>
            <p:nvPr/>
          </p:nvSpPr>
          <p:spPr>
            <a:xfrm>
              <a:off x="0" y="0"/>
              <a:ext cx="4257206" cy="4257206"/>
            </a:xfrm>
            <a:prstGeom prst="pie">
              <a:avLst>
                <a:gd fmla="val 5400000" name="adj1"/>
                <a:gd fmla="val 16200000" name="adj2"/>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36"/>
            <p:cNvSpPr/>
            <p:nvPr/>
          </p:nvSpPr>
          <p:spPr>
            <a:xfrm>
              <a:off x="2128603" y="0"/>
              <a:ext cx="9608696" cy="4257206"/>
            </a:xfrm>
            <a:prstGeom prst="rect">
              <a:avLst/>
            </a:prstGeom>
            <a:solidFill>
              <a:schemeClr val="lt1">
                <a:alpha val="89411"/>
              </a:schemeClr>
            </a:solidFill>
            <a:ln cap="flat" cmpd="sng" w="25400">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36"/>
            <p:cNvSpPr txBox="1"/>
            <p:nvPr/>
          </p:nvSpPr>
          <p:spPr>
            <a:xfrm>
              <a:off x="2128603" y="0"/>
              <a:ext cx="9608696" cy="4257206"/>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rgbClr val="000000"/>
                </a:buClr>
                <a:buSzPts val="3600"/>
                <a:buFont typeface="Arial"/>
                <a:buNone/>
              </a:pPr>
              <a:r>
                <a:rPr b="0" i="0" lang="en-US" sz="3600" u="none" cap="none" strike="noStrike">
                  <a:solidFill>
                    <a:srgbClr val="000000"/>
                  </a:solidFill>
                  <a:latin typeface="Open Sans"/>
                  <a:ea typeface="Open Sans"/>
                  <a:cs typeface="Open Sans"/>
                  <a:sym typeface="Open Sans"/>
                </a:rPr>
                <a:t>Trainers who are organizing a workshop and would like  to promote it online or want to share a story or a case study should contact the Communications team via the </a:t>
              </a:r>
              <a:r>
                <a:rPr b="0" i="0" lang="en-US" sz="3600" u="sng" cap="none" strike="noStrike">
                  <a:solidFill>
                    <a:srgbClr val="1155CC"/>
                  </a:solidFill>
                  <a:latin typeface="Open Sans"/>
                  <a:ea typeface="Open Sans"/>
                  <a:cs typeface="Open Sans"/>
                  <a:sym typeface="Open Sans"/>
                  <a:hlinkClick r:id="rId3">
                    <a:extLst>
                      <a:ext uri="{A12FA001-AC4F-418D-AE19-62706E023703}">
                        <ahyp:hlinkClr val="tx"/>
                      </a:ext>
                    </a:extLst>
                  </a:hlinkClick>
                </a:rPr>
                <a:t>comms@research4life.org</a:t>
              </a:r>
              <a:r>
                <a:rPr b="0" i="0" lang="en-US" sz="3600" u="none" cap="none" strike="noStrike">
                  <a:solidFill>
                    <a:srgbClr val="000000"/>
                  </a:solidFill>
                  <a:latin typeface="Open Sans"/>
                  <a:ea typeface="Open Sans"/>
                  <a:cs typeface="Open Sans"/>
                  <a:sym typeface="Open Sans"/>
                </a:rPr>
                <a:t>  email address and the staff will help spread the word.</a:t>
              </a:r>
              <a:endParaRPr b="0" i="0" sz="3600" u="none" cap="none" strike="noStrike">
                <a:solidFill>
                  <a:srgbClr val="000000"/>
                </a:solidFill>
                <a:latin typeface="Open Sans"/>
                <a:ea typeface="Open Sans"/>
                <a:cs typeface="Open Sans"/>
                <a:sym typeface="Open Sans"/>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7"/>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For individuals</a:t>
            </a:r>
            <a:endParaRPr sz="4000">
              <a:solidFill>
                <a:srgbClr val="586F7C"/>
              </a:solidFill>
              <a:latin typeface="Open Sans"/>
              <a:ea typeface="Open Sans"/>
              <a:cs typeface="Open Sans"/>
              <a:sym typeface="Open Sans"/>
            </a:endParaRPr>
          </a:p>
        </p:txBody>
      </p:sp>
      <p:grpSp>
        <p:nvGrpSpPr>
          <p:cNvPr id="293" name="Google Shape;293;p37"/>
          <p:cNvGrpSpPr/>
          <p:nvPr/>
        </p:nvGrpSpPr>
        <p:grpSpPr>
          <a:xfrm>
            <a:off x="224852" y="1948721"/>
            <a:ext cx="11737299" cy="4257206"/>
            <a:chOff x="0" y="0"/>
            <a:chExt cx="11737299" cy="4257206"/>
          </a:xfrm>
        </p:grpSpPr>
        <p:sp>
          <p:nvSpPr>
            <p:cNvPr id="294" name="Google Shape;294;p37"/>
            <p:cNvSpPr/>
            <p:nvPr/>
          </p:nvSpPr>
          <p:spPr>
            <a:xfrm>
              <a:off x="0" y="0"/>
              <a:ext cx="4257206" cy="4257206"/>
            </a:xfrm>
            <a:prstGeom prst="pie">
              <a:avLst>
                <a:gd fmla="val 5400000" name="adj1"/>
                <a:gd fmla="val 16200000" name="adj2"/>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7"/>
            <p:cNvSpPr/>
            <p:nvPr/>
          </p:nvSpPr>
          <p:spPr>
            <a:xfrm>
              <a:off x="2128603" y="0"/>
              <a:ext cx="9608696" cy="4257206"/>
            </a:xfrm>
            <a:prstGeom prst="rect">
              <a:avLst/>
            </a:prstGeom>
            <a:solidFill>
              <a:schemeClr val="lt1">
                <a:alpha val="89411"/>
              </a:schemeClr>
            </a:solidFill>
            <a:ln cap="flat" cmpd="sng" w="25400">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7"/>
            <p:cNvSpPr txBox="1"/>
            <p:nvPr/>
          </p:nvSpPr>
          <p:spPr>
            <a:xfrm>
              <a:off x="2128603" y="0"/>
              <a:ext cx="9608696" cy="4257206"/>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rgbClr val="000000"/>
                </a:buClr>
                <a:buSzPts val="3100"/>
                <a:buFont typeface="Arial"/>
                <a:buNone/>
              </a:pPr>
              <a:r>
                <a:rPr b="0" i="0" lang="en-US" sz="3100" u="none" cap="none" strike="noStrike">
                  <a:solidFill>
                    <a:srgbClr val="000000"/>
                  </a:solidFill>
                  <a:latin typeface="Open Sans"/>
                  <a:ea typeface="Open Sans"/>
                  <a:cs typeface="Open Sans"/>
                  <a:sym typeface="Open Sans"/>
                </a:rPr>
                <a:t>Individuals are encouraged to share information about Research4Life through their own channel, or that of their institution – and don’t forget to add visual content to the article or social media post!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85"/>
                </a:spcBef>
                <a:spcAft>
                  <a:spcPts val="0"/>
                </a:spcAft>
                <a:buClr>
                  <a:srgbClr val="000000"/>
                </a:buClr>
                <a:buSzPts val="3100"/>
                <a:buFont typeface="Arial"/>
                <a:buNone/>
              </a:pPr>
              <a:r>
                <a:rPr b="0" i="0" lang="en-US" sz="3100" u="none" cap="none" strike="noStrike">
                  <a:solidFill>
                    <a:srgbClr val="000000"/>
                  </a:solidFill>
                  <a:latin typeface="Open Sans"/>
                  <a:ea typeface="Open Sans"/>
                  <a:cs typeface="Open Sans"/>
                  <a:sym typeface="Open Sans"/>
                </a:rPr>
                <a:t>Visual content such as photos gets viewed up to 90% more often than purely textual content online.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85"/>
                </a:spcBef>
                <a:spcAft>
                  <a:spcPts val="0"/>
                </a:spcAft>
                <a:buClr>
                  <a:srgbClr val="000000"/>
                </a:buClr>
                <a:buSzPts val="3100"/>
                <a:buFont typeface="Arial"/>
                <a:buNone/>
              </a:pPr>
              <a:r>
                <a:t/>
              </a:r>
              <a:endParaRPr b="0" i="0" sz="3100" u="none" cap="none" strike="noStrike">
                <a:solidFill>
                  <a:srgbClr val="000000"/>
                </a:solidFill>
                <a:latin typeface="Open Sans"/>
                <a:ea typeface="Open Sans"/>
                <a:cs typeface="Open Sans"/>
                <a:sym typeface="Open Sans"/>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2"/>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User training and workshops</a:t>
            </a:r>
            <a:endParaRPr/>
          </a:p>
        </p:txBody>
      </p:sp>
      <p:sp>
        <p:nvSpPr>
          <p:cNvPr id="303" name="Google Shape;303;p42"/>
          <p:cNvSpPr txBox="1"/>
          <p:nvPr>
            <p:ph idx="1" type="body"/>
          </p:nvPr>
        </p:nvSpPr>
        <p:spPr>
          <a:xfrm>
            <a:off x="224852" y="1948721"/>
            <a:ext cx="11737299" cy="4257206"/>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0"/>
              </a:spcBef>
              <a:spcAft>
                <a:spcPts val="0"/>
              </a:spcAft>
              <a:buClr>
                <a:schemeClr val="dk1"/>
              </a:buClr>
              <a:buSzPts val="2400"/>
              <a:buChar char="●"/>
            </a:pPr>
            <a:r>
              <a:rPr lang="en-US">
                <a:solidFill>
                  <a:schemeClr val="dk1"/>
                </a:solidFill>
                <a:latin typeface="Open Sans"/>
                <a:ea typeface="Open Sans"/>
                <a:cs typeface="Open Sans"/>
                <a:sym typeface="Open Sans"/>
              </a:rPr>
              <a:t>This section will focus on how to develop a workshop.</a:t>
            </a:r>
            <a:endParaRPr/>
          </a:p>
          <a:p>
            <a:pPr indent="-381000" lvl="0" marL="457200" rtl="0" algn="l">
              <a:lnSpc>
                <a:spcPct val="150000"/>
              </a:lnSpc>
              <a:spcBef>
                <a:spcPts val="800"/>
              </a:spcBef>
              <a:spcAft>
                <a:spcPts val="0"/>
              </a:spcAft>
              <a:buClr>
                <a:schemeClr val="dk1"/>
              </a:buClr>
              <a:buSzPts val="2400"/>
              <a:buChar char="●"/>
            </a:pPr>
            <a:r>
              <a:rPr lang="en-US">
                <a:solidFill>
                  <a:schemeClr val="dk1"/>
                </a:solidFill>
                <a:latin typeface="Open Sans"/>
                <a:ea typeface="Open Sans"/>
                <a:cs typeface="Open Sans"/>
                <a:sym typeface="Open Sans"/>
              </a:rPr>
              <a:t>For context, the programmes of two workshops will be summarised. </a:t>
            </a:r>
            <a:endParaRPr>
              <a:solidFill>
                <a:schemeClr val="dk1"/>
              </a:solidFill>
              <a:latin typeface="Open Sans"/>
              <a:ea typeface="Open Sans"/>
              <a:cs typeface="Open Sans"/>
              <a:sym typeface="Open Sans"/>
            </a:endParaRPr>
          </a:p>
          <a:p>
            <a:pPr indent="-381000" lvl="0" marL="457200" rtl="0" algn="l">
              <a:lnSpc>
                <a:spcPct val="150000"/>
              </a:lnSpc>
              <a:spcBef>
                <a:spcPts val="800"/>
              </a:spcBef>
              <a:spcAft>
                <a:spcPts val="0"/>
              </a:spcAft>
              <a:buClr>
                <a:schemeClr val="dk1"/>
              </a:buClr>
              <a:buSzPts val="2400"/>
              <a:buChar char="●"/>
            </a:pPr>
            <a:r>
              <a:rPr lang="en-US">
                <a:solidFill>
                  <a:schemeClr val="dk1"/>
                </a:solidFill>
                <a:latin typeface="Open Sans"/>
                <a:ea typeface="Open Sans"/>
                <a:cs typeface="Open Sans"/>
                <a:sym typeface="Open Sans"/>
              </a:rPr>
              <a:t>Also included will be four scenarios for workshops.  </a:t>
            </a:r>
            <a:endParaRPr>
              <a:solidFill>
                <a:schemeClr val="dk1"/>
              </a:solidFill>
              <a:latin typeface="Open Sans"/>
              <a:ea typeface="Open Sans"/>
              <a:cs typeface="Open Sans"/>
              <a:sym typeface="Open Sans"/>
            </a:endParaRPr>
          </a:p>
          <a:p>
            <a:pPr indent="-381000" lvl="0" marL="457200" rtl="0" algn="l">
              <a:lnSpc>
                <a:spcPct val="150000"/>
              </a:lnSpc>
              <a:spcBef>
                <a:spcPts val="800"/>
              </a:spcBef>
              <a:spcAft>
                <a:spcPts val="0"/>
              </a:spcAft>
              <a:buClr>
                <a:schemeClr val="dk1"/>
              </a:buClr>
              <a:buSzPts val="2400"/>
              <a:buChar char="●"/>
            </a:pPr>
            <a:r>
              <a:rPr lang="en-US">
                <a:solidFill>
                  <a:schemeClr val="dk1"/>
                </a:solidFill>
                <a:latin typeface="Open Sans"/>
                <a:ea typeface="Open Sans"/>
                <a:cs typeface="Open Sans"/>
                <a:sym typeface="Open Sans"/>
              </a:rPr>
              <a:t>These examples will highlight the range of programmes for Research4Life training. </a:t>
            </a:r>
            <a:endParaRPr>
              <a:solidFill>
                <a:schemeClr val="dk1"/>
              </a:solidFill>
              <a:latin typeface="Open Sans"/>
              <a:ea typeface="Open Sans"/>
              <a:cs typeface="Open Sans"/>
              <a:sym typeface="Open Sans"/>
            </a:endParaRPr>
          </a:p>
          <a:p>
            <a:pPr indent="-381000" lvl="0" marL="457200" rtl="0" algn="l">
              <a:lnSpc>
                <a:spcPct val="150000"/>
              </a:lnSpc>
              <a:spcBef>
                <a:spcPts val="800"/>
              </a:spcBef>
              <a:spcAft>
                <a:spcPts val="800"/>
              </a:spcAft>
              <a:buClr>
                <a:schemeClr val="dk1"/>
              </a:buClr>
              <a:buSzPts val="2400"/>
              <a:buChar char="●"/>
            </a:pPr>
            <a:r>
              <a:rPr lang="en-US">
                <a:solidFill>
                  <a:schemeClr val="dk1"/>
                </a:solidFill>
                <a:latin typeface="Open Sans"/>
                <a:ea typeface="Open Sans"/>
                <a:cs typeface="Open Sans"/>
                <a:sym typeface="Open Sans"/>
              </a:rPr>
              <a:t>Depending on the institution’s client groups and their specific information needs plus the time available, each training will be unique.</a:t>
            </a:r>
            <a:endParaRPr>
              <a:solidFill>
                <a:schemeClr val="dk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3"/>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Example 1: Hinari National “Train the Trainers” Workshop</a:t>
            </a:r>
            <a:endParaRPr/>
          </a:p>
        </p:txBody>
      </p:sp>
      <p:graphicFrame>
        <p:nvGraphicFramePr>
          <p:cNvPr id="310" name="Google Shape;310;p43"/>
          <p:cNvGraphicFramePr/>
          <p:nvPr/>
        </p:nvGraphicFramePr>
        <p:xfrm>
          <a:off x="269823" y="1831975"/>
          <a:ext cx="3000000" cy="3000000"/>
        </p:xfrm>
        <a:graphic>
          <a:graphicData uri="http://schemas.openxmlformats.org/drawingml/2006/table">
            <a:tbl>
              <a:tblPr>
                <a:noFill/>
                <a:tableStyleId>{C469FCB7-D7B3-48D0-814D-2FA29CAE61EF}</a:tableStyleId>
              </a:tblPr>
              <a:tblGrid>
                <a:gridCol w="11692325"/>
              </a:tblGrid>
              <a:tr h="4554550">
                <a:tc>
                  <a:txBody>
                    <a:bodyPr/>
                    <a:lstStyle/>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Hinari National “Train the Trainers” Workshop</a:t>
                      </a:r>
                      <a:endParaRPr sz="18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Zambia Library Consortium/University of Zambia</a:t>
                      </a:r>
                      <a:endParaRPr sz="18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Lusaka, Zambia, 22–25 July 2019</a:t>
                      </a:r>
                      <a:endParaRPr sz="18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800"/>
                        <a:buFont typeface="Arial"/>
                        <a:buNone/>
                      </a:pPr>
                      <a:br>
                        <a:rPr lang="en-US" sz="1800" u="none" cap="none" strike="noStrike">
                          <a:latin typeface="Open Sans"/>
                          <a:ea typeface="Open Sans"/>
                          <a:cs typeface="Open Sans"/>
                          <a:sym typeface="Open Sans"/>
                        </a:rPr>
                      </a:br>
                      <a:r>
                        <a:rPr b="1" i="0" lang="en-US" sz="1400" u="none" cap="none" strike="noStrike">
                          <a:solidFill>
                            <a:srgbClr val="000000"/>
                          </a:solidFill>
                          <a:latin typeface="Open Sans"/>
                          <a:ea typeface="Open Sans"/>
                          <a:cs typeface="Open Sans"/>
                          <a:sym typeface="Open Sans"/>
                        </a:rPr>
                        <a:t>Day 1</a:t>
                      </a:r>
                      <a:endParaRPr sz="18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Registration and opening ceremony; Research4Life overview and Internet searching; Hinari portal; Summon search tool for Research4Life programmes; Google Scholar; Practical Hinari considerations</a:t>
                      </a:r>
                      <a:endParaRPr sz="18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Day 2</a:t>
                      </a:r>
                      <a:endParaRPr sz="18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Hinari/PubMed interface; PubMed filters; PubMed advanced search/history</a:t>
                      </a:r>
                      <a:endParaRPr sz="18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Day 3</a:t>
                      </a:r>
                      <a:endParaRPr sz="18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Evidence-based practice for Hinari users; Additional Internet Resources and Research4Life training and promotion material</a:t>
                      </a:r>
                      <a:endParaRPr sz="18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Day 4</a:t>
                      </a:r>
                      <a:endParaRPr sz="18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Marketing Hinari; Reference management software - Zotero; How to read and write a scientific paper; Intellectual property - copyright and plagiarism; Web-bibliography</a:t>
                      </a:r>
                      <a:endParaRPr sz="1800" u="none" cap="none" strike="noStrike">
                        <a:latin typeface="Open Sans"/>
                        <a:ea typeface="Open Sans"/>
                        <a:cs typeface="Open Sans"/>
                        <a:sym typeface="Open Sans"/>
                      </a:endParaRPr>
                    </a:p>
                  </a:txBody>
                  <a:tcPr marT="61350" marB="61350" marR="61350" marL="61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bl>
          </a:graphicData>
        </a:graphic>
      </p:graphicFrame>
      <p:sp>
        <p:nvSpPr>
          <p:cNvPr id="311" name="Google Shape;311;p43"/>
          <p:cNvSpPr/>
          <p:nvPr/>
        </p:nvSpPr>
        <p:spPr>
          <a:xfrm>
            <a:off x="3316288" y="1374775"/>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199725" y="2097775"/>
            <a:ext cx="11481600" cy="3599400"/>
          </a:xfrm>
          <a:prstGeom prst="rect">
            <a:avLst/>
          </a:prstGeom>
          <a:noFill/>
          <a:ln>
            <a:noFill/>
          </a:ln>
        </p:spPr>
        <p:txBody>
          <a:bodyPr anchorCtr="0" anchor="t" bIns="45700" lIns="91425" spcFirstLastPara="1" rIns="91425" wrap="square" tIns="45700">
            <a:normAutofit/>
          </a:bodyPr>
          <a:lstStyle/>
          <a:p>
            <a:pPr indent="-349250" lvl="0" marL="355600" rtl="0" algn="l">
              <a:lnSpc>
                <a:spcPct val="150000"/>
              </a:lnSpc>
              <a:spcBef>
                <a:spcPts val="0"/>
              </a:spcBef>
              <a:spcAft>
                <a:spcPts val="0"/>
              </a:spcAft>
              <a:buClr>
                <a:schemeClr val="dk2"/>
              </a:buClr>
              <a:buSzPts val="2300"/>
              <a:buChar char="●"/>
            </a:pPr>
            <a:r>
              <a:rPr lang="en-US" sz="2127">
                <a:solidFill>
                  <a:schemeClr val="dk1"/>
                </a:solidFill>
                <a:latin typeface="Open Sans"/>
                <a:ea typeface="Open Sans"/>
                <a:cs typeface="Open Sans"/>
                <a:sym typeface="Open Sans"/>
              </a:rPr>
              <a:t>Define their institution’s users’ needs by developing a marketing plan.</a:t>
            </a:r>
            <a:endParaRPr sz="2127">
              <a:solidFill>
                <a:schemeClr val="dk1"/>
              </a:solidFill>
              <a:latin typeface="Open Sans"/>
              <a:ea typeface="Open Sans"/>
              <a:cs typeface="Open Sans"/>
              <a:sym typeface="Open Sans"/>
            </a:endParaRPr>
          </a:p>
          <a:p>
            <a:pPr indent="-349250" lvl="0" marL="355600" rtl="0" algn="l">
              <a:lnSpc>
                <a:spcPct val="150000"/>
              </a:lnSpc>
              <a:spcBef>
                <a:spcPts val="0"/>
              </a:spcBef>
              <a:spcAft>
                <a:spcPts val="0"/>
              </a:spcAft>
              <a:buClr>
                <a:schemeClr val="dk2"/>
              </a:buClr>
              <a:buSzPts val="2300"/>
              <a:buChar char="●"/>
            </a:pPr>
            <a:r>
              <a:rPr lang="en-US" sz="2127">
                <a:solidFill>
                  <a:schemeClr val="dk1"/>
                </a:solidFill>
                <a:latin typeface="Open Sans"/>
                <a:ea typeface="Open Sans"/>
                <a:cs typeface="Open Sans"/>
                <a:sym typeface="Open Sans"/>
              </a:rPr>
              <a:t>Find available training materials and other resources on the Research4Life website.</a:t>
            </a:r>
            <a:endParaRPr sz="2127">
              <a:solidFill>
                <a:schemeClr val="dk1"/>
              </a:solidFill>
              <a:latin typeface="Open Sans"/>
              <a:ea typeface="Open Sans"/>
              <a:cs typeface="Open Sans"/>
              <a:sym typeface="Open Sans"/>
            </a:endParaRPr>
          </a:p>
          <a:p>
            <a:pPr indent="-349250" lvl="0" marL="355600" rtl="0" algn="l">
              <a:lnSpc>
                <a:spcPct val="150000"/>
              </a:lnSpc>
              <a:spcBef>
                <a:spcPts val="0"/>
              </a:spcBef>
              <a:spcAft>
                <a:spcPts val="0"/>
              </a:spcAft>
              <a:buClr>
                <a:schemeClr val="dk2"/>
              </a:buClr>
              <a:buSzPts val="2300"/>
              <a:buChar char="●"/>
            </a:pPr>
            <a:r>
              <a:rPr lang="en-US" sz="2127">
                <a:solidFill>
                  <a:schemeClr val="dk1"/>
                </a:solidFill>
                <a:latin typeface="Open Sans"/>
                <a:ea typeface="Open Sans"/>
                <a:cs typeface="Open Sans"/>
                <a:sym typeface="Open Sans"/>
              </a:rPr>
              <a:t>Create user training outlines and workshop programmes based on user needs.</a:t>
            </a:r>
            <a:endParaRPr sz="2127">
              <a:solidFill>
                <a:schemeClr val="dk1"/>
              </a:solidFill>
              <a:latin typeface="Open Sans"/>
              <a:ea typeface="Open Sans"/>
              <a:cs typeface="Open Sans"/>
              <a:sym typeface="Open Sans"/>
            </a:endParaRPr>
          </a:p>
          <a:p>
            <a:pPr indent="-349250" lvl="0" marL="355600" rtl="0" algn="l">
              <a:lnSpc>
                <a:spcPct val="150000"/>
              </a:lnSpc>
              <a:spcBef>
                <a:spcPts val="0"/>
              </a:spcBef>
              <a:spcAft>
                <a:spcPts val="0"/>
              </a:spcAft>
              <a:buClr>
                <a:schemeClr val="dk2"/>
              </a:buClr>
              <a:buSzPts val="2300"/>
              <a:buChar char="●"/>
            </a:pPr>
            <a:r>
              <a:rPr lang="en-US" sz="2127">
                <a:solidFill>
                  <a:schemeClr val="dk1"/>
                </a:solidFill>
                <a:latin typeface="Open Sans"/>
                <a:ea typeface="Open Sans"/>
                <a:cs typeface="Open Sans"/>
                <a:sym typeface="Open Sans"/>
              </a:rPr>
              <a:t>Combine different research4life training materials for locals.</a:t>
            </a:r>
            <a:endParaRPr sz="2127">
              <a:solidFill>
                <a:schemeClr val="dk1"/>
              </a:solidFill>
              <a:latin typeface="Open Sans"/>
              <a:ea typeface="Open Sans"/>
              <a:cs typeface="Open Sans"/>
              <a:sym typeface="Open Sans"/>
            </a:endParaRPr>
          </a:p>
          <a:p>
            <a:pPr indent="0" lvl="0" marL="0" rtl="0" algn="l">
              <a:lnSpc>
                <a:spcPct val="150000"/>
              </a:lnSpc>
              <a:spcBef>
                <a:spcPts val="0"/>
              </a:spcBef>
              <a:spcAft>
                <a:spcPts val="0"/>
              </a:spcAft>
              <a:buSzPts val="2400"/>
              <a:buNone/>
            </a:pPr>
            <a:r>
              <a:rPr b="1" lang="en-US" sz="2035">
                <a:solidFill>
                  <a:schemeClr val="dk1"/>
                </a:solidFill>
                <a:latin typeface="Open Sans"/>
                <a:ea typeface="Open Sans"/>
                <a:cs typeface="Open Sans"/>
                <a:sym typeface="Open Sans"/>
                <a:extLst>
                  <a:ext uri="http://customooxmlschemas.google.com/">
                    <go:slidesCustomData xmlns:go="http://customooxmlschemas.google.com/" textRoundtripDataId="0"/>
                  </a:ext>
                </a:extLst>
              </a:rPr>
              <a:t>Note:</a:t>
            </a:r>
            <a:r>
              <a:rPr lang="en-US" sz="2035">
                <a:solidFill>
                  <a:schemeClr val="dk1"/>
                </a:solidFill>
                <a:latin typeface="Open Sans"/>
                <a:ea typeface="Open Sans"/>
                <a:cs typeface="Open Sans"/>
                <a:sym typeface="Open Sans"/>
                <a:extLst>
                  <a:ext uri="http://customooxmlschemas.google.com/">
                    <go:slidesCustomData xmlns:go="http://customooxmlschemas.google.com/" textRoundtripDataId="1"/>
                  </a:ext>
                </a:extLst>
              </a:rPr>
              <a:t> </a:t>
            </a:r>
            <a:r>
              <a:rPr lang="en-US" sz="2035">
                <a:solidFill>
                  <a:schemeClr val="dk1"/>
                </a:solidFill>
                <a:latin typeface="Century Gothic"/>
                <a:ea typeface="Century Gothic"/>
                <a:cs typeface="Century Gothic"/>
                <a:sym typeface="Century Gothic"/>
                <a:extLst>
                  <a:ext uri="http://customooxmlschemas.google.com/">
                    <go:slidesCustomData xmlns:go="http://customooxmlschemas.google.com/" textRoundtripDataId="2"/>
                  </a:ext>
                </a:extLst>
              </a:rPr>
              <a:t> </a:t>
            </a:r>
            <a:r>
              <a:rPr lang="en-US" sz="2035">
                <a:solidFill>
                  <a:schemeClr val="dk1"/>
                </a:solidFill>
                <a:latin typeface="Open Sans"/>
                <a:ea typeface="Open Sans"/>
                <a:cs typeface="Open Sans"/>
                <a:sym typeface="Open Sans"/>
                <a:extLst>
                  <a:ext uri="http://customooxmlschemas.google.com/">
                    <go:slidesCustomData xmlns:go="http://customooxmlschemas.google.com/" textRoundtripDataId="3"/>
                  </a:ext>
                </a:extLst>
              </a:rPr>
              <a:t>To complete the </a:t>
            </a:r>
            <a:r>
              <a:rPr i="1" lang="en-US" sz="2035">
                <a:solidFill>
                  <a:schemeClr val="dk1"/>
                </a:solidFill>
                <a:latin typeface="Open Sans"/>
                <a:ea typeface="Open Sans"/>
                <a:cs typeface="Open Sans"/>
                <a:sym typeface="Open Sans"/>
                <a:extLst>
                  <a:ext uri="http://customooxmlschemas.google.com/">
                    <go:slidesCustomData xmlns:go="http://customooxmlschemas.google.com/" textRoundtripDataId="4"/>
                  </a:ext>
                </a:extLst>
              </a:rPr>
              <a:t>Marketing Plan Tool</a:t>
            </a:r>
            <a:r>
              <a:rPr lang="en-US" sz="2035">
                <a:solidFill>
                  <a:schemeClr val="dk1"/>
                </a:solidFill>
                <a:latin typeface="Open Sans"/>
                <a:ea typeface="Open Sans"/>
                <a:cs typeface="Open Sans"/>
                <a:sym typeface="Open Sans"/>
                <a:extLst>
                  <a:ext uri="http://customooxmlschemas.google.com/">
                    <go:slidesCustomData xmlns:go="http://customooxmlschemas.google.com/" textRoundtripDataId="5"/>
                  </a:ext>
                </a:extLst>
              </a:rPr>
              <a:t>, print a copy of the spreadsheet and enter the information manually or download a copy and use your computer to enter the data. The workbook is downloadable from: </a:t>
            </a:r>
            <a:endParaRPr sz="2035">
              <a:solidFill>
                <a:schemeClr val="dk1"/>
              </a:solidFill>
              <a:latin typeface="Open Sans"/>
              <a:ea typeface="Open Sans"/>
              <a:cs typeface="Open Sans"/>
              <a:sym typeface="Open Sans"/>
              <a:extLst>
                <a:ext uri="http://customooxmlschemas.google.com/">
                  <go:slidesCustomData xmlns:go="http://customooxmlschemas.google.com/" textRoundtripDataId="6"/>
                </a:ext>
              </a:extLst>
            </a:endParaRPr>
          </a:p>
          <a:p>
            <a:pPr indent="0" lvl="0" marL="0" rtl="0" algn="l">
              <a:lnSpc>
                <a:spcPct val="150000"/>
              </a:lnSpc>
              <a:spcBef>
                <a:spcPts val="0"/>
              </a:spcBef>
              <a:spcAft>
                <a:spcPts val="0"/>
              </a:spcAft>
              <a:buSzPts val="2400"/>
              <a:buNone/>
            </a:pPr>
            <a:r>
              <a:rPr lang="en-US" sz="2035" u="sng">
                <a:solidFill>
                  <a:srgbClr val="6D9EEB"/>
                </a:solidFill>
                <a:latin typeface="Open Sans"/>
                <a:ea typeface="Open Sans"/>
                <a:cs typeface="Open Sans"/>
                <a:sym typeface="Open Sans"/>
                <a:hlinkClick r:id="rId3">
                  <a:extLst>
                    <a:ext uri="{A12FA001-AC4F-418D-AE19-62706E023703}">
                      <ahyp:hlinkClr val="tx"/>
                    </a:ext>
                  </a:extLst>
                </a:hlinkClick>
                <a:extLst>
                  <a:ext uri="http://customooxmlschemas.google.com/">
                    <go:slidesCustomData xmlns:go="http://customooxmlschemas.google.com/" textRoundtripDataId="7"/>
                  </a:ext>
                </a:extLst>
              </a:rPr>
              <a:t>Resources for librarians and information specialists/Promote your library... marketing plan/download Workbook</a:t>
            </a:r>
            <a:endParaRPr sz="2035">
              <a:solidFill>
                <a:srgbClr val="6D9EEB"/>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4"/>
          <p:cNvSpPr txBox="1"/>
          <p:nvPr>
            <p:ph type="title"/>
          </p:nvPr>
        </p:nvSpPr>
        <p:spPr>
          <a:xfrm>
            <a:off x="0" y="378608"/>
            <a:ext cx="825958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Example 2: Workshop on Access to Global Research in Agriculture, Fisheries and Forestry</a:t>
            </a:r>
            <a:endParaRPr sz="2800">
              <a:solidFill>
                <a:srgbClr val="586F7C"/>
              </a:solidFill>
              <a:latin typeface="Open Sans"/>
              <a:ea typeface="Open Sans"/>
              <a:cs typeface="Open Sans"/>
              <a:sym typeface="Open Sans"/>
            </a:endParaRPr>
          </a:p>
        </p:txBody>
      </p:sp>
      <p:sp>
        <p:nvSpPr>
          <p:cNvPr id="318" name="Google Shape;318;p44"/>
          <p:cNvSpPr/>
          <p:nvPr/>
        </p:nvSpPr>
        <p:spPr>
          <a:xfrm>
            <a:off x="3316288" y="1374775"/>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319" name="Google Shape;319;p44"/>
          <p:cNvGraphicFramePr/>
          <p:nvPr/>
        </p:nvGraphicFramePr>
        <p:xfrm>
          <a:off x="1334125" y="1908905"/>
          <a:ext cx="3000000" cy="3000000"/>
        </p:xfrm>
        <a:graphic>
          <a:graphicData uri="http://schemas.openxmlformats.org/drawingml/2006/table">
            <a:tbl>
              <a:tblPr>
                <a:noFill/>
                <a:tableStyleId>{C469FCB7-D7B3-48D0-814D-2FA29CAE61EF}</a:tableStyleId>
              </a:tblPr>
              <a:tblGrid>
                <a:gridCol w="9608700"/>
              </a:tblGrid>
              <a:tr h="4162100">
                <a:tc>
                  <a:txBody>
                    <a:bodyPr/>
                    <a:lstStyle/>
                    <a:p>
                      <a:pPr indent="0" lvl="0" marL="0" marR="0" rtl="0" algn="just">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Open Sans"/>
                          <a:ea typeface="Open Sans"/>
                          <a:cs typeface="Open Sans"/>
                          <a:sym typeface="Open Sans"/>
                        </a:rPr>
                        <a:t>Workshop on Access to Global Online Research in Agriculture, Fisheries and Forestry</a:t>
                      </a:r>
                      <a:endParaRPr sz="20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600"/>
                        <a:buFont typeface="Arial"/>
                        <a:buNone/>
                      </a:pPr>
                      <a:r>
                        <a:rPr b="1" i="0" lang="en-US" sz="1600" u="none" cap="none" strike="noStrike">
                          <a:solidFill>
                            <a:srgbClr val="000000"/>
                          </a:solidFill>
                          <a:latin typeface="Open Sans"/>
                          <a:ea typeface="Open Sans"/>
                          <a:cs typeface="Open Sans"/>
                          <a:sym typeface="Open Sans"/>
                        </a:rPr>
                        <a:t>Yangon University; Yangon, Myanmar </a:t>
                      </a:r>
                      <a:endParaRPr sz="20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600"/>
                        <a:buFont typeface="Arial"/>
                        <a:buNone/>
                      </a:pPr>
                      <a:r>
                        <a:rPr b="1" i="0" lang="en-US" sz="1600" u="none" cap="none" strike="noStrike">
                          <a:solidFill>
                            <a:srgbClr val="000000"/>
                          </a:solidFill>
                          <a:latin typeface="Open Sans"/>
                          <a:ea typeface="Open Sans"/>
                          <a:cs typeface="Open Sans"/>
                          <a:sym typeface="Open Sans"/>
                        </a:rPr>
                        <a:t>25–26 April 2016</a:t>
                      </a:r>
                      <a:endParaRPr sz="20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2000"/>
                        <a:buFont typeface="Arial"/>
                        <a:buNone/>
                      </a:pPr>
                      <a:br>
                        <a:rPr lang="en-US" sz="2000" u="none" cap="none" strike="noStrike">
                          <a:latin typeface="Open Sans"/>
                          <a:ea typeface="Open Sans"/>
                          <a:cs typeface="Open Sans"/>
                          <a:sym typeface="Open Sans"/>
                        </a:rPr>
                      </a:br>
                      <a:r>
                        <a:rPr b="1" i="0" lang="en-US" sz="1600" u="none" cap="none" strike="noStrike">
                          <a:solidFill>
                            <a:srgbClr val="000000"/>
                          </a:solidFill>
                          <a:latin typeface="Open Sans"/>
                          <a:ea typeface="Open Sans"/>
                          <a:cs typeface="Open Sans"/>
                          <a:sym typeface="Open Sans"/>
                        </a:rPr>
                        <a:t>Day 1</a:t>
                      </a:r>
                      <a:endParaRPr sz="20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Registration and opening ceremony; New trends on open science, open access and open data in agriculture; Brief overview of intellectual property and copyright; Access to information in agricultural research - what are some tools I can use? </a:t>
                      </a:r>
                      <a:endParaRPr sz="20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600"/>
                        <a:buFont typeface="Arial"/>
                        <a:buNone/>
                      </a:pPr>
                      <a:r>
                        <a:rPr b="1" i="0" lang="en-US" sz="1600" u="none" cap="none" strike="noStrike">
                          <a:solidFill>
                            <a:srgbClr val="000000"/>
                          </a:solidFill>
                          <a:latin typeface="Open Sans"/>
                          <a:ea typeface="Open Sans"/>
                          <a:cs typeface="Open Sans"/>
                          <a:sym typeface="Open Sans"/>
                        </a:rPr>
                        <a:t>Day 2</a:t>
                      </a:r>
                      <a:endParaRPr sz="2000" u="none" cap="none" strike="noStrike">
                        <a:latin typeface="Open Sans"/>
                        <a:ea typeface="Open Sans"/>
                        <a:cs typeface="Open Sans"/>
                        <a:sym typeface="Open Sans"/>
                      </a:endParaRPr>
                    </a:p>
                    <a:p>
                      <a:pPr indent="0" lvl="0" marL="0" marR="0" rtl="0" algn="just">
                        <a:lnSpc>
                          <a:spcPct val="100000"/>
                        </a:lnSpc>
                        <a:spcBef>
                          <a:spcPts val="120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Panel session on “Access to scientific information in Myanmar”; Research4Life (R4L) programmes; AGORA, Access to Global Online Research in Agriculture; How to find books and journals in AGORA using the AGORA portal, Summon, Scopus</a:t>
                      </a:r>
                      <a:endParaRPr sz="2000" u="none" cap="none" strike="noStrike">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2000"/>
                        <a:buFont typeface="Arial"/>
                        <a:buNone/>
                      </a:pPr>
                      <a:r>
                        <a:t/>
                      </a:r>
                      <a:endParaRPr sz="2000" u="none" cap="none" strike="noStrike">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bl>
          </a:graphicData>
        </a:graphic>
      </p:graphicFrame>
      <p:sp>
        <p:nvSpPr>
          <p:cNvPr id="320" name="Google Shape;320;p44"/>
          <p:cNvSpPr/>
          <p:nvPr/>
        </p:nvSpPr>
        <p:spPr>
          <a:xfrm>
            <a:off x="3219450" y="1928813"/>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5"/>
          <p:cNvSpPr txBox="1"/>
          <p:nvPr>
            <p:ph type="title"/>
          </p:nvPr>
        </p:nvSpPr>
        <p:spPr>
          <a:xfrm>
            <a:off x="0" y="378608"/>
            <a:ext cx="7929797"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2400">
                <a:solidFill>
                  <a:srgbClr val="586F7C"/>
                </a:solidFill>
                <a:latin typeface="Open Sans"/>
                <a:ea typeface="Open Sans"/>
                <a:cs typeface="Open Sans"/>
                <a:sym typeface="Open Sans"/>
              </a:rPr>
              <a:t>Examples of how different workshops need to be developed for unique groups with specific requirements</a:t>
            </a:r>
            <a:endParaRPr/>
          </a:p>
        </p:txBody>
      </p:sp>
      <p:grpSp>
        <p:nvGrpSpPr>
          <p:cNvPr id="327" name="Google Shape;327;p45"/>
          <p:cNvGrpSpPr/>
          <p:nvPr/>
        </p:nvGrpSpPr>
        <p:grpSpPr>
          <a:xfrm>
            <a:off x="228886" y="1948721"/>
            <a:ext cx="11729230" cy="4257206"/>
            <a:chOff x="4034" y="0"/>
            <a:chExt cx="11729230" cy="4257206"/>
          </a:xfrm>
        </p:grpSpPr>
        <p:sp>
          <p:nvSpPr>
            <p:cNvPr id="328" name="Google Shape;328;p45"/>
            <p:cNvSpPr/>
            <p:nvPr/>
          </p:nvSpPr>
          <p:spPr>
            <a:xfrm>
              <a:off x="4034" y="0"/>
              <a:ext cx="5410161" cy="4257206"/>
            </a:xfrm>
            <a:prstGeom prst="roundRect">
              <a:avLst>
                <a:gd fmla="val 10000" name="adj"/>
              </a:avLst>
            </a:prstGeom>
            <a:solidFill>
              <a:schemeClr val="lt1"/>
            </a:solidFill>
            <a:ln cap="flat" cmpd="sng" w="25400">
              <a:solidFill>
                <a:srgbClr val="F898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5"/>
            <p:cNvSpPr txBox="1"/>
            <p:nvPr/>
          </p:nvSpPr>
          <p:spPr>
            <a:xfrm>
              <a:off x="128723" y="124689"/>
              <a:ext cx="5160783" cy="400782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Open Sans"/>
                  <a:ea typeface="Open Sans"/>
                  <a:cs typeface="Open Sans"/>
                  <a:sym typeface="Open Sans"/>
                </a:rPr>
                <a:t>Example 1</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1" i="0" lang="en-US" sz="2000" u="none" cap="none" strike="noStrike">
                  <a:solidFill>
                    <a:schemeClr val="dk1"/>
                  </a:solidFill>
                  <a:latin typeface="Open Sans"/>
                  <a:ea typeface="Open Sans"/>
                  <a:cs typeface="Open Sans"/>
                  <a:sym typeface="Open Sans"/>
                </a:rPr>
                <a:t>Two four-hour session workshops</a:t>
              </a:r>
              <a:r>
                <a:rPr b="0" i="0" lang="en-US" sz="2000" u="none" cap="none" strike="noStrike">
                  <a:solidFill>
                    <a:schemeClr val="dk1"/>
                  </a:solidFill>
                  <a:latin typeface="Open Sans"/>
                  <a:ea typeface="Open Sans"/>
                  <a:cs typeface="Open Sans"/>
                  <a:sym typeface="Open Sans"/>
                </a:rPr>
                <a: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0" i="0" lang="en-US" sz="2000" u="none" cap="none" strike="noStrike">
                  <a:solidFill>
                    <a:schemeClr val="dk1"/>
                  </a:solidFill>
                  <a:latin typeface="Open Sans"/>
                  <a:ea typeface="Open Sans"/>
                  <a:cs typeface="Open Sans"/>
                  <a:sym typeface="Open Sans"/>
                </a:rPr>
                <a:t> </a:t>
              </a:r>
              <a:r>
                <a:rPr b="0" i="1" lang="en-US" sz="2000" u="none" cap="none" strike="noStrike">
                  <a:solidFill>
                    <a:schemeClr val="dk1"/>
                  </a:solidFill>
                  <a:latin typeface="Open Sans"/>
                  <a:ea typeface="Open Sans"/>
                  <a:cs typeface="Open Sans"/>
                  <a:sym typeface="Open Sans"/>
                </a:rPr>
                <a:t>Participants are medical residents and physicians from a teaching hospital.  There has been a recent outbreak of respiratory tract infections and the participants are interested in prevention/control and treatment</a:t>
              </a:r>
              <a:r>
                <a:rPr b="0" i="0" lang="en-US" sz="2000" u="none" cap="none" strike="noStrike">
                  <a:solidFill>
                    <a:schemeClr val="dk1"/>
                  </a:solidFill>
                  <a:latin typeface="Open Sans"/>
                  <a:ea typeface="Open Sans"/>
                  <a:cs typeface="Open Sans"/>
                  <a:sym typeface="Open Sans"/>
                </a:rPr>
                <a: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0" i="0" lang="en-US" sz="2000" u="none" cap="none" strike="noStrike">
                  <a:solidFill>
                    <a:schemeClr val="dk1"/>
                  </a:solidFill>
                  <a:latin typeface="Open Sans"/>
                  <a:ea typeface="Open Sans"/>
                  <a:cs typeface="Open Sans"/>
                  <a:sym typeface="Open Sans"/>
                </a:rPr>
                <a:t>  </a:t>
              </a:r>
              <a:r>
                <a:rPr b="1" i="0" lang="en-US" sz="2000" u="none" cap="none" strike="noStrike">
                  <a:solidFill>
                    <a:schemeClr val="dk1"/>
                  </a:solidFill>
                  <a:latin typeface="Open Sans"/>
                  <a:ea typeface="Open Sans"/>
                  <a:cs typeface="Open Sans"/>
                  <a:sym typeface="Open Sans"/>
                </a:rPr>
                <a:t>What resources should be included in the eight-hour course?</a:t>
              </a:r>
              <a:r>
                <a:rPr b="0" i="0" lang="en-US" sz="2000" u="none" cap="none" strike="noStrike">
                  <a:solidFill>
                    <a:schemeClr val="dk1"/>
                  </a:solidFill>
                  <a:latin typeface="Open Sans"/>
                  <a:ea typeface="Open Sans"/>
                  <a:cs typeface="Open Sans"/>
                  <a:sym typeface="Open Sans"/>
                </a:rPr>
                <a:t>  </a:t>
              </a:r>
              <a:endParaRPr b="0" i="0" sz="2000" u="none" cap="none" strike="noStrike">
                <a:solidFill>
                  <a:schemeClr val="dk1"/>
                </a:solidFill>
                <a:latin typeface="Open Sans"/>
                <a:ea typeface="Open Sans"/>
                <a:cs typeface="Open Sans"/>
                <a:sym typeface="Open Sans"/>
              </a:endParaRPr>
            </a:p>
          </p:txBody>
        </p:sp>
        <p:sp>
          <p:nvSpPr>
            <p:cNvPr id="330" name="Google Shape;330;p45"/>
            <p:cNvSpPr/>
            <p:nvPr/>
          </p:nvSpPr>
          <p:spPr>
            <a:xfrm>
              <a:off x="6323103" y="0"/>
              <a:ext cx="5410161" cy="4257206"/>
            </a:xfrm>
            <a:prstGeom prst="roundRect">
              <a:avLst>
                <a:gd fmla="val 10000" name="adj"/>
              </a:avLst>
            </a:prstGeom>
            <a:solidFill>
              <a:schemeClr val="lt1"/>
            </a:solidFill>
            <a:ln cap="flat" cmpd="sng" w="25400">
              <a:solidFill>
                <a:srgbClr val="F898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5"/>
            <p:cNvSpPr txBox="1"/>
            <p:nvPr/>
          </p:nvSpPr>
          <p:spPr>
            <a:xfrm>
              <a:off x="6447792" y="124689"/>
              <a:ext cx="5160783" cy="400782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Open Sans"/>
                  <a:ea typeface="Open Sans"/>
                  <a:cs typeface="Open Sans"/>
                  <a:sym typeface="Open Sans"/>
                </a:rPr>
                <a:t>Example 2</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1" i="0" lang="en-US" sz="2000" u="none" cap="none" strike="noStrike">
                  <a:solidFill>
                    <a:schemeClr val="dk1"/>
                  </a:solidFill>
                  <a:latin typeface="Open Sans"/>
                  <a:ea typeface="Open Sans"/>
                  <a:cs typeface="Open Sans"/>
                  <a:sym typeface="Open Sans"/>
                </a:rPr>
                <a:t>Two two-hour sessions</a:t>
              </a:r>
              <a:r>
                <a:rPr b="0" i="0" lang="en-US" sz="2000" u="none" cap="none" strike="noStrike">
                  <a:solidFill>
                    <a:schemeClr val="dk1"/>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0" i="1" lang="en-US" sz="2000" u="none" cap="none" strike="noStrike">
                  <a:solidFill>
                    <a:schemeClr val="dk1"/>
                  </a:solidFill>
                  <a:latin typeface="Open Sans"/>
                  <a:ea typeface="Open Sans"/>
                  <a:cs typeface="Open Sans"/>
                  <a:sym typeface="Open Sans"/>
                </a:rPr>
                <a:t>Participants are agriculture extension agents attending a week-long meeting. One of the most discussed topics in the field is “high protein forage and dairy production”.  Where can the participants find current research and useful grey literature?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1" i="0" lang="en-US" sz="2000" u="none" cap="none" strike="noStrike">
                  <a:solidFill>
                    <a:schemeClr val="dk1"/>
                  </a:solidFill>
                  <a:latin typeface="Open Sans"/>
                  <a:ea typeface="Open Sans"/>
                  <a:cs typeface="Open Sans"/>
                  <a:sym typeface="Open Sans"/>
                </a:rPr>
                <a:t>What search tools should be taught during the four hours of instruction?</a:t>
              </a:r>
              <a:endParaRPr b="1" i="0" sz="2000" u="none" cap="none" strike="noStrike">
                <a:solidFill>
                  <a:schemeClr val="dk1"/>
                </a:solidFill>
                <a:latin typeface="Open Sans"/>
                <a:ea typeface="Open Sans"/>
                <a:cs typeface="Open Sans"/>
                <a:sym typeface="Open Sans"/>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6"/>
          <p:cNvSpPr txBox="1"/>
          <p:nvPr>
            <p:ph type="title"/>
          </p:nvPr>
        </p:nvSpPr>
        <p:spPr>
          <a:xfrm>
            <a:off x="0" y="378608"/>
            <a:ext cx="8139659"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2400">
                <a:solidFill>
                  <a:srgbClr val="586F7C"/>
                </a:solidFill>
                <a:latin typeface="Open Sans"/>
                <a:ea typeface="Open Sans"/>
                <a:cs typeface="Open Sans"/>
                <a:sym typeface="Open Sans"/>
              </a:rPr>
              <a:t>Examples of how different workshops need to be developed for unique groups with specific requirements</a:t>
            </a:r>
            <a:endParaRPr sz="2400">
              <a:solidFill>
                <a:srgbClr val="586F7C"/>
              </a:solidFill>
              <a:latin typeface="Open Sans"/>
              <a:ea typeface="Open Sans"/>
              <a:cs typeface="Open Sans"/>
              <a:sym typeface="Open Sans"/>
            </a:endParaRPr>
          </a:p>
        </p:txBody>
      </p:sp>
      <p:grpSp>
        <p:nvGrpSpPr>
          <p:cNvPr id="338" name="Google Shape;338;p46"/>
          <p:cNvGrpSpPr/>
          <p:nvPr/>
        </p:nvGrpSpPr>
        <p:grpSpPr>
          <a:xfrm>
            <a:off x="228886" y="1948721"/>
            <a:ext cx="11729230" cy="4257206"/>
            <a:chOff x="4034" y="0"/>
            <a:chExt cx="11729230" cy="4257206"/>
          </a:xfrm>
        </p:grpSpPr>
        <p:sp>
          <p:nvSpPr>
            <p:cNvPr id="339" name="Google Shape;339;p46"/>
            <p:cNvSpPr/>
            <p:nvPr/>
          </p:nvSpPr>
          <p:spPr>
            <a:xfrm>
              <a:off x="4034" y="0"/>
              <a:ext cx="5410161" cy="4257206"/>
            </a:xfrm>
            <a:prstGeom prst="roundRect">
              <a:avLst>
                <a:gd fmla="val 10000" name="adj"/>
              </a:avLst>
            </a:prstGeom>
            <a:solidFill>
              <a:schemeClr val="lt1"/>
            </a:solidFill>
            <a:ln cap="flat" cmpd="sng" w="25400">
              <a:solidFill>
                <a:srgbClr val="F898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6"/>
            <p:cNvSpPr txBox="1"/>
            <p:nvPr/>
          </p:nvSpPr>
          <p:spPr>
            <a:xfrm>
              <a:off x="128723" y="124689"/>
              <a:ext cx="5160783" cy="400782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Open Sans"/>
                  <a:ea typeface="Open Sans"/>
                  <a:cs typeface="Open Sans"/>
                  <a:sym typeface="Open Sans"/>
                </a:rPr>
                <a:t>Example 3</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1" i="0" lang="en-US" sz="2000" u="none" cap="none" strike="noStrike">
                  <a:solidFill>
                    <a:schemeClr val="dk1"/>
                  </a:solidFill>
                  <a:latin typeface="Open Sans"/>
                  <a:ea typeface="Open Sans"/>
                  <a:cs typeface="Open Sans"/>
                  <a:sym typeface="Open Sans"/>
                </a:rPr>
                <a:t>One-day workshop</a:t>
              </a:r>
              <a:r>
                <a:rPr b="0" i="0" lang="en-US" sz="2000" u="none" cap="none" strike="noStrike">
                  <a:solidFill>
                    <a:schemeClr val="dk1"/>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0" i="1" lang="en-US" sz="2000" u="none" cap="none" strike="noStrike">
                  <a:solidFill>
                    <a:schemeClr val="dk1"/>
                  </a:solidFill>
                  <a:latin typeface="Open Sans"/>
                  <a:ea typeface="Open Sans"/>
                  <a:cs typeface="Open Sans"/>
                  <a:sym typeface="Open Sans"/>
                </a:rPr>
                <a:t>Participants are postgraduate students in environmental sciences.  They are beginning their literature search for their research projects and are interested in finding a computer program to organize all the article and book results</a:t>
              </a:r>
              <a:r>
                <a:rPr b="0" i="0" lang="en-US" sz="2000" u="none" cap="none" strike="noStrike">
                  <a:solidFill>
                    <a:schemeClr val="dk1"/>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1" i="0" lang="en-US" sz="2000" u="none" cap="none" strike="noStrike">
                  <a:solidFill>
                    <a:schemeClr val="dk1"/>
                  </a:solidFill>
                  <a:latin typeface="Open Sans"/>
                  <a:ea typeface="Open Sans"/>
                  <a:cs typeface="Open Sans"/>
                  <a:sym typeface="Open Sans"/>
                </a:rPr>
                <a:t>What resources would be covered in this seven-hour workshop? </a:t>
              </a:r>
              <a:endParaRPr b="1" i="0" sz="2000" u="none" cap="none" strike="noStrike">
                <a:solidFill>
                  <a:schemeClr val="dk1"/>
                </a:solidFill>
                <a:latin typeface="Open Sans"/>
                <a:ea typeface="Open Sans"/>
                <a:cs typeface="Open Sans"/>
                <a:sym typeface="Open Sans"/>
              </a:endParaRPr>
            </a:p>
          </p:txBody>
        </p:sp>
        <p:sp>
          <p:nvSpPr>
            <p:cNvPr id="341" name="Google Shape;341;p46"/>
            <p:cNvSpPr/>
            <p:nvPr/>
          </p:nvSpPr>
          <p:spPr>
            <a:xfrm>
              <a:off x="6323103" y="0"/>
              <a:ext cx="5410161" cy="4257206"/>
            </a:xfrm>
            <a:prstGeom prst="roundRect">
              <a:avLst>
                <a:gd fmla="val 10000" name="adj"/>
              </a:avLst>
            </a:prstGeom>
            <a:solidFill>
              <a:schemeClr val="lt1"/>
            </a:solidFill>
            <a:ln cap="flat" cmpd="sng" w="25400">
              <a:solidFill>
                <a:srgbClr val="F898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46"/>
            <p:cNvSpPr txBox="1"/>
            <p:nvPr/>
          </p:nvSpPr>
          <p:spPr>
            <a:xfrm>
              <a:off x="6447792" y="124689"/>
              <a:ext cx="5160783" cy="400782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Open Sans"/>
                  <a:ea typeface="Open Sans"/>
                  <a:cs typeface="Open Sans"/>
                  <a:sym typeface="Open Sans"/>
                </a:rPr>
                <a:t>Example 4</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1" i="0" lang="en-US" sz="2000" u="none" cap="none" strike="noStrike">
                  <a:solidFill>
                    <a:schemeClr val="dk1"/>
                  </a:solidFill>
                  <a:latin typeface="Open Sans"/>
                  <a:ea typeface="Open Sans"/>
                  <a:cs typeface="Open Sans"/>
                  <a:sym typeface="Open Sans"/>
                </a:rPr>
                <a:t>Three two-hour sessions</a:t>
              </a:r>
              <a:r>
                <a:rPr b="0" i="0" lang="en-US" sz="2000" u="none" cap="none" strike="noStrike">
                  <a:solidFill>
                    <a:schemeClr val="dk1"/>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0" i="1" lang="en-US" sz="2000" u="none" cap="none" strike="noStrike">
                  <a:solidFill>
                    <a:schemeClr val="dk1"/>
                  </a:solidFill>
                  <a:latin typeface="Open Sans"/>
                  <a:ea typeface="Open Sans"/>
                  <a:cs typeface="Open Sans"/>
                  <a:sym typeface="Open Sans"/>
                </a:rPr>
                <a:t>Participants are fourth-year nursing students about to begin their literature searches for their graduation thesis.  Besides learning how to identify and read current research information, students need a tool to keep track of the articles they find and create citations and bibliographies</a:t>
              </a:r>
              <a:r>
                <a:rPr b="0" i="0" lang="en-US" sz="2000" u="none" cap="none" strike="noStrike">
                  <a:solidFill>
                    <a:schemeClr val="dk1"/>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1" i="0" lang="en-US" sz="2000" u="none" cap="none" strike="noStrike">
                  <a:solidFill>
                    <a:schemeClr val="dk1"/>
                  </a:solidFill>
                  <a:latin typeface="Open Sans"/>
                  <a:ea typeface="Open Sans"/>
                  <a:cs typeface="Open Sans"/>
                  <a:sym typeface="Open Sans"/>
                </a:rPr>
                <a:t>What material should be included in this six-hour training? </a:t>
              </a:r>
              <a:endParaRPr b="1" i="0" sz="2000" u="none" cap="none" strike="noStrike">
                <a:solidFill>
                  <a:schemeClr val="dk1"/>
                </a:solidFill>
                <a:latin typeface="Open Sans"/>
                <a:ea typeface="Open Sans"/>
                <a:cs typeface="Open Sans"/>
                <a:sym typeface="Open San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7"/>
          <p:cNvSpPr txBox="1"/>
          <p:nvPr>
            <p:ph type="title"/>
          </p:nvPr>
        </p:nvSpPr>
        <p:spPr>
          <a:xfrm>
            <a:off x="0" y="378812"/>
            <a:ext cx="81316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349" name="Google Shape;349;p47"/>
          <p:cNvSpPr txBox="1"/>
          <p:nvPr>
            <p:ph idx="1" type="body"/>
          </p:nvPr>
        </p:nvSpPr>
        <p:spPr>
          <a:xfrm>
            <a:off x="212270" y="1796144"/>
            <a:ext cx="11462659" cy="4882242"/>
          </a:xfrm>
          <a:prstGeom prst="rect">
            <a:avLst/>
          </a:prstGeom>
          <a:noFill/>
          <a:ln>
            <a:noFill/>
          </a:ln>
        </p:spPr>
        <p:txBody>
          <a:bodyPr anchorCtr="0" anchor="t" bIns="45700" lIns="91425" spcFirstLastPara="1" rIns="91425" wrap="square" tIns="45700">
            <a:noAutofit/>
          </a:bodyPr>
          <a:lstStyle/>
          <a:p>
            <a:pPr indent="-349250" lvl="0" marL="355600" rtl="0" algn="l">
              <a:lnSpc>
                <a:spcPct val="100000"/>
              </a:lnSpc>
              <a:spcBef>
                <a:spcPts val="0"/>
              </a:spcBef>
              <a:spcAft>
                <a:spcPts val="0"/>
              </a:spcAft>
              <a:buClr>
                <a:schemeClr val="dk2"/>
              </a:buClr>
              <a:buSzPts val="2300"/>
              <a:buChar char="●"/>
            </a:pPr>
            <a:r>
              <a:rPr lang="en-US" sz="2100">
                <a:solidFill>
                  <a:schemeClr val="dk1"/>
                </a:solidFill>
                <a:latin typeface="Open Sans"/>
                <a:ea typeface="Open Sans"/>
                <a:cs typeface="Open Sans"/>
                <a:sym typeface="Open Sans"/>
              </a:rPr>
              <a:t>Compared to an advocacy strategy, marketing is more customer-oriented and aims to “sell” a product or service.  </a:t>
            </a:r>
            <a:endParaRPr sz="2100">
              <a:solidFill>
                <a:schemeClr val="dk1"/>
              </a:solidFill>
              <a:latin typeface="Open Sans"/>
              <a:ea typeface="Open Sans"/>
              <a:cs typeface="Open Sans"/>
              <a:sym typeface="Open Sans"/>
            </a:endParaRPr>
          </a:p>
          <a:p>
            <a:pPr indent="-349250" lvl="0" marL="355600" rtl="0" algn="l">
              <a:lnSpc>
                <a:spcPct val="100000"/>
              </a:lnSpc>
              <a:spcBef>
                <a:spcPts val="0"/>
              </a:spcBef>
              <a:spcAft>
                <a:spcPts val="0"/>
              </a:spcAft>
              <a:buClr>
                <a:schemeClr val="dk2"/>
              </a:buClr>
              <a:buSzPts val="2300"/>
              <a:buChar char="●"/>
            </a:pPr>
            <a:r>
              <a:rPr lang="en-US" sz="2100">
                <a:solidFill>
                  <a:schemeClr val="dk1"/>
                </a:solidFill>
                <a:latin typeface="Open Sans"/>
                <a:ea typeface="Open Sans"/>
                <a:cs typeface="Open Sans"/>
                <a:sym typeface="Open Sans"/>
              </a:rPr>
              <a:t>A marketing plan will educate the institution's members or client groups about the full potential of the resources available through the Research4Life platform and increase the use of the material. </a:t>
            </a:r>
            <a:endParaRPr sz="2500"/>
          </a:p>
          <a:p>
            <a:pPr indent="-349250" lvl="0" marL="355600" rtl="0" algn="l">
              <a:lnSpc>
                <a:spcPct val="100000"/>
              </a:lnSpc>
              <a:spcBef>
                <a:spcPts val="0"/>
              </a:spcBef>
              <a:spcAft>
                <a:spcPts val="0"/>
              </a:spcAft>
              <a:buClr>
                <a:schemeClr val="dk2"/>
              </a:buClr>
              <a:buSzPts val="2300"/>
              <a:buChar char="●"/>
            </a:pPr>
            <a:r>
              <a:rPr lang="en-US" sz="2100">
                <a:solidFill>
                  <a:schemeClr val="dk1"/>
                </a:solidFill>
                <a:latin typeface="Open Sans"/>
                <a:ea typeface="Open Sans"/>
                <a:cs typeface="Open Sans"/>
                <a:sym typeface="Open Sans"/>
              </a:rPr>
              <a:t>Using the Marketing strategies for Research4Life resources workbook, the library staff can identify the institution’s client groups, their information needs and what resources are available, plus develop a survey and the strategy for distributing the questionnaire.</a:t>
            </a:r>
            <a:endParaRPr sz="2500"/>
          </a:p>
          <a:p>
            <a:pPr indent="-349250" lvl="0" marL="355600" rtl="0" algn="l">
              <a:lnSpc>
                <a:spcPct val="100000"/>
              </a:lnSpc>
              <a:spcBef>
                <a:spcPts val="0"/>
              </a:spcBef>
              <a:spcAft>
                <a:spcPts val="0"/>
              </a:spcAft>
              <a:buClr>
                <a:schemeClr val="dk2"/>
              </a:buClr>
              <a:buSzPts val="2300"/>
              <a:buChar char="●"/>
            </a:pPr>
            <a:r>
              <a:rPr lang="en-US" sz="2100">
                <a:solidFill>
                  <a:schemeClr val="dk1"/>
                </a:solidFill>
                <a:latin typeface="Open Sans"/>
                <a:ea typeface="Open Sans"/>
                <a:cs typeface="Open Sans"/>
                <a:sym typeface="Open Sans"/>
              </a:rPr>
              <a:t>This lesson also discussed the Research4Life promotional and marketing material plus the social media channels.  These resources are useful for all advocacy and marketing activities.</a:t>
            </a:r>
            <a:endParaRPr sz="2500"/>
          </a:p>
          <a:p>
            <a:pPr indent="-349250" lvl="0" marL="355600" rtl="0" algn="l">
              <a:lnSpc>
                <a:spcPct val="100000"/>
              </a:lnSpc>
              <a:spcBef>
                <a:spcPts val="0"/>
              </a:spcBef>
              <a:spcAft>
                <a:spcPts val="0"/>
              </a:spcAft>
              <a:buClr>
                <a:schemeClr val="dk2"/>
              </a:buClr>
              <a:buSzPts val="2300"/>
              <a:buChar char="●"/>
            </a:pPr>
            <a:r>
              <a:rPr lang="en-US" sz="2100">
                <a:solidFill>
                  <a:schemeClr val="dk1"/>
                </a:solidFill>
                <a:latin typeface="Open Sans"/>
                <a:ea typeface="Open Sans"/>
                <a:cs typeface="Open Sans"/>
                <a:sym typeface="Open Sans"/>
              </a:rPr>
              <a:t>The lesson concludes with examples of two workshop programmes and scenarios for four workshops.  These examples show how training is tailored to the unique information needs of various client groups.</a:t>
            </a:r>
            <a:endParaRPr sz="2100">
              <a:solidFill>
                <a:schemeClr val="dk1"/>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sz="2000">
              <a:solidFill>
                <a:schemeClr val="dk1"/>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9"/>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Additional Resources</a:t>
            </a:r>
            <a:endParaRPr>
              <a:solidFill>
                <a:srgbClr val="586F7C"/>
              </a:solidFill>
              <a:latin typeface="Open Sans"/>
              <a:ea typeface="Open Sans"/>
              <a:cs typeface="Open Sans"/>
              <a:sym typeface="Open Sans"/>
            </a:endParaRPr>
          </a:p>
        </p:txBody>
      </p:sp>
      <p:sp>
        <p:nvSpPr>
          <p:cNvPr id="355" name="Google Shape;355;p9"/>
          <p:cNvSpPr txBox="1"/>
          <p:nvPr>
            <p:ph idx="1" type="body"/>
          </p:nvPr>
        </p:nvSpPr>
        <p:spPr>
          <a:xfrm>
            <a:off x="308200" y="2086500"/>
            <a:ext cx="11559000" cy="3599400"/>
          </a:xfrm>
          <a:prstGeom prst="rect">
            <a:avLst/>
          </a:prstGeom>
          <a:noFill/>
          <a:ln>
            <a:noFill/>
          </a:ln>
        </p:spPr>
        <p:txBody>
          <a:bodyPr anchorCtr="0" anchor="t" bIns="45700" lIns="91425" spcFirstLastPara="1" rIns="91425" wrap="square" tIns="45700">
            <a:noAutofit/>
          </a:bodyPr>
          <a:lstStyle/>
          <a:p>
            <a:pPr indent="0" lvl="0" marL="133350" rtl="0" algn="l">
              <a:lnSpc>
                <a:spcPct val="150000"/>
              </a:lnSpc>
              <a:spcBef>
                <a:spcPts val="0"/>
              </a:spcBef>
              <a:spcAft>
                <a:spcPts val="0"/>
              </a:spcAft>
              <a:buClr>
                <a:srgbClr val="586F7C"/>
              </a:buClr>
              <a:buSzPts val="1500"/>
              <a:buNone/>
            </a:pPr>
            <a:r>
              <a:rPr lang="en-US" sz="2200">
                <a:latin typeface="Open Sans"/>
                <a:ea typeface="Open Sans"/>
                <a:cs typeface="Open Sans"/>
                <a:sym typeface="Open Sans"/>
              </a:rPr>
              <a:t>Association of College &amp; Research Libraries (ACRL). ‘Marketing The Academic Library’. Text, 11 September 2011. Accessed 3 November 2020  </a:t>
            </a:r>
            <a:r>
              <a:rPr lang="en-US" sz="2200" u="sng">
                <a:solidFill>
                  <a:srgbClr val="3C78D8"/>
                </a:solidFill>
                <a:latin typeface="Open Sans"/>
                <a:ea typeface="Open Sans"/>
                <a:cs typeface="Open Sans"/>
                <a:sym typeface="Open Sans"/>
                <a:hlinkClick r:id="rId3">
                  <a:extLst>
                    <a:ext uri="{A12FA001-AC4F-418D-AE19-62706E023703}">
                      <ahyp:hlinkClr val="tx"/>
                    </a:ext>
                  </a:extLst>
                </a:hlinkClick>
              </a:rPr>
              <a:t>http://www.ala.org/acrl/issues/marketing</a:t>
            </a:r>
            <a:r>
              <a:rPr lang="en-US" sz="2200">
                <a:solidFill>
                  <a:srgbClr val="3C78D8"/>
                </a:solidFill>
                <a:latin typeface="Open Sans"/>
                <a:ea typeface="Open Sans"/>
                <a:cs typeface="Open Sans"/>
                <a:sym typeface="Open Sans"/>
              </a:rPr>
              <a:t> </a:t>
            </a:r>
            <a:endParaRPr sz="2200">
              <a:solidFill>
                <a:schemeClr val="dk1"/>
              </a:solidFill>
              <a:latin typeface="Open Sans"/>
              <a:ea typeface="Open Sans"/>
              <a:cs typeface="Open Sans"/>
              <a:sym typeface="Open Sans"/>
            </a:endParaRPr>
          </a:p>
          <a:p>
            <a:pPr indent="0" lvl="0" marL="133350" rtl="0" algn="l">
              <a:lnSpc>
                <a:spcPct val="150000"/>
              </a:lnSpc>
              <a:spcBef>
                <a:spcPts val="0"/>
              </a:spcBef>
              <a:spcAft>
                <a:spcPts val="0"/>
              </a:spcAft>
              <a:buClr>
                <a:srgbClr val="586F7C"/>
              </a:buClr>
              <a:buSzPts val="1500"/>
              <a:buNone/>
            </a:pPr>
            <a:r>
              <a:rPr lang="en-US" sz="2200">
                <a:latin typeface="Open Sans"/>
                <a:ea typeface="Open Sans"/>
                <a:cs typeface="Open Sans"/>
                <a:sym typeface="Open Sans"/>
              </a:rPr>
              <a:t>Hardenbrook, Joe. ‘Marketing and Advocating for the Academic Library’. Mr. Library Dude (blog), 5 March 2019. Accessed 3 November 2020  </a:t>
            </a:r>
            <a:r>
              <a:rPr lang="en-US" sz="2200" u="sng">
                <a:solidFill>
                  <a:srgbClr val="3C78D8"/>
                </a:solidFill>
                <a:latin typeface="Open Sans"/>
                <a:ea typeface="Open Sans"/>
                <a:cs typeface="Open Sans"/>
                <a:sym typeface="Open Sans"/>
                <a:hlinkClick r:id="rId4">
                  <a:extLst>
                    <a:ext uri="{A12FA001-AC4F-418D-AE19-62706E023703}">
                      <ahyp:hlinkClr val="tx"/>
                    </a:ext>
                  </a:extLst>
                </a:hlinkClick>
              </a:rPr>
              <a:t>https://mrlibrarydude.wordpress.com/2019/03/0</a:t>
            </a:r>
            <a:r>
              <a:rPr lang="en-US" sz="2200" u="sng">
                <a:solidFill>
                  <a:srgbClr val="134F5C"/>
                </a:solidFill>
                <a:latin typeface="Open Sans"/>
                <a:ea typeface="Open Sans"/>
                <a:cs typeface="Open Sans"/>
                <a:sym typeface="Open Sans"/>
                <a:hlinkClick r:id="rId5">
                  <a:extLst>
                    <a:ext uri="{A12FA001-AC4F-418D-AE19-62706E023703}">
                      <ahyp:hlinkClr val="tx"/>
                    </a:ext>
                  </a:extLst>
                </a:hlinkClick>
              </a:rPr>
              <a:t>4</a:t>
            </a:r>
            <a:r>
              <a:rPr lang="en-US" sz="2200" u="sng">
                <a:solidFill>
                  <a:srgbClr val="3C78D8"/>
                </a:solidFill>
                <a:latin typeface="Open Sans"/>
                <a:ea typeface="Open Sans"/>
                <a:cs typeface="Open Sans"/>
                <a:sym typeface="Open Sans"/>
                <a:hlinkClick r:id="rId6">
                  <a:extLst>
                    <a:ext uri="{A12FA001-AC4F-418D-AE19-62706E023703}">
                      <ahyp:hlinkClr val="tx"/>
                    </a:ext>
                  </a:extLst>
                </a:hlinkClick>
              </a:rPr>
              <a:t>/marketing-and-advocating-for-the-academic-library/</a:t>
            </a:r>
            <a:r>
              <a:rPr lang="en-US" sz="2200" u="sng">
                <a:solidFill>
                  <a:srgbClr val="4EB748"/>
                </a:solidFill>
                <a:latin typeface="Open Sans"/>
                <a:ea typeface="Open Sans"/>
                <a:cs typeface="Open Sans"/>
                <a:sym typeface="Open Sans"/>
              </a:rPr>
              <a:t> </a:t>
            </a:r>
            <a:endParaRPr sz="2200">
              <a:solidFill>
                <a:srgbClr val="4EB748"/>
              </a:solidFill>
              <a:latin typeface="Open Sans"/>
              <a:ea typeface="Open Sans"/>
              <a:cs typeface="Open Sans"/>
              <a:sym typeface="Open Sans"/>
            </a:endParaRPr>
          </a:p>
          <a:p>
            <a:pPr indent="0" lvl="0" marL="133350" rtl="0" algn="l">
              <a:lnSpc>
                <a:spcPct val="150000"/>
              </a:lnSpc>
              <a:spcBef>
                <a:spcPts val="0"/>
              </a:spcBef>
              <a:spcAft>
                <a:spcPts val="0"/>
              </a:spcAft>
              <a:buClr>
                <a:srgbClr val="586F7C"/>
              </a:buClr>
              <a:buSzPts val="1500"/>
              <a:buNone/>
            </a:pPr>
            <a:r>
              <a:rPr lang="en-US" sz="2200">
                <a:latin typeface="Open Sans"/>
                <a:ea typeface="Open Sans"/>
                <a:cs typeface="Open Sans"/>
                <a:sym typeface="Open Sans"/>
              </a:rPr>
              <a:t>StatPac. </a:t>
            </a:r>
            <a:r>
              <a:rPr lang="en-US" sz="2200">
                <a:latin typeface="Open Sans"/>
                <a:ea typeface="Open Sans"/>
                <a:cs typeface="Open Sans"/>
                <a:sym typeface="Open Sans"/>
              </a:rPr>
              <a:t>‘How to Design a Survey’. Accessed 3 November 2020. </a:t>
            </a:r>
            <a:r>
              <a:rPr lang="en-US" sz="2200" u="sng">
                <a:solidFill>
                  <a:srgbClr val="3C78D8"/>
                </a:solidFill>
                <a:latin typeface="Open Sans"/>
                <a:ea typeface="Open Sans"/>
                <a:cs typeface="Open Sans"/>
                <a:sym typeface="Open Sans"/>
                <a:hlinkClick r:id="rId7">
                  <a:extLst>
                    <a:ext uri="{A12FA001-AC4F-418D-AE19-62706E023703}">
                      <ahyp:hlinkClr val="tx"/>
                    </a:ext>
                  </a:extLst>
                </a:hlinkClick>
              </a:rPr>
              <a:t>https://www.statpac.com/surveys/</a:t>
            </a:r>
            <a:r>
              <a:rPr lang="en-US" sz="2200">
                <a:solidFill>
                  <a:srgbClr val="6AA84F"/>
                </a:solidFill>
                <a:latin typeface="Open Sans"/>
                <a:ea typeface="Open Sans"/>
                <a:cs typeface="Open Sans"/>
                <a:sym typeface="Open Sans"/>
              </a:rPr>
              <a:t> </a:t>
            </a:r>
            <a:r>
              <a:rPr lang="en-US" sz="2200">
                <a:solidFill>
                  <a:srgbClr val="1155CC"/>
                </a:solidFill>
                <a:latin typeface="Open Sans"/>
                <a:ea typeface="Open Sans"/>
                <a:cs typeface="Open Sans"/>
                <a:sym typeface="Open Sans"/>
              </a:rPr>
              <a:t> </a:t>
            </a:r>
            <a:endParaRPr sz="2200" u="sng">
              <a:solidFill>
                <a:srgbClr val="0000FF"/>
              </a:solidFill>
              <a:latin typeface="Open Sans"/>
              <a:ea typeface="Open Sans"/>
              <a:cs typeface="Open Sans"/>
              <a:sym typeface="Open Sans"/>
            </a:endParaRPr>
          </a:p>
          <a:p>
            <a:pPr indent="0" lvl="0" marL="133350" rtl="0" algn="l">
              <a:lnSpc>
                <a:spcPct val="150000"/>
              </a:lnSpc>
              <a:spcBef>
                <a:spcPts val="0"/>
              </a:spcBef>
              <a:spcAft>
                <a:spcPts val="0"/>
              </a:spcAft>
              <a:buClr>
                <a:srgbClr val="586F7C"/>
              </a:buClr>
              <a:buSzPts val="1500"/>
              <a:buNone/>
            </a:pPr>
            <a:r>
              <a:t/>
            </a:r>
            <a:endParaRPr sz="1800" u="sng">
              <a:solidFill>
                <a:srgbClr val="1155CC"/>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361" name="Google Shape;361;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23850" lvl="0" marL="457200" rtl="0" algn="l">
              <a:lnSpc>
                <a:spcPct val="150000"/>
              </a:lnSpc>
              <a:spcBef>
                <a:spcPts val="0"/>
              </a:spcBef>
              <a:spcAft>
                <a:spcPts val="0"/>
              </a:spcAft>
              <a:buClr>
                <a:srgbClr val="586F7C"/>
              </a:buClr>
              <a:buSzPts val="1500"/>
              <a:buFont typeface="Open Sans"/>
              <a:buChar char="●"/>
            </a:pPr>
            <a:r>
              <a:rPr lang="en-US" sz="2100">
                <a:solidFill>
                  <a:srgbClr val="586F7C"/>
                </a:solidFill>
                <a:latin typeface="Open Sans"/>
                <a:ea typeface="Open Sans"/>
                <a:cs typeface="Open Sans"/>
                <a:sym typeface="Open Sans"/>
              </a:rPr>
              <a:t>Visit us at </a:t>
            </a:r>
            <a:r>
              <a:rPr lang="en-US" sz="2100">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a:t>
            </a:r>
            <a:r>
              <a:rPr lang="en-US" sz="2100" u="sng">
                <a:solidFill>
                  <a:srgbClr val="586F7C"/>
                </a:solidFill>
                <a:latin typeface="Open Sans"/>
                <a:ea typeface="Open Sans"/>
                <a:cs typeface="Open Sans"/>
                <a:sym typeface="Open Sans"/>
                <a:hlinkClick r:id="rId4">
                  <a:extLst>
                    <a:ext uri="{A12FA001-AC4F-418D-AE19-62706E023703}">
                      <ahyp:hlinkClr val="tx"/>
                    </a:ext>
                  </a:extLst>
                </a:hlinkClick>
              </a:rPr>
              <a:t>g</a:t>
            </a:r>
            <a:endParaRPr sz="2100">
              <a:solidFill>
                <a:srgbClr val="586F7C"/>
              </a:solidFill>
              <a:latin typeface="Open Sans"/>
              <a:ea typeface="Open Sans"/>
              <a:cs typeface="Open Sans"/>
              <a:sym typeface="Open Sans"/>
            </a:endParaRPr>
          </a:p>
          <a:p>
            <a:pPr indent="-323850" lvl="0" marL="457200" rtl="0" algn="l">
              <a:lnSpc>
                <a:spcPct val="150000"/>
              </a:lnSpc>
              <a:spcBef>
                <a:spcPts val="0"/>
              </a:spcBef>
              <a:spcAft>
                <a:spcPts val="0"/>
              </a:spcAft>
              <a:buClr>
                <a:srgbClr val="586F7C"/>
              </a:buClr>
              <a:buSzPts val="1500"/>
              <a:buFont typeface="Open Sans"/>
              <a:buChar char="●"/>
            </a:pPr>
            <a:r>
              <a:rPr lang="en-US" sz="2100">
                <a:solidFill>
                  <a:srgbClr val="586F7C"/>
                </a:solidFill>
                <a:latin typeface="Open Sans"/>
                <a:ea typeface="Open Sans"/>
                <a:cs typeface="Open Sans"/>
                <a:sym typeface="Open Sans"/>
              </a:rPr>
              <a:t>Contact us at </a:t>
            </a:r>
            <a:r>
              <a:rPr lang="en-US" sz="2100">
                <a:solidFill>
                  <a:srgbClr val="586F7C"/>
                </a:solidFill>
                <a:uFill>
                  <a:noFill/>
                </a:uFill>
                <a:latin typeface="Open Sans"/>
                <a:ea typeface="Open Sans"/>
                <a:cs typeface="Open Sans"/>
                <a:sym typeface="Open Sans"/>
                <a:hlinkClick r:id="rId5">
                  <a:extLst>
                    <a:ext uri="{A12FA001-AC4F-418D-AE19-62706E023703}">
                      <ahyp:hlinkClr val="tx"/>
                    </a:ext>
                  </a:extLst>
                </a:hlinkClick>
              </a:rPr>
              <a:t>r4l@research4life.org</a:t>
            </a:r>
            <a:r>
              <a:rPr lang="en-US" sz="2100">
                <a:solidFill>
                  <a:srgbClr val="586F7C"/>
                </a:solidFill>
                <a:latin typeface="Open Sans"/>
                <a:ea typeface="Open Sans"/>
                <a:cs typeface="Open Sans"/>
                <a:sym typeface="Open Sans"/>
              </a:rPr>
              <a:t> </a:t>
            </a:r>
            <a:endParaRPr sz="2100">
              <a:solidFill>
                <a:srgbClr val="586F7C"/>
              </a:solidFill>
              <a:latin typeface="Open Sans"/>
              <a:ea typeface="Open Sans"/>
              <a:cs typeface="Open Sans"/>
              <a:sym typeface="Open Sans"/>
            </a:endParaRPr>
          </a:p>
          <a:p>
            <a:pPr indent="-323850" lvl="0" marL="457200" rtl="0" algn="l">
              <a:lnSpc>
                <a:spcPct val="150000"/>
              </a:lnSpc>
              <a:spcBef>
                <a:spcPts val="0"/>
              </a:spcBef>
              <a:spcAft>
                <a:spcPts val="0"/>
              </a:spcAft>
              <a:buClr>
                <a:srgbClr val="586F7C"/>
              </a:buClr>
              <a:buSzPts val="1500"/>
              <a:buFont typeface="Open Sans"/>
              <a:buChar char="●"/>
            </a:pPr>
            <a:r>
              <a:rPr lang="en-US" sz="2100">
                <a:solidFill>
                  <a:srgbClr val="586F7C"/>
                </a:solidFill>
                <a:latin typeface="Open Sans"/>
                <a:ea typeface="Open Sans"/>
                <a:cs typeface="Open Sans"/>
                <a:sym typeface="Open Sans"/>
              </a:rPr>
              <a:t>Find out about other training materials [</a:t>
            </a:r>
            <a:r>
              <a:rPr lang="en-US" sz="2100" u="sng">
                <a:solidFill>
                  <a:srgbClr val="3C78D8"/>
                </a:solidFill>
                <a:latin typeface="Open Sans"/>
                <a:ea typeface="Open Sans"/>
                <a:cs typeface="Open Sans"/>
                <a:sym typeface="Open Sans"/>
                <a:hlinkClick r:id="rId6">
                  <a:extLst>
                    <a:ext uri="{A12FA001-AC4F-418D-AE19-62706E023703}">
                      <ahyp:hlinkClr val="tx"/>
                    </a:ext>
                  </a:extLst>
                </a:hlinkClick>
              </a:rPr>
              <a:t>www.research4life.org/training</a:t>
            </a:r>
            <a:r>
              <a:rPr lang="en-US" sz="2100">
                <a:solidFill>
                  <a:srgbClr val="586F7C"/>
                </a:solidFill>
                <a:latin typeface="Open Sans"/>
                <a:ea typeface="Open Sans"/>
                <a:cs typeface="Open Sans"/>
                <a:sym typeface="Open Sans"/>
              </a:rPr>
              <a:t>]</a:t>
            </a:r>
            <a:endParaRPr sz="2100">
              <a:solidFill>
                <a:srgbClr val="586F7C"/>
              </a:solidFill>
              <a:latin typeface="Open Sans"/>
              <a:ea typeface="Open Sans"/>
              <a:cs typeface="Open Sans"/>
              <a:sym typeface="Open Sans"/>
            </a:endParaRPr>
          </a:p>
          <a:p>
            <a:pPr indent="-323850" lvl="0" marL="457200" rtl="0" algn="l">
              <a:lnSpc>
                <a:spcPct val="150000"/>
              </a:lnSpc>
              <a:spcBef>
                <a:spcPts val="0"/>
              </a:spcBef>
              <a:spcAft>
                <a:spcPts val="0"/>
              </a:spcAft>
              <a:buClr>
                <a:srgbClr val="586F7C"/>
              </a:buClr>
              <a:buSzPts val="1500"/>
              <a:buFont typeface="Open Sans"/>
              <a:buChar char="●"/>
            </a:pPr>
            <a:r>
              <a:rPr lang="en-US" sz="2100">
                <a:solidFill>
                  <a:srgbClr val="586F7C"/>
                </a:solidFill>
                <a:latin typeface="Open Sans"/>
                <a:ea typeface="Open Sans"/>
                <a:cs typeface="Open Sans"/>
                <a:sym typeface="Open Sans"/>
              </a:rPr>
              <a:t>Subscribe to Research4Life newsletter [</a:t>
            </a:r>
            <a:r>
              <a:rPr lang="en-US" sz="2100" u="sng">
                <a:solidFill>
                  <a:srgbClr val="3C78D8"/>
                </a:solidFill>
                <a:latin typeface="Open Sans"/>
                <a:ea typeface="Open Sans"/>
                <a:cs typeface="Open Sans"/>
                <a:sym typeface="Open Sans"/>
                <a:hlinkClick r:id="rId7">
                  <a:extLst>
                    <a:ext uri="{A12FA001-AC4F-418D-AE19-62706E023703}">
                      <ahyp:hlinkClr val="tx"/>
                    </a:ext>
                  </a:extLst>
                </a:hlinkClick>
              </a:rPr>
              <a:t>www.research4life.org/newsletter</a:t>
            </a:r>
            <a:r>
              <a:rPr lang="en-US" sz="2100">
                <a:solidFill>
                  <a:srgbClr val="586F7C"/>
                </a:solidFill>
                <a:latin typeface="Open Sans"/>
                <a:ea typeface="Open Sans"/>
                <a:cs typeface="Open Sans"/>
                <a:sym typeface="Open Sans"/>
              </a:rPr>
              <a:t>]</a:t>
            </a:r>
            <a:endParaRPr sz="2100">
              <a:solidFill>
                <a:srgbClr val="586F7C"/>
              </a:solidFill>
              <a:latin typeface="Open Sans"/>
              <a:ea typeface="Open Sans"/>
              <a:cs typeface="Open Sans"/>
              <a:sym typeface="Open Sans"/>
            </a:endParaRPr>
          </a:p>
          <a:p>
            <a:pPr indent="-323850" lvl="0" marL="457200" rtl="0" algn="l">
              <a:lnSpc>
                <a:spcPct val="150000"/>
              </a:lnSpc>
              <a:spcBef>
                <a:spcPts val="0"/>
              </a:spcBef>
              <a:spcAft>
                <a:spcPts val="0"/>
              </a:spcAft>
              <a:buClr>
                <a:srgbClr val="586F7C"/>
              </a:buClr>
              <a:buSzPts val="1500"/>
              <a:buFont typeface="Open Sans"/>
              <a:buChar char="●"/>
            </a:pPr>
            <a:r>
              <a:rPr lang="en-US" sz="2100">
                <a:solidFill>
                  <a:srgbClr val="586F7C"/>
                </a:solidFill>
                <a:latin typeface="Open Sans"/>
                <a:ea typeface="Open Sans"/>
                <a:cs typeface="Open Sans"/>
                <a:sym typeface="Open Sans"/>
              </a:rPr>
              <a:t>Check out Research4Life videos [</a:t>
            </a:r>
            <a:r>
              <a:rPr lang="en-US" sz="2100" u="sng">
                <a:solidFill>
                  <a:srgbClr val="3C78D8"/>
                </a:solidFill>
                <a:latin typeface="Open Sans"/>
                <a:ea typeface="Open Sans"/>
                <a:cs typeface="Open Sans"/>
                <a:sym typeface="Open Sans"/>
                <a:hlinkClick r:id="rId8">
                  <a:extLst>
                    <a:ext uri="{A12FA001-AC4F-418D-AE19-62706E023703}">
                      <ahyp:hlinkClr val="tx"/>
                    </a:ext>
                  </a:extLst>
                </a:hlinkClick>
              </a:rPr>
              <a:t>https://bit.ly/2w3CU5C</a:t>
            </a:r>
            <a:r>
              <a:rPr lang="en-US" sz="2100">
                <a:solidFill>
                  <a:srgbClr val="586F7C"/>
                </a:solidFill>
                <a:latin typeface="Open Sans"/>
                <a:ea typeface="Open Sans"/>
                <a:cs typeface="Open Sans"/>
                <a:sym typeface="Open Sans"/>
              </a:rPr>
              <a:t>]</a:t>
            </a:r>
            <a:endParaRPr sz="2100">
              <a:solidFill>
                <a:srgbClr val="586F7C"/>
              </a:solidFill>
              <a:latin typeface="Open Sans"/>
              <a:ea typeface="Open Sans"/>
              <a:cs typeface="Open Sans"/>
              <a:sym typeface="Open Sans"/>
            </a:endParaRPr>
          </a:p>
          <a:p>
            <a:pPr indent="-323850" lvl="0" marL="457200" rtl="0" algn="l">
              <a:lnSpc>
                <a:spcPct val="150000"/>
              </a:lnSpc>
              <a:spcBef>
                <a:spcPts val="0"/>
              </a:spcBef>
              <a:spcAft>
                <a:spcPts val="0"/>
              </a:spcAft>
              <a:buClr>
                <a:srgbClr val="586F7C"/>
              </a:buClr>
              <a:buSzPts val="1500"/>
              <a:buFont typeface="Open Sans"/>
              <a:buChar char="●"/>
            </a:pPr>
            <a:r>
              <a:rPr lang="en-US" sz="2100">
                <a:solidFill>
                  <a:srgbClr val="586F7C"/>
                </a:solidFill>
                <a:latin typeface="Open Sans"/>
                <a:ea typeface="Open Sans"/>
                <a:cs typeface="Open Sans"/>
                <a:sym typeface="Open Sans"/>
              </a:rPr>
              <a:t>Follow us on Twitter @r4lpartnership and </a:t>
            </a:r>
            <a:r>
              <a:rPr lang="en-US" sz="2100">
                <a:solidFill>
                  <a:srgbClr val="586F7C"/>
                </a:solidFill>
                <a:latin typeface="Open Sans"/>
                <a:ea typeface="Open Sans"/>
                <a:cs typeface="Open Sans"/>
                <a:sym typeface="Open Sans"/>
                <a:extLst>
                  <a:ext uri="http://customooxmlschemas.google.com/">
                    <go:slidesCustomData xmlns:go="http://customooxmlschemas.google.com/" textRoundtripDataId="10"/>
                  </a:ext>
                </a:extLst>
              </a:rPr>
              <a:t>Facebook</a:t>
            </a:r>
            <a:r>
              <a:rPr lang="en-US" sz="2100">
                <a:solidFill>
                  <a:srgbClr val="586F7C"/>
                </a:solidFill>
                <a:latin typeface="Open Sans"/>
                <a:ea typeface="Open Sans"/>
                <a:cs typeface="Open Sans"/>
                <a:sym typeface="Open Sans"/>
              </a:rPr>
              <a:t> @R4Lpartnership</a:t>
            </a:r>
            <a:endParaRPr sz="2100">
              <a:solidFill>
                <a:schemeClr val="dk1"/>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367" name="Google Shape;367;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368" name="Google Shape;368;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369" name="Google Shape;369;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370" name="Google Shape;370;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371" name="Google Shape;371;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accent5"/>
                </a:solidFill>
                <a:latin typeface="Open Sans"/>
                <a:ea typeface="Open Sans"/>
                <a:cs typeface="Open Sans"/>
                <a:sym typeface="Open Sans"/>
                <a:hlinkClick r:id="rId8">
                  <a:extLst>
                    <a:ext uri="{A12FA001-AC4F-418D-AE19-62706E023703}">
                      <ahyp:hlinkClr val="tx"/>
                    </a:ext>
                  </a:extLst>
                </a:hlinkClick>
              </a:rPr>
              <a:t>www.research4life.org</a:t>
            </a:r>
            <a:endParaRPr b="0" i="0" sz="3000" u="none" cap="none" strike="noStrike">
              <a:solidFill>
                <a:schemeClr val="accent5"/>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chemeClr val="accent5"/>
                </a:solidFill>
                <a:latin typeface="Open Sans"/>
                <a:ea typeface="Open Sans"/>
                <a:cs typeface="Open Sans"/>
                <a:sym typeface="Open Sans"/>
              </a:rPr>
            </a:br>
            <a:r>
              <a:rPr b="0" i="0" lang="en-US" sz="3000" u="sng" cap="none" strike="noStrike">
                <a:solidFill>
                  <a:schemeClr val="accent5"/>
                </a:solidFill>
                <a:latin typeface="Open Sans"/>
                <a:ea typeface="Open Sans"/>
                <a:cs typeface="Open Sans"/>
                <a:sym typeface="Open Sans"/>
                <a:hlinkClick r:id="rId9">
                  <a:extLst>
                    <a:ext uri="{A12FA001-AC4F-418D-AE19-62706E023703}">
                      <ahyp:hlinkClr val="tx"/>
                    </a:ext>
                  </a:extLst>
                </a:hlinkClick>
              </a:rPr>
              <a:t>r4l@research4life.org</a:t>
            </a:r>
            <a:r>
              <a:rPr b="0" i="0" lang="en-US" sz="3000" u="none" cap="none" strike="noStrike">
                <a:solidFill>
                  <a:schemeClr val="accent5"/>
                </a:solidFill>
                <a:latin typeface="Open Sans"/>
                <a:ea typeface="Open Sans"/>
                <a:cs typeface="Open Sans"/>
                <a:sym typeface="Open Sans"/>
              </a:rPr>
              <a:t> </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372" name="Google Shape;372;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programmes: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Marketing Plan Tool </a:t>
            </a:r>
            <a:br>
              <a:rPr lang="en-US" sz="3330">
                <a:solidFill>
                  <a:srgbClr val="586F7C"/>
                </a:solidFill>
                <a:latin typeface="Open Sans"/>
                <a:ea typeface="Open Sans"/>
                <a:cs typeface="Open Sans"/>
                <a:sym typeface="Open Sans"/>
              </a:rPr>
            </a:br>
            <a:endParaRPr sz="3330">
              <a:solidFill>
                <a:srgbClr val="586F7C"/>
              </a:solidFill>
              <a:latin typeface="Open Sans"/>
              <a:ea typeface="Open Sans"/>
              <a:cs typeface="Open Sans"/>
              <a:sym typeface="Open Sans"/>
            </a:endParaRPr>
          </a:p>
        </p:txBody>
      </p:sp>
      <p:sp>
        <p:nvSpPr>
          <p:cNvPr id="99" name="Google Shape;99;p4"/>
          <p:cNvSpPr txBox="1"/>
          <p:nvPr>
            <p:ph idx="1" type="body"/>
          </p:nvPr>
        </p:nvSpPr>
        <p:spPr>
          <a:xfrm>
            <a:off x="521688" y="1915782"/>
            <a:ext cx="11332500" cy="4596600"/>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There are some similarities between developing a </a:t>
            </a:r>
            <a:r>
              <a:rPr b="1" lang="en-US" sz="2200">
                <a:solidFill>
                  <a:schemeClr val="dk1"/>
                </a:solidFill>
                <a:latin typeface="Open Sans"/>
                <a:ea typeface="Open Sans"/>
                <a:cs typeface="Open Sans"/>
                <a:sym typeface="Open Sans"/>
              </a:rPr>
              <a:t>marketing strategy </a:t>
            </a:r>
            <a:r>
              <a:rPr lang="en-US" sz="2200">
                <a:solidFill>
                  <a:schemeClr val="dk1"/>
                </a:solidFill>
                <a:latin typeface="Open Sans"/>
                <a:ea typeface="Open Sans"/>
                <a:cs typeface="Open Sans"/>
                <a:sym typeface="Open Sans"/>
              </a:rPr>
              <a:t>and an </a:t>
            </a:r>
            <a:r>
              <a:rPr b="1" lang="en-US" sz="2200">
                <a:solidFill>
                  <a:schemeClr val="dk1"/>
                </a:solidFill>
                <a:latin typeface="Open Sans"/>
                <a:ea typeface="Open Sans"/>
                <a:cs typeface="Open Sans"/>
                <a:sym typeface="Open Sans"/>
              </a:rPr>
              <a:t>advocacy strategy.</a:t>
            </a:r>
            <a:endParaRPr sz="2200"/>
          </a:p>
          <a:p>
            <a:pPr indent="-342900" lvl="0" marL="355600" rtl="0" algn="l">
              <a:lnSpc>
                <a:spcPct val="15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Marketing is more customer-oriented and aims to “sell” a product or service.</a:t>
            </a:r>
            <a:endParaRPr sz="2200"/>
          </a:p>
          <a:p>
            <a:pPr indent="-342900" lvl="0" marL="355600" rtl="0" algn="l">
              <a:lnSpc>
                <a:spcPct val="15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Marketing can increase the library’s visibility therefore it should be part of a library’s overall strategic plan.</a:t>
            </a:r>
            <a:endParaRPr sz="2200"/>
          </a:p>
          <a:p>
            <a:pPr indent="-342900" lvl="0" marL="355600" rtl="0" algn="l">
              <a:lnSpc>
                <a:spcPct val="15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A marketing plan provides libraries with a framework for the effective, logical and comprehensive development of marketing activities.</a:t>
            </a:r>
            <a:endParaRPr sz="2200"/>
          </a:p>
          <a:p>
            <a:pPr indent="-342900" lvl="0" marL="355600" rtl="0" algn="l">
              <a:lnSpc>
                <a:spcPct val="15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A marketing plan that is tailored to an institution can help the library use its resources more efficiently and benefit advocacy work.</a:t>
            </a:r>
            <a:endParaRPr sz="22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Marketing for Research4Life </a:t>
            </a:r>
            <a:endParaRPr>
              <a:solidFill>
                <a:srgbClr val="586F7C"/>
              </a:solidFill>
              <a:latin typeface="Open Sans"/>
              <a:ea typeface="Open Sans"/>
              <a:cs typeface="Open Sans"/>
              <a:sym typeface="Open Sans"/>
            </a:endParaRPr>
          </a:p>
        </p:txBody>
      </p:sp>
      <p:sp>
        <p:nvSpPr>
          <p:cNvPr id="106" name="Google Shape;106;p5"/>
          <p:cNvSpPr txBox="1"/>
          <p:nvPr>
            <p:ph idx="1" type="body"/>
          </p:nvPr>
        </p:nvSpPr>
        <p:spPr>
          <a:xfrm>
            <a:off x="293250" y="1971525"/>
            <a:ext cx="11605500" cy="4596600"/>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A marketing plan will educate the institution’s customers or client groups about the full potential of the resources available through the </a:t>
            </a:r>
            <a:r>
              <a:rPr b="1" lang="en-US">
                <a:solidFill>
                  <a:schemeClr val="dk1"/>
                </a:solidFill>
                <a:latin typeface="Open Sans"/>
                <a:ea typeface="Open Sans"/>
                <a:cs typeface="Open Sans"/>
                <a:sym typeface="Open Sans"/>
              </a:rPr>
              <a:t>Research4Life</a:t>
            </a:r>
            <a:r>
              <a:rPr lang="en-US">
                <a:solidFill>
                  <a:schemeClr val="dk1"/>
                </a:solidFill>
                <a:latin typeface="Open Sans"/>
                <a:ea typeface="Open Sans"/>
                <a:cs typeface="Open Sans"/>
                <a:sym typeface="Open Sans"/>
              </a:rPr>
              <a:t> platform.</a:t>
            </a:r>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This will benefit research, education, policy-making, and other outcomes.</a:t>
            </a:r>
            <a:endParaRPr>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An effective marketing strategy will increase the use of the Research4Life and justify the continued support by the participating publishers.</a:t>
            </a:r>
            <a:endParaRPr/>
          </a:p>
          <a:p>
            <a:pPr indent="0" lvl="0" marL="457200" rtl="0" algn="l">
              <a:lnSpc>
                <a:spcPct val="150000"/>
              </a:lnSpc>
              <a:spcBef>
                <a:spcPts val="0"/>
              </a:spcBef>
              <a:spcAft>
                <a:spcPts val="0"/>
              </a:spcAft>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Marketing for Research4Life </a:t>
            </a:r>
            <a:endParaRPr>
              <a:solidFill>
                <a:srgbClr val="586F7C"/>
              </a:solidFill>
              <a:latin typeface="Open Sans"/>
              <a:ea typeface="Open Sans"/>
              <a:cs typeface="Open Sans"/>
              <a:sym typeface="Open Sans"/>
            </a:endParaRPr>
          </a:p>
        </p:txBody>
      </p:sp>
      <p:sp>
        <p:nvSpPr>
          <p:cNvPr id="113" name="Google Shape;113;p3"/>
          <p:cNvSpPr txBox="1"/>
          <p:nvPr>
            <p:ph idx="1" type="body"/>
          </p:nvPr>
        </p:nvSpPr>
        <p:spPr>
          <a:xfrm>
            <a:off x="293250" y="1971525"/>
            <a:ext cx="11605500" cy="4596600"/>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A marketing plan will educate the institution’s customers or client groups about the full potential of the resources available through the </a:t>
            </a:r>
            <a:r>
              <a:rPr b="1" lang="en-US">
                <a:solidFill>
                  <a:schemeClr val="dk1"/>
                </a:solidFill>
                <a:latin typeface="Open Sans"/>
                <a:ea typeface="Open Sans"/>
                <a:cs typeface="Open Sans"/>
                <a:sym typeface="Open Sans"/>
              </a:rPr>
              <a:t>Research4Life</a:t>
            </a:r>
            <a:r>
              <a:rPr lang="en-US">
                <a:solidFill>
                  <a:schemeClr val="dk1"/>
                </a:solidFill>
                <a:latin typeface="Open Sans"/>
                <a:ea typeface="Open Sans"/>
                <a:cs typeface="Open Sans"/>
                <a:sym typeface="Open Sans"/>
              </a:rPr>
              <a:t> platform.</a:t>
            </a:r>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This will benefit research, education, policy-making, and other outcomes.</a:t>
            </a:r>
            <a:endParaRPr>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An effective marketing strategy will increase the use of the Research4Life and justify the continued support by the participating publishers.</a:t>
            </a:r>
            <a:endParaRPr/>
          </a:p>
          <a:p>
            <a:pPr indent="0" lvl="0" marL="457200" rtl="0" algn="l">
              <a:lnSpc>
                <a:spcPct val="150000"/>
              </a:lnSpc>
              <a:spcBef>
                <a:spcPts val="0"/>
              </a:spcBef>
              <a:spcAft>
                <a:spcPts val="0"/>
              </a:spcAft>
              <a:buSzPts val="2400"/>
              <a:buNone/>
            </a:pPr>
            <a:r>
              <a:t/>
            </a:r>
            <a:endParaRPr>
              <a:solidFill>
                <a:schemeClr val="dk1"/>
              </a:solidFill>
              <a:latin typeface="Open Sans"/>
              <a:ea typeface="Open Sans"/>
              <a:cs typeface="Open Sans"/>
              <a:sym typeface="Open Sans"/>
            </a:endParaRPr>
          </a:p>
        </p:txBody>
      </p:sp>
      <p:sp>
        <p:nvSpPr>
          <p:cNvPr id="114" name="Google Shape;114;p3"/>
          <p:cNvSpPr txBox="1"/>
          <p:nvPr/>
        </p:nvSpPr>
        <p:spPr>
          <a:xfrm>
            <a:off x="2899741" y="3275112"/>
            <a:ext cx="619704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First page of the Research4Life Marketing Plan Tool</a:t>
            </a:r>
            <a:endParaRPr sz="3330">
              <a:solidFill>
                <a:srgbClr val="586F7C"/>
              </a:solidFill>
              <a:latin typeface="Open Sans"/>
              <a:ea typeface="Open Sans"/>
              <a:cs typeface="Open Sans"/>
              <a:sym typeface="Open Sans"/>
            </a:endParaRPr>
          </a:p>
        </p:txBody>
      </p:sp>
      <p:sp>
        <p:nvSpPr>
          <p:cNvPr id="121" name="Google Shape;121;p6"/>
          <p:cNvSpPr txBox="1"/>
          <p:nvPr>
            <p:ph idx="1" type="body"/>
          </p:nvPr>
        </p:nvSpPr>
        <p:spPr>
          <a:xfrm>
            <a:off x="0" y="1804275"/>
            <a:ext cx="4168200" cy="4596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2400"/>
              <a:buNone/>
            </a:pPr>
            <a:r>
              <a:rPr lang="en-US" sz="1900">
                <a:solidFill>
                  <a:schemeClr val="dk1"/>
                </a:solidFill>
                <a:latin typeface="Open Sans"/>
                <a:ea typeface="Open Sans"/>
                <a:cs typeface="Open Sans"/>
                <a:sym typeface="Open Sans"/>
              </a:rPr>
              <a:t>The</a:t>
            </a:r>
            <a:r>
              <a:rPr lang="en-US" sz="1900">
                <a:solidFill>
                  <a:schemeClr val="dk1"/>
                </a:solidFill>
                <a:latin typeface="Open Sans"/>
                <a:ea typeface="Open Sans"/>
                <a:cs typeface="Open Sans"/>
                <a:sym typeface="Open Sans"/>
                <a:extLst>
                  <a:ext uri="http://customooxmlschemas.google.com/">
                    <go:slidesCustomData xmlns:go="http://customooxmlschemas.google.com/" textRoundtripDataId="8"/>
                  </a:ext>
                </a:extLst>
              </a:rPr>
              <a:t> first page</a:t>
            </a:r>
            <a:r>
              <a:rPr lang="en-US" sz="1900">
                <a:solidFill>
                  <a:schemeClr val="dk1"/>
                </a:solidFill>
                <a:latin typeface="Open Sans"/>
                <a:ea typeface="Open Sans"/>
                <a:cs typeface="Open Sans"/>
                <a:sym typeface="Open Sans"/>
              </a:rPr>
              <a:t> of the Research4Life marketing plan tool allows a user to enter</a:t>
            </a:r>
            <a:endParaRPr sz="1900"/>
          </a:p>
          <a:p>
            <a:pPr indent="-349250" lvl="0" marL="457200" rtl="0" algn="l">
              <a:lnSpc>
                <a:spcPct val="150000"/>
              </a:lnSpc>
              <a:spcBef>
                <a:spcPts val="0"/>
              </a:spcBef>
              <a:spcAft>
                <a:spcPts val="0"/>
              </a:spcAft>
              <a:buClr>
                <a:schemeClr val="dk2"/>
              </a:buClr>
              <a:buSzPts val="1900"/>
              <a:buChar char="●"/>
            </a:pPr>
            <a:r>
              <a:rPr lang="en-US" sz="1900">
                <a:solidFill>
                  <a:schemeClr val="dk1"/>
                </a:solidFill>
                <a:latin typeface="Open Sans"/>
                <a:ea typeface="Open Sans"/>
                <a:cs typeface="Open Sans"/>
                <a:sym typeface="Open Sans"/>
              </a:rPr>
              <a:t>the institution’s </a:t>
            </a:r>
            <a:r>
              <a:rPr b="1" lang="en-US" sz="1900">
                <a:solidFill>
                  <a:schemeClr val="dk1"/>
                </a:solidFill>
                <a:latin typeface="Open Sans"/>
                <a:ea typeface="Open Sans"/>
                <a:cs typeface="Open Sans"/>
                <a:sym typeface="Open Sans"/>
              </a:rPr>
              <a:t>Client Groups</a:t>
            </a:r>
            <a:r>
              <a:rPr lang="en-US" sz="1900">
                <a:solidFill>
                  <a:schemeClr val="dk1"/>
                </a:solidFill>
                <a:latin typeface="Open Sans"/>
                <a:ea typeface="Open Sans"/>
                <a:cs typeface="Open Sans"/>
                <a:sym typeface="Open Sans"/>
              </a:rPr>
              <a:t> (listed horizontally for up-to-five)</a:t>
            </a:r>
            <a:endParaRPr sz="1900"/>
          </a:p>
          <a:p>
            <a:pPr indent="-349250" lvl="0" marL="457200" rtl="0" algn="l">
              <a:lnSpc>
                <a:spcPct val="150000"/>
              </a:lnSpc>
              <a:spcBef>
                <a:spcPts val="0"/>
              </a:spcBef>
              <a:spcAft>
                <a:spcPts val="0"/>
              </a:spcAft>
              <a:buClr>
                <a:schemeClr val="dk2"/>
              </a:buClr>
              <a:buSzPts val="1900"/>
              <a:buChar char="●"/>
            </a:pPr>
            <a:r>
              <a:rPr lang="en-US" sz="1900">
                <a:solidFill>
                  <a:schemeClr val="dk1"/>
                </a:solidFill>
                <a:latin typeface="Open Sans"/>
                <a:ea typeface="Open Sans"/>
                <a:cs typeface="Open Sans"/>
                <a:sym typeface="Open Sans"/>
              </a:rPr>
              <a:t>each  group’s </a:t>
            </a:r>
            <a:r>
              <a:rPr b="1" lang="en-US" sz="1900">
                <a:solidFill>
                  <a:schemeClr val="dk1"/>
                </a:solidFill>
                <a:latin typeface="Open Sans"/>
                <a:ea typeface="Open Sans"/>
                <a:cs typeface="Open Sans"/>
                <a:sym typeface="Open Sans"/>
              </a:rPr>
              <a:t>Information Needs</a:t>
            </a:r>
            <a:r>
              <a:rPr lang="en-US" sz="1900">
                <a:solidFill>
                  <a:schemeClr val="dk1"/>
                </a:solidFill>
                <a:latin typeface="Open Sans"/>
                <a:ea typeface="Open Sans"/>
                <a:cs typeface="Open Sans"/>
                <a:sym typeface="Open Sans"/>
              </a:rPr>
              <a:t> (list vertically with an </a:t>
            </a:r>
            <a:r>
              <a:rPr b="1" lang="en-US" sz="1900">
                <a:solidFill>
                  <a:schemeClr val="dk1"/>
                </a:solidFill>
                <a:latin typeface="Open Sans"/>
                <a:ea typeface="Open Sans"/>
                <a:cs typeface="Open Sans"/>
                <a:sym typeface="Open Sans"/>
              </a:rPr>
              <a:t>X</a:t>
            </a:r>
            <a:r>
              <a:rPr lang="en-US" sz="1900">
                <a:solidFill>
                  <a:schemeClr val="dk1"/>
                </a:solidFill>
                <a:latin typeface="Open Sans"/>
                <a:ea typeface="Open Sans"/>
                <a:cs typeface="Open Sans"/>
                <a:sym typeface="Open Sans"/>
              </a:rPr>
              <a:t>)</a:t>
            </a:r>
            <a:endParaRPr sz="1900"/>
          </a:p>
          <a:p>
            <a:pPr indent="-349250" lvl="0" marL="457200" rtl="0" algn="l">
              <a:lnSpc>
                <a:spcPct val="150000"/>
              </a:lnSpc>
              <a:spcBef>
                <a:spcPts val="0"/>
              </a:spcBef>
              <a:spcAft>
                <a:spcPts val="0"/>
              </a:spcAft>
              <a:buClr>
                <a:schemeClr val="dk2"/>
              </a:buClr>
              <a:buSzPts val="1900"/>
              <a:buChar char="●"/>
            </a:pPr>
            <a:r>
              <a:rPr lang="en-US" sz="1900">
                <a:solidFill>
                  <a:schemeClr val="dk1"/>
                </a:solidFill>
                <a:latin typeface="Open Sans"/>
                <a:ea typeface="Open Sans"/>
                <a:cs typeface="Open Sans"/>
                <a:sym typeface="Open Sans"/>
              </a:rPr>
              <a:t>the </a:t>
            </a:r>
            <a:r>
              <a:rPr b="1" lang="en-US" sz="1900">
                <a:solidFill>
                  <a:schemeClr val="dk1"/>
                </a:solidFill>
                <a:latin typeface="Open Sans"/>
                <a:ea typeface="Open Sans"/>
                <a:cs typeface="Open Sans"/>
                <a:sym typeface="Open Sans"/>
              </a:rPr>
              <a:t>R4L &amp; Internet Resources</a:t>
            </a:r>
            <a:r>
              <a:rPr lang="en-US" sz="1900">
                <a:solidFill>
                  <a:schemeClr val="dk1"/>
                </a:solidFill>
                <a:latin typeface="Open Sans"/>
                <a:ea typeface="Open Sans"/>
                <a:cs typeface="Open Sans"/>
                <a:sym typeface="Open Sans"/>
              </a:rPr>
              <a:t> options (list vertically with an </a:t>
            </a:r>
            <a:r>
              <a:rPr b="1" lang="en-US" sz="1900">
                <a:solidFill>
                  <a:schemeClr val="dk1"/>
                </a:solidFill>
                <a:latin typeface="Open Sans"/>
                <a:ea typeface="Open Sans"/>
                <a:cs typeface="Open Sans"/>
                <a:sym typeface="Open Sans"/>
              </a:rPr>
              <a:t>X</a:t>
            </a:r>
            <a:r>
              <a:rPr lang="en-US" sz="1900">
                <a:solidFill>
                  <a:schemeClr val="dk1"/>
                </a:solidFill>
                <a:latin typeface="Open Sans"/>
                <a:ea typeface="Open Sans"/>
                <a:cs typeface="Open Sans"/>
                <a:sym typeface="Open Sans"/>
              </a:rPr>
              <a:t> or type in term)</a:t>
            </a:r>
            <a:endParaRPr sz="1900">
              <a:solidFill>
                <a:schemeClr val="dk1"/>
              </a:solidFill>
              <a:latin typeface="Open Sans"/>
              <a:ea typeface="Open Sans"/>
              <a:cs typeface="Open Sans"/>
              <a:sym typeface="Open Sans"/>
            </a:endParaRPr>
          </a:p>
        </p:txBody>
      </p:sp>
      <p:pic>
        <p:nvPicPr>
          <p:cNvPr descr="https://lh6.googleusercontent.com/fzAQa6Gu69TrreJtjka5Rg0lu2JqU3leDZwiCUlxju773LQJqfIQA2qZ8kIgs5BP9edQCE476BGuLnSYFWveKKu2tSI4Oe2rBBTwNufZrezwhyeAUqy2iMCBpCVY8QYO4d8QDhU" id="122" name="Google Shape;122;p6"/>
          <p:cNvPicPr preferRelativeResize="0"/>
          <p:nvPr/>
        </p:nvPicPr>
        <p:blipFill rotWithShape="1">
          <a:blip r:embed="rId3">
            <a:alphaModFix/>
          </a:blip>
          <a:srcRect b="0" l="0" r="0" t="0"/>
          <a:stretch/>
        </p:blipFill>
        <p:spPr>
          <a:xfrm>
            <a:off x="4237800" y="1715350"/>
            <a:ext cx="7638724" cy="5053725"/>
          </a:xfrm>
          <a:prstGeom prst="rect">
            <a:avLst/>
          </a:prstGeom>
          <a:noFill/>
          <a:ln>
            <a:noFill/>
          </a:ln>
        </p:spPr>
      </p:pic>
      <p:cxnSp>
        <p:nvCxnSpPr>
          <p:cNvPr id="123" name="Google Shape;123;p6"/>
          <p:cNvCxnSpPr/>
          <p:nvPr/>
        </p:nvCxnSpPr>
        <p:spPr>
          <a:xfrm flipH="1" rot="10800000">
            <a:off x="2864550" y="2440025"/>
            <a:ext cx="1373400" cy="759300"/>
          </a:xfrm>
          <a:prstGeom prst="straightConnector1">
            <a:avLst/>
          </a:prstGeom>
          <a:noFill/>
          <a:ln cap="flat" cmpd="sng" w="9525">
            <a:solidFill>
              <a:srgbClr val="FF0000"/>
            </a:solidFill>
            <a:prstDash val="solid"/>
            <a:round/>
            <a:headEnd len="sm" w="sm" type="none"/>
            <a:tailEnd len="med" w="med" type="triangle"/>
          </a:ln>
        </p:spPr>
      </p:cxnSp>
      <p:cxnSp>
        <p:nvCxnSpPr>
          <p:cNvPr id="124" name="Google Shape;124;p6"/>
          <p:cNvCxnSpPr/>
          <p:nvPr/>
        </p:nvCxnSpPr>
        <p:spPr>
          <a:xfrm flipH="1" rot="10800000">
            <a:off x="2578125" y="3453800"/>
            <a:ext cx="1638900" cy="1082100"/>
          </a:xfrm>
          <a:prstGeom prst="straightConnector1">
            <a:avLst/>
          </a:prstGeom>
          <a:noFill/>
          <a:ln cap="flat" cmpd="sng" w="9525">
            <a:solidFill>
              <a:srgbClr val="FF0000"/>
            </a:solidFill>
            <a:prstDash val="solid"/>
            <a:round/>
            <a:headEnd len="sm" w="sm" type="none"/>
            <a:tailEnd len="med" w="med" type="triangle"/>
          </a:ln>
        </p:spPr>
      </p:cxnSp>
      <p:cxnSp>
        <p:nvCxnSpPr>
          <p:cNvPr id="125" name="Google Shape;125;p6"/>
          <p:cNvCxnSpPr/>
          <p:nvPr/>
        </p:nvCxnSpPr>
        <p:spPr>
          <a:xfrm flipH="1" rot="10800000">
            <a:off x="3055475" y="5252050"/>
            <a:ext cx="1113900" cy="159000"/>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52fd89e579_0_0"/>
          <p:cNvSpPr txBox="1"/>
          <p:nvPr>
            <p:ph type="title"/>
          </p:nvPr>
        </p:nvSpPr>
        <p:spPr>
          <a:xfrm>
            <a:off x="0" y="378800"/>
            <a:ext cx="80154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3330">
                <a:solidFill>
                  <a:srgbClr val="586F7C"/>
                </a:solidFill>
                <a:latin typeface="Open Sans"/>
                <a:ea typeface="Open Sans"/>
                <a:cs typeface="Open Sans"/>
                <a:sym typeface="Open Sans"/>
              </a:rPr>
              <a:t>Sample of completed first page of the Marketing Plan for a College of Nursing</a:t>
            </a:r>
            <a:endParaRPr sz="3330">
              <a:solidFill>
                <a:srgbClr val="586F7C"/>
              </a:solidFill>
              <a:latin typeface="Open Sans"/>
              <a:ea typeface="Open Sans"/>
              <a:cs typeface="Open Sans"/>
              <a:sym typeface="Open Sans"/>
            </a:endParaRPr>
          </a:p>
          <a:p>
            <a:pPr indent="0" lvl="0" marL="0" rtl="0" algn="l">
              <a:lnSpc>
                <a:spcPct val="90000"/>
              </a:lnSpc>
              <a:spcBef>
                <a:spcPts val="0"/>
              </a:spcBef>
              <a:spcAft>
                <a:spcPts val="0"/>
              </a:spcAft>
              <a:buSzPts val="3600"/>
              <a:buNone/>
            </a:pPr>
            <a:r>
              <a:t/>
            </a:r>
            <a:endParaRPr/>
          </a:p>
        </p:txBody>
      </p:sp>
      <p:sp>
        <p:nvSpPr>
          <p:cNvPr id="132" name="Google Shape;132;g52fd89e579_0_0"/>
          <p:cNvSpPr txBox="1"/>
          <p:nvPr>
            <p:ph idx="1" type="body"/>
          </p:nvPr>
        </p:nvSpPr>
        <p:spPr>
          <a:xfrm>
            <a:off x="0" y="1804275"/>
            <a:ext cx="4850700" cy="48177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2400"/>
              <a:buNone/>
            </a:pPr>
            <a:r>
              <a:rPr lang="en-US" sz="2000">
                <a:solidFill>
                  <a:schemeClr val="dk1"/>
                </a:solidFill>
                <a:latin typeface="Open Sans"/>
                <a:ea typeface="Open Sans"/>
                <a:cs typeface="Open Sans"/>
                <a:sym typeface="Open Sans"/>
                <a:extLst>
                  <a:ext uri="http://customooxmlschemas.google.com/">
                    <go:slidesCustomData xmlns:go="http://customooxmlschemas.google.com/" textRoundtripDataId="9"/>
                  </a:ext>
                </a:extLst>
              </a:rPr>
              <a:t>Sample for a </a:t>
            </a:r>
            <a:r>
              <a:rPr lang="en-US" sz="2000">
                <a:solidFill>
                  <a:schemeClr val="dk1"/>
                </a:solidFill>
                <a:latin typeface="Open Sans"/>
                <a:ea typeface="Open Sans"/>
                <a:cs typeface="Open Sans"/>
                <a:sym typeface="Open Sans"/>
              </a:rPr>
              <a:t>College of Nursing</a:t>
            </a:r>
            <a:endParaRPr/>
          </a:p>
          <a:p>
            <a:pPr indent="-381000" lvl="0" marL="457200" rtl="0" algn="l">
              <a:lnSpc>
                <a:spcPct val="150000"/>
              </a:lnSpc>
              <a:spcBef>
                <a:spcPts val="0"/>
              </a:spcBef>
              <a:spcAft>
                <a:spcPts val="0"/>
              </a:spcAft>
              <a:buClr>
                <a:schemeClr val="dk2"/>
              </a:buClr>
              <a:buSzPts val="2400"/>
              <a:buChar char="●"/>
            </a:pPr>
            <a:r>
              <a:rPr lang="en-US" sz="2000">
                <a:solidFill>
                  <a:schemeClr val="dk1"/>
                </a:solidFill>
                <a:latin typeface="Open Sans"/>
                <a:ea typeface="Open Sans"/>
                <a:cs typeface="Open Sans"/>
                <a:sym typeface="Open Sans"/>
              </a:rPr>
              <a:t>add the institution’s</a:t>
            </a:r>
            <a:r>
              <a:rPr b="1" lang="en-US" sz="2000">
                <a:solidFill>
                  <a:schemeClr val="dk1"/>
                </a:solidFill>
                <a:latin typeface="Open Sans"/>
                <a:ea typeface="Open Sans"/>
                <a:cs typeface="Open Sans"/>
                <a:sym typeface="Open Sans"/>
              </a:rPr>
              <a:t> Client Groups</a:t>
            </a:r>
            <a:r>
              <a:rPr lang="en-US" sz="2000">
                <a:solidFill>
                  <a:schemeClr val="dk1"/>
                </a:solidFill>
                <a:latin typeface="Open Sans"/>
                <a:ea typeface="Open Sans"/>
                <a:cs typeface="Open Sans"/>
                <a:sym typeface="Open Sans"/>
              </a:rPr>
              <a:t> (listed horizontally)</a:t>
            </a:r>
            <a:endParaRPr sz="2600"/>
          </a:p>
          <a:p>
            <a:pPr indent="-381000" lvl="0" marL="457200" rtl="0" algn="l">
              <a:lnSpc>
                <a:spcPct val="150000"/>
              </a:lnSpc>
              <a:spcBef>
                <a:spcPts val="0"/>
              </a:spcBef>
              <a:spcAft>
                <a:spcPts val="0"/>
              </a:spcAft>
              <a:buClr>
                <a:schemeClr val="dk2"/>
              </a:buClr>
              <a:buSzPts val="2400"/>
              <a:buChar char="●"/>
            </a:pPr>
            <a:r>
              <a:rPr lang="en-US" sz="2000">
                <a:solidFill>
                  <a:schemeClr val="dk1"/>
                </a:solidFill>
                <a:latin typeface="Open Sans"/>
                <a:ea typeface="Open Sans"/>
                <a:cs typeface="Open Sans"/>
                <a:sym typeface="Open Sans"/>
              </a:rPr>
              <a:t>note each  group’s </a:t>
            </a:r>
            <a:r>
              <a:rPr b="1" lang="en-US" sz="2000">
                <a:solidFill>
                  <a:schemeClr val="dk1"/>
                </a:solidFill>
                <a:latin typeface="Open Sans"/>
                <a:ea typeface="Open Sans"/>
                <a:cs typeface="Open Sans"/>
                <a:sym typeface="Open Sans"/>
              </a:rPr>
              <a:t>Information Needs</a:t>
            </a:r>
            <a:r>
              <a:rPr lang="en-US" sz="2000">
                <a:solidFill>
                  <a:schemeClr val="dk1"/>
                </a:solidFill>
                <a:latin typeface="Open Sans"/>
                <a:ea typeface="Open Sans"/>
                <a:cs typeface="Open Sans"/>
                <a:sym typeface="Open Sans"/>
              </a:rPr>
              <a:t> (listed vertically with an </a:t>
            </a:r>
            <a:r>
              <a:rPr b="1" lang="en-US" sz="2000">
                <a:solidFill>
                  <a:schemeClr val="dk1"/>
                </a:solidFill>
                <a:latin typeface="Open Sans"/>
                <a:ea typeface="Open Sans"/>
                <a:cs typeface="Open Sans"/>
                <a:sym typeface="Open Sans"/>
              </a:rPr>
              <a:t>X</a:t>
            </a:r>
            <a:r>
              <a:rPr lang="en-US" sz="2000">
                <a:solidFill>
                  <a:schemeClr val="dk1"/>
                </a:solidFill>
                <a:latin typeface="Open Sans"/>
                <a:ea typeface="Open Sans"/>
                <a:cs typeface="Open Sans"/>
                <a:sym typeface="Open Sans"/>
              </a:rPr>
              <a:t>)</a:t>
            </a:r>
            <a:endParaRPr sz="2600"/>
          </a:p>
          <a:p>
            <a:pPr indent="-381000" lvl="0" marL="457200" rtl="0" algn="l">
              <a:lnSpc>
                <a:spcPct val="150000"/>
              </a:lnSpc>
              <a:spcBef>
                <a:spcPts val="0"/>
              </a:spcBef>
              <a:spcAft>
                <a:spcPts val="0"/>
              </a:spcAft>
              <a:buClr>
                <a:schemeClr val="dk2"/>
              </a:buClr>
              <a:buSzPts val="2400"/>
              <a:buChar char="●"/>
            </a:pPr>
            <a:r>
              <a:rPr lang="en-US" sz="2000">
                <a:solidFill>
                  <a:schemeClr val="dk1"/>
                </a:solidFill>
                <a:latin typeface="Open Sans"/>
                <a:ea typeface="Open Sans"/>
                <a:cs typeface="Open Sans"/>
                <a:sym typeface="Open Sans"/>
              </a:rPr>
              <a:t>note the </a:t>
            </a:r>
            <a:r>
              <a:rPr b="1" lang="en-US" sz="2000">
                <a:solidFill>
                  <a:schemeClr val="dk1"/>
                </a:solidFill>
                <a:latin typeface="Open Sans"/>
                <a:ea typeface="Open Sans"/>
                <a:cs typeface="Open Sans"/>
                <a:sym typeface="Open Sans"/>
              </a:rPr>
              <a:t>Research4Life &amp; Internet Resources </a:t>
            </a:r>
            <a:r>
              <a:rPr lang="en-US" sz="2000">
                <a:solidFill>
                  <a:schemeClr val="dk1"/>
                </a:solidFill>
                <a:latin typeface="Open Sans"/>
                <a:ea typeface="Open Sans"/>
                <a:cs typeface="Open Sans"/>
                <a:sym typeface="Open Sans"/>
              </a:rPr>
              <a:t>options (list vertically with an </a:t>
            </a:r>
            <a:r>
              <a:rPr b="1" lang="en-US" sz="2000">
                <a:solidFill>
                  <a:schemeClr val="dk1"/>
                </a:solidFill>
                <a:latin typeface="Open Sans"/>
                <a:ea typeface="Open Sans"/>
                <a:cs typeface="Open Sans"/>
                <a:sym typeface="Open Sans"/>
              </a:rPr>
              <a:t>X</a:t>
            </a:r>
            <a:r>
              <a:rPr lang="en-US" sz="2000">
                <a:solidFill>
                  <a:schemeClr val="dk1"/>
                </a:solidFill>
                <a:latin typeface="Open Sans"/>
                <a:ea typeface="Open Sans"/>
                <a:cs typeface="Open Sans"/>
                <a:sym typeface="Open Sans"/>
              </a:rPr>
              <a:t> or type in term)</a:t>
            </a:r>
            <a:endParaRPr sz="2000">
              <a:solidFill>
                <a:schemeClr val="dk1"/>
              </a:solidFill>
              <a:latin typeface="Open Sans"/>
              <a:ea typeface="Open Sans"/>
              <a:cs typeface="Open Sans"/>
              <a:sym typeface="Open Sans"/>
            </a:endParaRPr>
          </a:p>
        </p:txBody>
      </p:sp>
      <p:pic>
        <p:nvPicPr>
          <p:cNvPr id="133" name="Google Shape;133;g52fd89e579_0_0"/>
          <p:cNvPicPr preferRelativeResize="0"/>
          <p:nvPr/>
        </p:nvPicPr>
        <p:blipFill rotWithShape="1">
          <a:blip r:embed="rId3">
            <a:alphaModFix/>
          </a:blip>
          <a:srcRect b="0" l="0" r="0" t="0"/>
          <a:stretch/>
        </p:blipFill>
        <p:spPr>
          <a:xfrm>
            <a:off x="5380800" y="1704825"/>
            <a:ext cx="4850775" cy="5063550"/>
          </a:xfrm>
          <a:prstGeom prst="rect">
            <a:avLst/>
          </a:prstGeom>
          <a:noFill/>
          <a:ln>
            <a:noFill/>
          </a:ln>
        </p:spPr>
      </p:pic>
      <p:cxnSp>
        <p:nvCxnSpPr>
          <p:cNvPr id="134" name="Google Shape;134;g52fd89e579_0_0"/>
          <p:cNvCxnSpPr/>
          <p:nvPr/>
        </p:nvCxnSpPr>
        <p:spPr>
          <a:xfrm flipH="1" rot="10800000">
            <a:off x="3143550" y="2398400"/>
            <a:ext cx="2223300" cy="599400"/>
          </a:xfrm>
          <a:prstGeom prst="straightConnector1">
            <a:avLst/>
          </a:prstGeom>
          <a:noFill/>
          <a:ln cap="flat" cmpd="sng" w="9525">
            <a:solidFill>
              <a:srgbClr val="FF0000"/>
            </a:solidFill>
            <a:prstDash val="solid"/>
            <a:round/>
            <a:headEnd len="sm" w="sm" type="none"/>
            <a:tailEnd len="med" w="med" type="triangle"/>
          </a:ln>
        </p:spPr>
      </p:cxnSp>
      <p:cxnSp>
        <p:nvCxnSpPr>
          <p:cNvPr id="135" name="Google Shape;135;g52fd89e579_0_0"/>
          <p:cNvCxnSpPr/>
          <p:nvPr/>
        </p:nvCxnSpPr>
        <p:spPr>
          <a:xfrm flipH="1" rot="10800000">
            <a:off x="4342300" y="3192825"/>
            <a:ext cx="968700" cy="348600"/>
          </a:xfrm>
          <a:prstGeom prst="straightConnector1">
            <a:avLst/>
          </a:prstGeom>
          <a:noFill/>
          <a:ln cap="flat" cmpd="sng" w="9525">
            <a:solidFill>
              <a:srgbClr val="FF0000"/>
            </a:solidFill>
            <a:prstDash val="solid"/>
            <a:round/>
            <a:headEnd len="sm" w="sm" type="none"/>
            <a:tailEnd len="med" w="med" type="triangle"/>
          </a:ln>
        </p:spPr>
      </p:cxnSp>
      <p:cxnSp>
        <p:nvCxnSpPr>
          <p:cNvPr id="136" name="Google Shape;136;g52fd89e579_0_0"/>
          <p:cNvCxnSpPr/>
          <p:nvPr/>
        </p:nvCxnSpPr>
        <p:spPr>
          <a:xfrm>
            <a:off x="3736025" y="4558975"/>
            <a:ext cx="1547100" cy="752700"/>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Second page of the Research4Life Marketing Plan Tool</a:t>
            </a:r>
            <a:endParaRPr sz="3330">
              <a:solidFill>
                <a:srgbClr val="586F7C"/>
              </a:solidFill>
              <a:latin typeface="Open Sans"/>
              <a:ea typeface="Open Sans"/>
              <a:cs typeface="Open Sans"/>
              <a:sym typeface="Open Sans"/>
            </a:endParaRPr>
          </a:p>
        </p:txBody>
      </p:sp>
      <p:sp>
        <p:nvSpPr>
          <p:cNvPr id="143" name="Google Shape;143;p7"/>
          <p:cNvSpPr txBox="1"/>
          <p:nvPr>
            <p:ph idx="1" type="body"/>
          </p:nvPr>
        </p:nvSpPr>
        <p:spPr>
          <a:xfrm>
            <a:off x="0" y="1804282"/>
            <a:ext cx="3762532" cy="4596517"/>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2400"/>
              <a:buNone/>
            </a:pPr>
            <a:r>
              <a:rPr lang="en-US" sz="1800">
                <a:solidFill>
                  <a:schemeClr val="dk1"/>
                </a:solidFill>
                <a:latin typeface="Open Sans"/>
                <a:ea typeface="Open Sans"/>
                <a:cs typeface="Open Sans"/>
                <a:sym typeface="Open Sans"/>
              </a:rPr>
              <a:t>The second page Marketing Plan tool allows a user to enter</a:t>
            </a:r>
            <a:endParaRPr sz="1800"/>
          </a:p>
          <a:p>
            <a:pPr indent="-342900" lvl="0" marL="457200" rtl="0" algn="l">
              <a:lnSpc>
                <a:spcPct val="150000"/>
              </a:lnSpc>
              <a:spcBef>
                <a:spcPts val="0"/>
              </a:spcBef>
              <a:spcAft>
                <a:spcPts val="0"/>
              </a:spcAft>
              <a:buClr>
                <a:schemeClr val="dk2"/>
              </a:buClr>
              <a:buSzPts val="1800"/>
              <a:buChar char="●"/>
            </a:pPr>
            <a:r>
              <a:rPr lang="en-US" sz="1800">
                <a:solidFill>
                  <a:schemeClr val="dk1"/>
                </a:solidFill>
                <a:latin typeface="Open Sans"/>
                <a:ea typeface="Open Sans"/>
                <a:cs typeface="Open Sans"/>
                <a:sym typeface="Open Sans"/>
              </a:rPr>
              <a:t>the </a:t>
            </a:r>
            <a:r>
              <a:rPr b="1" lang="en-US" sz="1800">
                <a:solidFill>
                  <a:schemeClr val="dk1"/>
                </a:solidFill>
                <a:latin typeface="Open Sans"/>
                <a:ea typeface="Open Sans"/>
                <a:cs typeface="Open Sans"/>
                <a:sym typeface="Open Sans"/>
              </a:rPr>
              <a:t>Client Groups</a:t>
            </a:r>
            <a:r>
              <a:rPr lang="en-US" sz="1800">
                <a:solidFill>
                  <a:schemeClr val="dk1"/>
                </a:solidFill>
                <a:latin typeface="Open Sans"/>
                <a:ea typeface="Open Sans"/>
                <a:cs typeface="Open Sans"/>
                <a:sym typeface="Open Sans"/>
              </a:rPr>
              <a:t> that were listed horizontally on the previous pages. </a:t>
            </a:r>
            <a:endParaRPr sz="1800">
              <a:solidFill>
                <a:schemeClr val="dk1"/>
              </a:solidFill>
              <a:latin typeface="Open Sans"/>
              <a:ea typeface="Open Sans"/>
              <a:cs typeface="Open Sans"/>
              <a:sym typeface="Open Sans"/>
            </a:endParaRPr>
          </a:p>
          <a:p>
            <a:pPr indent="-342900" lvl="0" marL="457200" rtl="0" algn="l">
              <a:lnSpc>
                <a:spcPct val="150000"/>
              </a:lnSpc>
              <a:spcBef>
                <a:spcPts val="0"/>
              </a:spcBef>
              <a:spcAft>
                <a:spcPts val="0"/>
              </a:spcAft>
              <a:buClr>
                <a:schemeClr val="dk2"/>
              </a:buClr>
              <a:buSzPts val="1800"/>
              <a:buChar char="●"/>
            </a:pPr>
            <a:r>
              <a:rPr lang="en-US" sz="1800">
                <a:solidFill>
                  <a:schemeClr val="dk1"/>
                </a:solidFill>
                <a:latin typeface="Open Sans"/>
                <a:ea typeface="Open Sans"/>
                <a:cs typeface="Open Sans"/>
                <a:sym typeface="Open Sans"/>
              </a:rPr>
              <a:t>the </a:t>
            </a:r>
            <a:r>
              <a:rPr b="1" lang="en-US" sz="1800">
                <a:solidFill>
                  <a:schemeClr val="dk1"/>
                </a:solidFill>
                <a:latin typeface="Open Sans"/>
                <a:ea typeface="Open Sans"/>
                <a:cs typeface="Open Sans"/>
                <a:sym typeface="Open Sans"/>
              </a:rPr>
              <a:t>Ideas to Promote Research4Life resources </a:t>
            </a:r>
            <a:r>
              <a:rPr lang="en-US" sz="1800">
                <a:solidFill>
                  <a:schemeClr val="dk1"/>
                </a:solidFill>
                <a:latin typeface="Open Sans"/>
                <a:ea typeface="Open Sans"/>
                <a:cs typeface="Open Sans"/>
                <a:sym typeface="Open Sans"/>
              </a:rPr>
              <a:t>for each group </a:t>
            </a:r>
            <a:r>
              <a:rPr lang="en-US" sz="2000">
                <a:solidFill>
                  <a:schemeClr val="dk1"/>
                </a:solidFill>
                <a:latin typeface="Open Sans"/>
                <a:ea typeface="Open Sans"/>
                <a:cs typeface="Open Sans"/>
                <a:sym typeface="Open Sans"/>
              </a:rPr>
              <a:t>(listed vertically with an </a:t>
            </a:r>
            <a:r>
              <a:rPr b="1" lang="en-US" sz="2000">
                <a:solidFill>
                  <a:schemeClr val="dk1"/>
                </a:solidFill>
                <a:latin typeface="Open Sans"/>
                <a:ea typeface="Open Sans"/>
                <a:cs typeface="Open Sans"/>
                <a:sym typeface="Open Sans"/>
              </a:rPr>
              <a:t>X</a:t>
            </a:r>
            <a:r>
              <a:rPr lang="en-US" sz="2000">
                <a:solidFill>
                  <a:schemeClr val="dk1"/>
                </a:solidFill>
                <a:latin typeface="Open Sans"/>
                <a:ea typeface="Open Sans"/>
                <a:cs typeface="Open Sans"/>
                <a:sym typeface="Open Sans"/>
              </a:rPr>
              <a:t>)</a:t>
            </a:r>
            <a:endParaRPr sz="2600"/>
          </a:p>
          <a:p>
            <a:pPr indent="-342900" lvl="0" marL="457200" rtl="0" algn="l">
              <a:lnSpc>
                <a:spcPct val="150000"/>
              </a:lnSpc>
              <a:spcBef>
                <a:spcPts val="0"/>
              </a:spcBef>
              <a:spcAft>
                <a:spcPts val="0"/>
              </a:spcAft>
              <a:buClr>
                <a:schemeClr val="dk2"/>
              </a:buClr>
              <a:buSzPts val="1800"/>
              <a:buChar char="●"/>
            </a:pPr>
            <a:r>
              <a:rPr lang="en-US" sz="1800">
                <a:solidFill>
                  <a:schemeClr val="dk1"/>
                </a:solidFill>
                <a:latin typeface="Open Sans"/>
                <a:ea typeface="Open Sans"/>
                <a:cs typeface="Open Sans"/>
                <a:sym typeface="Open Sans"/>
              </a:rPr>
              <a:t>ten </a:t>
            </a:r>
            <a:r>
              <a:rPr b="1" lang="en-US" sz="1800">
                <a:solidFill>
                  <a:schemeClr val="dk1"/>
                </a:solidFill>
                <a:latin typeface="Open Sans"/>
                <a:ea typeface="Open Sans"/>
                <a:cs typeface="Open Sans"/>
                <a:sym typeface="Open Sans"/>
              </a:rPr>
              <a:t>Survey Questions</a:t>
            </a:r>
            <a:r>
              <a:rPr lang="en-US" sz="1800">
                <a:solidFill>
                  <a:schemeClr val="dk1"/>
                </a:solidFill>
                <a:latin typeface="Open Sans"/>
                <a:ea typeface="Open Sans"/>
                <a:cs typeface="Open Sans"/>
                <a:sym typeface="Open Sans"/>
              </a:rPr>
              <a:t> for all the client groups in boxes.</a:t>
            </a:r>
            <a:endParaRPr sz="1800">
              <a:solidFill>
                <a:schemeClr val="dk1"/>
              </a:solidFill>
              <a:latin typeface="Open Sans"/>
              <a:ea typeface="Open Sans"/>
              <a:cs typeface="Open Sans"/>
              <a:sym typeface="Open Sans"/>
            </a:endParaRPr>
          </a:p>
          <a:p>
            <a:pPr indent="-203200" lvl="0" marL="355600" rtl="0" algn="l">
              <a:lnSpc>
                <a:spcPct val="150000"/>
              </a:lnSpc>
              <a:spcBef>
                <a:spcPts val="0"/>
              </a:spcBef>
              <a:spcAft>
                <a:spcPts val="0"/>
              </a:spcAft>
              <a:buClr>
                <a:schemeClr val="dk2"/>
              </a:buClr>
              <a:buSzPts val="2200"/>
              <a:buNone/>
            </a:pPr>
            <a:r>
              <a:t/>
            </a:r>
            <a:endParaRPr sz="2000">
              <a:solidFill>
                <a:schemeClr val="dk1"/>
              </a:solidFill>
              <a:latin typeface="Open Sans"/>
              <a:ea typeface="Open Sans"/>
              <a:cs typeface="Open Sans"/>
              <a:sym typeface="Open Sans"/>
            </a:endParaRPr>
          </a:p>
        </p:txBody>
      </p:sp>
      <p:pic>
        <p:nvPicPr>
          <p:cNvPr descr="https://lh3.googleusercontent.com/7jd12QJWvcPKOVsizRKJzBTuAID_OFhvdN5d6rzpTT_TU3hhNMKLwnNNUsgT4Pfn5GIIt0wBE_pMj7jF5UjhzAtGMLFyNixXz4auWPR0xHruPz3fw0GH5fBrIy76Lq-qFRpUmG8" id="144" name="Google Shape;144;p7"/>
          <p:cNvPicPr preferRelativeResize="0"/>
          <p:nvPr/>
        </p:nvPicPr>
        <p:blipFill rotWithShape="1">
          <a:blip r:embed="rId3">
            <a:alphaModFix/>
          </a:blip>
          <a:srcRect b="0" l="0" r="0" t="0"/>
          <a:stretch/>
        </p:blipFill>
        <p:spPr>
          <a:xfrm>
            <a:off x="4018936" y="1804281"/>
            <a:ext cx="8173064" cy="4944035"/>
          </a:xfrm>
          <a:prstGeom prst="rect">
            <a:avLst/>
          </a:prstGeom>
          <a:noFill/>
          <a:ln>
            <a:noFill/>
          </a:ln>
        </p:spPr>
      </p:pic>
      <p:cxnSp>
        <p:nvCxnSpPr>
          <p:cNvPr id="145" name="Google Shape;145;p7"/>
          <p:cNvCxnSpPr/>
          <p:nvPr/>
        </p:nvCxnSpPr>
        <p:spPr>
          <a:xfrm flipH="1" rot="10800000">
            <a:off x="3596600" y="2161450"/>
            <a:ext cx="669000" cy="571500"/>
          </a:xfrm>
          <a:prstGeom prst="straightConnector1">
            <a:avLst/>
          </a:prstGeom>
          <a:noFill/>
          <a:ln cap="flat" cmpd="sng" w="9525">
            <a:solidFill>
              <a:srgbClr val="FF0000"/>
            </a:solidFill>
            <a:prstDash val="solid"/>
            <a:round/>
            <a:headEnd len="sm" w="sm" type="none"/>
            <a:tailEnd len="med" w="med" type="triangle"/>
          </a:ln>
        </p:spPr>
      </p:cxnSp>
      <p:cxnSp>
        <p:nvCxnSpPr>
          <p:cNvPr id="146" name="Google Shape;146;p7"/>
          <p:cNvCxnSpPr/>
          <p:nvPr/>
        </p:nvCxnSpPr>
        <p:spPr>
          <a:xfrm flipH="1" rot="10800000">
            <a:off x="2498525" y="2923300"/>
            <a:ext cx="1520400" cy="1055700"/>
          </a:xfrm>
          <a:prstGeom prst="straightConnector1">
            <a:avLst/>
          </a:prstGeom>
          <a:noFill/>
          <a:ln cap="flat" cmpd="sng" w="9525">
            <a:solidFill>
              <a:srgbClr val="FF0000"/>
            </a:solidFill>
            <a:prstDash val="solid"/>
            <a:round/>
            <a:headEnd len="sm" w="sm" type="none"/>
            <a:tailEnd len="med" w="med" type="triangle"/>
          </a:ln>
        </p:spPr>
      </p:cxnSp>
      <p:cxnSp>
        <p:nvCxnSpPr>
          <p:cNvPr id="147" name="Google Shape;147;p7"/>
          <p:cNvCxnSpPr/>
          <p:nvPr/>
        </p:nvCxnSpPr>
        <p:spPr>
          <a:xfrm flipH="1" rot="10800000">
            <a:off x="2858975" y="4519925"/>
            <a:ext cx="1389900" cy="1113900"/>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AF193177-A5EA-417B-B44D-B6C752AD856D</vt:lpwstr>
  </property>
  <property fmtid="{D5CDD505-2E9C-101B-9397-08002B2CF9AE}" pid="6" name="ArticulateProjectFull">
    <vt:lpwstr>D:\R4Life\F2F Materials\20200429_M5_L5.2EN.Training your audience on how to use Research4Life.ppta</vt:lpwstr>
  </property>
</Properties>
</file>