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6858000" cx="12192000"/>
  <p:notesSz cx="6858000" cy="9144000"/>
  <p:embeddedFontLst>
    <p:embeddedFont>
      <p:font typeface="Open Sans"/>
      <p:regular r:id="rId50"/>
      <p:bold r:id="rId51"/>
      <p:italic r:id="rId52"/>
      <p:boldItalic r:id="rId53"/>
    </p:embeddedFont>
    <p:embeddedFont>
      <p:font typeface="Century Gothic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8" roundtripDataSignature="AMtx7mhvGJcdcgVt83ydZbA0fcWBu2Y8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OpenSans-bold.fntdata"/><Relationship Id="rId50" Type="http://schemas.openxmlformats.org/officeDocument/2006/relationships/font" Target="fonts/OpenSans-regular.fntdata"/><Relationship Id="rId53" Type="http://schemas.openxmlformats.org/officeDocument/2006/relationships/font" Target="fonts/OpenSans-boldItalic.fntdata"/><Relationship Id="rId52" Type="http://schemas.openxmlformats.org/officeDocument/2006/relationships/font" Target="fonts/OpenSans-italic.fntdata"/><Relationship Id="rId11" Type="http://schemas.openxmlformats.org/officeDocument/2006/relationships/slide" Target="slides/slide7.xml"/><Relationship Id="rId55" Type="http://schemas.openxmlformats.org/officeDocument/2006/relationships/font" Target="fonts/CenturyGothic-bold.fntdata"/><Relationship Id="rId10" Type="http://schemas.openxmlformats.org/officeDocument/2006/relationships/slide" Target="slides/slide6.xml"/><Relationship Id="rId54" Type="http://schemas.openxmlformats.org/officeDocument/2006/relationships/font" Target="fonts/CenturyGothic-regular.fntdata"/><Relationship Id="rId13" Type="http://schemas.openxmlformats.org/officeDocument/2006/relationships/slide" Target="slides/slide9.xml"/><Relationship Id="rId57" Type="http://schemas.openxmlformats.org/officeDocument/2006/relationships/font" Target="fonts/CenturyGothic-boldItalic.fntdata"/><Relationship Id="rId12" Type="http://schemas.openxmlformats.org/officeDocument/2006/relationships/slide" Target="slides/slide8.xml"/><Relationship Id="rId56" Type="http://schemas.openxmlformats.org/officeDocument/2006/relationships/font" Target="fonts/CenturyGothic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8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9" name="Google Shape;17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Google Shape;18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5" name="Google Shape;19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2" name="Google Shape;20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1" name="Google Shape;21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8" name="Google Shape;218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7" name="Google Shape;227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4" name="Google Shape;234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5" name="Google Shape;24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2" name="Google Shape;252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en-US" sz="12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additional access to discipline specific free e-journal resources, go to Lessons 4.1–4.5.  Also</a:t>
            </a:r>
            <a:r>
              <a:rPr b="1" i="0" lang="en-US" sz="12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2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Scholar (Research4Life) is another useful tool for accessing free articles (see Lesson 3.6).</a:t>
            </a:r>
            <a:endParaRPr/>
          </a:p>
        </p:txBody>
      </p:sp>
      <p:sp>
        <p:nvSpPr>
          <p:cNvPr id="261" name="Google Shape;261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8" name="Google Shape;268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7" name="Google Shape;277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4" name="Google Shape;284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3" name="Google Shape;293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0" name="Google Shape;30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9" name="Google Shape;309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6" name="Google Shape;316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5" name="Google Shape;325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2" name="Google Shape;332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1" name="Google Shape;341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8" name="Google Shape;348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7" name="Google Shape;357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4" name="Google Shape;364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3" name="Google Shape;373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0" name="Google Shape;380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9" name="Google Shape;389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Depending on specific information needs (i.e. peer review articles vs. policy issues or teaching material), some of these tools will be more useful than others.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Note that this lesson is a sampling and that there are other useful resources that have not been discussed.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see Modules 4.1 - 4.5 Lessons for more information on internet resources that are geared toward Research4Life discipline specific programmes can be found in.</a:t>
            </a:r>
            <a:endParaRPr/>
          </a:p>
        </p:txBody>
      </p:sp>
      <p:sp>
        <p:nvSpPr>
          <p:cNvPr id="96" name="Google Shape;9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6" name="Google Shape;396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5" name="Google Shape;405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2" name="Google Shape;412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9" name="Google Shape;41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27b3dbef2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727b3dbef2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4d2444ce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754d2444ce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754d2444ce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7119cced83_0_5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7119cced83_0_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8" name="Google Shape;58;g7119cced83_0_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2" name="Google Shape;62;g7119cced83_0_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/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0" name="Google Shape;20;g7119cced83_0_99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g7119cced83_0_99"/>
          <p:cNvSpPr txBox="1"/>
          <p:nvPr>
            <p:ph idx="10" type="dt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7119cced83_0_99"/>
          <p:cNvSpPr txBox="1"/>
          <p:nvPr>
            <p:ph idx="11" type="ftr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7119cced83_0_99"/>
          <p:cNvSpPr txBox="1"/>
          <p:nvPr>
            <p:ph idx="12" type="sldNum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flipH="1" rot="10800000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g7119cced83_0_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7119cced83_0_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4" name="Google Shape;34;g7119cced83_0_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g7119cced83_0_6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g7119cced83_0_6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g7119cced83_0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2" name="Google Shape;42;g7119cced83_0_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5" name="Google Shape;45;g7119cced83_0_7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" name="Google Shape;46;g7119cced83_0_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9" name="Google Shape;49;g7119cced83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3" name="Google Shape;53;g7119cced83_0_8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g7119cced83_0_8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5" name="Google Shape;55;g7119cced83_0_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7119cced83_0_5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7119cced83_0_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3.jpg"/><Relationship Id="rId7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uropepmc.org/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etalib.gpo.gov/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v2.sherpa.ac.uk/opendoar/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opengrey.eu/search/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ncbi.nlm.nih.gov/pmc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creativecommons.org/licenses/by-sa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orldwidescience.org/" TargetMode="External"/><Relationship Id="rId4" Type="http://schemas.openxmlformats.org/officeDocument/2006/relationships/image" Target="../media/image39.png"/><Relationship Id="rId5" Type="http://schemas.openxmlformats.org/officeDocument/2006/relationships/image" Target="../media/image24.png"/><Relationship Id="rId6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aj.org/search/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dart-europe.eu/basic-search.php" TargetMode="External"/><Relationship Id="rId4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atad.aau.org/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search.ndltd.org/" TargetMode="External"/><Relationship Id="rId4" Type="http://schemas.openxmlformats.org/officeDocument/2006/relationships/image" Target="../media/image4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google.com/" TargetMode="External"/><Relationship Id="rId4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doabooks.org/" TargetMode="External"/><Relationship Id="rId4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freebookcentre.net/" TargetMode="External"/><Relationship Id="rId4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intechopen.com/books" TargetMode="External"/><Relationship Id="rId4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nap.edu/" TargetMode="External"/><Relationship Id="rId4" Type="http://schemas.openxmlformats.org/officeDocument/2006/relationships/image" Target="../media/image4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open.umn.edu/opentextbooks/" TargetMode="External"/><Relationship Id="rId4" Type="http://schemas.openxmlformats.org/officeDocument/2006/relationships/image" Target="../media/image4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onlinephdprogram.org/academic-research/" TargetMode="External"/><Relationship Id="rId4" Type="http://schemas.openxmlformats.org/officeDocument/2006/relationships/hyperlink" Target="https://onlinephdprogram.org/academic-research/" TargetMode="External"/><Relationship Id="rId5" Type="http://schemas.openxmlformats.org/officeDocument/2006/relationships/hyperlink" Target="https://libguides.fau.edu/freeresources/Welcome" TargetMode="External"/><Relationship Id="rId6" Type="http://schemas.openxmlformats.org/officeDocument/2006/relationships/hyperlink" Target="https://en.wikipedia.org/w/index.php?title=Wikipedia:List_of_free_online_resources&amp;oldid=902337967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research4life.org/" TargetMode="External"/><Relationship Id="rId4" Type="http://schemas.openxmlformats.org/officeDocument/2006/relationships/hyperlink" Target="http://www.research4life.org/" TargetMode="External"/><Relationship Id="rId5" Type="http://schemas.openxmlformats.org/officeDocument/2006/relationships/hyperlink" Target="mailto:r4l@research4life.org" TargetMode="External"/><Relationship Id="rId6" Type="http://schemas.openxmlformats.org/officeDocument/2006/relationships/hyperlink" Target="http://www.research4life.org/training" TargetMode="External"/><Relationship Id="rId7" Type="http://schemas.openxmlformats.org/officeDocument/2006/relationships/hyperlink" Target="http://www.research4life.org/newsletter" TargetMode="External"/><Relationship Id="rId8" Type="http://schemas.openxmlformats.org/officeDocument/2006/relationships/hyperlink" Target="https://bit.ly/2w3CU5C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hyperlink" Target="mailto:r4l@research4life.org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hyperlink" Target="http://www.research4life.or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ase-search.net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re.ac.uk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idx="1" type="subTitle"/>
          </p:nvPr>
        </p:nvSpPr>
        <p:spPr>
          <a:xfrm>
            <a:off x="0" y="4029770"/>
            <a:ext cx="12192000" cy="72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400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Interdisciplinary Resources</a:t>
            </a:r>
            <a:endParaRPr sz="400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38"/>
          <p:cNvSpPr txBox="1"/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563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ADDITIONAL DISCIPLINE-SPECIFIC RESOURCES</a:t>
            </a:r>
            <a:endParaRPr b="1" sz="3888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is a public-private partnership of five programmes:</a:t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Europe PMC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11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https://europepmc.org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Europe PMC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6.googleusercontent.com/QcwWnrBSlDV_OlR3qfW2wUvr65JS1ErecUvsysq-9pMhrFpt8Kjhx2nSItnGmpfNUtnd4Y7mFi9dz6rdKe6MiVn0AheQAofBApgmQh2bZyBdbe6axQ426Q8F4Yjatuwm76FG5sM" id="159" name="Google Shape;15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2364" y="3022946"/>
            <a:ext cx="7918417" cy="179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Europe PMC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518" y="2099924"/>
            <a:ext cx="10432898" cy="438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MetaLib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17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https://metalib.gpo.gov/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MetaLib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6.googleusercontent.com/dkKojLr-_gH9UH_ALhsULXjctD08u_E4ECYWpInJTIl2-Uvp69fnO1qhfGk4FNcaSMqpkShAD1-y87l4VrX18lYBfcGTVWLiQ78QGWeve-SBzLMOgAegS0kC3OI9u4a6MySDrRE" id="175" name="Google Shape;17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2753123"/>
            <a:ext cx="8019306" cy="32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MetaLib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681" y="1989816"/>
            <a:ext cx="10064040" cy="4515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OpenDOAR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https://v2.sherpa.ac.uk/opendoar/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OpenDOAR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6.googleusercontent.com/VudXCiwj4y8Gi82SpoAp6UQ4r083HLqSoMbNotJ0n-tWTS6dQPBZ3Y1zsYovgWuRANAzG4LjppZ40lX1OTBXX8P7i-IFJGMk7kSPcugdgSBMvWgdq8qqesB_g1fspsxY5AKDTH0" id="191" name="Google Shape;1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3025642"/>
            <a:ext cx="8145214" cy="2793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OpenDOAR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161" y="2083633"/>
            <a:ext cx="11199051" cy="430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Grey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5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http://www.opengrey.eu/search/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Open Grey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4.googleusercontent.com/uCi_NUmvLz8a-o0ClMn6DhDLWSPuWQlVFWXN3akqxqlKz9Ff0pGpBSsYIkeJvQLs288y3KfSNttqVJWQ6NnyxWHz-RB4xUZUw5tPAAxIwFkrIcTDAPyhcr3r4I3aQufb9nd-6sw" id="207" name="Google Shape;20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5679" y="2975303"/>
            <a:ext cx="8263790" cy="2855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Grey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169" y="1908006"/>
            <a:ext cx="10453303" cy="46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PubMed Central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https://www.ncbi.nlm.nih.gov/pmc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PubMed Central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5.googleusercontent.com/62P4nIISTr8R_j8VT3aQ4AVeUUxI2Wbkk271F9Kl0H1dR_IUqrKX8EKbgCJxFzIqYyDvIzwjfl53L6h2sedzkUgu9wYLbigAlDbL21vjkGWxT7VHk5qu6Gu3KtDDwbhaRFa_Pr0" id="223" name="Google Shape;22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7445" y="3142866"/>
            <a:ext cx="8302845" cy="217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PubMed Central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793" y="1999767"/>
            <a:ext cx="10772585" cy="452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/>
          <p:nvPr>
            <p:ph type="title"/>
          </p:nvPr>
        </p:nvSpPr>
        <p:spPr>
          <a:xfrm>
            <a:off x="0" y="45989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Outline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/>
          <p:nvPr>
            <p:ph idx="1" type="body"/>
          </p:nvPr>
        </p:nvSpPr>
        <p:spPr>
          <a:xfrm>
            <a:off x="208409" y="1564167"/>
            <a:ext cx="10597241" cy="4513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Aggregator Search Tools and Repositories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Free E-journal resources/databases and publishers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Thesis/Dissertation Portals and Gateways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Miscellaneous tools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E-book resources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Summary	</a:t>
            </a:r>
            <a:endParaRPr/>
          </a:p>
          <a:p>
            <a:pPr indent="-1333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39"/>
          <p:cNvSpPr txBox="1"/>
          <p:nvPr>
            <p:ph idx="10" type="dt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v1.1 November 2020</a:t>
            </a:r>
            <a:endParaRPr sz="1200"/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is licensed under Creative Commons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Attribution-ShareAlike 4.0 International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(CC BY-SA 4.0)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0" y="39225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WorldWideScience.org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9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https://worldwidescience.org/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224852" y="3721768"/>
            <a:ext cx="3432748" cy="76944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WorldWideScience.org</a:t>
            </a:r>
            <a:endParaRPr b="0" i="0" sz="2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3.googleusercontent.com/3MglkyeWEh4mTy8chAhFlXauDoKOgO0yi_9rnrd73isj6z1lI0t0Z44HCNaAkCpgKr5uZ-IX55LFx3RT0NlO5AUNXDVtrC4wcafxta_A4h4JbGWsseUMeKlWT2JY4Bwz6iWW_FQ" id="239" name="Google Shape;23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1407" y="2949905"/>
            <a:ext cx="4074968" cy="689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o7pmug5DWupCeyNhZ88vbZGGThdza1-tgLF0lS7kW9r4PvlP5iYnvjfBOOP3KJuFywVzSKaHhv4or9ER3BokfTglVvwrHinoeQRwF6gTKL0stoAoZg7PdkNMSzugXVDl4TvWZRE" id="240" name="Google Shape;24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2534" y="3616431"/>
            <a:ext cx="7932713" cy="950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docs.google.com/drawings/u/0/d/sVtoc8xjXB-44rhQzHnjMrg/image?w=326&amp;h=29&amp;rev=1&amp;ac=1&amp;parent=1GUshgHgdIfYVA_TvfyhOZKs-41IHx5Vi" id="241" name="Google Shape;24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16576" y="4160382"/>
            <a:ext cx="5531371" cy="49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WorldWideScience.org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426" y="1886151"/>
            <a:ext cx="10199140" cy="473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0" y="39225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FREE E-JOURNAL RESOURCES - DOAJ: Directory of Open Access Journals</a:t>
            </a:r>
            <a:endParaRPr/>
          </a:p>
        </p:txBody>
      </p:sp>
      <p:sp>
        <p:nvSpPr>
          <p:cNvPr id="255" name="Google Shape;255;p31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https://doaj.org/search/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224852" y="3721768"/>
            <a:ext cx="3432748" cy="46166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DOAJ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3.googleusercontent.com/nfOYUAtxC1RTR22XBp3lM9zF200wg7VNifRMqnTL-FjpMGKKXxzGRNl6NzHClktlkX9vNUBhbOKw-_C7ATKkXeSIl0Ggf0rMsC3jLfDhS8f29BTwNYP0nHkxSgEDstu-qzTXj_Y" id="257" name="Google Shape;25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0330" y="2704368"/>
            <a:ext cx="7693811" cy="30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DOAJ: Directory of Open Access Journals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382" y="1843790"/>
            <a:ext cx="10793944" cy="461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>
            <p:ph type="title"/>
          </p:nvPr>
        </p:nvSpPr>
        <p:spPr>
          <a:xfrm>
            <a:off x="0" y="39225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THESIS/DISSERTATION PORTALS AND GATEWAYS - DART-Europe</a:t>
            </a:r>
            <a:endParaRPr/>
          </a:p>
        </p:txBody>
      </p:sp>
      <p:sp>
        <p:nvSpPr>
          <p:cNvPr id="271" name="Google Shape;271;p33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http://www.dart-europe.eu/basic-search.php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209862" y="3787664"/>
            <a:ext cx="3822492" cy="40011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DART- Europe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6.googleusercontent.com/zKJuxaIjalSPd9oZw-t-U-4bMP97fmw35txOtyJQvhRQ2RPys6b8q5i-CYM0ZYGSiiWO81jFza-iiSu8YAmSVVJ21_jv0xpnP1gfHgSR-DGBci_YxioFlPX3Bv_m0-hMXOrxDNk" id="273" name="Google Shape;27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7246" y="2798094"/>
            <a:ext cx="7471383" cy="358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DART-Europe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0" name="Google Shape;28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784" y="1881388"/>
            <a:ext cx="9985967" cy="4634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0" y="39225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DATAD-R</a:t>
            </a:r>
            <a:endParaRPr/>
          </a:p>
        </p:txBody>
      </p:sp>
      <p:sp>
        <p:nvSpPr>
          <p:cNvPr id="287" name="Google Shape;287;p35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http://datad.aau.org/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119922" y="3812291"/>
            <a:ext cx="3822492" cy="46166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DATAD-R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6.googleusercontent.com/5FzrwhACMYcTdlzR5sh3wW3MylaNjfpNp9_qBdWeRe2j8Of_e96y-CWGmk-M35mp7MSb8WVvhE8k6VdwOJSOY6Zt9HcRvvZSDMTU1tQWU3fZXusE0u_RjofcJFd-GNQNePTPJfk" id="289" name="Google Shape;28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8985" y="2929633"/>
            <a:ext cx="7700941" cy="222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DATAD-R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6" name="Google Shape;29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902" y="2023672"/>
            <a:ext cx="9748800" cy="454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Global ETD</a:t>
            </a:r>
            <a:endParaRPr/>
          </a:p>
        </p:txBody>
      </p:sp>
      <p:sp>
        <p:nvSpPr>
          <p:cNvPr id="303" name="Google Shape;303;p37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http://search.ndltd.org/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194872" y="3757684"/>
            <a:ext cx="3822492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Global ETD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6.googleusercontent.com/uuozAq-oM_t1LLeYSc-e0javgaP81KF9FsnvYZKn0bm5EdjZdrg6vJSbNCNs4j99UK9hDxbtBTsiDzDdQXyfPqTasvLHEGi2L9Z7b1TJnu7jB6NdL7BFtUBMRl6nqRWM3GdEYGI" id="305" name="Google Shape;30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2191" y="3010463"/>
            <a:ext cx="7258062" cy="207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Global ETD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2" name="Google Shape;31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213" y="1935661"/>
            <a:ext cx="9946611" cy="437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Learning objectives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554814" y="2014144"/>
            <a:ext cx="10807729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55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Become aware of existing additional resources which are interdisciplinary and beneficial for at least two or more of Research4Life thematic topic</a:t>
            </a:r>
            <a:endParaRPr/>
          </a:p>
          <a:p>
            <a:pPr indent="-342900" lvl="0" marL="355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Understand the additional collections and how to use them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/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MISCELLANEOUS TOOLS - Google Custom Search</a:t>
            </a:r>
            <a:endParaRPr/>
          </a:p>
        </p:txBody>
      </p:sp>
      <p:sp>
        <p:nvSpPr>
          <p:cNvPr id="319" name="Google Shape;319;p43"/>
          <p:cNvSpPr txBox="1"/>
          <p:nvPr>
            <p:ph idx="1" type="body"/>
          </p:nvPr>
        </p:nvSpPr>
        <p:spPr>
          <a:xfrm>
            <a:off x="0" y="1689905"/>
            <a:ext cx="105231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https://www.google.com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(complete keyword search of title) 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43"/>
          <p:cNvSpPr txBox="1"/>
          <p:nvPr/>
        </p:nvSpPr>
        <p:spPr>
          <a:xfrm>
            <a:off x="194872" y="3757684"/>
            <a:ext cx="3822492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Google Custom Search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5.googleusercontent.com/k2aTzrSoE8bixBl6RaBsSSY8I2Efflv10wR5q6rK0FzwqHM3M6FwcrpAubIvzOM8Hwix9XiDOo3072jcgrjYA6BgKgdKtxQRyinfhq8Wtt_8cjubrV7kiU-aLu6jEBChLDaI2UM" id="321" name="Google Shape;32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9790" y="2788456"/>
            <a:ext cx="7545986" cy="2952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Google Custom Search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8" name="Google Shape;32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410" y="1986879"/>
            <a:ext cx="10016371" cy="430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/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E-BOOK RESOURCES: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Directory of Open Access Books</a:t>
            </a:r>
            <a:endParaRPr/>
          </a:p>
        </p:txBody>
      </p:sp>
      <p:sp>
        <p:nvSpPr>
          <p:cNvPr id="335" name="Google Shape;335;p45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https://www.doabooks.org/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194872" y="3757684"/>
            <a:ext cx="3822492" cy="46166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DOAB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6.googleusercontent.com/mPU-JKy5LuOrf8C7YFfv9fGdc8V2abevsiRuh0E8NtYQnphcJo4icmrlCohsf7p95_8YnP-v0l_AOXdjsEEx6aXShGOjWtQLyCO1qq2T1FqUDy40Lbo9iyVdU1uA-6IxDx9SfBM" id="337" name="Google Shape;33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5860" y="2697787"/>
            <a:ext cx="6986573" cy="320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Google Custom Search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4" name="Google Shape;34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386" y="1945972"/>
            <a:ext cx="10695174" cy="4409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/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Free Book Centre</a:t>
            </a:r>
            <a:endParaRPr/>
          </a:p>
        </p:txBody>
      </p:sp>
      <p:sp>
        <p:nvSpPr>
          <p:cNvPr id="351" name="Google Shape;351;p47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http://freebookcentre.net/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47"/>
          <p:cNvSpPr txBox="1"/>
          <p:nvPr/>
        </p:nvSpPr>
        <p:spPr>
          <a:xfrm>
            <a:off x="194872" y="3757684"/>
            <a:ext cx="3822492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Free Book Centre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3.googleusercontent.com/T5dint4MvetiWuBQY84xLo5dwxNP6lve0r1JvY56KE7WvnUdIgicGLIfqOhAkdYJxM0bwyMgzy5l5XhvWy_-NzR7Kn3rS9HmPrvv0kr_-80RXZUw78ivVpW7_JxLrAxdRmY4Lec" id="353" name="Google Shape;35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9227" y="2843064"/>
            <a:ext cx="7628032" cy="332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Free Book Centre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0" name="Google Shape;36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2541" y="1970629"/>
            <a:ext cx="9876684" cy="452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"/>
          <p:cNvSpPr txBox="1"/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IntechOpen Access Book</a:t>
            </a:r>
            <a:endParaRPr/>
          </a:p>
        </p:txBody>
      </p:sp>
      <p:sp>
        <p:nvSpPr>
          <p:cNvPr id="367" name="Google Shape;367;p49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https://www.intechopen.com/books</a:t>
            </a: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49"/>
          <p:cNvSpPr txBox="1"/>
          <p:nvPr/>
        </p:nvSpPr>
        <p:spPr>
          <a:xfrm>
            <a:off x="194872" y="3757684"/>
            <a:ext cx="3822492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IntechOpen Access Book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3.googleusercontent.com/FzlGynXIfFZEycuIvzilgZVi01oAhFC0CHHzT-4LADDuRvom0b9eStCTivLw02eenHuCZpSzGm8LHyiwKWeg276xpPq4qOWw1rol85GOn3FtaB9bNLHnhhLjyqPeknYWNhjJzQ0" id="369" name="Google Shape;36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5262" y="2928382"/>
            <a:ext cx="7836890" cy="290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"/>
          <p:cNvSpPr txBox="1"/>
          <p:nvPr>
            <p:ph type="title"/>
          </p:nvPr>
        </p:nvSpPr>
        <p:spPr>
          <a:xfrm>
            <a:off x="0" y="437222"/>
            <a:ext cx="7030387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IntechOpen Access Book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6" name="Google Shape;37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410" y="2080180"/>
            <a:ext cx="10448143" cy="439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/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National Academies Press</a:t>
            </a:r>
            <a:endParaRPr/>
          </a:p>
        </p:txBody>
      </p:sp>
      <p:sp>
        <p:nvSpPr>
          <p:cNvPr id="383" name="Google Shape;383;p51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https://www.nap.edu/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51"/>
          <p:cNvSpPr txBox="1"/>
          <p:nvPr/>
        </p:nvSpPr>
        <p:spPr>
          <a:xfrm>
            <a:off x="194872" y="3757684"/>
            <a:ext cx="3822492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National Academies Press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3.googleusercontent.com/Gz5Zf7TABt5i3CXtmTYYIY6Gi41AkH1htJ5nSIZUl_N8CbLw3AX1EYeF3KvjAnzNvfG0EFlGPNQvXRBWdq_ftqKvcwmpgHwTl88HgPAwRrfIZ3E7WoJl18tVZYcE_jYC0nPWspc" id="385" name="Google Shape;38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0502" y="2859745"/>
            <a:ext cx="7143993" cy="3346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/>
          <p:nvPr>
            <p:ph type="title"/>
          </p:nvPr>
        </p:nvSpPr>
        <p:spPr>
          <a:xfrm>
            <a:off x="0" y="437222"/>
            <a:ext cx="7030387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National Academies Press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2" name="Google Shape;39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892" y="1961103"/>
            <a:ext cx="9894957" cy="4545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9" name="Google Shape;99;p3"/>
          <p:cNvGrpSpPr/>
          <p:nvPr/>
        </p:nvGrpSpPr>
        <p:grpSpPr>
          <a:xfrm>
            <a:off x="914400" y="1963711"/>
            <a:ext cx="10792918" cy="4721900"/>
            <a:chOff x="0" y="0"/>
            <a:chExt cx="10792918" cy="4721900"/>
          </a:xfrm>
        </p:grpSpPr>
        <p:cxnSp>
          <p:nvCxnSpPr>
            <p:cNvPr id="100" name="Google Shape;100;p3"/>
            <p:cNvCxnSpPr/>
            <p:nvPr/>
          </p:nvCxnSpPr>
          <p:spPr>
            <a:xfrm>
              <a:off x="0" y="0"/>
              <a:ext cx="10792918" cy="0"/>
            </a:xfrm>
            <a:prstGeom prst="straightConnector1">
              <a:avLst/>
            </a:prstGeom>
            <a:solidFill>
              <a:schemeClr val="accent3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" name="Google Shape;101;p3"/>
            <p:cNvSpPr/>
            <p:nvPr/>
          </p:nvSpPr>
          <p:spPr>
            <a:xfrm>
              <a:off x="0" y="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This lesson focuses on multi-disciplinary internet resources and tools that should be of use for all specialties.</a:t>
              </a:r>
              <a:endParaRPr b="0" i="0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03" name="Google Shape;103;p3"/>
            <p:cNvCxnSpPr/>
            <p:nvPr/>
          </p:nvCxnSpPr>
          <p:spPr>
            <a:xfrm>
              <a:off x="0" y="1180475"/>
              <a:ext cx="10792918" cy="0"/>
            </a:xfrm>
            <a:prstGeom prst="straightConnector1">
              <a:avLst/>
            </a:prstGeom>
            <a:solidFill>
              <a:srgbClr val="61C085"/>
            </a:solidFill>
            <a:ln cap="flat" cmpd="sng" w="25400">
              <a:solidFill>
                <a:srgbClr val="61C08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4" name="Google Shape;104;p3"/>
            <p:cNvSpPr/>
            <p:nvPr/>
          </p:nvSpPr>
          <p:spPr>
            <a:xfrm>
              <a:off x="0" y="118047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0" y="118047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These tools range from the following categories:  </a:t>
              </a:r>
              <a:r>
                <a:rPr b="1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Aggregator Search Tools 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and </a:t>
              </a:r>
              <a:r>
                <a:rPr b="1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Repositories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; </a:t>
              </a:r>
              <a:r>
                <a:rPr b="1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Free E-journal Resources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b="1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Databases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</a:t>
              </a:r>
              <a:r>
                <a:rPr b="1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Publishers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; </a:t>
              </a:r>
              <a:r>
                <a:rPr b="1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Thesis/Dissertations Portals 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and </a:t>
              </a:r>
              <a:r>
                <a:rPr b="1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Gateways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b="1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Miscellaneous Tools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; and </a:t>
              </a:r>
              <a:r>
                <a:rPr b="1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E-books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b="0" i="0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06" name="Google Shape;106;p3"/>
            <p:cNvCxnSpPr/>
            <p:nvPr/>
          </p:nvCxnSpPr>
          <p:spPr>
            <a:xfrm>
              <a:off x="0" y="2360950"/>
              <a:ext cx="10792918" cy="0"/>
            </a:xfrm>
            <a:prstGeom prst="straightConnector1">
              <a:avLst/>
            </a:prstGeom>
            <a:solidFill>
              <a:srgbClr val="98E14E"/>
            </a:solidFill>
            <a:ln cap="flat" cmpd="sng" w="25400">
              <a:solidFill>
                <a:srgbClr val="98E14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7" name="Google Shape;107;p3"/>
            <p:cNvSpPr/>
            <p:nvPr/>
          </p:nvSpPr>
          <p:spPr>
            <a:xfrm>
              <a:off x="0" y="236095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0" y="236095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Besides peer-reviewed articles, many of these resources 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  <a:extLst>
                    <a:ext uri="http://customooxmlschemas.google.com/">
                      <go:slidesCustomData xmlns:go="http://customooxmlschemas.google.com/" textRoundtripDataId="0"/>
                    </a:ext>
                  </a:extLst>
                </a:rPr>
                <a:t>provide links to grey literature (technical or research reports, thesis and dissertations, preprint material and many more).</a:t>
              </a:r>
              <a:endParaRPr b="0" i="0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09" name="Google Shape;109;p3"/>
            <p:cNvCxnSpPr/>
            <p:nvPr/>
          </p:nvCxnSpPr>
          <p:spPr>
            <a:xfrm>
              <a:off x="0" y="3541425"/>
              <a:ext cx="10792918" cy="0"/>
            </a:xfrm>
            <a:prstGeom prst="straightConnector1">
              <a:avLst/>
            </a:prstGeom>
            <a:solidFill>
              <a:srgbClr val="FEA93F"/>
            </a:solidFill>
            <a:ln cap="flat" cmpd="sng" w="25400">
              <a:solidFill>
                <a:srgbClr val="FEA93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0" name="Google Shape;110;p3"/>
            <p:cNvSpPr/>
            <p:nvPr/>
          </p:nvSpPr>
          <p:spPr>
            <a:xfrm>
              <a:off x="0" y="354142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0" y="354142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The use/value of each tool will be summarized in sections that follow.</a:t>
              </a:r>
              <a:endParaRPr b="0" i="0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"/>
          <p:cNvSpPr txBox="1"/>
          <p:nvPr>
            <p:ph type="title"/>
          </p:nvPr>
        </p:nvSpPr>
        <p:spPr>
          <a:xfrm>
            <a:off x="0" y="302310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Textbook Library</a:t>
            </a:r>
            <a:endParaRPr/>
          </a:p>
        </p:txBody>
      </p:sp>
      <p:sp>
        <p:nvSpPr>
          <p:cNvPr id="399" name="Google Shape;399;p53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https://open.umn.edu/opentextbooks/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53"/>
          <p:cNvSpPr txBox="1"/>
          <p:nvPr/>
        </p:nvSpPr>
        <p:spPr>
          <a:xfrm>
            <a:off x="194872" y="3807502"/>
            <a:ext cx="3552669" cy="76944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Open Textbook Library</a:t>
            </a:r>
            <a:endParaRPr b="0" i="0" sz="2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5.googleusercontent.com/hEvJomnc9PInwahqZ0ThaYvFbyWT81Bm1UK89vOIbOvtYl8TaRHUvCqqkn9Md8sKOXv43giNAytJV9B70mljUSe3CxRcipxHBYLzTYXLk6cjQVZ4ZeBp51z11gEkj8B7tEgLxQM" id="401" name="Google Shape;40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7364" y="3378353"/>
            <a:ext cx="7469838" cy="1589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4"/>
          <p:cNvSpPr txBox="1"/>
          <p:nvPr>
            <p:ph type="title"/>
          </p:nvPr>
        </p:nvSpPr>
        <p:spPr>
          <a:xfrm>
            <a:off x="0" y="392252"/>
            <a:ext cx="553137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Textbook Library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036755"/>
            <a:ext cx="9816322" cy="445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5"/>
          <p:cNvSpPr txBox="1"/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Summary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55"/>
          <p:cNvSpPr txBox="1"/>
          <p:nvPr>
            <p:ph idx="1" type="body"/>
          </p:nvPr>
        </p:nvSpPr>
        <p:spPr>
          <a:xfrm>
            <a:off x="212270" y="1796144"/>
            <a:ext cx="11462659" cy="4882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lesson has focused on Internet resources that would be of use by users from all the Research4Life programmes. 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expands on the discipline specific resources discussed in Lessons 4.1–4.5.  The tools were divided into the following categories:  Aggregator Search Tools and Repositories; Free E-journal Resources, Databases and Publishers; Thesis/Dissertations Portals and Gateways, Miscellaneous Tools; and E-books. 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These category lists highlight key Internet resources and are not comprehensive. 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Remember that search results from several of these tools will link to grey literature plus open access and fee-based journals and books.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"/>
          <p:cNvSpPr txBox="1"/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Additional Resources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8"/>
          <p:cNvSpPr txBox="1"/>
          <p:nvPr>
            <p:ph idx="1" type="body"/>
          </p:nvPr>
        </p:nvSpPr>
        <p:spPr>
          <a:xfrm>
            <a:off x="258400" y="2047450"/>
            <a:ext cx="11310600" cy="4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‘Indispensable Resources for Online Academic Research: OnlinePhDprogram.Org’. Accessed 5 November 2020. </a:t>
            </a:r>
            <a:r>
              <a:rPr lang="en-US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https://onlinephdprogram.org/academic-res</a:t>
            </a:r>
            <a:r>
              <a:rPr lang="en-US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earch/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○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Rebar, Lauri. ‘LibGuides: Free Resources: Welcome’. 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Accessed 5 November 2020. </a:t>
            </a:r>
            <a:r>
              <a:rPr lang="en-US" sz="24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https://libguides.fau.edu/freeresources/Welcome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‘Wikipedia: List of Free Online Resources’. Accessed 5 November 2020.       </a:t>
            </a:r>
            <a:r>
              <a:rPr lang="en-US" sz="24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https://en.wikipedia.org/w/index.php?title=Wikipedia:List_of_free_online_resources&amp;oldid=902337967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15240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27b3dbef2_0_81"/>
          <p:cNvSpPr txBox="1"/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You are invited to;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g727b3dbef2_0_81"/>
          <p:cNvSpPr txBox="1"/>
          <p:nvPr>
            <p:ph idx="1" type="body"/>
          </p:nvPr>
        </p:nvSpPr>
        <p:spPr>
          <a:xfrm>
            <a:off x="656075" y="2094525"/>
            <a:ext cx="99168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Visit us at </a:t>
            </a:r>
            <a:r>
              <a:rPr lang="en-US" sz="200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www.research4life.or</a:t>
            </a:r>
            <a:r>
              <a:rPr lang="en-US" sz="2000" u="sng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Contact us at </a:t>
            </a:r>
            <a:r>
              <a:rPr lang="en-US" sz="200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r4l@research4life.org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Find out about other training materials [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www.research4life.org/training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Subscribe to Research4Life newsletter [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www.research4life.org/newsletter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Check out Research4Life videos [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https://bit.ly/2w3CU5C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Follow us on Twitter @r4lpartnership and 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Facebook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@R4Lpartnership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"/>
          <p:cNvSpPr/>
          <p:nvPr/>
        </p:nvSpPr>
        <p:spPr>
          <a:xfrm>
            <a:off x="1591800" y="2814175"/>
            <a:ext cx="9298800" cy="26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For more information on Research4Life</a:t>
            </a:r>
            <a:endParaRPr b="0" i="0" sz="3000" u="none" cap="none" strike="noStrik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www.research4life.org</a:t>
            </a:r>
            <a:endParaRPr b="0" i="0" sz="3000" u="none" cap="none" strike="noStrik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0" i="0" lang="en-US" sz="30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3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b="0" i="0" lang="en-US" sz="3000" u="none" cap="none" strike="noStrike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b="0" i="0" sz="3000" u="none" cap="none" strike="noStrik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0" i="0" lang="en-US" sz="2000" u="none" cap="none" strike="noStrike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0" i="0" lang="en-US" sz="1400" u="none" cap="none" strike="noStrik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400" u="none" cap="none" strike="noStrik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is a public-private partnership of five programmes:</a:t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54d2444ce_0_7"/>
          <p:cNvSpPr txBox="1"/>
          <p:nvPr>
            <p:ph type="title"/>
          </p:nvPr>
        </p:nvSpPr>
        <p:spPr>
          <a:xfrm>
            <a:off x="0" y="378800"/>
            <a:ext cx="80853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Categories for multi-disciplinary internet resources and  tools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g754d2444ce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2067275"/>
            <a:ext cx="118110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AGGREGATOR SEARCH TOOLS AND REPOSITORIES - BASE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4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https://base-search.net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BASE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6.googleusercontent.com/lu1WVnANM3wnrAg3WgXQVp3WtkrEbAKth5Sy1CLbPnxYPK4Bep40MQxpBDp9bFaYKZKfCHY9kQiD2C9ENdO-XtjuCg-Wo0nws1CUr5-ZLwGKID2VUItS-TiALpgdVOQCE0c67_8"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3202" y="2753123"/>
            <a:ext cx="7403996" cy="405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BASE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124" y="1858092"/>
            <a:ext cx="10544253" cy="472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CORE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6"/>
          <p:cNvSpPr txBox="1"/>
          <p:nvPr>
            <p:ph idx="1" type="body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</a:t>
            </a: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https://core.ac.uk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469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 page for CORE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s://lh4.googleusercontent.com/FxjoD_qVILoPlxlv-Q6WFSvLIjRNDfYA74vVtXDqlBsyxPBK4v6EmwHz5P-4anZrw_eFDKwu7ZUZ3YnNKF4eyCqyp7zeSZHn7l_-Cw4lOEXiY8HO6D_Zwq78chhT0grgauaSbY4"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2720693"/>
            <a:ext cx="8206344" cy="28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CORE cont.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848" y="2099934"/>
            <a:ext cx="10991712" cy="413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2020-02-14T15:04:15Z</dcterms:created>
  <dc:creator>Marcia Mabhula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1004D21E-40BC-4452-AA77-41DAD519ECB5</vt:lpwstr>
  </property>
  <property fmtid="{D5CDD505-2E9C-101B-9397-08002B2CF9AE}" pid="6" name="ArticulateProjectFull">
    <vt:lpwstr>D:\R4Life\F2F Materials\20200428_M4_L4.6EN. Interdisciplinary Resources.ppta</vt:lpwstr>
  </property>
</Properties>
</file>