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12192000"/>
  <p:notesSz cx="6858000" cy="9144000"/>
  <p:embeddedFontLst>
    <p:embeddedFont>
      <p:font typeface="Open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4" roundtripDataSignature="AMtx7mjFdXR0fMEGWUy0VFUYfq37ahQx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7.xml"/><Relationship Id="rId33" Type="http://schemas.openxmlformats.org/officeDocument/2006/relationships/font" Target="fonts/OpenSans-boldItalic.fntdata"/><Relationship Id="rId10" Type="http://schemas.openxmlformats.org/officeDocument/2006/relationships/slide" Target="slides/slide6.xml"/><Relationship Id="rId32" Type="http://schemas.openxmlformats.org/officeDocument/2006/relationships/font" Target="fonts/OpenSans-italic.fntdata"/><Relationship Id="rId13" Type="http://schemas.openxmlformats.org/officeDocument/2006/relationships/slide" Target="slides/slide9.xml"/><Relationship Id="rId12" Type="http://schemas.openxmlformats.org/officeDocument/2006/relationships/slide" Target="slides/slide8.xml"/><Relationship Id="rId34" Type="http://customschemas.google.com/relationships/presentationmetadata" Target="meta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 name="Google Shape;6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The “</a:t>
            </a:r>
            <a:r>
              <a:rPr b="1" lang="en-US"/>
              <a:t>Advanced Search</a:t>
            </a:r>
            <a:r>
              <a:rPr lang="en-US"/>
              <a:t>” option is also available and will be explained later in this section.</a:t>
            </a:r>
            <a:endParaRPr/>
          </a:p>
          <a:p>
            <a:pPr indent="-171450" lvl="0" marL="171450" rtl="0" algn="l">
              <a:lnSpc>
                <a:spcPct val="100000"/>
              </a:lnSpc>
              <a:spcBef>
                <a:spcPts val="0"/>
              </a:spcBef>
              <a:spcAft>
                <a:spcPts val="0"/>
              </a:spcAft>
              <a:buSzPts val="1400"/>
              <a:buFont typeface="Arial"/>
              <a:buChar char="•"/>
            </a:pPr>
            <a:r>
              <a:rPr lang="en-US"/>
              <a:t>The search results retrieved for “Antimicrobial Resistance” can be refined by “Filters” </a:t>
            </a:r>
            <a:endParaRPr/>
          </a:p>
          <a:p>
            <a:pPr indent="-171450" lvl="0" marL="171450" rtl="0" algn="l">
              <a:lnSpc>
                <a:spcPct val="100000"/>
              </a:lnSpc>
              <a:spcBef>
                <a:spcPts val="0"/>
              </a:spcBef>
              <a:spcAft>
                <a:spcPts val="0"/>
              </a:spcAft>
              <a:buSzPts val="1400"/>
              <a:buFont typeface="Arial"/>
              <a:buChar char="•"/>
            </a:pPr>
            <a:r>
              <a:rPr b="1" lang="en-US"/>
              <a:t>AGRIS Filters explained;</a:t>
            </a:r>
            <a:endParaRPr b="1"/>
          </a:p>
          <a:p>
            <a:pPr indent="-171450" lvl="1" marL="628650" rtl="0" algn="l">
              <a:lnSpc>
                <a:spcPct val="100000"/>
              </a:lnSpc>
              <a:spcBef>
                <a:spcPts val="0"/>
              </a:spcBef>
              <a:spcAft>
                <a:spcPts val="0"/>
              </a:spcAft>
              <a:buSzPts val="1400"/>
              <a:buFont typeface="Arial"/>
              <a:buChar char="•"/>
            </a:pPr>
            <a:r>
              <a:rPr lang="en-US"/>
              <a:t>“full text links” which leads to the full text of the record; </a:t>
            </a:r>
            <a:endParaRPr/>
          </a:p>
          <a:p>
            <a:pPr indent="-171450" lvl="1" marL="628650" rtl="0" algn="l">
              <a:lnSpc>
                <a:spcPct val="100000"/>
              </a:lnSpc>
              <a:spcBef>
                <a:spcPts val="0"/>
              </a:spcBef>
              <a:spcAft>
                <a:spcPts val="0"/>
              </a:spcAft>
              <a:buSzPts val="1400"/>
              <a:buFont typeface="Arial"/>
              <a:buChar char="•"/>
            </a:pPr>
            <a:r>
              <a:rPr lang="en-US"/>
              <a:t>“publication date” where timeline of the research is important; </a:t>
            </a:r>
            <a:endParaRPr/>
          </a:p>
          <a:p>
            <a:pPr indent="-171450" lvl="1" marL="628650" rtl="0" algn="l">
              <a:lnSpc>
                <a:spcPct val="100000"/>
              </a:lnSpc>
              <a:spcBef>
                <a:spcPts val="0"/>
              </a:spcBef>
              <a:spcAft>
                <a:spcPts val="0"/>
              </a:spcAft>
              <a:buSzPts val="1400"/>
              <a:buFont typeface="Arial"/>
              <a:buChar char="•"/>
            </a:pPr>
            <a:r>
              <a:rPr lang="en-US"/>
              <a:t>“data provider” when user needs resources from a specific organisation;</a:t>
            </a:r>
            <a:endParaRPr/>
          </a:p>
          <a:p>
            <a:pPr indent="-171450" lvl="1" marL="628650" rtl="0" algn="l">
              <a:lnSpc>
                <a:spcPct val="100000"/>
              </a:lnSpc>
              <a:spcBef>
                <a:spcPts val="0"/>
              </a:spcBef>
              <a:spcAft>
                <a:spcPts val="0"/>
              </a:spcAft>
              <a:buSzPts val="1400"/>
              <a:buFont typeface="Arial"/>
              <a:buChar char="•"/>
            </a:pPr>
            <a:r>
              <a:rPr lang="en-US"/>
              <a:t>“type of results” where distinction of resource type is important;</a:t>
            </a:r>
            <a:endParaRPr/>
          </a:p>
          <a:p>
            <a:pPr indent="-171450" lvl="1" marL="628650" rtl="0" algn="l">
              <a:lnSpc>
                <a:spcPct val="100000"/>
              </a:lnSpc>
              <a:spcBef>
                <a:spcPts val="0"/>
              </a:spcBef>
              <a:spcAft>
                <a:spcPts val="0"/>
              </a:spcAft>
              <a:buSzPts val="1400"/>
              <a:buFont typeface="Arial"/>
              <a:buChar char="•"/>
            </a:pPr>
            <a:r>
              <a:rPr lang="en-US"/>
              <a:t>“including records from aggregators” to extend the search beyond AGRIS content; and</a:t>
            </a:r>
            <a:endParaRPr/>
          </a:p>
          <a:p>
            <a:pPr indent="-171450" lvl="1" marL="628650" rtl="0" algn="l">
              <a:lnSpc>
                <a:spcPct val="100000"/>
              </a:lnSpc>
              <a:spcBef>
                <a:spcPts val="0"/>
              </a:spcBef>
              <a:spcAft>
                <a:spcPts val="0"/>
              </a:spcAft>
              <a:buSzPts val="1400"/>
              <a:buFont typeface="Arial"/>
              <a:buChar char="•"/>
            </a:pPr>
            <a:r>
              <a:rPr lang="en-US"/>
              <a:t>“multilingual search” to search keywords in other languages.</a:t>
            </a:r>
            <a:endParaRPr/>
          </a:p>
          <a:p>
            <a:pPr indent="-82550" lvl="1" marL="628650" rtl="0" algn="l">
              <a:lnSpc>
                <a:spcPct val="100000"/>
              </a:lnSpc>
              <a:spcBef>
                <a:spcPts val="0"/>
              </a:spcBef>
              <a:spcAft>
                <a:spcPts val="0"/>
              </a:spcAft>
              <a:buSzPts val="1400"/>
              <a:buFont typeface="Arial"/>
              <a:buNone/>
            </a:pPr>
            <a:r>
              <a:t/>
            </a:r>
            <a:endParaRPr/>
          </a:p>
          <a:p>
            <a:pPr indent="-82550" lvl="1" marL="628650" rtl="0" algn="l">
              <a:lnSpc>
                <a:spcPct val="100000"/>
              </a:lnSpc>
              <a:spcBef>
                <a:spcPts val="0"/>
              </a:spcBef>
              <a:spcAft>
                <a:spcPts val="0"/>
              </a:spcAft>
              <a:buSzPts val="1400"/>
              <a:buFont typeface="Arial"/>
              <a:buNone/>
            </a:pPr>
            <a:r>
              <a:t/>
            </a:r>
            <a:endParaRPr/>
          </a:p>
          <a:p>
            <a:pPr indent="0" lvl="1" marL="457200" rtl="0" algn="l">
              <a:lnSpc>
                <a:spcPct val="100000"/>
              </a:lnSpc>
              <a:spcBef>
                <a:spcPts val="0"/>
              </a:spcBef>
              <a:spcAft>
                <a:spcPts val="0"/>
              </a:spcAft>
              <a:buSzPts val="1400"/>
              <a:buFont typeface="Arial"/>
              <a:buNone/>
            </a:pPr>
            <a:r>
              <a:t/>
            </a:r>
            <a:endParaRPr/>
          </a:p>
          <a:p>
            <a:pPr indent="0" lvl="0" marL="0" rtl="0" algn="l">
              <a:lnSpc>
                <a:spcPct val="100000"/>
              </a:lnSpc>
              <a:spcBef>
                <a:spcPts val="0"/>
              </a:spcBef>
              <a:spcAft>
                <a:spcPts val="0"/>
              </a:spcAft>
              <a:buSzPts val="1400"/>
              <a:buFont typeface="Arial"/>
              <a:buNone/>
            </a:pPr>
            <a:r>
              <a:t/>
            </a:r>
            <a:endParaRPr/>
          </a:p>
        </p:txBody>
      </p:sp>
      <p:sp>
        <p:nvSpPr>
          <p:cNvPr id="136" name="Google Shape;13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FAO’s multilingual Thesaurus and the contributors, data providers are advised to describe their collections by using AGROVOC thesaurus.</a:t>
            </a:r>
            <a:endParaRPr/>
          </a:p>
          <a:p>
            <a:pPr indent="-82550" lvl="0" marL="171450" rtl="0" algn="l">
              <a:lnSpc>
                <a:spcPct val="100000"/>
              </a:lnSpc>
              <a:spcBef>
                <a:spcPts val="0"/>
              </a:spcBef>
              <a:spcAft>
                <a:spcPts val="0"/>
              </a:spcAft>
              <a:buSzPts val="1400"/>
              <a:buFont typeface="Arial"/>
              <a:buNone/>
            </a:pPr>
            <a:r>
              <a:t/>
            </a:r>
            <a:endParaRPr/>
          </a:p>
        </p:txBody>
      </p:sp>
      <p:sp>
        <p:nvSpPr>
          <p:cNvPr id="143" name="Google Shape;14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829bd93e0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g829bd93e0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When you click on a title in AGRIS, first the “data provider” is displayed in the centre area to indicate where this record is indexed from. </a:t>
            </a:r>
            <a:endParaRPr/>
          </a:p>
          <a:p>
            <a:pPr indent="-171450" lvl="0" marL="171450" rtl="0" algn="l">
              <a:lnSpc>
                <a:spcPct val="100000"/>
              </a:lnSpc>
              <a:spcBef>
                <a:spcPts val="0"/>
              </a:spcBef>
              <a:spcAft>
                <a:spcPts val="0"/>
              </a:spcAft>
              <a:buSzPts val="1400"/>
              <a:buFont typeface="Arial"/>
              <a:buChar char="•"/>
            </a:pPr>
            <a:r>
              <a:rPr lang="en-US"/>
              <a:t>Then “title” with ‘author” information is displayed followed by an “abstract” in this sample record. </a:t>
            </a:r>
            <a:endParaRPr/>
          </a:p>
          <a:p>
            <a:pPr indent="-171450" lvl="0" marL="171450" rtl="0" algn="l">
              <a:lnSpc>
                <a:spcPct val="100000"/>
              </a:lnSpc>
              <a:spcBef>
                <a:spcPts val="0"/>
              </a:spcBef>
              <a:spcAft>
                <a:spcPts val="0"/>
              </a:spcAft>
              <a:buSzPts val="1400"/>
              <a:buFont typeface="Arial"/>
              <a:buChar char="•"/>
            </a:pPr>
            <a:r>
              <a:rPr lang="en-US"/>
              <a:t>Checking the abstract is a key step to see if a title is relevant to the research topic. </a:t>
            </a:r>
            <a:endParaRPr/>
          </a:p>
          <a:p>
            <a:pPr indent="-171450" lvl="0" marL="171450" rtl="0" algn="l">
              <a:lnSpc>
                <a:spcPct val="100000"/>
              </a:lnSpc>
              <a:spcBef>
                <a:spcPts val="0"/>
              </a:spcBef>
              <a:spcAft>
                <a:spcPts val="0"/>
              </a:spcAft>
              <a:buSzPts val="1400"/>
              <a:buFont typeface="Arial"/>
              <a:buChar char="•"/>
            </a:pPr>
            <a:r>
              <a:rPr lang="en-US"/>
              <a:t>On the right side of the page, users are provided with links to the full text of the publication if it is available. </a:t>
            </a:r>
            <a:endParaRPr/>
          </a:p>
          <a:p>
            <a:pPr indent="-171450" lvl="0" marL="171450" rtl="0" algn="l">
              <a:lnSpc>
                <a:spcPct val="100000"/>
              </a:lnSpc>
              <a:spcBef>
                <a:spcPts val="0"/>
              </a:spcBef>
              <a:spcAft>
                <a:spcPts val="0"/>
              </a:spcAft>
              <a:buSzPts val="1400"/>
              <a:buFont typeface="Arial"/>
              <a:buChar char="•"/>
            </a:pPr>
            <a:r>
              <a:rPr lang="en-US"/>
              <a:t>Full-text links are followed by the details of the bibliographic record including the publisher, language and the year it started being indexed in AGRIS.</a:t>
            </a:r>
            <a:endParaRPr/>
          </a:p>
          <a:p>
            <a:pPr indent="-82550" lvl="0" marL="171450" rtl="0" algn="l">
              <a:lnSpc>
                <a:spcPct val="100000"/>
              </a:lnSpc>
              <a:spcBef>
                <a:spcPts val="0"/>
              </a:spcBef>
              <a:spcAft>
                <a:spcPts val="0"/>
              </a:spcAft>
              <a:buSzPts val="1400"/>
              <a:buFont typeface="Arial"/>
              <a:buNone/>
            </a:pPr>
            <a:r>
              <a:t/>
            </a:r>
            <a:endParaRPr/>
          </a:p>
        </p:txBody>
      </p:sp>
      <p:sp>
        <p:nvSpPr>
          <p:cNvPr id="155" name="Google Shape;155;g829bd93e0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63" name="Google Shape;163;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71" name="Google Shape;171;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rgbClr val="000000"/>
              </a:buClr>
              <a:buSzPts val="1400"/>
              <a:buFont typeface="Arial"/>
              <a:buChar char="•"/>
            </a:pPr>
            <a:r>
              <a:rPr lang="en-US"/>
              <a:t>Being multilingual is one of the many great features of AGRIS and language filtering may be particularly useful for non-English speaking countries which are commonly underrepresented in the scholarly communication landscape</a:t>
            </a:r>
            <a:endParaRPr/>
          </a:p>
          <a:p>
            <a:pPr indent="-82550" lvl="0" marL="171450" rtl="0" algn="l">
              <a:lnSpc>
                <a:spcPct val="100000"/>
              </a:lnSpc>
              <a:spcBef>
                <a:spcPts val="0"/>
              </a:spcBef>
              <a:spcAft>
                <a:spcPts val="0"/>
              </a:spcAft>
              <a:buSzPts val="1400"/>
              <a:buFont typeface="Arial"/>
              <a:buNone/>
            </a:pPr>
            <a:r>
              <a:t/>
            </a:r>
            <a:endParaRPr/>
          </a:p>
        </p:txBody>
      </p:sp>
      <p:sp>
        <p:nvSpPr>
          <p:cNvPr id="178" name="Google Shape;178;p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AGRIS receives metadata in various formats, like the AGRIS Application Profile (AP) XML format as a minimum standard or better. </a:t>
            </a:r>
            <a:endParaRPr/>
          </a:p>
          <a:p>
            <a:pPr indent="-171450" lvl="0" marL="171450" rtl="0" algn="l">
              <a:lnSpc>
                <a:spcPct val="100000"/>
              </a:lnSpc>
              <a:spcBef>
                <a:spcPts val="0"/>
              </a:spcBef>
              <a:spcAft>
                <a:spcPts val="0"/>
              </a:spcAft>
              <a:buSzPts val="1400"/>
              <a:buFont typeface="Arial"/>
              <a:buChar char="•"/>
            </a:pPr>
            <a:r>
              <a:rPr lang="en-US"/>
              <a:t>Recommendations of a set of metadata properties and encoding vocabularies are provided on FAO’s AIMS website. Meaningful Bibliographic Metadata is intended to assist content providers in selecting appropriate metadata properties for the creation, management and exchange of meaningful bibliographic information in open repositories. </a:t>
            </a:r>
            <a:endParaRPr/>
          </a:p>
          <a:p>
            <a:pPr indent="-171450" lvl="0" marL="171450" rtl="0" algn="l">
              <a:lnSpc>
                <a:spcPct val="100000"/>
              </a:lnSpc>
              <a:spcBef>
                <a:spcPts val="0"/>
              </a:spcBef>
              <a:spcAft>
                <a:spcPts val="0"/>
              </a:spcAft>
              <a:buSzPts val="1400"/>
              <a:buFont typeface="Arial"/>
              <a:buChar char="•"/>
            </a:pPr>
            <a:r>
              <a:rPr lang="en-US"/>
              <a:t>The most common metadata standard formats are: Crossref, DOAJ, Endnote, MARC21, MODS, Simple DC, and PubMed. When there is a need to create metadata from scratch, it is recommended to use a reference management software to export the data in XML format. There are also reference management software applications that can be downloaded for free, for example Mendeley or Zotero.</a:t>
            </a:r>
            <a:endParaRPr/>
          </a:p>
        </p:txBody>
      </p:sp>
      <p:sp>
        <p:nvSpPr>
          <p:cNvPr id="186" name="Google Shape;186;p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93" name="Google Shape;193;p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200" name="Google Shape;20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207" name="Google Shape;207;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 name="Google Shape;7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17" name="Google Shape;217;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24" name="Google Shape;224;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34" name="Google Shape;234;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a8917ac7a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ga8917ac7a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727b3dbef2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g727b3dbef2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rPr lang="en-US"/>
              <a:t>In this lesson, learners will be introduced to the AGRIS database and additional discipline-specific external resources in the fields of agricultural sciences.</a:t>
            </a:r>
            <a:endParaRPr/>
          </a:p>
          <a:p>
            <a:pPr indent="0" lvl="0" marL="0" rtl="0" algn="l">
              <a:lnSpc>
                <a:spcPct val="100000"/>
              </a:lnSpc>
              <a:spcBef>
                <a:spcPts val="0"/>
              </a:spcBef>
              <a:spcAft>
                <a:spcPts val="0"/>
              </a:spcAft>
              <a:buSzPts val="1400"/>
              <a:buFont typeface="Arial"/>
              <a:buNone/>
            </a:pPr>
            <a:r>
              <a:t/>
            </a:r>
            <a:endParaRPr/>
          </a:p>
        </p:txBody>
      </p:sp>
      <p:sp>
        <p:nvSpPr>
          <p:cNvPr id="89" name="Google Shape;8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100"/>
              <a:buFont typeface="Arial"/>
              <a:buChar char="•"/>
            </a:pPr>
            <a:r>
              <a:rPr lang="en-US"/>
              <a:t> AGRIS is a network of more than 500 data providers (research centres, academic institutions, publishers, governmental bodies, development programmes, international and national organizations) from up to 148 countries.</a:t>
            </a:r>
            <a:endParaRPr/>
          </a:p>
        </p:txBody>
      </p:sp>
      <p:sp>
        <p:nvSpPr>
          <p:cNvPr id="96" name="Google Shape;9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b="1" lang="en-US"/>
              <a:t>AGROVOC</a:t>
            </a:r>
            <a:r>
              <a:rPr lang="en-US"/>
              <a:t> is a controlled vocabulary covering all areas of interest of the Food and Agriculture Organization (FAO) of the United Nations, including food, nutrition, agriculture, fisheries, forestry, environment etc. It is published by FAO and edited by a community of experts. It is widely used in specialized libraries as well as digital libraries and repositories to index content and for the purpose of text mining. It is also used as a specialized tagging resource for content organization by FAO and third-party stakeholders.</a:t>
            </a:r>
            <a:endParaRPr/>
          </a:p>
          <a:p>
            <a:pPr indent="-82550" lvl="0" marL="171450" rtl="0" algn="l">
              <a:lnSpc>
                <a:spcPct val="100000"/>
              </a:lnSpc>
              <a:spcBef>
                <a:spcPts val="0"/>
              </a:spcBef>
              <a:spcAft>
                <a:spcPts val="0"/>
              </a:spcAft>
              <a:buSzPts val="1400"/>
              <a:buFont typeface="Arial"/>
              <a:buNone/>
            </a:pPr>
            <a:r>
              <a:t/>
            </a:r>
            <a:endParaRPr/>
          </a:p>
          <a:p>
            <a:pPr indent="-171450" lvl="0" marL="171450" rtl="0" algn="l">
              <a:lnSpc>
                <a:spcPct val="100000"/>
              </a:lnSpc>
              <a:spcBef>
                <a:spcPts val="0"/>
              </a:spcBef>
              <a:spcAft>
                <a:spcPts val="0"/>
              </a:spcAft>
              <a:buSzPts val="1400"/>
              <a:buFont typeface="Arial"/>
              <a:buChar char="•"/>
            </a:pPr>
            <a:r>
              <a:rPr lang="en-US"/>
              <a:t>AGROVOC consists of +37,000 concepts and +750,000 terms in up to 37 languages.</a:t>
            </a:r>
            <a:endParaRPr/>
          </a:p>
          <a:p>
            <a:pPr indent="-82550" lvl="0" marL="171450" rtl="0" algn="l">
              <a:lnSpc>
                <a:spcPct val="100000"/>
              </a:lnSpc>
              <a:spcBef>
                <a:spcPts val="0"/>
              </a:spcBef>
              <a:spcAft>
                <a:spcPts val="0"/>
              </a:spcAft>
              <a:buSzPts val="1400"/>
              <a:buFont typeface="Arial"/>
              <a:buNone/>
            </a:pPr>
            <a:r>
              <a:t/>
            </a:r>
            <a:endParaRPr/>
          </a:p>
          <a:p>
            <a:pPr indent="-171450" lvl="0" marL="171450" rtl="0" algn="l">
              <a:lnSpc>
                <a:spcPct val="100000"/>
              </a:lnSpc>
              <a:spcBef>
                <a:spcPts val="0"/>
              </a:spcBef>
              <a:spcAft>
                <a:spcPts val="0"/>
              </a:spcAft>
              <a:buSzPts val="1400"/>
              <a:buFont typeface="Arial"/>
              <a:buChar char="•"/>
            </a:pPr>
            <a:r>
              <a:rPr lang="en-US"/>
              <a:t>AGRIS is an international brand with an international audience for the data providers increasing visibility of resources, creating the opportunity to contribute to agriculture and related sciences globally.</a:t>
            </a:r>
            <a:endParaRPr/>
          </a:p>
          <a:p>
            <a:pPr indent="-171450" lvl="0" marL="171450" rtl="0" algn="l">
              <a:lnSpc>
                <a:spcPct val="100000"/>
              </a:lnSpc>
              <a:spcBef>
                <a:spcPts val="0"/>
              </a:spcBef>
              <a:spcAft>
                <a:spcPts val="0"/>
              </a:spcAft>
              <a:buSzPts val="1400"/>
              <a:buFont typeface="Arial"/>
              <a:buChar char="•"/>
            </a:pPr>
            <a:r>
              <a:rPr lang="en-US"/>
              <a:t>AGRIS Data providers can submit including unpublished science, technical reports, theses, dissertations, conference papers). </a:t>
            </a:r>
            <a:endParaRPr/>
          </a:p>
          <a:p>
            <a:pPr indent="-171450" lvl="0" marL="171450" rtl="0" algn="l">
              <a:lnSpc>
                <a:spcPct val="100000"/>
              </a:lnSpc>
              <a:spcBef>
                <a:spcPts val="0"/>
              </a:spcBef>
              <a:spcAft>
                <a:spcPts val="0"/>
              </a:spcAft>
              <a:buSzPts val="1400"/>
              <a:buFont typeface="Arial"/>
              <a:buChar char="•"/>
            </a:pPr>
            <a:r>
              <a:rPr lang="en-US"/>
              <a:t>AGRIS supports both developed and developing countries.</a:t>
            </a:r>
            <a:endParaRPr/>
          </a:p>
          <a:p>
            <a:pPr indent="-82550" lvl="0" marL="171450" rtl="0" algn="l">
              <a:lnSpc>
                <a:spcPct val="100000"/>
              </a:lnSpc>
              <a:spcBef>
                <a:spcPts val="0"/>
              </a:spcBef>
              <a:spcAft>
                <a:spcPts val="0"/>
              </a:spcAft>
              <a:buSzPts val="1400"/>
              <a:buFont typeface="Arial"/>
              <a:buNone/>
            </a:pPr>
            <a:r>
              <a:t/>
            </a:r>
            <a:endParaRPr/>
          </a:p>
          <a:p>
            <a:pPr indent="-171450" lvl="0" marL="171450" rtl="0" algn="l">
              <a:lnSpc>
                <a:spcPct val="100000"/>
              </a:lnSpc>
              <a:spcBef>
                <a:spcPts val="0"/>
              </a:spcBef>
              <a:spcAft>
                <a:spcPts val="0"/>
              </a:spcAft>
              <a:buSzPts val="1400"/>
              <a:buFont typeface="Arial"/>
              <a:buChar char="•"/>
            </a:pPr>
            <a:r>
              <a:rPr lang="en-US"/>
              <a:t>The audience is researchers, professors, and graduate students looking for bibliographies; plus librarians, cataloguers; journal publishers, conference organizers, and decision makers in the agricultural domain.</a:t>
            </a:r>
            <a:endParaRPr/>
          </a:p>
          <a:p>
            <a:pPr indent="-82550" lvl="0" marL="171450" rtl="0" algn="l">
              <a:lnSpc>
                <a:spcPct val="100000"/>
              </a:lnSpc>
              <a:spcBef>
                <a:spcPts val="0"/>
              </a:spcBef>
              <a:spcAft>
                <a:spcPts val="0"/>
              </a:spcAft>
              <a:buSzPts val="1400"/>
              <a:buFont typeface="Arial"/>
              <a:buNone/>
            </a:pPr>
            <a:r>
              <a:t/>
            </a:r>
            <a:endParaRPr/>
          </a:p>
          <a:p>
            <a:pPr indent="-82550" lvl="0" marL="171450" rtl="0" algn="l">
              <a:lnSpc>
                <a:spcPct val="100000"/>
              </a:lnSpc>
              <a:spcBef>
                <a:spcPts val="0"/>
              </a:spcBef>
              <a:spcAft>
                <a:spcPts val="0"/>
              </a:spcAft>
              <a:buSzPts val="1400"/>
              <a:buFont typeface="Arial"/>
              <a:buNone/>
            </a:pPr>
            <a:r>
              <a:t/>
            </a:r>
            <a:endParaRPr/>
          </a:p>
        </p:txBody>
      </p:sp>
      <p:sp>
        <p:nvSpPr>
          <p:cNvPr id="102" name="Google Shape;102;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08" name="Google Shape;10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727b3dbef2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15" name="Google Shape;115;g727b3dbef2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22" name="Google Shape;12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29" name="Google Shape;12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7119cced83_0_58"/>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5" name="Google Shape;15;g7119cced83_0_58"/>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g7119cced83_0_5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b="0" l="0" r="0" t="0"/>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g7119cced83_0_90"/>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Autofit/>
          </a:bodyPr>
          <a:lstStyle>
            <a:lvl1pPr indent="-228600" lvl="0" marL="457200" algn="l">
              <a:lnSpc>
                <a:spcPct val="100000"/>
              </a:lnSpc>
              <a:spcBef>
                <a:spcPts val="0"/>
              </a:spcBef>
              <a:spcAft>
                <a:spcPts val="0"/>
              </a:spcAft>
              <a:buSzPts val="2400"/>
              <a:buNone/>
              <a:defRPr/>
            </a:lvl1pPr>
          </a:lstStyle>
          <a:p/>
        </p:txBody>
      </p:sp>
      <p:sp>
        <p:nvSpPr>
          <p:cNvPr id="58" name="Google Shape;58;g7119cced83_0_9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9" name="Shape 59"/>
        <p:cNvGrpSpPr/>
        <p:nvPr/>
      </p:nvGrpSpPr>
      <p:grpSpPr>
        <a:xfrm>
          <a:off x="0" y="0"/>
          <a:ext cx="0" cy="0"/>
          <a:chOff x="0" y="0"/>
          <a:chExt cx="0" cy="0"/>
        </a:xfrm>
      </p:grpSpPr>
      <p:sp>
        <p:nvSpPr>
          <p:cNvPr id="60" name="Google Shape;60;g7119cced83_0_93"/>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2100"/>
              </a:spcBef>
              <a:spcAft>
                <a:spcPts val="0"/>
              </a:spcAft>
              <a:buSzPts val="1900"/>
              <a:buChar char="○"/>
              <a:defRPr/>
            </a:lvl2pPr>
            <a:lvl3pPr indent="-349250" lvl="2" marL="1371600" algn="ctr">
              <a:lnSpc>
                <a:spcPct val="115000"/>
              </a:lnSpc>
              <a:spcBef>
                <a:spcPts val="2100"/>
              </a:spcBef>
              <a:spcAft>
                <a:spcPts val="0"/>
              </a:spcAft>
              <a:buSzPts val="1900"/>
              <a:buChar char="■"/>
              <a:defRPr/>
            </a:lvl3pPr>
            <a:lvl4pPr indent="-349250" lvl="3" marL="1828800" algn="ctr">
              <a:lnSpc>
                <a:spcPct val="115000"/>
              </a:lnSpc>
              <a:spcBef>
                <a:spcPts val="2100"/>
              </a:spcBef>
              <a:spcAft>
                <a:spcPts val="0"/>
              </a:spcAft>
              <a:buSzPts val="1900"/>
              <a:buChar char="●"/>
              <a:defRPr/>
            </a:lvl4pPr>
            <a:lvl5pPr indent="-349250" lvl="4" marL="2286000" algn="ctr">
              <a:lnSpc>
                <a:spcPct val="115000"/>
              </a:lnSpc>
              <a:spcBef>
                <a:spcPts val="2100"/>
              </a:spcBef>
              <a:spcAft>
                <a:spcPts val="0"/>
              </a:spcAft>
              <a:buSzPts val="1900"/>
              <a:buChar char="○"/>
              <a:defRPr/>
            </a:lvl5pPr>
            <a:lvl6pPr indent="-349250" lvl="5" marL="2743200" algn="ctr">
              <a:lnSpc>
                <a:spcPct val="115000"/>
              </a:lnSpc>
              <a:spcBef>
                <a:spcPts val="2100"/>
              </a:spcBef>
              <a:spcAft>
                <a:spcPts val="0"/>
              </a:spcAft>
              <a:buSzPts val="1900"/>
              <a:buChar char="■"/>
              <a:defRPr/>
            </a:lvl6pPr>
            <a:lvl7pPr indent="-349250" lvl="6" marL="3200400" algn="ctr">
              <a:lnSpc>
                <a:spcPct val="115000"/>
              </a:lnSpc>
              <a:spcBef>
                <a:spcPts val="2100"/>
              </a:spcBef>
              <a:spcAft>
                <a:spcPts val="0"/>
              </a:spcAft>
              <a:buSzPts val="1900"/>
              <a:buChar char="●"/>
              <a:defRPr/>
            </a:lvl7pPr>
            <a:lvl8pPr indent="-349250" lvl="7" marL="3657600" algn="ctr">
              <a:lnSpc>
                <a:spcPct val="115000"/>
              </a:lnSpc>
              <a:spcBef>
                <a:spcPts val="2100"/>
              </a:spcBef>
              <a:spcAft>
                <a:spcPts val="0"/>
              </a:spcAft>
              <a:buSzPts val="1900"/>
              <a:buChar char="○"/>
              <a:defRPr/>
            </a:lvl8pPr>
            <a:lvl9pPr indent="-349250" lvl="8" marL="4114800" algn="ctr">
              <a:lnSpc>
                <a:spcPct val="115000"/>
              </a:lnSpc>
              <a:spcBef>
                <a:spcPts val="2100"/>
              </a:spcBef>
              <a:spcAft>
                <a:spcPts val="2100"/>
              </a:spcAft>
              <a:buSzPts val="1900"/>
              <a:buChar char="■"/>
              <a:defRPr/>
            </a:lvl9pPr>
          </a:lstStyle>
          <a:p/>
        </p:txBody>
      </p:sp>
      <p:sp>
        <p:nvSpPr>
          <p:cNvPr id="62" name="Google Shape;62;g7119cced83_0_9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 name="Shape 63"/>
        <p:cNvGrpSpPr/>
        <p:nvPr/>
      </p:nvGrpSpPr>
      <p:grpSpPr>
        <a:xfrm>
          <a:off x="0" y="0"/>
          <a:ext cx="0" cy="0"/>
          <a:chOff x="0" y="0"/>
          <a:chExt cx="0" cy="0"/>
        </a:xfrm>
      </p:grpSpPr>
      <p:sp>
        <p:nvSpPr>
          <p:cNvPr id="64" name="Google Shape;64;g7119cced83_0_9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g7119cced83_0_99"/>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0" name="Google Shape;20;g7119cced83_0_99"/>
          <p:cNvSpPr txBox="1"/>
          <p:nvPr>
            <p:ph idx="1" type="body"/>
          </p:nvPr>
        </p:nvSpPr>
        <p:spPr>
          <a:xfrm>
            <a:off x="680321" y="2336873"/>
            <a:ext cx="9613800" cy="3599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lt1"/>
              </a:buClr>
              <a:buSzPts val="2400"/>
              <a:buChar char="●"/>
              <a:defRPr sz="2400"/>
            </a:lvl1pPr>
            <a:lvl2pPr indent="-355600" lvl="1" marL="914400" algn="l">
              <a:lnSpc>
                <a:spcPct val="90000"/>
              </a:lnSpc>
              <a:spcBef>
                <a:spcPts val="2100"/>
              </a:spcBef>
              <a:spcAft>
                <a:spcPts val="0"/>
              </a:spcAft>
              <a:buClr>
                <a:schemeClr val="lt1"/>
              </a:buClr>
              <a:buSzPts val="2000"/>
              <a:buChar char="○"/>
              <a:defRPr sz="2000"/>
            </a:lvl2pPr>
            <a:lvl3pPr indent="-342900" lvl="2" marL="1371600" algn="l">
              <a:lnSpc>
                <a:spcPct val="90000"/>
              </a:lnSpc>
              <a:spcBef>
                <a:spcPts val="2100"/>
              </a:spcBef>
              <a:spcAft>
                <a:spcPts val="0"/>
              </a:spcAft>
              <a:buClr>
                <a:schemeClr val="lt1"/>
              </a:buClr>
              <a:buSzPts val="1800"/>
              <a:buChar char="■"/>
              <a:defRPr sz="1800"/>
            </a:lvl3pPr>
            <a:lvl4pPr indent="-330200" lvl="3" marL="1828800" algn="l">
              <a:lnSpc>
                <a:spcPct val="90000"/>
              </a:lnSpc>
              <a:spcBef>
                <a:spcPts val="2100"/>
              </a:spcBef>
              <a:spcAft>
                <a:spcPts val="0"/>
              </a:spcAft>
              <a:buClr>
                <a:schemeClr val="lt1"/>
              </a:buClr>
              <a:buSzPts val="1600"/>
              <a:buChar char="●"/>
              <a:defRPr sz="1600"/>
            </a:lvl4pPr>
            <a:lvl5pPr indent="-330200" lvl="4" marL="2286000" algn="l">
              <a:lnSpc>
                <a:spcPct val="90000"/>
              </a:lnSpc>
              <a:spcBef>
                <a:spcPts val="2100"/>
              </a:spcBef>
              <a:spcAft>
                <a:spcPts val="0"/>
              </a:spcAft>
              <a:buClr>
                <a:schemeClr val="lt1"/>
              </a:buClr>
              <a:buSzPts val="1600"/>
              <a:buChar char="○"/>
              <a:defRPr sz="1600"/>
            </a:lvl5pPr>
            <a:lvl6pPr indent="-342900" lvl="5" marL="2743200" algn="l">
              <a:lnSpc>
                <a:spcPct val="90000"/>
              </a:lnSpc>
              <a:spcBef>
                <a:spcPts val="2100"/>
              </a:spcBef>
              <a:spcAft>
                <a:spcPts val="0"/>
              </a:spcAft>
              <a:buClr>
                <a:schemeClr val="lt1"/>
              </a:buClr>
              <a:buSzPts val="1800"/>
              <a:buChar char="■"/>
              <a:defRPr/>
            </a:lvl6pPr>
            <a:lvl7pPr indent="-342900" lvl="6" marL="3200400" algn="l">
              <a:lnSpc>
                <a:spcPct val="90000"/>
              </a:lnSpc>
              <a:spcBef>
                <a:spcPts val="2100"/>
              </a:spcBef>
              <a:spcAft>
                <a:spcPts val="0"/>
              </a:spcAft>
              <a:buClr>
                <a:schemeClr val="lt1"/>
              </a:buClr>
              <a:buSzPts val="1800"/>
              <a:buChar char="●"/>
              <a:defRPr/>
            </a:lvl7pPr>
            <a:lvl8pPr indent="-342900" lvl="7" marL="3657600" algn="l">
              <a:lnSpc>
                <a:spcPct val="90000"/>
              </a:lnSpc>
              <a:spcBef>
                <a:spcPts val="2100"/>
              </a:spcBef>
              <a:spcAft>
                <a:spcPts val="0"/>
              </a:spcAft>
              <a:buClr>
                <a:schemeClr val="lt1"/>
              </a:buClr>
              <a:buSzPts val="1800"/>
              <a:buChar char="○"/>
              <a:defRPr/>
            </a:lvl8pPr>
            <a:lvl9pPr indent="-342900" lvl="8" marL="4114800" algn="l">
              <a:lnSpc>
                <a:spcPct val="90000"/>
              </a:lnSpc>
              <a:spcBef>
                <a:spcPts val="2100"/>
              </a:spcBef>
              <a:spcAft>
                <a:spcPts val="2100"/>
              </a:spcAft>
              <a:buClr>
                <a:schemeClr val="lt1"/>
              </a:buClr>
              <a:buSzPts val="1800"/>
              <a:buChar char="■"/>
              <a:defRPr/>
            </a:lvl9pPr>
          </a:lstStyle>
          <a:p/>
        </p:txBody>
      </p:sp>
      <p:sp>
        <p:nvSpPr>
          <p:cNvPr id="21" name="Google Shape;21;g7119cced83_0_99"/>
          <p:cNvSpPr txBox="1"/>
          <p:nvPr>
            <p:ph idx="10" type="dt"/>
          </p:nvPr>
        </p:nvSpPr>
        <p:spPr>
          <a:xfrm>
            <a:off x="9357855" y="6492875"/>
            <a:ext cx="27432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g7119cced83_0_99"/>
          <p:cNvSpPr txBox="1"/>
          <p:nvPr>
            <p:ph idx="11" type="ftr"/>
          </p:nvPr>
        </p:nvSpPr>
        <p:spPr>
          <a:xfrm>
            <a:off x="680321" y="5936188"/>
            <a:ext cx="6870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g7119cced83_0_99"/>
          <p:cNvSpPr txBox="1"/>
          <p:nvPr>
            <p:ph idx="12" type="sldNum"/>
          </p:nvPr>
        </p:nvSpPr>
        <p:spPr>
          <a:xfrm>
            <a:off x="10729455" y="753227"/>
            <a:ext cx="1154100" cy="1090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 name="Google Shape;26;g7119cced83_0_99"/>
          <p:cNvSpPr/>
          <p:nvPr/>
        </p:nvSpPr>
        <p:spPr>
          <a:xfrm flipH="1" rot="10800000">
            <a:off x="2704011" y="1604187"/>
            <a:ext cx="3028802" cy="69509"/>
          </a:xfrm>
          <a:prstGeom prst="rect">
            <a:avLst/>
          </a:prstGeom>
          <a:solidFill>
            <a:srgbClr val="154A9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b="0" l="0" r="0" t="0"/>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g7119cced83_0_62"/>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30" name="Google Shape;30;g7119cced83_0_6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 name="Shape 31"/>
        <p:cNvGrpSpPr/>
        <p:nvPr/>
      </p:nvGrpSpPr>
      <p:grpSpPr>
        <a:xfrm>
          <a:off x="0" y="0"/>
          <a:ext cx="0" cy="0"/>
          <a:chOff x="0" y="0"/>
          <a:chExt cx="0" cy="0"/>
        </a:xfrm>
      </p:grpSpPr>
      <p:sp>
        <p:nvSpPr>
          <p:cNvPr id="32" name="Google Shape;32;g7119cced83_0_6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3" name="Google Shape;33;g7119cced83_0_6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34" name="Google Shape;34;g7119cced83_0_6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5" name="Shape 35"/>
        <p:cNvGrpSpPr/>
        <p:nvPr/>
      </p:nvGrpSpPr>
      <p:grpSpPr>
        <a:xfrm>
          <a:off x="0" y="0"/>
          <a:ext cx="0" cy="0"/>
          <a:chOff x="0" y="0"/>
          <a:chExt cx="0" cy="0"/>
        </a:xfrm>
      </p:grpSpPr>
      <p:sp>
        <p:nvSpPr>
          <p:cNvPr id="36" name="Google Shape;36;g7119cced83_0_6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7" name="Google Shape;37;g7119cced83_0_69"/>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8" name="Google Shape;38;g7119cced83_0_69"/>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9" name="Google Shape;39;g7119cced83_0_6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g7119cced83_0_7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42" name="Google Shape;42;g7119cced83_0_7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 name="Shape 43"/>
        <p:cNvGrpSpPr/>
        <p:nvPr/>
      </p:nvGrpSpPr>
      <p:grpSpPr>
        <a:xfrm>
          <a:off x="0" y="0"/>
          <a:ext cx="0" cy="0"/>
          <a:chOff x="0" y="0"/>
          <a:chExt cx="0" cy="0"/>
        </a:xfrm>
      </p:grpSpPr>
      <p:sp>
        <p:nvSpPr>
          <p:cNvPr id="44" name="Google Shape;44;g7119cced83_0_77"/>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45" name="Google Shape;45;g7119cced83_0_77"/>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46" name="Google Shape;46;g7119cced83_0_7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7" name="Shape 47"/>
        <p:cNvGrpSpPr/>
        <p:nvPr/>
      </p:nvGrpSpPr>
      <p:grpSpPr>
        <a:xfrm>
          <a:off x="0" y="0"/>
          <a:ext cx="0" cy="0"/>
          <a:chOff x="0" y="0"/>
          <a:chExt cx="0" cy="0"/>
        </a:xfrm>
      </p:grpSpPr>
      <p:sp>
        <p:nvSpPr>
          <p:cNvPr id="48" name="Google Shape;48;g7119cced83_0_81"/>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9" name="Google Shape;49;g7119cced83_0_8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0"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g7119cced83_0_84"/>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53" name="Google Shape;53;g7119cced83_0_84"/>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4" name="Google Shape;54;g7119cced83_0_84"/>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55" name="Google Shape;55;g7119cced83_0_8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9" name="Shape 9"/>
        <p:cNvGrpSpPr/>
        <p:nvPr/>
      </p:nvGrpSpPr>
      <p:grpSpPr>
        <a:xfrm>
          <a:off x="0" y="0"/>
          <a:ext cx="0" cy="0"/>
          <a:chOff x="0" y="0"/>
          <a:chExt cx="0" cy="0"/>
        </a:xfrm>
      </p:grpSpPr>
      <p:sp>
        <p:nvSpPr>
          <p:cNvPr id="10" name="Google Shape;10;g7119cced83_0_5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1" name="Google Shape;11;g7119cced83_0_5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2100"/>
              </a:spcBef>
              <a:spcAft>
                <a:spcPts val="210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2" name="Google Shape;12;g7119cced83_0_5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3.jpg"/><Relationship Id="rId7"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mailto:agris@fao.org" TargetMode="External"/><Relationship Id="rId4" Type="http://schemas.openxmlformats.org/officeDocument/2006/relationships/hyperlink" Target="http://agris.fao.org/agris-search/info.action" TargetMode="External"/><Relationship Id="rId5" Type="http://schemas.openxmlformats.org/officeDocument/2006/relationships/hyperlink" Target="https://dgroups.org/fao/agri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www.cabdirect.org/" TargetMode="External"/><Relationship Id="rId4" Type="http://schemas.openxmlformats.org/officeDocument/2006/relationships/image" Target="../media/image9.png"/><Relationship Id="rId5"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pubag.nal.usda.gov/" TargetMode="External"/><Relationship Id="rId4" Type="http://schemas.openxmlformats.org/officeDocument/2006/relationships/image" Target="../media/image19.png"/><Relationship Id="rId5"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www.research4life.org/" TargetMode="External"/><Relationship Id="rId4" Type="http://schemas.openxmlformats.org/officeDocument/2006/relationships/hyperlink" Target="http://www.research4life.org/" TargetMode="External"/><Relationship Id="rId5" Type="http://schemas.openxmlformats.org/officeDocument/2006/relationships/hyperlink" Target="mailto:r4l@research4life.org" TargetMode="External"/><Relationship Id="rId6" Type="http://schemas.openxmlformats.org/officeDocument/2006/relationships/hyperlink" Target="http://www.research4life.org/training" TargetMode="External"/><Relationship Id="rId7" Type="http://schemas.openxmlformats.org/officeDocument/2006/relationships/hyperlink" Target="http://www.research4life.org/newsletter" TargetMode="External"/><Relationship Id="rId8" Type="http://schemas.openxmlformats.org/officeDocument/2006/relationships/hyperlink" Target="https://bit.ly/2w3CU5C"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hyperlink" Target="mailto:r4l@research4life.org" TargetMode="External"/><Relationship Id="rId5" Type="http://schemas.openxmlformats.org/officeDocument/2006/relationships/image" Target="../media/image6.png"/><Relationship Id="rId6" Type="http://schemas.openxmlformats.org/officeDocument/2006/relationships/image" Target="../media/image3.jpg"/><Relationship Id="rId7" Type="http://schemas.openxmlformats.org/officeDocument/2006/relationships/image" Target="../media/image7.jpg"/><Relationship Id="rId8" Type="http://schemas.openxmlformats.org/officeDocument/2006/relationships/hyperlink" Target="http://www.research4lif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agris.fao.org/agris-search/index.do"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aims.fao.org/vest-registry/vocabularies/agrovoc"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38"/>
          <p:cNvSpPr txBox="1"/>
          <p:nvPr>
            <p:ph idx="1" type="subTitle"/>
          </p:nvPr>
        </p:nvSpPr>
        <p:spPr>
          <a:xfrm>
            <a:off x="0" y="4029770"/>
            <a:ext cx="12192000" cy="722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FFFFFF"/>
              </a:buClr>
              <a:buSzPts val="3600"/>
              <a:buNone/>
            </a:pPr>
            <a:r>
              <a:rPr lang="en-US" sz="4000">
                <a:solidFill>
                  <a:srgbClr val="004890"/>
                </a:solidFill>
                <a:latin typeface="Open Sans"/>
                <a:ea typeface="Open Sans"/>
                <a:cs typeface="Open Sans"/>
                <a:sym typeface="Open Sans"/>
              </a:rPr>
              <a:t>Databases for Discovery in Agriculture</a:t>
            </a:r>
            <a:endParaRPr sz="4000">
              <a:solidFill>
                <a:srgbClr val="004890"/>
              </a:solidFill>
              <a:latin typeface="Open Sans"/>
              <a:ea typeface="Open Sans"/>
              <a:cs typeface="Open Sans"/>
              <a:sym typeface="Open Sans"/>
            </a:endParaRPr>
          </a:p>
        </p:txBody>
      </p:sp>
      <p:sp>
        <p:nvSpPr>
          <p:cNvPr id="70" name="Google Shape;70;p38"/>
          <p:cNvSpPr txBox="1"/>
          <p:nvPr>
            <p:ph type="ctrTitle"/>
          </p:nvPr>
        </p:nvSpPr>
        <p:spPr>
          <a:xfrm>
            <a:off x="-2" y="2036456"/>
            <a:ext cx="12192000" cy="1596900"/>
          </a:xfrm>
          <a:prstGeom prst="rect">
            <a:avLst/>
          </a:prstGeom>
          <a:noFill/>
          <a:ln>
            <a:noFill/>
          </a:ln>
        </p:spPr>
        <p:txBody>
          <a:bodyPr anchorCtr="0" anchor="b" bIns="0" lIns="91425" spcFirstLastPara="1" rIns="91425" wrap="square" tIns="45700">
            <a:noAutofit/>
          </a:bodyPr>
          <a:lstStyle/>
          <a:p>
            <a:pPr indent="0" lvl="0" marL="0" rtl="0" algn="ctr">
              <a:lnSpc>
                <a:spcPct val="90000"/>
              </a:lnSpc>
              <a:spcBef>
                <a:spcPts val="0"/>
              </a:spcBef>
              <a:spcAft>
                <a:spcPts val="0"/>
              </a:spcAft>
              <a:buSzPts val="4400"/>
              <a:buNone/>
            </a:pPr>
            <a:r>
              <a:rPr b="1" lang="en-US" sz="3563">
                <a:solidFill>
                  <a:srgbClr val="004890"/>
                </a:solidFill>
                <a:latin typeface="Open Sans"/>
                <a:ea typeface="Open Sans"/>
                <a:cs typeface="Open Sans"/>
                <a:sym typeface="Open Sans"/>
              </a:rPr>
              <a:t>ADDITIONAL DISCIPLINE-SPECIFIC RESOURCES</a:t>
            </a:r>
            <a:endParaRPr b="1" sz="3888">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369300"/>
          </a:xfrm>
          <a:prstGeom prst="rect">
            <a:avLst/>
          </a:prstGeom>
          <a:solidFill>
            <a:srgbClr val="586F7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Open Sans"/>
                <a:ea typeface="Open Sans"/>
                <a:cs typeface="Open Sans"/>
                <a:sym typeface="Open Sans"/>
              </a:rPr>
              <a:t>Research4Life is a public-private partnership of five programmes:</a:t>
            </a:r>
            <a:endParaRPr b="1" i="0" sz="1800" u="none" cap="none" strike="noStrike">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b="0" l="0" r="0" t="0"/>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b="0" l="0" r="0" t="0"/>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b="0" l="0" r="0" t="0"/>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b="0" l="0" r="0" t="0"/>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b="0" l="0" r="0" t="0"/>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7" name="Shape 137"/>
        <p:cNvGrpSpPr/>
        <p:nvPr/>
      </p:nvGrpSpPr>
      <p:grpSpPr>
        <a:xfrm>
          <a:off x="0" y="0"/>
          <a:ext cx="0" cy="0"/>
          <a:chOff x="0" y="0"/>
          <a:chExt cx="0" cy="0"/>
        </a:xfrm>
      </p:grpSpPr>
      <p:sp>
        <p:nvSpPr>
          <p:cNvPr id="138" name="Google Shape;138;p7"/>
          <p:cNvSpPr txBox="1"/>
          <p:nvPr>
            <p:ph type="title"/>
          </p:nvPr>
        </p:nvSpPr>
        <p:spPr>
          <a:xfrm>
            <a:off x="0" y="378812"/>
            <a:ext cx="7968343"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Filters on AGRIS search result page</a:t>
            </a:r>
            <a:endParaRPr>
              <a:solidFill>
                <a:srgbClr val="586F7C"/>
              </a:solidFill>
              <a:latin typeface="Open Sans"/>
              <a:ea typeface="Open Sans"/>
              <a:cs typeface="Open Sans"/>
              <a:sym typeface="Open Sans"/>
            </a:endParaRPr>
          </a:p>
        </p:txBody>
      </p:sp>
      <p:sp>
        <p:nvSpPr>
          <p:cNvPr id="139" name="Google Shape;139;p7"/>
          <p:cNvSpPr txBox="1"/>
          <p:nvPr>
            <p:ph idx="1" type="body"/>
          </p:nvPr>
        </p:nvSpPr>
        <p:spPr>
          <a:xfrm>
            <a:off x="277587" y="2665360"/>
            <a:ext cx="3298370" cy="2053597"/>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1000"/>
              </a:spcBef>
              <a:spcAft>
                <a:spcPts val="0"/>
              </a:spcAft>
              <a:buClr>
                <a:schemeClr val="dk1"/>
              </a:buClr>
              <a:buSzPts val="2400"/>
              <a:buNone/>
            </a:pPr>
            <a:r>
              <a:rPr lang="en-US">
                <a:solidFill>
                  <a:schemeClr val="dk1"/>
                </a:solidFill>
                <a:latin typeface="Open Sans"/>
                <a:ea typeface="Open Sans"/>
                <a:cs typeface="Open Sans"/>
                <a:sym typeface="Open Sans"/>
              </a:rPr>
              <a:t>AGRIS allows users to use filters on the result page without leaving the page for “</a:t>
            </a:r>
            <a:r>
              <a:rPr b="1" lang="en-US">
                <a:solidFill>
                  <a:schemeClr val="dk1"/>
                </a:solidFill>
                <a:latin typeface="Open Sans"/>
                <a:ea typeface="Open Sans"/>
                <a:cs typeface="Open Sans"/>
                <a:sym typeface="Open Sans"/>
              </a:rPr>
              <a:t>Advanced Search</a:t>
            </a:r>
            <a:r>
              <a:rPr lang="en-US">
                <a:solidFill>
                  <a:schemeClr val="dk1"/>
                </a:solidFill>
                <a:latin typeface="Open Sans"/>
                <a:ea typeface="Open Sans"/>
                <a:cs typeface="Open Sans"/>
                <a:sym typeface="Open Sans"/>
              </a:rPr>
              <a:t>”</a:t>
            </a:r>
            <a:endParaRPr>
              <a:solidFill>
                <a:schemeClr val="dk1"/>
              </a:solidFill>
              <a:latin typeface="Open Sans"/>
              <a:ea typeface="Open Sans"/>
              <a:cs typeface="Open Sans"/>
              <a:sym typeface="Open Sans"/>
            </a:endParaRPr>
          </a:p>
        </p:txBody>
      </p:sp>
      <p:pic>
        <p:nvPicPr>
          <p:cNvPr descr="https://lh3.googleusercontent.com/rQ20sCnBHVajQ8G-utZRt91YXFSo6hq6fLUqZtGGjriX7ceUrB2QMCIPXRGHIIZnH18N-QDp4R2uOykbh2FVKk6b92Y1gHb_ls0PPxmtVUZi9DxGlXUG20uL0gllIUk__3nRtnc" id="140" name="Google Shape;140;p7"/>
          <p:cNvPicPr preferRelativeResize="0"/>
          <p:nvPr/>
        </p:nvPicPr>
        <p:blipFill rotWithShape="1">
          <a:blip r:embed="rId3">
            <a:alphaModFix/>
          </a:blip>
          <a:srcRect b="0" l="0" r="0" t="0"/>
          <a:stretch/>
        </p:blipFill>
        <p:spPr>
          <a:xfrm>
            <a:off x="3948324" y="1779816"/>
            <a:ext cx="7857233" cy="501059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4" name="Shape 144"/>
        <p:cNvGrpSpPr/>
        <p:nvPr/>
      </p:nvGrpSpPr>
      <p:grpSpPr>
        <a:xfrm>
          <a:off x="0" y="0"/>
          <a:ext cx="0" cy="0"/>
          <a:chOff x="0" y="0"/>
          <a:chExt cx="0" cy="0"/>
        </a:xfrm>
      </p:grpSpPr>
      <p:sp>
        <p:nvSpPr>
          <p:cNvPr id="145" name="Google Shape;145;p11"/>
          <p:cNvSpPr txBox="1"/>
          <p:nvPr>
            <p:ph type="title"/>
          </p:nvPr>
        </p:nvSpPr>
        <p:spPr>
          <a:xfrm>
            <a:off x="0" y="378812"/>
            <a:ext cx="7968343"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300"/>
              <a:buNone/>
            </a:pPr>
            <a:r>
              <a:rPr lang="en-US" sz="3300">
                <a:solidFill>
                  <a:srgbClr val="586F7C"/>
                </a:solidFill>
                <a:latin typeface="Open Sans"/>
                <a:ea typeface="Open Sans"/>
                <a:cs typeface="Open Sans"/>
                <a:sym typeface="Open Sans"/>
              </a:rPr>
              <a:t>AGROVOC Keywords &amp; “Countries available in this search result set”</a:t>
            </a:r>
            <a:endParaRPr sz="3300">
              <a:solidFill>
                <a:srgbClr val="586F7C"/>
              </a:solidFill>
              <a:latin typeface="Open Sans"/>
              <a:ea typeface="Open Sans"/>
              <a:cs typeface="Open Sans"/>
              <a:sym typeface="Open Sans"/>
            </a:endParaRPr>
          </a:p>
        </p:txBody>
      </p:sp>
      <p:sp>
        <p:nvSpPr>
          <p:cNvPr id="146" name="Google Shape;146;p11"/>
          <p:cNvSpPr txBox="1"/>
          <p:nvPr>
            <p:ph idx="1" type="body"/>
          </p:nvPr>
        </p:nvSpPr>
        <p:spPr>
          <a:xfrm>
            <a:off x="-1" y="1701974"/>
            <a:ext cx="6939644" cy="4584525"/>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Most of the AGRIS records are indexed by </a:t>
            </a:r>
            <a:r>
              <a:rPr b="1" lang="en-US" sz="2000">
                <a:solidFill>
                  <a:schemeClr val="dk1"/>
                </a:solidFill>
                <a:latin typeface="Open Sans"/>
                <a:ea typeface="Open Sans"/>
                <a:cs typeface="Open Sans"/>
                <a:sym typeface="Open Sans"/>
              </a:rPr>
              <a:t>AGROVOC</a:t>
            </a:r>
            <a:r>
              <a:rPr lang="en-US" sz="2000">
                <a:solidFill>
                  <a:schemeClr val="dk1"/>
                </a:solidFill>
                <a:latin typeface="Open Sans"/>
                <a:ea typeface="Open Sans"/>
                <a:cs typeface="Open Sans"/>
                <a:sym typeface="Open Sans"/>
              </a:rPr>
              <a:t>.</a:t>
            </a:r>
            <a:endParaRPr/>
          </a:p>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The </a:t>
            </a:r>
            <a:r>
              <a:rPr b="1" lang="en-US" sz="2000">
                <a:solidFill>
                  <a:schemeClr val="dk1"/>
                </a:solidFill>
                <a:latin typeface="Open Sans"/>
                <a:ea typeface="Open Sans"/>
                <a:cs typeface="Open Sans"/>
                <a:sym typeface="Open Sans"/>
              </a:rPr>
              <a:t>“Top 10 AGROVOC keywords for this result” </a:t>
            </a:r>
            <a:r>
              <a:rPr lang="en-US" sz="2000">
                <a:solidFill>
                  <a:schemeClr val="dk1"/>
                </a:solidFill>
                <a:latin typeface="Open Sans"/>
                <a:ea typeface="Open Sans"/>
                <a:cs typeface="Open Sans"/>
                <a:sym typeface="Open Sans"/>
              </a:rPr>
              <a:t>is a very useful tool to help find  the precise and most relevant records to your search terms.</a:t>
            </a:r>
            <a:endParaRPr/>
          </a:p>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Users can also check the left menu to see which countries that the results are available from under the “</a:t>
            </a:r>
            <a:r>
              <a:rPr b="1" lang="en-US" sz="2000">
                <a:solidFill>
                  <a:schemeClr val="dk1"/>
                </a:solidFill>
                <a:latin typeface="Open Sans"/>
                <a:ea typeface="Open Sans"/>
                <a:cs typeface="Open Sans"/>
                <a:sym typeface="Open Sans"/>
              </a:rPr>
              <a:t>Countries available in this result set</a:t>
            </a:r>
            <a:r>
              <a:rPr lang="en-US" sz="2000">
                <a:solidFill>
                  <a:schemeClr val="dk1"/>
                </a:solidFill>
                <a:latin typeface="Open Sans"/>
                <a:ea typeface="Open Sans"/>
                <a:cs typeface="Open Sans"/>
                <a:sym typeface="Open Sans"/>
              </a:rPr>
              <a:t>” menu</a:t>
            </a:r>
            <a:endParaRPr/>
          </a:p>
          <a:p>
            <a:pPr indent="-228600" lvl="0" marL="457200" rtl="0" algn="l">
              <a:lnSpc>
                <a:spcPct val="100000"/>
              </a:lnSpc>
              <a:spcBef>
                <a:spcPts val="1000"/>
              </a:spcBef>
              <a:spcAft>
                <a:spcPts val="0"/>
              </a:spcAft>
              <a:buClr>
                <a:schemeClr val="dk1"/>
              </a:buClr>
              <a:buSzPts val="2400"/>
              <a:buNone/>
            </a:pPr>
            <a:r>
              <a:t/>
            </a:r>
            <a:endParaRPr sz="2000">
              <a:solidFill>
                <a:schemeClr val="dk1"/>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For this search, the results were retrieved from Thailand, Japan and Latvia.</a:t>
            </a:r>
            <a:endParaRPr sz="2000">
              <a:solidFill>
                <a:schemeClr val="dk1"/>
              </a:solidFill>
              <a:latin typeface="Open Sans"/>
              <a:ea typeface="Open Sans"/>
              <a:cs typeface="Open Sans"/>
              <a:sym typeface="Open Sans"/>
            </a:endParaRPr>
          </a:p>
        </p:txBody>
      </p:sp>
      <p:pic>
        <p:nvPicPr>
          <p:cNvPr descr="https://lh5.googleusercontent.com/JBh-iDFCNrWFwpMCumTlBJ2sA89Y6yp2uGJaihMnpbPHwy9B-HcDsaPWhZWtuzVUr9NsNoBFhjaedh8trCEMJZtbfzfsFzk3AuAVV2N9ZEAPDPvVu8En_sKFM8Qja-qeiEH1IQc" id="147" name="Google Shape;147;p11"/>
          <p:cNvPicPr preferRelativeResize="0"/>
          <p:nvPr/>
        </p:nvPicPr>
        <p:blipFill rotWithShape="1">
          <a:blip r:embed="rId3">
            <a:alphaModFix/>
          </a:blip>
          <a:srcRect b="0" l="0" r="0" t="0"/>
          <a:stretch/>
        </p:blipFill>
        <p:spPr>
          <a:xfrm>
            <a:off x="7707086" y="1741024"/>
            <a:ext cx="3860801" cy="4916631"/>
          </a:xfrm>
          <a:prstGeom prst="rect">
            <a:avLst/>
          </a:prstGeom>
          <a:noFill/>
          <a:ln>
            <a:noFill/>
          </a:ln>
        </p:spPr>
      </p:pic>
      <p:sp>
        <p:nvSpPr>
          <p:cNvPr id="148" name="Google Shape;148;p11"/>
          <p:cNvSpPr/>
          <p:nvPr/>
        </p:nvSpPr>
        <p:spPr>
          <a:xfrm>
            <a:off x="7739743" y="2073729"/>
            <a:ext cx="3673928" cy="506185"/>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9" name="Google Shape;149;p11"/>
          <p:cNvSpPr/>
          <p:nvPr/>
        </p:nvSpPr>
        <p:spPr>
          <a:xfrm>
            <a:off x="7739743" y="5372100"/>
            <a:ext cx="3673928" cy="408214"/>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150" name="Google Shape;150;p11"/>
          <p:cNvCxnSpPr/>
          <p:nvPr/>
        </p:nvCxnSpPr>
        <p:spPr>
          <a:xfrm>
            <a:off x="5094514" y="4523014"/>
            <a:ext cx="2491013" cy="1012372"/>
          </a:xfrm>
          <a:prstGeom prst="straightConnector1">
            <a:avLst/>
          </a:prstGeom>
          <a:noFill/>
          <a:ln cap="flat" cmpd="sng" w="9525">
            <a:solidFill>
              <a:srgbClr val="FF0000"/>
            </a:solidFill>
            <a:prstDash val="solid"/>
            <a:round/>
            <a:headEnd len="sm" w="sm" type="none"/>
            <a:tailEnd len="med" w="med" type="triangle"/>
          </a:ln>
        </p:spPr>
      </p:cxnSp>
      <p:cxnSp>
        <p:nvCxnSpPr>
          <p:cNvPr id="151" name="Google Shape;151;p11"/>
          <p:cNvCxnSpPr/>
          <p:nvPr/>
        </p:nvCxnSpPr>
        <p:spPr>
          <a:xfrm flipH="1" rot="10800000">
            <a:off x="6384471" y="2432957"/>
            <a:ext cx="1201056" cy="146957"/>
          </a:xfrm>
          <a:prstGeom prst="straightConnector1">
            <a:avLst/>
          </a:prstGeom>
          <a:noFill/>
          <a:ln cap="flat" cmpd="sng" w="9525">
            <a:solidFill>
              <a:srgbClr val="FF0000"/>
            </a:solidFill>
            <a:prstDash val="solid"/>
            <a:round/>
            <a:headEnd len="sm" w="sm"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829bd93e03_0_0"/>
          <p:cNvSpPr txBox="1"/>
          <p:nvPr>
            <p:ph type="title"/>
          </p:nvPr>
        </p:nvSpPr>
        <p:spPr>
          <a:xfrm>
            <a:off x="0" y="378812"/>
            <a:ext cx="7707086"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Bibliographic details on a record in AGRIS</a:t>
            </a:r>
            <a:endParaRPr>
              <a:latin typeface="Open Sans"/>
              <a:ea typeface="Open Sans"/>
              <a:cs typeface="Open Sans"/>
              <a:sym typeface="Open Sans"/>
            </a:endParaRPr>
          </a:p>
        </p:txBody>
      </p:sp>
      <p:sp>
        <p:nvSpPr>
          <p:cNvPr id="158" name="Google Shape;158;g829bd93e03_0_0"/>
          <p:cNvSpPr txBox="1"/>
          <p:nvPr>
            <p:ph idx="1" type="body"/>
          </p:nvPr>
        </p:nvSpPr>
        <p:spPr>
          <a:xfrm>
            <a:off x="604737" y="1777884"/>
            <a:ext cx="10896638" cy="1683773"/>
          </a:xfrm>
          <a:prstGeom prst="rect">
            <a:avLst/>
          </a:prstGeom>
          <a:noFill/>
          <a:ln>
            <a:noFill/>
          </a:ln>
        </p:spPr>
        <p:txBody>
          <a:bodyPr anchorCtr="0" anchor="t" bIns="45700" lIns="91425" spcFirstLastPara="1" rIns="91425" wrap="square" tIns="45700">
            <a:noAutofit/>
          </a:bodyPr>
          <a:lstStyle/>
          <a:p>
            <a:pPr indent="0" lvl="0" marL="76200" rtl="0" algn="ctr">
              <a:lnSpc>
                <a:spcPct val="100000"/>
              </a:lnSpc>
              <a:spcBef>
                <a:spcPts val="1000"/>
              </a:spcBef>
              <a:spcAft>
                <a:spcPts val="0"/>
              </a:spcAft>
              <a:buClr>
                <a:schemeClr val="dk1"/>
              </a:buClr>
              <a:buSzPts val="2400"/>
              <a:buNone/>
            </a:pPr>
            <a:r>
              <a:rPr lang="en-US" sz="2200">
                <a:solidFill>
                  <a:schemeClr val="dk1"/>
                </a:solidFill>
                <a:latin typeface="Open Sans"/>
                <a:ea typeface="Open Sans"/>
                <a:cs typeface="Open Sans"/>
                <a:sym typeface="Open Sans"/>
              </a:rPr>
              <a:t>An example of a bibliographic record in AGRIS.</a:t>
            </a:r>
            <a:endParaRPr/>
          </a:p>
          <a:p>
            <a:pPr indent="0" lvl="0" marL="76200" rtl="0" algn="ctr">
              <a:lnSpc>
                <a:spcPct val="100000"/>
              </a:lnSpc>
              <a:spcBef>
                <a:spcPts val="1000"/>
              </a:spcBef>
              <a:spcAft>
                <a:spcPts val="0"/>
              </a:spcAft>
              <a:buClr>
                <a:schemeClr val="dk2"/>
              </a:buClr>
              <a:buSzPts val="2400"/>
              <a:buNone/>
            </a:pPr>
            <a:r>
              <a:t/>
            </a:r>
            <a:endParaRPr sz="2200">
              <a:solidFill>
                <a:schemeClr val="dk1"/>
              </a:solidFill>
              <a:latin typeface="Open Sans"/>
              <a:ea typeface="Open Sans"/>
              <a:cs typeface="Open Sans"/>
              <a:sym typeface="Open Sans"/>
            </a:endParaRPr>
          </a:p>
          <a:p>
            <a:pPr indent="0" lvl="0" marL="76200" rtl="0" algn="ctr">
              <a:lnSpc>
                <a:spcPct val="100000"/>
              </a:lnSpc>
              <a:spcBef>
                <a:spcPts val="1000"/>
              </a:spcBef>
              <a:spcAft>
                <a:spcPts val="0"/>
              </a:spcAft>
              <a:buClr>
                <a:schemeClr val="dk2"/>
              </a:buClr>
              <a:buSzPts val="2400"/>
              <a:buNone/>
            </a:pPr>
            <a:r>
              <a:t/>
            </a:r>
            <a:endParaRPr sz="2200">
              <a:solidFill>
                <a:schemeClr val="dk1"/>
              </a:solidFill>
              <a:latin typeface="Open Sans"/>
              <a:ea typeface="Open Sans"/>
              <a:cs typeface="Open Sans"/>
              <a:sym typeface="Open Sans"/>
            </a:endParaRPr>
          </a:p>
        </p:txBody>
      </p:sp>
      <p:pic>
        <p:nvPicPr>
          <p:cNvPr descr="https://lh4.googleusercontent.com/CMB75FLYofqyTk-bT-s4mOED6E09kXu-qrz2LQ3-Hplru0yz5FzThi26bUBq7mhUwTRaGcNeuQYVyz_772Ypkg5Af1B-eWb9Dq9Q5-gnxptaGk2CkjVyO-8E2lSlATmzEIj5N3c" id="159" name="Google Shape;159;g829bd93e03_0_0"/>
          <p:cNvPicPr preferRelativeResize="0"/>
          <p:nvPr/>
        </p:nvPicPr>
        <p:blipFill rotWithShape="1">
          <a:blip r:embed="rId3">
            <a:alphaModFix/>
          </a:blip>
          <a:srcRect b="0" l="0" r="0" t="0"/>
          <a:stretch/>
        </p:blipFill>
        <p:spPr>
          <a:xfrm>
            <a:off x="1508872" y="2493331"/>
            <a:ext cx="9088369" cy="42830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2"/>
          <p:cNvSpPr txBox="1"/>
          <p:nvPr>
            <p:ph type="title"/>
          </p:nvPr>
        </p:nvSpPr>
        <p:spPr>
          <a:xfrm>
            <a:off x="0" y="378812"/>
            <a:ext cx="7707086"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Refining options in AGRIS</a:t>
            </a:r>
            <a:endParaRPr>
              <a:latin typeface="Open Sans"/>
              <a:ea typeface="Open Sans"/>
              <a:cs typeface="Open Sans"/>
              <a:sym typeface="Open Sans"/>
            </a:endParaRPr>
          </a:p>
        </p:txBody>
      </p:sp>
      <p:sp>
        <p:nvSpPr>
          <p:cNvPr id="166" name="Google Shape;166;p12"/>
          <p:cNvSpPr txBox="1"/>
          <p:nvPr>
            <p:ph idx="1" type="body"/>
          </p:nvPr>
        </p:nvSpPr>
        <p:spPr>
          <a:xfrm>
            <a:off x="337420" y="1863345"/>
            <a:ext cx="10439437" cy="2137156"/>
          </a:xfrm>
          <a:prstGeom prst="rect">
            <a:avLst/>
          </a:prstGeom>
          <a:noFill/>
          <a:ln>
            <a:noFill/>
          </a:ln>
        </p:spPr>
        <p:txBody>
          <a:bodyPr anchorCtr="0" anchor="t" bIns="45700" lIns="91425" spcFirstLastPara="1" rIns="91425" wrap="square" tIns="45700">
            <a:noAutofit/>
          </a:bodyPr>
          <a:lstStyle/>
          <a:p>
            <a:pPr indent="-349250" lvl="0" marL="457200" rtl="0" algn="l">
              <a:lnSpc>
                <a:spcPct val="100000"/>
              </a:lnSpc>
              <a:spcBef>
                <a:spcPts val="1000"/>
              </a:spcBef>
              <a:spcAft>
                <a:spcPts val="0"/>
              </a:spcAft>
              <a:buClr>
                <a:schemeClr val="dk1"/>
              </a:buClr>
              <a:buSzPts val="1900"/>
              <a:buChar char="●"/>
            </a:pPr>
            <a:r>
              <a:rPr lang="en-US" sz="1900">
                <a:solidFill>
                  <a:schemeClr val="dk1"/>
                </a:solidFill>
                <a:latin typeface="Open Sans"/>
                <a:ea typeface="Open Sans"/>
                <a:cs typeface="Open Sans"/>
                <a:sym typeface="Open Sans"/>
              </a:rPr>
              <a:t>Users can revise their searches using the </a:t>
            </a:r>
            <a:r>
              <a:rPr b="1" lang="en-US" sz="1900">
                <a:solidFill>
                  <a:schemeClr val="dk1"/>
                </a:solidFill>
                <a:latin typeface="Open Sans"/>
                <a:ea typeface="Open Sans"/>
                <a:cs typeface="Open Sans"/>
                <a:sym typeface="Open Sans"/>
              </a:rPr>
              <a:t>Add query option. </a:t>
            </a:r>
            <a:r>
              <a:rPr lang="en-US" sz="1900">
                <a:solidFill>
                  <a:schemeClr val="dk1"/>
                </a:solidFill>
                <a:latin typeface="Open Sans"/>
                <a:ea typeface="Open Sans"/>
                <a:cs typeface="Open Sans"/>
                <a:sym typeface="Open Sans"/>
              </a:rPr>
              <a:t>Clicking on this prompts a new set of refine options.</a:t>
            </a:r>
            <a:endParaRPr sz="1900"/>
          </a:p>
          <a:p>
            <a:pPr indent="-349250" lvl="0" marL="457200" rtl="0" algn="l">
              <a:lnSpc>
                <a:spcPct val="100000"/>
              </a:lnSpc>
              <a:spcBef>
                <a:spcPts val="1000"/>
              </a:spcBef>
              <a:spcAft>
                <a:spcPts val="0"/>
              </a:spcAft>
              <a:buClr>
                <a:schemeClr val="dk1"/>
              </a:buClr>
              <a:buSzPts val="1900"/>
              <a:buChar char="●"/>
            </a:pPr>
            <a:r>
              <a:rPr lang="en-US" sz="1900">
                <a:solidFill>
                  <a:schemeClr val="dk1"/>
                </a:solidFill>
                <a:latin typeface="Open Sans"/>
                <a:ea typeface="Open Sans"/>
                <a:cs typeface="Open Sans"/>
                <a:sym typeface="Open Sans"/>
              </a:rPr>
              <a:t>Users can select any field from the dropdown menu to refine their results e.g.  a term from AGROVOC or by searching for a specific author.</a:t>
            </a:r>
            <a:endParaRPr sz="1900"/>
          </a:p>
          <a:p>
            <a:pPr indent="-349250" lvl="0" marL="457200" rtl="0" algn="l">
              <a:lnSpc>
                <a:spcPct val="100000"/>
              </a:lnSpc>
              <a:spcBef>
                <a:spcPts val="1000"/>
              </a:spcBef>
              <a:spcAft>
                <a:spcPts val="0"/>
              </a:spcAft>
              <a:buClr>
                <a:schemeClr val="dk1"/>
              </a:buClr>
              <a:buSzPts val="1900"/>
              <a:buChar char="●"/>
            </a:pPr>
            <a:r>
              <a:rPr lang="en-US" sz="1900">
                <a:solidFill>
                  <a:schemeClr val="dk1"/>
                </a:solidFill>
                <a:latin typeface="Open Sans"/>
                <a:ea typeface="Open Sans"/>
                <a:cs typeface="Open Sans"/>
                <a:sym typeface="Open Sans"/>
              </a:rPr>
              <a:t>The </a:t>
            </a:r>
            <a:r>
              <a:rPr b="1" lang="en-US" sz="1900">
                <a:solidFill>
                  <a:schemeClr val="dk1"/>
                </a:solidFill>
                <a:latin typeface="Open Sans"/>
                <a:ea typeface="Open Sans"/>
                <a:cs typeface="Open Sans"/>
                <a:sym typeface="Open Sans"/>
              </a:rPr>
              <a:t>Get Advanced Search </a:t>
            </a:r>
            <a:r>
              <a:rPr lang="en-US" sz="1900">
                <a:solidFill>
                  <a:schemeClr val="dk1"/>
                </a:solidFill>
                <a:latin typeface="Open Sans"/>
                <a:ea typeface="Open Sans"/>
                <a:cs typeface="Open Sans"/>
                <a:sym typeface="Open Sans"/>
              </a:rPr>
              <a:t>option takes users to the advanced search page with filters and refine search options.</a:t>
            </a:r>
            <a:endParaRPr sz="1900">
              <a:solidFill>
                <a:schemeClr val="dk1"/>
              </a:solidFill>
              <a:latin typeface="Open Sans"/>
              <a:ea typeface="Open Sans"/>
              <a:cs typeface="Open Sans"/>
              <a:sym typeface="Open Sans"/>
            </a:endParaRPr>
          </a:p>
        </p:txBody>
      </p:sp>
      <p:pic>
        <p:nvPicPr>
          <p:cNvPr descr="https://lh5.googleusercontent.com/n3f0LImf367Bu84dgERp6XWoWympBW-N7hRfTfevvzGYkW8C2OVeF2j2CLvYQd2j9FxcUOl0edalbHfqSbeuz3OE-NsazJf5X2yWpCqbW8i8PvAs5ZzezQocpSMeJGsMtNN_Cmw" id="167" name="Google Shape;167;p12"/>
          <p:cNvPicPr preferRelativeResize="0"/>
          <p:nvPr/>
        </p:nvPicPr>
        <p:blipFill rotWithShape="1">
          <a:blip r:embed="rId3">
            <a:alphaModFix/>
          </a:blip>
          <a:srcRect b="0" l="0" r="0" t="0"/>
          <a:stretch/>
        </p:blipFill>
        <p:spPr>
          <a:xfrm>
            <a:off x="4405547" y="4000490"/>
            <a:ext cx="7629010" cy="278896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7"/>
          <p:cNvSpPr txBox="1"/>
          <p:nvPr>
            <p:ph type="title"/>
          </p:nvPr>
        </p:nvSpPr>
        <p:spPr>
          <a:xfrm>
            <a:off x="0" y="378812"/>
            <a:ext cx="7707086"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Advanced search in AGRIS</a:t>
            </a:r>
            <a:endParaRPr>
              <a:latin typeface="Open Sans"/>
              <a:ea typeface="Open Sans"/>
              <a:cs typeface="Open Sans"/>
              <a:sym typeface="Open Sans"/>
            </a:endParaRPr>
          </a:p>
        </p:txBody>
      </p:sp>
      <p:sp>
        <p:nvSpPr>
          <p:cNvPr id="174" name="Google Shape;174;p17"/>
          <p:cNvSpPr txBox="1"/>
          <p:nvPr>
            <p:ph idx="1" type="body"/>
          </p:nvPr>
        </p:nvSpPr>
        <p:spPr>
          <a:xfrm>
            <a:off x="457200" y="1863345"/>
            <a:ext cx="10352314" cy="4553784"/>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Font typeface="Arial"/>
              <a:buChar char="•"/>
            </a:pPr>
            <a:r>
              <a:rPr lang="en-US">
                <a:solidFill>
                  <a:schemeClr val="dk1"/>
                </a:solidFill>
                <a:latin typeface="Open Sans"/>
                <a:ea typeface="Open Sans"/>
                <a:cs typeface="Open Sans"/>
                <a:sym typeface="Open Sans"/>
              </a:rPr>
              <a:t>A </a:t>
            </a:r>
            <a:r>
              <a:rPr b="1" lang="en-US">
                <a:solidFill>
                  <a:schemeClr val="dk1"/>
                </a:solidFill>
                <a:latin typeface="Open Sans"/>
                <a:ea typeface="Open Sans"/>
                <a:cs typeface="Open Sans"/>
                <a:sym typeface="Open Sans"/>
              </a:rPr>
              <a:t>refine search box </a:t>
            </a:r>
            <a:r>
              <a:rPr lang="en-US">
                <a:solidFill>
                  <a:schemeClr val="dk1"/>
                </a:solidFill>
                <a:latin typeface="Open Sans"/>
                <a:ea typeface="Open Sans"/>
                <a:cs typeface="Open Sans"/>
                <a:sym typeface="Open Sans"/>
              </a:rPr>
              <a:t>is available to revise your existing search terms.</a:t>
            </a:r>
            <a:endParaRPr/>
          </a:p>
          <a:p>
            <a:pPr indent="-381000" lvl="0" marL="457200" rtl="0" algn="l">
              <a:lnSpc>
                <a:spcPct val="100000"/>
              </a:lnSpc>
              <a:spcBef>
                <a:spcPts val="1000"/>
              </a:spcBef>
              <a:spcAft>
                <a:spcPts val="0"/>
              </a:spcAft>
              <a:buClr>
                <a:schemeClr val="dk1"/>
              </a:buClr>
              <a:buSzPts val="2400"/>
              <a:buFont typeface="Arial"/>
              <a:buChar char="•"/>
            </a:pPr>
            <a:r>
              <a:rPr lang="en-US">
                <a:solidFill>
                  <a:schemeClr val="dk1"/>
                </a:solidFill>
                <a:latin typeface="Open Sans"/>
                <a:ea typeface="Open Sans"/>
                <a:cs typeface="Open Sans"/>
                <a:sym typeface="Open Sans"/>
              </a:rPr>
              <a:t>Users can revise their search by adding another term or phrase or make a new search by using this search box.</a:t>
            </a:r>
            <a:endParaRPr/>
          </a:p>
          <a:p>
            <a:pPr indent="-381000" lvl="0" marL="457200" rtl="0" algn="l">
              <a:lnSpc>
                <a:spcPct val="100000"/>
              </a:lnSpc>
              <a:spcBef>
                <a:spcPts val="1000"/>
              </a:spcBef>
              <a:spcAft>
                <a:spcPts val="0"/>
              </a:spcAft>
              <a:buClr>
                <a:schemeClr val="dk1"/>
              </a:buClr>
              <a:buSzPts val="2400"/>
              <a:buFont typeface="Arial"/>
              <a:buChar char="•"/>
            </a:pPr>
            <a:r>
              <a:rPr lang="en-US">
                <a:solidFill>
                  <a:schemeClr val="dk1"/>
                </a:solidFill>
                <a:latin typeface="Open Sans"/>
                <a:ea typeface="Open Sans"/>
                <a:cs typeface="Open Sans"/>
                <a:sym typeface="Open Sans"/>
              </a:rPr>
              <a:t>This feature allows users to refine their search with only “full text” title, choice of datasets or publication, date, language, content type, country as well as the choice of content provider.</a:t>
            </a:r>
            <a:endParaRPr/>
          </a:p>
          <a:p>
            <a:pPr indent="-228600" lvl="0" marL="457200" rtl="0" algn="l">
              <a:lnSpc>
                <a:spcPct val="100000"/>
              </a:lnSpc>
              <a:spcBef>
                <a:spcPts val="1000"/>
              </a:spcBef>
              <a:spcAft>
                <a:spcPts val="0"/>
              </a:spcAft>
              <a:buClr>
                <a:schemeClr val="dk2"/>
              </a:buClr>
              <a:buSzPts val="2400"/>
              <a:buFont typeface="Arial"/>
              <a:buNone/>
            </a:pPr>
            <a:r>
              <a:t/>
            </a:r>
            <a:endParaRPr>
              <a:solidFill>
                <a:schemeClr val="dk1"/>
              </a:solidFill>
              <a:latin typeface="Open Sans"/>
              <a:ea typeface="Open Sans"/>
              <a:cs typeface="Open Sans"/>
              <a:sym typeface="Open Sans"/>
            </a:endParaRPr>
          </a:p>
          <a:p>
            <a:pPr indent="0" lvl="0" marL="76200" rtl="0" algn="l">
              <a:lnSpc>
                <a:spcPct val="100000"/>
              </a:lnSpc>
              <a:spcBef>
                <a:spcPts val="1000"/>
              </a:spcBef>
              <a:spcAft>
                <a:spcPts val="0"/>
              </a:spcAft>
              <a:buClr>
                <a:schemeClr val="dk1"/>
              </a:buClr>
              <a:buSzPts val="2400"/>
              <a:buNone/>
            </a:pPr>
            <a:r>
              <a:rPr lang="en-US">
                <a:solidFill>
                  <a:schemeClr val="dk1"/>
                </a:solidFill>
                <a:latin typeface="Open Sans"/>
                <a:ea typeface="Open Sans"/>
                <a:cs typeface="Open Sans"/>
                <a:sym typeface="Open Sans"/>
              </a:rPr>
              <a:t>*As an example in the next slide, search results for "</a:t>
            </a:r>
            <a:r>
              <a:rPr b="1" lang="en-US">
                <a:solidFill>
                  <a:schemeClr val="dk1"/>
                </a:solidFill>
                <a:latin typeface="Open Sans"/>
                <a:ea typeface="Open Sans"/>
                <a:cs typeface="Open Sans"/>
                <a:sym typeface="Open Sans"/>
              </a:rPr>
              <a:t>Antimicrobial Resistance</a:t>
            </a:r>
            <a:r>
              <a:rPr lang="en-US">
                <a:solidFill>
                  <a:schemeClr val="dk1"/>
                </a:solidFill>
                <a:latin typeface="Open Sans"/>
                <a:ea typeface="Open Sans"/>
                <a:cs typeface="Open Sans"/>
                <a:sym typeface="Open Sans"/>
              </a:rPr>
              <a:t>" was narrowed by adding a keyword of “</a:t>
            </a:r>
            <a:r>
              <a:rPr b="1" lang="en-US">
                <a:solidFill>
                  <a:schemeClr val="dk1"/>
                </a:solidFill>
                <a:latin typeface="Open Sans"/>
                <a:ea typeface="Open Sans"/>
                <a:cs typeface="Open Sans"/>
                <a:sym typeface="Open Sans"/>
              </a:rPr>
              <a:t>Farm</a:t>
            </a:r>
            <a:r>
              <a:rPr lang="en-US">
                <a:solidFill>
                  <a:schemeClr val="dk1"/>
                </a:solidFill>
                <a:latin typeface="Open Sans"/>
                <a:ea typeface="Open Sans"/>
                <a:cs typeface="Open Sans"/>
                <a:sym typeface="Open Sans"/>
              </a:rPr>
              <a:t>”</a:t>
            </a:r>
            <a:endParaRPr>
              <a:solidFill>
                <a:schemeClr val="dk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8"/>
          <p:cNvSpPr txBox="1"/>
          <p:nvPr>
            <p:ph type="title"/>
          </p:nvPr>
        </p:nvSpPr>
        <p:spPr>
          <a:xfrm>
            <a:off x="0" y="378812"/>
            <a:ext cx="7707086"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Advanced search in AGRIS</a:t>
            </a:r>
            <a:endParaRPr>
              <a:latin typeface="Open Sans"/>
              <a:ea typeface="Open Sans"/>
              <a:cs typeface="Open Sans"/>
              <a:sym typeface="Open Sans"/>
            </a:endParaRPr>
          </a:p>
        </p:txBody>
      </p:sp>
      <p:pic>
        <p:nvPicPr>
          <p:cNvPr descr="https://lh4.googleusercontent.com/FkDVHDp85mPsuFd8ohYbM3p2kduG9MeT57_ZSfqUpb3bqwhQFqc7vJrUo4Y4_vuXZTeKRhH3JvKR6SD7zXnvCMqL-WDpSFi354Mmmxj1YG7Yetnj2KkGk--pDGAa0wK3yNA1aqU" id="181" name="Google Shape;181;p18"/>
          <p:cNvPicPr preferRelativeResize="0"/>
          <p:nvPr/>
        </p:nvPicPr>
        <p:blipFill rotWithShape="1">
          <a:blip r:embed="rId3">
            <a:alphaModFix/>
          </a:blip>
          <a:srcRect b="0" l="0" r="0" t="0"/>
          <a:stretch/>
        </p:blipFill>
        <p:spPr>
          <a:xfrm>
            <a:off x="2687456" y="2024742"/>
            <a:ext cx="9321075" cy="4523015"/>
          </a:xfrm>
          <a:prstGeom prst="rect">
            <a:avLst/>
          </a:prstGeom>
          <a:noFill/>
          <a:ln>
            <a:noFill/>
          </a:ln>
        </p:spPr>
      </p:pic>
      <p:sp>
        <p:nvSpPr>
          <p:cNvPr id="182" name="Google Shape;182;p18"/>
          <p:cNvSpPr txBox="1"/>
          <p:nvPr/>
        </p:nvSpPr>
        <p:spPr>
          <a:xfrm>
            <a:off x="0" y="2694214"/>
            <a:ext cx="2498271" cy="24314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Open Sans"/>
                <a:ea typeface="Open Sans"/>
                <a:cs typeface="Open Sans"/>
                <a:sym typeface="Open Sans"/>
              </a:rPr>
              <a:t>Search results are on the left.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Open Sans"/>
                <a:ea typeface="Open Sans"/>
                <a:cs typeface="Open Sans"/>
                <a:sym typeface="Open Sans"/>
              </a:rPr>
              <a:t>Refine search box is available on the top right to revise your existing search terms.</a:t>
            </a:r>
            <a:endParaRPr b="0" i="0" sz="19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3"/>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How to become a data provider?</a:t>
            </a:r>
            <a:endParaRPr>
              <a:latin typeface="Open Sans"/>
              <a:ea typeface="Open Sans"/>
              <a:cs typeface="Open Sans"/>
              <a:sym typeface="Open Sans"/>
            </a:endParaRPr>
          </a:p>
        </p:txBody>
      </p:sp>
      <p:sp>
        <p:nvSpPr>
          <p:cNvPr id="189" name="Google Shape;189;p23"/>
          <p:cNvSpPr txBox="1"/>
          <p:nvPr>
            <p:ph idx="1" type="body"/>
          </p:nvPr>
        </p:nvSpPr>
        <p:spPr>
          <a:xfrm>
            <a:off x="0" y="1847015"/>
            <a:ext cx="11936186" cy="4749727"/>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Organizations which are eligible to become data providers in AGRIS are institutional repositories, journal publishers and aggregators. </a:t>
            </a:r>
            <a:endParaRPr sz="2000">
              <a:solidFill>
                <a:schemeClr val="dk1"/>
              </a:solidFill>
              <a:latin typeface="Open Sans"/>
              <a:ea typeface="Open Sans"/>
              <a:cs typeface="Open Sans"/>
              <a:sym typeface="Open Sans"/>
            </a:endParaRPr>
          </a:p>
          <a:p>
            <a:pPr indent="-355600" lvl="1" marL="914400" rtl="0" algn="l">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Individual author contributors are not accepted as data providers.</a:t>
            </a:r>
            <a:endParaRPr/>
          </a:p>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Resources should be in the area of food, nutrition, agriculture, forestry, fishery, environmental or other related sciences which are included in the AGROVOC thesaurus.</a:t>
            </a:r>
            <a:endParaRPr/>
          </a:p>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If you are interested to register as a data provider, please contact </a:t>
            </a:r>
            <a:r>
              <a:rPr lang="en-US" sz="2000" u="sng">
                <a:solidFill>
                  <a:schemeClr val="dk1"/>
                </a:solidFill>
                <a:latin typeface="Open Sans"/>
                <a:ea typeface="Open Sans"/>
                <a:cs typeface="Open Sans"/>
                <a:sym typeface="Open Sans"/>
                <a:hlinkClick r:id="rId3">
                  <a:extLst>
                    <a:ext uri="{A12FA001-AC4F-418D-AE19-62706E023703}">
                      <ahyp:hlinkClr val="tx"/>
                    </a:ext>
                  </a:extLst>
                </a:hlinkClick>
              </a:rPr>
              <a:t>agris@fao.org</a:t>
            </a:r>
            <a:r>
              <a:rPr lang="en-US" sz="2000">
                <a:solidFill>
                  <a:schemeClr val="dk1"/>
                </a:solidFill>
                <a:latin typeface="Open Sans"/>
                <a:ea typeface="Open Sans"/>
                <a:cs typeface="Open Sans"/>
                <a:sym typeface="Open Sans"/>
              </a:rPr>
              <a:t>. </a:t>
            </a:r>
            <a:endParaRPr sz="2000">
              <a:solidFill>
                <a:schemeClr val="dk1"/>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Recommendations of a set of metadata properties and encoding vocabularies are provided on FAO’s AIMS website.</a:t>
            </a:r>
            <a:endParaRPr/>
          </a:p>
          <a:p>
            <a:pPr indent="-381000" lvl="0" marL="457200" rtl="0" algn="l">
              <a:lnSpc>
                <a:spcPct val="100000"/>
              </a:lnSpc>
              <a:spcBef>
                <a:spcPts val="1000"/>
              </a:spcBef>
              <a:spcAft>
                <a:spcPts val="0"/>
              </a:spcAft>
              <a:buClr>
                <a:schemeClr val="dk1"/>
              </a:buClr>
              <a:buSzPts val="2400"/>
              <a:buChar char="●"/>
            </a:pPr>
            <a:r>
              <a:rPr lang="en-US" sz="2000">
                <a:solidFill>
                  <a:srgbClr val="000000"/>
                </a:solidFill>
                <a:latin typeface="Open Sans"/>
                <a:ea typeface="Open Sans"/>
                <a:cs typeface="Open Sans"/>
                <a:sym typeface="Open Sans"/>
              </a:rPr>
              <a:t>More information about providing data to AGRIS can be found at </a:t>
            </a:r>
            <a:r>
              <a:rPr lang="en-US" sz="2000" u="sng">
                <a:solidFill>
                  <a:srgbClr val="1155CC"/>
                </a:solidFill>
                <a:latin typeface="Open Sans"/>
                <a:ea typeface="Open Sans"/>
                <a:cs typeface="Open Sans"/>
                <a:sym typeface="Open Sans"/>
                <a:hlinkClick r:id="rId4">
                  <a:extLst>
                    <a:ext uri="{A12FA001-AC4F-418D-AE19-62706E023703}">
                      <ahyp:hlinkClr val="tx"/>
                    </a:ext>
                  </a:extLst>
                </a:hlinkClick>
              </a:rPr>
              <a:t>http://agris.fao.org/agris-search/info.action</a:t>
            </a:r>
            <a:r>
              <a:rPr lang="en-US" sz="2000">
                <a:solidFill>
                  <a:srgbClr val="000000"/>
                </a:solidFill>
                <a:latin typeface="Open Sans"/>
                <a:ea typeface="Open Sans"/>
                <a:cs typeface="Open Sans"/>
                <a:sym typeface="Open Sans"/>
              </a:rPr>
              <a:t>. AGRIS also has a dedicated mailing list at </a:t>
            </a:r>
            <a:r>
              <a:rPr lang="en-US" sz="2000" u="sng">
                <a:solidFill>
                  <a:srgbClr val="0000FF"/>
                </a:solidFill>
                <a:latin typeface="Open Sans"/>
                <a:ea typeface="Open Sans"/>
                <a:cs typeface="Open Sans"/>
                <a:sym typeface="Open Sans"/>
                <a:hlinkClick r:id="rId5">
                  <a:extLst>
                    <a:ext uri="{A12FA001-AC4F-418D-AE19-62706E023703}">
                      <ahyp:hlinkClr val="tx"/>
                    </a:ext>
                  </a:extLst>
                </a:hlinkClick>
              </a:rPr>
              <a:t>https://dgroups.org/fao/agris</a:t>
            </a:r>
            <a:r>
              <a:rPr lang="en-US" sz="2000">
                <a:solidFill>
                  <a:srgbClr val="000000"/>
                </a:solidFill>
                <a:latin typeface="Open Sans"/>
                <a:ea typeface="Open Sans"/>
                <a:cs typeface="Open Sans"/>
                <a:sym typeface="Open Sans"/>
              </a:rPr>
              <a:t> where anyone interested in it can join the list to stay up-to-date with the database and relevant activities.</a:t>
            </a:r>
            <a:endParaRPr sz="2000">
              <a:latin typeface="Open Sans"/>
              <a:ea typeface="Open Sans"/>
              <a:cs typeface="Open Sans"/>
              <a:sym typeface="Open Sans"/>
            </a:endParaRPr>
          </a:p>
          <a:p>
            <a:pPr indent="-381000" lvl="0" marL="457200" rtl="0" algn="l">
              <a:lnSpc>
                <a:spcPct val="90000"/>
              </a:lnSpc>
              <a:spcBef>
                <a:spcPts val="1000"/>
              </a:spcBef>
              <a:spcAft>
                <a:spcPts val="0"/>
              </a:spcAft>
              <a:buClr>
                <a:schemeClr val="lt1"/>
              </a:buClr>
              <a:buSzPts val="2400"/>
              <a:buChar char="●"/>
            </a:pPr>
            <a:br>
              <a:rPr lang="en-US" sz="2000"/>
            </a:br>
            <a:endParaRPr sz="2000">
              <a:solidFill>
                <a:schemeClr val="dk1"/>
              </a:solidFill>
              <a:latin typeface="Open Sans"/>
              <a:ea typeface="Open Sans"/>
              <a:cs typeface="Open Sans"/>
              <a:sym typeface="Open Sans"/>
            </a:endParaRPr>
          </a:p>
          <a:p>
            <a:pPr indent="-381000" lvl="0" marL="457200" rtl="0" algn="l">
              <a:lnSpc>
                <a:spcPct val="90000"/>
              </a:lnSpc>
              <a:spcBef>
                <a:spcPts val="1000"/>
              </a:spcBef>
              <a:spcAft>
                <a:spcPts val="0"/>
              </a:spcAft>
              <a:buClr>
                <a:schemeClr val="lt1"/>
              </a:buClr>
              <a:buSzPts val="2400"/>
              <a:buChar char="●"/>
            </a:pPr>
            <a:br>
              <a:rPr lang="en-US" sz="2000">
                <a:solidFill>
                  <a:schemeClr val="dk1"/>
                </a:solidFill>
              </a:rPr>
            </a:br>
            <a:endParaRPr sz="2000">
              <a:solidFill>
                <a:schemeClr val="dk1"/>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4"/>
          <p:cNvSpPr txBox="1"/>
          <p:nvPr>
            <p:ph type="title"/>
          </p:nvPr>
        </p:nvSpPr>
        <p:spPr>
          <a:xfrm>
            <a:off x="1" y="378812"/>
            <a:ext cx="8066314"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sz="3500">
                <a:solidFill>
                  <a:srgbClr val="586F7C"/>
                </a:solidFill>
                <a:latin typeface="Open Sans"/>
                <a:ea typeface="Open Sans"/>
                <a:cs typeface="Open Sans"/>
                <a:sym typeface="Open Sans"/>
              </a:rPr>
              <a:t>Databases for Discovery in Agriculture</a:t>
            </a:r>
            <a:endParaRPr sz="3500">
              <a:solidFill>
                <a:srgbClr val="586F7C"/>
              </a:solidFill>
              <a:latin typeface="Open Sans"/>
              <a:ea typeface="Open Sans"/>
              <a:cs typeface="Open Sans"/>
              <a:sym typeface="Open Sans"/>
            </a:endParaRPr>
          </a:p>
        </p:txBody>
      </p:sp>
      <p:sp>
        <p:nvSpPr>
          <p:cNvPr id="196" name="Google Shape;196;p24"/>
          <p:cNvSpPr txBox="1"/>
          <p:nvPr>
            <p:ph idx="1" type="body"/>
          </p:nvPr>
        </p:nvSpPr>
        <p:spPr>
          <a:xfrm>
            <a:off x="506185" y="1863344"/>
            <a:ext cx="11136085" cy="4619099"/>
          </a:xfrm>
          <a:prstGeom prst="rect">
            <a:avLst/>
          </a:prstGeom>
          <a:noFill/>
          <a:ln>
            <a:noFill/>
          </a:ln>
        </p:spPr>
        <p:txBody>
          <a:bodyPr anchorCtr="0" anchor="t" bIns="45700" lIns="91425" spcFirstLastPara="1" rIns="91425" wrap="square" tIns="45700">
            <a:noAutofit/>
          </a:bodyPr>
          <a:lstStyle/>
          <a:p>
            <a:pPr indent="0" lvl="0" marL="76200" rtl="0" algn="l">
              <a:lnSpc>
                <a:spcPct val="200000"/>
              </a:lnSpc>
              <a:spcBef>
                <a:spcPts val="1000"/>
              </a:spcBef>
              <a:spcAft>
                <a:spcPts val="0"/>
              </a:spcAft>
              <a:buClr>
                <a:schemeClr val="dk1"/>
              </a:buClr>
              <a:buSzPts val="2400"/>
              <a:buNone/>
            </a:pPr>
            <a:r>
              <a:rPr lang="en-US">
                <a:solidFill>
                  <a:schemeClr val="dk1"/>
                </a:solidFill>
                <a:latin typeface="Open Sans"/>
                <a:ea typeface="Open Sans"/>
                <a:cs typeface="Open Sans"/>
                <a:sym typeface="Open Sans"/>
              </a:rPr>
              <a:t>This section will introduce two of the databases that are available through the AGORA content page, from the list of Databases for Discovery or externally at the given URLs.</a:t>
            </a:r>
            <a:endParaRPr/>
          </a:p>
          <a:p>
            <a:pPr indent="-457200" lvl="0" marL="533400" rtl="0" algn="l">
              <a:lnSpc>
                <a:spcPct val="200000"/>
              </a:lnSpc>
              <a:spcBef>
                <a:spcPts val="1000"/>
              </a:spcBef>
              <a:spcAft>
                <a:spcPts val="0"/>
              </a:spcAft>
              <a:buClr>
                <a:schemeClr val="dk1"/>
              </a:buClr>
              <a:buSzPts val="2400"/>
              <a:buFont typeface="Arial"/>
              <a:buAutoNum type="arabicPeriod"/>
            </a:pPr>
            <a:r>
              <a:rPr lang="en-US">
                <a:solidFill>
                  <a:schemeClr val="dk1"/>
                </a:solidFill>
                <a:latin typeface="Open Sans"/>
                <a:ea typeface="Open Sans"/>
                <a:cs typeface="Open Sans"/>
                <a:sym typeface="Open Sans"/>
              </a:rPr>
              <a:t>CAB Abstract</a:t>
            </a:r>
            <a:endParaRPr/>
          </a:p>
          <a:p>
            <a:pPr indent="-457200" lvl="0" marL="533400" rtl="0" algn="l">
              <a:lnSpc>
                <a:spcPct val="200000"/>
              </a:lnSpc>
              <a:spcBef>
                <a:spcPts val="1000"/>
              </a:spcBef>
              <a:spcAft>
                <a:spcPts val="0"/>
              </a:spcAft>
              <a:buClr>
                <a:schemeClr val="dk1"/>
              </a:buClr>
              <a:buSzPts val="2400"/>
              <a:buFont typeface="Arial"/>
              <a:buAutoNum type="arabicPeriod"/>
            </a:pPr>
            <a:r>
              <a:rPr lang="en-US">
                <a:solidFill>
                  <a:schemeClr val="dk1"/>
                </a:solidFill>
                <a:latin typeface="Open Sans"/>
                <a:ea typeface="Open Sans"/>
                <a:cs typeface="Open Sans"/>
                <a:sym typeface="Open Sans"/>
              </a:rPr>
              <a:t>USDA National Agricultural Library - PubAg</a:t>
            </a:r>
            <a:endParaRPr/>
          </a:p>
          <a:p>
            <a:pPr indent="-304800" lvl="0" marL="533400" rtl="0" algn="l">
              <a:lnSpc>
                <a:spcPct val="200000"/>
              </a:lnSpc>
              <a:spcBef>
                <a:spcPts val="1000"/>
              </a:spcBef>
              <a:spcAft>
                <a:spcPts val="0"/>
              </a:spcAft>
              <a:buClr>
                <a:schemeClr val="dk2"/>
              </a:buClr>
              <a:buSzPts val="2400"/>
              <a:buFont typeface="Arial"/>
              <a:buNone/>
            </a:pPr>
            <a:r>
              <a:t/>
            </a:r>
            <a:endParaRPr>
              <a:solidFill>
                <a:schemeClr val="dk1"/>
              </a:solidFill>
              <a:latin typeface="Open Sans"/>
              <a:ea typeface="Open Sans"/>
              <a:cs typeface="Open Sans"/>
              <a:sym typeface="Open Sans"/>
            </a:endParaRPr>
          </a:p>
          <a:p>
            <a:pPr indent="-228600" lvl="0" marL="457200" rtl="0" algn="l">
              <a:lnSpc>
                <a:spcPct val="200000"/>
              </a:lnSpc>
              <a:spcBef>
                <a:spcPts val="1000"/>
              </a:spcBef>
              <a:spcAft>
                <a:spcPts val="0"/>
              </a:spcAft>
              <a:buClr>
                <a:schemeClr val="dk2"/>
              </a:buClr>
              <a:buSzPts val="2400"/>
              <a:buNone/>
            </a:pPr>
            <a:r>
              <a:t/>
            </a:r>
            <a:endParaRPr>
              <a:solidFill>
                <a:schemeClr val="dk1"/>
              </a:solidFill>
              <a:latin typeface="Open Sans"/>
              <a:ea typeface="Open Sans"/>
              <a:cs typeface="Open Sans"/>
              <a:sym typeface="Open Sans"/>
            </a:endParaRPr>
          </a:p>
          <a:p>
            <a:pPr indent="-228600" lvl="0" marL="457200" rtl="0" algn="l">
              <a:lnSpc>
                <a:spcPct val="200000"/>
              </a:lnSpc>
              <a:spcBef>
                <a:spcPts val="1000"/>
              </a:spcBef>
              <a:spcAft>
                <a:spcPts val="0"/>
              </a:spcAft>
              <a:buClr>
                <a:schemeClr val="dk2"/>
              </a:buClr>
              <a:buSzPts val="2400"/>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3"/>
          <p:cNvSpPr txBox="1"/>
          <p:nvPr>
            <p:ph type="title"/>
          </p:nvPr>
        </p:nvSpPr>
        <p:spPr>
          <a:xfrm>
            <a:off x="0" y="437222"/>
            <a:ext cx="73152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CAB Abstracts</a:t>
            </a:r>
            <a:endParaRPr sz="3200">
              <a:solidFill>
                <a:srgbClr val="586F7C"/>
              </a:solidFill>
              <a:latin typeface="Open Sans"/>
              <a:ea typeface="Open Sans"/>
              <a:cs typeface="Open Sans"/>
              <a:sym typeface="Open Sans"/>
            </a:endParaRPr>
          </a:p>
        </p:txBody>
      </p:sp>
      <p:sp>
        <p:nvSpPr>
          <p:cNvPr id="203" name="Google Shape;203;p13"/>
          <p:cNvSpPr txBox="1"/>
          <p:nvPr>
            <p:ph idx="1" type="body"/>
          </p:nvPr>
        </p:nvSpPr>
        <p:spPr>
          <a:xfrm>
            <a:off x="1" y="1812471"/>
            <a:ext cx="12034156" cy="3444894"/>
          </a:xfrm>
          <a:prstGeom prst="rect">
            <a:avLst/>
          </a:prstGeom>
          <a:noFill/>
          <a:ln>
            <a:noFill/>
          </a:ln>
        </p:spPr>
        <p:txBody>
          <a:bodyPr anchorCtr="0" anchor="t" bIns="45700" lIns="91425" spcFirstLastPara="1" rIns="91425" wrap="square" tIns="45700">
            <a:noAutofit/>
          </a:bodyPr>
          <a:lstStyle/>
          <a:p>
            <a:pPr indent="-285750" lvl="0" marL="41275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CAB Abstracts is a comprehensive database for applied life sciences. </a:t>
            </a:r>
            <a:endParaRPr>
              <a:solidFill>
                <a:schemeClr val="dk1"/>
              </a:solidFill>
              <a:latin typeface="Open Sans"/>
              <a:ea typeface="Open Sans"/>
              <a:cs typeface="Open Sans"/>
              <a:sym typeface="Open Sans"/>
            </a:endParaRPr>
          </a:p>
          <a:p>
            <a:pPr indent="-285750" lvl="0" marL="41275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It is published by CABI (formerly the Centre for Agriculture and Biosciences International). </a:t>
            </a:r>
            <a:endParaRPr>
              <a:solidFill>
                <a:schemeClr val="dk1"/>
              </a:solidFill>
              <a:latin typeface="Open Sans"/>
              <a:ea typeface="Open Sans"/>
              <a:cs typeface="Open Sans"/>
              <a:sym typeface="Open Sans"/>
            </a:endParaRPr>
          </a:p>
          <a:p>
            <a:pPr indent="-285750" lvl="0" marL="41275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CAB Abstracts provides users access to more than </a:t>
            </a:r>
            <a:r>
              <a:rPr b="1" lang="en-US">
                <a:solidFill>
                  <a:schemeClr val="dk1"/>
                </a:solidFill>
                <a:latin typeface="Open Sans"/>
                <a:ea typeface="Open Sans"/>
                <a:cs typeface="Open Sans"/>
                <a:sym typeface="Open Sans"/>
              </a:rPr>
              <a:t>13</a:t>
            </a:r>
            <a:r>
              <a:rPr b="1" lang="en-US">
                <a:solidFill>
                  <a:schemeClr val="dk1"/>
                </a:solidFill>
                <a:latin typeface="Open Sans"/>
                <a:ea typeface="Open Sans"/>
                <a:cs typeface="Open Sans"/>
                <a:sym typeface="Open Sans"/>
              </a:rPr>
              <a:t> million </a:t>
            </a:r>
            <a:r>
              <a:rPr lang="en-US">
                <a:solidFill>
                  <a:schemeClr val="dk1"/>
                </a:solidFill>
                <a:latin typeface="Open Sans"/>
                <a:ea typeface="Open Sans"/>
                <a:cs typeface="Open Sans"/>
                <a:sym typeface="Open Sans"/>
              </a:rPr>
              <a:t>records from 1973 onwards.</a:t>
            </a:r>
            <a:endParaRPr/>
          </a:p>
          <a:p>
            <a:pPr indent="-285750" lvl="0" marL="41275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Subject coverage includes agriculture, environment, veterinary sciences, applied economics, food science and nutrition. </a:t>
            </a:r>
            <a:endParaRPr>
              <a:solidFill>
                <a:schemeClr val="dk1"/>
              </a:solidFill>
              <a:latin typeface="Open Sans"/>
              <a:ea typeface="Open Sans"/>
              <a:cs typeface="Open Sans"/>
              <a:sym typeface="Open Sans"/>
            </a:endParaRPr>
          </a:p>
          <a:p>
            <a:pPr indent="-342900" lvl="0" marL="46990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CAB Abstracts is indexed with the CAB Thesaurus which makes searching easier and provides a more precise access to all relevant research. </a:t>
            </a:r>
            <a:endParaRPr>
              <a:solidFill>
                <a:schemeClr val="dk1"/>
              </a:solidFill>
              <a:latin typeface="Open Sans"/>
              <a:ea typeface="Open Sans"/>
              <a:cs typeface="Open Sans"/>
              <a:sym typeface="Open Sans"/>
            </a:endParaRPr>
          </a:p>
          <a:p>
            <a:pPr indent="-342900" lvl="0" marL="46990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CAB Abstracts has an international focus with strong representation in developing countries. </a:t>
            </a:r>
            <a:endParaRPr>
              <a:solidFill>
                <a:schemeClr val="dk1"/>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5"/>
          <p:cNvSpPr txBox="1"/>
          <p:nvPr>
            <p:ph type="title"/>
          </p:nvPr>
        </p:nvSpPr>
        <p:spPr>
          <a:xfrm>
            <a:off x="0" y="437222"/>
            <a:ext cx="73152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CAB Abstracts cont.</a:t>
            </a:r>
            <a:endParaRPr sz="3200">
              <a:solidFill>
                <a:srgbClr val="586F7C"/>
              </a:solidFill>
              <a:latin typeface="Open Sans"/>
              <a:ea typeface="Open Sans"/>
              <a:cs typeface="Open Sans"/>
              <a:sym typeface="Open Sans"/>
            </a:endParaRPr>
          </a:p>
        </p:txBody>
      </p:sp>
      <p:sp>
        <p:nvSpPr>
          <p:cNvPr id="210" name="Google Shape;210;p25"/>
          <p:cNvSpPr txBox="1"/>
          <p:nvPr>
            <p:ph idx="1" type="body"/>
          </p:nvPr>
        </p:nvSpPr>
        <p:spPr>
          <a:xfrm>
            <a:off x="0" y="1598581"/>
            <a:ext cx="4800599" cy="3658784"/>
          </a:xfrm>
          <a:prstGeom prst="rect">
            <a:avLst/>
          </a:prstGeom>
          <a:noFill/>
          <a:ln>
            <a:noFill/>
          </a:ln>
        </p:spPr>
        <p:txBody>
          <a:bodyPr anchorCtr="0" anchor="t" bIns="45700" lIns="91425" spcFirstLastPara="1" rIns="91425" wrap="square" tIns="45700">
            <a:noAutofit/>
          </a:bodyPr>
          <a:lstStyle/>
          <a:p>
            <a:pPr indent="0" lvl="0" marL="127000" rtl="0" algn="just">
              <a:lnSpc>
                <a:spcPct val="100000"/>
              </a:lnSpc>
              <a:spcBef>
                <a:spcPts val="1000"/>
              </a:spcBef>
              <a:spcAft>
                <a:spcPts val="0"/>
              </a:spcAft>
              <a:buClr>
                <a:schemeClr val="dk1"/>
              </a:buClr>
              <a:buSzPts val="2000"/>
              <a:buNone/>
            </a:pPr>
            <a:r>
              <a:rPr lang="en-US" sz="2000">
                <a:solidFill>
                  <a:schemeClr val="dk1"/>
                </a:solidFill>
                <a:latin typeface="Open Sans"/>
                <a:ea typeface="Open Sans"/>
                <a:cs typeface="Open Sans"/>
                <a:sym typeface="Open Sans"/>
              </a:rPr>
              <a:t>Available at :</a:t>
            </a:r>
            <a:endParaRPr/>
          </a:p>
          <a:p>
            <a:pPr indent="-342900" lvl="0" marL="469900" rtl="0" algn="l">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Login AGORA &gt; click on Databases for discovery to access CAB Abstract. </a:t>
            </a:r>
            <a:endParaRPr sz="2000">
              <a:solidFill>
                <a:schemeClr val="dk1"/>
              </a:solidFill>
              <a:latin typeface="Open Sans"/>
              <a:ea typeface="Open Sans"/>
              <a:cs typeface="Open Sans"/>
              <a:sym typeface="Open Sans"/>
            </a:endParaRPr>
          </a:p>
          <a:p>
            <a:pPr indent="-342900" lvl="0" marL="469900" rtl="0" algn="l">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Direct URL is </a:t>
            </a:r>
            <a:r>
              <a:rPr lang="en-US" sz="2000" u="sng">
                <a:solidFill>
                  <a:schemeClr val="dk1"/>
                </a:solidFill>
                <a:latin typeface="Open Sans"/>
                <a:ea typeface="Open Sans"/>
                <a:cs typeface="Open Sans"/>
                <a:sym typeface="Open Sans"/>
                <a:hlinkClick r:id="rId3">
                  <a:extLst>
                    <a:ext uri="{A12FA001-AC4F-418D-AE19-62706E023703}">
                      <ahyp:hlinkClr val="tx"/>
                    </a:ext>
                  </a:extLst>
                </a:hlinkClick>
              </a:rPr>
              <a:t>www.cabdirect.org</a:t>
            </a:r>
            <a:endParaRPr sz="2000">
              <a:solidFill>
                <a:schemeClr val="dk1"/>
              </a:solidFill>
              <a:latin typeface="Open Sans"/>
              <a:ea typeface="Open Sans"/>
              <a:cs typeface="Open Sans"/>
              <a:sym typeface="Open Sans"/>
            </a:endParaRPr>
          </a:p>
          <a:p>
            <a:pPr indent="-215900" lvl="0" marL="469900" rtl="0" algn="l">
              <a:lnSpc>
                <a:spcPct val="100000"/>
              </a:lnSpc>
              <a:spcBef>
                <a:spcPts val="1000"/>
              </a:spcBef>
              <a:spcAft>
                <a:spcPts val="0"/>
              </a:spcAft>
              <a:buClr>
                <a:schemeClr val="dk1"/>
              </a:buClr>
              <a:buSzPts val="2000"/>
              <a:buNone/>
            </a:pPr>
            <a:r>
              <a:t/>
            </a:r>
            <a:endParaRPr sz="2000">
              <a:solidFill>
                <a:schemeClr val="dk1"/>
              </a:solidFill>
              <a:latin typeface="Open Sans"/>
              <a:ea typeface="Open Sans"/>
              <a:cs typeface="Open Sans"/>
              <a:sym typeface="Open Sans"/>
            </a:endParaRPr>
          </a:p>
          <a:p>
            <a:pPr indent="-215900" lvl="0" marL="469900" rtl="0" algn="just">
              <a:lnSpc>
                <a:spcPct val="100000"/>
              </a:lnSpc>
              <a:spcBef>
                <a:spcPts val="1000"/>
              </a:spcBef>
              <a:spcAft>
                <a:spcPts val="0"/>
              </a:spcAft>
              <a:buClr>
                <a:schemeClr val="dk1"/>
              </a:buClr>
              <a:buSzPts val="2000"/>
              <a:buNone/>
            </a:pPr>
            <a:r>
              <a:t/>
            </a:r>
            <a:endParaRPr sz="2000">
              <a:solidFill>
                <a:schemeClr val="dk1"/>
              </a:solidFill>
              <a:latin typeface="Open Sans"/>
              <a:ea typeface="Open Sans"/>
              <a:cs typeface="Open Sans"/>
              <a:sym typeface="Open Sans"/>
            </a:endParaRPr>
          </a:p>
          <a:p>
            <a:pPr indent="-158750" lvl="0" marL="412750" rtl="0" algn="just">
              <a:lnSpc>
                <a:spcPct val="100000"/>
              </a:lnSpc>
              <a:spcBef>
                <a:spcPts val="1000"/>
              </a:spcBef>
              <a:spcAft>
                <a:spcPts val="0"/>
              </a:spcAft>
              <a:buClr>
                <a:schemeClr val="dk1"/>
              </a:buClr>
              <a:buSzPts val="2000"/>
              <a:buNone/>
            </a:pPr>
            <a:r>
              <a:t/>
            </a:r>
            <a:endParaRPr sz="2000">
              <a:solidFill>
                <a:schemeClr val="dk1"/>
              </a:solidFill>
              <a:latin typeface="Open Sans"/>
              <a:ea typeface="Open Sans"/>
              <a:cs typeface="Open Sans"/>
              <a:sym typeface="Open Sans"/>
            </a:endParaRPr>
          </a:p>
        </p:txBody>
      </p:sp>
      <p:pic>
        <p:nvPicPr>
          <p:cNvPr descr="https://lh5.googleusercontent.com/vt73Y7231_AmlF6XO6pCr_m4j_yGCQuOpYvH97AYAXar3s5mC88-FJ5xuBVQIjU3EYbHK7sPj-iEj2Fk6piP3W3ymcTM8QJzd92BT8kl85ES2qQ0dKB1mxuy4qbOPl9D8cmkwQI" id="211" name="Google Shape;211;p25"/>
          <p:cNvPicPr preferRelativeResize="0"/>
          <p:nvPr/>
        </p:nvPicPr>
        <p:blipFill rotWithShape="1">
          <a:blip r:embed="rId4">
            <a:alphaModFix/>
          </a:blip>
          <a:srcRect b="0" l="0" r="0" t="0"/>
          <a:stretch/>
        </p:blipFill>
        <p:spPr>
          <a:xfrm>
            <a:off x="0" y="4663263"/>
            <a:ext cx="5002197" cy="1797504"/>
          </a:xfrm>
          <a:prstGeom prst="rect">
            <a:avLst/>
          </a:prstGeom>
          <a:noFill/>
          <a:ln>
            <a:noFill/>
          </a:ln>
        </p:spPr>
      </p:pic>
      <p:sp>
        <p:nvSpPr>
          <p:cNvPr id="212" name="Google Shape;212;p25"/>
          <p:cNvSpPr txBox="1"/>
          <p:nvPr/>
        </p:nvSpPr>
        <p:spPr>
          <a:xfrm>
            <a:off x="867693" y="4278734"/>
            <a:ext cx="3300023" cy="369332"/>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Open Sans"/>
                <a:ea typeface="Open Sans"/>
                <a:cs typeface="Open Sans"/>
                <a:sym typeface="Open Sans"/>
              </a:rPr>
              <a:t>CAB Abstracts search page</a:t>
            </a:r>
            <a:endParaRPr b="1" i="0" sz="1800" u="none" cap="none" strike="noStrike">
              <a:solidFill>
                <a:srgbClr val="000000"/>
              </a:solidFill>
              <a:latin typeface="Open Sans"/>
              <a:ea typeface="Open Sans"/>
              <a:cs typeface="Open Sans"/>
              <a:sym typeface="Open Sans"/>
            </a:endParaRPr>
          </a:p>
        </p:txBody>
      </p:sp>
      <p:pic>
        <p:nvPicPr>
          <p:cNvPr id="213" name="Google Shape;213;p25"/>
          <p:cNvPicPr preferRelativeResize="0"/>
          <p:nvPr/>
        </p:nvPicPr>
        <p:blipFill rotWithShape="1">
          <a:blip r:embed="rId5">
            <a:alphaModFix/>
          </a:blip>
          <a:srcRect b="0" l="0" r="0" t="0"/>
          <a:stretch/>
        </p:blipFill>
        <p:spPr>
          <a:xfrm>
            <a:off x="5033482" y="1720031"/>
            <a:ext cx="7158518" cy="513796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39"/>
          <p:cNvSpPr txBox="1"/>
          <p:nvPr>
            <p:ph type="title"/>
          </p:nvPr>
        </p:nvSpPr>
        <p:spPr>
          <a:xfrm>
            <a:off x="0" y="45989"/>
            <a:ext cx="96138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Outline</a:t>
            </a:r>
            <a:endParaRPr>
              <a:solidFill>
                <a:srgbClr val="586F7C"/>
              </a:solidFill>
              <a:latin typeface="Open Sans"/>
              <a:ea typeface="Open Sans"/>
              <a:cs typeface="Open Sans"/>
              <a:sym typeface="Open Sans"/>
            </a:endParaRPr>
          </a:p>
        </p:txBody>
      </p:sp>
      <p:sp>
        <p:nvSpPr>
          <p:cNvPr id="82" name="Google Shape;82;p39"/>
          <p:cNvSpPr txBox="1"/>
          <p:nvPr>
            <p:ph idx="1" type="body"/>
          </p:nvPr>
        </p:nvSpPr>
        <p:spPr>
          <a:xfrm>
            <a:off x="473530" y="1740212"/>
            <a:ext cx="10597241" cy="4513631"/>
          </a:xfrm>
          <a:prstGeom prst="rect">
            <a:avLst/>
          </a:prstGeom>
          <a:noFill/>
          <a:ln>
            <a:noFill/>
          </a:ln>
        </p:spPr>
        <p:txBody>
          <a:bodyPr anchorCtr="0" anchor="t" bIns="45700" lIns="91425" spcFirstLastPara="1" rIns="91425" wrap="square" tIns="45700">
            <a:noAutofit/>
          </a:bodyPr>
          <a:lstStyle/>
          <a:p>
            <a:pPr indent="-228600" lvl="0" marL="228600" rtl="0" algn="l">
              <a:lnSpc>
                <a:spcPct val="150000"/>
              </a:lnSpc>
              <a:spcBef>
                <a:spcPts val="10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Introduction</a:t>
            </a:r>
            <a:endParaRPr/>
          </a:p>
          <a:p>
            <a:pPr indent="-228600" lvl="0" marL="228600" rtl="0" algn="l">
              <a:lnSpc>
                <a:spcPct val="150000"/>
              </a:lnSpc>
              <a:spcBef>
                <a:spcPts val="10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AGRIS - International Information System of Agricultural Science and Technology</a:t>
            </a:r>
            <a:endParaRPr/>
          </a:p>
          <a:p>
            <a:pPr indent="-228600" lvl="1" marL="685800" rtl="0" algn="l">
              <a:lnSpc>
                <a:spcPct val="150000"/>
              </a:lnSpc>
              <a:spcBef>
                <a:spcPts val="500"/>
              </a:spcBef>
              <a:spcAft>
                <a:spcPts val="0"/>
              </a:spcAft>
              <a:buClr>
                <a:srgbClr val="000000"/>
              </a:buClr>
              <a:buSzPts val="2000"/>
              <a:buFont typeface="Arial"/>
              <a:buChar char="•"/>
            </a:pPr>
            <a:r>
              <a:rPr lang="en-US">
                <a:solidFill>
                  <a:srgbClr val="000000"/>
                </a:solidFill>
                <a:latin typeface="Open Sans"/>
                <a:ea typeface="Open Sans"/>
                <a:cs typeface="Open Sans"/>
                <a:sym typeface="Open Sans"/>
              </a:rPr>
              <a:t>Content coverage</a:t>
            </a:r>
            <a:endParaRPr/>
          </a:p>
          <a:p>
            <a:pPr indent="-228600" lvl="1" marL="685800" rtl="0" algn="l">
              <a:lnSpc>
                <a:spcPct val="150000"/>
              </a:lnSpc>
              <a:spcBef>
                <a:spcPts val="500"/>
              </a:spcBef>
              <a:spcAft>
                <a:spcPts val="0"/>
              </a:spcAft>
              <a:buClr>
                <a:srgbClr val="000000"/>
              </a:buClr>
              <a:buSzPts val="2000"/>
              <a:buFont typeface="Arial"/>
              <a:buChar char="•"/>
            </a:pPr>
            <a:r>
              <a:rPr lang="en-US">
                <a:solidFill>
                  <a:srgbClr val="000000"/>
                </a:solidFill>
                <a:latin typeface="Open Sans"/>
                <a:ea typeface="Open Sans"/>
                <a:cs typeface="Open Sans"/>
                <a:sym typeface="Open Sans"/>
              </a:rPr>
              <a:t>How to search AGRIS database?	</a:t>
            </a:r>
            <a:endParaRPr/>
          </a:p>
          <a:p>
            <a:pPr indent="-228600" lvl="1" marL="685800" rtl="0" algn="l">
              <a:lnSpc>
                <a:spcPct val="150000"/>
              </a:lnSpc>
              <a:spcBef>
                <a:spcPts val="500"/>
              </a:spcBef>
              <a:spcAft>
                <a:spcPts val="0"/>
              </a:spcAft>
              <a:buClr>
                <a:srgbClr val="000000"/>
              </a:buClr>
              <a:buSzPts val="2000"/>
              <a:buFont typeface="Arial"/>
              <a:buChar char="•"/>
            </a:pPr>
            <a:r>
              <a:rPr lang="en-US">
                <a:solidFill>
                  <a:srgbClr val="000000"/>
                </a:solidFill>
                <a:latin typeface="Open Sans"/>
                <a:ea typeface="Open Sans"/>
                <a:cs typeface="Open Sans"/>
                <a:sym typeface="Open Sans"/>
              </a:rPr>
              <a:t>How to become a data provider?	</a:t>
            </a:r>
            <a:endParaRPr/>
          </a:p>
          <a:p>
            <a:pPr indent="-228600" lvl="0" marL="228600" rtl="0" algn="l">
              <a:lnSpc>
                <a:spcPct val="150000"/>
              </a:lnSpc>
              <a:spcBef>
                <a:spcPts val="10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Databases for Discovery in Agriculture	</a:t>
            </a:r>
            <a:endParaRPr/>
          </a:p>
          <a:p>
            <a:pPr indent="-228600" lvl="1" marL="685800" rtl="0" algn="l">
              <a:lnSpc>
                <a:spcPct val="150000"/>
              </a:lnSpc>
              <a:spcBef>
                <a:spcPts val="500"/>
              </a:spcBef>
              <a:spcAft>
                <a:spcPts val="0"/>
              </a:spcAft>
              <a:buClr>
                <a:srgbClr val="000000"/>
              </a:buClr>
              <a:buSzPts val="2000"/>
              <a:buFont typeface="Arial"/>
              <a:buChar char="•"/>
            </a:pPr>
            <a:r>
              <a:rPr lang="en-US">
                <a:solidFill>
                  <a:srgbClr val="000000"/>
                </a:solidFill>
                <a:latin typeface="Open Sans"/>
                <a:ea typeface="Open Sans"/>
                <a:cs typeface="Open Sans"/>
                <a:sym typeface="Open Sans"/>
              </a:rPr>
              <a:t>CAB Abstract</a:t>
            </a:r>
            <a:endParaRPr/>
          </a:p>
          <a:p>
            <a:pPr indent="-228600" lvl="1" marL="685800" rtl="0" algn="l">
              <a:lnSpc>
                <a:spcPct val="150000"/>
              </a:lnSpc>
              <a:spcBef>
                <a:spcPts val="500"/>
              </a:spcBef>
              <a:spcAft>
                <a:spcPts val="0"/>
              </a:spcAft>
              <a:buClr>
                <a:srgbClr val="000000"/>
              </a:buClr>
              <a:buSzPts val="2000"/>
              <a:buFont typeface="Arial"/>
              <a:buChar char="•"/>
            </a:pPr>
            <a:r>
              <a:rPr lang="en-US">
                <a:solidFill>
                  <a:srgbClr val="000000"/>
                </a:solidFill>
                <a:latin typeface="Open Sans"/>
                <a:ea typeface="Open Sans"/>
                <a:cs typeface="Open Sans"/>
                <a:sym typeface="Open Sans"/>
              </a:rPr>
              <a:t>USDA National Agricultural Library - PubAg</a:t>
            </a:r>
            <a:endParaRPr>
              <a:solidFill>
                <a:schemeClr val="dk1"/>
              </a:solidFill>
              <a:latin typeface="Open Sans"/>
              <a:ea typeface="Open Sans"/>
              <a:cs typeface="Open Sans"/>
              <a:sym typeface="Open Sans"/>
            </a:endParaRPr>
          </a:p>
        </p:txBody>
      </p:sp>
      <p:sp>
        <p:nvSpPr>
          <p:cNvPr id="83" name="Google Shape;83;p39"/>
          <p:cNvSpPr txBox="1"/>
          <p:nvPr>
            <p:ph idx="10" type="dt"/>
          </p:nvPr>
        </p:nvSpPr>
        <p:spPr>
          <a:xfrm>
            <a:off x="9434050" y="6455525"/>
            <a:ext cx="2743200" cy="326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t>v1.1 November 2020</a:t>
            </a:r>
            <a:endParaRPr sz="1200"/>
          </a:p>
        </p:txBody>
      </p:sp>
      <p:pic>
        <p:nvPicPr>
          <p:cNvPr id="84" name="Google Shape;84;p39"/>
          <p:cNvPicPr preferRelativeResize="0"/>
          <p:nvPr/>
        </p:nvPicPr>
        <p:blipFill rotWithShape="1">
          <a:blip r:embed="rId3">
            <a:alphaModFix/>
          </a:blip>
          <a:srcRect b="0" l="0" r="0" t="0"/>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This work is licensed under Creative Commons </a:t>
            </a:r>
            <a:r>
              <a:rPr b="0" i="0" lang="en-US" sz="1200" u="sng" cap="none" strike="noStrike">
                <a:solidFill>
                  <a:schemeClr val="hlink"/>
                </a:solidFill>
                <a:latin typeface="Arial"/>
                <a:ea typeface="Arial"/>
                <a:cs typeface="Arial"/>
                <a:sym typeface="Arial"/>
                <a:hlinkClick r:id="rId4"/>
              </a:rPr>
              <a:t>Attribution-ShareAlike 4.0 International</a:t>
            </a:r>
            <a:r>
              <a:rPr b="0" i="0" lang="en-US" sz="1200" u="none" cap="none" strike="noStrike">
                <a:solidFill>
                  <a:srgbClr val="000000"/>
                </a:solidFill>
                <a:latin typeface="Arial"/>
                <a:ea typeface="Arial"/>
                <a:cs typeface="Arial"/>
                <a:sym typeface="Arial"/>
              </a:rPr>
              <a:t> (CC BY-SA 4.0)</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6"/>
          <p:cNvSpPr txBox="1"/>
          <p:nvPr>
            <p:ph type="title"/>
          </p:nvPr>
        </p:nvSpPr>
        <p:spPr>
          <a:xfrm>
            <a:off x="0" y="437222"/>
            <a:ext cx="73152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USDA National Agricultural Library - PubAg</a:t>
            </a:r>
            <a:endParaRPr sz="3200">
              <a:solidFill>
                <a:srgbClr val="586F7C"/>
              </a:solidFill>
              <a:latin typeface="Open Sans"/>
              <a:ea typeface="Open Sans"/>
              <a:cs typeface="Open Sans"/>
              <a:sym typeface="Open Sans"/>
            </a:endParaRPr>
          </a:p>
        </p:txBody>
      </p:sp>
      <p:sp>
        <p:nvSpPr>
          <p:cNvPr id="220" name="Google Shape;220;p26"/>
          <p:cNvSpPr txBox="1"/>
          <p:nvPr>
            <p:ph idx="1" type="body"/>
          </p:nvPr>
        </p:nvSpPr>
        <p:spPr>
          <a:xfrm>
            <a:off x="0" y="1942664"/>
            <a:ext cx="11446329" cy="4736470"/>
          </a:xfrm>
          <a:prstGeom prst="rect">
            <a:avLst/>
          </a:prstGeom>
          <a:noFill/>
          <a:ln>
            <a:noFill/>
          </a:ln>
        </p:spPr>
        <p:txBody>
          <a:bodyPr anchorCtr="0" anchor="t" bIns="45700" lIns="91425" spcFirstLastPara="1" rIns="91425" wrap="square" tIns="45700">
            <a:noAutofit/>
          </a:bodyPr>
          <a:lstStyle/>
          <a:p>
            <a:pPr indent="-285750" lvl="0" marL="41275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PubAg is a search engine that gives the public enhanced access to research published by scientists from US Department of Agriculture (USDA) scientists.</a:t>
            </a:r>
            <a:endParaRPr/>
          </a:p>
          <a:p>
            <a:pPr indent="-285750" lvl="0" marL="41275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It is provided by the  US Department of Agriculture (USDA) National Agricultural Library.</a:t>
            </a:r>
            <a:endParaRPr/>
          </a:p>
          <a:p>
            <a:pPr indent="-285750" lvl="0" marL="41275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PubAg is a portal to USDA-authored and other highly relevant agricultural research.</a:t>
            </a:r>
            <a:endParaRPr/>
          </a:p>
          <a:p>
            <a:pPr indent="-285750" lvl="0" marL="41275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PubAg is easy to use an and it serves diverse users, including the public, farmers, scientists, academicians and students. </a:t>
            </a:r>
            <a:endParaRPr>
              <a:solidFill>
                <a:schemeClr val="dk1"/>
              </a:solidFill>
              <a:latin typeface="Open Sans"/>
              <a:ea typeface="Open Sans"/>
              <a:cs typeface="Open Sans"/>
              <a:sym typeface="Open Sans"/>
            </a:endParaRPr>
          </a:p>
          <a:p>
            <a:pPr indent="-285750" lvl="0" marL="41275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There is no requirement for a username, password or any other form of registration to use PubAg.</a:t>
            </a:r>
            <a:endParaRPr>
              <a:solidFill>
                <a:schemeClr val="dk1"/>
              </a:solidFill>
              <a:latin typeface="Open Sans"/>
              <a:ea typeface="Open Sans"/>
              <a:cs typeface="Open Sans"/>
              <a:sym typeface="Open Sans"/>
            </a:endParaRPr>
          </a:p>
          <a:p>
            <a:pPr indent="-133350" lvl="0" marL="412750" rtl="0" algn="just">
              <a:lnSpc>
                <a:spcPct val="100000"/>
              </a:lnSpc>
              <a:spcBef>
                <a:spcPts val="1000"/>
              </a:spcBef>
              <a:spcAft>
                <a:spcPts val="0"/>
              </a:spcAft>
              <a:buClr>
                <a:schemeClr val="dk1"/>
              </a:buClr>
              <a:buSzPts val="2400"/>
              <a:buNone/>
            </a:pPr>
            <a:r>
              <a:t/>
            </a:r>
            <a:endParaRPr>
              <a:solidFill>
                <a:schemeClr val="dk1"/>
              </a:solidFill>
              <a:latin typeface="Open Sans"/>
              <a:ea typeface="Open Sans"/>
              <a:cs typeface="Open Sans"/>
              <a:sym typeface="Open Sans"/>
            </a:endParaRPr>
          </a:p>
          <a:p>
            <a:pPr indent="-133350" lvl="0" marL="412750" rtl="0" algn="just">
              <a:lnSpc>
                <a:spcPct val="100000"/>
              </a:lnSpc>
              <a:spcBef>
                <a:spcPts val="1000"/>
              </a:spcBef>
              <a:spcAft>
                <a:spcPts val="0"/>
              </a:spcAft>
              <a:buClr>
                <a:schemeClr val="dk1"/>
              </a:buClr>
              <a:buSzPts val="2400"/>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7"/>
          <p:cNvSpPr txBox="1"/>
          <p:nvPr>
            <p:ph type="title"/>
          </p:nvPr>
        </p:nvSpPr>
        <p:spPr>
          <a:xfrm>
            <a:off x="0" y="437222"/>
            <a:ext cx="73152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USDA National Agricultural Library – PubAg cont.</a:t>
            </a:r>
            <a:endParaRPr sz="3200">
              <a:solidFill>
                <a:srgbClr val="586F7C"/>
              </a:solidFill>
              <a:latin typeface="Open Sans"/>
              <a:ea typeface="Open Sans"/>
              <a:cs typeface="Open Sans"/>
              <a:sym typeface="Open Sans"/>
            </a:endParaRPr>
          </a:p>
        </p:txBody>
      </p:sp>
      <p:sp>
        <p:nvSpPr>
          <p:cNvPr id="227" name="Google Shape;227;p27"/>
          <p:cNvSpPr txBox="1"/>
          <p:nvPr>
            <p:ph idx="1" type="body"/>
          </p:nvPr>
        </p:nvSpPr>
        <p:spPr>
          <a:xfrm>
            <a:off x="0" y="1942664"/>
            <a:ext cx="11446329" cy="4736470"/>
          </a:xfrm>
          <a:prstGeom prst="rect">
            <a:avLst/>
          </a:prstGeom>
          <a:noFill/>
          <a:ln>
            <a:noFill/>
          </a:ln>
        </p:spPr>
        <p:txBody>
          <a:bodyPr anchorCtr="0" anchor="t" bIns="45700" lIns="91425" spcFirstLastPara="1" rIns="91425" wrap="square" tIns="45700">
            <a:noAutofit/>
          </a:bodyPr>
          <a:lstStyle/>
          <a:p>
            <a:pPr indent="0" lvl="0" marL="127000" rtl="0" algn="just">
              <a:lnSpc>
                <a:spcPct val="100000"/>
              </a:lnSpc>
              <a:spcBef>
                <a:spcPts val="1000"/>
              </a:spcBef>
              <a:spcAft>
                <a:spcPts val="0"/>
              </a:spcAft>
              <a:buClr>
                <a:schemeClr val="dk1"/>
              </a:buClr>
              <a:buSzPts val="2000"/>
              <a:buNone/>
            </a:pPr>
            <a:r>
              <a:rPr lang="en-US" sz="2000">
                <a:solidFill>
                  <a:schemeClr val="dk1"/>
                </a:solidFill>
                <a:latin typeface="Open Sans"/>
                <a:ea typeface="Open Sans"/>
                <a:cs typeface="Open Sans"/>
                <a:sym typeface="Open Sans"/>
              </a:rPr>
              <a:t>Available at  </a:t>
            </a:r>
            <a:r>
              <a:rPr lang="en-US" sz="2000" u="sng">
                <a:solidFill>
                  <a:schemeClr val="dk1"/>
                </a:solidFill>
                <a:latin typeface="Open Sans"/>
                <a:ea typeface="Open Sans"/>
                <a:cs typeface="Open Sans"/>
                <a:sym typeface="Open Sans"/>
                <a:hlinkClick r:id="rId3">
                  <a:extLst>
                    <a:ext uri="{A12FA001-AC4F-418D-AE19-62706E023703}">
                      <ahyp:hlinkClr val="tx"/>
                    </a:ext>
                  </a:extLst>
                </a:hlinkClick>
              </a:rPr>
              <a:t>https://pubag.nal.usda.gov</a:t>
            </a:r>
            <a:endParaRPr sz="2000">
              <a:solidFill>
                <a:schemeClr val="dk1"/>
              </a:solidFill>
              <a:latin typeface="Open Sans"/>
              <a:ea typeface="Open Sans"/>
              <a:cs typeface="Open Sans"/>
              <a:sym typeface="Open Sans"/>
            </a:endParaRPr>
          </a:p>
          <a:p>
            <a:pPr indent="-215900" lvl="0" marL="469900" rtl="0" algn="just">
              <a:lnSpc>
                <a:spcPct val="100000"/>
              </a:lnSpc>
              <a:spcBef>
                <a:spcPts val="1000"/>
              </a:spcBef>
              <a:spcAft>
                <a:spcPts val="0"/>
              </a:spcAft>
              <a:buClr>
                <a:schemeClr val="dk1"/>
              </a:buClr>
              <a:buSzPts val="2000"/>
              <a:buNone/>
            </a:pPr>
            <a:r>
              <a:t/>
            </a:r>
            <a:endParaRPr sz="2000">
              <a:solidFill>
                <a:schemeClr val="dk1"/>
              </a:solidFill>
              <a:latin typeface="Open Sans"/>
              <a:ea typeface="Open Sans"/>
              <a:cs typeface="Open Sans"/>
              <a:sym typeface="Open Sans"/>
            </a:endParaRPr>
          </a:p>
          <a:p>
            <a:pPr indent="-215900" lvl="0" marL="469900" rtl="0" algn="just">
              <a:lnSpc>
                <a:spcPct val="100000"/>
              </a:lnSpc>
              <a:spcBef>
                <a:spcPts val="1000"/>
              </a:spcBef>
              <a:spcAft>
                <a:spcPts val="0"/>
              </a:spcAft>
              <a:buClr>
                <a:schemeClr val="dk1"/>
              </a:buClr>
              <a:buSzPts val="2000"/>
              <a:buNone/>
            </a:pPr>
            <a:r>
              <a:t/>
            </a:r>
            <a:endParaRPr sz="2000">
              <a:solidFill>
                <a:schemeClr val="dk1"/>
              </a:solidFill>
              <a:latin typeface="Open Sans"/>
              <a:ea typeface="Open Sans"/>
              <a:cs typeface="Open Sans"/>
              <a:sym typeface="Open Sans"/>
            </a:endParaRPr>
          </a:p>
        </p:txBody>
      </p:sp>
      <p:pic>
        <p:nvPicPr>
          <p:cNvPr descr="https://lh3.googleusercontent.com/n5Zy3bGkGRi3KwjiZDEvRSFgjQ8YuvaJKXafL_X4W0gj2YqREgN9Sw9dBOPFIeaoTrAVom4mlz0Pua-YJvV5_weStStipPbHgVqfpygfNRnfPmSW0hBIa-fuuAeIVygqDnjsop0" id="228" name="Google Shape;228;p27"/>
          <p:cNvPicPr preferRelativeResize="0"/>
          <p:nvPr/>
        </p:nvPicPr>
        <p:blipFill rotWithShape="1">
          <a:blip r:embed="rId4">
            <a:alphaModFix/>
          </a:blip>
          <a:srcRect b="0" l="0" r="0" t="0"/>
          <a:stretch/>
        </p:blipFill>
        <p:spPr>
          <a:xfrm>
            <a:off x="228600" y="4745388"/>
            <a:ext cx="4800600" cy="1285876"/>
          </a:xfrm>
          <a:prstGeom prst="rect">
            <a:avLst/>
          </a:prstGeom>
          <a:noFill/>
          <a:ln>
            <a:noFill/>
          </a:ln>
        </p:spPr>
      </p:pic>
      <p:sp>
        <p:nvSpPr>
          <p:cNvPr id="229" name="Google Shape;229;p27"/>
          <p:cNvSpPr txBox="1"/>
          <p:nvPr/>
        </p:nvSpPr>
        <p:spPr>
          <a:xfrm>
            <a:off x="163286" y="4126233"/>
            <a:ext cx="4865914" cy="369332"/>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Open Sans"/>
                <a:ea typeface="Open Sans"/>
                <a:cs typeface="Open Sans"/>
                <a:sym typeface="Open Sans"/>
              </a:rPr>
              <a:t>PubAg search page</a:t>
            </a:r>
            <a:endParaRPr b="1" i="0" sz="1800" u="none" cap="none" strike="noStrike">
              <a:solidFill>
                <a:srgbClr val="000000"/>
              </a:solidFill>
              <a:latin typeface="Open Sans"/>
              <a:ea typeface="Open Sans"/>
              <a:cs typeface="Open Sans"/>
              <a:sym typeface="Open Sans"/>
            </a:endParaRPr>
          </a:p>
        </p:txBody>
      </p:sp>
      <p:pic>
        <p:nvPicPr>
          <p:cNvPr id="230" name="Google Shape;230;p27"/>
          <p:cNvPicPr preferRelativeResize="0"/>
          <p:nvPr/>
        </p:nvPicPr>
        <p:blipFill rotWithShape="1">
          <a:blip r:embed="rId5">
            <a:alphaModFix/>
          </a:blip>
          <a:srcRect b="0" l="0" r="0" t="0"/>
          <a:stretch/>
        </p:blipFill>
        <p:spPr>
          <a:xfrm>
            <a:off x="5121360" y="2638700"/>
            <a:ext cx="6937775" cy="404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8"/>
          <p:cNvSpPr txBox="1"/>
          <p:nvPr>
            <p:ph type="title"/>
          </p:nvPr>
        </p:nvSpPr>
        <p:spPr>
          <a:xfrm>
            <a:off x="0" y="378812"/>
            <a:ext cx="8131629"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Summary</a:t>
            </a:r>
            <a:endParaRPr>
              <a:solidFill>
                <a:srgbClr val="586F7C"/>
              </a:solidFill>
              <a:latin typeface="Open Sans"/>
              <a:ea typeface="Open Sans"/>
              <a:cs typeface="Open Sans"/>
              <a:sym typeface="Open Sans"/>
            </a:endParaRPr>
          </a:p>
        </p:txBody>
      </p:sp>
      <p:sp>
        <p:nvSpPr>
          <p:cNvPr id="237" name="Google Shape;237;p28"/>
          <p:cNvSpPr txBox="1"/>
          <p:nvPr>
            <p:ph idx="1" type="body"/>
          </p:nvPr>
        </p:nvSpPr>
        <p:spPr>
          <a:xfrm>
            <a:off x="212270" y="1796144"/>
            <a:ext cx="11462659" cy="4882242"/>
          </a:xfrm>
          <a:prstGeom prst="rect">
            <a:avLst/>
          </a:prstGeom>
          <a:noFill/>
          <a:ln>
            <a:noFill/>
          </a:ln>
        </p:spPr>
        <p:txBody>
          <a:bodyPr anchorCtr="0" anchor="t" bIns="45700" lIns="91425" spcFirstLastPara="1" rIns="91425" wrap="square" tIns="45700">
            <a:noAutofit/>
          </a:bodyPr>
          <a:lstStyle/>
          <a:p>
            <a:pPr indent="-342900" lvl="0" marL="355600" rtl="0" algn="l">
              <a:lnSpc>
                <a:spcPct val="15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This lesson focused on databases for discovery in agriculture.</a:t>
            </a:r>
            <a:endParaRPr/>
          </a:p>
          <a:p>
            <a:pPr indent="-342900" lvl="0" marL="355600" rtl="0" algn="l">
              <a:lnSpc>
                <a:spcPct val="15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The lesson introduced  learners to AGRIS and it provided training on how to use and contribute to AGRIS.</a:t>
            </a:r>
            <a:endParaRPr/>
          </a:p>
          <a:p>
            <a:pPr indent="-342900" lvl="0" marL="355600" rtl="0" algn="l">
              <a:lnSpc>
                <a:spcPct val="15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Learners</a:t>
            </a:r>
            <a:r>
              <a:rPr lang="en-US">
                <a:solidFill>
                  <a:schemeClr val="dk1"/>
                </a:solidFill>
                <a:latin typeface="Open Sans"/>
                <a:ea typeface="Open Sans"/>
                <a:cs typeface="Open Sans"/>
                <a:sym typeface="Open Sans"/>
              </a:rPr>
              <a:t> were also introduced to CAB Abstracts and USDA National Agricultural Library – PubAg, these resources can be used to search for agriculture related content.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a8917ac7ae_0_0"/>
          <p:cNvSpPr txBox="1"/>
          <p:nvPr>
            <p:ph type="title"/>
          </p:nvPr>
        </p:nvSpPr>
        <p:spPr>
          <a:xfrm>
            <a:off x="0" y="437222"/>
            <a:ext cx="82035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References and useful resources</a:t>
            </a:r>
            <a:endParaRPr>
              <a:solidFill>
                <a:srgbClr val="586F7C"/>
              </a:solidFill>
              <a:latin typeface="Open Sans"/>
              <a:ea typeface="Open Sans"/>
              <a:cs typeface="Open Sans"/>
              <a:sym typeface="Open Sans"/>
            </a:endParaRPr>
          </a:p>
        </p:txBody>
      </p:sp>
      <p:sp>
        <p:nvSpPr>
          <p:cNvPr id="243" name="Google Shape;243;ga8917ac7ae_0_0"/>
          <p:cNvSpPr txBox="1"/>
          <p:nvPr>
            <p:ph idx="1" type="body"/>
          </p:nvPr>
        </p:nvSpPr>
        <p:spPr>
          <a:xfrm>
            <a:off x="656075" y="1839650"/>
            <a:ext cx="9613800" cy="4650600"/>
          </a:xfrm>
          <a:prstGeom prst="rect">
            <a:avLst/>
          </a:prstGeom>
          <a:noFill/>
          <a:ln>
            <a:noFill/>
          </a:ln>
        </p:spPr>
        <p:txBody>
          <a:bodyPr anchorCtr="0" anchor="ctr" bIns="45700" lIns="91425" spcFirstLastPara="1" rIns="91425" wrap="square" tIns="45700">
            <a:noAutofit/>
          </a:bodyPr>
          <a:lstStyle/>
          <a:p>
            <a:pPr indent="-304800" lvl="0" marL="457200" rtl="0" algn="l">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CABi. 2020. CABI Direct. In: CABI Direct [online]. [Cited 29 September 2020]. https://www.cabdirect.org/cabdirect/about </a:t>
            </a:r>
            <a:endParaRPr sz="1200">
              <a:solidFill>
                <a:schemeClr val="dk1"/>
              </a:solidFill>
              <a:latin typeface="Open Sans"/>
              <a:ea typeface="Open Sans"/>
              <a:cs typeface="Open Sans"/>
              <a:sym typeface="Open Sans"/>
            </a:endParaRPr>
          </a:p>
          <a:p>
            <a:pPr indent="-304800" lvl="0" marL="457200" rtl="0" algn="l">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FAO. 2019. How to submit data to AGRIS. Instructions to data providers. In: Agricultural Information Management Standards (AIMS) [online]. [Cited 29 September 2020]. http://aims.fao.org/how-submit-data-agris-instructions-data-providers </a:t>
            </a:r>
            <a:endParaRPr sz="1200">
              <a:solidFill>
                <a:schemeClr val="dk1"/>
              </a:solidFill>
              <a:latin typeface="Open Sans"/>
              <a:ea typeface="Open Sans"/>
              <a:cs typeface="Open Sans"/>
              <a:sym typeface="Open Sans"/>
            </a:endParaRPr>
          </a:p>
          <a:p>
            <a:pPr indent="-304800" lvl="0" marL="457200" rtl="0" algn="l">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FAO. 2020c. AGROVOC. In: Agricultural Information Management Standards (AIMS) [online]. [Cited 25 September 2020]. http://aims.fao.org/vest-registry/vocabularies/agrovoc </a:t>
            </a:r>
            <a:endParaRPr sz="1200">
              <a:solidFill>
                <a:schemeClr val="dk1"/>
              </a:solidFill>
              <a:latin typeface="Open Sans"/>
              <a:ea typeface="Open Sans"/>
              <a:cs typeface="Open Sans"/>
              <a:sym typeface="Open Sans"/>
            </a:endParaRPr>
          </a:p>
          <a:p>
            <a:pPr indent="-304800" lvl="0" marL="457200" rtl="0" algn="l">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FAO. 2020a. AGRIS: Agricultural Science and Technology Information. In: AGRIS [online]. [Cited 25 September 2020]. http://agris.fao.org/agris-search/index.do </a:t>
            </a:r>
            <a:endParaRPr sz="1200">
              <a:solidFill>
                <a:schemeClr val="dk1"/>
              </a:solidFill>
              <a:latin typeface="Open Sans"/>
              <a:ea typeface="Open Sans"/>
              <a:cs typeface="Open Sans"/>
              <a:sym typeface="Open Sans"/>
            </a:endParaRPr>
          </a:p>
          <a:p>
            <a:pPr indent="-304800" lvl="0" marL="457200" rtl="0" algn="l">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Research4Life. 2020. Materials for trainers. In: Research4Life [online]. [Cited 29 September 2020]. https://www.research4life.org/training/resources-for-information-specialists/materials-for-trainers/</a:t>
            </a:r>
            <a:endParaRPr sz="1200">
              <a:solidFill>
                <a:schemeClr val="dk1"/>
              </a:solidFill>
              <a:latin typeface="Open Sans"/>
              <a:ea typeface="Open Sans"/>
              <a:cs typeface="Open Sans"/>
              <a:sym typeface="Open Sans"/>
            </a:endParaRPr>
          </a:p>
          <a:p>
            <a:pPr indent="-304800" lvl="0" marL="457200" rtl="0" algn="l">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Subirats, I. &amp; Zeng, M.L. 2012. Meaningful Bibliographic Metadata (M2B). In: Agricultural Information Management Standards (AIMS) [online]. [Cited 29 September 2020]. http://aims.fao.org/metadata/m2b </a:t>
            </a:r>
            <a:endParaRPr sz="1200">
              <a:solidFill>
                <a:schemeClr val="dk1"/>
              </a:solidFill>
              <a:latin typeface="Open Sans"/>
              <a:ea typeface="Open Sans"/>
              <a:cs typeface="Open Sans"/>
              <a:sym typeface="Open Sans"/>
            </a:endParaRPr>
          </a:p>
          <a:p>
            <a:pPr indent="-304800" lvl="0" marL="457200" rtl="0" algn="l">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USDA National Agricultural Library. 2020. PubAg. In: USDA National Agricultural Library [online]. [Cited 29 September 2020]. https://pubag.nal.usda.gov/faq</a:t>
            </a:r>
            <a:endParaRPr sz="1200">
              <a:solidFill>
                <a:schemeClr val="dk1"/>
              </a:solidFill>
              <a:latin typeface="Open Sans"/>
              <a:ea typeface="Open Sans"/>
              <a:cs typeface="Open Sans"/>
              <a:sym typeface="Open Sans"/>
            </a:endParaRPr>
          </a:p>
          <a:p>
            <a:pPr indent="-304800" lvl="0" marL="457200" rtl="0" algn="l">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FAO. 2020b. What is AGRIS? In: AGRIS [online]. [Cited 29 September 2020]. https://agris.fao.org/agris-search/info.action</a:t>
            </a:r>
            <a:endParaRPr sz="1200">
              <a:solidFill>
                <a:schemeClr val="dk1"/>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727b3dbef2_0_81"/>
          <p:cNvSpPr txBox="1"/>
          <p:nvPr>
            <p:ph type="title"/>
          </p:nvPr>
        </p:nvSpPr>
        <p:spPr>
          <a:xfrm>
            <a:off x="0" y="437222"/>
            <a:ext cx="82035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You are invited to;</a:t>
            </a:r>
            <a:endParaRPr>
              <a:solidFill>
                <a:srgbClr val="586F7C"/>
              </a:solidFill>
              <a:latin typeface="Open Sans"/>
              <a:ea typeface="Open Sans"/>
              <a:cs typeface="Open Sans"/>
              <a:sym typeface="Open Sans"/>
            </a:endParaRPr>
          </a:p>
        </p:txBody>
      </p:sp>
      <p:sp>
        <p:nvSpPr>
          <p:cNvPr id="249" name="Google Shape;249;g727b3dbef2_0_81"/>
          <p:cNvSpPr txBox="1"/>
          <p:nvPr>
            <p:ph idx="1" type="body"/>
          </p:nvPr>
        </p:nvSpPr>
        <p:spPr>
          <a:xfrm>
            <a:off x="656075" y="2094525"/>
            <a:ext cx="9916800" cy="3599400"/>
          </a:xfrm>
          <a:prstGeom prst="rect">
            <a:avLst/>
          </a:prstGeom>
          <a:noFill/>
          <a:ln>
            <a:noFill/>
          </a:ln>
        </p:spPr>
        <p:txBody>
          <a:bodyPr anchorCtr="0" anchor="t" bIns="45700" lIns="91425" spcFirstLastPara="1" rIns="91425" wrap="square" tIns="45700">
            <a:noAutofit/>
          </a:bodyPr>
          <a:lstStyle/>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Visit us at </a:t>
            </a:r>
            <a:r>
              <a:rPr lang="en-US" sz="2000">
                <a:solidFill>
                  <a:srgbClr val="586F7C"/>
                </a:solidFill>
                <a:uFill>
                  <a:noFill/>
                </a:uFill>
                <a:latin typeface="Open Sans"/>
                <a:ea typeface="Open Sans"/>
                <a:cs typeface="Open Sans"/>
                <a:sym typeface="Open Sans"/>
                <a:hlinkClick r:id="rId3">
                  <a:extLst>
                    <a:ext uri="{A12FA001-AC4F-418D-AE19-62706E023703}">
                      <ahyp:hlinkClr val="tx"/>
                    </a:ext>
                  </a:extLst>
                </a:hlinkClick>
              </a:rPr>
              <a:t>www.research4life.or</a:t>
            </a:r>
            <a:r>
              <a:rPr lang="en-US" sz="2000" u="sng">
                <a:solidFill>
                  <a:srgbClr val="586F7C"/>
                </a:solidFill>
                <a:latin typeface="Open Sans"/>
                <a:ea typeface="Open Sans"/>
                <a:cs typeface="Open Sans"/>
                <a:sym typeface="Open Sans"/>
                <a:hlinkClick r:id="rId4">
                  <a:extLst>
                    <a:ext uri="{A12FA001-AC4F-418D-AE19-62706E023703}">
                      <ahyp:hlinkClr val="tx"/>
                    </a:ext>
                  </a:extLst>
                </a:hlinkClick>
              </a:rPr>
              <a:t>g</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Contact us at </a:t>
            </a:r>
            <a:r>
              <a:rPr lang="en-US" sz="2000">
                <a:solidFill>
                  <a:srgbClr val="586F7C"/>
                </a:solidFill>
                <a:uFill>
                  <a:noFill/>
                </a:uFill>
                <a:latin typeface="Open Sans"/>
                <a:ea typeface="Open Sans"/>
                <a:cs typeface="Open Sans"/>
                <a:sym typeface="Open Sans"/>
                <a:hlinkClick r:id="rId5">
                  <a:extLst>
                    <a:ext uri="{A12FA001-AC4F-418D-AE19-62706E023703}">
                      <ahyp:hlinkClr val="tx"/>
                    </a:ext>
                  </a:extLst>
                </a:hlinkClick>
              </a:rPr>
              <a:t>r4l@research4life.org</a:t>
            </a:r>
            <a:r>
              <a:rPr lang="en-US" sz="2000">
                <a:solidFill>
                  <a:srgbClr val="586F7C"/>
                </a:solidFill>
                <a:latin typeface="Open Sans"/>
                <a:ea typeface="Open Sans"/>
                <a:cs typeface="Open Sans"/>
                <a:sym typeface="Open Sans"/>
              </a:rPr>
              <a:t> </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Find out about other training materials [</a:t>
            </a:r>
            <a:r>
              <a:rPr lang="en-US" sz="2000" u="sng">
                <a:solidFill>
                  <a:schemeClr val="hlink"/>
                </a:solidFill>
                <a:latin typeface="Open Sans"/>
                <a:ea typeface="Open Sans"/>
                <a:cs typeface="Open Sans"/>
                <a:sym typeface="Open Sans"/>
                <a:hlinkClick r:id="rId6"/>
              </a:rPr>
              <a:t>www.research4life.org/training</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Subscribe to Research4Life newsletter [</a:t>
            </a:r>
            <a:r>
              <a:rPr lang="en-US" sz="2000" u="sng">
                <a:solidFill>
                  <a:schemeClr val="hlink"/>
                </a:solidFill>
                <a:latin typeface="Open Sans"/>
                <a:ea typeface="Open Sans"/>
                <a:cs typeface="Open Sans"/>
                <a:sym typeface="Open Sans"/>
                <a:hlinkClick r:id="rId7"/>
              </a:rPr>
              <a:t>www.research4life.org/newsletter</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Check out Research4Life videos [</a:t>
            </a:r>
            <a:r>
              <a:rPr lang="en-US" sz="2000" u="sng">
                <a:solidFill>
                  <a:schemeClr val="hlink"/>
                </a:solidFill>
                <a:latin typeface="Open Sans"/>
                <a:ea typeface="Open Sans"/>
                <a:cs typeface="Open Sans"/>
                <a:sym typeface="Open Sans"/>
                <a:hlinkClick r:id="rId8"/>
              </a:rPr>
              <a:t>https://bit.ly/2w3CU5C</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Follow us on Twitter @r4lpartnership and </a:t>
            </a:r>
            <a:r>
              <a:rPr lang="en-US" sz="2000">
                <a:solidFill>
                  <a:srgbClr val="586F7C"/>
                </a:solidFill>
                <a:latin typeface="Open Sans"/>
                <a:ea typeface="Open Sans"/>
                <a:cs typeface="Open Sans"/>
                <a:sym typeface="Open Sans"/>
                <a:extLst>
                  <a:ext uri="http://customooxmlschemas.google.com/">
                    <go:slidesCustomData xmlns:go="http://customooxmlschemas.google.com/" textRoundtripDataId="0"/>
                  </a:ext>
                </a:extLst>
              </a:rPr>
              <a:t>Facebook</a:t>
            </a:r>
            <a:r>
              <a:rPr lang="en-US" sz="2000">
                <a:solidFill>
                  <a:srgbClr val="586F7C"/>
                </a:solidFill>
                <a:latin typeface="Open Sans"/>
                <a:ea typeface="Open Sans"/>
                <a:cs typeface="Open Sans"/>
                <a:sym typeface="Open Sans"/>
              </a:rPr>
              <a:t> @R4Lpartnership</a:t>
            </a:r>
            <a:endParaRPr sz="2000">
              <a:solidFill>
                <a:schemeClr val="dk1"/>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1"/>
          <p:cNvPicPr preferRelativeResize="0"/>
          <p:nvPr/>
        </p:nvPicPr>
        <p:blipFill rotWithShape="1">
          <a:blip r:embed="rId3">
            <a:alphaModFix/>
          </a:blip>
          <a:srcRect b="0" l="0" r="0" t="0"/>
          <a:stretch/>
        </p:blipFill>
        <p:spPr>
          <a:xfrm>
            <a:off x="1325050" y="6158249"/>
            <a:ext cx="1523874" cy="633932"/>
          </a:xfrm>
          <a:prstGeom prst="rect">
            <a:avLst/>
          </a:prstGeom>
          <a:noFill/>
          <a:ln>
            <a:noFill/>
          </a:ln>
        </p:spPr>
      </p:pic>
      <p:pic>
        <p:nvPicPr>
          <p:cNvPr id="255" name="Google Shape;255;p1"/>
          <p:cNvPicPr preferRelativeResize="0"/>
          <p:nvPr/>
        </p:nvPicPr>
        <p:blipFill rotWithShape="1">
          <a:blip r:embed="rId4">
            <a:alphaModFix/>
          </a:blip>
          <a:srcRect b="0" l="0" r="0" t="0"/>
          <a:stretch/>
        </p:blipFill>
        <p:spPr>
          <a:xfrm>
            <a:off x="3280294" y="6217682"/>
            <a:ext cx="1962613" cy="515078"/>
          </a:xfrm>
          <a:prstGeom prst="rect">
            <a:avLst/>
          </a:prstGeom>
          <a:noFill/>
          <a:ln>
            <a:noFill/>
          </a:ln>
        </p:spPr>
      </p:pic>
      <p:pic>
        <p:nvPicPr>
          <p:cNvPr id="256" name="Google Shape;256;p1"/>
          <p:cNvPicPr preferRelativeResize="0"/>
          <p:nvPr/>
        </p:nvPicPr>
        <p:blipFill rotWithShape="1">
          <a:blip r:embed="rId5">
            <a:alphaModFix/>
          </a:blip>
          <a:srcRect b="0" l="0" r="0" t="0"/>
          <a:stretch/>
        </p:blipFill>
        <p:spPr>
          <a:xfrm>
            <a:off x="5987741" y="6128240"/>
            <a:ext cx="1612438" cy="693960"/>
          </a:xfrm>
          <a:prstGeom prst="rect">
            <a:avLst/>
          </a:prstGeom>
          <a:noFill/>
          <a:ln>
            <a:noFill/>
          </a:ln>
        </p:spPr>
      </p:pic>
      <p:pic>
        <p:nvPicPr>
          <p:cNvPr id="257" name="Google Shape;257;p1"/>
          <p:cNvPicPr preferRelativeResize="0"/>
          <p:nvPr/>
        </p:nvPicPr>
        <p:blipFill rotWithShape="1">
          <a:blip r:embed="rId6">
            <a:alphaModFix/>
          </a:blip>
          <a:srcRect b="0" l="0" r="0" t="0"/>
          <a:stretch/>
        </p:blipFill>
        <p:spPr>
          <a:xfrm>
            <a:off x="8080643" y="6191271"/>
            <a:ext cx="1468376" cy="567894"/>
          </a:xfrm>
          <a:prstGeom prst="rect">
            <a:avLst/>
          </a:prstGeom>
          <a:noFill/>
          <a:ln>
            <a:noFill/>
          </a:ln>
        </p:spPr>
      </p:pic>
      <p:pic>
        <p:nvPicPr>
          <p:cNvPr id="258" name="Google Shape;258;p1"/>
          <p:cNvPicPr preferRelativeResize="0"/>
          <p:nvPr/>
        </p:nvPicPr>
        <p:blipFill rotWithShape="1">
          <a:blip r:embed="rId7">
            <a:alphaModFix/>
          </a:blip>
          <a:srcRect b="0" l="0" r="0" t="0"/>
          <a:stretch/>
        </p:blipFill>
        <p:spPr>
          <a:xfrm>
            <a:off x="10029499" y="6163201"/>
            <a:ext cx="1468374" cy="624061"/>
          </a:xfrm>
          <a:prstGeom prst="rect">
            <a:avLst/>
          </a:prstGeom>
          <a:noFill/>
          <a:ln>
            <a:noFill/>
          </a:ln>
        </p:spPr>
      </p:pic>
      <p:sp>
        <p:nvSpPr>
          <p:cNvPr id="259" name="Google Shape;259;p1"/>
          <p:cNvSpPr/>
          <p:nvPr/>
        </p:nvSpPr>
        <p:spPr>
          <a:xfrm>
            <a:off x="1591800" y="2814175"/>
            <a:ext cx="9298800" cy="2613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rgbClr val="F8981D"/>
                </a:solidFill>
                <a:latin typeface="Open Sans"/>
                <a:ea typeface="Open Sans"/>
                <a:cs typeface="Open Sans"/>
                <a:sym typeface="Open Sans"/>
              </a:rPr>
              <a:t>For more information on Research4Life</a:t>
            </a:r>
            <a:endParaRPr b="0" i="0" sz="3000" u="none" cap="none" strike="noStrike">
              <a:solidFill>
                <a:srgbClr val="F8981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rgbClr val="F8981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r>
              <a:rPr b="0" i="0" lang="en-US" sz="3000" u="sng" cap="none" strike="noStrike">
                <a:solidFill>
                  <a:schemeClr val="hlink"/>
                </a:solidFill>
                <a:latin typeface="Open Sans"/>
                <a:ea typeface="Open Sans"/>
                <a:cs typeface="Open Sans"/>
                <a:sym typeface="Open Sans"/>
                <a:hlinkClick r:id="rId8"/>
              </a:rPr>
              <a:t>www.research4life.org</a:t>
            </a:r>
            <a:endParaRPr b="0" i="0" sz="3000" u="none" cap="none" strike="noStrike">
              <a:solidFill>
                <a:srgbClr val="004890"/>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br>
              <a:rPr b="0" i="0" lang="en-US" sz="3000" u="none" cap="none" strike="noStrike">
                <a:solidFill>
                  <a:srgbClr val="F8981D"/>
                </a:solidFill>
                <a:latin typeface="Open Sans"/>
                <a:ea typeface="Open Sans"/>
                <a:cs typeface="Open Sans"/>
                <a:sym typeface="Open Sans"/>
              </a:rPr>
            </a:br>
            <a:r>
              <a:rPr b="0" i="0" lang="en-US" sz="3000" u="sng" cap="none" strike="noStrike">
                <a:solidFill>
                  <a:schemeClr val="hlink"/>
                </a:solidFill>
                <a:latin typeface="Open Sans"/>
                <a:ea typeface="Open Sans"/>
                <a:cs typeface="Open Sans"/>
                <a:sym typeface="Open Sans"/>
                <a:hlinkClick r:id="rId9"/>
              </a:rPr>
              <a:t>r4l@research4life.org</a:t>
            </a:r>
            <a:r>
              <a:rPr b="0" i="0" lang="en-US" sz="3000" u="none" cap="none" strike="noStrike">
                <a:solidFill>
                  <a:srgbClr val="004890"/>
                </a:solidFill>
                <a:latin typeface="Open Sans"/>
                <a:ea typeface="Open Sans"/>
                <a:cs typeface="Open Sans"/>
                <a:sym typeface="Open Sans"/>
              </a:rPr>
              <a:t>  </a:t>
            </a:r>
            <a:endParaRPr b="0" i="0" sz="3000" u="none" cap="none" strike="noStrike">
              <a:solidFill>
                <a:srgbClr val="00489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br>
              <a:rPr b="0" i="0" lang="en-US" sz="2000" u="none" cap="none" strike="noStrike">
                <a:solidFill>
                  <a:srgbClr val="F8981D"/>
                </a:solidFill>
                <a:latin typeface="Open Sans"/>
                <a:ea typeface="Open Sans"/>
                <a:cs typeface="Open Sans"/>
                <a:sym typeface="Open Sans"/>
              </a:rPr>
            </a:br>
            <a:br>
              <a:rPr b="0" i="0" lang="en-US" sz="2000" u="none" cap="none" strike="noStrike">
                <a:solidFill>
                  <a:srgbClr val="586F7C"/>
                </a:solidFill>
                <a:latin typeface="Open Sans"/>
                <a:ea typeface="Open Sans"/>
                <a:cs typeface="Open Sans"/>
                <a:sym typeface="Open Sans"/>
              </a:rPr>
            </a:br>
            <a:br>
              <a:rPr b="0" i="0" lang="en-US" sz="1400" u="none" cap="none" strike="noStrike">
                <a:solidFill>
                  <a:srgbClr val="F8981D"/>
                </a:solidFill>
                <a:latin typeface="Open Sans"/>
                <a:ea typeface="Open Sans"/>
                <a:cs typeface="Open Sans"/>
                <a:sym typeface="Open Sans"/>
              </a:rPr>
            </a:br>
            <a:endParaRPr b="0" i="0" sz="1400" u="none" cap="none" strike="noStrike">
              <a:solidFill>
                <a:srgbClr val="F8981D"/>
              </a:solidFill>
              <a:latin typeface="Open Sans"/>
              <a:ea typeface="Open Sans"/>
              <a:cs typeface="Open Sans"/>
              <a:sym typeface="Open Sans"/>
            </a:endParaRPr>
          </a:p>
        </p:txBody>
      </p:sp>
      <p:sp>
        <p:nvSpPr>
          <p:cNvPr id="260" name="Google Shape;260;p1"/>
          <p:cNvSpPr txBox="1"/>
          <p:nvPr/>
        </p:nvSpPr>
        <p:spPr>
          <a:xfrm>
            <a:off x="-2" y="5674296"/>
            <a:ext cx="12192000" cy="369300"/>
          </a:xfrm>
          <a:prstGeom prst="rect">
            <a:avLst/>
          </a:prstGeom>
          <a:solidFill>
            <a:srgbClr val="586F7C"/>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Open Sans"/>
                <a:ea typeface="Open Sans"/>
                <a:cs typeface="Open Sans"/>
                <a:sym typeface="Open Sans"/>
              </a:rPr>
              <a:t>Research4Life is a public-private partnership of five programmes:</a:t>
            </a:r>
            <a:endParaRPr b="0" i="0" sz="1800" u="none" cap="none" strike="noStrike">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ph type="title"/>
          </p:nvPr>
        </p:nvSpPr>
        <p:spPr>
          <a:xfrm>
            <a:off x="0" y="42083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Learning objectives</a:t>
            </a:r>
            <a:endParaRPr>
              <a:solidFill>
                <a:srgbClr val="586F7C"/>
              </a:solidFill>
              <a:latin typeface="Open Sans"/>
              <a:ea typeface="Open Sans"/>
              <a:cs typeface="Open Sans"/>
              <a:sym typeface="Open Sans"/>
            </a:endParaRPr>
          </a:p>
        </p:txBody>
      </p:sp>
      <p:sp>
        <p:nvSpPr>
          <p:cNvPr id="92" name="Google Shape;92;p2"/>
          <p:cNvSpPr txBox="1"/>
          <p:nvPr>
            <p:ph idx="1" type="body"/>
          </p:nvPr>
        </p:nvSpPr>
        <p:spPr>
          <a:xfrm>
            <a:off x="554815" y="2014144"/>
            <a:ext cx="9613800" cy="3599400"/>
          </a:xfrm>
          <a:prstGeom prst="rect">
            <a:avLst/>
          </a:prstGeom>
          <a:noFill/>
          <a:ln>
            <a:noFill/>
          </a:ln>
        </p:spPr>
        <p:txBody>
          <a:bodyPr anchorCtr="0" anchor="t" bIns="45700" lIns="91425" spcFirstLastPara="1" rIns="91425" wrap="square" tIns="45700">
            <a:normAutofit/>
          </a:bodyPr>
          <a:lstStyle/>
          <a:p>
            <a:pPr indent="-342900" lvl="0" marL="355600" rtl="0" algn="l">
              <a:lnSpc>
                <a:spcPct val="15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Become familiar with discovery resources related to agriculture.</a:t>
            </a:r>
            <a:endParaRPr>
              <a:solidFill>
                <a:schemeClr val="dk1"/>
              </a:solidFill>
              <a:latin typeface="Open Sans"/>
              <a:ea typeface="Open Sans"/>
              <a:cs typeface="Open Sans"/>
              <a:sym typeface="Open Sans"/>
            </a:endParaRPr>
          </a:p>
          <a:p>
            <a:pPr indent="-342900" lvl="0" marL="355600" rtl="0" algn="l">
              <a:lnSpc>
                <a:spcPct val="15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Understand how to use and contribute to AGRIS.</a:t>
            </a:r>
            <a:endParaRPr>
              <a:solidFill>
                <a:schemeClr val="dk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txBox="1"/>
          <p:nvPr>
            <p:ph type="title"/>
          </p:nvPr>
        </p:nvSpPr>
        <p:spPr>
          <a:xfrm>
            <a:off x="0" y="313498"/>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000">
                <a:solidFill>
                  <a:srgbClr val="586F7C"/>
                </a:solidFill>
                <a:latin typeface="Open Sans"/>
                <a:ea typeface="Open Sans"/>
                <a:cs typeface="Open Sans"/>
                <a:sym typeface="Open Sans"/>
              </a:rPr>
              <a:t>What is AGRIS ?</a:t>
            </a:r>
            <a:endParaRPr sz="3000">
              <a:solidFill>
                <a:srgbClr val="586F7C"/>
              </a:solidFill>
              <a:latin typeface="Open Sans"/>
              <a:ea typeface="Open Sans"/>
              <a:cs typeface="Open Sans"/>
              <a:sym typeface="Open Sans"/>
            </a:endParaRPr>
          </a:p>
        </p:txBody>
      </p:sp>
      <p:sp>
        <p:nvSpPr>
          <p:cNvPr id="99" name="Google Shape;99;p3"/>
          <p:cNvSpPr txBox="1"/>
          <p:nvPr>
            <p:ph idx="1" type="body"/>
          </p:nvPr>
        </p:nvSpPr>
        <p:spPr>
          <a:xfrm>
            <a:off x="554813" y="2014143"/>
            <a:ext cx="10842529" cy="4582599"/>
          </a:xfrm>
          <a:prstGeom prst="rect">
            <a:avLst/>
          </a:prstGeom>
          <a:noFill/>
          <a:ln>
            <a:noFill/>
          </a:ln>
        </p:spPr>
        <p:txBody>
          <a:bodyPr anchorCtr="0" anchor="t" bIns="45700" lIns="91425" spcFirstLastPara="1" rIns="91425" wrap="square" tIns="45700">
            <a:noAutofit/>
          </a:bodyPr>
          <a:lstStyle/>
          <a:p>
            <a:pPr indent="-342900" lvl="0" marL="355600" rtl="0" algn="l">
              <a:lnSpc>
                <a:spcPct val="150000"/>
              </a:lnSpc>
              <a:spcBef>
                <a:spcPts val="0"/>
              </a:spcBef>
              <a:spcAft>
                <a:spcPts val="0"/>
              </a:spcAft>
              <a:buClr>
                <a:schemeClr val="dk2"/>
              </a:buClr>
              <a:buSzPts val="2200"/>
              <a:buChar char="●"/>
            </a:pPr>
            <a:r>
              <a:rPr lang="en-US" sz="2300">
                <a:solidFill>
                  <a:schemeClr val="dk1"/>
                </a:solidFill>
                <a:latin typeface="Open Sans"/>
                <a:ea typeface="Open Sans"/>
                <a:cs typeface="Open Sans"/>
                <a:sym typeface="Open Sans"/>
              </a:rPr>
              <a:t>AGRIS stands for </a:t>
            </a:r>
            <a:r>
              <a:rPr lang="en-US" sz="2300" u="sng">
                <a:solidFill>
                  <a:srgbClr val="F8981D"/>
                </a:solidFill>
                <a:latin typeface="Open Sans"/>
                <a:ea typeface="Open Sans"/>
                <a:cs typeface="Open Sans"/>
                <a:sym typeface="Open Sans"/>
                <a:hlinkClick r:id="rId3">
                  <a:extLst>
                    <a:ext uri="{A12FA001-AC4F-418D-AE19-62706E023703}">
                      <ahyp:hlinkClr val="tx"/>
                    </a:ext>
                  </a:extLst>
                </a:hlinkClick>
              </a:rPr>
              <a:t>International Information System of Agricultural Science and Technology.</a:t>
            </a:r>
            <a:endParaRPr sz="2300">
              <a:solidFill>
                <a:srgbClr val="F8981D"/>
              </a:solidFill>
              <a:latin typeface="Open Sans"/>
              <a:ea typeface="Open Sans"/>
              <a:cs typeface="Open Sans"/>
              <a:sym typeface="Open Sans"/>
            </a:endParaRPr>
          </a:p>
          <a:p>
            <a:pPr indent="-342900" lvl="0" marL="355600" rtl="0" algn="l">
              <a:lnSpc>
                <a:spcPct val="150000"/>
              </a:lnSpc>
              <a:spcBef>
                <a:spcPts val="0"/>
              </a:spcBef>
              <a:spcAft>
                <a:spcPts val="0"/>
              </a:spcAft>
              <a:buClr>
                <a:schemeClr val="dk2"/>
              </a:buClr>
              <a:buSzPts val="2200"/>
              <a:buChar char="●"/>
            </a:pPr>
            <a:r>
              <a:rPr lang="en-US" sz="2300">
                <a:solidFill>
                  <a:schemeClr val="dk1"/>
                </a:solidFill>
                <a:latin typeface="Open Sans"/>
                <a:ea typeface="Open Sans"/>
                <a:cs typeface="Open Sans"/>
                <a:sym typeface="Open Sans"/>
              </a:rPr>
              <a:t>AGRIS has been maintained by the </a:t>
            </a:r>
            <a:r>
              <a:rPr lang="en-US" sz="2300">
                <a:solidFill>
                  <a:srgbClr val="F8981D"/>
                </a:solidFill>
                <a:latin typeface="Open Sans"/>
                <a:ea typeface="Open Sans"/>
                <a:cs typeface="Open Sans"/>
                <a:sym typeface="Open Sans"/>
              </a:rPr>
              <a:t>Food and Agriculture Organization of the United Nations </a:t>
            </a:r>
            <a:r>
              <a:rPr lang="en-US" sz="2300">
                <a:solidFill>
                  <a:schemeClr val="dk1"/>
                </a:solidFill>
                <a:latin typeface="Open Sans"/>
                <a:ea typeface="Open Sans"/>
                <a:cs typeface="Open Sans"/>
                <a:sym typeface="Open Sans"/>
              </a:rPr>
              <a:t>(FAO) since 1975.</a:t>
            </a:r>
            <a:endParaRPr/>
          </a:p>
          <a:p>
            <a:pPr indent="-342900" lvl="0" marL="355600" rtl="0" algn="l">
              <a:lnSpc>
                <a:spcPct val="150000"/>
              </a:lnSpc>
              <a:spcBef>
                <a:spcPts val="0"/>
              </a:spcBef>
              <a:spcAft>
                <a:spcPts val="0"/>
              </a:spcAft>
              <a:buClr>
                <a:schemeClr val="dk2"/>
              </a:buClr>
              <a:buSzPts val="2200"/>
              <a:buChar char="●"/>
            </a:pPr>
            <a:r>
              <a:rPr lang="en-US" sz="2300">
                <a:solidFill>
                  <a:schemeClr val="dk1"/>
                </a:solidFill>
                <a:latin typeface="Open Sans"/>
                <a:ea typeface="Open Sans"/>
                <a:cs typeface="Open Sans"/>
                <a:sym typeface="Open Sans"/>
              </a:rPr>
              <a:t>Its main objective is to improve the access to &amp; exchange of information on agricultural research to developed and developing countries.</a:t>
            </a:r>
            <a:endParaRPr/>
          </a:p>
          <a:p>
            <a:pPr indent="-342900" lvl="0" marL="355600" rtl="0" algn="l">
              <a:lnSpc>
                <a:spcPct val="150000"/>
              </a:lnSpc>
              <a:spcBef>
                <a:spcPts val="0"/>
              </a:spcBef>
              <a:spcAft>
                <a:spcPts val="0"/>
              </a:spcAft>
              <a:buClr>
                <a:schemeClr val="dk2"/>
              </a:buClr>
              <a:buSzPts val="2200"/>
              <a:buChar char="●"/>
            </a:pPr>
            <a:r>
              <a:rPr lang="en-US" sz="2300">
                <a:solidFill>
                  <a:schemeClr val="dk1"/>
                </a:solidFill>
                <a:latin typeface="Open Sans"/>
                <a:ea typeface="Open Sans"/>
                <a:cs typeface="Open Sans"/>
                <a:sym typeface="Open Sans"/>
              </a:rPr>
              <a:t>500 data providers from 148 countries provide free access to more than </a:t>
            </a:r>
            <a:r>
              <a:rPr b="1" lang="en-US" sz="2300">
                <a:solidFill>
                  <a:schemeClr val="dk1"/>
                </a:solidFill>
                <a:latin typeface="Open Sans"/>
                <a:ea typeface="Open Sans"/>
                <a:cs typeface="Open Sans"/>
                <a:sym typeface="Open Sans"/>
              </a:rPr>
              <a:t>11 million </a:t>
            </a:r>
            <a:r>
              <a:rPr lang="en-US" sz="2300">
                <a:solidFill>
                  <a:schemeClr val="dk1"/>
                </a:solidFill>
                <a:latin typeface="Open Sans"/>
                <a:ea typeface="Open Sans"/>
                <a:cs typeface="Open Sans"/>
                <a:sym typeface="Open Sans"/>
              </a:rPr>
              <a:t>bibliographic records and more than </a:t>
            </a:r>
            <a:r>
              <a:rPr b="1" lang="en-US" sz="2300">
                <a:solidFill>
                  <a:schemeClr val="dk1"/>
                </a:solidFill>
                <a:latin typeface="Open Sans"/>
                <a:ea typeface="Open Sans"/>
                <a:cs typeface="Open Sans"/>
                <a:sym typeface="Open Sans"/>
              </a:rPr>
              <a:t>1,500</a:t>
            </a:r>
            <a:r>
              <a:rPr lang="en-US" sz="2300">
                <a:solidFill>
                  <a:schemeClr val="dk1"/>
                </a:solidFill>
                <a:latin typeface="Open Sans"/>
                <a:ea typeface="Open Sans"/>
                <a:cs typeface="Open Sans"/>
                <a:sym typeface="Open Sans"/>
              </a:rPr>
              <a:t> datasets through AGRIS.</a:t>
            </a:r>
            <a:endParaRPr/>
          </a:p>
          <a:p>
            <a:pPr indent="-203200" lvl="0" marL="355600" rtl="0" algn="l">
              <a:lnSpc>
                <a:spcPct val="150000"/>
              </a:lnSpc>
              <a:spcBef>
                <a:spcPts val="0"/>
              </a:spcBef>
              <a:spcAft>
                <a:spcPts val="0"/>
              </a:spcAft>
              <a:buClr>
                <a:schemeClr val="dk2"/>
              </a:buClr>
              <a:buSzPts val="2200"/>
              <a:buNone/>
            </a:pPr>
            <a:r>
              <a:t/>
            </a:r>
            <a:endParaRPr sz="2300">
              <a:solidFill>
                <a:srgbClr val="F8981D"/>
              </a:solidFill>
              <a:latin typeface="Open Sans"/>
              <a:ea typeface="Open Sans"/>
              <a:cs typeface="Open Sans"/>
              <a:sym typeface="Open Sans"/>
            </a:endParaRPr>
          </a:p>
          <a:p>
            <a:pPr indent="-203200" lvl="0" marL="355600" rtl="0" algn="l">
              <a:lnSpc>
                <a:spcPct val="150000"/>
              </a:lnSpc>
              <a:spcBef>
                <a:spcPts val="0"/>
              </a:spcBef>
              <a:spcAft>
                <a:spcPts val="0"/>
              </a:spcAft>
              <a:buClr>
                <a:schemeClr val="dk2"/>
              </a:buClr>
              <a:buSzPts val="2200"/>
              <a:buNone/>
            </a:pPr>
            <a:r>
              <a:t/>
            </a:r>
            <a:endParaRPr sz="2300">
              <a:solidFill>
                <a:schemeClr val="dk1"/>
              </a:solidFill>
              <a:latin typeface="Open Sans"/>
              <a:ea typeface="Open Sans"/>
              <a:cs typeface="Open Sans"/>
              <a:sym typeface="Open Sans"/>
            </a:endParaRPr>
          </a:p>
          <a:p>
            <a:pPr indent="0" lvl="0" marL="12700" rtl="0" algn="l">
              <a:lnSpc>
                <a:spcPct val="150000"/>
              </a:lnSpc>
              <a:spcBef>
                <a:spcPts val="0"/>
              </a:spcBef>
              <a:spcAft>
                <a:spcPts val="0"/>
              </a:spcAft>
              <a:buClr>
                <a:schemeClr val="dk2"/>
              </a:buClr>
              <a:buSzPts val="2200"/>
              <a:buNone/>
            </a:pPr>
            <a:r>
              <a:t/>
            </a:r>
            <a:endParaRPr sz="2300">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40"/>
          <p:cNvSpPr txBox="1"/>
          <p:nvPr>
            <p:ph type="title"/>
          </p:nvPr>
        </p:nvSpPr>
        <p:spPr>
          <a:xfrm>
            <a:off x="0" y="437222"/>
            <a:ext cx="821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Content coverage</a:t>
            </a:r>
            <a:endParaRPr>
              <a:solidFill>
                <a:srgbClr val="586F7C"/>
              </a:solidFill>
              <a:latin typeface="Open Sans"/>
              <a:ea typeface="Open Sans"/>
              <a:cs typeface="Open Sans"/>
              <a:sym typeface="Open Sans"/>
            </a:endParaRPr>
          </a:p>
        </p:txBody>
      </p:sp>
      <p:sp>
        <p:nvSpPr>
          <p:cNvPr id="105" name="Google Shape;105;p40"/>
          <p:cNvSpPr txBox="1"/>
          <p:nvPr>
            <p:ph idx="1" type="body"/>
          </p:nvPr>
        </p:nvSpPr>
        <p:spPr>
          <a:xfrm>
            <a:off x="206829" y="1878582"/>
            <a:ext cx="11092543" cy="4522124"/>
          </a:xfrm>
          <a:prstGeom prst="rect">
            <a:avLst/>
          </a:prstGeom>
          <a:noFill/>
          <a:ln>
            <a:noFill/>
          </a:ln>
        </p:spPr>
        <p:txBody>
          <a:bodyPr anchorCtr="0" anchor="t" bIns="45700" lIns="91425" spcFirstLastPara="1" rIns="91425" wrap="square" tIns="45700">
            <a:noAutofit/>
          </a:bodyPr>
          <a:lstStyle/>
          <a:p>
            <a:pPr indent="-342900" lvl="0" marL="355600" rtl="0" algn="l">
              <a:lnSpc>
                <a:spcPct val="100000"/>
              </a:lnSpc>
              <a:spcBef>
                <a:spcPts val="0"/>
              </a:spcBef>
              <a:spcAft>
                <a:spcPts val="0"/>
              </a:spcAft>
              <a:buClr>
                <a:schemeClr val="dk2"/>
              </a:buClr>
              <a:buSzPts val="2200"/>
              <a:buChar char="●"/>
            </a:pPr>
            <a:r>
              <a:rPr lang="en-US" sz="2000">
                <a:solidFill>
                  <a:schemeClr val="dk1"/>
                </a:solidFill>
                <a:latin typeface="Open Sans"/>
                <a:ea typeface="Open Sans"/>
                <a:cs typeface="Open Sans"/>
                <a:sym typeface="Open Sans"/>
              </a:rPr>
              <a:t>AGRIS has a data set of multilingual bibliographic resources on agricultural research and other related subjects.</a:t>
            </a:r>
            <a:endParaRPr/>
          </a:p>
          <a:p>
            <a:pPr indent="-203200" lvl="0" marL="355600" rtl="0" algn="l">
              <a:lnSpc>
                <a:spcPct val="100000"/>
              </a:lnSpc>
              <a:spcBef>
                <a:spcPts val="0"/>
              </a:spcBef>
              <a:spcAft>
                <a:spcPts val="0"/>
              </a:spcAft>
              <a:buClr>
                <a:schemeClr val="dk2"/>
              </a:buClr>
              <a:buSzPts val="2200"/>
              <a:buNone/>
            </a:pPr>
            <a:r>
              <a:t/>
            </a:r>
            <a:endParaRPr sz="2000">
              <a:solidFill>
                <a:schemeClr val="dk1"/>
              </a:solidFill>
              <a:latin typeface="Open Sans"/>
              <a:ea typeface="Open Sans"/>
              <a:cs typeface="Open Sans"/>
              <a:sym typeface="Open Sans"/>
            </a:endParaRPr>
          </a:p>
          <a:p>
            <a:pPr indent="-342900" lvl="0" marL="355600" rtl="0" algn="l">
              <a:lnSpc>
                <a:spcPct val="100000"/>
              </a:lnSpc>
              <a:spcBef>
                <a:spcPts val="0"/>
              </a:spcBef>
              <a:spcAft>
                <a:spcPts val="0"/>
              </a:spcAft>
              <a:buClr>
                <a:schemeClr val="dk2"/>
              </a:buClr>
              <a:buSzPts val="2200"/>
              <a:buChar char="●"/>
            </a:pPr>
            <a:r>
              <a:rPr lang="en-US" sz="2000">
                <a:solidFill>
                  <a:schemeClr val="dk1"/>
                </a:solidFill>
                <a:latin typeface="Open Sans"/>
                <a:ea typeface="Open Sans"/>
                <a:cs typeface="Open Sans"/>
                <a:sym typeface="Open Sans"/>
              </a:rPr>
              <a:t>AGRIS Data Providers submit bibliographic metadata of data sets, journal articles, book chapters, monographs, grey literature and other content types related to agriculture.</a:t>
            </a:r>
            <a:endParaRPr/>
          </a:p>
          <a:p>
            <a:pPr indent="-203200" lvl="0" marL="355600" rtl="0" algn="l">
              <a:lnSpc>
                <a:spcPct val="100000"/>
              </a:lnSpc>
              <a:spcBef>
                <a:spcPts val="0"/>
              </a:spcBef>
              <a:spcAft>
                <a:spcPts val="0"/>
              </a:spcAft>
              <a:buClr>
                <a:schemeClr val="dk2"/>
              </a:buClr>
              <a:buSzPts val="2200"/>
              <a:buNone/>
            </a:pPr>
            <a:r>
              <a:t/>
            </a:r>
            <a:endParaRPr sz="2000">
              <a:solidFill>
                <a:schemeClr val="dk1"/>
              </a:solidFill>
              <a:latin typeface="Open Sans"/>
              <a:ea typeface="Open Sans"/>
              <a:cs typeface="Open Sans"/>
              <a:sym typeface="Open Sans"/>
            </a:endParaRPr>
          </a:p>
          <a:p>
            <a:pPr indent="-342900" lvl="0" marL="355600" rtl="0" algn="l">
              <a:lnSpc>
                <a:spcPct val="100000"/>
              </a:lnSpc>
              <a:spcBef>
                <a:spcPts val="0"/>
              </a:spcBef>
              <a:spcAft>
                <a:spcPts val="0"/>
              </a:spcAft>
              <a:buClr>
                <a:schemeClr val="dk2"/>
              </a:buClr>
              <a:buSzPts val="2200"/>
              <a:buChar char="●"/>
            </a:pPr>
            <a:r>
              <a:rPr lang="en-US" sz="2000">
                <a:solidFill>
                  <a:schemeClr val="dk1"/>
                </a:solidFill>
                <a:latin typeface="Open Sans"/>
                <a:ea typeface="Open Sans"/>
                <a:cs typeface="Open Sans"/>
                <a:sym typeface="Open Sans"/>
              </a:rPr>
              <a:t> AGRIS records are fully indexed by Google Scholar; 85% of AGRIS records are indexed by the </a:t>
            </a:r>
            <a:r>
              <a:rPr lang="en-US" sz="2000" u="sng">
                <a:solidFill>
                  <a:schemeClr val="dk1"/>
                </a:solidFill>
                <a:latin typeface="Open Sans"/>
                <a:ea typeface="Open Sans"/>
                <a:cs typeface="Open Sans"/>
                <a:sym typeface="Open Sans"/>
                <a:hlinkClick r:id="rId3">
                  <a:extLst>
                    <a:ext uri="{A12FA001-AC4F-418D-AE19-62706E023703}">
                      <ahyp:hlinkClr val="tx"/>
                    </a:ext>
                  </a:extLst>
                </a:hlinkClick>
              </a:rPr>
              <a:t>AGROVOC multilingual thesaurus</a:t>
            </a:r>
            <a:r>
              <a:rPr lang="en-US" sz="2000">
                <a:solidFill>
                  <a:schemeClr val="dk1"/>
                </a:solidFill>
                <a:latin typeface="Open Sans"/>
                <a:ea typeface="Open Sans"/>
                <a:cs typeface="Open Sans"/>
                <a:sym typeface="Open Sans"/>
              </a:rPr>
              <a:t>;</a:t>
            </a:r>
            <a:endParaRPr/>
          </a:p>
          <a:p>
            <a:pPr indent="-342900" lvl="1" marL="812800" rtl="0" algn="l">
              <a:lnSpc>
                <a:spcPct val="10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covers all areas of interest of FAO including food, nutrition, agriculture, fisheries, forestry, the environment and more. </a:t>
            </a:r>
            <a:endParaRPr/>
          </a:p>
          <a:p>
            <a:pPr indent="-203200" lvl="0" marL="355600" rtl="0" algn="l">
              <a:lnSpc>
                <a:spcPct val="100000"/>
              </a:lnSpc>
              <a:spcBef>
                <a:spcPts val="0"/>
              </a:spcBef>
              <a:spcAft>
                <a:spcPts val="0"/>
              </a:spcAft>
              <a:buClr>
                <a:schemeClr val="dk2"/>
              </a:buClr>
              <a:buSzPts val="2200"/>
              <a:buNone/>
            </a:pPr>
            <a:r>
              <a:t/>
            </a:r>
            <a:endParaRPr sz="2000">
              <a:solidFill>
                <a:schemeClr val="dk1"/>
              </a:solidFill>
              <a:latin typeface="Open Sans"/>
              <a:ea typeface="Open Sans"/>
              <a:cs typeface="Open Sans"/>
              <a:sym typeface="Open Sans"/>
            </a:endParaRPr>
          </a:p>
          <a:p>
            <a:pPr indent="-342900" lvl="0" marL="355600" rtl="0" algn="l">
              <a:lnSpc>
                <a:spcPct val="100000"/>
              </a:lnSpc>
              <a:spcBef>
                <a:spcPts val="0"/>
              </a:spcBef>
              <a:spcAft>
                <a:spcPts val="0"/>
              </a:spcAft>
              <a:buClr>
                <a:schemeClr val="dk2"/>
              </a:buClr>
              <a:buSzPts val="2200"/>
              <a:buChar char="●"/>
            </a:pPr>
            <a:r>
              <a:rPr lang="en-US" sz="2000">
                <a:solidFill>
                  <a:schemeClr val="dk1"/>
                </a:solidFill>
                <a:latin typeface="Open Sans"/>
                <a:ea typeface="Open Sans"/>
                <a:cs typeface="Open Sans"/>
                <a:sym typeface="Open Sans"/>
              </a:rPr>
              <a:t>AGRIS is accessed by up to 400,000 users each month from more than 200 countries and territories.</a:t>
            </a:r>
            <a:endParaRPr/>
          </a:p>
          <a:p>
            <a:pPr indent="-342900" lvl="0" marL="355600" rtl="0" algn="l">
              <a:lnSpc>
                <a:spcPct val="100000"/>
              </a:lnSpc>
              <a:spcBef>
                <a:spcPts val="0"/>
              </a:spcBef>
              <a:spcAft>
                <a:spcPts val="0"/>
              </a:spcAft>
              <a:buClr>
                <a:schemeClr val="dk2"/>
              </a:buClr>
              <a:buSzPts val="2200"/>
              <a:buChar char="●"/>
            </a:pPr>
            <a:r>
              <a:rPr lang="en-US" sz="2000">
                <a:solidFill>
                  <a:schemeClr val="dk1"/>
                </a:solidFill>
                <a:latin typeface="Open Sans"/>
                <a:ea typeface="Open Sans"/>
                <a:cs typeface="Open Sans"/>
                <a:sym typeface="Open Sans"/>
              </a:rPr>
              <a:t>Audience includes researchers, graduate students, librarians and many others.</a:t>
            </a:r>
            <a:endParaRPr sz="2000">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txBox="1"/>
          <p:nvPr>
            <p:ph type="title"/>
          </p:nvPr>
        </p:nvSpPr>
        <p:spPr>
          <a:xfrm>
            <a:off x="0" y="437222"/>
            <a:ext cx="821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How to search the AGRIS database?</a:t>
            </a:r>
            <a:endParaRPr>
              <a:solidFill>
                <a:srgbClr val="586F7C"/>
              </a:solidFill>
              <a:latin typeface="Open Sans"/>
              <a:ea typeface="Open Sans"/>
              <a:cs typeface="Open Sans"/>
              <a:sym typeface="Open Sans"/>
            </a:endParaRPr>
          </a:p>
        </p:txBody>
      </p:sp>
      <p:sp>
        <p:nvSpPr>
          <p:cNvPr id="111" name="Google Shape;111;p4"/>
          <p:cNvSpPr txBox="1"/>
          <p:nvPr>
            <p:ph idx="1" type="body"/>
          </p:nvPr>
        </p:nvSpPr>
        <p:spPr>
          <a:xfrm>
            <a:off x="293913" y="1975757"/>
            <a:ext cx="5306787" cy="4572000"/>
          </a:xfrm>
          <a:prstGeom prst="rect">
            <a:avLst/>
          </a:prstGeom>
          <a:noFill/>
          <a:ln>
            <a:noFill/>
          </a:ln>
        </p:spPr>
        <p:txBody>
          <a:bodyPr anchorCtr="0" anchor="t" bIns="45700" lIns="91425" spcFirstLastPara="1" rIns="91425" wrap="square" tIns="45700">
            <a:noAutofit/>
          </a:bodyPr>
          <a:lstStyle/>
          <a:p>
            <a:pPr indent="-342900" lvl="0" marL="355600" rtl="0" algn="l">
              <a:lnSpc>
                <a:spcPct val="100000"/>
              </a:lnSpc>
              <a:spcBef>
                <a:spcPts val="0"/>
              </a:spcBef>
              <a:spcAft>
                <a:spcPts val="0"/>
              </a:spcAft>
              <a:buClr>
                <a:schemeClr val="dk2"/>
              </a:buClr>
              <a:buSzPts val="2200"/>
              <a:buChar char="●"/>
            </a:pPr>
            <a:r>
              <a:rPr lang="en-US" sz="1900">
                <a:solidFill>
                  <a:schemeClr val="dk1"/>
                </a:solidFill>
                <a:latin typeface="Open Sans"/>
                <a:ea typeface="Open Sans"/>
                <a:cs typeface="Open Sans"/>
                <a:sym typeface="Open Sans"/>
              </a:rPr>
              <a:t>The interface allows users to perform  basic searches.</a:t>
            </a:r>
            <a:endParaRPr/>
          </a:p>
          <a:p>
            <a:pPr indent="-342900" lvl="0" marL="355600" rtl="0" algn="l">
              <a:lnSpc>
                <a:spcPct val="100000"/>
              </a:lnSpc>
              <a:spcBef>
                <a:spcPts val="0"/>
              </a:spcBef>
              <a:spcAft>
                <a:spcPts val="0"/>
              </a:spcAft>
              <a:buClr>
                <a:schemeClr val="dk2"/>
              </a:buClr>
              <a:buSzPts val="2200"/>
              <a:buChar char="●"/>
            </a:pPr>
            <a:r>
              <a:rPr lang="en-US" sz="1900">
                <a:solidFill>
                  <a:schemeClr val="dk1"/>
                </a:solidFill>
                <a:latin typeface="Open Sans"/>
                <a:ea typeface="Open Sans"/>
                <a:cs typeface="Open Sans"/>
                <a:sym typeface="Open Sans"/>
              </a:rPr>
              <a:t>User can perform a </a:t>
            </a:r>
            <a:r>
              <a:rPr b="1" lang="en-US" sz="1900">
                <a:solidFill>
                  <a:schemeClr val="dk1"/>
                </a:solidFill>
                <a:latin typeface="Open Sans"/>
                <a:ea typeface="Open Sans"/>
                <a:cs typeface="Open Sans"/>
                <a:sym typeface="Open Sans"/>
              </a:rPr>
              <a:t>simple (basic) search </a:t>
            </a:r>
            <a:r>
              <a:rPr lang="en-US" sz="1900">
                <a:solidFill>
                  <a:schemeClr val="dk1"/>
                </a:solidFill>
                <a:latin typeface="Open Sans"/>
                <a:ea typeface="Open Sans"/>
                <a:cs typeface="Open Sans"/>
                <a:sym typeface="Open Sans"/>
              </a:rPr>
              <a:t>with any keywords through the </a:t>
            </a:r>
            <a:r>
              <a:rPr b="1" lang="en-US" sz="1900">
                <a:solidFill>
                  <a:schemeClr val="dk1"/>
                </a:solidFill>
                <a:latin typeface="Open Sans"/>
                <a:ea typeface="Open Sans"/>
                <a:cs typeface="Open Sans"/>
                <a:sym typeface="Open Sans"/>
              </a:rPr>
              <a:t>search box</a:t>
            </a:r>
            <a:r>
              <a:rPr lang="en-US" sz="1900">
                <a:solidFill>
                  <a:schemeClr val="dk1"/>
                </a:solidFill>
                <a:latin typeface="Open Sans"/>
                <a:ea typeface="Open Sans"/>
                <a:cs typeface="Open Sans"/>
                <a:sym typeface="Open Sans"/>
              </a:rPr>
              <a:t>.</a:t>
            </a:r>
            <a:endParaRPr/>
          </a:p>
          <a:p>
            <a:pPr indent="-342900" lvl="0" marL="355600" rtl="0" algn="l">
              <a:lnSpc>
                <a:spcPct val="100000"/>
              </a:lnSpc>
              <a:spcBef>
                <a:spcPts val="0"/>
              </a:spcBef>
              <a:spcAft>
                <a:spcPts val="0"/>
              </a:spcAft>
              <a:buClr>
                <a:schemeClr val="dk2"/>
              </a:buClr>
              <a:buSzPts val="2200"/>
              <a:buChar char="●"/>
            </a:pPr>
            <a:r>
              <a:rPr lang="en-US" sz="1900">
                <a:solidFill>
                  <a:schemeClr val="dk1"/>
                </a:solidFill>
                <a:latin typeface="Open Sans"/>
                <a:ea typeface="Open Sans"/>
                <a:cs typeface="Open Sans"/>
                <a:sym typeface="Open Sans"/>
              </a:rPr>
              <a:t>Users are also  filter their search by type of  resources: </a:t>
            </a:r>
            <a:r>
              <a:rPr b="1" lang="en-US" sz="1900">
                <a:solidFill>
                  <a:schemeClr val="dk1"/>
                </a:solidFill>
                <a:latin typeface="Open Sans"/>
                <a:ea typeface="Open Sans"/>
                <a:cs typeface="Open Sans"/>
                <a:sym typeface="Open Sans"/>
              </a:rPr>
              <a:t>publications</a:t>
            </a:r>
            <a:r>
              <a:rPr lang="en-US" sz="1900">
                <a:solidFill>
                  <a:schemeClr val="dk1"/>
                </a:solidFill>
                <a:latin typeface="Open Sans"/>
                <a:ea typeface="Open Sans"/>
                <a:cs typeface="Open Sans"/>
                <a:sym typeface="Open Sans"/>
              </a:rPr>
              <a:t> or </a:t>
            </a:r>
            <a:r>
              <a:rPr b="1" lang="en-US" sz="1900">
                <a:solidFill>
                  <a:schemeClr val="dk1"/>
                </a:solidFill>
                <a:latin typeface="Open Sans"/>
                <a:ea typeface="Open Sans"/>
                <a:cs typeface="Open Sans"/>
                <a:sym typeface="Open Sans"/>
              </a:rPr>
              <a:t>datasets</a:t>
            </a:r>
            <a:r>
              <a:rPr lang="en-US" sz="1900">
                <a:solidFill>
                  <a:schemeClr val="dk1"/>
                </a:solidFill>
                <a:latin typeface="Open Sans"/>
                <a:ea typeface="Open Sans"/>
                <a:cs typeface="Open Sans"/>
                <a:sym typeface="Open Sans"/>
              </a:rPr>
              <a:t> or both</a:t>
            </a:r>
            <a:endParaRPr/>
          </a:p>
          <a:p>
            <a:pPr indent="-203200" lvl="0" marL="355600" rtl="0" algn="l">
              <a:lnSpc>
                <a:spcPct val="100000"/>
              </a:lnSpc>
              <a:spcBef>
                <a:spcPts val="0"/>
              </a:spcBef>
              <a:spcAft>
                <a:spcPts val="0"/>
              </a:spcAft>
              <a:buClr>
                <a:schemeClr val="dk2"/>
              </a:buClr>
              <a:buSzPts val="2200"/>
              <a:buNone/>
            </a:pPr>
            <a:r>
              <a:t/>
            </a:r>
            <a:endParaRPr sz="1900">
              <a:solidFill>
                <a:schemeClr val="dk1"/>
              </a:solidFill>
              <a:latin typeface="Open Sans"/>
              <a:ea typeface="Open Sans"/>
              <a:cs typeface="Open Sans"/>
              <a:sym typeface="Open Sans"/>
            </a:endParaRPr>
          </a:p>
          <a:p>
            <a:pPr indent="-342900" lvl="0" marL="355600" rtl="0" algn="l">
              <a:lnSpc>
                <a:spcPct val="100000"/>
              </a:lnSpc>
              <a:spcBef>
                <a:spcPts val="0"/>
              </a:spcBef>
              <a:spcAft>
                <a:spcPts val="0"/>
              </a:spcAft>
              <a:buClr>
                <a:schemeClr val="dk2"/>
              </a:buClr>
              <a:buSzPts val="2200"/>
              <a:buChar char="●"/>
            </a:pPr>
            <a:r>
              <a:rPr b="1" lang="en-US" sz="1900">
                <a:solidFill>
                  <a:schemeClr val="dk1"/>
                </a:solidFill>
                <a:latin typeface="Open Sans"/>
                <a:ea typeface="Open Sans"/>
                <a:cs typeface="Open Sans"/>
                <a:sym typeface="Open Sans"/>
              </a:rPr>
              <a:t>Language filters </a:t>
            </a:r>
            <a:r>
              <a:rPr lang="en-US" sz="1900">
                <a:solidFill>
                  <a:schemeClr val="dk1"/>
                </a:solidFill>
                <a:latin typeface="Open Sans"/>
                <a:ea typeface="Open Sans"/>
                <a:cs typeface="Open Sans"/>
                <a:sym typeface="Open Sans"/>
              </a:rPr>
              <a:t>can also be used to retrieve the results in a particular language.</a:t>
            </a:r>
            <a:endParaRPr/>
          </a:p>
          <a:p>
            <a:pPr indent="-203200" lvl="0" marL="355600" rtl="0" algn="l">
              <a:lnSpc>
                <a:spcPct val="100000"/>
              </a:lnSpc>
              <a:spcBef>
                <a:spcPts val="0"/>
              </a:spcBef>
              <a:spcAft>
                <a:spcPts val="0"/>
              </a:spcAft>
              <a:buClr>
                <a:schemeClr val="dk2"/>
              </a:buClr>
              <a:buSzPts val="2200"/>
              <a:buNone/>
            </a:pPr>
            <a:r>
              <a:t/>
            </a:r>
            <a:endParaRPr sz="1900">
              <a:solidFill>
                <a:schemeClr val="dk1"/>
              </a:solidFill>
              <a:latin typeface="Open Sans"/>
              <a:ea typeface="Open Sans"/>
              <a:cs typeface="Open Sans"/>
              <a:sym typeface="Open Sans"/>
            </a:endParaRPr>
          </a:p>
          <a:p>
            <a:pPr indent="0" lvl="0" marL="12700" rtl="0" algn="l">
              <a:lnSpc>
                <a:spcPct val="100000"/>
              </a:lnSpc>
              <a:spcBef>
                <a:spcPts val="0"/>
              </a:spcBef>
              <a:spcAft>
                <a:spcPts val="0"/>
              </a:spcAft>
              <a:buClr>
                <a:schemeClr val="dk2"/>
              </a:buClr>
              <a:buSzPts val="2200"/>
              <a:buNone/>
            </a:pPr>
            <a:r>
              <a:rPr lang="en-US" sz="1900">
                <a:solidFill>
                  <a:schemeClr val="dk1"/>
                </a:solidFill>
                <a:latin typeface="Open Sans"/>
                <a:ea typeface="Open Sans"/>
                <a:cs typeface="Open Sans"/>
                <a:sym typeface="Open Sans"/>
              </a:rPr>
              <a:t>*Note that AGRIS indexes datasets as well as publications such as articles, proceedings, reports with and without full text.</a:t>
            </a:r>
            <a:endParaRPr sz="1900">
              <a:solidFill>
                <a:schemeClr val="dk1"/>
              </a:solidFill>
              <a:latin typeface="Open Sans"/>
              <a:ea typeface="Open Sans"/>
              <a:cs typeface="Open Sans"/>
              <a:sym typeface="Open Sans"/>
            </a:endParaRPr>
          </a:p>
        </p:txBody>
      </p:sp>
      <p:pic>
        <p:nvPicPr>
          <p:cNvPr descr="https://lh6.googleusercontent.com/zCMi1touw2KMSHjX_MoDbs41U59KcfGnNg_OhpOZ_3bKNFrYUtx9pjn54ZjmF5bBCM_b2kDjYEtVYF2ukKv3Fbz6KzhPJ8FdYsp0uf7rrBbe_DAxUElNZMrJjheLu3oWYxJESKQ" id="112" name="Google Shape;112;p4"/>
          <p:cNvPicPr preferRelativeResize="0"/>
          <p:nvPr/>
        </p:nvPicPr>
        <p:blipFill rotWithShape="1">
          <a:blip r:embed="rId3">
            <a:alphaModFix/>
          </a:blip>
          <a:srcRect b="0" l="0" r="0" t="0"/>
          <a:stretch/>
        </p:blipFill>
        <p:spPr>
          <a:xfrm>
            <a:off x="5764051" y="2334986"/>
            <a:ext cx="6427949" cy="362494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6" name="Shape 116"/>
        <p:cNvGrpSpPr/>
        <p:nvPr/>
      </p:nvGrpSpPr>
      <p:grpSpPr>
        <a:xfrm>
          <a:off x="0" y="0"/>
          <a:ext cx="0" cy="0"/>
          <a:chOff x="0" y="0"/>
          <a:chExt cx="0" cy="0"/>
        </a:xfrm>
      </p:grpSpPr>
      <p:sp>
        <p:nvSpPr>
          <p:cNvPr id="117" name="Google Shape;117;g727b3dbef2_0_52"/>
          <p:cNvSpPr txBox="1"/>
          <p:nvPr>
            <p:ph type="title"/>
          </p:nvPr>
        </p:nvSpPr>
        <p:spPr>
          <a:xfrm>
            <a:off x="0" y="378812"/>
            <a:ext cx="8066314"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AGRIS data providers list as a search filter </a:t>
            </a:r>
            <a:endParaRPr>
              <a:solidFill>
                <a:srgbClr val="586F7C"/>
              </a:solidFill>
              <a:latin typeface="Open Sans"/>
              <a:ea typeface="Open Sans"/>
              <a:cs typeface="Open Sans"/>
              <a:sym typeface="Open Sans"/>
            </a:endParaRPr>
          </a:p>
        </p:txBody>
      </p:sp>
      <p:sp>
        <p:nvSpPr>
          <p:cNvPr id="118" name="Google Shape;118;g727b3dbef2_0_52"/>
          <p:cNvSpPr txBox="1"/>
          <p:nvPr>
            <p:ph idx="1" type="body"/>
          </p:nvPr>
        </p:nvSpPr>
        <p:spPr>
          <a:xfrm>
            <a:off x="0" y="1908166"/>
            <a:ext cx="5891892" cy="4737562"/>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1000"/>
              </a:spcBef>
              <a:spcAft>
                <a:spcPts val="0"/>
              </a:spcAft>
              <a:buClr>
                <a:schemeClr val="dk1"/>
              </a:buClr>
              <a:buSzPts val="2400"/>
              <a:buNone/>
            </a:pPr>
            <a:r>
              <a:rPr lang="en-US" sz="2100">
                <a:solidFill>
                  <a:schemeClr val="dk1"/>
                </a:solidFill>
                <a:latin typeface="Open Sans"/>
                <a:ea typeface="Open Sans"/>
                <a:cs typeface="Open Sans"/>
                <a:sym typeface="Open Sans"/>
              </a:rPr>
              <a:t>AGRIS interface and search capabilities have been improved substantially.</a:t>
            </a:r>
            <a:endParaRPr sz="2100">
              <a:solidFill>
                <a:schemeClr val="dk1"/>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400"/>
              <a:buChar char="●"/>
            </a:pPr>
            <a:r>
              <a:rPr lang="en-US" sz="2100">
                <a:solidFill>
                  <a:schemeClr val="dk1"/>
                </a:solidFill>
                <a:latin typeface="Open Sans"/>
                <a:ea typeface="Open Sans"/>
                <a:cs typeface="Open Sans"/>
                <a:sym typeface="Open Sans"/>
              </a:rPr>
              <a:t>Users can now  filter their searches using the list of data providers .</a:t>
            </a:r>
            <a:endParaRPr/>
          </a:p>
          <a:p>
            <a:pPr indent="-381000" lvl="0" marL="457200" rtl="0" algn="l">
              <a:lnSpc>
                <a:spcPct val="100000"/>
              </a:lnSpc>
              <a:spcBef>
                <a:spcPts val="1000"/>
              </a:spcBef>
              <a:spcAft>
                <a:spcPts val="0"/>
              </a:spcAft>
              <a:buClr>
                <a:schemeClr val="dk1"/>
              </a:buClr>
              <a:buSzPts val="2400"/>
              <a:buChar char="●"/>
            </a:pPr>
            <a:r>
              <a:rPr lang="en-US" sz="2100">
                <a:solidFill>
                  <a:schemeClr val="dk1"/>
                </a:solidFill>
                <a:latin typeface="Open Sans"/>
                <a:ea typeface="Open Sans"/>
                <a:cs typeface="Open Sans"/>
                <a:sym typeface="Open Sans"/>
              </a:rPr>
              <a:t>Clicking on </a:t>
            </a:r>
            <a:r>
              <a:rPr b="1" lang="en-US" sz="2100">
                <a:solidFill>
                  <a:schemeClr val="dk1"/>
                </a:solidFill>
                <a:latin typeface="Open Sans"/>
                <a:ea typeface="Open Sans"/>
                <a:cs typeface="Open Sans"/>
                <a:sym typeface="Open Sans"/>
              </a:rPr>
              <a:t>Show data provider list</a:t>
            </a:r>
            <a:r>
              <a:rPr lang="en-US" sz="2100">
                <a:solidFill>
                  <a:schemeClr val="dk1"/>
                </a:solidFill>
                <a:latin typeface="Open Sans"/>
                <a:ea typeface="Open Sans"/>
                <a:cs typeface="Open Sans"/>
                <a:sym typeface="Open Sans"/>
              </a:rPr>
              <a:t>  allows users to see the full list of providers. </a:t>
            </a:r>
            <a:endParaRPr/>
          </a:p>
          <a:p>
            <a:pPr indent="-381000" lvl="0" marL="457200" rtl="0" algn="l">
              <a:lnSpc>
                <a:spcPct val="100000"/>
              </a:lnSpc>
              <a:spcBef>
                <a:spcPts val="1000"/>
              </a:spcBef>
              <a:spcAft>
                <a:spcPts val="0"/>
              </a:spcAft>
              <a:buClr>
                <a:schemeClr val="dk1"/>
              </a:buClr>
              <a:buSzPts val="2400"/>
              <a:buChar char="●"/>
            </a:pPr>
            <a:r>
              <a:rPr lang="en-US" sz="2100">
                <a:solidFill>
                  <a:schemeClr val="dk1"/>
                </a:solidFill>
                <a:latin typeface="Open Sans"/>
                <a:ea typeface="Open Sans"/>
                <a:cs typeface="Open Sans"/>
                <a:sym typeface="Open Sans"/>
              </a:rPr>
              <a:t>The list also allows users to perform a search only within the resources provided by a certain provider by acting as a search filter.</a:t>
            </a:r>
            <a:endParaRPr/>
          </a:p>
          <a:p>
            <a:pPr indent="-228600" lvl="0" marL="457200" rtl="0" algn="l">
              <a:lnSpc>
                <a:spcPct val="100000"/>
              </a:lnSpc>
              <a:spcBef>
                <a:spcPts val="1000"/>
              </a:spcBef>
              <a:spcAft>
                <a:spcPts val="0"/>
              </a:spcAft>
              <a:buClr>
                <a:schemeClr val="dk1"/>
              </a:buClr>
              <a:buSzPts val="2400"/>
              <a:buNone/>
            </a:pPr>
            <a:r>
              <a:t/>
            </a:r>
            <a:endParaRPr sz="2100">
              <a:solidFill>
                <a:schemeClr val="dk1"/>
              </a:solidFill>
              <a:latin typeface="Open Sans"/>
              <a:ea typeface="Open Sans"/>
              <a:cs typeface="Open Sans"/>
              <a:sym typeface="Open Sans"/>
            </a:endParaRPr>
          </a:p>
        </p:txBody>
      </p:sp>
      <p:pic>
        <p:nvPicPr>
          <p:cNvPr descr="https://lh3.googleusercontent.com/tVthop7jHsQ-tHnnbad2oZKjQ80sClW56yPS8GoFjdkrs52cKMbY5q8HnqQVSzhgIjjUOU0TfL-o2dxj-dQtTGy_jQms6RuNDuHVjE-O5QzpdFedawMCL5mnHcekkwNc7GmeJrc" id="119" name="Google Shape;119;g727b3dbef2_0_52"/>
          <p:cNvPicPr preferRelativeResize="0"/>
          <p:nvPr/>
        </p:nvPicPr>
        <p:blipFill rotWithShape="1">
          <a:blip r:embed="rId3">
            <a:alphaModFix/>
          </a:blip>
          <a:srcRect b="0" l="0" r="0" t="0"/>
          <a:stretch/>
        </p:blipFill>
        <p:spPr>
          <a:xfrm>
            <a:off x="5846029" y="1962372"/>
            <a:ext cx="6345971" cy="252798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3" name="Shape 123"/>
        <p:cNvGrpSpPr/>
        <p:nvPr/>
      </p:nvGrpSpPr>
      <p:grpSpPr>
        <a:xfrm>
          <a:off x="0" y="0"/>
          <a:ext cx="0" cy="0"/>
          <a:chOff x="0" y="0"/>
          <a:chExt cx="0" cy="0"/>
        </a:xfrm>
      </p:grpSpPr>
      <p:sp>
        <p:nvSpPr>
          <p:cNvPr id="124" name="Google Shape;124;p5"/>
          <p:cNvSpPr txBox="1"/>
          <p:nvPr>
            <p:ph type="title"/>
          </p:nvPr>
        </p:nvSpPr>
        <p:spPr>
          <a:xfrm>
            <a:off x="0" y="378812"/>
            <a:ext cx="7837714"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Basic search using resource type filter</a:t>
            </a:r>
            <a:endParaRPr>
              <a:solidFill>
                <a:srgbClr val="586F7C"/>
              </a:solidFill>
              <a:latin typeface="Open Sans"/>
              <a:ea typeface="Open Sans"/>
              <a:cs typeface="Open Sans"/>
              <a:sym typeface="Open Sans"/>
            </a:endParaRPr>
          </a:p>
        </p:txBody>
      </p:sp>
      <p:sp>
        <p:nvSpPr>
          <p:cNvPr id="125" name="Google Shape;125;p5"/>
          <p:cNvSpPr txBox="1"/>
          <p:nvPr>
            <p:ph idx="1" type="body"/>
          </p:nvPr>
        </p:nvSpPr>
        <p:spPr>
          <a:xfrm>
            <a:off x="1" y="1810196"/>
            <a:ext cx="5666014" cy="4655918"/>
          </a:xfrm>
          <a:prstGeom prst="rect">
            <a:avLst/>
          </a:prstGeom>
          <a:noFill/>
          <a:ln>
            <a:noFill/>
          </a:ln>
        </p:spPr>
        <p:txBody>
          <a:bodyPr anchorCtr="0" anchor="t" bIns="45700" lIns="91425" spcFirstLastPara="1" rIns="91425" wrap="square" tIns="45700">
            <a:noAutofit/>
          </a:bodyPr>
          <a:lstStyle/>
          <a:p>
            <a:pPr indent="-355600" lvl="0" marL="457200" rtl="0" algn="l">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An example of a basic search with the keywords of “</a:t>
            </a:r>
            <a:r>
              <a:rPr b="1" lang="en-US" sz="2000">
                <a:solidFill>
                  <a:schemeClr val="dk1"/>
                </a:solidFill>
                <a:latin typeface="Open Sans"/>
                <a:ea typeface="Open Sans"/>
                <a:cs typeface="Open Sans"/>
                <a:sym typeface="Open Sans"/>
              </a:rPr>
              <a:t>Antimicrobial Resistance</a:t>
            </a:r>
            <a:r>
              <a:rPr lang="en-US" sz="2000">
                <a:solidFill>
                  <a:schemeClr val="dk1"/>
                </a:solidFill>
                <a:latin typeface="Open Sans"/>
                <a:ea typeface="Open Sans"/>
                <a:cs typeface="Open Sans"/>
                <a:sym typeface="Open Sans"/>
              </a:rPr>
              <a:t>”</a:t>
            </a:r>
            <a:endParaRPr sz="2000"/>
          </a:p>
          <a:p>
            <a:pPr indent="-355600" lvl="0" marL="457200" rtl="0" algn="l">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Initial search was done by selecting both </a:t>
            </a:r>
            <a:r>
              <a:rPr b="1" lang="en-US" sz="2000">
                <a:solidFill>
                  <a:schemeClr val="dk1"/>
                </a:solidFill>
                <a:latin typeface="Open Sans"/>
                <a:ea typeface="Open Sans"/>
                <a:cs typeface="Open Sans"/>
                <a:sym typeface="Open Sans"/>
              </a:rPr>
              <a:t>publications</a:t>
            </a:r>
            <a:r>
              <a:rPr lang="en-US" sz="2000">
                <a:solidFill>
                  <a:schemeClr val="dk1"/>
                </a:solidFill>
                <a:latin typeface="Open Sans"/>
                <a:ea typeface="Open Sans"/>
                <a:cs typeface="Open Sans"/>
                <a:sym typeface="Open Sans"/>
              </a:rPr>
              <a:t> &amp; </a:t>
            </a:r>
            <a:r>
              <a:rPr b="1" lang="en-US" sz="2000">
                <a:solidFill>
                  <a:schemeClr val="dk1"/>
                </a:solidFill>
                <a:latin typeface="Open Sans"/>
                <a:ea typeface="Open Sans"/>
                <a:cs typeface="Open Sans"/>
                <a:sym typeface="Open Sans"/>
              </a:rPr>
              <a:t>datasets.</a:t>
            </a:r>
            <a:endParaRPr sz="2000"/>
          </a:p>
          <a:p>
            <a:pPr indent="-355600" lvl="0" marL="457200" rtl="0" algn="l">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The search provided 633 records on the topic.</a:t>
            </a:r>
            <a:endParaRPr sz="2000"/>
          </a:p>
          <a:p>
            <a:pPr indent="-355600" lvl="0" marL="457200" rtl="0" algn="l">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Once the search is completed, results can still be filtered by </a:t>
            </a:r>
            <a:r>
              <a:rPr b="1" lang="en-US" sz="2000">
                <a:solidFill>
                  <a:schemeClr val="dk1"/>
                </a:solidFill>
                <a:latin typeface="Open Sans"/>
                <a:ea typeface="Open Sans"/>
                <a:cs typeface="Open Sans"/>
                <a:sym typeface="Open Sans"/>
              </a:rPr>
              <a:t>resource type.</a:t>
            </a:r>
            <a:endParaRPr sz="2000"/>
          </a:p>
          <a:p>
            <a:pPr indent="-355600" lvl="0" marL="457200" rtl="0" algn="l">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Step 3 shows that datasets were selected and the total number of results changed from 633 to 4 in total.</a:t>
            </a:r>
            <a:endParaRPr sz="2000"/>
          </a:p>
          <a:p>
            <a:pPr indent="-355600" lvl="1" marL="914400" rtl="0" algn="l">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Icon next to the title represents a dataset.</a:t>
            </a:r>
            <a:endParaRPr>
              <a:solidFill>
                <a:schemeClr val="dk1"/>
              </a:solidFill>
              <a:latin typeface="Open Sans"/>
              <a:ea typeface="Open Sans"/>
              <a:cs typeface="Open Sans"/>
              <a:sym typeface="Open Sans"/>
            </a:endParaRPr>
          </a:p>
        </p:txBody>
      </p:sp>
      <p:pic>
        <p:nvPicPr>
          <p:cNvPr descr="https://lh5.googleusercontent.com/VgIrQz-_2Y94Dv_kcUGFRntXMZsMI2WszfJ8gf4mF_HcfHAl-dBZm_ryXQ3tBfCLIDIFR0PrPrrO_gu6AuDtw52ebm7ydWxfzr_oDIiGFwZeOpcji4MDaQbjlcTxVEJYbIkL3uk" id="126" name="Google Shape;126;p5"/>
          <p:cNvPicPr preferRelativeResize="0"/>
          <p:nvPr/>
        </p:nvPicPr>
        <p:blipFill rotWithShape="1">
          <a:blip r:embed="rId3">
            <a:alphaModFix/>
          </a:blip>
          <a:srcRect b="0" l="0" r="0" t="0"/>
          <a:stretch/>
        </p:blipFill>
        <p:spPr>
          <a:xfrm>
            <a:off x="5748848" y="2008414"/>
            <a:ext cx="6443151" cy="375557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0" name="Shape 130"/>
        <p:cNvGrpSpPr/>
        <p:nvPr/>
      </p:nvGrpSpPr>
      <p:grpSpPr>
        <a:xfrm>
          <a:off x="0" y="0"/>
          <a:ext cx="0" cy="0"/>
          <a:chOff x="0" y="0"/>
          <a:chExt cx="0" cy="0"/>
        </a:xfrm>
      </p:grpSpPr>
      <p:sp>
        <p:nvSpPr>
          <p:cNvPr id="131" name="Google Shape;131;p6"/>
          <p:cNvSpPr txBox="1"/>
          <p:nvPr>
            <p:ph type="title"/>
          </p:nvPr>
        </p:nvSpPr>
        <p:spPr>
          <a:xfrm>
            <a:off x="0" y="378812"/>
            <a:ext cx="7837714"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Filter results by content type</a:t>
            </a:r>
            <a:endParaRPr>
              <a:solidFill>
                <a:srgbClr val="586F7C"/>
              </a:solidFill>
              <a:latin typeface="Open Sans"/>
              <a:ea typeface="Open Sans"/>
              <a:cs typeface="Open Sans"/>
              <a:sym typeface="Open Sans"/>
            </a:endParaRPr>
          </a:p>
        </p:txBody>
      </p:sp>
      <p:sp>
        <p:nvSpPr>
          <p:cNvPr id="132" name="Google Shape;132;p6"/>
          <p:cNvSpPr txBox="1"/>
          <p:nvPr>
            <p:ph idx="1" type="body"/>
          </p:nvPr>
        </p:nvSpPr>
        <p:spPr>
          <a:xfrm>
            <a:off x="179615" y="2073729"/>
            <a:ext cx="5927272" cy="4327071"/>
          </a:xfrm>
          <a:prstGeom prst="rect">
            <a:avLst/>
          </a:prstGeom>
          <a:noFill/>
          <a:ln>
            <a:noFill/>
          </a:ln>
        </p:spPr>
        <p:txBody>
          <a:bodyPr anchorCtr="0" anchor="t" bIns="45700" lIns="91425" spcFirstLastPara="1" rIns="91425" wrap="square" tIns="45700">
            <a:noAutofit/>
          </a:bodyPr>
          <a:lstStyle/>
          <a:p>
            <a:pPr indent="0" lvl="0" marL="76200" rtl="0" algn="just">
              <a:lnSpc>
                <a:spcPct val="100000"/>
              </a:lnSpc>
              <a:spcBef>
                <a:spcPts val="1000"/>
              </a:spcBef>
              <a:spcAft>
                <a:spcPts val="0"/>
              </a:spcAft>
              <a:buClr>
                <a:schemeClr val="dk1"/>
              </a:buClr>
              <a:buSzPts val="2400"/>
              <a:buNone/>
            </a:pPr>
            <a:r>
              <a:rPr lang="en-US" sz="2000">
                <a:solidFill>
                  <a:schemeClr val="dk1"/>
                </a:solidFill>
                <a:latin typeface="Open Sans"/>
                <a:ea typeface="Open Sans"/>
                <a:cs typeface="Open Sans"/>
                <a:sym typeface="Open Sans"/>
              </a:rPr>
              <a:t>Once the search has been completed, the AGRIS results can be filtered by content type, such as;</a:t>
            </a:r>
            <a:endParaRPr/>
          </a:p>
          <a:p>
            <a:pPr indent="-285750" lvl="1" marL="819150" rtl="0" algn="just">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bibliography, </a:t>
            </a:r>
            <a:endParaRPr>
              <a:solidFill>
                <a:schemeClr val="dk1"/>
              </a:solidFill>
              <a:latin typeface="Open Sans"/>
              <a:ea typeface="Open Sans"/>
              <a:cs typeface="Open Sans"/>
              <a:sym typeface="Open Sans"/>
            </a:endParaRPr>
          </a:p>
          <a:p>
            <a:pPr indent="-285750" lvl="1" marL="819150" rtl="0" algn="just">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book, </a:t>
            </a:r>
            <a:endParaRPr>
              <a:solidFill>
                <a:schemeClr val="dk1"/>
              </a:solidFill>
              <a:latin typeface="Open Sans"/>
              <a:ea typeface="Open Sans"/>
              <a:cs typeface="Open Sans"/>
              <a:sym typeface="Open Sans"/>
            </a:endParaRPr>
          </a:p>
          <a:p>
            <a:pPr indent="-285750" lvl="1" marL="819150" rtl="0" algn="just">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conference proceeding, </a:t>
            </a:r>
            <a:endParaRPr>
              <a:solidFill>
                <a:schemeClr val="dk1"/>
              </a:solidFill>
              <a:latin typeface="Open Sans"/>
              <a:ea typeface="Open Sans"/>
              <a:cs typeface="Open Sans"/>
              <a:sym typeface="Open Sans"/>
            </a:endParaRPr>
          </a:p>
          <a:p>
            <a:pPr indent="-285750" lvl="1" marL="819150" rtl="0" algn="just">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journal article, </a:t>
            </a:r>
            <a:endParaRPr>
              <a:solidFill>
                <a:schemeClr val="dk1"/>
              </a:solidFill>
              <a:latin typeface="Open Sans"/>
              <a:ea typeface="Open Sans"/>
              <a:cs typeface="Open Sans"/>
              <a:sym typeface="Open Sans"/>
            </a:endParaRPr>
          </a:p>
          <a:p>
            <a:pPr indent="-285750" lvl="1" marL="819150" rtl="0" algn="just">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thesis </a:t>
            </a:r>
            <a:endParaRPr/>
          </a:p>
          <a:p>
            <a:pPr indent="-285750" lvl="1" marL="819150" rtl="0" algn="just">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others</a:t>
            </a:r>
            <a:endParaRPr>
              <a:solidFill>
                <a:schemeClr val="dk1"/>
              </a:solidFill>
              <a:latin typeface="Open Sans"/>
              <a:ea typeface="Open Sans"/>
              <a:cs typeface="Open Sans"/>
              <a:sym typeface="Open Sans"/>
            </a:endParaRPr>
          </a:p>
        </p:txBody>
      </p:sp>
      <p:pic>
        <p:nvPicPr>
          <p:cNvPr descr="https://lh6.googleusercontent.com/6CKvzPscMi3quDavjoxpwohFkz01XEl4DFeCSTs7ZbX0SyyU4MZCIEkLRZErDKnfeCsjp2hTN2cusPieLJG2kA_a9o2D9Afm6DxY0rqWClaV7_slOSvHH0HBnpnOKvk4Gou09l8" id="133" name="Google Shape;133;p6"/>
          <p:cNvPicPr preferRelativeResize="0"/>
          <p:nvPr/>
        </p:nvPicPr>
        <p:blipFill rotWithShape="1">
          <a:blip r:embed="rId3">
            <a:alphaModFix/>
          </a:blip>
          <a:srcRect b="0" l="0" r="0" t="0"/>
          <a:stretch/>
        </p:blipFill>
        <p:spPr>
          <a:xfrm>
            <a:off x="8131629" y="2438399"/>
            <a:ext cx="3388632" cy="400988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2020-02-14T15:04:15Z</dcterms:created>
  <dc:creator>Marcia Mabhula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ACC3D389-D704-49F8-90E7-5F26AA7C5215</vt:lpwstr>
  </property>
  <property fmtid="{D5CDD505-2E9C-101B-9397-08002B2CF9AE}" pid="6" name="ArticulateProjectFull">
    <vt:lpwstr>D:\R4Life\F2F Materials\20200427_M4_L4.2EN.Databases for Discovery in Agriculture.ppta</vt:lpwstr>
  </property>
</Properties>
</file>