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Open Sa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1JLL5mpyqqivEc1iRLDTz3c3K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9F1B4C-1EE2-451D-A957-2D2FD73DC18F}">
  <a:tblStyle styleId="{6A9F1B4C-1EE2-451D-A957-2D2FD73DC18F}"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Noto Sans Symbols"/>
              <a:buChar char="❖"/>
            </a:pPr>
            <a:r>
              <a:rPr b="0" i="0" lang="en-US">
                <a:solidFill>
                  <a:srgbClr val="333333"/>
                </a:solidFill>
                <a:latin typeface="Arial"/>
                <a:ea typeface="Arial"/>
                <a:cs typeface="Arial"/>
                <a:sym typeface="Arial"/>
              </a:rPr>
              <a:t>Good search practice could involve keeping a search diary or document detailing your search activities, so that you can keep track of effective search terms, or someone else can reproduce your steps and get the same results. </a:t>
            </a:r>
            <a:endParaRPr/>
          </a:p>
        </p:txBody>
      </p:sp>
      <p:sp>
        <p:nvSpPr>
          <p:cNvPr id="164" name="Google Shape;164;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Sometimes you will find that there is just too much information. This might be because lots have been written on your main topic or your topic has links with many other subject areas. </a:t>
            </a:r>
            <a:endParaRPr/>
          </a:p>
          <a:p>
            <a:pPr indent="-171450" lvl="0" marL="171450" rtl="0" algn="l">
              <a:lnSpc>
                <a:spcPct val="100000"/>
              </a:lnSpc>
              <a:spcBef>
                <a:spcPts val="0"/>
              </a:spcBef>
              <a:spcAft>
                <a:spcPts val="0"/>
              </a:spcAft>
              <a:buSzPts val="1400"/>
              <a:buFont typeface="Arial"/>
              <a:buChar char="•"/>
            </a:pPr>
            <a:r>
              <a:rPr lang="en-US"/>
              <a:t>Returning to your research question and re-focusing can solve this problem by giving you a clearer idea of what you really want to find out.</a:t>
            </a:r>
            <a:endParaRPr/>
          </a:p>
          <a:p>
            <a:pPr indent="-82550" lvl="0" marL="17145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OR</a:t>
            </a:r>
            <a:endParaRPr/>
          </a:p>
          <a:p>
            <a:pPr indent="0" lvl="0" marL="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Sometimes you will struggle to find much relevant material. Sometimes your topic is quite new and not much literature has been published so far. You will need to think of ways of broadening the scope of your project. In particular you can think about:</a:t>
            </a:r>
            <a:endParaRPr/>
          </a:p>
          <a:p>
            <a:pPr indent="-171450" lvl="1" marL="628650" rtl="0" algn="l">
              <a:lnSpc>
                <a:spcPct val="100000"/>
              </a:lnSpc>
              <a:spcBef>
                <a:spcPts val="0"/>
              </a:spcBef>
              <a:spcAft>
                <a:spcPts val="0"/>
              </a:spcAft>
              <a:buSzPts val="1400"/>
              <a:buFont typeface="Arial"/>
              <a:buChar char="•"/>
            </a:pPr>
            <a:r>
              <a:rPr lang="en-US"/>
              <a:t>making the project (or just your keywords) more general or </a:t>
            </a:r>
            <a:endParaRPr/>
          </a:p>
          <a:p>
            <a:pPr indent="-171450" lvl="1" marL="628650" rtl="0" algn="l">
              <a:lnSpc>
                <a:spcPct val="100000"/>
              </a:lnSpc>
              <a:spcBef>
                <a:spcPts val="0"/>
              </a:spcBef>
              <a:spcAft>
                <a:spcPts val="0"/>
              </a:spcAft>
              <a:buSzPts val="1400"/>
              <a:buFont typeface="Arial"/>
              <a:buChar char="•"/>
            </a:pPr>
            <a:r>
              <a:rPr lang="en-US"/>
              <a:t>searching for comparative or related information.</a:t>
            </a:r>
            <a:endParaRPr/>
          </a:p>
        </p:txBody>
      </p:sp>
      <p:sp>
        <p:nvSpPr>
          <p:cNvPr id="172" name="Google Shape;17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The number of records found appropriate in the search leads to precise results. </a:t>
            </a:r>
            <a:endParaRPr/>
          </a:p>
          <a:p>
            <a:pPr indent="-171450" lvl="0" marL="171450" rtl="0" algn="l">
              <a:lnSpc>
                <a:spcPct val="100000"/>
              </a:lnSpc>
              <a:spcBef>
                <a:spcPts val="0"/>
              </a:spcBef>
              <a:spcAft>
                <a:spcPts val="0"/>
              </a:spcAft>
              <a:buSzPts val="1400"/>
              <a:buFont typeface="Arial"/>
              <a:buChar char="•"/>
            </a:pPr>
            <a:r>
              <a:rPr lang="en-US"/>
              <a:t>Recall refers to the percentage of relevant records retrieved through your search query as compared to all existing relevant records.</a:t>
            </a:r>
            <a:endParaRPr/>
          </a:p>
          <a:p>
            <a:pPr indent="-82550" lvl="0" marL="17145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The obvious reason for thousands of  records to appear in the results is that somewhere in the results this word is used. A short string of connected words would help to reduce the number of hits and retrieve a more manageable and pertinent list.</a:t>
            </a:r>
            <a:endParaRPr/>
          </a:p>
        </p:txBody>
      </p:sp>
      <p:sp>
        <p:nvSpPr>
          <p:cNvPr id="180" name="Google Shape;18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Font typeface="Arial"/>
              <a:buChar char="•"/>
            </a:pPr>
            <a:r>
              <a:rPr b="0" i="0" lang="en-US">
                <a:solidFill>
                  <a:srgbClr val="000000"/>
                </a:solidFill>
                <a:latin typeface="Arial"/>
                <a:ea typeface="Arial"/>
                <a:cs typeface="Arial"/>
                <a:sym typeface="Arial"/>
              </a:rPr>
              <a:t>Relevancy Ranking is the sorting of search results so that the most pertinent documents are listed first. This is a grading that gives extra importance to a document when the search terms appear in the headline or are capitalized.</a:t>
            </a:r>
            <a:endParaRPr/>
          </a:p>
          <a:p>
            <a:pPr indent="0" lvl="0" marL="228600" rtl="0" algn="l">
              <a:lnSpc>
                <a:spcPct val="100000"/>
              </a:lnSpc>
              <a:spcBef>
                <a:spcPts val="0"/>
              </a:spcBef>
              <a:spcAft>
                <a:spcPts val="0"/>
              </a:spcAft>
              <a:buSzPts val="1400"/>
              <a:buFont typeface="Arial"/>
              <a:buNone/>
            </a:pPr>
            <a:r>
              <a:t/>
            </a:r>
            <a:endParaRPr b="0" i="0">
              <a:solidFill>
                <a:srgbClr val="000000"/>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1" i="0" lang="en-US">
                <a:solidFill>
                  <a:srgbClr val="000000"/>
                </a:solidFill>
                <a:latin typeface="Arial"/>
                <a:ea typeface="Arial"/>
                <a:cs typeface="Arial"/>
                <a:sym typeface="Arial"/>
              </a:rPr>
              <a:t>AND</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a:solidFill>
                  <a:srgbClr val="000000"/>
                </a:solidFill>
                <a:latin typeface="Arial"/>
                <a:ea typeface="Arial"/>
                <a:cs typeface="Arial"/>
                <a:sym typeface="Arial"/>
              </a:rPr>
              <a:t>Link different concepts with AND</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a:solidFill>
                  <a:srgbClr val="000000"/>
                </a:solidFill>
                <a:latin typeface="Arial"/>
                <a:ea typeface="Arial"/>
                <a:cs typeface="Arial"/>
                <a:sym typeface="Arial"/>
              </a:rPr>
              <a:t>Linking with AND narrows a search (reduces the number of results) by retrieving only those records that include all of your specified keywords</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Example: </a:t>
            </a:r>
            <a:r>
              <a:rPr b="0" i="1" lang="en-US">
                <a:solidFill>
                  <a:srgbClr val="000000"/>
                </a:solidFill>
                <a:latin typeface="Arial"/>
                <a:ea typeface="Arial"/>
                <a:cs typeface="Arial"/>
                <a:sym typeface="Arial"/>
              </a:rPr>
              <a:t>hearing impaired</a:t>
            </a:r>
            <a:r>
              <a:rPr b="0" i="0" lang="en-US">
                <a:solidFill>
                  <a:srgbClr val="000000"/>
                </a:solidFill>
                <a:latin typeface="Arial"/>
                <a:ea typeface="Arial"/>
                <a:cs typeface="Arial"/>
                <a:sym typeface="Arial"/>
              </a:rPr>
              <a:t> AND </a:t>
            </a:r>
            <a:r>
              <a:rPr b="0" i="1" lang="en-US">
                <a:solidFill>
                  <a:srgbClr val="000000"/>
                </a:solidFill>
                <a:latin typeface="Arial"/>
                <a:ea typeface="Arial"/>
                <a:cs typeface="Arial"/>
                <a:sym typeface="Arial"/>
              </a:rPr>
              <a:t>communication</a:t>
            </a:r>
            <a:endParaRPr/>
          </a:p>
          <a:p>
            <a:pPr indent="-228600" lvl="0" marL="457200" rtl="0" algn="l">
              <a:lnSpc>
                <a:spcPct val="100000"/>
              </a:lnSpc>
              <a:spcBef>
                <a:spcPts val="0"/>
              </a:spcBef>
              <a:spcAft>
                <a:spcPts val="0"/>
              </a:spcAft>
              <a:buSzPts val="1400"/>
              <a:buNone/>
            </a:pPr>
            <a:r>
              <a:t/>
            </a:r>
            <a:endParaRPr b="0" i="1">
              <a:solidFill>
                <a:srgbClr val="000000"/>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1" i="0" lang="en-US" sz="1200" u="none" cap="none" strike="noStrike">
                <a:solidFill>
                  <a:srgbClr val="000000"/>
                </a:solidFill>
                <a:latin typeface="Arial"/>
                <a:ea typeface="Arial"/>
                <a:cs typeface="Arial"/>
                <a:sym typeface="Arial"/>
              </a:rPr>
              <a:t>OR  </a:t>
            </a:r>
            <a:endParaRPr b="0" i="0" sz="1200" u="none" cap="none" strike="noStrike">
              <a:solidFill>
                <a:srgbClr val="222222"/>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Char char="•"/>
            </a:pPr>
            <a:r>
              <a:rPr b="0" i="0" lang="en-US" sz="1200" u="none" cap="none" strike="noStrike">
                <a:solidFill>
                  <a:srgbClr val="000000"/>
                </a:solidFill>
                <a:latin typeface="Arial"/>
                <a:ea typeface="Arial"/>
                <a:cs typeface="Arial"/>
                <a:sym typeface="Arial"/>
              </a:rPr>
              <a:t>Link keywords related to a single concept with OR</a:t>
            </a:r>
            <a:endParaRPr b="0" i="0" sz="1200" u="none" cap="none" strike="noStrike">
              <a:solidFill>
                <a:srgbClr val="222222"/>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Char char="•"/>
            </a:pPr>
            <a:r>
              <a:rPr b="0" i="0" lang="en-US" sz="1200" u="none" cap="none" strike="noStrike">
                <a:solidFill>
                  <a:srgbClr val="000000"/>
                </a:solidFill>
                <a:latin typeface="Arial"/>
                <a:ea typeface="Arial"/>
                <a:cs typeface="Arial"/>
                <a:sym typeface="Arial"/>
              </a:rPr>
              <a:t>Linking with OR broadens a search (increases the number of results) by searching for any of the alternative keywords</a:t>
            </a:r>
            <a:endParaRPr b="0" i="0" sz="1200" u="none" cap="none" strike="noStrike">
              <a:solidFill>
                <a:srgbClr val="222222"/>
              </a:solidFill>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rPr b="0" i="0" lang="en-US" sz="1200" u="none" cap="none" strike="noStrike">
                <a:solidFill>
                  <a:srgbClr val="000000"/>
                </a:solidFill>
                <a:latin typeface="Arial"/>
                <a:ea typeface="Arial"/>
                <a:cs typeface="Arial"/>
                <a:sym typeface="Arial"/>
              </a:rPr>
              <a:t>Example: </a:t>
            </a:r>
            <a:r>
              <a:rPr b="0" i="1" lang="en-US" sz="1200" u="none" cap="none" strike="noStrike">
                <a:solidFill>
                  <a:srgbClr val="000000"/>
                </a:solidFill>
                <a:latin typeface="Arial"/>
                <a:ea typeface="Arial"/>
                <a:cs typeface="Arial"/>
                <a:sym typeface="Arial"/>
              </a:rPr>
              <a:t>hearing impaired</a:t>
            </a:r>
            <a:r>
              <a:rPr b="0" i="0" lang="en-US" sz="1200" u="none" cap="none" strike="noStrike">
                <a:solidFill>
                  <a:srgbClr val="000000"/>
                </a:solidFill>
                <a:latin typeface="Arial"/>
                <a:ea typeface="Arial"/>
                <a:cs typeface="Arial"/>
                <a:sym typeface="Arial"/>
              </a:rPr>
              <a:t> OR </a:t>
            </a:r>
            <a:r>
              <a:rPr b="0" i="1" lang="en-US" sz="1200" u="none" cap="none" strike="noStrike">
                <a:solidFill>
                  <a:srgbClr val="000000"/>
                </a:solidFill>
                <a:latin typeface="Arial"/>
                <a:ea typeface="Arial"/>
                <a:cs typeface="Arial"/>
                <a:sym typeface="Arial"/>
              </a:rPr>
              <a:t>deaf</a:t>
            </a:r>
            <a:endParaRPr b="0" i="0" sz="1200" u="none" cap="none" strike="noStrike">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None/>
            </a:pPr>
            <a:r>
              <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1" i="0" lang="en-US">
                <a:solidFill>
                  <a:srgbClr val="000000"/>
                </a:solidFill>
                <a:latin typeface="Arial"/>
                <a:ea typeface="Arial"/>
                <a:cs typeface="Arial"/>
                <a:sym typeface="Arial"/>
              </a:rPr>
              <a:t>NOT </a:t>
            </a:r>
            <a:r>
              <a:rPr b="0" i="0" lang="en-US">
                <a:solidFill>
                  <a:srgbClr val="000000"/>
                </a:solidFill>
                <a:latin typeface="Arial"/>
                <a:ea typeface="Arial"/>
                <a:cs typeface="Arial"/>
                <a:sym typeface="Arial"/>
              </a:rPr>
              <a:t> </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a:solidFill>
                  <a:srgbClr val="000000"/>
                </a:solidFill>
                <a:latin typeface="Arial"/>
                <a:ea typeface="Arial"/>
                <a:cs typeface="Arial"/>
                <a:sym typeface="Arial"/>
              </a:rPr>
              <a:t>using NOT narrows a search by excluding certain search terms</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Font typeface="Arial"/>
              <a:buChar char="•"/>
            </a:pPr>
            <a:r>
              <a:rPr b="0" i="0" lang="en-US">
                <a:solidFill>
                  <a:srgbClr val="000000"/>
                </a:solidFill>
                <a:latin typeface="Arial"/>
                <a:ea typeface="Arial"/>
                <a:cs typeface="Arial"/>
                <a:sym typeface="Arial"/>
              </a:rPr>
              <a:t>Most searches do not require the use of the NOT operator</a:t>
            </a:r>
            <a:endParaRPr b="0" i="0">
              <a:solidFill>
                <a:srgbClr val="222222"/>
              </a:solidFill>
              <a:latin typeface="Arial"/>
              <a:ea typeface="Arial"/>
              <a:cs typeface="Arial"/>
              <a:sym typeface="Arial"/>
            </a:endParaRPr>
          </a:p>
          <a:p>
            <a:pPr indent="-228600" lvl="0" marL="457200" rtl="0" algn="l">
              <a:lnSpc>
                <a:spcPct val="100000"/>
              </a:lnSpc>
              <a:spcBef>
                <a:spcPts val="0"/>
              </a:spcBef>
              <a:spcAft>
                <a:spcPts val="0"/>
              </a:spcAft>
              <a:buSzPts val="1400"/>
              <a:buNone/>
            </a:pPr>
            <a:r>
              <a:rPr b="0" i="0" lang="en-US">
                <a:solidFill>
                  <a:srgbClr val="000000"/>
                </a:solidFill>
                <a:latin typeface="Arial"/>
                <a:ea typeface="Arial"/>
                <a:cs typeface="Arial"/>
                <a:sym typeface="Arial"/>
              </a:rPr>
              <a:t>Example: </a:t>
            </a:r>
            <a:r>
              <a:rPr b="0" i="1" lang="en-US">
                <a:solidFill>
                  <a:srgbClr val="000000"/>
                </a:solidFill>
                <a:latin typeface="Arial"/>
                <a:ea typeface="Arial"/>
                <a:cs typeface="Arial"/>
                <a:sym typeface="Arial"/>
              </a:rPr>
              <a:t>hearing impaired</a:t>
            </a:r>
            <a:r>
              <a:rPr b="0" i="0" lang="en-US">
                <a:solidFill>
                  <a:srgbClr val="000000"/>
                </a:solidFill>
                <a:latin typeface="Arial"/>
                <a:ea typeface="Arial"/>
                <a:cs typeface="Arial"/>
                <a:sym typeface="Arial"/>
              </a:rPr>
              <a:t> NOT </a:t>
            </a:r>
            <a:r>
              <a:rPr b="0" i="1" lang="en-US">
                <a:solidFill>
                  <a:srgbClr val="000000"/>
                </a:solidFill>
                <a:latin typeface="Arial"/>
                <a:ea typeface="Arial"/>
                <a:cs typeface="Arial"/>
                <a:sym typeface="Arial"/>
              </a:rPr>
              <a:t>deaf</a:t>
            </a:r>
            <a:r>
              <a:rPr b="0" i="0" lang="en-US">
                <a:solidFill>
                  <a:srgbClr val="000000"/>
                </a:solidFill>
                <a:latin typeface="Arial"/>
                <a:ea typeface="Arial"/>
                <a:cs typeface="Arial"/>
                <a:sym typeface="Arial"/>
              </a:rPr>
              <a:t> will retrieve all results that include the words </a:t>
            </a:r>
            <a:r>
              <a:rPr b="0" i="1" lang="en-US">
                <a:solidFill>
                  <a:srgbClr val="000000"/>
                </a:solidFill>
                <a:latin typeface="Arial"/>
                <a:ea typeface="Arial"/>
                <a:cs typeface="Arial"/>
                <a:sym typeface="Arial"/>
              </a:rPr>
              <a:t>hearing impaired</a:t>
            </a:r>
            <a:r>
              <a:rPr b="0" i="0" lang="en-US">
                <a:solidFill>
                  <a:srgbClr val="000000"/>
                </a:solidFill>
                <a:latin typeface="Arial"/>
                <a:ea typeface="Arial"/>
                <a:cs typeface="Arial"/>
                <a:sym typeface="Arial"/>
              </a:rPr>
              <a:t> but don’t contain the word </a:t>
            </a:r>
            <a:r>
              <a:rPr b="0" i="1" lang="en-US">
                <a:solidFill>
                  <a:srgbClr val="000000"/>
                </a:solidFill>
                <a:latin typeface="Arial"/>
                <a:ea typeface="Arial"/>
                <a:cs typeface="Arial"/>
                <a:sym typeface="Arial"/>
              </a:rPr>
              <a:t>deaf</a:t>
            </a:r>
            <a:r>
              <a:rPr b="0" i="0" lang="en-US">
                <a:solidFill>
                  <a:srgbClr val="000000"/>
                </a:solidFill>
                <a:latin typeface="Arial"/>
                <a:ea typeface="Arial"/>
                <a:cs typeface="Arial"/>
                <a:sym typeface="Arial"/>
              </a:rPr>
              <a:t>.</a:t>
            </a:r>
            <a:endParaRPr b="0" i="0">
              <a:solidFill>
                <a:srgbClr val="222222"/>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87" name="Google Shape;1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200"/>
              <a:buFont typeface="Arial"/>
              <a:buChar char="•"/>
            </a:pPr>
            <a:r>
              <a:rPr lang="en-US"/>
              <a:t>“……”   or (…….)   It narrows your search down by searching for an exact phrase or sentence. It is particularly useful when searching for a title or quotation. It allows the use of brackets  (…) or quotation marks “…” to connect the words together.</a:t>
            </a:r>
            <a:endParaRPr/>
          </a:p>
          <a:p>
            <a:pPr indent="-171450" lvl="0" marL="171450" rtl="0" algn="l">
              <a:lnSpc>
                <a:spcPct val="100000"/>
              </a:lnSpc>
              <a:spcBef>
                <a:spcPts val="0"/>
              </a:spcBef>
              <a:spcAft>
                <a:spcPts val="0"/>
              </a:spcAft>
              <a:buSzPts val="1200"/>
              <a:buFont typeface="Arial"/>
              <a:buChar char="•"/>
            </a:pPr>
            <a:r>
              <a:rPr lang="en-US"/>
              <a:t>* or $ allows you to search variations on spellings with the symbol representing one or more characters within a word.</a:t>
            </a:r>
            <a:endParaRPr/>
          </a:p>
          <a:p>
            <a:pPr indent="0" lvl="0" marL="0" rtl="0" algn="l">
              <a:lnSpc>
                <a:spcPct val="100000"/>
              </a:lnSpc>
              <a:spcBef>
                <a:spcPts val="0"/>
              </a:spcBef>
              <a:spcAft>
                <a:spcPts val="0"/>
              </a:spcAft>
              <a:buSzPts val="1200"/>
              <a:buFont typeface="Arial"/>
              <a:buNone/>
            </a:pPr>
            <a:r>
              <a:t/>
            </a:r>
            <a:endParaRPr/>
          </a:p>
          <a:p>
            <a:pPr indent="0" lvl="0" marL="0" rtl="0" algn="l">
              <a:lnSpc>
                <a:spcPct val="100000"/>
              </a:lnSpc>
              <a:spcBef>
                <a:spcPts val="0"/>
              </a:spcBef>
              <a:spcAft>
                <a:spcPts val="0"/>
              </a:spcAft>
              <a:buSzPts val="1200"/>
              <a:buFont typeface="Arial"/>
              <a:buNone/>
            </a:pPr>
            <a:r>
              <a:t/>
            </a:r>
            <a:endParaRPr/>
          </a:p>
        </p:txBody>
      </p:sp>
      <p:sp>
        <p:nvSpPr>
          <p:cNvPr id="196" name="Google Shape;19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 Search limiting allows you to narrow the focus of your search so that the information retrieved from the databases you search is limited according to the fields you selected.</a:t>
            </a:r>
            <a:endParaRPr/>
          </a:p>
          <a:p>
            <a:pPr indent="-171450" lvl="0" marL="171450" rtl="0" algn="l">
              <a:lnSpc>
                <a:spcPct val="100000"/>
              </a:lnSpc>
              <a:spcBef>
                <a:spcPts val="0"/>
              </a:spcBef>
              <a:spcAft>
                <a:spcPts val="0"/>
              </a:spcAft>
              <a:buSzPts val="1400"/>
              <a:buFont typeface="Arial"/>
              <a:buChar char="•"/>
            </a:pPr>
            <a:r>
              <a:rPr lang="en-US"/>
              <a:t>Basic Search offers less possibilities for limiting your search; Advanced Search offers some more. In databases, you can limit your search according to many specific features.</a:t>
            </a:r>
            <a:endParaRPr/>
          </a:p>
        </p:txBody>
      </p:sp>
      <p:sp>
        <p:nvSpPr>
          <p:cNvPr id="204" name="Google Shape;20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a88abbf9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a88abbf9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In this  lesson, learners will learn how to identify relevant information sources, identify types of information sources and evaluate information sources </a:t>
            </a:r>
            <a:endParaRPr/>
          </a:p>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This will help to ensure that they identify their information needs, locate them efficiently, evaluate the information resources and use them to the fullest in order to enhance their research both as a user and researcher</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Font typeface="Arial"/>
              <a:buNone/>
            </a:pPr>
            <a:r>
              <a:rPr lang="en-US"/>
              <a:t>The reasons for conducting literature search are numerous  e.g. </a:t>
            </a:r>
            <a:endParaRPr/>
          </a:p>
          <a:p>
            <a:pPr indent="-228600" lvl="1" marL="685800" rtl="0" algn="l">
              <a:lnSpc>
                <a:spcPct val="100000"/>
              </a:lnSpc>
              <a:spcBef>
                <a:spcPts val="0"/>
              </a:spcBef>
              <a:spcAft>
                <a:spcPts val="0"/>
              </a:spcAft>
              <a:buSzPts val="1100"/>
              <a:buFont typeface="Arial"/>
              <a:buAutoNum type="alphaLcPeriod"/>
            </a:pPr>
            <a:r>
              <a:rPr lang="en-US"/>
              <a:t>drawing information for making evidence-based guidelines,</a:t>
            </a:r>
            <a:endParaRPr/>
          </a:p>
          <a:p>
            <a:pPr indent="-228600" lvl="1" marL="685800" rtl="0" algn="l">
              <a:lnSpc>
                <a:spcPct val="100000"/>
              </a:lnSpc>
              <a:spcBef>
                <a:spcPts val="0"/>
              </a:spcBef>
              <a:spcAft>
                <a:spcPts val="0"/>
              </a:spcAft>
              <a:buSzPts val="1100"/>
              <a:buFont typeface="Arial"/>
              <a:buAutoNum type="alphaLcPeriod"/>
            </a:pPr>
            <a:r>
              <a:rPr lang="en-US"/>
              <a:t>Step in the research method </a:t>
            </a:r>
            <a:endParaRPr/>
          </a:p>
          <a:p>
            <a:pPr indent="-228600" lvl="1" marL="685800" rtl="0" algn="l">
              <a:lnSpc>
                <a:spcPct val="100000"/>
              </a:lnSpc>
              <a:spcBef>
                <a:spcPts val="0"/>
              </a:spcBef>
              <a:spcAft>
                <a:spcPts val="0"/>
              </a:spcAft>
              <a:buSzPts val="1100"/>
              <a:buFont typeface="Arial"/>
              <a:buAutoNum type="alphaLcPeriod"/>
            </a:pPr>
            <a:r>
              <a:rPr lang="en-US"/>
              <a:t>as part of academic assessment.</a:t>
            </a:r>
            <a:endParaRPr/>
          </a:p>
          <a:p>
            <a:pPr indent="0" lvl="0" marL="0" rtl="0" algn="l">
              <a:lnSpc>
                <a:spcPct val="100000"/>
              </a:lnSpc>
              <a:spcBef>
                <a:spcPts val="0"/>
              </a:spcBef>
              <a:spcAft>
                <a:spcPts val="0"/>
              </a:spcAft>
              <a:buSzPts val="1100"/>
              <a:buFont typeface="Arial"/>
              <a:buNone/>
            </a:pPr>
            <a:r>
              <a:t/>
            </a:r>
            <a:endParaRPr/>
          </a:p>
          <a:p>
            <a:pPr indent="-171450" lvl="0" marL="171450" rtl="0" algn="l">
              <a:lnSpc>
                <a:spcPct val="100000"/>
              </a:lnSpc>
              <a:spcBef>
                <a:spcPts val="0"/>
              </a:spcBef>
              <a:spcAft>
                <a:spcPts val="0"/>
              </a:spcAft>
              <a:buSzPts val="1100"/>
              <a:buFont typeface="Arial"/>
              <a:buChar char="•"/>
            </a:pPr>
            <a:r>
              <a:rPr lang="en-US"/>
              <a:t>However, the main purpose of a thorough literature search is to formulate a research question by evaluating the available literature with an eye on gaps still amenable to further research.</a:t>
            </a:r>
            <a:endParaRPr/>
          </a:p>
          <a:p>
            <a:pPr indent="-101600" lvl="0" marL="171450" rtl="0" algn="l">
              <a:lnSpc>
                <a:spcPct val="100000"/>
              </a:lnSpc>
              <a:spcBef>
                <a:spcPts val="0"/>
              </a:spcBef>
              <a:spcAft>
                <a:spcPts val="0"/>
              </a:spcAft>
              <a:buSzPts val="1100"/>
              <a:buFont typeface="Arial"/>
              <a:buNone/>
            </a:pPr>
            <a:r>
              <a:t/>
            </a:r>
            <a:endParaRPr/>
          </a:p>
          <a:p>
            <a:pPr indent="-171450" lvl="0" marL="171450" rtl="0" algn="l">
              <a:lnSpc>
                <a:spcPct val="100000"/>
              </a:lnSpc>
              <a:spcBef>
                <a:spcPts val="0"/>
              </a:spcBef>
              <a:spcAft>
                <a:spcPts val="0"/>
              </a:spcAft>
              <a:buSzPts val="1100"/>
              <a:buFont typeface="Arial"/>
              <a:buChar char="•"/>
            </a:pPr>
            <a:r>
              <a:rPr lang="en-US"/>
              <a:t>People usually starts with a basic search, followed by a more advanced or systematic search. Once highly relevant articles are found, those can be used to find other related articles by following a thread, or as a way of improving your systematic search.</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lang="en-US"/>
              <a:t>If a reference or part of a bibliographic record is available such as title or journal name, you can simply type this information into one of the search engines to get the full bibliographic information. This may also be the case when you know what to search for. In this case, simply type the reference on Google, Google Scholar or university library’s catalog to get the full-text of the publication. </a:t>
            </a:r>
            <a:endParaRPr/>
          </a:p>
          <a:p>
            <a:pPr indent="0" lvl="0" marL="0" rtl="0" algn="l">
              <a:lnSpc>
                <a:spcPct val="100000"/>
              </a:lnSpc>
              <a:spcBef>
                <a:spcPts val="0"/>
              </a:spcBef>
              <a:spcAft>
                <a:spcPts val="0"/>
              </a:spcAft>
              <a:buSzPts val="1400"/>
              <a:buFont typeface="Arial"/>
              <a:buNone/>
            </a:pPr>
            <a:r>
              <a:t/>
            </a:r>
            <a:endParaRPr/>
          </a:p>
        </p:txBody>
      </p:sp>
      <p:sp>
        <p:nvSpPr>
          <p:cNvPr id="102" name="Google Shape;10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727b3dbef2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0" i="0" lang="en-US" sz="1200" u="none" cap="none" strike="noStrike">
                <a:solidFill>
                  <a:schemeClr val="dk1"/>
                </a:solidFill>
                <a:latin typeface="Calibri"/>
                <a:ea typeface="Calibri"/>
                <a:cs typeface="Calibri"/>
                <a:sym typeface="Calibri"/>
              </a:rPr>
              <a:t>You will need to have a complete overview of all the information resources available on the subject.</a:t>
            </a:r>
            <a:endParaRPr/>
          </a:p>
          <a:p>
            <a:pPr indent="-171450" lvl="0" marL="171450" rtl="0" algn="l">
              <a:lnSpc>
                <a:spcPct val="100000"/>
              </a:lnSpc>
              <a:spcBef>
                <a:spcPts val="0"/>
              </a:spcBef>
              <a:spcAft>
                <a:spcPts val="0"/>
              </a:spcAft>
              <a:buSzPts val="1400"/>
              <a:buFont typeface="Arial"/>
              <a:buChar char="•"/>
            </a:pPr>
            <a:r>
              <a:rPr lang="en-US"/>
              <a:t>Key concepts to search for should be the general idea or a main theme and the search terms are the words to describe these concepts, topics.</a:t>
            </a:r>
            <a:endParaRPr/>
          </a:p>
          <a:p>
            <a:pPr indent="-82550" lvl="0" marL="171450" rtl="0" algn="l">
              <a:lnSpc>
                <a:spcPct val="100000"/>
              </a:lnSpc>
              <a:spcBef>
                <a:spcPts val="0"/>
              </a:spcBef>
              <a:spcAft>
                <a:spcPts val="0"/>
              </a:spcAft>
              <a:buSzPts val="1400"/>
              <a:buFont typeface="Arial"/>
              <a:buNone/>
            </a:pPr>
            <a:r>
              <a:t/>
            </a:r>
            <a:endParaRPr/>
          </a:p>
        </p:txBody>
      </p:sp>
      <p:sp>
        <p:nvSpPr>
          <p:cNvPr id="108" name="Google Shape;108;g727b3dbef2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400"/>
              <a:buFont typeface="Arial"/>
              <a:buAutoNum type="arabicPeriod"/>
            </a:pPr>
            <a:r>
              <a:rPr lang="en-US"/>
              <a:t>Collecting background information helps to get an overview on the topic, to direct yourself to the most important issues and controversies, to gain an understanding of how the topic area relates to other topics and to introduce yourself to the vocabulary or jargon relating to the topic.</a:t>
            </a:r>
            <a:endParaRPr/>
          </a:p>
          <a:p>
            <a:pPr indent="-139700" lvl="0" marL="228600" rtl="0" algn="l">
              <a:lnSpc>
                <a:spcPct val="100000"/>
              </a:lnSpc>
              <a:spcBef>
                <a:spcPts val="0"/>
              </a:spcBef>
              <a:spcAft>
                <a:spcPts val="0"/>
              </a:spcAft>
              <a:buSzPts val="1400"/>
              <a:buFont typeface="Arial"/>
              <a:buNone/>
            </a:pPr>
            <a:r>
              <a:t/>
            </a:r>
            <a:endParaRPr/>
          </a:p>
        </p:txBody>
      </p:sp>
      <p:sp>
        <p:nvSpPr>
          <p:cNvPr id="148" name="Google Shape;14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who.int/hinari/training/Basic_Course/en/"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mailto:r4l@research4life.org" TargetMode="External"/><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image" Target="../media/image2.jpg"/><Relationship Id="rId8" Type="http://schemas.openxmlformats.org/officeDocument/2006/relationships/hyperlink" Target="http://www.research4life.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hyperlink" Target="https://creativecommons.org/licenses/by-sa/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2583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FFFFFF"/>
              </a:buClr>
              <a:buSzPts val="3600"/>
              <a:buNone/>
            </a:pPr>
            <a:r>
              <a:rPr lang="en-US" sz="3330">
                <a:solidFill>
                  <a:srgbClr val="004890"/>
                </a:solidFill>
                <a:latin typeface="Open Sans"/>
                <a:ea typeface="Open Sans"/>
                <a:cs typeface="Open Sans"/>
                <a:sym typeface="Open Sans"/>
              </a:rPr>
              <a:t>USING INFORMATION RESOURCES</a:t>
            </a:r>
            <a:endParaRPr sz="333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 DISCOVERY AND RE-USE OF SCHOLARLY LITERATURE</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829bd93e03_0_0"/>
          <p:cNvSpPr txBox="1"/>
          <p:nvPr>
            <p:ph type="title"/>
          </p:nvPr>
        </p:nvSpPr>
        <p:spPr>
          <a:xfrm>
            <a:off x="0" y="378812"/>
            <a:ext cx="8010144"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sz="3330">
                <a:solidFill>
                  <a:srgbClr val="586F7C"/>
                </a:solidFill>
                <a:latin typeface="Open Sans"/>
                <a:ea typeface="Open Sans"/>
                <a:cs typeface="Open Sans"/>
                <a:sym typeface="Open Sans"/>
              </a:rPr>
              <a:t>Developing a search strategy: Process overview</a:t>
            </a:r>
            <a:endParaRPr>
              <a:latin typeface="Open Sans"/>
              <a:ea typeface="Open Sans"/>
              <a:cs typeface="Open Sans"/>
              <a:sym typeface="Open Sans"/>
            </a:endParaRPr>
          </a:p>
        </p:txBody>
      </p:sp>
      <p:sp>
        <p:nvSpPr>
          <p:cNvPr id="167" name="Google Shape;167;g829bd93e03_0_0"/>
          <p:cNvSpPr txBox="1"/>
          <p:nvPr/>
        </p:nvSpPr>
        <p:spPr>
          <a:xfrm>
            <a:off x="916550" y="6239575"/>
            <a:ext cx="6544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Source: </a:t>
            </a:r>
            <a:r>
              <a:rPr b="0" i="0" lang="en-US" sz="1200" u="sng" cap="none" strike="noStrike">
                <a:solidFill>
                  <a:srgbClr val="000000"/>
                </a:solidFill>
                <a:latin typeface="Arial"/>
                <a:ea typeface="Arial"/>
                <a:cs typeface="Arial"/>
                <a:sym typeface="Arial"/>
                <a:hlinkClick r:id="rId3">
                  <a:extLst>
                    <a:ext uri="{A12FA001-AC4F-418D-AE19-62706E023703}">
                      <ahyp:hlinkClr val="tx"/>
                    </a:ext>
                  </a:extLst>
                </a:hlinkClick>
              </a:rPr>
              <a:t>https://www.who.int/hinari/training/Basic_Course/en/</a:t>
            </a:r>
            <a:r>
              <a:rPr b="0" i="0" lang="en-US" sz="1200" u="none" cap="none" strike="noStrike">
                <a:solidFill>
                  <a:srgbClr val="000000"/>
                </a:solidFill>
                <a:latin typeface="Arial"/>
                <a:ea typeface="Arial"/>
                <a:cs typeface="Arial"/>
                <a:sym typeface="Arial"/>
              </a:rPr>
              <a:t> Accessed April 6</a:t>
            </a:r>
            <a:r>
              <a:rPr b="0" baseline="30000" i="0" lang="en-US" sz="1200" u="none" cap="none" strike="noStrike">
                <a:solidFill>
                  <a:srgbClr val="000000"/>
                </a:solidFill>
                <a:latin typeface="Arial"/>
                <a:ea typeface="Arial"/>
                <a:cs typeface="Arial"/>
                <a:sym typeface="Arial"/>
              </a:rPr>
              <a:t>th</a:t>
            </a:r>
            <a:r>
              <a:rPr b="0" i="0" lang="en-US" sz="1200" u="none" cap="none" strike="noStrike">
                <a:solidFill>
                  <a:srgbClr val="000000"/>
                </a:solidFill>
                <a:latin typeface="Arial"/>
                <a:ea typeface="Arial"/>
                <a:cs typeface="Arial"/>
                <a:sym typeface="Arial"/>
              </a:rPr>
              <a:t>, 2020</a:t>
            </a:r>
            <a:endParaRPr b="0" i="0" sz="1200" u="none" cap="none" strike="noStrike">
              <a:solidFill>
                <a:srgbClr val="000000"/>
              </a:solidFill>
              <a:latin typeface="Arial"/>
              <a:ea typeface="Arial"/>
              <a:cs typeface="Arial"/>
              <a:sym typeface="Arial"/>
            </a:endParaRPr>
          </a:p>
        </p:txBody>
      </p:sp>
      <p:pic>
        <p:nvPicPr>
          <p:cNvPr id="168" name="Google Shape;168;g829bd93e03_0_0"/>
          <p:cNvPicPr preferRelativeResize="0"/>
          <p:nvPr/>
        </p:nvPicPr>
        <p:blipFill rotWithShape="1">
          <a:blip r:embed="rId4">
            <a:alphaModFix/>
          </a:blip>
          <a:srcRect b="1863" l="993" r="1587" t="2570"/>
          <a:stretch/>
        </p:blipFill>
        <p:spPr>
          <a:xfrm>
            <a:off x="845575" y="1887475"/>
            <a:ext cx="6943400" cy="432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Refining a search</a:t>
            </a:r>
            <a:endParaRPr>
              <a:solidFill>
                <a:srgbClr val="586F7C"/>
              </a:solidFill>
              <a:latin typeface="Open Sans"/>
              <a:ea typeface="Open Sans"/>
              <a:cs typeface="Open Sans"/>
              <a:sym typeface="Open Sans"/>
            </a:endParaRPr>
          </a:p>
        </p:txBody>
      </p:sp>
      <p:sp>
        <p:nvSpPr>
          <p:cNvPr id="175" name="Google Shape;175;p10"/>
          <p:cNvSpPr txBox="1"/>
          <p:nvPr>
            <p:ph idx="1" type="body"/>
          </p:nvPr>
        </p:nvSpPr>
        <p:spPr>
          <a:xfrm>
            <a:off x="5907024" y="2066544"/>
            <a:ext cx="5486400" cy="4535424"/>
          </a:xfrm>
          <a:prstGeom prst="rect">
            <a:avLst/>
          </a:prstGeom>
          <a:noFill/>
          <a:ln>
            <a:noFill/>
          </a:ln>
        </p:spPr>
        <p:txBody>
          <a:bodyPr anchorCtr="0" anchor="t" bIns="45700" lIns="91425" spcFirstLastPara="1" rIns="91425" wrap="square" tIns="45700">
            <a:normAutofit/>
          </a:bodyPr>
          <a:lstStyle/>
          <a:p>
            <a:pPr indent="-342900" lvl="0" marL="342900" rtl="0" algn="l">
              <a:lnSpc>
                <a:spcPct val="110000"/>
              </a:lnSpc>
              <a:spcBef>
                <a:spcPts val="0"/>
              </a:spcBef>
              <a:spcAft>
                <a:spcPts val="0"/>
              </a:spcAft>
              <a:buClr>
                <a:schemeClr val="dk1"/>
              </a:buClr>
              <a:buSzPts val="2200"/>
              <a:buFont typeface="Courier New"/>
              <a:buChar char="o"/>
            </a:pPr>
            <a:r>
              <a:rPr b="1" lang="en-US" sz="2200">
                <a:solidFill>
                  <a:schemeClr val="dk1"/>
                </a:solidFill>
                <a:latin typeface="Open Sans"/>
                <a:ea typeface="Open Sans"/>
                <a:cs typeface="Open Sans"/>
                <a:sym typeface="Open Sans"/>
              </a:rPr>
              <a:t>Think critically </a:t>
            </a:r>
            <a:r>
              <a:rPr lang="en-US" sz="2200">
                <a:solidFill>
                  <a:schemeClr val="dk1"/>
                </a:solidFill>
                <a:latin typeface="Open Sans"/>
                <a:ea typeface="Open Sans"/>
                <a:cs typeface="Open Sans"/>
                <a:sym typeface="Open Sans"/>
              </a:rPr>
              <a:t>and </a:t>
            </a:r>
            <a:r>
              <a:rPr b="1" lang="en-US" sz="2200">
                <a:solidFill>
                  <a:schemeClr val="dk1"/>
                </a:solidFill>
                <a:latin typeface="Open Sans"/>
                <a:ea typeface="Open Sans"/>
                <a:cs typeface="Open Sans"/>
                <a:sym typeface="Open Sans"/>
              </a:rPr>
              <a:t>judge</a:t>
            </a:r>
            <a:r>
              <a:rPr lang="en-US" sz="2200">
                <a:solidFill>
                  <a:schemeClr val="dk1"/>
                </a:solidFill>
                <a:latin typeface="Open Sans"/>
                <a:ea typeface="Open Sans"/>
                <a:cs typeface="Open Sans"/>
                <a:sym typeface="Open Sans"/>
              </a:rPr>
              <a:t> what information is relevant and appropriate for your purpose.</a:t>
            </a:r>
            <a:endParaRPr/>
          </a:p>
          <a:p>
            <a:pPr indent="0" lvl="0" marL="0" rtl="0" algn="l">
              <a:lnSpc>
                <a:spcPct val="110000"/>
              </a:lnSpc>
              <a:spcBef>
                <a:spcPts val="0"/>
              </a:spcBef>
              <a:spcAft>
                <a:spcPts val="0"/>
              </a:spcAft>
              <a:buClr>
                <a:schemeClr val="dk1"/>
              </a:buClr>
              <a:buSzPts val="2200"/>
              <a:buNone/>
            </a:pPr>
            <a:r>
              <a:t/>
            </a:r>
            <a:endParaRPr sz="2200">
              <a:solidFill>
                <a:schemeClr val="dk1"/>
              </a:solidFill>
              <a:latin typeface="Open Sans"/>
              <a:ea typeface="Open Sans"/>
              <a:cs typeface="Open Sans"/>
              <a:sym typeface="Open Sans"/>
            </a:endParaRPr>
          </a:p>
          <a:p>
            <a:pPr indent="-342900" lvl="0" marL="342900" rtl="0" algn="l">
              <a:lnSpc>
                <a:spcPct val="110000"/>
              </a:lnSpc>
              <a:spcBef>
                <a:spcPts val="0"/>
              </a:spcBef>
              <a:spcAft>
                <a:spcPts val="0"/>
              </a:spcAft>
              <a:buClr>
                <a:schemeClr val="dk1"/>
              </a:buClr>
              <a:buSzPts val="2200"/>
              <a:buFont typeface="Courier New"/>
              <a:buChar char="o"/>
            </a:pPr>
            <a:r>
              <a:rPr lang="en-US" sz="2200">
                <a:solidFill>
                  <a:schemeClr val="dk1"/>
                </a:solidFill>
                <a:latin typeface="Open Sans"/>
                <a:ea typeface="Open Sans"/>
                <a:cs typeface="Open Sans"/>
                <a:sym typeface="Open Sans"/>
              </a:rPr>
              <a:t>A </a:t>
            </a:r>
            <a:r>
              <a:rPr b="1" lang="en-US" sz="2200">
                <a:solidFill>
                  <a:schemeClr val="dk1"/>
                </a:solidFill>
                <a:latin typeface="Open Sans"/>
                <a:ea typeface="Open Sans"/>
                <a:cs typeface="Open Sans"/>
                <a:sym typeface="Open Sans"/>
              </a:rPr>
              <a:t>filter</a:t>
            </a:r>
            <a:r>
              <a:rPr lang="en-US" sz="2200">
                <a:solidFill>
                  <a:schemeClr val="dk1"/>
                </a:solidFill>
                <a:latin typeface="Open Sans"/>
                <a:ea typeface="Open Sans"/>
                <a:cs typeface="Open Sans"/>
                <a:sym typeface="Open Sans"/>
              </a:rPr>
              <a:t> enables you to refine your search criteria further, by adding some additional search criteria.</a:t>
            </a:r>
            <a:endParaRPr/>
          </a:p>
          <a:p>
            <a:pPr indent="-203200" lvl="0" marL="342900" rtl="0" algn="l">
              <a:lnSpc>
                <a:spcPct val="110000"/>
              </a:lnSpc>
              <a:spcBef>
                <a:spcPts val="0"/>
              </a:spcBef>
              <a:spcAft>
                <a:spcPts val="0"/>
              </a:spcAft>
              <a:buClr>
                <a:schemeClr val="dk1"/>
              </a:buClr>
              <a:buSzPts val="2200"/>
              <a:buFont typeface="Courier New"/>
              <a:buNone/>
            </a:pPr>
            <a:r>
              <a:t/>
            </a:r>
            <a:endParaRPr sz="2200">
              <a:solidFill>
                <a:schemeClr val="dk1"/>
              </a:solidFill>
              <a:latin typeface="Open Sans"/>
              <a:ea typeface="Open Sans"/>
              <a:cs typeface="Open Sans"/>
              <a:sym typeface="Open Sans"/>
            </a:endParaRPr>
          </a:p>
          <a:p>
            <a:pPr indent="-342900" lvl="0" marL="342900" rtl="0" algn="l">
              <a:lnSpc>
                <a:spcPct val="110000"/>
              </a:lnSpc>
              <a:spcBef>
                <a:spcPts val="0"/>
              </a:spcBef>
              <a:spcAft>
                <a:spcPts val="0"/>
              </a:spcAft>
              <a:buClr>
                <a:schemeClr val="dk1"/>
              </a:buClr>
              <a:buSzPts val="2200"/>
              <a:buFont typeface="Courier New"/>
              <a:buChar char="o"/>
            </a:pPr>
            <a:r>
              <a:rPr lang="en-US" sz="2200">
                <a:solidFill>
                  <a:schemeClr val="dk1"/>
                </a:solidFill>
                <a:latin typeface="Open Sans"/>
                <a:ea typeface="Open Sans"/>
                <a:cs typeface="Open Sans"/>
                <a:sym typeface="Open Sans"/>
              </a:rPr>
              <a:t>A filter can be applied before running a search or it can be used to refine search results after the initial search has been executed.</a:t>
            </a:r>
            <a:endParaRPr sz="2200">
              <a:solidFill>
                <a:schemeClr val="dk1"/>
              </a:solidFill>
              <a:latin typeface="Open Sans"/>
              <a:ea typeface="Open Sans"/>
              <a:cs typeface="Open Sans"/>
              <a:sym typeface="Open Sans"/>
            </a:endParaRPr>
          </a:p>
        </p:txBody>
      </p:sp>
      <p:sp>
        <p:nvSpPr>
          <p:cNvPr id="176" name="Google Shape;176;p10"/>
          <p:cNvSpPr/>
          <p:nvPr/>
        </p:nvSpPr>
        <p:spPr>
          <a:xfrm>
            <a:off x="347472" y="2395728"/>
            <a:ext cx="5303520" cy="3364992"/>
          </a:xfrm>
          <a:prstGeom prst="roundRect">
            <a:avLst>
              <a:gd fmla="val 16667" name="adj"/>
            </a:avLst>
          </a:prstGeom>
          <a:solidFill>
            <a:schemeClr val="accent1"/>
          </a:solidFill>
          <a:ln cap="flat" cmpd="sng" w="25400">
            <a:solidFill>
              <a:srgbClr val="9F59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chemeClr val="lt1"/>
                </a:solidFill>
                <a:latin typeface="Open Sans"/>
                <a:ea typeface="Open Sans"/>
                <a:cs typeface="Open Sans"/>
                <a:sym typeface="Open Sans"/>
              </a:rPr>
              <a:t>“There is no such thing as the perfect search…”</a:t>
            </a:r>
            <a:endParaRPr b="0" i="0" sz="4000" u="none" cap="none" strike="noStrike">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Search filters</a:t>
            </a:r>
            <a:endParaRPr>
              <a:solidFill>
                <a:srgbClr val="586F7C"/>
              </a:solidFill>
              <a:latin typeface="Open Sans"/>
              <a:ea typeface="Open Sans"/>
              <a:cs typeface="Open Sans"/>
              <a:sym typeface="Open Sans"/>
            </a:endParaRPr>
          </a:p>
        </p:txBody>
      </p:sp>
      <p:sp>
        <p:nvSpPr>
          <p:cNvPr id="183" name="Google Shape;183;p13"/>
          <p:cNvSpPr txBox="1"/>
          <p:nvPr>
            <p:ph idx="1" type="body"/>
          </p:nvPr>
        </p:nvSpPr>
        <p:spPr>
          <a:xfrm>
            <a:off x="224554" y="1664330"/>
            <a:ext cx="11187158" cy="4919350"/>
          </a:xfrm>
          <a:prstGeom prst="rect">
            <a:avLst/>
          </a:prstGeom>
          <a:noFill/>
          <a:ln>
            <a:noFill/>
          </a:ln>
        </p:spPr>
        <p:txBody>
          <a:bodyPr anchorCtr="0" anchor="t" bIns="45700" lIns="91425" spcFirstLastPara="1" rIns="91425" wrap="square" tIns="45700">
            <a:normAutofit/>
          </a:bodyPr>
          <a:lstStyle/>
          <a:p>
            <a:pPr indent="-342900" lvl="0" marL="469900" rtl="0" algn="l">
              <a:lnSpc>
                <a:spcPct val="130000"/>
              </a:lnSpc>
              <a:spcBef>
                <a:spcPts val="1000"/>
              </a:spcBef>
              <a:spcAft>
                <a:spcPts val="0"/>
              </a:spcAft>
              <a:buClr>
                <a:schemeClr val="dk1"/>
              </a:buClr>
              <a:buSzPts val="2029"/>
              <a:buChar char="●"/>
            </a:pPr>
            <a:r>
              <a:rPr b="1" lang="en-US" sz="2029">
                <a:solidFill>
                  <a:schemeClr val="dk1"/>
                </a:solidFill>
                <a:latin typeface="Open Sans"/>
                <a:ea typeface="Open Sans"/>
                <a:cs typeface="Open Sans"/>
                <a:sym typeface="Open Sans"/>
              </a:rPr>
              <a:t>Search filters </a:t>
            </a:r>
            <a:r>
              <a:rPr lang="en-US" sz="2029">
                <a:solidFill>
                  <a:schemeClr val="dk1"/>
                </a:solidFill>
                <a:latin typeface="Open Sans"/>
                <a:ea typeface="Open Sans"/>
                <a:cs typeface="Open Sans"/>
                <a:sym typeface="Open Sans"/>
              </a:rPr>
              <a:t>are used to evaluate &amp; improve search queries appropriate information is retrieved.</a:t>
            </a:r>
            <a:endParaRPr/>
          </a:p>
          <a:p>
            <a:pPr indent="-342900" lvl="0" marL="469900" rtl="0" algn="l">
              <a:lnSpc>
                <a:spcPct val="130000"/>
              </a:lnSpc>
              <a:spcBef>
                <a:spcPts val="1000"/>
              </a:spcBef>
              <a:spcAft>
                <a:spcPts val="0"/>
              </a:spcAft>
              <a:buClr>
                <a:schemeClr val="dk1"/>
              </a:buClr>
              <a:buSzPts val="2029"/>
              <a:buChar char="●"/>
            </a:pPr>
            <a:r>
              <a:rPr lang="en-US" sz="2029">
                <a:solidFill>
                  <a:schemeClr val="dk1"/>
                </a:solidFill>
                <a:latin typeface="Open Sans"/>
                <a:ea typeface="Open Sans"/>
                <a:cs typeface="Open Sans"/>
                <a:sym typeface="Open Sans"/>
              </a:rPr>
              <a:t>A simple search  retrieves thousands of records, try different search strategies to get pertinent results.</a:t>
            </a:r>
            <a:endParaRPr/>
          </a:p>
          <a:p>
            <a:pPr indent="-342900" lvl="1" marL="927100" rtl="0" algn="l">
              <a:lnSpc>
                <a:spcPct val="130000"/>
              </a:lnSpc>
              <a:spcBef>
                <a:spcPts val="2100"/>
              </a:spcBef>
              <a:spcAft>
                <a:spcPts val="0"/>
              </a:spcAft>
              <a:buClr>
                <a:schemeClr val="dk1"/>
              </a:buClr>
              <a:buSzPts val="2029"/>
              <a:buChar char="○"/>
            </a:pPr>
            <a:r>
              <a:rPr lang="en-US" sz="2029">
                <a:solidFill>
                  <a:schemeClr val="dk1"/>
                </a:solidFill>
                <a:latin typeface="Open Sans"/>
                <a:ea typeface="Open Sans"/>
                <a:cs typeface="Open Sans"/>
                <a:sym typeface="Open Sans"/>
              </a:rPr>
              <a:t>E.g. A search on a broad topic such as “</a:t>
            </a:r>
            <a:r>
              <a:rPr b="1" i="1" lang="en-US" sz="2029">
                <a:solidFill>
                  <a:schemeClr val="dk1"/>
                </a:solidFill>
                <a:latin typeface="Open Sans"/>
                <a:ea typeface="Open Sans"/>
                <a:cs typeface="Open Sans"/>
                <a:sym typeface="Open Sans"/>
              </a:rPr>
              <a:t>globalization”</a:t>
            </a:r>
            <a:r>
              <a:rPr lang="en-US" sz="2029">
                <a:solidFill>
                  <a:schemeClr val="dk1"/>
                </a:solidFill>
                <a:latin typeface="Open Sans"/>
                <a:ea typeface="Open Sans"/>
                <a:cs typeface="Open Sans"/>
                <a:sym typeface="Open Sans"/>
              </a:rPr>
              <a:t> or “</a:t>
            </a:r>
            <a:r>
              <a:rPr b="1" i="1" lang="en-US" sz="2029">
                <a:solidFill>
                  <a:schemeClr val="dk1"/>
                </a:solidFill>
                <a:latin typeface="Open Sans"/>
                <a:ea typeface="Open Sans"/>
                <a:cs typeface="Open Sans"/>
                <a:sym typeface="Open Sans"/>
              </a:rPr>
              <a:t>organisational behaviour</a:t>
            </a:r>
            <a:r>
              <a:rPr lang="en-US" sz="2029">
                <a:solidFill>
                  <a:schemeClr val="dk1"/>
                </a:solidFill>
                <a:latin typeface="Open Sans"/>
                <a:ea typeface="Open Sans"/>
                <a:cs typeface="Open Sans"/>
                <a:sym typeface="Open Sans"/>
              </a:rPr>
              <a:t>”,  will receive too many results. Use a connected string words to retrieve a more manageable list.</a:t>
            </a:r>
            <a:endParaRPr/>
          </a:p>
          <a:p>
            <a:pPr indent="-342900" lvl="1" marL="927100" rtl="0" algn="l">
              <a:lnSpc>
                <a:spcPct val="130000"/>
              </a:lnSpc>
              <a:spcBef>
                <a:spcPts val="2100"/>
              </a:spcBef>
              <a:spcAft>
                <a:spcPts val="0"/>
              </a:spcAft>
              <a:buClr>
                <a:schemeClr val="dk1"/>
              </a:buClr>
              <a:buSzPts val="2029"/>
              <a:buChar char="○"/>
            </a:pPr>
            <a:r>
              <a:rPr lang="en-US" sz="2029">
                <a:solidFill>
                  <a:schemeClr val="dk1"/>
                </a:solidFill>
                <a:latin typeface="Open Sans"/>
                <a:ea typeface="Open Sans"/>
                <a:cs typeface="Open Sans"/>
                <a:sym typeface="Open Sans"/>
              </a:rPr>
              <a:t>Repeat the process to find the best match.</a:t>
            </a:r>
            <a:endParaRPr/>
          </a:p>
          <a:p>
            <a:pPr indent="-381000" lvl="0" marL="469900" rtl="0" algn="l">
              <a:lnSpc>
                <a:spcPct val="130000"/>
              </a:lnSpc>
              <a:spcBef>
                <a:spcPts val="1000"/>
              </a:spcBef>
              <a:spcAft>
                <a:spcPts val="0"/>
              </a:spcAft>
              <a:buClr>
                <a:schemeClr val="dk1"/>
              </a:buClr>
              <a:buSzPts val="2029"/>
              <a:buChar char="●"/>
            </a:pPr>
            <a:r>
              <a:rPr lang="en-US" sz="2029">
                <a:solidFill>
                  <a:schemeClr val="dk1"/>
                </a:solidFill>
                <a:latin typeface="Open Sans"/>
                <a:ea typeface="Open Sans"/>
                <a:cs typeface="Open Sans"/>
                <a:sym typeface="Open Sans"/>
              </a:rPr>
              <a:t>Remember that all search strategies do not function the same way in all databases</a:t>
            </a:r>
            <a:endParaRPr sz="2029">
              <a:solidFill>
                <a:schemeClr val="dk1"/>
              </a:solidFill>
              <a:latin typeface="Open Sans"/>
              <a:ea typeface="Open Sans"/>
              <a:cs typeface="Open Sans"/>
              <a:sym typeface="Open Sans"/>
            </a:endParaRPr>
          </a:p>
          <a:p>
            <a:pPr indent="-262001" lvl="1" marL="927100" rtl="0" algn="l">
              <a:lnSpc>
                <a:spcPct val="130000"/>
              </a:lnSpc>
              <a:spcBef>
                <a:spcPts val="2100"/>
              </a:spcBef>
              <a:spcAft>
                <a:spcPts val="0"/>
              </a:spcAft>
              <a:buClr>
                <a:schemeClr val="dk1"/>
              </a:buClr>
              <a:buSzPts val="1274"/>
              <a:buNone/>
            </a:pPr>
            <a:r>
              <a:t/>
            </a:r>
            <a:endParaRPr sz="1274">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4"/>
          <p:cNvSpPr txBox="1"/>
          <p:nvPr>
            <p:ph type="title"/>
          </p:nvPr>
        </p:nvSpPr>
        <p:spPr>
          <a:xfrm>
            <a:off x="0" y="403153"/>
            <a:ext cx="8203474"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Boolean operators</a:t>
            </a:r>
            <a:endParaRPr>
              <a:solidFill>
                <a:srgbClr val="586F7C"/>
              </a:solidFill>
              <a:latin typeface="Open Sans"/>
              <a:ea typeface="Open Sans"/>
              <a:cs typeface="Open Sans"/>
              <a:sym typeface="Open Sans"/>
            </a:endParaRPr>
          </a:p>
        </p:txBody>
      </p:sp>
      <p:sp>
        <p:nvSpPr>
          <p:cNvPr id="190" name="Google Shape;190;p14"/>
          <p:cNvSpPr txBox="1"/>
          <p:nvPr>
            <p:ph idx="1" type="body"/>
          </p:nvPr>
        </p:nvSpPr>
        <p:spPr>
          <a:xfrm>
            <a:off x="456746" y="1758373"/>
            <a:ext cx="7289982" cy="431324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Boolean search operators </a:t>
            </a:r>
            <a:r>
              <a:rPr b="1" lang="en-US" sz="2000">
                <a:solidFill>
                  <a:schemeClr val="dk1"/>
                </a:solidFill>
                <a:latin typeface="Open Sans"/>
                <a:ea typeface="Open Sans"/>
                <a:cs typeface="Open Sans"/>
                <a:sym typeface="Open Sans"/>
              </a:rPr>
              <a:t>(AND, OR, NOT)</a:t>
            </a:r>
            <a:r>
              <a:rPr lang="en-US" sz="2000">
                <a:solidFill>
                  <a:schemeClr val="dk1"/>
                </a:solidFill>
                <a:latin typeface="Open Sans"/>
                <a:ea typeface="Open Sans"/>
                <a:cs typeface="Open Sans"/>
                <a:sym typeface="Open Sans"/>
              </a:rPr>
              <a:t> connect terms and locate records containing matching terms.</a:t>
            </a:r>
            <a:endParaRPr/>
          </a:p>
          <a:p>
            <a:pPr indent="-342900" lvl="0" marL="342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They strengthen the relevancy ranking in your search results.</a:t>
            </a:r>
            <a:endParaRPr/>
          </a:p>
          <a:p>
            <a:pPr indent="-342900" lvl="0" marL="342900" rtl="0" algn="l">
              <a:lnSpc>
                <a:spcPct val="10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Booleans Operators can allow you to either narrow, broaden or exclude search results.</a:t>
            </a:r>
            <a:endParaRPr sz="2000">
              <a:solidFill>
                <a:schemeClr val="dk1"/>
              </a:solidFill>
              <a:latin typeface="Open Sans"/>
              <a:ea typeface="Open Sans"/>
              <a:cs typeface="Open Sans"/>
              <a:sym typeface="Open Sans"/>
            </a:endParaRPr>
          </a:p>
          <a:p>
            <a:pPr indent="-342900" lvl="1" marL="800100" rtl="0" algn="l">
              <a:lnSpc>
                <a:spcPct val="100000"/>
              </a:lnSpc>
              <a:spcBef>
                <a:spcPts val="2100"/>
              </a:spcBef>
              <a:spcAft>
                <a:spcPts val="0"/>
              </a:spcAft>
              <a:buClr>
                <a:schemeClr val="dk1"/>
              </a:buClr>
              <a:buSzPts val="2000"/>
              <a:buChar char="○"/>
            </a:pPr>
            <a:r>
              <a:rPr b="1" lang="en-US">
                <a:solidFill>
                  <a:schemeClr val="dk1"/>
                </a:solidFill>
                <a:latin typeface="Open Sans"/>
                <a:ea typeface="Open Sans"/>
                <a:cs typeface="Open Sans"/>
                <a:sym typeface="Open Sans"/>
              </a:rPr>
              <a:t>AND</a:t>
            </a:r>
            <a:r>
              <a:rPr lang="en-US">
                <a:solidFill>
                  <a:schemeClr val="dk1"/>
                </a:solidFill>
                <a:latin typeface="Open Sans"/>
                <a:ea typeface="Open Sans"/>
                <a:cs typeface="Open Sans"/>
                <a:sym typeface="Open Sans"/>
              </a:rPr>
              <a:t> operator is used to combine two or more concepts and narrows a search.</a:t>
            </a:r>
            <a:endParaRPr>
              <a:solidFill>
                <a:schemeClr val="dk1"/>
              </a:solidFill>
              <a:latin typeface="Open Sans"/>
              <a:ea typeface="Open Sans"/>
              <a:cs typeface="Open Sans"/>
              <a:sym typeface="Open Sans"/>
            </a:endParaRPr>
          </a:p>
          <a:p>
            <a:pPr indent="-342900" lvl="1" marL="800100" rtl="0" algn="l">
              <a:lnSpc>
                <a:spcPct val="100000"/>
              </a:lnSpc>
              <a:spcBef>
                <a:spcPts val="2100"/>
              </a:spcBef>
              <a:spcAft>
                <a:spcPts val="0"/>
              </a:spcAft>
              <a:buClr>
                <a:schemeClr val="dk1"/>
              </a:buClr>
              <a:buSzPts val="2000"/>
              <a:buChar char="○"/>
            </a:pPr>
            <a:r>
              <a:rPr b="1" lang="en-US">
                <a:solidFill>
                  <a:schemeClr val="dk1"/>
                </a:solidFill>
                <a:latin typeface="Open Sans"/>
                <a:ea typeface="Open Sans"/>
                <a:cs typeface="Open Sans"/>
                <a:sym typeface="Open Sans"/>
              </a:rPr>
              <a:t>OR</a:t>
            </a:r>
            <a:r>
              <a:rPr lang="en-US">
                <a:solidFill>
                  <a:schemeClr val="dk1"/>
                </a:solidFill>
                <a:latin typeface="Open Sans"/>
                <a:ea typeface="Open Sans"/>
                <a:cs typeface="Open Sans"/>
                <a:sym typeface="Open Sans"/>
              </a:rPr>
              <a:t> operator is used to contain one or other terms and broadens a search.</a:t>
            </a:r>
            <a:endParaRPr>
              <a:solidFill>
                <a:schemeClr val="dk1"/>
              </a:solidFill>
              <a:latin typeface="Open Sans"/>
              <a:ea typeface="Open Sans"/>
              <a:cs typeface="Open Sans"/>
              <a:sym typeface="Open Sans"/>
            </a:endParaRPr>
          </a:p>
          <a:p>
            <a:pPr indent="-342900" lvl="1" marL="800100" rtl="0" algn="l">
              <a:lnSpc>
                <a:spcPct val="100000"/>
              </a:lnSpc>
              <a:spcBef>
                <a:spcPts val="2100"/>
              </a:spcBef>
              <a:spcAft>
                <a:spcPts val="0"/>
              </a:spcAft>
              <a:buClr>
                <a:schemeClr val="dk1"/>
              </a:buClr>
              <a:buSzPts val="2000"/>
              <a:buChar char="○"/>
            </a:pPr>
            <a:r>
              <a:rPr b="1" lang="en-US">
                <a:solidFill>
                  <a:schemeClr val="dk1"/>
                </a:solidFill>
                <a:latin typeface="Open Sans"/>
                <a:ea typeface="Open Sans"/>
                <a:cs typeface="Open Sans"/>
                <a:sym typeface="Open Sans"/>
              </a:rPr>
              <a:t>NOT</a:t>
            </a:r>
            <a:r>
              <a:rPr lang="en-US">
                <a:solidFill>
                  <a:schemeClr val="dk1"/>
                </a:solidFill>
                <a:latin typeface="Open Sans"/>
                <a:ea typeface="Open Sans"/>
                <a:cs typeface="Open Sans"/>
                <a:sym typeface="Open Sans"/>
              </a:rPr>
              <a:t> operator is used to exclude one or other terms and narrows a search.</a:t>
            </a:r>
            <a:endParaRPr>
              <a:solidFill>
                <a:schemeClr val="dk1"/>
              </a:solidFill>
              <a:latin typeface="Open Sans"/>
              <a:ea typeface="Open Sans"/>
              <a:cs typeface="Open Sans"/>
              <a:sym typeface="Open Sans"/>
            </a:endParaRPr>
          </a:p>
        </p:txBody>
      </p:sp>
      <p:pic>
        <p:nvPicPr>
          <p:cNvPr id="191" name="Google Shape;191;p14"/>
          <p:cNvPicPr preferRelativeResize="0"/>
          <p:nvPr/>
        </p:nvPicPr>
        <p:blipFill rotWithShape="1">
          <a:blip r:embed="rId3">
            <a:alphaModFix/>
          </a:blip>
          <a:srcRect b="0" l="0" r="0" t="0"/>
          <a:stretch/>
        </p:blipFill>
        <p:spPr>
          <a:xfrm>
            <a:off x="7271000" y="3580250"/>
            <a:ext cx="4844799" cy="1647075"/>
          </a:xfrm>
          <a:prstGeom prst="rect">
            <a:avLst/>
          </a:prstGeom>
          <a:noFill/>
          <a:ln>
            <a:noFill/>
          </a:ln>
        </p:spPr>
      </p:pic>
      <p:pic>
        <p:nvPicPr>
          <p:cNvPr id="192" name="Google Shape;192;p14"/>
          <p:cNvPicPr preferRelativeResize="0"/>
          <p:nvPr/>
        </p:nvPicPr>
        <p:blipFill rotWithShape="1">
          <a:blip r:embed="rId4">
            <a:alphaModFix/>
          </a:blip>
          <a:srcRect b="0" l="0" r="0" t="0"/>
          <a:stretch/>
        </p:blipFill>
        <p:spPr>
          <a:xfrm>
            <a:off x="7891066" y="6132557"/>
            <a:ext cx="4749196" cy="42675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5"/>
          <p:cNvSpPr txBox="1"/>
          <p:nvPr>
            <p:ph type="title"/>
          </p:nvPr>
        </p:nvSpPr>
        <p:spPr>
          <a:xfrm>
            <a:off x="0" y="453113"/>
            <a:ext cx="8151223"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Parentheses and wildcards</a:t>
            </a:r>
            <a:endParaRPr>
              <a:solidFill>
                <a:srgbClr val="586F7C"/>
              </a:solidFill>
              <a:latin typeface="Open Sans"/>
              <a:ea typeface="Open Sans"/>
              <a:cs typeface="Open Sans"/>
              <a:sym typeface="Open Sans"/>
            </a:endParaRPr>
          </a:p>
        </p:txBody>
      </p:sp>
      <p:sp>
        <p:nvSpPr>
          <p:cNvPr id="199" name="Google Shape;199;p15"/>
          <p:cNvSpPr txBox="1"/>
          <p:nvPr>
            <p:ph idx="1" type="body"/>
          </p:nvPr>
        </p:nvSpPr>
        <p:spPr>
          <a:xfrm>
            <a:off x="0" y="1817779"/>
            <a:ext cx="3657600" cy="4052669"/>
          </a:xfrm>
          <a:prstGeom prst="rect">
            <a:avLst/>
          </a:prstGeom>
          <a:noFill/>
          <a:ln>
            <a:noFill/>
          </a:ln>
        </p:spPr>
        <p:txBody>
          <a:bodyPr anchorCtr="0" anchor="ctr" bIns="45700" lIns="91425" spcFirstLastPara="1" rIns="91425" wrap="square" tIns="45700">
            <a:noAutofit/>
          </a:bodyPr>
          <a:lstStyle/>
          <a:p>
            <a:pPr indent="0" lvl="0" marL="127000" rtl="0" algn="l">
              <a:lnSpc>
                <a:spcPct val="150000"/>
              </a:lnSpc>
              <a:spcBef>
                <a:spcPts val="1000"/>
              </a:spcBef>
              <a:spcAft>
                <a:spcPts val="0"/>
              </a:spcAft>
              <a:buClr>
                <a:schemeClr val="dk1"/>
              </a:buClr>
              <a:buSzPts val="2300"/>
              <a:buNone/>
            </a:pPr>
            <a:r>
              <a:rPr lang="en-US" sz="2300">
                <a:solidFill>
                  <a:schemeClr val="dk1"/>
                </a:solidFill>
                <a:latin typeface="Open Sans"/>
                <a:ea typeface="Open Sans"/>
                <a:cs typeface="Open Sans"/>
                <a:sym typeface="Open Sans"/>
              </a:rPr>
              <a:t>These help to narrow your results and make your search more specific.</a:t>
            </a:r>
            <a:endParaRPr/>
          </a:p>
        </p:txBody>
      </p:sp>
      <p:graphicFrame>
        <p:nvGraphicFramePr>
          <p:cNvPr id="200" name="Google Shape;200;p15"/>
          <p:cNvGraphicFramePr/>
          <p:nvPr/>
        </p:nvGraphicFramePr>
        <p:xfrm>
          <a:off x="3657599" y="2024542"/>
          <a:ext cx="3000000" cy="3000000"/>
        </p:xfrm>
        <a:graphic>
          <a:graphicData uri="http://schemas.openxmlformats.org/drawingml/2006/table">
            <a:tbl>
              <a:tblPr>
                <a:noFill/>
                <a:tableStyleId>{6A9F1B4C-1EE2-451D-A957-2D2FD73DC18F}</a:tableStyleId>
              </a:tblPr>
              <a:tblGrid>
                <a:gridCol w="3808700"/>
                <a:gridCol w="4402625"/>
              </a:tblGrid>
              <a:tr h="1261175">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Open Sans"/>
                          <a:ea typeface="Open Sans"/>
                          <a:cs typeface="Open Sans"/>
                          <a:sym typeface="Open Sans"/>
                        </a:rPr>
                        <a:t>Phrase or proximity searching</a:t>
                      </a:r>
                      <a:endParaRPr sz="16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5DCE4"/>
                    </a:solidFill>
                  </a:tcPr>
                </a:tc>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Open Sans"/>
                          <a:ea typeface="Open Sans"/>
                          <a:cs typeface="Open Sans"/>
                          <a:sym typeface="Open Sans"/>
                        </a:rPr>
                        <a:t>“…”</a:t>
                      </a:r>
                      <a:r>
                        <a:rPr lang="en-US" sz="1600" u="none" cap="none" strike="noStrike">
                          <a:solidFill>
                            <a:srgbClr val="000000"/>
                          </a:solidFill>
                          <a:latin typeface="Open Sans"/>
                          <a:ea typeface="Open Sans"/>
                          <a:cs typeface="Open Sans"/>
                          <a:sym typeface="Open Sans"/>
                        </a:rPr>
                        <a:t> or</a:t>
                      </a:r>
                      <a:r>
                        <a:rPr b="1" lang="en-US" sz="1600" u="none" cap="none" strike="noStrike">
                          <a:solidFill>
                            <a:srgbClr val="000000"/>
                          </a:solidFill>
                          <a:latin typeface="Open Sans"/>
                          <a:ea typeface="Open Sans"/>
                          <a:cs typeface="Open Sans"/>
                          <a:sym typeface="Open Sans"/>
                        </a:rPr>
                        <a:t> (…) </a:t>
                      </a:r>
                      <a:r>
                        <a:rPr lang="en-US" sz="1600" u="none" cap="none" strike="noStrike">
                          <a:solidFill>
                            <a:srgbClr val="000000"/>
                          </a:solidFill>
                          <a:latin typeface="Open Sans"/>
                          <a:ea typeface="Open Sans"/>
                          <a:cs typeface="Open Sans"/>
                          <a:sym typeface="Open Sans"/>
                        </a:rPr>
                        <a:t>allows you to search for </a:t>
                      </a:r>
                      <a:r>
                        <a:rPr b="1" lang="en-US" sz="1600" u="none" cap="none" strike="noStrike">
                          <a:solidFill>
                            <a:srgbClr val="000000"/>
                          </a:solidFill>
                          <a:latin typeface="Open Sans"/>
                          <a:ea typeface="Open Sans"/>
                          <a:cs typeface="Open Sans"/>
                          <a:sym typeface="Open Sans"/>
                        </a:rPr>
                        <a:t>an exact phrase</a:t>
                      </a:r>
                      <a:endParaRPr sz="16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400" u="none" cap="none" strike="noStrike"/>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Open Sans"/>
                          <a:ea typeface="Open Sans"/>
                          <a:cs typeface="Open Sans"/>
                          <a:sym typeface="Open Sans"/>
                        </a:rPr>
                        <a:t>“crop plantation” and (soil condition)</a:t>
                      </a:r>
                      <a:endParaRPr sz="16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815625">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Open Sans"/>
                          <a:ea typeface="Open Sans"/>
                          <a:cs typeface="Open Sans"/>
                          <a:sym typeface="Open Sans"/>
                        </a:rPr>
                        <a:t>Truncation/wildcards</a:t>
                      </a:r>
                      <a:endParaRPr sz="16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5DCE4"/>
                    </a:solidFill>
                  </a:tcPr>
                </a:tc>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Open Sans"/>
                          <a:ea typeface="Open Sans"/>
                          <a:cs typeface="Open Sans"/>
                          <a:sym typeface="Open Sans"/>
                        </a:rPr>
                        <a:t>*</a:t>
                      </a:r>
                      <a:r>
                        <a:rPr lang="en-US" sz="1600" u="none" cap="none" strike="noStrike">
                          <a:solidFill>
                            <a:srgbClr val="000000"/>
                          </a:solidFill>
                          <a:latin typeface="Open Sans"/>
                          <a:ea typeface="Open Sans"/>
                          <a:cs typeface="Open Sans"/>
                          <a:sym typeface="Open Sans"/>
                        </a:rPr>
                        <a:t> or </a:t>
                      </a:r>
                      <a:r>
                        <a:rPr b="1" lang="en-US" sz="1600" u="none" cap="none" strike="noStrike">
                          <a:solidFill>
                            <a:srgbClr val="000000"/>
                          </a:solidFill>
                          <a:latin typeface="Open Sans"/>
                          <a:ea typeface="Open Sans"/>
                          <a:cs typeface="Open Sans"/>
                          <a:sym typeface="Open Sans"/>
                        </a:rPr>
                        <a:t>$ </a:t>
                      </a:r>
                      <a:r>
                        <a:rPr lang="en-US" sz="1600" u="none" cap="none" strike="noStrike">
                          <a:solidFill>
                            <a:srgbClr val="000000"/>
                          </a:solidFill>
                          <a:latin typeface="Open Sans"/>
                          <a:ea typeface="Open Sans"/>
                          <a:cs typeface="Open Sans"/>
                          <a:sym typeface="Open Sans"/>
                        </a:rPr>
                        <a:t>allow you to search for alternative</a:t>
                      </a:r>
                      <a:r>
                        <a:rPr b="1" lang="en-US" sz="1600" u="none" cap="none" strike="noStrike">
                          <a:solidFill>
                            <a:srgbClr val="000000"/>
                          </a:solidFill>
                          <a:latin typeface="Open Sans"/>
                          <a:ea typeface="Open Sans"/>
                          <a:cs typeface="Open Sans"/>
                          <a:sym typeface="Open Sans"/>
                        </a:rPr>
                        <a:t> spellings</a:t>
                      </a:r>
                      <a:endParaRPr sz="16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400" u="none" cap="none" strike="noStrike"/>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Open Sans"/>
                          <a:ea typeface="Open Sans"/>
                          <a:cs typeface="Open Sans"/>
                          <a:sym typeface="Open Sans"/>
                        </a:rPr>
                        <a:t>child* for child OR child</a:t>
                      </a:r>
                      <a:r>
                        <a:rPr lang="en-US" sz="1600" u="sng" cap="none" strike="noStrike">
                          <a:solidFill>
                            <a:srgbClr val="000000"/>
                          </a:solidFill>
                          <a:latin typeface="Open Sans"/>
                          <a:ea typeface="Open Sans"/>
                          <a:cs typeface="Open Sans"/>
                          <a:sym typeface="Open Sans"/>
                        </a:rPr>
                        <a:t>s </a:t>
                      </a:r>
                      <a:r>
                        <a:rPr lang="en-US" sz="1600" u="none" cap="none" strike="noStrike">
                          <a:solidFill>
                            <a:srgbClr val="000000"/>
                          </a:solidFill>
                          <a:latin typeface="Open Sans"/>
                          <a:ea typeface="Open Sans"/>
                          <a:cs typeface="Open Sans"/>
                          <a:sym typeface="Open Sans"/>
                        </a:rPr>
                        <a:t>OR child</a:t>
                      </a:r>
                      <a:r>
                        <a:rPr lang="en-US" sz="1600" u="sng" cap="none" strike="noStrike">
                          <a:solidFill>
                            <a:srgbClr val="000000"/>
                          </a:solidFill>
                          <a:latin typeface="Open Sans"/>
                          <a:ea typeface="Open Sans"/>
                          <a:cs typeface="Open Sans"/>
                          <a:sym typeface="Open Sans"/>
                        </a:rPr>
                        <a:t>ren</a:t>
                      </a:r>
                      <a:endParaRPr sz="1600" u="none" cap="none" strike="noStrike">
                        <a:latin typeface="Open Sans"/>
                        <a:ea typeface="Open Sans"/>
                        <a:cs typeface="Open Sans"/>
                        <a:sym typeface="Open Sans"/>
                      </a:endParaRPr>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Open Sans"/>
                          <a:ea typeface="Open Sans"/>
                          <a:cs typeface="Open Sans"/>
                          <a:sym typeface="Open Sans"/>
                        </a:rPr>
                        <a:t>parasite* for parasite OR parasite</a:t>
                      </a:r>
                      <a:r>
                        <a:rPr lang="en-US" sz="1600" u="sng" cap="none" strike="noStrike">
                          <a:solidFill>
                            <a:srgbClr val="000000"/>
                          </a:solidFill>
                          <a:latin typeface="Open Sans"/>
                          <a:ea typeface="Open Sans"/>
                          <a:cs typeface="Open Sans"/>
                          <a:sym typeface="Open Sans"/>
                        </a:rPr>
                        <a:t>s</a:t>
                      </a:r>
                      <a:endParaRPr sz="16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537200">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Open Sans"/>
                          <a:ea typeface="Open Sans"/>
                          <a:cs typeface="Open Sans"/>
                          <a:sym typeface="Open Sans"/>
                        </a:rPr>
                        <a:t>Alternate spellings</a:t>
                      </a:r>
                      <a:endParaRPr sz="16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5DCE4"/>
                    </a:solidFill>
                  </a:tcPr>
                </a:tc>
                <a:tc>
                  <a:txBody>
                    <a:bodyPr/>
                    <a:lstStyle/>
                    <a:p>
                      <a:pPr indent="0" lvl="0" marL="0" marR="0" rtl="0" algn="just">
                        <a:lnSpc>
                          <a:spcPct val="100000"/>
                        </a:lnSpc>
                        <a:spcBef>
                          <a:spcPts val="0"/>
                        </a:spcBef>
                        <a:spcAft>
                          <a:spcPts val="0"/>
                        </a:spcAft>
                        <a:buClr>
                          <a:srgbClr val="000000"/>
                        </a:buClr>
                        <a:buSzPts val="1600"/>
                        <a:buFont typeface="Arial"/>
                        <a:buNone/>
                      </a:pPr>
                      <a:r>
                        <a:rPr b="1" lang="en-US" sz="1600" u="none" cap="none" strike="noStrike">
                          <a:solidFill>
                            <a:srgbClr val="000000"/>
                          </a:solidFill>
                          <a:latin typeface="Open Sans"/>
                          <a:ea typeface="Open Sans"/>
                          <a:cs typeface="Open Sans"/>
                          <a:sym typeface="Open Sans"/>
                        </a:rPr>
                        <a:t>?</a:t>
                      </a:r>
                      <a:r>
                        <a:rPr lang="en-US" sz="1600" u="none" cap="none" strike="noStrike">
                          <a:solidFill>
                            <a:srgbClr val="000000"/>
                          </a:solidFill>
                          <a:latin typeface="Open Sans"/>
                          <a:ea typeface="Open Sans"/>
                          <a:cs typeface="Open Sans"/>
                          <a:sym typeface="Open Sans"/>
                        </a:rPr>
                        <a:t> can be used to substitute for characters anywhere in a word</a:t>
                      </a:r>
                      <a:endParaRPr sz="1600" u="none" cap="none" strike="noStrike">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Open Sans"/>
                          <a:ea typeface="Open Sans"/>
                          <a:cs typeface="Open Sans"/>
                          <a:sym typeface="Open Sans"/>
                        </a:rPr>
                        <a:t> </a:t>
                      </a:r>
                      <a:endParaRPr sz="1400" u="none" cap="none" strike="noStrike"/>
                    </a:p>
                    <a:p>
                      <a:pPr indent="0" lvl="0" marL="0" marR="0" rtl="0" algn="just">
                        <a:lnSpc>
                          <a:spcPct val="100000"/>
                        </a:lnSpc>
                        <a:spcBef>
                          <a:spcPts val="0"/>
                        </a:spcBef>
                        <a:spcAft>
                          <a:spcPts val="0"/>
                        </a:spcAft>
                        <a:buClr>
                          <a:srgbClr val="000000"/>
                        </a:buClr>
                        <a:buSzPts val="1600"/>
                        <a:buFont typeface="Arial"/>
                        <a:buNone/>
                      </a:pPr>
                      <a:r>
                        <a:rPr lang="en-US" sz="1600" u="none" cap="none" strike="noStrike">
                          <a:solidFill>
                            <a:srgbClr val="000000"/>
                          </a:solidFill>
                          <a:latin typeface="Open Sans"/>
                          <a:ea typeface="Open Sans"/>
                          <a:cs typeface="Open Sans"/>
                          <a:sym typeface="Open Sans"/>
                        </a:rPr>
                        <a:t>wom</a:t>
                      </a:r>
                      <a:r>
                        <a:rPr b="1" lang="en-US" sz="1600" u="none" cap="none" strike="noStrike">
                          <a:solidFill>
                            <a:srgbClr val="000000"/>
                          </a:solidFill>
                          <a:latin typeface="Open Sans"/>
                          <a:ea typeface="Open Sans"/>
                          <a:cs typeface="Open Sans"/>
                          <a:sym typeface="Open Sans"/>
                        </a:rPr>
                        <a:t>?</a:t>
                      </a:r>
                      <a:r>
                        <a:rPr lang="en-US" sz="1600" u="none" cap="none" strike="noStrike">
                          <a:solidFill>
                            <a:srgbClr val="000000"/>
                          </a:solidFill>
                          <a:latin typeface="Open Sans"/>
                          <a:ea typeface="Open Sans"/>
                          <a:cs typeface="Open Sans"/>
                          <a:sym typeface="Open Sans"/>
                        </a:rPr>
                        <a:t>n would search for “wom</a:t>
                      </a:r>
                      <a:r>
                        <a:rPr lang="en-US" sz="1600" u="sng" cap="none" strike="noStrike">
                          <a:solidFill>
                            <a:srgbClr val="000000"/>
                          </a:solidFill>
                          <a:latin typeface="Open Sans"/>
                          <a:ea typeface="Open Sans"/>
                          <a:cs typeface="Open Sans"/>
                          <a:sym typeface="Open Sans"/>
                        </a:rPr>
                        <a:t>a</a:t>
                      </a:r>
                      <a:r>
                        <a:rPr lang="en-US" sz="1600" u="none" cap="none" strike="noStrike">
                          <a:solidFill>
                            <a:srgbClr val="000000"/>
                          </a:solidFill>
                          <a:latin typeface="Open Sans"/>
                          <a:ea typeface="Open Sans"/>
                          <a:cs typeface="Open Sans"/>
                          <a:sym typeface="Open Sans"/>
                        </a:rPr>
                        <a:t>n” and “wom</a:t>
                      </a:r>
                      <a:r>
                        <a:rPr lang="en-US" sz="1600" u="sng" cap="none" strike="noStrike">
                          <a:solidFill>
                            <a:srgbClr val="000000"/>
                          </a:solidFill>
                          <a:latin typeface="Open Sans"/>
                          <a:ea typeface="Open Sans"/>
                          <a:cs typeface="Open Sans"/>
                          <a:sym typeface="Open Sans"/>
                        </a:rPr>
                        <a:t>e</a:t>
                      </a:r>
                      <a:r>
                        <a:rPr lang="en-US" sz="1600" u="none" cap="none" strike="noStrike">
                          <a:solidFill>
                            <a:srgbClr val="000000"/>
                          </a:solidFill>
                          <a:latin typeface="Open Sans"/>
                          <a:ea typeface="Open Sans"/>
                          <a:cs typeface="Open Sans"/>
                          <a:sym typeface="Open Sans"/>
                        </a:rPr>
                        <a:t>n”</a:t>
                      </a:r>
                      <a:endParaRPr sz="1600" u="none" cap="none" strike="noStrike">
                        <a:latin typeface="Open Sans"/>
                        <a:ea typeface="Open Sans"/>
                        <a:cs typeface="Open Sans"/>
                        <a:sym typeface="Open Sa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Search limits</a:t>
            </a:r>
            <a:endParaRPr>
              <a:solidFill>
                <a:srgbClr val="586F7C"/>
              </a:solidFill>
              <a:latin typeface="Open Sans"/>
              <a:ea typeface="Open Sans"/>
              <a:cs typeface="Open Sans"/>
              <a:sym typeface="Open Sans"/>
            </a:endParaRPr>
          </a:p>
        </p:txBody>
      </p:sp>
      <p:sp>
        <p:nvSpPr>
          <p:cNvPr id="207" name="Google Shape;207;p16"/>
          <p:cNvSpPr txBox="1"/>
          <p:nvPr>
            <p:ph idx="1" type="body"/>
          </p:nvPr>
        </p:nvSpPr>
        <p:spPr>
          <a:xfrm>
            <a:off x="0" y="1780343"/>
            <a:ext cx="5989780" cy="4117716"/>
          </a:xfrm>
          <a:prstGeom prst="rect">
            <a:avLst/>
          </a:prstGeom>
          <a:noFill/>
          <a:ln>
            <a:noFill/>
          </a:ln>
        </p:spPr>
        <p:txBody>
          <a:bodyPr anchorCtr="0" anchor="t" bIns="45700" lIns="91425" spcFirstLastPara="1" rIns="91425" wrap="square" tIns="45700">
            <a:noAutofit/>
          </a:bodyPr>
          <a:lstStyle/>
          <a:p>
            <a:pPr indent="0" lvl="0" marL="127000" rtl="0" algn="l">
              <a:lnSpc>
                <a:spcPct val="150000"/>
              </a:lnSpc>
              <a:spcBef>
                <a:spcPts val="1000"/>
              </a:spcBef>
              <a:spcAft>
                <a:spcPts val="0"/>
              </a:spcAft>
              <a:buClr>
                <a:schemeClr val="dk1"/>
              </a:buClr>
              <a:buSzPts val="2500"/>
              <a:buNone/>
            </a:pPr>
            <a:r>
              <a:rPr lang="en-US" sz="2500">
                <a:solidFill>
                  <a:schemeClr val="dk1"/>
                </a:solidFill>
                <a:latin typeface="Open Sans"/>
                <a:ea typeface="Open Sans"/>
                <a:cs typeface="Open Sans"/>
                <a:sym typeface="Open Sans"/>
              </a:rPr>
              <a:t>Most databases &amp; search platforms allow you to limit a search by author, title, journal, date, and language etc</a:t>
            </a:r>
            <a:endParaRPr sz="2500">
              <a:solidFill>
                <a:schemeClr val="dk1"/>
              </a:solidFill>
              <a:latin typeface="Open Sans"/>
              <a:ea typeface="Open Sans"/>
              <a:cs typeface="Open Sans"/>
              <a:sym typeface="Open Sans"/>
            </a:endParaRPr>
          </a:p>
          <a:p>
            <a:pPr indent="-342900" lvl="1" marL="927100" rtl="0" algn="l">
              <a:lnSpc>
                <a:spcPct val="150000"/>
              </a:lnSpc>
              <a:spcBef>
                <a:spcPts val="2100"/>
              </a:spcBef>
              <a:spcAft>
                <a:spcPts val="0"/>
              </a:spcAft>
              <a:buClr>
                <a:schemeClr val="dk1"/>
              </a:buClr>
              <a:buSzPts val="2100"/>
              <a:buChar char="○"/>
            </a:pPr>
            <a:r>
              <a:rPr lang="en-US" sz="2100">
                <a:solidFill>
                  <a:schemeClr val="dk1"/>
                </a:solidFill>
                <a:latin typeface="Open Sans"/>
                <a:ea typeface="Open Sans"/>
                <a:cs typeface="Open Sans"/>
                <a:sym typeface="Open Sans"/>
              </a:rPr>
              <a:t>You can use an advance search and refine your options on a search platform.</a:t>
            </a:r>
            <a:endParaRPr/>
          </a:p>
          <a:p>
            <a:pPr indent="-342900" lvl="1" marL="927100" rtl="0" algn="l">
              <a:lnSpc>
                <a:spcPct val="150000"/>
              </a:lnSpc>
              <a:spcBef>
                <a:spcPts val="2100"/>
              </a:spcBef>
              <a:spcAft>
                <a:spcPts val="0"/>
              </a:spcAft>
              <a:buClr>
                <a:schemeClr val="dk1"/>
              </a:buClr>
              <a:buSzPts val="2100"/>
              <a:buChar char="○"/>
            </a:pPr>
            <a:r>
              <a:rPr lang="en-US" sz="2100">
                <a:solidFill>
                  <a:schemeClr val="dk1"/>
                </a:solidFill>
                <a:latin typeface="Open Sans"/>
                <a:ea typeface="Open Sans"/>
                <a:cs typeface="Open Sans"/>
                <a:sym typeface="Open Sans"/>
              </a:rPr>
              <a:t>Drop down menus are available. </a:t>
            </a:r>
            <a:endParaRPr/>
          </a:p>
          <a:p>
            <a:pPr indent="-184150" lvl="0" marL="469900" rtl="0" algn="l">
              <a:lnSpc>
                <a:spcPct val="150000"/>
              </a:lnSpc>
              <a:spcBef>
                <a:spcPts val="1000"/>
              </a:spcBef>
              <a:spcAft>
                <a:spcPts val="0"/>
              </a:spcAft>
              <a:buClr>
                <a:schemeClr val="dk1"/>
              </a:buClr>
              <a:buSzPts val="2500"/>
              <a:buNone/>
            </a:pPr>
            <a:r>
              <a:t/>
            </a:r>
            <a:endParaRPr sz="2500">
              <a:solidFill>
                <a:schemeClr val="dk1"/>
              </a:solidFill>
              <a:latin typeface="Open Sans"/>
              <a:ea typeface="Open Sans"/>
              <a:cs typeface="Open Sans"/>
              <a:sym typeface="Open Sans"/>
            </a:endParaRPr>
          </a:p>
        </p:txBody>
      </p:sp>
      <p:pic>
        <p:nvPicPr>
          <p:cNvPr descr="https://lh6.googleusercontent.com/ZsRyR9sq6hZunagmf2qWvj9dGKQD9Bjxignh7-qpJZIdOhjweQZ5N5wy0iFBqLpQD4g_tmJe6VfXMRHCkC_JhUFp_JlJJkp15j6qhSEFF4EUnPNXQ_qlA18kJztq2uzVO6Zfd9iS" id="208" name="Google Shape;208;p16"/>
          <p:cNvPicPr preferRelativeResize="0"/>
          <p:nvPr/>
        </p:nvPicPr>
        <p:blipFill rotWithShape="1">
          <a:blip r:embed="rId3">
            <a:alphaModFix/>
          </a:blip>
          <a:srcRect b="0" l="0" r="0" t="0"/>
          <a:stretch/>
        </p:blipFill>
        <p:spPr>
          <a:xfrm>
            <a:off x="6103106" y="2048256"/>
            <a:ext cx="5753504" cy="44256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Summary</a:t>
            </a:r>
            <a:endParaRPr>
              <a:solidFill>
                <a:srgbClr val="004890"/>
              </a:solidFill>
              <a:latin typeface="Open Sans"/>
              <a:ea typeface="Open Sans"/>
              <a:cs typeface="Open Sans"/>
              <a:sym typeface="Open Sans"/>
            </a:endParaRPr>
          </a:p>
        </p:txBody>
      </p:sp>
      <p:sp>
        <p:nvSpPr>
          <p:cNvPr id="215" name="Google Shape;215;p20"/>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rmAutofit/>
          </a:bodyPr>
          <a:lstStyle/>
          <a:p>
            <a:pPr indent="-342900" lvl="0" marL="460375" rtl="0" algn="l">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This lesson focused on building search queries  and the use of advanced search techniques to conduct an effective literature search.</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a88abbf903_0_0"/>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21" name="Google Shape;221;ga88abbf903_0_0"/>
          <p:cNvSpPr txBox="1"/>
          <p:nvPr>
            <p:ph idx="1" type="body"/>
          </p:nvPr>
        </p:nvSpPr>
        <p:spPr>
          <a:xfrm>
            <a:off x="656075" y="1839650"/>
            <a:ext cx="9613800" cy="465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Cooper, C., Booth, A., Varley-Campbell, J., Britten, N. &amp; Garside, R. 2018. Defining the process to literature searching in systematic reviews: a literature review of guidance and supporting studies. BMC Medical Research Methodology, 18(1): 85. https://doi.org/10.1186/s12874-018-0545-3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ISU. 2019. Refine your search. In: International Space University Library [online]. [Cited 2 October 2020]. https://isulibrary.isunet.edu/index.php?lvl=cmspage&amp;pageid=4&amp;id_article=955</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Smith, C. 2020. Oxford LibGuides: Systematic Reviews and Evidence Syntheses: Home [online]. [Cited 2 October 2020]. https://ox.libguides.com/systematic-reviews/home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University of Leeds Library. 2020. Literature searching explained. In: University of Leeds [online]. [Cited 2 October 2020]. https://library.leeds.ac.uk/info/1404/literature_searching/14/literature_searching_explained/5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2016. Searching for literature. In: Wageningen University &amp; Research Library [online]. [Cited 2 October 2020]. https://www.wur.nl/en/Library/Students/Searching-for-literature.htm</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2019. E-learning modules. In: Wageningen University &amp; Research Library [online]. [Cited 2 October 2020]. https://www.wur.nl/en/Library/Students/e-learning-modules.htm</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 The 4 W’s. In: Wageningen University &amp; Research Library [online]. [Cited 4 October 2020]. https://library.wur.nl/infoboard/module_2/page14872.html</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WHO. 2019. Hinari Basic Course. In: WHO [online]. [Cited 2 October 2020]. http://www.who.int/hinari/training/Basic_Course/en/ </a:t>
            </a:r>
            <a:endParaRPr sz="1200">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27" name="Google Shape;227;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u="sng">
                <a:solidFill>
                  <a:srgbClr val="586F7C"/>
                </a:solidFill>
                <a:latin typeface="Open Sans"/>
                <a:ea typeface="Open Sans"/>
                <a:cs typeface="Open Sans"/>
                <a:sym typeface="Open Sans"/>
                <a:hlinkClick r:id="rId4">
                  <a:extLst>
                    <a:ext uri="{A12FA001-AC4F-418D-AE19-62706E023703}">
                      <ahyp:hlinkClr val="tx"/>
                    </a:ext>
                  </a:extLst>
                </a:hlinkClick>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33" name="Google Shape;233;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34" name="Google Shape;234;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35" name="Google Shape;235;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36" name="Google Shape;236;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37" name="Google Shape;237;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38" name="Google Shape;238;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611130" cy="4511997"/>
          </a:xfrm>
          <a:prstGeom prst="rect">
            <a:avLst/>
          </a:prstGeom>
          <a:noFill/>
          <a:ln>
            <a:noFill/>
          </a:ln>
        </p:spPr>
        <p:txBody>
          <a:bodyPr anchorCtr="0" anchor="t" bIns="45700" lIns="91425" spcFirstLastPara="1" rIns="91425" wrap="square" tIns="45700">
            <a:normAutofit/>
          </a:bodyPr>
          <a:lstStyle/>
          <a:p>
            <a:pPr indent="-228600" lvl="0" marL="228600" rtl="0" algn="l">
              <a:lnSpc>
                <a:spcPct val="115000"/>
              </a:lnSpc>
              <a:spcBef>
                <a:spcPts val="0"/>
              </a:spcBef>
              <a:spcAft>
                <a:spcPts val="0"/>
              </a:spcAft>
              <a:buClr>
                <a:schemeClr val="dk2"/>
              </a:buClr>
              <a:buSzPts val="2400"/>
              <a:buFont typeface="Open Sans"/>
              <a:buChar char="●"/>
            </a:pPr>
            <a:r>
              <a:rPr lang="en-US" sz="2029">
                <a:solidFill>
                  <a:schemeClr val="dk1"/>
                </a:solidFill>
                <a:latin typeface="Open Sans"/>
                <a:ea typeface="Open Sans"/>
                <a:cs typeface="Open Sans"/>
                <a:sym typeface="Open Sans"/>
              </a:rPr>
              <a:t>Literature search </a:t>
            </a:r>
            <a:endParaRPr/>
          </a:p>
          <a:p>
            <a:pPr indent="-228600" lvl="0" marL="228600" rtl="0" algn="l">
              <a:lnSpc>
                <a:spcPct val="115000"/>
              </a:lnSpc>
              <a:spcBef>
                <a:spcPts val="0"/>
              </a:spcBef>
              <a:spcAft>
                <a:spcPts val="0"/>
              </a:spcAft>
              <a:buClr>
                <a:schemeClr val="dk2"/>
              </a:buClr>
              <a:buSzPts val="2400"/>
              <a:buFont typeface="Open Sans"/>
              <a:buChar char="●"/>
            </a:pPr>
            <a:r>
              <a:rPr lang="en-US" sz="2029">
                <a:solidFill>
                  <a:schemeClr val="dk1"/>
                </a:solidFill>
                <a:latin typeface="Open Sans"/>
                <a:ea typeface="Open Sans"/>
                <a:cs typeface="Open Sans"/>
                <a:sym typeface="Open Sans"/>
              </a:rPr>
              <a:t>Search strategies</a:t>
            </a:r>
            <a:endParaRPr/>
          </a:p>
          <a:p>
            <a:pPr indent="-228600" lvl="0" marL="228600" rtl="0" algn="l">
              <a:lnSpc>
                <a:spcPct val="115000"/>
              </a:lnSpc>
              <a:spcBef>
                <a:spcPts val="0"/>
              </a:spcBef>
              <a:spcAft>
                <a:spcPts val="0"/>
              </a:spcAft>
              <a:buClr>
                <a:schemeClr val="dk2"/>
              </a:buClr>
              <a:buSzPts val="2400"/>
              <a:buFont typeface="Open Sans"/>
              <a:buChar char="●"/>
            </a:pPr>
            <a:r>
              <a:rPr lang="en-US" sz="2029">
                <a:solidFill>
                  <a:schemeClr val="dk1"/>
                </a:solidFill>
                <a:latin typeface="Open Sans"/>
                <a:ea typeface="Open Sans"/>
                <a:cs typeface="Open Sans"/>
                <a:sym typeface="Open Sans"/>
              </a:rPr>
              <a:t>Refining a search</a:t>
            </a:r>
            <a:endParaRPr/>
          </a:p>
          <a:p>
            <a:pPr indent="-228600" lvl="0" marL="228600" rtl="0" algn="l">
              <a:lnSpc>
                <a:spcPct val="115000"/>
              </a:lnSpc>
              <a:spcBef>
                <a:spcPts val="0"/>
              </a:spcBef>
              <a:spcAft>
                <a:spcPts val="0"/>
              </a:spcAft>
              <a:buClr>
                <a:schemeClr val="dk2"/>
              </a:buClr>
              <a:buSzPts val="2400"/>
              <a:buFont typeface="Open Sans"/>
              <a:buChar char="●"/>
            </a:pPr>
            <a:r>
              <a:rPr lang="en-US" sz="2029">
                <a:solidFill>
                  <a:schemeClr val="dk1"/>
                </a:solidFill>
                <a:latin typeface="Open Sans"/>
                <a:ea typeface="Open Sans"/>
                <a:cs typeface="Open Sans"/>
                <a:sym typeface="Open Sans"/>
              </a:rPr>
              <a:t>Search  filters</a:t>
            </a:r>
            <a:endParaRPr/>
          </a:p>
          <a:p>
            <a:pPr indent="-228600" lvl="1" marL="685800" rtl="0" algn="l">
              <a:lnSpc>
                <a:spcPct val="115000"/>
              </a:lnSpc>
              <a:spcBef>
                <a:spcPts val="0"/>
              </a:spcBef>
              <a:spcAft>
                <a:spcPts val="0"/>
              </a:spcAft>
              <a:buClr>
                <a:schemeClr val="dk2"/>
              </a:buClr>
              <a:buSzPts val="2000"/>
              <a:buFont typeface="Open Sans"/>
              <a:buChar char="●"/>
            </a:pPr>
            <a:r>
              <a:rPr lang="en-US" sz="2029">
                <a:solidFill>
                  <a:schemeClr val="dk1"/>
                </a:solidFill>
                <a:latin typeface="Open Sans"/>
                <a:ea typeface="Open Sans"/>
                <a:cs typeface="Open Sans"/>
                <a:sym typeface="Open Sans"/>
              </a:rPr>
              <a:t>Boolean operators</a:t>
            </a:r>
            <a:endParaRPr/>
          </a:p>
          <a:p>
            <a:pPr indent="-228600" lvl="1" marL="685800" rtl="0" algn="l">
              <a:lnSpc>
                <a:spcPct val="115000"/>
              </a:lnSpc>
              <a:spcBef>
                <a:spcPts val="0"/>
              </a:spcBef>
              <a:spcAft>
                <a:spcPts val="0"/>
              </a:spcAft>
              <a:buClr>
                <a:schemeClr val="dk2"/>
              </a:buClr>
              <a:buSzPts val="2000"/>
              <a:buFont typeface="Open Sans"/>
              <a:buChar char="●"/>
            </a:pPr>
            <a:r>
              <a:rPr lang="en-US" sz="2029">
                <a:solidFill>
                  <a:schemeClr val="dk1"/>
                </a:solidFill>
                <a:latin typeface="Open Sans"/>
                <a:ea typeface="Open Sans"/>
                <a:cs typeface="Open Sans"/>
                <a:sym typeface="Open Sans"/>
              </a:rPr>
              <a:t>Parentheses and wildcards</a:t>
            </a:r>
            <a:endParaRPr/>
          </a:p>
          <a:p>
            <a:pPr indent="-228600" lvl="1" marL="685800" rtl="0" algn="l">
              <a:lnSpc>
                <a:spcPct val="115000"/>
              </a:lnSpc>
              <a:spcBef>
                <a:spcPts val="0"/>
              </a:spcBef>
              <a:spcAft>
                <a:spcPts val="0"/>
              </a:spcAft>
              <a:buClr>
                <a:schemeClr val="dk2"/>
              </a:buClr>
              <a:buSzPts val="2000"/>
              <a:buFont typeface="Open Sans"/>
              <a:buChar char="●"/>
            </a:pPr>
            <a:r>
              <a:rPr lang="en-US" sz="2029">
                <a:solidFill>
                  <a:schemeClr val="dk1"/>
                </a:solidFill>
                <a:latin typeface="Open Sans"/>
                <a:ea typeface="Open Sans"/>
                <a:cs typeface="Open Sans"/>
                <a:sym typeface="Open Sans"/>
              </a:rPr>
              <a:t>Search limits </a:t>
            </a:r>
            <a:endParaRPr/>
          </a:p>
          <a:p>
            <a:pPr indent="-228600" lvl="0" marL="228600" rtl="0" algn="l">
              <a:lnSpc>
                <a:spcPct val="115000"/>
              </a:lnSpc>
              <a:spcBef>
                <a:spcPts val="0"/>
              </a:spcBef>
              <a:spcAft>
                <a:spcPts val="0"/>
              </a:spcAft>
              <a:buClr>
                <a:schemeClr val="dk2"/>
              </a:buClr>
              <a:buSzPts val="2400"/>
              <a:buFont typeface="Open Sans"/>
              <a:buChar char="●"/>
            </a:pPr>
            <a:r>
              <a:rPr lang="en-US" sz="2029">
                <a:solidFill>
                  <a:schemeClr val="dk1"/>
                </a:solidFill>
                <a:latin typeface="Open Sans"/>
                <a:ea typeface="Open Sans"/>
                <a:cs typeface="Open Sans"/>
                <a:sym typeface="Open Sans"/>
              </a:rPr>
              <a:t>Summary</a:t>
            </a:r>
            <a:endParaRPr/>
          </a:p>
          <a:p>
            <a:pPr indent="-76200" lvl="0" marL="228600" rtl="0" algn="l">
              <a:lnSpc>
                <a:spcPct val="115000"/>
              </a:lnSpc>
              <a:spcBef>
                <a:spcPts val="0"/>
              </a:spcBef>
              <a:spcAft>
                <a:spcPts val="0"/>
              </a:spcAft>
              <a:buClr>
                <a:schemeClr val="dk2"/>
              </a:buClr>
              <a:buSzPts val="2400"/>
              <a:buFont typeface="Open Sans"/>
              <a:buNone/>
            </a:pPr>
            <a:r>
              <a:t/>
            </a:r>
            <a:endParaRPr sz="1679">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v1.1 November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Build a search strategy.</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Use the advanced search techniques for the most relevant search results.  </a:t>
            </a:r>
            <a:endParaRPr>
              <a:solidFill>
                <a:schemeClr val="dk1"/>
              </a:solidFill>
              <a:latin typeface="Open Sans"/>
              <a:ea typeface="Open Sans"/>
              <a:cs typeface="Open Sans"/>
              <a:sym typeface="Open Sans"/>
            </a:endParaRPr>
          </a:p>
          <a:p>
            <a:pPr indent="-342900" lvl="0" marL="355600" rtl="0" algn="l">
              <a:lnSpc>
                <a:spcPct val="150000"/>
              </a:lnSpc>
              <a:spcBef>
                <a:spcPts val="0"/>
              </a:spcBef>
              <a:spcAft>
                <a:spcPts val="0"/>
              </a:spcAft>
              <a:buClr>
                <a:schemeClr val="dk2"/>
              </a:buClr>
              <a:buSzPts val="2200"/>
              <a:buChar char="●"/>
            </a:pPr>
            <a:r>
              <a:rPr lang="en-US">
                <a:solidFill>
                  <a:schemeClr val="dk1"/>
                </a:solidFill>
                <a:latin typeface="Open Sans"/>
                <a:ea typeface="Open Sans"/>
                <a:cs typeface="Open Sans"/>
                <a:sym typeface="Open Sans"/>
              </a:rPr>
              <a:t>Locate the best information resources for an effective literature search.</a:t>
            </a:r>
            <a:endParaRPr>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493222"/>
            <a:ext cx="8033657" cy="975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is a literature search?</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548640" y="2051356"/>
            <a:ext cx="10753344" cy="4331156"/>
          </a:xfrm>
          <a:prstGeom prst="rect">
            <a:avLst/>
          </a:prstGeom>
          <a:noFill/>
          <a:ln>
            <a:noFill/>
          </a:ln>
        </p:spPr>
        <p:txBody>
          <a:bodyPr anchorCtr="0" anchor="t" bIns="45700" lIns="91425" spcFirstLastPara="1" rIns="91425" wrap="square" tIns="45700">
            <a:normAutofit/>
          </a:bodyPr>
          <a:lstStyle/>
          <a:p>
            <a:pPr indent="-457200" lvl="0" marL="469900" rtl="0" algn="l">
              <a:lnSpc>
                <a:spcPct val="140000"/>
              </a:lnSpc>
              <a:spcBef>
                <a:spcPts val="0"/>
              </a:spcBef>
              <a:spcAft>
                <a:spcPts val="0"/>
              </a:spcAft>
              <a:buClr>
                <a:schemeClr val="dk2"/>
              </a:buClr>
              <a:buSzPts val="2200"/>
              <a:buChar char="●"/>
            </a:pPr>
            <a:r>
              <a:rPr lang="en-US" sz="2800">
                <a:solidFill>
                  <a:schemeClr val="dk1"/>
                </a:solidFill>
                <a:latin typeface="Open Sans"/>
                <a:ea typeface="Open Sans"/>
                <a:cs typeface="Open Sans"/>
                <a:sym typeface="Open Sans"/>
              </a:rPr>
              <a:t>A </a:t>
            </a:r>
            <a:r>
              <a:rPr b="1" lang="en-US" sz="2800">
                <a:solidFill>
                  <a:schemeClr val="dk1"/>
                </a:solidFill>
                <a:latin typeface="Open Sans"/>
                <a:ea typeface="Open Sans"/>
                <a:cs typeface="Open Sans"/>
                <a:sym typeface="Open Sans"/>
              </a:rPr>
              <a:t>literature search</a:t>
            </a:r>
            <a:r>
              <a:rPr lang="en-US" sz="2800">
                <a:solidFill>
                  <a:schemeClr val="dk1"/>
                </a:solidFill>
                <a:latin typeface="Open Sans"/>
                <a:ea typeface="Open Sans"/>
                <a:cs typeface="Open Sans"/>
                <a:sym typeface="Open Sans"/>
              </a:rPr>
              <a:t> involves finding out what other work has already been done in the field in which you focus.</a:t>
            </a:r>
            <a:endParaRPr/>
          </a:p>
          <a:p>
            <a:pPr indent="-457200" lvl="1" marL="927100" rtl="0" algn="l">
              <a:lnSpc>
                <a:spcPct val="140000"/>
              </a:lnSpc>
              <a:spcBef>
                <a:spcPts val="0"/>
              </a:spcBef>
              <a:spcAft>
                <a:spcPts val="0"/>
              </a:spcAft>
              <a:buClr>
                <a:schemeClr val="dk2"/>
              </a:buClr>
              <a:buSzPts val="2200"/>
              <a:buChar char="○"/>
            </a:pPr>
            <a:r>
              <a:rPr lang="en-US" sz="2400">
                <a:solidFill>
                  <a:schemeClr val="dk1"/>
                </a:solidFill>
                <a:latin typeface="Open Sans"/>
                <a:ea typeface="Open Sans"/>
                <a:cs typeface="Open Sans"/>
                <a:sym typeface="Open Sans"/>
              </a:rPr>
              <a:t>It involves survey of publications and information on a specific topic. </a:t>
            </a:r>
            <a:endParaRPr sz="2400">
              <a:solidFill>
                <a:schemeClr val="dk1"/>
              </a:solidFill>
              <a:latin typeface="Open Sans"/>
              <a:ea typeface="Open Sans"/>
              <a:cs typeface="Open Sans"/>
              <a:sym typeface="Open Sans"/>
            </a:endParaRPr>
          </a:p>
          <a:p>
            <a:pPr indent="-457200" lvl="0" marL="469900" rtl="0" algn="l">
              <a:lnSpc>
                <a:spcPct val="140000"/>
              </a:lnSpc>
              <a:spcBef>
                <a:spcPts val="0"/>
              </a:spcBef>
              <a:spcAft>
                <a:spcPts val="0"/>
              </a:spcAft>
              <a:buClr>
                <a:schemeClr val="dk2"/>
              </a:buClr>
              <a:buSzPts val="2200"/>
              <a:buChar char="●"/>
            </a:pPr>
            <a:r>
              <a:rPr lang="en-US" sz="2800">
                <a:solidFill>
                  <a:schemeClr val="dk1"/>
                </a:solidFill>
                <a:latin typeface="Open Sans"/>
                <a:ea typeface="Open Sans"/>
                <a:cs typeface="Open Sans"/>
                <a:sym typeface="Open Sans"/>
              </a:rPr>
              <a:t>There are various </a:t>
            </a:r>
            <a:r>
              <a:rPr b="1" lang="en-US" sz="2800">
                <a:solidFill>
                  <a:schemeClr val="dk1"/>
                </a:solidFill>
                <a:latin typeface="Open Sans"/>
                <a:ea typeface="Open Sans"/>
                <a:cs typeface="Open Sans"/>
                <a:sym typeface="Open Sans"/>
              </a:rPr>
              <a:t>search strategies </a:t>
            </a:r>
            <a:r>
              <a:rPr lang="en-US" sz="2800">
                <a:solidFill>
                  <a:schemeClr val="dk1"/>
                </a:solidFill>
                <a:latin typeface="Open Sans"/>
                <a:ea typeface="Open Sans"/>
                <a:cs typeface="Open Sans"/>
                <a:sym typeface="Open Sans"/>
              </a:rPr>
              <a:t>for carrying out a literature search, mainly depends on the stage of your research</a:t>
            </a:r>
            <a:endParaRPr sz="28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742950" lvl="0" marL="742950" rtl="0" algn="l">
              <a:lnSpc>
                <a:spcPct val="90000"/>
              </a:lnSpc>
              <a:spcBef>
                <a:spcPts val="0"/>
              </a:spcBef>
              <a:spcAft>
                <a:spcPts val="0"/>
              </a:spcAft>
              <a:buSzPts val="3600"/>
              <a:buFont typeface="Arial"/>
              <a:buAutoNum type="arabicPeriod"/>
            </a:pPr>
            <a:r>
              <a:rPr lang="en-US">
                <a:solidFill>
                  <a:srgbClr val="586F7C"/>
                </a:solidFill>
                <a:latin typeface="Open Sans"/>
                <a:ea typeface="Open Sans"/>
                <a:cs typeface="Open Sans"/>
                <a:sym typeface="Open Sans"/>
              </a:rPr>
              <a:t>1. Simple search - basic search </a:t>
            </a:r>
            <a:endParaRPr>
              <a:solidFill>
                <a:srgbClr val="586F7C"/>
              </a:solidFill>
              <a:latin typeface="Open Sans"/>
              <a:ea typeface="Open Sans"/>
              <a:cs typeface="Open Sans"/>
              <a:sym typeface="Open Sans"/>
            </a:endParaRPr>
          </a:p>
        </p:txBody>
      </p:sp>
      <p:sp>
        <p:nvSpPr>
          <p:cNvPr id="105" name="Google Shape;105;p40"/>
          <p:cNvSpPr txBox="1"/>
          <p:nvPr>
            <p:ph idx="1" type="body"/>
          </p:nvPr>
        </p:nvSpPr>
        <p:spPr>
          <a:xfrm>
            <a:off x="680324" y="1747954"/>
            <a:ext cx="10435911" cy="4522124"/>
          </a:xfrm>
          <a:prstGeom prst="rect">
            <a:avLst/>
          </a:prstGeom>
          <a:noFill/>
          <a:ln>
            <a:noFill/>
          </a:ln>
        </p:spPr>
        <p:txBody>
          <a:bodyPr anchorCtr="0" anchor="t" bIns="45700" lIns="91425" spcFirstLastPara="1" rIns="91425" wrap="square" tIns="45700">
            <a:noAutofit/>
          </a:bodyPr>
          <a:lstStyle/>
          <a:p>
            <a:pPr indent="-342900" lvl="0" marL="355600" rtl="0" algn="l">
              <a:lnSpc>
                <a:spcPct val="150000"/>
              </a:lnSpc>
              <a:spcBef>
                <a:spcPts val="0"/>
              </a:spcBef>
              <a:spcAft>
                <a:spcPts val="0"/>
              </a:spcAft>
              <a:buClr>
                <a:schemeClr val="dk2"/>
              </a:buClr>
              <a:buSzPts val="2200"/>
              <a:buChar char="●"/>
            </a:pPr>
            <a:r>
              <a:rPr lang="en-US" sz="2600">
                <a:solidFill>
                  <a:schemeClr val="dk1"/>
                </a:solidFill>
                <a:latin typeface="Open Sans"/>
                <a:ea typeface="Open Sans"/>
                <a:cs typeface="Open Sans"/>
                <a:sym typeface="Open Sans"/>
              </a:rPr>
              <a:t>This is a quick and first step search for online resources.</a:t>
            </a:r>
            <a:endParaRPr/>
          </a:p>
          <a:p>
            <a:pPr indent="-342900" lvl="0" marL="355600" rtl="0" algn="l">
              <a:lnSpc>
                <a:spcPct val="150000"/>
              </a:lnSpc>
              <a:spcBef>
                <a:spcPts val="0"/>
              </a:spcBef>
              <a:spcAft>
                <a:spcPts val="0"/>
              </a:spcAft>
              <a:buClr>
                <a:schemeClr val="dk2"/>
              </a:buClr>
              <a:buSzPts val="2200"/>
              <a:buChar char="●"/>
            </a:pPr>
            <a:r>
              <a:rPr lang="en-US" sz="2600">
                <a:solidFill>
                  <a:schemeClr val="dk1"/>
                </a:solidFill>
                <a:latin typeface="Open Sans"/>
                <a:ea typeface="Open Sans"/>
                <a:cs typeface="Open Sans"/>
                <a:sym typeface="Open Sans"/>
              </a:rPr>
              <a:t>Usually done through Google Scholar, university library’s catalogue or Wikipedia .</a:t>
            </a:r>
            <a:endParaRPr/>
          </a:p>
          <a:p>
            <a:pPr indent="-342900" lvl="1" marL="812800" rtl="0" algn="l">
              <a:lnSpc>
                <a:spcPct val="150000"/>
              </a:lnSpc>
              <a:spcBef>
                <a:spcPts val="0"/>
              </a:spcBef>
              <a:spcAft>
                <a:spcPts val="0"/>
              </a:spcAft>
              <a:buClr>
                <a:schemeClr val="dk2"/>
              </a:buClr>
              <a:buSzPts val="2200"/>
              <a:buChar char="○"/>
            </a:pPr>
            <a:r>
              <a:rPr lang="en-US" sz="2300">
                <a:solidFill>
                  <a:schemeClr val="dk1"/>
                </a:solidFill>
                <a:latin typeface="Open Sans"/>
                <a:ea typeface="Open Sans"/>
                <a:cs typeface="Open Sans"/>
                <a:sym typeface="Open Sans"/>
              </a:rPr>
              <a:t>One can search by  typing in a </a:t>
            </a:r>
            <a:r>
              <a:rPr b="1" lang="en-US" sz="2300">
                <a:solidFill>
                  <a:schemeClr val="dk1"/>
                </a:solidFill>
                <a:latin typeface="Open Sans"/>
                <a:ea typeface="Open Sans"/>
                <a:cs typeface="Open Sans"/>
                <a:sym typeface="Open Sans"/>
              </a:rPr>
              <a:t>single search term </a:t>
            </a:r>
            <a:r>
              <a:rPr lang="en-US" sz="2300">
                <a:solidFill>
                  <a:schemeClr val="dk1"/>
                </a:solidFill>
                <a:latin typeface="Open Sans"/>
                <a:ea typeface="Open Sans"/>
                <a:cs typeface="Open Sans"/>
                <a:sym typeface="Open Sans"/>
              </a:rPr>
              <a:t>or</a:t>
            </a:r>
            <a:r>
              <a:rPr b="1" lang="en-US" sz="2300">
                <a:solidFill>
                  <a:schemeClr val="dk1"/>
                </a:solidFill>
                <a:latin typeface="Open Sans"/>
                <a:ea typeface="Open Sans"/>
                <a:cs typeface="Open Sans"/>
                <a:sym typeface="Open Sans"/>
              </a:rPr>
              <a:t> phrase</a:t>
            </a:r>
            <a:endParaRPr/>
          </a:p>
          <a:p>
            <a:pPr indent="-342900" lvl="1" marL="812800" rtl="0" algn="l">
              <a:lnSpc>
                <a:spcPct val="150000"/>
              </a:lnSpc>
              <a:spcBef>
                <a:spcPts val="0"/>
              </a:spcBef>
              <a:spcAft>
                <a:spcPts val="0"/>
              </a:spcAft>
              <a:buClr>
                <a:schemeClr val="dk2"/>
              </a:buClr>
              <a:buSzPts val="2200"/>
              <a:buChar char="○"/>
            </a:pPr>
            <a:r>
              <a:rPr lang="en-US" sz="2300">
                <a:solidFill>
                  <a:schemeClr val="dk1"/>
                </a:solidFill>
                <a:latin typeface="Open Sans"/>
                <a:ea typeface="Open Sans"/>
                <a:cs typeface="Open Sans"/>
                <a:sym typeface="Open Sans"/>
              </a:rPr>
              <a:t>One can also search by typing part of  bibliographic record e.g. title or journal name into the search engines to get the full bibliographic information.</a:t>
            </a:r>
            <a:endParaRPr/>
          </a:p>
          <a:p>
            <a:pPr indent="0" lvl="0" marL="12700" rtl="0" algn="l">
              <a:lnSpc>
                <a:spcPct val="150000"/>
              </a:lnSpc>
              <a:spcBef>
                <a:spcPts val="0"/>
              </a:spcBef>
              <a:spcAft>
                <a:spcPts val="0"/>
              </a:spcAft>
              <a:buClr>
                <a:schemeClr val="dk2"/>
              </a:buClr>
              <a:buSzPts val="2200"/>
              <a:buNone/>
            </a:pPr>
            <a:r>
              <a:t/>
            </a:r>
            <a:endParaRPr sz="26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727b3dbef2_0_47"/>
          <p:cNvSpPr txBox="1"/>
          <p:nvPr>
            <p:ph type="title"/>
          </p:nvPr>
        </p:nvSpPr>
        <p:spPr>
          <a:xfrm>
            <a:off x="0" y="378812"/>
            <a:ext cx="7781365" cy="1080900"/>
          </a:xfrm>
          <a:prstGeom prst="rect">
            <a:avLst/>
          </a:prstGeom>
          <a:noFill/>
          <a:ln>
            <a:noFill/>
          </a:ln>
        </p:spPr>
        <p:txBody>
          <a:bodyPr anchorCtr="0" anchor="ctr" bIns="45700" lIns="91425" spcFirstLastPara="1" rIns="91425" wrap="square" tIns="45700">
            <a:noAutofit/>
          </a:bodyPr>
          <a:lstStyle/>
          <a:p>
            <a:pPr indent="-742950" lvl="0" marL="742950" rtl="0" algn="l">
              <a:lnSpc>
                <a:spcPct val="90000"/>
              </a:lnSpc>
              <a:spcBef>
                <a:spcPts val="0"/>
              </a:spcBef>
              <a:spcAft>
                <a:spcPts val="0"/>
              </a:spcAft>
              <a:buSzPts val="3600"/>
              <a:buFont typeface="Arial"/>
              <a:buAutoNum type="arabicPeriod"/>
            </a:pPr>
            <a:r>
              <a:rPr lang="en-US">
                <a:solidFill>
                  <a:srgbClr val="586F7C"/>
                </a:solidFill>
                <a:latin typeface="Open Sans"/>
                <a:ea typeface="Open Sans"/>
                <a:cs typeface="Open Sans"/>
                <a:sym typeface="Open Sans"/>
              </a:rPr>
              <a:t>2. Systematic search - building a  query</a:t>
            </a:r>
            <a:endParaRPr>
              <a:solidFill>
                <a:srgbClr val="586F7C"/>
              </a:solidFill>
              <a:latin typeface="Open Sans"/>
              <a:ea typeface="Open Sans"/>
              <a:cs typeface="Open Sans"/>
              <a:sym typeface="Open Sans"/>
            </a:endParaRPr>
          </a:p>
        </p:txBody>
      </p:sp>
      <p:sp>
        <p:nvSpPr>
          <p:cNvPr id="111" name="Google Shape;111;g727b3dbef2_0_47"/>
          <p:cNvSpPr txBox="1"/>
          <p:nvPr>
            <p:ph idx="1" type="body"/>
          </p:nvPr>
        </p:nvSpPr>
        <p:spPr>
          <a:xfrm>
            <a:off x="160895" y="1799912"/>
            <a:ext cx="11583000" cy="4870800"/>
          </a:xfrm>
          <a:prstGeom prst="rect">
            <a:avLst/>
          </a:prstGeom>
          <a:noFill/>
          <a:ln>
            <a:noFill/>
          </a:ln>
        </p:spPr>
        <p:txBody>
          <a:bodyPr anchorCtr="0" anchor="t" bIns="45700" lIns="91425" spcFirstLastPara="1" rIns="91425" wrap="square" tIns="45700">
            <a:noAutofit/>
          </a:bodyPr>
          <a:lstStyle/>
          <a:p>
            <a:pPr indent="-381000" lvl="0" marL="457200" rtl="0" algn="l">
              <a:lnSpc>
                <a:spcPct val="2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Requires a more comprehensive search strategy.</a:t>
            </a:r>
            <a:endParaRPr/>
          </a:p>
          <a:p>
            <a:pPr indent="-381000" lvl="0" marL="457200" rtl="0" algn="l">
              <a:lnSpc>
                <a:spcPct val="2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Usually done for a complex piece of research which aims to identify, select and synthesize all research published on a particular question or topic.</a:t>
            </a:r>
            <a:endParaRPr/>
          </a:p>
          <a:p>
            <a:pPr indent="-381000" lvl="0" marL="457200" rtl="0" algn="l">
              <a:lnSpc>
                <a:spcPct val="200000"/>
              </a:lnSpc>
              <a:spcBef>
                <a:spcPts val="1000"/>
              </a:spcBef>
              <a:spcAft>
                <a:spcPts val="0"/>
              </a:spcAft>
              <a:buClr>
                <a:schemeClr val="dk1"/>
              </a:buClr>
              <a:buSzPts val="2400"/>
              <a:buChar char="●"/>
            </a:pPr>
            <a:r>
              <a:rPr lang="en-US" sz="2200">
                <a:solidFill>
                  <a:schemeClr val="dk1"/>
                </a:solidFill>
                <a:latin typeface="Open Sans"/>
                <a:ea typeface="Open Sans"/>
                <a:cs typeface="Open Sans"/>
                <a:sym typeface="Open Sans"/>
              </a:rPr>
              <a:t>A systematic research consists of identifying search items, using </a:t>
            </a:r>
            <a:r>
              <a:rPr b="1" lang="en-US" sz="2200">
                <a:solidFill>
                  <a:schemeClr val="dk1"/>
                </a:solidFill>
                <a:latin typeface="Open Sans"/>
                <a:ea typeface="Open Sans"/>
                <a:cs typeface="Open Sans"/>
                <a:sym typeface="Open Sans"/>
              </a:rPr>
              <a:t>boolean operators</a:t>
            </a:r>
            <a:r>
              <a:rPr lang="en-US" sz="2200">
                <a:solidFill>
                  <a:schemeClr val="dk1"/>
                </a:solidFill>
                <a:latin typeface="Open Sans"/>
                <a:ea typeface="Open Sans"/>
                <a:cs typeface="Open Sans"/>
                <a:sym typeface="Open Sans"/>
              </a:rPr>
              <a:t>, advanced search techniques and building a query.</a:t>
            </a:r>
            <a:endParaRPr sz="2200">
              <a:solidFill>
                <a:schemeClr val="dk1"/>
              </a:solidFill>
              <a:latin typeface="Open Sans"/>
              <a:ea typeface="Open Sans"/>
              <a:cs typeface="Open Sans"/>
              <a:sym typeface="Open Sans"/>
            </a:endParaRPr>
          </a:p>
          <a:p>
            <a:pPr indent="0" lvl="0" marL="76200" rtl="0" algn="l">
              <a:lnSpc>
                <a:spcPct val="200000"/>
              </a:lnSpc>
              <a:spcBef>
                <a:spcPts val="1000"/>
              </a:spcBef>
              <a:spcAft>
                <a:spcPts val="0"/>
              </a:spcAft>
              <a:buClr>
                <a:schemeClr val="dk2"/>
              </a:buClr>
              <a:buSzPts val="2400"/>
              <a:buNone/>
            </a:pPr>
            <a:r>
              <a:t/>
            </a:r>
            <a:endParaRPr sz="22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5" name="Shape 115"/>
        <p:cNvGrpSpPr/>
        <p:nvPr/>
      </p:nvGrpSpPr>
      <p:grpSpPr>
        <a:xfrm>
          <a:off x="0" y="0"/>
          <a:ext cx="0" cy="0"/>
          <a:chOff x="0" y="0"/>
          <a:chExt cx="0" cy="0"/>
        </a:xfrm>
      </p:grpSpPr>
      <p:sp>
        <p:nvSpPr>
          <p:cNvPr id="116" name="Google Shape;116;g727b3dbef2_0_5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3. Following a thread - snowballing</a:t>
            </a:r>
            <a:endParaRPr>
              <a:solidFill>
                <a:srgbClr val="586F7C"/>
              </a:solidFill>
              <a:latin typeface="Open Sans"/>
              <a:ea typeface="Open Sans"/>
              <a:cs typeface="Open Sans"/>
              <a:sym typeface="Open Sans"/>
            </a:endParaRPr>
          </a:p>
        </p:txBody>
      </p:sp>
      <p:sp>
        <p:nvSpPr>
          <p:cNvPr id="117" name="Google Shape;117;g727b3dbef2_0_52"/>
          <p:cNvSpPr txBox="1"/>
          <p:nvPr>
            <p:ph idx="1" type="body"/>
          </p:nvPr>
        </p:nvSpPr>
        <p:spPr>
          <a:xfrm>
            <a:off x="393450" y="1924496"/>
            <a:ext cx="7244479" cy="35994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Snowballing involves using a key publications on your subject as a starting point.</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references listed in your relevant publications lead you to other relevant publications. </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snowball method helps to find a lot of literature about a subject quickly and easily.</a:t>
            </a:r>
            <a:endParaRPr>
              <a:solidFill>
                <a:schemeClr val="dk1"/>
              </a:solidFill>
              <a:latin typeface="Open Sans"/>
              <a:ea typeface="Open Sans"/>
              <a:cs typeface="Open Sans"/>
              <a:sym typeface="Open Sans"/>
            </a:endParaRPr>
          </a:p>
          <a:p>
            <a:pPr indent="-228600" lvl="0" marL="457200" rtl="0" algn="l">
              <a:lnSpc>
                <a:spcPct val="15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grpSp>
        <p:nvGrpSpPr>
          <p:cNvPr id="118" name="Google Shape;118;g727b3dbef2_0_52"/>
          <p:cNvGrpSpPr/>
          <p:nvPr/>
        </p:nvGrpSpPr>
        <p:grpSpPr>
          <a:xfrm>
            <a:off x="7261524" y="2939303"/>
            <a:ext cx="4249046" cy="2487928"/>
            <a:chOff x="112" y="1247888"/>
            <a:chExt cx="4249046" cy="2487928"/>
          </a:xfrm>
        </p:grpSpPr>
        <p:sp>
          <p:nvSpPr>
            <p:cNvPr id="119" name="Google Shape;119;g727b3dbef2_0_52"/>
            <p:cNvSpPr/>
            <p:nvPr/>
          </p:nvSpPr>
          <p:spPr>
            <a:xfrm>
              <a:off x="112" y="2212309"/>
              <a:ext cx="1118170" cy="559085"/>
            </a:xfrm>
            <a:prstGeom prst="roundRect">
              <a:avLst>
                <a:gd fmla="val 10000" name="adj"/>
              </a:avLst>
            </a:prstGeom>
            <a:gradFill>
              <a:gsLst>
                <a:gs pos="0">
                  <a:srgbClr val="BBBBBB"/>
                </a:gs>
                <a:gs pos="35000">
                  <a:srgbClr val="CFCFCF"/>
                </a:gs>
                <a:gs pos="100000">
                  <a:srgbClr val="EDEDED"/>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727b3dbef2_0_52"/>
            <p:cNvSpPr txBox="1"/>
            <p:nvPr/>
          </p:nvSpPr>
          <p:spPr>
            <a:xfrm>
              <a:off x="16487" y="2228684"/>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Key publication</a:t>
              </a:r>
              <a:endParaRPr b="0" i="0" sz="1600" u="none" cap="none" strike="noStrike">
                <a:solidFill>
                  <a:schemeClr val="dk1"/>
                </a:solidFill>
                <a:latin typeface="Open Sans"/>
                <a:ea typeface="Open Sans"/>
                <a:cs typeface="Open Sans"/>
                <a:sym typeface="Open Sans"/>
              </a:endParaRPr>
            </a:p>
          </p:txBody>
        </p:sp>
        <p:sp>
          <p:nvSpPr>
            <p:cNvPr id="121" name="Google Shape;121;g727b3dbef2_0_52"/>
            <p:cNvSpPr/>
            <p:nvPr/>
          </p:nvSpPr>
          <p:spPr>
            <a:xfrm rot="-3310531">
              <a:off x="950307" y="2160282"/>
              <a:ext cx="783218" cy="20192"/>
            </a:xfrm>
            <a:custGeom>
              <a:rect b="b" l="l" r="r" t="t"/>
              <a:pathLst>
                <a:path extrusionOk="0" h="120000" w="120000">
                  <a:moveTo>
                    <a:pt x="0" y="60000"/>
                  </a:moveTo>
                  <a:lnTo>
                    <a:pt x="120000" y="60000"/>
                  </a:lnTo>
                </a:path>
              </a:pathLst>
            </a:cu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727b3dbef2_0_52"/>
            <p:cNvSpPr txBox="1"/>
            <p:nvPr/>
          </p:nvSpPr>
          <p:spPr>
            <a:xfrm rot="-3310531">
              <a:off x="1322335" y="2150798"/>
              <a:ext cx="39160" cy="391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123" name="Google Shape;123;g727b3dbef2_0_52"/>
            <p:cNvSpPr/>
            <p:nvPr/>
          </p:nvSpPr>
          <p:spPr>
            <a:xfrm>
              <a:off x="1565550" y="1569362"/>
              <a:ext cx="1118170" cy="559085"/>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727b3dbef2_0_52"/>
            <p:cNvSpPr txBox="1"/>
            <p:nvPr/>
          </p:nvSpPr>
          <p:spPr>
            <a:xfrm>
              <a:off x="1581925" y="1585737"/>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125" name="Google Shape;125;g727b3dbef2_0_52"/>
            <p:cNvSpPr/>
            <p:nvPr/>
          </p:nvSpPr>
          <p:spPr>
            <a:xfrm rot="-2142401">
              <a:off x="2631948" y="1678071"/>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g727b3dbef2_0_52"/>
            <p:cNvSpPr txBox="1"/>
            <p:nvPr/>
          </p:nvSpPr>
          <p:spPr>
            <a:xfrm rot="-2142401">
              <a:off x="2893584" y="1674397"/>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127" name="Google Shape;127;g727b3dbef2_0_52"/>
            <p:cNvSpPr/>
            <p:nvPr/>
          </p:nvSpPr>
          <p:spPr>
            <a:xfrm>
              <a:off x="3130988" y="1247888"/>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727b3dbef2_0_52"/>
            <p:cNvSpPr txBox="1"/>
            <p:nvPr/>
          </p:nvSpPr>
          <p:spPr>
            <a:xfrm>
              <a:off x="3147363" y="1264263"/>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129" name="Google Shape;129;g727b3dbef2_0_52"/>
            <p:cNvSpPr/>
            <p:nvPr/>
          </p:nvSpPr>
          <p:spPr>
            <a:xfrm rot="2142401">
              <a:off x="2631948" y="1999545"/>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727b3dbef2_0_52"/>
            <p:cNvSpPr txBox="1"/>
            <p:nvPr/>
          </p:nvSpPr>
          <p:spPr>
            <a:xfrm rot="2142401">
              <a:off x="2893584" y="1995871"/>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131" name="Google Shape;131;g727b3dbef2_0_52"/>
            <p:cNvSpPr/>
            <p:nvPr/>
          </p:nvSpPr>
          <p:spPr>
            <a:xfrm>
              <a:off x="3130988" y="1890836"/>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g727b3dbef2_0_52"/>
            <p:cNvSpPr txBox="1"/>
            <p:nvPr/>
          </p:nvSpPr>
          <p:spPr>
            <a:xfrm>
              <a:off x="3147363" y="1907211"/>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133" name="Google Shape;133;g727b3dbef2_0_52"/>
            <p:cNvSpPr/>
            <p:nvPr/>
          </p:nvSpPr>
          <p:spPr>
            <a:xfrm rot="3310531">
              <a:off x="950307" y="2803229"/>
              <a:ext cx="783218" cy="20192"/>
            </a:xfrm>
            <a:custGeom>
              <a:rect b="b" l="l" r="r" t="t"/>
              <a:pathLst>
                <a:path extrusionOk="0" h="120000" w="120000">
                  <a:moveTo>
                    <a:pt x="0" y="60000"/>
                  </a:moveTo>
                  <a:lnTo>
                    <a:pt x="120000" y="60000"/>
                  </a:lnTo>
                </a:path>
              </a:pathLst>
            </a:custGeom>
            <a:noFill/>
            <a:ln cap="flat" cmpd="sng" w="25400">
              <a:solidFill>
                <a:srgbClr val="FFAA3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727b3dbef2_0_52"/>
            <p:cNvSpPr txBox="1"/>
            <p:nvPr/>
          </p:nvSpPr>
          <p:spPr>
            <a:xfrm rot="3310531">
              <a:off x="1322335" y="2793745"/>
              <a:ext cx="39160" cy="391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135" name="Google Shape;135;g727b3dbef2_0_52"/>
            <p:cNvSpPr/>
            <p:nvPr/>
          </p:nvSpPr>
          <p:spPr>
            <a:xfrm>
              <a:off x="1565550" y="2855257"/>
              <a:ext cx="1118170" cy="559085"/>
            </a:xfrm>
            <a:prstGeom prst="roundRect">
              <a:avLst>
                <a:gd fmla="val 10000" name="adj"/>
              </a:avLst>
            </a:prstGeom>
            <a:gradFill>
              <a:gsLst>
                <a:gs pos="0">
                  <a:srgbClr val="FFD17D"/>
                </a:gs>
                <a:gs pos="35000">
                  <a:srgbClr val="FFDCA3"/>
                </a:gs>
                <a:gs pos="100000">
                  <a:srgbClr val="FFEDD8"/>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727b3dbef2_0_52"/>
            <p:cNvSpPr txBox="1"/>
            <p:nvPr/>
          </p:nvSpPr>
          <p:spPr>
            <a:xfrm>
              <a:off x="1581925" y="2871632"/>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137" name="Google Shape;137;g727b3dbef2_0_52"/>
            <p:cNvSpPr/>
            <p:nvPr/>
          </p:nvSpPr>
          <p:spPr>
            <a:xfrm rot="-2142401">
              <a:off x="2631948" y="2963966"/>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g727b3dbef2_0_52"/>
            <p:cNvSpPr txBox="1"/>
            <p:nvPr/>
          </p:nvSpPr>
          <p:spPr>
            <a:xfrm rot="-2142401">
              <a:off x="2893584" y="2960293"/>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139" name="Google Shape;139;g727b3dbef2_0_52"/>
            <p:cNvSpPr/>
            <p:nvPr/>
          </p:nvSpPr>
          <p:spPr>
            <a:xfrm>
              <a:off x="3130988" y="2533783"/>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727b3dbef2_0_52"/>
            <p:cNvSpPr txBox="1"/>
            <p:nvPr/>
          </p:nvSpPr>
          <p:spPr>
            <a:xfrm>
              <a:off x="3147363" y="2550158"/>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sp>
          <p:nvSpPr>
            <p:cNvPr id="141" name="Google Shape;141;g727b3dbef2_0_52"/>
            <p:cNvSpPr/>
            <p:nvPr/>
          </p:nvSpPr>
          <p:spPr>
            <a:xfrm rot="2142401">
              <a:off x="2631948" y="3285440"/>
              <a:ext cx="550812" cy="20192"/>
            </a:xfrm>
            <a:custGeom>
              <a:rect b="b" l="l" r="r" t="t"/>
              <a:pathLst>
                <a:path extrusionOk="0" h="120000" w="120000">
                  <a:moveTo>
                    <a:pt x="0" y="60000"/>
                  </a:moveTo>
                  <a:lnTo>
                    <a:pt x="120000" y="6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727b3dbef2_0_52"/>
            <p:cNvSpPr txBox="1"/>
            <p:nvPr/>
          </p:nvSpPr>
          <p:spPr>
            <a:xfrm rot="2142401">
              <a:off x="2893584" y="3281766"/>
              <a:ext cx="27540" cy="2754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Open Sans"/>
                <a:ea typeface="Open Sans"/>
                <a:cs typeface="Open Sans"/>
                <a:sym typeface="Open Sans"/>
              </a:endParaRPr>
            </a:p>
          </p:txBody>
        </p:sp>
        <p:sp>
          <p:nvSpPr>
            <p:cNvPr id="143" name="Google Shape;143;g727b3dbef2_0_52"/>
            <p:cNvSpPr/>
            <p:nvPr/>
          </p:nvSpPr>
          <p:spPr>
            <a:xfrm>
              <a:off x="3130988" y="3176731"/>
              <a:ext cx="1118170" cy="559085"/>
            </a:xfrm>
            <a:prstGeom prst="roundRect">
              <a:avLst>
                <a:gd fmla="val 10000" name="adj"/>
              </a:avLst>
            </a:prstGeom>
            <a:gradFill>
              <a:gsLst>
                <a:gs pos="0">
                  <a:srgbClr val="9CE7F5"/>
                </a:gs>
                <a:gs pos="35000">
                  <a:srgbClr val="BBEAF6"/>
                </a:gs>
                <a:gs pos="100000">
                  <a:srgbClr val="E4F9FC"/>
                </a:gs>
              </a:gsLst>
              <a:lin ang="16200000" scaled="0"/>
            </a:gradFill>
            <a:ln>
              <a:noFill/>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g727b3dbef2_0_52"/>
            <p:cNvSpPr txBox="1"/>
            <p:nvPr/>
          </p:nvSpPr>
          <p:spPr>
            <a:xfrm>
              <a:off x="3147363" y="3193106"/>
              <a:ext cx="1085420" cy="526335"/>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dk1"/>
                  </a:solidFill>
                  <a:latin typeface="Open Sans"/>
                  <a:ea typeface="Open Sans"/>
                  <a:cs typeface="Open Sans"/>
                  <a:sym typeface="Open Sans"/>
                </a:rPr>
                <a:t>related publication</a:t>
              </a:r>
              <a:endParaRPr b="0" i="0" sz="1600" u="none" cap="none" strike="noStrike">
                <a:solidFill>
                  <a:schemeClr val="dk1"/>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41"/>
          <p:cNvSpPr txBox="1"/>
          <p:nvPr>
            <p:ph type="title"/>
          </p:nvPr>
        </p:nvSpPr>
        <p:spPr>
          <a:xfrm>
            <a:off x="0" y="440050"/>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you should do!</a:t>
            </a:r>
            <a:endParaRPr>
              <a:solidFill>
                <a:srgbClr val="586F7C"/>
              </a:solidFill>
              <a:latin typeface="Open Sans"/>
              <a:ea typeface="Open Sans"/>
              <a:cs typeface="Open Sans"/>
              <a:sym typeface="Open Sans"/>
            </a:endParaRPr>
          </a:p>
        </p:txBody>
      </p:sp>
      <p:sp>
        <p:nvSpPr>
          <p:cNvPr id="151" name="Google Shape;151;p41"/>
          <p:cNvSpPr txBox="1"/>
          <p:nvPr>
            <p:ph idx="1" type="body"/>
          </p:nvPr>
        </p:nvSpPr>
        <p:spPr>
          <a:xfrm>
            <a:off x="0" y="1725879"/>
            <a:ext cx="11313459" cy="4997649"/>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600"/>
              </a:spcBef>
              <a:spcAft>
                <a:spcPts val="0"/>
              </a:spcAft>
              <a:buClr>
                <a:schemeClr val="dk1"/>
              </a:buClr>
              <a:buSzPts val="2400"/>
              <a:buChar char="●"/>
            </a:pPr>
            <a:r>
              <a:rPr lang="en-US">
                <a:solidFill>
                  <a:schemeClr val="dk1"/>
                </a:solidFill>
                <a:latin typeface="Open Sans"/>
                <a:ea typeface="Open Sans"/>
                <a:cs typeface="Open Sans"/>
                <a:sym typeface="Open Sans"/>
              </a:rPr>
              <a:t>Collect background information in order to get an overview on the topic.</a:t>
            </a:r>
            <a:endParaRPr/>
          </a:p>
          <a:p>
            <a:pPr indent="-355600" lvl="1" marL="914400" rtl="0" algn="just">
              <a:lnSpc>
                <a:spcPct val="100000"/>
              </a:lnSpc>
              <a:spcBef>
                <a:spcPts val="1200"/>
              </a:spcBef>
              <a:spcAft>
                <a:spcPts val="0"/>
              </a:spcAft>
              <a:buClr>
                <a:schemeClr val="dk1"/>
              </a:buClr>
              <a:buSzPts val="2000"/>
              <a:buChar char="○"/>
            </a:pPr>
            <a:r>
              <a:rPr lang="en-US">
                <a:solidFill>
                  <a:schemeClr val="dk1"/>
                </a:solidFill>
                <a:latin typeface="Open Sans"/>
                <a:ea typeface="Open Sans"/>
                <a:cs typeface="Open Sans"/>
                <a:sym typeface="Open Sans"/>
              </a:rPr>
              <a:t>An encyclopedia provides a good start.</a:t>
            </a:r>
            <a:endParaRPr/>
          </a:p>
          <a:p>
            <a:pPr indent="-355600" lvl="1" marL="914400" rtl="0" algn="just">
              <a:lnSpc>
                <a:spcPct val="100000"/>
              </a:lnSpc>
              <a:spcBef>
                <a:spcPts val="1200"/>
              </a:spcBef>
              <a:spcAft>
                <a:spcPts val="0"/>
              </a:spcAft>
              <a:buClr>
                <a:schemeClr val="dk1"/>
              </a:buClr>
              <a:buSzPts val="2000"/>
              <a:buChar char="○"/>
            </a:pPr>
            <a:r>
              <a:rPr lang="en-US">
                <a:solidFill>
                  <a:schemeClr val="dk1"/>
                </a:solidFill>
                <a:latin typeface="Open Sans"/>
                <a:ea typeface="Open Sans"/>
                <a:cs typeface="Open Sans"/>
                <a:sym typeface="Open Sans"/>
              </a:rPr>
              <a:t> Newspapers &amp; professional journals are useful for familiarizing yourself with current developments and opinions.</a:t>
            </a:r>
            <a:endParaRPr/>
          </a:p>
          <a:p>
            <a:pPr indent="-355600" lvl="1" marL="914400" rtl="0" algn="just">
              <a:lnSpc>
                <a:spcPct val="100000"/>
              </a:lnSpc>
              <a:spcBef>
                <a:spcPts val="1200"/>
              </a:spcBef>
              <a:spcAft>
                <a:spcPts val="0"/>
              </a:spcAft>
              <a:buClr>
                <a:schemeClr val="dk1"/>
              </a:buClr>
              <a:buSzPts val="2000"/>
              <a:buChar char="○"/>
            </a:pPr>
            <a:r>
              <a:rPr lang="en-US">
                <a:solidFill>
                  <a:schemeClr val="dk1"/>
                </a:solidFill>
                <a:latin typeface="Open Sans"/>
                <a:ea typeface="Open Sans"/>
                <a:cs typeface="Open Sans"/>
                <a:sym typeface="Open Sans"/>
              </a:rPr>
              <a:t>Books &amp; review articles provide an introduction and overview of various aspects of the topic.</a:t>
            </a:r>
            <a:endParaRPr/>
          </a:p>
          <a:p>
            <a:pPr indent="-381000" lvl="0" marL="457200" rtl="0" algn="just">
              <a:lnSpc>
                <a:spcPct val="100000"/>
              </a:lnSpc>
              <a:spcBef>
                <a:spcPts val="1200"/>
              </a:spcBef>
              <a:spcAft>
                <a:spcPts val="0"/>
              </a:spcAft>
              <a:buClr>
                <a:schemeClr val="dk1"/>
              </a:buClr>
              <a:buSzPts val="2400"/>
              <a:buChar char="●"/>
            </a:pPr>
            <a:r>
              <a:rPr lang="en-US">
                <a:solidFill>
                  <a:schemeClr val="dk1"/>
                </a:solidFill>
                <a:latin typeface="Open Sans"/>
                <a:ea typeface="Open Sans"/>
                <a:cs typeface="Open Sans"/>
                <a:sym typeface="Open Sans"/>
              </a:rPr>
              <a:t>Narrow your focus.</a:t>
            </a:r>
            <a:endParaRPr/>
          </a:p>
          <a:p>
            <a:pPr indent="-342900" lvl="1" marL="876300" rtl="0" algn="just">
              <a:lnSpc>
                <a:spcPct val="100000"/>
              </a:lnSpc>
              <a:spcBef>
                <a:spcPts val="1200"/>
              </a:spcBef>
              <a:spcAft>
                <a:spcPts val="0"/>
              </a:spcAft>
              <a:buClr>
                <a:schemeClr val="dk1"/>
              </a:buClr>
              <a:buSzPts val="2000"/>
              <a:buChar char="○"/>
            </a:pPr>
            <a:r>
              <a:rPr lang="en-US">
                <a:solidFill>
                  <a:schemeClr val="dk1"/>
                </a:solidFill>
                <a:latin typeface="Open Sans"/>
                <a:ea typeface="Open Sans"/>
                <a:cs typeface="Open Sans"/>
                <a:sym typeface="Open Sans"/>
              </a:rPr>
              <a:t>Turn your research focus into a question</a:t>
            </a:r>
            <a:endParaRPr/>
          </a:p>
          <a:p>
            <a:pPr indent="-342900" lvl="1" marL="876300" rtl="0" algn="just">
              <a:lnSpc>
                <a:spcPct val="100000"/>
              </a:lnSpc>
              <a:spcBef>
                <a:spcPts val="1200"/>
              </a:spcBef>
              <a:spcAft>
                <a:spcPts val="0"/>
              </a:spcAft>
              <a:buClr>
                <a:schemeClr val="dk1"/>
              </a:buClr>
              <a:buSzPts val="2000"/>
              <a:buChar char="○"/>
            </a:pPr>
            <a:r>
              <a:rPr lang="en-US">
                <a:solidFill>
                  <a:schemeClr val="dk1"/>
                </a:solidFill>
                <a:latin typeface="Open Sans"/>
                <a:ea typeface="Open Sans"/>
                <a:cs typeface="Open Sans"/>
                <a:sym typeface="Open Sans"/>
              </a:rPr>
              <a:t>The 4W+H questions are a great way to start: </a:t>
            </a:r>
            <a:r>
              <a:rPr b="1" lang="en-US" sz="2800">
                <a:solidFill>
                  <a:schemeClr val="dk1"/>
                </a:solidFill>
                <a:latin typeface="Open Sans"/>
                <a:ea typeface="Open Sans"/>
                <a:cs typeface="Open Sans"/>
                <a:sym typeface="Open Sans"/>
              </a:rPr>
              <a:t>What ? Where? Who? Why? How? </a:t>
            </a:r>
            <a:endParaRPr sz="2800">
              <a:solidFill>
                <a:schemeClr val="dk1"/>
              </a:solidFill>
              <a:latin typeface="Open Sans"/>
              <a:ea typeface="Open Sans"/>
              <a:cs typeface="Open Sans"/>
              <a:sym typeface="Open Sans"/>
            </a:endParaRPr>
          </a:p>
          <a:p>
            <a:pPr indent="-215900" lvl="1" marL="876300" rtl="0" algn="just">
              <a:lnSpc>
                <a:spcPct val="100000"/>
              </a:lnSpc>
              <a:spcBef>
                <a:spcPts val="1200"/>
              </a:spcBef>
              <a:spcAft>
                <a:spcPts val="0"/>
              </a:spcAft>
              <a:buClr>
                <a:schemeClr val="dk1"/>
              </a:buClr>
              <a:buSzPts val="2000"/>
              <a:buNone/>
            </a:pPr>
            <a:r>
              <a:t/>
            </a:r>
            <a:endParaRPr>
              <a:solidFill>
                <a:schemeClr val="dk1"/>
              </a:solidFill>
              <a:latin typeface="Open Sans"/>
              <a:ea typeface="Open Sans"/>
              <a:cs typeface="Open Sans"/>
              <a:sym typeface="Open Sans"/>
            </a:endParaRPr>
          </a:p>
          <a:p>
            <a:pPr indent="-228600" lvl="0" marL="457200" rtl="0" algn="just">
              <a:lnSpc>
                <a:spcPct val="100000"/>
              </a:lnSpc>
              <a:spcBef>
                <a:spcPts val="1200"/>
              </a:spcBef>
              <a:spcAft>
                <a:spcPts val="60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type="title"/>
          </p:nvPr>
        </p:nvSpPr>
        <p:spPr>
          <a:xfrm>
            <a:off x="0" y="250767"/>
            <a:ext cx="96138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The 4W+H questions</a:t>
            </a:r>
            <a:endParaRPr>
              <a:solidFill>
                <a:srgbClr val="586F7C"/>
              </a:solidFill>
              <a:latin typeface="Open Sans"/>
              <a:ea typeface="Open Sans"/>
              <a:cs typeface="Open Sans"/>
              <a:sym typeface="Open Sans"/>
            </a:endParaRPr>
          </a:p>
        </p:txBody>
      </p:sp>
      <p:sp>
        <p:nvSpPr>
          <p:cNvPr id="158" name="Google Shape;158;p8"/>
          <p:cNvSpPr/>
          <p:nvPr/>
        </p:nvSpPr>
        <p:spPr>
          <a:xfrm>
            <a:off x="-1" y="2438400"/>
            <a:ext cx="4303059" cy="3496235"/>
          </a:xfrm>
          <a:prstGeom prst="rightArrow">
            <a:avLst>
              <a:gd fmla="val 50000" name="adj1"/>
              <a:gd fmla="val 50000" name="adj2"/>
            </a:avLst>
          </a:prstGeom>
          <a:solidFill>
            <a:srgbClr val="586F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chemeClr val="lt1"/>
                </a:solidFill>
                <a:latin typeface="Open Sans"/>
                <a:ea typeface="Open Sans"/>
                <a:cs typeface="Open Sans"/>
                <a:sym typeface="Open Sans"/>
              </a:rPr>
              <a:t>The given example topic is “</a:t>
            </a:r>
            <a:r>
              <a:rPr b="1" i="0" lang="en-US" sz="2300" u="none" cap="none" strike="noStrike">
                <a:solidFill>
                  <a:schemeClr val="lt1"/>
                </a:solidFill>
                <a:latin typeface="Open Sans"/>
                <a:ea typeface="Open Sans"/>
                <a:cs typeface="Open Sans"/>
                <a:sym typeface="Open Sans"/>
              </a:rPr>
              <a:t>environmental issues and agriculture</a:t>
            </a:r>
            <a:r>
              <a:rPr b="0" i="0" lang="en-US" sz="2300" u="none" cap="none" strike="noStrike">
                <a:solidFill>
                  <a:schemeClr val="lt1"/>
                </a:solidFill>
                <a:latin typeface="Open Sans"/>
                <a:ea typeface="Open Sans"/>
                <a:cs typeface="Open Sans"/>
                <a:sym typeface="Open Sans"/>
              </a:rPr>
              <a:t>”</a:t>
            </a:r>
            <a:endParaRPr b="0" i="0" sz="1400" u="none" cap="none" strike="noStrike">
              <a:solidFill>
                <a:srgbClr val="000000"/>
              </a:solidFill>
              <a:latin typeface="Arial"/>
              <a:ea typeface="Arial"/>
              <a:cs typeface="Arial"/>
              <a:sym typeface="Arial"/>
            </a:endParaRPr>
          </a:p>
        </p:txBody>
      </p:sp>
      <p:pic>
        <p:nvPicPr>
          <p:cNvPr id="159" name="Google Shape;159;p8"/>
          <p:cNvPicPr preferRelativeResize="0"/>
          <p:nvPr/>
        </p:nvPicPr>
        <p:blipFill>
          <a:blip r:embed="rId3">
            <a:alphaModFix/>
          </a:blip>
          <a:stretch>
            <a:fillRect/>
          </a:stretch>
        </p:blipFill>
        <p:spPr>
          <a:xfrm>
            <a:off x="4479150" y="2035425"/>
            <a:ext cx="7084400" cy="4100575"/>
          </a:xfrm>
          <a:prstGeom prst="rect">
            <a:avLst/>
          </a:prstGeom>
          <a:noFill/>
          <a:ln>
            <a:noFill/>
          </a:ln>
        </p:spPr>
      </p:pic>
      <p:sp>
        <p:nvSpPr>
          <p:cNvPr id="160" name="Google Shape;160;p8"/>
          <p:cNvSpPr txBox="1"/>
          <p:nvPr/>
        </p:nvSpPr>
        <p:spPr>
          <a:xfrm>
            <a:off x="4475250" y="6120850"/>
            <a:ext cx="65817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Source: https://library.wur.nl/infoboard/module_2/page14872.html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