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94" r:id="rId9"/>
    <p:sldId id="264" r:id="rId10"/>
    <p:sldId id="295" r:id="rId11"/>
    <p:sldId id="266" r:id="rId12"/>
    <p:sldId id="267" r:id="rId13"/>
    <p:sldId id="268" r:id="rId14"/>
    <p:sldId id="29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7" roundtripDataSignature="AMtx7mi4jqGrgcYyaAkkTkV6iWiOLP4a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112" d="100"/>
          <a:sy n="112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29bd93e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829bd93e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</p:txBody>
      </p:sp>
      <p:sp>
        <p:nvSpPr>
          <p:cNvPr id="141" name="Google Shape;141;g829bd93e0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9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51" name="Google Shape;15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63" name="Google Shape;16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/>
          </a:p>
        </p:txBody>
      </p:sp>
      <p:sp>
        <p:nvSpPr>
          <p:cNvPr id="172" name="Google Shape;17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366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95" name="Google Shape;19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36" name="Google Shape;23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246" name="Google Shape;24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60" name="Google Shape;26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273" name="Google Shape;27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281" name="Google Shape;28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</p:txBody>
      </p:sp>
      <p:sp>
        <p:nvSpPr>
          <p:cNvPr id="289" name="Google Shape;28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97" name="Google Shape;29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06" name="Google Shape;30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13" name="Google Shape;313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</p:txBody>
      </p:sp>
      <p:sp>
        <p:nvSpPr>
          <p:cNvPr id="316" name="Google Shape;31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996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23" name="Google Shape;32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90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38" name="Google Shape;33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943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27b3dbef2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g727b3dbef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6307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312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dirty="0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03" name="Google Shape;10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27b3dbef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17" name="Google Shape;117;g727b3dbef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534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406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7119cced83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7119cced83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7119cced8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119cced8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7119cced83_0_9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7119cced83_0_99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119cced83_0_9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7119cced83_0_9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7119cced83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119cced83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7119cced8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7119cced83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7119cced83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7119cced83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7119cced8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7119cced83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7119cced83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7119cced83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7119cced83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7119cced83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119cced83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119cced83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119cced8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deed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di.wipo.int/content/ru/country_offer.ph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r4l@research4life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4life.or/" TargetMode="External"/><Relationship Id="rId7" Type="http://schemas.openxmlformats.org/officeDocument/2006/relationships/hyperlink" Target="https://bit.ly/2w3CU5C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earch4life.org/newsletter" TargetMode="External"/><Relationship Id="rId5" Type="http://schemas.openxmlformats.org/officeDocument/2006/relationships/hyperlink" Target="http://www.research4life.org/training" TargetMode="External"/><Relationship Id="rId4" Type="http://schemas.openxmlformats.org/officeDocument/2006/relationships/hyperlink" Target="mailto:r4l@research4life.or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4life.or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r4l@research4life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ogin.research4lif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ardi/ru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4lif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subTitle" idx="1"/>
          </p:nvPr>
        </p:nvSpPr>
        <p:spPr>
          <a:xfrm>
            <a:off x="0" y="3753325"/>
            <a:ext cx="12192000" cy="7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FFFFFF"/>
              </a:buClr>
              <a:buSzPts val="3600"/>
            </a:pPr>
            <a:r>
              <a:rPr lang="en-US" sz="4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sz="4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—</a:t>
            </a:r>
            <a:r>
              <a:rPr lang="ru-RU" sz="4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400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программа обеспечения доступа </a:t>
            </a:r>
            <a:br>
              <a:rPr lang="ru-RU" sz="4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400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к результатам исследований в интересах развития инноваций</a:t>
            </a:r>
            <a:endParaRPr sz="4000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38"/>
          <p:cNvSpPr txBox="1">
            <a:spLocks noGrp="1"/>
          </p:cNvSpPr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en-US" sz="3563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3563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ПРОСМОТР И ПОИСК</a:t>
            </a:r>
            <a:br>
              <a:rPr lang="ru-RU" sz="3563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563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ПО ОТДЕЛЬНЫМ ДИСЦИПЛИНАМ</a:t>
            </a:r>
            <a:endParaRPr sz="3888" b="1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ru-RU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— государственно-частное партнерство, объединяющее пять программ:</a:t>
            </a: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29bd93e03_0_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Просмотр портала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ARDI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g829bd93e03_0_0"/>
          <p:cNvSpPr txBox="1">
            <a:spLocks noGrp="1"/>
          </p:cNvSpPr>
          <p:nvPr>
            <p:ph type="body" idx="1"/>
          </p:nvPr>
        </p:nvSpPr>
        <p:spPr>
          <a:xfrm>
            <a:off x="466579" y="1608074"/>
            <a:ext cx="10243493" cy="47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Поиск на портале 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можно вести по следующим параметрам: 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название (перечень журналов и книг в алфавитном порядке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тема;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язык;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издательство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44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Зеленый знак      рядом с названием означает, что этот материал доступен для пользователей из данного учреждения. </a:t>
            </a:r>
            <a:endParaRPr dirty="0"/>
          </a:p>
          <a:p>
            <a:pPr marL="4445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Восклицательный знак на сером фоне       означает, что материал недоступен для пользователей из данного учреждения. 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g829bd93e03_0_0"/>
          <p:cNvSpPr/>
          <p:nvPr/>
        </p:nvSpPr>
        <p:spPr>
          <a:xfrm>
            <a:off x="3150693" y="4942985"/>
            <a:ext cx="279450" cy="326570"/>
          </a:xfrm>
          <a:prstGeom prst="roundRect">
            <a:avLst>
              <a:gd name="adj" fmla="val 16667"/>
            </a:avLst>
          </a:prstGeom>
          <a:solidFill>
            <a:srgbClr val="51B9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829bd93e03_0_0"/>
          <p:cNvSpPr/>
          <p:nvPr/>
        </p:nvSpPr>
        <p:spPr>
          <a:xfrm>
            <a:off x="6821370" y="5755496"/>
            <a:ext cx="359228" cy="3429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10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3"/>
          <a:srcRect l="17606" t="8040" r="17744" b="33295"/>
          <a:stretch/>
        </p:blipFill>
        <p:spPr bwMode="auto">
          <a:xfrm>
            <a:off x="4818889" y="2615184"/>
            <a:ext cx="7104887" cy="3958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11989" y="482071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Поиск по названию </a:t>
            </a:r>
            <a:b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(журналы и книги по отдельности)</a:t>
            </a:r>
            <a:endParaRPr sz="333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10"/>
          <p:cNvSpPr txBox="1">
            <a:spLocks noGrp="1"/>
          </p:cNvSpPr>
          <p:nvPr>
            <p:ph type="body" idx="1"/>
          </p:nvPr>
        </p:nvSpPr>
        <p:spPr>
          <a:xfrm>
            <a:off x="105157" y="1817696"/>
            <a:ext cx="4212771" cy="4573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ru-RU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Коллекции </a:t>
            </a: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журналов и книг перечислены в алфавитном порядке на целевой странице.</a:t>
            </a:r>
            <a:endParaRPr lang="ru-RU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None/>
            </a:pPr>
            <a:endParaRPr lang="ru-RU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ru-RU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Пользователи могут просмотреть полный список журналов/книг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endParaRPr lang="ru-RU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None/>
            </a:pPr>
            <a:r>
              <a:rPr lang="ru-RU" sz="3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ИЛИ</a:t>
            </a: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ru-RU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None/>
            </a:pPr>
            <a:endParaRPr lang="ru-RU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ru-RU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выбрать первую букву названия журнала или книги. </a:t>
            </a:r>
          </a:p>
        </p:txBody>
      </p:sp>
      <p:sp>
        <p:nvSpPr>
          <p:cNvPr id="156" name="Google Shape;156;p10"/>
          <p:cNvSpPr/>
          <p:nvPr/>
        </p:nvSpPr>
        <p:spPr>
          <a:xfrm>
            <a:off x="9470762" y="2615184"/>
            <a:ext cx="2453014" cy="32657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5016790" y="4914246"/>
            <a:ext cx="2955472" cy="147740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10"/>
          <p:cNvCxnSpPr/>
          <p:nvPr/>
        </p:nvCxnSpPr>
        <p:spPr>
          <a:xfrm>
            <a:off x="3265714" y="4163786"/>
            <a:ext cx="1632857" cy="101237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9" name="Google Shape;159;p10"/>
          <p:cNvCxnSpPr/>
          <p:nvPr/>
        </p:nvCxnSpPr>
        <p:spPr>
          <a:xfrm>
            <a:off x="3265714" y="4180114"/>
            <a:ext cx="1672113" cy="166551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3"/>
          <a:srcRect l="23955" t="13341" r="24960" b="12087"/>
          <a:stretch/>
        </p:blipFill>
        <p:spPr bwMode="auto">
          <a:xfrm>
            <a:off x="5935026" y="1753196"/>
            <a:ext cx="5997894" cy="4793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5" name="Google Shape;165;p13"/>
          <p:cNvSpPr txBox="1">
            <a:spLocks noGrp="1"/>
          </p:cNvSpPr>
          <p:nvPr>
            <p:ph type="title"/>
          </p:nvPr>
        </p:nvSpPr>
        <p:spPr>
          <a:xfrm>
            <a:off x="0" y="456704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Пример: просмотр журналов</a:t>
            </a:r>
            <a:br>
              <a:rPr lang="ru-RU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на букву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endParaRPr dirty="0"/>
          </a:p>
        </p:txBody>
      </p:sp>
      <p:sp>
        <p:nvSpPr>
          <p:cNvPr id="166" name="Google Shape;166;p13"/>
          <p:cNvSpPr txBox="1">
            <a:spLocks noGrp="1"/>
          </p:cNvSpPr>
          <p:nvPr>
            <p:ph type="body" idx="1"/>
          </p:nvPr>
        </p:nvSpPr>
        <p:spPr>
          <a:xfrm>
            <a:off x="-102605" y="1537604"/>
            <a:ext cx="5793444" cy="4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Выберите букву </a:t>
            </a:r>
            <a:r>
              <a:rPr lang="en-US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L</a:t>
            </a: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в разделе «Журналы».</a:t>
            </a:r>
            <a:endParaRPr lang="ru-RU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12750" lvl="0" indent="-285750"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Откроется список первых 25 названий.</a:t>
            </a:r>
            <a:endParaRPr lang="ru-RU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12750" lvl="0" indent="-285750"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 помощью выпадающего меню можно выбрать отображение 25, 50, 100 или всех элементов или переходить на предыдущие (</a:t>
            </a:r>
            <a:r>
              <a:rPr lang="en-US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&lt;) </a:t>
            </a: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или следующие </a:t>
            </a:r>
            <a:r>
              <a:rPr lang="en-US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(&gt;) </a:t>
            </a: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страницы </a:t>
            </a:r>
            <a:r>
              <a:rPr lang="en-US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(</a:t>
            </a: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соответствующие кнопки расположены внизу страницы).</a:t>
            </a:r>
          </a:p>
          <a:p>
            <a:pPr marL="412750" lvl="0" indent="-285750" algn="just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На странице отобразятся наименования журналов / электронных книг; более подробную информацию можно получить </a:t>
            </a:r>
            <a:br>
              <a:rPr lang="en-US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</a:b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 помощью нажатия на нужное название.</a:t>
            </a:r>
          </a:p>
        </p:txBody>
      </p:sp>
      <p:sp>
        <p:nvSpPr>
          <p:cNvPr id="11" name="Google Shape;157;p10"/>
          <p:cNvSpPr/>
          <p:nvPr/>
        </p:nvSpPr>
        <p:spPr>
          <a:xfrm>
            <a:off x="6007245" y="2679193"/>
            <a:ext cx="1371963" cy="21945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7;p10"/>
          <p:cNvSpPr/>
          <p:nvPr/>
        </p:nvSpPr>
        <p:spPr>
          <a:xfrm>
            <a:off x="7451427" y="2688336"/>
            <a:ext cx="778173" cy="21945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7;p10"/>
          <p:cNvSpPr/>
          <p:nvPr/>
        </p:nvSpPr>
        <p:spPr>
          <a:xfrm>
            <a:off x="6007245" y="2953512"/>
            <a:ext cx="219960" cy="30213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7;p10"/>
          <p:cNvSpPr/>
          <p:nvPr/>
        </p:nvSpPr>
        <p:spPr>
          <a:xfrm flipH="1">
            <a:off x="6007245" y="3824645"/>
            <a:ext cx="219960" cy="262513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57;p10"/>
          <p:cNvSpPr/>
          <p:nvPr/>
        </p:nvSpPr>
        <p:spPr>
          <a:xfrm>
            <a:off x="6027807" y="2184380"/>
            <a:ext cx="2009769" cy="397494"/>
          </a:xfrm>
          <a:prstGeom prst="rect">
            <a:avLst/>
          </a:prstGeom>
          <a:noFill/>
          <a:ln w="25400" cap="flat" cmpd="sng">
            <a:solidFill>
              <a:srgbClr val="95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57;p10"/>
          <p:cNvSpPr/>
          <p:nvPr/>
        </p:nvSpPr>
        <p:spPr>
          <a:xfrm>
            <a:off x="10451945" y="3396368"/>
            <a:ext cx="381005" cy="31502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3"/>
          <a:srcRect l="23666" t="20183" r="24960" b="34886"/>
          <a:stretch/>
        </p:blipFill>
        <p:spPr bwMode="auto">
          <a:xfrm>
            <a:off x="6163320" y="3116940"/>
            <a:ext cx="5503747" cy="3309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24340" t="20695" r="23709" b="49715"/>
          <a:stretch/>
        </p:blipFill>
        <p:spPr bwMode="auto">
          <a:xfrm>
            <a:off x="190989" y="4495800"/>
            <a:ext cx="5371611" cy="2228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65316" y="507623"/>
            <a:ext cx="734785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2880"/>
            </a:pP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Поиск журналов/книг</a:t>
            </a:r>
            <a:b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 ключевым словам</a:t>
            </a:r>
            <a:endParaRPr sz="333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65316" y="1632857"/>
            <a:ext cx="5747655" cy="130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00000"/>
              </a:lnSpc>
              <a:buClr>
                <a:schemeClr val="dk1"/>
              </a:buClr>
            </a:pPr>
            <a:r>
              <a:rPr lang="ru-RU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верхней части страниц с перечислением журналов/книг имеется </a:t>
            </a:r>
            <a:r>
              <a:rPr lang="ru-RU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окно поиска</a:t>
            </a:r>
            <a:r>
              <a:rPr lang="ru-RU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sz="2000" dirty="0"/>
          </a:p>
          <a:p>
            <a:pPr lvl="0" algn="just">
              <a:lnSpc>
                <a:spcPct val="100000"/>
              </a:lnSpc>
              <a:buClr>
                <a:schemeClr val="dk1"/>
              </a:buClr>
            </a:pPr>
            <a:r>
              <a:rPr lang="ru-RU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поиска определенных наименований в алфавитном или полном перечне журналов/книг можно использовать ключевые слова.</a:t>
            </a:r>
            <a:endParaRPr lang="ru-RU" sz="2000" dirty="0"/>
          </a:p>
          <a:p>
            <a:pPr lvl="0" algn="just">
              <a:lnSpc>
                <a:spcPct val="100000"/>
              </a:lnSpc>
              <a:buClr>
                <a:schemeClr val="dk1"/>
              </a:buClr>
            </a:pPr>
            <a:r>
              <a:rPr lang="ru-RU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См. ниже пример поиска журналов по слову «</a:t>
            </a:r>
            <a:r>
              <a:rPr lang="ru-RU" sz="18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машиностроение</a:t>
            </a:r>
            <a:r>
              <a:rPr lang="ru-RU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».</a:t>
            </a:r>
            <a:endParaRPr lang="ru-RU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7968344" y="1893824"/>
            <a:ext cx="3581438" cy="95406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9F5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По слову </a:t>
            </a: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«машиностроение» </a:t>
            </a:r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найдено 2545 журналов. Для поиска среди книг войдите в раздел </a:t>
            </a: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Коллекции книг</a:t>
            </a:r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178" name="Google Shape;17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991" y="5349428"/>
            <a:ext cx="2095009" cy="36166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5"/>
          <p:cNvSpPr/>
          <p:nvPr/>
        </p:nvSpPr>
        <p:spPr>
          <a:xfrm>
            <a:off x="3479800" y="5727710"/>
            <a:ext cx="2683521" cy="997034"/>
          </a:xfrm>
          <a:prstGeom prst="rect">
            <a:avLst/>
          </a:prstGeom>
          <a:solidFill>
            <a:srgbClr val="F8981D"/>
          </a:solidFill>
          <a:ln w="25400" cap="flat" cmpd="sng">
            <a:solidFill>
              <a:srgbClr val="9F5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dirty="0"/>
              <a:t>Для поиска журналов введите </a:t>
            </a:r>
            <a:r>
              <a:rPr lang="ru-RU" b="1" i="1" dirty="0">
                <a:latin typeface="Open Sans"/>
                <a:ea typeface="Open Sans"/>
                <a:cs typeface="Open Sans"/>
              </a:rPr>
              <a:t>«машиностроение» </a:t>
            </a:r>
            <a:r>
              <a:rPr lang="ru-RU" dirty="0"/>
              <a:t>в окно поиска и нажмите кнопку </a:t>
            </a:r>
            <a:r>
              <a:rPr lang="ru-RU" b="1" i="1" dirty="0">
                <a:latin typeface="Open Sans"/>
                <a:ea typeface="Open Sans"/>
                <a:cs typeface="Open Sans"/>
              </a:rPr>
              <a:t>Поиск</a:t>
            </a:r>
            <a:r>
              <a:rPr lang="ru-RU" b="1" dirty="0">
                <a:latin typeface="Open Sans"/>
                <a:ea typeface="Open Sans"/>
                <a:cs typeface="Open Sans"/>
              </a:rPr>
              <a:t>.</a:t>
            </a:r>
          </a:p>
        </p:txBody>
      </p:sp>
      <p:sp>
        <p:nvSpPr>
          <p:cNvPr id="181" name="Google Shape;181;p15"/>
          <p:cNvSpPr/>
          <p:nvPr/>
        </p:nvSpPr>
        <p:spPr>
          <a:xfrm>
            <a:off x="6285772" y="3502991"/>
            <a:ext cx="2351314" cy="24492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15"/>
          <p:cNvCxnSpPr/>
          <p:nvPr/>
        </p:nvCxnSpPr>
        <p:spPr>
          <a:xfrm rot="10800000" flipH="1">
            <a:off x="2286000" y="3647098"/>
            <a:ext cx="3877321" cy="188316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3" name="Google Shape;183;p15"/>
          <p:cNvCxnSpPr/>
          <p:nvPr/>
        </p:nvCxnSpPr>
        <p:spPr>
          <a:xfrm>
            <a:off x="2286000" y="5530261"/>
            <a:ext cx="3999772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>
            <a:spLocks noGrp="1"/>
          </p:cNvSpPr>
          <p:nvPr>
            <p:ph type="title"/>
          </p:nvPr>
        </p:nvSpPr>
        <p:spPr>
          <a:xfrm>
            <a:off x="0" y="534260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Поиск по теме</a:t>
            </a:r>
            <a:r>
              <a:rPr lang="en-US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журналы и книги</a:t>
            </a:r>
            <a:b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 совокупности</a:t>
            </a:r>
            <a:r>
              <a:rPr lang="en-US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dirty="0"/>
          </a:p>
        </p:txBody>
      </p:sp>
      <p:sp>
        <p:nvSpPr>
          <p:cNvPr id="192" name="Google Shape;192;p14"/>
          <p:cNvSpPr txBox="1">
            <a:spLocks noGrp="1"/>
          </p:cNvSpPr>
          <p:nvPr>
            <p:ph type="body" idx="1"/>
          </p:nvPr>
        </p:nvSpPr>
        <p:spPr>
          <a:xfrm>
            <a:off x="433034" y="1421892"/>
            <a:ext cx="11034977" cy="382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  <a:buClr>
                <a:schemeClr val="dk1"/>
              </a:buClr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классифицирует свои материалы по определенным темам.</a:t>
            </a:r>
            <a:endParaRPr lang="ru-RU" dirty="0"/>
          </a:p>
          <a:p>
            <a:pPr lvl="0">
              <a:lnSpc>
                <a:spcPct val="200000"/>
              </a:lnSpc>
              <a:buClr>
                <a:schemeClr val="dk1"/>
              </a:buClr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просмотра материалов </a:t>
            </a:r>
            <a:r>
              <a:rPr lang="es-E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по определенной теме нажмите </a:t>
            </a:r>
            <a:b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кнопку «</a:t>
            </a:r>
            <a:r>
              <a:rPr lang="ru-RU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Темы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». </a:t>
            </a:r>
          </a:p>
          <a:p>
            <a:pPr lvl="0" indent="0">
              <a:lnSpc>
                <a:spcPct val="200000"/>
              </a:lnSpc>
              <a:buNone/>
            </a:pPr>
            <a:endParaRPr lang="ru-RU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200000"/>
              </a:lnSpc>
              <a:buClr>
                <a:schemeClr val="dk1"/>
              </a:buClr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Выберите тему из выпадающего списка, и на экране отобразятся материалы, соответствующие данной категории.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0909" t="21065" r="17608" b="70998"/>
          <a:stretch/>
        </p:blipFill>
        <p:spPr bwMode="auto">
          <a:xfrm>
            <a:off x="1104678" y="3977640"/>
            <a:ext cx="9691688" cy="817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08904" y="4124524"/>
            <a:ext cx="1422400" cy="5964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 rotWithShape="1">
          <a:blip r:embed="rId3"/>
          <a:srcRect l="23557" t="20366" r="24743" b="41437"/>
          <a:stretch/>
        </p:blipFill>
        <p:spPr bwMode="auto">
          <a:xfrm>
            <a:off x="6384471" y="3190420"/>
            <a:ext cx="5519663" cy="2950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24272" t="8146" r="24344" b="34815"/>
          <a:stretch/>
        </p:blipFill>
        <p:spPr bwMode="auto">
          <a:xfrm>
            <a:off x="192632" y="3190420"/>
            <a:ext cx="5954168" cy="3524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0" y="439761"/>
            <a:ext cx="799446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Пример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6"/>
          <p:cNvSpPr/>
          <p:nvPr/>
        </p:nvSpPr>
        <p:spPr>
          <a:xfrm>
            <a:off x="10972801" y="4931229"/>
            <a:ext cx="692998" cy="751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 txBox="1"/>
          <p:nvPr/>
        </p:nvSpPr>
        <p:spPr>
          <a:xfrm>
            <a:off x="115509" y="1801045"/>
            <a:ext cx="58619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При выборе темы </a:t>
            </a:r>
            <a:r>
              <a:rPr lang="ru-RU" sz="2000" b="1" i="1" dirty="0">
                <a:latin typeface="Open Sans"/>
                <a:ea typeface="Open Sans"/>
                <a:cs typeface="Open Sans"/>
                <a:sym typeface="Open Sans"/>
              </a:rPr>
              <a:t>Астрономия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открывается перечень из 26 журналов и 46 книг </a:t>
            </a:r>
            <a:br>
              <a:rPr lang="ru-RU" sz="20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(февраль 2021 г.). </a:t>
            </a:r>
          </a:p>
        </p:txBody>
      </p:sp>
      <p:sp>
        <p:nvSpPr>
          <p:cNvPr id="201" name="Google Shape;201;p16"/>
          <p:cNvSpPr/>
          <p:nvPr/>
        </p:nvSpPr>
        <p:spPr>
          <a:xfrm>
            <a:off x="385234" y="5143500"/>
            <a:ext cx="1993900" cy="16389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10045986" y="3747100"/>
            <a:ext cx="751115" cy="37555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6502400" y="3543300"/>
            <a:ext cx="2787953" cy="60362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/>
          <p:nvPr/>
        </p:nvSpPr>
        <p:spPr>
          <a:xfrm>
            <a:off x="6384471" y="5143500"/>
            <a:ext cx="927100" cy="32657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16"/>
          <p:cNvCxnSpPr/>
          <p:nvPr/>
        </p:nvCxnSpPr>
        <p:spPr>
          <a:xfrm flipV="1">
            <a:off x="4487333" y="3845111"/>
            <a:ext cx="2015067" cy="27754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201;p16"/>
          <p:cNvSpPr/>
          <p:nvPr/>
        </p:nvSpPr>
        <p:spPr>
          <a:xfrm>
            <a:off x="3818467" y="3894667"/>
            <a:ext cx="668866" cy="25225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0" y="521888"/>
            <a:ext cx="79356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Поиск по языку (журналы и книги </a:t>
            </a:r>
            <a:b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 совокупности)</a:t>
            </a:r>
            <a:endParaRPr sz="3330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7"/>
          <p:cNvSpPr txBox="1">
            <a:spLocks noGrp="1"/>
          </p:cNvSpPr>
          <p:nvPr>
            <p:ph type="body" idx="1"/>
          </p:nvPr>
        </p:nvSpPr>
        <p:spPr>
          <a:xfrm>
            <a:off x="304195" y="1799772"/>
            <a:ext cx="5961138" cy="4982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60375" lvl="0" indent="-342900" algn="just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Материалы на портале </a:t>
            </a:r>
            <a:r>
              <a:rPr lang="en-US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могут быть доступны на разных языках.</a:t>
            </a:r>
            <a:endParaRPr lang="ru-RU" dirty="0"/>
          </a:p>
          <a:p>
            <a:pPr marL="460375" lvl="0" indent="-342900" algn="just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Большинство журналов по тематике </a:t>
            </a:r>
            <a:r>
              <a:rPr lang="en-US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 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публикуются на </a:t>
            </a:r>
            <a:r>
              <a:rPr lang="ru-RU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английском языке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но есть и журналы на других языках.</a:t>
            </a:r>
            <a:endParaRPr lang="ru-RU" dirty="0"/>
          </a:p>
          <a:p>
            <a:pPr marL="917575" lvl="1" indent="-342900" algn="just">
              <a:lnSpc>
                <a:spcPct val="150000"/>
              </a:lnSpc>
              <a:buClr>
                <a:schemeClr val="dk1"/>
              </a:buClr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Это помогает вести исследования </a:t>
            </a:r>
            <a:b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местном уровне.</a:t>
            </a:r>
            <a:endParaRPr lang="ru-RU" dirty="0"/>
          </a:p>
          <a:p>
            <a:pPr marL="460375" lvl="0" indent="-342900" algn="just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отображения выпадающего меню </a:t>
            </a:r>
            <a:b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 языкам на портале </a:t>
            </a:r>
            <a:r>
              <a:rPr lang="en-US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нажмите </a:t>
            </a:r>
            <a:b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кнопку «</a:t>
            </a:r>
            <a:r>
              <a:rPr lang="ru-RU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Языки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» в горизонтальном меню </a:t>
            </a:r>
            <a:b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странице «Доступ к ресурсам».</a:t>
            </a:r>
            <a:endParaRPr lang="ru-RU" dirty="0"/>
          </a:p>
          <a:p>
            <a:pPr marL="117475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4486" t="8019" r="24107" b="31761"/>
          <a:stretch/>
        </p:blipFill>
        <p:spPr bwMode="auto">
          <a:xfrm>
            <a:off x="6502400" y="2252132"/>
            <a:ext cx="5251873" cy="3530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204;p16"/>
          <p:cNvSpPr/>
          <p:nvPr/>
        </p:nvSpPr>
        <p:spPr>
          <a:xfrm>
            <a:off x="10210800" y="2920999"/>
            <a:ext cx="655622" cy="34713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3"/>
          <a:srcRect l="23774" t="20493" r="25022" b="42450"/>
          <a:stretch/>
        </p:blipFill>
        <p:spPr bwMode="auto">
          <a:xfrm>
            <a:off x="4321809" y="2590059"/>
            <a:ext cx="6413924" cy="3395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0" y="488021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Примеры журналов/книг, доступных</a:t>
            </a:r>
            <a:b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на французском языке</a:t>
            </a:r>
            <a:endParaRPr sz="3330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0"/>
          <p:cNvSpPr txBox="1"/>
          <p:nvPr/>
        </p:nvSpPr>
        <p:spPr>
          <a:xfrm>
            <a:off x="261257" y="3348797"/>
            <a:ext cx="3433416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dirty="0">
                <a:latin typeface="Open Sans"/>
                <a:ea typeface="Open Sans"/>
                <a:cs typeface="Open Sans"/>
                <a:sym typeface="Open Sans"/>
              </a:rPr>
              <a:t>На </a:t>
            </a:r>
            <a:r>
              <a:rPr lang="ru-RU" sz="2800" b="1" dirty="0">
                <a:latin typeface="Open Sans"/>
                <a:ea typeface="Open Sans"/>
                <a:cs typeface="Open Sans"/>
                <a:sym typeface="Open Sans"/>
              </a:rPr>
              <a:t>французском языке </a:t>
            </a:r>
            <a:r>
              <a:rPr lang="ru-RU" sz="2800" dirty="0">
                <a:latin typeface="Open Sans"/>
                <a:ea typeface="Open Sans"/>
                <a:cs typeface="Open Sans"/>
                <a:sym typeface="Open Sans"/>
              </a:rPr>
              <a:t>доступно </a:t>
            </a:r>
            <a:r>
              <a:rPr lang="en-US" sz="2800" b="1" dirty="0">
                <a:latin typeface="Open Sans"/>
                <a:ea typeface="Open Sans"/>
                <a:cs typeface="Open Sans"/>
                <a:sym typeface="Open Sans"/>
              </a:rPr>
              <a:t>497</a:t>
            </a:r>
            <a:r>
              <a:rPr lang="ru-RU" sz="2800" b="1" dirty="0">
                <a:latin typeface="Open Sans"/>
                <a:ea typeface="Open Sans"/>
                <a:cs typeface="Open Sans"/>
                <a:sym typeface="Open Sans"/>
              </a:rPr>
              <a:t> журналов </a:t>
            </a:r>
            <a:br>
              <a:rPr lang="ru-RU" sz="28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800" dirty="0"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ru-RU" sz="2800" b="1" dirty="0">
                <a:latin typeface="Open Sans"/>
                <a:ea typeface="Open Sans"/>
                <a:cs typeface="Open Sans"/>
                <a:sym typeface="Open Sans"/>
              </a:rPr>
              <a:t>485 книг </a:t>
            </a:r>
            <a:r>
              <a:rPr lang="ru-RU" sz="2800" dirty="0">
                <a:latin typeface="Open Sans"/>
                <a:ea typeface="Open Sans"/>
                <a:cs typeface="Open Sans"/>
                <a:sym typeface="Open Sans"/>
              </a:rPr>
              <a:t>(февраль 2021 г.).</a:t>
            </a:r>
            <a:endParaRPr lang="ru-RU" sz="2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8281004" y="3319394"/>
            <a:ext cx="1420586" cy="55373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4441372" y="3069771"/>
            <a:ext cx="3212496" cy="66402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46958" y="551522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Поиск по издательству (журналы </a:t>
            </a:r>
            <a:b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и книги в совокупности)</a:t>
            </a:r>
            <a:endParaRPr sz="3330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11"/>
          <p:cNvSpPr txBox="1">
            <a:spLocks noGrp="1"/>
          </p:cNvSpPr>
          <p:nvPr>
            <p:ph type="body" idx="1"/>
          </p:nvPr>
        </p:nvSpPr>
        <p:spPr>
          <a:xfrm>
            <a:off x="97" y="1632422"/>
            <a:ext cx="5587904" cy="452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60375" indent="-342900" algn="just">
              <a:lnSpc>
                <a:spcPct val="140000"/>
              </a:lnSpc>
              <a:buClr>
                <a:schemeClr val="dk1"/>
              </a:buClr>
              <a:buSzPts val="1850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отображения выпадающего списка издательств на портале 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OARE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нажмите на кнопку «</a:t>
            </a:r>
            <a:r>
              <a:rPr lang="ru-RU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Издательства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r>
              <a:rPr lang="ru-RU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горизонтальном меню на странице «Доступ </a:t>
            </a:r>
            <a:b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 ресурсам». </a:t>
            </a:r>
          </a:p>
          <a:p>
            <a:pPr marL="460375" lvl="0" indent="-342900" algn="just">
              <a:lnSpc>
                <a:spcPct val="150000"/>
              </a:lnSpc>
              <a:buClr>
                <a:schemeClr val="dk1"/>
              </a:buClr>
              <a:buSzPts val="1850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Выберите из выпадающего списка интересующее вас издательство.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4272" t="8145" r="24323" b="36343"/>
          <a:stretch/>
        </p:blipFill>
        <p:spPr bwMode="auto">
          <a:xfrm>
            <a:off x="6009110" y="2527300"/>
            <a:ext cx="5751090" cy="3551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224;p20"/>
          <p:cNvSpPr/>
          <p:nvPr/>
        </p:nvSpPr>
        <p:spPr>
          <a:xfrm>
            <a:off x="10744200" y="3242733"/>
            <a:ext cx="1016000" cy="2794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3"/>
          <a:srcRect l="23772" t="8656" r="24886" b="42833"/>
          <a:stretch/>
        </p:blipFill>
        <p:spPr bwMode="auto">
          <a:xfrm>
            <a:off x="3739243" y="2125133"/>
            <a:ext cx="7250489" cy="3666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8" name="Google Shape;238;p12"/>
          <p:cNvSpPr txBox="1">
            <a:spLocks noGrp="1"/>
          </p:cNvSpPr>
          <p:nvPr>
            <p:ph type="title"/>
          </p:nvPr>
        </p:nvSpPr>
        <p:spPr>
          <a:xfrm>
            <a:off x="76200" y="489753"/>
            <a:ext cx="74784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Примеры журналов/книг издательства </a:t>
            </a:r>
            <a:r>
              <a:rPr lang="en-US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Elsevier</a:t>
            </a:r>
            <a:endParaRPr sz="333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262467" y="2682697"/>
            <a:ext cx="3233057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dirty="0">
                <a:latin typeface="Open Sans"/>
                <a:ea typeface="Open Sans"/>
                <a:cs typeface="Open Sans"/>
                <a:sym typeface="Open Sans"/>
              </a:rPr>
              <a:t>На портале доступно </a:t>
            </a:r>
            <a:br>
              <a:rPr lang="ru-RU" sz="2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800" b="1" dirty="0">
                <a:latin typeface="Open Sans"/>
                <a:ea typeface="Open Sans"/>
                <a:cs typeface="Open Sans"/>
                <a:sym typeface="Open Sans"/>
              </a:rPr>
              <a:t>2976 журналов </a:t>
            </a:r>
            <a:br>
              <a:rPr lang="ru-RU" sz="28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800" dirty="0"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ru-RU" sz="2800" b="1" dirty="0">
                <a:latin typeface="Open Sans"/>
                <a:ea typeface="Open Sans"/>
                <a:cs typeface="Open Sans"/>
                <a:sym typeface="Open Sans"/>
              </a:rPr>
              <a:t>20 074 книги</a:t>
            </a:r>
            <a:br>
              <a:rPr lang="ru-RU" sz="28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800" dirty="0">
                <a:latin typeface="Open Sans"/>
                <a:ea typeface="Open Sans"/>
                <a:cs typeface="Open Sans"/>
                <a:sym typeface="Open Sans"/>
              </a:rPr>
              <a:t>издательства </a:t>
            </a:r>
            <a:r>
              <a:rPr lang="en-US" sz="2800" b="1" dirty="0">
                <a:latin typeface="Open Sans"/>
                <a:ea typeface="Open Sans"/>
                <a:cs typeface="Open Sans"/>
                <a:sym typeface="Open Sans"/>
              </a:rPr>
              <a:t>Elsevier</a:t>
            </a:r>
            <a:r>
              <a:rPr lang="ru-RU" sz="28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800" dirty="0">
                <a:latin typeface="Open Sans"/>
                <a:ea typeface="Open Sans"/>
                <a:cs typeface="Open Sans"/>
                <a:sym typeface="Open Sans"/>
              </a:rPr>
              <a:t>(февраль 2021 г.).</a:t>
            </a:r>
            <a:endParaRPr lang="ru-RU" sz="28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8507186" y="3538176"/>
            <a:ext cx="1355271" cy="44087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3739243" y="3298371"/>
            <a:ext cx="4425043" cy="68067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230175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План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473530" y="1740212"/>
            <a:ext cx="10597241" cy="45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120"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Введение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120"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Доступ к порталу </a:t>
            </a: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 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120"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Просмотр портала </a:t>
            </a: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 </a:t>
            </a: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120"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Поиск по названию (журналы и книги по отдельности)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120"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Поиск по теме (журналы и книги в совокупности)	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120"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Поиск по языку (журналы и книги в совокупности) 	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120"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Поиск по издательству (журналы и книги в совокупности)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120"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Базы данных, справочные материалы и коллекции в свободном доступе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120"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Поиск на портале </a:t>
            </a: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в системе </a:t>
            </a:r>
            <a:r>
              <a:rPr lang="ru-RU" sz="1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120"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Коллекции по странам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120"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Поиск/скачивание статьи и экспорт ссылки на журнал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120"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Устранение неполадок и техническая поддержка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0"/>
              <a:buChar char="●"/>
            </a:pPr>
            <a:endParaRPr dirty="0"/>
          </a:p>
          <a:p>
            <a:pPr marL="342900" lvl="0" indent="-2717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</a:pP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>
          <a:xfrm>
            <a:off x="9434050" y="6455525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v1.0 </a:t>
            </a:r>
            <a:r>
              <a:rPr lang="ru-RU" sz="1200" dirty="0"/>
              <a:t>апрель</a:t>
            </a:r>
            <a:r>
              <a:rPr lang="en-US" sz="1200" dirty="0"/>
              <a:t> 2020</a:t>
            </a:r>
            <a:r>
              <a:rPr lang="ru-RU" sz="1200" dirty="0"/>
              <a:t> г.</a:t>
            </a:r>
            <a:endParaRPr sz="1200" dirty="0"/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80641" y="6321892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200"/>
            </a:pPr>
            <a:r>
              <a:rPr lang="ru-RU" sz="1200" dirty="0"/>
              <a:t>Настоящая публикация распространяется на условиях лицензии </a:t>
            </a:r>
            <a:r>
              <a:rPr lang="ru-RU" sz="1200" dirty="0" err="1">
                <a:solidFill>
                  <a:schemeClr val="tx1"/>
                </a:solidFill>
              </a:rPr>
              <a:t>Creative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Commons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u="sng" dirty="0">
                <a:solidFill>
                  <a:schemeClr val="hlink"/>
                </a:solidFill>
                <a:hlinkClick r:id="rId4"/>
              </a:rPr>
              <a:t>Атрибуция-</a:t>
            </a:r>
            <a:r>
              <a:rPr lang="ru-RU" sz="1200" u="sng" dirty="0" err="1">
                <a:solidFill>
                  <a:schemeClr val="hlink"/>
                </a:solidFill>
                <a:hlinkClick r:id="rId4"/>
              </a:rPr>
              <a:t>СохранениеУсловий</a:t>
            </a:r>
            <a:r>
              <a:rPr lang="ru-RU" sz="1200" u="sng" dirty="0">
                <a:solidFill>
                  <a:schemeClr val="hlink"/>
                </a:solidFill>
                <a:hlinkClick r:id="rId4"/>
              </a:rPr>
              <a:t> 4.0 Всемирная</a:t>
            </a:r>
            <a:r>
              <a:rPr lang="ru-RU" sz="1200" dirty="0"/>
              <a:t> (CC BY-SA 4.0).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3"/>
          <a:srcRect l="23846" t="23929" r="45560" b="32138"/>
          <a:stretch/>
        </p:blipFill>
        <p:spPr bwMode="auto">
          <a:xfrm>
            <a:off x="8620124" y="1747650"/>
            <a:ext cx="3100200" cy="265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24274" t="8274" r="24026" b="44870"/>
          <a:stretch/>
        </p:blipFill>
        <p:spPr bwMode="auto">
          <a:xfrm>
            <a:off x="4542013" y="1858810"/>
            <a:ext cx="4078111" cy="2255989"/>
          </a:xfrm>
          <a:prstGeom prst="rect">
            <a:avLst/>
          </a:prstGeom>
          <a:ln w="190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0" y="506507"/>
            <a:ext cx="81806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Базы данных для исследований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17"/>
          <p:cNvSpPr txBox="1">
            <a:spLocks noGrp="1"/>
          </p:cNvSpPr>
          <p:nvPr>
            <p:ph type="body" idx="1"/>
          </p:nvPr>
        </p:nvSpPr>
        <p:spPr>
          <a:xfrm>
            <a:off x="-193225" y="1587407"/>
            <a:ext cx="4750800" cy="4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>
              <a:lnSpc>
                <a:spcPct val="100000"/>
              </a:lnSpc>
              <a:buClr>
                <a:schemeClr val="dk1"/>
              </a:buClr>
              <a:buSzPts val="1850"/>
            </a:pPr>
            <a:r>
              <a:rPr lang="ru-RU" sz="20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 базах данных для исследований</a:t>
            </a:r>
            <a:r>
              <a:rPr lang="ru-RU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9"/>
                  </a:ext>
                </a:extLst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9"/>
                  </a:ext>
                </a:extLst>
              </a:rPr>
              <a:t>содержится </a:t>
            </a:r>
            <a:r>
              <a:rPr lang="ru-RU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9"/>
                  </a:ext>
                </a:extLst>
              </a:rPr>
              <a:t>п</a:t>
            </a:r>
            <a:r>
              <a:rPr lang="ru-RU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1"/>
                  </a:ext>
                </a:extLst>
              </a:rPr>
              <a:t>еречень </a:t>
            </a:r>
            <a:r>
              <a:rPr lang="ru-RU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1"/>
                  </a:ext>
                </a:extLst>
              </a:rPr>
              <a:t>полезных </a:t>
            </a:r>
            <a:r>
              <a:rPr lang="ru-RU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1"/>
                  </a:ext>
                </a:extLst>
              </a:rPr>
              <a:t>материалов, полный текст которых доступен пользователям </a:t>
            </a:r>
            <a:r>
              <a:rPr lang="ru-RU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2"/>
                  </a:ext>
                </a:extLst>
              </a:rPr>
              <a:t>Research4Life</a:t>
            </a:r>
            <a:r>
              <a:rPr lang="ru-RU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  </a:ext>
                </a:extLst>
              </a:rPr>
              <a:t>.</a:t>
            </a:r>
            <a:endParaRPr lang="ru-RU" sz="20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60375" lvl="0" indent="-342900">
              <a:lnSpc>
                <a:spcPct val="100000"/>
              </a:lnSpc>
              <a:buClr>
                <a:schemeClr val="dk1"/>
              </a:buClr>
              <a:buSzPts val="1850"/>
            </a:pPr>
            <a:r>
              <a:rPr lang="ru-RU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Некоторые из них носят междисциплинарный характер, некоторые относятся к дисциплинам по профилю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ARDI.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342900">
              <a:lnSpc>
                <a:spcPct val="100000"/>
              </a:lnSpc>
              <a:buClr>
                <a:schemeClr val="dk1"/>
              </a:buClr>
              <a:buSzPts val="1850"/>
            </a:pP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Среди них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0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CiteSeer</a:t>
            </a:r>
            <a:r>
              <a:rPr lang="en-US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X, FSTA - Food Science and Technology Abstracts; CAB Abstracts, Dimensions, Scopus </a:t>
            </a:r>
            <a:r>
              <a:rPr lang="ru-RU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 многие другие базы данных с доступом к полнотекстовым версиям.</a:t>
            </a:r>
          </a:p>
          <a:p>
            <a:pPr marL="117475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2254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2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2254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17"/>
          <p:cNvSpPr/>
          <p:nvPr/>
        </p:nvSpPr>
        <p:spPr>
          <a:xfrm>
            <a:off x="6932975" y="3129825"/>
            <a:ext cx="936300" cy="2613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7"/>
          <p:cNvSpPr/>
          <p:nvPr/>
        </p:nvSpPr>
        <p:spPr>
          <a:xfrm>
            <a:off x="8738725" y="1769175"/>
            <a:ext cx="1200300" cy="2613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17"/>
          <p:cNvCxnSpPr>
            <a:stCxn id="253" idx="0"/>
            <a:endCxn id="255" idx="1"/>
          </p:cNvCxnSpPr>
          <p:nvPr/>
        </p:nvCxnSpPr>
        <p:spPr>
          <a:xfrm rot="10800000" flipH="1">
            <a:off x="7401125" y="1899825"/>
            <a:ext cx="1337700" cy="1230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4443984" y="4999564"/>
            <a:ext cx="72763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Следует иметь в виду, что издательства могут по своему выбору предоставлять доступ к </a:t>
            </a:r>
            <a:r>
              <a:rPr lang="ru-RU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базам данных 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и </a:t>
            </a:r>
            <a:r>
              <a:rPr lang="ru-RU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источникам ссылок 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— см. следующий слайд. Некоторые из этих ресурсов могут быть недоступны </a:t>
            </a:r>
            <a:b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</a:b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в отдельных странах.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3"/>
          <a:srcRect l="24202" t="24184" r="45151" b="27558"/>
          <a:stretch/>
        </p:blipFill>
        <p:spPr bwMode="auto">
          <a:xfrm>
            <a:off x="8775425" y="1743025"/>
            <a:ext cx="3207025" cy="3163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24059" t="8274" r="24455" b="45252"/>
          <a:stretch/>
        </p:blipFill>
        <p:spPr bwMode="auto">
          <a:xfrm>
            <a:off x="3762501" y="1998750"/>
            <a:ext cx="4974824" cy="293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0" y="514463"/>
            <a:ext cx="81806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Справочные материалы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23"/>
          <p:cNvSpPr txBox="1">
            <a:spLocks noGrp="1"/>
          </p:cNvSpPr>
          <p:nvPr>
            <p:ph type="body" idx="1"/>
          </p:nvPr>
        </p:nvSpPr>
        <p:spPr>
          <a:xfrm>
            <a:off x="-150150" y="1499025"/>
            <a:ext cx="4015500" cy="4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>
              <a:lnSpc>
                <a:spcPct val="100000"/>
              </a:lnSpc>
              <a:buClr>
                <a:schemeClr val="dk1"/>
              </a:buClr>
              <a:buSzPts val="1850"/>
            </a:pPr>
            <a:r>
              <a:rPr lang="ru-RU" sz="195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Справочные материалы </a:t>
            </a:r>
            <a:r>
              <a:rPr lang="ru-RU" sz="195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помогают в поиске первоисточников </a:t>
            </a:r>
            <a:br>
              <a:rPr lang="ru-RU" sz="195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</a:br>
            <a:r>
              <a:rPr lang="ru-RU" sz="195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для работы, исследования или повседневного пользования.</a:t>
            </a:r>
            <a:endParaRPr lang="ru-RU" sz="195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60375" lvl="0" indent="-342900">
              <a:lnSpc>
                <a:spcPct val="100000"/>
              </a:lnSpc>
              <a:buClr>
                <a:schemeClr val="dk1"/>
              </a:buClr>
              <a:buSzPts val="1850"/>
            </a:pPr>
            <a:r>
              <a:rPr lang="ru-RU" sz="195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Ссылка на справочные материалы в предметных областях, связанных </a:t>
            </a:r>
            <a:br>
              <a:rPr lang="ru-RU" sz="195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</a:br>
            <a:r>
              <a:rPr lang="ru-RU" sz="195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 сельским хозяйством и смежными предметными областями или носящих общий характер, привязана к кнопке «</a:t>
            </a:r>
            <a:r>
              <a:rPr lang="ru-RU" sz="195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Справочные материалы</a:t>
            </a:r>
            <a:r>
              <a:rPr lang="ru-RU" sz="195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» на главной странице портала </a:t>
            </a:r>
            <a:r>
              <a:rPr lang="en-US" sz="195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ARDI</a:t>
            </a:r>
            <a:r>
              <a:rPr lang="ru-RU" sz="195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.</a:t>
            </a:r>
            <a:endParaRPr lang="ru-RU" sz="195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60375" lvl="0" indent="-2254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95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23"/>
          <p:cNvSpPr/>
          <p:nvPr/>
        </p:nvSpPr>
        <p:spPr>
          <a:xfrm>
            <a:off x="6737900" y="3961575"/>
            <a:ext cx="954000" cy="2535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3"/>
          <p:cNvSpPr/>
          <p:nvPr/>
        </p:nvSpPr>
        <p:spPr>
          <a:xfrm>
            <a:off x="8851300" y="1743025"/>
            <a:ext cx="1803300" cy="3462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23"/>
          <p:cNvCxnSpPr>
            <a:stCxn id="265" idx="0"/>
          </p:cNvCxnSpPr>
          <p:nvPr/>
        </p:nvCxnSpPr>
        <p:spPr>
          <a:xfrm flipV="1">
            <a:off x="7214900" y="1854950"/>
            <a:ext cx="1636400" cy="210662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>
            <a:spLocks noGrp="1"/>
          </p:cNvSpPr>
          <p:nvPr>
            <p:ph type="title"/>
          </p:nvPr>
        </p:nvSpPr>
        <p:spPr>
          <a:xfrm>
            <a:off x="1" y="513422"/>
            <a:ext cx="81806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Коллекции в свободном доступе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18"/>
          <p:cNvSpPr txBox="1">
            <a:spLocks noGrp="1"/>
          </p:cNvSpPr>
          <p:nvPr>
            <p:ph type="body" idx="1"/>
          </p:nvPr>
        </p:nvSpPr>
        <p:spPr>
          <a:xfrm>
            <a:off x="-141513" y="1540819"/>
            <a:ext cx="5372099" cy="478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9250">
              <a:lnSpc>
                <a:spcPct val="100000"/>
              </a:lnSpc>
              <a:buClr>
                <a:schemeClr val="dk1"/>
              </a:buClr>
              <a:buSzPts val="1950"/>
            </a:pP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Сейчас представителям научных кругов доступно множество качественных ресурсов, размещенных в открытом доступе.</a:t>
            </a:r>
            <a:endParaRPr lang="ru-RU" sz="2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60375" lvl="0" indent="-349250">
              <a:lnSpc>
                <a:spcPct val="100000"/>
              </a:lnSpc>
              <a:buClr>
                <a:schemeClr val="dk1"/>
              </a:buClr>
              <a:buSzPts val="1950"/>
            </a:pP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На портале </a:t>
            </a:r>
            <a:r>
              <a:rPr lang="en-US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в разделе «Коллекции в свободном доступе» приведен перечень бесплатных платформ. </a:t>
            </a:r>
            <a:endParaRPr lang="ru-RU" sz="2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60375" lvl="0" indent="-349250">
              <a:lnSpc>
                <a:spcPct val="100000"/>
              </a:lnSpc>
              <a:buClr>
                <a:schemeClr val="dk1"/>
              </a:buClr>
              <a:buSzPts val="1950"/>
            </a:pP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Среди материалов </a:t>
            </a:r>
            <a:r>
              <a:rPr lang="en-US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широкий спектр ресурсов открытого доступа — от </a:t>
            </a:r>
            <a:r>
              <a:rPr lang="ru-RU" sz="22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журналов гибридного доступа </a:t>
            </a: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до </a:t>
            </a:r>
            <a:r>
              <a:rPr lang="ru-RU" sz="22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журналов открытого доступа</a:t>
            </a: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. </a:t>
            </a:r>
            <a:endParaRPr lang="ru-RU" sz="2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4415" t="8528" r="24529" b="41304"/>
          <a:stretch/>
        </p:blipFill>
        <p:spPr bwMode="auto">
          <a:xfrm>
            <a:off x="5230586" y="2134235"/>
            <a:ext cx="6485163" cy="3933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265;p23"/>
          <p:cNvSpPr/>
          <p:nvPr/>
        </p:nvSpPr>
        <p:spPr>
          <a:xfrm>
            <a:off x="9115426" y="4923600"/>
            <a:ext cx="2600323" cy="12486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 txBox="1">
            <a:spLocks noGrp="1"/>
          </p:cNvSpPr>
          <p:nvPr>
            <p:ph type="title"/>
          </p:nvPr>
        </p:nvSpPr>
        <p:spPr>
          <a:xfrm>
            <a:off x="0" y="471377"/>
            <a:ext cx="8098971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Поиск на портале </a:t>
            </a:r>
            <a:r>
              <a:rPr lang="en-US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br>
              <a:rPr lang="ru-RU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 системе </a:t>
            </a:r>
            <a:r>
              <a:rPr lang="ru-RU" sz="36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Summo</a:t>
            </a:r>
            <a:r>
              <a:rPr lang="en-US" sz="36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endParaRPr dirty="0"/>
          </a:p>
        </p:txBody>
      </p:sp>
      <p:sp>
        <p:nvSpPr>
          <p:cNvPr id="284" name="Google Shape;284;p24"/>
          <p:cNvSpPr txBox="1">
            <a:spLocks noGrp="1"/>
          </p:cNvSpPr>
          <p:nvPr>
            <p:ph type="body" idx="1"/>
          </p:nvPr>
        </p:nvSpPr>
        <p:spPr>
          <a:xfrm>
            <a:off x="237300" y="1626650"/>
            <a:ext cx="11112000" cy="4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00000"/>
              </a:lnSpc>
              <a:buClr>
                <a:schemeClr val="dk1"/>
              </a:buClr>
            </a:pPr>
            <a:r>
              <a:rPr lang="ru-RU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r>
              <a:rPr lang="ru-RU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— поисковая машина наподобие </a:t>
            </a:r>
            <a:r>
              <a:rPr lang="ru-RU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Google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dirty="0"/>
          </a:p>
          <a:p>
            <a:pPr lvl="0" algn="just">
              <a:lnSpc>
                <a:spcPct val="100000"/>
              </a:lnSpc>
              <a:buClr>
                <a:schemeClr val="dk1"/>
              </a:buClr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Она дает пользователям возможность </a:t>
            </a:r>
            <a:r>
              <a:rPr lang="ru-RU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уточнить критерии поиска по ключевым словам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введя такие условия, как тип ресурса, дата публикации, дисциплина, предметные термины и язык. </a:t>
            </a:r>
            <a:endParaRPr lang="ru-RU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lvl="0" algn="just">
              <a:lnSpc>
                <a:spcPct val="100000"/>
              </a:lnSpc>
              <a:buClr>
                <a:schemeClr val="dk1"/>
              </a:buClr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Результаты поиска в системе </a:t>
            </a:r>
            <a:r>
              <a:rPr lang="ru-RU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привязаны к материалам, доступ к которым открывает издатель в конкретной стране, </a:t>
            </a:r>
            <a:b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снабжены ссылкой на полнотекстовые версии.</a:t>
            </a:r>
            <a:endParaRPr lang="ru-RU" dirty="0"/>
          </a:p>
          <a:p>
            <a:pPr marL="76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4991" t="20239" r="24520" b="67281"/>
          <a:stretch/>
        </p:blipFill>
        <p:spPr bwMode="auto">
          <a:xfrm>
            <a:off x="1971675" y="4954269"/>
            <a:ext cx="7867649" cy="1316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287;p24"/>
          <p:cNvSpPr/>
          <p:nvPr/>
        </p:nvSpPr>
        <p:spPr>
          <a:xfrm>
            <a:off x="1971675" y="5383108"/>
            <a:ext cx="7919400" cy="8655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>
            <a:spLocks noGrp="1"/>
          </p:cNvSpPr>
          <p:nvPr>
            <p:ph type="title"/>
          </p:nvPr>
        </p:nvSpPr>
        <p:spPr>
          <a:xfrm>
            <a:off x="76200" y="408216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Коллекции по странам</a:t>
            </a:r>
            <a:endParaRPr dirty="0"/>
          </a:p>
        </p:txBody>
      </p:sp>
      <p:sp>
        <p:nvSpPr>
          <p:cNvPr id="292" name="Google Shape;292;p25"/>
          <p:cNvSpPr txBox="1">
            <a:spLocks noGrp="1"/>
          </p:cNvSpPr>
          <p:nvPr>
            <p:ph type="body" idx="1"/>
          </p:nvPr>
        </p:nvSpPr>
        <p:spPr>
          <a:xfrm>
            <a:off x="-1" y="1573950"/>
            <a:ext cx="6238875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>
              <a:buClr>
                <a:schemeClr val="dk1"/>
              </a:buClr>
              <a:buNone/>
            </a:pP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Чтобы посмотреть, к каким ресурсам издательства предоставили доступ для вашего учреждения, перейдите в</a:t>
            </a:r>
            <a:endParaRPr lang="ru-RU" sz="1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 algn="just">
              <a:buClr>
                <a:schemeClr val="dk1"/>
              </a:buClr>
            </a:pP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раздел «</a:t>
            </a:r>
            <a:r>
              <a:rPr lang="ru-RU" sz="16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Материалы, предоставляемые издателями категориям учреждений в странах, районах, на территориях</a:t>
            </a: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», ссылка на который размещена в нижней части </a:t>
            </a:r>
            <a:r>
              <a:rPr lang="ru-RU" sz="16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веб-сайта </a:t>
            </a:r>
            <a:r>
              <a:rPr lang="en-US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sz="16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— на странице «Право доступа», —</a:t>
            </a: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или введите адрес страницы </a:t>
            </a: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http://ardi.wipo.int/content/ru/country_offer.php</a:t>
            </a: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1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33400" lvl="0" indent="-457200">
              <a:buClr>
                <a:schemeClr val="dk1"/>
              </a:buClr>
              <a:buFont typeface="Arial"/>
              <a:buAutoNum type="arabicPeriod"/>
            </a:pP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Выберите </a:t>
            </a:r>
            <a:r>
              <a:rPr lang="ru-RU" sz="16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страну, район или территорию </a:t>
            </a: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(например, </a:t>
            </a:r>
            <a:r>
              <a:rPr lang="ru-RU" sz="1600" b="1" i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Афганистан</a:t>
            </a: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).</a:t>
            </a:r>
            <a:endParaRPr lang="ru-RU" sz="16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533400" lvl="0" indent="-457200">
              <a:buClr>
                <a:schemeClr val="dk1"/>
              </a:buClr>
              <a:buFont typeface="Arial"/>
              <a:buAutoNum type="arabicPeriod"/>
            </a:pP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Выберите </a:t>
            </a:r>
            <a:r>
              <a:rPr lang="ru-RU" sz="16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категорию учреждения</a:t>
            </a: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(например, университет/факультет/колледж). </a:t>
            </a:r>
            <a:endParaRPr lang="ru-RU" sz="1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19100" lvl="0" indent="-342900">
              <a:buClr>
                <a:schemeClr val="dk1"/>
              </a:buClr>
              <a:buFont typeface="Arial"/>
              <a:buAutoNum type="arabicPeriod"/>
            </a:pP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 Нажмите на кнопку «</a:t>
            </a:r>
            <a:r>
              <a:rPr lang="ru-RU" sz="16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Найти</a:t>
            </a: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».</a:t>
            </a:r>
          </a:p>
          <a:p>
            <a:pPr marL="5334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11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>
              <a:buClr>
                <a:schemeClr val="dk1"/>
              </a:buClr>
              <a:buNone/>
            </a:pP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Издательства, предоставившие доступ к ресурсам, будут перечислены ниже.</a:t>
            </a:r>
            <a:endParaRPr lang="ru-RU" sz="1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76200" lvl="0" indent="0">
              <a:buClr>
                <a:schemeClr val="dk1"/>
              </a:buClr>
              <a:buNone/>
            </a:pP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*</a:t>
            </a:r>
            <a:r>
              <a:rPr lang="ru-RU" sz="16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Афганистану</a:t>
            </a: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предоставлен доступ к </a:t>
            </a:r>
            <a:r>
              <a:rPr lang="ru-RU" sz="16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15 404 </a:t>
            </a: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журналам </a:t>
            </a:r>
            <a:b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</a:b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по подписке и </a:t>
            </a:r>
            <a:r>
              <a:rPr lang="ru-RU" sz="16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100 315 </a:t>
            </a:r>
            <a:r>
              <a:rPr lang="ru-RU" sz="16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платным изданиям.</a:t>
            </a:r>
            <a:endParaRPr lang="ru-RU" sz="16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16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16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/>
          <a:srcRect l="23916" t="10819" r="25039" b="11391"/>
          <a:stretch/>
        </p:blipFill>
        <p:spPr bwMode="auto">
          <a:xfrm>
            <a:off x="6238875" y="1752599"/>
            <a:ext cx="5495925" cy="456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287;p24"/>
          <p:cNvSpPr/>
          <p:nvPr/>
        </p:nvSpPr>
        <p:spPr>
          <a:xfrm>
            <a:off x="6315075" y="2306532"/>
            <a:ext cx="1962150" cy="148441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3"/>
          <a:srcRect l="24347" t="8401" r="24374" b="34805"/>
          <a:stretch/>
        </p:blipFill>
        <p:spPr bwMode="auto">
          <a:xfrm>
            <a:off x="5088825" y="2052002"/>
            <a:ext cx="6788850" cy="4424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9" name="Google Shape;299;p26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Список издательств</a:t>
            </a:r>
            <a:endParaRPr dirty="0"/>
          </a:p>
        </p:txBody>
      </p:sp>
      <p:sp>
        <p:nvSpPr>
          <p:cNvPr id="300" name="Google Shape;300;p26"/>
          <p:cNvSpPr txBox="1">
            <a:spLocks noGrp="1"/>
          </p:cNvSpPr>
          <p:nvPr>
            <p:ph type="body" idx="1"/>
          </p:nvPr>
        </p:nvSpPr>
        <p:spPr>
          <a:xfrm>
            <a:off x="212275" y="1812475"/>
            <a:ext cx="45984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700">
              <a:buClr>
                <a:schemeClr val="dk1"/>
              </a:buClr>
              <a:buSzPts val="2600"/>
            </a:pP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Посмотреть, к каким ресурсам издательства предоставили доступ вашему учреждению, можно и с помощью списка «</a:t>
            </a:r>
            <a:r>
              <a:rPr lang="ru-RU" sz="22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Издательства</a:t>
            </a: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».</a:t>
            </a:r>
            <a:endParaRPr lang="ru-RU" sz="22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 indent="-393700">
              <a:buClr>
                <a:schemeClr val="dk1"/>
              </a:buClr>
              <a:buSzPts val="2600"/>
            </a:pP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Список размещен на странице «</a:t>
            </a:r>
            <a:r>
              <a:rPr lang="ru-RU" sz="22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Доступ к ресурсам</a:t>
            </a: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» на сайте </a:t>
            </a:r>
            <a:r>
              <a:rPr lang="en-US" sz="22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ARDI</a:t>
            </a: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.</a:t>
            </a:r>
            <a:endParaRPr lang="ru-RU" sz="2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 indent="-393700">
              <a:buClr>
                <a:schemeClr val="dk1"/>
              </a:buClr>
              <a:buSzPts val="2600"/>
            </a:pP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    </a:ext>
                </a:extLst>
              </a:rPr>
              <a:t>Список разделен на две части, озаглавленных «</a:t>
            </a:r>
            <a:r>
              <a:rPr lang="ru-RU" sz="22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8"/>
                  </a:ext>
                </a:extLst>
              </a:rPr>
              <a:t>В</a:t>
            </a:r>
            <a:r>
              <a:rPr lang="ru-RU" sz="22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8"/>
                  </a:ext>
                </a:extLst>
              </a:rPr>
              <a:t>ы имеете полный доступ» </a:t>
            </a: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8"/>
                  </a:ext>
                </a:extLst>
              </a:rPr>
              <a:t>и </a:t>
            </a:r>
            <a:r>
              <a:rPr lang="ru-RU" sz="22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8"/>
                  </a:ext>
                </a:extLst>
              </a:rPr>
              <a:t>«Зарегистрируйтесь для получения доступа»</a:t>
            </a:r>
            <a:r>
              <a:rPr lang="ru-RU" sz="22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5"/>
                  </a:ext>
                </a:extLst>
              </a:rPr>
              <a:t>.</a:t>
            </a:r>
            <a:endParaRPr lang="ru-RU" sz="22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26"/>
          <p:cNvSpPr/>
          <p:nvPr/>
        </p:nvSpPr>
        <p:spPr>
          <a:xfrm>
            <a:off x="5088825" y="3600450"/>
            <a:ext cx="3622800" cy="297179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 txBox="1">
            <a:spLocks noGrp="1"/>
          </p:cNvSpPr>
          <p:nvPr>
            <p:ph type="title"/>
          </p:nvPr>
        </p:nvSpPr>
        <p:spPr>
          <a:xfrm>
            <a:off x="0" y="4550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Поиск, загрузка и экспорт </a:t>
            </a:r>
            <a:br>
              <a:rPr lang="ru-RU" sz="333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33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ссылки на журнал</a:t>
            </a:r>
            <a:endParaRPr dirty="0"/>
          </a:p>
        </p:txBody>
      </p:sp>
      <p:sp>
        <p:nvSpPr>
          <p:cNvPr id="309" name="Google Shape;309;p27"/>
          <p:cNvSpPr txBox="1">
            <a:spLocks noGrp="1"/>
          </p:cNvSpPr>
          <p:nvPr>
            <p:ph type="body" idx="1"/>
          </p:nvPr>
        </p:nvSpPr>
        <p:spPr>
          <a:xfrm>
            <a:off x="385045" y="1832048"/>
            <a:ext cx="11043593" cy="427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chemeClr val="dk2"/>
              </a:buClr>
              <a:buNone/>
            </a:pPr>
            <a:r>
              <a:rPr lang="ru-RU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Упражнение</a:t>
            </a:r>
          </a:p>
          <a:p>
            <a:pPr lvl="0" indent="-228600">
              <a:buClr>
                <a:schemeClr val="dk2"/>
              </a:buClr>
              <a:buNone/>
            </a:pPr>
            <a:endParaRPr lang="ru-RU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Давайте найдем журнальную статью </a:t>
            </a:r>
            <a:r>
              <a:rPr lang="en-US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Expanding the pipeline: the effect of participating in project lead the way on majoring in a STEM discipline </a:t>
            </a:r>
            <a:r>
              <a:rPr lang="es-ES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(«</a:t>
            </a:r>
            <a:r>
              <a:rPr lang="ru-RU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Расширение базы: участие в проектах стимулирует выбор точных наук в качестве основных дисциплин для изучения»)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написанную 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G.R. Pike and K. Robbins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опубликованную в 2019 году в журнале 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Journal for STEM Education Research </a:t>
            </a:r>
            <a:r>
              <a:rPr lang="es-E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(«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Вопросы образования в области точных наук»), том 2, выпуск 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стр. 14—34.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>
            <a:spLocks noGrp="1"/>
          </p:cNvSpPr>
          <p:nvPr>
            <p:ph type="title"/>
          </p:nvPr>
        </p:nvSpPr>
        <p:spPr>
          <a:xfrm>
            <a:off x="0" y="483587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Поиск, загрузка и экспорт </a:t>
            </a:r>
            <a:br>
              <a:rPr lang="ru-RU" sz="333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33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ссылки на журнал</a:t>
            </a:r>
            <a:endParaRPr dirty="0"/>
          </a:p>
        </p:txBody>
      </p:sp>
      <p:sp>
        <p:nvSpPr>
          <p:cNvPr id="316" name="Google Shape;316;p28"/>
          <p:cNvSpPr txBox="1"/>
          <p:nvPr/>
        </p:nvSpPr>
        <p:spPr>
          <a:xfrm>
            <a:off x="391886" y="3331029"/>
            <a:ext cx="3951514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Порядок действий для поиска, загрузки и </a:t>
            </a:r>
            <a:r>
              <a:rPr lang="ru-RU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экспорта ссылки</a:t>
            </a:r>
            <a:endParaRPr lang="ru-RU"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7" name="Google Shape;317;p28" descr="https://lh4.googleusercontent.com/vp07P2DqqHNaoBY9qICPWG1gZl-XTZ7kpKftM1PGdRQI411JN-56rHU2lo_15BBuiDAjr0bSVRZJY3kZqnHWEjS6q24lSsh-y4qsL8C-O7kNTbcwEtyI6YNdLu_BMw43vm0XRM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5089" y="1698172"/>
            <a:ext cx="6961680" cy="49898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62625" y="3850115"/>
            <a:ext cx="1314450" cy="246221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Выбрать журнал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0541" y="3177608"/>
            <a:ext cx="758746" cy="707886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Выбрать </a:t>
            </a:r>
            <a:br>
              <a:rPr lang="ru-RU" sz="1000" b="1" dirty="0">
                <a:solidFill>
                  <a:schemeClr val="tx1"/>
                </a:solidFill>
              </a:rPr>
            </a:br>
            <a:r>
              <a:rPr lang="ru-RU" sz="1000" b="1" dirty="0">
                <a:solidFill>
                  <a:schemeClr val="tx1"/>
                </a:solidFill>
              </a:rPr>
              <a:t>том и выпуск</a:t>
            </a:r>
          </a:p>
          <a:p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7646" y="5686425"/>
            <a:ext cx="883804" cy="400110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Выбрать </a:t>
            </a:r>
            <a:br>
              <a:rPr lang="ru-RU" sz="1000" b="1" dirty="0">
                <a:solidFill>
                  <a:schemeClr val="tx1"/>
                </a:solidFill>
              </a:rPr>
            </a:br>
            <a:r>
              <a:rPr lang="ru-RU" sz="1000" b="1" dirty="0">
                <a:solidFill>
                  <a:schemeClr val="tx1"/>
                </a:solidFill>
              </a:rPr>
              <a:t>статью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3175" y="6168152"/>
            <a:ext cx="1574536" cy="400110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Открыть полный текст или загрузить </a:t>
            </a:r>
            <a:r>
              <a:rPr lang="en-US" sz="1000" b="1" dirty="0">
                <a:solidFill>
                  <a:schemeClr val="tx1"/>
                </a:solidFill>
              </a:rPr>
              <a:t>PDF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3551" y="5256107"/>
            <a:ext cx="692524" cy="553998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ru-RU" sz="1000" b="1" dirty="0" err="1">
                <a:solidFill>
                  <a:schemeClr val="tx1"/>
                </a:solidFill>
              </a:rPr>
              <a:t>Экспорти-ровать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  <a:br>
              <a:rPr lang="ru-RU" sz="1000" b="1">
                <a:solidFill>
                  <a:schemeClr val="tx1"/>
                </a:solidFill>
              </a:rPr>
            </a:br>
            <a:r>
              <a:rPr lang="ru-RU" sz="1000" b="1">
                <a:solidFill>
                  <a:schemeClr val="tx1"/>
                </a:solidFill>
              </a:rPr>
              <a:t>ссылку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06330" y="5592470"/>
            <a:ext cx="1020184" cy="400110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Инструменты обмена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"/>
          <p:cNvSpPr txBox="1">
            <a:spLocks noGrp="1"/>
          </p:cNvSpPr>
          <p:nvPr>
            <p:ph type="title"/>
          </p:nvPr>
        </p:nvSpPr>
        <p:spPr>
          <a:xfrm>
            <a:off x="0" y="521052"/>
            <a:ext cx="8280400" cy="105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Устранение неполадок</a:t>
            </a:r>
            <a:b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и техническая поддержка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19" name="Google Shape;319;p28"/>
          <p:cNvSpPr txBox="1">
            <a:spLocks noGrp="1"/>
          </p:cNvSpPr>
          <p:nvPr>
            <p:ph type="body" idx="1"/>
          </p:nvPr>
        </p:nvSpPr>
        <p:spPr>
          <a:xfrm>
            <a:off x="202110" y="1674224"/>
            <a:ext cx="11462659" cy="48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Распространенные проблемы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Доступ к журналу заблокирован всплывающим сообщением. 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 получается войти в систему с помощью имени пользователя и пароля учреждения.</a:t>
            </a: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Журнал или книга не включены в предложение издательства. 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веб-сайте издательства возникли технические неполадки. </a:t>
            </a:r>
            <a:endParaRPr dirty="0"/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Порядок действий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Если пользователь выполнил вход и у учреждения есть доступ к определенному материалу, это означает, что неполадки возникли на веб-сайте издательства. Сообщите о проблеме в службу техподдержки 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 адресу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r4l@research4life.org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87139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>
            <a:spLocks noGrp="1"/>
          </p:cNvSpPr>
          <p:nvPr>
            <p:ph type="title"/>
          </p:nvPr>
        </p:nvSpPr>
        <p:spPr>
          <a:xfrm>
            <a:off x="0" y="47025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ru-RU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Обращение в службу техподдержки</a:t>
            </a:r>
            <a:endParaRPr sz="4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29"/>
          <p:cNvSpPr txBox="1">
            <a:spLocks noGrp="1"/>
          </p:cNvSpPr>
          <p:nvPr>
            <p:ph type="body" idx="1"/>
          </p:nvPr>
        </p:nvSpPr>
        <p:spPr>
          <a:xfrm>
            <a:off x="0" y="1566112"/>
            <a:ext cx="12301728" cy="518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 составлении обращения в службу техподдержки просьба использовать контрольный перечень вопросов.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Какое учреждение и какую страну вы представляете?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Какое имя пользователя и пароль вы вводите (если применимо)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dirty="0"/>
          </a:p>
          <a:p>
            <a:pPr lvl="0">
              <a:buClr>
                <a:schemeClr val="dk1"/>
              </a:buClr>
              <a:buFont typeface="Arial"/>
              <a:buChar char="•"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Использует ли ваше учреждение доступ к порталам </a:t>
            </a:r>
            <a:r>
              <a:rPr lang="en-US" sz="2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Hinari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ru-RU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 аутентификацией по 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IP-</a:t>
            </a: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адресу (если применимо)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ru-RU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Clr>
                <a:schemeClr val="dk1"/>
              </a:buClr>
              <a:buFont typeface="Arial"/>
              <a:buChar char="•"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Получается ли у вас войти в систему или при попытке входа всплывает сообщение «Ошибка авторизации»?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 вас возникают проблемы с доступом ко всем материалам или только </a:t>
            </a:r>
            <a:b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 определенному журналу или книге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Если вы не можете открыть определенный материала, укажите наименование журнала или книги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Приложите снимок экрана (в том числе 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URL) </a:t>
            </a: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 ошибкой, с которой вы столкнулись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9403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Учебные задачи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554815" y="2014144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indent="-342900">
              <a:lnSpc>
                <a:spcPct val="14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Понять, как получить доступ на портал 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dirty="0"/>
          </a:p>
          <a:p>
            <a:pPr marL="355600" indent="-342900">
              <a:lnSpc>
                <a:spcPct val="14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Изучить тематический охват коллекций 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dirty="0"/>
          </a:p>
          <a:p>
            <a:pPr marL="355600" lvl="0" indent="-342900">
              <a:lnSpc>
                <a:spcPct val="14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Освоить эффективные способы просмотра портала 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dirty="0"/>
          </a:p>
          <a:p>
            <a:pPr marL="355600" lvl="0" indent="-342900">
              <a:lnSpc>
                <a:spcPct val="14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Разобраться в материалах по отдельным странам.</a:t>
            </a:r>
            <a:endParaRPr lang="ru-RU" dirty="0"/>
          </a:p>
          <a:p>
            <a:pPr marL="355600" lvl="0" indent="-342900">
              <a:lnSpc>
                <a:spcPct val="14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Освоить эффективный поиск на портале 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dirty="0"/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Резюме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31"/>
          <p:cNvSpPr txBox="1">
            <a:spLocks noGrp="1"/>
          </p:cNvSpPr>
          <p:nvPr>
            <p:ph type="body" idx="1"/>
          </p:nvPr>
        </p:nvSpPr>
        <p:spPr>
          <a:xfrm>
            <a:off x="0" y="1768712"/>
            <a:ext cx="11356848" cy="48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ru-RU" sz="21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7"/>
                  </a:ext>
                </a:extLst>
              </a:rPr>
              <a:t>В ходе этого урока рассматривался вопрос доступа </a:t>
            </a:r>
            <a:r>
              <a:rPr lang="ru-RU" sz="210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7"/>
                  </a:ext>
                </a:extLst>
              </a:rPr>
              <a:t>к </a:t>
            </a:r>
            <a:r>
              <a:rPr lang="en-US" sz="210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ARDI</a:t>
            </a:r>
            <a:r>
              <a:rPr lang="ru-RU" sz="210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</a:t>
            </a:r>
            <a:r>
              <a:rPr lang="ru-RU" sz="21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и другим программам Research4life.</a:t>
            </a:r>
            <a:endParaRPr lang="ru-RU" sz="21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>
              <a:buClr>
                <a:schemeClr val="dk1"/>
              </a:buClr>
            </a:pPr>
            <a:r>
              <a:rPr lang="ru-RU" sz="21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Мы освоили доступ к ресурсам на портале </a:t>
            </a:r>
            <a:r>
              <a:rPr lang="ru-RU" sz="2100" dirty="0" err="1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Hinari</a:t>
            </a:r>
            <a:r>
              <a:rPr lang="ru-RU" sz="21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 по названию (алфавитные перечни коллекций журналов и книг), теме, языку и издательству, чтобы открывать полнотекстовые версии журналов и книг. </a:t>
            </a:r>
          </a:p>
          <a:p>
            <a:pPr lvl="0">
              <a:buClr>
                <a:schemeClr val="dk1"/>
              </a:buClr>
            </a:pPr>
            <a:r>
              <a:rPr lang="ru-RU" sz="21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 рамках урока также была дана информация о дополнительных ресурсах, </a:t>
            </a:r>
            <a:br>
              <a:rPr lang="ru-RU" sz="21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</a:br>
            <a:r>
              <a:rPr lang="ru-RU" sz="21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к которым можно получить доступ по трем ссылкам из правого столбца — «Базы данных», «Справочные материалы» и «Коллекции в свободном доступе».</a:t>
            </a:r>
            <a:endParaRPr lang="ru-RU" sz="21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>
              <a:buClr>
                <a:schemeClr val="dk1"/>
              </a:buClr>
            </a:pPr>
            <a:r>
              <a:rPr lang="ru-RU" sz="21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Кроме того, были представлены сведения о том, как выяснить, к каким материалам предоставили доступ издательства для вашей страны или </a:t>
            </a:r>
            <a:r>
              <a:rPr lang="ru-RU" sz="210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категории учреждения (страница </a:t>
            </a:r>
            <a:r>
              <a:rPr lang="ru-RU" sz="21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«Материалы, предоставляемые издателями категориям учреждений в странах, районах, на </a:t>
            </a:r>
            <a:r>
              <a:rPr lang="ru-RU" sz="210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территориях»). </a:t>
            </a:r>
            <a:endParaRPr lang="ru-RU" sz="21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lvl="0">
              <a:buClr>
                <a:schemeClr val="dk1"/>
              </a:buClr>
            </a:pPr>
            <a:r>
              <a:rPr lang="ru-RU" sz="21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В выпадающем списке издательств также указано, к каким материалам у учреждения есть полный доступ и для каких материалов требуется регистрация. 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●"/>
            </a:pP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48483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27b3dbef2_0_8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Приглашаем вас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g727b3dbef2_0_81"/>
          <p:cNvSpPr txBox="1">
            <a:spLocks noGrp="1"/>
          </p:cNvSpPr>
          <p:nvPr>
            <p:ph type="body" idx="1"/>
          </p:nvPr>
        </p:nvSpPr>
        <p:spPr>
          <a:xfrm>
            <a:off x="656075" y="2094525"/>
            <a:ext cx="9916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ru-RU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Посетить наш сайт </a:t>
            </a:r>
            <a:r>
              <a:rPr lang="ru-RU" sz="2000" dirty="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www.research4life.org</a:t>
            </a:r>
            <a:endParaRPr lang="ru-RU" sz="2000" dirty="0">
              <a:solidFill>
                <a:srgbClr val="586F7C"/>
              </a:solidFill>
              <a:uFill>
                <a:noFill/>
              </a:u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ru-RU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Связаться с нами по адресу </a:t>
            </a:r>
            <a:r>
              <a:rPr lang="ru-RU" sz="2000" dirty="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r4l@research4life.org</a:t>
            </a:r>
            <a:r>
              <a:rPr lang="ru-RU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ru-RU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Ознакомиться с другими учебными материалами [</a:t>
            </a:r>
            <a:r>
              <a:rPr lang="ru-RU" sz="2000" dirty="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www.research4life.org/</a:t>
            </a:r>
            <a:r>
              <a:rPr lang="ru-RU" sz="2000" dirty="0" err="1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training</a:t>
            </a:r>
            <a:r>
              <a:rPr lang="ru-RU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ru-RU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Подписаться на информационный бюллетень Research4Life [</a:t>
            </a:r>
            <a:r>
              <a:rPr lang="ru-RU" sz="2000" dirty="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/>
              </a:rPr>
              <a:t>www.research4life.org/</a:t>
            </a:r>
            <a:r>
              <a:rPr lang="ru-RU" sz="2000" dirty="0" err="1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/>
              </a:rPr>
              <a:t>newsletter</a:t>
            </a:r>
            <a:r>
              <a:rPr lang="ru-RU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ru-RU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Посмотреть видеоролики Research4Life [</a:t>
            </a:r>
            <a:r>
              <a:rPr lang="ru-RU" sz="2000" dirty="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https://bit.ly/2w3CU5C</a:t>
            </a:r>
            <a:r>
              <a:rPr lang="ru-RU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ru-RU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Подписаться на нашу страницу в </a:t>
            </a:r>
            <a:r>
              <a:rPr lang="ru-RU" sz="20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Twitter</a:t>
            </a:r>
            <a:r>
              <a:rPr lang="ru-RU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@r4lpartnership и </a:t>
            </a:r>
            <a:r>
              <a:rPr lang="ru-RU" sz="20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Facebook</a:t>
            </a:r>
            <a:r>
              <a:rPr lang="ru-RU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@R4Lpartnership</a:t>
            </a:r>
          </a:p>
        </p:txBody>
      </p:sp>
    </p:spTree>
    <p:extLst>
      <p:ext uri="{BB962C8B-B14F-4D97-AF65-F5344CB8AC3E}">
        <p14:creationId xmlns:p14="http://schemas.microsoft.com/office/powerpoint/2010/main" val="3113372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"/>
          <p:cNvSpPr/>
          <p:nvPr/>
        </p:nvSpPr>
        <p:spPr>
          <a:xfrm>
            <a:off x="1591800" y="2814175"/>
            <a:ext cx="9298800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000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Более подробная информация о Research4Life: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www.research4life.org</a:t>
            </a:r>
            <a:endParaRPr sz="3000" b="0" i="0" u="none" strike="noStrike" cap="none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lang="en-US" sz="30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0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</a:t>
            </a:r>
            <a:r>
              <a:rPr lang="en-US" sz="3000" b="0" i="0" u="none" strike="noStrike" cap="none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 b="0" i="0" u="none" strike="noStrike" cap="none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000" b="0" i="0" u="none" strike="noStrike" cap="none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4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0" i="0" u="none" strike="noStrike" cap="none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800"/>
            </a:pPr>
            <a:r>
              <a:rPr lang="ru-RU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— государственно-частное партнерство, объединяющее пять программ:</a:t>
            </a:r>
          </a:p>
        </p:txBody>
      </p:sp>
    </p:spTree>
    <p:extLst>
      <p:ext uri="{BB962C8B-B14F-4D97-AF65-F5344CB8AC3E}">
        <p14:creationId xmlns:p14="http://schemas.microsoft.com/office/powerpoint/2010/main" val="25989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0" y="378811"/>
            <a:ext cx="9738360" cy="123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Справочная информация </a:t>
            </a:r>
            <a:b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о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программе 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0" y="1616525"/>
            <a:ext cx="8090400" cy="49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7350">
              <a:lnSpc>
                <a:spcPct val="100000"/>
              </a:lnSpc>
              <a:buClr>
                <a:schemeClr val="dk1"/>
              </a:buClr>
              <a:buSzPts val="2500"/>
            </a:pPr>
            <a:r>
              <a:rPr lang="ru-RU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Создана в 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2009</a:t>
            </a:r>
            <a:r>
              <a:rPr lang="ru-RU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году.</a:t>
            </a:r>
            <a:endParaRPr sz="21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87350">
              <a:lnSpc>
                <a:spcPct val="100000"/>
              </a:lnSpc>
              <a:buClr>
                <a:schemeClr val="dk1"/>
              </a:buClr>
              <a:buSzPts val="2500"/>
            </a:pPr>
            <a:r>
              <a:rPr lang="ru-RU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Полное название </a:t>
            </a:r>
            <a:r>
              <a:rPr lang="ru-RU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— </a:t>
            </a:r>
            <a:r>
              <a:rPr lang="ru-RU" sz="2100" b="1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Программа обеспечения доступа к результатам исследований в интересах развития и инноваций</a:t>
            </a:r>
            <a:r>
              <a:rPr lang="ru-RU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1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ru-RU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Координируется </a:t>
            </a:r>
            <a:r>
              <a:rPr lang="ru-RU" sz="2100" b="1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Всемирной организацией </a:t>
            </a:r>
            <a:r>
              <a:rPr lang="ru-RU" sz="2100" b="1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интеллектуальной собственности (ВОИС)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партнерстве с крупными издательствами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500" dirty="0"/>
          </a:p>
          <a:p>
            <a:pPr marL="4572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 </a:t>
            </a:r>
            <a:r>
              <a:rPr lang="ru-RU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обеспечивает доступ к научной литературе в различных областях науки и техники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500" dirty="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ARDI </a:t>
            </a:r>
            <a:r>
              <a:rPr lang="ru-RU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предоставляет 125 странам, районам и территориям доступ к 8,6 тыс. журналов, 34 тыс. книг и 40 прочим источникам информации от 70 </a:t>
            </a:r>
            <a:r>
              <a:rPr lang="ru-RU" sz="21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издаталей</a:t>
            </a:r>
            <a:r>
              <a:rPr lang="ru-RU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 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(</a:t>
            </a:r>
            <a:r>
              <a:rPr lang="ru-RU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апрель 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2020</a:t>
            </a:r>
            <a:r>
              <a:rPr lang="ru-RU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 г.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)</a:t>
            </a:r>
            <a:r>
              <a:rPr lang="ru-RU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.</a:t>
            </a:r>
            <a:endParaRPr sz="2100" dirty="0"/>
          </a:p>
          <a:p>
            <a:pPr lvl="0" indent="-387350">
              <a:lnSpc>
                <a:spcPct val="100000"/>
              </a:lnSpc>
              <a:buClr>
                <a:schemeClr val="dk1"/>
              </a:buClr>
              <a:buSzPts val="2500"/>
            </a:pPr>
            <a:r>
              <a:rPr lang="ru-RU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См.</a:t>
            </a:r>
            <a:r>
              <a:rPr lang="en-US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https://www.wipo.int/ardi/ru/index.html</a:t>
            </a:r>
            <a:r>
              <a:rPr lang="ru-RU" sz="21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.</a:t>
            </a:r>
            <a:endParaRPr sz="21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</a:ext>
              </a:extLst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992" y="5225142"/>
            <a:ext cx="3853008" cy="1490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Доступ к порталу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ARDI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40"/>
          <p:cNvSpPr txBox="1">
            <a:spLocks noGrp="1"/>
          </p:cNvSpPr>
          <p:nvPr>
            <p:ph type="body" idx="1"/>
          </p:nvPr>
        </p:nvSpPr>
        <p:spPr>
          <a:xfrm>
            <a:off x="614390" y="1649982"/>
            <a:ext cx="11092543" cy="452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ru-RU" sz="2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Доступ к порталу 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sz="2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осуществляется через:</a:t>
            </a:r>
            <a:endParaRPr lang="ru-RU" dirty="0"/>
          </a:p>
          <a:p>
            <a:pPr marL="812800"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главную страницу Research4Life </a:t>
            </a:r>
            <a:r>
              <a:rPr lang="ru-RU" sz="22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http://login.research4life.org</a:t>
            </a: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</a:p>
          <a:p>
            <a:pPr marL="812800"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веб-сайт </a:t>
            </a: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 </a:t>
            </a:r>
            <a:r>
              <a:rPr lang="en-US" sz="24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https://www.wipo.int/ardi/ru/index.html</a:t>
            </a:r>
            <a:r>
              <a:rPr lang="ru-RU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Все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сотрудники зарегистрированных учреждений могут войти </a:t>
            </a:r>
            <a:b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</a:b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на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портал 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введя </a:t>
            </a:r>
            <a:r>
              <a:rPr lang="ru-RU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имя пользователя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ru-RU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пароль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35560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Доступ возможен со стационарных компьютеров, ноутбуков и мобильных телефонов.</a:t>
            </a:r>
          </a:p>
          <a:p>
            <a:pPr marL="355600" lvl="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Данные для доступа обычно можно получить в библиотеке учреждения.</a:t>
            </a:r>
          </a:p>
          <a:p>
            <a:pPr marL="3556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endParaRPr dirty="0"/>
          </a:p>
          <a:p>
            <a:pPr marL="355600" lvl="0" indent="-203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Портал 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ARDI 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23351" y="1618488"/>
            <a:ext cx="4604656" cy="624782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SzPts val="2000"/>
              <a:buFont typeface="Arial"/>
              <a:buChar char="•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Доступ осуществляется через веб-сайт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2000" u="sng" dirty="0"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https://www.wipo.int/ardi/ru/index.html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342900" lvl="0" indent="-215900">
              <a:buSzPts val="2000"/>
            </a:pPr>
            <a:endParaRPr lang="ru-RU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342900">
              <a:buSzPts val="2000"/>
              <a:buFont typeface="Arial"/>
              <a:buChar char="•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На вкладке </a:t>
            </a:r>
            <a:r>
              <a:rPr lang="ru-RU" sz="2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Доступ к </a:t>
            </a:r>
            <a:r>
              <a:rPr lang="es-ES" sz="2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sz="20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пользователи могут посмотреть, какие ресурсы доступны на портале </a:t>
            </a:r>
            <a:r>
              <a:rPr lang="es-ES" sz="2000" dirty="0"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ru-RU" sz="2000" dirty="0"/>
          </a:p>
          <a:p>
            <a:pPr marL="342900" lvl="0" indent="-215900">
              <a:buSzPts val="2000"/>
            </a:pPr>
            <a:endParaRPr lang="ru-RU"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>
              <a:buSzPts val="2000"/>
              <a:buFont typeface="Arial"/>
              <a:buChar char="•"/>
            </a:pP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Если вход не выполнен, в правом верхнем углу страницы доступа к ресурсам появится надпись </a:t>
            </a:r>
            <a:r>
              <a:rPr lang="ru-RU" sz="2000" b="1" dirty="0">
                <a:latin typeface="Open Sans"/>
                <a:ea typeface="Open Sans"/>
                <a:cs typeface="Open Sans"/>
                <a:sym typeface="Open Sans"/>
              </a:rPr>
              <a:t>ЛОГИН для доступа</a:t>
            </a:r>
            <a:r>
              <a:rPr lang="ru-RU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435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435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26072" t="7696" r="27365" b="13798"/>
          <a:stretch/>
        </p:blipFill>
        <p:spPr bwMode="auto">
          <a:xfrm>
            <a:off x="4712970" y="1764792"/>
            <a:ext cx="6543294" cy="4663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138;p6"/>
          <p:cNvSpPr/>
          <p:nvPr/>
        </p:nvSpPr>
        <p:spPr>
          <a:xfrm>
            <a:off x="4882896" y="6124165"/>
            <a:ext cx="941832" cy="30406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59671" t="12117" r="17861" b="79753"/>
          <a:stretch/>
        </p:blipFill>
        <p:spPr bwMode="auto">
          <a:xfrm>
            <a:off x="1156208" y="6022848"/>
            <a:ext cx="2540000" cy="65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7b3dbef2_0_52"/>
          <p:cNvSpPr txBox="1">
            <a:spLocks noGrp="1"/>
          </p:cNvSpPr>
          <p:nvPr>
            <p:ph type="title"/>
          </p:nvPr>
        </p:nvSpPr>
        <p:spPr>
          <a:xfrm>
            <a:off x="-28930" y="249194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Вход на портал 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g727b3dbef2_0_52"/>
          <p:cNvSpPr txBox="1">
            <a:spLocks noGrp="1"/>
          </p:cNvSpPr>
          <p:nvPr>
            <p:ph type="body" idx="1"/>
          </p:nvPr>
        </p:nvSpPr>
        <p:spPr>
          <a:xfrm>
            <a:off x="0" y="1924495"/>
            <a:ext cx="4864915" cy="473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Войти на портал 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можно также через веб-сайт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Research4life </a:t>
            </a:r>
            <a:r>
              <a:rPr lang="ru-RU" u="sng" dirty="0">
                <a:solidFill>
                  <a:schemeClr val="hlink"/>
                </a:solidFill>
                <a:hlinkClick r:id="rId3"/>
              </a:rPr>
              <a:t>https://www.research4life.org/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.</a:t>
            </a:r>
            <a:endParaRPr lang="ru-RU" dirty="0">
              <a:solidFill>
                <a:schemeClr val="dk1"/>
              </a:solidFill>
              <a:latin typeface="Open Sans"/>
              <a:ea typeface="Open Sans"/>
              <a:cs typeface="Open Sans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</a:ext>
              </a:extLst>
            </a:endParaRPr>
          </a:p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обоих случаях пользователям потребуется ввести данные для доступа. </a:t>
            </a:r>
            <a:endParaRPr lang="ru-RU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g727b3dbef2_0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6172" y="2057401"/>
            <a:ext cx="7065828" cy="4003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727b3dbef2_0_52"/>
          <p:cNvSpPr txBox="1"/>
          <p:nvPr/>
        </p:nvSpPr>
        <p:spPr>
          <a:xfrm>
            <a:off x="9323613" y="2906486"/>
            <a:ext cx="522515" cy="228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g727b3dbef2_0_52"/>
          <p:cNvCxnSpPr>
            <a:endCxn id="122" idx="0"/>
          </p:cNvCxnSpPr>
          <p:nvPr/>
        </p:nvCxnSpPr>
        <p:spPr>
          <a:xfrm>
            <a:off x="4279671" y="2295086"/>
            <a:ext cx="5305200" cy="611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2368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586F7C"/>
              </a:buClr>
              <a:buSzPts val="3700"/>
            </a:pP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Вход на </a:t>
            </a:r>
            <a:r>
              <a:rPr lang="ru-RU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портал</a:t>
            </a: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ARDI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0" y="1624269"/>
            <a:ext cx="6139543" cy="46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sz="2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Помните о том, что и в имени пользователя, и в пароле различаются регистры букв, </a:t>
            </a:r>
            <a:br>
              <a:rPr lang="ru-RU" sz="2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 пробелы не допускаются</a:t>
            </a:r>
            <a:r>
              <a:rPr lang="en-US" sz="2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ru-RU" sz="2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Пользователи из учреждений, получающие доступ к </a:t>
            </a:r>
            <a:r>
              <a:rPr lang="en-US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 </a:t>
            </a:r>
            <a:r>
              <a:rPr lang="ru-RU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 аутентификацией по </a:t>
            </a:r>
            <a:r>
              <a:rPr lang="en-US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IP-</a:t>
            </a:r>
            <a:r>
              <a:rPr lang="ru-RU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адресу, </a:t>
            </a:r>
            <a:r>
              <a:rPr lang="ru-RU" sz="2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 нахождении в помещении учреждения не вводят имя пользователя и пароль; вход осуществляется автоматически</a:t>
            </a:r>
            <a:r>
              <a:rPr lang="en-US" sz="2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9500" t="9318" r="8511" b="24063"/>
          <a:stretch/>
        </p:blipFill>
        <p:spPr bwMode="auto">
          <a:xfrm>
            <a:off x="6139543" y="2052000"/>
            <a:ext cx="5766492" cy="325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38080" y="3108960"/>
            <a:ext cx="1635760" cy="1838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8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0" y="269084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586F7C"/>
              </a:buClr>
              <a:buSzPts val="3700"/>
            </a:pPr>
            <a:r>
              <a:rPr lang="ru-RU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Выбор программы 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985939" y="1717243"/>
            <a:ext cx="9991522" cy="46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1"/>
              </a:buClr>
              <a:buFont typeface="Open Sans"/>
              <a:buChar char="●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После входа появляется страница выбора программы.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Open Sans"/>
              <a:buChar char="●"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Выберите 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ARDI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17573"/>
          <a:stretch/>
        </p:blipFill>
        <p:spPr>
          <a:xfrm>
            <a:off x="985939" y="2971800"/>
            <a:ext cx="10642295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/>
          <p:nvPr/>
        </p:nvSpPr>
        <p:spPr>
          <a:xfrm>
            <a:off x="4600750" y="3869872"/>
            <a:ext cx="3412672" cy="132261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2092</Words>
  <Application>Microsoft Office PowerPoint</Application>
  <PresentationFormat>Широкоэкранный</PresentationFormat>
  <Paragraphs>207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Calibri</vt:lpstr>
      <vt:lpstr>Open Sans</vt:lpstr>
      <vt:lpstr>Gill Sans</vt:lpstr>
      <vt:lpstr>Trebuchet MS</vt:lpstr>
      <vt:lpstr>Arial</vt:lpstr>
      <vt:lpstr>Simple Light</vt:lpstr>
      <vt:lpstr> ПРОСМОТР И ПОИСК ПО ОТДЕЛЬНЫМ ДИСЦИПЛИНАМ</vt:lpstr>
      <vt:lpstr>План</vt:lpstr>
      <vt:lpstr>Учебные задачи</vt:lpstr>
      <vt:lpstr>Справочная информация  о программе ARDI</vt:lpstr>
      <vt:lpstr>Доступ к порталу ARDI</vt:lpstr>
      <vt:lpstr>Портал ARDI </vt:lpstr>
      <vt:lpstr>Вход на портал Research4life</vt:lpstr>
      <vt:lpstr>Вход на портал ARDI</vt:lpstr>
      <vt:lpstr>Выбор программы Research4life</vt:lpstr>
      <vt:lpstr>Просмотр портала ARDI</vt:lpstr>
      <vt:lpstr>Поиск по названию  (журналы и книги по отдельности)</vt:lpstr>
      <vt:lpstr>Пример: просмотр журналов на букву L</vt:lpstr>
      <vt:lpstr>Поиск журналов/книг по ключевым словам</vt:lpstr>
      <vt:lpstr>Поиск по теме (журналы и книги в совокупности)</vt:lpstr>
      <vt:lpstr>Пример</vt:lpstr>
      <vt:lpstr>Поиск по языку (журналы и книги  в совокупности)</vt:lpstr>
      <vt:lpstr>Примеры журналов/книг, доступных на французском языке</vt:lpstr>
      <vt:lpstr>Поиск по издательству (журналы  и книги в совокупности)</vt:lpstr>
      <vt:lpstr>Примеры журналов/книг издательства Elsevier</vt:lpstr>
      <vt:lpstr>Базы данных для исследований</vt:lpstr>
      <vt:lpstr>Справочные материалы</vt:lpstr>
      <vt:lpstr>Коллекции в свободном доступе</vt:lpstr>
      <vt:lpstr>Поиск на портале ARDI в системе Summon</vt:lpstr>
      <vt:lpstr>Коллекции по странам</vt:lpstr>
      <vt:lpstr> Список издательств</vt:lpstr>
      <vt:lpstr>Поиск, загрузка и экспорт  ссылки на журнал</vt:lpstr>
      <vt:lpstr>Поиск, загрузка и экспорт  ссылки на журнал</vt:lpstr>
      <vt:lpstr>Устранение неполадок и техническая поддержка</vt:lpstr>
      <vt:lpstr>Обращение в службу техподдержки</vt:lpstr>
      <vt:lpstr>Резюме</vt:lpstr>
      <vt:lpstr>Приглашаем вас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DISCIPLINE-SPECIFIC BROWSING AND SEARCHING</dc:title>
  <dc:creator>Marcia Mabhula</dc:creator>
  <cp:lastModifiedBy>KK</cp:lastModifiedBy>
  <cp:revision>18</cp:revision>
  <dcterms:created xsi:type="dcterms:W3CDTF">2020-02-14T15:04:15Z</dcterms:created>
  <dcterms:modified xsi:type="dcterms:W3CDTF">2021-02-26T10:42:15Z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775F8C18-DEB5-46A7-9E41-54269CF36525</vt:lpwstr>
  </property>
  <property fmtid="{D5CDD505-2E9C-101B-9397-08002B2CF9AE}" pid="6" name="ArticulateProjectFull">
    <vt:lpwstr>D:\R4Life\F2F Materials\20200419_M2_L3.4EN.ARDI_Research for Development and Innovation.ppta</vt:lpwstr>
  </property>
</Properties>
</file>