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</p:sldMasterIdLst>
  <p:notesMasterIdLst>
    <p:notesMasterId r:id="rId4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x="12192000" cy="6858000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entury Gothic" panose="020B0502020202020204" pitchFamily="34" charset="0"/>
      <p:regular r:id="rId54"/>
      <p:bold r:id="rId55"/>
      <p:italic r:id="rId56"/>
      <p:boldItalic r:id="rId57"/>
    </p:embeddedFont>
    <p:embeddedFont>
      <p:font typeface="Open Sans" panose="020B0604020202020204" charset="0"/>
      <p:regular r:id="rId58"/>
      <p:bold r:id="rId59"/>
      <p:italic r:id="rId60"/>
      <p:boldItalic r:id="rId61"/>
    </p:embeddedFont>
    <p:embeddedFont>
      <p:font typeface="Trebuchet MS" panose="020B0603020202020204" pitchFamily="34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6" roundtripDataSignature="AMtx7mggtqK4xQ1l7XXmicHsKkh8xXAA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09" autoAdjust="0"/>
  </p:normalViewPr>
  <p:slideViewPr>
    <p:cSldViewPr snapToGrid="0">
      <p:cViewPr varScale="1">
        <p:scale>
          <a:sx n="49" d="100"/>
          <a:sy n="49" d="100"/>
        </p:scale>
        <p:origin x="33" y="5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14.fntdata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customschemas.google.com/relationships/presentationmetadata" Target="metadata"/><Relationship Id="rId5" Type="http://schemas.openxmlformats.org/officeDocument/2006/relationships/slide" Target="slides/slide1.xml"/><Relationship Id="rId61" Type="http://schemas.openxmlformats.org/officeDocument/2006/relationships/font" Target="fonts/font12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10.fntdata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font" Target="fonts/font1.fntdata"/><Relationship Id="rId5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71956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54" name="Google Shape;15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63" name="Google Shape;16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70" name="Google Shape;1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79" name="Google Shape;17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86" name="Google Shape;18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95" name="Google Shape;195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02" name="Google Shape;202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11" name="Google Shape;211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18" name="Google Shape;218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27" name="Google Shape;227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34" name="Google Shape;234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45" name="Google Shape;245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52" name="Google Shape;252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200" b="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additional access to discipline specific free e-journal resources, go to Lessons 4.1–4.5.  Also</a:t>
            </a:r>
            <a:r>
              <a:rPr lang="en-US" sz="12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 Scholar (Research4Life) is another useful tool for accessing free articles (see Lesson 3.6).</a:t>
            </a:r>
            <a:endParaRPr/>
          </a:p>
        </p:txBody>
      </p:sp>
      <p:sp>
        <p:nvSpPr>
          <p:cNvPr id="261" name="Google Shape;261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68" name="Google Shape;268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77" name="Google Shape;277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84" name="Google Shape;284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93" name="Google Shape;293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00" name="Google Shape;300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09" name="Google Shape;309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89" name="Google Shape;8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16" name="Google Shape;316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25" name="Google Shape;325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32" name="Google Shape;332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41" name="Google Shape;341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48" name="Google Shape;348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57" name="Google Shape;357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64" name="Google Shape;364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73" name="Google Shape;373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80" name="Google Shape;380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89" name="Google Shape;389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/>
              <a:t>Depending on specific information needs (i.e. peer review articles vs. policy issues or teaching material), some of these tools will be more useful than others. 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/>
              <a:t>Note that this lesson is a sampling and that there are other useful resources that have not been discussed. 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/>
              <a:t>see Modules 4.1 - 4.5 Lessons for more information on internet resources that are geared toward Research4Life discipline specific programmes can be found in.</a:t>
            </a:r>
            <a:endParaRPr/>
          </a:p>
        </p:txBody>
      </p:sp>
      <p:sp>
        <p:nvSpPr>
          <p:cNvPr id="96" name="Google Shape;9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96" name="Google Shape;396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405" name="Google Shape;405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412" name="Google Shape;412;p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727b3dbef2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8" name="Google Shape;418;g727b3dbef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4" name="Google Shape;4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54d2444c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754d2444ce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754d2444ce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22" name="Google Shape;12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31" name="Google Shape;13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38" name="Google Shape;13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47" name="Google Shape;14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7119cced83_0_5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g7119cced83_0_5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g7119cced83_0_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g7119cced83_0_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7435" y="0"/>
            <a:ext cx="7544565" cy="2440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19cced83_0_9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8" name="Google Shape;58;g7119cced83_0_9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119cced83_0_9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" name="Google Shape;61;g7119cced83_0_9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g7119cced83_0_9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119cced83_0_9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7119cced83_0_99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7119cced83_0_99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g7119cced83_0_99"/>
          <p:cNvSpPr txBox="1">
            <a:spLocks noGrp="1"/>
          </p:cNvSpPr>
          <p:nvPr>
            <p:ph type="dt" idx="10"/>
          </p:nvPr>
        </p:nvSpPr>
        <p:spPr>
          <a:xfrm>
            <a:off x="9357855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g7119cced83_0_9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g7119cced83_0_99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g7119cced83_0_99"/>
          <p:cNvSpPr/>
          <p:nvPr/>
        </p:nvSpPr>
        <p:spPr>
          <a:xfrm>
            <a:off x="5732813" y="1604188"/>
            <a:ext cx="2900100" cy="69600"/>
          </a:xfrm>
          <a:prstGeom prst="rect">
            <a:avLst/>
          </a:prstGeom>
          <a:solidFill>
            <a:srgbClr val="4EB7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g7119cced83_0_99"/>
          <p:cNvSpPr/>
          <p:nvPr/>
        </p:nvSpPr>
        <p:spPr>
          <a:xfrm>
            <a:off x="0" y="1604187"/>
            <a:ext cx="2704011" cy="69509"/>
          </a:xfrm>
          <a:prstGeom prst="rect">
            <a:avLst/>
          </a:prstGeom>
          <a:solidFill>
            <a:srgbClr val="F499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g7119cced83_0_99"/>
          <p:cNvSpPr/>
          <p:nvPr/>
        </p:nvSpPr>
        <p:spPr>
          <a:xfrm rot="10800000" flipH="1">
            <a:off x="2704011" y="1604187"/>
            <a:ext cx="3028802" cy="69509"/>
          </a:xfrm>
          <a:prstGeom prst="rect">
            <a:avLst/>
          </a:prstGeom>
          <a:solidFill>
            <a:srgbClr val="154A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g7119cced83_0_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00126" y="134938"/>
            <a:ext cx="4391874" cy="160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7119cced83_0_6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g7119cced83_0_6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7119cced83_0_6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7119cced83_0_6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g7119cced83_0_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7119cced83_0_6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7119cced83_0_6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g7119cced83_0_6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g7119cced83_0_6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119cced83_0_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7119cced83_0_7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7119cced83_0_7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5" name="Google Shape;45;g7119cced83_0_7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" name="Google Shape;46;g7119cced83_0_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119cced83_0_8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9" name="Google Shape;49;g7119cced83_0_8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119cced83_0_8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7119cced83_0_8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3" name="Google Shape;53;g7119cced83_0_8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g7119cced83_0_8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7119cced83_0_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7119cced83_0_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7119cced83_0_5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7119cced83_0_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pmc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talib.gpo.gov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2.sherpa.ac.uk/opendoa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grey.eu/search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widescience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search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t-europe.eu/basic-search.php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atad.aau.org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ndltd.or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abooks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freebookcentre.net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chopen.com/books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p.edu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umn.edu/opentextbooks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4life.org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esearch4life.org/training" TargetMode="External"/><Relationship Id="rId4" Type="http://schemas.openxmlformats.org/officeDocument/2006/relationships/hyperlink" Target="mailto:r4l@research4life.org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search4life.org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mailto:r4l@research4life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-search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re.ac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subTitle" idx="1"/>
          </p:nvPr>
        </p:nvSpPr>
        <p:spPr>
          <a:xfrm>
            <a:off x="0" y="4029770"/>
            <a:ext cx="12192000" cy="72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rPr lang="pt-BR" sz="4000" cap="all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Recursos interdisciplinares</a:t>
            </a:r>
          </a:p>
        </p:txBody>
      </p:sp>
      <p:sp>
        <p:nvSpPr>
          <p:cNvPr id="70" name="Google Shape;70;p38"/>
          <p:cNvSpPr txBox="1">
            <a:spLocks noGrp="1"/>
          </p:cNvSpPr>
          <p:nvPr>
            <p:ph type="ctrTitle"/>
          </p:nvPr>
        </p:nvSpPr>
        <p:spPr>
          <a:xfrm>
            <a:off x="-2" y="2036456"/>
            <a:ext cx="12192000" cy="1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lvl="0">
              <a:lnSpc>
                <a:spcPct val="90000"/>
              </a:lnSpc>
              <a:buSzPts val="4400"/>
            </a:pPr>
            <a:r>
              <a:rPr lang="pt-BR" sz="3563" b="1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RECURSOS ADICIONAIS ESPECÍFICOS POR DISCIPLINA</a:t>
            </a:r>
            <a:endParaRPr lang="pt-BR" sz="3888" b="1" dirty="0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38"/>
          <p:cNvSpPr txBox="1"/>
          <p:nvPr/>
        </p:nvSpPr>
        <p:spPr>
          <a:xfrm>
            <a:off x="-2" y="5606084"/>
            <a:ext cx="12192000" cy="369300"/>
          </a:xfrm>
          <a:prstGeom prst="rect">
            <a:avLst/>
          </a:prstGeom>
          <a:solidFill>
            <a:srgbClr val="586F7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800"/>
            </a:pPr>
            <a:r>
              <a:rPr lang="pt-BR" sz="1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Research4Life é uma parceria público-privada de cinco programas:</a:t>
            </a:r>
          </a:p>
        </p:txBody>
      </p:sp>
      <p:pic>
        <p:nvPicPr>
          <p:cNvPr id="72" name="Google Shape;7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600" y="6148180"/>
            <a:ext cx="1523874" cy="6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6669" y="6207625"/>
            <a:ext cx="1962613" cy="51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0478" y="6118184"/>
            <a:ext cx="1612438" cy="69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20080" y="6181191"/>
            <a:ext cx="1468376" cy="56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38199" y="6141339"/>
            <a:ext cx="1523874" cy="64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Europe</a:t>
            </a:r>
            <a:r>
              <a:rPr lang="pt-BR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PMC</a:t>
            </a:r>
          </a:p>
        </p:txBody>
      </p:sp>
      <p:sp>
        <p:nvSpPr>
          <p:cNvPr id="157" name="Google Shape;157;p11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Disponível em </a:t>
            </a:r>
            <a:r>
              <a:rPr lang="pt-BR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https://europepmc.org</a:t>
            </a: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11"/>
          <p:cNvSpPr txBox="1"/>
          <p:nvPr/>
        </p:nvSpPr>
        <p:spPr>
          <a:xfrm>
            <a:off x="481263" y="3721768"/>
            <a:ext cx="2695074" cy="83095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Página de busca do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Europe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PMC</a:t>
            </a:r>
          </a:p>
        </p:txBody>
      </p:sp>
      <p:pic>
        <p:nvPicPr>
          <p:cNvPr id="159" name="Google Shape;159;p11" descr="https://lh6.googleusercontent.com/QcwWnrBSlDV_OlR3qfW2wUvr65JS1ErecUvsysq-9pMhrFpt8Kjhx2nSItnGmpfNUtnd4Y7mFi9dz6rdKe6MiVn0AheQAofBApgmQh2bZyBdbe6axQ426Q8F4Yjatuwm76FG5s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2364" y="3022946"/>
            <a:ext cx="7918417" cy="1799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Europe PMC (cont.)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6" name="Google Shape;16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4518" y="2099924"/>
            <a:ext cx="10432898" cy="438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MetaLib</a:t>
            </a:r>
            <a:endParaRPr lang="pt-BR"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17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Disponível em </a:t>
            </a:r>
            <a:r>
              <a:rPr lang="pt-BR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https://metalib.gpo.gov/</a:t>
            </a: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481263" y="3721768"/>
            <a:ext cx="2695074" cy="83095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Página de busca do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MetaLib</a:t>
            </a:r>
            <a:endParaRPr lang="pt-BR" sz="2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5" name="Google Shape;175;p17" descr="https://lh6.googleusercontent.com/dkKojLr-_gH9UH_ALhsULXjctD08u_E4ECYWpInJTIl2-Uvp69fnO1qhfGk4FNcaSMqpkShAD1-y87l4VrX18lYBfcGTVWLiQ78QGWeve-SBzLMOgAegS0kC3OI9u4a6MySDr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600" y="2753123"/>
            <a:ext cx="8019306" cy="320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MetaLib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(cont.)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2" name="Google Shape;1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681" y="1989816"/>
            <a:ext cx="10064040" cy="4515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OpenDOAR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p23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Disponível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em </a:t>
            </a:r>
            <a:r>
              <a:rPr lang="en-US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https://v2.sherpa.ac.uk/opendoar/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481263" y="3721768"/>
            <a:ext cx="2695074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dirty="0" err="1">
                <a:latin typeface="Open Sans"/>
                <a:ea typeface="Open Sans"/>
                <a:cs typeface="Open Sans"/>
                <a:sym typeface="Open Sans"/>
              </a:rPr>
              <a:t>Página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400" dirty="0" err="1">
                <a:latin typeface="Open Sans"/>
                <a:ea typeface="Open Sans"/>
                <a:cs typeface="Open Sans"/>
                <a:sym typeface="Open Sans"/>
              </a:rPr>
              <a:t>busca</a:t>
            </a: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OpenDOAR</a:t>
            </a:r>
            <a:endParaRPr sz="2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1" name="Google Shape;191;p23" descr="https://lh6.googleusercontent.com/VudXCiwj4y8Gi82SpoAp6UQ4r083HLqSoMbNotJ0n-tWTS6dQPBZ3Y1zsYovgWuRANAzG4LjppZ40lX1OTBXX8P7i-IFJGMk7kSPcugdgSBMvWgdq8qqesB_g1fspsxY5AKDTH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600" y="3025642"/>
            <a:ext cx="8145214" cy="2793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OpenDOAR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(cont.)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8" name="Google Shape;19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161" y="2083633"/>
            <a:ext cx="11199051" cy="430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Open </a:t>
            </a:r>
            <a:r>
              <a:rPr lang="pt-BR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Grey</a:t>
            </a:r>
            <a:endParaRPr lang="pt-BR"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" name="Google Shape;205;p25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Disponível em </a:t>
            </a:r>
            <a:r>
              <a:rPr lang="pt-BR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http://www.opengrey.eu/search/</a:t>
            </a: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481263" y="3721768"/>
            <a:ext cx="2695074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Página de busca do Open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Grey</a:t>
            </a:r>
            <a:endParaRPr lang="pt-BR" sz="2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7" name="Google Shape;207;p25" descr="https://lh4.googleusercontent.com/uCi_NUmvLz8a-o0ClMn6DhDLWSPuWQlVFWXN3akqxqlKz9Ff0pGpBSsYIkeJvQLs288y3KfSNttqVJWQ6NnyxWHz-RB4xUZUw5tPAAxIwFkrIcTDAPyhcr3r4I3aQufb9nd-6s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5679" y="2975303"/>
            <a:ext cx="8263790" cy="2855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Open Grey (cont.)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4" name="Google Shape;21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169" y="1908006"/>
            <a:ext cx="10453303" cy="467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PubMed Central</a:t>
            </a:r>
          </a:p>
        </p:txBody>
      </p:sp>
      <p:sp>
        <p:nvSpPr>
          <p:cNvPr id="221" name="Google Shape;221;p27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Disponível em </a:t>
            </a:r>
            <a:r>
              <a:rPr lang="pt-BR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https://www.ncbi.nlm.nih.gov/pmc</a:t>
            </a: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Google Shape;222;p27"/>
          <p:cNvSpPr txBox="1"/>
          <p:nvPr/>
        </p:nvSpPr>
        <p:spPr>
          <a:xfrm>
            <a:off x="481263" y="3721768"/>
            <a:ext cx="2695074" cy="120028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Página de busca do PubMed Central</a:t>
            </a:r>
          </a:p>
        </p:txBody>
      </p:sp>
      <p:pic>
        <p:nvPicPr>
          <p:cNvPr id="223" name="Google Shape;223;p27" descr="https://lh5.googleusercontent.com/62P4nIISTr8R_j8VT3aQ4AVeUUxI2Wbkk271F9Kl0H1dR_IUqrKX8EKbgCJxFzIqYyDvIzwjfl53L6h2sedzkUgu9wYLbigAlDbL21vjkGWxT7VHk5qu6Gu3KtDDwbhaRFa_Pr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7445" y="3142866"/>
            <a:ext cx="8302845" cy="2178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PubMed Central (cont.)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0" name="Google Shape;23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793" y="1999767"/>
            <a:ext cx="10772585" cy="4520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9"/>
          <p:cNvSpPr txBox="1">
            <a:spLocks noGrp="1"/>
          </p:cNvSpPr>
          <p:nvPr>
            <p:ph type="title"/>
          </p:nvPr>
        </p:nvSpPr>
        <p:spPr>
          <a:xfrm>
            <a:off x="0" y="45989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pt-BR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Resumo</a:t>
            </a:r>
          </a:p>
        </p:txBody>
      </p:sp>
      <p:sp>
        <p:nvSpPr>
          <p:cNvPr id="82" name="Google Shape;82;p39"/>
          <p:cNvSpPr txBox="1">
            <a:spLocks noGrp="1"/>
          </p:cNvSpPr>
          <p:nvPr>
            <p:ph type="body" idx="1"/>
          </p:nvPr>
        </p:nvSpPr>
        <p:spPr>
          <a:xfrm>
            <a:off x="208409" y="1564167"/>
            <a:ext cx="10850888" cy="451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pt-BR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Introdução</a:t>
            </a:r>
            <a:endParaRPr lang="pt-BR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pt-BR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Agregadores de busca e repositórios</a:t>
            </a:r>
            <a:endParaRPr lang="pt-BR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pt-BR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Recursos/bancos de dados e editoras de periódicos eletrônicos gratuitos</a:t>
            </a:r>
            <a:endParaRPr lang="pt-BR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pt-BR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Portais de teses/dissertações</a:t>
            </a:r>
            <a:endParaRPr lang="pt-BR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pt-BR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Ferramentas diversas</a:t>
            </a:r>
            <a:endParaRPr lang="pt-BR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pt-BR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Livros eletrônicos (e-books)</a:t>
            </a:r>
            <a:endParaRPr lang="pt-BR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pt-BR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Síntese	</a:t>
            </a:r>
            <a:endParaRPr lang="pt-BR" dirty="0"/>
          </a:p>
          <a:p>
            <a:pPr marL="285750" lvl="0" indent="-133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lang="pt-BR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39"/>
          <p:cNvSpPr txBox="1">
            <a:spLocks noGrp="1"/>
          </p:cNvSpPr>
          <p:nvPr>
            <p:ph type="dt" idx="10"/>
          </p:nvPr>
        </p:nvSpPr>
        <p:spPr>
          <a:xfrm>
            <a:off x="9434050" y="6455525"/>
            <a:ext cx="27432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dirty="0"/>
              <a:t>v1.0 abril de 2020</a:t>
            </a:r>
          </a:p>
        </p:txBody>
      </p:sp>
      <p:pic>
        <p:nvPicPr>
          <p:cNvPr id="84" name="Google Shape;8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6" y="6515076"/>
            <a:ext cx="699175" cy="23364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9"/>
          <p:cNvSpPr txBox="1"/>
          <p:nvPr/>
        </p:nvSpPr>
        <p:spPr>
          <a:xfrm>
            <a:off x="770025" y="6455513"/>
            <a:ext cx="97839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 obra está registrada sob a licença </a:t>
            </a:r>
            <a:r>
              <a:rPr lang="pt-BR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Creative</a:t>
            </a:r>
            <a:r>
              <a:rPr lang="pt-BR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Commons</a:t>
            </a:r>
            <a:r>
              <a:rPr lang="pt-BR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Attribution-ShareAlike</a:t>
            </a:r>
            <a:r>
              <a:rPr lang="pt-BR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4.0 </a:t>
            </a:r>
            <a:r>
              <a:rPr lang="pt-BR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</a:t>
            </a:r>
            <a:r>
              <a:rPr lang="pt-BR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(CC BY-SA 4.0)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>
            <a:spLocks noGrp="1"/>
          </p:cNvSpPr>
          <p:nvPr>
            <p:ph type="title"/>
          </p:nvPr>
        </p:nvSpPr>
        <p:spPr>
          <a:xfrm>
            <a:off x="0" y="392251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WorldWideScience.org</a:t>
            </a:r>
          </a:p>
        </p:txBody>
      </p:sp>
      <p:sp>
        <p:nvSpPr>
          <p:cNvPr id="237" name="Google Shape;237;p29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Disponível em </a:t>
            </a:r>
            <a:r>
              <a:rPr lang="pt-BR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https://worldwidescience.org/</a:t>
            </a: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" name="Google Shape;238;p29"/>
          <p:cNvSpPr txBox="1"/>
          <p:nvPr/>
        </p:nvSpPr>
        <p:spPr>
          <a:xfrm>
            <a:off x="224852" y="3721768"/>
            <a:ext cx="3432748" cy="769441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Página de busca do WorldWideScience.org</a:t>
            </a:r>
          </a:p>
        </p:txBody>
      </p:sp>
      <p:pic>
        <p:nvPicPr>
          <p:cNvPr id="239" name="Google Shape;239;p29" descr="https://lh3.googleusercontent.com/3MglkyeWEh4mTy8chAhFlXauDoKOgO0yi_9rnrd73isj6z1lI0t0Z44HCNaAkCpgKr5uZ-IX55LFx3RT0NlO5AUNXDVtrC4wcafxta_A4h4JbGWsseUMeKlWT2JY4Bwz6iWW_FQ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1407" y="2949905"/>
            <a:ext cx="4074968" cy="68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9" descr="https://lh4.googleusercontent.com/o7pmug5DWupCeyNhZ88vbZGGThdza1-tgLF0lS7kW9r4PvlP5iYnvjfBOOP3KJuFywVzSKaHhv4or9ER3BokfTglVvwrHinoeQRwF6gTKL0stoAoZg7PdkNMSzugXVDl4TvWZR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42534" y="3616431"/>
            <a:ext cx="7932713" cy="950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9" descr="https://docs.google.com/drawings/u/0/d/sVtoc8xjXB-44rhQzHnjMrg/image?w=326&amp;h=29&amp;rev=1&amp;ac=1&amp;parent=1GUshgHgdIfYVA_TvfyhOZKs-41IHx5V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16576" y="4160382"/>
            <a:ext cx="5531371" cy="492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WorldWideScience.org (cont.)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8" name="Google Shape;24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426" y="1886151"/>
            <a:ext cx="10199140" cy="473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"/>
          <p:cNvSpPr txBox="1">
            <a:spLocks noGrp="1"/>
          </p:cNvSpPr>
          <p:nvPr>
            <p:ph type="title"/>
          </p:nvPr>
        </p:nvSpPr>
        <p:spPr>
          <a:xfrm>
            <a:off x="0" y="392251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PERIÓDICOS ELETRÔNICOS GRATUITOS - DOAJ: </a:t>
            </a:r>
            <a:r>
              <a:rPr lang="pt-BR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Directory</a:t>
            </a:r>
            <a:r>
              <a:rPr lang="pt-BR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of</a:t>
            </a:r>
            <a:r>
              <a:rPr lang="pt-BR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Open Access </a:t>
            </a:r>
            <a:r>
              <a:rPr lang="pt-BR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Journals</a:t>
            </a:r>
            <a:endParaRPr lang="pt-BR" dirty="0"/>
          </a:p>
        </p:txBody>
      </p:sp>
      <p:sp>
        <p:nvSpPr>
          <p:cNvPr id="255" name="Google Shape;255;p31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Disponível em </a:t>
            </a:r>
            <a:r>
              <a:rPr lang="pt-BR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https://doaj.org/search/</a:t>
            </a: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" name="Google Shape;256;p31"/>
          <p:cNvSpPr txBox="1"/>
          <p:nvPr/>
        </p:nvSpPr>
        <p:spPr>
          <a:xfrm>
            <a:off x="224852" y="3721768"/>
            <a:ext cx="3432748" cy="83095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Página de busca do DOAJ</a:t>
            </a:r>
          </a:p>
        </p:txBody>
      </p:sp>
      <p:pic>
        <p:nvPicPr>
          <p:cNvPr id="257" name="Google Shape;257;p31" descr="https://lh3.googleusercontent.com/nfOYUAtxC1RTR22XBp3lM9zF200wg7VNifRMqnTL-FjpMGKKXxzGRNl6NzHClktlkX9vNUBhbOKw-_C7ATKkXeSIl0Ggf0rMsC3jLfDhS8f29BTwNYP0nHkxSgEDstu-qzTXj_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0330" y="2704368"/>
            <a:ext cx="7693811" cy="3081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DOAJ: Directory of Open Access Journals (cont.)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4" name="Google Shape;26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382" y="1843790"/>
            <a:ext cx="10793944" cy="4616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"/>
          <p:cNvSpPr txBox="1">
            <a:spLocks noGrp="1"/>
          </p:cNvSpPr>
          <p:nvPr>
            <p:ph type="title"/>
          </p:nvPr>
        </p:nvSpPr>
        <p:spPr>
          <a:xfrm>
            <a:off x="0" y="392251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PORTAIS DE TESES/DISSERTAÇÕES - DART-</a:t>
            </a:r>
            <a:r>
              <a:rPr lang="pt-BR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Europe</a:t>
            </a:r>
            <a:endParaRPr lang="pt-BR" dirty="0"/>
          </a:p>
        </p:txBody>
      </p:sp>
      <p:sp>
        <p:nvSpPr>
          <p:cNvPr id="271" name="Google Shape;271;p33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Disponível em </a:t>
            </a:r>
            <a:r>
              <a:rPr lang="pt-BR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http://www.dart-europe.eu/basic-search.php</a:t>
            </a: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" name="Google Shape;272;p33"/>
          <p:cNvSpPr txBox="1"/>
          <p:nvPr/>
        </p:nvSpPr>
        <p:spPr>
          <a:xfrm>
            <a:off x="209862" y="3787664"/>
            <a:ext cx="3822492" cy="70784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Página de busca do DART- </a:t>
            </a:r>
            <a:r>
              <a:rPr lang="pt-BR" sz="20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Europe</a:t>
            </a:r>
            <a:endParaRPr lang="pt-BR" sz="2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3" name="Google Shape;273;p33" descr="https://lh6.googleusercontent.com/zKJuxaIjalSPd9oZw-t-U-4bMP97fmw35txOtyJQvhRQ2RPys6b8q5i-CYM0ZYGSiiWO81jFza-iiSu8YAmSVVJ21_jv0xpnP1gfHgSR-DGBci_YxioFlPX3Bv_m0-hMXOrxDN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7246" y="2798094"/>
            <a:ext cx="7471383" cy="358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DART-Europe (cont.)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0" name="Google Shape;28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784" y="1881388"/>
            <a:ext cx="9985967" cy="4634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0" y="392251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DATAD-R</a:t>
            </a:r>
            <a:endParaRPr lang="pt-BR" dirty="0"/>
          </a:p>
        </p:txBody>
      </p:sp>
      <p:sp>
        <p:nvSpPr>
          <p:cNvPr id="287" name="Google Shape;287;p35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Disponível em </a:t>
            </a:r>
            <a:r>
              <a:rPr lang="pt-BR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http://datad.aau.org/</a:t>
            </a: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35"/>
          <p:cNvSpPr txBox="1"/>
          <p:nvPr/>
        </p:nvSpPr>
        <p:spPr>
          <a:xfrm>
            <a:off x="119922" y="3812291"/>
            <a:ext cx="3822492" cy="83095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Página de busca do DATAD-R</a:t>
            </a:r>
          </a:p>
        </p:txBody>
      </p:sp>
      <p:pic>
        <p:nvPicPr>
          <p:cNvPr id="289" name="Google Shape;289;p35" descr="https://lh6.googleusercontent.com/5FzrwhACMYcTdlzR5sh3wW3MylaNjfpNp9_qBdWeRe2j8Of_e96y-CWGmk-M35mp7MSb8WVvhE8k6VdwOJSOY6Zt9HcRvvZSDMTU1tQWU3fZXusE0u_RjofcJFd-GNQNePTPJf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8985" y="2929633"/>
            <a:ext cx="7700941" cy="2226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6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DATAD-R (cont.)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6" name="Google Shape;29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3902" y="2023672"/>
            <a:ext cx="9748800" cy="4547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"/>
          <p:cNvSpPr txBox="1">
            <a:spLocks noGrp="1"/>
          </p:cNvSpPr>
          <p:nvPr>
            <p:ph type="title"/>
          </p:nvPr>
        </p:nvSpPr>
        <p:spPr>
          <a:xfrm>
            <a:off x="0" y="347281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Global ETD</a:t>
            </a:r>
            <a:endParaRPr lang="pt-BR" dirty="0"/>
          </a:p>
        </p:txBody>
      </p:sp>
      <p:sp>
        <p:nvSpPr>
          <p:cNvPr id="303" name="Google Shape;303;p37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Disponível em </a:t>
            </a:r>
            <a:r>
              <a:rPr lang="pt-BR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http://search.ndltd.org/</a:t>
            </a: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4" name="Google Shape;304;p37"/>
          <p:cNvSpPr txBox="1"/>
          <p:nvPr/>
        </p:nvSpPr>
        <p:spPr>
          <a:xfrm>
            <a:off x="194872" y="3757684"/>
            <a:ext cx="3822492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Página de busca do Global ETD</a:t>
            </a:r>
          </a:p>
        </p:txBody>
      </p:sp>
      <p:pic>
        <p:nvPicPr>
          <p:cNvPr id="305" name="Google Shape;305;p37" descr="https://lh6.googleusercontent.com/uuozAq-oM_t1LLeYSc-e0javgaP81KF9FsnvYZKn0bm5EdjZdrg6vJSbNCNs4j99UK9hDxbtBTsiDzDdQXyfPqTasvLHEGi2L9Z7b1TJnu7jB6NdL7BFtUBMRl6nqRWM3GdEYG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2191" y="3010463"/>
            <a:ext cx="7258062" cy="2071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2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Global ETD (cont.)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2" name="Google Shape;312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9213" y="1935661"/>
            <a:ext cx="9946611" cy="4375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0" y="420834"/>
            <a:ext cx="77070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pt-BR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Objetivos de aprendizagem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554814" y="2014144"/>
            <a:ext cx="10807729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55600" lvl="0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2200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Conhecer os recursos adicionais existentes que são interdisciplinares e benéficos para duas ou mais áreas temáticas Research4Life</a:t>
            </a:r>
            <a:endParaRPr lang="pt-BR" dirty="0"/>
          </a:p>
          <a:p>
            <a:pPr marL="355600" lvl="0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2200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Entender as coleções adicionais e como utilizá-las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3"/>
          <p:cNvSpPr txBox="1">
            <a:spLocks noGrp="1"/>
          </p:cNvSpPr>
          <p:nvPr>
            <p:ph type="title"/>
          </p:nvPr>
        </p:nvSpPr>
        <p:spPr>
          <a:xfrm>
            <a:off x="0" y="347281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FERRAMENTAS VARIADAS - Google </a:t>
            </a:r>
            <a:r>
              <a:rPr lang="pt-BR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Custom</a:t>
            </a:r>
            <a:r>
              <a:rPr lang="pt-BR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Search</a:t>
            </a:r>
            <a:endParaRPr lang="pt-BR" dirty="0"/>
          </a:p>
        </p:txBody>
      </p:sp>
      <p:sp>
        <p:nvSpPr>
          <p:cNvPr id="319" name="Google Shape;319;p43"/>
          <p:cNvSpPr txBox="1">
            <a:spLocks noGrp="1"/>
          </p:cNvSpPr>
          <p:nvPr>
            <p:ph type="body" idx="1"/>
          </p:nvPr>
        </p:nvSpPr>
        <p:spPr>
          <a:xfrm>
            <a:off x="0" y="1689905"/>
            <a:ext cx="105231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Disponível em </a:t>
            </a:r>
            <a:r>
              <a:rPr lang="pt-BR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https://www.google.com</a:t>
            </a: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(com uso de palavras-chave) </a:t>
            </a:r>
            <a:endParaRPr lang="pt-BR"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0" name="Google Shape;320;p43"/>
          <p:cNvSpPr txBox="1"/>
          <p:nvPr/>
        </p:nvSpPr>
        <p:spPr>
          <a:xfrm>
            <a:off x="194872" y="3757684"/>
            <a:ext cx="3822492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Página de busca do Google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Custom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Search</a:t>
            </a:r>
            <a:endParaRPr lang="pt-BR" sz="2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1" name="Google Shape;321;p43" descr="https://lh5.googleusercontent.com/k2aTzrSoE8bixBl6RaBsSSY8I2Efflv10wR5q6rK0FzwqHM3M6FwcrpAubIvzOM8Hwix9XiDOo3072jcgrjYA6BgKgdKtxQRyinfhq8Wtt_8cjubrV7kiU-aLu6jEBChLDaI2U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9790" y="2788456"/>
            <a:ext cx="7545986" cy="2952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4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Google Custom Search (cont.)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8" name="Google Shape;32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410" y="1986879"/>
            <a:ext cx="10016371" cy="430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5"/>
          <p:cNvSpPr txBox="1">
            <a:spLocks noGrp="1"/>
          </p:cNvSpPr>
          <p:nvPr>
            <p:ph type="title"/>
          </p:nvPr>
        </p:nvSpPr>
        <p:spPr>
          <a:xfrm>
            <a:off x="0" y="347281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LIVROS ELETRÔNICOS (E-BOOKS):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Directory</a:t>
            </a:r>
            <a:r>
              <a:rPr lang="pt-BR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of</a:t>
            </a:r>
            <a:r>
              <a:rPr lang="pt-BR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Open Access Books</a:t>
            </a:r>
            <a:endParaRPr lang="pt-BR" dirty="0"/>
          </a:p>
        </p:txBody>
      </p:sp>
      <p:sp>
        <p:nvSpPr>
          <p:cNvPr id="335" name="Google Shape;335;p45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Disponível em </a:t>
            </a:r>
            <a:r>
              <a:rPr lang="pt-BR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https://www.doabooks.org/</a:t>
            </a: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" name="Google Shape;336;p45"/>
          <p:cNvSpPr txBox="1"/>
          <p:nvPr/>
        </p:nvSpPr>
        <p:spPr>
          <a:xfrm>
            <a:off x="194872" y="3757684"/>
            <a:ext cx="3822492" cy="83095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Página de busca do DOAB</a:t>
            </a:r>
          </a:p>
        </p:txBody>
      </p:sp>
      <p:pic>
        <p:nvPicPr>
          <p:cNvPr id="337" name="Google Shape;337;p45" descr="https://lh6.googleusercontent.com/mPU-JKy5LuOrf8C7YFfv9fGdc8V2abevsiRuh0E8NtYQnphcJo4icmrlCohsf7p95_8YnP-v0l_AOXdjsEEx6aXShGOjWtQLyCO1qq2T1FqUDy40Lbo9iyVdU1uA-6IxDx9SfB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5860" y="2697787"/>
            <a:ext cx="6986573" cy="3208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6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537622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pt-BR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Directory</a:t>
            </a:r>
            <a:r>
              <a:rPr lang="pt-BR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of</a:t>
            </a:r>
            <a:r>
              <a:rPr lang="pt-BR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Open Access Books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(cont.)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4" name="Google Shape;34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386" y="1945972"/>
            <a:ext cx="10695174" cy="4409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7"/>
          <p:cNvSpPr txBox="1">
            <a:spLocks noGrp="1"/>
          </p:cNvSpPr>
          <p:nvPr>
            <p:ph type="title"/>
          </p:nvPr>
        </p:nvSpPr>
        <p:spPr>
          <a:xfrm>
            <a:off x="0" y="347281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Free</a:t>
            </a:r>
            <a:r>
              <a:rPr lang="pt-BR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Book Centre</a:t>
            </a:r>
            <a:endParaRPr lang="pt-BR" dirty="0"/>
          </a:p>
        </p:txBody>
      </p:sp>
      <p:sp>
        <p:nvSpPr>
          <p:cNvPr id="351" name="Google Shape;351;p47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Disponível em </a:t>
            </a:r>
            <a:r>
              <a:rPr lang="pt-BR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http://freebookcentre.net/</a:t>
            </a: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" name="Google Shape;352;p47"/>
          <p:cNvSpPr txBox="1"/>
          <p:nvPr/>
        </p:nvSpPr>
        <p:spPr>
          <a:xfrm>
            <a:off x="194872" y="3757684"/>
            <a:ext cx="3822492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Página de busca do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Free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Book Centre</a:t>
            </a:r>
          </a:p>
        </p:txBody>
      </p:sp>
      <p:pic>
        <p:nvPicPr>
          <p:cNvPr id="353" name="Google Shape;353;p47" descr="https://lh3.googleusercontent.com/T5dint4MvetiWuBQY84xLo5dwxNP6lve0r1JvY56KE7WvnUdIgicGLIfqOhAkdYJxM0bwyMgzy5l5XhvWy_-NzR7Kn3rS9HmPrvv0kr_-80RXZUw78ivVpW7_JxLrAxdRmY4Le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9227" y="2843064"/>
            <a:ext cx="7628032" cy="3329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8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Free Book Centre (cont.)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0" name="Google Shape;36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2541" y="1970629"/>
            <a:ext cx="9876684" cy="4520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9"/>
          <p:cNvSpPr txBox="1">
            <a:spLocks noGrp="1"/>
          </p:cNvSpPr>
          <p:nvPr>
            <p:ph type="title"/>
          </p:nvPr>
        </p:nvSpPr>
        <p:spPr>
          <a:xfrm>
            <a:off x="0" y="347281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IntechOpen</a:t>
            </a:r>
            <a:r>
              <a:rPr lang="pt-BR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Access Book</a:t>
            </a:r>
            <a:endParaRPr lang="pt-BR" dirty="0"/>
          </a:p>
        </p:txBody>
      </p:sp>
      <p:sp>
        <p:nvSpPr>
          <p:cNvPr id="367" name="Google Shape;367;p49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Disponível em </a:t>
            </a:r>
            <a:r>
              <a:rPr lang="pt-BR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https://www.intechopen.com/books</a:t>
            </a: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368" name="Google Shape;368;p49"/>
          <p:cNvSpPr txBox="1"/>
          <p:nvPr/>
        </p:nvSpPr>
        <p:spPr>
          <a:xfrm>
            <a:off x="194872" y="3757684"/>
            <a:ext cx="3822492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Página de busca do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IntechOpen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Access Book</a:t>
            </a:r>
          </a:p>
        </p:txBody>
      </p:sp>
      <p:pic>
        <p:nvPicPr>
          <p:cNvPr id="369" name="Google Shape;369;p49" descr="https://lh3.googleusercontent.com/FzlGynXIfFZEycuIvzilgZVi01oAhFC0CHHzT-4LADDuRvom0b9eStCTivLw02eenHuCZpSzGm8LHyiwKWeg276xpPq4qOWw1rol85GOn3FtaB9bNLHnhhLjyqPeknYWNhjJzQ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5262" y="2928382"/>
            <a:ext cx="7836890" cy="2908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0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030387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IntechOpen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Access Book (cont.)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6" name="Google Shape;376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410" y="2080180"/>
            <a:ext cx="10448143" cy="4390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1"/>
          <p:cNvSpPr txBox="1">
            <a:spLocks noGrp="1"/>
          </p:cNvSpPr>
          <p:nvPr>
            <p:ph type="title"/>
          </p:nvPr>
        </p:nvSpPr>
        <p:spPr>
          <a:xfrm>
            <a:off x="0" y="347281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National</a:t>
            </a:r>
            <a:r>
              <a:rPr lang="pt-BR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Academies Press</a:t>
            </a:r>
            <a:endParaRPr lang="pt-BR" dirty="0"/>
          </a:p>
        </p:txBody>
      </p:sp>
      <p:sp>
        <p:nvSpPr>
          <p:cNvPr id="383" name="Google Shape;383;p51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Disponível em </a:t>
            </a:r>
            <a:r>
              <a:rPr lang="pt-BR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https://www.nap.edu/</a:t>
            </a: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" name="Google Shape;384;p51"/>
          <p:cNvSpPr txBox="1"/>
          <p:nvPr/>
        </p:nvSpPr>
        <p:spPr>
          <a:xfrm>
            <a:off x="194872" y="3757684"/>
            <a:ext cx="3822492" cy="120028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Página de busca da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National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Academies Press</a:t>
            </a:r>
          </a:p>
        </p:txBody>
      </p:sp>
      <p:pic>
        <p:nvPicPr>
          <p:cNvPr id="385" name="Google Shape;385;p51" descr="https://lh3.googleusercontent.com/Gz5Zf7TABt5i3CXtmTYYIY6Gi41AkH1htJ5nSIZUl_N8CbLw3AX1EYeF3KvjAnzNvfG0EFlGPNQvXRBWdq_ftqKvcwmpgHwTl88HgPAwRrfIZ3E7WoJl18tVZYcE_jYC0nPWsp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0502" y="2859745"/>
            <a:ext cx="7143993" cy="3346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2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030387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National Academies Press (cont.)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2" name="Google Shape;392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892" y="1961103"/>
            <a:ext cx="9894957" cy="4545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pt-BR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Introdução </a:t>
            </a:r>
          </a:p>
        </p:txBody>
      </p:sp>
      <p:grpSp>
        <p:nvGrpSpPr>
          <p:cNvPr id="99" name="Google Shape;99;p3"/>
          <p:cNvGrpSpPr/>
          <p:nvPr/>
        </p:nvGrpSpPr>
        <p:grpSpPr>
          <a:xfrm>
            <a:off x="914400" y="1963711"/>
            <a:ext cx="10792918" cy="4721900"/>
            <a:chOff x="0" y="0"/>
            <a:chExt cx="10792918" cy="4721900"/>
          </a:xfrm>
        </p:grpSpPr>
        <p:cxnSp>
          <p:nvCxnSpPr>
            <p:cNvPr id="100" name="Google Shape;100;p3"/>
            <p:cNvCxnSpPr/>
            <p:nvPr/>
          </p:nvCxnSpPr>
          <p:spPr>
            <a:xfrm>
              <a:off x="0" y="0"/>
              <a:ext cx="10792918" cy="0"/>
            </a:xfrm>
            <a:prstGeom prst="straightConnector1">
              <a:avLst/>
            </a:prstGeom>
            <a:solidFill>
              <a:schemeClr val="accent3"/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1" name="Google Shape;101;p3"/>
            <p:cNvSpPr/>
            <p:nvPr/>
          </p:nvSpPr>
          <p:spPr>
            <a:xfrm>
              <a:off x="0" y="0"/>
              <a:ext cx="10792918" cy="1180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dirty="0"/>
            </a:p>
          </p:txBody>
        </p:sp>
        <p:sp>
          <p:nvSpPr>
            <p:cNvPr id="102" name="Google Shape;102;p3"/>
            <p:cNvSpPr txBox="1"/>
            <p:nvPr/>
          </p:nvSpPr>
          <p:spPr>
            <a:xfrm>
              <a:off x="0" y="0"/>
              <a:ext cx="10792918" cy="1180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Esta lição se concentrará em recursos e ferramentas multidisciplinares disponíveis na internet que devem ser úteis para todas as especialidades.</a:t>
              </a:r>
            </a:p>
          </p:txBody>
        </p:sp>
        <p:cxnSp>
          <p:nvCxnSpPr>
            <p:cNvPr id="103" name="Google Shape;103;p3"/>
            <p:cNvCxnSpPr/>
            <p:nvPr/>
          </p:nvCxnSpPr>
          <p:spPr>
            <a:xfrm>
              <a:off x="0" y="1180475"/>
              <a:ext cx="10792918" cy="0"/>
            </a:xfrm>
            <a:prstGeom prst="straightConnector1">
              <a:avLst/>
            </a:prstGeom>
            <a:solidFill>
              <a:srgbClr val="61C085"/>
            </a:solidFill>
            <a:ln w="25400" cap="flat" cmpd="sng">
              <a:solidFill>
                <a:srgbClr val="61C08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4" name="Google Shape;104;p3"/>
            <p:cNvSpPr/>
            <p:nvPr/>
          </p:nvSpPr>
          <p:spPr>
            <a:xfrm>
              <a:off x="0" y="1180475"/>
              <a:ext cx="10792918" cy="1180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dirty="0"/>
            </a:p>
          </p:txBody>
        </p:sp>
        <p:sp>
          <p:nvSpPr>
            <p:cNvPr id="105" name="Google Shape;105;p3"/>
            <p:cNvSpPr txBox="1"/>
            <p:nvPr/>
          </p:nvSpPr>
          <p:spPr>
            <a:xfrm>
              <a:off x="0" y="1180475"/>
              <a:ext cx="10792918" cy="1180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dirty="0">
                  <a:latin typeface="Open Sans"/>
                  <a:ea typeface="Open Sans"/>
                  <a:cs typeface="Open Sans"/>
                  <a:sym typeface="Open Sans"/>
                </a:rPr>
                <a:t>Estas ferramentas se encaixam nas seguintes categorias: </a:t>
              </a:r>
              <a:r>
                <a:rPr lang="pt-BR" sz="20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Agregadores de busca </a:t>
              </a:r>
              <a:r>
                <a:rPr lang="pt-BR" sz="2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 </a:t>
              </a:r>
              <a:r>
                <a:rPr lang="pt-BR" sz="20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repositórios</a:t>
              </a:r>
              <a:r>
                <a:rPr lang="pt-BR" sz="2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; </a:t>
              </a:r>
              <a:r>
                <a:rPr lang="pt-BR" sz="20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Recursos, bancos de dados</a:t>
              </a:r>
              <a:r>
                <a:rPr lang="pt-BR" sz="2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e </a:t>
              </a:r>
              <a:r>
                <a:rPr lang="pt-BR" sz="20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editoras de periódicos eletrônicos gratuitos</a:t>
              </a:r>
              <a:r>
                <a:rPr lang="pt-BR" sz="2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; </a:t>
              </a:r>
              <a:r>
                <a:rPr lang="pt-BR" sz="20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portais de teses/dissertações</a:t>
              </a:r>
              <a:r>
                <a:rPr lang="pt-BR" sz="2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; </a:t>
              </a:r>
              <a:r>
                <a:rPr lang="pt-BR" sz="20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ferramentas diversas</a:t>
              </a:r>
              <a:r>
                <a:rPr lang="pt-BR" sz="2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; e </a:t>
              </a:r>
              <a:r>
                <a:rPr lang="pt-BR" sz="2000" b="1" dirty="0">
                  <a:latin typeface="Open Sans"/>
                  <a:ea typeface="Open Sans"/>
                  <a:cs typeface="Open Sans"/>
                  <a:sym typeface="Open Sans"/>
                </a:rPr>
                <a:t>e</a:t>
              </a:r>
              <a:r>
                <a:rPr lang="pt-BR" sz="20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-books</a:t>
              </a:r>
              <a:r>
                <a:rPr lang="pt-BR" sz="2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  <p:cxnSp>
          <p:nvCxnSpPr>
            <p:cNvPr id="106" name="Google Shape;106;p3"/>
            <p:cNvCxnSpPr/>
            <p:nvPr/>
          </p:nvCxnSpPr>
          <p:spPr>
            <a:xfrm>
              <a:off x="0" y="2360950"/>
              <a:ext cx="10792918" cy="0"/>
            </a:xfrm>
            <a:prstGeom prst="straightConnector1">
              <a:avLst/>
            </a:prstGeom>
            <a:solidFill>
              <a:srgbClr val="98E14E"/>
            </a:solidFill>
            <a:ln w="25400" cap="flat" cmpd="sng">
              <a:solidFill>
                <a:srgbClr val="98E14E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7" name="Google Shape;107;p3"/>
            <p:cNvSpPr/>
            <p:nvPr/>
          </p:nvSpPr>
          <p:spPr>
            <a:xfrm>
              <a:off x="0" y="2360950"/>
              <a:ext cx="10792918" cy="1180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dirty="0"/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0" y="2360950"/>
              <a:ext cx="10792918" cy="1180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dirty="0">
                  <a:latin typeface="Open Sans"/>
                  <a:ea typeface="Open Sans"/>
                  <a:cs typeface="Open Sans"/>
                  <a:sym typeface="Open Sans"/>
                </a:rPr>
                <a:t>Muitos desses recursos fornecem acesso não somente a artigos revisados por pares, mas também à chamada literatura cinza </a:t>
              </a:r>
              <a:r>
                <a:rPr lang="pt-BR" sz="2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  <a:extLst>
                    <a:ext uri="http://customooxmlschemas.google.com/">
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  </a:ext>
                  </a:extLst>
                </a:rPr>
                <a:t>(relatórios técnicos ou de pesquisa, teses e dissertações, </a:t>
              </a:r>
              <a:r>
                <a:rPr lang="pt-BR" sz="2000" b="0" i="1" u="none" strike="noStrike" cap="none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  <a:extLst>
                    <a:ext uri="http://customooxmlschemas.google.com/">
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  </a:ext>
                  </a:extLst>
                </a:rPr>
                <a:t>preprint</a:t>
              </a:r>
              <a:r>
                <a:rPr lang="pt-BR" sz="2000" i="1" dirty="0" err="1">
                  <a:latin typeface="Open Sans"/>
                  <a:ea typeface="Open Sans"/>
                  <a:cs typeface="Open Sans"/>
                  <a:sym typeface="Open Sans"/>
                  <a:extLst>
                    <a:ext uri="http://customooxmlschemas.google.com/">
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  </a:ext>
                  </a:extLst>
                </a:rPr>
                <a:t>s</a:t>
              </a:r>
              <a:r>
                <a:rPr lang="pt-BR" sz="2000" dirty="0">
                  <a:latin typeface="Open Sans"/>
                  <a:ea typeface="Open Sans"/>
                  <a:cs typeface="Open Sans"/>
                  <a:sym typeface="Open Sans"/>
                  <a:extLst>
                    <a:ext uri="http://customooxmlschemas.google.com/">
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  </a:ext>
                  </a:extLst>
                </a:rPr>
                <a:t> e muito mais</a:t>
              </a:r>
              <a:r>
                <a:rPr lang="pt-BR" sz="2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  <a:extLst>
                    <a:ext uri="http://customooxmlschemas.google.com/">
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  </a:ext>
                  </a:extLst>
                </a:rPr>
                <a:t>).</a:t>
              </a:r>
              <a:endParaRPr lang="pt-BR" sz="2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09" name="Google Shape;109;p3"/>
            <p:cNvCxnSpPr/>
            <p:nvPr/>
          </p:nvCxnSpPr>
          <p:spPr>
            <a:xfrm>
              <a:off x="0" y="3541425"/>
              <a:ext cx="10792918" cy="0"/>
            </a:xfrm>
            <a:prstGeom prst="straightConnector1">
              <a:avLst/>
            </a:prstGeom>
            <a:solidFill>
              <a:srgbClr val="FEA93F"/>
            </a:solidFill>
            <a:ln w="25400" cap="flat" cmpd="sng">
              <a:solidFill>
                <a:srgbClr val="FEA93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0" name="Google Shape;110;p3"/>
            <p:cNvSpPr/>
            <p:nvPr/>
          </p:nvSpPr>
          <p:spPr>
            <a:xfrm>
              <a:off x="0" y="3541425"/>
              <a:ext cx="10792918" cy="1180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dirty="0"/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0" y="3541425"/>
              <a:ext cx="10792918" cy="1180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 utilidade/valor de cada ferramenta será resumida nas seções seguintes.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3"/>
          <p:cNvSpPr txBox="1">
            <a:spLocks noGrp="1"/>
          </p:cNvSpPr>
          <p:nvPr>
            <p:ph type="title"/>
          </p:nvPr>
        </p:nvSpPr>
        <p:spPr>
          <a:xfrm>
            <a:off x="0" y="302310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Open </a:t>
            </a:r>
            <a:r>
              <a:rPr lang="pt-BR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Textbook</a:t>
            </a:r>
            <a:r>
              <a:rPr lang="pt-BR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Library</a:t>
            </a:r>
            <a:endParaRPr lang="pt-BR" dirty="0"/>
          </a:p>
        </p:txBody>
      </p:sp>
      <p:sp>
        <p:nvSpPr>
          <p:cNvPr id="399" name="Google Shape;399;p53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Disponível em </a:t>
            </a:r>
            <a:r>
              <a:rPr lang="pt-BR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https://open.umn.edu/opentextbooks/</a:t>
            </a: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0" name="Google Shape;400;p53"/>
          <p:cNvSpPr txBox="1"/>
          <p:nvPr/>
        </p:nvSpPr>
        <p:spPr>
          <a:xfrm>
            <a:off x="194872" y="3807502"/>
            <a:ext cx="3552669" cy="769441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Página de busca da Open </a:t>
            </a:r>
            <a:r>
              <a:rPr lang="pt-BR" sz="2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Textbook</a:t>
            </a:r>
            <a:r>
              <a:rPr lang="pt-BR" sz="2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Library</a:t>
            </a:r>
          </a:p>
        </p:txBody>
      </p:sp>
      <p:pic>
        <p:nvPicPr>
          <p:cNvPr id="401" name="Google Shape;401;p53" descr="https://lh5.googleusercontent.com/hEvJomnc9PInwahqZ0ThaYvFbyWT81Bm1UK89vOIbOvtYl8TaRHUvCqqkn9Md8sKOXv43giNAytJV9B70mljUSe3CxRcipxHBYLzTYXLk6cjQVZ4ZeBp51z11gEkj8B7tEgLxQ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7364" y="3378353"/>
            <a:ext cx="7469838" cy="1589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4"/>
          <p:cNvSpPr txBox="1">
            <a:spLocks noGrp="1"/>
          </p:cNvSpPr>
          <p:nvPr>
            <p:ph type="title"/>
          </p:nvPr>
        </p:nvSpPr>
        <p:spPr>
          <a:xfrm>
            <a:off x="-1" y="392252"/>
            <a:ext cx="6030097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Open Textbook Library (cont.)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8" name="Google Shape;408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2036755"/>
            <a:ext cx="9816322" cy="4456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5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8131629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4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Resumo</a:t>
            </a:r>
            <a:endParaRPr lang="pt-BR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5" name="Google Shape;415;p55"/>
          <p:cNvSpPr txBox="1">
            <a:spLocks noGrp="1"/>
          </p:cNvSpPr>
          <p:nvPr>
            <p:ph type="body" idx="1"/>
          </p:nvPr>
        </p:nvSpPr>
        <p:spPr>
          <a:xfrm>
            <a:off x="212270" y="1796144"/>
            <a:ext cx="11462659" cy="488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Esta lição se concentrou nos recursos online que seriam úteis a usuários de todos os programas Research4Life.</a:t>
            </a:r>
          </a:p>
          <a:p>
            <a:pPr marL="355600" lvl="0" indent="-34290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2200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Estes são complementares aos recursos específicos por disciplina discutidos nas lições 4.1 a 4.5.  As ferramentas foram divididas nas seguintes. categorias: Agregadores de busca e repositórios; Recursos, bancos de dados e editoras de periódicos eletrônicos gratuitos; Portais de teses/dissertações; Ferramentas diversas; e Livros eletrônicos (e-books).</a:t>
            </a:r>
          </a:p>
          <a:p>
            <a:pPr marL="355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 listas por categoria apresentam destaques, ou seja, recursos essenciais disponíveis na internet; não são exaustivas. </a:t>
            </a:r>
          </a:p>
          <a:p>
            <a:pPr marL="355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Lembre-se de que os resultados de buscas em várias destas ferramentas levarão você à literatura cinza, além de periódicos e livros de acesso aberto e pagos.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727b3dbef2_0_81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203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pt-BR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Você está convidado a: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1" name="Google Shape;421;g727b3dbef2_0_81"/>
          <p:cNvSpPr txBox="1">
            <a:spLocks noGrp="1"/>
          </p:cNvSpPr>
          <p:nvPr>
            <p:ph type="body" idx="1"/>
          </p:nvPr>
        </p:nvSpPr>
        <p:spPr>
          <a:xfrm>
            <a:off x="656075" y="2094525"/>
            <a:ext cx="99168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17500">
              <a:lnSpc>
                <a:spcPct val="150000"/>
              </a:lnSpc>
              <a:spcBef>
                <a:spcPts val="0"/>
              </a:spcBef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pt-BR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Visitar-nos em </a:t>
            </a:r>
            <a:r>
              <a:rPr lang="pt-BR" sz="2000" u="sng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www.research4life.org</a:t>
            </a:r>
            <a:endParaRPr lang="pt-BR" sz="20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indent="-317500">
              <a:lnSpc>
                <a:spcPct val="150000"/>
              </a:lnSpc>
              <a:spcBef>
                <a:spcPts val="0"/>
              </a:spcBef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pt-BR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Entrar em contato através de </a:t>
            </a:r>
            <a:r>
              <a:rPr lang="pt-BR" sz="2000" dirty="0">
                <a:solidFill>
                  <a:srgbClr val="586F7C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/>
              </a:rPr>
              <a:t>r4l@research4life.org </a:t>
            </a:r>
            <a:endParaRPr lang="pt-BR" sz="20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indent="-317500">
              <a:lnSpc>
                <a:spcPct val="150000"/>
              </a:lnSpc>
              <a:spcBef>
                <a:spcPts val="0"/>
              </a:spcBef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pt-BR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Informar-se sobre outros materiais didáticos [</a:t>
            </a:r>
            <a:r>
              <a:rPr lang="pt-BR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www.research4life.org/training</a:t>
            </a:r>
            <a:r>
              <a:rPr lang="pt-BR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</a:p>
          <a:p>
            <a:pPr lvl="0" indent="-317500">
              <a:lnSpc>
                <a:spcPct val="150000"/>
              </a:lnSpc>
              <a:spcBef>
                <a:spcPts val="0"/>
              </a:spcBef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pt-BR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Assinar o boletim da Research4Life [</a:t>
            </a:r>
            <a:r>
              <a:rPr lang="pt-BR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www.research4life.org/newsletter</a:t>
            </a:r>
            <a:r>
              <a:rPr lang="pt-BR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</a:p>
          <a:p>
            <a:pPr lvl="0" indent="-317500">
              <a:lnSpc>
                <a:spcPct val="150000"/>
              </a:lnSpc>
              <a:spcBef>
                <a:spcPts val="0"/>
              </a:spcBef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pt-BR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Conferir os vídeos da Research4Life [</a:t>
            </a:r>
            <a:r>
              <a:rPr lang="pt-BR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https://bit.ly/2w3CU5C</a:t>
            </a:r>
            <a:r>
              <a:rPr lang="pt-BR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</a:p>
          <a:p>
            <a:pPr lvl="0" indent="-317500">
              <a:lnSpc>
                <a:spcPct val="150000"/>
              </a:lnSpc>
              <a:spcBef>
                <a:spcPts val="0"/>
              </a:spcBef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pt-BR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Seguir-nos no Twitter @r4lpartnership e </a:t>
            </a:r>
            <a:r>
              <a:rPr lang="pt-BR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Facebook</a:t>
            </a:r>
            <a:r>
              <a:rPr lang="pt-BR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 </a:t>
            </a:r>
            <a:r>
              <a:rPr lang="pt-BR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@R4Lpartnership</a:t>
            </a:r>
            <a:endParaRPr lang="pt-BR"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5050" y="6158249"/>
            <a:ext cx="1523874" cy="6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0294" y="6217682"/>
            <a:ext cx="1962613" cy="51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7741" y="6128240"/>
            <a:ext cx="1612438" cy="69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80643" y="6191271"/>
            <a:ext cx="1468376" cy="56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29499" y="6163201"/>
            <a:ext cx="1468374" cy="624061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"/>
          <p:cNvSpPr/>
          <p:nvPr/>
        </p:nvSpPr>
        <p:spPr>
          <a:xfrm>
            <a:off x="1591800" y="2814175"/>
            <a:ext cx="9298800" cy="34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000"/>
            </a:pPr>
            <a:r>
              <a:rPr lang="pt-BR" sz="3000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  <a:t>Para mais informações sobre a Research4Life</a:t>
            </a:r>
          </a:p>
          <a:p>
            <a:pPr lvl="0" algn="ctr">
              <a:buSzPts val="3000"/>
            </a:pPr>
            <a:endParaRPr lang="pt-BR" sz="3000" dirty="0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>
              <a:buSzPts val="3000"/>
            </a:pPr>
            <a:r>
              <a:rPr lang="pt-BR" sz="3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www.research4life.org</a:t>
            </a:r>
            <a:endParaRPr lang="pt-BR" sz="3000" dirty="0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>
              <a:buSzPts val="3000"/>
            </a:pPr>
            <a:br>
              <a:rPr lang="pt-BR" sz="3000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t-BR" sz="3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9"/>
              </a:rPr>
              <a:t>r4l@research4life.org </a:t>
            </a:r>
            <a:endParaRPr lang="pt-BR" sz="3000" dirty="0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2000"/>
            </a:pPr>
            <a:br>
              <a:rPr lang="pt-BR" sz="2000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pt-BR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pt-BR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pt-BR" dirty="0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2" name="Google Shape;432;p1"/>
          <p:cNvSpPr txBox="1"/>
          <p:nvPr/>
        </p:nvSpPr>
        <p:spPr>
          <a:xfrm>
            <a:off x="-2" y="5674296"/>
            <a:ext cx="12192000" cy="369300"/>
          </a:xfrm>
          <a:prstGeom prst="rect">
            <a:avLst/>
          </a:prstGeom>
          <a:solidFill>
            <a:srgbClr val="586F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1800"/>
            </a:pPr>
            <a:r>
              <a:rPr lang="pt-BR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Research4Life é uma parceria público-privada de cinco programas: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54d2444ce_0_7"/>
          <p:cNvSpPr txBox="1">
            <a:spLocks noGrp="1"/>
          </p:cNvSpPr>
          <p:nvPr>
            <p:ph type="title"/>
          </p:nvPr>
        </p:nvSpPr>
        <p:spPr>
          <a:xfrm>
            <a:off x="-1" y="378800"/>
            <a:ext cx="857559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Categorias de ferramentas e</a:t>
            </a:r>
            <a:br>
              <a:rPr lang="pt-BR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t-BR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recursos online multidisciplinares</a:t>
            </a:r>
          </a:p>
        </p:txBody>
      </p:sp>
      <p:pic>
        <p:nvPicPr>
          <p:cNvPr id="118" name="Google Shape;118;g754d2444ce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" y="2067275"/>
            <a:ext cx="118110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AGREGADORES DE BUSCA E REPOSITÓRIOS - </a:t>
            </a:r>
            <a:r>
              <a:rPr lang="pt-BR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BASE</a:t>
            </a:r>
            <a:endParaRPr lang="pt-BR"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Disponível em </a:t>
            </a:r>
            <a:r>
              <a:rPr lang="pt-BR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https://base-search.net</a:t>
            </a:r>
            <a:endParaRPr lang="pt-BR" dirty="0"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481263" y="3721768"/>
            <a:ext cx="2695074" cy="83095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Portal de busca </a:t>
            </a:r>
            <a:r>
              <a:rPr lang="pt-BR" sz="2400" dirty="0">
                <a:latin typeface="Open Sans"/>
                <a:ea typeface="Open Sans"/>
                <a:cs typeface="Open Sans"/>
                <a:sym typeface="Open Sans"/>
              </a:rPr>
              <a:t>do 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BASE</a:t>
            </a:r>
          </a:p>
        </p:txBody>
      </p:sp>
      <p:pic>
        <p:nvPicPr>
          <p:cNvPr id="127" name="Google Shape;127;p4" descr="https://lh6.googleusercontent.com/lu1WVnANM3wnrAg3WgXQVp3WtkrEbAKth5Sy1CLbPnxYPK4Bep40MQxpBDp9bFaYKZKfCHY9kQiD2C9ENdO-XtjuCg-Wo0nws1CUr5-ZLwGKID2VUItS-TiALpgdVOQCE0c67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3202" y="2753123"/>
            <a:ext cx="7403996" cy="405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BASE (cont.)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124" y="1858092"/>
            <a:ext cx="10544253" cy="4722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CORE</a:t>
            </a:r>
          </a:p>
        </p:txBody>
      </p:sp>
      <p:sp>
        <p:nvSpPr>
          <p:cNvPr id="141" name="Google Shape;141;p6"/>
          <p:cNvSpPr txBox="1">
            <a:spLocks noGrp="1"/>
          </p:cNvSpPr>
          <p:nvPr>
            <p:ph type="body" idx="1"/>
          </p:nvPr>
        </p:nvSpPr>
        <p:spPr>
          <a:xfrm>
            <a:off x="0" y="1842668"/>
            <a:ext cx="10523095" cy="5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Disponível em </a:t>
            </a:r>
            <a:r>
              <a:rPr lang="pt-BR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https://core.ac.uk</a:t>
            </a:r>
            <a:endParaRPr lang="pt-BR" dirty="0"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481263" y="3721768"/>
            <a:ext cx="2695074" cy="83095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Página de busca do CORE</a:t>
            </a:r>
          </a:p>
        </p:txBody>
      </p:sp>
      <p:pic>
        <p:nvPicPr>
          <p:cNvPr id="143" name="Google Shape;143;p6" descr="https://lh4.googleusercontent.com/FxjoD_qVILoPlxlv-Q6WFSvLIjRNDfYA74vVtXDqlBsyxPBK4v6EmwHz5P-4anZrw_eFDKwu7ZUZ3YnNKF4eyCqyp7zeSZHn7l_-Cw4lOEXiY8HO6D_Zwq78chhT0grgauaSbY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600" y="2720693"/>
            <a:ext cx="8206344" cy="283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CORE (cont.)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848" y="2099934"/>
            <a:ext cx="10991712" cy="413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69FE739999C447A76F1EF8B3FD66E4" ma:contentTypeVersion="13" ma:contentTypeDescription="Create a new document." ma:contentTypeScope="" ma:versionID="63c67376724b600441e7a1a2ca9761a8">
  <xsd:schema xmlns:xsd="http://www.w3.org/2001/XMLSchema" xmlns:xs="http://www.w3.org/2001/XMLSchema" xmlns:p="http://schemas.microsoft.com/office/2006/metadata/properties" xmlns:ns3="4655c133-e14e-4d88-8fbc-c3b347145ec5" xmlns:ns4="64ced670-a384-4657-ba0f-fc07d30f5a44" targetNamespace="http://schemas.microsoft.com/office/2006/metadata/properties" ma:root="true" ma:fieldsID="6e6f71b9e16a20e6e380905fa475fa86" ns3:_="" ns4:_="">
    <xsd:import namespace="4655c133-e14e-4d88-8fbc-c3b347145ec5"/>
    <xsd:import namespace="64ced670-a384-4657-ba0f-fc07d30f5a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5c133-e14e-4d88-8fbc-c3b347145e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ed670-a384-4657-ba0f-fc07d30f5a4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A6E37D-275B-4EB3-8F88-387FDF575A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55c133-e14e-4d88-8fbc-c3b347145ec5"/>
    <ds:schemaRef ds:uri="64ced670-a384-4657-ba0f-fc07d30f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937652-84C8-4F1E-8EF0-1076567930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5B89B5-5F8A-4BF6-95B8-2404CBFBF7B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1055</Words>
  <Application>Microsoft Office PowerPoint</Application>
  <PresentationFormat>Widescreen</PresentationFormat>
  <Paragraphs>168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Trebuchet MS</vt:lpstr>
      <vt:lpstr>Open Sans</vt:lpstr>
      <vt:lpstr>Century Gothic</vt:lpstr>
      <vt:lpstr>Arial</vt:lpstr>
      <vt:lpstr>Calibri</vt:lpstr>
      <vt:lpstr>Simple Light</vt:lpstr>
      <vt:lpstr>RECURSOS ADICIONAIS ESPECÍFICOS POR DISCIPLINA</vt:lpstr>
      <vt:lpstr>Resumo</vt:lpstr>
      <vt:lpstr>Objetivos de aprendizagem</vt:lpstr>
      <vt:lpstr>Introdução </vt:lpstr>
      <vt:lpstr>Categorias de ferramentas e recursos online multidisciplinares</vt:lpstr>
      <vt:lpstr>AGREGADORES DE BUSCA E REPOSITÓRIOS - BASE</vt:lpstr>
      <vt:lpstr>BASE (cont.)</vt:lpstr>
      <vt:lpstr>CORE</vt:lpstr>
      <vt:lpstr>CORE (cont.)</vt:lpstr>
      <vt:lpstr>Europe PMC</vt:lpstr>
      <vt:lpstr>Europe PMC (cont.)</vt:lpstr>
      <vt:lpstr>MetaLib</vt:lpstr>
      <vt:lpstr>MetaLib (cont.)</vt:lpstr>
      <vt:lpstr>OpenDOAR</vt:lpstr>
      <vt:lpstr>OpenDOAR (cont.)</vt:lpstr>
      <vt:lpstr>Open Grey</vt:lpstr>
      <vt:lpstr>Open Grey (cont.)</vt:lpstr>
      <vt:lpstr>PubMed Central</vt:lpstr>
      <vt:lpstr>PubMed Central (cont.)</vt:lpstr>
      <vt:lpstr>WorldWideScience.org</vt:lpstr>
      <vt:lpstr> WorldWideScience.org (cont.)</vt:lpstr>
      <vt:lpstr>PERIÓDICOS ELETRÔNICOS GRATUITOS - DOAJ: Directory of Open Access Journals</vt:lpstr>
      <vt:lpstr>DOAJ: Directory of Open Access Journals (cont.)</vt:lpstr>
      <vt:lpstr>PORTAIS DE TESES/DISSERTAÇÕES - DART-Europe</vt:lpstr>
      <vt:lpstr>DART-Europe (cont.)</vt:lpstr>
      <vt:lpstr>DATAD-R</vt:lpstr>
      <vt:lpstr>DATAD-R (cont.)</vt:lpstr>
      <vt:lpstr>Global ETD</vt:lpstr>
      <vt:lpstr>Global ETD (cont.)</vt:lpstr>
      <vt:lpstr>FERRAMENTAS VARIADAS - Google Custom Search</vt:lpstr>
      <vt:lpstr>Google Custom Search (cont.)</vt:lpstr>
      <vt:lpstr>LIVROS ELETRÔNICOS (E-BOOKS): Directory of Open Access Books</vt:lpstr>
      <vt:lpstr>Directory of Open Access Books (cont.)</vt:lpstr>
      <vt:lpstr>Free Book Centre</vt:lpstr>
      <vt:lpstr>Free Book Centre (cont.)</vt:lpstr>
      <vt:lpstr>IntechOpen Access Book</vt:lpstr>
      <vt:lpstr>IntechOpen Access Book (cont.)</vt:lpstr>
      <vt:lpstr>National Academies Press</vt:lpstr>
      <vt:lpstr>National Academies Press (cont.)</vt:lpstr>
      <vt:lpstr>Open Textbook Library</vt:lpstr>
      <vt:lpstr>Open Textbook Library (cont.)</vt:lpstr>
      <vt:lpstr>Resumo</vt:lpstr>
      <vt:lpstr>Você está convidado a: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ADDITIONAL DISCIPLINE-SPECIFIC RESOURCES</dc:title>
  <dc:creator>Marcia Mabhula</dc:creator>
  <cp:lastModifiedBy>Pereira dos Santos, Ms. Eliane (WDC)</cp:lastModifiedBy>
  <cp:revision>5</cp:revision>
  <dcterms:created xsi:type="dcterms:W3CDTF">2020-02-14T15:04:15Z</dcterms:created>
  <dcterms:modified xsi:type="dcterms:W3CDTF">2021-02-02T22:00:25Z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Research4Life.M1.Lesson1.1_Scientific landscape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ArticulateGUID">
    <vt:lpwstr>1004D21E-40BC-4452-AA77-41DAD519ECB5</vt:lpwstr>
  </property>
  <property fmtid="{D5CDD505-2E9C-101B-9397-08002B2CF9AE}" pid="6" name="ArticulateProjectFull">
    <vt:lpwstr>D:\R4Life\F2F Materials\20200428_M4_L4.6EN. Interdisciplinary Resources.ppta</vt:lpwstr>
  </property>
  <property fmtid="{D5CDD505-2E9C-101B-9397-08002B2CF9AE}" pid="7" name="ContentTypeId">
    <vt:lpwstr>0x0101007C69FE739999C447A76F1EF8B3FD66E4</vt:lpwstr>
  </property>
</Properties>
</file>