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4"/>
  </p:sldMasterIdLst>
  <p:notesMasterIdLst>
    <p:notesMasterId r:id="rId25"/>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Lst>
  <p:sldSz cx="12192000" cy="6858000"/>
  <p:notesSz cx="6858000" cy="9144000"/>
  <p:embeddedFontLst>
    <p:embeddedFont>
      <p:font typeface="Calibri" panose="020F0502020204030204" pitchFamily="34" charset="0"/>
      <p:regular r:id="rId26"/>
      <p:bold r:id="rId27"/>
      <p:italic r:id="rId28"/>
      <p:boldItalic r:id="rId29"/>
    </p:embeddedFont>
    <p:embeddedFont>
      <p:font typeface="Open Sans" panose="020B0604020202020204" charset="0"/>
      <p:regular r:id="rId30"/>
      <p:bold r:id="rId31"/>
      <p:italic r:id="rId32"/>
      <p:boldItalic r:id="rId33"/>
    </p:embeddedFont>
    <p:embeddedFont>
      <p:font typeface="Trebuchet MS" panose="020B0603020202020204" pitchFamily="34" charset="0"/>
      <p:regular r:id="rId34"/>
      <p:bold r:id="rId35"/>
      <p:italic r:id="rId36"/>
      <p:boldItalic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8" roundtripDataSignature="AMtx7mjbFeHRnRV4BoqEHBQqezRhuDge3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24C83D5-2A8C-4D1E-80D0-43CE6EFD02B3}" v="2" dt="2020-12-02T15:36:26.259"/>
  </p1510:revLst>
</p1510:revInfo>
</file>

<file path=ppt/tableStyles.xml><?xml version="1.0" encoding="utf-8"?>
<a:tblStyleLst xmlns:a="http://schemas.openxmlformats.org/drawingml/2006/main" def="{BCCDDE8E-622D-4602-A266-351C79109385}">
  <a:tblStyle styleId="{BCCDDE8E-622D-4602-A266-351C79109385}"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BEEEF"/>
          </a:solidFill>
        </a:fill>
      </a:tcStyle>
    </a:wholeTbl>
    <a:band1H>
      <a:tcTxStyle/>
      <a:tcStyle>
        <a:tcBdr/>
        <a:fill>
          <a:solidFill>
            <a:srgbClr val="D5DBDE"/>
          </a:solidFill>
        </a:fill>
      </a:tcStyle>
    </a:band1H>
    <a:band2H>
      <a:tcTxStyle/>
      <a:tcStyle>
        <a:tcBdr/>
      </a:tcStyle>
    </a:band2H>
    <a:band1V>
      <a:tcTxStyle/>
      <a:tcStyle>
        <a:tcBdr/>
        <a:fill>
          <a:solidFill>
            <a:srgbClr val="D5DBDE"/>
          </a:solidFill>
        </a:fill>
      </a:tcStyle>
    </a:band1V>
    <a:band2V>
      <a:tcTxStyle/>
      <a:tcStyle>
        <a:tcBdr/>
      </a:tcStyle>
    </a:band2V>
    <a:lastCol>
      <a:tcTxStyle b="on" i="off">
        <a:font>
          <a:latin typeface="Arial"/>
          <a:ea typeface="Arial"/>
          <a:cs typeface="Arial"/>
        </a:font>
        <a:schemeClr val="lt1"/>
      </a:tcTxStyle>
      <a:tcStyle>
        <a:tcBdr/>
        <a:fill>
          <a:solidFill>
            <a:schemeClr val="accent3"/>
          </a:solidFill>
        </a:fill>
      </a:tcStyle>
    </a:lastCol>
    <a:firstCol>
      <a:tcTxStyle b="on" i="off">
        <a:font>
          <a:latin typeface="Arial"/>
          <a:ea typeface="Arial"/>
          <a:cs typeface="Arial"/>
        </a:font>
        <a:schemeClr val="lt1"/>
      </a:tcTxStyle>
      <a:tcStyle>
        <a:tcBdr/>
        <a:fill>
          <a:solidFill>
            <a:schemeClr val="accent3"/>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3"/>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3"/>
          </a:solidFill>
        </a:fill>
      </a:tcStyle>
    </a:firstRow>
    <a:neCell>
      <a:tcTxStyle/>
      <a:tcStyle>
        <a:tcBdr/>
      </a:tcStyle>
    </a:neCell>
    <a:nwCell>
      <a:tcTxStyle/>
      <a:tcStyle>
        <a:tcBdr/>
      </a:tcStyle>
    </a:nwCell>
  </a:tblStyle>
  <a:tblStyle styleId="{1C3654CE-64AE-41D6-9C32-A12D83A82E6F}" styleName="Table_1">
    <a:wholeTbl>
      <a:tcTxStyle b="off" i="off">
        <a:font>
          <a:latin typeface="Arial"/>
          <a:ea typeface="Arial"/>
          <a:cs typeface="Arial"/>
        </a:font>
        <a:schemeClr val="dk1"/>
      </a:tcTxStyle>
      <a:tcStyle>
        <a:tcBdr>
          <a:left>
            <a:ln w="9525" cap="flat" cmpd="sng">
              <a:solidFill>
                <a:schemeClr val="accent3"/>
              </a:solidFill>
              <a:prstDash val="solid"/>
              <a:round/>
              <a:headEnd type="none" w="sm" len="sm"/>
              <a:tailEnd type="none" w="sm" len="sm"/>
            </a:ln>
          </a:left>
          <a:right>
            <a:ln w="9525" cap="flat" cmpd="sng">
              <a:solidFill>
                <a:schemeClr val="accent3"/>
              </a:solidFill>
              <a:prstDash val="solid"/>
              <a:round/>
              <a:headEnd type="none" w="sm" len="sm"/>
              <a:tailEnd type="none" w="sm" len="sm"/>
            </a:ln>
          </a:right>
          <a:top>
            <a:ln w="9525" cap="flat" cmpd="sng">
              <a:solidFill>
                <a:schemeClr val="accent3"/>
              </a:solidFill>
              <a:prstDash val="solid"/>
              <a:round/>
              <a:headEnd type="none" w="sm" len="sm"/>
              <a:tailEnd type="none" w="sm" len="sm"/>
            </a:ln>
          </a:top>
          <a:bottom>
            <a:ln w="9525" cap="flat" cmpd="sng">
              <a:solidFill>
                <a:schemeClr val="accent3"/>
              </a:solidFill>
              <a:prstDash val="solid"/>
              <a:round/>
              <a:headEnd type="none" w="sm" len="sm"/>
              <a:tailEnd type="none" w="sm" len="sm"/>
            </a:ln>
          </a:bottom>
          <a:insideH>
            <a:ln w="9525" cap="flat" cmpd="sng">
              <a:solidFill>
                <a:schemeClr val="accent3"/>
              </a:solidFill>
              <a:prstDash val="solid"/>
              <a:round/>
              <a:headEnd type="none" w="sm" len="sm"/>
              <a:tailEnd type="none" w="sm" len="sm"/>
            </a:ln>
          </a:insideH>
          <a:insideV>
            <a:ln w="9525" cap="flat" cmpd="sng">
              <a:solidFill>
                <a:schemeClr val="accent3"/>
              </a:solidFill>
              <a:prstDash val="solid"/>
              <a:round/>
              <a:headEnd type="none" w="sm" len="sm"/>
              <a:tailEnd type="none" w="sm" len="sm"/>
            </a:ln>
          </a:insideV>
        </a:tcBdr>
        <a:fill>
          <a:solidFill>
            <a:srgbClr val="FFFFFF">
              <a:alpha val="0"/>
            </a:srgbClr>
          </a:solidFill>
        </a:fill>
      </a:tcStyle>
    </a:wholeTbl>
    <a:band1H>
      <a:tcTxStyle/>
      <a:tcStyle>
        <a:tcBdr/>
        <a:fill>
          <a:solidFill>
            <a:schemeClr val="accent3">
              <a:alpha val="40000"/>
            </a:schemeClr>
          </a:solidFill>
        </a:fill>
      </a:tcStyle>
    </a:band1H>
    <a:band2H>
      <a:tcTxStyle/>
      <a:tcStyle>
        <a:tcBdr/>
      </a:tcStyle>
    </a:band2H>
    <a:band1V>
      <a:tcTxStyle/>
      <a:tcStyle>
        <a:tcBdr>
          <a:top>
            <a:ln w="9525" cap="flat" cmpd="sng">
              <a:solidFill>
                <a:schemeClr val="accent3"/>
              </a:solidFill>
              <a:prstDash val="solid"/>
              <a:round/>
              <a:headEnd type="none" w="sm" len="sm"/>
              <a:tailEnd type="none" w="sm" len="sm"/>
            </a:ln>
          </a:top>
          <a:bottom>
            <a:ln w="9525" cap="flat" cmpd="sng">
              <a:solidFill>
                <a:schemeClr val="accent3"/>
              </a:solidFill>
              <a:prstDash val="solid"/>
              <a:round/>
              <a:headEnd type="none" w="sm" len="sm"/>
              <a:tailEnd type="none" w="sm" len="sm"/>
            </a:ln>
          </a:bottom>
        </a:tcBdr>
        <a:fill>
          <a:solidFill>
            <a:schemeClr val="accent3">
              <a:alpha val="40000"/>
            </a:schemeClr>
          </a:solidFill>
        </a:fill>
      </a:tcStyle>
    </a:band1V>
    <a:band2V>
      <a:tcTxStyle/>
      <a:tcStyle>
        <a:tcBdr/>
      </a:tcStyle>
    </a:band2V>
    <a:lastCol>
      <a:tcTxStyle b="on" i="off"/>
      <a:tcStyle>
        <a:tcBdr>
          <a:left>
            <a:ln w="9525" cap="flat" cmpd="sng">
              <a:solidFill>
                <a:schemeClr val="accent3"/>
              </a:solidFill>
              <a:prstDash val="solid"/>
              <a:round/>
              <a:headEnd type="none" w="sm" len="sm"/>
              <a:tailEnd type="none" w="sm" len="sm"/>
            </a:ln>
          </a:left>
          <a:right>
            <a:ln w="9525" cap="flat" cmpd="sng">
              <a:solidFill>
                <a:schemeClr val="accent3"/>
              </a:solidFill>
              <a:prstDash val="solid"/>
              <a:round/>
              <a:headEnd type="none" w="sm" len="sm"/>
              <a:tailEnd type="none" w="sm" len="sm"/>
            </a:ln>
          </a:right>
          <a:top>
            <a:ln w="9525" cap="flat" cmpd="sng">
              <a:solidFill>
                <a:schemeClr val="accent3"/>
              </a:solidFill>
              <a:prstDash val="solid"/>
              <a:round/>
              <a:headEnd type="none" w="sm" len="sm"/>
              <a:tailEnd type="none" w="sm" len="sm"/>
            </a:ln>
          </a:top>
          <a:bottom>
            <a:ln w="9525" cap="flat" cmpd="sng">
              <a:solidFill>
                <a:schemeClr val="accent3"/>
              </a:solidFill>
              <a:prstDash val="solid"/>
              <a:round/>
              <a:headEnd type="none" w="sm" len="sm"/>
              <a:tailEnd type="none" w="sm" len="sm"/>
            </a:ln>
          </a:bottom>
          <a:insideH>
            <a:ln w="9525" cap="flat" cmpd="sng">
              <a:solidFill>
                <a:schemeClr val="accent3"/>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tcStyle>
    </a:lastCol>
    <a:firstCol>
      <a:tcTxStyle b="on" i="off"/>
      <a:tcStyle>
        <a:tcBdr>
          <a:left>
            <a:ln w="9525" cap="flat" cmpd="sng">
              <a:solidFill>
                <a:schemeClr val="accent3"/>
              </a:solidFill>
              <a:prstDash val="solid"/>
              <a:round/>
              <a:headEnd type="none" w="sm" len="sm"/>
              <a:tailEnd type="none" w="sm" len="sm"/>
            </a:ln>
          </a:left>
          <a:right>
            <a:ln w="9525" cap="flat" cmpd="sng">
              <a:solidFill>
                <a:schemeClr val="accent3"/>
              </a:solidFill>
              <a:prstDash val="solid"/>
              <a:round/>
              <a:headEnd type="none" w="sm" len="sm"/>
              <a:tailEnd type="none" w="sm" len="sm"/>
            </a:ln>
          </a:right>
          <a:top>
            <a:ln w="9525" cap="flat" cmpd="sng">
              <a:solidFill>
                <a:schemeClr val="accent3"/>
              </a:solidFill>
              <a:prstDash val="solid"/>
              <a:round/>
              <a:headEnd type="none" w="sm" len="sm"/>
              <a:tailEnd type="none" w="sm" len="sm"/>
            </a:ln>
          </a:top>
          <a:bottom>
            <a:ln w="9525" cap="flat" cmpd="sng">
              <a:solidFill>
                <a:schemeClr val="accent3"/>
              </a:solidFill>
              <a:prstDash val="solid"/>
              <a:round/>
              <a:headEnd type="none" w="sm" len="sm"/>
              <a:tailEnd type="none" w="sm" len="sm"/>
            </a:ln>
          </a:bottom>
          <a:insideH>
            <a:ln w="9525" cap="flat" cmpd="sng">
              <a:solidFill>
                <a:schemeClr val="accent3"/>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tcStyle>
    </a:firstCol>
    <a:lastRow>
      <a:tcTxStyle b="on" i="off"/>
      <a:tcStyle>
        <a:tcBdr>
          <a:left>
            <a:ln w="9525" cap="flat" cmpd="sng">
              <a:solidFill>
                <a:schemeClr val="accent3"/>
              </a:solidFill>
              <a:prstDash val="solid"/>
              <a:round/>
              <a:headEnd type="none" w="sm" len="sm"/>
              <a:tailEnd type="none" w="sm" len="sm"/>
            </a:ln>
          </a:left>
          <a:right>
            <a:ln w="9525" cap="flat" cmpd="sng">
              <a:solidFill>
                <a:schemeClr val="accent3"/>
              </a:solidFill>
              <a:prstDash val="solid"/>
              <a:round/>
              <a:headEnd type="none" w="sm" len="sm"/>
              <a:tailEnd type="none" w="sm" len="sm"/>
            </a:ln>
          </a:right>
          <a:top>
            <a:ln w="9525" cap="flat" cmpd="sng">
              <a:solidFill>
                <a:schemeClr val="accent3"/>
              </a:solidFill>
              <a:prstDash val="solid"/>
              <a:round/>
              <a:headEnd type="none" w="sm" len="sm"/>
              <a:tailEnd type="none" w="sm" len="sm"/>
            </a:ln>
          </a:top>
          <a:bottom>
            <a:ln w="9525" cap="flat" cmpd="sng">
              <a:solidFill>
                <a:schemeClr val="accent3"/>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left>
            <a:ln w="9525" cap="flat" cmpd="sng">
              <a:solidFill>
                <a:schemeClr val="accent3"/>
              </a:solidFill>
              <a:prstDash val="solid"/>
              <a:round/>
              <a:headEnd type="none" w="sm" len="sm"/>
              <a:tailEnd type="none" w="sm" len="sm"/>
            </a:ln>
          </a:left>
          <a:right>
            <a:ln w="9525" cap="flat" cmpd="sng">
              <a:solidFill>
                <a:schemeClr val="accent3"/>
              </a:solidFill>
              <a:prstDash val="solid"/>
              <a:round/>
              <a:headEnd type="none" w="sm" len="sm"/>
              <a:tailEnd type="none" w="sm" len="sm"/>
            </a:ln>
          </a:right>
          <a:top>
            <a:ln w="9525" cap="flat" cmpd="sng">
              <a:solidFill>
                <a:schemeClr val="accent3"/>
              </a:solidFill>
              <a:prstDash val="solid"/>
              <a:round/>
              <a:headEnd type="none" w="sm" len="sm"/>
              <a:tailEnd type="none" w="sm" len="sm"/>
            </a:ln>
          </a:top>
          <a:bottom>
            <a:ln w="9525" cap="flat" cmpd="sng">
              <a:solidFill>
                <a:schemeClr val="lt1"/>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chemeClr val="accent3"/>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195" autoAdjust="0"/>
    <p:restoredTop sz="87193" autoAdjust="0"/>
  </p:normalViewPr>
  <p:slideViewPr>
    <p:cSldViewPr snapToGrid="0">
      <p:cViewPr varScale="1">
        <p:scale>
          <a:sx n="81" d="100"/>
          <a:sy n="81" d="100"/>
        </p:scale>
        <p:origin x="567" y="5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1.fntdata"/><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font" Target="fonts/font9.fntdata"/><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4.fntdata"/><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6.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43"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33" Type="http://schemas.openxmlformats.org/officeDocument/2006/relationships/font" Target="fonts/font8.fntdata"/><Relationship Id="rId38"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lang="en-US" dirty="0"/>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lang="en-US" dirty="0"/>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n-US" dirty="0"/>
          </a:p>
        </p:txBody>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lang="en-US" dirty="0"/>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lang="en-US" dirty="0"/>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a:t>
            </a:fld>
            <a:endParaRPr lang="en-US" sz="1200" b="0" i="0" u="none" strike="noStrike" cap="none" dirty="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lang="en-US" dirty="0"/>
          </a:p>
        </p:txBody>
      </p:sp>
      <p:sp>
        <p:nvSpPr>
          <p:cNvPr id="67" name="Google Shape;67;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6" name="Google Shape;136;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These access tools are online and, in many cases, available on mobile devices which you can use and search resources on the go, independently from time and place:</a:t>
            </a:r>
          </a:p>
        </p:txBody>
      </p:sp>
      <p:sp>
        <p:nvSpPr>
          <p:cNvPr id="137" name="Google Shape;137;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829bd93e03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 name="Google Shape;144;g829bd93e03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lang="en-US" dirty="0"/>
          </a:p>
        </p:txBody>
      </p:sp>
      <p:sp>
        <p:nvSpPr>
          <p:cNvPr id="145" name="Google Shape;145;g829bd93e03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6" name="Google Shape;166;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lang="en-US" dirty="0"/>
          </a:p>
        </p:txBody>
      </p:sp>
      <p:sp>
        <p:nvSpPr>
          <p:cNvPr id="167" name="Google Shape;167;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0" name="Google Shape;190;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Font typeface="Arial"/>
              <a:buNone/>
            </a:pPr>
            <a:endParaRPr lang="en-US" dirty="0"/>
          </a:p>
          <a:p>
            <a:pPr marL="0" lvl="0" indent="0" algn="l" rtl="0">
              <a:lnSpc>
                <a:spcPct val="100000"/>
              </a:lnSpc>
              <a:spcBef>
                <a:spcPts val="0"/>
              </a:spcBef>
              <a:spcAft>
                <a:spcPts val="0"/>
              </a:spcAft>
              <a:buSzPts val="1400"/>
              <a:buFont typeface="Arial"/>
              <a:buNone/>
            </a:pPr>
            <a:r>
              <a:rPr lang="en-US" dirty="0"/>
              <a:t>What are his credentials</a:t>
            </a:r>
          </a:p>
          <a:p>
            <a:pPr marL="0" lvl="0" indent="0" algn="l" rtl="0">
              <a:lnSpc>
                <a:spcPct val="100000"/>
              </a:lnSpc>
              <a:spcBef>
                <a:spcPts val="0"/>
              </a:spcBef>
              <a:spcAft>
                <a:spcPts val="0"/>
              </a:spcAft>
              <a:buSzPts val="1400"/>
              <a:buFont typeface="Arial"/>
              <a:buNone/>
            </a:pPr>
            <a:r>
              <a:rPr lang="en-US" dirty="0"/>
              <a:t>-Relevant university degree</a:t>
            </a:r>
          </a:p>
          <a:p>
            <a:pPr marL="0" lvl="0" indent="0" algn="l" rtl="0">
              <a:lnSpc>
                <a:spcPct val="100000"/>
              </a:lnSpc>
              <a:spcBef>
                <a:spcPts val="0"/>
              </a:spcBef>
              <a:spcAft>
                <a:spcPts val="0"/>
              </a:spcAft>
              <a:buSzPts val="1400"/>
              <a:buFont typeface="Arial"/>
              <a:buNone/>
            </a:pPr>
            <a:r>
              <a:rPr lang="en-US" dirty="0"/>
              <a:t>-Institutional affiliation (where does he or she work?)</a:t>
            </a:r>
          </a:p>
          <a:p>
            <a:pPr marL="0" lvl="0" indent="0" algn="l" rtl="0">
              <a:lnSpc>
                <a:spcPct val="100000"/>
              </a:lnSpc>
              <a:spcBef>
                <a:spcPts val="0"/>
              </a:spcBef>
              <a:spcAft>
                <a:spcPts val="0"/>
              </a:spcAft>
              <a:buSzPts val="1400"/>
              <a:buFont typeface="Arial"/>
              <a:buNone/>
            </a:pPr>
            <a:r>
              <a:rPr lang="en-US" dirty="0"/>
              <a:t>-Relevant field or employment experience</a:t>
            </a:r>
          </a:p>
          <a:p>
            <a:pPr marL="0" lvl="0" indent="0" algn="l" rtl="0">
              <a:lnSpc>
                <a:spcPct val="100000"/>
              </a:lnSpc>
              <a:spcBef>
                <a:spcPts val="0"/>
              </a:spcBef>
              <a:spcAft>
                <a:spcPts val="0"/>
              </a:spcAft>
              <a:buSzPts val="1400"/>
              <a:buFont typeface="Arial"/>
              <a:buNone/>
            </a:pPr>
            <a:r>
              <a:rPr lang="en-US" dirty="0"/>
              <a:t>-Past writings</a:t>
            </a:r>
          </a:p>
          <a:p>
            <a:pPr marL="0" lvl="0" indent="0" algn="l" rtl="0">
              <a:lnSpc>
                <a:spcPct val="100000"/>
              </a:lnSpc>
              <a:spcBef>
                <a:spcPts val="0"/>
              </a:spcBef>
              <a:spcAft>
                <a:spcPts val="0"/>
              </a:spcAft>
              <a:buSzPts val="1400"/>
              <a:buFont typeface="Arial"/>
              <a:buNone/>
            </a:pPr>
            <a:r>
              <a:rPr lang="en-US" dirty="0"/>
              <a:t>What is the author’s reputation among his/her peers?</a:t>
            </a:r>
          </a:p>
          <a:p>
            <a:pPr marL="0" lvl="0" indent="0" algn="l" rtl="0">
              <a:lnSpc>
                <a:spcPct val="100000"/>
              </a:lnSpc>
              <a:spcBef>
                <a:spcPts val="0"/>
              </a:spcBef>
              <a:spcAft>
                <a:spcPts val="0"/>
              </a:spcAft>
              <a:buSzPts val="1400"/>
              <a:buFont typeface="Arial"/>
              <a:buNone/>
            </a:pPr>
            <a:r>
              <a:rPr lang="en-US" dirty="0"/>
              <a:t>-Cited in articles, books or bibliographies on the topic</a:t>
            </a:r>
          </a:p>
          <a:p>
            <a:pPr marL="0" lvl="0" indent="0" algn="l" rtl="0">
              <a:lnSpc>
                <a:spcPct val="100000"/>
              </a:lnSpc>
              <a:spcBef>
                <a:spcPts val="0"/>
              </a:spcBef>
              <a:spcAft>
                <a:spcPts val="0"/>
              </a:spcAft>
              <a:buSzPts val="1400"/>
              <a:buFont typeface="Arial"/>
              <a:buNone/>
            </a:pPr>
            <a:r>
              <a:rPr lang="en-US" dirty="0"/>
              <a:t>-Mentioned in your textbook or by your professor</a:t>
            </a:r>
          </a:p>
          <a:p>
            <a:pPr marL="171450" lvl="0" indent="-171450" algn="l" rtl="0">
              <a:lnSpc>
                <a:spcPct val="100000"/>
              </a:lnSpc>
              <a:spcBef>
                <a:spcPts val="0"/>
              </a:spcBef>
              <a:spcAft>
                <a:spcPts val="0"/>
              </a:spcAft>
              <a:buSzPts val="1400"/>
              <a:buFont typeface="Calibri"/>
              <a:buChar char="-"/>
            </a:pPr>
            <a:r>
              <a:rPr lang="en-US" dirty="0"/>
              <a:t>Memberships</a:t>
            </a:r>
          </a:p>
          <a:p>
            <a:pPr marL="0" lvl="0" indent="0" algn="l" rtl="0">
              <a:lnSpc>
                <a:spcPct val="100000"/>
              </a:lnSpc>
              <a:spcBef>
                <a:spcPts val="0"/>
              </a:spcBef>
              <a:spcAft>
                <a:spcPts val="0"/>
              </a:spcAft>
              <a:buSzPts val="1400"/>
              <a:buFont typeface="Calibri"/>
              <a:buNone/>
            </a:pPr>
            <a:r>
              <a:rPr lang="en-US" dirty="0"/>
              <a:t>Is the author associated with a reputable institution or organisation?</a:t>
            </a:r>
          </a:p>
          <a:p>
            <a:pPr marL="0" lvl="0" indent="0" algn="l" rtl="0">
              <a:lnSpc>
                <a:spcPct val="100000"/>
              </a:lnSpc>
              <a:spcBef>
                <a:spcPts val="0"/>
              </a:spcBef>
              <a:spcAft>
                <a:spcPts val="0"/>
              </a:spcAft>
              <a:buSzPts val="1400"/>
              <a:buFont typeface="Calibri"/>
              <a:buNone/>
            </a:pPr>
            <a:r>
              <a:rPr lang="en-US" dirty="0"/>
              <a:t>-Organizational mission</a:t>
            </a:r>
          </a:p>
          <a:p>
            <a:pPr marL="0" lvl="0" indent="0" algn="l" rtl="0">
              <a:lnSpc>
                <a:spcPct val="100000"/>
              </a:lnSpc>
              <a:spcBef>
                <a:spcPts val="0"/>
              </a:spcBef>
              <a:spcAft>
                <a:spcPts val="0"/>
              </a:spcAft>
              <a:buSzPts val="1400"/>
              <a:buFont typeface="Calibri"/>
              <a:buNone/>
            </a:pPr>
            <a:r>
              <a:rPr lang="en-US" dirty="0"/>
              <a:t>-Basic values or goals</a:t>
            </a:r>
          </a:p>
          <a:p>
            <a:pPr marL="0" lvl="0" indent="0" algn="l" rtl="0">
              <a:lnSpc>
                <a:spcPct val="100000"/>
              </a:lnSpc>
              <a:spcBef>
                <a:spcPts val="0"/>
              </a:spcBef>
              <a:spcAft>
                <a:spcPts val="0"/>
              </a:spcAft>
              <a:buSzPts val="1400"/>
              <a:buFont typeface="Calibri"/>
              <a:buNone/>
            </a:pPr>
            <a:r>
              <a:rPr lang="en-US" dirty="0"/>
              <a:t>-National or international</a:t>
            </a:r>
          </a:p>
          <a:p>
            <a:pPr marL="171450" lvl="0" indent="-82550" algn="l" rtl="0">
              <a:lnSpc>
                <a:spcPct val="100000"/>
              </a:lnSpc>
              <a:spcBef>
                <a:spcPts val="0"/>
              </a:spcBef>
              <a:spcAft>
                <a:spcPts val="0"/>
              </a:spcAft>
              <a:buSzPts val="1400"/>
              <a:buFont typeface="Calibri"/>
              <a:buNone/>
            </a:pPr>
            <a:endParaRPr lang="en-US" dirty="0"/>
          </a:p>
          <a:p>
            <a:pPr marL="0" lvl="0" indent="0" algn="l" rtl="0">
              <a:lnSpc>
                <a:spcPct val="100000"/>
              </a:lnSpc>
              <a:spcBef>
                <a:spcPts val="0"/>
              </a:spcBef>
              <a:spcAft>
                <a:spcPts val="0"/>
              </a:spcAft>
              <a:buSzPts val="1400"/>
              <a:buFont typeface="Calibri"/>
              <a:buNone/>
            </a:pPr>
            <a:endParaRPr lang="en-US" dirty="0"/>
          </a:p>
          <a:p>
            <a:pPr marL="0" lvl="0" indent="0" algn="l" rtl="0">
              <a:lnSpc>
                <a:spcPct val="100000"/>
              </a:lnSpc>
              <a:spcBef>
                <a:spcPts val="0"/>
              </a:spcBef>
              <a:spcAft>
                <a:spcPts val="0"/>
              </a:spcAft>
              <a:buSzPts val="1400"/>
              <a:buFont typeface="Arial"/>
              <a:buNone/>
            </a:pPr>
            <a:endParaRPr lang="en-US" dirty="0"/>
          </a:p>
          <a:p>
            <a:pPr marL="0" lvl="0" indent="0" algn="l" rtl="0">
              <a:lnSpc>
                <a:spcPct val="100000"/>
              </a:lnSpc>
              <a:spcBef>
                <a:spcPts val="0"/>
              </a:spcBef>
              <a:spcAft>
                <a:spcPts val="0"/>
              </a:spcAft>
              <a:buSzPts val="1400"/>
              <a:buNone/>
            </a:pPr>
            <a:endParaRPr lang="en-US" dirty="0"/>
          </a:p>
        </p:txBody>
      </p:sp>
      <p:sp>
        <p:nvSpPr>
          <p:cNvPr id="191" name="Google Shape;191;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7" name="Google Shape;197;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lang="en-US" dirty="0"/>
          </a:p>
        </p:txBody>
      </p:sp>
      <p:sp>
        <p:nvSpPr>
          <p:cNvPr id="198" name="Google Shape;198;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4" name="Google Shape;204;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lnSpc>
                <a:spcPct val="100000"/>
              </a:lnSpc>
              <a:spcBef>
                <a:spcPts val="0"/>
              </a:spcBef>
              <a:spcAft>
                <a:spcPts val="0"/>
              </a:spcAft>
              <a:buSzPts val="1200"/>
              <a:buFont typeface="Arial"/>
              <a:buChar char="•"/>
            </a:pPr>
            <a:r>
              <a:rPr lang="en-US" dirty="0"/>
              <a:t>Does the author state the goals for this publication? </a:t>
            </a:r>
          </a:p>
          <a:p>
            <a:pPr marL="171450" lvl="0" indent="-171450" algn="l" rtl="0">
              <a:lnSpc>
                <a:spcPct val="100000"/>
              </a:lnSpc>
              <a:spcBef>
                <a:spcPts val="0"/>
              </a:spcBef>
              <a:spcAft>
                <a:spcPts val="0"/>
              </a:spcAft>
              <a:buSzPts val="1200"/>
              <a:buFont typeface="Arial"/>
              <a:buChar char="•"/>
            </a:pPr>
            <a:r>
              <a:rPr lang="en-US" dirty="0"/>
              <a:t>-	Inform, explain, educate</a:t>
            </a:r>
          </a:p>
          <a:p>
            <a:pPr marL="171450" lvl="0" indent="-171450" algn="l" rtl="0">
              <a:lnSpc>
                <a:spcPct val="100000"/>
              </a:lnSpc>
              <a:spcBef>
                <a:spcPts val="0"/>
              </a:spcBef>
              <a:spcAft>
                <a:spcPts val="0"/>
              </a:spcAft>
              <a:buSzPts val="1200"/>
              <a:buFont typeface="Arial"/>
              <a:buChar char="•"/>
            </a:pPr>
            <a:r>
              <a:rPr lang="en-US" dirty="0"/>
              <a:t>-	Advocate</a:t>
            </a:r>
          </a:p>
          <a:p>
            <a:pPr marL="171450" lvl="0" indent="-171450" algn="l" rtl="0">
              <a:lnSpc>
                <a:spcPct val="100000"/>
              </a:lnSpc>
              <a:spcBef>
                <a:spcPts val="0"/>
              </a:spcBef>
              <a:spcAft>
                <a:spcPts val="0"/>
              </a:spcAft>
              <a:buSzPts val="1200"/>
              <a:buFont typeface="Arial"/>
              <a:buChar char="•"/>
            </a:pPr>
            <a:r>
              <a:rPr lang="en-US" dirty="0"/>
              <a:t>-	Persuade or dissuade</a:t>
            </a:r>
          </a:p>
          <a:p>
            <a:pPr marL="171450" lvl="0" indent="-171450" algn="l" rtl="0">
              <a:lnSpc>
                <a:spcPct val="100000"/>
              </a:lnSpc>
              <a:spcBef>
                <a:spcPts val="0"/>
              </a:spcBef>
              <a:spcAft>
                <a:spcPts val="0"/>
              </a:spcAft>
              <a:buSzPts val="1200"/>
              <a:buFont typeface="Arial"/>
              <a:buChar char="•"/>
            </a:pPr>
            <a:r>
              <a:rPr lang="en-US" dirty="0"/>
              <a:t>-	Sell a product or service</a:t>
            </a:r>
          </a:p>
          <a:p>
            <a:pPr marL="171450" lvl="0" indent="-171450" algn="l" rtl="0">
              <a:lnSpc>
                <a:spcPct val="100000"/>
              </a:lnSpc>
              <a:spcBef>
                <a:spcPts val="0"/>
              </a:spcBef>
              <a:spcAft>
                <a:spcPts val="0"/>
              </a:spcAft>
              <a:buSzPts val="1200"/>
              <a:buFont typeface="Arial"/>
              <a:buChar char="•"/>
            </a:pPr>
            <a:r>
              <a:rPr lang="en-US" dirty="0"/>
              <a:t>Does the author exhibit a particular bias? </a:t>
            </a:r>
          </a:p>
          <a:p>
            <a:pPr marL="171450" lvl="0" indent="-171450" algn="l" rtl="0">
              <a:lnSpc>
                <a:spcPct val="100000"/>
              </a:lnSpc>
              <a:spcBef>
                <a:spcPts val="0"/>
              </a:spcBef>
              <a:spcAft>
                <a:spcPts val="0"/>
              </a:spcAft>
              <a:buSzPts val="1200"/>
              <a:buFont typeface="Arial"/>
              <a:buChar char="•"/>
            </a:pPr>
            <a:r>
              <a:rPr lang="en-US" dirty="0"/>
              <a:t>-	Commitment to a point of view</a:t>
            </a:r>
          </a:p>
          <a:p>
            <a:pPr marL="171450" lvl="0" indent="-171450" algn="l" rtl="0">
              <a:lnSpc>
                <a:spcPct val="100000"/>
              </a:lnSpc>
              <a:spcBef>
                <a:spcPts val="0"/>
              </a:spcBef>
              <a:spcAft>
                <a:spcPts val="0"/>
              </a:spcAft>
              <a:buSzPts val="1200"/>
              <a:buFont typeface="Arial"/>
              <a:buChar char="•"/>
            </a:pPr>
            <a:r>
              <a:rPr lang="en-US" dirty="0"/>
              <a:t>-	Acknowledgement of bias</a:t>
            </a:r>
          </a:p>
          <a:p>
            <a:pPr marL="171450" lvl="0" indent="-171450" algn="l" rtl="0">
              <a:lnSpc>
                <a:spcPct val="100000"/>
              </a:lnSpc>
              <a:spcBef>
                <a:spcPts val="0"/>
              </a:spcBef>
              <a:spcAft>
                <a:spcPts val="0"/>
              </a:spcAft>
              <a:buSzPts val="1200"/>
              <a:buFont typeface="Arial"/>
              <a:buChar char="•"/>
            </a:pPr>
            <a:r>
              <a:rPr lang="en-US" dirty="0"/>
              <a:t>-	Presentation of facts and arguments for both sides of a controversial issue</a:t>
            </a:r>
          </a:p>
          <a:p>
            <a:pPr marL="171450" lvl="0" indent="-171450" algn="l" rtl="0">
              <a:lnSpc>
                <a:spcPct val="100000"/>
              </a:lnSpc>
              <a:spcBef>
                <a:spcPts val="0"/>
              </a:spcBef>
              <a:spcAft>
                <a:spcPts val="0"/>
              </a:spcAft>
              <a:buSzPts val="1200"/>
              <a:buFont typeface="Arial"/>
              <a:buChar char="•"/>
            </a:pPr>
            <a:r>
              <a:rPr lang="en-US" dirty="0"/>
              <a:t>-	Language free of emotion-arousing words and bias</a:t>
            </a:r>
          </a:p>
          <a:p>
            <a:pPr marL="171450" lvl="0" indent="-95250" algn="l" rtl="0">
              <a:lnSpc>
                <a:spcPct val="100000"/>
              </a:lnSpc>
              <a:spcBef>
                <a:spcPts val="0"/>
              </a:spcBef>
              <a:spcAft>
                <a:spcPts val="0"/>
              </a:spcAft>
              <a:buSzPts val="1200"/>
              <a:buFont typeface="Arial"/>
              <a:buNone/>
            </a:pPr>
            <a:endParaRPr lang="en-US" dirty="0"/>
          </a:p>
          <a:p>
            <a:pPr marL="171450" lvl="0" indent="-171450" algn="l" rtl="0">
              <a:lnSpc>
                <a:spcPct val="100000"/>
              </a:lnSpc>
              <a:spcBef>
                <a:spcPts val="0"/>
              </a:spcBef>
              <a:spcAft>
                <a:spcPts val="0"/>
              </a:spcAft>
              <a:buSzPts val="1200"/>
              <a:buFont typeface="Arial"/>
              <a:buChar char="•"/>
            </a:pPr>
            <a:r>
              <a:rPr lang="en-US" dirty="0"/>
              <a:t>Is the viewpoint of the author's affiliation reflected in the message or content?</a:t>
            </a:r>
          </a:p>
          <a:p>
            <a:pPr marL="171450" lvl="0" indent="-171450" algn="l" rtl="0">
              <a:lnSpc>
                <a:spcPct val="100000"/>
              </a:lnSpc>
              <a:spcBef>
                <a:spcPts val="0"/>
              </a:spcBef>
              <a:spcAft>
                <a:spcPts val="0"/>
              </a:spcAft>
              <a:buSzPts val="1200"/>
              <a:buFont typeface="Arial"/>
              <a:buChar char="•"/>
            </a:pPr>
            <a:r>
              <a:rPr lang="en-US" dirty="0"/>
              <a:t>-	Organization's (e.g., government, university, business, association) point of view on the topic being discussed</a:t>
            </a:r>
          </a:p>
          <a:p>
            <a:pPr marL="171450" lvl="0" indent="-171450" algn="l" rtl="0">
              <a:lnSpc>
                <a:spcPct val="100000"/>
              </a:lnSpc>
              <a:spcBef>
                <a:spcPts val="0"/>
              </a:spcBef>
              <a:spcAft>
                <a:spcPts val="0"/>
              </a:spcAft>
              <a:buSzPts val="1200"/>
              <a:buFont typeface="Arial"/>
              <a:buChar char="•"/>
            </a:pPr>
            <a:r>
              <a:rPr lang="en-US" dirty="0"/>
              <a:t>-	Organization's mission and activities</a:t>
            </a:r>
          </a:p>
          <a:p>
            <a:pPr marL="171450" lvl="0" indent="-171450" algn="l" rtl="0">
              <a:lnSpc>
                <a:spcPct val="100000"/>
              </a:lnSpc>
              <a:spcBef>
                <a:spcPts val="0"/>
              </a:spcBef>
              <a:spcAft>
                <a:spcPts val="0"/>
              </a:spcAft>
              <a:buSzPts val="1200"/>
              <a:buFont typeface="Arial"/>
              <a:buChar char="•"/>
            </a:pPr>
            <a:r>
              <a:rPr lang="en-US" dirty="0"/>
              <a:t>-	Advertising is clearly labelled</a:t>
            </a:r>
          </a:p>
          <a:p>
            <a:pPr marL="171450" lvl="0" indent="-171450" algn="l" rtl="0">
              <a:lnSpc>
                <a:spcPct val="100000"/>
              </a:lnSpc>
              <a:spcBef>
                <a:spcPts val="0"/>
              </a:spcBef>
              <a:spcAft>
                <a:spcPts val="0"/>
              </a:spcAft>
              <a:buSzPts val="1200"/>
              <a:buFont typeface="Arial"/>
              <a:buChar char="•"/>
            </a:pPr>
            <a:r>
              <a:rPr lang="en-US" dirty="0"/>
              <a:t>-	Benefits to organization</a:t>
            </a:r>
          </a:p>
          <a:p>
            <a:pPr marL="171450" lvl="0" indent="-171450" algn="l" rtl="0">
              <a:lnSpc>
                <a:spcPct val="100000"/>
              </a:lnSpc>
              <a:spcBef>
                <a:spcPts val="0"/>
              </a:spcBef>
              <a:spcAft>
                <a:spcPts val="0"/>
              </a:spcAft>
              <a:buSzPts val="1200"/>
              <a:buFont typeface="Arial"/>
              <a:buChar char="•"/>
            </a:pPr>
            <a:r>
              <a:rPr lang="en-US" dirty="0"/>
              <a:t>Does the information appear to be valid and well-researched? </a:t>
            </a:r>
          </a:p>
          <a:p>
            <a:pPr marL="171450" lvl="0" indent="-171450" algn="l" rtl="0">
              <a:lnSpc>
                <a:spcPct val="100000"/>
              </a:lnSpc>
              <a:spcBef>
                <a:spcPts val="0"/>
              </a:spcBef>
              <a:spcAft>
                <a:spcPts val="0"/>
              </a:spcAft>
              <a:buSzPts val="1200"/>
              <a:buFont typeface="Arial"/>
              <a:buChar char="•"/>
            </a:pPr>
            <a:r>
              <a:rPr lang="en-US" dirty="0"/>
              <a:t>-	Reasonable assumptions and conclusions</a:t>
            </a:r>
          </a:p>
          <a:p>
            <a:pPr marL="171450" lvl="0" indent="-171450" algn="l" rtl="0">
              <a:lnSpc>
                <a:spcPct val="100000"/>
              </a:lnSpc>
              <a:spcBef>
                <a:spcPts val="0"/>
              </a:spcBef>
              <a:spcAft>
                <a:spcPts val="0"/>
              </a:spcAft>
              <a:buSzPts val="1200"/>
              <a:buFont typeface="Arial"/>
              <a:buChar char="•"/>
            </a:pPr>
            <a:r>
              <a:rPr lang="en-US" dirty="0"/>
              <a:t>-	Arguments and conclusions supported by evidence</a:t>
            </a:r>
          </a:p>
          <a:p>
            <a:pPr marL="171450" lvl="0" indent="-171450" algn="l" rtl="0">
              <a:lnSpc>
                <a:spcPct val="100000"/>
              </a:lnSpc>
              <a:spcBef>
                <a:spcPts val="0"/>
              </a:spcBef>
              <a:spcAft>
                <a:spcPts val="0"/>
              </a:spcAft>
              <a:buSzPts val="1200"/>
              <a:buFont typeface="Arial"/>
              <a:buChar char="•"/>
            </a:pPr>
            <a:r>
              <a:rPr lang="en-US" dirty="0"/>
              <a:t>-	Opposing points of view addressed</a:t>
            </a:r>
          </a:p>
          <a:p>
            <a:pPr marL="171450" lvl="0" indent="-171450" algn="l" rtl="0">
              <a:lnSpc>
                <a:spcPct val="100000"/>
              </a:lnSpc>
              <a:spcBef>
                <a:spcPts val="0"/>
              </a:spcBef>
              <a:spcAft>
                <a:spcPts val="0"/>
              </a:spcAft>
              <a:buSzPts val="1200"/>
              <a:buFont typeface="Arial"/>
              <a:buChar char="•"/>
            </a:pPr>
            <a:r>
              <a:rPr lang="en-US" dirty="0"/>
              <a:t>-	Opinions not disguised as facts</a:t>
            </a:r>
          </a:p>
          <a:p>
            <a:pPr marL="171450" lvl="0" indent="-171450" algn="l" rtl="0">
              <a:lnSpc>
                <a:spcPct val="100000"/>
              </a:lnSpc>
              <a:spcBef>
                <a:spcPts val="0"/>
              </a:spcBef>
              <a:spcAft>
                <a:spcPts val="0"/>
              </a:spcAft>
              <a:buSzPts val="1200"/>
              <a:buFont typeface="Arial"/>
              <a:buChar char="•"/>
            </a:pPr>
            <a:r>
              <a:rPr lang="en-US" dirty="0"/>
              <a:t>-	Authoritative sources cited</a:t>
            </a:r>
          </a:p>
          <a:p>
            <a:pPr marL="171450" lvl="0" indent="-95250" algn="l" rtl="0">
              <a:lnSpc>
                <a:spcPct val="100000"/>
              </a:lnSpc>
              <a:spcBef>
                <a:spcPts val="0"/>
              </a:spcBef>
              <a:spcAft>
                <a:spcPts val="0"/>
              </a:spcAft>
              <a:buSzPts val="1200"/>
              <a:buFont typeface="Arial"/>
              <a:buNone/>
            </a:pPr>
            <a:endParaRPr lang="en-US" dirty="0"/>
          </a:p>
          <a:p>
            <a:pPr marL="171450" lvl="0" indent="-95250" algn="l" rtl="0">
              <a:lnSpc>
                <a:spcPct val="100000"/>
              </a:lnSpc>
              <a:spcBef>
                <a:spcPts val="0"/>
              </a:spcBef>
              <a:spcAft>
                <a:spcPts val="0"/>
              </a:spcAft>
              <a:buSzPts val="1200"/>
              <a:buFont typeface="Arial"/>
              <a:buNone/>
            </a:pPr>
            <a:endParaRPr lang="en-US" dirty="0"/>
          </a:p>
          <a:p>
            <a:pPr marL="171450" lvl="0" indent="-95250" algn="l" rtl="0">
              <a:lnSpc>
                <a:spcPct val="100000"/>
              </a:lnSpc>
              <a:spcBef>
                <a:spcPts val="0"/>
              </a:spcBef>
              <a:spcAft>
                <a:spcPts val="0"/>
              </a:spcAft>
              <a:buSzPts val="1200"/>
              <a:buFont typeface="Arial"/>
              <a:buNone/>
            </a:pPr>
            <a:endParaRPr lang="en-US" dirty="0"/>
          </a:p>
        </p:txBody>
      </p:sp>
      <p:sp>
        <p:nvSpPr>
          <p:cNvPr id="205" name="Google Shape;205;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1" name="Google Shape;211;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lnSpc>
                <a:spcPct val="100000"/>
              </a:lnSpc>
              <a:spcBef>
                <a:spcPts val="0"/>
              </a:spcBef>
              <a:spcAft>
                <a:spcPts val="0"/>
              </a:spcAft>
              <a:buSzPts val="1400"/>
              <a:buFont typeface="Arial"/>
              <a:buChar char="•"/>
            </a:pPr>
            <a:r>
              <a:rPr lang="en-US" dirty="0"/>
              <a:t>Does the work update other sources?</a:t>
            </a:r>
          </a:p>
          <a:p>
            <a:pPr marL="171450" lvl="0" indent="-171450" algn="l" rtl="0">
              <a:lnSpc>
                <a:spcPct val="100000"/>
              </a:lnSpc>
              <a:spcBef>
                <a:spcPts val="0"/>
              </a:spcBef>
              <a:spcAft>
                <a:spcPts val="0"/>
              </a:spcAft>
              <a:buSzPts val="1400"/>
              <a:buFont typeface="Arial"/>
              <a:buChar char="•"/>
            </a:pPr>
            <a:r>
              <a:rPr lang="en-US" dirty="0"/>
              <a:t>Does it substantiate other materials you have read, or add new information?</a:t>
            </a:r>
          </a:p>
          <a:p>
            <a:pPr marL="171450" lvl="0" indent="-171450" algn="l" rtl="0">
              <a:lnSpc>
                <a:spcPct val="100000"/>
              </a:lnSpc>
              <a:spcBef>
                <a:spcPts val="0"/>
              </a:spcBef>
              <a:spcAft>
                <a:spcPts val="0"/>
              </a:spcAft>
              <a:buSzPts val="1400"/>
              <a:buFont typeface="Arial"/>
              <a:buChar char="•"/>
            </a:pPr>
            <a:r>
              <a:rPr lang="en-US" dirty="0"/>
              <a:t>Have you found enough information to support your arguments?</a:t>
            </a:r>
          </a:p>
          <a:p>
            <a:pPr marL="0" lvl="0" indent="0" algn="l" rtl="0">
              <a:lnSpc>
                <a:spcPct val="100000"/>
              </a:lnSpc>
              <a:spcBef>
                <a:spcPts val="0"/>
              </a:spcBef>
              <a:spcAft>
                <a:spcPts val="0"/>
              </a:spcAft>
              <a:buSzPts val="1400"/>
              <a:buFont typeface="Arial"/>
              <a:buNone/>
            </a:pPr>
            <a:endParaRPr lang="en-US" dirty="0"/>
          </a:p>
        </p:txBody>
      </p:sp>
      <p:sp>
        <p:nvSpPr>
          <p:cNvPr id="212" name="Google Shape;212;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727b3dbef2_0_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8" name="Google Shape;218;g727b3dbef2_0_5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171450" algn="l" rtl="0">
              <a:lnSpc>
                <a:spcPct val="100000"/>
              </a:lnSpc>
              <a:spcBef>
                <a:spcPts val="0"/>
              </a:spcBef>
              <a:spcAft>
                <a:spcPts val="0"/>
              </a:spcAft>
              <a:buSzPts val="1400"/>
              <a:buFont typeface="Arial"/>
              <a:buChar char="•"/>
            </a:pPr>
            <a:r>
              <a:rPr lang="en-US" dirty="0"/>
              <a:t>When was it published?</a:t>
            </a:r>
          </a:p>
          <a:p>
            <a:pPr marL="171450" lvl="0" indent="-171450" algn="l" rtl="0">
              <a:lnSpc>
                <a:spcPct val="100000"/>
              </a:lnSpc>
              <a:spcBef>
                <a:spcPts val="0"/>
              </a:spcBef>
              <a:spcAft>
                <a:spcPts val="0"/>
              </a:spcAft>
              <a:buSzPts val="1400"/>
              <a:buFont typeface="Arial"/>
              <a:buChar char="•"/>
            </a:pPr>
            <a:r>
              <a:rPr lang="en-US" dirty="0"/>
              <a:t>Is your topic one that requires current information?</a:t>
            </a:r>
          </a:p>
          <a:p>
            <a:pPr marL="171450" lvl="0" indent="-171450" algn="l" rtl="0">
              <a:lnSpc>
                <a:spcPct val="100000"/>
              </a:lnSpc>
              <a:spcBef>
                <a:spcPts val="0"/>
              </a:spcBef>
              <a:spcAft>
                <a:spcPts val="0"/>
              </a:spcAft>
              <a:buSzPts val="1400"/>
              <a:buFont typeface="Arial"/>
              <a:buChar char="•"/>
            </a:pPr>
            <a:r>
              <a:rPr lang="en-US" dirty="0"/>
              <a:t>Has this source been revised, updated, or expanded in a subsequent edition?</a:t>
            </a:r>
          </a:p>
        </p:txBody>
      </p:sp>
      <p:sp>
        <p:nvSpPr>
          <p:cNvPr id="219" name="Google Shape;219;g727b3dbef2_0_5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5" name="Google Shape;225;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lang="en-US" dirty="0"/>
          </a:p>
        </p:txBody>
      </p:sp>
      <p:sp>
        <p:nvSpPr>
          <p:cNvPr id="226" name="Google Shape;226;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727b3dbef2_0_8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lang="en-US" dirty="0"/>
          </a:p>
        </p:txBody>
      </p:sp>
      <p:sp>
        <p:nvSpPr>
          <p:cNvPr id="232" name="Google Shape;232;g727b3dbef2_0_8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lang="en-US" dirty="0"/>
          </a:p>
        </p:txBody>
      </p:sp>
      <p:sp>
        <p:nvSpPr>
          <p:cNvPr id="79" name="Google Shape;79;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lang="en-US" dirty="0"/>
          </a:p>
        </p:txBody>
      </p:sp>
      <p:sp>
        <p:nvSpPr>
          <p:cNvPr id="238" name="Google Shape;238;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 name="Google Shape;88;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lnSpc>
                <a:spcPct val="100000"/>
              </a:lnSpc>
              <a:spcBef>
                <a:spcPts val="0"/>
              </a:spcBef>
              <a:spcAft>
                <a:spcPts val="0"/>
              </a:spcAft>
              <a:buSzPts val="1400"/>
              <a:buFont typeface="Arial"/>
              <a:buChar char="•"/>
            </a:pPr>
            <a:r>
              <a:rPr lang="en-US" sz="1200" b="0" i="0" u="none" strike="noStrike" cap="none" dirty="0">
                <a:solidFill>
                  <a:schemeClr val="dk1"/>
                </a:solidFill>
                <a:latin typeface="Calibri"/>
                <a:ea typeface="Calibri"/>
                <a:cs typeface="Calibri"/>
                <a:sym typeface="Calibri"/>
              </a:rPr>
              <a:t>In this lesson, learners will learn how to identify relevant information sources, identify types of information sources and evaluate information sources </a:t>
            </a:r>
          </a:p>
          <a:p>
            <a:pPr marL="171450" lvl="0" indent="-171450" algn="l" rtl="0">
              <a:lnSpc>
                <a:spcPct val="100000"/>
              </a:lnSpc>
              <a:spcBef>
                <a:spcPts val="0"/>
              </a:spcBef>
              <a:spcAft>
                <a:spcPts val="0"/>
              </a:spcAft>
              <a:buSzPts val="1400"/>
              <a:buFont typeface="Arial"/>
              <a:buChar char="•"/>
            </a:pPr>
            <a:r>
              <a:rPr lang="en-US" sz="1200" b="0" i="0" u="none" strike="noStrike" cap="none" dirty="0">
                <a:solidFill>
                  <a:schemeClr val="dk1"/>
                </a:solidFill>
                <a:latin typeface="Calibri"/>
                <a:ea typeface="Calibri"/>
                <a:cs typeface="Calibri"/>
                <a:sym typeface="Calibri"/>
              </a:rPr>
              <a:t>This will help to ensure that they identify their information needs, locate them efficiently, evaluate the information resources and use them to the fullest in order to enhance their research both as a user and researcher</a:t>
            </a:r>
            <a:endParaRPr lang="en-US" dirty="0"/>
          </a:p>
        </p:txBody>
      </p:sp>
      <p:sp>
        <p:nvSpPr>
          <p:cNvPr id="89" name="Google Shape;89;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lnSpc>
                <a:spcPct val="100000"/>
              </a:lnSpc>
              <a:spcBef>
                <a:spcPts val="0"/>
              </a:spcBef>
              <a:spcAft>
                <a:spcPts val="0"/>
              </a:spcAft>
              <a:buSzPts val="1100"/>
              <a:buFont typeface="Arial"/>
              <a:buChar char="•"/>
            </a:pPr>
            <a:r>
              <a:rPr lang="en-US" dirty="0"/>
              <a:t>In order to conduct an effective literature search, you need to be able to clearly know your information requirements, then translate them into an effective search syntax. </a:t>
            </a:r>
          </a:p>
          <a:p>
            <a:pPr marL="171450" lvl="0" indent="-171450" algn="l" rtl="0">
              <a:lnSpc>
                <a:spcPct val="100000"/>
              </a:lnSpc>
              <a:spcBef>
                <a:spcPts val="0"/>
              </a:spcBef>
              <a:spcAft>
                <a:spcPts val="0"/>
              </a:spcAft>
              <a:buSzPts val="1100"/>
              <a:buFont typeface="Arial"/>
              <a:buChar char="•"/>
            </a:pPr>
            <a:r>
              <a:rPr lang="en-US" dirty="0"/>
              <a:t>In this way, researchers can identify the information sources available in the academic world, and also be able to use the information tools to retrieve relevant content.</a:t>
            </a:r>
          </a:p>
        </p:txBody>
      </p:sp>
      <p:sp>
        <p:nvSpPr>
          <p:cNvPr id="96" name="Google Shape;96;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4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lnSpc>
                <a:spcPct val="100000"/>
              </a:lnSpc>
              <a:spcBef>
                <a:spcPts val="0"/>
              </a:spcBef>
              <a:spcAft>
                <a:spcPts val="0"/>
              </a:spcAft>
              <a:buSzPts val="1400"/>
              <a:buFont typeface="Arial"/>
              <a:buChar char="•"/>
            </a:pPr>
            <a:r>
              <a:rPr lang="en-US" dirty="0"/>
              <a:t>When deciding what types of sources would best meet your needs, it is helpful to understand the information timeline. When an event happens, information on that event gets filtered down through different sources. As it gets farther down the information timeline, the more that event is analyzed.</a:t>
            </a:r>
          </a:p>
          <a:p>
            <a:pPr marL="0" lvl="0" indent="0" algn="l" rtl="0">
              <a:lnSpc>
                <a:spcPct val="100000"/>
              </a:lnSpc>
              <a:spcBef>
                <a:spcPts val="0"/>
              </a:spcBef>
              <a:spcAft>
                <a:spcPts val="0"/>
              </a:spcAft>
              <a:buSzPts val="1400"/>
              <a:buNone/>
            </a:pPr>
            <a:endParaRPr lang="en-US" dirty="0"/>
          </a:p>
          <a:p>
            <a:pPr marL="171450" lvl="0" indent="-171450" algn="l" rtl="0">
              <a:lnSpc>
                <a:spcPct val="100000"/>
              </a:lnSpc>
              <a:spcBef>
                <a:spcPts val="0"/>
              </a:spcBef>
              <a:spcAft>
                <a:spcPts val="0"/>
              </a:spcAft>
              <a:buSzPts val="1400"/>
              <a:buFont typeface="Arial"/>
              <a:buChar char="•"/>
            </a:pPr>
            <a:r>
              <a:rPr lang="en-US" dirty="0"/>
              <a:t>The initial information that is disseminated includes quick facts and interviews about the event that is published in the news and online. As time progresses, the information is studied in more depth and is then published in journals or books.</a:t>
            </a:r>
          </a:p>
          <a:p>
            <a:pPr marL="171450" lvl="0" indent="-82550" algn="l" rtl="0">
              <a:lnSpc>
                <a:spcPct val="100000"/>
              </a:lnSpc>
              <a:spcBef>
                <a:spcPts val="0"/>
              </a:spcBef>
              <a:spcAft>
                <a:spcPts val="0"/>
              </a:spcAft>
              <a:buSzPts val="1400"/>
              <a:buFont typeface="Arial"/>
              <a:buNone/>
            </a:pPr>
            <a:endParaRPr lang="en-US" dirty="0"/>
          </a:p>
          <a:p>
            <a:pPr marL="171450" lvl="0" indent="-171450" algn="l" rtl="0">
              <a:lnSpc>
                <a:spcPct val="100000"/>
              </a:lnSpc>
              <a:spcBef>
                <a:spcPts val="0"/>
              </a:spcBef>
              <a:spcAft>
                <a:spcPts val="0"/>
              </a:spcAft>
              <a:buSzPts val="1400"/>
              <a:buFont typeface="Arial"/>
              <a:buChar char="•"/>
            </a:pPr>
            <a:r>
              <a:rPr lang="en-US" dirty="0"/>
              <a:t>So if you have a new or recent topic, you are not likely going to find much in journals or books. Also, information that comes out initially may or may not be properly verified and might be biased based on who is reporting it. As information progresses down the timeline, it is looked at in more depth and is then published in scholarly journal articles and books. For this reason, most instructors prefer you to use scholarly journal articles and books as your sources.</a:t>
            </a:r>
          </a:p>
        </p:txBody>
      </p:sp>
      <p:sp>
        <p:nvSpPr>
          <p:cNvPr id="102" name="Google Shape;102;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727b3dbef2_0_4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lang="en-US" dirty="0"/>
          </a:p>
        </p:txBody>
      </p:sp>
      <p:sp>
        <p:nvSpPr>
          <p:cNvPr id="110" name="Google Shape;110;g727b3dbef2_0_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727b3dbef2_0_5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lang="en-US" dirty="0"/>
          </a:p>
        </p:txBody>
      </p:sp>
      <p:sp>
        <p:nvSpPr>
          <p:cNvPr id="116" name="Google Shape;116;g727b3dbef2_0_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2" name="Google Shape;122;p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lang="en-US" dirty="0"/>
          </a:p>
        </p:txBody>
      </p:sp>
      <p:sp>
        <p:nvSpPr>
          <p:cNvPr id="123" name="Google Shape;123;p4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9" name="Google Shape;129;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lang="en-US" dirty="0"/>
          </a:p>
        </p:txBody>
      </p:sp>
      <p:sp>
        <p:nvSpPr>
          <p:cNvPr id="130" name="Google Shape;130;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g7119cced83_0_58"/>
          <p:cNvSpPr txBox="1">
            <a:spLocks noGrp="1"/>
          </p:cNvSpPr>
          <p:nvPr>
            <p:ph type="ctrTitle"/>
          </p:nvPr>
        </p:nvSpPr>
        <p:spPr>
          <a:xfrm>
            <a:off x="415611" y="992767"/>
            <a:ext cx="11360700" cy="2736900"/>
          </a:xfrm>
          <a:prstGeom prst="rect">
            <a:avLst/>
          </a:prstGeom>
          <a:noFill/>
          <a:ln>
            <a:noFill/>
          </a:ln>
        </p:spPr>
        <p:txBody>
          <a:bodyPr spcFirstLastPara="1" wrap="square" lIns="121900" tIns="121900" rIns="121900" bIns="121900" anchor="b" anchorCtr="0">
            <a:noAutofit/>
          </a:bodyPr>
          <a:lstStyle>
            <a:lvl1pPr lvl="0" algn="ctr">
              <a:lnSpc>
                <a:spcPct val="100000"/>
              </a:lnSpc>
              <a:spcBef>
                <a:spcPts val="0"/>
              </a:spcBef>
              <a:spcAft>
                <a:spcPts val="0"/>
              </a:spcAft>
              <a:buSzPts val="6900"/>
              <a:buNone/>
              <a:defRPr sz="6900"/>
            </a:lvl1pPr>
            <a:lvl2pPr lvl="1" algn="ctr">
              <a:lnSpc>
                <a:spcPct val="100000"/>
              </a:lnSpc>
              <a:spcBef>
                <a:spcPts val="0"/>
              </a:spcBef>
              <a:spcAft>
                <a:spcPts val="0"/>
              </a:spcAft>
              <a:buSzPts val="6900"/>
              <a:buNone/>
              <a:defRPr sz="6900"/>
            </a:lvl2pPr>
            <a:lvl3pPr lvl="2" algn="ctr">
              <a:lnSpc>
                <a:spcPct val="100000"/>
              </a:lnSpc>
              <a:spcBef>
                <a:spcPts val="0"/>
              </a:spcBef>
              <a:spcAft>
                <a:spcPts val="0"/>
              </a:spcAft>
              <a:buSzPts val="6900"/>
              <a:buNone/>
              <a:defRPr sz="6900"/>
            </a:lvl3pPr>
            <a:lvl4pPr lvl="3" algn="ctr">
              <a:lnSpc>
                <a:spcPct val="100000"/>
              </a:lnSpc>
              <a:spcBef>
                <a:spcPts val="0"/>
              </a:spcBef>
              <a:spcAft>
                <a:spcPts val="0"/>
              </a:spcAft>
              <a:buSzPts val="6900"/>
              <a:buNone/>
              <a:defRPr sz="6900"/>
            </a:lvl4pPr>
            <a:lvl5pPr lvl="4" algn="ctr">
              <a:lnSpc>
                <a:spcPct val="100000"/>
              </a:lnSpc>
              <a:spcBef>
                <a:spcPts val="0"/>
              </a:spcBef>
              <a:spcAft>
                <a:spcPts val="0"/>
              </a:spcAft>
              <a:buSzPts val="6900"/>
              <a:buNone/>
              <a:defRPr sz="6900"/>
            </a:lvl5pPr>
            <a:lvl6pPr lvl="5" algn="ctr">
              <a:lnSpc>
                <a:spcPct val="100000"/>
              </a:lnSpc>
              <a:spcBef>
                <a:spcPts val="0"/>
              </a:spcBef>
              <a:spcAft>
                <a:spcPts val="0"/>
              </a:spcAft>
              <a:buSzPts val="6900"/>
              <a:buNone/>
              <a:defRPr sz="6900"/>
            </a:lvl6pPr>
            <a:lvl7pPr lvl="6" algn="ctr">
              <a:lnSpc>
                <a:spcPct val="100000"/>
              </a:lnSpc>
              <a:spcBef>
                <a:spcPts val="0"/>
              </a:spcBef>
              <a:spcAft>
                <a:spcPts val="0"/>
              </a:spcAft>
              <a:buSzPts val="6900"/>
              <a:buNone/>
              <a:defRPr sz="6900"/>
            </a:lvl7pPr>
            <a:lvl8pPr lvl="7" algn="ctr">
              <a:lnSpc>
                <a:spcPct val="100000"/>
              </a:lnSpc>
              <a:spcBef>
                <a:spcPts val="0"/>
              </a:spcBef>
              <a:spcAft>
                <a:spcPts val="0"/>
              </a:spcAft>
              <a:buSzPts val="6900"/>
              <a:buNone/>
              <a:defRPr sz="6900"/>
            </a:lvl8pPr>
            <a:lvl9pPr lvl="8" algn="ctr">
              <a:lnSpc>
                <a:spcPct val="100000"/>
              </a:lnSpc>
              <a:spcBef>
                <a:spcPts val="0"/>
              </a:spcBef>
              <a:spcAft>
                <a:spcPts val="0"/>
              </a:spcAft>
              <a:buSzPts val="6900"/>
              <a:buNone/>
              <a:defRPr sz="6900"/>
            </a:lvl9pPr>
          </a:lstStyle>
          <a:p>
            <a:endParaRPr lang="en-US" dirty="0"/>
          </a:p>
        </p:txBody>
      </p:sp>
      <p:sp>
        <p:nvSpPr>
          <p:cNvPr id="15" name="Google Shape;15;g7119cced83_0_58"/>
          <p:cNvSpPr txBox="1">
            <a:spLocks noGrp="1"/>
          </p:cNvSpPr>
          <p:nvPr>
            <p:ph type="subTitle" idx="1"/>
          </p:nvPr>
        </p:nvSpPr>
        <p:spPr>
          <a:xfrm>
            <a:off x="415600" y="3778833"/>
            <a:ext cx="11360700" cy="1056900"/>
          </a:xfrm>
          <a:prstGeom prst="rect">
            <a:avLst/>
          </a:prstGeom>
          <a:noFill/>
          <a:ln>
            <a:noFill/>
          </a:ln>
        </p:spPr>
        <p:txBody>
          <a:bodyPr spcFirstLastPara="1" wrap="square" lIns="121900" tIns="121900" rIns="121900" bIns="121900" anchor="t" anchorCtr="0">
            <a:noAutofit/>
          </a:bodyPr>
          <a:lstStyle>
            <a:lvl1pPr lvl="0" algn="ctr">
              <a:lnSpc>
                <a:spcPct val="100000"/>
              </a:lnSpc>
              <a:spcBef>
                <a:spcPts val="0"/>
              </a:spcBef>
              <a:spcAft>
                <a:spcPts val="0"/>
              </a:spcAft>
              <a:buSzPts val="3700"/>
              <a:buNone/>
              <a:defRPr sz="3700"/>
            </a:lvl1pPr>
            <a:lvl2pPr lvl="1" algn="ctr">
              <a:lnSpc>
                <a:spcPct val="100000"/>
              </a:lnSpc>
              <a:spcBef>
                <a:spcPts val="0"/>
              </a:spcBef>
              <a:spcAft>
                <a:spcPts val="0"/>
              </a:spcAft>
              <a:buSzPts val="3700"/>
              <a:buNone/>
              <a:defRPr sz="3700"/>
            </a:lvl2pPr>
            <a:lvl3pPr lvl="2" algn="ctr">
              <a:lnSpc>
                <a:spcPct val="100000"/>
              </a:lnSpc>
              <a:spcBef>
                <a:spcPts val="0"/>
              </a:spcBef>
              <a:spcAft>
                <a:spcPts val="0"/>
              </a:spcAft>
              <a:buSzPts val="3700"/>
              <a:buNone/>
              <a:defRPr sz="3700"/>
            </a:lvl3pPr>
            <a:lvl4pPr lvl="3" algn="ctr">
              <a:lnSpc>
                <a:spcPct val="100000"/>
              </a:lnSpc>
              <a:spcBef>
                <a:spcPts val="0"/>
              </a:spcBef>
              <a:spcAft>
                <a:spcPts val="0"/>
              </a:spcAft>
              <a:buSzPts val="3700"/>
              <a:buNone/>
              <a:defRPr sz="3700"/>
            </a:lvl4pPr>
            <a:lvl5pPr lvl="4" algn="ctr">
              <a:lnSpc>
                <a:spcPct val="100000"/>
              </a:lnSpc>
              <a:spcBef>
                <a:spcPts val="0"/>
              </a:spcBef>
              <a:spcAft>
                <a:spcPts val="0"/>
              </a:spcAft>
              <a:buSzPts val="3700"/>
              <a:buNone/>
              <a:defRPr sz="3700"/>
            </a:lvl5pPr>
            <a:lvl6pPr lvl="5" algn="ctr">
              <a:lnSpc>
                <a:spcPct val="100000"/>
              </a:lnSpc>
              <a:spcBef>
                <a:spcPts val="0"/>
              </a:spcBef>
              <a:spcAft>
                <a:spcPts val="0"/>
              </a:spcAft>
              <a:buSzPts val="3700"/>
              <a:buNone/>
              <a:defRPr sz="3700"/>
            </a:lvl6pPr>
            <a:lvl7pPr lvl="6" algn="ctr">
              <a:lnSpc>
                <a:spcPct val="100000"/>
              </a:lnSpc>
              <a:spcBef>
                <a:spcPts val="0"/>
              </a:spcBef>
              <a:spcAft>
                <a:spcPts val="0"/>
              </a:spcAft>
              <a:buSzPts val="3700"/>
              <a:buNone/>
              <a:defRPr sz="3700"/>
            </a:lvl7pPr>
            <a:lvl8pPr lvl="7" algn="ctr">
              <a:lnSpc>
                <a:spcPct val="100000"/>
              </a:lnSpc>
              <a:spcBef>
                <a:spcPts val="0"/>
              </a:spcBef>
              <a:spcAft>
                <a:spcPts val="0"/>
              </a:spcAft>
              <a:buSzPts val="3700"/>
              <a:buNone/>
              <a:defRPr sz="3700"/>
            </a:lvl8pPr>
            <a:lvl9pPr lvl="8" algn="ctr">
              <a:lnSpc>
                <a:spcPct val="100000"/>
              </a:lnSpc>
              <a:spcBef>
                <a:spcPts val="0"/>
              </a:spcBef>
              <a:spcAft>
                <a:spcPts val="0"/>
              </a:spcAft>
              <a:buSzPts val="3700"/>
              <a:buNone/>
              <a:defRPr sz="3700"/>
            </a:lvl9pPr>
          </a:lstStyle>
          <a:p>
            <a:endParaRPr lang="en-US" dirty="0"/>
          </a:p>
        </p:txBody>
      </p:sp>
      <p:sp>
        <p:nvSpPr>
          <p:cNvPr id="16" name="Google Shape;16;g7119cced83_0_58"/>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lang="en-US" dirty="0"/>
          </a:p>
        </p:txBody>
      </p:sp>
      <p:pic>
        <p:nvPicPr>
          <p:cNvPr id="17" name="Google Shape;17;g7119cced83_0_58"/>
          <p:cNvPicPr preferRelativeResize="0"/>
          <p:nvPr/>
        </p:nvPicPr>
        <p:blipFill rotWithShape="1">
          <a:blip r:embed="rId2">
            <a:alphaModFix/>
          </a:blip>
          <a:srcRect/>
          <a:stretch/>
        </p:blipFill>
        <p:spPr>
          <a:xfrm>
            <a:off x="4647435" y="0"/>
            <a:ext cx="7544565" cy="2440439"/>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6"/>
        <p:cNvGrpSpPr/>
        <p:nvPr/>
      </p:nvGrpSpPr>
      <p:grpSpPr>
        <a:xfrm>
          <a:off x="0" y="0"/>
          <a:ext cx="0" cy="0"/>
          <a:chOff x="0" y="0"/>
          <a:chExt cx="0" cy="0"/>
        </a:xfrm>
      </p:grpSpPr>
      <p:sp>
        <p:nvSpPr>
          <p:cNvPr id="57" name="Google Shape;57;g7119cced83_0_90"/>
          <p:cNvSpPr txBox="1">
            <a:spLocks noGrp="1"/>
          </p:cNvSpPr>
          <p:nvPr>
            <p:ph type="body" idx="1"/>
          </p:nvPr>
        </p:nvSpPr>
        <p:spPr>
          <a:xfrm>
            <a:off x="415600" y="5640767"/>
            <a:ext cx="7998300" cy="806700"/>
          </a:xfrm>
          <a:prstGeom prst="rect">
            <a:avLst/>
          </a:prstGeom>
          <a:noFill/>
          <a:ln>
            <a:noFill/>
          </a:ln>
        </p:spPr>
        <p:txBody>
          <a:bodyPr spcFirstLastPara="1" wrap="square" lIns="121900" tIns="121900" rIns="121900" bIns="121900" anchor="ctr" anchorCtr="0">
            <a:noAutofit/>
          </a:bodyPr>
          <a:lstStyle>
            <a:lvl1pPr marL="457200" lvl="0" indent="-228600" algn="l">
              <a:lnSpc>
                <a:spcPct val="100000"/>
              </a:lnSpc>
              <a:spcBef>
                <a:spcPts val="0"/>
              </a:spcBef>
              <a:spcAft>
                <a:spcPts val="0"/>
              </a:spcAft>
              <a:buSzPts val="2400"/>
              <a:buNone/>
              <a:defRPr/>
            </a:lvl1pPr>
          </a:lstStyle>
          <a:p>
            <a:endParaRPr/>
          </a:p>
        </p:txBody>
      </p:sp>
      <p:sp>
        <p:nvSpPr>
          <p:cNvPr id="58" name="Google Shape;58;g7119cced83_0_90"/>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9"/>
        <p:cNvGrpSpPr/>
        <p:nvPr/>
      </p:nvGrpSpPr>
      <p:grpSpPr>
        <a:xfrm>
          <a:off x="0" y="0"/>
          <a:ext cx="0" cy="0"/>
          <a:chOff x="0" y="0"/>
          <a:chExt cx="0" cy="0"/>
        </a:xfrm>
      </p:grpSpPr>
      <p:sp>
        <p:nvSpPr>
          <p:cNvPr id="60" name="Google Shape;60;g7119cced83_0_93"/>
          <p:cNvSpPr txBox="1">
            <a:spLocks noGrp="1"/>
          </p:cNvSpPr>
          <p:nvPr>
            <p:ph type="title" hasCustomPrompt="1"/>
          </p:nvPr>
        </p:nvSpPr>
        <p:spPr>
          <a:xfrm>
            <a:off x="415600" y="1474833"/>
            <a:ext cx="11360700" cy="2618100"/>
          </a:xfrm>
          <a:prstGeom prst="rect">
            <a:avLst/>
          </a:prstGeom>
          <a:noFill/>
          <a:ln>
            <a:noFill/>
          </a:ln>
        </p:spPr>
        <p:txBody>
          <a:bodyPr spcFirstLastPara="1" wrap="square" lIns="121900" tIns="121900" rIns="121900" bIns="121900" anchor="b" anchorCtr="0">
            <a:noAutofit/>
          </a:bodyPr>
          <a:lstStyle>
            <a:lvl1pPr lvl="0" algn="ctr">
              <a:lnSpc>
                <a:spcPct val="100000"/>
              </a:lnSpc>
              <a:spcBef>
                <a:spcPts val="0"/>
              </a:spcBef>
              <a:spcAft>
                <a:spcPts val="0"/>
              </a:spcAft>
              <a:buSzPts val="16000"/>
              <a:buNone/>
              <a:defRPr sz="16000"/>
            </a:lvl1pPr>
            <a:lvl2pPr lvl="1" algn="ctr">
              <a:lnSpc>
                <a:spcPct val="100000"/>
              </a:lnSpc>
              <a:spcBef>
                <a:spcPts val="0"/>
              </a:spcBef>
              <a:spcAft>
                <a:spcPts val="0"/>
              </a:spcAft>
              <a:buSzPts val="16000"/>
              <a:buNone/>
              <a:defRPr sz="16000"/>
            </a:lvl2pPr>
            <a:lvl3pPr lvl="2" algn="ctr">
              <a:lnSpc>
                <a:spcPct val="100000"/>
              </a:lnSpc>
              <a:spcBef>
                <a:spcPts val="0"/>
              </a:spcBef>
              <a:spcAft>
                <a:spcPts val="0"/>
              </a:spcAft>
              <a:buSzPts val="16000"/>
              <a:buNone/>
              <a:defRPr sz="16000"/>
            </a:lvl3pPr>
            <a:lvl4pPr lvl="3" algn="ctr">
              <a:lnSpc>
                <a:spcPct val="100000"/>
              </a:lnSpc>
              <a:spcBef>
                <a:spcPts val="0"/>
              </a:spcBef>
              <a:spcAft>
                <a:spcPts val="0"/>
              </a:spcAft>
              <a:buSzPts val="16000"/>
              <a:buNone/>
              <a:defRPr sz="16000"/>
            </a:lvl4pPr>
            <a:lvl5pPr lvl="4" algn="ctr">
              <a:lnSpc>
                <a:spcPct val="100000"/>
              </a:lnSpc>
              <a:spcBef>
                <a:spcPts val="0"/>
              </a:spcBef>
              <a:spcAft>
                <a:spcPts val="0"/>
              </a:spcAft>
              <a:buSzPts val="16000"/>
              <a:buNone/>
              <a:defRPr sz="16000"/>
            </a:lvl5pPr>
            <a:lvl6pPr lvl="5" algn="ctr">
              <a:lnSpc>
                <a:spcPct val="100000"/>
              </a:lnSpc>
              <a:spcBef>
                <a:spcPts val="0"/>
              </a:spcBef>
              <a:spcAft>
                <a:spcPts val="0"/>
              </a:spcAft>
              <a:buSzPts val="16000"/>
              <a:buNone/>
              <a:defRPr sz="16000"/>
            </a:lvl6pPr>
            <a:lvl7pPr lvl="6" algn="ctr">
              <a:lnSpc>
                <a:spcPct val="100000"/>
              </a:lnSpc>
              <a:spcBef>
                <a:spcPts val="0"/>
              </a:spcBef>
              <a:spcAft>
                <a:spcPts val="0"/>
              </a:spcAft>
              <a:buSzPts val="16000"/>
              <a:buNone/>
              <a:defRPr sz="16000"/>
            </a:lvl7pPr>
            <a:lvl8pPr lvl="7" algn="ctr">
              <a:lnSpc>
                <a:spcPct val="100000"/>
              </a:lnSpc>
              <a:spcBef>
                <a:spcPts val="0"/>
              </a:spcBef>
              <a:spcAft>
                <a:spcPts val="0"/>
              </a:spcAft>
              <a:buSzPts val="16000"/>
              <a:buNone/>
              <a:defRPr sz="16000"/>
            </a:lvl8pPr>
            <a:lvl9pPr lvl="8" algn="ctr">
              <a:lnSpc>
                <a:spcPct val="100000"/>
              </a:lnSpc>
              <a:spcBef>
                <a:spcPts val="0"/>
              </a:spcBef>
              <a:spcAft>
                <a:spcPts val="0"/>
              </a:spcAft>
              <a:buSzPts val="16000"/>
              <a:buNone/>
              <a:defRPr sz="16000"/>
            </a:lvl9pPr>
          </a:lstStyle>
          <a:p>
            <a:r>
              <a:t>xx%</a:t>
            </a:r>
          </a:p>
        </p:txBody>
      </p:sp>
      <p:sp>
        <p:nvSpPr>
          <p:cNvPr id="61" name="Google Shape;61;g7119cced83_0_93"/>
          <p:cNvSpPr txBox="1">
            <a:spLocks noGrp="1"/>
          </p:cNvSpPr>
          <p:nvPr>
            <p:ph type="body" idx="1"/>
          </p:nvPr>
        </p:nvSpPr>
        <p:spPr>
          <a:xfrm>
            <a:off x="415600" y="4202967"/>
            <a:ext cx="11360700" cy="1734300"/>
          </a:xfrm>
          <a:prstGeom prst="rect">
            <a:avLst/>
          </a:prstGeom>
          <a:noFill/>
          <a:ln>
            <a:noFill/>
          </a:ln>
        </p:spPr>
        <p:txBody>
          <a:bodyPr spcFirstLastPara="1" wrap="square" lIns="121900" tIns="121900" rIns="121900" bIns="121900" anchor="t" anchorCtr="0">
            <a:noAutofit/>
          </a:bodyPr>
          <a:lstStyle>
            <a:lvl1pPr marL="457200" lvl="0" indent="-381000" algn="ctr">
              <a:lnSpc>
                <a:spcPct val="115000"/>
              </a:lnSpc>
              <a:spcBef>
                <a:spcPts val="0"/>
              </a:spcBef>
              <a:spcAft>
                <a:spcPts val="0"/>
              </a:spcAft>
              <a:buSzPts val="2400"/>
              <a:buChar char="●"/>
              <a:defRPr/>
            </a:lvl1pPr>
            <a:lvl2pPr marL="914400" lvl="1" indent="-349250" algn="ctr">
              <a:lnSpc>
                <a:spcPct val="115000"/>
              </a:lnSpc>
              <a:spcBef>
                <a:spcPts val="2100"/>
              </a:spcBef>
              <a:spcAft>
                <a:spcPts val="0"/>
              </a:spcAft>
              <a:buSzPts val="1900"/>
              <a:buChar char="○"/>
              <a:defRPr/>
            </a:lvl2pPr>
            <a:lvl3pPr marL="1371600" lvl="2" indent="-349250" algn="ctr">
              <a:lnSpc>
                <a:spcPct val="115000"/>
              </a:lnSpc>
              <a:spcBef>
                <a:spcPts val="2100"/>
              </a:spcBef>
              <a:spcAft>
                <a:spcPts val="0"/>
              </a:spcAft>
              <a:buSzPts val="1900"/>
              <a:buChar char="■"/>
              <a:defRPr/>
            </a:lvl3pPr>
            <a:lvl4pPr marL="1828800" lvl="3" indent="-349250" algn="ctr">
              <a:lnSpc>
                <a:spcPct val="115000"/>
              </a:lnSpc>
              <a:spcBef>
                <a:spcPts val="2100"/>
              </a:spcBef>
              <a:spcAft>
                <a:spcPts val="0"/>
              </a:spcAft>
              <a:buSzPts val="1900"/>
              <a:buChar char="●"/>
              <a:defRPr/>
            </a:lvl4pPr>
            <a:lvl5pPr marL="2286000" lvl="4" indent="-349250" algn="ctr">
              <a:lnSpc>
                <a:spcPct val="115000"/>
              </a:lnSpc>
              <a:spcBef>
                <a:spcPts val="2100"/>
              </a:spcBef>
              <a:spcAft>
                <a:spcPts val="0"/>
              </a:spcAft>
              <a:buSzPts val="1900"/>
              <a:buChar char="○"/>
              <a:defRPr/>
            </a:lvl5pPr>
            <a:lvl6pPr marL="2743200" lvl="5" indent="-349250" algn="ctr">
              <a:lnSpc>
                <a:spcPct val="115000"/>
              </a:lnSpc>
              <a:spcBef>
                <a:spcPts val="2100"/>
              </a:spcBef>
              <a:spcAft>
                <a:spcPts val="0"/>
              </a:spcAft>
              <a:buSzPts val="1900"/>
              <a:buChar char="■"/>
              <a:defRPr/>
            </a:lvl6pPr>
            <a:lvl7pPr marL="3200400" lvl="6" indent="-349250" algn="ctr">
              <a:lnSpc>
                <a:spcPct val="115000"/>
              </a:lnSpc>
              <a:spcBef>
                <a:spcPts val="2100"/>
              </a:spcBef>
              <a:spcAft>
                <a:spcPts val="0"/>
              </a:spcAft>
              <a:buSzPts val="1900"/>
              <a:buChar char="●"/>
              <a:defRPr/>
            </a:lvl7pPr>
            <a:lvl8pPr marL="3657600" lvl="7" indent="-349250" algn="ctr">
              <a:lnSpc>
                <a:spcPct val="115000"/>
              </a:lnSpc>
              <a:spcBef>
                <a:spcPts val="2100"/>
              </a:spcBef>
              <a:spcAft>
                <a:spcPts val="0"/>
              </a:spcAft>
              <a:buSzPts val="1900"/>
              <a:buChar char="○"/>
              <a:defRPr/>
            </a:lvl8pPr>
            <a:lvl9pPr marL="4114800" lvl="8" indent="-349250" algn="ctr">
              <a:lnSpc>
                <a:spcPct val="115000"/>
              </a:lnSpc>
              <a:spcBef>
                <a:spcPts val="2100"/>
              </a:spcBef>
              <a:spcAft>
                <a:spcPts val="2100"/>
              </a:spcAft>
              <a:buSzPts val="1900"/>
              <a:buChar char="■"/>
              <a:defRPr/>
            </a:lvl9pPr>
          </a:lstStyle>
          <a:p>
            <a:endParaRPr/>
          </a:p>
        </p:txBody>
      </p:sp>
      <p:sp>
        <p:nvSpPr>
          <p:cNvPr id="62" name="Google Shape;62;g7119cced83_0_93"/>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3"/>
        <p:cNvGrpSpPr/>
        <p:nvPr/>
      </p:nvGrpSpPr>
      <p:grpSpPr>
        <a:xfrm>
          <a:off x="0" y="0"/>
          <a:ext cx="0" cy="0"/>
          <a:chOff x="0" y="0"/>
          <a:chExt cx="0" cy="0"/>
        </a:xfrm>
      </p:grpSpPr>
      <p:sp>
        <p:nvSpPr>
          <p:cNvPr id="64" name="Google Shape;64;g7119cced83_0_97"/>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8"/>
        <p:cNvGrpSpPr/>
        <p:nvPr/>
      </p:nvGrpSpPr>
      <p:grpSpPr>
        <a:xfrm>
          <a:off x="0" y="0"/>
          <a:ext cx="0" cy="0"/>
          <a:chOff x="0" y="0"/>
          <a:chExt cx="0" cy="0"/>
        </a:xfrm>
      </p:grpSpPr>
      <p:sp>
        <p:nvSpPr>
          <p:cNvPr id="19" name="Google Shape;19;g7119cced83_0_99"/>
          <p:cNvSpPr txBox="1">
            <a:spLocks noGrp="1"/>
          </p:cNvSpPr>
          <p:nvPr>
            <p:ph type="title"/>
          </p:nvPr>
        </p:nvSpPr>
        <p:spPr>
          <a:xfrm>
            <a:off x="0" y="378812"/>
            <a:ext cx="9613800" cy="1080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FFFFFF"/>
              </a:buClr>
              <a:buSzPts val="3600"/>
              <a:buFont typeface="Trebuchet MS"/>
              <a:buNone/>
              <a:defRPr>
                <a:solidFill>
                  <a:srgbClr val="FFFFFF"/>
                </a:solidFill>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20" name="Google Shape;20;g7119cced83_0_99"/>
          <p:cNvSpPr txBox="1">
            <a:spLocks noGrp="1"/>
          </p:cNvSpPr>
          <p:nvPr>
            <p:ph type="body" idx="1"/>
          </p:nvPr>
        </p:nvSpPr>
        <p:spPr>
          <a:xfrm>
            <a:off x="680321" y="2336873"/>
            <a:ext cx="9613800" cy="3599400"/>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1000"/>
              </a:spcBef>
              <a:spcAft>
                <a:spcPts val="0"/>
              </a:spcAft>
              <a:buClr>
                <a:schemeClr val="lt1"/>
              </a:buClr>
              <a:buSzPts val="2400"/>
              <a:buChar char="●"/>
              <a:defRPr sz="2400"/>
            </a:lvl1pPr>
            <a:lvl2pPr marL="914400" lvl="1" indent="-355600" algn="l">
              <a:lnSpc>
                <a:spcPct val="90000"/>
              </a:lnSpc>
              <a:spcBef>
                <a:spcPts val="2100"/>
              </a:spcBef>
              <a:spcAft>
                <a:spcPts val="0"/>
              </a:spcAft>
              <a:buClr>
                <a:schemeClr val="lt1"/>
              </a:buClr>
              <a:buSzPts val="2000"/>
              <a:buChar char="○"/>
              <a:defRPr sz="2000"/>
            </a:lvl2pPr>
            <a:lvl3pPr marL="1371600" lvl="2" indent="-342900" algn="l">
              <a:lnSpc>
                <a:spcPct val="90000"/>
              </a:lnSpc>
              <a:spcBef>
                <a:spcPts val="2100"/>
              </a:spcBef>
              <a:spcAft>
                <a:spcPts val="0"/>
              </a:spcAft>
              <a:buClr>
                <a:schemeClr val="lt1"/>
              </a:buClr>
              <a:buSzPts val="1800"/>
              <a:buChar char="■"/>
              <a:defRPr sz="1800"/>
            </a:lvl3pPr>
            <a:lvl4pPr marL="1828800" lvl="3" indent="-330200" algn="l">
              <a:lnSpc>
                <a:spcPct val="90000"/>
              </a:lnSpc>
              <a:spcBef>
                <a:spcPts val="2100"/>
              </a:spcBef>
              <a:spcAft>
                <a:spcPts val="0"/>
              </a:spcAft>
              <a:buClr>
                <a:schemeClr val="lt1"/>
              </a:buClr>
              <a:buSzPts val="1600"/>
              <a:buChar char="●"/>
              <a:defRPr sz="1600"/>
            </a:lvl4pPr>
            <a:lvl5pPr marL="2286000" lvl="4" indent="-330200" algn="l">
              <a:lnSpc>
                <a:spcPct val="90000"/>
              </a:lnSpc>
              <a:spcBef>
                <a:spcPts val="2100"/>
              </a:spcBef>
              <a:spcAft>
                <a:spcPts val="0"/>
              </a:spcAft>
              <a:buClr>
                <a:schemeClr val="lt1"/>
              </a:buClr>
              <a:buSzPts val="1600"/>
              <a:buChar char="○"/>
              <a:defRPr sz="1600"/>
            </a:lvl5pPr>
            <a:lvl6pPr marL="2743200" lvl="5" indent="-342900" algn="l">
              <a:lnSpc>
                <a:spcPct val="90000"/>
              </a:lnSpc>
              <a:spcBef>
                <a:spcPts val="2100"/>
              </a:spcBef>
              <a:spcAft>
                <a:spcPts val="0"/>
              </a:spcAft>
              <a:buClr>
                <a:schemeClr val="lt1"/>
              </a:buClr>
              <a:buSzPts val="1800"/>
              <a:buChar char="■"/>
              <a:defRPr/>
            </a:lvl6pPr>
            <a:lvl7pPr marL="3200400" lvl="6" indent="-342900" algn="l">
              <a:lnSpc>
                <a:spcPct val="90000"/>
              </a:lnSpc>
              <a:spcBef>
                <a:spcPts val="2100"/>
              </a:spcBef>
              <a:spcAft>
                <a:spcPts val="0"/>
              </a:spcAft>
              <a:buClr>
                <a:schemeClr val="lt1"/>
              </a:buClr>
              <a:buSzPts val="1800"/>
              <a:buChar char="●"/>
              <a:defRPr/>
            </a:lvl7pPr>
            <a:lvl8pPr marL="3657600" lvl="7" indent="-342900" algn="l">
              <a:lnSpc>
                <a:spcPct val="90000"/>
              </a:lnSpc>
              <a:spcBef>
                <a:spcPts val="2100"/>
              </a:spcBef>
              <a:spcAft>
                <a:spcPts val="0"/>
              </a:spcAft>
              <a:buClr>
                <a:schemeClr val="lt1"/>
              </a:buClr>
              <a:buSzPts val="1800"/>
              <a:buChar char="○"/>
              <a:defRPr/>
            </a:lvl8pPr>
            <a:lvl9pPr marL="4114800" lvl="8" indent="-342900" algn="l">
              <a:lnSpc>
                <a:spcPct val="90000"/>
              </a:lnSpc>
              <a:spcBef>
                <a:spcPts val="2100"/>
              </a:spcBef>
              <a:spcAft>
                <a:spcPts val="2100"/>
              </a:spcAft>
              <a:buClr>
                <a:schemeClr val="lt1"/>
              </a:buClr>
              <a:buSzPts val="1800"/>
              <a:buChar char="■"/>
              <a:defRPr/>
            </a:lvl9pPr>
          </a:lstStyle>
          <a:p>
            <a:endParaRPr/>
          </a:p>
        </p:txBody>
      </p:sp>
      <p:sp>
        <p:nvSpPr>
          <p:cNvPr id="21" name="Google Shape;21;g7119cced83_0_99"/>
          <p:cNvSpPr txBox="1">
            <a:spLocks noGrp="1"/>
          </p:cNvSpPr>
          <p:nvPr>
            <p:ph type="dt" idx="10"/>
          </p:nvPr>
        </p:nvSpPr>
        <p:spPr>
          <a:xfrm>
            <a:off x="9357855" y="6492875"/>
            <a:ext cx="2743200" cy="365100"/>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dirty="0"/>
          </a:p>
        </p:txBody>
      </p:sp>
      <p:sp>
        <p:nvSpPr>
          <p:cNvPr id="22" name="Google Shape;22;g7119cced83_0_99"/>
          <p:cNvSpPr txBox="1">
            <a:spLocks noGrp="1"/>
          </p:cNvSpPr>
          <p:nvPr>
            <p:ph type="ftr" idx="11"/>
          </p:nvPr>
        </p:nvSpPr>
        <p:spPr>
          <a:xfrm>
            <a:off x="680321" y="5936188"/>
            <a:ext cx="68706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dirty="0"/>
          </a:p>
        </p:txBody>
      </p:sp>
      <p:sp>
        <p:nvSpPr>
          <p:cNvPr id="23" name="Google Shape;23;g7119cced83_0_99"/>
          <p:cNvSpPr txBox="1">
            <a:spLocks noGrp="1"/>
          </p:cNvSpPr>
          <p:nvPr>
            <p:ph type="sldNum" idx="12"/>
          </p:nvPr>
        </p:nvSpPr>
        <p:spPr>
          <a:xfrm>
            <a:off x="10729455" y="753227"/>
            <a:ext cx="1154100" cy="10908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
        <p:nvSpPr>
          <p:cNvPr id="24" name="Google Shape;24;g7119cced83_0_99"/>
          <p:cNvSpPr/>
          <p:nvPr/>
        </p:nvSpPr>
        <p:spPr>
          <a:xfrm>
            <a:off x="5732813" y="1604188"/>
            <a:ext cx="2900100" cy="69600"/>
          </a:xfrm>
          <a:prstGeom prst="rect">
            <a:avLst/>
          </a:prstGeom>
          <a:solidFill>
            <a:srgbClr val="4EB74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25" name="Google Shape;25;g7119cced83_0_99"/>
          <p:cNvSpPr/>
          <p:nvPr/>
        </p:nvSpPr>
        <p:spPr>
          <a:xfrm>
            <a:off x="0" y="1604187"/>
            <a:ext cx="2704011" cy="69509"/>
          </a:xfrm>
          <a:prstGeom prst="rect">
            <a:avLst/>
          </a:prstGeom>
          <a:solidFill>
            <a:srgbClr val="F4992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rgbClr val="FFFFFF"/>
              </a:solidFill>
              <a:latin typeface="Calibri"/>
              <a:ea typeface="Calibri"/>
              <a:cs typeface="Calibri"/>
              <a:sym typeface="Calibri"/>
            </a:endParaRPr>
          </a:p>
        </p:txBody>
      </p:sp>
      <p:sp>
        <p:nvSpPr>
          <p:cNvPr id="26" name="Google Shape;26;g7119cced83_0_99"/>
          <p:cNvSpPr/>
          <p:nvPr/>
        </p:nvSpPr>
        <p:spPr>
          <a:xfrm rot="10800000" flipH="1">
            <a:off x="2704011" y="1604187"/>
            <a:ext cx="3028802" cy="69509"/>
          </a:xfrm>
          <a:prstGeom prst="rect">
            <a:avLst/>
          </a:prstGeom>
          <a:solidFill>
            <a:srgbClr val="154A9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rgbClr val="FFFFFF"/>
              </a:solidFill>
              <a:latin typeface="Calibri"/>
              <a:ea typeface="Calibri"/>
              <a:cs typeface="Calibri"/>
              <a:sym typeface="Calibri"/>
            </a:endParaRPr>
          </a:p>
        </p:txBody>
      </p:sp>
      <p:pic>
        <p:nvPicPr>
          <p:cNvPr id="27" name="Google Shape;27;g7119cced83_0_99"/>
          <p:cNvPicPr preferRelativeResize="0"/>
          <p:nvPr/>
        </p:nvPicPr>
        <p:blipFill rotWithShape="1">
          <a:blip r:embed="rId2">
            <a:alphaModFix/>
          </a:blip>
          <a:srcRect/>
          <a:stretch/>
        </p:blipFill>
        <p:spPr>
          <a:xfrm>
            <a:off x="7800126" y="134938"/>
            <a:ext cx="4391874" cy="1601817"/>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8"/>
        <p:cNvGrpSpPr/>
        <p:nvPr/>
      </p:nvGrpSpPr>
      <p:grpSpPr>
        <a:xfrm>
          <a:off x="0" y="0"/>
          <a:ext cx="0" cy="0"/>
          <a:chOff x="0" y="0"/>
          <a:chExt cx="0" cy="0"/>
        </a:xfrm>
      </p:grpSpPr>
      <p:sp>
        <p:nvSpPr>
          <p:cNvPr id="29" name="Google Shape;29;g7119cced83_0_62"/>
          <p:cNvSpPr txBox="1">
            <a:spLocks noGrp="1"/>
          </p:cNvSpPr>
          <p:nvPr>
            <p:ph type="title"/>
          </p:nvPr>
        </p:nvSpPr>
        <p:spPr>
          <a:xfrm>
            <a:off x="415600" y="2867800"/>
            <a:ext cx="11360700" cy="1122300"/>
          </a:xfrm>
          <a:prstGeom prst="rect">
            <a:avLst/>
          </a:prstGeom>
          <a:noFill/>
          <a:ln>
            <a:noFill/>
          </a:ln>
        </p:spPr>
        <p:txBody>
          <a:bodyPr spcFirstLastPara="1" wrap="square" lIns="121900" tIns="121900" rIns="121900" bIns="121900" anchor="ctr" anchorCtr="0">
            <a:noAutofit/>
          </a:bodyPr>
          <a:lstStyle>
            <a:lvl1pPr lvl="0" algn="ctr">
              <a:lnSpc>
                <a:spcPct val="100000"/>
              </a:lnSpc>
              <a:spcBef>
                <a:spcPts val="0"/>
              </a:spcBef>
              <a:spcAft>
                <a:spcPts val="0"/>
              </a:spcAft>
              <a:buSzPts val="4800"/>
              <a:buNone/>
              <a:defRPr sz="4800"/>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a:endParaRPr/>
          </a:p>
        </p:txBody>
      </p:sp>
      <p:sp>
        <p:nvSpPr>
          <p:cNvPr id="30" name="Google Shape;30;g7119cced83_0_62"/>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1"/>
        <p:cNvGrpSpPr/>
        <p:nvPr/>
      </p:nvGrpSpPr>
      <p:grpSpPr>
        <a:xfrm>
          <a:off x="0" y="0"/>
          <a:ext cx="0" cy="0"/>
          <a:chOff x="0" y="0"/>
          <a:chExt cx="0" cy="0"/>
        </a:xfrm>
      </p:grpSpPr>
      <p:sp>
        <p:nvSpPr>
          <p:cNvPr id="32" name="Google Shape;32;g7119cced83_0_65"/>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33" name="Google Shape;33;g7119cced83_0_65"/>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Autofit/>
          </a:bodyPr>
          <a:lstStyle>
            <a:lvl1pPr marL="457200" lvl="0" indent="-381000" algn="l">
              <a:lnSpc>
                <a:spcPct val="115000"/>
              </a:lnSpc>
              <a:spcBef>
                <a:spcPts val="0"/>
              </a:spcBef>
              <a:spcAft>
                <a:spcPts val="0"/>
              </a:spcAft>
              <a:buSzPts val="2400"/>
              <a:buChar char="●"/>
              <a:defRPr/>
            </a:lvl1pPr>
            <a:lvl2pPr marL="914400" lvl="1" indent="-349250" algn="l">
              <a:lnSpc>
                <a:spcPct val="115000"/>
              </a:lnSpc>
              <a:spcBef>
                <a:spcPts val="2100"/>
              </a:spcBef>
              <a:spcAft>
                <a:spcPts val="0"/>
              </a:spcAft>
              <a:buSzPts val="1900"/>
              <a:buChar char="○"/>
              <a:defRPr/>
            </a:lvl2pPr>
            <a:lvl3pPr marL="1371600" lvl="2" indent="-349250" algn="l">
              <a:lnSpc>
                <a:spcPct val="115000"/>
              </a:lnSpc>
              <a:spcBef>
                <a:spcPts val="2100"/>
              </a:spcBef>
              <a:spcAft>
                <a:spcPts val="0"/>
              </a:spcAft>
              <a:buSzPts val="1900"/>
              <a:buChar char="■"/>
              <a:defRPr/>
            </a:lvl3pPr>
            <a:lvl4pPr marL="1828800" lvl="3" indent="-349250" algn="l">
              <a:lnSpc>
                <a:spcPct val="115000"/>
              </a:lnSpc>
              <a:spcBef>
                <a:spcPts val="2100"/>
              </a:spcBef>
              <a:spcAft>
                <a:spcPts val="0"/>
              </a:spcAft>
              <a:buSzPts val="1900"/>
              <a:buChar char="●"/>
              <a:defRPr/>
            </a:lvl4pPr>
            <a:lvl5pPr marL="2286000" lvl="4" indent="-349250" algn="l">
              <a:lnSpc>
                <a:spcPct val="115000"/>
              </a:lnSpc>
              <a:spcBef>
                <a:spcPts val="2100"/>
              </a:spcBef>
              <a:spcAft>
                <a:spcPts val="0"/>
              </a:spcAft>
              <a:buSzPts val="1900"/>
              <a:buChar char="○"/>
              <a:defRPr/>
            </a:lvl5pPr>
            <a:lvl6pPr marL="2743200" lvl="5" indent="-349250" algn="l">
              <a:lnSpc>
                <a:spcPct val="115000"/>
              </a:lnSpc>
              <a:spcBef>
                <a:spcPts val="2100"/>
              </a:spcBef>
              <a:spcAft>
                <a:spcPts val="0"/>
              </a:spcAft>
              <a:buSzPts val="1900"/>
              <a:buChar char="■"/>
              <a:defRPr/>
            </a:lvl6pPr>
            <a:lvl7pPr marL="3200400" lvl="6" indent="-349250" algn="l">
              <a:lnSpc>
                <a:spcPct val="115000"/>
              </a:lnSpc>
              <a:spcBef>
                <a:spcPts val="2100"/>
              </a:spcBef>
              <a:spcAft>
                <a:spcPts val="0"/>
              </a:spcAft>
              <a:buSzPts val="1900"/>
              <a:buChar char="●"/>
              <a:defRPr/>
            </a:lvl7pPr>
            <a:lvl8pPr marL="3657600" lvl="7" indent="-349250" algn="l">
              <a:lnSpc>
                <a:spcPct val="115000"/>
              </a:lnSpc>
              <a:spcBef>
                <a:spcPts val="2100"/>
              </a:spcBef>
              <a:spcAft>
                <a:spcPts val="0"/>
              </a:spcAft>
              <a:buSzPts val="1900"/>
              <a:buChar char="○"/>
              <a:defRPr/>
            </a:lvl8pPr>
            <a:lvl9pPr marL="4114800" lvl="8" indent="-349250" algn="l">
              <a:lnSpc>
                <a:spcPct val="115000"/>
              </a:lnSpc>
              <a:spcBef>
                <a:spcPts val="2100"/>
              </a:spcBef>
              <a:spcAft>
                <a:spcPts val="2100"/>
              </a:spcAft>
              <a:buSzPts val="1900"/>
              <a:buChar char="■"/>
              <a:defRPr/>
            </a:lvl9pPr>
          </a:lstStyle>
          <a:p>
            <a:endParaRPr/>
          </a:p>
        </p:txBody>
      </p:sp>
      <p:sp>
        <p:nvSpPr>
          <p:cNvPr id="34" name="Google Shape;34;g7119cced83_0_65"/>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5"/>
        <p:cNvGrpSpPr/>
        <p:nvPr/>
      </p:nvGrpSpPr>
      <p:grpSpPr>
        <a:xfrm>
          <a:off x="0" y="0"/>
          <a:ext cx="0" cy="0"/>
          <a:chOff x="0" y="0"/>
          <a:chExt cx="0" cy="0"/>
        </a:xfrm>
      </p:grpSpPr>
      <p:sp>
        <p:nvSpPr>
          <p:cNvPr id="36" name="Google Shape;36;g7119cced83_0_69"/>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37" name="Google Shape;37;g7119cced83_0_69"/>
          <p:cNvSpPr txBox="1">
            <a:spLocks noGrp="1"/>
          </p:cNvSpPr>
          <p:nvPr>
            <p:ph type="body" idx="1"/>
          </p:nvPr>
        </p:nvSpPr>
        <p:spPr>
          <a:xfrm>
            <a:off x="415600" y="1536633"/>
            <a:ext cx="5333100" cy="4555200"/>
          </a:xfrm>
          <a:prstGeom prst="rect">
            <a:avLst/>
          </a:prstGeom>
          <a:noFill/>
          <a:ln>
            <a:noFill/>
          </a:ln>
        </p:spPr>
        <p:txBody>
          <a:bodyPr spcFirstLastPara="1" wrap="square" lIns="121900" tIns="121900" rIns="121900" bIns="121900" anchor="t" anchorCtr="0">
            <a:noAutofit/>
          </a:bodyPr>
          <a:lstStyle>
            <a:lvl1pPr marL="457200" lvl="0" indent="-349250" algn="l">
              <a:lnSpc>
                <a:spcPct val="115000"/>
              </a:lnSpc>
              <a:spcBef>
                <a:spcPts val="0"/>
              </a:spcBef>
              <a:spcAft>
                <a:spcPts val="0"/>
              </a:spcAft>
              <a:buSzPts val="1900"/>
              <a:buChar char="●"/>
              <a:defRPr sz="1900"/>
            </a:lvl1pPr>
            <a:lvl2pPr marL="914400" lvl="1" indent="-330200" algn="l">
              <a:lnSpc>
                <a:spcPct val="115000"/>
              </a:lnSpc>
              <a:spcBef>
                <a:spcPts val="2100"/>
              </a:spcBef>
              <a:spcAft>
                <a:spcPts val="0"/>
              </a:spcAft>
              <a:buSzPts val="1600"/>
              <a:buChar char="○"/>
              <a:defRPr sz="1600"/>
            </a:lvl2pPr>
            <a:lvl3pPr marL="1371600" lvl="2" indent="-330200" algn="l">
              <a:lnSpc>
                <a:spcPct val="115000"/>
              </a:lnSpc>
              <a:spcBef>
                <a:spcPts val="2100"/>
              </a:spcBef>
              <a:spcAft>
                <a:spcPts val="0"/>
              </a:spcAft>
              <a:buSzPts val="1600"/>
              <a:buChar char="■"/>
              <a:defRPr sz="1600"/>
            </a:lvl3pPr>
            <a:lvl4pPr marL="1828800" lvl="3" indent="-330200" algn="l">
              <a:lnSpc>
                <a:spcPct val="115000"/>
              </a:lnSpc>
              <a:spcBef>
                <a:spcPts val="2100"/>
              </a:spcBef>
              <a:spcAft>
                <a:spcPts val="0"/>
              </a:spcAft>
              <a:buSzPts val="1600"/>
              <a:buChar char="●"/>
              <a:defRPr sz="1600"/>
            </a:lvl4pPr>
            <a:lvl5pPr marL="2286000" lvl="4" indent="-330200" algn="l">
              <a:lnSpc>
                <a:spcPct val="115000"/>
              </a:lnSpc>
              <a:spcBef>
                <a:spcPts val="2100"/>
              </a:spcBef>
              <a:spcAft>
                <a:spcPts val="0"/>
              </a:spcAft>
              <a:buSzPts val="1600"/>
              <a:buChar char="○"/>
              <a:defRPr sz="1600"/>
            </a:lvl5pPr>
            <a:lvl6pPr marL="2743200" lvl="5" indent="-330200" algn="l">
              <a:lnSpc>
                <a:spcPct val="115000"/>
              </a:lnSpc>
              <a:spcBef>
                <a:spcPts val="2100"/>
              </a:spcBef>
              <a:spcAft>
                <a:spcPts val="0"/>
              </a:spcAft>
              <a:buSzPts val="1600"/>
              <a:buChar char="■"/>
              <a:defRPr sz="1600"/>
            </a:lvl6pPr>
            <a:lvl7pPr marL="3200400" lvl="6" indent="-330200" algn="l">
              <a:lnSpc>
                <a:spcPct val="115000"/>
              </a:lnSpc>
              <a:spcBef>
                <a:spcPts val="2100"/>
              </a:spcBef>
              <a:spcAft>
                <a:spcPts val="0"/>
              </a:spcAft>
              <a:buSzPts val="1600"/>
              <a:buChar char="●"/>
              <a:defRPr sz="1600"/>
            </a:lvl7pPr>
            <a:lvl8pPr marL="3657600" lvl="7" indent="-330200" algn="l">
              <a:lnSpc>
                <a:spcPct val="115000"/>
              </a:lnSpc>
              <a:spcBef>
                <a:spcPts val="2100"/>
              </a:spcBef>
              <a:spcAft>
                <a:spcPts val="0"/>
              </a:spcAft>
              <a:buSzPts val="1600"/>
              <a:buChar char="○"/>
              <a:defRPr sz="1600"/>
            </a:lvl8pPr>
            <a:lvl9pPr marL="4114800" lvl="8" indent="-330200" algn="l">
              <a:lnSpc>
                <a:spcPct val="115000"/>
              </a:lnSpc>
              <a:spcBef>
                <a:spcPts val="2100"/>
              </a:spcBef>
              <a:spcAft>
                <a:spcPts val="2100"/>
              </a:spcAft>
              <a:buSzPts val="1600"/>
              <a:buChar char="■"/>
              <a:defRPr sz="1600"/>
            </a:lvl9pPr>
          </a:lstStyle>
          <a:p>
            <a:endParaRPr/>
          </a:p>
        </p:txBody>
      </p:sp>
      <p:sp>
        <p:nvSpPr>
          <p:cNvPr id="38" name="Google Shape;38;g7119cced83_0_69"/>
          <p:cNvSpPr txBox="1">
            <a:spLocks noGrp="1"/>
          </p:cNvSpPr>
          <p:nvPr>
            <p:ph type="body" idx="2"/>
          </p:nvPr>
        </p:nvSpPr>
        <p:spPr>
          <a:xfrm>
            <a:off x="6443200" y="1536633"/>
            <a:ext cx="5333100" cy="4555200"/>
          </a:xfrm>
          <a:prstGeom prst="rect">
            <a:avLst/>
          </a:prstGeom>
          <a:noFill/>
          <a:ln>
            <a:noFill/>
          </a:ln>
        </p:spPr>
        <p:txBody>
          <a:bodyPr spcFirstLastPara="1" wrap="square" lIns="121900" tIns="121900" rIns="121900" bIns="121900" anchor="t" anchorCtr="0">
            <a:noAutofit/>
          </a:bodyPr>
          <a:lstStyle>
            <a:lvl1pPr marL="457200" lvl="0" indent="-349250" algn="l">
              <a:lnSpc>
                <a:spcPct val="115000"/>
              </a:lnSpc>
              <a:spcBef>
                <a:spcPts val="0"/>
              </a:spcBef>
              <a:spcAft>
                <a:spcPts val="0"/>
              </a:spcAft>
              <a:buSzPts val="1900"/>
              <a:buChar char="●"/>
              <a:defRPr sz="1900"/>
            </a:lvl1pPr>
            <a:lvl2pPr marL="914400" lvl="1" indent="-330200" algn="l">
              <a:lnSpc>
                <a:spcPct val="115000"/>
              </a:lnSpc>
              <a:spcBef>
                <a:spcPts val="2100"/>
              </a:spcBef>
              <a:spcAft>
                <a:spcPts val="0"/>
              </a:spcAft>
              <a:buSzPts val="1600"/>
              <a:buChar char="○"/>
              <a:defRPr sz="1600"/>
            </a:lvl2pPr>
            <a:lvl3pPr marL="1371600" lvl="2" indent="-330200" algn="l">
              <a:lnSpc>
                <a:spcPct val="115000"/>
              </a:lnSpc>
              <a:spcBef>
                <a:spcPts val="2100"/>
              </a:spcBef>
              <a:spcAft>
                <a:spcPts val="0"/>
              </a:spcAft>
              <a:buSzPts val="1600"/>
              <a:buChar char="■"/>
              <a:defRPr sz="1600"/>
            </a:lvl3pPr>
            <a:lvl4pPr marL="1828800" lvl="3" indent="-330200" algn="l">
              <a:lnSpc>
                <a:spcPct val="115000"/>
              </a:lnSpc>
              <a:spcBef>
                <a:spcPts val="2100"/>
              </a:spcBef>
              <a:spcAft>
                <a:spcPts val="0"/>
              </a:spcAft>
              <a:buSzPts val="1600"/>
              <a:buChar char="●"/>
              <a:defRPr sz="1600"/>
            </a:lvl4pPr>
            <a:lvl5pPr marL="2286000" lvl="4" indent="-330200" algn="l">
              <a:lnSpc>
                <a:spcPct val="115000"/>
              </a:lnSpc>
              <a:spcBef>
                <a:spcPts val="2100"/>
              </a:spcBef>
              <a:spcAft>
                <a:spcPts val="0"/>
              </a:spcAft>
              <a:buSzPts val="1600"/>
              <a:buChar char="○"/>
              <a:defRPr sz="1600"/>
            </a:lvl5pPr>
            <a:lvl6pPr marL="2743200" lvl="5" indent="-330200" algn="l">
              <a:lnSpc>
                <a:spcPct val="115000"/>
              </a:lnSpc>
              <a:spcBef>
                <a:spcPts val="2100"/>
              </a:spcBef>
              <a:spcAft>
                <a:spcPts val="0"/>
              </a:spcAft>
              <a:buSzPts val="1600"/>
              <a:buChar char="■"/>
              <a:defRPr sz="1600"/>
            </a:lvl6pPr>
            <a:lvl7pPr marL="3200400" lvl="6" indent="-330200" algn="l">
              <a:lnSpc>
                <a:spcPct val="115000"/>
              </a:lnSpc>
              <a:spcBef>
                <a:spcPts val="2100"/>
              </a:spcBef>
              <a:spcAft>
                <a:spcPts val="0"/>
              </a:spcAft>
              <a:buSzPts val="1600"/>
              <a:buChar char="●"/>
              <a:defRPr sz="1600"/>
            </a:lvl7pPr>
            <a:lvl8pPr marL="3657600" lvl="7" indent="-330200" algn="l">
              <a:lnSpc>
                <a:spcPct val="115000"/>
              </a:lnSpc>
              <a:spcBef>
                <a:spcPts val="2100"/>
              </a:spcBef>
              <a:spcAft>
                <a:spcPts val="0"/>
              </a:spcAft>
              <a:buSzPts val="1600"/>
              <a:buChar char="○"/>
              <a:defRPr sz="1600"/>
            </a:lvl8pPr>
            <a:lvl9pPr marL="4114800" lvl="8" indent="-330200" algn="l">
              <a:lnSpc>
                <a:spcPct val="115000"/>
              </a:lnSpc>
              <a:spcBef>
                <a:spcPts val="2100"/>
              </a:spcBef>
              <a:spcAft>
                <a:spcPts val="2100"/>
              </a:spcAft>
              <a:buSzPts val="1600"/>
              <a:buChar char="■"/>
              <a:defRPr sz="1600"/>
            </a:lvl9pPr>
          </a:lstStyle>
          <a:p>
            <a:endParaRPr/>
          </a:p>
        </p:txBody>
      </p:sp>
      <p:sp>
        <p:nvSpPr>
          <p:cNvPr id="39" name="Google Shape;39;g7119cced83_0_69"/>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0"/>
        <p:cNvGrpSpPr/>
        <p:nvPr/>
      </p:nvGrpSpPr>
      <p:grpSpPr>
        <a:xfrm>
          <a:off x="0" y="0"/>
          <a:ext cx="0" cy="0"/>
          <a:chOff x="0" y="0"/>
          <a:chExt cx="0" cy="0"/>
        </a:xfrm>
      </p:grpSpPr>
      <p:sp>
        <p:nvSpPr>
          <p:cNvPr id="41" name="Google Shape;41;g7119cced83_0_74"/>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42" name="Google Shape;42;g7119cced83_0_74"/>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3"/>
        <p:cNvGrpSpPr/>
        <p:nvPr/>
      </p:nvGrpSpPr>
      <p:grpSpPr>
        <a:xfrm>
          <a:off x="0" y="0"/>
          <a:ext cx="0" cy="0"/>
          <a:chOff x="0" y="0"/>
          <a:chExt cx="0" cy="0"/>
        </a:xfrm>
      </p:grpSpPr>
      <p:sp>
        <p:nvSpPr>
          <p:cNvPr id="44" name="Google Shape;44;g7119cced83_0_77"/>
          <p:cNvSpPr txBox="1">
            <a:spLocks noGrp="1"/>
          </p:cNvSpPr>
          <p:nvPr>
            <p:ph type="title"/>
          </p:nvPr>
        </p:nvSpPr>
        <p:spPr>
          <a:xfrm>
            <a:off x="415600" y="740800"/>
            <a:ext cx="3744000" cy="1007700"/>
          </a:xfrm>
          <a:prstGeom prst="rect">
            <a:avLst/>
          </a:prstGeom>
          <a:noFill/>
          <a:ln>
            <a:noFill/>
          </a:ln>
        </p:spPr>
        <p:txBody>
          <a:bodyPr spcFirstLastPara="1" wrap="square" lIns="121900" tIns="121900" rIns="121900" bIns="121900" anchor="b" anchorCtr="0">
            <a:noAutofit/>
          </a:bodyPr>
          <a:lstStyle>
            <a:lvl1pPr lvl="0" algn="l">
              <a:lnSpc>
                <a:spcPct val="100000"/>
              </a:lnSpc>
              <a:spcBef>
                <a:spcPts val="0"/>
              </a:spcBef>
              <a:spcAft>
                <a:spcPts val="0"/>
              </a:spcAft>
              <a:buSzPts val="3200"/>
              <a:buNone/>
              <a:defRPr sz="3200"/>
            </a:lvl1pPr>
            <a:lvl2pPr lvl="1" algn="l">
              <a:lnSpc>
                <a:spcPct val="100000"/>
              </a:lnSpc>
              <a:spcBef>
                <a:spcPts val="0"/>
              </a:spcBef>
              <a:spcAft>
                <a:spcPts val="0"/>
              </a:spcAft>
              <a:buSzPts val="3200"/>
              <a:buNone/>
              <a:defRPr sz="3200"/>
            </a:lvl2pPr>
            <a:lvl3pPr lvl="2" algn="l">
              <a:lnSpc>
                <a:spcPct val="100000"/>
              </a:lnSpc>
              <a:spcBef>
                <a:spcPts val="0"/>
              </a:spcBef>
              <a:spcAft>
                <a:spcPts val="0"/>
              </a:spcAft>
              <a:buSzPts val="3200"/>
              <a:buNone/>
              <a:defRPr sz="3200"/>
            </a:lvl3pPr>
            <a:lvl4pPr lvl="3" algn="l">
              <a:lnSpc>
                <a:spcPct val="100000"/>
              </a:lnSpc>
              <a:spcBef>
                <a:spcPts val="0"/>
              </a:spcBef>
              <a:spcAft>
                <a:spcPts val="0"/>
              </a:spcAft>
              <a:buSzPts val="3200"/>
              <a:buNone/>
              <a:defRPr sz="3200"/>
            </a:lvl4pPr>
            <a:lvl5pPr lvl="4" algn="l">
              <a:lnSpc>
                <a:spcPct val="100000"/>
              </a:lnSpc>
              <a:spcBef>
                <a:spcPts val="0"/>
              </a:spcBef>
              <a:spcAft>
                <a:spcPts val="0"/>
              </a:spcAft>
              <a:buSzPts val="3200"/>
              <a:buNone/>
              <a:defRPr sz="3200"/>
            </a:lvl5pPr>
            <a:lvl6pPr lvl="5" algn="l">
              <a:lnSpc>
                <a:spcPct val="100000"/>
              </a:lnSpc>
              <a:spcBef>
                <a:spcPts val="0"/>
              </a:spcBef>
              <a:spcAft>
                <a:spcPts val="0"/>
              </a:spcAft>
              <a:buSzPts val="3200"/>
              <a:buNone/>
              <a:defRPr sz="3200"/>
            </a:lvl6pPr>
            <a:lvl7pPr lvl="6" algn="l">
              <a:lnSpc>
                <a:spcPct val="100000"/>
              </a:lnSpc>
              <a:spcBef>
                <a:spcPts val="0"/>
              </a:spcBef>
              <a:spcAft>
                <a:spcPts val="0"/>
              </a:spcAft>
              <a:buSzPts val="3200"/>
              <a:buNone/>
              <a:defRPr sz="3200"/>
            </a:lvl7pPr>
            <a:lvl8pPr lvl="7" algn="l">
              <a:lnSpc>
                <a:spcPct val="100000"/>
              </a:lnSpc>
              <a:spcBef>
                <a:spcPts val="0"/>
              </a:spcBef>
              <a:spcAft>
                <a:spcPts val="0"/>
              </a:spcAft>
              <a:buSzPts val="3200"/>
              <a:buNone/>
              <a:defRPr sz="3200"/>
            </a:lvl8pPr>
            <a:lvl9pPr lvl="8" algn="l">
              <a:lnSpc>
                <a:spcPct val="100000"/>
              </a:lnSpc>
              <a:spcBef>
                <a:spcPts val="0"/>
              </a:spcBef>
              <a:spcAft>
                <a:spcPts val="0"/>
              </a:spcAft>
              <a:buSzPts val="3200"/>
              <a:buNone/>
              <a:defRPr sz="3200"/>
            </a:lvl9pPr>
          </a:lstStyle>
          <a:p>
            <a:endParaRPr/>
          </a:p>
        </p:txBody>
      </p:sp>
      <p:sp>
        <p:nvSpPr>
          <p:cNvPr id="45" name="Google Shape;45;g7119cced83_0_77"/>
          <p:cNvSpPr txBox="1">
            <a:spLocks noGrp="1"/>
          </p:cNvSpPr>
          <p:nvPr>
            <p:ph type="body" idx="1"/>
          </p:nvPr>
        </p:nvSpPr>
        <p:spPr>
          <a:xfrm>
            <a:off x="415600" y="1852800"/>
            <a:ext cx="3744000" cy="4239300"/>
          </a:xfrm>
          <a:prstGeom prst="rect">
            <a:avLst/>
          </a:prstGeom>
          <a:noFill/>
          <a:ln>
            <a:noFill/>
          </a:ln>
        </p:spPr>
        <p:txBody>
          <a:bodyPr spcFirstLastPara="1" wrap="square" lIns="121900" tIns="121900" rIns="121900" bIns="121900" anchor="t" anchorCtr="0">
            <a:noAutofit/>
          </a:bodyPr>
          <a:lstStyle>
            <a:lvl1pPr marL="457200" lvl="0" indent="-330200" algn="l">
              <a:lnSpc>
                <a:spcPct val="115000"/>
              </a:lnSpc>
              <a:spcBef>
                <a:spcPts val="0"/>
              </a:spcBef>
              <a:spcAft>
                <a:spcPts val="0"/>
              </a:spcAft>
              <a:buSzPts val="1600"/>
              <a:buChar char="●"/>
              <a:defRPr sz="1600"/>
            </a:lvl1pPr>
            <a:lvl2pPr marL="914400" lvl="1" indent="-330200" algn="l">
              <a:lnSpc>
                <a:spcPct val="115000"/>
              </a:lnSpc>
              <a:spcBef>
                <a:spcPts val="2100"/>
              </a:spcBef>
              <a:spcAft>
                <a:spcPts val="0"/>
              </a:spcAft>
              <a:buSzPts val="1600"/>
              <a:buChar char="○"/>
              <a:defRPr sz="1600"/>
            </a:lvl2pPr>
            <a:lvl3pPr marL="1371600" lvl="2" indent="-330200" algn="l">
              <a:lnSpc>
                <a:spcPct val="115000"/>
              </a:lnSpc>
              <a:spcBef>
                <a:spcPts val="2100"/>
              </a:spcBef>
              <a:spcAft>
                <a:spcPts val="0"/>
              </a:spcAft>
              <a:buSzPts val="1600"/>
              <a:buChar char="■"/>
              <a:defRPr sz="1600"/>
            </a:lvl3pPr>
            <a:lvl4pPr marL="1828800" lvl="3" indent="-330200" algn="l">
              <a:lnSpc>
                <a:spcPct val="115000"/>
              </a:lnSpc>
              <a:spcBef>
                <a:spcPts val="2100"/>
              </a:spcBef>
              <a:spcAft>
                <a:spcPts val="0"/>
              </a:spcAft>
              <a:buSzPts val="1600"/>
              <a:buChar char="●"/>
              <a:defRPr sz="1600"/>
            </a:lvl4pPr>
            <a:lvl5pPr marL="2286000" lvl="4" indent="-330200" algn="l">
              <a:lnSpc>
                <a:spcPct val="115000"/>
              </a:lnSpc>
              <a:spcBef>
                <a:spcPts val="2100"/>
              </a:spcBef>
              <a:spcAft>
                <a:spcPts val="0"/>
              </a:spcAft>
              <a:buSzPts val="1600"/>
              <a:buChar char="○"/>
              <a:defRPr sz="1600"/>
            </a:lvl5pPr>
            <a:lvl6pPr marL="2743200" lvl="5" indent="-330200" algn="l">
              <a:lnSpc>
                <a:spcPct val="115000"/>
              </a:lnSpc>
              <a:spcBef>
                <a:spcPts val="2100"/>
              </a:spcBef>
              <a:spcAft>
                <a:spcPts val="0"/>
              </a:spcAft>
              <a:buSzPts val="1600"/>
              <a:buChar char="■"/>
              <a:defRPr sz="1600"/>
            </a:lvl6pPr>
            <a:lvl7pPr marL="3200400" lvl="6" indent="-330200" algn="l">
              <a:lnSpc>
                <a:spcPct val="115000"/>
              </a:lnSpc>
              <a:spcBef>
                <a:spcPts val="2100"/>
              </a:spcBef>
              <a:spcAft>
                <a:spcPts val="0"/>
              </a:spcAft>
              <a:buSzPts val="1600"/>
              <a:buChar char="●"/>
              <a:defRPr sz="1600"/>
            </a:lvl7pPr>
            <a:lvl8pPr marL="3657600" lvl="7" indent="-330200" algn="l">
              <a:lnSpc>
                <a:spcPct val="115000"/>
              </a:lnSpc>
              <a:spcBef>
                <a:spcPts val="2100"/>
              </a:spcBef>
              <a:spcAft>
                <a:spcPts val="0"/>
              </a:spcAft>
              <a:buSzPts val="1600"/>
              <a:buChar char="○"/>
              <a:defRPr sz="1600"/>
            </a:lvl8pPr>
            <a:lvl9pPr marL="4114800" lvl="8" indent="-330200" algn="l">
              <a:lnSpc>
                <a:spcPct val="115000"/>
              </a:lnSpc>
              <a:spcBef>
                <a:spcPts val="2100"/>
              </a:spcBef>
              <a:spcAft>
                <a:spcPts val="2100"/>
              </a:spcAft>
              <a:buSzPts val="1600"/>
              <a:buChar char="■"/>
              <a:defRPr sz="1600"/>
            </a:lvl9pPr>
          </a:lstStyle>
          <a:p>
            <a:endParaRPr/>
          </a:p>
        </p:txBody>
      </p:sp>
      <p:sp>
        <p:nvSpPr>
          <p:cNvPr id="46" name="Google Shape;46;g7119cced83_0_77"/>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7"/>
        <p:cNvGrpSpPr/>
        <p:nvPr/>
      </p:nvGrpSpPr>
      <p:grpSpPr>
        <a:xfrm>
          <a:off x="0" y="0"/>
          <a:ext cx="0" cy="0"/>
          <a:chOff x="0" y="0"/>
          <a:chExt cx="0" cy="0"/>
        </a:xfrm>
      </p:grpSpPr>
      <p:sp>
        <p:nvSpPr>
          <p:cNvPr id="48" name="Google Shape;48;g7119cced83_0_81"/>
          <p:cNvSpPr txBox="1">
            <a:spLocks noGrp="1"/>
          </p:cNvSpPr>
          <p:nvPr>
            <p:ph type="title"/>
          </p:nvPr>
        </p:nvSpPr>
        <p:spPr>
          <a:xfrm>
            <a:off x="653667" y="600200"/>
            <a:ext cx="8490300" cy="5454300"/>
          </a:xfrm>
          <a:prstGeom prst="rect">
            <a:avLst/>
          </a:prstGeom>
          <a:noFill/>
          <a:ln>
            <a:noFill/>
          </a:ln>
        </p:spPr>
        <p:txBody>
          <a:bodyPr spcFirstLastPara="1" wrap="square" lIns="121900" tIns="121900" rIns="121900" bIns="121900" anchor="ctr" anchorCtr="0">
            <a:noAutofit/>
          </a:bodyPr>
          <a:lstStyle>
            <a:lvl1pPr lvl="0" algn="l">
              <a:lnSpc>
                <a:spcPct val="100000"/>
              </a:lnSpc>
              <a:spcBef>
                <a:spcPts val="0"/>
              </a:spcBef>
              <a:spcAft>
                <a:spcPts val="0"/>
              </a:spcAft>
              <a:buSzPts val="6400"/>
              <a:buNone/>
              <a:defRPr sz="6400"/>
            </a:lvl1pPr>
            <a:lvl2pPr lvl="1" algn="l">
              <a:lnSpc>
                <a:spcPct val="100000"/>
              </a:lnSpc>
              <a:spcBef>
                <a:spcPts val="0"/>
              </a:spcBef>
              <a:spcAft>
                <a:spcPts val="0"/>
              </a:spcAft>
              <a:buSzPts val="6400"/>
              <a:buNone/>
              <a:defRPr sz="6400"/>
            </a:lvl2pPr>
            <a:lvl3pPr lvl="2" algn="l">
              <a:lnSpc>
                <a:spcPct val="100000"/>
              </a:lnSpc>
              <a:spcBef>
                <a:spcPts val="0"/>
              </a:spcBef>
              <a:spcAft>
                <a:spcPts val="0"/>
              </a:spcAft>
              <a:buSzPts val="6400"/>
              <a:buNone/>
              <a:defRPr sz="6400"/>
            </a:lvl3pPr>
            <a:lvl4pPr lvl="3" algn="l">
              <a:lnSpc>
                <a:spcPct val="100000"/>
              </a:lnSpc>
              <a:spcBef>
                <a:spcPts val="0"/>
              </a:spcBef>
              <a:spcAft>
                <a:spcPts val="0"/>
              </a:spcAft>
              <a:buSzPts val="6400"/>
              <a:buNone/>
              <a:defRPr sz="6400"/>
            </a:lvl4pPr>
            <a:lvl5pPr lvl="4" algn="l">
              <a:lnSpc>
                <a:spcPct val="100000"/>
              </a:lnSpc>
              <a:spcBef>
                <a:spcPts val="0"/>
              </a:spcBef>
              <a:spcAft>
                <a:spcPts val="0"/>
              </a:spcAft>
              <a:buSzPts val="6400"/>
              <a:buNone/>
              <a:defRPr sz="6400"/>
            </a:lvl5pPr>
            <a:lvl6pPr lvl="5" algn="l">
              <a:lnSpc>
                <a:spcPct val="100000"/>
              </a:lnSpc>
              <a:spcBef>
                <a:spcPts val="0"/>
              </a:spcBef>
              <a:spcAft>
                <a:spcPts val="0"/>
              </a:spcAft>
              <a:buSzPts val="6400"/>
              <a:buNone/>
              <a:defRPr sz="6400"/>
            </a:lvl6pPr>
            <a:lvl7pPr lvl="6" algn="l">
              <a:lnSpc>
                <a:spcPct val="100000"/>
              </a:lnSpc>
              <a:spcBef>
                <a:spcPts val="0"/>
              </a:spcBef>
              <a:spcAft>
                <a:spcPts val="0"/>
              </a:spcAft>
              <a:buSzPts val="6400"/>
              <a:buNone/>
              <a:defRPr sz="6400"/>
            </a:lvl7pPr>
            <a:lvl8pPr lvl="7" algn="l">
              <a:lnSpc>
                <a:spcPct val="100000"/>
              </a:lnSpc>
              <a:spcBef>
                <a:spcPts val="0"/>
              </a:spcBef>
              <a:spcAft>
                <a:spcPts val="0"/>
              </a:spcAft>
              <a:buSzPts val="6400"/>
              <a:buNone/>
              <a:defRPr sz="6400"/>
            </a:lvl8pPr>
            <a:lvl9pPr lvl="8" algn="l">
              <a:lnSpc>
                <a:spcPct val="100000"/>
              </a:lnSpc>
              <a:spcBef>
                <a:spcPts val="0"/>
              </a:spcBef>
              <a:spcAft>
                <a:spcPts val="0"/>
              </a:spcAft>
              <a:buSzPts val="6400"/>
              <a:buNone/>
              <a:defRPr sz="6400"/>
            </a:lvl9pPr>
          </a:lstStyle>
          <a:p>
            <a:endParaRPr/>
          </a:p>
        </p:txBody>
      </p:sp>
      <p:sp>
        <p:nvSpPr>
          <p:cNvPr id="49" name="Google Shape;49;g7119cced83_0_81"/>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0"/>
        <p:cNvGrpSpPr/>
        <p:nvPr/>
      </p:nvGrpSpPr>
      <p:grpSpPr>
        <a:xfrm>
          <a:off x="0" y="0"/>
          <a:ext cx="0" cy="0"/>
          <a:chOff x="0" y="0"/>
          <a:chExt cx="0" cy="0"/>
        </a:xfrm>
      </p:grpSpPr>
      <p:sp>
        <p:nvSpPr>
          <p:cNvPr id="51" name="Google Shape;51;g7119cced83_0_84"/>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52" name="Google Shape;52;g7119cced83_0_84"/>
          <p:cNvSpPr txBox="1">
            <a:spLocks noGrp="1"/>
          </p:cNvSpPr>
          <p:nvPr>
            <p:ph type="title"/>
          </p:nvPr>
        </p:nvSpPr>
        <p:spPr>
          <a:xfrm>
            <a:off x="354000" y="1644233"/>
            <a:ext cx="5393700" cy="1976400"/>
          </a:xfrm>
          <a:prstGeom prst="rect">
            <a:avLst/>
          </a:prstGeom>
          <a:noFill/>
          <a:ln>
            <a:noFill/>
          </a:ln>
        </p:spPr>
        <p:txBody>
          <a:bodyPr spcFirstLastPara="1" wrap="square" lIns="121900" tIns="121900" rIns="121900" bIns="121900" anchor="b" anchorCtr="0">
            <a:noAutofit/>
          </a:bodyPr>
          <a:lstStyle>
            <a:lvl1pPr lvl="0" algn="ctr">
              <a:lnSpc>
                <a:spcPct val="100000"/>
              </a:lnSpc>
              <a:spcBef>
                <a:spcPts val="0"/>
              </a:spcBef>
              <a:spcAft>
                <a:spcPts val="0"/>
              </a:spcAft>
              <a:buSzPts val="5600"/>
              <a:buNone/>
              <a:defRPr sz="5600"/>
            </a:lvl1pPr>
            <a:lvl2pPr lvl="1" algn="ctr">
              <a:lnSpc>
                <a:spcPct val="100000"/>
              </a:lnSpc>
              <a:spcBef>
                <a:spcPts val="0"/>
              </a:spcBef>
              <a:spcAft>
                <a:spcPts val="0"/>
              </a:spcAft>
              <a:buSzPts val="5600"/>
              <a:buNone/>
              <a:defRPr sz="5600"/>
            </a:lvl2pPr>
            <a:lvl3pPr lvl="2" algn="ctr">
              <a:lnSpc>
                <a:spcPct val="100000"/>
              </a:lnSpc>
              <a:spcBef>
                <a:spcPts val="0"/>
              </a:spcBef>
              <a:spcAft>
                <a:spcPts val="0"/>
              </a:spcAft>
              <a:buSzPts val="5600"/>
              <a:buNone/>
              <a:defRPr sz="5600"/>
            </a:lvl3pPr>
            <a:lvl4pPr lvl="3" algn="ctr">
              <a:lnSpc>
                <a:spcPct val="100000"/>
              </a:lnSpc>
              <a:spcBef>
                <a:spcPts val="0"/>
              </a:spcBef>
              <a:spcAft>
                <a:spcPts val="0"/>
              </a:spcAft>
              <a:buSzPts val="5600"/>
              <a:buNone/>
              <a:defRPr sz="5600"/>
            </a:lvl4pPr>
            <a:lvl5pPr lvl="4" algn="ctr">
              <a:lnSpc>
                <a:spcPct val="100000"/>
              </a:lnSpc>
              <a:spcBef>
                <a:spcPts val="0"/>
              </a:spcBef>
              <a:spcAft>
                <a:spcPts val="0"/>
              </a:spcAft>
              <a:buSzPts val="5600"/>
              <a:buNone/>
              <a:defRPr sz="5600"/>
            </a:lvl5pPr>
            <a:lvl6pPr lvl="5" algn="ctr">
              <a:lnSpc>
                <a:spcPct val="100000"/>
              </a:lnSpc>
              <a:spcBef>
                <a:spcPts val="0"/>
              </a:spcBef>
              <a:spcAft>
                <a:spcPts val="0"/>
              </a:spcAft>
              <a:buSzPts val="5600"/>
              <a:buNone/>
              <a:defRPr sz="5600"/>
            </a:lvl6pPr>
            <a:lvl7pPr lvl="6" algn="ctr">
              <a:lnSpc>
                <a:spcPct val="100000"/>
              </a:lnSpc>
              <a:spcBef>
                <a:spcPts val="0"/>
              </a:spcBef>
              <a:spcAft>
                <a:spcPts val="0"/>
              </a:spcAft>
              <a:buSzPts val="5600"/>
              <a:buNone/>
              <a:defRPr sz="5600"/>
            </a:lvl7pPr>
            <a:lvl8pPr lvl="7" algn="ctr">
              <a:lnSpc>
                <a:spcPct val="100000"/>
              </a:lnSpc>
              <a:spcBef>
                <a:spcPts val="0"/>
              </a:spcBef>
              <a:spcAft>
                <a:spcPts val="0"/>
              </a:spcAft>
              <a:buSzPts val="5600"/>
              <a:buNone/>
              <a:defRPr sz="5600"/>
            </a:lvl8pPr>
            <a:lvl9pPr lvl="8" algn="ctr">
              <a:lnSpc>
                <a:spcPct val="100000"/>
              </a:lnSpc>
              <a:spcBef>
                <a:spcPts val="0"/>
              </a:spcBef>
              <a:spcAft>
                <a:spcPts val="0"/>
              </a:spcAft>
              <a:buSzPts val="5600"/>
              <a:buNone/>
              <a:defRPr sz="5600"/>
            </a:lvl9pPr>
          </a:lstStyle>
          <a:p>
            <a:endParaRPr/>
          </a:p>
        </p:txBody>
      </p:sp>
      <p:sp>
        <p:nvSpPr>
          <p:cNvPr id="53" name="Google Shape;53;g7119cced83_0_84"/>
          <p:cNvSpPr txBox="1">
            <a:spLocks noGrp="1"/>
          </p:cNvSpPr>
          <p:nvPr>
            <p:ph type="subTitle" idx="1"/>
          </p:nvPr>
        </p:nvSpPr>
        <p:spPr>
          <a:xfrm>
            <a:off x="354000" y="3737433"/>
            <a:ext cx="5393700" cy="1646700"/>
          </a:xfrm>
          <a:prstGeom prst="rect">
            <a:avLst/>
          </a:prstGeom>
          <a:noFill/>
          <a:ln>
            <a:noFill/>
          </a:ln>
        </p:spPr>
        <p:txBody>
          <a:bodyPr spcFirstLastPara="1" wrap="square" lIns="121900" tIns="121900" rIns="121900" bIns="121900"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54" name="Google Shape;54;g7119cced83_0_84"/>
          <p:cNvSpPr txBox="1">
            <a:spLocks noGrp="1"/>
          </p:cNvSpPr>
          <p:nvPr>
            <p:ph type="body" idx="2"/>
          </p:nvPr>
        </p:nvSpPr>
        <p:spPr>
          <a:xfrm>
            <a:off x="6586000" y="965433"/>
            <a:ext cx="5115900" cy="4926900"/>
          </a:xfrm>
          <a:prstGeom prst="rect">
            <a:avLst/>
          </a:prstGeom>
          <a:noFill/>
          <a:ln>
            <a:noFill/>
          </a:ln>
        </p:spPr>
        <p:txBody>
          <a:bodyPr spcFirstLastPara="1" wrap="square" lIns="121900" tIns="121900" rIns="121900" bIns="121900" anchor="ctr" anchorCtr="0">
            <a:noAutofit/>
          </a:bodyPr>
          <a:lstStyle>
            <a:lvl1pPr marL="457200" lvl="0" indent="-381000" algn="l">
              <a:lnSpc>
                <a:spcPct val="115000"/>
              </a:lnSpc>
              <a:spcBef>
                <a:spcPts val="0"/>
              </a:spcBef>
              <a:spcAft>
                <a:spcPts val="0"/>
              </a:spcAft>
              <a:buSzPts val="2400"/>
              <a:buChar char="●"/>
              <a:defRPr/>
            </a:lvl1pPr>
            <a:lvl2pPr marL="914400" lvl="1" indent="-349250" algn="l">
              <a:lnSpc>
                <a:spcPct val="115000"/>
              </a:lnSpc>
              <a:spcBef>
                <a:spcPts val="2100"/>
              </a:spcBef>
              <a:spcAft>
                <a:spcPts val="0"/>
              </a:spcAft>
              <a:buSzPts val="1900"/>
              <a:buChar char="○"/>
              <a:defRPr/>
            </a:lvl2pPr>
            <a:lvl3pPr marL="1371600" lvl="2" indent="-349250" algn="l">
              <a:lnSpc>
                <a:spcPct val="115000"/>
              </a:lnSpc>
              <a:spcBef>
                <a:spcPts val="2100"/>
              </a:spcBef>
              <a:spcAft>
                <a:spcPts val="0"/>
              </a:spcAft>
              <a:buSzPts val="1900"/>
              <a:buChar char="■"/>
              <a:defRPr/>
            </a:lvl3pPr>
            <a:lvl4pPr marL="1828800" lvl="3" indent="-349250" algn="l">
              <a:lnSpc>
                <a:spcPct val="115000"/>
              </a:lnSpc>
              <a:spcBef>
                <a:spcPts val="2100"/>
              </a:spcBef>
              <a:spcAft>
                <a:spcPts val="0"/>
              </a:spcAft>
              <a:buSzPts val="1900"/>
              <a:buChar char="●"/>
              <a:defRPr/>
            </a:lvl4pPr>
            <a:lvl5pPr marL="2286000" lvl="4" indent="-349250" algn="l">
              <a:lnSpc>
                <a:spcPct val="115000"/>
              </a:lnSpc>
              <a:spcBef>
                <a:spcPts val="2100"/>
              </a:spcBef>
              <a:spcAft>
                <a:spcPts val="0"/>
              </a:spcAft>
              <a:buSzPts val="1900"/>
              <a:buChar char="○"/>
              <a:defRPr/>
            </a:lvl5pPr>
            <a:lvl6pPr marL="2743200" lvl="5" indent="-349250" algn="l">
              <a:lnSpc>
                <a:spcPct val="115000"/>
              </a:lnSpc>
              <a:spcBef>
                <a:spcPts val="2100"/>
              </a:spcBef>
              <a:spcAft>
                <a:spcPts val="0"/>
              </a:spcAft>
              <a:buSzPts val="1900"/>
              <a:buChar char="■"/>
              <a:defRPr/>
            </a:lvl6pPr>
            <a:lvl7pPr marL="3200400" lvl="6" indent="-349250" algn="l">
              <a:lnSpc>
                <a:spcPct val="115000"/>
              </a:lnSpc>
              <a:spcBef>
                <a:spcPts val="2100"/>
              </a:spcBef>
              <a:spcAft>
                <a:spcPts val="0"/>
              </a:spcAft>
              <a:buSzPts val="1900"/>
              <a:buChar char="●"/>
              <a:defRPr/>
            </a:lvl7pPr>
            <a:lvl8pPr marL="3657600" lvl="7" indent="-349250" algn="l">
              <a:lnSpc>
                <a:spcPct val="115000"/>
              </a:lnSpc>
              <a:spcBef>
                <a:spcPts val="2100"/>
              </a:spcBef>
              <a:spcAft>
                <a:spcPts val="0"/>
              </a:spcAft>
              <a:buSzPts val="1900"/>
              <a:buChar char="○"/>
              <a:defRPr/>
            </a:lvl8pPr>
            <a:lvl9pPr marL="4114800" lvl="8" indent="-349250" algn="l">
              <a:lnSpc>
                <a:spcPct val="115000"/>
              </a:lnSpc>
              <a:spcBef>
                <a:spcPts val="2100"/>
              </a:spcBef>
              <a:spcAft>
                <a:spcPts val="2100"/>
              </a:spcAft>
              <a:buSzPts val="1900"/>
              <a:buChar char="■"/>
              <a:defRPr/>
            </a:lvl9pPr>
          </a:lstStyle>
          <a:p>
            <a:endParaRPr/>
          </a:p>
        </p:txBody>
      </p:sp>
      <p:sp>
        <p:nvSpPr>
          <p:cNvPr id="55" name="Google Shape;55;g7119cced83_0_84"/>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FFFFF"/>
        </a:solidFill>
        <a:effectLst/>
      </p:bgPr>
    </p:bg>
    <p:spTree>
      <p:nvGrpSpPr>
        <p:cNvPr id="1" name="Shape 9"/>
        <p:cNvGrpSpPr/>
        <p:nvPr/>
      </p:nvGrpSpPr>
      <p:grpSpPr>
        <a:xfrm>
          <a:off x="0" y="0"/>
          <a:ext cx="0" cy="0"/>
          <a:chOff x="0" y="0"/>
          <a:chExt cx="0" cy="0"/>
        </a:xfrm>
      </p:grpSpPr>
      <p:sp>
        <p:nvSpPr>
          <p:cNvPr id="10" name="Google Shape;10;g7119cced83_0_54"/>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marR="0" lvl="0"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9pPr>
          </a:lstStyle>
          <a:p>
            <a:endParaRPr lang="en-US" dirty="0"/>
          </a:p>
        </p:txBody>
      </p:sp>
      <p:sp>
        <p:nvSpPr>
          <p:cNvPr id="11" name="Google Shape;11;g7119cced83_0_54"/>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Autofit/>
          </a:bodyPr>
          <a:lstStyle>
            <a:lvl1pPr marL="457200" marR="0" lvl="0" indent="-381000" algn="l" rtl="0">
              <a:lnSpc>
                <a:spcPct val="115000"/>
              </a:lnSpc>
              <a:spcBef>
                <a:spcPts val="0"/>
              </a:spcBef>
              <a:spcAft>
                <a:spcPts val="0"/>
              </a:spcAft>
              <a:buClr>
                <a:schemeClr val="dk2"/>
              </a:buClr>
              <a:buSzPts val="2400"/>
              <a:buFont typeface="Arial"/>
              <a:buChar char="●"/>
              <a:defRPr sz="2400" b="0" i="0" u="none" strike="noStrike" cap="none">
                <a:solidFill>
                  <a:schemeClr val="dk2"/>
                </a:solidFill>
                <a:latin typeface="Arial"/>
                <a:ea typeface="Arial"/>
                <a:cs typeface="Arial"/>
                <a:sym typeface="Arial"/>
              </a:defRPr>
            </a:lvl1pPr>
            <a:lvl2pPr marL="914400" marR="0" lvl="1"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2pPr>
            <a:lvl3pPr marL="1371600" marR="0" lvl="2"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3pPr>
            <a:lvl4pPr marL="1828800" marR="0" lvl="3"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4pPr>
            <a:lvl5pPr marL="2286000" marR="0" lvl="4"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5pPr>
            <a:lvl6pPr marL="2743200" marR="0" lvl="5"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6pPr>
            <a:lvl7pPr marL="3200400" marR="0" lvl="6"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7pPr>
            <a:lvl8pPr marL="3657600" marR="0" lvl="7"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8pPr>
            <a:lvl9pPr marL="4114800" marR="0" lvl="8" indent="-349250" algn="l" rtl="0">
              <a:lnSpc>
                <a:spcPct val="115000"/>
              </a:lnSpc>
              <a:spcBef>
                <a:spcPts val="2100"/>
              </a:spcBef>
              <a:spcAft>
                <a:spcPts val="2100"/>
              </a:spcAft>
              <a:buClr>
                <a:schemeClr val="dk2"/>
              </a:buClr>
              <a:buSzPts val="1900"/>
              <a:buFont typeface="Arial"/>
              <a:buChar char="■"/>
              <a:defRPr sz="1900" b="0" i="0" u="none" strike="noStrike" cap="none">
                <a:solidFill>
                  <a:schemeClr val="dk2"/>
                </a:solidFill>
                <a:latin typeface="Arial"/>
                <a:ea typeface="Arial"/>
                <a:cs typeface="Arial"/>
                <a:sym typeface="Arial"/>
              </a:defRPr>
            </a:lvl9pPr>
          </a:lstStyle>
          <a:p>
            <a:endParaRPr lang="en-US" dirty="0"/>
          </a:p>
        </p:txBody>
      </p:sp>
      <p:sp>
        <p:nvSpPr>
          <p:cNvPr id="12" name="Google Shape;12;g7119cced83_0_54"/>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lang="en-US" dirty="0"/>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mailto:r4l@research4life.org"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creativecommons.org/licenses/by-sa/4.0/" TargetMode="External"/></Relationships>
</file>

<file path=ppt/slides/_rels/slide20.xml.rels><?xml version="1.0" encoding="UTF-8" standalone="yes"?>
<Relationships xmlns="http://schemas.openxmlformats.org/package/2006/relationships"><Relationship Id="rId8" Type="http://schemas.openxmlformats.org/officeDocument/2006/relationships/hyperlink" Target="https://www.research4life.org/es/" TargetMode="External"/><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hyperlink" Target="mailto:r4l@research4life.org"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umich.instructure.com/courses/83460/pages/step-2-identifying-information-sources"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38"/>
          <p:cNvSpPr txBox="1">
            <a:spLocks noGrp="1"/>
          </p:cNvSpPr>
          <p:nvPr>
            <p:ph type="subTitle" idx="1"/>
          </p:nvPr>
        </p:nvSpPr>
        <p:spPr>
          <a:xfrm>
            <a:off x="0" y="4258370"/>
            <a:ext cx="12192000" cy="7227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t" anchorCtr="0">
            <a:normAutofit/>
          </a:bodyPr>
          <a:lstStyle/>
          <a:p>
            <a:pPr marL="0" lvl="0" indent="0" algn="ctr" rtl="0">
              <a:lnSpc>
                <a:spcPct val="100000"/>
              </a:lnSpc>
              <a:spcBef>
                <a:spcPts val="0"/>
              </a:spcBef>
              <a:spcAft>
                <a:spcPts val="0"/>
              </a:spcAft>
              <a:buClr>
                <a:srgbClr val="FFFFFF"/>
              </a:buClr>
              <a:buSzPts val="3600"/>
              <a:buNone/>
            </a:pPr>
            <a:r>
              <a:rPr lang="es-ES" sz="3330" dirty="0">
                <a:solidFill>
                  <a:srgbClr val="004890"/>
                </a:solidFill>
                <a:latin typeface="Open Sans"/>
                <a:ea typeface="Open Sans"/>
                <a:cs typeface="Open Sans"/>
                <a:sym typeface="Open Sans"/>
              </a:rPr>
              <a:t>BÚSQUEDA DE FUENTES DE INFORMACIÓN</a:t>
            </a:r>
            <a:endParaRPr lang="es-ES" sz="1850" dirty="0">
              <a:solidFill>
                <a:srgbClr val="004890"/>
              </a:solidFill>
              <a:latin typeface="Open Sans"/>
              <a:ea typeface="Open Sans"/>
              <a:cs typeface="Open Sans"/>
              <a:sym typeface="Open Sans"/>
            </a:endParaRPr>
          </a:p>
        </p:txBody>
      </p:sp>
      <p:sp>
        <p:nvSpPr>
          <p:cNvPr id="70" name="Google Shape;70;p38"/>
          <p:cNvSpPr txBox="1">
            <a:spLocks noGrp="1"/>
          </p:cNvSpPr>
          <p:nvPr>
            <p:ph type="ctrTitle"/>
          </p:nvPr>
        </p:nvSpPr>
        <p:spPr>
          <a:xfrm>
            <a:off x="-2" y="2036456"/>
            <a:ext cx="12192000" cy="1596900"/>
          </a:xfrm>
          <a:prstGeom prst="rect">
            <a:avLst/>
          </a:prstGeom>
          <a:noFill/>
          <a:ln>
            <a:noFill/>
          </a:ln>
        </p:spPr>
        <p:txBody>
          <a:bodyPr spcFirstLastPara="1" wrap="square" lIns="91425" tIns="45700" rIns="91425" bIns="0" anchor="b" anchorCtr="0">
            <a:noAutofit/>
          </a:bodyPr>
          <a:lstStyle/>
          <a:p>
            <a:pPr marL="0" lvl="0" indent="0" algn="ctr" rtl="0">
              <a:lnSpc>
                <a:spcPct val="90000"/>
              </a:lnSpc>
              <a:spcBef>
                <a:spcPts val="0"/>
              </a:spcBef>
              <a:spcAft>
                <a:spcPts val="0"/>
              </a:spcAft>
              <a:buSzPts val="4400"/>
              <a:buNone/>
            </a:pPr>
            <a:r>
              <a:rPr lang="es-ES" sz="3563" b="1" dirty="0">
                <a:solidFill>
                  <a:srgbClr val="004890"/>
                </a:solidFill>
                <a:latin typeface="Open Sans"/>
                <a:ea typeface="Open Sans"/>
                <a:cs typeface="Open Sans"/>
                <a:sym typeface="Open Sans"/>
              </a:rPr>
              <a:t> DESCUBRIMIENTO Y REUTILIZACIÓN </a:t>
            </a:r>
            <a:br>
              <a:rPr lang="es-ES" sz="3563" b="1" dirty="0">
                <a:solidFill>
                  <a:srgbClr val="004890"/>
                </a:solidFill>
                <a:latin typeface="Open Sans"/>
                <a:ea typeface="Open Sans"/>
                <a:cs typeface="Open Sans"/>
                <a:sym typeface="Open Sans"/>
              </a:rPr>
            </a:br>
            <a:r>
              <a:rPr lang="es-ES" sz="3563" b="1" dirty="0">
                <a:solidFill>
                  <a:srgbClr val="004890"/>
                </a:solidFill>
                <a:latin typeface="Open Sans"/>
                <a:ea typeface="Open Sans"/>
                <a:cs typeface="Open Sans"/>
                <a:sym typeface="Open Sans"/>
              </a:rPr>
              <a:t>DE LAS PUBLICACIONES ACADÉMICAS</a:t>
            </a:r>
            <a:endParaRPr lang="es-ES" sz="3888" b="1" dirty="0">
              <a:solidFill>
                <a:srgbClr val="004890"/>
              </a:solidFill>
              <a:latin typeface="Open Sans"/>
              <a:ea typeface="Open Sans"/>
              <a:cs typeface="Open Sans"/>
              <a:sym typeface="Open Sans"/>
            </a:endParaRPr>
          </a:p>
        </p:txBody>
      </p:sp>
      <p:sp>
        <p:nvSpPr>
          <p:cNvPr id="71" name="Google Shape;71;p38"/>
          <p:cNvSpPr txBox="1"/>
          <p:nvPr/>
        </p:nvSpPr>
        <p:spPr>
          <a:xfrm>
            <a:off x="-2" y="5606084"/>
            <a:ext cx="12192000" cy="369300"/>
          </a:xfrm>
          <a:prstGeom prst="rect">
            <a:avLst/>
          </a:prstGeom>
          <a:solidFill>
            <a:srgbClr val="586F7C"/>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s-ES" sz="1800" b="1" i="0" u="none" strike="noStrike" cap="none" dirty="0">
                <a:solidFill>
                  <a:schemeClr val="lt1"/>
                </a:solidFill>
                <a:latin typeface="Open Sans"/>
                <a:ea typeface="Open Sans"/>
                <a:cs typeface="Open Sans"/>
                <a:sym typeface="Open Sans"/>
              </a:rPr>
              <a:t>Research4Life es una alianza público-privada de cinco programas:</a:t>
            </a:r>
          </a:p>
        </p:txBody>
      </p:sp>
      <p:pic>
        <p:nvPicPr>
          <p:cNvPr id="72" name="Google Shape;72;p38"/>
          <p:cNvPicPr preferRelativeResize="0"/>
          <p:nvPr/>
        </p:nvPicPr>
        <p:blipFill rotWithShape="1">
          <a:blip r:embed="rId3">
            <a:alphaModFix/>
          </a:blip>
          <a:srcRect/>
          <a:stretch/>
        </p:blipFill>
        <p:spPr>
          <a:xfrm>
            <a:off x="841600" y="6148180"/>
            <a:ext cx="1523874" cy="633932"/>
          </a:xfrm>
          <a:prstGeom prst="rect">
            <a:avLst/>
          </a:prstGeom>
          <a:noFill/>
          <a:ln>
            <a:noFill/>
          </a:ln>
        </p:spPr>
      </p:pic>
      <p:pic>
        <p:nvPicPr>
          <p:cNvPr id="73" name="Google Shape;73;p38"/>
          <p:cNvPicPr preferRelativeResize="0"/>
          <p:nvPr/>
        </p:nvPicPr>
        <p:blipFill rotWithShape="1">
          <a:blip r:embed="rId4">
            <a:alphaModFix/>
          </a:blip>
          <a:srcRect/>
          <a:stretch/>
        </p:blipFill>
        <p:spPr>
          <a:xfrm>
            <a:off x="3026669" y="6207625"/>
            <a:ext cx="1962613" cy="515078"/>
          </a:xfrm>
          <a:prstGeom prst="rect">
            <a:avLst/>
          </a:prstGeom>
          <a:noFill/>
          <a:ln>
            <a:noFill/>
          </a:ln>
        </p:spPr>
      </p:pic>
      <p:pic>
        <p:nvPicPr>
          <p:cNvPr id="74" name="Google Shape;74;p38"/>
          <p:cNvPicPr preferRelativeResize="0"/>
          <p:nvPr/>
        </p:nvPicPr>
        <p:blipFill rotWithShape="1">
          <a:blip r:embed="rId5">
            <a:alphaModFix/>
          </a:blip>
          <a:srcRect/>
          <a:stretch/>
        </p:blipFill>
        <p:spPr>
          <a:xfrm>
            <a:off x="5650478" y="6118184"/>
            <a:ext cx="1612438" cy="693960"/>
          </a:xfrm>
          <a:prstGeom prst="rect">
            <a:avLst/>
          </a:prstGeom>
          <a:noFill/>
          <a:ln>
            <a:noFill/>
          </a:ln>
        </p:spPr>
      </p:pic>
      <p:pic>
        <p:nvPicPr>
          <p:cNvPr id="75" name="Google Shape;75;p38"/>
          <p:cNvPicPr preferRelativeResize="0"/>
          <p:nvPr/>
        </p:nvPicPr>
        <p:blipFill rotWithShape="1">
          <a:blip r:embed="rId6">
            <a:alphaModFix/>
          </a:blip>
          <a:srcRect/>
          <a:stretch/>
        </p:blipFill>
        <p:spPr>
          <a:xfrm>
            <a:off x="7920080" y="6181191"/>
            <a:ext cx="1468376" cy="567894"/>
          </a:xfrm>
          <a:prstGeom prst="rect">
            <a:avLst/>
          </a:prstGeom>
          <a:noFill/>
          <a:ln>
            <a:noFill/>
          </a:ln>
        </p:spPr>
      </p:pic>
      <p:pic>
        <p:nvPicPr>
          <p:cNvPr id="76" name="Google Shape;76;p38"/>
          <p:cNvPicPr preferRelativeResize="0"/>
          <p:nvPr/>
        </p:nvPicPr>
        <p:blipFill rotWithShape="1">
          <a:blip r:embed="rId7">
            <a:alphaModFix/>
          </a:blip>
          <a:srcRect/>
          <a:stretch/>
        </p:blipFill>
        <p:spPr>
          <a:xfrm>
            <a:off x="9938199" y="6141339"/>
            <a:ext cx="1523874" cy="64764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9"/>
          <p:cNvSpPr txBox="1">
            <a:spLocks noGrp="1"/>
          </p:cNvSpPr>
          <p:nvPr>
            <p:ph type="title"/>
          </p:nvPr>
        </p:nvSpPr>
        <p:spPr>
          <a:xfrm>
            <a:off x="0" y="437222"/>
            <a:ext cx="9613800" cy="1080900"/>
          </a:xfrm>
          <a:prstGeom prst="rect">
            <a:avLst/>
          </a:prstGeom>
          <a:noFill/>
          <a:ln>
            <a:noFill/>
          </a:ln>
        </p:spPr>
        <p:txBody>
          <a:bodyPr spcFirstLastPara="1" wrap="square" lIns="91425" tIns="45700" rIns="91425" bIns="45700" anchor="t" anchorCtr="0">
            <a:normAutofit fontScale="90000"/>
          </a:bodyPr>
          <a:lstStyle/>
          <a:p>
            <a:pPr marL="0" lvl="0" indent="0" algn="l" rtl="0">
              <a:lnSpc>
                <a:spcPct val="90000"/>
              </a:lnSpc>
              <a:spcBef>
                <a:spcPts val="0"/>
              </a:spcBef>
              <a:spcAft>
                <a:spcPts val="0"/>
              </a:spcAft>
              <a:buClr>
                <a:schemeClr val="dk1"/>
              </a:buClr>
              <a:buSzPts val="3200"/>
              <a:buFont typeface="Gill Sans"/>
              <a:buNone/>
            </a:pPr>
            <a:r>
              <a:rPr lang="es-ES" dirty="0">
                <a:solidFill>
                  <a:srgbClr val="586F7C"/>
                </a:solidFill>
                <a:latin typeface="Open Sans"/>
                <a:ea typeface="Open Sans"/>
                <a:cs typeface="Open Sans"/>
                <a:sym typeface="Open Sans"/>
              </a:rPr>
              <a:t>¿Qué son las herramientas </a:t>
            </a:r>
            <a:br>
              <a:rPr lang="es-ES" dirty="0">
                <a:solidFill>
                  <a:srgbClr val="586F7C"/>
                </a:solidFill>
                <a:latin typeface="Open Sans"/>
                <a:ea typeface="Open Sans"/>
                <a:cs typeface="Open Sans"/>
                <a:sym typeface="Open Sans"/>
              </a:rPr>
            </a:br>
            <a:r>
              <a:rPr lang="es-ES" dirty="0">
                <a:solidFill>
                  <a:srgbClr val="586F7C"/>
                </a:solidFill>
                <a:latin typeface="Open Sans"/>
                <a:ea typeface="Open Sans"/>
                <a:cs typeface="Open Sans"/>
                <a:sym typeface="Open Sans"/>
              </a:rPr>
              <a:t>de acceso a la información? </a:t>
            </a:r>
          </a:p>
        </p:txBody>
      </p:sp>
      <p:sp>
        <p:nvSpPr>
          <p:cNvPr id="140" name="Google Shape;140;p9"/>
          <p:cNvSpPr txBox="1">
            <a:spLocks noGrp="1"/>
          </p:cNvSpPr>
          <p:nvPr>
            <p:ph type="body" idx="1"/>
          </p:nvPr>
        </p:nvSpPr>
        <p:spPr>
          <a:xfrm>
            <a:off x="758892" y="1871003"/>
            <a:ext cx="9970563" cy="379798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600"/>
              </a:spcBef>
              <a:spcAft>
                <a:spcPts val="600"/>
              </a:spcAft>
              <a:buClr>
                <a:schemeClr val="dk2"/>
              </a:buClr>
              <a:buSzPts val="2000"/>
              <a:buNone/>
            </a:pPr>
            <a:r>
              <a:rPr lang="es-ES" sz="2800" dirty="0">
                <a:solidFill>
                  <a:schemeClr val="dk1"/>
                </a:solidFill>
                <a:latin typeface="Open Sans"/>
                <a:ea typeface="Open Sans"/>
                <a:cs typeface="Open Sans"/>
                <a:sym typeface="Open Sans"/>
              </a:rPr>
              <a:t>Al emprender un proyecto de investigación, hay que saber:</a:t>
            </a:r>
            <a:endParaRPr lang="es-ES" dirty="0"/>
          </a:p>
          <a:p>
            <a:pPr marL="914400" lvl="0" indent="-457200" algn="l" rtl="0">
              <a:lnSpc>
                <a:spcPct val="100000"/>
              </a:lnSpc>
              <a:spcBef>
                <a:spcPts val="600"/>
              </a:spcBef>
              <a:spcAft>
                <a:spcPts val="600"/>
              </a:spcAft>
              <a:buClr>
                <a:schemeClr val="dk2"/>
              </a:buClr>
              <a:buSzPts val="2000"/>
              <a:buFont typeface="Arial"/>
              <a:buAutoNum type="alphaLcPeriod"/>
            </a:pPr>
            <a:r>
              <a:rPr lang="es-ES" sz="2000" dirty="0">
                <a:solidFill>
                  <a:schemeClr val="dk1"/>
                </a:solidFill>
                <a:latin typeface="Open Sans"/>
                <a:ea typeface="Open Sans"/>
                <a:cs typeface="Open Sans"/>
                <a:sym typeface="Open Sans"/>
              </a:rPr>
              <a:t>Dónde encontrar la información.</a:t>
            </a:r>
            <a:endParaRPr lang="es-ES" dirty="0"/>
          </a:p>
          <a:p>
            <a:pPr marL="914400" lvl="0" indent="-457200" algn="l" rtl="0">
              <a:lnSpc>
                <a:spcPct val="100000"/>
              </a:lnSpc>
              <a:spcBef>
                <a:spcPts val="600"/>
              </a:spcBef>
              <a:spcAft>
                <a:spcPts val="600"/>
              </a:spcAft>
              <a:buClr>
                <a:schemeClr val="dk2"/>
              </a:buClr>
              <a:buSzPts val="2000"/>
              <a:buFont typeface="Arial"/>
              <a:buAutoNum type="alphaLcPeriod"/>
            </a:pPr>
            <a:r>
              <a:rPr lang="es-ES" sz="2000" dirty="0">
                <a:solidFill>
                  <a:schemeClr val="dk1"/>
                </a:solidFill>
                <a:latin typeface="Open Sans"/>
                <a:ea typeface="Open Sans"/>
                <a:cs typeface="Open Sans"/>
                <a:sym typeface="Open Sans"/>
              </a:rPr>
              <a:t>Qué recursos se ofrecen y en qué servicios y plataformas de consulta.</a:t>
            </a:r>
            <a:endParaRPr lang="es-ES" dirty="0"/>
          </a:p>
          <a:p>
            <a:pPr marL="342900" lvl="0" indent="-342900" algn="l" rtl="0">
              <a:lnSpc>
                <a:spcPct val="100000"/>
              </a:lnSpc>
              <a:spcBef>
                <a:spcPts val="600"/>
              </a:spcBef>
              <a:spcAft>
                <a:spcPts val="600"/>
              </a:spcAft>
              <a:buClr>
                <a:schemeClr val="dk2"/>
              </a:buClr>
              <a:buSzPts val="2000"/>
              <a:buChar char="●"/>
            </a:pPr>
            <a:r>
              <a:rPr lang="es-ES" sz="2000" dirty="0">
                <a:solidFill>
                  <a:schemeClr val="dk1"/>
                </a:solidFill>
                <a:latin typeface="Open Sans"/>
                <a:ea typeface="Open Sans"/>
                <a:cs typeface="Open Sans"/>
                <a:sym typeface="Open Sans"/>
              </a:rPr>
              <a:t>Estos servicios y plataformas se denominan </a:t>
            </a:r>
            <a:r>
              <a:rPr lang="es-ES" sz="2000" b="1" dirty="0">
                <a:solidFill>
                  <a:schemeClr val="dk1"/>
                </a:solidFill>
                <a:latin typeface="Open Sans"/>
                <a:ea typeface="Open Sans"/>
                <a:cs typeface="Open Sans"/>
                <a:sym typeface="Open Sans"/>
              </a:rPr>
              <a:t>herramientas de acceso. </a:t>
            </a:r>
            <a:br>
              <a:rPr lang="es-ES" sz="2000" b="1" dirty="0">
                <a:solidFill>
                  <a:schemeClr val="dk1"/>
                </a:solidFill>
                <a:latin typeface="Open Sans"/>
                <a:ea typeface="Open Sans"/>
                <a:cs typeface="Open Sans"/>
                <a:sym typeface="Open Sans"/>
              </a:rPr>
            </a:br>
            <a:r>
              <a:rPr lang="es-ES" sz="2000" dirty="0">
                <a:solidFill>
                  <a:schemeClr val="dk1"/>
                </a:solidFill>
                <a:latin typeface="Open Sans"/>
                <a:ea typeface="Open Sans"/>
                <a:cs typeface="Open Sans"/>
                <a:sym typeface="Open Sans"/>
              </a:rPr>
              <a:t>Se utilizan para ubicar diferentes tipos de recursos de información.</a:t>
            </a:r>
            <a:endParaRPr lang="es-ES" sz="2000" b="1" dirty="0">
              <a:solidFill>
                <a:schemeClr val="dk1"/>
              </a:solidFill>
              <a:latin typeface="Open Sans"/>
              <a:ea typeface="Open Sans"/>
              <a:cs typeface="Open Sans"/>
              <a:sym typeface="Open Sans"/>
            </a:endParaRPr>
          </a:p>
          <a:p>
            <a:pPr marL="342900" lvl="0" indent="-342900" algn="l" rtl="0">
              <a:lnSpc>
                <a:spcPct val="100000"/>
              </a:lnSpc>
              <a:spcBef>
                <a:spcPts val="600"/>
              </a:spcBef>
              <a:spcAft>
                <a:spcPts val="600"/>
              </a:spcAft>
              <a:buClr>
                <a:schemeClr val="dk2"/>
              </a:buClr>
              <a:buSzPts val="2000"/>
              <a:buChar char="●"/>
            </a:pPr>
            <a:r>
              <a:rPr lang="es-ES" sz="2000" b="1" dirty="0">
                <a:solidFill>
                  <a:schemeClr val="dk1"/>
                </a:solidFill>
                <a:latin typeface="Open Sans"/>
                <a:ea typeface="Open Sans"/>
                <a:cs typeface="Open Sans"/>
                <a:sym typeface="Open Sans"/>
              </a:rPr>
              <a:t>¡Atención! </a:t>
            </a:r>
            <a:r>
              <a:rPr lang="es-ES" sz="2000" dirty="0">
                <a:solidFill>
                  <a:schemeClr val="dk1"/>
                </a:solidFill>
                <a:latin typeface="Open Sans"/>
                <a:ea typeface="Open Sans"/>
                <a:cs typeface="Open Sans"/>
                <a:sym typeface="Open Sans"/>
              </a:rPr>
              <a:t>No todas son gratis.</a:t>
            </a:r>
            <a:endParaRPr lang="es-ES" dirty="0"/>
          </a:p>
          <a:p>
            <a:pPr marL="342900" lvl="0" indent="-342900" algn="l" rtl="0">
              <a:lnSpc>
                <a:spcPct val="100000"/>
              </a:lnSpc>
              <a:spcBef>
                <a:spcPts val="600"/>
              </a:spcBef>
              <a:spcAft>
                <a:spcPts val="600"/>
              </a:spcAft>
              <a:buClr>
                <a:schemeClr val="dk2"/>
              </a:buClr>
              <a:buSzPts val="2000"/>
              <a:buChar char="●"/>
            </a:pPr>
            <a:r>
              <a:rPr lang="es-ES" sz="2000" b="1" dirty="0">
                <a:solidFill>
                  <a:schemeClr val="dk1"/>
                </a:solidFill>
                <a:latin typeface="Open Sans"/>
                <a:ea typeface="Open Sans"/>
                <a:cs typeface="Open Sans"/>
                <a:sym typeface="Open Sans"/>
              </a:rPr>
              <a:t>Siempre</a:t>
            </a:r>
            <a:r>
              <a:rPr lang="es-ES" sz="2000" dirty="0">
                <a:solidFill>
                  <a:schemeClr val="dk1"/>
                </a:solidFill>
                <a:latin typeface="Open Sans"/>
                <a:ea typeface="Open Sans"/>
                <a:cs typeface="Open Sans"/>
                <a:sym typeface="Open Sans"/>
              </a:rPr>
              <a:t> hay que verificar en la biblioteca las colecciones y herramientas a las que está suscrita nuestra institución.</a:t>
            </a:r>
          </a:p>
        </p:txBody>
      </p:sp>
      <p:sp>
        <p:nvSpPr>
          <p:cNvPr id="141" name="Google Shape;141;p9"/>
          <p:cNvSpPr txBox="1">
            <a:spLocks noGrp="1"/>
          </p:cNvSpPr>
          <p:nvPr>
            <p:ph type="dt" idx="10"/>
          </p:nvPr>
        </p:nvSpPr>
        <p:spPr>
          <a:xfrm>
            <a:off x="9357855" y="6492875"/>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r>
              <a:rPr lang="es-ES" dirty="0"/>
              <a:t>3/2/2020</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g829bd93e03_0_0"/>
          <p:cNvSpPr txBox="1">
            <a:spLocks noGrp="1"/>
          </p:cNvSpPr>
          <p:nvPr>
            <p:ph type="title"/>
          </p:nvPr>
        </p:nvSpPr>
        <p:spPr>
          <a:xfrm>
            <a:off x="0" y="378812"/>
            <a:ext cx="9613800" cy="1080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3600"/>
              <a:buNone/>
            </a:pPr>
            <a:r>
              <a:rPr lang="es-ES" dirty="0">
                <a:solidFill>
                  <a:srgbClr val="586F7C"/>
                </a:solidFill>
              </a:rPr>
              <a:t>Tipos de herramientas de acceso</a:t>
            </a:r>
            <a:endParaRPr lang="es-ES" dirty="0"/>
          </a:p>
        </p:txBody>
      </p:sp>
      <p:grpSp>
        <p:nvGrpSpPr>
          <p:cNvPr id="148" name="Google Shape;148;g829bd93e03_0_0"/>
          <p:cNvGrpSpPr/>
          <p:nvPr/>
        </p:nvGrpSpPr>
        <p:grpSpPr>
          <a:xfrm>
            <a:off x="620928" y="2021303"/>
            <a:ext cx="10438228" cy="4750811"/>
            <a:chOff x="0" y="570"/>
            <a:chExt cx="10438228" cy="4750811"/>
          </a:xfrm>
        </p:grpSpPr>
        <p:cxnSp>
          <p:nvCxnSpPr>
            <p:cNvPr id="149" name="Google Shape;149;g829bd93e03_0_0"/>
            <p:cNvCxnSpPr/>
            <p:nvPr/>
          </p:nvCxnSpPr>
          <p:spPr>
            <a:xfrm>
              <a:off x="0" y="570"/>
              <a:ext cx="10438228" cy="0"/>
            </a:xfrm>
            <a:prstGeom prst="straightConnector1">
              <a:avLst/>
            </a:prstGeom>
            <a:solidFill>
              <a:srgbClr val="FFAA3F"/>
            </a:solidFill>
            <a:ln w="25400" cap="flat" cmpd="sng">
              <a:solidFill>
                <a:srgbClr val="FFAA3F"/>
              </a:solidFill>
              <a:prstDash val="solid"/>
              <a:round/>
              <a:headEnd type="none" w="sm" len="sm"/>
              <a:tailEnd type="none" w="sm" len="sm"/>
            </a:ln>
          </p:spPr>
        </p:cxnSp>
        <p:sp>
          <p:nvSpPr>
            <p:cNvPr id="150" name="Google Shape;150;g829bd93e03_0_0"/>
            <p:cNvSpPr/>
            <p:nvPr/>
          </p:nvSpPr>
          <p:spPr>
            <a:xfrm>
              <a:off x="0" y="570"/>
              <a:ext cx="10438228" cy="933866"/>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s-ES" dirty="0"/>
            </a:p>
          </p:txBody>
        </p:sp>
        <p:sp>
          <p:nvSpPr>
            <p:cNvPr id="151" name="Google Shape;151;g829bd93e03_0_0"/>
            <p:cNvSpPr txBox="1"/>
            <p:nvPr/>
          </p:nvSpPr>
          <p:spPr>
            <a:xfrm>
              <a:off x="0" y="570"/>
              <a:ext cx="10438228" cy="933866"/>
            </a:xfrm>
            <a:prstGeom prst="rect">
              <a:avLst/>
            </a:prstGeom>
            <a:noFill/>
            <a:ln>
              <a:noFill/>
            </a:ln>
          </p:spPr>
          <p:txBody>
            <a:bodyPr spcFirstLastPara="1" wrap="square" lIns="68575" tIns="68575" rIns="68575" bIns="68575" anchor="t" anchorCtr="0">
              <a:noAutofit/>
            </a:bodyPr>
            <a:lstStyle/>
            <a:p>
              <a:pPr marL="0" marR="0" lvl="0" indent="0" algn="l" rtl="0">
                <a:lnSpc>
                  <a:spcPct val="90000"/>
                </a:lnSpc>
                <a:spcBef>
                  <a:spcPts val="0"/>
                </a:spcBef>
                <a:spcAft>
                  <a:spcPts val="0"/>
                </a:spcAft>
                <a:buNone/>
              </a:pPr>
              <a:r>
                <a:rPr lang="es-ES" sz="1800" b="1" i="0" u="none" strike="noStrike" cap="none" dirty="0">
                  <a:solidFill>
                    <a:srgbClr val="000000"/>
                  </a:solidFill>
                  <a:latin typeface="Open Sans"/>
                  <a:ea typeface="Open Sans"/>
                  <a:cs typeface="Open Sans"/>
                  <a:sym typeface="Open Sans"/>
                </a:rPr>
                <a:t>1. </a:t>
              </a:r>
              <a:r>
                <a:rPr lang="es-ES" sz="1800" b="1" dirty="0">
                  <a:latin typeface="Open Sans"/>
                  <a:ea typeface="Open Sans"/>
                  <a:cs typeface="Open Sans"/>
                  <a:sym typeface="Open Sans"/>
                </a:rPr>
                <a:t>C</a:t>
              </a:r>
              <a:r>
                <a:rPr lang="es-ES" sz="1800" b="1" i="0" u="none" strike="noStrike" cap="none" dirty="0">
                  <a:solidFill>
                    <a:srgbClr val="000000"/>
                  </a:solidFill>
                  <a:latin typeface="Open Sans"/>
                  <a:ea typeface="Open Sans"/>
                  <a:cs typeface="Open Sans"/>
                  <a:sym typeface="Open Sans"/>
                </a:rPr>
                <a:t>atálogos de biblioteca y herramientas de descubrimiento: </a:t>
              </a:r>
              <a:r>
                <a:rPr lang="es-ES" sz="1800" b="0" i="0" u="none" strike="noStrike" cap="none" dirty="0">
                  <a:solidFill>
                    <a:srgbClr val="000000"/>
                  </a:solidFill>
                  <a:latin typeface="Open Sans"/>
                  <a:ea typeface="Open Sans"/>
                  <a:cs typeface="Open Sans"/>
                  <a:sym typeface="Open Sans"/>
                </a:rPr>
                <a:t>Abarca la colección de </a:t>
              </a:r>
              <a:r>
                <a:rPr lang="es-ES" sz="1800" b="0" i="0" u="none" strike="noStrike" cap="none" dirty="0" err="1">
                  <a:solidFill>
                    <a:srgbClr val="000000"/>
                  </a:solidFill>
                  <a:latin typeface="Open Sans"/>
                  <a:ea typeface="Open Sans"/>
                  <a:cs typeface="Open Sans"/>
                  <a:sym typeface="Open Sans"/>
                </a:rPr>
                <a:t>uns</a:t>
              </a:r>
              <a:r>
                <a:rPr lang="es-ES" sz="1800" b="0" i="0" u="none" strike="noStrike" cap="none" dirty="0">
                  <a:solidFill>
                    <a:srgbClr val="000000"/>
                  </a:solidFill>
                  <a:latin typeface="Open Sans"/>
                  <a:ea typeface="Open Sans"/>
                  <a:cs typeface="Open Sans"/>
                  <a:sym typeface="Open Sans"/>
                </a:rPr>
                <a:t> biblioteca (libros, revistas y </a:t>
              </a:r>
              <a:r>
                <a:rPr lang="es-ES" sz="1800" dirty="0">
                  <a:latin typeface="Open Sans"/>
                  <a:ea typeface="Open Sans"/>
                  <a:cs typeface="Open Sans"/>
                  <a:sym typeface="Open Sans"/>
                </a:rPr>
                <a:t>demás </a:t>
              </a:r>
              <a:r>
                <a:rPr lang="es-ES" sz="1800" b="0" i="0" u="none" strike="noStrike" cap="none" dirty="0">
                  <a:solidFill>
                    <a:srgbClr val="000000"/>
                  </a:solidFill>
                  <a:latin typeface="Open Sans"/>
                  <a:ea typeface="Open Sans"/>
                  <a:cs typeface="Open Sans"/>
                  <a:sym typeface="Open Sans"/>
                </a:rPr>
                <a:t>documentos); permite buscar en todo el contenido al que está suscrito la biblioteca. </a:t>
              </a:r>
            </a:p>
          </p:txBody>
        </p:sp>
        <p:cxnSp>
          <p:nvCxnSpPr>
            <p:cNvPr id="152" name="Google Shape;152;g829bd93e03_0_0"/>
            <p:cNvCxnSpPr/>
            <p:nvPr/>
          </p:nvCxnSpPr>
          <p:spPr>
            <a:xfrm>
              <a:off x="0" y="934436"/>
              <a:ext cx="10438228" cy="0"/>
            </a:xfrm>
            <a:prstGeom prst="straightConnector1">
              <a:avLst/>
            </a:prstGeom>
            <a:solidFill>
              <a:srgbClr val="D1FF18"/>
            </a:solidFill>
            <a:ln w="25400" cap="flat" cmpd="sng">
              <a:solidFill>
                <a:srgbClr val="D1FF18"/>
              </a:solidFill>
              <a:prstDash val="solid"/>
              <a:round/>
              <a:headEnd type="none" w="sm" len="sm"/>
              <a:tailEnd type="none" w="sm" len="sm"/>
            </a:ln>
          </p:spPr>
        </p:cxnSp>
        <p:sp>
          <p:nvSpPr>
            <p:cNvPr id="153" name="Google Shape;153;g829bd93e03_0_0"/>
            <p:cNvSpPr/>
            <p:nvPr/>
          </p:nvSpPr>
          <p:spPr>
            <a:xfrm>
              <a:off x="0" y="934436"/>
              <a:ext cx="10438228" cy="933866"/>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s-ES" dirty="0"/>
            </a:p>
          </p:txBody>
        </p:sp>
        <p:sp>
          <p:nvSpPr>
            <p:cNvPr id="154" name="Google Shape;154;g829bd93e03_0_0"/>
            <p:cNvSpPr txBox="1"/>
            <p:nvPr/>
          </p:nvSpPr>
          <p:spPr>
            <a:xfrm>
              <a:off x="0" y="952542"/>
              <a:ext cx="10438228" cy="933866"/>
            </a:xfrm>
            <a:prstGeom prst="rect">
              <a:avLst/>
            </a:prstGeom>
            <a:noFill/>
            <a:ln>
              <a:noFill/>
            </a:ln>
          </p:spPr>
          <p:txBody>
            <a:bodyPr spcFirstLastPara="1" wrap="square" lIns="68575" tIns="68575" rIns="68575" bIns="68575" anchor="t" anchorCtr="0">
              <a:noAutofit/>
            </a:bodyPr>
            <a:lstStyle/>
            <a:p>
              <a:pPr marL="0" marR="0" lvl="0" indent="0" algn="l" rtl="0">
                <a:lnSpc>
                  <a:spcPct val="90000"/>
                </a:lnSpc>
                <a:spcBef>
                  <a:spcPts val="0"/>
                </a:spcBef>
                <a:spcAft>
                  <a:spcPts val="0"/>
                </a:spcAft>
                <a:buNone/>
              </a:pPr>
              <a:r>
                <a:rPr lang="es-ES" sz="1800" b="1" i="0" u="none" strike="noStrike" cap="none" dirty="0">
                  <a:solidFill>
                    <a:srgbClr val="000000"/>
                  </a:solidFill>
                  <a:latin typeface="Open Sans"/>
                  <a:ea typeface="Open Sans"/>
                  <a:cs typeface="Open Sans"/>
                  <a:sym typeface="Open Sans"/>
                </a:rPr>
                <a:t>2. Bases de datos: </a:t>
              </a:r>
              <a:r>
                <a:rPr lang="es-ES" sz="1800" b="0" i="0" strike="noStrike" cap="none" dirty="0">
                  <a:solidFill>
                    <a:srgbClr val="000000"/>
                  </a:solidFill>
                  <a:latin typeface="Open Sans"/>
                  <a:ea typeface="Open Sans"/>
                  <a:cs typeface="Open Sans"/>
                  <a:sym typeface="Open Sans"/>
                </a:rPr>
                <a:t>Las ofrecen</a:t>
              </a:r>
              <a:r>
                <a:rPr lang="es-ES" sz="1800" b="0" i="0" u="none" strike="noStrike" cap="none" dirty="0">
                  <a:solidFill>
                    <a:srgbClr val="000000"/>
                  </a:solidFill>
                  <a:latin typeface="Open Sans"/>
                  <a:ea typeface="Open Sans"/>
                  <a:cs typeface="Open Sans"/>
                  <a:sym typeface="Open Sans"/>
                </a:rPr>
                <a:t> los editores, gratis o mediante pago. Comprenden artículos, capítulos monográficos, actas, informes, etc. Son particularmente útiles para encontrar contenido académico sobre temas específicos. </a:t>
              </a:r>
            </a:p>
          </p:txBody>
        </p:sp>
        <p:cxnSp>
          <p:nvCxnSpPr>
            <p:cNvPr id="155" name="Google Shape;155;g829bd93e03_0_0"/>
            <p:cNvCxnSpPr/>
            <p:nvPr/>
          </p:nvCxnSpPr>
          <p:spPr>
            <a:xfrm>
              <a:off x="0" y="1868303"/>
              <a:ext cx="10438228" cy="0"/>
            </a:xfrm>
            <a:prstGeom prst="straightConnector1">
              <a:avLst/>
            </a:prstGeom>
            <a:solidFill>
              <a:srgbClr val="28F100"/>
            </a:solidFill>
            <a:ln w="25400" cap="flat" cmpd="sng">
              <a:solidFill>
                <a:srgbClr val="28F100"/>
              </a:solidFill>
              <a:prstDash val="solid"/>
              <a:round/>
              <a:headEnd type="none" w="sm" len="sm"/>
              <a:tailEnd type="none" w="sm" len="sm"/>
            </a:ln>
          </p:spPr>
        </p:cxnSp>
        <p:sp>
          <p:nvSpPr>
            <p:cNvPr id="156" name="Google Shape;156;g829bd93e03_0_0"/>
            <p:cNvSpPr/>
            <p:nvPr/>
          </p:nvSpPr>
          <p:spPr>
            <a:xfrm>
              <a:off x="0" y="1868303"/>
              <a:ext cx="10438228" cy="933866"/>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s-ES" dirty="0"/>
            </a:p>
          </p:txBody>
        </p:sp>
        <p:sp>
          <p:nvSpPr>
            <p:cNvPr id="157" name="Google Shape;157;g829bd93e03_0_0"/>
            <p:cNvSpPr txBox="1"/>
            <p:nvPr/>
          </p:nvSpPr>
          <p:spPr>
            <a:xfrm>
              <a:off x="0" y="2020864"/>
              <a:ext cx="10438228" cy="601487"/>
            </a:xfrm>
            <a:prstGeom prst="rect">
              <a:avLst/>
            </a:prstGeom>
            <a:noFill/>
            <a:ln>
              <a:noFill/>
            </a:ln>
          </p:spPr>
          <p:txBody>
            <a:bodyPr spcFirstLastPara="1" wrap="square" lIns="68575" tIns="68575" rIns="68575" bIns="68575" anchor="t" anchorCtr="0">
              <a:noAutofit/>
            </a:bodyPr>
            <a:lstStyle/>
            <a:p>
              <a:pPr marL="0" marR="0" lvl="0" indent="0" algn="l" rtl="0">
                <a:lnSpc>
                  <a:spcPct val="90000"/>
                </a:lnSpc>
                <a:spcBef>
                  <a:spcPts val="0"/>
                </a:spcBef>
                <a:spcAft>
                  <a:spcPts val="0"/>
                </a:spcAft>
                <a:buNone/>
              </a:pPr>
              <a:r>
                <a:rPr lang="es-ES" sz="1800" b="1" i="0" u="none" strike="noStrike" cap="none" dirty="0">
                  <a:solidFill>
                    <a:srgbClr val="000000"/>
                  </a:solidFill>
                  <a:latin typeface="Open Sans"/>
                  <a:ea typeface="Open Sans"/>
                  <a:cs typeface="Open Sans"/>
                  <a:sym typeface="Open Sans"/>
                </a:rPr>
                <a:t>3. Depósitos: </a:t>
              </a:r>
              <a:r>
                <a:rPr lang="es-ES" sz="1800" dirty="0">
                  <a:latin typeface="Open Sans"/>
                  <a:ea typeface="Open Sans"/>
                  <a:cs typeface="Open Sans"/>
                  <a:sym typeface="Open Sans"/>
                </a:rPr>
                <a:t>Recogen</a:t>
              </a:r>
              <a:r>
                <a:rPr lang="es-ES" sz="1800" b="0" i="0" u="none" strike="noStrike" cap="none" dirty="0">
                  <a:solidFill>
                    <a:srgbClr val="000000"/>
                  </a:solidFill>
                  <a:latin typeface="Open Sans"/>
                  <a:ea typeface="Open Sans"/>
                  <a:cs typeface="Open Sans"/>
                  <a:sym typeface="Open Sans"/>
                </a:rPr>
                <a:t> la producción académica de las instituciones y en ellos se compendian, por ejemplo, artículos, actas, informes y datos de investigaciones.</a:t>
              </a:r>
            </a:p>
          </p:txBody>
        </p:sp>
        <p:cxnSp>
          <p:nvCxnSpPr>
            <p:cNvPr id="158" name="Google Shape;158;g829bd93e03_0_0"/>
            <p:cNvCxnSpPr/>
            <p:nvPr/>
          </p:nvCxnSpPr>
          <p:spPr>
            <a:xfrm>
              <a:off x="0" y="2802170"/>
              <a:ext cx="10438228" cy="0"/>
            </a:xfrm>
            <a:prstGeom prst="straightConnector1">
              <a:avLst/>
            </a:prstGeom>
            <a:solidFill>
              <a:srgbClr val="00CB5E"/>
            </a:solidFill>
            <a:ln w="25400" cap="flat" cmpd="sng">
              <a:solidFill>
                <a:srgbClr val="00CB5E"/>
              </a:solidFill>
              <a:prstDash val="solid"/>
              <a:round/>
              <a:headEnd type="none" w="sm" len="sm"/>
              <a:tailEnd type="none" w="sm" len="sm"/>
            </a:ln>
          </p:spPr>
        </p:cxnSp>
        <p:sp>
          <p:nvSpPr>
            <p:cNvPr id="159" name="Google Shape;159;g829bd93e03_0_0"/>
            <p:cNvSpPr/>
            <p:nvPr/>
          </p:nvSpPr>
          <p:spPr>
            <a:xfrm>
              <a:off x="0" y="2802170"/>
              <a:ext cx="10438228" cy="933866"/>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s-ES" dirty="0"/>
            </a:p>
          </p:txBody>
        </p:sp>
        <p:sp>
          <p:nvSpPr>
            <p:cNvPr id="160" name="Google Shape;160;g829bd93e03_0_0"/>
            <p:cNvSpPr txBox="1"/>
            <p:nvPr/>
          </p:nvSpPr>
          <p:spPr>
            <a:xfrm>
              <a:off x="0" y="2838382"/>
              <a:ext cx="10438228" cy="933866"/>
            </a:xfrm>
            <a:prstGeom prst="rect">
              <a:avLst/>
            </a:prstGeom>
            <a:noFill/>
            <a:ln>
              <a:noFill/>
            </a:ln>
          </p:spPr>
          <p:txBody>
            <a:bodyPr spcFirstLastPara="1" wrap="square" lIns="68575" tIns="68575" rIns="68575" bIns="68575" anchor="t" anchorCtr="0">
              <a:noAutofit/>
            </a:bodyPr>
            <a:lstStyle/>
            <a:p>
              <a:pPr marL="0" marR="0" lvl="0" indent="0" algn="l" rtl="0">
                <a:lnSpc>
                  <a:spcPct val="90000"/>
                </a:lnSpc>
                <a:spcBef>
                  <a:spcPts val="0"/>
                </a:spcBef>
                <a:spcAft>
                  <a:spcPts val="0"/>
                </a:spcAft>
                <a:buNone/>
              </a:pPr>
              <a:r>
                <a:rPr lang="es-ES" sz="1800" b="1" i="0" u="none" strike="noStrike" cap="none" dirty="0">
                  <a:solidFill>
                    <a:srgbClr val="000000"/>
                  </a:solidFill>
                  <a:latin typeface="Open Sans"/>
                  <a:ea typeface="Open Sans"/>
                  <a:cs typeface="Open Sans"/>
                  <a:sym typeface="Open Sans"/>
                </a:rPr>
                <a:t>3. Índices:</a:t>
              </a:r>
              <a:r>
                <a:rPr lang="es-ES" sz="1800" b="0" i="0" u="none" strike="noStrike" cap="none" dirty="0">
                  <a:solidFill>
                    <a:srgbClr val="000000"/>
                  </a:solidFill>
                  <a:latin typeface="Open Sans"/>
                  <a:ea typeface="Open Sans"/>
                  <a:cs typeface="Open Sans"/>
                  <a:sym typeface="Open Sans"/>
                </a:rPr>
                <a:t> Índices bibliográficos y de citación que se emplean para buscar publicaciones y encontrar artículos de calidad. Algunos son de materias específicas y otros, interdisciplinarios. </a:t>
              </a:r>
              <a:br>
                <a:rPr lang="es-ES" sz="1800" b="0" i="0" u="none" strike="noStrike" cap="none" dirty="0">
                  <a:solidFill>
                    <a:srgbClr val="000000"/>
                  </a:solidFill>
                  <a:latin typeface="Open Sans"/>
                  <a:ea typeface="Open Sans"/>
                  <a:cs typeface="Open Sans"/>
                  <a:sym typeface="Open Sans"/>
                </a:rPr>
              </a:br>
              <a:r>
                <a:rPr lang="es-ES" sz="1800" b="0" i="0" u="none" strike="noStrike" cap="none" dirty="0">
                  <a:solidFill>
                    <a:srgbClr val="000000"/>
                  </a:solidFill>
                  <a:latin typeface="Open Sans"/>
                  <a:ea typeface="Open Sans"/>
                  <a:cs typeface="Open Sans"/>
                  <a:sym typeface="Open Sans"/>
                </a:rPr>
                <a:t>A veces incluyen el texto íntegro de las publicaciones.</a:t>
              </a:r>
            </a:p>
          </p:txBody>
        </p:sp>
        <p:cxnSp>
          <p:nvCxnSpPr>
            <p:cNvPr id="161" name="Google Shape;161;g829bd93e03_0_0"/>
            <p:cNvCxnSpPr/>
            <p:nvPr/>
          </p:nvCxnSpPr>
          <p:spPr>
            <a:xfrm>
              <a:off x="0" y="3736037"/>
              <a:ext cx="10438228" cy="0"/>
            </a:xfrm>
            <a:prstGeom prst="straightConnector1">
              <a:avLst/>
            </a:prstGeom>
            <a:solidFill>
              <a:srgbClr val="0095A5"/>
            </a:solidFill>
            <a:ln w="25400" cap="flat" cmpd="sng">
              <a:solidFill>
                <a:srgbClr val="0095A5"/>
              </a:solidFill>
              <a:prstDash val="solid"/>
              <a:round/>
              <a:headEnd type="none" w="sm" len="sm"/>
              <a:tailEnd type="none" w="sm" len="sm"/>
            </a:ln>
          </p:spPr>
        </p:cxnSp>
        <p:sp>
          <p:nvSpPr>
            <p:cNvPr id="162" name="Google Shape;162;g829bd93e03_0_0"/>
            <p:cNvSpPr/>
            <p:nvPr/>
          </p:nvSpPr>
          <p:spPr>
            <a:xfrm>
              <a:off x="0" y="3736037"/>
              <a:ext cx="10438228" cy="933866"/>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s-ES" dirty="0"/>
            </a:p>
          </p:txBody>
        </p:sp>
        <p:sp>
          <p:nvSpPr>
            <p:cNvPr id="163" name="Google Shape;163;g829bd93e03_0_0"/>
            <p:cNvSpPr txBox="1"/>
            <p:nvPr/>
          </p:nvSpPr>
          <p:spPr>
            <a:xfrm>
              <a:off x="0" y="3817515"/>
              <a:ext cx="10438228" cy="933866"/>
            </a:xfrm>
            <a:prstGeom prst="rect">
              <a:avLst/>
            </a:prstGeom>
            <a:noFill/>
            <a:ln>
              <a:noFill/>
            </a:ln>
          </p:spPr>
          <p:txBody>
            <a:bodyPr spcFirstLastPara="1" wrap="square" lIns="68575" tIns="68575" rIns="68575" bIns="68575" anchor="t" anchorCtr="0">
              <a:noAutofit/>
            </a:bodyPr>
            <a:lstStyle/>
            <a:p>
              <a:pPr marL="0" marR="0" lvl="0" indent="0" algn="l" rtl="0">
                <a:lnSpc>
                  <a:spcPct val="90000"/>
                </a:lnSpc>
                <a:spcBef>
                  <a:spcPts val="0"/>
                </a:spcBef>
                <a:spcAft>
                  <a:spcPts val="0"/>
                </a:spcAft>
                <a:buNone/>
              </a:pPr>
              <a:r>
                <a:rPr lang="es-ES" sz="1800" b="1" i="0" u="none" strike="noStrike" cap="none" dirty="0">
                  <a:solidFill>
                    <a:srgbClr val="000000"/>
                  </a:solidFill>
                  <a:latin typeface="Open Sans"/>
                  <a:ea typeface="Open Sans"/>
                  <a:cs typeface="Open Sans"/>
                  <a:sym typeface="Open Sans"/>
                </a:rPr>
                <a:t>4. Buscadores: </a:t>
              </a:r>
              <a:r>
                <a:rPr lang="es-ES" sz="1800" b="0" i="0" u="none" strike="noStrike" cap="none" dirty="0">
                  <a:solidFill>
                    <a:srgbClr val="000000"/>
                  </a:solidFill>
                  <a:latin typeface="Open Sans"/>
                  <a:ea typeface="Open Sans"/>
                  <a:cs typeface="Open Sans"/>
                  <a:sym typeface="Open Sans"/>
                </a:rPr>
                <a:t>Indizan todo tipo de material disponible en la internet y permiten </a:t>
              </a:r>
              <a:r>
                <a:rPr lang="es-ES" sz="1800" dirty="0">
                  <a:latin typeface="Open Sans"/>
                  <a:ea typeface="Open Sans"/>
                  <a:cs typeface="Open Sans"/>
                  <a:sym typeface="Open Sans"/>
                </a:rPr>
                <a:t>localizar </a:t>
              </a:r>
              <a:r>
                <a:rPr lang="es-ES" sz="1800" b="0" i="0" u="none" strike="noStrike" cap="none" dirty="0">
                  <a:solidFill>
                    <a:srgbClr val="000000"/>
                  </a:solidFill>
                  <a:latin typeface="Open Sans"/>
                  <a:ea typeface="Open Sans"/>
                  <a:cs typeface="Open Sans"/>
                  <a:sym typeface="Open Sans"/>
                </a:rPr>
                <a:t>incontables fuentes de información. Google es el más usado del mundo.</a:t>
              </a: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10"/>
          <p:cNvSpPr txBox="1">
            <a:spLocks noGrp="1"/>
          </p:cNvSpPr>
          <p:nvPr>
            <p:ph type="title"/>
          </p:nvPr>
        </p:nvSpPr>
        <p:spPr>
          <a:xfrm>
            <a:off x="0" y="437222"/>
            <a:ext cx="9613800" cy="1080900"/>
          </a:xfrm>
          <a:prstGeom prst="rect">
            <a:avLst/>
          </a:prstGeom>
          <a:noFill/>
          <a:ln>
            <a:noFill/>
          </a:ln>
        </p:spPr>
        <p:txBody>
          <a:bodyPr spcFirstLastPara="1" wrap="square" lIns="91425" tIns="45700" rIns="91425" bIns="45700" anchor="t" anchorCtr="0">
            <a:normAutofit fontScale="90000"/>
          </a:bodyPr>
          <a:lstStyle/>
          <a:p>
            <a:pPr marL="0" lvl="0" indent="0" algn="l" rtl="0">
              <a:lnSpc>
                <a:spcPct val="90000"/>
              </a:lnSpc>
              <a:spcBef>
                <a:spcPts val="0"/>
              </a:spcBef>
              <a:spcAft>
                <a:spcPts val="0"/>
              </a:spcAft>
              <a:buClr>
                <a:schemeClr val="dk1"/>
              </a:buClr>
              <a:buSzPts val="3200"/>
              <a:buNone/>
            </a:pPr>
            <a:r>
              <a:rPr lang="es-ES" dirty="0">
                <a:solidFill>
                  <a:srgbClr val="586F7C"/>
                </a:solidFill>
                <a:latin typeface="Open Sans"/>
                <a:ea typeface="Open Sans"/>
                <a:cs typeface="Open Sans"/>
                <a:sym typeface="Open Sans"/>
              </a:rPr>
              <a:t>Evaluación </a:t>
            </a:r>
            <a:br>
              <a:rPr lang="es-ES" dirty="0">
                <a:solidFill>
                  <a:srgbClr val="586F7C"/>
                </a:solidFill>
                <a:latin typeface="Open Sans"/>
                <a:ea typeface="Open Sans"/>
                <a:cs typeface="Open Sans"/>
                <a:sym typeface="Open Sans"/>
              </a:rPr>
            </a:br>
            <a:r>
              <a:rPr lang="es-ES" dirty="0">
                <a:solidFill>
                  <a:srgbClr val="586F7C"/>
                </a:solidFill>
                <a:latin typeface="Open Sans"/>
                <a:ea typeface="Open Sans"/>
                <a:cs typeface="Open Sans"/>
                <a:sym typeface="Open Sans"/>
              </a:rPr>
              <a:t>de los recursos de información</a:t>
            </a:r>
          </a:p>
        </p:txBody>
      </p:sp>
      <p:sp>
        <p:nvSpPr>
          <p:cNvPr id="170" name="Google Shape;170;p10"/>
          <p:cNvSpPr txBox="1">
            <a:spLocks noGrp="1"/>
          </p:cNvSpPr>
          <p:nvPr>
            <p:ph type="body" idx="1"/>
          </p:nvPr>
        </p:nvSpPr>
        <p:spPr>
          <a:xfrm>
            <a:off x="278514" y="1919981"/>
            <a:ext cx="6085050" cy="4586961"/>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2200"/>
              <a:buNone/>
            </a:pPr>
            <a:r>
              <a:rPr lang="es-ES" dirty="0">
                <a:solidFill>
                  <a:schemeClr val="dk1"/>
                </a:solidFill>
                <a:latin typeface="Open Sans"/>
                <a:ea typeface="Open Sans"/>
                <a:cs typeface="Open Sans"/>
                <a:sym typeface="Open Sans"/>
              </a:rPr>
              <a:t>En el entorno actual de internet, cualquiera puede ser autor. Por eso, </a:t>
            </a:r>
            <a:br>
              <a:rPr lang="es-ES" dirty="0">
                <a:solidFill>
                  <a:schemeClr val="dk1"/>
                </a:solidFill>
                <a:latin typeface="Open Sans"/>
                <a:ea typeface="Open Sans"/>
                <a:cs typeface="Open Sans"/>
                <a:sym typeface="Open Sans"/>
              </a:rPr>
            </a:br>
            <a:r>
              <a:rPr lang="es-ES" dirty="0">
                <a:solidFill>
                  <a:schemeClr val="dk1"/>
                </a:solidFill>
                <a:latin typeface="Open Sans"/>
                <a:ea typeface="Open Sans"/>
                <a:cs typeface="Open Sans"/>
                <a:sym typeface="Open Sans"/>
              </a:rPr>
              <a:t>¡no cualquier información </a:t>
            </a:r>
            <a:br>
              <a:rPr lang="es-ES" dirty="0">
                <a:solidFill>
                  <a:schemeClr val="dk1"/>
                </a:solidFill>
                <a:latin typeface="Open Sans"/>
                <a:ea typeface="Open Sans"/>
                <a:cs typeface="Open Sans"/>
                <a:sym typeface="Open Sans"/>
              </a:rPr>
            </a:br>
            <a:r>
              <a:rPr lang="es-ES" dirty="0">
                <a:solidFill>
                  <a:schemeClr val="dk1"/>
                </a:solidFill>
                <a:latin typeface="Open Sans"/>
                <a:ea typeface="Open Sans"/>
                <a:cs typeface="Open Sans"/>
                <a:sym typeface="Open Sans"/>
              </a:rPr>
              <a:t>es fidedigna o veraz!</a:t>
            </a:r>
            <a:endParaRPr lang="es-ES" dirty="0"/>
          </a:p>
          <a:p>
            <a:pPr marL="342900" lvl="0" indent="-203200" algn="l" rtl="0">
              <a:lnSpc>
                <a:spcPct val="100000"/>
              </a:lnSpc>
              <a:spcBef>
                <a:spcPts val="0"/>
              </a:spcBef>
              <a:spcAft>
                <a:spcPts val="0"/>
              </a:spcAft>
              <a:buClr>
                <a:schemeClr val="dk1"/>
              </a:buClr>
              <a:buSzPts val="2200"/>
              <a:buNone/>
            </a:pPr>
            <a:endParaRPr lang="es-ES" sz="1600" dirty="0">
              <a:solidFill>
                <a:schemeClr val="dk1"/>
              </a:solidFill>
              <a:latin typeface="Open Sans"/>
              <a:ea typeface="Open Sans"/>
              <a:cs typeface="Open Sans"/>
              <a:sym typeface="Open Sans"/>
            </a:endParaRPr>
          </a:p>
          <a:p>
            <a:pPr marL="342900" lvl="0" indent="-342900" algn="l" rtl="0">
              <a:lnSpc>
                <a:spcPct val="100000"/>
              </a:lnSpc>
              <a:spcBef>
                <a:spcPts val="0"/>
              </a:spcBef>
              <a:spcAft>
                <a:spcPts val="0"/>
              </a:spcAft>
              <a:buClr>
                <a:schemeClr val="dk1"/>
              </a:buClr>
              <a:buSzPts val="2200"/>
              <a:buChar char="●"/>
            </a:pPr>
            <a:r>
              <a:rPr lang="es-ES" sz="2200" dirty="0">
                <a:solidFill>
                  <a:schemeClr val="dk1"/>
                </a:solidFill>
                <a:latin typeface="Open Sans"/>
                <a:ea typeface="Open Sans"/>
                <a:cs typeface="Open Sans"/>
                <a:sym typeface="Open Sans"/>
              </a:rPr>
              <a:t>Los recursos de información deben evaluarse adecuadamente, en particular cuando están en internet.</a:t>
            </a:r>
            <a:endParaRPr lang="es-ES" dirty="0"/>
          </a:p>
          <a:p>
            <a:pPr marL="0" lvl="0" indent="0" algn="l" rtl="0">
              <a:lnSpc>
                <a:spcPct val="100000"/>
              </a:lnSpc>
              <a:spcBef>
                <a:spcPts val="0"/>
              </a:spcBef>
              <a:spcAft>
                <a:spcPts val="0"/>
              </a:spcAft>
              <a:buClr>
                <a:schemeClr val="dk1"/>
              </a:buClr>
              <a:buSzPts val="2200"/>
              <a:buNone/>
            </a:pPr>
            <a:endParaRPr lang="es-ES" sz="1600" dirty="0">
              <a:solidFill>
                <a:schemeClr val="dk1"/>
              </a:solidFill>
              <a:latin typeface="Open Sans"/>
              <a:ea typeface="Open Sans"/>
              <a:cs typeface="Open Sans"/>
              <a:sym typeface="Open Sans"/>
            </a:endParaRPr>
          </a:p>
          <a:p>
            <a:pPr marL="342900" lvl="0" indent="-342900" algn="l" rtl="0">
              <a:lnSpc>
                <a:spcPct val="100000"/>
              </a:lnSpc>
              <a:spcBef>
                <a:spcPts val="0"/>
              </a:spcBef>
              <a:spcAft>
                <a:spcPts val="0"/>
              </a:spcAft>
              <a:buClr>
                <a:schemeClr val="dk1"/>
              </a:buClr>
              <a:buSzPts val="2200"/>
              <a:buChar char="●"/>
            </a:pPr>
            <a:r>
              <a:rPr lang="es-ES" sz="2200" dirty="0">
                <a:solidFill>
                  <a:schemeClr val="dk1"/>
                </a:solidFill>
                <a:latin typeface="Open Sans"/>
                <a:ea typeface="Open Sans"/>
                <a:cs typeface="Open Sans"/>
                <a:sym typeface="Open Sans"/>
              </a:rPr>
              <a:t>Hay que hacer una valoración crítica de las fuentes de información antes de utilizarlas.</a:t>
            </a:r>
            <a:endParaRPr lang="es-ES" dirty="0"/>
          </a:p>
        </p:txBody>
      </p:sp>
      <p:sp>
        <p:nvSpPr>
          <p:cNvPr id="171" name="Google Shape;171;p10"/>
          <p:cNvSpPr txBox="1"/>
          <p:nvPr/>
        </p:nvSpPr>
        <p:spPr>
          <a:xfrm>
            <a:off x="6511921" y="1730477"/>
            <a:ext cx="5289453" cy="120028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ES" sz="2400" b="0" i="0" u="none" strike="noStrike" cap="none" dirty="0">
                <a:solidFill>
                  <a:srgbClr val="004890"/>
                </a:solidFill>
                <a:latin typeface="Open Sans"/>
                <a:ea typeface="Open Sans"/>
                <a:cs typeface="Open Sans"/>
                <a:sym typeface="Open Sans"/>
              </a:rPr>
              <a:t>Aspectos clave a la hora de evaluar los recursos de información</a:t>
            </a:r>
            <a:endParaRPr lang="es-ES" dirty="0"/>
          </a:p>
          <a:p>
            <a:pPr marL="0" marR="0" lvl="0" indent="0" algn="ctr" rtl="0">
              <a:lnSpc>
                <a:spcPct val="100000"/>
              </a:lnSpc>
              <a:spcBef>
                <a:spcPts val="0"/>
              </a:spcBef>
              <a:spcAft>
                <a:spcPts val="0"/>
              </a:spcAft>
              <a:buNone/>
            </a:pPr>
            <a:endParaRPr lang="es-ES" sz="2400" b="0" i="0" u="none" strike="noStrike" cap="none" dirty="0">
              <a:solidFill>
                <a:srgbClr val="004890"/>
              </a:solidFill>
              <a:latin typeface="Arial"/>
              <a:ea typeface="Arial"/>
              <a:cs typeface="Arial"/>
              <a:sym typeface="Arial"/>
            </a:endParaRPr>
          </a:p>
        </p:txBody>
      </p:sp>
      <p:grpSp>
        <p:nvGrpSpPr>
          <p:cNvPr id="172" name="Google Shape;172;p10"/>
          <p:cNvGrpSpPr/>
          <p:nvPr/>
        </p:nvGrpSpPr>
        <p:grpSpPr>
          <a:xfrm>
            <a:off x="6792433" y="2904997"/>
            <a:ext cx="4766371" cy="3764194"/>
            <a:chOff x="380405" y="1738"/>
            <a:chExt cx="4766371" cy="3764194"/>
          </a:xfrm>
        </p:grpSpPr>
        <p:sp>
          <p:nvSpPr>
            <p:cNvPr id="173" name="Google Shape;173;p10"/>
            <p:cNvSpPr/>
            <p:nvPr/>
          </p:nvSpPr>
          <p:spPr>
            <a:xfrm>
              <a:off x="1862749" y="1738"/>
              <a:ext cx="1870705" cy="815718"/>
            </a:xfrm>
            <a:prstGeom prst="roundRect">
              <a:avLst>
                <a:gd name="adj" fmla="val 16667"/>
              </a:avLst>
            </a:prstGeom>
            <a:solidFill>
              <a:srgbClr val="0048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s-ES" dirty="0"/>
            </a:p>
          </p:txBody>
        </p:sp>
        <p:sp>
          <p:nvSpPr>
            <p:cNvPr id="174" name="Google Shape;174;p10"/>
            <p:cNvSpPr txBox="1"/>
            <p:nvPr/>
          </p:nvSpPr>
          <p:spPr>
            <a:xfrm>
              <a:off x="1902569" y="41558"/>
              <a:ext cx="1791065" cy="736078"/>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None/>
              </a:pPr>
              <a:r>
                <a:rPr lang="es-ES" sz="1400" b="1" i="0" u="none" strike="noStrike" cap="none" dirty="0">
                  <a:solidFill>
                    <a:schemeClr val="lt1"/>
                  </a:solidFill>
                  <a:latin typeface="Open Sans"/>
                  <a:ea typeface="Open Sans"/>
                  <a:cs typeface="Open Sans"/>
                  <a:sym typeface="Open Sans"/>
                </a:rPr>
                <a:t>Precisión</a:t>
              </a:r>
            </a:p>
          </p:txBody>
        </p:sp>
        <p:sp>
          <p:nvSpPr>
            <p:cNvPr id="175" name="Google Shape;175;p10"/>
            <p:cNvSpPr/>
            <p:nvPr/>
          </p:nvSpPr>
          <p:spPr>
            <a:xfrm>
              <a:off x="1168224" y="409597"/>
              <a:ext cx="3259754" cy="3259754"/>
            </a:xfrm>
            <a:custGeom>
              <a:avLst/>
              <a:gdLst/>
              <a:ahLst/>
              <a:cxnLst/>
              <a:rect l="l" t="t" r="r" b="b"/>
              <a:pathLst>
                <a:path w="120000" h="120000" extrusionOk="0">
                  <a:moveTo>
                    <a:pt x="94611" y="10989"/>
                  </a:moveTo>
                  <a:lnTo>
                    <a:pt x="94611" y="10989"/>
                  </a:lnTo>
                  <a:cubicBezTo>
                    <a:pt x="100488" y="15140"/>
                    <a:pt x="105571" y="20313"/>
                    <a:pt x="109617" y="26264"/>
                  </a:cubicBezTo>
                </a:path>
              </a:pathLst>
            </a:cu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s-ES" dirty="0"/>
            </a:p>
          </p:txBody>
        </p:sp>
        <p:sp>
          <p:nvSpPr>
            <p:cNvPr id="176" name="Google Shape;176;p10"/>
            <p:cNvSpPr/>
            <p:nvPr/>
          </p:nvSpPr>
          <p:spPr>
            <a:xfrm>
              <a:off x="3549638" y="1127956"/>
              <a:ext cx="1597138" cy="815718"/>
            </a:xfrm>
            <a:prstGeom prst="roundRect">
              <a:avLst>
                <a:gd name="adj" fmla="val 16667"/>
              </a:avLst>
            </a:prstGeom>
            <a:solidFill>
              <a:srgbClr val="51B9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s-ES" dirty="0"/>
            </a:p>
          </p:txBody>
        </p:sp>
        <p:sp>
          <p:nvSpPr>
            <p:cNvPr id="177" name="Google Shape;177;p10"/>
            <p:cNvSpPr txBox="1"/>
            <p:nvPr/>
          </p:nvSpPr>
          <p:spPr>
            <a:xfrm>
              <a:off x="3589458" y="1167776"/>
              <a:ext cx="1517498" cy="736078"/>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None/>
              </a:pPr>
              <a:r>
                <a:rPr lang="es-ES" sz="1400" b="1" i="0" u="none" strike="noStrike" cap="none" dirty="0">
                  <a:solidFill>
                    <a:schemeClr val="lt1"/>
                  </a:solidFill>
                  <a:latin typeface="Open Sans"/>
                  <a:ea typeface="Open Sans"/>
                  <a:cs typeface="Open Sans"/>
                  <a:sym typeface="Open Sans"/>
                </a:rPr>
                <a:t>Objetividad</a:t>
              </a:r>
            </a:p>
          </p:txBody>
        </p:sp>
        <p:sp>
          <p:nvSpPr>
            <p:cNvPr id="178" name="Google Shape;178;p10"/>
            <p:cNvSpPr/>
            <p:nvPr/>
          </p:nvSpPr>
          <p:spPr>
            <a:xfrm>
              <a:off x="1168224" y="409597"/>
              <a:ext cx="3259754" cy="3259754"/>
            </a:xfrm>
            <a:custGeom>
              <a:avLst/>
              <a:gdLst/>
              <a:ahLst/>
              <a:cxnLst/>
              <a:rect l="l" t="t" r="r" b="b"/>
              <a:pathLst>
                <a:path w="120000" h="120000" extrusionOk="0">
                  <a:moveTo>
                    <a:pt x="119918" y="56857"/>
                  </a:moveTo>
                  <a:lnTo>
                    <a:pt x="119918" y="56857"/>
                  </a:lnTo>
                  <a:cubicBezTo>
                    <a:pt x="120593" y="69727"/>
                    <a:pt x="117106" y="82473"/>
                    <a:pt x="109973" y="93208"/>
                  </a:cubicBezTo>
                </a:path>
              </a:pathLst>
            </a:cu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s-ES" dirty="0"/>
            </a:p>
          </p:txBody>
        </p:sp>
        <p:sp>
          <p:nvSpPr>
            <p:cNvPr id="179" name="Google Shape;179;p10"/>
            <p:cNvSpPr/>
            <p:nvPr/>
          </p:nvSpPr>
          <p:spPr>
            <a:xfrm>
              <a:off x="3092119" y="2950214"/>
              <a:ext cx="1328001" cy="815718"/>
            </a:xfrm>
            <a:prstGeom prst="roundRect">
              <a:avLst>
                <a:gd name="adj" fmla="val 16667"/>
              </a:avLst>
            </a:prstGeom>
            <a:solidFill>
              <a:srgbClr val="F898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s-ES" dirty="0"/>
            </a:p>
          </p:txBody>
        </p:sp>
        <p:sp>
          <p:nvSpPr>
            <p:cNvPr id="180" name="Google Shape;180;p10"/>
            <p:cNvSpPr txBox="1"/>
            <p:nvPr/>
          </p:nvSpPr>
          <p:spPr>
            <a:xfrm>
              <a:off x="3131939" y="2990034"/>
              <a:ext cx="1248361" cy="736078"/>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None/>
              </a:pPr>
              <a:r>
                <a:rPr lang="es-ES" sz="1400" b="1" i="0" u="none" strike="noStrike" cap="none" dirty="0">
                  <a:solidFill>
                    <a:schemeClr val="lt1"/>
                  </a:solidFill>
                  <a:latin typeface="Open Sans"/>
                  <a:ea typeface="Open Sans"/>
                  <a:cs typeface="Open Sans"/>
                  <a:sym typeface="Open Sans"/>
                </a:rPr>
                <a:t>Actualidad</a:t>
              </a:r>
            </a:p>
          </p:txBody>
        </p:sp>
        <p:sp>
          <p:nvSpPr>
            <p:cNvPr id="181" name="Google Shape;181;p10"/>
            <p:cNvSpPr/>
            <p:nvPr/>
          </p:nvSpPr>
          <p:spPr>
            <a:xfrm>
              <a:off x="1168224" y="409597"/>
              <a:ext cx="3259754" cy="3259754"/>
            </a:xfrm>
            <a:custGeom>
              <a:avLst/>
              <a:gdLst/>
              <a:ahLst/>
              <a:cxnLst/>
              <a:rect l="l" t="t" r="r" b="b"/>
              <a:pathLst>
                <a:path w="120000" h="120000" extrusionOk="0">
                  <a:moveTo>
                    <a:pt x="70654" y="119047"/>
                  </a:moveTo>
                  <a:cubicBezTo>
                    <a:pt x="65075" y="120054"/>
                    <a:pt x="59381" y="120264"/>
                    <a:pt x="53742" y="119673"/>
                  </a:cubicBezTo>
                </a:path>
              </a:pathLst>
            </a:custGeom>
            <a:noFill/>
            <a:ln w="9525" cap="flat" cmpd="sng">
              <a:solidFill>
                <a:srgbClr val="FFAA3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s-ES" dirty="0"/>
            </a:p>
          </p:txBody>
        </p:sp>
        <p:sp>
          <p:nvSpPr>
            <p:cNvPr id="182" name="Google Shape;182;p10"/>
            <p:cNvSpPr/>
            <p:nvPr/>
          </p:nvSpPr>
          <p:spPr>
            <a:xfrm>
              <a:off x="1056737" y="2950214"/>
              <a:ext cx="1566693" cy="815718"/>
            </a:xfrm>
            <a:prstGeom prst="roundRect">
              <a:avLst>
                <a:gd name="adj" fmla="val 16667"/>
              </a:avLst>
            </a:prstGeom>
            <a:solidFill>
              <a:srgbClr val="F898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s-ES" dirty="0"/>
            </a:p>
          </p:txBody>
        </p:sp>
        <p:sp>
          <p:nvSpPr>
            <p:cNvPr id="183" name="Google Shape;183;p10"/>
            <p:cNvSpPr txBox="1"/>
            <p:nvPr/>
          </p:nvSpPr>
          <p:spPr>
            <a:xfrm>
              <a:off x="1096557" y="2990034"/>
              <a:ext cx="1487053" cy="736078"/>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None/>
              </a:pPr>
              <a:r>
                <a:rPr lang="es-ES" sz="1400" b="1" i="0" u="none" strike="noStrike" cap="none" dirty="0">
                  <a:solidFill>
                    <a:schemeClr val="lt1"/>
                  </a:solidFill>
                  <a:latin typeface="Open Sans"/>
                  <a:ea typeface="Open Sans"/>
                  <a:cs typeface="Open Sans"/>
                  <a:sym typeface="Open Sans"/>
                </a:rPr>
                <a:t>Cobertura</a:t>
              </a:r>
            </a:p>
          </p:txBody>
        </p:sp>
        <p:sp>
          <p:nvSpPr>
            <p:cNvPr id="184" name="Google Shape;184;p10"/>
            <p:cNvSpPr/>
            <p:nvPr/>
          </p:nvSpPr>
          <p:spPr>
            <a:xfrm>
              <a:off x="1168224" y="409597"/>
              <a:ext cx="3259754" cy="3259754"/>
            </a:xfrm>
            <a:custGeom>
              <a:avLst/>
              <a:gdLst/>
              <a:ahLst/>
              <a:cxnLst/>
              <a:rect l="l" t="t" r="r" b="b"/>
              <a:pathLst>
                <a:path w="120000" h="120000" extrusionOk="0">
                  <a:moveTo>
                    <a:pt x="10027" y="93207"/>
                  </a:moveTo>
                  <a:cubicBezTo>
                    <a:pt x="2894" y="82473"/>
                    <a:pt x="-593" y="69727"/>
                    <a:pt x="82" y="56856"/>
                  </a:cubicBezTo>
                </a:path>
              </a:pathLst>
            </a:custGeom>
            <a:no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s-ES" dirty="0"/>
            </a:p>
          </p:txBody>
        </p:sp>
        <p:sp>
          <p:nvSpPr>
            <p:cNvPr id="185" name="Google Shape;185;p10"/>
            <p:cNvSpPr/>
            <p:nvPr/>
          </p:nvSpPr>
          <p:spPr>
            <a:xfrm>
              <a:off x="380405" y="1127956"/>
              <a:ext cx="1735183" cy="815718"/>
            </a:xfrm>
            <a:prstGeom prst="roundRect">
              <a:avLst>
                <a:gd name="adj" fmla="val 16667"/>
              </a:avLst>
            </a:prstGeom>
            <a:solidFill>
              <a:srgbClr val="51B9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s-ES" dirty="0"/>
            </a:p>
          </p:txBody>
        </p:sp>
        <p:sp>
          <p:nvSpPr>
            <p:cNvPr id="186" name="Google Shape;186;p10"/>
            <p:cNvSpPr txBox="1"/>
            <p:nvPr/>
          </p:nvSpPr>
          <p:spPr>
            <a:xfrm>
              <a:off x="420225" y="1167776"/>
              <a:ext cx="1655543" cy="736078"/>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None/>
              </a:pPr>
              <a:r>
                <a:rPr lang="es-ES" sz="1400" b="1" i="0" u="none" strike="noStrike" cap="none" dirty="0">
                  <a:solidFill>
                    <a:schemeClr val="lt1"/>
                  </a:solidFill>
                  <a:latin typeface="Open Sans"/>
                  <a:ea typeface="Open Sans"/>
                  <a:cs typeface="Open Sans"/>
                  <a:sym typeface="Open Sans"/>
                </a:rPr>
                <a:t>Autoridad</a:t>
              </a:r>
            </a:p>
          </p:txBody>
        </p:sp>
        <p:sp>
          <p:nvSpPr>
            <p:cNvPr id="187" name="Google Shape;187;p10"/>
            <p:cNvSpPr/>
            <p:nvPr/>
          </p:nvSpPr>
          <p:spPr>
            <a:xfrm>
              <a:off x="1168224" y="409597"/>
              <a:ext cx="3259754" cy="3259754"/>
            </a:xfrm>
            <a:custGeom>
              <a:avLst/>
              <a:gdLst/>
              <a:ahLst/>
              <a:cxnLst/>
              <a:rect l="l" t="t" r="r" b="b"/>
              <a:pathLst>
                <a:path w="120000" h="120000" extrusionOk="0">
                  <a:moveTo>
                    <a:pt x="10383" y="26264"/>
                  </a:moveTo>
                  <a:lnTo>
                    <a:pt x="10383" y="26264"/>
                  </a:lnTo>
                  <a:cubicBezTo>
                    <a:pt x="14429" y="20314"/>
                    <a:pt x="19511" y="15140"/>
                    <a:pt x="25389" y="10989"/>
                  </a:cubicBezTo>
                </a:path>
              </a:pathLst>
            </a:custGeom>
            <a:noFill/>
            <a:ln w="9525" cap="flat" cmpd="sng">
              <a:solidFill>
                <a:srgbClr val="EDFD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s-ES" dirty="0"/>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13"/>
          <p:cNvSpPr txBox="1">
            <a:spLocks noGrp="1"/>
          </p:cNvSpPr>
          <p:nvPr>
            <p:ph type="title"/>
          </p:nvPr>
        </p:nvSpPr>
        <p:spPr>
          <a:xfrm>
            <a:off x="0" y="437222"/>
            <a:ext cx="9613800"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s-ES" sz="3330" dirty="0">
                <a:solidFill>
                  <a:srgbClr val="586F7C"/>
                </a:solidFill>
                <a:latin typeface="Open Sans"/>
                <a:ea typeface="Open Sans"/>
                <a:cs typeface="Open Sans"/>
                <a:sym typeface="Open Sans"/>
              </a:rPr>
              <a:t>1. </a:t>
            </a:r>
            <a:r>
              <a:rPr lang="es-ES" dirty="0">
                <a:solidFill>
                  <a:srgbClr val="586F7C"/>
                </a:solidFill>
                <a:latin typeface="Open Sans"/>
                <a:ea typeface="Open Sans"/>
                <a:cs typeface="Open Sans"/>
                <a:sym typeface="Open Sans"/>
              </a:rPr>
              <a:t>Autoridad</a:t>
            </a:r>
            <a:endParaRPr lang="es-ES" sz="3330" dirty="0">
              <a:solidFill>
                <a:srgbClr val="586F7C"/>
              </a:solidFill>
              <a:latin typeface="Open Sans"/>
              <a:ea typeface="Open Sans"/>
              <a:cs typeface="Open Sans"/>
              <a:sym typeface="Open Sans"/>
            </a:endParaRPr>
          </a:p>
        </p:txBody>
      </p:sp>
      <p:sp>
        <p:nvSpPr>
          <p:cNvPr id="194" name="Google Shape;194;p13"/>
          <p:cNvSpPr txBox="1">
            <a:spLocks noGrp="1"/>
          </p:cNvSpPr>
          <p:nvPr>
            <p:ph type="body" idx="1"/>
          </p:nvPr>
        </p:nvSpPr>
        <p:spPr>
          <a:xfrm>
            <a:off x="608602" y="1847210"/>
            <a:ext cx="10955867" cy="4320508"/>
          </a:xfrm>
          <a:prstGeom prst="rect">
            <a:avLst/>
          </a:prstGeom>
          <a:noFill/>
          <a:ln>
            <a:noFill/>
          </a:ln>
        </p:spPr>
        <p:txBody>
          <a:bodyPr spcFirstLastPara="1" wrap="square" lIns="91425" tIns="45700" rIns="91425" bIns="45700" anchor="t" anchorCtr="0">
            <a:normAutofit/>
          </a:bodyPr>
          <a:lstStyle/>
          <a:p>
            <a:pPr marL="469900" lvl="0" indent="-342900" algn="l" rtl="0">
              <a:lnSpc>
                <a:spcPct val="150000"/>
              </a:lnSpc>
              <a:spcBef>
                <a:spcPts val="1000"/>
              </a:spcBef>
              <a:spcAft>
                <a:spcPts val="0"/>
              </a:spcAft>
              <a:buClr>
                <a:schemeClr val="dk1"/>
              </a:buClr>
              <a:buSzPts val="2220"/>
              <a:buChar char="●"/>
            </a:pPr>
            <a:r>
              <a:rPr lang="es-ES" sz="2220" dirty="0">
                <a:solidFill>
                  <a:schemeClr val="dk1"/>
                </a:solidFill>
                <a:latin typeface="Open Sans"/>
                <a:ea typeface="Open Sans"/>
                <a:cs typeface="Open Sans"/>
                <a:sym typeface="Open Sans"/>
              </a:rPr>
              <a:t>¿Quién es el autor?</a:t>
            </a:r>
            <a:endParaRPr lang="es-ES" dirty="0"/>
          </a:p>
          <a:p>
            <a:pPr marL="469900" lvl="0" indent="-342900" algn="l" rtl="0">
              <a:lnSpc>
                <a:spcPct val="150000"/>
              </a:lnSpc>
              <a:spcBef>
                <a:spcPts val="1000"/>
              </a:spcBef>
              <a:spcAft>
                <a:spcPts val="0"/>
              </a:spcAft>
              <a:buClr>
                <a:schemeClr val="dk1"/>
              </a:buClr>
              <a:buSzPts val="2220"/>
              <a:buChar char="●"/>
            </a:pPr>
            <a:r>
              <a:rPr lang="es-ES" sz="2220" dirty="0">
                <a:solidFill>
                  <a:schemeClr val="dk1"/>
                </a:solidFill>
                <a:latin typeface="Open Sans"/>
                <a:ea typeface="Open Sans"/>
                <a:cs typeface="Open Sans"/>
                <a:sym typeface="Open Sans"/>
              </a:rPr>
              <a:t>¿Pertenece a una universidad o institución seria?</a:t>
            </a:r>
            <a:endParaRPr lang="es-ES" dirty="0"/>
          </a:p>
          <a:p>
            <a:pPr marL="469900" lvl="0" indent="-342900" algn="l" rtl="0">
              <a:lnSpc>
                <a:spcPct val="150000"/>
              </a:lnSpc>
              <a:spcBef>
                <a:spcPts val="1000"/>
              </a:spcBef>
              <a:spcAft>
                <a:spcPts val="0"/>
              </a:spcAft>
              <a:buClr>
                <a:schemeClr val="dk1"/>
              </a:buClr>
              <a:buSzPts val="2220"/>
              <a:buChar char="●"/>
            </a:pPr>
            <a:r>
              <a:rPr lang="es-ES" sz="2220" dirty="0">
                <a:solidFill>
                  <a:schemeClr val="dk1"/>
                </a:solidFill>
                <a:latin typeface="Open Sans"/>
                <a:ea typeface="Open Sans"/>
                <a:cs typeface="Open Sans"/>
                <a:sym typeface="Open Sans"/>
              </a:rPr>
              <a:t>¿Qué formación y experiencia tiene?</a:t>
            </a:r>
            <a:endParaRPr lang="es-ES" dirty="0"/>
          </a:p>
          <a:p>
            <a:pPr marL="469900" lvl="0" indent="-342900" algn="l" rtl="0">
              <a:lnSpc>
                <a:spcPct val="150000"/>
              </a:lnSpc>
              <a:spcBef>
                <a:spcPts val="1000"/>
              </a:spcBef>
              <a:spcAft>
                <a:spcPts val="0"/>
              </a:spcAft>
              <a:buClr>
                <a:schemeClr val="dk1"/>
              </a:buClr>
              <a:buSzPts val="2220"/>
              <a:buChar char="●"/>
            </a:pPr>
            <a:r>
              <a:rPr lang="es-ES" sz="2220" dirty="0">
                <a:solidFill>
                  <a:schemeClr val="dk1"/>
                </a:solidFill>
                <a:latin typeface="Open Sans"/>
                <a:ea typeface="Open Sans"/>
                <a:cs typeface="Open Sans"/>
                <a:sym typeface="Open Sans"/>
              </a:rPr>
              <a:t>¿Cuál es su campo de especialidad?</a:t>
            </a:r>
            <a:endParaRPr lang="es-ES" dirty="0"/>
          </a:p>
          <a:p>
            <a:pPr marL="469900" lvl="0" indent="-342900" algn="l" rtl="0">
              <a:lnSpc>
                <a:spcPct val="150000"/>
              </a:lnSpc>
              <a:spcBef>
                <a:spcPts val="1000"/>
              </a:spcBef>
              <a:spcAft>
                <a:spcPts val="0"/>
              </a:spcAft>
              <a:buClr>
                <a:schemeClr val="dk1"/>
              </a:buClr>
              <a:buSzPts val="2220"/>
              <a:buChar char="●"/>
            </a:pPr>
            <a:r>
              <a:rPr lang="es-ES" sz="2220" dirty="0">
                <a:solidFill>
                  <a:schemeClr val="dk1"/>
                </a:solidFill>
                <a:latin typeface="Open Sans"/>
                <a:ea typeface="Open Sans"/>
                <a:cs typeface="Open Sans"/>
                <a:sym typeface="Open Sans"/>
              </a:rPr>
              <a:t>¿Ha publicado en revistas académicas arbitradas?</a:t>
            </a:r>
            <a:endParaRPr lang="es-ES" dirty="0"/>
          </a:p>
          <a:p>
            <a:pPr marL="469900" lvl="0" indent="-342900" algn="l" rtl="0">
              <a:lnSpc>
                <a:spcPct val="150000"/>
              </a:lnSpc>
              <a:spcBef>
                <a:spcPts val="1000"/>
              </a:spcBef>
              <a:spcAft>
                <a:spcPts val="0"/>
              </a:spcAft>
              <a:buClr>
                <a:schemeClr val="dk1"/>
              </a:buClr>
              <a:buSzPts val="2220"/>
              <a:buChar char="●"/>
            </a:pPr>
            <a:r>
              <a:rPr lang="es-ES" sz="2220" dirty="0">
                <a:solidFill>
                  <a:schemeClr val="dk1"/>
                </a:solidFill>
                <a:latin typeface="Open Sans"/>
                <a:ea typeface="Open Sans"/>
                <a:cs typeface="Open Sans"/>
                <a:sym typeface="Open Sans"/>
              </a:rPr>
              <a:t>¿Se indican los datos de contacto del autor o administrador de la web?</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14"/>
          <p:cNvSpPr txBox="1">
            <a:spLocks noGrp="1"/>
          </p:cNvSpPr>
          <p:nvPr>
            <p:ph type="title"/>
          </p:nvPr>
        </p:nvSpPr>
        <p:spPr>
          <a:xfrm>
            <a:off x="0" y="403153"/>
            <a:ext cx="8203474"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s-ES" dirty="0">
                <a:solidFill>
                  <a:srgbClr val="586F7C"/>
                </a:solidFill>
                <a:latin typeface="Open Sans"/>
                <a:ea typeface="Open Sans"/>
                <a:cs typeface="Open Sans"/>
                <a:sym typeface="Open Sans"/>
              </a:rPr>
              <a:t>2. Precisión</a:t>
            </a:r>
          </a:p>
        </p:txBody>
      </p:sp>
      <p:sp>
        <p:nvSpPr>
          <p:cNvPr id="201" name="Google Shape;201;p14"/>
          <p:cNvSpPr txBox="1">
            <a:spLocks noGrp="1"/>
          </p:cNvSpPr>
          <p:nvPr>
            <p:ph type="body" idx="1"/>
          </p:nvPr>
        </p:nvSpPr>
        <p:spPr>
          <a:xfrm>
            <a:off x="116737" y="1667330"/>
            <a:ext cx="10774581" cy="4255080"/>
          </a:xfrm>
          <a:prstGeom prst="rect">
            <a:avLst/>
          </a:prstGeom>
          <a:noFill/>
          <a:ln>
            <a:noFill/>
          </a:ln>
        </p:spPr>
        <p:txBody>
          <a:bodyPr spcFirstLastPara="1" wrap="square" lIns="91425" tIns="45700" rIns="91425" bIns="45700" anchor="t" anchorCtr="0">
            <a:normAutofit/>
          </a:bodyPr>
          <a:lstStyle/>
          <a:p>
            <a:pPr marL="342900" lvl="0" indent="-342900" algn="l" rtl="0">
              <a:lnSpc>
                <a:spcPct val="150000"/>
              </a:lnSpc>
              <a:spcBef>
                <a:spcPts val="1000"/>
              </a:spcBef>
              <a:spcAft>
                <a:spcPts val="0"/>
              </a:spcAft>
              <a:buClr>
                <a:schemeClr val="dk1"/>
              </a:buClr>
              <a:buSzPts val="2500"/>
              <a:buChar char="●"/>
            </a:pPr>
            <a:r>
              <a:rPr lang="es-ES" sz="2500" dirty="0">
                <a:solidFill>
                  <a:schemeClr val="dk1"/>
                </a:solidFill>
                <a:latin typeface="Open Sans"/>
                <a:ea typeface="Open Sans"/>
                <a:cs typeface="Open Sans"/>
                <a:sym typeface="Open Sans"/>
              </a:rPr>
              <a:t>¿La información se basa en hechos probados?</a:t>
            </a:r>
            <a:endParaRPr lang="es-ES" dirty="0"/>
          </a:p>
          <a:p>
            <a:pPr marL="342900" lvl="0" indent="-342900" algn="l" rtl="0">
              <a:lnSpc>
                <a:spcPct val="150000"/>
              </a:lnSpc>
              <a:spcBef>
                <a:spcPts val="1000"/>
              </a:spcBef>
              <a:spcAft>
                <a:spcPts val="0"/>
              </a:spcAft>
              <a:buClr>
                <a:schemeClr val="dk1"/>
              </a:buClr>
              <a:buSzPts val="2500"/>
              <a:buChar char="●"/>
            </a:pPr>
            <a:r>
              <a:rPr lang="es-ES" sz="2500" dirty="0">
                <a:solidFill>
                  <a:schemeClr val="dk1"/>
                </a:solidFill>
                <a:latin typeface="Open Sans"/>
                <a:ea typeface="Open Sans"/>
                <a:cs typeface="Open Sans"/>
                <a:sym typeface="Open Sans"/>
              </a:rPr>
              <a:t>¿Se publica en una revista académica o con revisión externa?</a:t>
            </a:r>
            <a:endParaRPr lang="es-ES" dirty="0"/>
          </a:p>
          <a:p>
            <a:pPr marL="342900" lvl="0" indent="-342900" algn="l" rtl="0">
              <a:lnSpc>
                <a:spcPct val="150000"/>
              </a:lnSpc>
              <a:spcBef>
                <a:spcPts val="1000"/>
              </a:spcBef>
              <a:spcAft>
                <a:spcPts val="0"/>
              </a:spcAft>
              <a:buClr>
                <a:schemeClr val="dk1"/>
              </a:buClr>
              <a:buSzPts val="2500"/>
              <a:buChar char="●"/>
            </a:pPr>
            <a:r>
              <a:rPr lang="es-ES" sz="2500" dirty="0">
                <a:solidFill>
                  <a:schemeClr val="dk1"/>
                </a:solidFill>
                <a:latin typeface="Open Sans"/>
                <a:ea typeface="Open Sans"/>
                <a:cs typeface="Open Sans"/>
                <a:sym typeface="Open Sans"/>
              </a:rPr>
              <a:t>¿Se indica la fecha de la última actualización?</a:t>
            </a:r>
            <a:endParaRPr lang="es-ES" dirty="0"/>
          </a:p>
          <a:p>
            <a:pPr marL="342900" lvl="0" indent="-342900" algn="l" rtl="0">
              <a:lnSpc>
                <a:spcPct val="150000"/>
              </a:lnSpc>
              <a:spcBef>
                <a:spcPts val="1000"/>
              </a:spcBef>
              <a:spcAft>
                <a:spcPts val="0"/>
              </a:spcAft>
              <a:buClr>
                <a:schemeClr val="dk1"/>
              </a:buClr>
              <a:buSzPts val="2500"/>
              <a:buChar char="●"/>
            </a:pPr>
            <a:r>
              <a:rPr lang="es-ES" sz="2500" dirty="0">
                <a:solidFill>
                  <a:schemeClr val="dk1"/>
                </a:solidFill>
                <a:latin typeface="Open Sans"/>
                <a:ea typeface="Open Sans"/>
                <a:cs typeface="Open Sans"/>
                <a:sym typeface="Open Sans"/>
              </a:rPr>
              <a:t>¿Hay un editor o alguien que compruebe o verifique la información?</a:t>
            </a:r>
            <a:endParaRPr lang="es-ES" dirty="0"/>
          </a:p>
          <a:p>
            <a:pPr marL="342900" lvl="0" indent="-342900" algn="l" rtl="0">
              <a:lnSpc>
                <a:spcPct val="150000"/>
              </a:lnSpc>
              <a:spcBef>
                <a:spcPts val="1000"/>
              </a:spcBef>
              <a:spcAft>
                <a:spcPts val="0"/>
              </a:spcAft>
              <a:buClr>
                <a:schemeClr val="dk1"/>
              </a:buClr>
              <a:buSzPts val="2500"/>
              <a:buChar char="●"/>
            </a:pPr>
            <a:r>
              <a:rPr lang="es-ES" sz="2500" dirty="0">
                <a:solidFill>
                  <a:schemeClr val="dk1"/>
                </a:solidFill>
                <a:latin typeface="Open Sans"/>
                <a:ea typeface="Open Sans"/>
                <a:cs typeface="Open Sans"/>
                <a:sym typeface="Open Sans"/>
              </a:rPr>
              <a:t>¿Hay errores de ortografía u otros problemas evidentes?</a:t>
            </a:r>
            <a:endParaRPr lang="es-ES" dirty="0"/>
          </a:p>
          <a:p>
            <a:pPr marL="0" lvl="0" indent="0" algn="l" rtl="0">
              <a:lnSpc>
                <a:spcPct val="150000"/>
              </a:lnSpc>
              <a:spcBef>
                <a:spcPts val="1000"/>
              </a:spcBef>
              <a:spcAft>
                <a:spcPts val="0"/>
              </a:spcAft>
              <a:buClr>
                <a:schemeClr val="dk1"/>
              </a:buClr>
              <a:buSzPts val="2500"/>
              <a:buNone/>
            </a:pPr>
            <a:endParaRPr lang="es-ES" sz="2500" dirty="0">
              <a:solidFill>
                <a:schemeClr val="dk1"/>
              </a:solidFill>
              <a:latin typeface="Open Sans"/>
              <a:ea typeface="Open Sans"/>
              <a:cs typeface="Open Sans"/>
              <a:sym typeface="Open San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15"/>
          <p:cNvSpPr txBox="1">
            <a:spLocks noGrp="1"/>
          </p:cNvSpPr>
          <p:nvPr>
            <p:ph type="title"/>
          </p:nvPr>
        </p:nvSpPr>
        <p:spPr>
          <a:xfrm>
            <a:off x="0" y="453113"/>
            <a:ext cx="8151223"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80"/>
              <a:buNone/>
            </a:pPr>
            <a:r>
              <a:rPr lang="es-ES" dirty="0">
                <a:solidFill>
                  <a:srgbClr val="586F7C"/>
                </a:solidFill>
                <a:latin typeface="Open Sans"/>
                <a:ea typeface="Open Sans"/>
                <a:cs typeface="Open Sans"/>
                <a:sym typeface="Open Sans"/>
              </a:rPr>
              <a:t>3. Objetividad</a:t>
            </a:r>
          </a:p>
        </p:txBody>
      </p:sp>
      <p:sp>
        <p:nvSpPr>
          <p:cNvPr id="208" name="Google Shape;208;p15"/>
          <p:cNvSpPr txBox="1">
            <a:spLocks noGrp="1"/>
          </p:cNvSpPr>
          <p:nvPr>
            <p:ph type="body" idx="1"/>
          </p:nvPr>
        </p:nvSpPr>
        <p:spPr>
          <a:xfrm>
            <a:off x="188483" y="1713482"/>
            <a:ext cx="10489703" cy="4338917"/>
          </a:xfrm>
          <a:prstGeom prst="rect">
            <a:avLst/>
          </a:prstGeom>
          <a:noFill/>
          <a:ln>
            <a:noFill/>
          </a:ln>
        </p:spPr>
        <p:txBody>
          <a:bodyPr spcFirstLastPara="1" wrap="square" lIns="91425" tIns="45700" rIns="91425" bIns="45700" anchor="t" anchorCtr="0">
            <a:noAutofit/>
          </a:bodyPr>
          <a:lstStyle/>
          <a:p>
            <a:pPr marL="469900" lvl="0" indent="-342900" algn="l" rtl="0">
              <a:lnSpc>
                <a:spcPct val="150000"/>
              </a:lnSpc>
              <a:spcBef>
                <a:spcPts val="1000"/>
              </a:spcBef>
              <a:spcAft>
                <a:spcPts val="0"/>
              </a:spcAft>
              <a:buClr>
                <a:schemeClr val="dk1"/>
              </a:buClr>
              <a:buSzPts val="2300"/>
              <a:buChar char="●"/>
            </a:pPr>
            <a:r>
              <a:rPr lang="es-ES" sz="2300" dirty="0">
                <a:solidFill>
                  <a:schemeClr val="dk1"/>
                </a:solidFill>
                <a:latin typeface="Open Sans"/>
                <a:ea typeface="Open Sans"/>
                <a:cs typeface="Open Sans"/>
                <a:sym typeface="Open Sans"/>
              </a:rPr>
              <a:t>¿Es objetiva la información presentada? </a:t>
            </a:r>
            <a:endParaRPr lang="es-ES" dirty="0"/>
          </a:p>
          <a:p>
            <a:pPr marL="469900" lvl="0" indent="-342900" algn="l" rtl="0">
              <a:lnSpc>
                <a:spcPct val="150000"/>
              </a:lnSpc>
              <a:spcBef>
                <a:spcPts val="1000"/>
              </a:spcBef>
              <a:spcAft>
                <a:spcPts val="0"/>
              </a:spcAft>
              <a:buClr>
                <a:schemeClr val="dk1"/>
              </a:buClr>
              <a:buSzPts val="2300"/>
              <a:buChar char="●"/>
            </a:pPr>
            <a:r>
              <a:rPr lang="es-ES" sz="2300" dirty="0">
                <a:solidFill>
                  <a:schemeClr val="dk1"/>
                </a:solidFill>
                <a:latin typeface="Open Sans"/>
                <a:ea typeface="Open Sans"/>
                <a:cs typeface="Open Sans"/>
                <a:sym typeface="Open Sans"/>
              </a:rPr>
              <a:t>¿Qué se sabe de quien la publica?</a:t>
            </a:r>
            <a:endParaRPr lang="es-ES" dirty="0"/>
          </a:p>
          <a:p>
            <a:pPr marL="469900" lvl="0" indent="-342900" algn="l" rtl="0">
              <a:lnSpc>
                <a:spcPct val="150000"/>
              </a:lnSpc>
              <a:spcBef>
                <a:spcPts val="1000"/>
              </a:spcBef>
              <a:spcAft>
                <a:spcPts val="0"/>
              </a:spcAft>
              <a:buClr>
                <a:schemeClr val="dk1"/>
              </a:buClr>
              <a:buSzPts val="2300"/>
              <a:buChar char="●"/>
            </a:pPr>
            <a:r>
              <a:rPr lang="es-ES" sz="2300" dirty="0">
                <a:solidFill>
                  <a:schemeClr val="dk1"/>
                </a:solidFill>
                <a:latin typeface="Open Sans"/>
                <a:ea typeface="Open Sans"/>
                <a:cs typeface="Open Sans"/>
                <a:sym typeface="Open Sans"/>
              </a:rPr>
              <a:t>¿Hay intenciones políticas, sociales o comerciales?</a:t>
            </a:r>
            <a:endParaRPr lang="es-ES" dirty="0"/>
          </a:p>
          <a:p>
            <a:pPr marL="469900" lvl="0" indent="-342900" algn="l" rtl="0">
              <a:lnSpc>
                <a:spcPct val="150000"/>
              </a:lnSpc>
              <a:spcBef>
                <a:spcPts val="1000"/>
              </a:spcBef>
              <a:spcAft>
                <a:spcPts val="0"/>
              </a:spcAft>
              <a:buClr>
                <a:schemeClr val="dk1"/>
              </a:buClr>
              <a:buSzPts val="2300"/>
              <a:buChar char="●"/>
            </a:pPr>
            <a:r>
              <a:rPr lang="es-ES" sz="2300" dirty="0">
                <a:solidFill>
                  <a:schemeClr val="dk1"/>
                </a:solidFill>
                <a:latin typeface="Open Sans"/>
                <a:ea typeface="Open Sans"/>
                <a:cs typeface="Open Sans"/>
                <a:sym typeface="Open Sans"/>
              </a:rPr>
              <a:t>¿Intenta informar o convencer de manera inadecuada?</a:t>
            </a:r>
            <a:endParaRPr lang="es-ES" dirty="0"/>
          </a:p>
          <a:p>
            <a:pPr marL="469900" lvl="0" indent="-342900" algn="l" rtl="0">
              <a:lnSpc>
                <a:spcPct val="150000"/>
              </a:lnSpc>
              <a:spcBef>
                <a:spcPts val="1000"/>
              </a:spcBef>
              <a:spcAft>
                <a:spcPts val="0"/>
              </a:spcAft>
              <a:buClr>
                <a:schemeClr val="dk1"/>
              </a:buClr>
              <a:buSzPts val="2300"/>
              <a:buChar char="●"/>
            </a:pPr>
            <a:r>
              <a:rPr lang="es-ES" sz="2300" dirty="0">
                <a:solidFill>
                  <a:schemeClr val="dk1"/>
                </a:solidFill>
                <a:latin typeface="Open Sans"/>
                <a:ea typeface="Open Sans"/>
                <a:cs typeface="Open Sans"/>
                <a:sym typeface="Open Sans"/>
              </a:rPr>
              <a:t>¿Hay equilibrio en la exposición de perspectivas contrarias?</a:t>
            </a:r>
            <a:endParaRPr lang="es-ES" dirty="0"/>
          </a:p>
          <a:p>
            <a:pPr marL="469900" lvl="0" indent="-342900" algn="l" rtl="0">
              <a:lnSpc>
                <a:spcPct val="150000"/>
              </a:lnSpc>
              <a:spcBef>
                <a:spcPts val="1000"/>
              </a:spcBef>
              <a:spcAft>
                <a:spcPts val="0"/>
              </a:spcAft>
              <a:buClr>
                <a:schemeClr val="dk1"/>
              </a:buClr>
              <a:buSzPts val="2300"/>
              <a:buChar char="●"/>
            </a:pPr>
            <a:r>
              <a:rPr lang="es-ES" sz="2300" dirty="0">
                <a:solidFill>
                  <a:schemeClr val="dk1"/>
                </a:solidFill>
                <a:latin typeface="Open Sans"/>
                <a:ea typeface="Open Sans"/>
                <a:cs typeface="Open Sans"/>
                <a:sym typeface="Open Sans"/>
              </a:rPr>
              <a:t>¿Qué tono se utiliza (enojo, sarcasmo, emotividad, objetividad)?</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16"/>
          <p:cNvSpPr txBox="1">
            <a:spLocks noGrp="1"/>
          </p:cNvSpPr>
          <p:nvPr>
            <p:ph type="title"/>
          </p:nvPr>
        </p:nvSpPr>
        <p:spPr>
          <a:xfrm>
            <a:off x="0" y="439761"/>
            <a:ext cx="7994469"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s-ES" dirty="0">
                <a:solidFill>
                  <a:srgbClr val="586F7C"/>
                </a:solidFill>
                <a:latin typeface="Open Sans"/>
                <a:ea typeface="Open Sans"/>
                <a:cs typeface="Open Sans"/>
                <a:sym typeface="Open Sans"/>
              </a:rPr>
              <a:t>4. Cobertura</a:t>
            </a:r>
          </a:p>
        </p:txBody>
      </p:sp>
      <p:sp>
        <p:nvSpPr>
          <p:cNvPr id="215" name="Google Shape;215;p16"/>
          <p:cNvSpPr txBox="1">
            <a:spLocks noGrp="1"/>
          </p:cNvSpPr>
          <p:nvPr>
            <p:ph type="body" idx="1"/>
          </p:nvPr>
        </p:nvSpPr>
        <p:spPr>
          <a:xfrm>
            <a:off x="429308" y="1816919"/>
            <a:ext cx="11213448" cy="4117716"/>
          </a:xfrm>
          <a:prstGeom prst="rect">
            <a:avLst/>
          </a:prstGeom>
          <a:noFill/>
          <a:ln>
            <a:noFill/>
          </a:ln>
        </p:spPr>
        <p:txBody>
          <a:bodyPr spcFirstLastPara="1" wrap="square" lIns="91425" tIns="45700" rIns="91425" bIns="45700" anchor="t" anchorCtr="0">
            <a:noAutofit/>
          </a:bodyPr>
          <a:lstStyle/>
          <a:p>
            <a:pPr marL="469900" lvl="0" indent="-342900" algn="l" rtl="0">
              <a:lnSpc>
                <a:spcPct val="150000"/>
              </a:lnSpc>
              <a:spcBef>
                <a:spcPts val="1000"/>
              </a:spcBef>
              <a:spcAft>
                <a:spcPts val="0"/>
              </a:spcAft>
              <a:buClr>
                <a:schemeClr val="dk1"/>
              </a:buClr>
              <a:buSzPts val="2500"/>
              <a:buChar char="●"/>
            </a:pPr>
            <a:r>
              <a:rPr lang="es-ES" dirty="0">
                <a:solidFill>
                  <a:schemeClr val="dk1"/>
                </a:solidFill>
                <a:latin typeface="Open Sans"/>
                <a:ea typeface="Open Sans"/>
                <a:cs typeface="Open Sans"/>
                <a:sym typeface="Open Sans"/>
              </a:rPr>
              <a:t>¿La información cubre las necesidades que perseguimos?</a:t>
            </a:r>
            <a:endParaRPr lang="es-ES" dirty="0"/>
          </a:p>
          <a:p>
            <a:pPr marL="469900" lvl="0" indent="-342900" algn="l" rtl="0">
              <a:lnSpc>
                <a:spcPct val="150000"/>
              </a:lnSpc>
              <a:spcBef>
                <a:spcPts val="1000"/>
              </a:spcBef>
              <a:spcAft>
                <a:spcPts val="0"/>
              </a:spcAft>
              <a:buClr>
                <a:schemeClr val="dk1"/>
              </a:buClr>
              <a:buSzPts val="2500"/>
              <a:buChar char="●"/>
            </a:pPr>
            <a:r>
              <a:rPr lang="es-ES" dirty="0">
                <a:solidFill>
                  <a:schemeClr val="dk1"/>
                </a:solidFill>
                <a:latin typeface="Open Sans"/>
                <a:ea typeface="Open Sans"/>
                <a:cs typeface="Open Sans"/>
                <a:sym typeface="Open Sans"/>
              </a:rPr>
              <a:t>¿La cobertura es básica o exhaustiva?</a:t>
            </a:r>
            <a:endParaRPr lang="es-ES" dirty="0"/>
          </a:p>
          <a:p>
            <a:pPr marL="469900" lvl="0" indent="-342900" algn="l" rtl="0">
              <a:lnSpc>
                <a:spcPct val="150000"/>
              </a:lnSpc>
              <a:spcBef>
                <a:spcPts val="1000"/>
              </a:spcBef>
              <a:spcAft>
                <a:spcPts val="0"/>
              </a:spcAft>
              <a:buClr>
                <a:schemeClr val="dk1"/>
              </a:buClr>
              <a:buSzPts val="2500"/>
              <a:buChar char="●"/>
            </a:pPr>
            <a:r>
              <a:rPr lang="es-ES" dirty="0">
                <a:solidFill>
                  <a:schemeClr val="dk1"/>
                </a:solidFill>
                <a:latin typeface="Open Sans"/>
                <a:ea typeface="Open Sans"/>
                <a:cs typeface="Open Sans"/>
                <a:sym typeface="Open Sans"/>
              </a:rPr>
              <a:t>¿Hay una sección “quiénes somos" que explique a qué se dedican?</a:t>
            </a:r>
            <a:endParaRPr lang="es-ES" dirty="0"/>
          </a:p>
          <a:p>
            <a:pPr marL="469900" lvl="0" indent="-342900" algn="l" rtl="0">
              <a:lnSpc>
                <a:spcPct val="150000"/>
              </a:lnSpc>
              <a:spcBef>
                <a:spcPts val="1000"/>
              </a:spcBef>
              <a:spcAft>
                <a:spcPts val="0"/>
              </a:spcAft>
              <a:buClr>
                <a:schemeClr val="dk1"/>
              </a:buClr>
              <a:buSzPts val="2500"/>
              <a:buChar char="●"/>
            </a:pPr>
            <a:r>
              <a:rPr lang="es-ES" dirty="0">
                <a:solidFill>
                  <a:schemeClr val="dk1"/>
                </a:solidFill>
                <a:latin typeface="Open Sans"/>
                <a:ea typeface="Open Sans"/>
                <a:cs typeface="Open Sans"/>
                <a:sym typeface="Open Sans"/>
              </a:rPr>
              <a:t>¿La información es pertinente para el tema que nos ocupa?</a:t>
            </a:r>
            <a:endParaRPr lang="es-ES" dirty="0"/>
          </a:p>
          <a:p>
            <a:pPr marL="469900" lvl="0" indent="-342900" algn="l" rtl="0">
              <a:lnSpc>
                <a:spcPct val="150000"/>
              </a:lnSpc>
              <a:spcBef>
                <a:spcPts val="1000"/>
              </a:spcBef>
              <a:spcAft>
                <a:spcPts val="0"/>
              </a:spcAft>
              <a:buClr>
                <a:schemeClr val="dk1"/>
              </a:buClr>
              <a:buSzPts val="2500"/>
              <a:buChar char="●"/>
            </a:pPr>
            <a:r>
              <a:rPr lang="es-ES" dirty="0">
                <a:solidFill>
                  <a:schemeClr val="dk1"/>
                </a:solidFill>
                <a:latin typeface="Open Sans"/>
                <a:ea typeface="Open Sans"/>
                <a:cs typeface="Open Sans"/>
                <a:sym typeface="Open Sans"/>
              </a:rPr>
              <a:t>¿La página contiene información que no se encuentra en otro sitio?</a:t>
            </a:r>
            <a:endParaRPr lang="es-ES" dirty="0"/>
          </a:p>
          <a:p>
            <a:pPr marL="469900" lvl="0" indent="-342900" algn="l" rtl="0">
              <a:lnSpc>
                <a:spcPct val="150000"/>
              </a:lnSpc>
              <a:spcBef>
                <a:spcPts val="1000"/>
              </a:spcBef>
              <a:spcAft>
                <a:spcPts val="0"/>
              </a:spcAft>
              <a:buClr>
                <a:schemeClr val="dk1"/>
              </a:buClr>
              <a:buSzPts val="2500"/>
              <a:buChar char="●"/>
            </a:pPr>
            <a:r>
              <a:rPr lang="es-ES" dirty="0">
                <a:solidFill>
                  <a:schemeClr val="dk1"/>
                </a:solidFill>
                <a:latin typeface="Open Sans"/>
                <a:ea typeface="Open Sans"/>
                <a:cs typeface="Open Sans"/>
                <a:sym typeface="Open Sans"/>
              </a:rPr>
              <a:t>¿Qué grado de profundidad tiene el material?</a:t>
            </a:r>
            <a:endParaRPr lang="es-ES" dirty="0"/>
          </a:p>
          <a:p>
            <a:pPr marL="469900" lvl="0" indent="-184150" algn="l" rtl="0">
              <a:lnSpc>
                <a:spcPct val="150000"/>
              </a:lnSpc>
              <a:spcBef>
                <a:spcPts val="1000"/>
              </a:spcBef>
              <a:spcAft>
                <a:spcPts val="0"/>
              </a:spcAft>
              <a:buClr>
                <a:schemeClr val="dk1"/>
              </a:buClr>
              <a:buSzPts val="2500"/>
              <a:buNone/>
            </a:pPr>
            <a:endParaRPr lang="es-ES" dirty="0">
              <a:solidFill>
                <a:schemeClr val="dk1"/>
              </a:solidFill>
              <a:latin typeface="Open Sans"/>
              <a:ea typeface="Open Sans"/>
              <a:cs typeface="Open Sans"/>
              <a:sym typeface="Open San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g727b3dbef2_0_57"/>
          <p:cNvSpPr txBox="1">
            <a:spLocks noGrp="1"/>
          </p:cNvSpPr>
          <p:nvPr>
            <p:ph type="title"/>
          </p:nvPr>
        </p:nvSpPr>
        <p:spPr>
          <a:xfrm>
            <a:off x="0" y="439761"/>
            <a:ext cx="7994400" cy="10809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3200"/>
              <a:buFont typeface="Trebuchet MS"/>
              <a:buNone/>
            </a:pPr>
            <a:r>
              <a:rPr lang="es-ES" sz="3400" dirty="0">
                <a:solidFill>
                  <a:srgbClr val="586F7C"/>
                </a:solidFill>
                <a:latin typeface="Open Sans"/>
                <a:ea typeface="Open Sans"/>
                <a:cs typeface="Open Sans"/>
                <a:sym typeface="Open Sans"/>
              </a:rPr>
              <a:t>5. Actualidad</a:t>
            </a:r>
          </a:p>
        </p:txBody>
      </p:sp>
      <p:sp>
        <p:nvSpPr>
          <p:cNvPr id="222" name="Google Shape;222;g727b3dbef2_0_57"/>
          <p:cNvSpPr txBox="1">
            <a:spLocks noGrp="1"/>
          </p:cNvSpPr>
          <p:nvPr>
            <p:ph type="body" idx="1"/>
          </p:nvPr>
        </p:nvSpPr>
        <p:spPr>
          <a:xfrm>
            <a:off x="97614" y="1728902"/>
            <a:ext cx="10947613" cy="4095900"/>
          </a:xfrm>
          <a:prstGeom prst="rect">
            <a:avLst/>
          </a:prstGeom>
          <a:noFill/>
          <a:ln>
            <a:noFill/>
          </a:ln>
        </p:spPr>
        <p:txBody>
          <a:bodyPr spcFirstLastPara="1" wrap="square" lIns="91425" tIns="45700" rIns="91425" bIns="45700" anchor="t" anchorCtr="0">
            <a:noAutofit/>
          </a:bodyPr>
          <a:lstStyle/>
          <a:p>
            <a:pPr marL="469900" lvl="0" indent="-342900" algn="l" rtl="0">
              <a:lnSpc>
                <a:spcPct val="200000"/>
              </a:lnSpc>
              <a:spcBef>
                <a:spcPts val="1000"/>
              </a:spcBef>
              <a:spcAft>
                <a:spcPts val="0"/>
              </a:spcAft>
              <a:buClr>
                <a:schemeClr val="dk1"/>
              </a:buClr>
              <a:buSzPts val="2500"/>
              <a:buChar char="●"/>
            </a:pPr>
            <a:r>
              <a:rPr lang="es-ES" sz="2500" dirty="0">
                <a:solidFill>
                  <a:schemeClr val="dk1"/>
                </a:solidFill>
                <a:latin typeface="Open Sans"/>
                <a:ea typeface="Open Sans"/>
                <a:cs typeface="Open Sans"/>
                <a:sym typeface="Open Sans"/>
              </a:rPr>
              <a:t>¿Cuándo se publicó la información?</a:t>
            </a:r>
            <a:endParaRPr lang="es-ES" dirty="0"/>
          </a:p>
          <a:p>
            <a:pPr marL="469900" lvl="0" indent="-342900" algn="l" rtl="0">
              <a:lnSpc>
                <a:spcPct val="200000"/>
              </a:lnSpc>
              <a:spcBef>
                <a:spcPts val="1000"/>
              </a:spcBef>
              <a:spcAft>
                <a:spcPts val="0"/>
              </a:spcAft>
              <a:buClr>
                <a:schemeClr val="dk1"/>
              </a:buClr>
              <a:buSzPts val="2500"/>
              <a:buChar char="●"/>
            </a:pPr>
            <a:r>
              <a:rPr lang="es-ES" sz="2500" dirty="0">
                <a:solidFill>
                  <a:schemeClr val="dk1"/>
                </a:solidFill>
                <a:latin typeface="Open Sans"/>
                <a:ea typeface="Open Sans"/>
                <a:cs typeface="Open Sans"/>
                <a:sym typeface="Open Sans"/>
              </a:rPr>
              <a:t>¿Cuándo se actualizó por última vez el sitio web?</a:t>
            </a:r>
            <a:endParaRPr lang="es-ES" dirty="0"/>
          </a:p>
          <a:p>
            <a:pPr marL="469900" lvl="0" indent="-342900" algn="l" rtl="0">
              <a:lnSpc>
                <a:spcPct val="200000"/>
              </a:lnSpc>
              <a:spcBef>
                <a:spcPts val="1000"/>
              </a:spcBef>
              <a:spcAft>
                <a:spcPts val="0"/>
              </a:spcAft>
              <a:buClr>
                <a:schemeClr val="dk1"/>
              </a:buClr>
              <a:buSzPts val="2500"/>
              <a:buChar char="●"/>
            </a:pPr>
            <a:r>
              <a:rPr lang="es-ES" sz="2500" dirty="0">
                <a:solidFill>
                  <a:schemeClr val="dk1"/>
                </a:solidFill>
                <a:latin typeface="Open Sans"/>
                <a:ea typeface="Open Sans"/>
                <a:cs typeface="Open Sans"/>
                <a:sym typeface="Open Sans"/>
              </a:rPr>
              <a:t>¿Importa la fecha de creación de la información que buscamos?</a:t>
            </a:r>
            <a:endParaRPr lang="es-ES" dirty="0"/>
          </a:p>
          <a:p>
            <a:pPr marL="469900" lvl="0" indent="-342900" algn="l" rtl="0">
              <a:lnSpc>
                <a:spcPct val="200000"/>
              </a:lnSpc>
              <a:spcBef>
                <a:spcPts val="1000"/>
              </a:spcBef>
              <a:spcAft>
                <a:spcPts val="0"/>
              </a:spcAft>
              <a:buClr>
                <a:schemeClr val="dk1"/>
              </a:buClr>
              <a:buSzPts val="2500"/>
              <a:buChar char="●"/>
            </a:pPr>
            <a:r>
              <a:rPr lang="es-ES" sz="2500" dirty="0">
                <a:solidFill>
                  <a:schemeClr val="dk1"/>
                </a:solidFill>
                <a:latin typeface="Open Sans"/>
                <a:ea typeface="Open Sans"/>
                <a:cs typeface="Open Sans"/>
                <a:sym typeface="Open Sans"/>
              </a:rPr>
              <a:t>¿Están actualizados los hiperenlaces? ¿Llevan a páginas existentes?</a:t>
            </a:r>
            <a:endParaRPr lang="es-ES" dirty="0"/>
          </a:p>
          <a:p>
            <a:pPr marL="469900" lvl="0" indent="-184150" algn="l" rtl="0">
              <a:lnSpc>
                <a:spcPct val="200000"/>
              </a:lnSpc>
              <a:spcBef>
                <a:spcPts val="1000"/>
              </a:spcBef>
              <a:spcAft>
                <a:spcPts val="0"/>
              </a:spcAft>
              <a:buClr>
                <a:schemeClr val="dk1"/>
              </a:buClr>
              <a:buSzPts val="2500"/>
              <a:buNone/>
            </a:pPr>
            <a:endParaRPr lang="es-ES" sz="2500" dirty="0">
              <a:solidFill>
                <a:schemeClr val="dk1"/>
              </a:solidFill>
              <a:latin typeface="Open Sans"/>
              <a:ea typeface="Open Sans"/>
              <a:cs typeface="Open Sans"/>
              <a:sym typeface="Open San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20"/>
          <p:cNvSpPr txBox="1">
            <a:spLocks noGrp="1"/>
          </p:cNvSpPr>
          <p:nvPr>
            <p:ph type="title"/>
          </p:nvPr>
        </p:nvSpPr>
        <p:spPr>
          <a:xfrm>
            <a:off x="0" y="437222"/>
            <a:ext cx="8138160"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Font typeface="Trebuchet MS"/>
              <a:buNone/>
            </a:pPr>
            <a:r>
              <a:rPr lang="es-ES" dirty="0">
                <a:solidFill>
                  <a:srgbClr val="586F7C"/>
                </a:solidFill>
                <a:latin typeface="Open Sans"/>
                <a:ea typeface="Open Sans"/>
                <a:cs typeface="Open Sans"/>
                <a:sym typeface="Open Sans"/>
              </a:rPr>
              <a:t>En síntesis</a:t>
            </a:r>
            <a:endParaRPr lang="es-ES" dirty="0">
              <a:solidFill>
                <a:srgbClr val="004890"/>
              </a:solidFill>
              <a:latin typeface="Open Sans"/>
              <a:ea typeface="Open Sans"/>
              <a:cs typeface="Open Sans"/>
              <a:sym typeface="Open Sans"/>
            </a:endParaRPr>
          </a:p>
        </p:txBody>
      </p:sp>
      <p:sp>
        <p:nvSpPr>
          <p:cNvPr id="229" name="Google Shape;229;p20"/>
          <p:cNvSpPr txBox="1">
            <a:spLocks noGrp="1"/>
          </p:cNvSpPr>
          <p:nvPr>
            <p:ph type="body" idx="1"/>
          </p:nvPr>
        </p:nvSpPr>
        <p:spPr>
          <a:xfrm>
            <a:off x="680321" y="2336873"/>
            <a:ext cx="9613800" cy="3599400"/>
          </a:xfrm>
          <a:prstGeom prst="rect">
            <a:avLst/>
          </a:prstGeom>
          <a:noFill/>
          <a:ln>
            <a:noFill/>
          </a:ln>
        </p:spPr>
        <p:txBody>
          <a:bodyPr spcFirstLastPara="1" wrap="square" lIns="91425" tIns="45700" rIns="91425" bIns="45700" anchor="t" anchorCtr="0">
            <a:normAutofit/>
          </a:bodyPr>
          <a:lstStyle/>
          <a:p>
            <a:pPr marL="460375" lvl="0" indent="-342900" algn="l" rtl="0">
              <a:lnSpc>
                <a:spcPct val="150000"/>
              </a:lnSpc>
              <a:spcBef>
                <a:spcPts val="1000"/>
              </a:spcBef>
              <a:spcAft>
                <a:spcPts val="0"/>
              </a:spcAft>
              <a:buClr>
                <a:schemeClr val="dk1"/>
              </a:buClr>
              <a:buSzPts val="1850"/>
              <a:buChar char="●"/>
            </a:pPr>
            <a:r>
              <a:rPr lang="es-ES" dirty="0">
                <a:solidFill>
                  <a:schemeClr val="dk1"/>
                </a:solidFill>
                <a:latin typeface="Open Sans"/>
                <a:ea typeface="Open Sans"/>
                <a:cs typeface="Open Sans"/>
                <a:sym typeface="Open Sans"/>
              </a:rPr>
              <a:t>En  esta lección se introducen los tipos de fuentes de información según su originalidad, las diversas herramientas de información, así como los recursos y los métodos para evaluar los recursos encontrados.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g727b3dbef2_0_81"/>
          <p:cNvSpPr txBox="1">
            <a:spLocks noGrp="1"/>
          </p:cNvSpPr>
          <p:nvPr>
            <p:ph type="title"/>
          </p:nvPr>
        </p:nvSpPr>
        <p:spPr>
          <a:xfrm>
            <a:off x="0" y="437222"/>
            <a:ext cx="8203500" cy="10809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3200"/>
              <a:buFont typeface="Gill Sans"/>
              <a:buNone/>
            </a:pPr>
            <a:r>
              <a:rPr lang="es-ES" dirty="0">
                <a:solidFill>
                  <a:srgbClr val="586F7C"/>
                </a:solidFill>
                <a:latin typeface="Open Sans"/>
                <a:ea typeface="Open Sans"/>
                <a:cs typeface="Open Sans"/>
                <a:sym typeface="Open Sans"/>
              </a:rPr>
              <a:t>Le invitamos a:</a:t>
            </a:r>
          </a:p>
        </p:txBody>
      </p:sp>
      <p:sp>
        <p:nvSpPr>
          <p:cNvPr id="4" name="Google Shape;258;g727b3dbef2_0_81">
            <a:extLst>
              <a:ext uri="{FF2B5EF4-FFF2-40B4-BE49-F238E27FC236}">
                <a16:creationId xmlns:a16="http://schemas.microsoft.com/office/drawing/2014/main" id="{BE71CA1D-798E-45A8-9965-E479BADF1B26}"/>
              </a:ext>
            </a:extLst>
          </p:cNvPr>
          <p:cNvSpPr txBox="1">
            <a:spLocks/>
          </p:cNvSpPr>
          <p:nvPr/>
        </p:nvSpPr>
        <p:spPr>
          <a:xfrm>
            <a:off x="656074" y="2094525"/>
            <a:ext cx="10560074" cy="35994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81000" algn="l" rtl="0">
              <a:lnSpc>
                <a:spcPct val="90000"/>
              </a:lnSpc>
              <a:spcBef>
                <a:spcPts val="1000"/>
              </a:spcBef>
              <a:spcAft>
                <a:spcPts val="0"/>
              </a:spcAft>
              <a:buClr>
                <a:schemeClr val="lt1"/>
              </a:buClr>
              <a:buSzPts val="2400"/>
              <a:buFont typeface="Arial"/>
              <a:buChar char="●"/>
              <a:defRPr sz="2400" b="0" i="0" u="none" strike="noStrike" cap="none">
                <a:solidFill>
                  <a:schemeClr val="dk2"/>
                </a:solidFill>
                <a:latin typeface="Arial"/>
                <a:ea typeface="Arial"/>
                <a:cs typeface="Arial"/>
                <a:sym typeface="Arial"/>
              </a:defRPr>
            </a:lvl1pPr>
            <a:lvl2pPr marL="914400" marR="0" lvl="1" indent="-355600" algn="l" rtl="0">
              <a:lnSpc>
                <a:spcPct val="90000"/>
              </a:lnSpc>
              <a:spcBef>
                <a:spcPts val="2100"/>
              </a:spcBef>
              <a:spcAft>
                <a:spcPts val="0"/>
              </a:spcAft>
              <a:buClr>
                <a:schemeClr val="lt1"/>
              </a:buClr>
              <a:buSzPts val="2000"/>
              <a:buFont typeface="Arial"/>
              <a:buChar char="○"/>
              <a:defRPr sz="2000" b="0" i="0" u="none" strike="noStrike" cap="none">
                <a:solidFill>
                  <a:schemeClr val="dk2"/>
                </a:solidFill>
                <a:latin typeface="Arial"/>
                <a:ea typeface="Arial"/>
                <a:cs typeface="Arial"/>
                <a:sym typeface="Arial"/>
              </a:defRPr>
            </a:lvl2pPr>
            <a:lvl3pPr marL="1371600" marR="0" lvl="2" indent="-342900" algn="l" rtl="0">
              <a:lnSpc>
                <a:spcPct val="90000"/>
              </a:lnSpc>
              <a:spcBef>
                <a:spcPts val="2100"/>
              </a:spcBef>
              <a:spcAft>
                <a:spcPts val="0"/>
              </a:spcAft>
              <a:buClr>
                <a:schemeClr val="lt1"/>
              </a:buClr>
              <a:buSzPts val="1800"/>
              <a:buFont typeface="Arial"/>
              <a:buChar char="■"/>
              <a:defRPr sz="1800" b="0" i="0" u="none" strike="noStrike" cap="none">
                <a:solidFill>
                  <a:schemeClr val="dk2"/>
                </a:solidFill>
                <a:latin typeface="Arial"/>
                <a:ea typeface="Arial"/>
                <a:cs typeface="Arial"/>
                <a:sym typeface="Arial"/>
              </a:defRPr>
            </a:lvl3pPr>
            <a:lvl4pPr marL="1828800" marR="0" lvl="3" indent="-330200" algn="l" rtl="0">
              <a:lnSpc>
                <a:spcPct val="90000"/>
              </a:lnSpc>
              <a:spcBef>
                <a:spcPts val="2100"/>
              </a:spcBef>
              <a:spcAft>
                <a:spcPts val="0"/>
              </a:spcAft>
              <a:buClr>
                <a:schemeClr val="lt1"/>
              </a:buClr>
              <a:buSzPts val="1600"/>
              <a:buFont typeface="Arial"/>
              <a:buChar char="●"/>
              <a:defRPr sz="1600" b="0" i="0" u="none" strike="noStrike" cap="none">
                <a:solidFill>
                  <a:schemeClr val="dk2"/>
                </a:solidFill>
                <a:latin typeface="Arial"/>
                <a:ea typeface="Arial"/>
                <a:cs typeface="Arial"/>
                <a:sym typeface="Arial"/>
              </a:defRPr>
            </a:lvl4pPr>
            <a:lvl5pPr marL="2286000" marR="0" lvl="4" indent="-330200" algn="l" rtl="0">
              <a:lnSpc>
                <a:spcPct val="90000"/>
              </a:lnSpc>
              <a:spcBef>
                <a:spcPts val="2100"/>
              </a:spcBef>
              <a:spcAft>
                <a:spcPts val="0"/>
              </a:spcAft>
              <a:buClr>
                <a:schemeClr val="lt1"/>
              </a:buClr>
              <a:buSzPts val="1600"/>
              <a:buFont typeface="Arial"/>
              <a:buChar char="○"/>
              <a:defRPr sz="1600" b="0" i="0" u="none" strike="noStrike" cap="none">
                <a:solidFill>
                  <a:schemeClr val="dk2"/>
                </a:solidFill>
                <a:latin typeface="Arial"/>
                <a:ea typeface="Arial"/>
                <a:cs typeface="Arial"/>
                <a:sym typeface="Arial"/>
              </a:defRPr>
            </a:lvl5pPr>
            <a:lvl6pPr marL="2743200" marR="0" lvl="5" indent="-342900" algn="l" rtl="0">
              <a:lnSpc>
                <a:spcPct val="90000"/>
              </a:lnSpc>
              <a:spcBef>
                <a:spcPts val="2100"/>
              </a:spcBef>
              <a:spcAft>
                <a:spcPts val="0"/>
              </a:spcAft>
              <a:buClr>
                <a:schemeClr val="lt1"/>
              </a:buClr>
              <a:buSzPts val="1800"/>
              <a:buFont typeface="Arial"/>
              <a:buChar char="■"/>
              <a:defRPr sz="1900" b="0" i="0" u="none" strike="noStrike" cap="none">
                <a:solidFill>
                  <a:schemeClr val="dk2"/>
                </a:solidFill>
                <a:latin typeface="Arial"/>
                <a:ea typeface="Arial"/>
                <a:cs typeface="Arial"/>
                <a:sym typeface="Arial"/>
              </a:defRPr>
            </a:lvl6pPr>
            <a:lvl7pPr marL="3200400" marR="0" lvl="6" indent="-342900" algn="l" rtl="0">
              <a:lnSpc>
                <a:spcPct val="90000"/>
              </a:lnSpc>
              <a:spcBef>
                <a:spcPts val="2100"/>
              </a:spcBef>
              <a:spcAft>
                <a:spcPts val="0"/>
              </a:spcAft>
              <a:buClr>
                <a:schemeClr val="lt1"/>
              </a:buClr>
              <a:buSzPts val="1800"/>
              <a:buFont typeface="Arial"/>
              <a:buChar char="●"/>
              <a:defRPr sz="1900" b="0" i="0" u="none" strike="noStrike" cap="none">
                <a:solidFill>
                  <a:schemeClr val="dk2"/>
                </a:solidFill>
                <a:latin typeface="Arial"/>
                <a:ea typeface="Arial"/>
                <a:cs typeface="Arial"/>
                <a:sym typeface="Arial"/>
              </a:defRPr>
            </a:lvl7pPr>
            <a:lvl8pPr marL="3657600" marR="0" lvl="7" indent="-342900" algn="l" rtl="0">
              <a:lnSpc>
                <a:spcPct val="90000"/>
              </a:lnSpc>
              <a:spcBef>
                <a:spcPts val="2100"/>
              </a:spcBef>
              <a:spcAft>
                <a:spcPts val="0"/>
              </a:spcAft>
              <a:buClr>
                <a:schemeClr val="lt1"/>
              </a:buClr>
              <a:buSzPts val="1800"/>
              <a:buFont typeface="Arial"/>
              <a:buChar char="○"/>
              <a:defRPr sz="1900" b="0" i="0" u="none" strike="noStrike" cap="none">
                <a:solidFill>
                  <a:schemeClr val="dk2"/>
                </a:solidFill>
                <a:latin typeface="Arial"/>
                <a:ea typeface="Arial"/>
                <a:cs typeface="Arial"/>
                <a:sym typeface="Arial"/>
              </a:defRPr>
            </a:lvl8pPr>
            <a:lvl9pPr marL="4114800" marR="0" lvl="8" indent="-342900" algn="l" rtl="0">
              <a:lnSpc>
                <a:spcPct val="90000"/>
              </a:lnSpc>
              <a:spcBef>
                <a:spcPts val="2100"/>
              </a:spcBef>
              <a:spcAft>
                <a:spcPts val="2100"/>
              </a:spcAft>
              <a:buClr>
                <a:schemeClr val="lt1"/>
              </a:buClr>
              <a:buSzPts val="1800"/>
              <a:buFont typeface="Arial"/>
              <a:buChar char="■"/>
              <a:defRPr sz="1900" b="0" i="0" u="none" strike="noStrike" cap="none">
                <a:solidFill>
                  <a:schemeClr val="dk2"/>
                </a:solidFill>
                <a:latin typeface="Arial"/>
                <a:ea typeface="Arial"/>
                <a:cs typeface="Arial"/>
                <a:sym typeface="Arial"/>
              </a:defRPr>
            </a:lvl9pPr>
          </a:lstStyle>
          <a:p>
            <a:pPr indent="-317500">
              <a:lnSpc>
                <a:spcPct val="150000"/>
              </a:lnSpc>
              <a:spcBef>
                <a:spcPts val="0"/>
              </a:spcBef>
              <a:buClr>
                <a:srgbClr val="586F7C"/>
              </a:buClr>
              <a:buSzPts val="1400"/>
              <a:buFont typeface="Open Sans"/>
              <a:buChar char="●"/>
            </a:pPr>
            <a:r>
              <a:rPr lang="es-ES" dirty="0">
                <a:solidFill>
                  <a:srgbClr val="586F7C"/>
                </a:solidFill>
                <a:latin typeface="Open Sans"/>
                <a:ea typeface="Open Sans"/>
                <a:cs typeface="Open Sans"/>
                <a:sym typeface="Open Sans"/>
              </a:rPr>
              <a:t>Visitarnos en </a:t>
            </a:r>
            <a:r>
              <a:rPr lang="es-ES" dirty="0">
                <a:solidFill>
                  <a:srgbClr val="586F7C"/>
                </a:solidFill>
                <a:uFill>
                  <a:noFill/>
                </a:uFill>
                <a:latin typeface="Open Sans"/>
                <a:ea typeface="Open Sans"/>
                <a:cs typeface="Open Sans"/>
                <a:sym typeface="Open Sans"/>
              </a:rPr>
              <a:t>https://www.research4life.org/es/</a:t>
            </a:r>
            <a:endParaRPr lang="es-ES" dirty="0">
              <a:solidFill>
                <a:srgbClr val="586F7C"/>
              </a:solidFill>
              <a:latin typeface="Open Sans"/>
              <a:ea typeface="Open Sans"/>
              <a:cs typeface="Open Sans"/>
              <a:sym typeface="Open Sans"/>
            </a:endParaRPr>
          </a:p>
          <a:p>
            <a:pPr indent="-317500">
              <a:lnSpc>
                <a:spcPct val="150000"/>
              </a:lnSpc>
              <a:spcBef>
                <a:spcPts val="0"/>
              </a:spcBef>
              <a:buClr>
                <a:srgbClr val="586F7C"/>
              </a:buClr>
              <a:buSzPts val="1400"/>
              <a:buFont typeface="Open Sans"/>
              <a:buChar char="●"/>
            </a:pPr>
            <a:r>
              <a:rPr lang="es-ES" dirty="0">
                <a:solidFill>
                  <a:srgbClr val="586F7C"/>
                </a:solidFill>
                <a:latin typeface="Open Sans"/>
                <a:ea typeface="Open Sans"/>
                <a:cs typeface="Open Sans"/>
                <a:sym typeface="Open Sans"/>
              </a:rPr>
              <a:t>Comunicarse con nosotros por </a:t>
            </a:r>
            <a:r>
              <a:rPr lang="es-ES" dirty="0">
                <a:solidFill>
                  <a:srgbClr val="586F7C"/>
                </a:solidFill>
                <a:uFill>
                  <a:noFill/>
                </a:uFill>
                <a:latin typeface="Open Sans"/>
                <a:ea typeface="Open Sans"/>
                <a:cs typeface="Open Sans"/>
                <a:sym typeface="Open Sans"/>
                <a:hlinkClick r:id="rId3"/>
              </a:rPr>
              <a:t>r4l@research4life.org</a:t>
            </a:r>
            <a:r>
              <a:rPr lang="es-ES" dirty="0">
                <a:solidFill>
                  <a:srgbClr val="586F7C"/>
                </a:solidFill>
                <a:uFill>
                  <a:noFill/>
                </a:uFill>
                <a:latin typeface="Open Sans"/>
                <a:ea typeface="Open Sans"/>
                <a:cs typeface="Open Sans"/>
                <a:sym typeface="Open Sans"/>
              </a:rPr>
              <a:t> </a:t>
            </a:r>
            <a:endParaRPr lang="es-ES" dirty="0">
              <a:solidFill>
                <a:srgbClr val="586F7C"/>
              </a:solidFill>
              <a:latin typeface="Open Sans"/>
              <a:ea typeface="Open Sans"/>
              <a:cs typeface="Open Sans"/>
              <a:sym typeface="Open Sans"/>
            </a:endParaRPr>
          </a:p>
          <a:p>
            <a:pPr indent="-317500">
              <a:lnSpc>
                <a:spcPct val="150000"/>
              </a:lnSpc>
              <a:spcBef>
                <a:spcPts val="0"/>
              </a:spcBef>
              <a:buClr>
                <a:srgbClr val="586F7C"/>
              </a:buClr>
              <a:buSzPts val="1400"/>
              <a:buFont typeface="Open Sans"/>
              <a:buChar char="●"/>
            </a:pPr>
            <a:r>
              <a:rPr lang="es-ES" dirty="0">
                <a:solidFill>
                  <a:srgbClr val="586F7C"/>
                </a:solidFill>
                <a:latin typeface="Open Sans"/>
                <a:ea typeface="Open Sans"/>
                <a:cs typeface="Open Sans"/>
                <a:sym typeface="Open Sans"/>
              </a:rPr>
              <a:t>Descubrir otros materiales didácticos [</a:t>
            </a:r>
            <a:r>
              <a:rPr lang="es-ES" sz="1500" u="sng" dirty="0">
                <a:solidFill>
                  <a:schemeClr val="hlink"/>
                </a:solidFill>
                <a:latin typeface="Open Sans"/>
                <a:ea typeface="Open Sans"/>
                <a:cs typeface="Open Sans"/>
                <a:sym typeface="Open Sans"/>
              </a:rPr>
              <a:t>https://www.research4life.org/es/training/</a:t>
            </a:r>
            <a:r>
              <a:rPr lang="es-ES" dirty="0">
                <a:solidFill>
                  <a:srgbClr val="586F7C"/>
                </a:solidFill>
                <a:latin typeface="Open Sans"/>
                <a:ea typeface="Open Sans"/>
                <a:cs typeface="Open Sans"/>
                <a:sym typeface="Open Sans"/>
              </a:rPr>
              <a:t>]</a:t>
            </a:r>
          </a:p>
          <a:p>
            <a:pPr indent="-317500">
              <a:lnSpc>
                <a:spcPct val="150000"/>
              </a:lnSpc>
              <a:spcBef>
                <a:spcPts val="0"/>
              </a:spcBef>
              <a:buClr>
                <a:srgbClr val="586F7C"/>
              </a:buClr>
              <a:buSzPts val="1400"/>
              <a:buFont typeface="Open Sans"/>
              <a:buChar char="●"/>
            </a:pPr>
            <a:r>
              <a:rPr lang="es-ES" dirty="0">
                <a:solidFill>
                  <a:srgbClr val="586F7C"/>
                </a:solidFill>
                <a:latin typeface="Open Sans"/>
                <a:ea typeface="Open Sans"/>
                <a:cs typeface="Open Sans"/>
                <a:sym typeface="Open Sans"/>
              </a:rPr>
              <a:t>Suscribirse al boletín de Research4Life [</a:t>
            </a:r>
            <a:r>
              <a:rPr lang="es-ES" sz="1500" u="sng" dirty="0">
                <a:solidFill>
                  <a:schemeClr val="hlink"/>
                </a:solidFill>
                <a:latin typeface="Open Sans"/>
                <a:ea typeface="Open Sans"/>
                <a:cs typeface="Open Sans"/>
                <a:sym typeface="Open Sans"/>
              </a:rPr>
              <a:t>https://www.research4life.org/es/newsletter/</a:t>
            </a:r>
            <a:r>
              <a:rPr lang="es-ES" dirty="0">
                <a:solidFill>
                  <a:srgbClr val="586F7C"/>
                </a:solidFill>
                <a:latin typeface="Open Sans"/>
                <a:ea typeface="Open Sans"/>
                <a:cs typeface="Open Sans"/>
                <a:sym typeface="Open Sans"/>
              </a:rPr>
              <a:t>]</a:t>
            </a:r>
          </a:p>
          <a:p>
            <a:pPr indent="-317500">
              <a:lnSpc>
                <a:spcPct val="150000"/>
              </a:lnSpc>
              <a:spcBef>
                <a:spcPts val="0"/>
              </a:spcBef>
              <a:buClr>
                <a:srgbClr val="586F7C"/>
              </a:buClr>
              <a:buSzPts val="1400"/>
              <a:buFont typeface="Open Sans"/>
              <a:buChar char="●"/>
            </a:pPr>
            <a:r>
              <a:rPr lang="es-ES" dirty="0">
                <a:solidFill>
                  <a:srgbClr val="586F7C"/>
                </a:solidFill>
                <a:latin typeface="Open Sans"/>
                <a:ea typeface="Open Sans"/>
                <a:cs typeface="Open Sans"/>
                <a:sym typeface="Open Sans"/>
              </a:rPr>
              <a:t>Ver los videos de Research4Life [</a:t>
            </a:r>
            <a:r>
              <a:rPr lang="es-ES" sz="1500" u="sng" dirty="0">
                <a:solidFill>
                  <a:schemeClr val="hlink"/>
                </a:solidFill>
                <a:latin typeface="Open Sans"/>
                <a:ea typeface="Open Sans"/>
                <a:cs typeface="Open Sans"/>
                <a:sym typeface="Open Sans"/>
              </a:rPr>
              <a:t>https://bit.ly/2w3CU5C</a:t>
            </a:r>
            <a:r>
              <a:rPr lang="es-ES" dirty="0">
                <a:solidFill>
                  <a:srgbClr val="586F7C"/>
                </a:solidFill>
                <a:latin typeface="Open Sans"/>
                <a:ea typeface="Open Sans"/>
                <a:cs typeface="Open Sans"/>
                <a:sym typeface="Open Sans"/>
              </a:rPr>
              <a:t>]</a:t>
            </a:r>
          </a:p>
          <a:p>
            <a:pPr indent="-317500">
              <a:lnSpc>
                <a:spcPct val="150000"/>
              </a:lnSpc>
              <a:spcBef>
                <a:spcPts val="0"/>
              </a:spcBef>
              <a:buClr>
                <a:srgbClr val="586F7C"/>
              </a:buClr>
              <a:buSzPts val="1400"/>
              <a:buFont typeface="Open Sans"/>
              <a:buChar char="●"/>
            </a:pPr>
            <a:r>
              <a:rPr lang="es-ES" dirty="0">
                <a:solidFill>
                  <a:srgbClr val="586F7C"/>
                </a:solidFill>
                <a:latin typeface="Open Sans"/>
                <a:ea typeface="Open Sans"/>
                <a:cs typeface="Open Sans"/>
                <a:sym typeface="Open Sans"/>
              </a:rPr>
              <a:t>Seguirnos en Twitter </a:t>
            </a:r>
            <a:r>
              <a:rPr lang="es-ES" sz="1800" dirty="0">
                <a:solidFill>
                  <a:srgbClr val="586F7C"/>
                </a:solidFill>
                <a:latin typeface="Open Sans"/>
                <a:ea typeface="Open Sans"/>
                <a:cs typeface="Open Sans"/>
                <a:sym typeface="Open Sans"/>
              </a:rPr>
              <a:t>@r4lpartnership </a:t>
            </a:r>
            <a:r>
              <a:rPr lang="es-ES" dirty="0">
                <a:solidFill>
                  <a:srgbClr val="586F7C"/>
                </a:solidFill>
                <a:latin typeface="Open Sans"/>
                <a:ea typeface="Open Sans"/>
                <a:cs typeface="Open Sans"/>
                <a:sym typeface="Open Sans"/>
              </a:rPr>
              <a:t>y Facebook </a:t>
            </a:r>
            <a:r>
              <a:rPr lang="es-ES" sz="1800" dirty="0">
                <a:solidFill>
                  <a:srgbClr val="586F7C"/>
                </a:solidFill>
                <a:latin typeface="Open Sans"/>
                <a:ea typeface="Open Sans"/>
                <a:cs typeface="Open Sans"/>
                <a:sym typeface="Open Sans"/>
              </a:rPr>
              <a:t>@R4Lpartnership</a:t>
            </a:r>
            <a:endParaRPr lang="es-ES" dirty="0">
              <a:solidFill>
                <a:srgbClr val="586F7C"/>
              </a:solidFill>
              <a:latin typeface="Open Sans"/>
              <a:ea typeface="Open Sans"/>
              <a:cs typeface="Open Sans"/>
              <a:sym typeface="Open San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39"/>
          <p:cNvSpPr txBox="1">
            <a:spLocks noGrp="1"/>
          </p:cNvSpPr>
          <p:nvPr>
            <p:ph type="title"/>
          </p:nvPr>
        </p:nvSpPr>
        <p:spPr>
          <a:xfrm>
            <a:off x="0" y="111303"/>
            <a:ext cx="9613800" cy="10809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3600"/>
              <a:buFont typeface="Trebuchet MS"/>
              <a:buNone/>
            </a:pPr>
            <a:r>
              <a:rPr lang="es-ES" dirty="0">
                <a:solidFill>
                  <a:srgbClr val="586F7C"/>
                </a:solidFill>
                <a:latin typeface="Open Sans"/>
                <a:ea typeface="Open Sans"/>
                <a:cs typeface="Open Sans"/>
                <a:sym typeface="Open Sans"/>
              </a:rPr>
              <a:t>Resumen</a:t>
            </a:r>
          </a:p>
        </p:txBody>
      </p:sp>
      <p:sp>
        <p:nvSpPr>
          <p:cNvPr id="82" name="Google Shape;82;p39"/>
          <p:cNvSpPr txBox="1">
            <a:spLocks noGrp="1"/>
          </p:cNvSpPr>
          <p:nvPr>
            <p:ph type="body" idx="1"/>
          </p:nvPr>
        </p:nvSpPr>
        <p:spPr>
          <a:xfrm>
            <a:off x="638122" y="1904804"/>
            <a:ext cx="10611130" cy="3897671"/>
          </a:xfrm>
          <a:prstGeom prst="rect">
            <a:avLst/>
          </a:prstGeom>
          <a:noFill/>
          <a:ln>
            <a:noFill/>
          </a:ln>
        </p:spPr>
        <p:txBody>
          <a:bodyPr spcFirstLastPara="1" wrap="square" lIns="91425" tIns="45700" rIns="91425" bIns="45700" anchor="t" anchorCtr="0">
            <a:normAutofit/>
          </a:bodyPr>
          <a:lstStyle/>
          <a:p>
            <a:pPr marL="228600" lvl="0" indent="-228600" algn="l" rtl="0">
              <a:lnSpc>
                <a:spcPct val="110000"/>
              </a:lnSpc>
              <a:spcBef>
                <a:spcPts val="0"/>
              </a:spcBef>
              <a:spcAft>
                <a:spcPts val="0"/>
              </a:spcAft>
              <a:buClr>
                <a:schemeClr val="dk2"/>
              </a:buClr>
              <a:buSzPts val="2400"/>
              <a:buFont typeface="Open Sans"/>
              <a:buChar char="●"/>
            </a:pPr>
            <a:r>
              <a:rPr lang="es-ES" dirty="0">
                <a:solidFill>
                  <a:schemeClr val="dk1"/>
                </a:solidFill>
                <a:latin typeface="Open Sans"/>
                <a:ea typeface="Open Sans"/>
                <a:cs typeface="Open Sans"/>
                <a:sym typeface="Open Sans"/>
              </a:rPr>
              <a:t>Buscar información pertinente	</a:t>
            </a:r>
          </a:p>
          <a:p>
            <a:pPr marL="228600" lvl="0" indent="-228600" algn="l" rtl="0">
              <a:lnSpc>
                <a:spcPct val="110000"/>
              </a:lnSpc>
              <a:spcBef>
                <a:spcPts val="0"/>
              </a:spcBef>
              <a:spcAft>
                <a:spcPts val="0"/>
              </a:spcAft>
              <a:buClr>
                <a:schemeClr val="dk2"/>
              </a:buClr>
              <a:buSzPts val="2400"/>
              <a:buFont typeface="Open Sans"/>
              <a:buChar char="●"/>
            </a:pPr>
            <a:r>
              <a:rPr lang="es-ES" dirty="0">
                <a:solidFill>
                  <a:schemeClr val="dk1"/>
                </a:solidFill>
                <a:latin typeface="Open Sans"/>
                <a:ea typeface="Open Sans"/>
                <a:cs typeface="Open Sans"/>
                <a:sym typeface="Open Sans"/>
              </a:rPr>
              <a:t>Nivel de información	</a:t>
            </a:r>
          </a:p>
          <a:p>
            <a:pPr marL="228600" lvl="0" indent="-228600" algn="l" rtl="0">
              <a:lnSpc>
                <a:spcPct val="110000"/>
              </a:lnSpc>
              <a:spcBef>
                <a:spcPts val="0"/>
              </a:spcBef>
              <a:spcAft>
                <a:spcPts val="0"/>
              </a:spcAft>
              <a:buClr>
                <a:schemeClr val="dk2"/>
              </a:buClr>
              <a:buSzPts val="2400"/>
              <a:buFont typeface="Open Sans"/>
              <a:buChar char="●"/>
            </a:pPr>
            <a:r>
              <a:rPr lang="es-ES" dirty="0">
                <a:solidFill>
                  <a:schemeClr val="dk1"/>
                </a:solidFill>
                <a:latin typeface="Open Sans"/>
                <a:ea typeface="Open Sans"/>
                <a:cs typeface="Open Sans"/>
                <a:sym typeface="Open Sans"/>
              </a:rPr>
              <a:t>Restringir la búsqueda para tener mejores resultados	</a:t>
            </a:r>
          </a:p>
          <a:p>
            <a:pPr marL="228600" lvl="0" indent="-228600" algn="l" rtl="0">
              <a:lnSpc>
                <a:spcPct val="110000"/>
              </a:lnSpc>
              <a:spcBef>
                <a:spcPts val="0"/>
              </a:spcBef>
              <a:spcAft>
                <a:spcPts val="0"/>
              </a:spcAft>
              <a:buClr>
                <a:schemeClr val="dk2"/>
              </a:buClr>
              <a:buSzPts val="2400"/>
              <a:buFont typeface="Open Sans"/>
              <a:buChar char="●"/>
            </a:pPr>
            <a:r>
              <a:rPr lang="es-ES" dirty="0">
                <a:solidFill>
                  <a:schemeClr val="dk1"/>
                </a:solidFill>
                <a:latin typeface="Open Sans"/>
                <a:ea typeface="Open Sans"/>
                <a:cs typeface="Open Sans"/>
                <a:sym typeface="Open Sans"/>
              </a:rPr>
              <a:t>Fuentes primarias, secundarias y terciarias	</a:t>
            </a:r>
          </a:p>
          <a:p>
            <a:pPr marL="228600" lvl="0" indent="-228600" algn="l" rtl="0">
              <a:lnSpc>
                <a:spcPct val="110000"/>
              </a:lnSpc>
              <a:spcBef>
                <a:spcPts val="0"/>
              </a:spcBef>
              <a:spcAft>
                <a:spcPts val="0"/>
              </a:spcAft>
              <a:buClr>
                <a:schemeClr val="dk2"/>
              </a:buClr>
              <a:buSzPts val="2400"/>
              <a:buFont typeface="Open Sans"/>
              <a:buChar char="●"/>
            </a:pPr>
            <a:r>
              <a:rPr lang="es-ES" dirty="0">
                <a:solidFill>
                  <a:schemeClr val="dk1"/>
                </a:solidFill>
                <a:latin typeface="Open Sans"/>
                <a:ea typeface="Open Sans"/>
                <a:cs typeface="Open Sans"/>
                <a:sym typeface="Open Sans"/>
              </a:rPr>
              <a:t>Información académica o popular	</a:t>
            </a:r>
          </a:p>
          <a:p>
            <a:pPr marL="228600" lvl="0" indent="-228600" algn="l" rtl="0">
              <a:lnSpc>
                <a:spcPct val="110000"/>
              </a:lnSpc>
              <a:spcBef>
                <a:spcPts val="0"/>
              </a:spcBef>
              <a:spcAft>
                <a:spcPts val="0"/>
              </a:spcAft>
              <a:buClr>
                <a:schemeClr val="dk2"/>
              </a:buClr>
              <a:buSzPts val="2400"/>
              <a:buFont typeface="Open Sans"/>
              <a:buChar char="●"/>
            </a:pPr>
            <a:r>
              <a:rPr lang="es-ES" dirty="0">
                <a:solidFill>
                  <a:schemeClr val="dk1"/>
                </a:solidFill>
                <a:latin typeface="Open Sans"/>
                <a:ea typeface="Open Sans"/>
                <a:cs typeface="Open Sans"/>
                <a:sym typeface="Open Sans"/>
              </a:rPr>
              <a:t>Tipos de recursos de información	</a:t>
            </a:r>
          </a:p>
          <a:p>
            <a:pPr marL="228600" lvl="0" indent="-228600" algn="l" rtl="0">
              <a:lnSpc>
                <a:spcPct val="110000"/>
              </a:lnSpc>
              <a:spcBef>
                <a:spcPts val="0"/>
              </a:spcBef>
              <a:spcAft>
                <a:spcPts val="0"/>
              </a:spcAft>
              <a:buClr>
                <a:schemeClr val="dk2"/>
              </a:buClr>
              <a:buSzPts val="2400"/>
              <a:buFont typeface="Open Sans"/>
              <a:buChar char="●"/>
            </a:pPr>
            <a:r>
              <a:rPr lang="es-ES" dirty="0">
                <a:solidFill>
                  <a:schemeClr val="dk1"/>
                </a:solidFill>
                <a:latin typeface="Open Sans"/>
                <a:ea typeface="Open Sans"/>
                <a:cs typeface="Open Sans"/>
                <a:sym typeface="Open Sans"/>
              </a:rPr>
              <a:t>Herramientas de acceso	</a:t>
            </a:r>
          </a:p>
          <a:p>
            <a:pPr marL="228600" lvl="0" indent="-228600" algn="l" rtl="0">
              <a:lnSpc>
                <a:spcPct val="110000"/>
              </a:lnSpc>
              <a:spcBef>
                <a:spcPts val="0"/>
              </a:spcBef>
              <a:spcAft>
                <a:spcPts val="0"/>
              </a:spcAft>
              <a:buClr>
                <a:schemeClr val="dk2"/>
              </a:buClr>
              <a:buSzPts val="2400"/>
              <a:buFont typeface="Open Sans"/>
              <a:buChar char="●"/>
            </a:pPr>
            <a:r>
              <a:rPr lang="es-ES" dirty="0">
                <a:solidFill>
                  <a:schemeClr val="dk1"/>
                </a:solidFill>
                <a:latin typeface="Open Sans"/>
                <a:ea typeface="Open Sans"/>
                <a:cs typeface="Open Sans"/>
                <a:sym typeface="Open Sans"/>
              </a:rPr>
              <a:t>Evaluar los recursos de información	</a:t>
            </a:r>
          </a:p>
          <a:p>
            <a:pPr marL="228600" lvl="0" indent="-228600" algn="l" rtl="0">
              <a:lnSpc>
                <a:spcPct val="110000"/>
              </a:lnSpc>
              <a:spcBef>
                <a:spcPts val="0"/>
              </a:spcBef>
              <a:spcAft>
                <a:spcPts val="0"/>
              </a:spcAft>
              <a:buClr>
                <a:schemeClr val="dk2"/>
              </a:buClr>
              <a:buSzPts val="2400"/>
              <a:buFont typeface="Open Sans"/>
              <a:buChar char="●"/>
            </a:pPr>
            <a:r>
              <a:rPr lang="es-ES" dirty="0">
                <a:solidFill>
                  <a:schemeClr val="dk1"/>
                </a:solidFill>
                <a:latin typeface="Open Sans"/>
                <a:ea typeface="Open Sans"/>
                <a:cs typeface="Open Sans"/>
                <a:sym typeface="Open Sans"/>
              </a:rPr>
              <a:t>Síntesis	</a:t>
            </a:r>
            <a:endParaRPr lang="es-ES" dirty="0">
              <a:solidFill>
                <a:schemeClr val="dk1"/>
              </a:solidFill>
            </a:endParaRPr>
          </a:p>
        </p:txBody>
      </p:sp>
      <p:sp>
        <p:nvSpPr>
          <p:cNvPr id="83" name="Google Shape;83;p39"/>
          <p:cNvSpPr txBox="1">
            <a:spLocks noGrp="1"/>
          </p:cNvSpPr>
          <p:nvPr>
            <p:ph type="dt" idx="10"/>
          </p:nvPr>
        </p:nvSpPr>
        <p:spPr>
          <a:xfrm>
            <a:off x="9434050" y="6455525"/>
            <a:ext cx="2743200" cy="326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r>
              <a:rPr lang="es-ES" sz="1200" dirty="0"/>
              <a:t>v. 1.0, abril del 2020</a:t>
            </a:r>
          </a:p>
        </p:txBody>
      </p:sp>
      <p:pic>
        <p:nvPicPr>
          <p:cNvPr id="84" name="Google Shape;84;p39"/>
          <p:cNvPicPr preferRelativeResize="0"/>
          <p:nvPr/>
        </p:nvPicPr>
        <p:blipFill rotWithShape="1">
          <a:blip r:embed="rId3">
            <a:alphaModFix/>
          </a:blip>
          <a:srcRect/>
          <a:stretch/>
        </p:blipFill>
        <p:spPr>
          <a:xfrm>
            <a:off x="81466" y="6515076"/>
            <a:ext cx="699175" cy="233648"/>
          </a:xfrm>
          <a:prstGeom prst="rect">
            <a:avLst/>
          </a:prstGeom>
          <a:noFill/>
          <a:ln>
            <a:noFill/>
          </a:ln>
        </p:spPr>
      </p:pic>
      <p:sp>
        <p:nvSpPr>
          <p:cNvPr id="85" name="Google Shape;85;p39"/>
          <p:cNvSpPr txBox="1"/>
          <p:nvPr/>
        </p:nvSpPr>
        <p:spPr>
          <a:xfrm>
            <a:off x="770025" y="6455513"/>
            <a:ext cx="9783900" cy="287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s-ES" sz="1200" b="0" i="0" u="none" strike="noStrike" cap="none" dirty="0">
                <a:solidFill>
                  <a:srgbClr val="000000"/>
                </a:solidFill>
                <a:latin typeface="Arial"/>
                <a:ea typeface="Arial"/>
                <a:cs typeface="Arial"/>
                <a:sym typeface="Arial"/>
              </a:rPr>
              <a:t>Este trabajo cuenta con una licencia de Creative Commons </a:t>
            </a:r>
            <a:r>
              <a:rPr lang="es-ES" sz="1200" b="0" i="0" u="none" strike="noStrike" cap="none" dirty="0">
                <a:solidFill>
                  <a:srgbClr val="000000"/>
                </a:solidFill>
                <a:latin typeface="Arial"/>
                <a:ea typeface="Arial"/>
                <a:cs typeface="Arial"/>
                <a:sym typeface="Arial"/>
                <a:hlinkClick r:id="rId4"/>
              </a:rPr>
              <a:t>Reconocimiento</a:t>
            </a:r>
            <a:r>
              <a:rPr lang="es-ES" sz="1200" b="0" i="0" u="sng" strike="noStrike" cap="none" dirty="0">
                <a:solidFill>
                  <a:schemeClr val="hlink"/>
                </a:solidFill>
                <a:latin typeface="Arial"/>
                <a:ea typeface="Arial"/>
                <a:cs typeface="Arial"/>
                <a:sym typeface="Arial"/>
                <a:hlinkClick r:id="rId4"/>
              </a:rPr>
              <a:t>-CompartirIgual 4.0 Internacional</a:t>
            </a:r>
            <a:r>
              <a:rPr lang="es-ES" sz="1200" b="0" i="0" u="none" strike="noStrike" cap="none" dirty="0">
                <a:solidFill>
                  <a:srgbClr val="000000"/>
                </a:solidFill>
                <a:latin typeface="Arial"/>
                <a:ea typeface="Arial"/>
                <a:cs typeface="Arial"/>
                <a:sym typeface="Arial"/>
              </a:rPr>
              <a:t> (CC BY-SA 4.0)</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pic>
        <p:nvPicPr>
          <p:cNvPr id="240" name="Google Shape;240;p1"/>
          <p:cNvPicPr preferRelativeResize="0"/>
          <p:nvPr/>
        </p:nvPicPr>
        <p:blipFill rotWithShape="1">
          <a:blip r:embed="rId3">
            <a:alphaModFix/>
          </a:blip>
          <a:srcRect/>
          <a:stretch/>
        </p:blipFill>
        <p:spPr>
          <a:xfrm>
            <a:off x="1325050" y="6158249"/>
            <a:ext cx="1523874" cy="633932"/>
          </a:xfrm>
          <a:prstGeom prst="rect">
            <a:avLst/>
          </a:prstGeom>
          <a:noFill/>
          <a:ln>
            <a:noFill/>
          </a:ln>
        </p:spPr>
      </p:pic>
      <p:pic>
        <p:nvPicPr>
          <p:cNvPr id="241" name="Google Shape;241;p1"/>
          <p:cNvPicPr preferRelativeResize="0"/>
          <p:nvPr/>
        </p:nvPicPr>
        <p:blipFill rotWithShape="1">
          <a:blip r:embed="rId4">
            <a:alphaModFix/>
          </a:blip>
          <a:srcRect/>
          <a:stretch/>
        </p:blipFill>
        <p:spPr>
          <a:xfrm>
            <a:off x="3280294" y="6217682"/>
            <a:ext cx="1962613" cy="515078"/>
          </a:xfrm>
          <a:prstGeom prst="rect">
            <a:avLst/>
          </a:prstGeom>
          <a:noFill/>
          <a:ln>
            <a:noFill/>
          </a:ln>
        </p:spPr>
      </p:pic>
      <p:pic>
        <p:nvPicPr>
          <p:cNvPr id="242" name="Google Shape;242;p1"/>
          <p:cNvPicPr preferRelativeResize="0"/>
          <p:nvPr/>
        </p:nvPicPr>
        <p:blipFill rotWithShape="1">
          <a:blip r:embed="rId5">
            <a:alphaModFix/>
          </a:blip>
          <a:srcRect/>
          <a:stretch/>
        </p:blipFill>
        <p:spPr>
          <a:xfrm>
            <a:off x="5987741" y="6128240"/>
            <a:ext cx="1612438" cy="693960"/>
          </a:xfrm>
          <a:prstGeom prst="rect">
            <a:avLst/>
          </a:prstGeom>
          <a:noFill/>
          <a:ln>
            <a:noFill/>
          </a:ln>
        </p:spPr>
      </p:pic>
      <p:pic>
        <p:nvPicPr>
          <p:cNvPr id="243" name="Google Shape;243;p1"/>
          <p:cNvPicPr preferRelativeResize="0"/>
          <p:nvPr/>
        </p:nvPicPr>
        <p:blipFill rotWithShape="1">
          <a:blip r:embed="rId6">
            <a:alphaModFix/>
          </a:blip>
          <a:srcRect/>
          <a:stretch/>
        </p:blipFill>
        <p:spPr>
          <a:xfrm>
            <a:off x="8080643" y="6191271"/>
            <a:ext cx="1468376" cy="567894"/>
          </a:xfrm>
          <a:prstGeom prst="rect">
            <a:avLst/>
          </a:prstGeom>
          <a:noFill/>
          <a:ln>
            <a:noFill/>
          </a:ln>
        </p:spPr>
      </p:pic>
      <p:pic>
        <p:nvPicPr>
          <p:cNvPr id="244" name="Google Shape;244;p1"/>
          <p:cNvPicPr preferRelativeResize="0"/>
          <p:nvPr/>
        </p:nvPicPr>
        <p:blipFill rotWithShape="1">
          <a:blip r:embed="rId7">
            <a:alphaModFix/>
          </a:blip>
          <a:srcRect/>
          <a:stretch/>
        </p:blipFill>
        <p:spPr>
          <a:xfrm>
            <a:off x="10029499" y="6163201"/>
            <a:ext cx="1468374" cy="624061"/>
          </a:xfrm>
          <a:prstGeom prst="rect">
            <a:avLst/>
          </a:prstGeom>
          <a:noFill/>
          <a:ln>
            <a:noFill/>
          </a:ln>
        </p:spPr>
      </p:pic>
      <p:sp>
        <p:nvSpPr>
          <p:cNvPr id="245" name="Google Shape;245;p1"/>
          <p:cNvSpPr/>
          <p:nvPr/>
        </p:nvSpPr>
        <p:spPr>
          <a:xfrm>
            <a:off x="1591800" y="2814175"/>
            <a:ext cx="9298800" cy="344705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es-ES" sz="3000" b="0" i="0" u="none" strike="noStrike" cap="none" dirty="0">
                <a:solidFill>
                  <a:srgbClr val="F8981D"/>
                </a:solidFill>
                <a:latin typeface="Open Sans"/>
                <a:ea typeface="Open Sans"/>
                <a:cs typeface="Open Sans"/>
                <a:sym typeface="Open Sans"/>
              </a:rPr>
              <a:t>Más información sobre Research4Life:</a:t>
            </a:r>
          </a:p>
          <a:p>
            <a:pPr marL="0" marR="0" lvl="0" indent="0" algn="ctr" rtl="0">
              <a:lnSpc>
                <a:spcPct val="100000"/>
              </a:lnSpc>
              <a:spcBef>
                <a:spcPts val="0"/>
              </a:spcBef>
              <a:spcAft>
                <a:spcPts val="0"/>
              </a:spcAft>
              <a:buClr>
                <a:srgbClr val="000000"/>
              </a:buClr>
              <a:buSzPts val="3000"/>
              <a:buFont typeface="Arial"/>
              <a:buNone/>
            </a:pPr>
            <a:endParaRPr lang="es-ES" sz="3000" b="0" i="0" u="none" strike="noStrike" cap="none" dirty="0">
              <a:solidFill>
                <a:srgbClr val="F8981D"/>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3000"/>
              <a:buFont typeface="Arial"/>
              <a:buNone/>
            </a:pPr>
            <a:r>
              <a:rPr lang="es-ES" sz="3000" b="0" i="0" u="sng" strike="noStrike" cap="none" dirty="0">
                <a:solidFill>
                  <a:schemeClr val="hlink"/>
                </a:solidFill>
                <a:latin typeface="Open Sans"/>
                <a:ea typeface="Open Sans"/>
                <a:cs typeface="Open Sans"/>
                <a:sym typeface="Open Sans"/>
                <a:hlinkClick r:id="rId8"/>
              </a:rPr>
              <a:t>https://www.research4life.org/es/</a:t>
            </a:r>
            <a:endParaRPr lang="es-ES" sz="3000" b="0" i="0" u="sng" strike="noStrike" cap="none" dirty="0">
              <a:solidFill>
                <a:schemeClr val="hlink"/>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3000"/>
              <a:buFont typeface="Arial"/>
              <a:buNone/>
            </a:pPr>
            <a:br>
              <a:rPr lang="es-ES" sz="3000" b="0" i="0" u="none" strike="noStrike" cap="none" dirty="0">
                <a:solidFill>
                  <a:srgbClr val="F8981D"/>
                </a:solidFill>
                <a:latin typeface="Open Sans"/>
                <a:ea typeface="Open Sans"/>
                <a:cs typeface="Open Sans"/>
                <a:sym typeface="Open Sans"/>
              </a:rPr>
            </a:br>
            <a:r>
              <a:rPr lang="es-ES" sz="3000" b="0" i="0" u="sng" strike="noStrike" cap="none" dirty="0">
                <a:solidFill>
                  <a:schemeClr val="hlink"/>
                </a:solidFill>
                <a:latin typeface="Open Sans"/>
                <a:ea typeface="Open Sans"/>
                <a:cs typeface="Open Sans"/>
                <a:sym typeface="Open Sans"/>
                <a:hlinkClick r:id="rId9"/>
              </a:rPr>
              <a:t>r4l@research4life.org </a:t>
            </a:r>
          </a:p>
          <a:p>
            <a:pPr marL="0" marR="0" lvl="0" indent="0" algn="l" rtl="0">
              <a:lnSpc>
                <a:spcPct val="100000"/>
              </a:lnSpc>
              <a:spcBef>
                <a:spcPts val="0"/>
              </a:spcBef>
              <a:spcAft>
                <a:spcPts val="0"/>
              </a:spcAft>
              <a:buClr>
                <a:srgbClr val="000000"/>
              </a:buClr>
              <a:buSzPts val="2000"/>
              <a:buFont typeface="Arial"/>
              <a:buNone/>
            </a:pPr>
            <a:br>
              <a:rPr lang="es-ES" sz="2000" b="0" i="0" u="none" strike="noStrike" cap="none" dirty="0">
                <a:solidFill>
                  <a:srgbClr val="F8981D"/>
                </a:solidFill>
                <a:latin typeface="Open Sans"/>
                <a:ea typeface="Open Sans"/>
                <a:cs typeface="Open Sans"/>
                <a:sym typeface="Open Sans"/>
              </a:rPr>
            </a:br>
            <a:br>
              <a:rPr lang="es-ES" sz="2000" b="0" i="0" u="none" strike="noStrike" cap="none" dirty="0">
                <a:solidFill>
                  <a:srgbClr val="586F7C"/>
                </a:solidFill>
                <a:latin typeface="Open Sans"/>
                <a:ea typeface="Open Sans"/>
                <a:cs typeface="Open Sans"/>
                <a:sym typeface="Open Sans"/>
              </a:rPr>
            </a:br>
            <a:br>
              <a:rPr lang="es-ES" sz="1400" b="0" i="0" u="none" strike="noStrike" cap="none" dirty="0">
                <a:solidFill>
                  <a:srgbClr val="F8981D"/>
                </a:solidFill>
                <a:latin typeface="Open Sans"/>
                <a:ea typeface="Open Sans"/>
                <a:cs typeface="Open Sans"/>
                <a:sym typeface="Open Sans"/>
              </a:rPr>
            </a:br>
            <a:endParaRPr lang="es-ES" sz="1400" b="0" i="0" u="none" strike="noStrike" cap="none" dirty="0">
              <a:solidFill>
                <a:srgbClr val="F8981D"/>
              </a:solidFill>
              <a:latin typeface="Open Sans"/>
              <a:ea typeface="Open Sans"/>
              <a:cs typeface="Open Sans"/>
              <a:sym typeface="Open Sans"/>
            </a:endParaRPr>
          </a:p>
        </p:txBody>
      </p:sp>
      <p:sp>
        <p:nvSpPr>
          <p:cNvPr id="246" name="Google Shape;246;p1"/>
          <p:cNvSpPr txBox="1"/>
          <p:nvPr/>
        </p:nvSpPr>
        <p:spPr>
          <a:xfrm>
            <a:off x="-2" y="5674296"/>
            <a:ext cx="12192000" cy="369300"/>
          </a:xfrm>
          <a:prstGeom prst="rect">
            <a:avLst/>
          </a:prstGeom>
          <a:solidFill>
            <a:srgbClr val="586F7C"/>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s-ES" sz="1800" b="0" i="0" u="none" strike="noStrike" cap="none" dirty="0">
                <a:solidFill>
                  <a:schemeClr val="lt1"/>
                </a:solidFill>
                <a:latin typeface="Open Sans"/>
                <a:ea typeface="Open Sans"/>
                <a:cs typeface="Open Sans"/>
                <a:sym typeface="Open Sans"/>
              </a:rPr>
              <a:t>Research4Life es una alianza público-privada de cinco programas: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2"/>
          <p:cNvSpPr txBox="1">
            <a:spLocks noGrp="1"/>
          </p:cNvSpPr>
          <p:nvPr>
            <p:ph type="title"/>
          </p:nvPr>
        </p:nvSpPr>
        <p:spPr>
          <a:xfrm>
            <a:off x="0" y="420834"/>
            <a:ext cx="7707086"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Font typeface="Gill Sans"/>
              <a:buNone/>
            </a:pPr>
            <a:r>
              <a:rPr lang="es-ES" dirty="0">
                <a:solidFill>
                  <a:srgbClr val="586F7C"/>
                </a:solidFill>
                <a:latin typeface="Open Sans"/>
                <a:ea typeface="Open Sans"/>
                <a:cs typeface="Open Sans"/>
                <a:sym typeface="Open Sans"/>
              </a:rPr>
              <a:t>Objetivos didácticos</a:t>
            </a:r>
          </a:p>
        </p:txBody>
      </p:sp>
      <p:sp>
        <p:nvSpPr>
          <p:cNvPr id="92" name="Google Shape;92;p2"/>
          <p:cNvSpPr txBox="1">
            <a:spLocks noGrp="1"/>
          </p:cNvSpPr>
          <p:nvPr>
            <p:ph type="body" idx="1"/>
          </p:nvPr>
        </p:nvSpPr>
        <p:spPr>
          <a:xfrm>
            <a:off x="680321" y="2336873"/>
            <a:ext cx="9613800" cy="3599400"/>
          </a:xfrm>
          <a:prstGeom prst="rect">
            <a:avLst/>
          </a:prstGeom>
          <a:noFill/>
          <a:ln>
            <a:noFill/>
          </a:ln>
        </p:spPr>
        <p:txBody>
          <a:bodyPr spcFirstLastPara="1" wrap="square" lIns="91425" tIns="45700" rIns="91425" bIns="45700" anchor="t" anchorCtr="0">
            <a:normAutofit/>
          </a:bodyPr>
          <a:lstStyle/>
          <a:p>
            <a:pPr marL="355600" lvl="0" indent="-342900" algn="l" rtl="0">
              <a:lnSpc>
                <a:spcPct val="120000"/>
              </a:lnSpc>
              <a:spcBef>
                <a:spcPts val="0"/>
              </a:spcBef>
              <a:spcAft>
                <a:spcPts val="0"/>
              </a:spcAft>
              <a:buClr>
                <a:schemeClr val="dk2"/>
              </a:buClr>
              <a:buSzPts val="2200"/>
              <a:buChar char="●"/>
            </a:pPr>
            <a:r>
              <a:rPr lang="es-ES" dirty="0">
                <a:solidFill>
                  <a:schemeClr val="dk1"/>
                </a:solidFill>
                <a:latin typeface="Open Sans"/>
                <a:ea typeface="Open Sans"/>
                <a:cs typeface="Open Sans"/>
                <a:sym typeface="Open Sans"/>
              </a:rPr>
              <a:t>Encontrar fuentes de información pertinentes</a:t>
            </a:r>
            <a:endParaRPr lang="es-ES" dirty="0"/>
          </a:p>
          <a:p>
            <a:pPr marL="355600" lvl="0" indent="-342900" algn="l" rtl="0">
              <a:lnSpc>
                <a:spcPct val="120000"/>
              </a:lnSpc>
              <a:spcBef>
                <a:spcPts val="0"/>
              </a:spcBef>
              <a:spcAft>
                <a:spcPts val="0"/>
              </a:spcAft>
              <a:buClr>
                <a:schemeClr val="dk2"/>
              </a:buClr>
              <a:buSzPts val="2200"/>
              <a:buChar char="●"/>
            </a:pPr>
            <a:r>
              <a:rPr lang="es-ES" dirty="0">
                <a:solidFill>
                  <a:schemeClr val="dk1"/>
                </a:solidFill>
                <a:latin typeface="Open Sans"/>
                <a:ea typeface="Open Sans"/>
                <a:cs typeface="Open Sans"/>
                <a:sym typeface="Open Sans"/>
              </a:rPr>
              <a:t>Distinguir los diferentes tipos de recursos de información </a:t>
            </a:r>
            <a:endParaRPr lang="es-ES" dirty="0"/>
          </a:p>
          <a:p>
            <a:pPr marL="355600" lvl="0" indent="-342900" algn="l" rtl="0">
              <a:lnSpc>
                <a:spcPct val="120000"/>
              </a:lnSpc>
              <a:spcBef>
                <a:spcPts val="0"/>
              </a:spcBef>
              <a:spcAft>
                <a:spcPts val="0"/>
              </a:spcAft>
              <a:buClr>
                <a:schemeClr val="dk2"/>
              </a:buClr>
              <a:buSzPts val="2200"/>
              <a:buChar char="●"/>
            </a:pPr>
            <a:r>
              <a:rPr lang="es-ES" dirty="0">
                <a:solidFill>
                  <a:schemeClr val="dk1"/>
                </a:solidFill>
                <a:latin typeface="Open Sans"/>
                <a:ea typeface="Open Sans"/>
                <a:cs typeface="Open Sans"/>
                <a:sym typeface="Open Sans"/>
              </a:rPr>
              <a:t>Familiarizarse con los criterios de evaluación </a:t>
            </a:r>
            <a:br>
              <a:rPr lang="es-ES" dirty="0">
                <a:solidFill>
                  <a:schemeClr val="dk1"/>
                </a:solidFill>
                <a:latin typeface="Open Sans"/>
                <a:ea typeface="Open Sans"/>
                <a:cs typeface="Open Sans"/>
                <a:sym typeface="Open Sans"/>
              </a:rPr>
            </a:br>
            <a:r>
              <a:rPr lang="es-ES" dirty="0">
                <a:solidFill>
                  <a:schemeClr val="dk1"/>
                </a:solidFill>
                <a:latin typeface="Open Sans"/>
                <a:ea typeface="Open Sans"/>
                <a:cs typeface="Open Sans"/>
                <a:sym typeface="Open Sans"/>
              </a:rPr>
              <a:t>de los recursos de información</a:t>
            </a:r>
            <a:endParaRPr lang="es-E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3"/>
          <p:cNvSpPr txBox="1">
            <a:spLocks noGrp="1"/>
          </p:cNvSpPr>
          <p:nvPr>
            <p:ph type="title"/>
          </p:nvPr>
        </p:nvSpPr>
        <p:spPr>
          <a:xfrm>
            <a:off x="0" y="493222"/>
            <a:ext cx="8033657" cy="9753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s-ES" dirty="0">
                <a:solidFill>
                  <a:srgbClr val="586F7C"/>
                </a:solidFill>
                <a:latin typeface="Open Sans"/>
                <a:ea typeface="Open Sans"/>
                <a:cs typeface="Open Sans"/>
                <a:sym typeface="Open Sans"/>
              </a:rPr>
              <a:t>Buscar información pertinente</a:t>
            </a:r>
          </a:p>
        </p:txBody>
      </p:sp>
      <p:sp>
        <p:nvSpPr>
          <p:cNvPr id="99" name="Google Shape;99;p3"/>
          <p:cNvSpPr txBox="1">
            <a:spLocks noGrp="1"/>
          </p:cNvSpPr>
          <p:nvPr>
            <p:ph type="body" idx="1"/>
          </p:nvPr>
        </p:nvSpPr>
        <p:spPr>
          <a:xfrm>
            <a:off x="272423" y="1937325"/>
            <a:ext cx="11423047" cy="4678500"/>
          </a:xfrm>
          <a:prstGeom prst="rect">
            <a:avLst/>
          </a:prstGeom>
          <a:noFill/>
          <a:ln>
            <a:noFill/>
          </a:ln>
        </p:spPr>
        <p:txBody>
          <a:bodyPr spcFirstLastPara="1" wrap="square" lIns="91425" tIns="45700" rIns="91425" bIns="45700" anchor="t" anchorCtr="0">
            <a:normAutofit/>
          </a:bodyPr>
          <a:lstStyle/>
          <a:p>
            <a:pPr marL="12700" lvl="0" indent="0" algn="l" rtl="0">
              <a:lnSpc>
                <a:spcPct val="120000"/>
              </a:lnSpc>
              <a:spcBef>
                <a:spcPts val="0"/>
              </a:spcBef>
              <a:spcAft>
                <a:spcPts val="0"/>
              </a:spcAft>
              <a:buClr>
                <a:schemeClr val="dk2"/>
              </a:buClr>
              <a:buSzPts val="2200"/>
              <a:buNone/>
            </a:pPr>
            <a:r>
              <a:rPr lang="es-ES" sz="2800" dirty="0">
                <a:solidFill>
                  <a:schemeClr val="dk1"/>
                </a:solidFill>
                <a:latin typeface="Open Sans"/>
                <a:ea typeface="Open Sans"/>
                <a:cs typeface="Open Sans"/>
                <a:sym typeface="Open Sans"/>
              </a:rPr>
              <a:t>Hay diversas herramientas y servicios para documentarse </a:t>
            </a:r>
            <a:br>
              <a:rPr lang="es-ES" sz="2800" dirty="0">
                <a:solidFill>
                  <a:schemeClr val="dk1"/>
                </a:solidFill>
                <a:latin typeface="Open Sans"/>
                <a:ea typeface="Open Sans"/>
                <a:cs typeface="Open Sans"/>
                <a:sym typeface="Open Sans"/>
              </a:rPr>
            </a:br>
            <a:r>
              <a:rPr lang="es-ES" sz="2800" dirty="0">
                <a:solidFill>
                  <a:schemeClr val="dk1"/>
                </a:solidFill>
                <a:latin typeface="Open Sans"/>
                <a:ea typeface="Open Sans"/>
                <a:cs typeface="Open Sans"/>
                <a:sym typeface="Open Sans"/>
              </a:rPr>
              <a:t>en internet.</a:t>
            </a:r>
            <a:endParaRPr lang="es-ES" dirty="0"/>
          </a:p>
          <a:p>
            <a:pPr marL="12700" lvl="0" indent="0" algn="l" rtl="0">
              <a:lnSpc>
                <a:spcPct val="120000"/>
              </a:lnSpc>
              <a:spcBef>
                <a:spcPts val="0"/>
              </a:spcBef>
              <a:spcAft>
                <a:spcPts val="0"/>
              </a:spcAft>
              <a:buClr>
                <a:schemeClr val="dk2"/>
              </a:buClr>
              <a:buSzPts val="2200"/>
              <a:buNone/>
            </a:pPr>
            <a:endParaRPr lang="es-ES" sz="1200" dirty="0">
              <a:solidFill>
                <a:schemeClr val="dk1"/>
              </a:solidFill>
              <a:latin typeface="Open Sans"/>
              <a:ea typeface="Open Sans"/>
              <a:cs typeface="Open Sans"/>
              <a:sym typeface="Open Sans"/>
            </a:endParaRPr>
          </a:p>
          <a:p>
            <a:pPr marL="12700" lvl="0" indent="0" algn="l" rtl="0">
              <a:lnSpc>
                <a:spcPct val="120000"/>
              </a:lnSpc>
              <a:spcBef>
                <a:spcPts val="0"/>
              </a:spcBef>
              <a:spcAft>
                <a:spcPts val="0"/>
              </a:spcAft>
              <a:buClr>
                <a:schemeClr val="dk2"/>
              </a:buClr>
              <a:buSzPts val="2200"/>
              <a:buNone/>
            </a:pPr>
            <a:r>
              <a:rPr lang="es-ES" sz="2800" dirty="0">
                <a:solidFill>
                  <a:schemeClr val="dk1"/>
                </a:solidFill>
                <a:latin typeface="Open Sans"/>
                <a:ea typeface="Open Sans"/>
                <a:cs typeface="Open Sans"/>
                <a:sym typeface="Open Sans"/>
              </a:rPr>
              <a:t>Los administradores de información ayudan a los investigadores a:</a:t>
            </a:r>
            <a:endParaRPr lang="es-ES" dirty="0"/>
          </a:p>
          <a:p>
            <a:pPr marL="984250" lvl="0" indent="-514350" algn="l" rtl="0">
              <a:lnSpc>
                <a:spcPct val="120000"/>
              </a:lnSpc>
              <a:spcBef>
                <a:spcPts val="0"/>
              </a:spcBef>
              <a:spcAft>
                <a:spcPts val="0"/>
              </a:spcAft>
              <a:buClr>
                <a:schemeClr val="dk2"/>
              </a:buClr>
              <a:buSzPts val="2200"/>
              <a:buFont typeface="Arial"/>
              <a:buAutoNum type="romanLcPeriod"/>
            </a:pPr>
            <a:r>
              <a:rPr lang="es-ES" sz="2300" dirty="0">
                <a:solidFill>
                  <a:schemeClr val="dk1"/>
                </a:solidFill>
                <a:latin typeface="Open Sans"/>
                <a:ea typeface="Open Sans"/>
                <a:cs typeface="Open Sans"/>
                <a:sym typeface="Open Sans"/>
              </a:rPr>
              <a:t>encontrar diferentes tipos de fuentes;</a:t>
            </a:r>
            <a:endParaRPr lang="es-ES" dirty="0"/>
          </a:p>
          <a:p>
            <a:pPr marL="984250" lvl="0" indent="-514350" algn="l" rtl="0">
              <a:lnSpc>
                <a:spcPct val="120000"/>
              </a:lnSpc>
              <a:spcBef>
                <a:spcPts val="0"/>
              </a:spcBef>
              <a:spcAft>
                <a:spcPts val="0"/>
              </a:spcAft>
              <a:buClr>
                <a:schemeClr val="dk2"/>
              </a:buClr>
              <a:buSzPts val="2200"/>
              <a:buFont typeface="Arial"/>
              <a:buAutoNum type="romanLcPeriod"/>
            </a:pPr>
            <a:r>
              <a:rPr lang="es-ES" sz="2300" dirty="0">
                <a:solidFill>
                  <a:schemeClr val="dk1"/>
                </a:solidFill>
                <a:latin typeface="Open Sans"/>
                <a:ea typeface="Open Sans"/>
                <a:cs typeface="Open Sans"/>
                <a:sym typeface="Open Sans"/>
              </a:rPr>
              <a:t>evaluar la originalidad de las fuentes;</a:t>
            </a:r>
            <a:endParaRPr lang="es-ES" dirty="0"/>
          </a:p>
          <a:p>
            <a:pPr marL="984250" lvl="0" indent="-514350" algn="l" rtl="0">
              <a:lnSpc>
                <a:spcPct val="120000"/>
              </a:lnSpc>
              <a:spcBef>
                <a:spcPts val="0"/>
              </a:spcBef>
              <a:spcAft>
                <a:spcPts val="0"/>
              </a:spcAft>
              <a:buClr>
                <a:schemeClr val="dk2"/>
              </a:buClr>
              <a:buSzPts val="2200"/>
              <a:buFont typeface="Arial"/>
              <a:buAutoNum type="romanLcPeriod"/>
            </a:pPr>
            <a:r>
              <a:rPr lang="es-ES" sz="2300" dirty="0">
                <a:solidFill>
                  <a:schemeClr val="dk1"/>
                </a:solidFill>
                <a:latin typeface="Open Sans"/>
                <a:ea typeface="Open Sans"/>
                <a:cs typeface="Open Sans"/>
                <a:sym typeface="Open Sans"/>
              </a:rPr>
              <a:t>aconsejar qué herramientas y recursos usar; </a:t>
            </a:r>
            <a:endParaRPr lang="es-ES" dirty="0"/>
          </a:p>
          <a:p>
            <a:pPr marL="984250" lvl="0" indent="-514350" algn="l" rtl="0">
              <a:lnSpc>
                <a:spcPct val="120000"/>
              </a:lnSpc>
              <a:spcBef>
                <a:spcPts val="0"/>
              </a:spcBef>
              <a:spcAft>
                <a:spcPts val="0"/>
              </a:spcAft>
              <a:buClr>
                <a:schemeClr val="dk2"/>
              </a:buClr>
              <a:buSzPts val="2200"/>
              <a:buFont typeface="Arial"/>
              <a:buAutoNum type="romanLcPeriod"/>
            </a:pPr>
            <a:r>
              <a:rPr lang="es-ES" sz="2300" dirty="0">
                <a:solidFill>
                  <a:schemeClr val="dk1"/>
                </a:solidFill>
                <a:latin typeface="Open Sans"/>
                <a:ea typeface="Open Sans"/>
                <a:cs typeface="Open Sans"/>
                <a:sym typeface="Open Sans"/>
              </a:rPr>
              <a:t>emplear técnicas de búsqueda para mejorar los resultados;</a:t>
            </a:r>
            <a:endParaRPr lang="es-ES" dirty="0"/>
          </a:p>
          <a:p>
            <a:pPr marL="984250" lvl="0" indent="-514350" algn="l" rtl="0">
              <a:lnSpc>
                <a:spcPct val="120000"/>
              </a:lnSpc>
              <a:spcBef>
                <a:spcPts val="0"/>
              </a:spcBef>
              <a:spcAft>
                <a:spcPts val="0"/>
              </a:spcAft>
              <a:buClr>
                <a:schemeClr val="dk2"/>
              </a:buClr>
              <a:buSzPts val="2200"/>
              <a:buFont typeface="Arial"/>
              <a:buAutoNum type="romanLcPeriod"/>
            </a:pPr>
            <a:r>
              <a:rPr lang="es-ES" sz="2300" dirty="0">
                <a:solidFill>
                  <a:schemeClr val="dk1"/>
                </a:solidFill>
                <a:latin typeface="Open Sans"/>
                <a:ea typeface="Open Sans"/>
                <a:cs typeface="Open Sans"/>
                <a:sym typeface="Open Sans"/>
              </a:rPr>
              <a:t>evaluar las fuentes de información.</a:t>
            </a:r>
            <a:endParaRPr lang="es-ES" dirty="0"/>
          </a:p>
          <a:p>
            <a:pPr marL="527050" lvl="0" indent="-374650" algn="l" rtl="0">
              <a:lnSpc>
                <a:spcPct val="120000"/>
              </a:lnSpc>
              <a:spcBef>
                <a:spcPts val="0"/>
              </a:spcBef>
              <a:spcAft>
                <a:spcPts val="0"/>
              </a:spcAft>
              <a:buClr>
                <a:schemeClr val="dk2"/>
              </a:buClr>
              <a:buSzPts val="2200"/>
              <a:buFont typeface="Arial"/>
              <a:buNone/>
            </a:pPr>
            <a:endParaRPr lang="es-ES" sz="2300" dirty="0">
              <a:solidFill>
                <a:schemeClr val="dk1"/>
              </a:solidFill>
              <a:latin typeface="Open Sans"/>
              <a:ea typeface="Open Sans"/>
              <a:cs typeface="Open Sans"/>
              <a:sym typeface="Open San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40"/>
          <p:cNvSpPr txBox="1">
            <a:spLocks noGrp="1"/>
          </p:cNvSpPr>
          <p:nvPr>
            <p:ph type="title"/>
          </p:nvPr>
        </p:nvSpPr>
        <p:spPr>
          <a:xfrm>
            <a:off x="0" y="437222"/>
            <a:ext cx="8216400" cy="10809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3600"/>
              <a:buNone/>
            </a:pPr>
            <a:r>
              <a:rPr lang="es-ES" dirty="0">
                <a:solidFill>
                  <a:srgbClr val="586F7C"/>
                </a:solidFill>
                <a:latin typeface="Open Sans"/>
                <a:ea typeface="Open Sans"/>
                <a:cs typeface="Open Sans"/>
                <a:sym typeface="Open Sans"/>
              </a:rPr>
              <a:t>Cronología: flujo de información</a:t>
            </a:r>
          </a:p>
        </p:txBody>
      </p:sp>
      <p:sp>
        <p:nvSpPr>
          <p:cNvPr id="105" name="Google Shape;105;p40"/>
          <p:cNvSpPr txBox="1">
            <a:spLocks noGrp="1"/>
          </p:cNvSpPr>
          <p:nvPr>
            <p:ph type="body" idx="1"/>
          </p:nvPr>
        </p:nvSpPr>
        <p:spPr>
          <a:xfrm>
            <a:off x="680324" y="1836540"/>
            <a:ext cx="4313707" cy="4522124"/>
          </a:xfrm>
          <a:prstGeom prst="rect">
            <a:avLst/>
          </a:prstGeom>
          <a:noFill/>
          <a:ln>
            <a:noFill/>
          </a:ln>
        </p:spPr>
        <p:txBody>
          <a:bodyPr spcFirstLastPara="1" wrap="square" lIns="91425" tIns="45700" rIns="91425" bIns="45700" anchor="t" anchorCtr="0">
            <a:noAutofit/>
          </a:bodyPr>
          <a:lstStyle/>
          <a:p>
            <a:pPr marL="355600" lvl="0" indent="-342900" algn="l" rtl="0">
              <a:lnSpc>
                <a:spcPct val="100000"/>
              </a:lnSpc>
              <a:spcBef>
                <a:spcPts val="0"/>
              </a:spcBef>
              <a:spcAft>
                <a:spcPts val="0"/>
              </a:spcAft>
              <a:buClr>
                <a:schemeClr val="dk2"/>
              </a:buClr>
              <a:buSzPts val="2200"/>
              <a:buChar char="●"/>
            </a:pPr>
            <a:r>
              <a:rPr lang="es-ES" sz="2000" dirty="0">
                <a:solidFill>
                  <a:schemeClr val="dk1"/>
                </a:solidFill>
                <a:latin typeface="Open Sans"/>
                <a:ea typeface="Open Sans"/>
                <a:cs typeface="Open Sans"/>
                <a:sym typeface="Open Sans"/>
              </a:rPr>
              <a:t>Las fuentes de información aparecen en cierto orden luego que se produce un hecho.</a:t>
            </a:r>
            <a:endParaRPr lang="es-ES" sz="2000" dirty="0"/>
          </a:p>
          <a:p>
            <a:pPr marL="12700" lvl="0" indent="0" algn="l" rtl="0">
              <a:lnSpc>
                <a:spcPct val="100000"/>
              </a:lnSpc>
              <a:spcBef>
                <a:spcPts val="0"/>
              </a:spcBef>
              <a:spcAft>
                <a:spcPts val="0"/>
              </a:spcAft>
              <a:buClr>
                <a:schemeClr val="dk2"/>
              </a:buClr>
              <a:buSzPts val="2200"/>
              <a:buNone/>
            </a:pPr>
            <a:endParaRPr lang="es-ES" sz="1200" dirty="0">
              <a:solidFill>
                <a:schemeClr val="dk1"/>
              </a:solidFill>
              <a:latin typeface="Open Sans"/>
              <a:ea typeface="Open Sans"/>
              <a:cs typeface="Open Sans"/>
              <a:sym typeface="Open Sans"/>
            </a:endParaRPr>
          </a:p>
          <a:p>
            <a:pPr marL="355600" lvl="0" indent="-342900" algn="l" rtl="0">
              <a:lnSpc>
                <a:spcPct val="100000"/>
              </a:lnSpc>
              <a:spcBef>
                <a:spcPts val="0"/>
              </a:spcBef>
              <a:spcAft>
                <a:spcPts val="0"/>
              </a:spcAft>
              <a:buClr>
                <a:schemeClr val="dk2"/>
              </a:buClr>
              <a:buSzPts val="2200"/>
              <a:buChar char="●"/>
            </a:pPr>
            <a:r>
              <a:rPr lang="es-ES" sz="2000" dirty="0">
                <a:solidFill>
                  <a:schemeClr val="dk1"/>
                </a:solidFill>
                <a:latin typeface="Open Sans"/>
                <a:ea typeface="Open Sans"/>
                <a:cs typeface="Open Sans"/>
                <a:sym typeface="Open Sans"/>
              </a:rPr>
              <a:t>La información más reciente puede ser un factor decisivo a la hora de encontrar la fuente más adecuada.</a:t>
            </a:r>
            <a:endParaRPr lang="es-ES" sz="2000" dirty="0"/>
          </a:p>
          <a:p>
            <a:pPr marL="12700" lvl="0" indent="0" algn="l" rtl="0">
              <a:lnSpc>
                <a:spcPct val="100000"/>
              </a:lnSpc>
              <a:spcBef>
                <a:spcPts val="0"/>
              </a:spcBef>
              <a:spcAft>
                <a:spcPts val="0"/>
              </a:spcAft>
              <a:buClr>
                <a:schemeClr val="dk2"/>
              </a:buClr>
              <a:buSzPts val="2200"/>
              <a:buNone/>
            </a:pPr>
            <a:endParaRPr lang="es-ES" sz="1200" dirty="0">
              <a:solidFill>
                <a:schemeClr val="dk1"/>
              </a:solidFill>
              <a:latin typeface="Open Sans"/>
              <a:ea typeface="Open Sans"/>
              <a:cs typeface="Open Sans"/>
              <a:sym typeface="Open Sans"/>
            </a:endParaRPr>
          </a:p>
          <a:p>
            <a:pPr marL="355600" lvl="0" indent="-342900" algn="l" rtl="0">
              <a:lnSpc>
                <a:spcPct val="100000"/>
              </a:lnSpc>
              <a:spcBef>
                <a:spcPts val="0"/>
              </a:spcBef>
              <a:spcAft>
                <a:spcPts val="0"/>
              </a:spcAft>
              <a:buClr>
                <a:schemeClr val="dk2"/>
              </a:buClr>
              <a:buSzPts val="2200"/>
              <a:buChar char="●"/>
            </a:pPr>
            <a:r>
              <a:rPr lang="es-ES" sz="2000" dirty="0">
                <a:solidFill>
                  <a:schemeClr val="dk1"/>
                </a:solidFill>
                <a:latin typeface="Open Sans"/>
                <a:ea typeface="Open Sans"/>
                <a:cs typeface="Open Sans"/>
                <a:sym typeface="Open Sans"/>
              </a:rPr>
              <a:t>En el gráfico se muestra el tiempo que tardan en aparecer las diferentes fuentes de información en relación con el momento en que se produce un hecho</a:t>
            </a:r>
            <a:r>
              <a:rPr lang="es-ES" sz="2200" dirty="0">
                <a:solidFill>
                  <a:schemeClr val="dk1"/>
                </a:solidFill>
                <a:latin typeface="Open Sans"/>
                <a:ea typeface="Open Sans"/>
                <a:cs typeface="Open Sans"/>
                <a:sym typeface="Open Sans"/>
              </a:rPr>
              <a:t>.</a:t>
            </a:r>
            <a:endParaRPr lang="es-ES" dirty="0"/>
          </a:p>
          <a:p>
            <a:pPr marL="12700" lvl="0" indent="0" algn="l" rtl="0">
              <a:lnSpc>
                <a:spcPct val="100000"/>
              </a:lnSpc>
              <a:spcBef>
                <a:spcPts val="0"/>
              </a:spcBef>
              <a:spcAft>
                <a:spcPts val="0"/>
              </a:spcAft>
              <a:buClr>
                <a:schemeClr val="dk2"/>
              </a:buClr>
              <a:buSzPts val="2200"/>
              <a:buNone/>
            </a:pPr>
            <a:endParaRPr lang="es-ES" sz="2200" dirty="0">
              <a:solidFill>
                <a:schemeClr val="dk1"/>
              </a:solidFill>
              <a:latin typeface="Open Sans"/>
              <a:ea typeface="Open Sans"/>
              <a:cs typeface="Open Sans"/>
              <a:sym typeface="Open Sans"/>
            </a:endParaRPr>
          </a:p>
          <a:p>
            <a:pPr marL="355600" lvl="0" indent="-203200" algn="l" rtl="0">
              <a:lnSpc>
                <a:spcPct val="100000"/>
              </a:lnSpc>
              <a:spcBef>
                <a:spcPts val="0"/>
              </a:spcBef>
              <a:spcAft>
                <a:spcPts val="0"/>
              </a:spcAft>
              <a:buClr>
                <a:schemeClr val="dk2"/>
              </a:buClr>
              <a:buSzPts val="2200"/>
              <a:buNone/>
            </a:pPr>
            <a:endParaRPr lang="es-ES" sz="2200" dirty="0">
              <a:solidFill>
                <a:schemeClr val="dk1"/>
              </a:solidFill>
              <a:latin typeface="Open Sans"/>
              <a:ea typeface="Open Sans"/>
              <a:cs typeface="Open Sans"/>
              <a:sym typeface="Open Sans"/>
            </a:endParaRPr>
          </a:p>
        </p:txBody>
      </p:sp>
      <p:sp>
        <p:nvSpPr>
          <p:cNvPr id="106" name="Google Shape;106;p40"/>
          <p:cNvSpPr txBox="1"/>
          <p:nvPr/>
        </p:nvSpPr>
        <p:spPr>
          <a:xfrm>
            <a:off x="5997990" y="6253338"/>
            <a:ext cx="5211712" cy="5078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900" b="0" i="0" u="none" strike="noStrike" cap="none" dirty="0">
                <a:solidFill>
                  <a:srgbClr val="000000"/>
                </a:solidFill>
                <a:latin typeface="Open Sans"/>
                <a:ea typeface="Open Sans"/>
                <a:cs typeface="Open Sans"/>
                <a:sym typeface="Open Sans"/>
              </a:rPr>
              <a:t>Fuente: Universidad de Michigan. “Step 2: Identifying Information Sources: Library Skills.”</a:t>
            </a:r>
            <a:r>
              <a:rPr lang="es-ES" sz="900" b="0" i="0" u="none" strike="noStrike" cap="none" dirty="0">
                <a:solidFill>
                  <a:srgbClr val="000000"/>
                </a:solidFill>
                <a:latin typeface="Open Sans"/>
                <a:ea typeface="Open Sans"/>
                <a:cs typeface="Open Sans"/>
                <a:sym typeface="Open Sans"/>
              </a:rPr>
              <a:t> Consultado el 3 de abril del 2020: </a:t>
            </a:r>
            <a:br>
              <a:rPr lang="es-ES" sz="900" b="0" i="0" u="none" strike="noStrike" cap="none" dirty="0">
                <a:solidFill>
                  <a:srgbClr val="000000"/>
                </a:solidFill>
                <a:latin typeface="Open Sans"/>
                <a:ea typeface="Open Sans"/>
                <a:cs typeface="Open Sans"/>
                <a:sym typeface="Open Sans"/>
              </a:rPr>
            </a:br>
            <a:r>
              <a:rPr lang="es-ES" sz="900" b="0" i="0" u="sng" strike="noStrike" cap="none" dirty="0">
                <a:solidFill>
                  <a:srgbClr val="1155CC"/>
                </a:solidFill>
                <a:latin typeface="Open Sans"/>
                <a:ea typeface="Open Sans"/>
                <a:cs typeface="Open Sans"/>
                <a:sym typeface="Open Sans"/>
                <a:hlinkClick r:id="rId3"/>
              </a:rPr>
              <a:t>https://umich.instructure.com/courses/83460/pages/step-2-identifying-information-sources</a:t>
            </a:r>
            <a:endParaRPr lang="es-ES" dirty="0"/>
          </a:p>
        </p:txBody>
      </p:sp>
      <p:pic>
        <p:nvPicPr>
          <p:cNvPr id="107" name="Google Shape;107;p40" descr="https://lh6.googleusercontent.com/F3L2hSVa5gXiZB0xHYEF5nQ7gd0bYo376mUI5nt0a0Jw2TD_SBXdiYsVaO4zKsVJ5Xra4Px7D7aFATSyQa1Gm4SUHUzcfBpkwHFOLoR-Grvrrxe19IJR8i-YugXS99Q6nVOSEN7O"/>
          <p:cNvPicPr preferRelativeResize="0"/>
          <p:nvPr/>
        </p:nvPicPr>
        <p:blipFill rotWithShape="1">
          <a:blip r:embed="rId4">
            <a:alphaModFix/>
          </a:blip>
          <a:srcRect/>
          <a:stretch/>
        </p:blipFill>
        <p:spPr>
          <a:xfrm>
            <a:off x="5767716" y="1656355"/>
            <a:ext cx="6424284" cy="452212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g727b3dbef2_0_47"/>
          <p:cNvSpPr txBox="1">
            <a:spLocks noGrp="1"/>
          </p:cNvSpPr>
          <p:nvPr>
            <p:ph type="title"/>
          </p:nvPr>
        </p:nvSpPr>
        <p:spPr>
          <a:xfrm>
            <a:off x="0" y="437225"/>
            <a:ext cx="8382000" cy="1080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FFFFF"/>
              </a:buClr>
              <a:buSzPts val="3600"/>
              <a:buFont typeface="Trebuchet MS"/>
              <a:buNone/>
            </a:pPr>
            <a:r>
              <a:rPr lang="es-ES" dirty="0">
                <a:solidFill>
                  <a:srgbClr val="586F7C"/>
                </a:solidFill>
                <a:latin typeface="Open Sans"/>
                <a:ea typeface="Open Sans"/>
                <a:cs typeface="Open Sans"/>
                <a:sym typeface="Open Sans"/>
              </a:rPr>
              <a:t>Tipos de fuentes de información</a:t>
            </a:r>
          </a:p>
        </p:txBody>
      </p:sp>
      <p:graphicFrame>
        <p:nvGraphicFramePr>
          <p:cNvPr id="113" name="Google Shape;113;g727b3dbef2_0_47"/>
          <p:cNvGraphicFramePr/>
          <p:nvPr>
            <p:extLst>
              <p:ext uri="{D42A27DB-BD31-4B8C-83A1-F6EECF244321}">
                <p14:modId xmlns:p14="http://schemas.microsoft.com/office/powerpoint/2010/main" val="3188229921"/>
              </p:ext>
            </p:extLst>
          </p:nvPr>
        </p:nvGraphicFramePr>
        <p:xfrm>
          <a:off x="471947" y="1755397"/>
          <a:ext cx="11437374" cy="4809503"/>
        </p:xfrm>
        <a:graphic>
          <a:graphicData uri="http://schemas.openxmlformats.org/drawingml/2006/table">
            <a:tbl>
              <a:tblPr firstRow="1" bandRow="1">
                <a:noFill/>
                <a:tableStyleId>{BCCDDE8E-622D-4602-A266-351C79109385}</a:tableStyleId>
              </a:tblPr>
              <a:tblGrid>
                <a:gridCol w="3812458">
                  <a:extLst>
                    <a:ext uri="{9D8B030D-6E8A-4147-A177-3AD203B41FA5}">
                      <a16:colId xmlns:a16="http://schemas.microsoft.com/office/drawing/2014/main" val="20000"/>
                    </a:ext>
                  </a:extLst>
                </a:gridCol>
                <a:gridCol w="3812458">
                  <a:extLst>
                    <a:ext uri="{9D8B030D-6E8A-4147-A177-3AD203B41FA5}">
                      <a16:colId xmlns:a16="http://schemas.microsoft.com/office/drawing/2014/main" val="20001"/>
                    </a:ext>
                  </a:extLst>
                </a:gridCol>
                <a:gridCol w="3812458">
                  <a:extLst>
                    <a:ext uri="{9D8B030D-6E8A-4147-A177-3AD203B41FA5}">
                      <a16:colId xmlns:a16="http://schemas.microsoft.com/office/drawing/2014/main" val="20002"/>
                    </a:ext>
                  </a:extLst>
                </a:gridCol>
              </a:tblGrid>
              <a:tr h="1009653">
                <a:tc>
                  <a:txBody>
                    <a:bodyPr/>
                    <a:lstStyle/>
                    <a:p>
                      <a:pPr marL="12700" marR="0" lvl="0" indent="0" algn="l" rtl="0">
                        <a:lnSpc>
                          <a:spcPct val="150000"/>
                        </a:lnSpc>
                        <a:spcBef>
                          <a:spcPts val="0"/>
                        </a:spcBef>
                        <a:spcAft>
                          <a:spcPts val="0"/>
                        </a:spcAft>
                        <a:buClr>
                          <a:schemeClr val="dk1"/>
                        </a:buClr>
                        <a:buSzPts val="2200"/>
                        <a:buFont typeface="Open Sans"/>
                        <a:buNone/>
                      </a:pPr>
                      <a:r>
                        <a:rPr lang="es-ES" sz="2000" u="none" strike="noStrike" cap="none" dirty="0">
                          <a:latin typeface="Open Sans"/>
                          <a:ea typeface="Open Sans"/>
                          <a:cs typeface="Open Sans"/>
                          <a:sym typeface="Open Sans"/>
                        </a:rPr>
                        <a:t>Fuentes primarias</a:t>
                      </a:r>
                      <a:endParaRPr lang="es-ES" sz="2000" b="1" u="none" strike="noStrike" cap="none" dirty="0">
                        <a:solidFill>
                          <a:schemeClr val="dk1"/>
                        </a:solidFill>
                        <a:latin typeface="Open Sans"/>
                        <a:ea typeface="Open Sans"/>
                        <a:cs typeface="Open Sans"/>
                        <a:sym typeface="Open Sans"/>
                      </a:endParaRPr>
                    </a:p>
                  </a:txBody>
                  <a:tcPr marL="91450" marR="91450" marT="45725" marB="45725"/>
                </a:tc>
                <a:tc>
                  <a:txBody>
                    <a:bodyPr/>
                    <a:lstStyle/>
                    <a:p>
                      <a:pPr marL="0" marR="0" lvl="0" indent="0" algn="l" rtl="0">
                        <a:lnSpc>
                          <a:spcPct val="150000"/>
                        </a:lnSpc>
                        <a:spcBef>
                          <a:spcPts val="0"/>
                        </a:spcBef>
                        <a:spcAft>
                          <a:spcPts val="0"/>
                        </a:spcAft>
                        <a:buNone/>
                      </a:pPr>
                      <a:r>
                        <a:rPr lang="es-ES" sz="2000" u="none" strike="noStrike" cap="none" dirty="0">
                          <a:latin typeface="Open Sans"/>
                          <a:ea typeface="Open Sans"/>
                          <a:cs typeface="Open Sans"/>
                          <a:sym typeface="Open Sans"/>
                        </a:rPr>
                        <a:t>Fuentes secundarias</a:t>
                      </a:r>
                      <a:endParaRPr lang="es-ES" dirty="0"/>
                    </a:p>
                    <a:p>
                      <a:pPr marL="0" marR="0" lvl="0" indent="0" algn="l" rtl="0">
                        <a:lnSpc>
                          <a:spcPct val="150000"/>
                        </a:lnSpc>
                        <a:spcBef>
                          <a:spcPts val="0"/>
                        </a:spcBef>
                        <a:spcAft>
                          <a:spcPts val="0"/>
                        </a:spcAft>
                        <a:buNone/>
                      </a:pPr>
                      <a:endParaRPr lang="es-ES" sz="2000" b="1" u="none" strike="noStrike" cap="none" dirty="0">
                        <a:solidFill>
                          <a:schemeClr val="dk1"/>
                        </a:solidFill>
                        <a:latin typeface="Open Sans"/>
                        <a:ea typeface="Open Sans"/>
                        <a:cs typeface="Open Sans"/>
                        <a:sym typeface="Open Sans"/>
                      </a:endParaRPr>
                    </a:p>
                  </a:txBody>
                  <a:tcPr marL="91450" marR="91450" marT="45725" marB="45725"/>
                </a:tc>
                <a:tc>
                  <a:txBody>
                    <a:bodyPr/>
                    <a:lstStyle/>
                    <a:p>
                      <a:pPr marL="0" marR="0" lvl="0" indent="0" algn="l" rtl="0">
                        <a:lnSpc>
                          <a:spcPct val="150000"/>
                        </a:lnSpc>
                        <a:spcBef>
                          <a:spcPts val="0"/>
                        </a:spcBef>
                        <a:spcAft>
                          <a:spcPts val="0"/>
                        </a:spcAft>
                        <a:buNone/>
                      </a:pPr>
                      <a:r>
                        <a:rPr lang="es-ES" sz="2000" u="none" strike="noStrike" cap="none" dirty="0">
                          <a:latin typeface="Open Sans"/>
                          <a:ea typeface="Open Sans"/>
                          <a:cs typeface="Open Sans"/>
                          <a:sym typeface="Open Sans"/>
                        </a:rPr>
                        <a:t>Fuentes terciarias</a:t>
                      </a:r>
                      <a:endParaRPr lang="es-ES" dirty="0"/>
                    </a:p>
                    <a:p>
                      <a:pPr marL="0" marR="0" lvl="0" indent="0" algn="l" rtl="0">
                        <a:lnSpc>
                          <a:spcPct val="150000"/>
                        </a:lnSpc>
                        <a:spcBef>
                          <a:spcPts val="0"/>
                        </a:spcBef>
                        <a:spcAft>
                          <a:spcPts val="0"/>
                        </a:spcAft>
                        <a:buNone/>
                      </a:pPr>
                      <a:endParaRPr lang="es-ES" sz="2000" b="1" u="none" strike="noStrike" cap="none" dirty="0">
                        <a:solidFill>
                          <a:schemeClr val="dk1"/>
                        </a:solidFill>
                        <a:latin typeface="Open Sans"/>
                        <a:ea typeface="Open Sans"/>
                        <a:cs typeface="Open Sans"/>
                        <a:sym typeface="Open Sans"/>
                      </a:endParaRPr>
                    </a:p>
                  </a:txBody>
                  <a:tcPr marL="91450" marR="91450" marT="45725" marB="45725"/>
                </a:tc>
                <a:extLst>
                  <a:ext uri="{0D108BD9-81ED-4DB2-BD59-A6C34878D82A}">
                    <a16:rowId xmlns:a16="http://schemas.microsoft.com/office/drawing/2014/main" val="10000"/>
                  </a:ext>
                </a:extLst>
              </a:tr>
              <a:tr h="3783235">
                <a:tc>
                  <a:txBody>
                    <a:bodyPr/>
                    <a:lstStyle/>
                    <a:p>
                      <a:pPr marL="285750" marR="0" lvl="0" indent="-285750" algn="l" rtl="0">
                        <a:lnSpc>
                          <a:spcPct val="100000"/>
                        </a:lnSpc>
                        <a:spcBef>
                          <a:spcPts val="400"/>
                        </a:spcBef>
                        <a:spcAft>
                          <a:spcPts val="400"/>
                        </a:spcAft>
                        <a:buClr>
                          <a:srgbClr val="000000"/>
                        </a:buClr>
                        <a:buSzPts val="1400"/>
                        <a:buFont typeface="Arial"/>
                        <a:buChar char="•"/>
                      </a:pPr>
                      <a:r>
                        <a:rPr lang="es-ES" sz="1500" u="none" strike="noStrike" cap="none" dirty="0">
                          <a:latin typeface="Open Sans"/>
                          <a:ea typeface="Open Sans"/>
                          <a:cs typeface="Open Sans"/>
                          <a:sym typeface="Open Sans"/>
                        </a:rPr>
                        <a:t>Primera constancia formal de resultados</a:t>
                      </a:r>
                      <a:endParaRPr lang="es-ES" sz="1500" dirty="0"/>
                    </a:p>
                    <a:p>
                      <a:pPr marL="285750" marR="0" lvl="0" indent="-285750" algn="l" rtl="0">
                        <a:lnSpc>
                          <a:spcPct val="100000"/>
                        </a:lnSpc>
                        <a:spcBef>
                          <a:spcPts val="400"/>
                        </a:spcBef>
                        <a:spcAft>
                          <a:spcPts val="400"/>
                        </a:spcAft>
                        <a:buClr>
                          <a:srgbClr val="000000"/>
                        </a:buClr>
                        <a:buSzPts val="1400"/>
                        <a:buFont typeface="Arial"/>
                        <a:buChar char="•"/>
                      </a:pPr>
                      <a:r>
                        <a:rPr lang="es-ES" sz="1500" u="none" strike="noStrike" cap="none" dirty="0">
                          <a:latin typeface="Open Sans"/>
                          <a:ea typeface="Open Sans"/>
                          <a:cs typeface="Open Sans"/>
                          <a:sym typeface="Open Sans"/>
                        </a:rPr>
                        <a:t>Exponen una idea original</a:t>
                      </a:r>
                      <a:endParaRPr lang="es-ES" sz="1500" dirty="0"/>
                    </a:p>
                    <a:p>
                      <a:pPr marL="285750" marR="0" lvl="0" indent="-285750" algn="l" rtl="0">
                        <a:lnSpc>
                          <a:spcPct val="100000"/>
                        </a:lnSpc>
                        <a:spcBef>
                          <a:spcPts val="400"/>
                        </a:spcBef>
                        <a:spcAft>
                          <a:spcPts val="400"/>
                        </a:spcAft>
                        <a:buClr>
                          <a:srgbClr val="000000"/>
                        </a:buClr>
                        <a:buSzPts val="1400"/>
                        <a:buFont typeface="Arial"/>
                        <a:buChar char="•"/>
                      </a:pPr>
                      <a:r>
                        <a:rPr lang="es-ES" sz="1500" u="none" strike="noStrike" cap="none" dirty="0">
                          <a:latin typeface="Open Sans"/>
                          <a:ea typeface="Open Sans"/>
                          <a:cs typeface="Open Sans"/>
                          <a:sym typeface="Open Sans"/>
                        </a:rPr>
                        <a:t>Investigaciones o teorías nuevas que se presentan por primera vez</a:t>
                      </a:r>
                      <a:endParaRPr lang="es-ES" sz="1500" dirty="0"/>
                    </a:p>
                    <a:p>
                      <a:pPr marL="285750" marR="0" lvl="0" indent="-285750" algn="l" rtl="0">
                        <a:lnSpc>
                          <a:spcPct val="100000"/>
                        </a:lnSpc>
                        <a:spcBef>
                          <a:spcPts val="400"/>
                        </a:spcBef>
                        <a:spcAft>
                          <a:spcPts val="400"/>
                        </a:spcAft>
                        <a:buClr>
                          <a:srgbClr val="000000"/>
                        </a:buClr>
                        <a:buSzPts val="1400"/>
                        <a:buFont typeface="Arial"/>
                        <a:buChar char="•"/>
                      </a:pPr>
                      <a:r>
                        <a:rPr lang="es-ES" sz="1500" u="none" strike="noStrike" cap="none" dirty="0">
                          <a:latin typeface="Open Sans"/>
                          <a:ea typeface="Open Sans"/>
                          <a:cs typeface="Open Sans"/>
                          <a:sym typeface="Open Sans"/>
                        </a:rPr>
                        <a:t>Permiten a los investigadores aproximarse al máximo a las ideas originales, los hechos y las investigaciones de primera mano</a:t>
                      </a:r>
                      <a:endParaRPr lang="es-ES" sz="1500" dirty="0"/>
                    </a:p>
                    <a:p>
                      <a:pPr marL="285750" marR="0" lvl="0" indent="-285750" algn="l" rtl="0">
                        <a:lnSpc>
                          <a:spcPct val="100000"/>
                        </a:lnSpc>
                        <a:spcBef>
                          <a:spcPts val="400"/>
                        </a:spcBef>
                        <a:spcAft>
                          <a:spcPts val="400"/>
                        </a:spcAft>
                        <a:buClr>
                          <a:srgbClr val="000000"/>
                        </a:buClr>
                        <a:buSzPts val="1400"/>
                        <a:buFont typeface="Arial"/>
                        <a:buChar char="•"/>
                      </a:pPr>
                      <a:r>
                        <a:rPr lang="es-ES" sz="1500" b="1" u="none" strike="noStrike" cap="none" dirty="0">
                          <a:latin typeface="Open Sans"/>
                          <a:ea typeface="Open Sans"/>
                          <a:cs typeface="Open Sans"/>
                          <a:sym typeface="Open Sans"/>
                        </a:rPr>
                        <a:t>Ejemplos:</a:t>
                      </a:r>
                      <a:r>
                        <a:rPr lang="es-ES" sz="1500" u="none" strike="noStrike" cap="none" dirty="0">
                          <a:latin typeface="Open Sans"/>
                          <a:ea typeface="Open Sans"/>
                          <a:cs typeface="Open Sans"/>
                          <a:sym typeface="Open Sans"/>
                        </a:rPr>
                        <a:t> Entrevistas, datos obtenidos sobre el terreno y analizados, experimentos o investigaciones originales</a:t>
                      </a:r>
                      <a:endParaRPr lang="es-ES" sz="1500" dirty="0"/>
                    </a:p>
                    <a:p>
                      <a:pPr marL="285750" marR="0" lvl="0" indent="-196850" algn="l" rtl="0">
                        <a:lnSpc>
                          <a:spcPct val="100000"/>
                        </a:lnSpc>
                        <a:spcBef>
                          <a:spcPts val="400"/>
                        </a:spcBef>
                        <a:spcAft>
                          <a:spcPts val="400"/>
                        </a:spcAft>
                        <a:buClr>
                          <a:srgbClr val="000000"/>
                        </a:buClr>
                        <a:buSzPts val="1400"/>
                        <a:buFont typeface="Arial"/>
                        <a:buNone/>
                      </a:pPr>
                      <a:endParaRPr lang="es-ES" sz="1500" u="none" strike="noStrike" cap="none" dirty="0">
                        <a:solidFill>
                          <a:schemeClr val="dk1"/>
                        </a:solidFill>
                        <a:latin typeface="Open Sans"/>
                        <a:ea typeface="Open Sans"/>
                        <a:cs typeface="Open Sans"/>
                        <a:sym typeface="Open Sans"/>
                      </a:endParaRPr>
                    </a:p>
                  </a:txBody>
                  <a:tcPr marL="91450" marR="91450" marT="45725" marB="45725"/>
                </a:tc>
                <a:tc>
                  <a:txBody>
                    <a:bodyPr/>
                    <a:lstStyle/>
                    <a:p>
                      <a:pPr marL="285750" marR="0" lvl="0" indent="-285750" algn="l" rtl="0">
                        <a:lnSpc>
                          <a:spcPct val="100000"/>
                        </a:lnSpc>
                        <a:spcBef>
                          <a:spcPts val="400"/>
                        </a:spcBef>
                        <a:spcAft>
                          <a:spcPts val="400"/>
                        </a:spcAft>
                        <a:buClr>
                          <a:srgbClr val="000000"/>
                        </a:buClr>
                        <a:buSzPts val="1400"/>
                        <a:buFont typeface="Arial"/>
                        <a:buChar char="•"/>
                      </a:pPr>
                      <a:r>
                        <a:rPr lang="es-ES" sz="1500" u="none" strike="noStrike" cap="none" dirty="0">
                          <a:latin typeface="Open Sans"/>
                          <a:ea typeface="Open Sans"/>
                          <a:cs typeface="Open Sans"/>
                          <a:sym typeface="Open Sans"/>
                        </a:rPr>
                        <a:t>Interpretaciones y evaluaciones de fuentes primarias</a:t>
                      </a:r>
                      <a:endParaRPr lang="es-ES" sz="1500" dirty="0"/>
                    </a:p>
                    <a:p>
                      <a:pPr marL="285750" marR="0" lvl="0" indent="-285750" algn="l" rtl="0">
                        <a:lnSpc>
                          <a:spcPct val="100000"/>
                        </a:lnSpc>
                        <a:spcBef>
                          <a:spcPts val="400"/>
                        </a:spcBef>
                        <a:spcAft>
                          <a:spcPts val="400"/>
                        </a:spcAft>
                        <a:buClr>
                          <a:srgbClr val="000000"/>
                        </a:buClr>
                        <a:buSzPts val="1400"/>
                        <a:buFont typeface="Arial"/>
                        <a:buChar char="•"/>
                      </a:pPr>
                      <a:r>
                        <a:rPr lang="es-ES" sz="1500" u="none" strike="noStrike" cap="none" dirty="0">
                          <a:latin typeface="Open Sans"/>
                          <a:ea typeface="Open Sans"/>
                          <a:cs typeface="Open Sans"/>
                          <a:sym typeface="Open Sans"/>
                        </a:rPr>
                        <a:t>Analizan, examinan o resumen la información de fuentes primarias y otras fuentes secundarias</a:t>
                      </a:r>
                      <a:endParaRPr lang="es-ES" sz="1500" dirty="0"/>
                    </a:p>
                    <a:p>
                      <a:pPr marL="285750" marR="0" lvl="0" indent="-285750" algn="l" rtl="0">
                        <a:lnSpc>
                          <a:spcPct val="100000"/>
                        </a:lnSpc>
                        <a:spcBef>
                          <a:spcPts val="400"/>
                        </a:spcBef>
                        <a:spcAft>
                          <a:spcPts val="400"/>
                        </a:spcAft>
                        <a:buClr>
                          <a:srgbClr val="000000"/>
                        </a:buClr>
                        <a:buSzPts val="1400"/>
                        <a:buFont typeface="Arial"/>
                        <a:buChar char="•"/>
                      </a:pPr>
                      <a:r>
                        <a:rPr lang="es-ES" sz="1500" u="none" strike="noStrike" cap="none" dirty="0">
                          <a:latin typeface="Open Sans"/>
                          <a:ea typeface="Open Sans"/>
                          <a:cs typeface="Open Sans"/>
                          <a:sym typeface="Open Sans"/>
                        </a:rPr>
                        <a:t>Dependen de otras fuentes secundarias y métodos sistemáticos para obtener resultados</a:t>
                      </a:r>
                      <a:endParaRPr lang="es-ES" sz="1500" dirty="0"/>
                    </a:p>
                    <a:p>
                      <a:pPr marL="285750" marR="0" lvl="0" indent="-285750" algn="l" rtl="0">
                        <a:lnSpc>
                          <a:spcPct val="100000"/>
                        </a:lnSpc>
                        <a:spcBef>
                          <a:spcPts val="400"/>
                        </a:spcBef>
                        <a:spcAft>
                          <a:spcPts val="400"/>
                        </a:spcAft>
                        <a:buClr>
                          <a:srgbClr val="000000"/>
                        </a:buClr>
                        <a:buSzPts val="1400"/>
                        <a:buFont typeface="Arial"/>
                        <a:buChar char="•"/>
                      </a:pPr>
                      <a:r>
                        <a:rPr lang="es-ES" sz="1500" b="1" u="none" strike="noStrike" cap="none" dirty="0">
                          <a:latin typeface="Open Sans"/>
                          <a:ea typeface="Open Sans"/>
                          <a:cs typeface="Open Sans"/>
                          <a:sym typeface="Open Sans"/>
                        </a:rPr>
                        <a:t>Ejemplos:</a:t>
                      </a:r>
                      <a:r>
                        <a:rPr lang="es-ES" sz="1500" u="none" strike="noStrike" cap="none" dirty="0">
                          <a:latin typeface="Open Sans"/>
                          <a:ea typeface="Open Sans"/>
                          <a:cs typeface="Open Sans"/>
                          <a:sym typeface="Open Sans"/>
                        </a:rPr>
                        <a:t> Estudio analítico, artículos científicos, libros académicos, tesis</a:t>
                      </a:r>
                      <a:endParaRPr lang="es-ES" sz="1500" dirty="0"/>
                    </a:p>
                    <a:p>
                      <a:pPr marL="285750" marR="0" lvl="0" indent="-196850" algn="l" rtl="0">
                        <a:lnSpc>
                          <a:spcPct val="100000"/>
                        </a:lnSpc>
                        <a:spcBef>
                          <a:spcPts val="400"/>
                        </a:spcBef>
                        <a:spcAft>
                          <a:spcPts val="400"/>
                        </a:spcAft>
                        <a:buClr>
                          <a:srgbClr val="000000"/>
                        </a:buClr>
                        <a:buSzPts val="1400"/>
                        <a:buFont typeface="Arial"/>
                        <a:buNone/>
                      </a:pPr>
                      <a:endParaRPr lang="es-ES" sz="1500" u="none" strike="noStrike" cap="none" dirty="0">
                        <a:solidFill>
                          <a:schemeClr val="dk1"/>
                        </a:solidFill>
                        <a:latin typeface="Open Sans"/>
                        <a:ea typeface="Open Sans"/>
                        <a:cs typeface="Open Sans"/>
                        <a:sym typeface="Open Sans"/>
                      </a:endParaRPr>
                    </a:p>
                  </a:txBody>
                  <a:tcPr marL="91450" marR="91450" marT="45725" marB="45725"/>
                </a:tc>
                <a:tc>
                  <a:txBody>
                    <a:bodyPr/>
                    <a:lstStyle/>
                    <a:p>
                      <a:pPr marL="285750" marR="0" lvl="0" indent="-285750" algn="l" rtl="0">
                        <a:lnSpc>
                          <a:spcPct val="100000"/>
                        </a:lnSpc>
                        <a:spcBef>
                          <a:spcPts val="400"/>
                        </a:spcBef>
                        <a:spcAft>
                          <a:spcPts val="400"/>
                        </a:spcAft>
                        <a:buClr>
                          <a:srgbClr val="000000"/>
                        </a:buClr>
                        <a:buSzPts val="1400"/>
                        <a:buFont typeface="Arial"/>
                        <a:buChar char="•"/>
                      </a:pPr>
                      <a:r>
                        <a:rPr lang="es-ES" sz="1500" u="none" strike="noStrike" cap="none" dirty="0">
                          <a:latin typeface="Open Sans"/>
                          <a:ea typeface="Open Sans"/>
                          <a:cs typeface="Open Sans"/>
                          <a:sym typeface="Open Sans"/>
                        </a:rPr>
                        <a:t>Información basada en fuentes primarias y secundarias</a:t>
                      </a:r>
                      <a:endParaRPr lang="es-ES" sz="1500" dirty="0"/>
                    </a:p>
                    <a:p>
                      <a:pPr marL="285750" marR="0" lvl="0" indent="-285750" algn="l" rtl="0">
                        <a:lnSpc>
                          <a:spcPct val="100000"/>
                        </a:lnSpc>
                        <a:spcBef>
                          <a:spcPts val="400"/>
                        </a:spcBef>
                        <a:spcAft>
                          <a:spcPts val="400"/>
                        </a:spcAft>
                        <a:buClr>
                          <a:srgbClr val="000000"/>
                        </a:buClr>
                        <a:buSzPts val="1400"/>
                        <a:buFont typeface="Arial"/>
                        <a:buChar char="•"/>
                      </a:pPr>
                      <a:r>
                        <a:rPr lang="es-ES" sz="1500" u="none" strike="noStrike" cap="none" dirty="0">
                          <a:latin typeface="Open Sans"/>
                          <a:ea typeface="Open Sans"/>
                          <a:cs typeface="Open Sans"/>
                          <a:sym typeface="Open Sans"/>
                        </a:rPr>
                        <a:t>Presentan los datos dentro de un contexto, que puede ayudar al investigador a interpretar la información</a:t>
                      </a:r>
                      <a:endParaRPr lang="es-ES" sz="1500" dirty="0"/>
                    </a:p>
                    <a:p>
                      <a:pPr marL="285750" marR="0" lvl="0" indent="-285750" algn="l" rtl="0">
                        <a:lnSpc>
                          <a:spcPct val="100000"/>
                        </a:lnSpc>
                        <a:spcBef>
                          <a:spcPts val="400"/>
                        </a:spcBef>
                        <a:spcAft>
                          <a:spcPts val="400"/>
                        </a:spcAft>
                        <a:buClr>
                          <a:srgbClr val="000000"/>
                        </a:buClr>
                        <a:buSzPts val="1400"/>
                        <a:buFont typeface="Arial"/>
                        <a:buChar char="•"/>
                      </a:pPr>
                      <a:r>
                        <a:rPr lang="es-ES" sz="1500" u="none" strike="noStrike" cap="none" dirty="0">
                          <a:latin typeface="Open Sans"/>
                          <a:ea typeface="Open Sans"/>
                          <a:cs typeface="Open Sans"/>
                          <a:sym typeface="Open Sans"/>
                        </a:rPr>
                        <a:t>Presentan los hechos y descripciones breves de la información más destacada</a:t>
                      </a:r>
                      <a:endParaRPr lang="es-ES" sz="1500" dirty="0"/>
                    </a:p>
                    <a:p>
                      <a:pPr marL="285750" marR="0" lvl="0" indent="-285750" algn="l" rtl="0">
                        <a:lnSpc>
                          <a:spcPct val="100000"/>
                        </a:lnSpc>
                        <a:spcBef>
                          <a:spcPts val="400"/>
                        </a:spcBef>
                        <a:spcAft>
                          <a:spcPts val="400"/>
                        </a:spcAft>
                        <a:buClr>
                          <a:srgbClr val="000000"/>
                        </a:buClr>
                        <a:buSzPts val="1400"/>
                        <a:buFont typeface="Arial"/>
                        <a:buChar char="•"/>
                      </a:pPr>
                      <a:r>
                        <a:rPr lang="es-ES" sz="1500" u="none" strike="noStrike" cap="none" dirty="0">
                          <a:latin typeface="Open Sans"/>
                          <a:ea typeface="Open Sans"/>
                          <a:cs typeface="Open Sans"/>
                          <a:sym typeface="Open Sans"/>
                        </a:rPr>
                        <a:t>Presentan resúmenes e informaciones generales</a:t>
                      </a:r>
                      <a:endParaRPr lang="es-ES" sz="1500" dirty="0"/>
                    </a:p>
                    <a:p>
                      <a:pPr marL="285750" marR="0" lvl="0" indent="-285750" algn="l" rtl="0">
                        <a:lnSpc>
                          <a:spcPct val="100000"/>
                        </a:lnSpc>
                        <a:spcBef>
                          <a:spcPts val="400"/>
                        </a:spcBef>
                        <a:spcAft>
                          <a:spcPts val="400"/>
                        </a:spcAft>
                        <a:buClr>
                          <a:srgbClr val="000000"/>
                        </a:buClr>
                        <a:buSzPts val="1400"/>
                        <a:buFont typeface="Arial"/>
                        <a:buChar char="•"/>
                      </a:pPr>
                      <a:r>
                        <a:rPr lang="es-ES" sz="1500" b="1" u="none" strike="noStrike" cap="none" dirty="0">
                          <a:latin typeface="Open Sans"/>
                          <a:ea typeface="Open Sans"/>
                          <a:cs typeface="Open Sans"/>
                          <a:sym typeface="Open Sans"/>
                        </a:rPr>
                        <a:t>Ejemplos:</a:t>
                      </a:r>
                      <a:r>
                        <a:rPr lang="es-ES" sz="1500" u="none" strike="noStrike" cap="none" dirty="0">
                          <a:latin typeface="Open Sans"/>
                          <a:ea typeface="Open Sans"/>
                          <a:cs typeface="Open Sans"/>
                          <a:sym typeface="Open Sans"/>
                        </a:rPr>
                        <a:t> Enciclopedias, libros de texto, índices, bibliografías</a:t>
                      </a:r>
                      <a:endParaRPr lang="es-ES" sz="1500" dirty="0"/>
                    </a:p>
                  </a:txBody>
                  <a:tcPr marL="91450" marR="91450" marT="45725" marB="45725"/>
                </a:tc>
                <a:extLst>
                  <a:ext uri="{0D108BD9-81ED-4DB2-BD59-A6C34878D82A}">
                    <a16:rowId xmlns:a16="http://schemas.microsoft.com/office/drawing/2014/main" val="10001"/>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g727b3dbef2_0_52"/>
          <p:cNvSpPr txBox="1">
            <a:spLocks noGrp="1"/>
          </p:cNvSpPr>
          <p:nvPr>
            <p:ph type="title"/>
          </p:nvPr>
        </p:nvSpPr>
        <p:spPr>
          <a:xfrm>
            <a:off x="0" y="437222"/>
            <a:ext cx="8216400" cy="1080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3600"/>
              <a:buNone/>
            </a:pPr>
            <a:r>
              <a:rPr lang="es-ES" dirty="0">
                <a:solidFill>
                  <a:srgbClr val="586F7C"/>
                </a:solidFill>
                <a:latin typeface="Open Sans"/>
                <a:ea typeface="Open Sans"/>
                <a:cs typeface="Open Sans"/>
                <a:sym typeface="Open Sans"/>
              </a:rPr>
              <a:t> Ventajas y desventajas</a:t>
            </a:r>
            <a:endParaRPr lang="es-ES" dirty="0"/>
          </a:p>
        </p:txBody>
      </p:sp>
      <p:graphicFrame>
        <p:nvGraphicFramePr>
          <p:cNvPr id="119" name="Google Shape;119;g727b3dbef2_0_52"/>
          <p:cNvGraphicFramePr/>
          <p:nvPr>
            <p:extLst>
              <p:ext uri="{D42A27DB-BD31-4B8C-83A1-F6EECF244321}">
                <p14:modId xmlns:p14="http://schemas.microsoft.com/office/powerpoint/2010/main" val="2552298203"/>
              </p:ext>
            </p:extLst>
          </p:nvPr>
        </p:nvGraphicFramePr>
        <p:xfrm>
          <a:off x="787790" y="1913207"/>
          <a:ext cx="10524223" cy="4529405"/>
        </p:xfrm>
        <a:graphic>
          <a:graphicData uri="http://schemas.openxmlformats.org/drawingml/2006/table">
            <a:tbl>
              <a:tblPr firstRow="1" firstCol="1" bandRow="1">
                <a:gradFill>
                  <a:gsLst>
                    <a:gs pos="0">
                      <a:srgbClr val="BDD5E1"/>
                    </a:gs>
                    <a:gs pos="35000">
                      <a:srgbClr val="D2E1E7"/>
                    </a:gs>
                    <a:gs pos="100000">
                      <a:srgbClr val="ECF3F6"/>
                    </a:gs>
                  </a:gsLst>
                  <a:lin ang="16200000" scaled="0"/>
                </a:gradFill>
                <a:tableStyleId>{1C3654CE-64AE-41D6-9C32-A12D83A82E6F}</a:tableStyleId>
              </a:tblPr>
              <a:tblGrid>
                <a:gridCol w="2125016">
                  <a:extLst>
                    <a:ext uri="{9D8B030D-6E8A-4147-A177-3AD203B41FA5}">
                      <a16:colId xmlns:a16="http://schemas.microsoft.com/office/drawing/2014/main" val="20000"/>
                    </a:ext>
                  </a:extLst>
                </a:gridCol>
                <a:gridCol w="4328652">
                  <a:extLst>
                    <a:ext uri="{9D8B030D-6E8A-4147-A177-3AD203B41FA5}">
                      <a16:colId xmlns:a16="http://schemas.microsoft.com/office/drawing/2014/main" val="20001"/>
                    </a:ext>
                  </a:extLst>
                </a:gridCol>
                <a:gridCol w="4070555">
                  <a:extLst>
                    <a:ext uri="{9D8B030D-6E8A-4147-A177-3AD203B41FA5}">
                      <a16:colId xmlns:a16="http://schemas.microsoft.com/office/drawing/2014/main" val="20002"/>
                    </a:ext>
                  </a:extLst>
                </a:gridCol>
              </a:tblGrid>
              <a:tr h="551611">
                <a:tc>
                  <a:txBody>
                    <a:bodyPr/>
                    <a:lstStyle/>
                    <a:p>
                      <a:pPr marL="0" marR="0" lvl="0" indent="0" algn="l" rtl="0">
                        <a:lnSpc>
                          <a:spcPct val="107000"/>
                        </a:lnSpc>
                        <a:spcBef>
                          <a:spcPts val="0"/>
                        </a:spcBef>
                        <a:spcAft>
                          <a:spcPts val="0"/>
                        </a:spcAft>
                        <a:buNone/>
                      </a:pPr>
                      <a:r>
                        <a:rPr lang="es-ES" sz="1800" u="none" strike="noStrike" cap="none" dirty="0">
                          <a:latin typeface="Open Sans"/>
                          <a:ea typeface="Open Sans"/>
                          <a:cs typeface="Open Sans"/>
                          <a:sym typeface="Open Sans"/>
                        </a:rPr>
                        <a:t>Tipo de fuente</a:t>
                      </a:r>
                    </a:p>
                  </a:txBody>
                  <a:tcPr marL="63500" marR="63500" marT="63500" marB="63500"/>
                </a:tc>
                <a:tc>
                  <a:txBody>
                    <a:bodyPr/>
                    <a:lstStyle/>
                    <a:p>
                      <a:pPr marL="0" marR="0" lvl="0" indent="0" algn="l" rtl="0">
                        <a:lnSpc>
                          <a:spcPct val="107000"/>
                        </a:lnSpc>
                        <a:spcBef>
                          <a:spcPts val="0"/>
                        </a:spcBef>
                        <a:spcAft>
                          <a:spcPts val="0"/>
                        </a:spcAft>
                        <a:buNone/>
                      </a:pPr>
                      <a:r>
                        <a:rPr lang="es-ES" sz="1800" u="none" strike="noStrike" cap="none" dirty="0">
                          <a:latin typeface="Open Sans"/>
                          <a:ea typeface="Open Sans"/>
                          <a:cs typeface="Open Sans"/>
                          <a:sym typeface="Open Sans"/>
                        </a:rPr>
                        <a:t>Ventajas</a:t>
                      </a:r>
                      <a:endParaRPr lang="es-ES" dirty="0"/>
                    </a:p>
                  </a:txBody>
                  <a:tcPr marL="63500" marR="63500" marT="63500" marB="63500"/>
                </a:tc>
                <a:tc>
                  <a:txBody>
                    <a:bodyPr/>
                    <a:lstStyle/>
                    <a:p>
                      <a:pPr marL="0" marR="0" lvl="0" indent="0" algn="l" rtl="0">
                        <a:lnSpc>
                          <a:spcPct val="107000"/>
                        </a:lnSpc>
                        <a:spcBef>
                          <a:spcPts val="0"/>
                        </a:spcBef>
                        <a:spcAft>
                          <a:spcPts val="0"/>
                        </a:spcAft>
                        <a:buNone/>
                      </a:pPr>
                      <a:r>
                        <a:rPr lang="es-ES" sz="1800" u="none" strike="noStrike" cap="none" dirty="0">
                          <a:latin typeface="Open Sans"/>
                          <a:ea typeface="Open Sans"/>
                          <a:cs typeface="Open Sans"/>
                          <a:sym typeface="Open Sans"/>
                        </a:rPr>
                        <a:t>Desventajas</a:t>
                      </a:r>
                      <a:endParaRPr lang="es-ES" dirty="0"/>
                    </a:p>
                  </a:txBody>
                  <a:tcPr marL="63500" marR="63500" marT="63500" marB="63500"/>
                </a:tc>
                <a:extLst>
                  <a:ext uri="{0D108BD9-81ED-4DB2-BD59-A6C34878D82A}">
                    <a16:rowId xmlns:a16="http://schemas.microsoft.com/office/drawing/2014/main" val="10000"/>
                  </a:ext>
                </a:extLst>
              </a:tr>
              <a:tr h="730057">
                <a:tc>
                  <a:txBody>
                    <a:bodyPr/>
                    <a:lstStyle/>
                    <a:p>
                      <a:pPr marL="0" marR="0" lvl="0" indent="0" algn="l" rtl="0">
                        <a:lnSpc>
                          <a:spcPct val="100000"/>
                        </a:lnSpc>
                        <a:spcBef>
                          <a:spcPts val="300"/>
                        </a:spcBef>
                        <a:spcAft>
                          <a:spcPts val="300"/>
                        </a:spcAft>
                        <a:buNone/>
                      </a:pPr>
                      <a:r>
                        <a:rPr lang="es-ES" sz="1500" u="none" strike="noStrike" cap="none" dirty="0">
                          <a:latin typeface="Open Sans"/>
                          <a:ea typeface="Open Sans"/>
                          <a:cs typeface="Open Sans"/>
                          <a:sym typeface="Open Sans"/>
                        </a:rPr>
                        <a:t>Fuentes primarias</a:t>
                      </a:r>
                      <a:endParaRPr lang="es-ES" sz="1500" dirty="0"/>
                    </a:p>
                  </a:txBody>
                  <a:tcPr marL="63500" marR="63500" marT="63500" marB="63500"/>
                </a:tc>
                <a:tc>
                  <a:txBody>
                    <a:bodyPr/>
                    <a:lstStyle/>
                    <a:p>
                      <a:pPr marL="342900" marR="0" lvl="0" indent="-342900" algn="l" rtl="0">
                        <a:lnSpc>
                          <a:spcPct val="100000"/>
                        </a:lnSpc>
                        <a:spcBef>
                          <a:spcPts val="300"/>
                        </a:spcBef>
                        <a:spcAft>
                          <a:spcPts val="300"/>
                        </a:spcAft>
                        <a:buClr>
                          <a:srgbClr val="000000"/>
                        </a:buClr>
                        <a:buSzPts val="1000"/>
                        <a:buFont typeface="Wingdings" panose="05000000000000000000" pitchFamily="2" charset="2"/>
                        <a:buChar char="Ø"/>
                      </a:pPr>
                      <a:r>
                        <a:rPr lang="es-ES" sz="1500" u="none" strike="noStrike" cap="none" dirty="0">
                          <a:latin typeface="Open Sans"/>
                          <a:ea typeface="Open Sans"/>
                          <a:cs typeface="Open Sans"/>
                          <a:sym typeface="Open Sans"/>
                        </a:rPr>
                        <a:t>Datos originales</a:t>
                      </a:r>
                      <a:endParaRPr lang="es-ES" sz="1500" dirty="0"/>
                    </a:p>
                    <a:p>
                      <a:pPr marL="342900" marR="0" lvl="0" indent="-342900" algn="l" rtl="0">
                        <a:lnSpc>
                          <a:spcPct val="100000"/>
                        </a:lnSpc>
                        <a:spcBef>
                          <a:spcPts val="300"/>
                        </a:spcBef>
                        <a:spcAft>
                          <a:spcPts val="300"/>
                        </a:spcAft>
                        <a:buClr>
                          <a:srgbClr val="000000"/>
                        </a:buClr>
                        <a:buSzPts val="1000"/>
                        <a:buFont typeface="Wingdings" panose="05000000000000000000" pitchFamily="2" charset="2"/>
                        <a:buChar char="Ø"/>
                      </a:pPr>
                      <a:r>
                        <a:rPr lang="es-ES" sz="1500" u="none" strike="noStrike" cap="none" dirty="0">
                          <a:latin typeface="Open Sans"/>
                          <a:ea typeface="Open Sans"/>
                          <a:cs typeface="Open Sans"/>
                          <a:sym typeface="Open Sans"/>
                        </a:rPr>
                        <a:t>Información imparcial</a:t>
                      </a:r>
                      <a:endParaRPr lang="es-ES" sz="1500" dirty="0"/>
                    </a:p>
                  </a:txBody>
                  <a:tcPr marL="63500" marR="63500" marT="63500" marB="63500"/>
                </a:tc>
                <a:tc>
                  <a:txBody>
                    <a:bodyPr/>
                    <a:lstStyle/>
                    <a:p>
                      <a:pPr marL="342900" marR="0" lvl="0" indent="-342900" algn="l" rtl="0">
                        <a:lnSpc>
                          <a:spcPct val="100000"/>
                        </a:lnSpc>
                        <a:spcBef>
                          <a:spcPts val="300"/>
                        </a:spcBef>
                        <a:spcAft>
                          <a:spcPts val="300"/>
                        </a:spcAft>
                        <a:buClr>
                          <a:srgbClr val="000000"/>
                        </a:buClr>
                        <a:buSzPts val="1000"/>
                        <a:buFont typeface="Wingdings" panose="05000000000000000000" pitchFamily="2" charset="2"/>
                        <a:buChar char="Ø"/>
                      </a:pPr>
                      <a:r>
                        <a:rPr lang="es-ES" sz="1500" u="none" strike="noStrike" cap="none" dirty="0">
                          <a:latin typeface="Open Sans"/>
                          <a:ea typeface="Open Sans"/>
                          <a:cs typeface="Open Sans"/>
                          <a:sym typeface="Open Sans"/>
                        </a:rPr>
                        <a:t>Gran volumen de datos</a:t>
                      </a:r>
                      <a:endParaRPr lang="es-ES" sz="1500" dirty="0"/>
                    </a:p>
                    <a:p>
                      <a:pPr marL="342900" marR="0" lvl="0" indent="-342900" algn="l" rtl="0">
                        <a:lnSpc>
                          <a:spcPct val="100000"/>
                        </a:lnSpc>
                        <a:spcBef>
                          <a:spcPts val="300"/>
                        </a:spcBef>
                        <a:spcAft>
                          <a:spcPts val="300"/>
                        </a:spcAft>
                        <a:buClr>
                          <a:srgbClr val="000000"/>
                        </a:buClr>
                        <a:buSzPts val="1000"/>
                        <a:buFont typeface="Wingdings" panose="05000000000000000000" pitchFamily="2" charset="2"/>
                        <a:buChar char="Ø"/>
                      </a:pPr>
                      <a:r>
                        <a:rPr lang="es-ES" sz="1500" u="none" strike="noStrike" cap="none" dirty="0">
                          <a:latin typeface="Open Sans"/>
                          <a:ea typeface="Open Sans"/>
                          <a:cs typeface="Open Sans"/>
                          <a:sym typeface="Open Sans"/>
                        </a:rPr>
                        <a:t>Requieren mucho tiempo </a:t>
                      </a:r>
                      <a:endParaRPr lang="es-ES" sz="1500" dirty="0"/>
                    </a:p>
                  </a:txBody>
                  <a:tcPr marL="63500" marR="63500" marT="63500" marB="63500"/>
                </a:tc>
                <a:extLst>
                  <a:ext uri="{0D108BD9-81ED-4DB2-BD59-A6C34878D82A}">
                    <a16:rowId xmlns:a16="http://schemas.microsoft.com/office/drawing/2014/main" val="10001"/>
                  </a:ext>
                </a:extLst>
              </a:tr>
              <a:tr h="1648516">
                <a:tc>
                  <a:txBody>
                    <a:bodyPr/>
                    <a:lstStyle/>
                    <a:p>
                      <a:pPr marL="0" marR="0" lvl="0" indent="0" algn="l" rtl="0">
                        <a:lnSpc>
                          <a:spcPct val="100000"/>
                        </a:lnSpc>
                        <a:spcBef>
                          <a:spcPts val="300"/>
                        </a:spcBef>
                        <a:spcAft>
                          <a:spcPts val="300"/>
                        </a:spcAft>
                        <a:buNone/>
                      </a:pPr>
                      <a:r>
                        <a:rPr lang="es-ES" sz="1500" b="1" u="none" strike="noStrike" cap="none" dirty="0">
                          <a:solidFill>
                            <a:schemeClr val="dk1"/>
                          </a:solidFill>
                          <a:latin typeface="Open Sans"/>
                          <a:ea typeface="Open Sans"/>
                          <a:cs typeface="Open Sans"/>
                          <a:sym typeface="Open Sans"/>
                        </a:rPr>
                        <a:t>Fuentes </a:t>
                      </a:r>
                      <a:r>
                        <a:rPr lang="es-ES" sz="1500" b="1" u="none" strike="noStrike" cap="none" dirty="0">
                          <a:latin typeface="Open Sans"/>
                          <a:ea typeface="Open Sans"/>
                          <a:cs typeface="Open Sans"/>
                          <a:sym typeface="Open Sans"/>
                        </a:rPr>
                        <a:t>secundarias</a:t>
                      </a:r>
                    </a:p>
                  </a:txBody>
                  <a:tcPr marL="63500" marR="63500" marT="63500" marB="63500"/>
                </a:tc>
                <a:tc>
                  <a:txBody>
                    <a:bodyPr/>
                    <a:lstStyle/>
                    <a:p>
                      <a:pPr marL="342900" marR="0" lvl="0" indent="-342900" algn="l" rtl="0">
                        <a:lnSpc>
                          <a:spcPct val="100000"/>
                        </a:lnSpc>
                        <a:spcBef>
                          <a:spcPts val="300"/>
                        </a:spcBef>
                        <a:spcAft>
                          <a:spcPts val="300"/>
                        </a:spcAft>
                        <a:buClr>
                          <a:srgbClr val="000000"/>
                        </a:buClr>
                        <a:buSzPts val="1000"/>
                        <a:buFont typeface="Wingdings" panose="05000000000000000000" pitchFamily="2" charset="2"/>
                        <a:buChar char="Ø"/>
                      </a:pPr>
                      <a:r>
                        <a:rPr lang="es-ES" sz="1500" u="none" strike="noStrike" cap="none" dirty="0">
                          <a:latin typeface="Open Sans"/>
                          <a:ea typeface="Open Sans"/>
                          <a:cs typeface="Open Sans"/>
                          <a:sym typeface="Open Sans"/>
                        </a:rPr>
                        <a:t>Acceso rápido a publicaciones primarias</a:t>
                      </a:r>
                      <a:endParaRPr lang="es-ES" sz="1500" dirty="0"/>
                    </a:p>
                    <a:p>
                      <a:pPr marL="342900" marR="0" lvl="0" indent="-342900" algn="l" rtl="0">
                        <a:lnSpc>
                          <a:spcPct val="100000"/>
                        </a:lnSpc>
                        <a:spcBef>
                          <a:spcPts val="300"/>
                        </a:spcBef>
                        <a:spcAft>
                          <a:spcPts val="300"/>
                        </a:spcAft>
                        <a:buClr>
                          <a:srgbClr val="000000"/>
                        </a:buClr>
                        <a:buSzPts val="1000"/>
                        <a:buFont typeface="Wingdings" panose="05000000000000000000" pitchFamily="2" charset="2"/>
                        <a:buChar char="Ø"/>
                      </a:pPr>
                      <a:r>
                        <a:rPr lang="es-ES" sz="1500" u="none" strike="noStrike" cap="none" dirty="0">
                          <a:latin typeface="Open Sans"/>
                          <a:ea typeface="Open Sans"/>
                          <a:cs typeface="Open Sans"/>
                          <a:sym typeface="Open Sans"/>
                        </a:rPr>
                        <a:t>En general, revistas de alto nivel</a:t>
                      </a:r>
                      <a:endParaRPr lang="es-ES" sz="1500" dirty="0"/>
                    </a:p>
                    <a:p>
                      <a:pPr marL="342900" marR="0" lvl="0" indent="-342900" algn="l" rtl="0">
                        <a:lnSpc>
                          <a:spcPct val="100000"/>
                        </a:lnSpc>
                        <a:spcBef>
                          <a:spcPts val="300"/>
                        </a:spcBef>
                        <a:spcAft>
                          <a:spcPts val="300"/>
                        </a:spcAft>
                        <a:buClr>
                          <a:srgbClr val="000000"/>
                        </a:buClr>
                        <a:buSzPts val="1000"/>
                        <a:buFont typeface="Wingdings" panose="05000000000000000000" pitchFamily="2" charset="2"/>
                        <a:buChar char="Ø"/>
                      </a:pPr>
                      <a:r>
                        <a:rPr lang="es-ES" sz="1500" u="none" strike="noStrike" cap="none" dirty="0">
                          <a:latin typeface="Open Sans"/>
                          <a:ea typeface="Open Sans"/>
                          <a:cs typeface="Open Sans"/>
                          <a:sym typeface="Open Sans"/>
                        </a:rPr>
                        <a:t>Capacidad de realizar búsquedas complejas</a:t>
                      </a:r>
                      <a:endParaRPr lang="es-ES" sz="1500" dirty="0"/>
                    </a:p>
                    <a:p>
                      <a:pPr marL="342900" marR="0" lvl="0" indent="-342900" algn="l" rtl="0">
                        <a:lnSpc>
                          <a:spcPct val="100000"/>
                        </a:lnSpc>
                        <a:spcBef>
                          <a:spcPts val="300"/>
                        </a:spcBef>
                        <a:spcAft>
                          <a:spcPts val="300"/>
                        </a:spcAft>
                        <a:buClr>
                          <a:srgbClr val="000000"/>
                        </a:buClr>
                        <a:buSzPts val="1000"/>
                        <a:buFont typeface="Wingdings" panose="05000000000000000000" pitchFamily="2" charset="2"/>
                        <a:buChar char="Ø"/>
                      </a:pPr>
                      <a:r>
                        <a:rPr lang="es-ES" sz="1500" u="none" strike="noStrike" cap="none" dirty="0">
                          <a:latin typeface="Open Sans"/>
                          <a:ea typeface="Open Sans"/>
                          <a:cs typeface="Open Sans"/>
                          <a:sym typeface="Open Sans"/>
                        </a:rPr>
                        <a:t>Actualizaciones periódicas sobre determinados temas (alertas)</a:t>
                      </a:r>
                      <a:endParaRPr lang="es-ES" sz="1500" dirty="0"/>
                    </a:p>
                  </a:txBody>
                  <a:tcPr marL="63500" marR="63500" marT="63500" marB="63500"/>
                </a:tc>
                <a:tc>
                  <a:txBody>
                    <a:bodyPr/>
                    <a:lstStyle/>
                    <a:p>
                      <a:pPr marL="342900" marR="0" lvl="0" indent="-342900" algn="l" rtl="0">
                        <a:lnSpc>
                          <a:spcPct val="100000"/>
                        </a:lnSpc>
                        <a:spcBef>
                          <a:spcPts val="300"/>
                        </a:spcBef>
                        <a:spcAft>
                          <a:spcPts val="300"/>
                        </a:spcAft>
                        <a:buClr>
                          <a:srgbClr val="000000"/>
                        </a:buClr>
                        <a:buSzPts val="1000"/>
                        <a:buFont typeface="Wingdings" panose="05000000000000000000" pitchFamily="2" charset="2"/>
                        <a:buChar char="Ø"/>
                      </a:pPr>
                      <a:r>
                        <a:rPr lang="es-ES" sz="1500" u="none" strike="noStrike" cap="none" dirty="0">
                          <a:latin typeface="Open Sans"/>
                          <a:ea typeface="Open Sans"/>
                          <a:cs typeface="Open Sans"/>
                          <a:sym typeface="Open Sans"/>
                        </a:rPr>
                        <a:t>Retraso</a:t>
                      </a:r>
                      <a:endParaRPr lang="es-ES" sz="1500" dirty="0"/>
                    </a:p>
                    <a:p>
                      <a:pPr marL="342900" marR="0" lvl="0" indent="-342900" algn="l" rtl="0">
                        <a:lnSpc>
                          <a:spcPct val="100000"/>
                        </a:lnSpc>
                        <a:spcBef>
                          <a:spcPts val="300"/>
                        </a:spcBef>
                        <a:spcAft>
                          <a:spcPts val="300"/>
                        </a:spcAft>
                        <a:buClr>
                          <a:srgbClr val="000000"/>
                        </a:buClr>
                        <a:buSzPts val="1000"/>
                        <a:buFont typeface="Wingdings" panose="05000000000000000000" pitchFamily="2" charset="2"/>
                        <a:buChar char="Ø"/>
                      </a:pPr>
                      <a:r>
                        <a:rPr lang="es-ES" sz="1500" u="none" strike="noStrike" cap="none" dirty="0">
                          <a:latin typeface="Open Sans"/>
                          <a:ea typeface="Open Sans"/>
                          <a:cs typeface="Open Sans"/>
                          <a:sym typeface="Open Sans"/>
                        </a:rPr>
                        <a:t>Dominio idiomático variable</a:t>
                      </a:r>
                      <a:endParaRPr lang="es-ES" sz="1500" dirty="0"/>
                    </a:p>
                    <a:p>
                      <a:pPr marL="342900" marR="0" lvl="0" indent="-342900" algn="l" rtl="0">
                        <a:lnSpc>
                          <a:spcPct val="100000"/>
                        </a:lnSpc>
                        <a:spcBef>
                          <a:spcPts val="300"/>
                        </a:spcBef>
                        <a:spcAft>
                          <a:spcPts val="300"/>
                        </a:spcAft>
                        <a:buClr>
                          <a:srgbClr val="000000"/>
                        </a:buClr>
                        <a:buSzPts val="1000"/>
                        <a:buFont typeface="Wingdings" panose="05000000000000000000" pitchFamily="2" charset="2"/>
                        <a:buChar char="Ø"/>
                      </a:pPr>
                      <a:r>
                        <a:rPr lang="es-ES" sz="1500" u="none" strike="noStrike" cap="none" dirty="0">
                          <a:latin typeface="Open Sans"/>
                          <a:ea typeface="Open Sans"/>
                          <a:cs typeface="Open Sans"/>
                          <a:sym typeface="Open Sans"/>
                        </a:rPr>
                        <a:t>Se necesitan aptitudes de búsqueda</a:t>
                      </a:r>
                      <a:endParaRPr lang="es-ES" sz="1500" dirty="0"/>
                    </a:p>
                    <a:p>
                      <a:pPr marL="342900" marR="0" lvl="0" indent="-342900" algn="l" rtl="0">
                        <a:lnSpc>
                          <a:spcPct val="100000"/>
                        </a:lnSpc>
                        <a:spcBef>
                          <a:spcPts val="300"/>
                        </a:spcBef>
                        <a:spcAft>
                          <a:spcPts val="300"/>
                        </a:spcAft>
                        <a:buClr>
                          <a:srgbClr val="000000"/>
                        </a:buClr>
                        <a:buSzPts val="1000"/>
                        <a:buFont typeface="Wingdings" panose="05000000000000000000" pitchFamily="2" charset="2"/>
                        <a:buChar char="Ø"/>
                      </a:pPr>
                      <a:r>
                        <a:rPr lang="es-ES" sz="1500" u="none" strike="noStrike" cap="none" dirty="0">
                          <a:latin typeface="Open Sans"/>
                          <a:ea typeface="Open Sans"/>
                          <a:cs typeface="Open Sans"/>
                          <a:sym typeface="Open Sans"/>
                        </a:rPr>
                        <a:t>Pueden ser costosas</a:t>
                      </a:r>
                      <a:endParaRPr lang="es-ES" sz="1500" dirty="0"/>
                    </a:p>
                  </a:txBody>
                  <a:tcPr marL="63500" marR="63500" marT="63500" marB="63500"/>
                </a:tc>
                <a:extLst>
                  <a:ext uri="{0D108BD9-81ED-4DB2-BD59-A6C34878D82A}">
                    <a16:rowId xmlns:a16="http://schemas.microsoft.com/office/drawing/2014/main" val="10002"/>
                  </a:ext>
                </a:extLst>
              </a:tr>
              <a:tr h="1520537">
                <a:tc>
                  <a:txBody>
                    <a:bodyPr/>
                    <a:lstStyle/>
                    <a:p>
                      <a:pPr marL="0" marR="0" lvl="0" indent="0" algn="l" rtl="0">
                        <a:lnSpc>
                          <a:spcPct val="100000"/>
                        </a:lnSpc>
                        <a:spcBef>
                          <a:spcPts val="300"/>
                        </a:spcBef>
                        <a:spcAft>
                          <a:spcPts val="300"/>
                        </a:spcAft>
                        <a:buNone/>
                      </a:pPr>
                      <a:r>
                        <a:rPr lang="es-ES" sz="1500" u="none" strike="noStrike" cap="none" dirty="0">
                          <a:latin typeface="Open Sans"/>
                          <a:ea typeface="Open Sans"/>
                          <a:cs typeface="Open Sans"/>
                          <a:sym typeface="Open Sans"/>
                        </a:rPr>
                        <a:t>Fuentes terciarias</a:t>
                      </a:r>
                      <a:endParaRPr lang="es-ES" sz="1500" dirty="0"/>
                    </a:p>
                  </a:txBody>
                  <a:tcPr marL="63500" marR="63500" marT="63500" marB="63500"/>
                </a:tc>
                <a:tc>
                  <a:txBody>
                    <a:bodyPr/>
                    <a:lstStyle/>
                    <a:p>
                      <a:pPr marL="342900" marR="0" lvl="0" indent="-342900" algn="l" rtl="0">
                        <a:lnSpc>
                          <a:spcPct val="100000"/>
                        </a:lnSpc>
                        <a:spcBef>
                          <a:spcPts val="300"/>
                        </a:spcBef>
                        <a:spcAft>
                          <a:spcPts val="300"/>
                        </a:spcAft>
                        <a:buClr>
                          <a:srgbClr val="000000"/>
                        </a:buClr>
                        <a:buSzPts val="1000"/>
                        <a:buFont typeface="Wingdings" panose="05000000000000000000" pitchFamily="2" charset="2"/>
                        <a:buChar char="Ø"/>
                      </a:pPr>
                      <a:r>
                        <a:rPr lang="es-ES" sz="1500" u="none" strike="noStrike" cap="none" dirty="0">
                          <a:latin typeface="Open Sans"/>
                          <a:ea typeface="Open Sans"/>
                          <a:cs typeface="Open Sans"/>
                          <a:sym typeface="Open Sans"/>
                        </a:rPr>
                        <a:t>Fáciles de consultar</a:t>
                      </a:r>
                      <a:endParaRPr lang="es-ES" sz="1500" dirty="0"/>
                    </a:p>
                    <a:p>
                      <a:pPr marL="342900" marR="0" lvl="0" indent="-342900" algn="l" rtl="0">
                        <a:lnSpc>
                          <a:spcPct val="100000"/>
                        </a:lnSpc>
                        <a:spcBef>
                          <a:spcPts val="300"/>
                        </a:spcBef>
                        <a:spcAft>
                          <a:spcPts val="300"/>
                        </a:spcAft>
                        <a:buClr>
                          <a:srgbClr val="000000"/>
                        </a:buClr>
                        <a:buSzPts val="1000"/>
                        <a:buFont typeface="Wingdings" panose="05000000000000000000" pitchFamily="2" charset="2"/>
                        <a:buChar char="Ø"/>
                      </a:pPr>
                      <a:r>
                        <a:rPr lang="es-ES" sz="1500" u="none" strike="noStrike" cap="none" dirty="0">
                          <a:latin typeface="Open Sans"/>
                          <a:ea typeface="Open Sans"/>
                          <a:cs typeface="Open Sans"/>
                          <a:sym typeface="Open Sans"/>
                        </a:rPr>
                        <a:t>Fáciles de usar</a:t>
                      </a:r>
                      <a:endParaRPr lang="es-ES" sz="1500" dirty="0"/>
                    </a:p>
                    <a:p>
                      <a:pPr marL="342900" marR="0" lvl="0" indent="-342900" algn="l" rtl="0">
                        <a:lnSpc>
                          <a:spcPct val="100000"/>
                        </a:lnSpc>
                        <a:spcBef>
                          <a:spcPts val="300"/>
                        </a:spcBef>
                        <a:spcAft>
                          <a:spcPts val="300"/>
                        </a:spcAft>
                        <a:buClr>
                          <a:srgbClr val="000000"/>
                        </a:buClr>
                        <a:buSzPts val="1000"/>
                        <a:buFont typeface="Wingdings" panose="05000000000000000000" pitchFamily="2" charset="2"/>
                        <a:buChar char="Ø"/>
                      </a:pPr>
                      <a:r>
                        <a:rPr lang="es-ES" sz="1500" u="none" strike="noStrike" cap="none" dirty="0">
                          <a:latin typeface="Open Sans"/>
                          <a:ea typeface="Open Sans"/>
                          <a:cs typeface="Open Sans"/>
                          <a:sym typeface="Open Sans"/>
                        </a:rPr>
                        <a:t>Concisas</a:t>
                      </a:r>
                      <a:endParaRPr lang="es-ES" sz="1500" dirty="0"/>
                    </a:p>
                    <a:p>
                      <a:pPr marL="342900" marR="0" lvl="0" indent="-342900" algn="l" rtl="0">
                        <a:lnSpc>
                          <a:spcPct val="100000"/>
                        </a:lnSpc>
                        <a:spcBef>
                          <a:spcPts val="300"/>
                        </a:spcBef>
                        <a:spcAft>
                          <a:spcPts val="300"/>
                        </a:spcAft>
                        <a:buClr>
                          <a:srgbClr val="000000"/>
                        </a:buClr>
                        <a:buSzPts val="1000"/>
                        <a:buFont typeface="Wingdings" panose="05000000000000000000" pitchFamily="2" charset="2"/>
                        <a:buChar char="Ø"/>
                      </a:pPr>
                      <a:r>
                        <a:rPr lang="es-ES" sz="1500" u="none" strike="noStrike" cap="none" dirty="0">
                          <a:latin typeface="Open Sans"/>
                          <a:ea typeface="Open Sans"/>
                          <a:cs typeface="Open Sans"/>
                          <a:sym typeface="Open Sans"/>
                        </a:rPr>
                        <a:t>Relativamente económicas</a:t>
                      </a:r>
                      <a:endParaRPr lang="es-ES" sz="1500" dirty="0"/>
                    </a:p>
                  </a:txBody>
                  <a:tcPr marL="63500" marR="63500" marT="63500" marB="63500"/>
                </a:tc>
                <a:tc>
                  <a:txBody>
                    <a:bodyPr/>
                    <a:lstStyle/>
                    <a:p>
                      <a:pPr marL="342900" marR="0" lvl="0" indent="-342900" algn="l" rtl="0">
                        <a:lnSpc>
                          <a:spcPct val="100000"/>
                        </a:lnSpc>
                        <a:spcBef>
                          <a:spcPts val="300"/>
                        </a:spcBef>
                        <a:spcAft>
                          <a:spcPts val="300"/>
                        </a:spcAft>
                        <a:buClr>
                          <a:srgbClr val="000000"/>
                        </a:buClr>
                        <a:buSzPts val="1000"/>
                        <a:buFont typeface="Wingdings" panose="05000000000000000000" pitchFamily="2" charset="2"/>
                        <a:buChar char="Ø"/>
                      </a:pPr>
                      <a:r>
                        <a:rPr lang="es-ES" sz="1500" u="none" strike="noStrike" cap="none" dirty="0">
                          <a:latin typeface="Open Sans"/>
                          <a:ea typeface="Open Sans"/>
                          <a:cs typeface="Open Sans"/>
                          <a:sym typeface="Open Sans"/>
                        </a:rPr>
                        <a:t>Retraso temporal</a:t>
                      </a:r>
                      <a:endParaRPr lang="es-ES" sz="1500" dirty="0"/>
                    </a:p>
                    <a:p>
                      <a:pPr marL="342900" marR="0" lvl="0" indent="-342900" algn="l" rtl="0">
                        <a:lnSpc>
                          <a:spcPct val="100000"/>
                        </a:lnSpc>
                        <a:spcBef>
                          <a:spcPts val="300"/>
                        </a:spcBef>
                        <a:spcAft>
                          <a:spcPts val="300"/>
                        </a:spcAft>
                        <a:buClr>
                          <a:srgbClr val="000000"/>
                        </a:buClr>
                        <a:buSzPts val="1000"/>
                        <a:buFont typeface="Wingdings" panose="05000000000000000000" pitchFamily="2" charset="2"/>
                        <a:buChar char="Ø"/>
                      </a:pPr>
                      <a:r>
                        <a:rPr lang="es-ES" sz="1500" u="none" strike="noStrike" cap="none" dirty="0">
                          <a:latin typeface="Open Sans"/>
                          <a:ea typeface="Open Sans"/>
                          <a:cs typeface="Open Sans"/>
                          <a:sym typeface="Open Sans"/>
                        </a:rPr>
                        <a:t>Falta de actualización</a:t>
                      </a:r>
                      <a:endParaRPr lang="es-ES" sz="1500" dirty="0"/>
                    </a:p>
                    <a:p>
                      <a:pPr marL="342900" marR="0" lvl="0" indent="-342900" algn="l" rtl="0">
                        <a:lnSpc>
                          <a:spcPct val="100000"/>
                        </a:lnSpc>
                        <a:spcBef>
                          <a:spcPts val="300"/>
                        </a:spcBef>
                        <a:spcAft>
                          <a:spcPts val="300"/>
                        </a:spcAft>
                        <a:buClr>
                          <a:srgbClr val="000000"/>
                        </a:buClr>
                        <a:buSzPts val="1000"/>
                        <a:buFont typeface="Wingdings" panose="05000000000000000000" pitchFamily="2" charset="2"/>
                        <a:buChar char="Ø"/>
                      </a:pPr>
                      <a:r>
                        <a:rPr lang="es-ES" sz="1500" u="none" strike="noStrike" cap="none" dirty="0">
                          <a:latin typeface="Open Sans"/>
                          <a:ea typeface="Open Sans"/>
                          <a:cs typeface="Open Sans"/>
                          <a:sym typeface="Open Sans"/>
                        </a:rPr>
                        <a:t>Información incompleta</a:t>
                      </a:r>
                      <a:endParaRPr lang="es-ES" sz="1500" dirty="0"/>
                    </a:p>
                    <a:p>
                      <a:pPr marL="342900" marR="0" lvl="0" indent="-342900" algn="l" rtl="0">
                        <a:lnSpc>
                          <a:spcPct val="100000"/>
                        </a:lnSpc>
                        <a:spcBef>
                          <a:spcPts val="300"/>
                        </a:spcBef>
                        <a:spcAft>
                          <a:spcPts val="300"/>
                        </a:spcAft>
                        <a:buClr>
                          <a:srgbClr val="000000"/>
                        </a:buClr>
                        <a:buSzPts val="1000"/>
                        <a:buFont typeface="Wingdings" panose="05000000000000000000" pitchFamily="2" charset="2"/>
                        <a:buChar char="Ø"/>
                      </a:pPr>
                      <a:r>
                        <a:rPr lang="es-ES" sz="1500" u="none" strike="noStrike" cap="none" dirty="0">
                          <a:latin typeface="Open Sans"/>
                          <a:ea typeface="Open Sans"/>
                          <a:cs typeface="Open Sans"/>
                          <a:sym typeface="Open Sans"/>
                        </a:rPr>
                        <a:t>Interpretaciones erróneas</a:t>
                      </a:r>
                      <a:endParaRPr lang="es-ES" sz="1500" dirty="0"/>
                    </a:p>
                  </a:txBody>
                  <a:tcPr marL="63500" marR="63500" marT="63500" marB="63500"/>
                </a:tc>
                <a:extLst>
                  <a:ext uri="{0D108BD9-81ED-4DB2-BD59-A6C34878D82A}">
                    <a16:rowId xmlns:a16="http://schemas.microsoft.com/office/drawing/2014/main" val="10003"/>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41"/>
          <p:cNvSpPr txBox="1">
            <a:spLocks noGrp="1"/>
          </p:cNvSpPr>
          <p:nvPr>
            <p:ph type="title"/>
          </p:nvPr>
        </p:nvSpPr>
        <p:spPr>
          <a:xfrm>
            <a:off x="0" y="440050"/>
            <a:ext cx="9613800"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s-ES" dirty="0">
                <a:solidFill>
                  <a:srgbClr val="586F7C"/>
                </a:solidFill>
                <a:latin typeface="Open Sans"/>
                <a:ea typeface="Open Sans"/>
                <a:cs typeface="Open Sans"/>
                <a:sym typeface="Open Sans"/>
              </a:rPr>
              <a:t>Recursos de información</a:t>
            </a:r>
          </a:p>
        </p:txBody>
      </p:sp>
      <p:sp>
        <p:nvSpPr>
          <p:cNvPr id="126" name="Google Shape;126;p41"/>
          <p:cNvSpPr txBox="1">
            <a:spLocks noGrp="1"/>
          </p:cNvSpPr>
          <p:nvPr>
            <p:ph type="body" idx="1"/>
          </p:nvPr>
        </p:nvSpPr>
        <p:spPr>
          <a:xfrm>
            <a:off x="48722" y="1695723"/>
            <a:ext cx="11794233" cy="4095900"/>
          </a:xfrm>
          <a:prstGeom prst="rect">
            <a:avLst/>
          </a:prstGeom>
          <a:noFill/>
          <a:ln>
            <a:noFill/>
          </a:ln>
        </p:spPr>
        <p:txBody>
          <a:bodyPr spcFirstLastPara="1" wrap="square" lIns="91425" tIns="45700" rIns="91425" bIns="45700" anchor="t" anchorCtr="0">
            <a:noAutofit/>
          </a:bodyPr>
          <a:lstStyle/>
          <a:p>
            <a:pPr>
              <a:lnSpc>
                <a:spcPct val="100000"/>
              </a:lnSpc>
              <a:spcBef>
                <a:spcPts val="600"/>
              </a:spcBef>
              <a:buClr>
                <a:schemeClr val="dk1"/>
              </a:buClr>
              <a:buFont typeface="Arial" panose="020B0604020202020204" pitchFamily="34" charset="0"/>
              <a:buChar char="•"/>
            </a:pPr>
            <a:r>
              <a:rPr lang="es-ES" sz="2100" b="1" dirty="0">
                <a:solidFill>
                  <a:srgbClr val="000000"/>
                </a:solidFill>
                <a:latin typeface="Sans "/>
                <a:ea typeface="Open Sans" panose="020B0604020202020204" charset="0"/>
                <a:cs typeface="Open Sans" panose="020B0604020202020204" charset="0"/>
                <a:sym typeface="Open Sans"/>
              </a:rPr>
              <a:t>Periódicos:</a:t>
            </a:r>
            <a:r>
              <a:rPr lang="es-ES" sz="2100" dirty="0">
                <a:solidFill>
                  <a:srgbClr val="000000"/>
                </a:solidFill>
                <a:latin typeface="Sans "/>
                <a:ea typeface="Open Sans" panose="020B0604020202020204" charset="0"/>
                <a:cs typeface="Open Sans" panose="020B0604020202020204" charset="0"/>
                <a:sym typeface="Open Sans"/>
              </a:rPr>
              <a:t> Recopilación de artículos sobre hechos de actualidad, generalmente de publicación diaria.</a:t>
            </a:r>
          </a:p>
          <a:p>
            <a:pPr lvl="0" rtl="0">
              <a:lnSpc>
                <a:spcPct val="100000"/>
              </a:lnSpc>
              <a:spcBef>
                <a:spcPts val="600"/>
              </a:spcBef>
              <a:spcAft>
                <a:spcPts val="0"/>
              </a:spcAft>
              <a:buClr>
                <a:schemeClr val="dk1"/>
              </a:buClr>
              <a:buSzPts val="2400"/>
              <a:buFont typeface="Arial" panose="020B0604020202020204" pitchFamily="34" charset="0"/>
              <a:buChar char="•"/>
            </a:pPr>
            <a:r>
              <a:rPr lang="es-ES" sz="2100" b="1" dirty="0">
                <a:solidFill>
                  <a:srgbClr val="000000"/>
                </a:solidFill>
                <a:latin typeface="Sans "/>
                <a:ea typeface="Open Sans" panose="020B0604020202020204" charset="0"/>
                <a:cs typeface="Open Sans" panose="020B0604020202020204" charset="0"/>
                <a:sym typeface="Open Sans"/>
              </a:rPr>
              <a:t>Revistas:</a:t>
            </a:r>
            <a:r>
              <a:rPr lang="es-ES" sz="2100" dirty="0">
                <a:solidFill>
                  <a:srgbClr val="000000"/>
                </a:solidFill>
                <a:latin typeface="Sans "/>
                <a:ea typeface="Open Sans" panose="020B0604020202020204" charset="0"/>
                <a:cs typeface="Open Sans" panose="020B0604020202020204" charset="0"/>
                <a:sym typeface="Open Sans"/>
              </a:rPr>
              <a:t> Recopilación de artículos e imágenes sobre diferentes temas de interés popular y actualidad </a:t>
            </a:r>
            <a:br>
              <a:rPr lang="es-ES" sz="2100" dirty="0">
                <a:solidFill>
                  <a:srgbClr val="000000"/>
                </a:solidFill>
                <a:latin typeface="Sans "/>
                <a:ea typeface="Open Sans" panose="020B0604020202020204" charset="0"/>
                <a:cs typeface="Open Sans" panose="020B0604020202020204" charset="0"/>
                <a:sym typeface="Open Sans"/>
              </a:rPr>
            </a:br>
            <a:r>
              <a:rPr lang="es-ES" sz="2100" dirty="0">
                <a:solidFill>
                  <a:srgbClr val="000000"/>
                </a:solidFill>
                <a:latin typeface="Sans "/>
                <a:ea typeface="Open Sans" panose="020B0604020202020204" charset="0"/>
                <a:cs typeface="Open Sans" panose="020B0604020202020204" charset="0"/>
                <a:sym typeface="Open Sans"/>
              </a:rPr>
              <a:t>(p. ej., </a:t>
            </a:r>
            <a:r>
              <a:rPr lang="es-ES" sz="2100" i="1" dirty="0">
                <a:solidFill>
                  <a:srgbClr val="000000"/>
                </a:solidFill>
                <a:latin typeface="Sans "/>
                <a:ea typeface="Open Sans" panose="020B0604020202020204" charset="0"/>
                <a:cs typeface="Open Sans" panose="020B0604020202020204" charset="0"/>
                <a:sym typeface="Open Sans"/>
              </a:rPr>
              <a:t>National Geographic</a:t>
            </a:r>
            <a:r>
              <a:rPr lang="es-ES" sz="2100" dirty="0">
                <a:solidFill>
                  <a:srgbClr val="000000"/>
                </a:solidFill>
                <a:latin typeface="Sans "/>
                <a:ea typeface="Open Sans" panose="020B0604020202020204" charset="0"/>
                <a:cs typeface="Open Sans" panose="020B0604020202020204" charset="0"/>
                <a:sym typeface="Open Sans"/>
              </a:rPr>
              <a:t>, </a:t>
            </a:r>
            <a:r>
              <a:rPr lang="es-ES" sz="2100" i="1" dirty="0">
                <a:solidFill>
                  <a:srgbClr val="000000"/>
                </a:solidFill>
                <a:latin typeface="Sans "/>
                <a:ea typeface="Open Sans" panose="020B0604020202020204" charset="0"/>
                <a:cs typeface="Open Sans" panose="020B0604020202020204" charset="0"/>
                <a:sym typeface="Open Sans"/>
              </a:rPr>
              <a:t>People</a:t>
            </a:r>
            <a:r>
              <a:rPr lang="es-ES" sz="2100" dirty="0">
                <a:solidFill>
                  <a:srgbClr val="000000"/>
                </a:solidFill>
                <a:latin typeface="Sans "/>
                <a:ea typeface="Open Sans" panose="020B0604020202020204" charset="0"/>
                <a:cs typeface="Open Sans" panose="020B0604020202020204" charset="0"/>
                <a:sym typeface="Open Sans"/>
              </a:rPr>
              <a:t>).</a:t>
            </a:r>
            <a:endParaRPr lang="es-ES" sz="2100" dirty="0">
              <a:latin typeface="Sans "/>
              <a:ea typeface="Open Sans" panose="020B0604020202020204" charset="0"/>
              <a:cs typeface="Open Sans" panose="020B0604020202020204" charset="0"/>
              <a:sym typeface="Open Sans"/>
            </a:endParaRPr>
          </a:p>
          <a:p>
            <a:pPr lvl="0" rtl="0">
              <a:lnSpc>
                <a:spcPct val="100000"/>
              </a:lnSpc>
              <a:spcBef>
                <a:spcPts val="600"/>
              </a:spcBef>
              <a:spcAft>
                <a:spcPts val="0"/>
              </a:spcAft>
              <a:buClr>
                <a:schemeClr val="dk1"/>
              </a:buClr>
              <a:buSzPts val="2400"/>
              <a:buFont typeface="Arial" panose="020B0604020202020204" pitchFamily="34" charset="0"/>
              <a:buChar char="•"/>
            </a:pPr>
            <a:r>
              <a:rPr lang="es-ES" sz="2100" b="1" dirty="0">
                <a:solidFill>
                  <a:srgbClr val="000000"/>
                </a:solidFill>
                <a:latin typeface="Sans "/>
                <a:ea typeface="Open Sans" panose="020B0604020202020204" charset="0"/>
                <a:cs typeface="Open Sans" panose="020B0604020202020204" charset="0"/>
                <a:sym typeface="Open Sans"/>
              </a:rPr>
              <a:t>Revistas gremiales:</a:t>
            </a:r>
            <a:r>
              <a:rPr lang="es-ES" sz="2100" dirty="0">
                <a:solidFill>
                  <a:srgbClr val="000000"/>
                </a:solidFill>
                <a:latin typeface="Sans "/>
                <a:ea typeface="Open Sans" panose="020B0604020202020204" charset="0"/>
                <a:cs typeface="Open Sans" panose="020B0604020202020204" charset="0"/>
                <a:sym typeface="Open Sans"/>
              </a:rPr>
              <a:t> Recopilación de noticias, tendencias y artículos sobre un gremio profesional, escrito por profesionales y expertos de ese campo (p. ej., </a:t>
            </a:r>
            <a:r>
              <a:rPr lang="es-ES" sz="2100" i="1" dirty="0">
                <a:solidFill>
                  <a:srgbClr val="000000"/>
                </a:solidFill>
                <a:latin typeface="Sans "/>
                <a:ea typeface="Open Sans" panose="020B0604020202020204" charset="0"/>
                <a:cs typeface="Open Sans" panose="020B0604020202020204" charset="0"/>
                <a:sym typeface="Open Sans"/>
              </a:rPr>
              <a:t>APA Monitor</a:t>
            </a:r>
            <a:r>
              <a:rPr lang="es-ES" sz="2100" dirty="0">
                <a:solidFill>
                  <a:srgbClr val="000000"/>
                </a:solidFill>
                <a:latin typeface="Sans "/>
                <a:ea typeface="Open Sans" panose="020B0604020202020204" charset="0"/>
                <a:cs typeface="Open Sans" panose="020B0604020202020204" charset="0"/>
                <a:sym typeface="Open Sans"/>
              </a:rPr>
              <a:t>, </a:t>
            </a:r>
            <a:r>
              <a:rPr lang="es-ES" sz="2100" i="1" dirty="0">
                <a:solidFill>
                  <a:srgbClr val="000000"/>
                </a:solidFill>
                <a:latin typeface="Sans "/>
                <a:ea typeface="Open Sans" panose="020B0604020202020204" charset="0"/>
                <a:cs typeface="Open Sans" panose="020B0604020202020204" charset="0"/>
                <a:sym typeface="Open Sans"/>
              </a:rPr>
              <a:t>Advertising Age</a:t>
            </a:r>
            <a:r>
              <a:rPr lang="es-ES" sz="2100" dirty="0">
                <a:solidFill>
                  <a:srgbClr val="000000"/>
                </a:solidFill>
                <a:latin typeface="Sans "/>
                <a:ea typeface="Open Sans" panose="020B0604020202020204" charset="0"/>
                <a:cs typeface="Open Sans" panose="020B0604020202020204" charset="0"/>
                <a:sym typeface="Open Sans"/>
              </a:rPr>
              <a:t>).</a:t>
            </a:r>
            <a:endParaRPr lang="es-ES" sz="2100" dirty="0">
              <a:latin typeface="Sans "/>
              <a:ea typeface="Open Sans" panose="020B0604020202020204" charset="0"/>
              <a:cs typeface="Open Sans" panose="020B0604020202020204" charset="0"/>
              <a:sym typeface="Open Sans"/>
            </a:endParaRPr>
          </a:p>
          <a:p>
            <a:pPr lvl="0" rtl="0">
              <a:lnSpc>
                <a:spcPct val="100000"/>
              </a:lnSpc>
              <a:spcBef>
                <a:spcPts val="600"/>
              </a:spcBef>
              <a:spcAft>
                <a:spcPts val="0"/>
              </a:spcAft>
              <a:buClr>
                <a:schemeClr val="dk1"/>
              </a:buClr>
              <a:buSzPts val="2400"/>
              <a:buFont typeface="Arial" panose="020B0604020202020204" pitchFamily="34" charset="0"/>
              <a:buChar char="•"/>
            </a:pPr>
            <a:r>
              <a:rPr lang="es-ES" sz="2100" b="1" dirty="0">
                <a:solidFill>
                  <a:srgbClr val="000000"/>
                </a:solidFill>
                <a:latin typeface="Sans "/>
                <a:ea typeface="Open Sans" panose="020B0604020202020204" charset="0"/>
                <a:cs typeface="Open Sans" panose="020B0604020202020204" charset="0"/>
                <a:sym typeface="Open Sans"/>
              </a:rPr>
              <a:t>Revistas académicas (arbitradas, es decir, con revisión externa o “por pares”):</a:t>
            </a:r>
            <a:r>
              <a:rPr lang="es-ES" sz="2100" dirty="0">
                <a:solidFill>
                  <a:srgbClr val="000000"/>
                </a:solidFill>
                <a:latin typeface="Sans "/>
                <a:ea typeface="Open Sans" panose="020B0604020202020204" charset="0"/>
                <a:cs typeface="Open Sans" panose="020B0604020202020204" charset="0"/>
                <a:sym typeface="Open Sans"/>
              </a:rPr>
              <a:t> Recopilación de artículos escritos por expertos en un campo, que se someten al arbitraje independiente de otros especialistas (“pares”) antes de su publicación. </a:t>
            </a:r>
            <a:endParaRPr lang="es-ES" sz="2100" dirty="0">
              <a:latin typeface="Sans "/>
              <a:ea typeface="Open Sans" panose="020B0604020202020204" charset="0"/>
              <a:cs typeface="Open Sans" panose="020B0604020202020204" charset="0"/>
              <a:sym typeface="Open Sans"/>
            </a:endParaRPr>
          </a:p>
          <a:p>
            <a:pPr lvl="0" rtl="0">
              <a:lnSpc>
                <a:spcPct val="100000"/>
              </a:lnSpc>
              <a:spcBef>
                <a:spcPts val="600"/>
              </a:spcBef>
              <a:spcAft>
                <a:spcPts val="0"/>
              </a:spcAft>
              <a:buClr>
                <a:schemeClr val="dk1"/>
              </a:buClr>
              <a:buSzPts val="2400"/>
              <a:buFont typeface="Arial" panose="020B0604020202020204" pitchFamily="34" charset="0"/>
              <a:buChar char="•"/>
            </a:pPr>
            <a:r>
              <a:rPr lang="es-ES" sz="2100" b="1" dirty="0">
                <a:solidFill>
                  <a:srgbClr val="000000"/>
                </a:solidFill>
                <a:latin typeface="Sans "/>
                <a:ea typeface="Open Sans" panose="020B0604020202020204" charset="0"/>
                <a:cs typeface="Open Sans" panose="020B0604020202020204" charset="0"/>
                <a:sym typeface="Open Sans"/>
              </a:rPr>
              <a:t>Libros (monografías): </a:t>
            </a:r>
            <a:r>
              <a:rPr lang="es-ES" sz="2100" dirty="0">
                <a:solidFill>
                  <a:srgbClr val="000000"/>
                </a:solidFill>
                <a:latin typeface="Sans "/>
                <a:ea typeface="Open Sans" panose="020B0604020202020204" charset="0"/>
                <a:cs typeface="Open Sans" panose="020B0604020202020204" charset="0"/>
                <a:sym typeface="Open Sans"/>
              </a:rPr>
              <a:t>Pueden abordar cualquier tema, y pueden ser de ensayo o narrativa. Para realizar una investigación, conviene utilizar libros dedicados a un tema específico. </a:t>
            </a:r>
            <a:endParaRPr lang="es-ES" sz="2100" dirty="0">
              <a:latin typeface="Sans "/>
              <a:ea typeface="Open Sans" panose="020B0604020202020204" charset="0"/>
              <a:cs typeface="Open Sans" panose="020B0604020202020204" charset="0"/>
              <a:sym typeface="Open Sans"/>
            </a:endParaRPr>
          </a:p>
          <a:p>
            <a:pPr lvl="0" rtl="0">
              <a:lnSpc>
                <a:spcPct val="100000"/>
              </a:lnSpc>
              <a:spcBef>
                <a:spcPts val="600"/>
              </a:spcBef>
              <a:spcAft>
                <a:spcPts val="0"/>
              </a:spcAft>
              <a:buClr>
                <a:schemeClr val="dk1"/>
              </a:buClr>
              <a:buSzPts val="2400"/>
              <a:buFont typeface="Arial" panose="020B0604020202020204" pitchFamily="34" charset="0"/>
              <a:buChar char="•"/>
            </a:pPr>
            <a:r>
              <a:rPr lang="es-ES" sz="2100" b="1" dirty="0">
                <a:solidFill>
                  <a:srgbClr val="000000"/>
                </a:solidFill>
                <a:latin typeface="Sans "/>
                <a:ea typeface="Open Sans" panose="020B0604020202020204" charset="0"/>
                <a:cs typeface="Open Sans" panose="020B0604020202020204" charset="0"/>
                <a:sym typeface="Open Sans"/>
              </a:rPr>
              <a:t>Tesis: </a:t>
            </a:r>
            <a:r>
              <a:rPr lang="es-ES" sz="2100" dirty="0">
                <a:solidFill>
                  <a:srgbClr val="000000"/>
                </a:solidFill>
                <a:latin typeface="Sans "/>
                <a:ea typeface="Open Sans" panose="020B0604020202020204" charset="0"/>
                <a:cs typeface="Open Sans" panose="020B0604020202020204" charset="0"/>
                <a:sym typeface="Open Sans"/>
              </a:rPr>
              <a:t>Un trabajo de investigación elaborado por un estudiante para optar a un título académico o profesional.</a:t>
            </a:r>
            <a:endParaRPr lang="es-ES" sz="2100" dirty="0">
              <a:latin typeface="Sans "/>
              <a:ea typeface="Open Sans" panose="020B0604020202020204" charset="0"/>
              <a:cs typeface="Open Sans" panose="020B0604020202020204" charset="0"/>
              <a:sym typeface="Open Sans"/>
            </a:endParaRPr>
          </a:p>
          <a:p>
            <a:pPr lvl="0" rtl="0">
              <a:lnSpc>
                <a:spcPct val="100000"/>
              </a:lnSpc>
              <a:spcBef>
                <a:spcPts val="600"/>
              </a:spcBef>
              <a:spcAft>
                <a:spcPts val="600"/>
              </a:spcAft>
              <a:buClr>
                <a:schemeClr val="dk1"/>
              </a:buClr>
              <a:buSzPts val="2400"/>
              <a:buFont typeface="Arial" panose="020B0604020202020204" pitchFamily="34" charset="0"/>
              <a:buChar char="•"/>
            </a:pPr>
            <a:r>
              <a:rPr lang="es-ES" sz="2100" b="1" dirty="0">
                <a:solidFill>
                  <a:srgbClr val="000000"/>
                </a:solidFill>
                <a:latin typeface="Sans "/>
                <a:ea typeface="Open Sans" panose="020B0604020202020204" charset="0"/>
                <a:cs typeface="Open Sans" panose="020B0604020202020204" charset="0"/>
                <a:sym typeface="Open Sans"/>
              </a:rPr>
              <a:t>Actas de congresos:</a:t>
            </a:r>
            <a:r>
              <a:rPr lang="es-ES" sz="2100" dirty="0">
                <a:solidFill>
                  <a:srgbClr val="000000"/>
                </a:solidFill>
                <a:latin typeface="Sans "/>
                <a:ea typeface="Open Sans" panose="020B0604020202020204" charset="0"/>
                <a:cs typeface="Open Sans" panose="020B0604020202020204" charset="0"/>
                <a:sym typeface="Open Sans"/>
              </a:rPr>
              <a:t> Documentos que dejan constancia de lo expuesto en un congreso académico.</a:t>
            </a:r>
            <a:endParaRPr lang="es-ES" sz="2100" dirty="0">
              <a:latin typeface="Sans "/>
              <a:ea typeface="Open Sans" panose="020B0604020202020204" charset="0"/>
              <a:cs typeface="Open Sans" panose="020B0604020202020204" charset="0"/>
              <a:sym typeface="Open San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8"/>
          <p:cNvSpPr txBox="1">
            <a:spLocks noGrp="1"/>
          </p:cNvSpPr>
          <p:nvPr>
            <p:ph type="title"/>
          </p:nvPr>
        </p:nvSpPr>
        <p:spPr>
          <a:xfrm>
            <a:off x="0" y="322484"/>
            <a:ext cx="9613800" cy="10809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3200"/>
              <a:buNone/>
            </a:pPr>
            <a:r>
              <a:rPr lang="es-ES" dirty="0">
                <a:solidFill>
                  <a:srgbClr val="586F7C"/>
                </a:solidFill>
                <a:latin typeface="Open Sans"/>
                <a:ea typeface="Open Sans"/>
                <a:cs typeface="Open Sans"/>
                <a:sym typeface="Open Sans"/>
              </a:rPr>
              <a:t>Recursos de información</a:t>
            </a:r>
          </a:p>
        </p:txBody>
      </p:sp>
      <p:sp>
        <p:nvSpPr>
          <p:cNvPr id="133" name="Google Shape;133;p8"/>
          <p:cNvSpPr txBox="1">
            <a:spLocks noGrp="1"/>
          </p:cNvSpPr>
          <p:nvPr>
            <p:ph type="body" idx="1"/>
          </p:nvPr>
        </p:nvSpPr>
        <p:spPr>
          <a:xfrm>
            <a:off x="680321" y="1971113"/>
            <a:ext cx="10383014" cy="3599400"/>
          </a:xfrm>
          <a:prstGeom prst="rect">
            <a:avLst/>
          </a:prstGeom>
          <a:noFill/>
          <a:ln>
            <a:noFill/>
          </a:ln>
        </p:spPr>
        <p:txBody>
          <a:bodyPr spcFirstLastPara="1" wrap="square" lIns="91425" tIns="45700" rIns="91425" bIns="45700" anchor="t" anchorCtr="0">
            <a:noAutofit/>
          </a:bodyPr>
          <a:lstStyle/>
          <a:p>
            <a:pPr marL="457200" lvl="0" indent="-381000" algn="l" rtl="0">
              <a:lnSpc>
                <a:spcPct val="100000"/>
              </a:lnSpc>
              <a:spcBef>
                <a:spcPts val="600"/>
              </a:spcBef>
              <a:spcAft>
                <a:spcPts val="0"/>
              </a:spcAft>
              <a:buClr>
                <a:schemeClr val="dk1"/>
              </a:buClr>
              <a:buSzPts val="2400"/>
              <a:buFont typeface="Arial"/>
              <a:buChar char="•"/>
            </a:pPr>
            <a:r>
              <a:rPr lang="es-ES" sz="2000" b="1" dirty="0">
                <a:solidFill>
                  <a:srgbClr val="000000"/>
                </a:solidFill>
                <a:latin typeface="Open Sans"/>
                <a:ea typeface="Open Sans"/>
                <a:cs typeface="Open Sans"/>
                <a:sym typeface="Open Sans"/>
              </a:rPr>
              <a:t>Obras de referencia:</a:t>
            </a:r>
            <a:r>
              <a:rPr lang="es-ES" sz="2000" dirty="0">
                <a:solidFill>
                  <a:srgbClr val="000000"/>
                </a:solidFill>
                <a:latin typeface="Open Sans"/>
                <a:ea typeface="Open Sans"/>
                <a:cs typeface="Open Sans"/>
                <a:sym typeface="Open Sans"/>
              </a:rPr>
              <a:t> Enciclopedias, diccionarios y repertorios. Recopilan entradas cortas, escritas por diferentes autores, sobre materias concretas. </a:t>
            </a:r>
            <a:endParaRPr lang="es-ES" sz="2000" dirty="0">
              <a:solidFill>
                <a:srgbClr val="595959"/>
              </a:solidFill>
              <a:latin typeface="Open Sans"/>
              <a:ea typeface="Open Sans"/>
              <a:cs typeface="Open Sans"/>
              <a:sym typeface="Open Sans"/>
            </a:endParaRPr>
          </a:p>
          <a:p>
            <a:pPr marL="457200" lvl="0" indent="-381000" algn="l" rtl="0">
              <a:lnSpc>
                <a:spcPct val="100000"/>
              </a:lnSpc>
              <a:spcBef>
                <a:spcPts val="1200"/>
              </a:spcBef>
              <a:spcAft>
                <a:spcPts val="0"/>
              </a:spcAft>
              <a:buClr>
                <a:schemeClr val="dk1"/>
              </a:buClr>
              <a:buSzPts val="2400"/>
              <a:buFont typeface="Arial"/>
              <a:buChar char="•"/>
            </a:pPr>
            <a:r>
              <a:rPr lang="es-ES" sz="2000" b="1" dirty="0">
                <a:solidFill>
                  <a:srgbClr val="000000"/>
                </a:solidFill>
                <a:latin typeface="Open Sans"/>
                <a:ea typeface="Open Sans"/>
                <a:cs typeface="Open Sans"/>
                <a:sym typeface="Open Sans"/>
              </a:rPr>
              <a:t>Informe (de trabajo, técnico):</a:t>
            </a:r>
            <a:r>
              <a:rPr lang="es-ES" sz="2000" dirty="0">
                <a:solidFill>
                  <a:srgbClr val="000000"/>
                </a:solidFill>
                <a:latin typeface="Open Sans"/>
                <a:ea typeface="Open Sans"/>
                <a:cs typeface="Open Sans"/>
                <a:sym typeface="Open Sans"/>
              </a:rPr>
              <a:t> Memoria publicada de los resultados de una investigación, de una investigación en curso o de otros resultados técnicos, generalmente clasificado con un número de informe y a veces un número de subvención asignado por el organismo que financia la investigación.</a:t>
            </a:r>
            <a:endParaRPr lang="es-ES" sz="2000" dirty="0">
              <a:solidFill>
                <a:srgbClr val="595959"/>
              </a:solidFill>
              <a:latin typeface="Open Sans"/>
              <a:ea typeface="Open Sans"/>
              <a:cs typeface="Open Sans"/>
              <a:sym typeface="Open Sans"/>
            </a:endParaRPr>
          </a:p>
          <a:p>
            <a:pPr marL="457200" lvl="0" indent="-381000" algn="l" rtl="0">
              <a:lnSpc>
                <a:spcPct val="100000"/>
              </a:lnSpc>
              <a:spcBef>
                <a:spcPts val="1200"/>
              </a:spcBef>
              <a:spcAft>
                <a:spcPts val="0"/>
              </a:spcAft>
              <a:buClr>
                <a:schemeClr val="dk1"/>
              </a:buClr>
              <a:buSzPts val="2400"/>
              <a:buFont typeface="Arial"/>
              <a:buChar char="•"/>
            </a:pPr>
            <a:r>
              <a:rPr lang="es-ES" sz="2000" b="1" dirty="0">
                <a:solidFill>
                  <a:srgbClr val="000000"/>
                </a:solidFill>
                <a:latin typeface="Open Sans"/>
                <a:ea typeface="Open Sans"/>
                <a:cs typeface="Open Sans"/>
                <a:sym typeface="Open Sans"/>
              </a:rPr>
              <a:t>Patente: </a:t>
            </a:r>
            <a:r>
              <a:rPr lang="es-ES" sz="2000" dirty="0">
                <a:solidFill>
                  <a:srgbClr val="000000"/>
                </a:solidFill>
                <a:latin typeface="Open Sans"/>
                <a:ea typeface="Open Sans"/>
                <a:cs typeface="Open Sans"/>
                <a:sym typeface="Open Sans"/>
              </a:rPr>
              <a:t>Documento oficial por el que se reconoce a alguien una invención y todos los derechos derivados de la misma (fabricación, explotación y comercialización) durante un tiempo determinado.</a:t>
            </a:r>
            <a:endParaRPr lang="es-ES" sz="2000" dirty="0">
              <a:solidFill>
                <a:srgbClr val="595959"/>
              </a:solidFill>
              <a:latin typeface="Open Sans"/>
              <a:ea typeface="Open Sans"/>
              <a:cs typeface="Open Sans"/>
              <a:sym typeface="Open Sans"/>
            </a:endParaRPr>
          </a:p>
          <a:p>
            <a:pPr marL="457200" lvl="0" indent="-381000" algn="l" rtl="0">
              <a:lnSpc>
                <a:spcPct val="100000"/>
              </a:lnSpc>
              <a:spcBef>
                <a:spcPts val="1600"/>
              </a:spcBef>
              <a:spcAft>
                <a:spcPts val="0"/>
              </a:spcAft>
              <a:buClr>
                <a:schemeClr val="dk1"/>
              </a:buClr>
              <a:buSzPts val="2400"/>
              <a:buFont typeface="Arial"/>
              <a:buChar char="•"/>
            </a:pPr>
            <a:r>
              <a:rPr lang="es-ES" sz="2000" b="1" dirty="0">
                <a:solidFill>
                  <a:srgbClr val="000000"/>
                </a:solidFill>
                <a:latin typeface="Open Sans"/>
                <a:ea typeface="Open Sans"/>
                <a:cs typeface="Open Sans"/>
                <a:sym typeface="Open Sans"/>
              </a:rPr>
              <a:t>Sitio web:</a:t>
            </a:r>
            <a:r>
              <a:rPr lang="es-ES" sz="2000" dirty="0">
                <a:solidFill>
                  <a:srgbClr val="000000"/>
                </a:solidFill>
                <a:latin typeface="Open Sans"/>
                <a:ea typeface="Open Sans"/>
                <a:cs typeface="Open Sans"/>
                <a:sym typeface="Open Sans"/>
              </a:rPr>
              <a:t> Conjunto de páginas web relacionadas, normalmente organizadas en torno a un dominio digital. Todos los sitios web públicos constituyen en su conjunto la  red informática mundial que conocemos con “la Web” (WWW).</a:t>
            </a: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C69FE739999C447A76F1EF8B3FD66E4" ma:contentTypeVersion="13" ma:contentTypeDescription="Create a new document." ma:contentTypeScope="" ma:versionID="63c67376724b600441e7a1a2ca9761a8">
  <xsd:schema xmlns:xsd="http://www.w3.org/2001/XMLSchema" xmlns:xs="http://www.w3.org/2001/XMLSchema" xmlns:p="http://schemas.microsoft.com/office/2006/metadata/properties" xmlns:ns3="4655c133-e14e-4d88-8fbc-c3b347145ec5" xmlns:ns4="64ced670-a384-4657-ba0f-fc07d30f5a44" targetNamespace="http://schemas.microsoft.com/office/2006/metadata/properties" ma:root="true" ma:fieldsID="6e6f71b9e16a20e6e380905fa475fa86" ns3:_="" ns4:_="">
    <xsd:import namespace="4655c133-e14e-4d88-8fbc-c3b347145ec5"/>
    <xsd:import namespace="64ced670-a384-4657-ba0f-fc07d30f5a44"/>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4:SharedWithUsers" minOccurs="0"/>
                <xsd:element ref="ns4:SharedWithDetails" minOccurs="0"/>
                <xsd:element ref="ns4:SharingHintHash" minOccurs="0"/>
                <xsd:element ref="ns3:MediaServiceEventHashCode" minOccurs="0"/>
                <xsd:element ref="ns3:MediaServiceGenerationTim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655c133-e14e-4d88-8fbc-c3b347145ec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MediaServiceLocation" ma:internalName="MediaServiceLocation"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4ced670-a384-4657-ba0f-fc07d30f5a44"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B590078-954E-4461-8FD0-EA1C161497A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655c133-e14e-4d88-8fbc-c3b347145ec5"/>
    <ds:schemaRef ds:uri="64ced670-a384-4657-ba0f-fc07d30f5a4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E6C7422-E2A9-47C3-9219-493C8EB4E06F}">
  <ds:schemaRefs>
    <ds:schemaRef ds:uri="http://schemas.microsoft.com/sharepoint/v3/contenttype/forms"/>
  </ds:schemaRefs>
</ds:datastoreItem>
</file>

<file path=customXml/itemProps3.xml><?xml version="1.0" encoding="utf-8"?>
<ds:datastoreItem xmlns:ds="http://schemas.openxmlformats.org/officeDocument/2006/customXml" ds:itemID="{925BD23D-6CB3-4915-B947-A5832BA89CEE}">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1334</TotalTime>
  <Words>2329</Words>
  <Application>Microsoft Office PowerPoint</Application>
  <PresentationFormat>Widescreen</PresentationFormat>
  <Paragraphs>234</Paragraphs>
  <Slides>20</Slides>
  <Notes>20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Open Sans</vt:lpstr>
      <vt:lpstr>Wingdings</vt:lpstr>
      <vt:lpstr>Trebuchet MS</vt:lpstr>
      <vt:lpstr>Gill Sans</vt:lpstr>
      <vt:lpstr>Sans </vt:lpstr>
      <vt:lpstr>Arial</vt:lpstr>
      <vt:lpstr>Calibri</vt:lpstr>
      <vt:lpstr>Simple Light</vt:lpstr>
      <vt:lpstr> DESCUBRIMIENTO Y REUTILIZACIÓN  DE LAS PUBLICACIONES ACADÉMICAS</vt:lpstr>
      <vt:lpstr>Resumen</vt:lpstr>
      <vt:lpstr>Objetivos didácticos</vt:lpstr>
      <vt:lpstr>Buscar información pertinente</vt:lpstr>
      <vt:lpstr>Cronología: flujo de información</vt:lpstr>
      <vt:lpstr>Tipos de fuentes de información</vt:lpstr>
      <vt:lpstr> Ventajas y desventajas</vt:lpstr>
      <vt:lpstr>Recursos de información</vt:lpstr>
      <vt:lpstr>Recursos de información</vt:lpstr>
      <vt:lpstr>¿Qué son las herramientas  de acceso a la información? </vt:lpstr>
      <vt:lpstr>Tipos de herramientas de acceso</vt:lpstr>
      <vt:lpstr>Evaluación  de los recursos de información</vt:lpstr>
      <vt:lpstr>1. Autoridad</vt:lpstr>
      <vt:lpstr>2. Precisión</vt:lpstr>
      <vt:lpstr>3. Objetividad</vt:lpstr>
      <vt:lpstr>4. Cobertura</vt:lpstr>
      <vt:lpstr>5. Actualidad</vt:lpstr>
      <vt:lpstr>En síntesis</vt:lpstr>
      <vt:lpstr>Le invitamos a:</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DISCOVERY AND RE-USE OF SCHOLARLY LITERATURE</dc:title>
  <dc:creator>Marcia Mabhula</dc:creator>
  <cp:lastModifiedBy>Pereira dos Santos, Ms. Eliane (WDC)</cp:lastModifiedBy>
  <cp:revision>27</cp:revision>
  <dcterms:created xsi:type="dcterms:W3CDTF">2020-02-14T15:04:15Z</dcterms:created>
  <dcterms:modified xsi:type="dcterms:W3CDTF">2021-02-02T22:26:17Z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FB4F9420-C1EA-48A4-9E6D-FCE39625F58D</vt:lpwstr>
  </property>
  <property fmtid="{D5CDD505-2E9C-101B-9397-08002B2CF9AE}" pid="3" name="ArticulatePath">
    <vt:lpwstr>Research4Life.M1.Lesson1.1_Scientific landscape</vt:lpwstr>
  </property>
  <property fmtid="{D5CDD505-2E9C-101B-9397-08002B2CF9AE}" pid="4" name="ArticulateUseProject">
    <vt:lpwstr>1</vt:lpwstr>
  </property>
  <property fmtid="{D5CDD505-2E9C-101B-9397-08002B2CF9AE}" pid="5" name="ArticulateProjectFull">
    <vt:lpwstr>D:\R4Life\Research4Life.M1.Lesson1.1_Scientific landscape.Design1.ppta</vt:lpwstr>
  </property>
  <property fmtid="{D5CDD505-2E9C-101B-9397-08002B2CF9AE}" pid="6" name="ArticulateProjectVersion">
    <vt:lpwstr>8</vt:lpwstr>
  </property>
  <property fmtid="{D5CDD505-2E9C-101B-9397-08002B2CF9AE}" pid="7" name="PAHOMTS_FileType">
    <vt:lpwstr>RAW</vt:lpwstr>
  </property>
  <property fmtid="{D5CDD505-2E9C-101B-9397-08002B2CF9AE}" pid="8" name="PAHOMTS_JobNumber">
    <vt:lpwstr>ES1661</vt:lpwstr>
  </property>
  <property fmtid="{D5CDD505-2E9C-101B-9397-08002B2CF9AE}" pid="9" name="ContentTypeId">
    <vt:lpwstr>0x0101007C69FE739999C447A76F1EF8B3FD66E4</vt:lpwstr>
  </property>
</Properties>
</file>