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1" roundtripDataSignature="AMtx7mhXQhzKBesX7hWEBttyteeP8xDn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47CB3-AB43-4D6D-9EDF-7C8189D1D0D3}" v="9" dt="2020-12-02T14:30:46.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98" autoAdjust="0"/>
  </p:normalViewPr>
  <p:slideViewPr>
    <p:cSldViewPr snapToGrid="0">
      <p:cViewPr varScale="1">
        <p:scale>
          <a:sx n="77" d="100"/>
          <a:sy n="77" d="100"/>
        </p:scale>
        <p:origin x="46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6.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lang="en-US"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search4life.org/access/criteri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ARDI aims to promote the integration of developing and least developed countries into the global knowledge economy, allowing them to fully realize their creative and innovative potential. </a:t>
            </a:r>
          </a:p>
          <a:p>
            <a:pPr marL="171450" lvl="0" indent="-171450" algn="l" rtl="0">
              <a:lnSpc>
                <a:spcPct val="100000"/>
              </a:lnSpc>
              <a:spcBef>
                <a:spcPts val="0"/>
              </a:spcBef>
              <a:spcAft>
                <a:spcPts val="0"/>
              </a:spcAft>
              <a:buSzPts val="1400"/>
              <a:buFont typeface="Arial"/>
              <a:buChar char="•"/>
            </a:pPr>
            <a:r>
              <a:rPr lang="en-US" dirty="0"/>
              <a:t>By improving access to scholarly literature from diverse fields of science and technology, the ARDI programme is designed to reinforce the knowledge infrastructure in developing and least developed countries and to support researchers in these countries in creating and developing new solutions to technical challenges faced on a local and global level.</a:t>
            </a:r>
          </a:p>
          <a:p>
            <a:pPr marL="171450" lvl="0" indent="-171450" algn="l" rtl="0">
              <a:lnSpc>
                <a:spcPct val="100000"/>
              </a:lnSpc>
              <a:spcBef>
                <a:spcPts val="0"/>
              </a:spcBef>
              <a:spcAft>
                <a:spcPts val="0"/>
              </a:spcAft>
              <a:buSzPts val="1400"/>
              <a:buFont typeface="Arial"/>
              <a:buChar char="•"/>
            </a:pPr>
            <a:r>
              <a:rPr lang="en-US" dirty="0"/>
              <a:t> ARDI provides access to up to 30,000 journal, e-books and reference work in 120 countries. Access and further information is available at </a:t>
            </a:r>
            <a:r>
              <a:rPr lang="en-US" u="sng" dirty="0"/>
              <a:t>www.wipo.int/ardi</a:t>
            </a:r>
            <a:r>
              <a:rPr lang="en-US" dirty="0"/>
              <a:t> and the contact address for the programme is ardi@wipo.int.</a:t>
            </a:r>
          </a:p>
          <a:p>
            <a:pPr marL="171450" lvl="0" indent="-82550" algn="l" rtl="0">
              <a:lnSpc>
                <a:spcPct val="100000"/>
              </a:lnSpc>
              <a:spcBef>
                <a:spcPts val="0"/>
              </a:spcBef>
              <a:spcAft>
                <a:spcPts val="0"/>
              </a:spcAft>
              <a:buSzPts val="1400"/>
              <a:buFont typeface="Arial"/>
              <a:buNone/>
            </a:pPr>
            <a:endParaRPr lang="en-US" dirty="0"/>
          </a:p>
        </p:txBody>
      </p:sp>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GOALI - Global Online Access to Legal Information is a new programme to provide free or low cost online access and training to law and law-related content to eligible institutions in developing countries.</a:t>
            </a:r>
          </a:p>
          <a:p>
            <a:pPr marL="171450" lvl="0" indent="-171450" algn="l" rtl="0">
              <a:lnSpc>
                <a:spcPct val="100000"/>
              </a:lnSpc>
              <a:spcBef>
                <a:spcPts val="0"/>
              </a:spcBef>
              <a:spcAft>
                <a:spcPts val="0"/>
              </a:spcAft>
              <a:buSzPts val="1400"/>
              <a:buFont typeface="Arial"/>
              <a:buChar char="•"/>
            </a:pPr>
            <a:r>
              <a:rPr lang="en-US" dirty="0"/>
              <a:t>The aim of GOALI is to improve the quality of legal research, education and training in low- and middle-income countries, and in turn strengthen legal frameworks and institutions and further the rule of law.</a:t>
            </a:r>
          </a:p>
          <a:p>
            <a:pPr marL="171450" lvl="0" indent="-171450" algn="l" rtl="0">
              <a:lnSpc>
                <a:spcPct val="100000"/>
              </a:lnSpc>
              <a:spcBef>
                <a:spcPts val="0"/>
              </a:spcBef>
              <a:spcAft>
                <a:spcPts val="0"/>
              </a:spcAft>
              <a:buSzPts val="1400"/>
              <a:buFont typeface="Arial"/>
              <a:buChar char="•"/>
            </a:pPr>
            <a:r>
              <a:rPr lang="en-US" dirty="0"/>
              <a:t>Access and further information is available at </a:t>
            </a:r>
            <a:r>
              <a:rPr lang="en-US" u="sng" dirty="0"/>
              <a:t>www.ilo.org/goali </a:t>
            </a:r>
            <a:r>
              <a:rPr lang="en-US" dirty="0"/>
              <a:t>and the contact address for the programme is goali@ilo.org. </a:t>
            </a:r>
          </a:p>
          <a:p>
            <a:pPr marL="171450" lvl="0" indent="-82550" algn="l" rtl="0">
              <a:lnSpc>
                <a:spcPct val="100000"/>
              </a:lnSpc>
              <a:spcBef>
                <a:spcPts val="0"/>
              </a:spcBef>
              <a:spcAft>
                <a:spcPts val="0"/>
              </a:spcAft>
              <a:buSzPts val="1400"/>
              <a:buFont typeface="Arial"/>
              <a:buNone/>
            </a:pPr>
            <a:endParaRPr lang="en-US" dirty="0"/>
          </a:p>
        </p:txBody>
      </p:sp>
      <p:sp>
        <p:nvSpPr>
          <p:cNvPr id="182" name="Google Shape;1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dirty="0">
              <a:solidFill>
                <a:schemeClr val="dk1"/>
              </a:solidFill>
            </a:endParaRPr>
          </a:p>
          <a:p>
            <a:pPr marL="0" lvl="0" indent="0" algn="l" rtl="0">
              <a:lnSpc>
                <a:spcPct val="100000"/>
              </a:lnSpc>
              <a:spcBef>
                <a:spcPts val="0"/>
              </a:spcBef>
              <a:spcAft>
                <a:spcPts val="0"/>
              </a:spcAft>
              <a:buSzPts val="1400"/>
              <a:buNone/>
            </a:pPr>
            <a:endParaRPr lang="en-US" dirty="0"/>
          </a:p>
        </p:txBody>
      </p:sp>
      <p:sp>
        <p:nvSpPr>
          <p:cNvPr id="193" name="Google Shape;1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eligibility of countries is assessed once a year. It depends on different factors that define if a country is eligible and whether eligible countries will form part of the categories “Group A” or “Group B”</a:t>
            </a:r>
          </a:p>
        </p:txBody>
      </p:sp>
      <p:sp>
        <p:nvSpPr>
          <p:cNvPr id="205" name="Google Shape;20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eligibility of countries is assessed once a year. It depends on different factors that define if a country is eligible and whether eligible countries will form part of the categories “Group A” or “Group B”</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Group A interpretation:</a:t>
            </a:r>
            <a:br>
              <a:rPr lang="en-US" dirty="0"/>
            </a:br>
            <a:r>
              <a:rPr lang="en-US" sz="1200" b="0" i="0" u="none" strike="noStrike" cap="none" dirty="0">
                <a:solidFill>
                  <a:schemeClr val="dk1"/>
                </a:solidFill>
                <a:latin typeface="Calibri"/>
                <a:ea typeface="Calibri"/>
                <a:cs typeface="Calibri"/>
                <a:sym typeface="Calibri"/>
              </a:rPr>
              <a:t>– A country, area, or territory must fulfill at least one of the four factors designated by solid bullet points.</a:t>
            </a:r>
            <a:br>
              <a:rPr lang="en-US" dirty="0"/>
            </a:br>
            <a:r>
              <a:rPr lang="en-US" sz="1200" b="0" i="0" u="none" strike="noStrike" cap="none" dirty="0">
                <a:solidFill>
                  <a:schemeClr val="dk1"/>
                </a:solidFill>
                <a:latin typeface="Calibri"/>
                <a:ea typeface="Calibri"/>
                <a:cs typeface="Calibri"/>
                <a:sym typeface="Calibri"/>
              </a:rPr>
              <a:t>– The last factor is a complex one. In order to fulfill it, the country, area, or territory must meet the main criterion of the solid bullet point and at least one of the sub-factors designated by the open bullet points under it.</a:t>
            </a:r>
            <a:endParaRPr lang="en-US" dirty="0"/>
          </a:p>
          <a:p>
            <a:pPr marL="0" lvl="0" indent="0" algn="l" rtl="0">
              <a:lnSpc>
                <a:spcPct val="100000"/>
              </a:lnSpc>
              <a:spcBef>
                <a:spcPts val="0"/>
              </a:spcBef>
              <a:spcAft>
                <a:spcPts val="0"/>
              </a:spcAft>
              <a:buSzPts val="1400"/>
              <a:buNone/>
            </a:pP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Group B interpretation:</a:t>
            </a:r>
            <a:endParaRPr lang="en-US" dirty="0"/>
          </a:p>
          <a:p>
            <a:pPr marL="0" lvl="0" indent="0" algn="l" rtl="0">
              <a:lnSpc>
                <a:spcPct val="100000"/>
              </a:lnSpc>
              <a:spcBef>
                <a:spcPts val="0"/>
              </a:spcBef>
              <a:spcAft>
                <a:spcPts val="0"/>
              </a:spcAft>
              <a:buSzPts val="1400"/>
              <a:buNone/>
            </a:pPr>
            <a:r>
              <a:rPr lang="en-US" dirty="0"/>
              <a:t>– A country, area, or territory must fulfill at least one of the four factors designated by solid bullet points.</a:t>
            </a:r>
          </a:p>
          <a:p>
            <a:pPr marL="0" lvl="0" indent="0" algn="l" rtl="0">
              <a:lnSpc>
                <a:spcPct val="100000"/>
              </a:lnSpc>
              <a:spcBef>
                <a:spcPts val="0"/>
              </a:spcBef>
              <a:spcAft>
                <a:spcPts val="0"/>
              </a:spcAft>
              <a:buSzPts val="1400"/>
              <a:buNone/>
            </a:pPr>
            <a:r>
              <a:rPr lang="en-US" dirty="0"/>
              <a:t>– The second and third factors are complex ones. In order to fulfil them the country, area, or territory must meet both criteria listed in the solid bullet.</a:t>
            </a:r>
          </a:p>
          <a:p>
            <a:pPr marL="0" lvl="0" indent="0" algn="l" rtl="0">
              <a:lnSpc>
                <a:spcPct val="100000"/>
              </a:lnSpc>
              <a:spcBef>
                <a:spcPts val="0"/>
              </a:spcBef>
              <a:spcAft>
                <a:spcPts val="0"/>
              </a:spcAft>
              <a:buSzPts val="1400"/>
              <a:buNone/>
            </a:pPr>
            <a:r>
              <a:rPr lang="en-US" dirty="0"/>
              <a:t>– The last factor is a complex one. In order to fulfil it, the country, area, or territory must meet the main criterion of the solid bullet point and at least one of the sub-factors designated by the open bullet points under it.</a:t>
            </a:r>
          </a:p>
        </p:txBody>
      </p:sp>
      <p:sp>
        <p:nvSpPr>
          <p:cNvPr id="213" name="Google Shape;2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u="sng" dirty="0">
                <a:solidFill>
                  <a:schemeClr val="hlink"/>
                </a:solidFill>
                <a:hlinkClick r:id="rId3"/>
              </a:rPr>
              <a:t>https://www.research4life.org/access/criteria/</a:t>
            </a:r>
            <a:endParaRPr lang="en-US" u="sng" dirty="0">
              <a:solidFill>
                <a:schemeClr val="hlink"/>
              </a:solidFill>
            </a:endParaRPr>
          </a:p>
          <a:p>
            <a:pPr marL="171450" lvl="0" indent="-171450" algn="l" rtl="0">
              <a:lnSpc>
                <a:spcPct val="100000"/>
              </a:lnSpc>
              <a:spcBef>
                <a:spcPts val="0"/>
              </a:spcBef>
              <a:spcAft>
                <a:spcPts val="0"/>
              </a:spcAft>
              <a:buSzPts val="1400"/>
              <a:buFont typeface="Arial"/>
              <a:buChar char="•"/>
            </a:pPr>
            <a:endParaRPr lang="en-US" u="sng" dirty="0">
              <a:solidFill>
                <a:schemeClr val="hlink"/>
              </a:solidFill>
            </a:endParaRPr>
          </a:p>
          <a:p>
            <a:pPr marL="0" lvl="0" indent="0" algn="l" rtl="0">
              <a:lnSpc>
                <a:spcPct val="100000"/>
              </a:lnSpc>
              <a:spcBef>
                <a:spcPts val="0"/>
              </a:spcBef>
              <a:spcAft>
                <a:spcPts val="0"/>
              </a:spcAft>
              <a:buSzPts val="1400"/>
              <a:buFont typeface="Arial"/>
              <a:buNone/>
            </a:pPr>
            <a:r>
              <a:rPr lang="en-US" u="none" dirty="0" err="1">
                <a:solidFill>
                  <a:schemeClr val="hlink"/>
                </a:solidFill>
              </a:rPr>
              <a:t>Español</a:t>
            </a:r>
            <a:r>
              <a:rPr lang="en-US" u="none" dirty="0">
                <a:solidFill>
                  <a:schemeClr val="hlink"/>
                </a:solidFill>
              </a:rPr>
              <a:t>: </a:t>
            </a:r>
            <a:r>
              <a:rPr lang="en-US" u="sng" dirty="0">
                <a:solidFill>
                  <a:schemeClr val="hlink"/>
                </a:solidFill>
              </a:rPr>
              <a:t>https://www.research4life.org/es/acceso/criterios-de-elegibilidad/ </a:t>
            </a:r>
            <a:endParaRPr lang="en-US" dirty="0"/>
          </a:p>
        </p:txBody>
      </p:sp>
      <p:sp>
        <p:nvSpPr>
          <p:cNvPr id="230" name="Google Shape;23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The institution appoints a contact person (usually a librarian) who is responsible for sharing the passwords with institutional members and for making sure that users understand the proper use of Research4Life resources. The contact person helps to prevent any accidental violations or withdrawal of the institution’s access privileges and will notify Research4Life of any difficulties in operating the license.</a:t>
            </a:r>
          </a:p>
          <a:p>
            <a:pPr marL="171450" lvl="0" indent="-82550" algn="l" rtl="0">
              <a:lnSpc>
                <a:spcPct val="100000"/>
              </a:lnSpc>
              <a:spcBef>
                <a:spcPts val="0"/>
              </a:spcBef>
              <a:spcAft>
                <a:spcPts val="0"/>
              </a:spcAft>
              <a:buSzPts val="1400"/>
              <a:buFont typeface="Arial"/>
              <a:buNone/>
            </a:pPr>
            <a:endParaRPr lang="en-US" dirty="0"/>
          </a:p>
          <a:p>
            <a:pPr marL="0" lvl="0" indent="0" algn="l" rtl="0">
              <a:lnSpc>
                <a:spcPct val="100000"/>
              </a:lnSpc>
              <a:spcBef>
                <a:spcPts val="0"/>
              </a:spcBef>
              <a:spcAft>
                <a:spcPts val="0"/>
              </a:spcAft>
              <a:buSzPts val="1400"/>
              <a:buFont typeface="Arial"/>
              <a:buNone/>
            </a:pPr>
            <a:r>
              <a:rPr lang="en-US" dirty="0"/>
              <a:t>Important contractual items:</a:t>
            </a:r>
          </a:p>
          <a:p>
            <a:pPr marL="171450" lvl="0" indent="-171450" algn="l" rtl="0">
              <a:lnSpc>
                <a:spcPct val="100000"/>
              </a:lnSpc>
              <a:spcBef>
                <a:spcPts val="0"/>
              </a:spcBef>
              <a:spcAft>
                <a:spcPts val="0"/>
              </a:spcAft>
              <a:buSzPts val="1400"/>
              <a:buFont typeface="Arial"/>
              <a:buChar char="•"/>
            </a:pPr>
            <a:r>
              <a:rPr lang="en-US" dirty="0"/>
              <a:t>Access to the online version of the publishers’ material will be given to employees, faculty members and students of the institution and to persons permitted by the institution to access its services. </a:t>
            </a:r>
          </a:p>
          <a:p>
            <a:pPr marL="171450" lvl="0" indent="-171450" algn="l" rtl="0">
              <a:lnSpc>
                <a:spcPct val="100000"/>
              </a:lnSpc>
              <a:spcBef>
                <a:spcPts val="0"/>
              </a:spcBef>
              <a:spcAft>
                <a:spcPts val="0"/>
              </a:spcAft>
              <a:buSzPts val="1400"/>
              <a:buFont typeface="Arial"/>
              <a:buChar char="•"/>
            </a:pPr>
            <a:r>
              <a:rPr lang="en-US" dirty="0"/>
              <a:t>The range of back issues available online may vary from publisher to publisher. The publisher may add or remove from the range at any time. This may result in some exclusions from the offer of certain publishers</a:t>
            </a:r>
          </a:p>
          <a:p>
            <a:pPr marL="171450" lvl="0" indent="-82550" algn="l" rtl="0">
              <a:lnSpc>
                <a:spcPct val="100000"/>
              </a:lnSpc>
              <a:spcBef>
                <a:spcPts val="0"/>
              </a:spcBef>
              <a:spcAft>
                <a:spcPts val="0"/>
              </a:spcAft>
              <a:buSzPts val="1400"/>
              <a:buFont typeface="Arial"/>
              <a:buNone/>
            </a:pPr>
            <a:endParaRPr lang="en-US" dirty="0"/>
          </a:p>
          <a:p>
            <a:pPr marL="0" lvl="0" indent="0" algn="l" rtl="0">
              <a:lnSpc>
                <a:spcPct val="100000"/>
              </a:lnSpc>
              <a:spcBef>
                <a:spcPts val="0"/>
              </a:spcBef>
              <a:spcAft>
                <a:spcPts val="0"/>
              </a:spcAft>
              <a:buSzPts val="1400"/>
              <a:buFont typeface="Arial"/>
              <a:buNone/>
            </a:pPr>
            <a:endParaRPr lang="en-US" dirty="0"/>
          </a:p>
          <a:p>
            <a:pPr marL="171450" lvl="0" indent="-82550" algn="l" rtl="0">
              <a:lnSpc>
                <a:spcPct val="100000"/>
              </a:lnSpc>
              <a:spcBef>
                <a:spcPts val="0"/>
              </a:spcBef>
              <a:spcAft>
                <a:spcPts val="0"/>
              </a:spcAft>
              <a:buSzPts val="1400"/>
              <a:buFont typeface="Arial"/>
              <a:buNone/>
            </a:pPr>
            <a:endParaRPr lang="en-US" dirty="0"/>
          </a:p>
        </p:txBody>
      </p:sp>
      <p:sp>
        <p:nvSpPr>
          <p:cNvPr id="244" name="Google Shape;24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lang="en-US" dirty="0"/>
          </a:p>
        </p:txBody>
      </p:sp>
      <p:sp>
        <p:nvSpPr>
          <p:cNvPr id="252" name="Google Shape;25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lang="en-US" dirty="0"/>
          </a:p>
        </p:txBody>
      </p:sp>
      <p:sp>
        <p:nvSpPr>
          <p:cNvPr id="260" name="Google Shape;26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68" name="Google Shape;2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do so, first, please make sure that the IP address of the institution is registered in the IPRegistry (theipregistry.org). Please consult with an IT focal point at your institution to check what your institutional IP is. Alternatively, external websites such as whatismyip.com can be used to check this information. Registering in the IPRegistry is a necessary validation step before Research4Life can register the institutional IP in its system. Once registered in the IPRegistry, send your request for IP registration to r4l@research4life.org. You will be informed when the process is completed.</a:t>
            </a:r>
          </a:p>
        </p:txBody>
      </p:sp>
      <p:sp>
        <p:nvSpPr>
          <p:cNvPr id="276" name="Google Shape;2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84" name="Google Shape;28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304" name="Google Shape;3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The high cost of subscriptions for scientific literature has long been prohibitive for universities and research institutes in low-income countries. Starting from the early 2000s, cost cutting became an issue even in wealthy countries. With the typical subscription cost for a single journal title at several thousand dollars, access to a wide range of scientific journals is out of reach for most communities in the world and this increased the knowledge gap among them. The Research4Life initiative was created to reduce the knowledge gap between high-income countries and low and middle-income countries by providing affordable access to important scientific research. This lesson will introduce the Research4Life partnership, its programmes, the way it works in terms of eligibility criteria, terms of use and provided services. This will prepare learners to explore individual programmes in detail later in the course.</a:t>
            </a:r>
            <a:endParaRPr lang="en-US" dirty="0"/>
          </a:p>
          <a:p>
            <a:pPr marL="0" lvl="0" indent="0" algn="l" rtl="0">
              <a:lnSpc>
                <a:spcPct val="100000"/>
              </a:lnSpc>
              <a:spcBef>
                <a:spcPts val="0"/>
              </a:spcBef>
              <a:spcAft>
                <a:spcPts val="0"/>
              </a:spcAft>
              <a:buSzPts val="14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16" name="Google Shape;1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lang="en-US" dirty="0"/>
          </a:p>
        </p:txBody>
      </p:sp>
      <p:sp>
        <p:nvSpPr>
          <p:cNvPr id="130" name="Google Shape;1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dirty="0"/>
              <a:t>The journals available through Hinari can be searched through a special version of PubMed (Medline), and other article indexes. Access and further information is available at </a:t>
            </a:r>
            <a:r>
              <a:rPr lang="en-US" u="sng" dirty="0"/>
              <a:t>www.who.int/hinari</a:t>
            </a:r>
            <a:r>
              <a:rPr lang="en-US" dirty="0"/>
              <a:t> and the contact address for the programme is hinari@who.int. </a:t>
            </a:r>
          </a:p>
        </p:txBody>
      </p:sp>
      <p:sp>
        <p:nvSpPr>
          <p:cNvPr id="138" name="Google Shape;1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dirty="0"/>
              <a:t>AGORA is a Research4Life programme that provides free or low-cost access to a collection of up to 14,500 key journals and 27,000 books in more than 115 countries. AGORA is designed to enhance the scholarship of the many thousands of students, faculty and researchers in agriculture and life sciences in the developing world. The programme covers the full spectrum of biological, environmental and related social sciences, cutting through diverse subjects including soil science, nutrition, economics, chemistry and others. Access and further information is available at </a:t>
            </a:r>
            <a:r>
              <a:rPr lang="en-US" u="sng" dirty="0"/>
              <a:t>http://www.fao.org/agora </a:t>
            </a:r>
            <a:r>
              <a:rPr lang="en-US" dirty="0"/>
              <a:t>and the contact address for the programme is agora@fao.org. </a:t>
            </a:r>
          </a:p>
          <a:p>
            <a:pPr marL="171450" marR="0" lvl="0" indent="-95250" algn="l" rtl="0">
              <a:lnSpc>
                <a:spcPct val="100000"/>
              </a:lnSpc>
              <a:spcBef>
                <a:spcPts val="0"/>
              </a:spcBef>
              <a:spcAft>
                <a:spcPts val="0"/>
              </a:spcAft>
              <a:buClr>
                <a:schemeClr val="dk1"/>
              </a:buClr>
              <a:buSzPts val="1200"/>
              <a:buFont typeface="Arial"/>
              <a:buNone/>
            </a:pPr>
            <a:endParaRPr lang="en-US" dirty="0"/>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OARE (Online Access to Research in the Environment) is managed by the United Nations Environment Programme (UNEP) in partnership with Yale University and up to 65 publishers. </a:t>
            </a:r>
          </a:p>
          <a:p>
            <a:pPr marL="171450" lvl="0" indent="-171450" algn="l" rtl="0">
              <a:lnSpc>
                <a:spcPct val="100000"/>
              </a:lnSpc>
              <a:spcBef>
                <a:spcPts val="0"/>
              </a:spcBef>
              <a:spcAft>
                <a:spcPts val="0"/>
              </a:spcAft>
              <a:buSzPts val="1400"/>
              <a:buFont typeface="Arial"/>
              <a:buChar char="•"/>
            </a:pPr>
            <a:r>
              <a:rPr lang="en-US" dirty="0"/>
              <a:t>OARE provides access to up to 11,500 journals, 27,000 e-books and 40 other information resources in a wide range of disciplines including the natural environment, environmental toxicology and pollution, zoology, botany, ecology, environmental chemistry, geology, hydrology, oceanography, meteorology, climatology, geography, environmental economics, environmental law and policy, conservation policy and planning, environmental biotechnology, environmental engineering, energy, and many others. </a:t>
            </a:r>
          </a:p>
          <a:p>
            <a:pPr marL="171450" lvl="0" indent="-171450" algn="l" rtl="0">
              <a:lnSpc>
                <a:spcPct val="100000"/>
              </a:lnSpc>
              <a:spcBef>
                <a:spcPts val="0"/>
              </a:spcBef>
              <a:spcAft>
                <a:spcPts val="0"/>
              </a:spcAft>
              <a:buSzPts val="1400"/>
              <a:buFont typeface="Arial"/>
              <a:buChar char="•"/>
            </a:pPr>
            <a:r>
              <a:rPr lang="en-US" dirty="0"/>
              <a:t>Access and further information is available at </a:t>
            </a:r>
            <a:r>
              <a:rPr lang="en-US" u="sng" dirty="0"/>
              <a:t>http://www.unenvironment.org/oare </a:t>
            </a:r>
            <a:r>
              <a:rPr lang="en-US" dirty="0"/>
              <a:t>and the contact address for the programme is oare@research4life.org.</a:t>
            </a:r>
          </a:p>
        </p:txBody>
      </p:sp>
      <p:sp>
        <p:nvSpPr>
          <p:cNvPr id="160" name="Google Shape;1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lang="en-US" dirty="0"/>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lang="en-US" dirty="0"/>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lang="en-US" dirty="0"/>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lang="en-US" dirty="0"/>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lang="en-US" dirty="0"/>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ipo.int/ard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ilo.org/goali/lang--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4life.org/es/acceso/como-inscribirs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unenvironment.org/o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s-ES" sz="3330" dirty="0">
                <a:solidFill>
                  <a:srgbClr val="004890"/>
                </a:solidFill>
                <a:latin typeface="Open Sans"/>
                <a:ea typeface="Open Sans"/>
                <a:cs typeface="Open Sans"/>
                <a:sym typeface="Open Sans"/>
              </a:rPr>
              <a:t>RESEARCH4LIFE</a:t>
            </a:r>
            <a:endParaRPr lang="es-ES" sz="185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s-ES" sz="3563" b="1" dirty="0">
                <a:solidFill>
                  <a:srgbClr val="004890"/>
                </a:solidFill>
                <a:latin typeface="Arial Rounded"/>
                <a:ea typeface="Arial Rounded"/>
                <a:cs typeface="Arial Rounded"/>
                <a:sym typeface="Arial Rounded"/>
              </a:rPr>
            </a:br>
            <a:br>
              <a:rPr lang="es-ES" sz="3563" b="1" dirty="0">
                <a:solidFill>
                  <a:srgbClr val="004890"/>
                </a:solidFill>
                <a:latin typeface="Arial Rounded"/>
                <a:ea typeface="Arial Rounded"/>
                <a:cs typeface="Arial Rounded"/>
                <a:sym typeface="Arial Rounded"/>
              </a:rPr>
            </a:br>
            <a:br>
              <a:rPr lang="es-ES" sz="3563" b="1" dirty="0">
                <a:solidFill>
                  <a:srgbClr val="004890"/>
                </a:solidFill>
                <a:latin typeface="Arial Rounded"/>
                <a:ea typeface="Arial Rounded"/>
                <a:cs typeface="Arial Rounded"/>
                <a:sym typeface="Arial Rounded"/>
              </a:rPr>
            </a:br>
            <a:br>
              <a:rPr lang="es-ES" sz="3563" b="1" dirty="0">
                <a:solidFill>
                  <a:srgbClr val="004890"/>
                </a:solidFill>
                <a:latin typeface="Arial Rounded"/>
                <a:ea typeface="Arial Rounded"/>
                <a:cs typeface="Arial Rounded"/>
                <a:sym typeface="Arial Rounded"/>
              </a:rPr>
            </a:br>
            <a:br>
              <a:rPr lang="es-ES" sz="3563" b="1" dirty="0">
                <a:solidFill>
                  <a:srgbClr val="004890"/>
                </a:solidFill>
                <a:latin typeface="Arial Rounded"/>
                <a:ea typeface="Arial Rounded"/>
                <a:cs typeface="Arial Rounded"/>
                <a:sym typeface="Arial Rounded"/>
              </a:rPr>
            </a:br>
            <a:br>
              <a:rPr lang="es-ES" sz="3563" b="1" dirty="0">
                <a:solidFill>
                  <a:srgbClr val="004890"/>
                </a:solidFill>
                <a:latin typeface="Arial Rounded"/>
                <a:ea typeface="Arial Rounded"/>
                <a:cs typeface="Arial Rounded"/>
                <a:sym typeface="Arial Rounded"/>
              </a:rPr>
            </a:br>
            <a:br>
              <a:rPr lang="es-ES" sz="3563" b="1" dirty="0">
                <a:solidFill>
                  <a:srgbClr val="004890"/>
                </a:solidFill>
                <a:latin typeface="Arial Rounded"/>
                <a:ea typeface="Arial Rounded"/>
                <a:cs typeface="Arial Rounded"/>
                <a:sym typeface="Arial Rounded"/>
              </a:rPr>
            </a:br>
            <a:br>
              <a:rPr lang="es-ES" sz="3563" b="1" dirty="0">
                <a:solidFill>
                  <a:srgbClr val="004890"/>
                </a:solidFill>
                <a:latin typeface="Arial Rounded"/>
                <a:ea typeface="Arial Rounded"/>
                <a:cs typeface="Arial Rounded"/>
                <a:sym typeface="Arial Rounded"/>
              </a:rPr>
            </a:br>
            <a:br>
              <a:rPr lang="es-ES" sz="3563" b="1" dirty="0">
                <a:solidFill>
                  <a:srgbClr val="004890"/>
                </a:solidFill>
                <a:latin typeface="Open Sans"/>
                <a:ea typeface="Open Sans"/>
                <a:cs typeface="Open Sans"/>
                <a:sym typeface="Open Sans"/>
              </a:rPr>
            </a:br>
            <a:r>
              <a:rPr lang="es-ES" sz="3563" b="1" dirty="0">
                <a:solidFill>
                  <a:srgbClr val="004890"/>
                </a:solidFill>
                <a:latin typeface="Open Sans"/>
                <a:ea typeface="Open Sans"/>
                <a:cs typeface="Open Sans"/>
                <a:sym typeface="Open Sans"/>
              </a:rPr>
              <a:t>COMUNICACIÓN </a:t>
            </a:r>
            <a:r>
              <a:rPr lang="es-ES" sz="3563" b="1" dirty="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ACADÉMICA</a:t>
            </a:r>
            <a:br>
              <a:rPr lang="es-ES" sz="3563" b="1" dirty="0">
                <a:solidFill>
                  <a:srgbClr val="004890"/>
                </a:solidFill>
                <a:latin typeface="Open Sans"/>
                <a:ea typeface="Open Sans"/>
                <a:cs typeface="Open Sans"/>
                <a:sym typeface="Open Sans"/>
              </a:rPr>
            </a:br>
            <a:r>
              <a:rPr lang="es-ES" sz="3563" b="1" dirty="0">
                <a:solidFill>
                  <a:srgbClr val="004890"/>
                </a:solidFill>
                <a:latin typeface="Open Sans"/>
                <a:ea typeface="Open Sans"/>
                <a:cs typeface="Open Sans"/>
                <a:sym typeface="Open Sans"/>
              </a:rPr>
              <a:t>Y RESEARCH4LIFE</a:t>
            </a:r>
            <a:br>
              <a:rPr lang="es-ES" sz="3888" b="1" dirty="0">
                <a:solidFill>
                  <a:srgbClr val="004890"/>
                </a:solidFill>
                <a:latin typeface="Arial Rounded"/>
                <a:ea typeface="Arial Rounded"/>
                <a:cs typeface="Arial Rounded"/>
                <a:sym typeface="Arial Rounded"/>
              </a:rPr>
            </a:br>
            <a:endParaRPr lang="es-ES" sz="3888" b="1" dirty="0">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dirty="0">
                <a:solidFill>
                  <a:schemeClr val="lt1"/>
                </a:solidFill>
                <a:latin typeface="Open Sans"/>
                <a:ea typeface="Open Sans"/>
                <a:cs typeface="Open Sans"/>
                <a:sym typeface="Open Sans"/>
              </a:rPr>
              <a:t>Research4Life es una alianza público-privada de cinco programas:</a:t>
            </a: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sz="3330" dirty="0">
                <a:solidFill>
                  <a:srgbClr val="586F7C"/>
                </a:solidFill>
                <a:latin typeface="Open Sans"/>
                <a:ea typeface="Open Sans"/>
                <a:cs typeface="Open Sans"/>
                <a:sym typeface="Open Sans"/>
              </a:rPr>
              <a:t>ARDI: investigación </a:t>
            </a:r>
            <a:br>
              <a:rPr lang="es-ES" sz="3330" dirty="0">
                <a:solidFill>
                  <a:srgbClr val="586F7C"/>
                </a:solidFill>
                <a:latin typeface="Open Sans"/>
                <a:ea typeface="Open Sans"/>
                <a:cs typeface="Open Sans"/>
                <a:sym typeface="Open Sans"/>
              </a:rPr>
            </a:br>
            <a:r>
              <a:rPr lang="es-ES" sz="3330" dirty="0">
                <a:solidFill>
                  <a:srgbClr val="586F7C"/>
                </a:solidFill>
                <a:latin typeface="Open Sans"/>
                <a:ea typeface="Open Sans"/>
                <a:cs typeface="Open Sans"/>
                <a:sym typeface="Open Sans"/>
              </a:rPr>
              <a:t>para el desarrollo y la innovación</a:t>
            </a:r>
          </a:p>
        </p:txBody>
      </p:sp>
      <p:sp>
        <p:nvSpPr>
          <p:cNvPr id="174" name="Google Shape;174;p10"/>
          <p:cNvSpPr txBox="1">
            <a:spLocks noGrp="1"/>
          </p:cNvSpPr>
          <p:nvPr>
            <p:ph type="body" idx="1"/>
          </p:nvPr>
        </p:nvSpPr>
        <p:spPr>
          <a:xfrm>
            <a:off x="0" y="2127739"/>
            <a:ext cx="6810725" cy="4365136"/>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Establecido en el 2009.</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Gestionado por la Organización Mundial de la Propiedad Intelectual (OMPI), junto con las editoriales asociadas.</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Persigue mejorar el acceso a las publicaciones académicas de campos diversos de la ciencia y la tecnología.</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ARDI brinda acceso a 30.000 revistas, libros electrónicos y trabajos de referencia en 120 países.</a:t>
            </a:r>
          </a:p>
        </p:txBody>
      </p:sp>
      <p:sp>
        <p:nvSpPr>
          <p:cNvPr id="175" name="Google Shape;175;p10"/>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pic>
        <p:nvPicPr>
          <p:cNvPr id="176" name="Google Shape;176;p10"/>
          <p:cNvPicPr preferRelativeResize="0"/>
          <p:nvPr/>
        </p:nvPicPr>
        <p:blipFill rotWithShape="1">
          <a:blip r:embed="rId3">
            <a:alphaModFix/>
          </a:blip>
          <a:srcRect/>
          <a:stretch/>
        </p:blipFill>
        <p:spPr>
          <a:xfrm>
            <a:off x="7632084" y="2569493"/>
            <a:ext cx="3963431" cy="1532851"/>
          </a:xfrm>
          <a:prstGeom prst="rect">
            <a:avLst/>
          </a:prstGeom>
          <a:noFill/>
          <a:ln>
            <a:noFill/>
          </a:ln>
        </p:spPr>
      </p:pic>
      <p:sp>
        <p:nvSpPr>
          <p:cNvPr id="177" name="Google Shape;177;p10"/>
          <p:cNvSpPr txBox="1"/>
          <p:nvPr/>
        </p:nvSpPr>
        <p:spPr>
          <a:xfrm>
            <a:off x="7632084" y="4519246"/>
            <a:ext cx="431149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dirty="0">
                <a:solidFill>
                  <a:srgbClr val="000000"/>
                </a:solidFill>
                <a:latin typeface="Open Sans"/>
                <a:ea typeface="Open Sans"/>
                <a:cs typeface="Open Sans"/>
                <a:sym typeface="Open Sans"/>
              </a:rPr>
              <a:t>Disponible en </a:t>
            </a:r>
            <a:br>
              <a:rPr lang="es-ES" sz="2000" b="0" i="0" u="none" strike="noStrike" cap="none" dirty="0">
                <a:solidFill>
                  <a:srgbClr val="000000"/>
                </a:solidFill>
                <a:latin typeface="Open Sans"/>
                <a:ea typeface="Open Sans"/>
                <a:cs typeface="Open Sans"/>
                <a:sym typeface="Open Sans"/>
              </a:rPr>
            </a:br>
            <a:r>
              <a:rPr lang="es-ES" sz="2000" b="0" i="0" u="sng" strike="noStrike" cap="none" dirty="0">
                <a:solidFill>
                  <a:srgbClr val="000000"/>
                </a:solidFill>
                <a:latin typeface="Open Sans"/>
                <a:ea typeface="Open Sans"/>
                <a:cs typeface="Open Sans"/>
                <a:sym typeface="Open Sans"/>
                <a:hlinkClick r:id="rId4"/>
              </a:rPr>
              <a:t>https://www.wipo.int/ardi/es/</a:t>
            </a:r>
            <a:r>
              <a:rPr lang="es-ES" sz="2000" b="0" i="0" u="sng" strike="noStrike" cap="none" dirty="0">
                <a:solidFill>
                  <a:srgbClr val="000000"/>
                </a:solidFill>
                <a:latin typeface="Open Sans"/>
                <a:ea typeface="Open Sans"/>
                <a:cs typeface="Open Sans"/>
                <a:sym typeface="Open Sans"/>
              </a:rPr>
              <a:t> </a:t>
            </a:r>
            <a:endParaRPr lang="es-ES" sz="2000" b="0" i="0" u="none" strike="noStrike" cap="none" dirty="0">
              <a:solidFill>
                <a:srgbClr val="000000"/>
              </a:solidFill>
              <a:latin typeface="Open Sans"/>
              <a:ea typeface="Open Sans"/>
              <a:cs typeface="Open Sans"/>
              <a:sym typeface="Open Sans"/>
            </a:endParaRPr>
          </a:p>
        </p:txBody>
      </p:sp>
      <p:cxnSp>
        <p:nvCxnSpPr>
          <p:cNvPr id="178" name="Google Shape;178;p10"/>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0" y="437222"/>
            <a:ext cx="8212015"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sz="3600" dirty="0">
                <a:solidFill>
                  <a:srgbClr val="586F7C"/>
                </a:solidFill>
                <a:latin typeface="Open Sans"/>
                <a:ea typeface="Open Sans"/>
                <a:cs typeface="Open Sans"/>
                <a:sym typeface="Open Sans"/>
              </a:rPr>
              <a:t>GOALI: Investigación </a:t>
            </a:r>
            <a:br>
              <a:rPr lang="es-ES" sz="3600" dirty="0">
                <a:solidFill>
                  <a:srgbClr val="586F7C"/>
                </a:solidFill>
                <a:latin typeface="Open Sans"/>
                <a:ea typeface="Open Sans"/>
                <a:cs typeface="Open Sans"/>
                <a:sym typeface="Open Sans"/>
              </a:rPr>
            </a:br>
            <a:r>
              <a:rPr lang="es-ES" sz="3600" dirty="0">
                <a:solidFill>
                  <a:srgbClr val="586F7C"/>
                </a:solidFill>
                <a:latin typeface="Open Sans"/>
                <a:ea typeface="Open Sans"/>
                <a:cs typeface="Open Sans"/>
                <a:sym typeface="Open Sans"/>
              </a:rPr>
              <a:t>para la justicia mundial</a:t>
            </a:r>
          </a:p>
        </p:txBody>
      </p:sp>
      <p:sp>
        <p:nvSpPr>
          <p:cNvPr id="185" name="Google Shape;185;p13"/>
          <p:cNvSpPr txBox="1">
            <a:spLocks noGrp="1"/>
          </p:cNvSpPr>
          <p:nvPr>
            <p:ph type="body" idx="1"/>
          </p:nvPr>
        </p:nvSpPr>
        <p:spPr>
          <a:xfrm>
            <a:off x="0" y="1826918"/>
            <a:ext cx="6142510" cy="4802481"/>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000"/>
              <a:buChar char="●"/>
            </a:pPr>
            <a:r>
              <a:rPr lang="es-ES" sz="2300" dirty="0">
                <a:solidFill>
                  <a:schemeClr val="dk1"/>
                </a:solidFill>
                <a:latin typeface="Open Sans"/>
                <a:ea typeface="Open Sans"/>
                <a:cs typeface="Open Sans"/>
                <a:sym typeface="Open Sans"/>
              </a:rPr>
              <a:t>Puesto en marcha en el 2018.</a:t>
            </a:r>
            <a:endParaRPr lang="es-ES" dirty="0"/>
          </a:p>
          <a:p>
            <a:pPr marL="469900" lvl="0" indent="-342900" algn="l" rtl="0">
              <a:lnSpc>
                <a:spcPct val="100000"/>
              </a:lnSpc>
              <a:spcBef>
                <a:spcPts val="1000"/>
              </a:spcBef>
              <a:spcAft>
                <a:spcPts val="0"/>
              </a:spcAft>
              <a:buClr>
                <a:schemeClr val="dk1"/>
              </a:buClr>
              <a:buSzPts val="2000"/>
              <a:buChar char="●"/>
            </a:pPr>
            <a:r>
              <a:rPr lang="es-ES" sz="2300" dirty="0">
                <a:solidFill>
                  <a:schemeClr val="dk1"/>
                </a:solidFill>
                <a:latin typeface="Open Sans"/>
                <a:ea typeface="Open Sans"/>
                <a:cs typeface="Open Sans"/>
                <a:sym typeface="Open Sans"/>
              </a:rPr>
              <a:t>Coordinado por la Organización Internacional del Trabajo (OIT), el Centro Internacional de Formación de la OIT (CIF), la biblioteca de derecho Lillian Goldman de la Universidad de Yale y la biblioteca de la facultad de derecho de la Universidad de Cornell.</a:t>
            </a:r>
            <a:endParaRPr lang="es-ES" dirty="0"/>
          </a:p>
          <a:p>
            <a:pPr marL="469900" lvl="0" indent="-342900" algn="l" rtl="0">
              <a:lnSpc>
                <a:spcPct val="100000"/>
              </a:lnSpc>
              <a:spcBef>
                <a:spcPts val="1000"/>
              </a:spcBef>
              <a:spcAft>
                <a:spcPts val="0"/>
              </a:spcAft>
              <a:buClr>
                <a:schemeClr val="dk1"/>
              </a:buClr>
              <a:buSzPts val="2000"/>
              <a:buChar char="●"/>
            </a:pPr>
            <a:r>
              <a:rPr lang="es-ES" sz="2300" dirty="0">
                <a:solidFill>
                  <a:schemeClr val="dk1"/>
                </a:solidFill>
                <a:latin typeface="Open Sans"/>
                <a:ea typeface="Open Sans"/>
                <a:cs typeface="Open Sans"/>
                <a:sym typeface="Open Sans"/>
              </a:rPr>
              <a:t>Brinda acceso a 1.800 revistas, 6.900 libros y otros recursos de información de 55 editoriales.</a:t>
            </a:r>
            <a:endParaRPr lang="es-ES" dirty="0"/>
          </a:p>
          <a:p>
            <a:pPr marL="469900" lvl="0" indent="-215900" algn="l" rtl="0">
              <a:lnSpc>
                <a:spcPct val="100000"/>
              </a:lnSpc>
              <a:spcBef>
                <a:spcPts val="1000"/>
              </a:spcBef>
              <a:spcAft>
                <a:spcPts val="0"/>
              </a:spcAft>
              <a:buClr>
                <a:schemeClr val="dk1"/>
              </a:buClr>
              <a:buSzPts val="2000"/>
              <a:buNone/>
            </a:pPr>
            <a:endParaRPr lang="es-ES" sz="2300" dirty="0">
              <a:solidFill>
                <a:schemeClr val="dk1"/>
              </a:solidFill>
              <a:latin typeface="Open Sans"/>
              <a:ea typeface="Open Sans"/>
              <a:cs typeface="Open Sans"/>
              <a:sym typeface="Open Sans"/>
            </a:endParaRPr>
          </a:p>
          <a:p>
            <a:pPr marL="469900" lvl="0" indent="-215900" algn="l" rtl="0">
              <a:lnSpc>
                <a:spcPct val="100000"/>
              </a:lnSpc>
              <a:spcBef>
                <a:spcPts val="1000"/>
              </a:spcBef>
              <a:spcAft>
                <a:spcPts val="0"/>
              </a:spcAft>
              <a:buClr>
                <a:schemeClr val="dk1"/>
              </a:buClr>
              <a:buSzPts val="2000"/>
              <a:buNone/>
            </a:pPr>
            <a:endParaRPr lang="es-ES" sz="2300" dirty="0">
              <a:solidFill>
                <a:schemeClr val="dk1"/>
              </a:solidFill>
              <a:latin typeface="Open Sans"/>
              <a:ea typeface="Open Sans"/>
              <a:cs typeface="Open Sans"/>
              <a:sym typeface="Open Sans"/>
            </a:endParaRPr>
          </a:p>
        </p:txBody>
      </p:sp>
      <p:sp>
        <p:nvSpPr>
          <p:cNvPr id="186" name="Google Shape;186;p13"/>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pic>
        <p:nvPicPr>
          <p:cNvPr id="187" name="Google Shape;187;p13"/>
          <p:cNvPicPr preferRelativeResize="0"/>
          <p:nvPr/>
        </p:nvPicPr>
        <p:blipFill rotWithShape="1">
          <a:blip r:embed="rId3">
            <a:alphaModFix/>
          </a:blip>
          <a:srcRect/>
          <a:stretch/>
        </p:blipFill>
        <p:spPr>
          <a:xfrm>
            <a:off x="6855150" y="2234333"/>
            <a:ext cx="5005409" cy="2127299"/>
          </a:xfrm>
          <a:prstGeom prst="rect">
            <a:avLst/>
          </a:prstGeom>
          <a:noFill/>
          <a:ln>
            <a:noFill/>
          </a:ln>
        </p:spPr>
      </p:pic>
      <p:sp>
        <p:nvSpPr>
          <p:cNvPr id="188" name="Google Shape;188;p13"/>
          <p:cNvSpPr txBox="1"/>
          <p:nvPr/>
        </p:nvSpPr>
        <p:spPr>
          <a:xfrm>
            <a:off x="7257655" y="4677733"/>
            <a:ext cx="446490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dirty="0">
                <a:solidFill>
                  <a:srgbClr val="000000"/>
                </a:solidFill>
                <a:latin typeface="Open Sans"/>
                <a:ea typeface="Open Sans"/>
                <a:cs typeface="Open Sans"/>
                <a:sym typeface="Open Sans"/>
              </a:rPr>
              <a:t>Disponible en </a:t>
            </a:r>
            <a:r>
              <a:rPr lang="es-ES" sz="2000" b="0" i="0" u="sng" strike="noStrike" cap="none" dirty="0">
                <a:solidFill>
                  <a:srgbClr val="000000"/>
                </a:solidFill>
                <a:latin typeface="Open Sans"/>
                <a:ea typeface="Open Sans"/>
                <a:cs typeface="Open Sans"/>
                <a:sym typeface="Open Sans"/>
                <a:hlinkClick r:id="rId4"/>
              </a:rPr>
              <a:t>https://www.ilo.org/goali/lang--es/</a:t>
            </a:r>
            <a:r>
              <a:rPr lang="es-ES" sz="2000" b="0" i="0" u="sng" strike="noStrike" cap="none" dirty="0">
                <a:solidFill>
                  <a:srgbClr val="000000"/>
                </a:solidFill>
                <a:latin typeface="Open Sans"/>
                <a:ea typeface="Open Sans"/>
                <a:cs typeface="Open Sans"/>
                <a:sym typeface="Open Sans"/>
              </a:rPr>
              <a:t> </a:t>
            </a:r>
            <a:endParaRPr lang="es-ES" sz="2000" b="0" i="0" u="none" strike="noStrike" cap="none" dirty="0">
              <a:solidFill>
                <a:srgbClr val="000000"/>
              </a:solidFill>
              <a:latin typeface="Open Sans"/>
              <a:ea typeface="Open Sans"/>
              <a:cs typeface="Open Sans"/>
              <a:sym typeface="Open Sans"/>
            </a:endParaRPr>
          </a:p>
        </p:txBody>
      </p:sp>
      <p:cxnSp>
        <p:nvCxnSpPr>
          <p:cNvPr id="189" name="Google Shape;189;p13"/>
          <p:cNvCxnSpPr/>
          <p:nvPr/>
        </p:nvCxnSpPr>
        <p:spPr>
          <a:xfrm flipH="1">
            <a:off x="6699910" y="2725615"/>
            <a:ext cx="172" cy="2152173"/>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sz="3600" dirty="0">
                <a:solidFill>
                  <a:srgbClr val="586F7C"/>
                </a:solidFill>
                <a:latin typeface="Open Sans"/>
                <a:ea typeface="Open Sans"/>
                <a:cs typeface="Open Sans"/>
                <a:sym typeface="Open Sans"/>
              </a:rPr>
              <a:t>Elegibilidad </a:t>
            </a:r>
          </a:p>
        </p:txBody>
      </p:sp>
      <p:grpSp>
        <p:nvGrpSpPr>
          <p:cNvPr id="196" name="Google Shape;196;p14"/>
          <p:cNvGrpSpPr/>
          <p:nvPr/>
        </p:nvGrpSpPr>
        <p:grpSpPr>
          <a:xfrm>
            <a:off x="275875" y="1881811"/>
            <a:ext cx="11421202" cy="4376172"/>
            <a:chOff x="0" y="2138"/>
            <a:chExt cx="10837601" cy="4376172"/>
          </a:xfrm>
        </p:grpSpPr>
        <p:sp>
          <p:nvSpPr>
            <p:cNvPr id="197" name="Google Shape;197;p14"/>
            <p:cNvSpPr/>
            <p:nvPr/>
          </p:nvSpPr>
          <p:spPr>
            <a:xfrm rot="5400000">
              <a:off x="5619100" y="-1277807"/>
              <a:ext cx="3500937" cy="6936065"/>
            </a:xfrm>
            <a:prstGeom prst="round2SameRect">
              <a:avLst>
                <a:gd name="adj1" fmla="val 16667"/>
                <a:gd name="adj2" fmla="val 0"/>
              </a:avLst>
            </a:prstGeom>
            <a:solidFill>
              <a:srgbClr val="D5DBDD">
                <a:alpha val="89803"/>
              </a:srgbClr>
            </a:solidFill>
            <a:ln w="25400" cap="flat" cmpd="sng">
              <a:solidFill>
                <a:srgbClr val="D5DB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98" name="Google Shape;198;p14"/>
            <p:cNvSpPr txBox="1"/>
            <p:nvPr/>
          </p:nvSpPr>
          <p:spPr>
            <a:xfrm>
              <a:off x="3901536" y="610659"/>
              <a:ext cx="6936065" cy="315913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s-ES" sz="2000" b="0" i="0" u="none" strike="noStrike" cap="none" dirty="0">
                  <a:solidFill>
                    <a:srgbClr val="000000"/>
                  </a:solidFill>
                  <a:latin typeface="Open Sans"/>
                  <a:ea typeface="Open Sans"/>
                  <a:cs typeface="Open Sans"/>
                  <a:sym typeface="Open Sans"/>
                </a:rPr>
                <a:t>Universidades nacionales </a:t>
              </a:r>
            </a:p>
            <a:p>
              <a:pPr marL="228600" marR="0" lvl="1" indent="-228600" algn="l" rtl="0">
                <a:lnSpc>
                  <a:spcPct val="90000"/>
                </a:lnSpc>
                <a:spcBef>
                  <a:spcPts val="360"/>
                </a:spcBef>
                <a:spcAft>
                  <a:spcPts val="0"/>
                </a:spcAft>
                <a:buClr>
                  <a:srgbClr val="000000"/>
                </a:buClr>
                <a:buSzPts val="2400"/>
                <a:buFont typeface="Arial"/>
                <a:buChar char="••"/>
              </a:pPr>
              <a:r>
                <a:rPr lang="es-ES" sz="2000" b="0" i="0" u="none" strike="noStrike" cap="none" dirty="0">
                  <a:solidFill>
                    <a:srgbClr val="000000"/>
                  </a:solidFill>
                  <a:latin typeface="Open Sans"/>
                  <a:ea typeface="Open Sans"/>
                  <a:cs typeface="Open Sans"/>
                  <a:sym typeface="Open Sans"/>
                </a:rPr>
                <a:t>Escuelas profesionales </a:t>
              </a:r>
            </a:p>
            <a:p>
              <a:pPr marL="228600" marR="0" lvl="1" indent="-228600" algn="l" rtl="0">
                <a:lnSpc>
                  <a:spcPct val="90000"/>
                </a:lnSpc>
                <a:spcBef>
                  <a:spcPts val="360"/>
                </a:spcBef>
                <a:spcAft>
                  <a:spcPts val="0"/>
                </a:spcAft>
                <a:buClr>
                  <a:srgbClr val="000000"/>
                </a:buClr>
                <a:buSzPts val="2400"/>
                <a:buFont typeface="Arial"/>
                <a:buChar char="••"/>
              </a:pPr>
              <a:r>
                <a:rPr lang="es-ES" sz="2000" b="0" i="0" u="none" strike="noStrike" cap="none" dirty="0">
                  <a:solidFill>
                    <a:srgbClr val="000000"/>
                  </a:solidFill>
                  <a:latin typeface="Open Sans"/>
                  <a:ea typeface="Open Sans"/>
                  <a:cs typeface="Open Sans"/>
                  <a:sym typeface="Open Sans"/>
                </a:rPr>
                <a:t>Institutos de investigación</a:t>
              </a:r>
            </a:p>
            <a:p>
              <a:pPr marL="228600" marR="0" lvl="1" indent="-228600" algn="l" rtl="0">
                <a:lnSpc>
                  <a:spcPct val="90000"/>
                </a:lnSpc>
                <a:spcBef>
                  <a:spcPts val="360"/>
                </a:spcBef>
                <a:spcAft>
                  <a:spcPts val="0"/>
                </a:spcAft>
                <a:buClr>
                  <a:srgbClr val="000000"/>
                </a:buClr>
                <a:buSzPts val="2400"/>
                <a:buFont typeface="Arial"/>
                <a:buChar char="••"/>
              </a:pPr>
              <a:r>
                <a:rPr lang="es-ES" sz="2000" b="0" i="0" u="none" strike="noStrike" cap="none" dirty="0">
                  <a:solidFill>
                    <a:srgbClr val="000000"/>
                  </a:solidFill>
                  <a:latin typeface="Open Sans"/>
                  <a:ea typeface="Open Sans"/>
                  <a:cs typeface="Open Sans"/>
                  <a:sym typeface="Open Sans"/>
                </a:rPr>
                <a:t>Hospitales y centros de salud con actividad docente</a:t>
              </a:r>
            </a:p>
            <a:p>
              <a:pPr marL="228600" marR="0" lvl="1" indent="-228600" algn="l" rtl="0">
                <a:lnSpc>
                  <a:spcPct val="90000"/>
                </a:lnSpc>
                <a:spcBef>
                  <a:spcPts val="360"/>
                </a:spcBef>
                <a:spcAft>
                  <a:spcPts val="0"/>
                </a:spcAft>
                <a:buClr>
                  <a:srgbClr val="000000"/>
                </a:buClr>
                <a:buSzPts val="2400"/>
                <a:buFont typeface="Arial"/>
                <a:buChar char="••"/>
              </a:pPr>
              <a:r>
                <a:rPr lang="es-ES" sz="2000" b="0" i="0" u="none" strike="noStrike" cap="none" dirty="0">
                  <a:solidFill>
                    <a:srgbClr val="000000"/>
                  </a:solidFill>
                  <a:latin typeface="Open Sans"/>
                  <a:ea typeface="Open Sans"/>
                  <a:cs typeface="Open Sans"/>
                  <a:sym typeface="Open Sans"/>
                </a:rPr>
                <a:t>Dependencias públicas</a:t>
              </a:r>
            </a:p>
            <a:p>
              <a:pPr marL="228600" marR="0" lvl="1" indent="-228600" algn="l" rtl="0">
                <a:lnSpc>
                  <a:spcPct val="90000"/>
                </a:lnSpc>
                <a:spcBef>
                  <a:spcPts val="360"/>
                </a:spcBef>
                <a:spcAft>
                  <a:spcPts val="0"/>
                </a:spcAft>
                <a:buClr>
                  <a:srgbClr val="000000"/>
                </a:buClr>
                <a:buSzPts val="2400"/>
                <a:buFont typeface="Arial"/>
                <a:buChar char="••"/>
              </a:pPr>
              <a:r>
                <a:rPr lang="es-ES" sz="2000" b="0" i="0" u="none" strike="noStrike" cap="none" dirty="0">
                  <a:solidFill>
                    <a:srgbClr val="000000"/>
                  </a:solidFill>
                  <a:latin typeface="Open Sans"/>
                  <a:ea typeface="Open Sans"/>
                  <a:cs typeface="Open Sans"/>
                  <a:sym typeface="Open Sans"/>
                </a:rPr>
                <a:t>Bibliotecas nacionales</a:t>
              </a:r>
            </a:p>
            <a:p>
              <a:pPr marL="228600" marR="0" lvl="1" indent="-228600" algn="l" rtl="0">
                <a:lnSpc>
                  <a:spcPct val="90000"/>
                </a:lnSpc>
                <a:spcBef>
                  <a:spcPts val="360"/>
                </a:spcBef>
                <a:spcAft>
                  <a:spcPts val="0"/>
                </a:spcAft>
                <a:buClr>
                  <a:srgbClr val="000000"/>
                </a:buClr>
                <a:buSzPts val="2400"/>
                <a:buFont typeface="Arial"/>
                <a:buChar char="••"/>
              </a:pPr>
              <a:r>
                <a:rPr lang="es-ES" sz="2000" b="0" i="0" u="none" strike="noStrike" cap="none" dirty="0">
                  <a:solidFill>
                    <a:srgbClr val="000000"/>
                  </a:solidFill>
                  <a:latin typeface="Open Sans"/>
                  <a:ea typeface="Open Sans"/>
                  <a:cs typeface="Open Sans"/>
                  <a:sym typeface="Open Sans"/>
                </a:rPr>
                <a:t>Centros de extensión agrícola</a:t>
              </a:r>
            </a:p>
            <a:p>
              <a:pPr marL="228600" marR="0" lvl="1" indent="-228600" algn="l" rtl="0">
                <a:lnSpc>
                  <a:spcPct val="90000"/>
                </a:lnSpc>
                <a:spcBef>
                  <a:spcPts val="360"/>
                </a:spcBef>
                <a:spcAft>
                  <a:spcPts val="0"/>
                </a:spcAft>
                <a:buClr>
                  <a:srgbClr val="000000"/>
                </a:buClr>
                <a:buSzPts val="2400"/>
                <a:buFont typeface="Arial"/>
                <a:buChar char="••"/>
              </a:pPr>
              <a:r>
                <a:rPr lang="es-ES" sz="2000" b="0" i="0" u="none" strike="noStrike" cap="none" dirty="0">
                  <a:solidFill>
                    <a:srgbClr val="000000"/>
                  </a:solidFill>
                  <a:latin typeface="Open Sans"/>
                  <a:ea typeface="Open Sans"/>
                  <a:cs typeface="Open Sans"/>
                  <a:sym typeface="Open Sans"/>
                </a:rPr>
                <a:t>Organizaciones no gubernamentales de ámbito local</a:t>
              </a:r>
            </a:p>
          </p:txBody>
        </p:sp>
        <p:sp>
          <p:nvSpPr>
            <p:cNvPr id="199" name="Google Shape;199;p14"/>
            <p:cNvSpPr/>
            <p:nvPr/>
          </p:nvSpPr>
          <p:spPr>
            <a:xfrm>
              <a:off x="0" y="2138"/>
              <a:ext cx="3901536" cy="4376172"/>
            </a:xfrm>
            <a:prstGeom prst="roundRect">
              <a:avLst>
                <a:gd name="adj" fmla="val 16667"/>
              </a:avLst>
            </a:prstGeom>
            <a:solidFill>
              <a:schemeClr val="accent3">
                <a:alpha val="8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200" name="Google Shape;200;p14"/>
            <p:cNvSpPr txBox="1"/>
            <p:nvPr/>
          </p:nvSpPr>
          <p:spPr>
            <a:xfrm>
              <a:off x="190457" y="192595"/>
              <a:ext cx="3520622" cy="3995258"/>
            </a:xfrm>
            <a:prstGeom prst="rect">
              <a:avLst/>
            </a:prstGeom>
            <a:noFill/>
            <a:ln>
              <a:noFill/>
            </a:ln>
          </p:spPr>
          <p:txBody>
            <a:bodyPr spcFirstLastPara="1" wrap="square" lIns="118100" tIns="59050" rIns="118100" bIns="59050" anchor="ctr" anchorCtr="0">
              <a:noAutofit/>
            </a:bodyPr>
            <a:lstStyle/>
            <a:p>
              <a:pPr lvl="0" algn="ctr">
                <a:lnSpc>
                  <a:spcPct val="90000"/>
                </a:lnSpc>
              </a:pPr>
              <a:r>
                <a:rPr lang="es-ES" sz="2900" b="0" i="0" u="none" strike="noStrike" cap="none" dirty="0">
                  <a:solidFill>
                    <a:schemeClr val="lt1"/>
                  </a:solidFill>
                  <a:latin typeface="Open Sans"/>
                  <a:ea typeface="Open Sans"/>
                  <a:cs typeface="Open Sans"/>
                  <a:sym typeface="Open Sans"/>
                </a:rPr>
                <a:t>Research4Life está limitado </a:t>
              </a:r>
              <a:br>
                <a:rPr lang="es-ES" sz="2900" b="0" i="0" u="none" strike="noStrike" cap="none" dirty="0">
                  <a:solidFill>
                    <a:schemeClr val="lt1"/>
                  </a:solidFill>
                  <a:latin typeface="Open Sans"/>
                  <a:ea typeface="Open Sans"/>
                  <a:cs typeface="Open Sans"/>
                  <a:sym typeface="Open Sans"/>
                </a:rPr>
              </a:br>
              <a:r>
                <a:rPr lang="es-ES" sz="2900" b="0" i="0" u="none" strike="noStrike" cap="none" dirty="0">
                  <a:solidFill>
                    <a:schemeClr val="lt1"/>
                  </a:solidFill>
                  <a:latin typeface="Open Sans"/>
                  <a:ea typeface="Open Sans"/>
                  <a:cs typeface="Open Sans"/>
                  <a:sym typeface="Open Sans"/>
                </a:rPr>
                <a:t>a instituciones </a:t>
              </a:r>
              <a:r>
                <a:rPr lang="es-ES" sz="2900" dirty="0">
                  <a:solidFill>
                    <a:schemeClr val="lt1"/>
                  </a:solidFill>
                  <a:latin typeface="Open Sans"/>
                  <a:ea typeface="Open Sans"/>
                  <a:cs typeface="Open Sans"/>
                  <a:sym typeface="Open Sans"/>
                </a:rPr>
                <a:t>que reúnen una serie de requisitos </a:t>
              </a:r>
              <a:r>
                <a:rPr lang="es-ES" sz="2900" b="0" i="0" u="none" strike="noStrike" cap="none" dirty="0">
                  <a:solidFill>
                    <a:schemeClr val="lt1"/>
                  </a:solidFill>
                  <a:latin typeface="Open Sans"/>
                  <a:ea typeface="Open Sans"/>
                  <a:cs typeface="Open Sans"/>
                  <a:sym typeface="Open Sans"/>
                </a:rPr>
                <a:t>establecidas en determinados países. Entre esas instituciones están:</a:t>
              </a:r>
            </a:p>
          </p:txBody>
        </p:sp>
      </p:grpSp>
      <p:sp>
        <p:nvSpPr>
          <p:cNvPr id="201" name="Google Shape;201;p14"/>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a:spLocks noGrp="1"/>
          </p:cNvSpPr>
          <p:nvPr>
            <p:ph type="title"/>
          </p:nvPr>
        </p:nvSpPr>
        <p:spPr>
          <a:xfrm>
            <a:off x="0" y="378812"/>
            <a:ext cx="7332785"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s-ES" sz="3330" dirty="0">
                <a:solidFill>
                  <a:srgbClr val="586F7C"/>
                </a:solidFill>
                <a:latin typeface="Open Sans"/>
                <a:ea typeface="Open Sans"/>
                <a:cs typeface="Open Sans"/>
                <a:sym typeface="Open Sans"/>
              </a:rPr>
              <a:t>Requisitos de los países</a:t>
            </a:r>
          </a:p>
        </p:txBody>
      </p:sp>
      <p:sp>
        <p:nvSpPr>
          <p:cNvPr id="208" name="Google Shape;208;p15"/>
          <p:cNvSpPr txBox="1">
            <a:spLocks noGrp="1"/>
          </p:cNvSpPr>
          <p:nvPr>
            <p:ph type="body" idx="1"/>
          </p:nvPr>
        </p:nvSpPr>
        <p:spPr>
          <a:xfrm>
            <a:off x="258290" y="1791750"/>
            <a:ext cx="11470648"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INB total según el Banco Mundial</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INB per cápita según el Banco Mundial</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Formar parte de los países menos adelantados (PMA) </a:t>
            </a:r>
            <a:br>
              <a:rPr lang="es-ES" dirty="0">
                <a:solidFill>
                  <a:schemeClr val="dk1"/>
                </a:solidFill>
                <a:latin typeface="Open Sans"/>
                <a:ea typeface="Open Sans"/>
                <a:cs typeface="Open Sans"/>
                <a:sym typeface="Open Sans"/>
              </a:rPr>
            </a:br>
            <a:r>
              <a:rPr lang="es-ES" dirty="0">
                <a:solidFill>
                  <a:schemeClr val="dk1"/>
                </a:solidFill>
                <a:latin typeface="Open Sans"/>
                <a:ea typeface="Open Sans"/>
                <a:cs typeface="Open Sans"/>
                <a:sym typeface="Open Sans"/>
              </a:rPr>
              <a:t>de las Naciones Unidas</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Índice de desarrollo humano (IDH) según el PNUD</a:t>
            </a:r>
            <a:endParaRPr lang="es-ES" dirty="0"/>
          </a:p>
          <a:p>
            <a:pPr marL="457200" lvl="0" indent="-381000" algn="l" rtl="0">
              <a:lnSpc>
                <a:spcPct val="90000"/>
              </a:lnSpc>
              <a:spcBef>
                <a:spcPts val="1000"/>
              </a:spcBef>
              <a:spcAft>
                <a:spcPts val="0"/>
              </a:spcAft>
              <a:buClr>
                <a:schemeClr val="dk1"/>
              </a:buClr>
              <a:buSzPts val="2400"/>
              <a:buChar char="●"/>
            </a:pPr>
            <a:r>
              <a:rPr lang="es-ES_tradnl" dirty="0">
                <a:solidFill>
                  <a:schemeClr val="dk1"/>
                </a:solidFill>
                <a:latin typeface="Open Sans"/>
                <a:ea typeface="Open Sans"/>
                <a:cs typeface="Open Sans"/>
                <a:sym typeface="Open Sans"/>
              </a:rPr>
              <a:t>Esperanza de vida sana </a:t>
            </a:r>
            <a:r>
              <a:rPr lang="es-ES" dirty="0">
                <a:solidFill>
                  <a:schemeClr val="dk1"/>
                </a:solidFill>
                <a:latin typeface="Open Sans"/>
                <a:ea typeface="Open Sans"/>
                <a:cs typeface="Open Sans"/>
                <a:sym typeface="Open Sans"/>
              </a:rPr>
              <a:t>según la OMS</a:t>
            </a:r>
            <a:endParaRPr lang="es-ES" dirty="0"/>
          </a:p>
          <a:p>
            <a:pPr marL="76200" lvl="0" indent="0" algn="l" rtl="0">
              <a:lnSpc>
                <a:spcPct val="90000"/>
              </a:lnSpc>
              <a:spcBef>
                <a:spcPts val="1000"/>
              </a:spcBef>
              <a:spcAft>
                <a:spcPts val="0"/>
              </a:spcAft>
              <a:buClr>
                <a:schemeClr val="dk1"/>
              </a:buClr>
              <a:buSzPts val="2400"/>
              <a:buNone/>
            </a:pPr>
            <a:endParaRPr lang="es-ES"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r>
              <a:rPr lang="es-ES" dirty="0">
                <a:solidFill>
                  <a:schemeClr val="dk1"/>
                </a:solidFill>
                <a:latin typeface="Open Sans"/>
                <a:ea typeface="Open Sans"/>
                <a:cs typeface="Open Sans"/>
                <a:sym typeface="Open Sans"/>
              </a:rPr>
              <a:t>Los países, zonas o territorios cuyo INB total sea superior al billón de dólares de Estados Unidos no pueden optar a los programas de Research4Life, aunque cumplan los demás requisitos.</a:t>
            </a:r>
            <a:endParaRPr lang="es-ES" dirty="0"/>
          </a:p>
        </p:txBody>
      </p:sp>
      <p:sp>
        <p:nvSpPr>
          <p:cNvPr id="209" name="Google Shape;209;p15"/>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0" y="378812"/>
            <a:ext cx="7332785"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s-ES" sz="3600" dirty="0">
                <a:solidFill>
                  <a:srgbClr val="586F7C"/>
                </a:solidFill>
                <a:latin typeface="Open Sans"/>
                <a:ea typeface="Open Sans"/>
                <a:cs typeface="Open Sans"/>
                <a:sym typeface="Open Sans"/>
              </a:rPr>
              <a:t>Países del grupo A y del grupo B</a:t>
            </a:r>
            <a:endParaRPr lang="es-ES" sz="3330" dirty="0">
              <a:solidFill>
                <a:srgbClr val="586F7C"/>
              </a:solidFill>
              <a:latin typeface="Open Sans"/>
              <a:ea typeface="Open Sans"/>
              <a:cs typeface="Open Sans"/>
              <a:sym typeface="Open Sans"/>
            </a:endParaRPr>
          </a:p>
        </p:txBody>
      </p:sp>
      <p:grpSp>
        <p:nvGrpSpPr>
          <p:cNvPr id="216" name="Google Shape;216;p5"/>
          <p:cNvGrpSpPr/>
          <p:nvPr/>
        </p:nvGrpSpPr>
        <p:grpSpPr>
          <a:xfrm>
            <a:off x="258346" y="2673985"/>
            <a:ext cx="11842649" cy="3989429"/>
            <a:chOff x="57" y="18738"/>
            <a:chExt cx="11842649" cy="3989429"/>
          </a:xfrm>
        </p:grpSpPr>
        <p:sp>
          <p:nvSpPr>
            <p:cNvPr id="217" name="Google Shape;217;p5"/>
            <p:cNvSpPr/>
            <p:nvPr/>
          </p:nvSpPr>
          <p:spPr>
            <a:xfrm>
              <a:off x="57"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218" name="Google Shape;218;p5"/>
            <p:cNvSpPr txBox="1"/>
            <p:nvPr/>
          </p:nvSpPr>
          <p:spPr>
            <a:xfrm>
              <a:off x="57" y="18738"/>
              <a:ext cx="5533948" cy="547200"/>
            </a:xfrm>
            <a:prstGeom prst="rect">
              <a:avLst/>
            </a:prstGeom>
            <a:noFill/>
            <a:ln>
              <a:noFill/>
            </a:ln>
          </p:spPr>
          <p:txBody>
            <a:bodyPr spcFirstLastPara="1" wrap="square" lIns="135125" tIns="77200" rIns="135125" bIns="77200" anchor="ctr" anchorCtr="0">
              <a:noAutofit/>
            </a:bodyPr>
            <a:lstStyle/>
            <a:p>
              <a:pPr marL="0" marR="0" lvl="0" indent="0" algn="l" rtl="0">
                <a:lnSpc>
                  <a:spcPct val="90000"/>
                </a:lnSpc>
                <a:spcBef>
                  <a:spcPts val="0"/>
                </a:spcBef>
                <a:spcAft>
                  <a:spcPts val="0"/>
                </a:spcAft>
                <a:buNone/>
              </a:pPr>
              <a:r>
                <a:rPr lang="es-ES" sz="1900" b="0" i="0" u="none" strike="noStrike" cap="none" dirty="0">
                  <a:solidFill>
                    <a:schemeClr val="lt1"/>
                  </a:solidFill>
                  <a:latin typeface="Arial"/>
                  <a:ea typeface="Arial"/>
                  <a:cs typeface="Arial"/>
                  <a:sym typeface="Arial"/>
                </a:rPr>
                <a:t>Oferta básica, grupo A: acceso gratuito</a:t>
              </a:r>
            </a:p>
          </p:txBody>
        </p:sp>
        <p:sp>
          <p:nvSpPr>
            <p:cNvPr id="219" name="Google Shape;219;p5"/>
            <p:cNvSpPr/>
            <p:nvPr/>
          </p:nvSpPr>
          <p:spPr>
            <a:xfrm>
              <a:off x="57" y="565938"/>
              <a:ext cx="5533948" cy="3442229"/>
            </a:xfrm>
            <a:prstGeom prst="rect">
              <a:avLst/>
            </a:prstGeom>
            <a:solidFill>
              <a:srgbClr val="C9DDE1">
                <a:alpha val="89803"/>
              </a:srgbClr>
            </a:solidFill>
            <a:ln w="25400" cap="flat" cmpd="sng">
              <a:solidFill>
                <a:srgbClr val="C9DD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220" name="Google Shape;220;p5"/>
            <p:cNvSpPr txBox="1"/>
            <p:nvPr/>
          </p:nvSpPr>
          <p:spPr>
            <a:xfrm>
              <a:off x="57" y="565938"/>
              <a:ext cx="5533948" cy="3442229"/>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600"/>
                </a:spcBef>
                <a:spcAft>
                  <a:spcPts val="600"/>
                </a:spcAft>
                <a:buClr>
                  <a:srgbClr val="000000"/>
                </a:buClr>
                <a:buSzPts val="1900"/>
                <a:buFont typeface="Arial"/>
                <a:buChar char="••"/>
              </a:pPr>
              <a:r>
                <a:rPr lang="es-ES" sz="1900" b="0" i="0" u="none" strike="noStrike" cap="none" dirty="0">
                  <a:solidFill>
                    <a:srgbClr val="000000"/>
                  </a:solidFill>
                  <a:latin typeface="Arial"/>
                  <a:ea typeface="Arial"/>
                  <a:cs typeface="Arial"/>
                  <a:sym typeface="Arial"/>
                </a:rPr>
                <a:t>Lista de países menos adelantados de las Naciones Unidas.</a:t>
              </a:r>
            </a:p>
            <a:p>
              <a:pPr marL="171450" marR="0" lvl="1" indent="-171450" algn="l" rtl="0">
                <a:lnSpc>
                  <a:spcPct val="90000"/>
                </a:lnSpc>
                <a:spcBef>
                  <a:spcPts val="600"/>
                </a:spcBef>
                <a:spcAft>
                  <a:spcPts val="600"/>
                </a:spcAft>
                <a:buClr>
                  <a:srgbClr val="000000"/>
                </a:buClr>
                <a:buSzPts val="1900"/>
                <a:buFont typeface="Arial"/>
                <a:buChar char="••"/>
              </a:pPr>
              <a:r>
                <a:rPr lang="es-ES" sz="1900" b="0" i="0" u="none" strike="noStrike" cap="none" dirty="0">
                  <a:solidFill>
                    <a:srgbClr val="000000"/>
                  </a:solidFill>
                  <a:latin typeface="Arial"/>
                  <a:ea typeface="Arial"/>
                  <a:cs typeface="Arial"/>
                  <a:sym typeface="Arial"/>
                </a:rPr>
                <a:t>Ingreso nacional bruto (INB) total </a:t>
              </a:r>
              <a:br>
                <a:rPr lang="es-ES" sz="1900" b="0" i="0" u="none" strike="noStrike" cap="none" dirty="0">
                  <a:solidFill>
                    <a:srgbClr val="000000"/>
                  </a:solidFill>
                  <a:latin typeface="Arial"/>
                  <a:ea typeface="Arial"/>
                  <a:cs typeface="Arial"/>
                  <a:sym typeface="Arial"/>
                </a:rPr>
              </a:br>
              <a:r>
                <a:rPr lang="es-ES" sz="1900" b="0" i="0" u="none" strike="noStrike" cap="none" dirty="0">
                  <a:solidFill>
                    <a:srgbClr val="000000"/>
                  </a:solidFill>
                  <a:latin typeface="Arial"/>
                  <a:ea typeface="Arial"/>
                  <a:cs typeface="Arial"/>
                  <a:sym typeface="Arial"/>
                </a:rPr>
                <a:t>≤ US$ 15.000 millones </a:t>
              </a:r>
              <a:br>
                <a:rPr lang="es-ES" sz="1900" b="0" i="0" u="none" strike="noStrike" cap="none" dirty="0">
                  <a:solidFill>
                    <a:srgbClr val="000000"/>
                  </a:solidFill>
                  <a:latin typeface="Arial"/>
                  <a:ea typeface="Arial"/>
                  <a:cs typeface="Arial"/>
                  <a:sym typeface="Arial"/>
                </a:rPr>
              </a:br>
              <a:r>
                <a:rPr lang="es-ES" sz="1900" b="0" i="0" u="none" strike="noStrike" cap="none" dirty="0">
                  <a:solidFill>
                    <a:srgbClr val="000000"/>
                  </a:solidFill>
                  <a:latin typeface="Arial"/>
                  <a:ea typeface="Arial"/>
                  <a:cs typeface="Arial"/>
                  <a:sym typeface="Arial"/>
                </a:rPr>
                <a:t>e INB per cápita ≤ US$ 3.000</a:t>
              </a:r>
            </a:p>
            <a:p>
              <a:pPr marL="171450" marR="0" lvl="1" indent="-171450" algn="l" rtl="0">
                <a:lnSpc>
                  <a:spcPct val="90000"/>
                </a:lnSpc>
                <a:spcBef>
                  <a:spcPts val="600"/>
                </a:spcBef>
                <a:spcAft>
                  <a:spcPts val="600"/>
                </a:spcAft>
                <a:buClr>
                  <a:srgbClr val="000000"/>
                </a:buClr>
                <a:buSzPts val="1900"/>
                <a:buFont typeface="Arial"/>
                <a:buChar char="••"/>
              </a:pPr>
              <a:r>
                <a:rPr lang="es-ES" sz="1900" b="0" i="0" u="none" strike="noStrike" cap="none" dirty="0">
                  <a:solidFill>
                    <a:srgbClr val="000000"/>
                  </a:solidFill>
                  <a:latin typeface="Arial"/>
                  <a:ea typeface="Arial"/>
                  <a:cs typeface="Arial"/>
                  <a:sym typeface="Arial"/>
                </a:rPr>
                <a:t>INB total ≤ US$ 2.000 millones </a:t>
              </a:r>
              <a:br>
                <a:rPr lang="es-ES" sz="1900" b="0" i="0" u="none" strike="noStrike" cap="none" dirty="0">
                  <a:solidFill>
                    <a:srgbClr val="000000"/>
                  </a:solidFill>
                  <a:latin typeface="Arial"/>
                  <a:ea typeface="Arial"/>
                  <a:cs typeface="Arial"/>
                  <a:sym typeface="Arial"/>
                </a:rPr>
              </a:br>
              <a:r>
                <a:rPr lang="es-ES" sz="1900" b="0" i="0" u="none" strike="noStrike" cap="none" dirty="0">
                  <a:solidFill>
                    <a:srgbClr val="000000"/>
                  </a:solidFill>
                  <a:latin typeface="Arial"/>
                  <a:ea typeface="Arial"/>
                  <a:cs typeface="Arial"/>
                  <a:sym typeface="Arial"/>
                </a:rPr>
                <a:t>e INB per cápita ≤ US$ 5.000</a:t>
              </a:r>
            </a:p>
            <a:p>
              <a:pPr marL="171450" marR="0" lvl="1" indent="-171450" algn="l" rtl="0">
                <a:lnSpc>
                  <a:spcPct val="90000"/>
                </a:lnSpc>
                <a:spcBef>
                  <a:spcPts val="600"/>
                </a:spcBef>
                <a:spcAft>
                  <a:spcPts val="600"/>
                </a:spcAft>
                <a:buClr>
                  <a:srgbClr val="000000"/>
                </a:buClr>
                <a:buSzPts val="1900"/>
                <a:buFont typeface="Arial"/>
                <a:buChar char="••"/>
              </a:pPr>
              <a:r>
                <a:rPr lang="es-ES" sz="1900" b="0" i="0" u="none" strike="noStrike" cap="none" dirty="0">
                  <a:solidFill>
                    <a:srgbClr val="000000"/>
                  </a:solidFill>
                  <a:latin typeface="Arial"/>
                  <a:ea typeface="Arial"/>
                  <a:cs typeface="Arial"/>
                  <a:sym typeface="Arial"/>
                </a:rPr>
                <a:t>INB total ≤ US$ 200.000 millones </a:t>
              </a:r>
              <a:br>
                <a:rPr lang="es-ES" sz="1900" b="0" i="0" u="none" strike="noStrike" cap="none" dirty="0">
                  <a:solidFill>
                    <a:srgbClr val="000000"/>
                  </a:solidFill>
                  <a:latin typeface="Arial"/>
                  <a:ea typeface="Arial"/>
                  <a:cs typeface="Arial"/>
                  <a:sym typeface="Arial"/>
                </a:rPr>
              </a:br>
              <a:r>
                <a:rPr lang="es-ES" sz="1900" b="0" i="0" u="none" strike="noStrike" cap="none" dirty="0">
                  <a:solidFill>
                    <a:srgbClr val="000000"/>
                  </a:solidFill>
                  <a:latin typeface="Arial"/>
                  <a:ea typeface="Arial"/>
                  <a:cs typeface="Arial"/>
                  <a:sym typeface="Arial"/>
                </a:rPr>
                <a:t>si el índice de desarrollo humano (IDH) es</a:t>
              </a:r>
              <a:br>
                <a:rPr lang="es-ES" sz="1900" b="0" i="0" u="none" strike="noStrike" cap="none" dirty="0">
                  <a:solidFill>
                    <a:srgbClr val="000000"/>
                  </a:solidFill>
                  <a:latin typeface="Arial"/>
                  <a:ea typeface="Arial"/>
                  <a:cs typeface="Arial"/>
                  <a:sym typeface="Arial"/>
                </a:rPr>
              </a:br>
              <a:r>
                <a:rPr lang="es-ES" sz="1900" b="0" i="0" u="none" strike="noStrike" cap="none" dirty="0">
                  <a:solidFill>
                    <a:srgbClr val="000000"/>
                  </a:solidFill>
                  <a:latin typeface="Arial"/>
                  <a:ea typeface="Arial"/>
                  <a:cs typeface="Arial"/>
                  <a:sym typeface="Arial"/>
                </a:rPr>
                <a:t>≤ 0,60 o </a:t>
              </a:r>
              <a:r>
                <a:rPr lang="es-ES" sz="1900" dirty="0"/>
                <a:t>el INB per cápita </a:t>
              </a:r>
              <a:r>
                <a:rPr lang="es-ES" sz="1900" b="0" i="0" u="none" strike="noStrike" cap="none" dirty="0">
                  <a:solidFill>
                    <a:srgbClr val="000000"/>
                  </a:solidFill>
                  <a:latin typeface="Arial"/>
                  <a:ea typeface="Arial"/>
                  <a:cs typeface="Arial"/>
                  <a:sym typeface="Arial"/>
                </a:rPr>
                <a:t>es ≤ US$ 1.500</a:t>
              </a:r>
            </a:p>
          </p:txBody>
        </p:sp>
        <p:sp>
          <p:nvSpPr>
            <p:cNvPr id="221" name="Google Shape;221;p5"/>
            <p:cNvSpPr/>
            <p:nvPr/>
          </p:nvSpPr>
          <p:spPr>
            <a:xfrm>
              <a:off x="6308758"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222" name="Google Shape;222;p5"/>
            <p:cNvSpPr txBox="1"/>
            <p:nvPr/>
          </p:nvSpPr>
          <p:spPr>
            <a:xfrm>
              <a:off x="6308758" y="18738"/>
              <a:ext cx="5533948" cy="547200"/>
            </a:xfrm>
            <a:prstGeom prst="rect">
              <a:avLst/>
            </a:prstGeom>
            <a:noFill/>
            <a:ln>
              <a:noFill/>
            </a:ln>
          </p:spPr>
          <p:txBody>
            <a:bodyPr spcFirstLastPara="1" wrap="square" lIns="135125" tIns="77200" rIns="135125" bIns="77200" anchor="ctr" anchorCtr="0">
              <a:noAutofit/>
            </a:bodyPr>
            <a:lstStyle/>
            <a:p>
              <a:pPr marL="0" marR="0" lvl="0" indent="0" algn="l" rtl="0">
                <a:lnSpc>
                  <a:spcPct val="90000"/>
                </a:lnSpc>
                <a:spcBef>
                  <a:spcPts val="0"/>
                </a:spcBef>
                <a:spcAft>
                  <a:spcPts val="0"/>
                </a:spcAft>
                <a:buNone/>
              </a:pPr>
              <a:r>
                <a:rPr lang="es-ES" sz="1900" b="0" i="0" u="none" strike="noStrike" cap="none" dirty="0">
                  <a:solidFill>
                    <a:schemeClr val="lt1"/>
                  </a:solidFill>
                  <a:latin typeface="Arial"/>
                  <a:ea typeface="Arial"/>
                  <a:cs typeface="Arial"/>
                  <a:sym typeface="Arial"/>
                </a:rPr>
                <a:t>Oferta básica, grupo B: acceso a bajo costo</a:t>
              </a:r>
            </a:p>
          </p:txBody>
        </p:sp>
        <p:sp>
          <p:nvSpPr>
            <p:cNvPr id="223" name="Google Shape;223;p5"/>
            <p:cNvSpPr/>
            <p:nvPr/>
          </p:nvSpPr>
          <p:spPr>
            <a:xfrm>
              <a:off x="6308758" y="565938"/>
              <a:ext cx="5533948" cy="3442229"/>
            </a:xfrm>
            <a:prstGeom prst="rect">
              <a:avLst/>
            </a:prstGeom>
            <a:solidFill>
              <a:srgbClr val="C9DDE1">
                <a:alpha val="89803"/>
              </a:srgbClr>
            </a:solidFill>
            <a:ln w="25400" cap="flat" cmpd="sng">
              <a:solidFill>
                <a:srgbClr val="C9DD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224" name="Google Shape;224;p5"/>
            <p:cNvSpPr txBox="1"/>
            <p:nvPr/>
          </p:nvSpPr>
          <p:spPr>
            <a:xfrm>
              <a:off x="6308758" y="565938"/>
              <a:ext cx="5533948" cy="3442229"/>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600"/>
                </a:spcBef>
                <a:spcAft>
                  <a:spcPts val="600"/>
                </a:spcAft>
                <a:buClr>
                  <a:srgbClr val="000000"/>
                </a:buClr>
                <a:buSzPts val="1900"/>
                <a:buFont typeface="Arial"/>
                <a:buChar char="••"/>
              </a:pPr>
              <a:r>
                <a:rPr lang="es-ES" sz="1900" b="0" i="0" u="none" strike="noStrike" cap="none" dirty="0">
                  <a:solidFill>
                    <a:srgbClr val="000000"/>
                  </a:solidFill>
                  <a:latin typeface="Arial"/>
                  <a:ea typeface="Arial"/>
                  <a:cs typeface="Arial"/>
                  <a:sym typeface="Arial"/>
                </a:rPr>
                <a:t>INB total ≤ US$ 1.500 millones.</a:t>
              </a:r>
            </a:p>
            <a:p>
              <a:pPr marL="171450" marR="0" lvl="1" indent="-171450" algn="l" rtl="0">
                <a:lnSpc>
                  <a:spcPct val="90000"/>
                </a:lnSpc>
                <a:spcBef>
                  <a:spcPts val="600"/>
                </a:spcBef>
                <a:spcAft>
                  <a:spcPts val="600"/>
                </a:spcAft>
                <a:buClr>
                  <a:srgbClr val="000000"/>
                </a:buClr>
                <a:buSzPts val="1900"/>
                <a:buFont typeface="Arial"/>
                <a:buChar char="••"/>
              </a:pPr>
              <a:r>
                <a:rPr lang="es-ES" sz="1900" b="0" i="0" u="none" strike="noStrike" cap="none" dirty="0">
                  <a:solidFill>
                    <a:srgbClr val="000000"/>
                  </a:solidFill>
                  <a:latin typeface="Arial"/>
                  <a:ea typeface="Arial"/>
                  <a:cs typeface="Arial"/>
                  <a:sym typeface="Arial"/>
                </a:rPr>
                <a:t>INB total ≤ US$ 25.000 millones </a:t>
              </a:r>
              <a:br>
                <a:rPr lang="es-ES" sz="1900" b="0" i="0" u="none" strike="noStrike" cap="none" dirty="0">
                  <a:solidFill>
                    <a:srgbClr val="000000"/>
                  </a:solidFill>
                  <a:latin typeface="Arial"/>
                  <a:ea typeface="Arial"/>
                  <a:cs typeface="Arial"/>
                  <a:sym typeface="Arial"/>
                </a:rPr>
              </a:br>
              <a:r>
                <a:rPr lang="es-ES" sz="1900" b="0" i="0" u="none" strike="noStrike" cap="none" dirty="0">
                  <a:solidFill>
                    <a:srgbClr val="000000"/>
                  </a:solidFill>
                  <a:latin typeface="Arial"/>
                  <a:ea typeface="Arial"/>
                  <a:cs typeface="Arial"/>
                  <a:sym typeface="Arial"/>
                </a:rPr>
                <a:t>e INB per cápita ≤ US$ 10.000.</a:t>
              </a:r>
            </a:p>
            <a:p>
              <a:pPr marL="171450" marR="0" lvl="1" indent="-171450" algn="l" rtl="0">
                <a:lnSpc>
                  <a:spcPct val="90000"/>
                </a:lnSpc>
                <a:spcBef>
                  <a:spcPts val="600"/>
                </a:spcBef>
                <a:spcAft>
                  <a:spcPts val="600"/>
                </a:spcAft>
                <a:buClr>
                  <a:srgbClr val="000000"/>
                </a:buClr>
                <a:buSzPts val="1900"/>
                <a:buFont typeface="Arial"/>
                <a:buChar char="••"/>
              </a:pPr>
              <a:r>
                <a:rPr lang="es-ES" sz="1900" b="0" i="0" u="none" strike="noStrike" cap="none" dirty="0">
                  <a:solidFill>
                    <a:srgbClr val="000000"/>
                  </a:solidFill>
                  <a:latin typeface="Arial"/>
                  <a:ea typeface="Arial"/>
                  <a:cs typeface="Arial"/>
                  <a:sym typeface="Arial"/>
                </a:rPr>
                <a:t>INB per cápita ≤ US$ 6.000 si la </a:t>
              </a:r>
              <a:r>
                <a:rPr lang="es-ES_tradnl" sz="1900" b="0" i="0" u="none" strike="noStrike" cap="none" dirty="0">
                  <a:solidFill>
                    <a:srgbClr val="000000"/>
                  </a:solidFill>
                  <a:latin typeface="Arial"/>
                  <a:ea typeface="Arial"/>
                  <a:cs typeface="Arial"/>
                  <a:sym typeface="Arial"/>
                </a:rPr>
                <a:t>esperanza de vida sana </a:t>
              </a:r>
              <a:r>
                <a:rPr lang="es-ES" sz="1900" b="0" i="0" u="none" strike="noStrike" cap="none" dirty="0">
                  <a:solidFill>
                    <a:srgbClr val="000000"/>
                  </a:solidFill>
                  <a:latin typeface="Arial"/>
                  <a:ea typeface="Arial"/>
                  <a:cs typeface="Arial"/>
                  <a:sym typeface="Arial"/>
                </a:rPr>
                <a:t>es ≤ 55.</a:t>
              </a:r>
            </a:p>
            <a:p>
              <a:pPr marL="171450" marR="0" lvl="1" indent="-171450" algn="l" rtl="0">
                <a:lnSpc>
                  <a:spcPct val="90000"/>
                </a:lnSpc>
                <a:spcBef>
                  <a:spcPts val="600"/>
                </a:spcBef>
                <a:spcAft>
                  <a:spcPts val="600"/>
                </a:spcAft>
                <a:buClr>
                  <a:srgbClr val="000000"/>
                </a:buClr>
                <a:buSzPts val="1900"/>
                <a:buFont typeface="Arial"/>
                <a:buChar char="••"/>
              </a:pPr>
              <a:r>
                <a:rPr lang="es-ES" sz="1900" b="0" i="0" u="none" strike="noStrike" cap="none" dirty="0">
                  <a:solidFill>
                    <a:srgbClr val="000000"/>
                  </a:solidFill>
                  <a:latin typeface="Arial"/>
                  <a:ea typeface="Arial"/>
                  <a:cs typeface="Arial"/>
                  <a:sym typeface="Arial"/>
                </a:rPr>
                <a:t>INB total ≤ US$ 300.000 millones </a:t>
              </a:r>
              <a:br>
                <a:rPr lang="es-ES" sz="1900" b="0" i="0" u="none" strike="noStrike" cap="none" dirty="0">
                  <a:solidFill>
                    <a:srgbClr val="000000"/>
                  </a:solidFill>
                  <a:latin typeface="Arial"/>
                  <a:ea typeface="Arial"/>
                  <a:cs typeface="Arial"/>
                  <a:sym typeface="Arial"/>
                </a:rPr>
              </a:br>
              <a:r>
                <a:rPr lang="es-ES" sz="1900" b="0" i="0" u="none" strike="noStrike" cap="none" dirty="0">
                  <a:solidFill>
                    <a:srgbClr val="000000"/>
                  </a:solidFill>
                  <a:latin typeface="Arial"/>
                  <a:ea typeface="Arial"/>
                  <a:cs typeface="Arial"/>
                  <a:sym typeface="Arial"/>
                </a:rPr>
                <a:t>si el IDH es ≤ 0,67 </a:t>
              </a:r>
              <a:br>
                <a:rPr lang="es-ES" sz="1900" b="0" i="0" u="none" strike="noStrike" cap="none" dirty="0">
                  <a:solidFill>
                    <a:srgbClr val="000000"/>
                  </a:solidFill>
                  <a:latin typeface="Arial"/>
                  <a:ea typeface="Arial"/>
                  <a:cs typeface="Arial"/>
                  <a:sym typeface="Arial"/>
                </a:rPr>
              </a:br>
              <a:r>
                <a:rPr lang="es-ES" sz="1900" b="0" i="0" u="none" strike="noStrike" cap="none" dirty="0">
                  <a:solidFill>
                    <a:srgbClr val="000000"/>
                  </a:solidFill>
                  <a:latin typeface="Arial"/>
                  <a:ea typeface="Arial"/>
                  <a:cs typeface="Arial"/>
                  <a:sym typeface="Arial"/>
                </a:rPr>
                <a:t>o si el INB per cápita es ≤ US$ 6.000</a:t>
              </a:r>
            </a:p>
          </p:txBody>
        </p:sp>
      </p:grpSp>
      <p:sp>
        <p:nvSpPr>
          <p:cNvPr id="225" name="Google Shape;225;p5"/>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
        <p:nvSpPr>
          <p:cNvPr id="226" name="Google Shape;226;p5"/>
          <p:cNvSpPr txBox="1"/>
          <p:nvPr/>
        </p:nvSpPr>
        <p:spPr>
          <a:xfrm>
            <a:off x="258289" y="1824250"/>
            <a:ext cx="1102555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dirty="0">
                <a:solidFill>
                  <a:schemeClr val="dk1"/>
                </a:solidFill>
                <a:latin typeface="Open Sans"/>
                <a:ea typeface="Open Sans"/>
                <a:cs typeface="Open Sans"/>
                <a:sym typeface="Open Sans"/>
              </a:rPr>
              <a:t>Los países del grupo A tienen acceso gratuito a Research4Life. </a:t>
            </a:r>
            <a:br>
              <a:rPr lang="es-ES" sz="2000" b="0" i="0" u="none" strike="noStrike" cap="none" dirty="0">
                <a:solidFill>
                  <a:schemeClr val="dk1"/>
                </a:solidFill>
                <a:latin typeface="Open Sans"/>
                <a:ea typeface="Open Sans"/>
                <a:cs typeface="Open Sans"/>
                <a:sym typeface="Open Sans"/>
              </a:rPr>
            </a:br>
            <a:r>
              <a:rPr lang="es-ES" sz="2000" b="0" i="0" u="none" strike="noStrike" cap="none" dirty="0">
                <a:solidFill>
                  <a:schemeClr val="dk1"/>
                </a:solidFill>
                <a:latin typeface="Open Sans"/>
                <a:ea typeface="Open Sans"/>
                <a:cs typeface="Open Sans"/>
                <a:sym typeface="Open Sans"/>
              </a:rPr>
              <a:t>Los países del grupo B pagan </a:t>
            </a:r>
            <a:r>
              <a:rPr lang="es-ES" sz="2000" b="1" i="0" u="none" strike="noStrike" cap="none" dirty="0">
                <a:solidFill>
                  <a:schemeClr val="dk1"/>
                </a:solidFill>
                <a:latin typeface="Open Sans"/>
                <a:ea typeface="Open Sans"/>
                <a:cs typeface="Open Sans"/>
                <a:sym typeface="Open Sans"/>
              </a:rPr>
              <a:t>US$</a:t>
            </a:r>
            <a:r>
              <a:rPr lang="es-ES" sz="2000" b="0" i="0" u="none" strike="noStrike" cap="none" dirty="0">
                <a:solidFill>
                  <a:schemeClr val="dk1"/>
                </a:solidFill>
                <a:latin typeface="Open Sans"/>
                <a:ea typeface="Open Sans"/>
                <a:cs typeface="Open Sans"/>
                <a:sym typeface="Open Sans"/>
              </a:rPr>
              <a:t> </a:t>
            </a:r>
            <a:r>
              <a:rPr lang="es-ES" sz="2000" b="1" i="0" u="none" strike="noStrike" cap="none" dirty="0">
                <a:solidFill>
                  <a:schemeClr val="dk1"/>
                </a:solidFill>
                <a:latin typeface="Open Sans"/>
                <a:ea typeface="Open Sans"/>
                <a:cs typeface="Open Sans"/>
                <a:sym typeface="Open Sans"/>
              </a:rPr>
              <a:t>1.500 </a:t>
            </a:r>
            <a:r>
              <a:rPr lang="es-ES" sz="2000" b="0" i="0" u="none" strike="noStrike" cap="none" dirty="0">
                <a:solidFill>
                  <a:schemeClr val="dk1"/>
                </a:solidFill>
                <a:latin typeface="Open Sans"/>
                <a:ea typeface="Open Sans"/>
                <a:cs typeface="Open Sans"/>
                <a:sym typeface="Open Sans"/>
              </a:rPr>
              <a:t>por año para acceder a Research4Life.</a:t>
            </a:r>
            <a:endParaRPr lang="es-ES" sz="20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7"/>
          <p:cNvPicPr preferRelativeResize="0"/>
          <p:nvPr/>
        </p:nvPicPr>
        <p:blipFill rotWithShape="1">
          <a:blip r:embed="rId3">
            <a:alphaModFix/>
          </a:blip>
          <a:srcRect/>
          <a:stretch/>
        </p:blipFill>
        <p:spPr>
          <a:xfrm>
            <a:off x="4253387" y="1452743"/>
            <a:ext cx="7847668" cy="5170383"/>
          </a:xfrm>
          <a:prstGeom prst="rect">
            <a:avLst/>
          </a:prstGeom>
          <a:noFill/>
          <a:ln>
            <a:noFill/>
          </a:ln>
        </p:spPr>
      </p:pic>
      <p:sp>
        <p:nvSpPr>
          <p:cNvPr id="233" name="Google Shape;233;p17"/>
          <p:cNvSpPr txBox="1">
            <a:spLocks noGrp="1"/>
          </p:cNvSpPr>
          <p:nvPr>
            <p:ph type="body" idx="1"/>
          </p:nvPr>
        </p:nvSpPr>
        <p:spPr>
          <a:xfrm>
            <a:off x="1" y="4316396"/>
            <a:ext cx="4026876" cy="2176479"/>
          </a:xfrm>
          <a:prstGeom prst="rect">
            <a:avLst/>
          </a:prstGeom>
          <a:noFill/>
          <a:ln>
            <a:noFill/>
          </a:ln>
        </p:spPr>
        <p:txBody>
          <a:bodyPr spcFirstLastPara="1" wrap="square" lIns="91425" tIns="45700" rIns="91425" bIns="45700" anchor="t" anchorCtr="0">
            <a:normAutofit/>
          </a:bodyPr>
          <a:lstStyle/>
          <a:p>
            <a:pPr marL="469900" lvl="0" indent="-342900" algn="l" rtl="0">
              <a:lnSpc>
                <a:spcPct val="110000"/>
              </a:lnSpc>
              <a:spcBef>
                <a:spcPts val="1000"/>
              </a:spcBef>
              <a:spcAft>
                <a:spcPts val="0"/>
              </a:spcAft>
              <a:buClr>
                <a:schemeClr val="dk1"/>
              </a:buClr>
              <a:buSzPts val="2000"/>
              <a:buChar char="●"/>
            </a:pPr>
            <a:r>
              <a:rPr lang="es-ES" sz="2220" dirty="0">
                <a:solidFill>
                  <a:schemeClr val="dk1"/>
                </a:solidFill>
                <a:latin typeface="Open Sans"/>
                <a:ea typeface="Open Sans"/>
                <a:cs typeface="Open Sans"/>
                <a:sym typeface="Open Sans"/>
              </a:rPr>
              <a:t>Grupo A</a:t>
            </a:r>
            <a:endParaRPr lang="es-ES" dirty="0"/>
          </a:p>
          <a:p>
            <a:pPr marL="469900" lvl="0" indent="-342900" algn="l" rtl="0">
              <a:lnSpc>
                <a:spcPct val="110000"/>
              </a:lnSpc>
              <a:spcBef>
                <a:spcPts val="1000"/>
              </a:spcBef>
              <a:spcAft>
                <a:spcPts val="0"/>
              </a:spcAft>
              <a:buClr>
                <a:schemeClr val="dk1"/>
              </a:buClr>
              <a:buSzPts val="2000"/>
              <a:buChar char="●"/>
            </a:pPr>
            <a:r>
              <a:rPr lang="es-ES" sz="2220" dirty="0">
                <a:solidFill>
                  <a:schemeClr val="dk1"/>
                </a:solidFill>
                <a:latin typeface="Open Sans"/>
                <a:ea typeface="Open Sans"/>
                <a:cs typeface="Open Sans"/>
                <a:sym typeface="Open Sans"/>
              </a:rPr>
              <a:t>Grupo B</a:t>
            </a:r>
            <a:endParaRPr lang="es-ES" dirty="0"/>
          </a:p>
          <a:p>
            <a:pPr marL="469900" lvl="0" indent="-342900" algn="l" rtl="0">
              <a:lnSpc>
                <a:spcPct val="110000"/>
              </a:lnSpc>
              <a:spcBef>
                <a:spcPts val="1000"/>
              </a:spcBef>
              <a:spcAft>
                <a:spcPts val="0"/>
              </a:spcAft>
              <a:buClr>
                <a:schemeClr val="dk1"/>
              </a:buClr>
              <a:buSzPts val="2000"/>
              <a:buChar char="●"/>
            </a:pPr>
            <a:r>
              <a:rPr lang="es-ES" sz="2220" dirty="0">
                <a:solidFill>
                  <a:schemeClr val="dk1"/>
                </a:solidFill>
                <a:latin typeface="Open Sans"/>
                <a:ea typeface="Open Sans"/>
                <a:cs typeface="Open Sans"/>
                <a:sym typeface="Open Sans"/>
              </a:rPr>
              <a:t>No apto</a:t>
            </a:r>
            <a:endParaRPr lang="es-ES" dirty="0"/>
          </a:p>
          <a:p>
            <a:pPr marL="469900" lvl="0" indent="-342900" algn="l" rtl="0">
              <a:lnSpc>
                <a:spcPct val="110000"/>
              </a:lnSpc>
              <a:spcBef>
                <a:spcPts val="1000"/>
              </a:spcBef>
              <a:spcAft>
                <a:spcPts val="0"/>
              </a:spcAft>
              <a:buClr>
                <a:schemeClr val="dk1"/>
              </a:buClr>
              <a:buSzPts val="2000"/>
              <a:buChar char="●"/>
            </a:pPr>
            <a:r>
              <a:rPr lang="es-ES" sz="2220" dirty="0">
                <a:solidFill>
                  <a:schemeClr val="dk1"/>
                </a:solidFill>
                <a:latin typeface="Open Sans"/>
                <a:ea typeface="Open Sans"/>
                <a:cs typeface="Open Sans"/>
                <a:sym typeface="Open Sans"/>
              </a:rPr>
              <a:t>No procede</a:t>
            </a:r>
          </a:p>
        </p:txBody>
      </p:sp>
      <p:sp>
        <p:nvSpPr>
          <p:cNvPr id="234" name="Google Shape;234;p17"/>
          <p:cNvSpPr txBox="1">
            <a:spLocks noGrp="1"/>
          </p:cNvSpPr>
          <p:nvPr>
            <p:ph type="title"/>
          </p:nvPr>
        </p:nvSpPr>
        <p:spPr>
          <a:xfrm>
            <a:off x="0" y="411096"/>
            <a:ext cx="7889966"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ES" sz="3200" dirty="0">
                <a:solidFill>
                  <a:srgbClr val="586F7C"/>
                </a:solidFill>
                <a:latin typeface="Open Sans"/>
                <a:ea typeface="Open Sans"/>
                <a:cs typeface="Open Sans"/>
                <a:sym typeface="Open Sans"/>
              </a:rPr>
              <a:t>Países del grupo A y del grupo B</a:t>
            </a:r>
            <a:endParaRPr lang="es-ES" sz="3000" dirty="0">
              <a:solidFill>
                <a:srgbClr val="586F7C"/>
              </a:solidFill>
              <a:latin typeface="Open Sans"/>
              <a:ea typeface="Open Sans"/>
              <a:cs typeface="Open Sans"/>
              <a:sym typeface="Open Sans"/>
            </a:endParaRPr>
          </a:p>
        </p:txBody>
      </p:sp>
      <p:sp>
        <p:nvSpPr>
          <p:cNvPr id="235" name="Google Shape;235;p17"/>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
        <p:nvSpPr>
          <p:cNvPr id="236" name="Google Shape;236;p17"/>
          <p:cNvSpPr/>
          <p:nvPr/>
        </p:nvSpPr>
        <p:spPr>
          <a:xfrm>
            <a:off x="2812494" y="4958854"/>
            <a:ext cx="808892" cy="369276"/>
          </a:xfrm>
          <a:prstGeom prst="rect">
            <a:avLst/>
          </a:prstGeom>
          <a:solidFill>
            <a:schemeClr val="accent1"/>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s-ES" sz="1400" b="0" i="0" u="none" strike="noStrike" cap="none" dirty="0">
              <a:solidFill>
                <a:schemeClr val="lt1"/>
              </a:solidFill>
              <a:latin typeface="Arial"/>
              <a:ea typeface="Arial"/>
              <a:cs typeface="Arial"/>
              <a:sym typeface="Arial"/>
            </a:endParaRPr>
          </a:p>
        </p:txBody>
      </p:sp>
      <p:sp>
        <p:nvSpPr>
          <p:cNvPr id="237" name="Google Shape;237;p17"/>
          <p:cNvSpPr/>
          <p:nvPr/>
        </p:nvSpPr>
        <p:spPr>
          <a:xfrm>
            <a:off x="2812494" y="4446095"/>
            <a:ext cx="808892" cy="369276"/>
          </a:xfrm>
          <a:prstGeom prst="rect">
            <a:avLst/>
          </a:prstGeom>
          <a:solidFill>
            <a:srgbClr val="00B0F0"/>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s-ES" sz="1400" b="0" i="0" u="none" strike="noStrike" cap="none" dirty="0">
              <a:solidFill>
                <a:schemeClr val="lt1"/>
              </a:solidFill>
              <a:latin typeface="Arial"/>
              <a:ea typeface="Arial"/>
              <a:cs typeface="Arial"/>
              <a:sym typeface="Arial"/>
            </a:endParaRPr>
          </a:p>
        </p:txBody>
      </p:sp>
      <p:sp>
        <p:nvSpPr>
          <p:cNvPr id="238" name="Google Shape;238;p17"/>
          <p:cNvSpPr/>
          <p:nvPr/>
        </p:nvSpPr>
        <p:spPr>
          <a:xfrm>
            <a:off x="2812494" y="5471613"/>
            <a:ext cx="808892" cy="367825"/>
          </a:xfrm>
          <a:prstGeom prst="rect">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s-ES" sz="1400" b="0" i="0" u="none" strike="noStrike" cap="none" dirty="0">
              <a:solidFill>
                <a:schemeClr val="lt1"/>
              </a:solidFill>
              <a:latin typeface="Arial"/>
              <a:ea typeface="Arial"/>
              <a:cs typeface="Arial"/>
              <a:sym typeface="Arial"/>
            </a:endParaRPr>
          </a:p>
        </p:txBody>
      </p:sp>
      <p:sp>
        <p:nvSpPr>
          <p:cNvPr id="239" name="Google Shape;239;p17"/>
          <p:cNvSpPr/>
          <p:nvPr/>
        </p:nvSpPr>
        <p:spPr>
          <a:xfrm>
            <a:off x="2812494" y="6033593"/>
            <a:ext cx="808892" cy="369276"/>
          </a:xfrm>
          <a:prstGeom prst="rect">
            <a:avLst/>
          </a:prstGeom>
          <a:solidFill>
            <a:schemeClr val="lt2"/>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s-ES" sz="1400" b="0" i="0" u="none" strike="noStrike" cap="none" dirty="0">
              <a:solidFill>
                <a:schemeClr val="lt1"/>
              </a:solidFill>
              <a:latin typeface="Arial"/>
              <a:ea typeface="Arial"/>
              <a:cs typeface="Arial"/>
              <a:sym typeface="Arial"/>
            </a:endParaRPr>
          </a:p>
        </p:txBody>
      </p:sp>
      <p:sp>
        <p:nvSpPr>
          <p:cNvPr id="240" name="Google Shape;240;p17"/>
          <p:cNvSpPr/>
          <p:nvPr/>
        </p:nvSpPr>
        <p:spPr>
          <a:xfrm>
            <a:off x="341856" y="2165532"/>
            <a:ext cx="3798276"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dirty="0">
                <a:solidFill>
                  <a:srgbClr val="000000"/>
                </a:solidFill>
                <a:latin typeface="Open Sans"/>
                <a:ea typeface="Open Sans"/>
                <a:cs typeface="Open Sans"/>
                <a:sym typeface="Open Sans"/>
              </a:rPr>
              <a:t>Pueden optar a los programas de Research4Life los países designados como grupo A o grupo 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0" y="378812"/>
            <a:ext cx="8141677"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es-ES" sz="3330" dirty="0">
                <a:solidFill>
                  <a:srgbClr val="586F7C"/>
                </a:solidFill>
                <a:latin typeface="Open Sans"/>
                <a:ea typeface="Open Sans"/>
                <a:cs typeface="Open Sans"/>
                <a:sym typeface="Open Sans"/>
              </a:rPr>
              <a:t>Acuerdo y condiciones de uso </a:t>
            </a:r>
            <a:br>
              <a:rPr lang="es-ES" sz="3330" dirty="0">
                <a:solidFill>
                  <a:srgbClr val="586F7C"/>
                </a:solidFill>
                <a:latin typeface="Open Sans"/>
                <a:ea typeface="Open Sans"/>
                <a:cs typeface="Open Sans"/>
                <a:sym typeface="Open Sans"/>
              </a:rPr>
            </a:br>
            <a:r>
              <a:rPr lang="es-ES" sz="3330" dirty="0">
                <a:solidFill>
                  <a:srgbClr val="586F7C"/>
                </a:solidFill>
                <a:latin typeface="Open Sans"/>
                <a:ea typeface="Open Sans"/>
                <a:cs typeface="Open Sans"/>
                <a:sym typeface="Open Sans"/>
              </a:rPr>
              <a:t>de Research4Life </a:t>
            </a:r>
            <a:br>
              <a:rPr lang="es-ES" sz="3330" dirty="0">
                <a:solidFill>
                  <a:srgbClr val="586F7C"/>
                </a:solidFill>
                <a:latin typeface="Open Sans"/>
                <a:ea typeface="Open Sans"/>
                <a:cs typeface="Open Sans"/>
                <a:sym typeface="Open Sans"/>
              </a:rPr>
            </a:br>
            <a:endParaRPr lang="es-ES" sz="3330" dirty="0">
              <a:solidFill>
                <a:srgbClr val="586F7C"/>
              </a:solidFill>
              <a:latin typeface="Open Sans"/>
              <a:ea typeface="Open Sans"/>
              <a:cs typeface="Open Sans"/>
              <a:sym typeface="Open Sans"/>
            </a:endParaRPr>
          </a:p>
        </p:txBody>
      </p:sp>
      <p:sp>
        <p:nvSpPr>
          <p:cNvPr id="247" name="Google Shape;247;p18"/>
          <p:cNvSpPr txBox="1">
            <a:spLocks noGrp="1"/>
          </p:cNvSpPr>
          <p:nvPr>
            <p:ph type="body" idx="1"/>
          </p:nvPr>
        </p:nvSpPr>
        <p:spPr>
          <a:xfrm>
            <a:off x="0" y="1809334"/>
            <a:ext cx="96138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Para beneficiarse de los programas de Research4Life hay que firmar un acuerdo de licencia que activa la cuenta.</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El acuerdo lo firman la </a:t>
            </a:r>
            <a:r>
              <a:rPr lang="es-ES" b="1" dirty="0">
                <a:solidFill>
                  <a:schemeClr val="dk1"/>
                </a:solidFill>
                <a:latin typeface="Open Sans"/>
                <a:ea typeface="Open Sans"/>
                <a:cs typeface="Open Sans"/>
                <a:sym typeface="Open Sans"/>
              </a:rPr>
              <a:t>institución beneficiaria </a:t>
            </a:r>
            <a:r>
              <a:rPr lang="es-ES" dirty="0">
                <a:solidFill>
                  <a:schemeClr val="dk1"/>
                </a:solidFill>
                <a:latin typeface="Open Sans"/>
                <a:ea typeface="Open Sans"/>
                <a:cs typeface="Open Sans"/>
                <a:sym typeface="Open Sans"/>
              </a:rPr>
              <a:t>y las </a:t>
            </a:r>
            <a:r>
              <a:rPr lang="es-ES" b="1" dirty="0">
                <a:solidFill>
                  <a:schemeClr val="dk1"/>
                </a:solidFill>
                <a:latin typeface="Open Sans"/>
                <a:ea typeface="Open Sans"/>
                <a:cs typeface="Open Sans"/>
                <a:sym typeface="Open Sans"/>
              </a:rPr>
              <a:t>editoriales asociadas a Research4Life.</a:t>
            </a:r>
            <a:r>
              <a:rPr lang="es-ES" dirty="0">
                <a:solidFill>
                  <a:schemeClr val="dk1"/>
                </a:solidFill>
                <a:latin typeface="Open Sans"/>
                <a:ea typeface="Open Sans"/>
                <a:cs typeface="Open Sans"/>
                <a:sym typeface="Open Sans"/>
              </a:rPr>
              <a:t> </a:t>
            </a:r>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Permite al licenciatario acceder a la oferta de las editoriales y regula el uso de todos los programas de Research4Life. </a:t>
            </a:r>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Abarca aspectos clave del </a:t>
            </a:r>
            <a:r>
              <a:rPr lang="es-ES" b="1" dirty="0">
                <a:solidFill>
                  <a:schemeClr val="dk1"/>
                </a:solidFill>
                <a:latin typeface="Open Sans"/>
                <a:ea typeface="Open Sans"/>
                <a:cs typeface="Open Sans"/>
                <a:sym typeface="Open Sans"/>
              </a:rPr>
              <a:t>uso de credenciales</a:t>
            </a:r>
            <a:r>
              <a:rPr lang="es-ES" dirty="0">
                <a:solidFill>
                  <a:schemeClr val="dk1"/>
                </a:solidFill>
                <a:latin typeface="Open Sans"/>
                <a:ea typeface="Open Sans"/>
                <a:cs typeface="Open Sans"/>
                <a:sym typeface="Open Sans"/>
              </a:rPr>
              <a:t>, </a:t>
            </a:r>
            <a:r>
              <a:rPr lang="es-ES" b="1" dirty="0">
                <a:solidFill>
                  <a:schemeClr val="dk1"/>
                </a:solidFill>
                <a:latin typeface="Open Sans"/>
                <a:ea typeface="Open Sans"/>
                <a:cs typeface="Open Sans"/>
                <a:sym typeface="Open Sans"/>
              </a:rPr>
              <a:t>derechos de autor</a:t>
            </a:r>
            <a:r>
              <a:rPr lang="es-ES" dirty="0">
                <a:solidFill>
                  <a:schemeClr val="dk1"/>
                </a:solidFill>
                <a:latin typeface="Open Sans"/>
                <a:ea typeface="Open Sans"/>
                <a:cs typeface="Open Sans"/>
                <a:sym typeface="Open Sans"/>
              </a:rPr>
              <a:t> y </a:t>
            </a:r>
            <a:r>
              <a:rPr lang="es-ES" b="1" dirty="0">
                <a:solidFill>
                  <a:schemeClr val="dk1"/>
                </a:solidFill>
                <a:latin typeface="Open Sans"/>
                <a:ea typeface="Open Sans"/>
                <a:cs typeface="Open Sans"/>
                <a:sym typeface="Open Sans"/>
              </a:rPr>
              <a:t>uso justo</a:t>
            </a:r>
            <a:r>
              <a:rPr lang="es-ES" dirty="0">
                <a:solidFill>
                  <a:schemeClr val="dk1"/>
                </a:solidFill>
                <a:latin typeface="Open Sans"/>
                <a:ea typeface="Open Sans"/>
                <a:cs typeface="Open Sans"/>
                <a:sym typeface="Open Sans"/>
              </a:rPr>
              <a:t>.</a:t>
            </a:r>
          </a:p>
        </p:txBody>
      </p:sp>
      <p:sp>
        <p:nvSpPr>
          <p:cNvPr id="248" name="Google Shape;248;p18"/>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sp>
        <p:nvSpPr>
          <p:cNvPr id="254" name="Google Shape;254;p19"/>
          <p:cNvSpPr txBox="1">
            <a:spLocks noGrp="1"/>
          </p:cNvSpPr>
          <p:nvPr>
            <p:ph type="title"/>
          </p:nvPr>
        </p:nvSpPr>
        <p:spPr>
          <a:xfrm>
            <a:off x="0" y="378812"/>
            <a:ext cx="7502769"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ES" sz="2800" dirty="0">
                <a:solidFill>
                  <a:srgbClr val="586F7C"/>
                </a:solidFill>
                <a:latin typeface="Open Sans"/>
                <a:ea typeface="Open Sans"/>
                <a:cs typeface="Open Sans"/>
                <a:sym typeface="Open Sans"/>
              </a:rPr>
              <a:t>Research4Life </a:t>
            </a:r>
            <a:r>
              <a:rPr lang="es-ES" sz="2800" b="1" dirty="0">
                <a:solidFill>
                  <a:srgbClr val="586F7C"/>
                </a:solidFill>
                <a:latin typeface="Open Sans"/>
                <a:ea typeface="Open Sans"/>
                <a:cs typeface="Open Sans"/>
                <a:sym typeface="Open Sans"/>
              </a:rPr>
              <a:t>PERMITE</a:t>
            </a:r>
            <a:r>
              <a:rPr lang="es-ES" sz="2800" dirty="0">
                <a:solidFill>
                  <a:srgbClr val="586F7C"/>
                </a:solidFill>
                <a:latin typeface="Open Sans"/>
                <a:ea typeface="Open Sans"/>
                <a:cs typeface="Open Sans"/>
                <a:sym typeface="Open Sans"/>
              </a:rPr>
              <a:t> a las instituciones beneficiarias y a sus usuarios autorizados:</a:t>
            </a:r>
          </a:p>
        </p:txBody>
      </p:sp>
      <p:sp>
        <p:nvSpPr>
          <p:cNvPr id="255" name="Google Shape;255;p1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Compartir la contraseña con colegas, estudiantes o miembros del cuerpo docente de la misma institución.</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Descargar e imprimir hasta 15% del número de una revista o un libro.</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Usar los materiales con fines didácticos (paquetes o reservas de cursos) y hacer copias para los miembros de la institución.</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Usar los programas de Research4Life en las computadoras personales de los empleados, profesores o estudiantes de la institución.</a:t>
            </a:r>
            <a:endParaRPr lang="es-ES" dirty="0"/>
          </a:p>
          <a:p>
            <a:pPr marL="457200" lvl="0" indent="-228600" algn="l" rtl="0">
              <a:lnSpc>
                <a:spcPct val="90000"/>
              </a:lnSpc>
              <a:spcBef>
                <a:spcPts val="1000"/>
              </a:spcBef>
              <a:spcAft>
                <a:spcPts val="0"/>
              </a:spcAft>
              <a:buClr>
                <a:schemeClr val="dk1"/>
              </a:buClr>
              <a:buSzPts val="2400"/>
              <a:buNone/>
            </a:pPr>
            <a:endParaRPr lang="es-ES" dirty="0">
              <a:solidFill>
                <a:schemeClr val="dk1"/>
              </a:solidFill>
              <a:latin typeface="Open Sans"/>
              <a:ea typeface="Open Sans"/>
              <a:cs typeface="Open Sans"/>
              <a:sym typeface="Open Sans"/>
            </a:endParaRPr>
          </a:p>
        </p:txBody>
      </p:sp>
      <p:sp>
        <p:nvSpPr>
          <p:cNvPr id="256" name="Google Shape;256;p1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sz="2800" dirty="0">
                <a:solidFill>
                  <a:srgbClr val="586F7C"/>
                </a:solidFill>
                <a:latin typeface="Open Sans"/>
                <a:ea typeface="Open Sans"/>
                <a:cs typeface="Open Sans"/>
                <a:sym typeface="Open Sans"/>
              </a:rPr>
              <a:t>Research4Life </a:t>
            </a:r>
            <a:r>
              <a:rPr lang="es-ES" sz="2800" b="1" dirty="0">
                <a:solidFill>
                  <a:srgbClr val="586F7C"/>
                </a:solidFill>
                <a:latin typeface="Open Sans"/>
                <a:ea typeface="Open Sans"/>
                <a:cs typeface="Open Sans"/>
                <a:sym typeface="Open Sans"/>
              </a:rPr>
              <a:t>NO PERMITE </a:t>
            </a:r>
            <a:r>
              <a:rPr lang="es-ES" sz="2800" dirty="0">
                <a:solidFill>
                  <a:srgbClr val="586F7C"/>
                </a:solidFill>
                <a:latin typeface="Open Sans"/>
                <a:ea typeface="Open Sans"/>
                <a:cs typeface="Open Sans"/>
                <a:sym typeface="Open Sans"/>
              </a:rPr>
              <a:t>a las instituciones beneficiarias y a sus usuarios autorizados: </a:t>
            </a:r>
          </a:p>
        </p:txBody>
      </p:sp>
      <p:sp>
        <p:nvSpPr>
          <p:cNvPr id="263" name="Google Shape;263;p20"/>
          <p:cNvSpPr txBox="1">
            <a:spLocks noGrp="1"/>
          </p:cNvSpPr>
          <p:nvPr>
            <p:ph type="body" idx="1"/>
          </p:nvPr>
        </p:nvSpPr>
        <p:spPr>
          <a:xfrm>
            <a:off x="-1" y="1648487"/>
            <a:ext cx="12101055" cy="5322835"/>
          </a:xfrm>
          <a:prstGeom prst="rect">
            <a:avLst/>
          </a:prstGeom>
          <a:noFill/>
          <a:ln>
            <a:noFill/>
          </a:ln>
        </p:spPr>
        <p:txBody>
          <a:bodyPr spcFirstLastPara="1" wrap="square" lIns="91425" tIns="45700" rIns="91425" bIns="45700" anchor="t" anchorCtr="0">
            <a:normAutofit fontScale="70000" lnSpcReduction="20000"/>
          </a:bodyPr>
          <a:lstStyle/>
          <a:p>
            <a:pPr marL="460375" lvl="0" indent="-342900">
              <a:lnSpc>
                <a:spcPct val="120000"/>
              </a:lnSpc>
              <a:spcBef>
                <a:spcPts val="0"/>
              </a:spcBef>
              <a:spcAft>
                <a:spcPts val="600"/>
              </a:spcAft>
              <a:buClr>
                <a:schemeClr val="dk1"/>
              </a:buClr>
              <a:buSzPts val="1998"/>
            </a:pPr>
            <a:r>
              <a:rPr lang="es-ES" sz="3000" dirty="0">
                <a:solidFill>
                  <a:schemeClr val="dk1"/>
                </a:solidFill>
                <a:latin typeface="Open Sans"/>
                <a:ea typeface="Open Sans"/>
                <a:cs typeface="Open Sans"/>
                <a:sym typeface="Open Sans"/>
              </a:rPr>
              <a:t>Compartir el nombre de usuario y la contraseña de Research4Life fuera de la institución beneficiaria.</a:t>
            </a:r>
            <a:endParaRPr lang="es-ES" sz="3000" dirty="0"/>
          </a:p>
          <a:p>
            <a:pPr marL="460375" lvl="0" indent="-342900" algn="l" rtl="0">
              <a:lnSpc>
                <a:spcPct val="120000"/>
              </a:lnSpc>
              <a:spcBef>
                <a:spcPts val="0"/>
              </a:spcBef>
              <a:spcAft>
                <a:spcPts val="600"/>
              </a:spcAft>
              <a:buClr>
                <a:schemeClr val="dk1"/>
              </a:buClr>
              <a:buSzPts val="1998"/>
              <a:buChar char="●"/>
            </a:pPr>
            <a:r>
              <a:rPr lang="es-ES" sz="3000" dirty="0">
                <a:solidFill>
                  <a:schemeClr val="dk1"/>
                </a:solidFill>
                <a:latin typeface="Open Sans"/>
                <a:ea typeface="Open Sans"/>
                <a:cs typeface="Open Sans"/>
                <a:sym typeface="Open Sans"/>
              </a:rPr>
              <a:t>Publicar material en sitios web o publicar las credenciales en línea.</a:t>
            </a:r>
            <a:endParaRPr lang="es-ES" sz="3000" dirty="0"/>
          </a:p>
          <a:p>
            <a:pPr marL="460375" lvl="0" indent="-342900" algn="l" rtl="0">
              <a:lnSpc>
                <a:spcPct val="120000"/>
              </a:lnSpc>
              <a:spcBef>
                <a:spcPts val="0"/>
              </a:spcBef>
              <a:spcAft>
                <a:spcPts val="600"/>
              </a:spcAft>
              <a:buClr>
                <a:schemeClr val="dk1"/>
              </a:buClr>
              <a:buSzPts val="1998"/>
              <a:buChar char="●"/>
            </a:pPr>
            <a:r>
              <a:rPr lang="es-ES" sz="3000" dirty="0">
                <a:solidFill>
                  <a:schemeClr val="dk1"/>
                </a:solidFill>
                <a:latin typeface="Open Sans"/>
                <a:ea typeface="Open Sans"/>
                <a:cs typeface="Open Sans"/>
                <a:sym typeface="Open Sans"/>
              </a:rPr>
              <a:t>Acceder a Research4Life desde instalaciones ajenas a la institución o desde dispositivos que no sean propiedad de empleados, profesores o estudiantes de la institución.</a:t>
            </a:r>
          </a:p>
          <a:p>
            <a:pPr marL="460375" lvl="0" indent="-342900" algn="l" rtl="0">
              <a:lnSpc>
                <a:spcPct val="120000"/>
              </a:lnSpc>
              <a:spcBef>
                <a:spcPts val="0"/>
              </a:spcBef>
              <a:spcAft>
                <a:spcPts val="600"/>
              </a:spcAft>
              <a:buClr>
                <a:schemeClr val="dk1"/>
              </a:buClr>
              <a:buSzPts val="1998"/>
              <a:buChar char="●"/>
            </a:pPr>
            <a:r>
              <a:rPr lang="es-ES" sz="3000" dirty="0">
                <a:solidFill>
                  <a:schemeClr val="dk1"/>
                </a:solidFill>
                <a:latin typeface="Open Sans"/>
                <a:ea typeface="Open Sans"/>
                <a:cs typeface="Open Sans"/>
                <a:sym typeface="Open Sans"/>
              </a:rPr>
              <a:t>Acceder a Research4Life desde fuera de su país.</a:t>
            </a:r>
            <a:endParaRPr lang="es-ES" sz="3000" dirty="0"/>
          </a:p>
          <a:p>
            <a:pPr marL="460375" lvl="0" indent="-342900" algn="l" rtl="0">
              <a:lnSpc>
                <a:spcPct val="120000"/>
              </a:lnSpc>
              <a:spcBef>
                <a:spcPts val="0"/>
              </a:spcBef>
              <a:spcAft>
                <a:spcPts val="600"/>
              </a:spcAft>
              <a:buClr>
                <a:schemeClr val="dk1"/>
              </a:buClr>
              <a:buSzPts val="1998"/>
              <a:buChar char="●"/>
            </a:pPr>
            <a:r>
              <a:rPr lang="es-ES" sz="3000" dirty="0">
                <a:solidFill>
                  <a:schemeClr val="dk1"/>
                </a:solidFill>
                <a:latin typeface="Open Sans"/>
                <a:ea typeface="Open Sans"/>
                <a:cs typeface="Open Sans"/>
                <a:sym typeface="Open Sans"/>
              </a:rPr>
              <a:t>Descargar o imprimir un número completo de una revista o un libro entero.</a:t>
            </a:r>
            <a:endParaRPr lang="es-ES" sz="3000" dirty="0"/>
          </a:p>
          <a:p>
            <a:pPr marL="460375" lvl="0" indent="-342900" algn="l" rtl="0">
              <a:lnSpc>
                <a:spcPct val="120000"/>
              </a:lnSpc>
              <a:spcBef>
                <a:spcPts val="0"/>
              </a:spcBef>
              <a:spcAft>
                <a:spcPts val="600"/>
              </a:spcAft>
              <a:buClr>
                <a:schemeClr val="dk1"/>
              </a:buClr>
              <a:buSzPts val="1998"/>
              <a:buChar char="●"/>
            </a:pPr>
            <a:r>
              <a:rPr lang="es-ES" sz="3000" dirty="0">
                <a:solidFill>
                  <a:schemeClr val="dk1"/>
                </a:solidFill>
                <a:latin typeface="Open Sans"/>
                <a:ea typeface="Open Sans"/>
                <a:cs typeface="Open Sans"/>
                <a:sym typeface="Open Sans"/>
              </a:rPr>
              <a:t>Comercializar los documentos disponibles mediante los programas de Research4Life.</a:t>
            </a:r>
            <a:endParaRPr lang="es-ES" sz="3000" dirty="0"/>
          </a:p>
          <a:p>
            <a:pPr marL="460375" lvl="0" indent="-342900" algn="l" rtl="0">
              <a:lnSpc>
                <a:spcPct val="120000"/>
              </a:lnSpc>
              <a:spcBef>
                <a:spcPts val="0"/>
              </a:spcBef>
              <a:spcAft>
                <a:spcPts val="600"/>
              </a:spcAft>
              <a:buClr>
                <a:schemeClr val="dk1"/>
              </a:buClr>
              <a:buSzPts val="1998"/>
              <a:buChar char="●"/>
            </a:pPr>
            <a:r>
              <a:rPr lang="es-ES" sz="3000" dirty="0">
                <a:solidFill>
                  <a:schemeClr val="dk1"/>
                </a:solidFill>
                <a:latin typeface="Open Sans"/>
                <a:ea typeface="Open Sans"/>
                <a:cs typeface="Open Sans"/>
                <a:sym typeface="Open Sans"/>
              </a:rPr>
              <a:t>Modificar, adaptar o transformar el material de las editoriales o crear obras derivadas de los mismos.</a:t>
            </a:r>
            <a:endParaRPr lang="es-ES" sz="3000" dirty="0"/>
          </a:p>
          <a:p>
            <a:pPr marL="117475" lvl="0" indent="0" algn="l" rtl="0">
              <a:lnSpc>
                <a:spcPct val="120000"/>
              </a:lnSpc>
              <a:spcBef>
                <a:spcPts val="0"/>
              </a:spcBef>
              <a:spcAft>
                <a:spcPts val="600"/>
              </a:spcAft>
              <a:buClr>
                <a:schemeClr val="dk1"/>
              </a:buClr>
              <a:buSzPts val="1998"/>
              <a:buNone/>
            </a:pPr>
            <a:r>
              <a:rPr lang="es-ES" sz="3000" dirty="0">
                <a:solidFill>
                  <a:schemeClr val="dk1"/>
                </a:solidFill>
                <a:latin typeface="Open Sans"/>
                <a:ea typeface="Open Sans"/>
                <a:cs typeface="Open Sans"/>
                <a:sym typeface="Open Sans"/>
              </a:rPr>
              <a:t>Asimismo, deben reconocer: </a:t>
            </a:r>
            <a:endParaRPr lang="es-ES" sz="3000" dirty="0"/>
          </a:p>
          <a:p>
            <a:pPr marL="460375" lvl="0" indent="-342900" algn="l" rtl="0">
              <a:lnSpc>
                <a:spcPct val="120000"/>
              </a:lnSpc>
              <a:spcBef>
                <a:spcPts val="0"/>
              </a:spcBef>
              <a:spcAft>
                <a:spcPts val="600"/>
              </a:spcAft>
              <a:buClr>
                <a:schemeClr val="dk1"/>
              </a:buClr>
              <a:buSzPts val="1998"/>
              <a:buChar char="●"/>
            </a:pPr>
            <a:r>
              <a:rPr lang="es-ES" sz="3000" dirty="0">
                <a:solidFill>
                  <a:schemeClr val="dk1"/>
                </a:solidFill>
                <a:latin typeface="Open Sans"/>
                <a:ea typeface="Open Sans"/>
                <a:cs typeface="Open Sans"/>
                <a:sym typeface="Open Sans"/>
              </a:rPr>
              <a:t>Que los titulares, empleados o filiales de las empresas con fines de lucro no se consideran usuarios autorizados.</a:t>
            </a:r>
            <a:endParaRPr lang="es-ES" sz="3000" dirty="0"/>
          </a:p>
          <a:p>
            <a:pPr marL="460375" lvl="0" indent="-216026" algn="l" rtl="0">
              <a:lnSpc>
                <a:spcPct val="90000"/>
              </a:lnSpc>
              <a:spcBef>
                <a:spcPts val="1000"/>
              </a:spcBef>
              <a:spcAft>
                <a:spcPts val="0"/>
              </a:spcAft>
              <a:buClr>
                <a:schemeClr val="dk1"/>
              </a:buClr>
              <a:buSzPts val="1998"/>
              <a:buNone/>
            </a:pPr>
            <a:endParaRPr lang="es-ES" sz="2220" dirty="0">
              <a:solidFill>
                <a:schemeClr val="dk1"/>
              </a:solidFill>
              <a:latin typeface="Open Sans"/>
              <a:ea typeface="Open Sans"/>
              <a:cs typeface="Open Sans"/>
              <a:sym typeface="Open Sans"/>
            </a:endParaRPr>
          </a:p>
        </p:txBody>
      </p:sp>
      <p:sp>
        <p:nvSpPr>
          <p:cNvPr id="264" name="Google Shape;264;p20"/>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ES" sz="3330" dirty="0">
                <a:solidFill>
                  <a:srgbClr val="586F7C"/>
                </a:solidFill>
                <a:latin typeface="Open Sans"/>
                <a:ea typeface="Open Sans"/>
                <a:cs typeface="Open Sans"/>
                <a:sym typeface="Open Sans"/>
              </a:rPr>
              <a:t>Inscribirse en los programas </a:t>
            </a:r>
            <a:br>
              <a:rPr lang="es-ES" sz="3330" dirty="0">
                <a:solidFill>
                  <a:srgbClr val="586F7C"/>
                </a:solidFill>
                <a:latin typeface="Open Sans"/>
                <a:ea typeface="Open Sans"/>
                <a:cs typeface="Open Sans"/>
                <a:sym typeface="Open Sans"/>
              </a:rPr>
            </a:br>
            <a:r>
              <a:rPr lang="es-ES" sz="3330" dirty="0">
                <a:solidFill>
                  <a:srgbClr val="586F7C"/>
                </a:solidFill>
                <a:latin typeface="Open Sans"/>
                <a:ea typeface="Open Sans"/>
                <a:cs typeface="Open Sans"/>
                <a:sym typeface="Open Sans"/>
              </a:rPr>
              <a:t>de Research4Life</a:t>
            </a:r>
          </a:p>
        </p:txBody>
      </p:sp>
      <p:sp>
        <p:nvSpPr>
          <p:cNvPr id="271" name="Google Shape;271;p21"/>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
        <p:nvSpPr>
          <p:cNvPr id="272" name="Google Shape;272;p21"/>
          <p:cNvSpPr txBox="1">
            <a:spLocks noGrp="1"/>
          </p:cNvSpPr>
          <p:nvPr>
            <p:ph type="body" idx="1"/>
          </p:nvPr>
        </p:nvSpPr>
        <p:spPr>
          <a:xfrm>
            <a:off x="170367" y="1826919"/>
            <a:ext cx="11171710" cy="416647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En la web de Research4Life hay una guía detallada para inscribirse: </a:t>
            </a:r>
            <a:r>
              <a:rPr lang="es-ES" u="sng" dirty="0">
                <a:solidFill>
                  <a:schemeClr val="dk1"/>
                </a:solidFill>
                <a:latin typeface="Open Sans"/>
                <a:ea typeface="Open Sans"/>
                <a:cs typeface="Open Sans"/>
                <a:sym typeface="Open Sans"/>
                <a:hlinkClick r:id="rId3"/>
              </a:rPr>
              <a:t>https://www.research4life.org/es/acceso/como-inscribirse/</a:t>
            </a:r>
            <a:endParaRPr lang="es-ES" u="sng" dirty="0">
              <a:solidFill>
                <a:schemeClr val="dk1"/>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No pueden inscribirse particulares: solo instituciones.</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El formulario de inscripción en línea está en la web de Research4Life.</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Antes de proceder, hay que comprobar la lista de instituciones beneficiarias para ver si ya estuviera inscrita.</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Una vez que Research4Life haya evaluado el formulario presentado, se envía al solicitante un correo electrónico con las instrucciones que debe seguir.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s-ES" dirty="0">
                <a:solidFill>
                  <a:srgbClr val="586F7C"/>
                </a:solidFill>
                <a:latin typeface="Open Sans"/>
                <a:ea typeface="Open Sans"/>
                <a:cs typeface="Open Sans"/>
                <a:sym typeface="Open Sans"/>
              </a:rPr>
              <a:t>Resumen de la lección</a:t>
            </a:r>
          </a:p>
        </p:txBody>
      </p:sp>
      <p:sp>
        <p:nvSpPr>
          <p:cNvPr id="82" name="Google Shape;82;p3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pic>
        <p:nvPicPr>
          <p:cNvPr id="83" name="Google Shape;83;p39"/>
          <p:cNvPicPr preferRelativeResize="0"/>
          <p:nvPr/>
        </p:nvPicPr>
        <p:blipFill rotWithShape="1">
          <a:blip r:embed="rId3">
            <a:alphaModFix/>
          </a:blip>
          <a:srcRect/>
          <a:stretch/>
        </p:blipFill>
        <p:spPr>
          <a:xfrm>
            <a:off x="86980" y="6492875"/>
            <a:ext cx="974618" cy="365100"/>
          </a:xfrm>
          <a:prstGeom prst="rect">
            <a:avLst/>
          </a:prstGeom>
          <a:noFill/>
          <a:ln>
            <a:noFill/>
          </a:ln>
        </p:spPr>
      </p:pic>
      <p:sp>
        <p:nvSpPr>
          <p:cNvPr id="85" name="Google Shape;85;p39"/>
          <p:cNvSpPr txBox="1">
            <a:spLocks noGrp="1"/>
          </p:cNvSpPr>
          <p:nvPr>
            <p:ph type="body" idx="1"/>
          </p:nvPr>
        </p:nvSpPr>
        <p:spPr>
          <a:xfrm>
            <a:off x="680325" y="1899148"/>
            <a:ext cx="9613800" cy="35418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Introducción	</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La alianza Research4Life</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Programas de Research4Life</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Criterios de elegibilidad para los programas de Research4Life</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Países del grupo A y del grupo B</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Acuerdo y condiciones de uso de Research4Life</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Inscripción en los programas de Research4Life</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Acceso a los programas de Research4Life </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Servicio de asistencia a los usuarios de Research4Life</a:t>
            </a:r>
            <a:endParaRPr lang="es-ES" sz="1800" dirty="0"/>
          </a:p>
          <a:p>
            <a:pPr marL="457200" lvl="0" indent="-342900" algn="l" rtl="0">
              <a:lnSpc>
                <a:spcPct val="90000"/>
              </a:lnSpc>
              <a:spcBef>
                <a:spcPts val="1000"/>
              </a:spcBef>
              <a:spcAft>
                <a:spcPts val="0"/>
              </a:spcAft>
              <a:buClr>
                <a:schemeClr val="dk1"/>
              </a:buClr>
              <a:buSzPts val="1800"/>
              <a:buFont typeface="Arial"/>
              <a:buChar char="•"/>
            </a:pPr>
            <a:r>
              <a:rPr lang="es-ES" sz="1800" dirty="0">
                <a:solidFill>
                  <a:schemeClr val="dk1"/>
                </a:solidFill>
                <a:latin typeface="Open Sans"/>
                <a:ea typeface="Open Sans"/>
                <a:cs typeface="Open Sans"/>
                <a:sym typeface="Open Sans"/>
              </a:rPr>
              <a:t>Síntesis </a:t>
            </a:r>
          </a:p>
          <a:p>
            <a:pPr marL="457200" lvl="0" indent="-228600" algn="l" rtl="0">
              <a:lnSpc>
                <a:spcPct val="90000"/>
              </a:lnSpc>
              <a:spcBef>
                <a:spcPts val="1000"/>
              </a:spcBef>
              <a:spcAft>
                <a:spcPts val="0"/>
              </a:spcAft>
              <a:buClr>
                <a:schemeClr val="dk1"/>
              </a:buClr>
              <a:buSzPts val="2400"/>
              <a:buFont typeface="Arial"/>
              <a:buNone/>
            </a:pPr>
            <a:endParaRPr lang="es-ES" sz="1800"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Font typeface="Arial"/>
              <a:buNone/>
            </a:pPr>
            <a:endParaRPr lang="es-ES" sz="1800"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Font typeface="Arial"/>
              <a:buNone/>
            </a:pPr>
            <a:endParaRPr lang="es-ES" sz="1800"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Font typeface="Arial"/>
              <a:buNone/>
            </a:pPr>
            <a:endParaRPr lang="es-ES" sz="1800"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Font typeface="Arial"/>
              <a:buNone/>
            </a:pPr>
            <a:endParaRPr lang="es-ES" sz="1800"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Font typeface="Arial"/>
              <a:buNone/>
            </a:pPr>
            <a:endParaRPr lang="es-ES" sz="1800"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Font typeface="Arial"/>
              <a:buNone/>
            </a:pPr>
            <a:endParaRPr lang="es-ES" sz="1800" dirty="0">
              <a:solidFill>
                <a:schemeClr val="dk1"/>
              </a:solidFill>
              <a:latin typeface="Open Sans"/>
              <a:ea typeface="Open Sans"/>
              <a:cs typeface="Open Sans"/>
              <a:sym typeface="Open Sans"/>
            </a:endParaRPr>
          </a:p>
        </p:txBody>
      </p:sp>
      <p:sp>
        <p:nvSpPr>
          <p:cNvPr id="2" name="Google Shape;85;p39">
            <a:extLst>
              <a:ext uri="{FF2B5EF4-FFF2-40B4-BE49-F238E27FC236}">
                <a16:creationId xmlns:a16="http://schemas.microsoft.com/office/drawing/2014/main" id="{777110E1-A6B6-4E0D-9996-F4578380FAF7}"/>
              </a:ext>
            </a:extLst>
          </p:cNvPr>
          <p:cNvSpPr txBox="1"/>
          <p:nvPr/>
        </p:nvSpPr>
        <p:spPr>
          <a:xfrm>
            <a:off x="1204050" y="6497051"/>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rgbClr val="000000"/>
                </a:solidFill>
                <a:latin typeface="Arial"/>
                <a:ea typeface="Arial"/>
                <a:cs typeface="Arial"/>
                <a:sym typeface="Arial"/>
              </a:rPr>
              <a:t>Este trabajo cuenta con una licencia de Creative Commons </a:t>
            </a:r>
            <a:r>
              <a:rPr lang="es-ES" sz="1200" b="0" i="0" u="none" strike="noStrike" cap="none" dirty="0">
                <a:solidFill>
                  <a:srgbClr val="000000"/>
                </a:solidFill>
                <a:latin typeface="Arial"/>
                <a:ea typeface="Arial"/>
                <a:cs typeface="Arial"/>
                <a:sym typeface="Arial"/>
                <a:hlinkClick r:id="rId4"/>
              </a:rPr>
              <a:t>Reconocimiento</a:t>
            </a:r>
            <a:r>
              <a:rPr lang="es-ES" sz="1200" b="0" i="0" u="sng" strike="noStrike" cap="none" dirty="0">
                <a:solidFill>
                  <a:schemeClr val="hlink"/>
                </a:solidFill>
                <a:latin typeface="Arial"/>
                <a:ea typeface="Arial"/>
                <a:cs typeface="Arial"/>
                <a:sym typeface="Arial"/>
                <a:hlinkClick r:id="rId4"/>
              </a:rPr>
              <a:t>-CompartirIgual 4.0 Internacional</a:t>
            </a:r>
            <a:r>
              <a:rPr lang="es-ES" sz="1200" b="0" i="0" u="none" strike="noStrike" cap="none" dirty="0">
                <a:solidFill>
                  <a:srgbClr val="000000"/>
                </a:solidFill>
                <a:latin typeface="Arial"/>
                <a:ea typeface="Arial"/>
                <a:cs typeface="Arial"/>
                <a:sym typeface="Arial"/>
              </a:rPr>
              <a:t> (CC BY-SA 4.0)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ES" dirty="0">
                <a:solidFill>
                  <a:srgbClr val="586F7C"/>
                </a:solidFill>
                <a:latin typeface="Open Sans"/>
                <a:ea typeface="Open Sans"/>
                <a:cs typeface="Open Sans"/>
                <a:sym typeface="Open Sans"/>
              </a:rPr>
              <a:t>Acceso a Research4Life</a:t>
            </a:r>
          </a:p>
        </p:txBody>
      </p:sp>
      <p:sp>
        <p:nvSpPr>
          <p:cNvPr id="279" name="Google Shape;279;p6"/>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
        <p:nvSpPr>
          <p:cNvPr id="280" name="Google Shape;280;p6"/>
          <p:cNvSpPr txBox="1">
            <a:spLocks noGrp="1"/>
          </p:cNvSpPr>
          <p:nvPr>
            <p:ph type="body" idx="1"/>
          </p:nvPr>
        </p:nvSpPr>
        <p:spPr>
          <a:xfrm>
            <a:off x="311044" y="1844504"/>
            <a:ext cx="11505818"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s-ES" sz="2000" dirty="0">
                <a:solidFill>
                  <a:schemeClr val="dk1"/>
                </a:solidFill>
                <a:latin typeface="Open Sans"/>
                <a:ea typeface="Open Sans"/>
                <a:cs typeface="Open Sans"/>
                <a:sym typeface="Open Sans"/>
              </a:rPr>
              <a:t>Se puede acceder a Research4Life por dos vías:</a:t>
            </a:r>
            <a:endParaRPr lang="es-ES" dirty="0"/>
          </a:p>
          <a:p>
            <a:pPr marL="990600" lvl="0" indent="-457200" algn="l" rtl="0">
              <a:lnSpc>
                <a:spcPct val="100000"/>
              </a:lnSpc>
              <a:spcBef>
                <a:spcPts val="1000"/>
              </a:spcBef>
              <a:spcAft>
                <a:spcPts val="0"/>
              </a:spcAft>
              <a:buClr>
                <a:schemeClr val="dk1"/>
              </a:buClr>
              <a:buSzPts val="2400"/>
              <a:buFont typeface="Arial"/>
              <a:buAutoNum type="arabicPeriod"/>
            </a:pPr>
            <a:r>
              <a:rPr lang="es-ES" sz="2000" dirty="0">
                <a:solidFill>
                  <a:schemeClr val="dk1"/>
                </a:solidFill>
                <a:latin typeface="Open Sans"/>
                <a:ea typeface="Open Sans"/>
                <a:cs typeface="Open Sans"/>
                <a:sym typeface="Open Sans"/>
              </a:rPr>
              <a:t>Mediante la IP de la institución.</a:t>
            </a:r>
            <a:endParaRPr lang="es-ES" dirty="0"/>
          </a:p>
          <a:p>
            <a:pPr marL="990600" lvl="0" indent="-457200" algn="l" rtl="0">
              <a:lnSpc>
                <a:spcPct val="100000"/>
              </a:lnSpc>
              <a:spcBef>
                <a:spcPts val="1000"/>
              </a:spcBef>
              <a:spcAft>
                <a:spcPts val="0"/>
              </a:spcAft>
              <a:buClr>
                <a:schemeClr val="dk1"/>
              </a:buClr>
              <a:buSzPts val="2400"/>
              <a:buFont typeface="Arial"/>
              <a:buAutoNum type="arabicPeriod"/>
            </a:pPr>
            <a:r>
              <a:rPr lang="es-ES" sz="2000" dirty="0">
                <a:solidFill>
                  <a:schemeClr val="dk1"/>
                </a:solidFill>
                <a:latin typeface="Open Sans"/>
                <a:ea typeface="Open Sans"/>
                <a:cs typeface="Open Sans"/>
                <a:sym typeface="Open Sans"/>
              </a:rPr>
              <a:t>Mediante las credenciales de conexión institucional.</a:t>
            </a:r>
            <a:endParaRPr lang="es-ES" dirty="0"/>
          </a:p>
          <a:p>
            <a:pPr marL="533400" lvl="0" indent="-304800" algn="l" rtl="0">
              <a:lnSpc>
                <a:spcPct val="100000"/>
              </a:lnSpc>
              <a:spcBef>
                <a:spcPts val="1000"/>
              </a:spcBef>
              <a:spcAft>
                <a:spcPts val="0"/>
              </a:spcAft>
              <a:buClr>
                <a:schemeClr val="dk1"/>
              </a:buClr>
              <a:buSzPts val="2400"/>
              <a:buFont typeface="Arial"/>
              <a:buNone/>
            </a:pPr>
            <a:endParaRPr lang="es-ES" sz="2000" dirty="0">
              <a:solidFill>
                <a:schemeClr val="dk1"/>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s-ES" sz="2000" dirty="0">
                <a:solidFill>
                  <a:schemeClr val="dk1"/>
                </a:solidFill>
                <a:latin typeface="Open Sans"/>
                <a:ea typeface="Open Sans"/>
                <a:cs typeface="Open Sans"/>
                <a:sym typeface="Open Sans"/>
              </a:rPr>
              <a:t>Se recomienda a las instituciones beneficiarias que actualicen el acceso registrando su IP, ya que así se agiliza el acceso a los usuarios.</a:t>
            </a:r>
            <a:endParaRPr lang="es-ES" dirty="0"/>
          </a:p>
          <a:p>
            <a:pPr marL="457200" lvl="0" indent="-381000" algn="l" rtl="0">
              <a:lnSpc>
                <a:spcPct val="100000"/>
              </a:lnSpc>
              <a:spcBef>
                <a:spcPts val="1000"/>
              </a:spcBef>
              <a:spcAft>
                <a:spcPts val="0"/>
              </a:spcAft>
              <a:buClr>
                <a:schemeClr val="dk1"/>
              </a:buClr>
              <a:buSzPts val="2400"/>
              <a:buChar char="●"/>
            </a:pPr>
            <a:r>
              <a:rPr lang="es-ES" sz="2000" dirty="0">
                <a:solidFill>
                  <a:schemeClr val="dk1"/>
                </a:solidFill>
                <a:latin typeface="Open Sans"/>
                <a:ea typeface="Open Sans"/>
                <a:cs typeface="Open Sans"/>
                <a:sym typeface="Open Sans"/>
              </a:rPr>
              <a:t>Hay que comprobar que la IP de la institución esté registrada en IPRegistry. </a:t>
            </a:r>
            <a:br>
              <a:rPr lang="es-ES" sz="2000" dirty="0">
                <a:solidFill>
                  <a:schemeClr val="dk1"/>
                </a:solidFill>
                <a:latin typeface="Open Sans"/>
                <a:ea typeface="Open Sans"/>
                <a:cs typeface="Open Sans"/>
                <a:sym typeface="Open Sans"/>
              </a:rPr>
            </a:br>
            <a:r>
              <a:rPr lang="es-ES" sz="2000" dirty="0">
                <a:solidFill>
                  <a:schemeClr val="dk1"/>
                </a:solidFill>
                <a:latin typeface="Open Sans"/>
                <a:ea typeface="Open Sans"/>
                <a:cs typeface="Open Sans"/>
                <a:sym typeface="Open Sans"/>
              </a:rPr>
              <a:t>Esta validación es necesaria para que Research4Life pueda inscribir la IP en su sistema. </a:t>
            </a:r>
          </a:p>
          <a:p>
            <a:pPr marL="457200" lvl="0" indent="-381000" algn="l" rtl="0">
              <a:lnSpc>
                <a:spcPct val="100000"/>
              </a:lnSpc>
              <a:spcBef>
                <a:spcPts val="1000"/>
              </a:spcBef>
              <a:spcAft>
                <a:spcPts val="0"/>
              </a:spcAft>
              <a:buClr>
                <a:schemeClr val="dk1"/>
              </a:buClr>
              <a:buSzPts val="2400"/>
              <a:buChar char="●"/>
            </a:pPr>
            <a:r>
              <a:rPr lang="es-ES" sz="2000" dirty="0">
                <a:solidFill>
                  <a:schemeClr val="dk1"/>
                </a:solidFill>
                <a:latin typeface="Open Sans"/>
                <a:ea typeface="Open Sans"/>
                <a:cs typeface="Open Sans"/>
                <a:sym typeface="Open Sans"/>
              </a:rPr>
              <a:t>Cuando esté registrada en IPRegistry, hay que enviar la solicitud de inscripción de IP a </a:t>
            </a:r>
            <a:r>
              <a:rPr lang="es-ES" sz="2000" dirty="0">
                <a:solidFill>
                  <a:srgbClr val="586F7C"/>
                </a:solidFill>
                <a:latin typeface="Open Sans"/>
                <a:ea typeface="Open Sans"/>
                <a:cs typeface="Open Sans"/>
                <a:sym typeface="Open Sans"/>
              </a:rPr>
              <a:t>r4l@research4life.org</a:t>
            </a:r>
          </a:p>
          <a:p>
            <a:pPr marL="457200" lvl="0" indent="-228600" algn="l" rtl="0">
              <a:lnSpc>
                <a:spcPct val="100000"/>
              </a:lnSpc>
              <a:spcBef>
                <a:spcPts val="1000"/>
              </a:spcBef>
              <a:spcAft>
                <a:spcPts val="0"/>
              </a:spcAft>
              <a:buClr>
                <a:schemeClr val="dk1"/>
              </a:buClr>
              <a:buSzPts val="2400"/>
              <a:buNone/>
            </a:pPr>
            <a:endParaRPr lang="es-ES" sz="2000" dirty="0">
              <a:solidFill>
                <a:schemeClr val="dk1"/>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lang="es-ES" sz="2000" dirty="0">
              <a:solidFill>
                <a:schemeClr val="dk1"/>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lang="es-ES" sz="2000" dirty="0">
              <a:solidFill>
                <a:schemeClr val="dk1"/>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lang="es-ES" sz="2000" dirty="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2800"/>
              <a:buNone/>
            </a:pPr>
            <a:r>
              <a:rPr lang="es-ES" sz="3330" dirty="0">
                <a:solidFill>
                  <a:srgbClr val="586F7C"/>
                </a:solidFill>
                <a:latin typeface="Open Sans"/>
                <a:ea typeface="Open Sans"/>
                <a:cs typeface="Open Sans"/>
                <a:sym typeface="Open Sans"/>
              </a:rPr>
              <a:t>Servicio de asistencia </a:t>
            </a:r>
            <a:br>
              <a:rPr lang="es-ES" sz="3330" dirty="0">
                <a:solidFill>
                  <a:srgbClr val="586F7C"/>
                </a:solidFill>
                <a:latin typeface="Open Sans"/>
                <a:ea typeface="Open Sans"/>
                <a:cs typeface="Open Sans"/>
                <a:sym typeface="Open Sans"/>
              </a:rPr>
            </a:br>
            <a:r>
              <a:rPr lang="es-ES" sz="3330" dirty="0">
                <a:solidFill>
                  <a:srgbClr val="586F7C"/>
                </a:solidFill>
                <a:latin typeface="Open Sans"/>
                <a:ea typeface="Open Sans"/>
                <a:cs typeface="Open Sans"/>
                <a:sym typeface="Open Sans"/>
              </a:rPr>
              <a:t>a los usuarios de Research4Life</a:t>
            </a:r>
            <a:br>
              <a:rPr lang="es-ES" sz="3330" dirty="0">
                <a:solidFill>
                  <a:srgbClr val="586F7C"/>
                </a:solidFill>
                <a:latin typeface="Open Sans"/>
                <a:ea typeface="Open Sans"/>
                <a:cs typeface="Open Sans"/>
                <a:sym typeface="Open Sans"/>
              </a:rPr>
            </a:br>
            <a:endParaRPr lang="es-ES" sz="3330" dirty="0">
              <a:solidFill>
                <a:srgbClr val="586F7C"/>
              </a:solidFill>
              <a:latin typeface="Open Sans"/>
              <a:ea typeface="Open Sans"/>
              <a:cs typeface="Open Sans"/>
              <a:sym typeface="Open Sans"/>
            </a:endParaRPr>
          </a:p>
        </p:txBody>
      </p:sp>
      <p:sp>
        <p:nvSpPr>
          <p:cNvPr id="287" name="Google Shape;287;p7"/>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grpSp>
        <p:nvGrpSpPr>
          <p:cNvPr id="288" name="Google Shape;288;p7"/>
          <p:cNvGrpSpPr/>
          <p:nvPr/>
        </p:nvGrpSpPr>
        <p:grpSpPr>
          <a:xfrm>
            <a:off x="381382" y="1909508"/>
            <a:ext cx="10749678" cy="4518361"/>
            <a:chOff x="0" y="65005"/>
            <a:chExt cx="10749678" cy="4518361"/>
          </a:xfrm>
        </p:grpSpPr>
        <p:sp>
          <p:nvSpPr>
            <p:cNvPr id="289" name="Google Shape;289;p7"/>
            <p:cNvSpPr/>
            <p:nvPr/>
          </p:nvSpPr>
          <p:spPr>
            <a:xfrm>
              <a:off x="0" y="65005"/>
              <a:ext cx="10749678" cy="95238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290" name="Google Shape;290;p7"/>
            <p:cNvSpPr txBox="1"/>
            <p:nvPr/>
          </p:nvSpPr>
          <p:spPr>
            <a:xfrm>
              <a:off x="46491" y="111496"/>
              <a:ext cx="10656696" cy="859398"/>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None/>
              </a:pPr>
              <a:r>
                <a:rPr lang="es-ES" sz="2200" b="0" i="0" u="none" strike="noStrike" cap="none" dirty="0">
                  <a:solidFill>
                    <a:schemeClr val="dk1"/>
                  </a:solidFill>
                  <a:latin typeface="Open Sans"/>
                  <a:ea typeface="Open Sans"/>
                  <a:cs typeface="Open Sans"/>
                  <a:sym typeface="Open Sans"/>
                </a:rPr>
                <a:t>Se puede solicitar ayuda con los programas de Research4Life </a:t>
              </a:r>
              <a:br>
                <a:rPr lang="es-ES" sz="2200" b="0" i="0" u="none" strike="noStrike" cap="none" dirty="0">
                  <a:solidFill>
                    <a:schemeClr val="dk1"/>
                  </a:solidFill>
                  <a:latin typeface="Open Sans"/>
                  <a:ea typeface="Open Sans"/>
                  <a:cs typeface="Open Sans"/>
                  <a:sym typeface="Open Sans"/>
                </a:rPr>
              </a:br>
              <a:r>
                <a:rPr lang="es-ES" sz="2200" b="0" i="0" u="none" strike="noStrike" cap="none" dirty="0">
                  <a:solidFill>
                    <a:schemeClr val="dk1"/>
                  </a:solidFill>
                  <a:latin typeface="Open Sans"/>
                  <a:ea typeface="Open Sans"/>
                  <a:cs typeface="Open Sans"/>
                  <a:sym typeface="Open Sans"/>
                </a:rPr>
                <a:t>escribiendo a </a:t>
              </a:r>
              <a:r>
                <a:rPr lang="es-ES" sz="2200" b="0" i="0" strike="noStrike" cap="none" dirty="0">
                  <a:solidFill>
                    <a:schemeClr val="dk1"/>
                  </a:solidFill>
                  <a:uFill>
                    <a:noFill/>
                  </a:uFill>
                  <a:latin typeface="Open Sans"/>
                  <a:ea typeface="Open Sans"/>
                  <a:cs typeface="Open Sans"/>
                  <a:sym typeface="Open Sans"/>
                  <a:hlinkClick r:id="rId3"/>
                </a:rPr>
                <a:t>r4l@research4life.org</a:t>
              </a:r>
              <a:r>
                <a:rPr lang="es-ES" sz="2200" b="0" i="0" strike="noStrike" cap="none" dirty="0">
                  <a:solidFill>
                    <a:schemeClr val="dk1"/>
                  </a:solidFill>
                  <a:uFill>
                    <a:noFill/>
                  </a:uFill>
                  <a:latin typeface="Open Sans"/>
                  <a:ea typeface="Open Sans"/>
                  <a:cs typeface="Open Sans"/>
                  <a:sym typeface="Open Sans"/>
                </a:rPr>
                <a:t> </a:t>
              </a:r>
              <a:endParaRPr lang="es-ES" sz="2200" b="0" i="0" strike="noStrike" cap="none" dirty="0">
                <a:solidFill>
                  <a:schemeClr val="dk1"/>
                </a:solidFill>
                <a:latin typeface="Open Sans"/>
                <a:ea typeface="Open Sans"/>
                <a:cs typeface="Open Sans"/>
                <a:sym typeface="Open Sans"/>
              </a:endParaRPr>
            </a:p>
          </p:txBody>
        </p:sp>
        <p:sp>
          <p:nvSpPr>
            <p:cNvPr id="291" name="Google Shape;291;p7"/>
            <p:cNvSpPr/>
            <p:nvPr/>
          </p:nvSpPr>
          <p:spPr>
            <a:xfrm>
              <a:off x="0" y="1080746"/>
              <a:ext cx="10749678" cy="732351"/>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292" name="Google Shape;292;p7"/>
            <p:cNvSpPr txBox="1"/>
            <p:nvPr/>
          </p:nvSpPr>
          <p:spPr>
            <a:xfrm>
              <a:off x="46491" y="1017222"/>
              <a:ext cx="10656696" cy="859398"/>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None/>
              </a:pPr>
              <a:r>
                <a:rPr lang="es-ES" sz="2200" b="0" i="0" u="none" strike="noStrike" cap="none" dirty="0">
                  <a:solidFill>
                    <a:schemeClr val="dk1"/>
                  </a:solidFill>
                  <a:latin typeface="Open Sans"/>
                  <a:ea typeface="Open Sans"/>
                  <a:cs typeface="Open Sans"/>
                  <a:sym typeface="Open Sans"/>
                </a:rPr>
                <a:t>Lista de verificación para resolver los problemas de acceso:</a:t>
              </a:r>
            </a:p>
          </p:txBody>
        </p:sp>
        <p:sp>
          <p:nvSpPr>
            <p:cNvPr id="293" name="Google Shape;293;p7"/>
            <p:cNvSpPr/>
            <p:nvPr/>
          </p:nvSpPr>
          <p:spPr>
            <a:xfrm>
              <a:off x="0" y="2033126"/>
              <a:ext cx="10749678" cy="2550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294" name="Google Shape;294;p7"/>
            <p:cNvSpPr txBox="1"/>
            <p:nvPr/>
          </p:nvSpPr>
          <p:spPr>
            <a:xfrm>
              <a:off x="0" y="2079616"/>
              <a:ext cx="10749678" cy="2503749"/>
            </a:xfrm>
            <a:prstGeom prst="rect">
              <a:avLst/>
            </a:prstGeom>
            <a:noFill/>
            <a:ln>
              <a:noFill/>
            </a:ln>
          </p:spPr>
          <p:txBody>
            <a:bodyPr spcFirstLastPara="1" wrap="square" lIns="341300" tIns="27925" rIns="156450" bIns="27925" anchor="t"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s-ES" sz="1700" b="0" i="0" u="none" strike="noStrike" cap="none" dirty="0">
                  <a:solidFill>
                    <a:srgbClr val="000000"/>
                  </a:solidFill>
                  <a:latin typeface="Open Sans"/>
                  <a:ea typeface="Open Sans"/>
                  <a:cs typeface="Open Sans"/>
                  <a:sym typeface="Open Sans"/>
                </a:rPr>
                <a:t>¿Cuál es el nombre de su institución y el país?</a:t>
              </a:r>
            </a:p>
            <a:p>
              <a:pPr marL="171450" marR="0" lvl="1" indent="-171450" algn="l" rtl="0">
                <a:lnSpc>
                  <a:spcPct val="90000"/>
                </a:lnSpc>
                <a:spcBef>
                  <a:spcPts val="340"/>
                </a:spcBef>
                <a:spcAft>
                  <a:spcPts val="0"/>
                </a:spcAft>
                <a:buClr>
                  <a:srgbClr val="000000"/>
                </a:buClr>
                <a:buSzPts val="1700"/>
                <a:buFont typeface="Arial"/>
                <a:buChar char="••"/>
              </a:pPr>
              <a:r>
                <a:rPr lang="es-ES" sz="1700" b="0" i="0" u="none" strike="noStrike" cap="none" dirty="0">
                  <a:solidFill>
                    <a:srgbClr val="000000"/>
                  </a:solidFill>
                  <a:latin typeface="Open Sans"/>
                  <a:ea typeface="Open Sans"/>
                  <a:cs typeface="Open Sans"/>
                  <a:sym typeface="Open Sans"/>
                </a:rPr>
                <a:t>¿Qué nombre de usuario y contraseña está usando? (Si procede)</a:t>
              </a:r>
            </a:p>
            <a:p>
              <a:pPr marL="171450" marR="0" lvl="1" indent="-171450" algn="l" rtl="0">
                <a:lnSpc>
                  <a:spcPct val="90000"/>
                </a:lnSpc>
                <a:spcBef>
                  <a:spcPts val="340"/>
                </a:spcBef>
                <a:spcAft>
                  <a:spcPts val="0"/>
                </a:spcAft>
                <a:buClr>
                  <a:srgbClr val="000000"/>
                </a:buClr>
                <a:buSzPts val="1700"/>
                <a:buFont typeface="Arial"/>
                <a:buChar char="••"/>
              </a:pPr>
              <a:r>
                <a:rPr lang="es-ES" sz="1700" b="0" i="0" u="none" strike="noStrike" cap="none" dirty="0">
                  <a:solidFill>
                    <a:srgbClr val="000000"/>
                  </a:solidFill>
                  <a:latin typeface="Open Sans"/>
                  <a:ea typeface="Open Sans"/>
                  <a:cs typeface="Open Sans"/>
                  <a:sym typeface="Open Sans"/>
                </a:rPr>
                <a:t>¿Su institución accede al programa de Research4Life mediante una IP? (Si procede)</a:t>
              </a:r>
            </a:p>
            <a:p>
              <a:pPr marL="171450" marR="0" lvl="1" indent="-171450" algn="l" rtl="0">
                <a:lnSpc>
                  <a:spcPct val="90000"/>
                </a:lnSpc>
                <a:spcBef>
                  <a:spcPts val="340"/>
                </a:spcBef>
                <a:spcAft>
                  <a:spcPts val="0"/>
                </a:spcAft>
                <a:buClr>
                  <a:srgbClr val="000000"/>
                </a:buClr>
                <a:buSzPts val="1700"/>
                <a:buFont typeface="Arial"/>
                <a:buChar char="••"/>
              </a:pPr>
              <a:r>
                <a:rPr lang="es-ES" sz="1700" b="0" i="0" u="none" strike="noStrike" cap="none" dirty="0">
                  <a:solidFill>
                    <a:srgbClr val="000000"/>
                  </a:solidFill>
                  <a:latin typeface="Open Sans"/>
                  <a:ea typeface="Open Sans"/>
                  <a:cs typeface="Open Sans"/>
                  <a:sym typeface="Open Sans"/>
                </a:rPr>
                <a:t>¿Puede iniciar la sesión o le aparece un mensaje de ‘Error de autenticación’?</a:t>
              </a:r>
            </a:p>
            <a:p>
              <a:pPr marL="171450" marR="0" lvl="1" indent="-171450" algn="l" rtl="0">
                <a:lnSpc>
                  <a:spcPct val="90000"/>
                </a:lnSpc>
                <a:spcBef>
                  <a:spcPts val="340"/>
                </a:spcBef>
                <a:spcAft>
                  <a:spcPts val="0"/>
                </a:spcAft>
                <a:buClr>
                  <a:srgbClr val="000000"/>
                </a:buClr>
                <a:buSzPts val="1700"/>
                <a:buFont typeface="Arial"/>
                <a:buChar char="••"/>
              </a:pPr>
              <a:r>
                <a:rPr lang="es-ES" sz="1700" b="0" i="0" u="none" strike="noStrike" cap="none" dirty="0">
                  <a:solidFill>
                    <a:srgbClr val="000000"/>
                  </a:solidFill>
                  <a:latin typeface="Open Sans"/>
                  <a:ea typeface="Open Sans"/>
                  <a:cs typeface="Open Sans"/>
                  <a:sym typeface="Open Sans"/>
                </a:rPr>
                <a:t>¿No puede acceder a todo el material o solo a una revista o un libro? </a:t>
              </a:r>
            </a:p>
            <a:p>
              <a:pPr marL="171450" marR="0" lvl="1" indent="-171450" algn="l" rtl="0">
                <a:lnSpc>
                  <a:spcPct val="90000"/>
                </a:lnSpc>
                <a:spcBef>
                  <a:spcPts val="340"/>
                </a:spcBef>
                <a:spcAft>
                  <a:spcPts val="0"/>
                </a:spcAft>
                <a:buClr>
                  <a:srgbClr val="000000"/>
                </a:buClr>
                <a:buSzPts val="1700"/>
                <a:buFont typeface="Arial"/>
                <a:buChar char="••"/>
              </a:pPr>
              <a:r>
                <a:rPr lang="es-ES" sz="1700" b="0" i="0" u="none" strike="noStrike" cap="none" dirty="0">
                  <a:solidFill>
                    <a:srgbClr val="000000"/>
                  </a:solidFill>
                  <a:latin typeface="Open Sans"/>
                  <a:ea typeface="Open Sans"/>
                  <a:cs typeface="Open Sans"/>
                  <a:sym typeface="Open Sans"/>
                </a:rPr>
                <a:t>Si tiene problemas para acceder a un título determinado, anote el nombre de la revista o libro.</a:t>
              </a:r>
            </a:p>
            <a:p>
              <a:pPr marL="171450" marR="0" lvl="1" indent="-171450" algn="l" rtl="0">
                <a:lnSpc>
                  <a:spcPct val="90000"/>
                </a:lnSpc>
                <a:spcBef>
                  <a:spcPts val="340"/>
                </a:spcBef>
                <a:spcAft>
                  <a:spcPts val="0"/>
                </a:spcAft>
                <a:buClr>
                  <a:srgbClr val="000000"/>
                </a:buClr>
                <a:buSzPts val="1700"/>
                <a:buFont typeface="Arial"/>
                <a:buChar char="••"/>
              </a:pPr>
              <a:r>
                <a:rPr lang="es-ES" sz="1700" b="0" i="0" u="none" strike="noStrike" cap="none" dirty="0">
                  <a:solidFill>
                    <a:srgbClr val="000000"/>
                  </a:solidFill>
                  <a:latin typeface="Open Sans"/>
                  <a:ea typeface="Open Sans"/>
                  <a:cs typeface="Open Sans"/>
                  <a:sym typeface="Open Sans"/>
                </a:rPr>
                <a:t>Incluya una captura de pantalla (incluida la URL) con el error que le da.</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title"/>
          </p:nvPr>
        </p:nvSpPr>
        <p:spPr>
          <a:xfrm>
            <a:off x="0" y="437222"/>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ES" dirty="0">
                <a:solidFill>
                  <a:srgbClr val="586F7C"/>
                </a:solidFill>
                <a:latin typeface="Open Sans"/>
                <a:ea typeface="Open Sans"/>
                <a:cs typeface="Open Sans"/>
                <a:sym typeface="Open Sans"/>
              </a:rPr>
              <a:t>En síntesis</a:t>
            </a:r>
          </a:p>
        </p:txBody>
      </p:sp>
      <p:sp>
        <p:nvSpPr>
          <p:cNvPr id="300" name="Google Shape;300;p2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p>
            <a:pPr marL="460375" lvl="0" indent="-342900" algn="l" rtl="0">
              <a:lnSpc>
                <a:spcPct val="120000"/>
              </a:lnSpc>
              <a:spcBef>
                <a:spcPts val="1000"/>
              </a:spcBef>
              <a:spcAft>
                <a:spcPts val="0"/>
              </a:spcAft>
              <a:buClr>
                <a:schemeClr val="dk1"/>
              </a:buClr>
              <a:buSzPts val="1850"/>
              <a:buFont typeface="Arial"/>
              <a:buChar char="•"/>
            </a:pPr>
            <a:r>
              <a:rPr lang="es-ES" dirty="0">
                <a:solidFill>
                  <a:schemeClr val="dk1"/>
                </a:solidFill>
                <a:latin typeface="Open Sans"/>
                <a:ea typeface="Open Sans"/>
                <a:cs typeface="Open Sans"/>
                <a:sym typeface="Open Sans"/>
              </a:rPr>
              <a:t>En esta lección se presenta información básica sobre la alianza Research4Life y sus programas, y se detalla el proceso de inscripción, el acceso, las condiciones uso y los servicios de asistencia al usuario.</a:t>
            </a:r>
          </a:p>
        </p:txBody>
      </p:sp>
      <p:sp>
        <p:nvSpPr>
          <p:cNvPr id="301" name="Google Shape;301;p22"/>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
          <p:cNvPicPr preferRelativeResize="0"/>
          <p:nvPr/>
        </p:nvPicPr>
        <p:blipFill rotWithShape="1">
          <a:blip r:embed="rId3">
            <a:alphaModFix/>
          </a:blip>
          <a:srcRect/>
          <a:stretch/>
        </p:blipFill>
        <p:spPr>
          <a:xfrm>
            <a:off x="1126230" y="6140558"/>
            <a:ext cx="1523874" cy="633932"/>
          </a:xfrm>
          <a:prstGeom prst="rect">
            <a:avLst/>
          </a:prstGeom>
          <a:noFill/>
          <a:ln>
            <a:noFill/>
          </a:ln>
        </p:spPr>
      </p:pic>
      <p:pic>
        <p:nvPicPr>
          <p:cNvPr id="307" name="Google Shape;307;p1"/>
          <p:cNvPicPr preferRelativeResize="0"/>
          <p:nvPr/>
        </p:nvPicPr>
        <p:blipFill rotWithShape="1">
          <a:blip r:embed="rId4">
            <a:alphaModFix/>
          </a:blip>
          <a:srcRect/>
          <a:stretch/>
        </p:blipFill>
        <p:spPr>
          <a:xfrm>
            <a:off x="3286867" y="6230548"/>
            <a:ext cx="1962615" cy="515077"/>
          </a:xfrm>
          <a:prstGeom prst="rect">
            <a:avLst/>
          </a:prstGeom>
          <a:noFill/>
          <a:ln>
            <a:noFill/>
          </a:ln>
        </p:spPr>
      </p:pic>
      <p:pic>
        <p:nvPicPr>
          <p:cNvPr id="308" name="Google Shape;308;p1"/>
          <p:cNvPicPr preferRelativeResize="0"/>
          <p:nvPr/>
        </p:nvPicPr>
        <p:blipFill rotWithShape="1">
          <a:blip r:embed="rId5">
            <a:alphaModFix/>
          </a:blip>
          <a:srcRect/>
          <a:stretch/>
        </p:blipFill>
        <p:spPr>
          <a:xfrm>
            <a:off x="5883073" y="6179368"/>
            <a:ext cx="1612437" cy="693960"/>
          </a:xfrm>
          <a:prstGeom prst="rect">
            <a:avLst/>
          </a:prstGeom>
          <a:noFill/>
          <a:ln>
            <a:noFill/>
          </a:ln>
        </p:spPr>
      </p:pic>
      <p:pic>
        <p:nvPicPr>
          <p:cNvPr id="309" name="Google Shape;309;p1"/>
          <p:cNvPicPr preferRelativeResize="0"/>
          <p:nvPr/>
        </p:nvPicPr>
        <p:blipFill rotWithShape="1">
          <a:blip r:embed="rId6">
            <a:alphaModFix/>
          </a:blip>
          <a:srcRect/>
          <a:stretch/>
        </p:blipFill>
        <p:spPr>
          <a:xfrm>
            <a:off x="8132273" y="6204141"/>
            <a:ext cx="1468377" cy="567893"/>
          </a:xfrm>
          <a:prstGeom prst="rect">
            <a:avLst/>
          </a:prstGeom>
          <a:noFill/>
          <a:ln>
            <a:noFill/>
          </a:ln>
        </p:spPr>
      </p:pic>
      <p:pic>
        <p:nvPicPr>
          <p:cNvPr id="310" name="Google Shape;310;p1"/>
          <p:cNvPicPr preferRelativeResize="0"/>
          <p:nvPr/>
        </p:nvPicPr>
        <p:blipFill rotWithShape="1">
          <a:blip r:embed="rId7">
            <a:alphaModFix/>
          </a:blip>
          <a:srcRect/>
          <a:stretch/>
        </p:blipFill>
        <p:spPr>
          <a:xfrm>
            <a:off x="10091716" y="6198989"/>
            <a:ext cx="1468374" cy="624061"/>
          </a:xfrm>
          <a:prstGeom prst="rect">
            <a:avLst/>
          </a:prstGeom>
          <a:noFill/>
          <a:ln>
            <a:noFill/>
          </a:ln>
        </p:spPr>
      </p:pic>
      <p:sp>
        <p:nvSpPr>
          <p:cNvPr id="311" name="Google Shape;311;p1"/>
          <p:cNvSpPr/>
          <p:nvPr/>
        </p:nvSpPr>
        <p:spPr>
          <a:xfrm>
            <a:off x="1484923" y="2585314"/>
            <a:ext cx="7659077" cy="3170058"/>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s-ES" sz="3000" dirty="0">
                <a:solidFill>
                  <a:srgbClr val="F8981D"/>
                </a:solidFill>
                <a:latin typeface="Open Sans"/>
                <a:ea typeface="Open Sans"/>
                <a:cs typeface="Open Sans"/>
                <a:sym typeface="Open Sans"/>
              </a:rPr>
              <a:t>Más información sobre Research4Life:</a:t>
            </a:r>
          </a:p>
          <a:p>
            <a:pPr marL="0" lvl="0" indent="0" algn="ctr" rtl="0">
              <a:spcBef>
                <a:spcPts val="0"/>
              </a:spcBef>
              <a:spcAft>
                <a:spcPts val="0"/>
              </a:spcAft>
              <a:buClr>
                <a:schemeClr val="dk1"/>
              </a:buClr>
              <a:buFont typeface="Arial"/>
              <a:buNone/>
            </a:pPr>
            <a:endParaRPr lang="es-ES" sz="3000" dirty="0">
              <a:solidFill>
                <a:srgbClr val="F8981D"/>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s-ES" sz="3000" u="sng" dirty="0">
                <a:solidFill>
                  <a:schemeClr val="accent5"/>
                </a:solidFill>
                <a:latin typeface="Open Sans"/>
                <a:ea typeface="Open Sans"/>
                <a:cs typeface="Open Sans"/>
                <a:sym typeface="Open Sans"/>
                <a:hlinkClick r:id="rId8"/>
              </a:rPr>
              <a:t>https://www.research4life.org/es/</a:t>
            </a:r>
            <a:endParaRPr lang="es-ES" sz="3000" u="sng" dirty="0">
              <a:solidFill>
                <a:schemeClr val="accent5"/>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br>
              <a:rPr lang="es-ES" sz="3000" dirty="0">
                <a:solidFill>
                  <a:srgbClr val="F8981D"/>
                </a:solidFill>
                <a:latin typeface="Open Sans"/>
                <a:ea typeface="Open Sans"/>
                <a:cs typeface="Open Sans"/>
                <a:sym typeface="Open Sans"/>
              </a:rPr>
            </a:br>
            <a:r>
              <a:rPr lang="es-ES" sz="3000" u="sng" dirty="0">
                <a:solidFill>
                  <a:schemeClr val="accent5"/>
                </a:solidFill>
                <a:latin typeface="Open Sans"/>
                <a:ea typeface="Open Sans"/>
                <a:cs typeface="Open Sans"/>
                <a:sym typeface="Open Sans"/>
              </a:rPr>
              <a:t>r4l@research4life.org </a:t>
            </a:r>
            <a:endParaRPr lang="es-ES" sz="3000" dirty="0">
              <a:solidFill>
                <a:srgbClr val="004890"/>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br>
              <a:rPr lang="es-ES" sz="2000" dirty="0">
                <a:solidFill>
                  <a:srgbClr val="F8981D"/>
                </a:solidFill>
                <a:latin typeface="Open Sans"/>
                <a:ea typeface="Open Sans"/>
                <a:cs typeface="Open Sans"/>
                <a:sym typeface="Open Sans"/>
              </a:rPr>
            </a:br>
            <a:endParaRPr lang="es-ES" sz="3000" dirty="0">
              <a:solidFill>
                <a:srgbClr val="F8981D"/>
              </a:solidFill>
              <a:latin typeface="Open Sans"/>
              <a:ea typeface="Open Sans"/>
              <a:cs typeface="Open Sans"/>
              <a:sym typeface="Open Sans"/>
            </a:endParaRPr>
          </a:p>
        </p:txBody>
      </p:sp>
      <p:sp>
        <p:nvSpPr>
          <p:cNvPr id="312" name="Google Shape;31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chemeClr val="lt1"/>
                </a:solidFill>
                <a:latin typeface="Open Sans"/>
                <a:ea typeface="Open Sans"/>
                <a:cs typeface="Open Sans"/>
                <a:sym typeface="Open Sans"/>
              </a:rPr>
              <a:t>Research4Life es una alianza público-privada de cinco programas: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ES" dirty="0">
                <a:solidFill>
                  <a:srgbClr val="586F7C"/>
                </a:solidFill>
                <a:latin typeface="Open Sans"/>
                <a:ea typeface="Open Sans"/>
                <a:cs typeface="Open Sans"/>
                <a:sym typeface="Open Sans"/>
              </a:rPr>
              <a:t>Objetivos didácticos</a:t>
            </a:r>
          </a:p>
        </p:txBody>
      </p:sp>
      <p:sp>
        <p:nvSpPr>
          <p:cNvPr id="92" name="Google Shape;92;p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342900" lvl="0" indent="-342900" algn="l" rtl="0">
              <a:lnSpc>
                <a:spcPct val="190000"/>
              </a:lnSpc>
              <a:spcBef>
                <a:spcPts val="0"/>
              </a:spcBef>
              <a:spcAft>
                <a:spcPts val="0"/>
              </a:spcAft>
              <a:buClr>
                <a:schemeClr val="dk2"/>
              </a:buClr>
              <a:buSzPts val="2400"/>
              <a:buChar char="●"/>
            </a:pPr>
            <a:r>
              <a:rPr lang="es-ES" dirty="0">
                <a:solidFill>
                  <a:schemeClr val="dk1"/>
                </a:solidFill>
                <a:latin typeface="Open Sans"/>
                <a:ea typeface="Open Sans"/>
                <a:cs typeface="Open Sans"/>
                <a:sym typeface="Open Sans"/>
              </a:rPr>
              <a:t>La alianza Research4Life</a:t>
            </a:r>
          </a:p>
          <a:p>
            <a:pPr marL="342900" lvl="0" indent="-342900" algn="l" rtl="0">
              <a:lnSpc>
                <a:spcPct val="190000"/>
              </a:lnSpc>
              <a:spcBef>
                <a:spcPts val="0"/>
              </a:spcBef>
              <a:spcAft>
                <a:spcPts val="0"/>
              </a:spcAft>
              <a:buClr>
                <a:schemeClr val="dk2"/>
              </a:buClr>
              <a:buSzPts val="2400"/>
              <a:buChar char="●"/>
            </a:pPr>
            <a:r>
              <a:rPr lang="es-ES" dirty="0">
                <a:solidFill>
                  <a:schemeClr val="dk1"/>
                </a:solidFill>
                <a:latin typeface="Open Sans"/>
                <a:ea typeface="Open Sans"/>
                <a:cs typeface="Open Sans"/>
                <a:sym typeface="Open Sans"/>
              </a:rPr>
              <a:t>Programas de Research4Life y ámbito temático</a:t>
            </a:r>
          </a:p>
          <a:p>
            <a:pPr marL="342900" lvl="0" indent="-342900" algn="l" rtl="0">
              <a:lnSpc>
                <a:spcPct val="190000"/>
              </a:lnSpc>
              <a:spcBef>
                <a:spcPts val="0"/>
              </a:spcBef>
              <a:spcAft>
                <a:spcPts val="0"/>
              </a:spcAft>
              <a:buClr>
                <a:schemeClr val="dk2"/>
              </a:buClr>
              <a:buSzPts val="2400"/>
              <a:buChar char="●"/>
            </a:pPr>
            <a:r>
              <a:rPr lang="es-ES" dirty="0">
                <a:solidFill>
                  <a:schemeClr val="dk1"/>
                </a:solidFill>
                <a:latin typeface="Open Sans"/>
                <a:ea typeface="Open Sans"/>
                <a:cs typeface="Open Sans"/>
                <a:sym typeface="Open Sans"/>
              </a:rPr>
              <a:t>Criterios de elegibilidad para tener acceso a los programas</a:t>
            </a:r>
          </a:p>
          <a:p>
            <a:pPr marL="342900" lvl="0" indent="-342900" algn="l" rtl="0">
              <a:lnSpc>
                <a:spcPct val="190000"/>
              </a:lnSpc>
              <a:spcBef>
                <a:spcPts val="0"/>
              </a:spcBef>
              <a:spcAft>
                <a:spcPts val="0"/>
              </a:spcAft>
              <a:buClr>
                <a:schemeClr val="dk2"/>
              </a:buClr>
              <a:buSzPts val="2400"/>
              <a:buChar char="●"/>
            </a:pPr>
            <a:r>
              <a:rPr lang="es-ES" dirty="0">
                <a:solidFill>
                  <a:schemeClr val="dk1"/>
                </a:solidFill>
                <a:latin typeface="Open Sans"/>
                <a:ea typeface="Open Sans"/>
                <a:cs typeface="Open Sans"/>
                <a:sym typeface="Open Sans"/>
              </a:rPr>
              <a:t>Acuerdos y condiciones de uso de las colecciones</a:t>
            </a:r>
          </a:p>
          <a:p>
            <a:pPr marL="342900" lvl="0" indent="-342900" algn="l" rtl="0">
              <a:lnSpc>
                <a:spcPct val="190000"/>
              </a:lnSpc>
              <a:spcBef>
                <a:spcPts val="0"/>
              </a:spcBef>
              <a:spcAft>
                <a:spcPts val="0"/>
              </a:spcAft>
              <a:buClr>
                <a:schemeClr val="dk2"/>
              </a:buClr>
              <a:buSzPts val="2400"/>
              <a:buChar char="●"/>
            </a:pPr>
            <a:r>
              <a:rPr lang="es-ES" dirty="0">
                <a:solidFill>
                  <a:schemeClr val="dk1"/>
                </a:solidFill>
                <a:latin typeface="Open Sans"/>
                <a:ea typeface="Open Sans"/>
                <a:cs typeface="Open Sans"/>
                <a:sym typeface="Open Sans"/>
              </a:rPr>
              <a:t>Sistema de acceso e identificación del usuario</a:t>
            </a:r>
          </a:p>
        </p:txBody>
      </p:sp>
      <p:sp>
        <p:nvSpPr>
          <p:cNvPr id="93" name="Google Shape;93;p2"/>
          <p:cNvSpPr txBox="1">
            <a:spLocks noGrp="1"/>
          </p:cNvSpPr>
          <p:nvPr>
            <p:ph type="dt" idx="10"/>
          </p:nvPr>
        </p:nvSpPr>
        <p:spPr>
          <a:xfrm>
            <a:off x="9448800" y="6525652"/>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0" y="766563"/>
            <a:ext cx="8033657" cy="97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ES" sz="3600" dirty="0">
                <a:solidFill>
                  <a:srgbClr val="586F7C"/>
                </a:solidFill>
                <a:latin typeface="Open Sans"/>
                <a:ea typeface="Open Sans"/>
                <a:cs typeface="Open Sans"/>
                <a:sym typeface="Open Sans"/>
              </a:rPr>
              <a:t>Introducción</a:t>
            </a:r>
            <a:r>
              <a:rPr lang="es-ES" sz="2100" dirty="0">
                <a:solidFill>
                  <a:srgbClr val="586F7C"/>
                </a:solidFill>
                <a:latin typeface="Open Sans"/>
                <a:ea typeface="Open Sans"/>
                <a:cs typeface="Open Sans"/>
                <a:sym typeface="Open Sans"/>
              </a:rPr>
              <a:t> </a:t>
            </a:r>
            <a:br>
              <a:rPr lang="es-ES" sz="2100" dirty="0">
                <a:solidFill>
                  <a:srgbClr val="586F7C"/>
                </a:solidFill>
                <a:latin typeface="Open Sans"/>
                <a:ea typeface="Open Sans"/>
                <a:cs typeface="Open Sans"/>
                <a:sym typeface="Open Sans"/>
              </a:rPr>
            </a:br>
            <a:endParaRPr lang="es-ES" sz="2100" dirty="0">
              <a:solidFill>
                <a:srgbClr val="586F7C"/>
              </a:solidFill>
              <a:latin typeface="Open Sans"/>
              <a:ea typeface="Open Sans"/>
              <a:cs typeface="Open Sans"/>
              <a:sym typeface="Open Sans"/>
            </a:endParaRPr>
          </a:p>
        </p:txBody>
      </p:sp>
      <p:grpSp>
        <p:nvGrpSpPr>
          <p:cNvPr id="100" name="Google Shape;100;p3"/>
          <p:cNvGrpSpPr/>
          <p:nvPr/>
        </p:nvGrpSpPr>
        <p:grpSpPr>
          <a:xfrm>
            <a:off x="765713" y="2200108"/>
            <a:ext cx="10372800" cy="4025890"/>
            <a:chOff x="0" y="0"/>
            <a:chExt cx="10372800" cy="4025890"/>
          </a:xfrm>
        </p:grpSpPr>
        <p:cxnSp>
          <p:nvCxnSpPr>
            <p:cNvPr id="101" name="Google Shape;101;p3"/>
            <p:cNvCxnSpPr/>
            <p:nvPr/>
          </p:nvCxnSpPr>
          <p:spPr>
            <a:xfrm>
              <a:off x="0" y="0"/>
              <a:ext cx="10372800"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102" name="Google Shape;102;p3"/>
            <p:cNvSpPr/>
            <p:nvPr/>
          </p:nvSpPr>
          <p:spPr>
            <a:xfrm>
              <a:off x="0" y="0"/>
              <a:ext cx="10372800" cy="1006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100" dirty="0"/>
            </a:p>
          </p:txBody>
        </p:sp>
        <p:sp>
          <p:nvSpPr>
            <p:cNvPr id="103" name="Google Shape;103;p3"/>
            <p:cNvSpPr txBox="1"/>
            <p:nvPr/>
          </p:nvSpPr>
          <p:spPr>
            <a:xfrm>
              <a:off x="0" y="0"/>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None/>
              </a:pPr>
              <a:r>
                <a:rPr lang="es-ES" sz="2100" b="0" i="0" u="none" strike="noStrike" cap="none" dirty="0">
                  <a:solidFill>
                    <a:srgbClr val="000000"/>
                  </a:solidFill>
                  <a:latin typeface="Arial"/>
                  <a:ea typeface="Arial"/>
                  <a:cs typeface="Arial"/>
                  <a:sym typeface="Arial"/>
                </a:rPr>
                <a:t>Son muchas las publicaciones científicas a las que no pueden acceder las universidades y los centros de investigación de los países de ingresos bajos.</a:t>
              </a:r>
            </a:p>
          </p:txBody>
        </p:sp>
        <p:cxnSp>
          <p:nvCxnSpPr>
            <p:cNvPr id="104" name="Google Shape;104;p3"/>
            <p:cNvCxnSpPr/>
            <p:nvPr/>
          </p:nvCxnSpPr>
          <p:spPr>
            <a:xfrm>
              <a:off x="0" y="1006472"/>
              <a:ext cx="10372800" cy="0"/>
            </a:xfrm>
            <a:prstGeom prst="straightConnector1">
              <a:avLst/>
            </a:prstGeom>
            <a:solidFill>
              <a:srgbClr val="61C085"/>
            </a:solidFill>
            <a:ln w="25400" cap="flat" cmpd="sng">
              <a:solidFill>
                <a:srgbClr val="61C085"/>
              </a:solidFill>
              <a:prstDash val="solid"/>
              <a:round/>
              <a:headEnd type="none" w="sm" len="sm"/>
              <a:tailEnd type="none" w="sm" len="sm"/>
            </a:ln>
          </p:spPr>
        </p:cxnSp>
        <p:sp>
          <p:nvSpPr>
            <p:cNvPr id="105" name="Google Shape;105;p3"/>
            <p:cNvSpPr/>
            <p:nvPr/>
          </p:nvSpPr>
          <p:spPr>
            <a:xfrm>
              <a:off x="0" y="1006472"/>
              <a:ext cx="10372800" cy="1006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100" dirty="0"/>
            </a:p>
          </p:txBody>
        </p:sp>
        <p:sp>
          <p:nvSpPr>
            <p:cNvPr id="106" name="Google Shape;106;p3"/>
            <p:cNvSpPr txBox="1"/>
            <p:nvPr/>
          </p:nvSpPr>
          <p:spPr>
            <a:xfrm>
              <a:off x="0" y="1006472"/>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None/>
              </a:pPr>
              <a:r>
                <a:rPr lang="es-ES" sz="2100" b="0" i="0" u="none" strike="noStrike" cap="none" dirty="0">
                  <a:solidFill>
                    <a:srgbClr val="000000"/>
                  </a:solidFill>
                  <a:latin typeface="Arial"/>
                  <a:ea typeface="Arial"/>
                  <a:cs typeface="Arial"/>
                  <a:sym typeface="Arial"/>
                </a:rPr>
                <a:t>Normalmente, la suscripción a una sola revista cuesta varios miles de dólares.</a:t>
              </a:r>
            </a:p>
          </p:txBody>
        </p:sp>
        <p:cxnSp>
          <p:nvCxnSpPr>
            <p:cNvPr id="107" name="Google Shape;107;p3"/>
            <p:cNvCxnSpPr/>
            <p:nvPr/>
          </p:nvCxnSpPr>
          <p:spPr>
            <a:xfrm>
              <a:off x="0" y="2012945"/>
              <a:ext cx="10372800" cy="0"/>
            </a:xfrm>
            <a:prstGeom prst="straightConnector1">
              <a:avLst/>
            </a:prstGeom>
            <a:solidFill>
              <a:srgbClr val="98E14E"/>
            </a:solidFill>
            <a:ln w="25400" cap="flat" cmpd="sng">
              <a:solidFill>
                <a:srgbClr val="98E14E"/>
              </a:solidFill>
              <a:prstDash val="solid"/>
              <a:round/>
              <a:headEnd type="none" w="sm" len="sm"/>
              <a:tailEnd type="none" w="sm" len="sm"/>
            </a:ln>
          </p:spPr>
        </p:cxnSp>
        <p:sp>
          <p:nvSpPr>
            <p:cNvPr id="108" name="Google Shape;108;p3"/>
            <p:cNvSpPr/>
            <p:nvPr/>
          </p:nvSpPr>
          <p:spPr>
            <a:xfrm>
              <a:off x="0" y="2012945"/>
              <a:ext cx="10372800" cy="1006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100" dirty="0"/>
            </a:p>
          </p:txBody>
        </p:sp>
        <p:sp>
          <p:nvSpPr>
            <p:cNvPr id="109" name="Google Shape;109;p3"/>
            <p:cNvSpPr txBox="1"/>
            <p:nvPr/>
          </p:nvSpPr>
          <p:spPr>
            <a:xfrm>
              <a:off x="0" y="2012945"/>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None/>
              </a:pPr>
              <a:r>
                <a:rPr lang="es-ES" sz="2100" b="0" i="0" u="none" strike="noStrike" cap="none" dirty="0">
                  <a:solidFill>
                    <a:srgbClr val="000000"/>
                  </a:solidFill>
                  <a:latin typeface="Arial"/>
                  <a:ea typeface="Arial"/>
                  <a:cs typeface="Arial"/>
                  <a:sym typeface="Arial"/>
                </a:rPr>
                <a:t>La iniciativa Research4Life se puso en march</a:t>
              </a:r>
              <a:r>
                <a:rPr lang="es-ES" sz="2100" dirty="0"/>
                <a:t>a para</a:t>
              </a:r>
              <a:r>
                <a:rPr lang="es-ES" sz="2100" b="0" i="0" u="none" strike="noStrike" cap="none" dirty="0">
                  <a:solidFill>
                    <a:srgbClr val="000000"/>
                  </a:solidFill>
                  <a:latin typeface="Arial"/>
                  <a:ea typeface="Arial"/>
                  <a:cs typeface="Arial"/>
                  <a:sym typeface="Arial"/>
                </a:rPr>
                <a:t> reducir la brecha de conocimientos entre los países de ingresos altos y los de ingresos bajos y medianos.</a:t>
              </a:r>
            </a:p>
          </p:txBody>
        </p:sp>
        <p:cxnSp>
          <p:nvCxnSpPr>
            <p:cNvPr id="110" name="Google Shape;110;p3"/>
            <p:cNvCxnSpPr/>
            <p:nvPr/>
          </p:nvCxnSpPr>
          <p:spPr>
            <a:xfrm>
              <a:off x="0" y="3019418"/>
              <a:ext cx="10372800" cy="0"/>
            </a:xfrm>
            <a:prstGeom prst="straightConnector1">
              <a:avLst/>
            </a:prstGeom>
            <a:solidFill>
              <a:srgbClr val="FEA93F"/>
            </a:solidFill>
            <a:ln w="25400" cap="flat" cmpd="sng">
              <a:solidFill>
                <a:srgbClr val="FEA93F"/>
              </a:solidFill>
              <a:prstDash val="solid"/>
              <a:round/>
              <a:headEnd type="none" w="sm" len="sm"/>
              <a:tailEnd type="none" w="sm" len="sm"/>
            </a:ln>
          </p:spPr>
        </p:cxnSp>
        <p:sp>
          <p:nvSpPr>
            <p:cNvPr id="111" name="Google Shape;111;p3"/>
            <p:cNvSpPr/>
            <p:nvPr/>
          </p:nvSpPr>
          <p:spPr>
            <a:xfrm>
              <a:off x="0" y="3019418"/>
              <a:ext cx="10372800" cy="1006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sz="2100" dirty="0"/>
            </a:p>
          </p:txBody>
        </p:sp>
        <p:sp>
          <p:nvSpPr>
            <p:cNvPr id="112" name="Google Shape;112;p3"/>
            <p:cNvSpPr txBox="1"/>
            <p:nvPr/>
          </p:nvSpPr>
          <p:spPr>
            <a:xfrm>
              <a:off x="0" y="3019418"/>
              <a:ext cx="10372800" cy="10064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None/>
              </a:pPr>
              <a:r>
                <a:rPr lang="es-ES" sz="2100" b="0" i="0" u="none" strike="noStrike" cap="none" dirty="0">
                  <a:solidFill>
                    <a:srgbClr val="000000"/>
                  </a:solidFill>
                  <a:latin typeface="Arial"/>
                  <a:ea typeface="Arial"/>
                  <a:cs typeface="Arial"/>
                  <a:sym typeface="Arial"/>
                </a:rPr>
                <a:t>Research4Life permite acceder a investigaciones científicas importantes a un precio asequible.</a:t>
              </a:r>
            </a:p>
          </p:txBody>
        </p:sp>
      </p:grpSp>
      <p:sp>
        <p:nvSpPr>
          <p:cNvPr id="113" name="Google Shape;113;p3"/>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sz="2100" dirty="0"/>
              <a:t>3/2/2020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s-ES" dirty="0">
                <a:solidFill>
                  <a:srgbClr val="586F7C"/>
                </a:solidFill>
                <a:latin typeface="Open Sans"/>
                <a:ea typeface="Open Sans"/>
                <a:cs typeface="Open Sans"/>
                <a:sym typeface="Open Sans"/>
              </a:rPr>
              <a:t>¿Qué es Research4Life?</a:t>
            </a:r>
          </a:p>
        </p:txBody>
      </p:sp>
      <p:grpSp>
        <p:nvGrpSpPr>
          <p:cNvPr id="119" name="Google Shape;119;p40"/>
          <p:cNvGrpSpPr/>
          <p:nvPr/>
        </p:nvGrpSpPr>
        <p:grpSpPr>
          <a:xfrm>
            <a:off x="347606" y="2039815"/>
            <a:ext cx="11417945" cy="4044461"/>
            <a:chOff x="1394" y="0"/>
            <a:chExt cx="11417945" cy="4044461"/>
          </a:xfrm>
        </p:grpSpPr>
        <p:sp>
          <p:nvSpPr>
            <p:cNvPr id="120" name="Google Shape;120;p40"/>
            <p:cNvSpPr/>
            <p:nvPr/>
          </p:nvSpPr>
          <p:spPr>
            <a:xfrm>
              <a:off x="1394" y="0"/>
              <a:ext cx="3624744" cy="4044461"/>
            </a:xfrm>
            <a:prstGeom prst="roundRect">
              <a:avLst>
                <a:gd name="adj" fmla="val 10000"/>
              </a:avLst>
            </a:prstGeom>
            <a:solidFill>
              <a:srgbClr val="F89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21" name="Google Shape;121;p40"/>
            <p:cNvSpPr txBox="1"/>
            <p:nvPr/>
          </p:nvSpPr>
          <p:spPr>
            <a:xfrm>
              <a:off x="1394" y="217285"/>
              <a:ext cx="3624744" cy="12133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r>
                <a:rPr lang="es-ES" sz="2000" b="0" i="0" u="none" strike="noStrike" cap="none" dirty="0">
                  <a:solidFill>
                    <a:schemeClr val="lt1"/>
                  </a:solidFill>
                  <a:latin typeface="Open Sans"/>
                  <a:ea typeface="Open Sans"/>
                  <a:cs typeface="Open Sans"/>
                  <a:sym typeface="Open Sans"/>
                </a:rPr>
                <a:t>Research4Life es un alianza público-privada de la FAO, la OMS, el PNUMA, la OMPI, la OIT, la Universidad de  Cornell, la Universidad de Yale, la Asociación Internacional de Editores de Ciencias, Técnica y Medicina (STM) y 155 editoriales científicas de todo el mundo.</a:t>
              </a:r>
            </a:p>
          </p:txBody>
        </p:sp>
        <p:sp>
          <p:nvSpPr>
            <p:cNvPr id="122" name="Google Shape;122;p40"/>
            <p:cNvSpPr/>
            <p:nvPr/>
          </p:nvSpPr>
          <p:spPr>
            <a:xfrm>
              <a:off x="3897995" y="0"/>
              <a:ext cx="3624744" cy="4044461"/>
            </a:xfrm>
            <a:prstGeom prst="roundRect">
              <a:avLst>
                <a:gd name="adj" fmla="val 10000"/>
              </a:avLst>
            </a:prstGeom>
            <a:solidFill>
              <a:srgbClr val="51B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23" name="Google Shape;123;p40"/>
            <p:cNvSpPr txBox="1"/>
            <p:nvPr/>
          </p:nvSpPr>
          <p:spPr>
            <a:xfrm>
              <a:off x="3897995" y="0"/>
              <a:ext cx="3624744" cy="12133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r>
                <a:rPr lang="es-ES" sz="2000" b="0" i="0" u="none" strike="noStrike" cap="none" dirty="0">
                  <a:solidFill>
                    <a:schemeClr val="lt1"/>
                  </a:solidFill>
                  <a:latin typeface="Open Sans"/>
                  <a:ea typeface="Open Sans"/>
                  <a:cs typeface="Open Sans"/>
                  <a:sym typeface="Open Sans"/>
                </a:rPr>
                <a:t>El objetivo principal de Research4Life es reducir la brecha de conocimientos entre los países de ingresos altos y los de ingresos bajos y medianos, brindando acceso a las investigaciones científicas de alta calidad, a un precio justo. </a:t>
              </a:r>
            </a:p>
          </p:txBody>
        </p:sp>
        <p:sp>
          <p:nvSpPr>
            <p:cNvPr id="124" name="Google Shape;124;p40"/>
            <p:cNvSpPr/>
            <p:nvPr/>
          </p:nvSpPr>
          <p:spPr>
            <a:xfrm>
              <a:off x="7794595" y="0"/>
              <a:ext cx="3624744" cy="4044461"/>
            </a:xfrm>
            <a:prstGeom prst="roundRect">
              <a:avLst>
                <a:gd name="adj" fmla="val 10000"/>
              </a:avLst>
            </a:prstGeom>
            <a:solidFill>
              <a:srgbClr val="586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p>
          </p:txBody>
        </p:sp>
        <p:sp>
          <p:nvSpPr>
            <p:cNvPr id="125" name="Google Shape;125;p40"/>
            <p:cNvSpPr txBox="1"/>
            <p:nvPr/>
          </p:nvSpPr>
          <p:spPr>
            <a:xfrm>
              <a:off x="7794595" y="325924"/>
              <a:ext cx="3624744" cy="12133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lang="es-ES"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r>
                <a:rPr lang="es-ES" sz="2000" b="0" i="0" u="none" strike="noStrike" cap="none" dirty="0">
                  <a:solidFill>
                    <a:schemeClr val="lt1"/>
                  </a:solidFill>
                  <a:latin typeface="Open Sans"/>
                  <a:ea typeface="Open Sans"/>
                  <a:cs typeface="Open Sans"/>
                  <a:sym typeface="Open Sans"/>
                </a:rPr>
                <a:t>Desde el 2002, Research4Life ha facilitado a investigadores de más de 9.000 instituciones en más de 120 países de ingresos bajos y medianos el acceso en línea —gratis o a un precio reducido— a 100.000 revistas y libros </a:t>
              </a:r>
              <a:r>
                <a:rPr lang="es-ES" sz="2000" dirty="0">
                  <a:solidFill>
                    <a:schemeClr val="lt1"/>
                  </a:solidFill>
                  <a:latin typeface="Open Sans"/>
                  <a:ea typeface="Open Sans"/>
                  <a:cs typeface="Open Sans"/>
                  <a:sym typeface="Open Sans"/>
                </a:rPr>
                <a:t>en los ámbitos de</a:t>
              </a:r>
              <a:r>
                <a:rPr lang="es-ES" sz="2000" b="0" i="0" u="none" strike="noStrike" cap="none" dirty="0">
                  <a:solidFill>
                    <a:schemeClr val="lt1"/>
                  </a:solidFill>
                  <a:latin typeface="Open Sans"/>
                  <a:ea typeface="Open Sans"/>
                  <a:cs typeface="Open Sans"/>
                  <a:sym typeface="Open Sans"/>
                </a:rPr>
                <a:t> la salud, la agricultura, el medio ambiente, las ciencias aplicadas y el derecho.</a:t>
              </a:r>
            </a:p>
          </p:txBody>
        </p:sp>
      </p:grpSp>
      <p:sp>
        <p:nvSpPr>
          <p:cNvPr id="126" name="Google Shape;126;p40"/>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s-ES" sz="3600" dirty="0">
                <a:solidFill>
                  <a:srgbClr val="586F7C"/>
                </a:solidFill>
                <a:latin typeface="Open Sans"/>
                <a:ea typeface="Open Sans"/>
                <a:cs typeface="Open Sans"/>
                <a:sym typeface="Open Sans"/>
              </a:rPr>
              <a:t>Programas de Research4Life</a:t>
            </a:r>
          </a:p>
        </p:txBody>
      </p:sp>
      <p:sp>
        <p:nvSpPr>
          <p:cNvPr id="133" name="Google Shape;133;p41"/>
          <p:cNvSpPr txBox="1">
            <a:spLocks noGrp="1"/>
          </p:cNvSpPr>
          <p:nvPr>
            <p:ph type="body" idx="1"/>
          </p:nvPr>
        </p:nvSpPr>
        <p:spPr>
          <a:xfrm>
            <a:off x="680321" y="2004646"/>
            <a:ext cx="10725600" cy="4428126"/>
          </a:xfrm>
          <a:prstGeom prst="rect">
            <a:avLst/>
          </a:prstGeom>
          <a:noFill/>
          <a:ln>
            <a:noFill/>
          </a:ln>
        </p:spPr>
        <p:txBody>
          <a:bodyPr spcFirstLastPara="1" wrap="square" lIns="91425" tIns="45700" rIns="91425" bIns="45700" anchor="t" anchorCtr="0">
            <a:normAutofit/>
          </a:bodyPr>
          <a:lstStyle/>
          <a:p>
            <a:pPr marL="342900" lvl="0" indent="-342900" algn="l" rtl="0">
              <a:lnSpc>
                <a:spcPct val="200000"/>
              </a:lnSpc>
              <a:spcBef>
                <a:spcPts val="0"/>
              </a:spcBef>
              <a:spcAft>
                <a:spcPts val="0"/>
              </a:spcAft>
              <a:buClr>
                <a:schemeClr val="dk2"/>
              </a:buClr>
              <a:buSzPts val="2220"/>
              <a:buChar char="●"/>
            </a:pPr>
            <a:r>
              <a:rPr lang="es-ES" dirty="0">
                <a:solidFill>
                  <a:schemeClr val="dk1"/>
                </a:solidFill>
                <a:latin typeface="Open Sans"/>
                <a:ea typeface="Open Sans"/>
                <a:cs typeface="Open Sans"/>
                <a:sym typeface="Open Sans"/>
              </a:rPr>
              <a:t>Investigación en salud (Hinari)</a:t>
            </a:r>
          </a:p>
          <a:p>
            <a:pPr marL="342900" lvl="0" indent="-342900" algn="l" rtl="0">
              <a:lnSpc>
                <a:spcPct val="200000"/>
              </a:lnSpc>
              <a:spcBef>
                <a:spcPts val="0"/>
              </a:spcBef>
              <a:spcAft>
                <a:spcPts val="0"/>
              </a:spcAft>
              <a:buClr>
                <a:schemeClr val="dk2"/>
              </a:buClr>
              <a:buSzPts val="2220"/>
              <a:buChar char="●"/>
            </a:pPr>
            <a:r>
              <a:rPr lang="es-ES" dirty="0">
                <a:solidFill>
                  <a:schemeClr val="dk1"/>
                </a:solidFill>
                <a:latin typeface="Open Sans"/>
                <a:ea typeface="Open Sans"/>
                <a:cs typeface="Open Sans"/>
                <a:sym typeface="Open Sans"/>
              </a:rPr>
              <a:t>Investigación en la agricultura (AGORA)</a:t>
            </a:r>
            <a:endParaRPr lang="es-ES" dirty="0"/>
          </a:p>
          <a:p>
            <a:pPr marL="342900" lvl="0" indent="-342900" algn="l" rtl="0">
              <a:lnSpc>
                <a:spcPct val="200000"/>
              </a:lnSpc>
              <a:spcBef>
                <a:spcPts val="0"/>
              </a:spcBef>
              <a:spcAft>
                <a:spcPts val="0"/>
              </a:spcAft>
              <a:buClr>
                <a:schemeClr val="dk2"/>
              </a:buClr>
              <a:buSzPts val="2220"/>
              <a:buChar char="●"/>
            </a:pPr>
            <a:r>
              <a:rPr lang="es-ES" dirty="0">
                <a:solidFill>
                  <a:schemeClr val="dk1"/>
                </a:solidFill>
                <a:latin typeface="Open Sans"/>
                <a:ea typeface="Open Sans"/>
                <a:cs typeface="Open Sans"/>
                <a:sym typeface="Open Sans"/>
              </a:rPr>
              <a:t>Investigación en el medio ambiente (OARE)</a:t>
            </a:r>
          </a:p>
          <a:p>
            <a:pPr marL="342900" lvl="0" indent="-342900" algn="l" rtl="0">
              <a:lnSpc>
                <a:spcPct val="200000"/>
              </a:lnSpc>
              <a:spcBef>
                <a:spcPts val="0"/>
              </a:spcBef>
              <a:spcAft>
                <a:spcPts val="0"/>
              </a:spcAft>
              <a:buClr>
                <a:schemeClr val="dk2"/>
              </a:buClr>
              <a:buSzPts val="2220"/>
              <a:buChar char="●"/>
            </a:pPr>
            <a:r>
              <a:rPr lang="es-ES" dirty="0">
                <a:solidFill>
                  <a:schemeClr val="dk1"/>
                </a:solidFill>
                <a:latin typeface="Open Sans"/>
                <a:ea typeface="Open Sans"/>
                <a:cs typeface="Open Sans"/>
                <a:sym typeface="Open Sans"/>
              </a:rPr>
              <a:t>Investigación para el desarrollo y la innovación (ARDI)</a:t>
            </a:r>
          </a:p>
          <a:p>
            <a:pPr marL="342900" lvl="0" indent="-342900" algn="l" rtl="0">
              <a:lnSpc>
                <a:spcPct val="200000"/>
              </a:lnSpc>
              <a:spcBef>
                <a:spcPts val="0"/>
              </a:spcBef>
              <a:spcAft>
                <a:spcPts val="0"/>
              </a:spcAft>
              <a:buClr>
                <a:schemeClr val="dk2"/>
              </a:buClr>
              <a:buSzPts val="2220"/>
              <a:buChar char="●"/>
            </a:pPr>
            <a:r>
              <a:rPr lang="es-ES" dirty="0">
                <a:solidFill>
                  <a:schemeClr val="dk1"/>
                </a:solidFill>
                <a:latin typeface="Open Sans"/>
                <a:ea typeface="Open Sans"/>
                <a:cs typeface="Open Sans"/>
                <a:sym typeface="Open Sans"/>
              </a:rPr>
              <a:t>Investigación para la justicia mundial (GOALI)</a:t>
            </a:r>
          </a:p>
        </p:txBody>
      </p:sp>
      <p:sp>
        <p:nvSpPr>
          <p:cNvPr id="134" name="Google Shape;134;p41"/>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0" y="464282"/>
            <a:ext cx="798140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s-ES" dirty="0">
                <a:solidFill>
                  <a:srgbClr val="586F7C"/>
                </a:solidFill>
                <a:latin typeface="Open Sans"/>
                <a:ea typeface="Open Sans"/>
                <a:cs typeface="Open Sans"/>
                <a:sym typeface="Open Sans"/>
              </a:rPr>
              <a:t>Hinari: investigación para la salud</a:t>
            </a:r>
          </a:p>
        </p:txBody>
      </p:sp>
      <p:sp>
        <p:nvSpPr>
          <p:cNvPr id="141" name="Google Shape;141;p4"/>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sp>
        <p:nvSpPr>
          <p:cNvPr id="142" name="Google Shape;142;p4"/>
          <p:cNvSpPr txBox="1">
            <a:spLocks noGrp="1"/>
          </p:cNvSpPr>
          <p:nvPr>
            <p:ph type="body" idx="1"/>
          </p:nvPr>
        </p:nvSpPr>
        <p:spPr>
          <a:xfrm>
            <a:off x="170368" y="1830842"/>
            <a:ext cx="7180002" cy="485131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600"/>
              </a:spcBef>
              <a:spcAft>
                <a:spcPts val="600"/>
              </a:spcAft>
              <a:buClr>
                <a:schemeClr val="dk2"/>
              </a:buClr>
              <a:buSzPts val="2220"/>
              <a:buFont typeface="Open Sans"/>
              <a:buChar char="●"/>
            </a:pPr>
            <a:r>
              <a:rPr lang="es-ES" dirty="0">
                <a:solidFill>
                  <a:schemeClr val="dk1"/>
                </a:solidFill>
                <a:latin typeface="Open Sans"/>
                <a:ea typeface="Open Sans"/>
                <a:cs typeface="Open Sans"/>
                <a:sym typeface="Open Sans"/>
              </a:rPr>
              <a:t>Establecido en el 2002.</a:t>
            </a:r>
            <a:endParaRPr lang="es-ES" dirty="0"/>
          </a:p>
          <a:p>
            <a:pPr marL="228600" lvl="0" indent="-228600" algn="l" rtl="0">
              <a:lnSpc>
                <a:spcPct val="100000"/>
              </a:lnSpc>
              <a:spcBef>
                <a:spcPts val="600"/>
              </a:spcBef>
              <a:spcAft>
                <a:spcPts val="600"/>
              </a:spcAft>
              <a:buClr>
                <a:schemeClr val="dk2"/>
              </a:buClr>
              <a:buSzPts val="2220"/>
              <a:buFont typeface="Open Sans"/>
              <a:buChar char="●"/>
            </a:pPr>
            <a:r>
              <a:rPr lang="es-ES" dirty="0">
                <a:solidFill>
                  <a:schemeClr val="dk1"/>
                </a:solidFill>
                <a:latin typeface="Open Sans"/>
                <a:ea typeface="Open Sans"/>
                <a:cs typeface="Open Sans"/>
                <a:sym typeface="Open Sans"/>
              </a:rPr>
              <a:t>Gestionado por la Organización Mundial de la Salud (OMS) junto con la Biblioteca de la Universidad de Yale y 160 editoriales.</a:t>
            </a:r>
            <a:endParaRPr lang="es-ES" dirty="0"/>
          </a:p>
          <a:p>
            <a:pPr marL="228600" lvl="0" indent="-228600" algn="l" rtl="0">
              <a:lnSpc>
                <a:spcPct val="100000"/>
              </a:lnSpc>
              <a:spcBef>
                <a:spcPts val="600"/>
              </a:spcBef>
              <a:spcAft>
                <a:spcPts val="600"/>
              </a:spcAft>
              <a:buClr>
                <a:schemeClr val="dk2"/>
              </a:buClr>
              <a:buSzPts val="2220"/>
              <a:buFont typeface="Open Sans"/>
              <a:buChar char="●"/>
            </a:pPr>
            <a:r>
              <a:rPr lang="es-ES" dirty="0">
                <a:solidFill>
                  <a:schemeClr val="dk1"/>
                </a:solidFill>
                <a:latin typeface="Open Sans"/>
                <a:ea typeface="Open Sans"/>
                <a:cs typeface="Open Sans"/>
                <a:sym typeface="Open Sans"/>
              </a:rPr>
              <a:t>Brinda acceso a 15.000 revistas, 60.000 libros electrónicos y otros 105 recursos de información.</a:t>
            </a:r>
          </a:p>
        </p:txBody>
      </p:sp>
      <p:pic>
        <p:nvPicPr>
          <p:cNvPr id="143" name="Google Shape;143;p4"/>
          <p:cNvPicPr preferRelativeResize="0"/>
          <p:nvPr/>
        </p:nvPicPr>
        <p:blipFill rotWithShape="1">
          <a:blip r:embed="rId3">
            <a:alphaModFix/>
          </a:blip>
          <a:srcRect/>
          <a:stretch/>
        </p:blipFill>
        <p:spPr>
          <a:xfrm>
            <a:off x="7543800" y="2409093"/>
            <a:ext cx="4413675" cy="1836090"/>
          </a:xfrm>
          <a:prstGeom prst="rect">
            <a:avLst/>
          </a:prstGeom>
          <a:noFill/>
          <a:ln>
            <a:noFill/>
          </a:ln>
        </p:spPr>
      </p:pic>
      <p:sp>
        <p:nvSpPr>
          <p:cNvPr id="144" name="Google Shape;144;p4"/>
          <p:cNvSpPr txBox="1"/>
          <p:nvPr/>
        </p:nvSpPr>
        <p:spPr>
          <a:xfrm>
            <a:off x="7543800" y="4519246"/>
            <a:ext cx="411480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dirty="0">
                <a:solidFill>
                  <a:srgbClr val="000000"/>
                </a:solidFill>
                <a:latin typeface="Open Sans"/>
                <a:ea typeface="Open Sans"/>
                <a:cs typeface="Open Sans"/>
                <a:sym typeface="Open Sans"/>
              </a:rPr>
              <a:t>Disponible en </a:t>
            </a:r>
            <a:r>
              <a:rPr lang="es-ES" sz="2000" b="0" i="0" u="none" strike="noStrike" cap="none" dirty="0">
                <a:solidFill>
                  <a:srgbClr val="586F7C"/>
                </a:solidFill>
                <a:latin typeface="Open Sans"/>
                <a:ea typeface="Open Sans"/>
                <a:cs typeface="Open Sans"/>
                <a:sym typeface="Open Sans"/>
              </a:rPr>
              <a:t>https://www.who.int/hinari/es/</a:t>
            </a:r>
            <a:endParaRPr lang="es-ES" dirty="0"/>
          </a:p>
        </p:txBody>
      </p:sp>
      <p:cxnSp>
        <p:nvCxnSpPr>
          <p:cNvPr id="145" name="Google Shape;145;p4"/>
          <p:cNvCxnSpPr/>
          <p:nvPr/>
        </p:nvCxnSpPr>
        <p:spPr>
          <a:xfrm>
            <a:off x="7350370" y="2620108"/>
            <a:ext cx="0" cy="2110154"/>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0" y="343643"/>
            <a:ext cx="7789985"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s-ES" sz="3200" dirty="0">
                <a:solidFill>
                  <a:srgbClr val="586F7C"/>
                </a:solidFill>
                <a:latin typeface="Open Sans"/>
                <a:ea typeface="Open Sans"/>
                <a:cs typeface="Open Sans"/>
                <a:sym typeface="Open Sans"/>
              </a:rPr>
              <a:t>AGORA: </a:t>
            </a:r>
            <a:r>
              <a:rPr lang="es-ES_tradnl" sz="3200" dirty="0">
                <a:solidFill>
                  <a:srgbClr val="586F7C"/>
                </a:solidFill>
                <a:latin typeface="Open Sans"/>
                <a:ea typeface="Open Sans"/>
                <a:cs typeface="Open Sans"/>
                <a:sym typeface="Open Sans"/>
              </a:rPr>
              <a:t>acceso a la investigación mundial en línea sobre la agricultura</a:t>
            </a:r>
            <a:endParaRPr lang="es-ES" sz="3200" dirty="0">
              <a:solidFill>
                <a:srgbClr val="586F7C"/>
              </a:solidFill>
              <a:latin typeface="Open Sans"/>
              <a:ea typeface="Open Sans"/>
              <a:cs typeface="Open Sans"/>
              <a:sym typeface="Open Sans"/>
            </a:endParaRPr>
          </a:p>
        </p:txBody>
      </p:sp>
      <p:sp>
        <p:nvSpPr>
          <p:cNvPr id="152" name="Google Shape;152;p8"/>
          <p:cNvSpPr txBox="1">
            <a:spLocks noGrp="1"/>
          </p:cNvSpPr>
          <p:nvPr>
            <p:ph type="body" idx="1"/>
          </p:nvPr>
        </p:nvSpPr>
        <p:spPr>
          <a:xfrm>
            <a:off x="680321" y="2336872"/>
            <a:ext cx="5825987" cy="390566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Establecido en el 2003.</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Ofrece acceso gratuito o de bajo costo a una colección de 14.500 revistas y 27.000 libros, a más de 115 países.</a:t>
            </a:r>
            <a:endParaRPr lang="es-ES" dirty="0"/>
          </a:p>
          <a:p>
            <a:pPr marL="457200" lvl="0" indent="-381000" algn="l" rtl="0">
              <a:lnSpc>
                <a:spcPct val="90000"/>
              </a:lnSpc>
              <a:spcBef>
                <a:spcPts val="1000"/>
              </a:spcBef>
              <a:spcAft>
                <a:spcPts val="0"/>
              </a:spcAft>
              <a:buClr>
                <a:schemeClr val="dk1"/>
              </a:buClr>
              <a:buSzPts val="2400"/>
              <a:buChar char="●"/>
            </a:pPr>
            <a:r>
              <a:rPr lang="es-ES" dirty="0">
                <a:solidFill>
                  <a:schemeClr val="dk1"/>
                </a:solidFill>
                <a:latin typeface="Open Sans"/>
                <a:ea typeface="Open Sans"/>
                <a:cs typeface="Open Sans"/>
                <a:sym typeface="Open Sans"/>
              </a:rPr>
              <a:t>Para estudiantes, profesores e investigadores de los ámbitos de la agricultura y las ciencias biológicas en el mundo en desarrollo.</a:t>
            </a:r>
            <a:endParaRPr lang="es-ES" dirty="0"/>
          </a:p>
          <a:p>
            <a:pPr marL="457200" lvl="0" indent="-228600" algn="l" rtl="0">
              <a:lnSpc>
                <a:spcPct val="90000"/>
              </a:lnSpc>
              <a:spcBef>
                <a:spcPts val="1000"/>
              </a:spcBef>
              <a:spcAft>
                <a:spcPts val="0"/>
              </a:spcAft>
              <a:buClr>
                <a:schemeClr val="dk1"/>
              </a:buClr>
              <a:buSzPts val="2400"/>
              <a:buNone/>
            </a:pPr>
            <a:endParaRPr lang="es-ES"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None/>
            </a:pPr>
            <a:endParaRPr lang="es-ES" dirty="0">
              <a:solidFill>
                <a:schemeClr val="dk1"/>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dk1"/>
              </a:buClr>
              <a:buSzPts val="2400"/>
              <a:buNone/>
            </a:pPr>
            <a:endParaRPr lang="es-ES" dirty="0">
              <a:solidFill>
                <a:schemeClr val="dk1"/>
              </a:solidFill>
              <a:latin typeface="Open Sans"/>
              <a:ea typeface="Open Sans"/>
              <a:cs typeface="Open Sans"/>
              <a:sym typeface="Open Sans"/>
            </a:endParaRPr>
          </a:p>
        </p:txBody>
      </p:sp>
      <p:sp>
        <p:nvSpPr>
          <p:cNvPr id="153" name="Google Shape;153;p8"/>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s-ES" dirty="0"/>
              <a:t>3/2/2020</a:t>
            </a:r>
          </a:p>
        </p:txBody>
      </p:sp>
      <p:pic>
        <p:nvPicPr>
          <p:cNvPr id="154" name="Google Shape;154;p8"/>
          <p:cNvPicPr preferRelativeResize="0"/>
          <p:nvPr/>
        </p:nvPicPr>
        <p:blipFill rotWithShape="1">
          <a:blip r:embed="rId3">
            <a:alphaModFix/>
          </a:blip>
          <a:srcRect/>
          <a:stretch/>
        </p:blipFill>
        <p:spPr>
          <a:xfrm>
            <a:off x="6840415" y="2938413"/>
            <a:ext cx="4967444" cy="1690540"/>
          </a:xfrm>
          <a:prstGeom prst="rect">
            <a:avLst/>
          </a:prstGeom>
          <a:noFill/>
          <a:ln>
            <a:noFill/>
          </a:ln>
        </p:spPr>
      </p:pic>
      <p:sp>
        <p:nvSpPr>
          <p:cNvPr id="155" name="Google Shape;155;p8"/>
          <p:cNvSpPr txBox="1"/>
          <p:nvPr/>
        </p:nvSpPr>
        <p:spPr>
          <a:xfrm>
            <a:off x="6840415" y="4818185"/>
            <a:ext cx="496744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0" i="0" u="none" strike="noStrike" cap="none" dirty="0">
                <a:solidFill>
                  <a:srgbClr val="000000"/>
                </a:solidFill>
                <a:latin typeface="Open Sans"/>
                <a:ea typeface="Open Sans"/>
                <a:cs typeface="Open Sans"/>
                <a:sym typeface="Open Sans"/>
              </a:rPr>
              <a:t>Disponible en </a:t>
            </a:r>
            <a:r>
              <a:rPr lang="es-ES" sz="2000" b="0" i="0" u="none" strike="noStrike" cap="none" dirty="0">
                <a:solidFill>
                  <a:srgbClr val="F8981D"/>
                </a:solidFill>
                <a:latin typeface="Open Sans"/>
                <a:ea typeface="Open Sans"/>
                <a:cs typeface="Open Sans"/>
                <a:sym typeface="Open Sans"/>
              </a:rPr>
              <a:t>http://www.fao.org/agora/es/</a:t>
            </a:r>
            <a:endParaRPr lang="es-ES" dirty="0"/>
          </a:p>
        </p:txBody>
      </p:sp>
      <p:cxnSp>
        <p:nvCxnSpPr>
          <p:cNvPr id="156" name="Google Shape;156;p8"/>
          <p:cNvCxnSpPr/>
          <p:nvPr/>
        </p:nvCxnSpPr>
        <p:spPr>
          <a:xfrm>
            <a:off x="6506308" y="3077308"/>
            <a:ext cx="0" cy="1951892"/>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600"/>
              </a:spcBef>
              <a:spcAft>
                <a:spcPts val="600"/>
              </a:spcAft>
              <a:buClr>
                <a:schemeClr val="dk1"/>
              </a:buClr>
              <a:buSzPts val="3200"/>
              <a:buNone/>
            </a:pPr>
            <a:r>
              <a:rPr lang="es-ES" sz="3200" dirty="0">
                <a:solidFill>
                  <a:srgbClr val="586F7C"/>
                </a:solidFill>
                <a:latin typeface="Open Sans"/>
                <a:ea typeface="Open Sans"/>
                <a:cs typeface="Open Sans"/>
                <a:sym typeface="Open Sans"/>
              </a:rPr>
              <a:t>OARE: investigación </a:t>
            </a:r>
            <a:br>
              <a:rPr lang="es-ES" sz="3200" dirty="0">
                <a:solidFill>
                  <a:srgbClr val="586F7C"/>
                </a:solidFill>
                <a:latin typeface="Open Sans"/>
                <a:ea typeface="Open Sans"/>
                <a:cs typeface="Open Sans"/>
                <a:sym typeface="Open Sans"/>
              </a:rPr>
            </a:br>
            <a:r>
              <a:rPr lang="es-ES" sz="3200" dirty="0">
                <a:solidFill>
                  <a:srgbClr val="586F7C"/>
                </a:solidFill>
                <a:latin typeface="Open Sans"/>
                <a:ea typeface="Open Sans"/>
                <a:cs typeface="Open Sans"/>
                <a:sym typeface="Open Sans"/>
              </a:rPr>
              <a:t>en el medio ambiente</a:t>
            </a:r>
          </a:p>
        </p:txBody>
      </p:sp>
      <p:sp>
        <p:nvSpPr>
          <p:cNvPr id="163" name="Google Shape;163;p9"/>
          <p:cNvSpPr txBox="1">
            <a:spLocks noGrp="1"/>
          </p:cNvSpPr>
          <p:nvPr>
            <p:ph type="body" idx="1"/>
          </p:nvPr>
        </p:nvSpPr>
        <p:spPr>
          <a:xfrm>
            <a:off x="-1" y="1703132"/>
            <a:ext cx="6998677" cy="481818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600"/>
              </a:spcAft>
              <a:buClr>
                <a:schemeClr val="dk2"/>
              </a:buClr>
              <a:buSzPts val="2000"/>
              <a:buChar char="●"/>
            </a:pPr>
            <a:r>
              <a:rPr lang="es-ES" sz="2000" dirty="0">
                <a:solidFill>
                  <a:schemeClr val="dk1"/>
                </a:solidFill>
                <a:latin typeface="Open Sans"/>
                <a:ea typeface="Open Sans"/>
                <a:cs typeface="Open Sans"/>
                <a:sym typeface="Open Sans"/>
              </a:rPr>
              <a:t>Establecido en el 2006.</a:t>
            </a:r>
            <a:endParaRPr lang="es-ES" sz="2000" dirty="0"/>
          </a:p>
          <a:p>
            <a:pPr marL="342900" lvl="0" indent="-342900" algn="l" rtl="0">
              <a:lnSpc>
                <a:spcPct val="100000"/>
              </a:lnSpc>
              <a:spcBef>
                <a:spcPts val="600"/>
              </a:spcBef>
              <a:spcAft>
                <a:spcPts val="600"/>
              </a:spcAft>
              <a:buClr>
                <a:schemeClr val="dk2"/>
              </a:buClr>
              <a:buSzPts val="2000"/>
              <a:buChar char="●"/>
            </a:pPr>
            <a:r>
              <a:rPr lang="es-ES" sz="2000" dirty="0">
                <a:solidFill>
                  <a:schemeClr val="dk1"/>
                </a:solidFill>
                <a:latin typeface="Open Sans"/>
                <a:ea typeface="Open Sans"/>
                <a:cs typeface="Open Sans"/>
                <a:sym typeface="Open Sans"/>
              </a:rPr>
              <a:t>Gestionado por el Programa de las Naciones Unidas para el Medio Ambiente (PNUMA), junto con la Universidad de Yale y 65 editoriales.</a:t>
            </a:r>
            <a:endParaRPr lang="es-ES" sz="2000" dirty="0"/>
          </a:p>
          <a:p>
            <a:pPr marL="342900" lvl="0" indent="-342900" algn="l" rtl="0">
              <a:lnSpc>
                <a:spcPct val="100000"/>
              </a:lnSpc>
              <a:spcBef>
                <a:spcPts val="600"/>
              </a:spcBef>
              <a:spcAft>
                <a:spcPts val="600"/>
              </a:spcAft>
              <a:buClr>
                <a:schemeClr val="dk2"/>
              </a:buClr>
              <a:buSzPts val="2000"/>
              <a:buChar char="●"/>
            </a:pPr>
            <a:r>
              <a:rPr lang="es-ES" sz="2000" dirty="0">
                <a:solidFill>
                  <a:schemeClr val="dk1"/>
                </a:solidFill>
                <a:latin typeface="Open Sans"/>
                <a:ea typeface="Open Sans"/>
                <a:cs typeface="Open Sans"/>
                <a:sym typeface="Open Sans"/>
              </a:rPr>
              <a:t>Brinda acceso a 11.500 revistas, 27.000 libros electrónicos y otros 40 recursos de información.</a:t>
            </a:r>
            <a:endParaRPr lang="es-ES" sz="2000" dirty="0"/>
          </a:p>
          <a:p>
            <a:pPr marL="342900" lvl="0" indent="-342900" algn="l" rtl="0">
              <a:lnSpc>
                <a:spcPct val="100000"/>
              </a:lnSpc>
              <a:spcBef>
                <a:spcPts val="600"/>
              </a:spcBef>
              <a:spcAft>
                <a:spcPts val="600"/>
              </a:spcAft>
              <a:buClr>
                <a:schemeClr val="dk2"/>
              </a:buClr>
              <a:buSzPts val="2000"/>
              <a:buChar char="●"/>
            </a:pPr>
            <a:r>
              <a:rPr lang="es-ES" sz="2000" dirty="0">
                <a:solidFill>
                  <a:schemeClr val="dk1"/>
                </a:solidFill>
                <a:latin typeface="Open Sans"/>
                <a:ea typeface="Open Sans"/>
                <a:cs typeface="Open Sans"/>
                <a:sym typeface="Open Sans"/>
              </a:rPr>
              <a:t>Abarca disciplinas como entorno natural, toxicología y contaminación ambiental, zoología, botánica, ecología, etc.</a:t>
            </a:r>
          </a:p>
        </p:txBody>
      </p:sp>
      <p:sp>
        <p:nvSpPr>
          <p:cNvPr id="164" name="Google Shape;164;p9"/>
          <p:cNvSpPr txBox="1">
            <a:spLocks noGrp="1"/>
          </p:cNvSpPr>
          <p:nvPr>
            <p:ph type="dt" idx="10"/>
          </p:nvPr>
        </p:nvSpPr>
        <p:spPr>
          <a:xfrm>
            <a:off x="9357855" y="65456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600"/>
              </a:spcBef>
              <a:spcAft>
                <a:spcPts val="600"/>
              </a:spcAft>
              <a:buSzPts val="1400"/>
              <a:buNone/>
            </a:pPr>
            <a:r>
              <a:rPr lang="es-ES" dirty="0"/>
              <a:t>3/2/2020</a:t>
            </a:r>
          </a:p>
        </p:txBody>
      </p:sp>
      <p:pic>
        <p:nvPicPr>
          <p:cNvPr id="165" name="Google Shape;165;p9"/>
          <p:cNvPicPr preferRelativeResize="0"/>
          <p:nvPr/>
        </p:nvPicPr>
        <p:blipFill rotWithShape="1">
          <a:blip r:embed="rId3">
            <a:alphaModFix/>
          </a:blip>
          <a:srcRect/>
          <a:stretch/>
        </p:blipFill>
        <p:spPr>
          <a:xfrm>
            <a:off x="7190906" y="2439841"/>
            <a:ext cx="4333898" cy="1865222"/>
          </a:xfrm>
          <a:prstGeom prst="rect">
            <a:avLst/>
          </a:prstGeom>
          <a:noFill/>
          <a:ln>
            <a:noFill/>
          </a:ln>
        </p:spPr>
      </p:pic>
      <p:sp>
        <p:nvSpPr>
          <p:cNvPr id="166" name="Google Shape;166;p9"/>
          <p:cNvSpPr txBox="1"/>
          <p:nvPr/>
        </p:nvSpPr>
        <p:spPr>
          <a:xfrm>
            <a:off x="7350369" y="4484077"/>
            <a:ext cx="4750686" cy="861734"/>
          </a:xfrm>
          <a:prstGeom prst="rect">
            <a:avLst/>
          </a:prstGeom>
          <a:noFill/>
          <a:ln>
            <a:noFill/>
          </a:ln>
        </p:spPr>
        <p:txBody>
          <a:bodyPr spcFirstLastPara="1" wrap="square" lIns="91425" tIns="45700" rIns="91425" bIns="45700" anchor="t" anchorCtr="0">
            <a:spAutoFit/>
          </a:bodyPr>
          <a:lstStyle/>
          <a:p>
            <a:pPr marL="0" marR="0" lvl="0" indent="0" algn="l" rtl="0">
              <a:spcBef>
                <a:spcPts val="600"/>
              </a:spcBef>
              <a:spcAft>
                <a:spcPts val="600"/>
              </a:spcAft>
              <a:buNone/>
            </a:pPr>
            <a:r>
              <a:rPr lang="es-ES" sz="2000" b="0" i="0" u="none" strike="noStrike" cap="none" dirty="0">
                <a:solidFill>
                  <a:srgbClr val="000000"/>
                </a:solidFill>
                <a:latin typeface="Open Sans"/>
                <a:ea typeface="Open Sans"/>
                <a:cs typeface="Open Sans"/>
                <a:sym typeface="Open Sans"/>
              </a:rPr>
              <a:t>Disponible en </a:t>
            </a:r>
            <a:r>
              <a:rPr lang="es-ES" sz="2000" b="0" i="0" u="sng" strike="noStrike" cap="none" dirty="0">
                <a:solidFill>
                  <a:srgbClr val="51B948"/>
                </a:solidFill>
                <a:latin typeface="Open Sans"/>
                <a:ea typeface="Open Sans"/>
                <a:cs typeface="Open Sans"/>
                <a:sym typeface="Open Sans"/>
                <a:hlinkClick r:id="rId4"/>
              </a:rPr>
              <a:t>http://www.unenvironment.org/oare</a:t>
            </a:r>
            <a:endParaRPr lang="es-ES" sz="2000" b="0" i="0" u="none" strike="noStrike" cap="none" dirty="0">
              <a:solidFill>
                <a:srgbClr val="51B948"/>
              </a:solidFill>
              <a:latin typeface="Open Sans"/>
              <a:ea typeface="Open Sans"/>
              <a:cs typeface="Open Sans"/>
              <a:sym typeface="Open Sans"/>
            </a:endParaRPr>
          </a:p>
        </p:txBody>
      </p:sp>
      <p:cxnSp>
        <p:nvCxnSpPr>
          <p:cNvPr id="167" name="Google Shape;167;p9"/>
          <p:cNvCxnSpPr/>
          <p:nvPr/>
        </p:nvCxnSpPr>
        <p:spPr>
          <a:xfrm>
            <a:off x="6998676" y="2602523"/>
            <a:ext cx="0" cy="2461846"/>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69FE739999C447A76F1EF8B3FD66E4" ma:contentTypeVersion="13" ma:contentTypeDescription="Create a new document." ma:contentTypeScope="" ma:versionID="63c67376724b600441e7a1a2ca9761a8">
  <xsd:schema xmlns:xsd="http://www.w3.org/2001/XMLSchema" xmlns:xs="http://www.w3.org/2001/XMLSchema" xmlns:p="http://schemas.microsoft.com/office/2006/metadata/properties" xmlns:ns3="4655c133-e14e-4d88-8fbc-c3b347145ec5" xmlns:ns4="64ced670-a384-4657-ba0f-fc07d30f5a44" targetNamespace="http://schemas.microsoft.com/office/2006/metadata/properties" ma:root="true" ma:fieldsID="6e6f71b9e16a20e6e380905fa475fa86" ns3:_="" ns4:_="">
    <xsd:import namespace="4655c133-e14e-4d88-8fbc-c3b347145ec5"/>
    <xsd:import namespace="64ced670-a384-4657-ba0f-fc07d30f5a4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5c133-e14e-4d88-8fbc-c3b347145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ced670-a384-4657-ba0f-fc07d30f5a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F2C427-3B97-4AF9-9956-03C7E2770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5c133-e14e-4d88-8fbc-c3b347145ec5"/>
    <ds:schemaRef ds:uri="64ced670-a384-4657-ba0f-fc07d30f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3C99EE-9F46-43B9-A76B-F32548F31D8A}">
  <ds:schemaRefs>
    <ds:schemaRef ds:uri="http://schemas.microsoft.com/sharepoint/v3/contenttype/forms"/>
  </ds:schemaRefs>
</ds:datastoreItem>
</file>

<file path=customXml/itemProps3.xml><?xml version="1.0" encoding="utf-8"?>
<ds:datastoreItem xmlns:ds="http://schemas.openxmlformats.org/officeDocument/2006/customXml" ds:itemID="{778E6C36-900A-4E26-AE4B-6BCCE6F775C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1291</TotalTime>
  <Words>3178</Words>
  <Application>Microsoft Office PowerPoint</Application>
  <PresentationFormat>Widescreen</PresentationFormat>
  <Paragraphs>247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Trebuchet MS</vt:lpstr>
      <vt:lpstr>Gill Sans</vt:lpstr>
      <vt:lpstr>Open Sans</vt:lpstr>
      <vt:lpstr>Arial Rounded</vt:lpstr>
      <vt:lpstr>Arial</vt:lpstr>
      <vt:lpstr>Calibri</vt:lpstr>
      <vt:lpstr>Simple Light</vt:lpstr>
      <vt:lpstr>         COMUNICACIÓN ACADÉMICA Y RESEARCH4LIFE </vt:lpstr>
      <vt:lpstr>Resumen de la lección</vt:lpstr>
      <vt:lpstr>Objetivos didácticos</vt:lpstr>
      <vt:lpstr>Introducción  </vt:lpstr>
      <vt:lpstr>¿Qué es Research4Life?</vt:lpstr>
      <vt:lpstr>Programas de Research4Life</vt:lpstr>
      <vt:lpstr>Hinari: investigación para la salud</vt:lpstr>
      <vt:lpstr>AGORA: acceso a la investigación mundial en línea sobre la agricultura</vt:lpstr>
      <vt:lpstr>OARE: investigación  en el medio ambiente</vt:lpstr>
      <vt:lpstr>ARDI: investigación  para el desarrollo y la innovación</vt:lpstr>
      <vt:lpstr>GOALI: Investigación  para la justicia mundial</vt:lpstr>
      <vt:lpstr>Elegibilidad </vt:lpstr>
      <vt:lpstr>Requisitos de los países</vt:lpstr>
      <vt:lpstr>Países del grupo A y del grupo B</vt:lpstr>
      <vt:lpstr>Países del grupo A y del grupo B</vt:lpstr>
      <vt:lpstr>Acuerdo y condiciones de uso  de Research4Life  </vt:lpstr>
      <vt:lpstr>Research4Life PERMITE a las instituciones beneficiarias y a sus usuarios autorizados:</vt:lpstr>
      <vt:lpstr>Research4Life NO PERMITE a las instituciones beneficiarias y a sus usuarios autorizados: </vt:lpstr>
      <vt:lpstr>Inscribirse en los programas  de Research4Life</vt:lpstr>
      <vt:lpstr>Acceso a Research4Life</vt:lpstr>
      <vt:lpstr>Servicio de asistencia  a los usuarios de Research4Life </vt:lpstr>
      <vt:lpstr>En síntesis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  AND RESEARCH4LIFE</dc:title>
  <dc:creator>Marcia Mabhula</dc:creator>
  <cp:lastModifiedBy>Pereira dos Santos, Ms. Eliane (WDC)</cp:lastModifiedBy>
  <cp:revision>20</cp:revision>
  <dcterms:created xsi:type="dcterms:W3CDTF">2020-02-14T15:04:15Z</dcterms:created>
  <dcterms:modified xsi:type="dcterms:W3CDTF">2021-02-02T22:21:12Z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AE88D433-69CE-411E-BF9D-2827A131FD9B</vt:lpwstr>
  </property>
  <property fmtid="{D5CDD505-2E9C-101B-9397-08002B2CF9AE}" pid="6" name="ArticulateProjectFull">
    <vt:lpwstr>D:\R4Life\F2F Materials\20200331_M1_L1.3EN.Research4Life.ppta</vt:lpwstr>
  </property>
  <property fmtid="{D5CDD505-2E9C-101B-9397-08002B2CF9AE}" pid="7" name="PAHOMTS_FileType">
    <vt:lpwstr>RAW</vt:lpwstr>
  </property>
  <property fmtid="{D5CDD505-2E9C-101B-9397-08002B2CF9AE}" pid="8" name="PAHOMTS_JobNumber">
    <vt:lpwstr>ES1658</vt:lpwstr>
  </property>
  <property fmtid="{D5CDD505-2E9C-101B-9397-08002B2CF9AE}" pid="9" name="ContentTypeId">
    <vt:lpwstr>0x0101007C69FE739999C447A76F1EF8B3FD66E4</vt:lpwstr>
  </property>
</Properties>
</file>