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705" r:id="rId5"/>
    <p:sldMasterId id="2147483737" r:id="rId6"/>
    <p:sldMasterId id="2147483771" r:id="rId7"/>
  </p:sldMasterIdLst>
  <p:notesMasterIdLst>
    <p:notesMasterId r:id="rId21"/>
  </p:notesMasterIdLst>
  <p:sldIdLst>
    <p:sldId id="332" r:id="rId8"/>
    <p:sldId id="402" r:id="rId9"/>
    <p:sldId id="412" r:id="rId10"/>
    <p:sldId id="415" r:id="rId11"/>
    <p:sldId id="417" r:id="rId12"/>
    <p:sldId id="434" r:id="rId13"/>
    <p:sldId id="408" r:id="rId14"/>
    <p:sldId id="396" r:id="rId15"/>
    <p:sldId id="420" r:id="rId16"/>
    <p:sldId id="433" r:id="rId17"/>
    <p:sldId id="432" r:id="rId18"/>
    <p:sldId id="418" r:id="rId19"/>
    <p:sldId id="389" r:id="rId2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cken, James Rollo Caspar (ELS-LOW)" initials="PJRC(" lastIdx="0" clrIdx="0">
    <p:extLst>
      <p:ext uri="{19B8F6BF-5375-455C-9EA6-DF929625EA0E}">
        <p15:presenceInfo xmlns:p15="http://schemas.microsoft.com/office/powerpoint/2012/main" userId="S-1-5-21-1606980848-484763869-725345543-218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3E"/>
    <a:srgbClr val="3AABF0"/>
    <a:srgbClr val="004F68"/>
    <a:srgbClr val="1B4853"/>
    <a:srgbClr val="505050"/>
    <a:srgbClr val="2B96D7"/>
    <a:srgbClr val="1E4852"/>
    <a:srgbClr val="333333"/>
    <a:srgbClr val="1E4851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4250" autoAdjust="0"/>
  </p:normalViewPr>
  <p:slideViewPr>
    <p:cSldViewPr snapToGrid="0" snapToObjects="1">
      <p:cViewPr varScale="1">
        <p:scale>
          <a:sx n="68" d="100"/>
          <a:sy n="68" d="100"/>
        </p:scale>
        <p:origin x="10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ra, Priyanka (ELS-AMS)" userId="91c8a9c2-ef95-4e2d-88d2-e807db819719" providerId="ADAL" clId="{194A1425-D708-4D40-9B27-85FDBE1F9168}"/>
    <pc:docChg chg="custSel modSld">
      <pc:chgData name="Kalra, Priyanka (ELS-AMS)" userId="91c8a9c2-ef95-4e2d-88d2-e807db819719" providerId="ADAL" clId="{194A1425-D708-4D40-9B27-85FDBE1F9168}" dt="2021-02-15T10:22:34.470" v="17" actId="368"/>
      <pc:docMkLst>
        <pc:docMk/>
      </pc:docMkLst>
      <pc:sldChg chg="modNotes">
        <pc:chgData name="Kalra, Priyanka (ELS-AMS)" userId="91c8a9c2-ef95-4e2d-88d2-e807db819719" providerId="ADAL" clId="{194A1425-D708-4D40-9B27-85FDBE1F9168}" dt="2021-02-15T10:22:34.442" v="9" actId="368"/>
        <pc:sldMkLst>
          <pc:docMk/>
          <pc:sldMk cId="708308486" sldId="396"/>
        </pc:sldMkLst>
      </pc:sldChg>
      <pc:sldChg chg="modNotes">
        <pc:chgData name="Kalra, Priyanka (ELS-AMS)" userId="91c8a9c2-ef95-4e2d-88d2-e807db819719" providerId="ADAL" clId="{194A1425-D708-4D40-9B27-85FDBE1F9168}" dt="2021-02-15T10:22:34.430" v="7" actId="368"/>
        <pc:sldMkLst>
          <pc:docMk/>
          <pc:sldMk cId="288547991" sldId="408"/>
        </pc:sldMkLst>
      </pc:sldChg>
      <pc:sldChg chg="modNotes">
        <pc:chgData name="Kalra, Priyanka (ELS-AMS)" userId="91c8a9c2-ef95-4e2d-88d2-e807db819719" providerId="ADAL" clId="{194A1425-D708-4D40-9B27-85FDBE1F9168}" dt="2021-02-15T10:22:34.410" v="1" actId="368"/>
        <pc:sldMkLst>
          <pc:docMk/>
          <pc:sldMk cId="2895827336" sldId="412"/>
        </pc:sldMkLst>
      </pc:sldChg>
      <pc:sldChg chg="modNotes">
        <pc:chgData name="Kalra, Priyanka (ELS-AMS)" userId="91c8a9c2-ef95-4e2d-88d2-e807db819719" providerId="ADAL" clId="{194A1425-D708-4D40-9B27-85FDBE1F9168}" dt="2021-02-15T10:22:34.420" v="3" actId="368"/>
        <pc:sldMkLst>
          <pc:docMk/>
          <pc:sldMk cId="3150902584" sldId="415"/>
        </pc:sldMkLst>
      </pc:sldChg>
      <pc:sldChg chg="modNotes">
        <pc:chgData name="Kalra, Priyanka (ELS-AMS)" userId="91c8a9c2-ef95-4e2d-88d2-e807db819719" providerId="ADAL" clId="{194A1425-D708-4D40-9B27-85FDBE1F9168}" dt="2021-02-15T10:22:34.420" v="5" actId="368"/>
        <pc:sldMkLst>
          <pc:docMk/>
          <pc:sldMk cId="2798276388" sldId="417"/>
        </pc:sldMkLst>
      </pc:sldChg>
      <pc:sldChg chg="modNotes">
        <pc:chgData name="Kalra, Priyanka (ELS-AMS)" userId="91c8a9c2-ef95-4e2d-88d2-e807db819719" providerId="ADAL" clId="{194A1425-D708-4D40-9B27-85FDBE1F9168}" dt="2021-02-15T10:22:34.470" v="17" actId="368"/>
        <pc:sldMkLst>
          <pc:docMk/>
          <pc:sldMk cId="3648786602" sldId="418"/>
        </pc:sldMkLst>
      </pc:sldChg>
      <pc:sldChg chg="modNotes">
        <pc:chgData name="Kalra, Priyanka (ELS-AMS)" userId="91c8a9c2-ef95-4e2d-88d2-e807db819719" providerId="ADAL" clId="{194A1425-D708-4D40-9B27-85FDBE1F9168}" dt="2021-02-15T10:22:34.450" v="11" actId="368"/>
        <pc:sldMkLst>
          <pc:docMk/>
          <pc:sldMk cId="2595116158" sldId="420"/>
        </pc:sldMkLst>
      </pc:sldChg>
      <pc:sldChg chg="modNotes">
        <pc:chgData name="Kalra, Priyanka (ELS-AMS)" userId="91c8a9c2-ef95-4e2d-88d2-e807db819719" providerId="ADAL" clId="{194A1425-D708-4D40-9B27-85FDBE1F9168}" dt="2021-02-15T10:22:34.460" v="15" actId="368"/>
        <pc:sldMkLst>
          <pc:docMk/>
          <pc:sldMk cId="1673590377" sldId="432"/>
        </pc:sldMkLst>
      </pc:sldChg>
      <pc:sldChg chg="modNotes">
        <pc:chgData name="Kalra, Priyanka (ELS-AMS)" userId="91c8a9c2-ef95-4e2d-88d2-e807db819719" providerId="ADAL" clId="{194A1425-D708-4D40-9B27-85FDBE1F9168}" dt="2021-02-15T10:22:34.450" v="13" actId="368"/>
        <pc:sldMkLst>
          <pc:docMk/>
          <pc:sldMk cId="363935520" sldId="4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7EF0-8823-4A67-BA1E-8346EF8AC83B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55C2-B58D-463F-9666-3FDCBEFAF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9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72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52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79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9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9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4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9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2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755C2-B58D-463F-9666-3FDCBEFAFBD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100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0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55C2-B58D-463F-9666-3FDCBEFAFB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4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-1270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365" y="179775"/>
            <a:ext cx="1985954" cy="2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71976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639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805161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489399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_Appendix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5018" cy="6858000"/>
          </a:xfrm>
          <a:prstGeom prst="rect">
            <a:avLst/>
          </a:prstGeom>
        </p:spPr>
      </p:pic>
      <p:pic>
        <p:nvPicPr>
          <p:cNvPr id="5" name="Picture 4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896270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 Slide Title and Multiple Lines If Necessary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6268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2583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193722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80301" y="434176"/>
            <a:ext cx="7631237" cy="793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80301" y="1415142"/>
            <a:ext cx="8812301" cy="4924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180301" y="94346"/>
            <a:ext cx="8812301" cy="215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14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180301" y="6634426"/>
            <a:ext cx="7660197" cy="201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50" baseline="0">
                <a:latin typeface="Arial"/>
                <a:ea typeface="Arial"/>
                <a:cs typeface="Arial"/>
                <a:sym typeface="A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731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6"/>
          </p:nvPr>
        </p:nvSpPr>
        <p:spPr>
          <a:xfrm>
            <a:off x="687388" y="1339850"/>
            <a:ext cx="8226425" cy="52466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5297"/>
            <a:ext cx="7002463" cy="485775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2400" b="0" i="0" baseline="0">
                <a:solidFill>
                  <a:srgbClr val="3E9DAE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74977" y="6003"/>
            <a:ext cx="457201" cy="48506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rgbClr val="3E9DAE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F05A-26A4-4E72-A7D7-8D2C46605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92150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Add section header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|   </a:t>
            </a:r>
            <a:fld id="{728046A9-96D9-4459-A3D9-D37F0BFE6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06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00">
                <a:solidFill>
                  <a:schemeClr val="bg1"/>
                </a:solidFill>
              </a:rPr>
              <a:t>   |   </a:t>
            </a:r>
            <a:fld id="{D1C68A13-5711-4543-8114-52880EE9ACC3}" type="slidenum">
              <a:rPr lang="en-US" altLang="en-US" sz="700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altLang="en-US" sz="70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10316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00">
                <a:solidFill>
                  <a:schemeClr val="bg1"/>
                </a:solidFill>
              </a:rPr>
              <a:t>   |   </a:t>
            </a:r>
            <a:fld id="{4BA84949-180E-4C3F-BC5A-12A845EC241B}" type="slidenum">
              <a:rPr lang="en-US" altLang="en-US" sz="700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altLang="en-US" sz="70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660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00">
                <a:solidFill>
                  <a:schemeClr val="bg1"/>
                </a:solidFill>
              </a:rPr>
              <a:t>   |   </a:t>
            </a:r>
            <a:fld id="{CC412345-EE3D-4EE0-8045-22E5784923D7}" type="slidenum">
              <a:rPr lang="en-US" altLang="en-US" sz="700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altLang="en-US" sz="7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870938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 |   </a:t>
            </a:r>
            <a:fld id="{1636B184-A160-4B08-8E7C-80AACC198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13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2413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365" y="168345"/>
            <a:ext cx="1985954" cy="2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5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7594271" cy="125508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6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Cover Slide Title With Room For Second Line </a:t>
            </a:r>
            <a:r>
              <a:rPr lang="en-US"/>
              <a:t>If Necessary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2816016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679769"/>
            <a:ext cx="2078508" cy="26861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XX_XX_XX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291842"/>
            <a:ext cx="3913188" cy="2724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168" y="228042"/>
            <a:ext cx="2142835" cy="2269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1562" y="249859"/>
            <a:ext cx="985882" cy="14714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7513"/>
            <a:ext cx="9144000" cy="4714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050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050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05050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835743"/>
            <a:ext cx="8238319" cy="380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0">
                <a:solidFill>
                  <a:srgbClr val="3AABF0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288740" y="6398256"/>
            <a:ext cx="587784" cy="336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505050"/>
                </a:solidFill>
              </a:rPr>
              <a:t>   |   </a:t>
            </a:r>
            <a:fld id="{DA15E891-66B8-4B28-AB8F-05A4B1DE573C}" type="slidenum">
              <a:rPr lang="en-US" sz="800" smtClean="0">
                <a:solidFill>
                  <a:srgbClr val="505050"/>
                </a:solidFill>
              </a:rPr>
              <a:pPr/>
              <a:t>‹#›</a:t>
            </a:fld>
            <a:endParaRPr lang="en-US" sz="800" dirty="0">
              <a:solidFill>
                <a:srgbClr val="505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0" y="96987"/>
            <a:ext cx="2020866" cy="459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90" y="162699"/>
            <a:ext cx="1301393" cy="3327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5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7594271" cy="125508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6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Cover Slide Title With Room For Second Line If Necessary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2816016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679769"/>
            <a:ext cx="2078508" cy="26861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XX_XX_XX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291842"/>
            <a:ext cx="3913188" cy="2724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13" y="165879"/>
            <a:ext cx="1298402" cy="331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2" y="65374"/>
            <a:ext cx="2399016" cy="5452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3354314"/>
            <a:ext cx="4075112" cy="474288"/>
          </a:xfrm>
          <a:prstGeom prst="rect">
            <a:avLst/>
          </a:prstGeom>
        </p:spPr>
        <p:txBody>
          <a:bodyPr vert="horz"/>
          <a:lstStyle>
            <a:lvl1pPr marL="342900" marR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/>
              <a:t>Questions? Get in touch.</a:t>
            </a:r>
          </a:p>
          <a:p>
            <a:pPr lvl="0"/>
            <a:endParaRPr lang="en-US" dirty="0"/>
          </a:p>
          <a:p>
            <a:pPr marL="342900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6359563" cy="1445093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835184"/>
            <a:ext cx="4075112" cy="975389"/>
          </a:xfrm>
          <a:prstGeom prst="rect">
            <a:avLst/>
          </a:prstGeom>
        </p:spPr>
        <p:txBody>
          <a:bodyPr vert="horz"/>
          <a:lstStyle>
            <a:lvl1pPr marL="8686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1600" b="0" i="0" u="none" strike="noStrike" kern="1200" cap="none" spc="0" normalizeH="0" baseline="0" noProof="0">
                <a:cs typeface="Arial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marL="8686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First Last Name</a:t>
            </a:r>
          </a:p>
          <a:p>
            <a:pPr marL="8686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email@email.com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13" y="165879"/>
            <a:ext cx="1298402" cy="331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2" y="65374"/>
            <a:ext cx="2399016" cy="5452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0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7142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7142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7142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125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2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   |   </a:t>
            </a:r>
            <a:fld id="{E22C33B2-8B5B-4B4A-B8B9-3445B5F361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375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8237538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Arial Bold"/>
          <a:ea typeface="+mj-ea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9pPr>
    </p:titleStyle>
    <p:bodyStyle>
      <a:lvl1pPr marL="342900" indent="-2555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.kalra@elsevier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451" y="6110347"/>
            <a:ext cx="2603051" cy="394543"/>
          </a:xfrm>
        </p:spPr>
        <p:txBody>
          <a:bodyPr/>
          <a:lstStyle/>
          <a:p>
            <a:pPr algn="ctr"/>
            <a:r>
              <a:rPr lang="en-US" dirty="0"/>
              <a:t>Priyanka Kalra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347798" y="6110765"/>
            <a:ext cx="1684991" cy="532834"/>
          </a:xfrm>
        </p:spPr>
        <p:txBody>
          <a:bodyPr/>
          <a:lstStyle/>
          <a:p>
            <a:r>
              <a:rPr lang="en-US" sz="1800"/>
              <a:t>2021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D424D88-7A0E-4309-9A7E-543F101E6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39" y="764355"/>
            <a:ext cx="5725459" cy="517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7408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B980603-2B04-448A-A722-14229D88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01" y="1308369"/>
            <a:ext cx="7742408" cy="4241261"/>
          </a:xfrm>
          <a:prstGeom prst="rect">
            <a:avLst/>
          </a:prstGeom>
          <a:ln w="12700">
            <a:solidFill>
              <a:srgbClr val="002F3E"/>
            </a:solidFill>
          </a:ln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CCA7924D-C428-4945-9E6B-71FA51B0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81" y="685514"/>
            <a:ext cx="8238319" cy="380586"/>
          </a:xfrm>
        </p:spPr>
        <p:txBody>
          <a:bodyPr/>
          <a:lstStyle/>
          <a:p>
            <a:r>
              <a:rPr lang="en-GB" dirty="0"/>
              <a:t>Researcher community</a:t>
            </a:r>
          </a:p>
        </p:txBody>
      </p:sp>
    </p:spTree>
    <p:extLst>
      <p:ext uri="{BB962C8B-B14F-4D97-AF65-F5344CB8AC3E}">
        <p14:creationId xmlns:p14="http://schemas.microsoft.com/office/powerpoint/2010/main" val="36393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and reward 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626420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6282E7-A7DD-4333-8F3A-80EC5103B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516600"/>
            <a:ext cx="4599524" cy="2610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16243F-78AD-48AC-A642-99CBCB951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693" y="2383405"/>
            <a:ext cx="5818909" cy="40872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E9F7FC-F58C-4187-9195-033B8B1CD8A5}"/>
              </a:ext>
            </a:extLst>
          </p:cNvPr>
          <p:cNvGrpSpPr/>
          <p:nvPr/>
        </p:nvGrpSpPr>
        <p:grpSpPr>
          <a:xfrm>
            <a:off x="181494" y="4180373"/>
            <a:ext cx="1885604" cy="2375404"/>
            <a:chOff x="181494" y="4180373"/>
            <a:chExt cx="1885604" cy="2375404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C956E293-7388-44E2-AF74-3D74CF520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94" y="4670173"/>
              <a:ext cx="1885604" cy="1885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3BE123-B82E-499A-83E0-09CDB316A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893" y="4180373"/>
              <a:ext cx="1039091" cy="121493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6D98F7-6EB4-46FA-B53C-95D858EF9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0719" y="1105665"/>
            <a:ext cx="3728996" cy="20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B13EADD-0284-4815-B288-44C030F23B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3696" y="1716881"/>
            <a:ext cx="4229317" cy="4527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EADF17-3BD4-41FB-8A53-53FA3DF0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profile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5D3D61-5902-404A-A7A5-430513F309E8}"/>
              </a:ext>
            </a:extLst>
          </p:cNvPr>
          <p:cNvSpPr/>
          <p:nvPr/>
        </p:nvSpPr>
        <p:spPr>
          <a:xfrm>
            <a:off x="4202776" y="1716881"/>
            <a:ext cx="738447" cy="27665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61FE0-7D79-4D6A-9E54-02115A58F21C}"/>
              </a:ext>
            </a:extLst>
          </p:cNvPr>
          <p:cNvSpPr/>
          <p:nvPr/>
        </p:nvSpPr>
        <p:spPr>
          <a:xfrm>
            <a:off x="1146334" y="3105550"/>
            <a:ext cx="3944040" cy="101355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D470D-EB64-4B4E-828E-4A84E3484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022" y="1993539"/>
            <a:ext cx="2865368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Questions? Get in touch.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p.kalra@elsevier.com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76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346868"/>
            <a:ext cx="8238318" cy="4898146"/>
          </a:xfrm>
        </p:spPr>
        <p:txBody>
          <a:bodyPr/>
          <a:lstStyle/>
          <a:p>
            <a:pPr marL="86868" indent="0">
              <a:lnSpc>
                <a:spcPct val="150000"/>
              </a:lnSpc>
              <a:buNone/>
            </a:pPr>
            <a:endParaRPr lang="en-US" sz="2400" dirty="0"/>
          </a:p>
          <a:p>
            <a:pPr marL="372618" indent="-285750">
              <a:lnSpc>
                <a:spcPct val="150000"/>
              </a:lnSpc>
            </a:pPr>
            <a:r>
              <a:rPr lang="en-US" sz="2400" dirty="0"/>
              <a:t>What is Researcher Academy?</a:t>
            </a:r>
          </a:p>
          <a:p>
            <a:pPr marL="372618" indent="-285750">
              <a:lnSpc>
                <a:spcPct val="150000"/>
              </a:lnSpc>
            </a:pPr>
            <a:r>
              <a:rPr lang="en-US" sz="2400" dirty="0"/>
              <a:t>How does it help researchers?</a:t>
            </a:r>
          </a:p>
          <a:p>
            <a:pPr marL="372618" indent="-285750">
              <a:lnSpc>
                <a:spcPct val="150000"/>
              </a:lnSpc>
            </a:pPr>
            <a:r>
              <a:rPr lang="en-US" sz="2400" dirty="0"/>
              <a:t>Topics and modules </a:t>
            </a:r>
          </a:p>
          <a:p>
            <a:pPr marL="372618" indent="-285750">
              <a:lnSpc>
                <a:spcPct val="150000"/>
              </a:lnSpc>
            </a:pPr>
            <a:r>
              <a:rPr lang="en-US" sz="2400" dirty="0"/>
              <a:t>Career path</a:t>
            </a:r>
          </a:p>
          <a:p>
            <a:pPr marL="372618" indent="-285750">
              <a:lnSpc>
                <a:spcPct val="150000"/>
              </a:lnSpc>
            </a:pPr>
            <a:r>
              <a:rPr lang="en-US" sz="2400" dirty="0"/>
              <a:t>Recognition and reward</a:t>
            </a:r>
          </a:p>
          <a:p>
            <a:pPr marL="372618" indent="-285750">
              <a:lnSpc>
                <a:spcPct val="150000"/>
              </a:lnSpc>
            </a:pPr>
            <a:r>
              <a:rPr lang="en-US" sz="2400" dirty="0"/>
              <a:t>Your profile/account</a:t>
            </a:r>
          </a:p>
          <a:p>
            <a:pPr marL="372618" indent="-285750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385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2493" y="1346868"/>
            <a:ext cx="8243024" cy="5375334"/>
          </a:xfrm>
          <a:ln>
            <a:solidFill>
              <a:srgbClr val="002F3E"/>
            </a:solidFill>
          </a:ln>
        </p:spPr>
        <p:txBody>
          <a:bodyPr/>
          <a:lstStyle/>
          <a:p>
            <a:pPr marL="86868" indent="0">
              <a:buNone/>
            </a:pPr>
            <a:r>
              <a:rPr lang="en-US" dirty="0"/>
              <a:t>A free e-learning platform designed to guide and support Early and Mid-Career Researchers throughout their research journey. In doing so we hope to unlock their potential.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45% PhD/Postdoc</a:t>
            </a:r>
          </a:p>
          <a:p>
            <a:r>
              <a:rPr lang="en-US" sz="1600" dirty="0"/>
              <a:t>30% Masters</a:t>
            </a:r>
          </a:p>
          <a:p>
            <a:r>
              <a:rPr lang="en-US" sz="1600" dirty="0"/>
              <a:t>25% Other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Researcher Academy?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60406" y="2131757"/>
            <a:ext cx="3131101" cy="1350158"/>
            <a:chOff x="617360" y="1804993"/>
            <a:chExt cx="4578869" cy="2114549"/>
          </a:xfrm>
        </p:grpSpPr>
        <p:grpSp>
          <p:nvGrpSpPr>
            <p:cNvPr id="7" name="Group 6"/>
            <p:cNvGrpSpPr/>
            <p:nvPr/>
          </p:nvGrpSpPr>
          <p:grpSpPr>
            <a:xfrm>
              <a:off x="617360" y="1804993"/>
              <a:ext cx="4578869" cy="2114549"/>
              <a:chOff x="617360" y="1804993"/>
              <a:chExt cx="4578869" cy="211454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360" y="1804993"/>
                <a:ext cx="3705225" cy="105727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3768" y="2353524"/>
                <a:ext cx="3705225" cy="105727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1479" y="2862267"/>
                <a:ext cx="3714750" cy="1057275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1479" y="3582233"/>
              <a:ext cx="561975" cy="2000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110654" y="2507472"/>
            <a:ext cx="3133868" cy="1575103"/>
            <a:chOff x="4322585" y="4138612"/>
            <a:chExt cx="4646031" cy="196247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3391" y="4138612"/>
              <a:ext cx="3705225" cy="8667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92988" y="4695989"/>
              <a:ext cx="3714750" cy="8477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22585" y="5234316"/>
              <a:ext cx="3667125" cy="86677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99" y="4114470"/>
            <a:ext cx="8243024" cy="26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27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186CBF6-201E-42AE-8E28-E8CE604F00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3231" y="1382466"/>
            <a:ext cx="8237538" cy="4699366"/>
          </a:xfrm>
          <a:ln>
            <a:solidFill>
              <a:schemeClr val="accent6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DD1A70-57DD-4C5E-B713-A9174C1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315090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334F9-1DB9-4402-9C40-C038001A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8" y="443481"/>
            <a:ext cx="8238319" cy="380586"/>
          </a:xfrm>
        </p:spPr>
        <p:txBody>
          <a:bodyPr/>
          <a:lstStyle/>
          <a:p>
            <a:r>
              <a:rPr lang="en-GB" dirty="0"/>
              <a:t>Modules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2E43A-8560-43E6-9876-BCDF4B13FA13}"/>
              </a:ext>
            </a:extLst>
          </p:cNvPr>
          <p:cNvSpPr/>
          <p:nvPr/>
        </p:nvSpPr>
        <p:spPr>
          <a:xfrm>
            <a:off x="5379721" y="2286000"/>
            <a:ext cx="2293620" cy="231648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F84A50E-A56E-4610-A165-FFE363B74C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4036" y="1026036"/>
            <a:ext cx="6799105" cy="5698356"/>
          </a:xfrm>
        </p:spPr>
      </p:pic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715EDA5-EF74-4B9D-ABD8-939858BD1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000" y="1640878"/>
            <a:ext cx="2962688" cy="100026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2" name="Picture 11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1DE7027A-8ECA-4B0F-A6A5-6A1CFA45D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1" y="2515808"/>
            <a:ext cx="3821583" cy="156825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3F93415-64B5-49A8-9D5D-A1E61DB6C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278" y="3626820"/>
            <a:ext cx="3589331" cy="91447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9827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7386A4-4A20-4C05-BEAF-2A94089F98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696" y="1500188"/>
            <a:ext cx="7914607" cy="489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E521A-352B-4B74-A6F0-A6F8026B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Become a peer review expert</a:t>
            </a:r>
          </a:p>
        </p:txBody>
      </p:sp>
    </p:spTree>
    <p:extLst>
      <p:ext uri="{BB962C8B-B14F-4D97-AF65-F5344CB8AC3E}">
        <p14:creationId xmlns:p14="http://schemas.microsoft.com/office/powerpoint/2010/main" val="418005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5487" y="835743"/>
            <a:ext cx="8238319" cy="380586"/>
          </a:xfrm>
        </p:spPr>
        <p:txBody>
          <a:bodyPr/>
          <a:lstStyle/>
          <a:p>
            <a:r>
              <a:rPr lang="en-GB" dirty="0"/>
              <a:t>Question and answer module</a:t>
            </a:r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398"/>
              </a:solidFill>
              <a:effectLst/>
              <a:uLnTx/>
              <a:uFillTx/>
              <a:latin typeface="Arial Bold"/>
              <a:ea typeface="+mj-ea"/>
              <a:cs typeface="Arial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1" y="1346868"/>
            <a:ext cx="6328756" cy="3436893"/>
          </a:xfrm>
          <a:prstGeom prst="rect">
            <a:avLst/>
          </a:prstGeom>
          <a:ln>
            <a:solidFill>
              <a:srgbClr val="004F68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61" y="2121059"/>
            <a:ext cx="6323370" cy="3436893"/>
          </a:xfrm>
          <a:prstGeom prst="rect">
            <a:avLst/>
          </a:prstGeom>
          <a:ln w="3175">
            <a:solidFill>
              <a:srgbClr val="004F68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024" y="2895250"/>
            <a:ext cx="6384641" cy="3436893"/>
          </a:xfrm>
          <a:prstGeom prst="rect">
            <a:avLst/>
          </a:prstGeom>
          <a:ln>
            <a:solidFill>
              <a:srgbClr val="004F68"/>
            </a:solidFill>
          </a:ln>
        </p:spPr>
      </p:pic>
    </p:spTree>
    <p:extLst>
      <p:ext uri="{BB962C8B-B14F-4D97-AF65-F5344CB8AC3E}">
        <p14:creationId xmlns:p14="http://schemas.microsoft.com/office/powerpoint/2010/main" val="28854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626420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2DBA7-A670-427F-9826-0CCBD53BA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94" y="1425652"/>
            <a:ext cx="5938659" cy="473286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804DA7-536B-4391-9319-3828B62F6DF0}"/>
              </a:ext>
            </a:extLst>
          </p:cNvPr>
          <p:cNvSpPr/>
          <p:nvPr/>
        </p:nvSpPr>
        <p:spPr>
          <a:xfrm>
            <a:off x="548794" y="2819400"/>
            <a:ext cx="2058939" cy="3217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08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AF7D247-F532-4D6D-AA92-C2767BE289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434" t="1" r="21910" b="1297"/>
          <a:stretch/>
        </p:blipFill>
        <p:spPr>
          <a:xfrm>
            <a:off x="1151997" y="1445261"/>
            <a:ext cx="3326862" cy="4563540"/>
          </a:xfrm>
          <a:ln w="12700">
            <a:solidFill>
              <a:srgbClr val="002F3E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F6927F-A476-439A-8EE0-B4DE70EB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14" y="658906"/>
            <a:ext cx="8238319" cy="380586"/>
          </a:xfrm>
        </p:spPr>
        <p:txBody>
          <a:bodyPr/>
          <a:lstStyle/>
          <a:p>
            <a:r>
              <a:rPr lang="en-GB" dirty="0"/>
              <a:t>Notifications to keep you up-to-date</a:t>
            </a: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4DB1C63-97DF-4047-B95E-84E47B930B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7" t="273" r="17746" b="-273"/>
          <a:stretch/>
        </p:blipFill>
        <p:spPr>
          <a:xfrm>
            <a:off x="4572000" y="1445260"/>
            <a:ext cx="3326862" cy="4563541"/>
          </a:xfrm>
          <a:prstGeom prst="rect">
            <a:avLst/>
          </a:prstGeom>
          <a:ln w="12700">
            <a:solidFill>
              <a:srgbClr val="002F3E"/>
            </a:solidFill>
          </a:ln>
        </p:spPr>
      </p:pic>
    </p:spTree>
    <p:extLst>
      <p:ext uri="{BB962C8B-B14F-4D97-AF65-F5344CB8AC3E}">
        <p14:creationId xmlns:p14="http://schemas.microsoft.com/office/powerpoint/2010/main" val="25951161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lsevier">
  <a:themeElements>
    <a:clrScheme name="Custom 1">
      <a:dk1>
        <a:srgbClr val="FF8200"/>
      </a:dk1>
      <a:lt1>
        <a:sysClr val="window" lastClr="FFFFFF"/>
      </a:lt1>
      <a:dk2>
        <a:srgbClr val="53565A"/>
      </a:dk2>
      <a:lt2>
        <a:srgbClr val="FFFFFF"/>
      </a:lt2>
      <a:accent1>
        <a:srgbClr val="007398"/>
      </a:accent1>
      <a:accent2>
        <a:srgbClr val="A7A8AA"/>
      </a:accent2>
      <a:accent3>
        <a:srgbClr val="EAAA00"/>
      </a:accent3>
      <a:accent4>
        <a:srgbClr val="00966C"/>
      </a:accent4>
      <a:accent5>
        <a:srgbClr val="CBC793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357549EB9AB4DAA9F88FCB9EAA5F4" ma:contentTypeVersion="12" ma:contentTypeDescription="Create a new document." ma:contentTypeScope="" ma:versionID="e85ca5d1c59d5df10e495b69e479a94e">
  <xsd:schema xmlns:xsd="http://www.w3.org/2001/XMLSchema" xmlns:xs="http://www.w3.org/2001/XMLSchema" xmlns:p="http://schemas.microsoft.com/office/2006/metadata/properties" xmlns:ns3="a1db22c1-36ad-4569-ab1f-8ad231afcbcb" xmlns:ns4="6bd3b037-dc91-4c32-ad29-659953f2cc59" targetNamespace="http://schemas.microsoft.com/office/2006/metadata/properties" ma:root="true" ma:fieldsID="6c10fc2426d969d2b13d0bb430b87445" ns3:_="" ns4:_="">
    <xsd:import namespace="a1db22c1-36ad-4569-ab1f-8ad231afcbcb"/>
    <xsd:import namespace="6bd3b037-dc91-4c32-ad29-659953f2cc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b22c1-36ad-4569-ab1f-8ad231afcb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3b037-dc91-4c32-ad29-659953f2cc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3DEE3D-2AE3-4202-A056-707BF3CFB1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3B4A1B-C11E-4DB3-8ABD-3A0525A158A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1db22c1-36ad-4569-ab1f-8ad231afcbcb"/>
    <ds:schemaRef ds:uri="http://schemas.microsoft.com/office/2006/documentManagement/types"/>
    <ds:schemaRef ds:uri="http://schemas.microsoft.com/office/infopath/2007/PartnerControls"/>
    <ds:schemaRef ds:uri="6bd3b037-dc91-4c32-ad29-659953f2cc5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39B010-CAE9-409A-9074-89543F0E9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db22c1-36ad-4569-ab1f-8ad231afcbcb"/>
    <ds:schemaRef ds:uri="6bd3b037-dc91-4c32-ad29-659953f2c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10462</TotalTime>
  <Words>125</Words>
  <Application>Microsoft Office PowerPoint</Application>
  <PresentationFormat>On-screen Show (4:3)</PresentationFormat>
  <Paragraphs>40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Bold</vt:lpstr>
      <vt:lpstr>Calibri</vt:lpstr>
      <vt:lpstr>Corbel</vt:lpstr>
      <vt:lpstr>Lucida Grande</vt:lpstr>
      <vt:lpstr>Wingdings</vt:lpstr>
      <vt:lpstr>Custom Design</vt:lpstr>
      <vt:lpstr>1_Elsevier</vt:lpstr>
      <vt:lpstr>1_Custom Design</vt:lpstr>
      <vt:lpstr>2_Custom Design</vt:lpstr>
      <vt:lpstr>PowerPoint Presentation</vt:lpstr>
      <vt:lpstr>Coming up</vt:lpstr>
      <vt:lpstr>What is Researcher Academy?</vt:lpstr>
      <vt:lpstr>Topics</vt:lpstr>
      <vt:lpstr>Modules</vt:lpstr>
      <vt:lpstr>Become a peer review expert</vt:lpstr>
      <vt:lpstr>Question and answer module</vt:lpstr>
      <vt:lpstr>Career path</vt:lpstr>
      <vt:lpstr>Notifications to keep you up-to-date</vt:lpstr>
      <vt:lpstr>Researcher community</vt:lpstr>
      <vt:lpstr>Recognition and reward </vt:lpstr>
      <vt:lpstr>Your profile</vt:lpstr>
      <vt:lpstr>PowerPoint Presentation</vt:lpstr>
    </vt:vector>
  </TitlesOfParts>
  <Company>Reed Elsevier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Kalra, Priyanka (ELS-AMS)</cp:lastModifiedBy>
  <cp:revision>398</cp:revision>
  <cp:lastPrinted>2019-01-08T12:21:12Z</cp:lastPrinted>
  <dcterms:created xsi:type="dcterms:W3CDTF">2015-10-01T13:55:20Z</dcterms:created>
  <dcterms:modified xsi:type="dcterms:W3CDTF">2021-02-15T10:22:50Z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0x010100B67357549EB9AB4DAA9F88FCB9EAA5F4</vt:lpwstr>
  </property>
</Properties>
</file>