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4" r:id="rId18"/>
    <p:sldId id="273" r:id="rId19"/>
  </p:sldIdLst>
  <p:sldSz cx="12192000" cy="6858000"/>
  <p:notesSz cx="6858000" cy="9144000"/>
  <p:embeddedFontLst>
    <p:embeddedFont>
      <p:font typeface="Open Sans" panose="020B0604020202020204" charset="0"/>
      <p:regular r:id="rId21"/>
      <p:bold r:id="rId22"/>
      <p:italic r:id="rId23"/>
      <p:boldItalic r:id="rId24"/>
    </p:embeddedFont>
    <p:embeddedFont>
      <p:font typeface="Trebuchet MS" panose="020B0603020202020204" pitchFamily="3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3" roundtripDataSignature="AMtx7mj4kgyLQIIwXEL394MddBUVeMzpx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DBD2"/>
    <a:srgbClr val="CB780F"/>
    <a:srgbClr val="93A9BB"/>
    <a:srgbClr val="DEF7FB"/>
    <a:srgbClr val="A4E8F5"/>
    <a:srgbClr val="FFE7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F349E0E-092D-4FE9-A9B0-D878E82038CD}">
  <a:tblStyle styleId="{3F349E0E-092D-4FE9-A9B0-D878E82038C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20" d="100"/>
          <a:sy n="120" d="100"/>
        </p:scale>
        <p:origin x="-198" y="2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64099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29bd93e0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g829bd93e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Noto Sans Symbols"/>
              <a:buChar char="❖"/>
            </a:pPr>
            <a:r>
              <a:rPr lang="en-US" b="0" i="0">
                <a:solidFill>
                  <a:srgbClr val="333333"/>
                </a:solidFill>
                <a:latin typeface="Arial"/>
                <a:ea typeface="Arial"/>
                <a:cs typeface="Arial"/>
                <a:sym typeface="Arial"/>
              </a:rPr>
              <a:t>Good search practice could involve keeping a search diary or document detailing your search activities, so that you can keep track of effective search terms, or someone else can reproduce your steps and get the same results. </a:t>
            </a:r>
            <a:endParaRPr/>
          </a:p>
        </p:txBody>
      </p:sp>
      <p:sp>
        <p:nvSpPr>
          <p:cNvPr id="163" name="Google Shape;163;g829bd93e0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Sometimes you will find that there is just too much information. This might be because lots have been written on your main topic or your topic has links with many other subject areas. </a:t>
            </a:r>
            <a:endParaRPr/>
          </a:p>
          <a:p>
            <a:pPr marL="171450" lvl="0" indent="-171450" algn="l" rtl="0">
              <a:lnSpc>
                <a:spcPct val="100000"/>
              </a:lnSpc>
              <a:spcBef>
                <a:spcPts val="0"/>
              </a:spcBef>
              <a:spcAft>
                <a:spcPts val="0"/>
              </a:spcAft>
              <a:buSzPts val="1400"/>
              <a:buFont typeface="Arial"/>
              <a:buChar char="•"/>
            </a:pPr>
            <a:r>
              <a:rPr lang="en-US"/>
              <a:t>Returning to your research question and re-focusing can solve this problem by giving you a clearer idea of what you really want to find out.</a:t>
            </a:r>
            <a:endParaRPr/>
          </a:p>
          <a:p>
            <a:pPr marL="171450" lvl="0" indent="-82550" algn="l" rtl="0">
              <a:lnSpc>
                <a:spcPct val="100000"/>
              </a:lnSpc>
              <a:spcBef>
                <a:spcPts val="0"/>
              </a:spcBef>
              <a:spcAft>
                <a:spcPts val="0"/>
              </a:spcAft>
              <a:buSzPts val="1400"/>
              <a:buFont typeface="Arial"/>
              <a:buNone/>
            </a:pPr>
            <a:endParaRPr/>
          </a:p>
          <a:p>
            <a:pPr marL="0" lvl="0" indent="0" algn="l" rtl="0">
              <a:lnSpc>
                <a:spcPct val="100000"/>
              </a:lnSpc>
              <a:spcBef>
                <a:spcPts val="0"/>
              </a:spcBef>
              <a:spcAft>
                <a:spcPts val="0"/>
              </a:spcAft>
              <a:buSzPts val="1400"/>
              <a:buFont typeface="Arial"/>
              <a:buNone/>
            </a:pPr>
            <a:r>
              <a:rPr lang="en-US"/>
              <a:t>OR</a:t>
            </a:r>
            <a:endParaRPr/>
          </a:p>
          <a:p>
            <a:pPr marL="0" lvl="0" indent="0" algn="l" rtl="0">
              <a:lnSpc>
                <a:spcPct val="100000"/>
              </a:lnSpc>
              <a:spcBef>
                <a:spcPts val="0"/>
              </a:spcBef>
              <a:spcAft>
                <a:spcPts val="0"/>
              </a:spcAft>
              <a:buSzPts val="1400"/>
              <a:buFont typeface="Arial"/>
              <a:buNone/>
            </a:pPr>
            <a:endParaRPr/>
          </a:p>
          <a:p>
            <a:pPr marL="171450" lvl="0" indent="-171450" algn="l" rtl="0">
              <a:lnSpc>
                <a:spcPct val="100000"/>
              </a:lnSpc>
              <a:spcBef>
                <a:spcPts val="0"/>
              </a:spcBef>
              <a:spcAft>
                <a:spcPts val="0"/>
              </a:spcAft>
              <a:buSzPts val="1400"/>
              <a:buFont typeface="Arial"/>
              <a:buChar char="•"/>
            </a:pPr>
            <a:r>
              <a:rPr lang="en-US"/>
              <a:t>Sometimes you will struggle to find much relevant material. Sometimes your topic is quite new and not much literature has been published so far. You will need to think of ways of broadening the scope of your project. In particular you can think about:</a:t>
            </a:r>
            <a:endParaRPr/>
          </a:p>
          <a:p>
            <a:pPr marL="628650" lvl="1" indent="-171450" algn="l" rtl="0">
              <a:lnSpc>
                <a:spcPct val="100000"/>
              </a:lnSpc>
              <a:spcBef>
                <a:spcPts val="0"/>
              </a:spcBef>
              <a:spcAft>
                <a:spcPts val="0"/>
              </a:spcAft>
              <a:buSzPts val="1400"/>
              <a:buFont typeface="Arial"/>
              <a:buChar char="•"/>
            </a:pPr>
            <a:r>
              <a:rPr lang="en-US"/>
              <a:t>making the project (or just your keywords) more general or </a:t>
            </a:r>
            <a:endParaRPr/>
          </a:p>
          <a:p>
            <a:pPr marL="628650" lvl="1" indent="-171450" algn="l" rtl="0">
              <a:lnSpc>
                <a:spcPct val="100000"/>
              </a:lnSpc>
              <a:spcBef>
                <a:spcPts val="0"/>
              </a:spcBef>
              <a:spcAft>
                <a:spcPts val="0"/>
              </a:spcAft>
              <a:buSzPts val="1400"/>
              <a:buFont typeface="Arial"/>
              <a:buChar char="•"/>
            </a:pPr>
            <a:r>
              <a:rPr lang="en-US"/>
              <a:t>searching for comparative or related information.</a:t>
            </a:r>
            <a:endParaRPr/>
          </a:p>
        </p:txBody>
      </p:sp>
      <p:sp>
        <p:nvSpPr>
          <p:cNvPr id="171" name="Google Shape;17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The number of records found appropriate in the search leads to precise results. </a:t>
            </a:r>
            <a:endParaRPr/>
          </a:p>
          <a:p>
            <a:pPr marL="171450" lvl="0" indent="-171450" algn="l" rtl="0">
              <a:lnSpc>
                <a:spcPct val="100000"/>
              </a:lnSpc>
              <a:spcBef>
                <a:spcPts val="0"/>
              </a:spcBef>
              <a:spcAft>
                <a:spcPts val="0"/>
              </a:spcAft>
              <a:buSzPts val="1400"/>
              <a:buFont typeface="Arial"/>
              <a:buChar char="•"/>
            </a:pPr>
            <a:r>
              <a:rPr lang="en-US"/>
              <a:t>Recall refers to the percentage of relevant records retrieved through your search query as compared to all existing relevant records.</a:t>
            </a:r>
            <a:endParaRPr/>
          </a:p>
          <a:p>
            <a:pPr marL="171450" lvl="0" indent="-82550" algn="l" rtl="0">
              <a:lnSpc>
                <a:spcPct val="100000"/>
              </a:lnSpc>
              <a:spcBef>
                <a:spcPts val="0"/>
              </a:spcBef>
              <a:spcAft>
                <a:spcPts val="0"/>
              </a:spcAft>
              <a:buSzPts val="1400"/>
              <a:buFont typeface="Arial"/>
              <a:buNone/>
            </a:pPr>
            <a:endParaRPr/>
          </a:p>
          <a:p>
            <a:pPr marL="171450" lvl="0" indent="-171450" algn="l" rtl="0">
              <a:lnSpc>
                <a:spcPct val="100000"/>
              </a:lnSpc>
              <a:spcBef>
                <a:spcPts val="0"/>
              </a:spcBef>
              <a:spcAft>
                <a:spcPts val="0"/>
              </a:spcAft>
              <a:buSzPts val="1400"/>
              <a:buFont typeface="Arial"/>
              <a:buChar char="•"/>
            </a:pPr>
            <a:r>
              <a:rPr lang="en-US"/>
              <a:t>The obvious reason for thousands of  records to appear in the results is that somewhere in the results this word is used. A short string of connected words would help to reduce the number of hits and retrieve a more manageable and pertinent list.</a:t>
            </a:r>
            <a:endParaRPr/>
          </a:p>
        </p:txBody>
      </p:sp>
      <p:sp>
        <p:nvSpPr>
          <p:cNvPr id="179" name="Google Shape;17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Font typeface="Arial"/>
              <a:buChar char="•"/>
            </a:pPr>
            <a:r>
              <a:rPr lang="en-US" b="0" i="0">
                <a:solidFill>
                  <a:srgbClr val="000000"/>
                </a:solidFill>
                <a:latin typeface="Arial"/>
                <a:ea typeface="Arial"/>
                <a:cs typeface="Arial"/>
                <a:sym typeface="Arial"/>
              </a:rPr>
              <a:t>Relevancy Ranking is the sorting of search results so that the most pertinent documents are listed first. This is a grading that gives extra importance to a document when the search terms appear in the headline or are capitalized.</a:t>
            </a:r>
            <a:endParaRPr/>
          </a:p>
          <a:p>
            <a:pPr marL="228600" lvl="0" indent="0" algn="l" rtl="0">
              <a:lnSpc>
                <a:spcPct val="100000"/>
              </a:lnSpc>
              <a:spcBef>
                <a:spcPts val="0"/>
              </a:spcBef>
              <a:spcAft>
                <a:spcPts val="0"/>
              </a:spcAft>
              <a:buSzPts val="1400"/>
              <a:buFont typeface="Arial"/>
              <a:buNone/>
            </a:pPr>
            <a:endParaRPr b="0" i="0">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400"/>
              <a:buNone/>
            </a:pPr>
            <a:r>
              <a:rPr lang="en-US" b="1" i="0">
                <a:solidFill>
                  <a:srgbClr val="000000"/>
                </a:solidFill>
                <a:latin typeface="Arial"/>
                <a:ea typeface="Arial"/>
                <a:cs typeface="Arial"/>
                <a:sym typeface="Arial"/>
              </a:rPr>
              <a:t>AND</a:t>
            </a:r>
            <a:endParaRPr b="0" i="0">
              <a:solidFill>
                <a:srgbClr val="222222"/>
              </a:solidFill>
              <a:latin typeface="Arial"/>
              <a:ea typeface="Arial"/>
              <a:cs typeface="Arial"/>
              <a:sym typeface="Arial"/>
            </a:endParaRPr>
          </a:p>
          <a:p>
            <a:pPr marL="457200" lvl="0" indent="-228600" algn="l" rtl="0">
              <a:lnSpc>
                <a:spcPct val="100000"/>
              </a:lnSpc>
              <a:spcBef>
                <a:spcPts val="0"/>
              </a:spcBef>
              <a:spcAft>
                <a:spcPts val="0"/>
              </a:spcAft>
              <a:buSzPts val="1400"/>
              <a:buFont typeface="Arial"/>
              <a:buChar char="•"/>
            </a:pPr>
            <a:r>
              <a:rPr lang="en-US" b="0" i="0">
                <a:solidFill>
                  <a:srgbClr val="000000"/>
                </a:solidFill>
                <a:latin typeface="Arial"/>
                <a:ea typeface="Arial"/>
                <a:cs typeface="Arial"/>
                <a:sym typeface="Arial"/>
              </a:rPr>
              <a:t>Link different concepts with AND</a:t>
            </a:r>
            <a:endParaRPr b="0" i="0">
              <a:solidFill>
                <a:srgbClr val="222222"/>
              </a:solidFill>
              <a:latin typeface="Arial"/>
              <a:ea typeface="Arial"/>
              <a:cs typeface="Arial"/>
              <a:sym typeface="Arial"/>
            </a:endParaRPr>
          </a:p>
          <a:p>
            <a:pPr marL="457200" lvl="0" indent="-228600" algn="l" rtl="0">
              <a:lnSpc>
                <a:spcPct val="100000"/>
              </a:lnSpc>
              <a:spcBef>
                <a:spcPts val="0"/>
              </a:spcBef>
              <a:spcAft>
                <a:spcPts val="0"/>
              </a:spcAft>
              <a:buSzPts val="1400"/>
              <a:buFont typeface="Arial"/>
              <a:buChar char="•"/>
            </a:pPr>
            <a:r>
              <a:rPr lang="en-US" b="0" i="0">
                <a:solidFill>
                  <a:srgbClr val="000000"/>
                </a:solidFill>
                <a:latin typeface="Arial"/>
                <a:ea typeface="Arial"/>
                <a:cs typeface="Arial"/>
                <a:sym typeface="Arial"/>
              </a:rPr>
              <a:t>Linking with AND narrows a search (reduces the number of results) by retrieving only those records that include all of your specified keywords</a:t>
            </a:r>
            <a:endParaRPr b="0" i="0">
              <a:solidFill>
                <a:srgbClr val="222222"/>
              </a:solidFill>
              <a:latin typeface="Arial"/>
              <a:ea typeface="Arial"/>
              <a:cs typeface="Arial"/>
              <a:sym typeface="Arial"/>
            </a:endParaRPr>
          </a:p>
          <a:p>
            <a:pPr marL="457200" lvl="0" indent="-228600" algn="l" rtl="0">
              <a:lnSpc>
                <a:spcPct val="100000"/>
              </a:lnSpc>
              <a:spcBef>
                <a:spcPts val="0"/>
              </a:spcBef>
              <a:spcAft>
                <a:spcPts val="0"/>
              </a:spcAft>
              <a:buSzPts val="1400"/>
              <a:buNone/>
            </a:pPr>
            <a:r>
              <a:rPr lang="en-US" b="0" i="0">
                <a:solidFill>
                  <a:srgbClr val="000000"/>
                </a:solidFill>
                <a:latin typeface="Arial"/>
                <a:ea typeface="Arial"/>
                <a:cs typeface="Arial"/>
                <a:sym typeface="Arial"/>
              </a:rPr>
              <a:t>Example: </a:t>
            </a:r>
            <a:r>
              <a:rPr lang="en-US" b="0" i="1">
                <a:solidFill>
                  <a:srgbClr val="000000"/>
                </a:solidFill>
                <a:latin typeface="Arial"/>
                <a:ea typeface="Arial"/>
                <a:cs typeface="Arial"/>
                <a:sym typeface="Arial"/>
              </a:rPr>
              <a:t>hearing impaired</a:t>
            </a:r>
            <a:r>
              <a:rPr lang="en-US" b="0" i="0">
                <a:solidFill>
                  <a:srgbClr val="000000"/>
                </a:solidFill>
                <a:latin typeface="Arial"/>
                <a:ea typeface="Arial"/>
                <a:cs typeface="Arial"/>
                <a:sym typeface="Arial"/>
              </a:rPr>
              <a:t> AND </a:t>
            </a:r>
            <a:r>
              <a:rPr lang="en-US" b="0" i="1">
                <a:solidFill>
                  <a:srgbClr val="000000"/>
                </a:solidFill>
                <a:latin typeface="Arial"/>
                <a:ea typeface="Arial"/>
                <a:cs typeface="Arial"/>
                <a:sym typeface="Arial"/>
              </a:rPr>
              <a:t>communication</a:t>
            </a:r>
            <a:endParaRPr/>
          </a:p>
          <a:p>
            <a:pPr marL="457200" lvl="0" indent="-228600" algn="l" rtl="0">
              <a:lnSpc>
                <a:spcPct val="100000"/>
              </a:lnSpc>
              <a:spcBef>
                <a:spcPts val="0"/>
              </a:spcBef>
              <a:spcAft>
                <a:spcPts val="0"/>
              </a:spcAft>
              <a:buSzPts val="1400"/>
              <a:buNone/>
            </a:pPr>
            <a:endParaRPr b="0" i="1">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r>
              <a:rPr lang="en-US" sz="1200" b="1" i="0" u="none" strike="noStrike" cap="none">
                <a:solidFill>
                  <a:srgbClr val="000000"/>
                </a:solidFill>
                <a:latin typeface="Arial"/>
                <a:ea typeface="Arial"/>
                <a:cs typeface="Arial"/>
                <a:sym typeface="Arial"/>
              </a:rPr>
              <a:t>OR  </a:t>
            </a:r>
            <a:endParaRPr sz="1200" b="0" i="0" u="none" strike="noStrike" cap="none">
              <a:solidFill>
                <a:srgbClr val="222222"/>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Char char="•"/>
            </a:pPr>
            <a:r>
              <a:rPr lang="en-US" sz="1200" b="0" i="0" u="none" strike="noStrike" cap="none">
                <a:solidFill>
                  <a:srgbClr val="000000"/>
                </a:solidFill>
                <a:latin typeface="Arial"/>
                <a:ea typeface="Arial"/>
                <a:cs typeface="Arial"/>
                <a:sym typeface="Arial"/>
              </a:rPr>
              <a:t>Link keywords related to a single concept with OR</a:t>
            </a:r>
            <a:endParaRPr sz="1200" b="0" i="0" u="none" strike="noStrike" cap="none">
              <a:solidFill>
                <a:srgbClr val="222222"/>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Char char="•"/>
            </a:pPr>
            <a:r>
              <a:rPr lang="en-US" sz="1200" b="0" i="0" u="none" strike="noStrike" cap="none">
                <a:solidFill>
                  <a:srgbClr val="000000"/>
                </a:solidFill>
                <a:latin typeface="Arial"/>
                <a:ea typeface="Arial"/>
                <a:cs typeface="Arial"/>
                <a:sym typeface="Arial"/>
              </a:rPr>
              <a:t>Linking with OR broadens a search (increases the number of results) by searching for any of the alternative keywords</a:t>
            </a:r>
            <a:endParaRPr sz="1200" b="0" i="0" u="none" strike="noStrike" cap="none">
              <a:solidFill>
                <a:srgbClr val="222222"/>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a:solidFill>
                  <a:srgbClr val="000000"/>
                </a:solidFill>
                <a:latin typeface="Arial"/>
                <a:ea typeface="Arial"/>
                <a:cs typeface="Arial"/>
                <a:sym typeface="Arial"/>
              </a:rPr>
              <a:t>Example: </a:t>
            </a:r>
            <a:r>
              <a:rPr lang="en-US" sz="1200" b="0" i="1" u="none" strike="noStrike" cap="none">
                <a:solidFill>
                  <a:srgbClr val="000000"/>
                </a:solidFill>
                <a:latin typeface="Arial"/>
                <a:ea typeface="Arial"/>
                <a:cs typeface="Arial"/>
                <a:sym typeface="Arial"/>
              </a:rPr>
              <a:t>hearing impaired</a:t>
            </a:r>
            <a:r>
              <a:rPr lang="en-US" sz="1200" b="0" i="0" u="none" strike="noStrike" cap="none">
                <a:solidFill>
                  <a:srgbClr val="000000"/>
                </a:solidFill>
                <a:latin typeface="Arial"/>
                <a:ea typeface="Arial"/>
                <a:cs typeface="Arial"/>
                <a:sym typeface="Arial"/>
              </a:rPr>
              <a:t> OR </a:t>
            </a:r>
            <a:r>
              <a:rPr lang="en-US" sz="1200" b="0" i="1" u="none" strike="noStrike" cap="none">
                <a:solidFill>
                  <a:srgbClr val="000000"/>
                </a:solidFill>
                <a:latin typeface="Arial"/>
                <a:ea typeface="Arial"/>
                <a:cs typeface="Arial"/>
                <a:sym typeface="Arial"/>
              </a:rPr>
              <a:t>deaf</a:t>
            </a:r>
            <a:endParaRPr sz="1200" b="0" i="0" u="none" strike="noStrike" cap="none">
              <a:solidFill>
                <a:srgbClr val="222222"/>
              </a:solidFill>
              <a:latin typeface="Arial"/>
              <a:ea typeface="Arial"/>
              <a:cs typeface="Arial"/>
              <a:sym typeface="Arial"/>
            </a:endParaRPr>
          </a:p>
          <a:p>
            <a:pPr marL="457200" lvl="0" indent="-228600" algn="l" rtl="0">
              <a:lnSpc>
                <a:spcPct val="100000"/>
              </a:lnSpc>
              <a:spcBef>
                <a:spcPts val="0"/>
              </a:spcBef>
              <a:spcAft>
                <a:spcPts val="0"/>
              </a:spcAft>
              <a:buSzPts val="1400"/>
              <a:buNone/>
            </a:pPr>
            <a:endParaRPr b="0" i="0">
              <a:solidFill>
                <a:srgbClr val="222222"/>
              </a:solidFill>
              <a:latin typeface="Arial"/>
              <a:ea typeface="Arial"/>
              <a:cs typeface="Arial"/>
              <a:sym typeface="Arial"/>
            </a:endParaRPr>
          </a:p>
          <a:p>
            <a:pPr marL="457200" lvl="0" indent="-228600" algn="l" rtl="0">
              <a:lnSpc>
                <a:spcPct val="100000"/>
              </a:lnSpc>
              <a:spcBef>
                <a:spcPts val="0"/>
              </a:spcBef>
              <a:spcAft>
                <a:spcPts val="0"/>
              </a:spcAft>
              <a:buSzPts val="1400"/>
              <a:buNone/>
            </a:pPr>
            <a:r>
              <a:rPr lang="en-US" b="1" i="0">
                <a:solidFill>
                  <a:srgbClr val="000000"/>
                </a:solidFill>
                <a:latin typeface="Arial"/>
                <a:ea typeface="Arial"/>
                <a:cs typeface="Arial"/>
                <a:sym typeface="Arial"/>
              </a:rPr>
              <a:t>NOT </a:t>
            </a:r>
            <a:r>
              <a:rPr lang="en-US" b="0" i="0">
                <a:solidFill>
                  <a:srgbClr val="000000"/>
                </a:solidFill>
                <a:latin typeface="Arial"/>
                <a:ea typeface="Arial"/>
                <a:cs typeface="Arial"/>
                <a:sym typeface="Arial"/>
              </a:rPr>
              <a:t> </a:t>
            </a:r>
            <a:endParaRPr b="0" i="0">
              <a:solidFill>
                <a:srgbClr val="222222"/>
              </a:solidFill>
              <a:latin typeface="Arial"/>
              <a:ea typeface="Arial"/>
              <a:cs typeface="Arial"/>
              <a:sym typeface="Arial"/>
            </a:endParaRPr>
          </a:p>
          <a:p>
            <a:pPr marL="457200" lvl="0" indent="-228600" algn="l" rtl="0">
              <a:lnSpc>
                <a:spcPct val="100000"/>
              </a:lnSpc>
              <a:spcBef>
                <a:spcPts val="0"/>
              </a:spcBef>
              <a:spcAft>
                <a:spcPts val="0"/>
              </a:spcAft>
              <a:buSzPts val="1400"/>
              <a:buFont typeface="Arial"/>
              <a:buChar char="•"/>
            </a:pPr>
            <a:r>
              <a:rPr lang="en-US" b="0" i="0">
                <a:solidFill>
                  <a:srgbClr val="000000"/>
                </a:solidFill>
                <a:latin typeface="Arial"/>
                <a:ea typeface="Arial"/>
                <a:cs typeface="Arial"/>
                <a:sym typeface="Arial"/>
              </a:rPr>
              <a:t>using NOT narrows a search by excluding certain search terms</a:t>
            </a:r>
            <a:endParaRPr b="0" i="0">
              <a:solidFill>
                <a:srgbClr val="222222"/>
              </a:solidFill>
              <a:latin typeface="Arial"/>
              <a:ea typeface="Arial"/>
              <a:cs typeface="Arial"/>
              <a:sym typeface="Arial"/>
            </a:endParaRPr>
          </a:p>
          <a:p>
            <a:pPr marL="457200" lvl="0" indent="-228600" algn="l" rtl="0">
              <a:lnSpc>
                <a:spcPct val="100000"/>
              </a:lnSpc>
              <a:spcBef>
                <a:spcPts val="0"/>
              </a:spcBef>
              <a:spcAft>
                <a:spcPts val="0"/>
              </a:spcAft>
              <a:buSzPts val="1400"/>
              <a:buFont typeface="Arial"/>
              <a:buChar char="•"/>
            </a:pPr>
            <a:r>
              <a:rPr lang="en-US" b="0" i="0">
                <a:solidFill>
                  <a:srgbClr val="000000"/>
                </a:solidFill>
                <a:latin typeface="Arial"/>
                <a:ea typeface="Arial"/>
                <a:cs typeface="Arial"/>
                <a:sym typeface="Arial"/>
              </a:rPr>
              <a:t>Most searches do not require the use of the NOT operator</a:t>
            </a:r>
            <a:endParaRPr b="0" i="0">
              <a:solidFill>
                <a:srgbClr val="222222"/>
              </a:solidFill>
              <a:latin typeface="Arial"/>
              <a:ea typeface="Arial"/>
              <a:cs typeface="Arial"/>
              <a:sym typeface="Arial"/>
            </a:endParaRPr>
          </a:p>
          <a:p>
            <a:pPr marL="457200" lvl="0" indent="-228600" algn="l" rtl="0">
              <a:lnSpc>
                <a:spcPct val="100000"/>
              </a:lnSpc>
              <a:spcBef>
                <a:spcPts val="0"/>
              </a:spcBef>
              <a:spcAft>
                <a:spcPts val="0"/>
              </a:spcAft>
              <a:buSzPts val="1400"/>
              <a:buNone/>
            </a:pPr>
            <a:r>
              <a:rPr lang="en-US" b="0" i="0">
                <a:solidFill>
                  <a:srgbClr val="000000"/>
                </a:solidFill>
                <a:latin typeface="Arial"/>
                <a:ea typeface="Arial"/>
                <a:cs typeface="Arial"/>
                <a:sym typeface="Arial"/>
              </a:rPr>
              <a:t>Example: </a:t>
            </a:r>
            <a:r>
              <a:rPr lang="en-US" b="0" i="1">
                <a:solidFill>
                  <a:srgbClr val="000000"/>
                </a:solidFill>
                <a:latin typeface="Arial"/>
                <a:ea typeface="Arial"/>
                <a:cs typeface="Arial"/>
                <a:sym typeface="Arial"/>
              </a:rPr>
              <a:t>hearing impaired</a:t>
            </a:r>
            <a:r>
              <a:rPr lang="en-US" b="0" i="0">
                <a:solidFill>
                  <a:srgbClr val="000000"/>
                </a:solidFill>
                <a:latin typeface="Arial"/>
                <a:ea typeface="Arial"/>
                <a:cs typeface="Arial"/>
                <a:sym typeface="Arial"/>
              </a:rPr>
              <a:t> NOT </a:t>
            </a:r>
            <a:r>
              <a:rPr lang="en-US" b="0" i="1">
                <a:solidFill>
                  <a:srgbClr val="000000"/>
                </a:solidFill>
                <a:latin typeface="Arial"/>
                <a:ea typeface="Arial"/>
                <a:cs typeface="Arial"/>
                <a:sym typeface="Arial"/>
              </a:rPr>
              <a:t>deaf</a:t>
            </a:r>
            <a:r>
              <a:rPr lang="en-US" b="0" i="0">
                <a:solidFill>
                  <a:srgbClr val="000000"/>
                </a:solidFill>
                <a:latin typeface="Arial"/>
                <a:ea typeface="Arial"/>
                <a:cs typeface="Arial"/>
                <a:sym typeface="Arial"/>
              </a:rPr>
              <a:t> will retrieve all results that include the words </a:t>
            </a:r>
            <a:r>
              <a:rPr lang="en-US" b="0" i="1">
                <a:solidFill>
                  <a:srgbClr val="000000"/>
                </a:solidFill>
                <a:latin typeface="Arial"/>
                <a:ea typeface="Arial"/>
                <a:cs typeface="Arial"/>
                <a:sym typeface="Arial"/>
              </a:rPr>
              <a:t>hearing impaired</a:t>
            </a:r>
            <a:r>
              <a:rPr lang="en-US" b="0" i="0">
                <a:solidFill>
                  <a:srgbClr val="000000"/>
                </a:solidFill>
                <a:latin typeface="Arial"/>
                <a:ea typeface="Arial"/>
                <a:cs typeface="Arial"/>
                <a:sym typeface="Arial"/>
              </a:rPr>
              <a:t> but don’t contain the word </a:t>
            </a:r>
            <a:r>
              <a:rPr lang="en-US" b="0" i="1">
                <a:solidFill>
                  <a:srgbClr val="000000"/>
                </a:solidFill>
                <a:latin typeface="Arial"/>
                <a:ea typeface="Arial"/>
                <a:cs typeface="Arial"/>
                <a:sym typeface="Arial"/>
              </a:rPr>
              <a:t>deaf</a:t>
            </a:r>
            <a:r>
              <a:rPr lang="en-US" b="0" i="0">
                <a:solidFill>
                  <a:srgbClr val="000000"/>
                </a:solidFill>
                <a:latin typeface="Arial"/>
                <a:ea typeface="Arial"/>
                <a:cs typeface="Arial"/>
                <a:sym typeface="Arial"/>
              </a:rPr>
              <a:t>.</a:t>
            </a:r>
            <a:endParaRPr b="0" i="0">
              <a:solidFill>
                <a:srgbClr val="222222"/>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186" name="Google Shape;18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200"/>
              <a:buFont typeface="Arial"/>
              <a:buChar char="•"/>
            </a:pPr>
            <a:r>
              <a:rPr lang="en-US"/>
              <a:t>“……”   or (…….)   It narrows your search down by searching for an exact phrase or sentence. It is particularly useful when searching for a title or quotation. It allows the use of brackets  (…) or quotation marks “…” to connect the words together.</a:t>
            </a:r>
            <a:endParaRPr/>
          </a:p>
          <a:p>
            <a:pPr marL="171450" lvl="0" indent="-171450" algn="l" rtl="0">
              <a:lnSpc>
                <a:spcPct val="100000"/>
              </a:lnSpc>
              <a:spcBef>
                <a:spcPts val="0"/>
              </a:spcBef>
              <a:spcAft>
                <a:spcPts val="0"/>
              </a:spcAft>
              <a:buSzPts val="1200"/>
              <a:buFont typeface="Arial"/>
              <a:buChar char="•"/>
            </a:pPr>
            <a:r>
              <a:rPr lang="en-US"/>
              <a:t>* or $ allows you to search variations on spellings with the symbol representing one or more characters within a word.</a:t>
            </a:r>
            <a:endParaRPr/>
          </a:p>
          <a:p>
            <a:pPr marL="0" lvl="0" indent="0" algn="l" rtl="0">
              <a:lnSpc>
                <a:spcPct val="100000"/>
              </a:lnSpc>
              <a:spcBef>
                <a:spcPts val="0"/>
              </a:spcBef>
              <a:spcAft>
                <a:spcPts val="0"/>
              </a:spcAft>
              <a:buSzPts val="1200"/>
              <a:buFont typeface="Arial"/>
              <a:buNone/>
            </a:pPr>
            <a:endParaRPr/>
          </a:p>
          <a:p>
            <a:pPr marL="0" lvl="0" indent="0" algn="l" rtl="0">
              <a:lnSpc>
                <a:spcPct val="100000"/>
              </a:lnSpc>
              <a:spcBef>
                <a:spcPts val="0"/>
              </a:spcBef>
              <a:spcAft>
                <a:spcPts val="0"/>
              </a:spcAft>
              <a:buSzPts val="1200"/>
              <a:buFont typeface="Arial"/>
              <a:buNone/>
            </a:pPr>
            <a:endParaRPr/>
          </a:p>
        </p:txBody>
      </p:sp>
      <p:sp>
        <p:nvSpPr>
          <p:cNvPr id="195" name="Google Shape;19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 Search limiting allows you to narrow the focus of your search so that the information retrieved from the databases you search is limited according to the fields you selected.</a:t>
            </a:r>
            <a:endParaRPr/>
          </a:p>
          <a:p>
            <a:pPr marL="171450" lvl="0" indent="-171450" algn="l" rtl="0">
              <a:lnSpc>
                <a:spcPct val="100000"/>
              </a:lnSpc>
              <a:spcBef>
                <a:spcPts val="0"/>
              </a:spcBef>
              <a:spcAft>
                <a:spcPts val="0"/>
              </a:spcAft>
              <a:buSzPts val="1400"/>
              <a:buFont typeface="Arial"/>
              <a:buChar char="•"/>
            </a:pPr>
            <a:r>
              <a:rPr lang="en-US"/>
              <a:t>Basic Search offers less possibilities for limiting your search; Advanced Search offers some more. In databases, you can limit your search according to many specific features.</a:t>
            </a:r>
            <a:endParaRPr/>
          </a:p>
        </p:txBody>
      </p:sp>
      <p:sp>
        <p:nvSpPr>
          <p:cNvPr id="203" name="Google Shape;20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727b3dbef2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g727b3dbef2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8793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sz="1200" b="0" i="0" u="none" strike="noStrike" cap="none">
                <a:solidFill>
                  <a:schemeClr val="dk1"/>
                </a:solidFill>
                <a:latin typeface="Calibri"/>
                <a:ea typeface="Calibri"/>
                <a:cs typeface="Calibri"/>
                <a:sym typeface="Calibri"/>
              </a:rPr>
              <a:t>In this  lesson, learners will learn how to identify relevant information sources, identify types of information sources and evaluate information sources </a:t>
            </a:r>
            <a:endParaRPr/>
          </a:p>
          <a:p>
            <a:pPr marL="171450" lvl="0" indent="-171450" algn="l" rtl="0">
              <a:lnSpc>
                <a:spcPct val="100000"/>
              </a:lnSpc>
              <a:spcBef>
                <a:spcPts val="0"/>
              </a:spcBef>
              <a:spcAft>
                <a:spcPts val="0"/>
              </a:spcAft>
              <a:buSzPts val="1400"/>
              <a:buFont typeface="Arial"/>
              <a:buChar char="•"/>
            </a:pPr>
            <a:r>
              <a:rPr lang="en-US" sz="1200" b="0" i="0" u="none" strike="noStrike" cap="none">
                <a:solidFill>
                  <a:schemeClr val="dk1"/>
                </a:solidFill>
                <a:latin typeface="Calibri"/>
                <a:ea typeface="Calibri"/>
                <a:cs typeface="Calibri"/>
                <a:sym typeface="Calibri"/>
              </a:rPr>
              <a:t>This will help to ensure that they identify their information needs, locate them efficiently, evaluate the information resources and use them to the fullest in order to enhance their research both as a user and researcher</a:t>
            </a:r>
            <a:endParaRPr/>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Font typeface="Arial"/>
              <a:buNone/>
            </a:pPr>
            <a:r>
              <a:rPr lang="en-US"/>
              <a:t>The reasons for conducting literature search are numerous  e.g. </a:t>
            </a:r>
            <a:endParaRPr/>
          </a:p>
          <a:p>
            <a:pPr marL="685800" lvl="1" indent="-228600" algn="l" rtl="0">
              <a:lnSpc>
                <a:spcPct val="100000"/>
              </a:lnSpc>
              <a:spcBef>
                <a:spcPts val="0"/>
              </a:spcBef>
              <a:spcAft>
                <a:spcPts val="0"/>
              </a:spcAft>
              <a:buSzPts val="1100"/>
              <a:buFont typeface="Arial"/>
              <a:buAutoNum type="alphaLcPeriod"/>
            </a:pPr>
            <a:r>
              <a:rPr lang="en-US"/>
              <a:t>drawing information for making evidence-based guidelines,</a:t>
            </a:r>
            <a:endParaRPr/>
          </a:p>
          <a:p>
            <a:pPr marL="685800" lvl="1" indent="-228600" algn="l" rtl="0">
              <a:lnSpc>
                <a:spcPct val="100000"/>
              </a:lnSpc>
              <a:spcBef>
                <a:spcPts val="0"/>
              </a:spcBef>
              <a:spcAft>
                <a:spcPts val="0"/>
              </a:spcAft>
              <a:buSzPts val="1100"/>
              <a:buFont typeface="Arial"/>
              <a:buAutoNum type="alphaLcPeriod"/>
            </a:pPr>
            <a:r>
              <a:rPr lang="en-US"/>
              <a:t>Step in the research method </a:t>
            </a:r>
            <a:endParaRPr/>
          </a:p>
          <a:p>
            <a:pPr marL="685800" lvl="1" indent="-228600" algn="l" rtl="0">
              <a:lnSpc>
                <a:spcPct val="100000"/>
              </a:lnSpc>
              <a:spcBef>
                <a:spcPts val="0"/>
              </a:spcBef>
              <a:spcAft>
                <a:spcPts val="0"/>
              </a:spcAft>
              <a:buSzPts val="1100"/>
              <a:buFont typeface="Arial"/>
              <a:buAutoNum type="alphaLcPeriod"/>
            </a:pPr>
            <a:r>
              <a:rPr lang="en-US"/>
              <a:t>as part of academic assessment.</a:t>
            </a:r>
            <a:endParaRPr/>
          </a:p>
          <a:p>
            <a:pPr marL="0" lvl="0" indent="0" algn="l" rtl="0">
              <a:lnSpc>
                <a:spcPct val="100000"/>
              </a:lnSpc>
              <a:spcBef>
                <a:spcPts val="0"/>
              </a:spcBef>
              <a:spcAft>
                <a:spcPts val="0"/>
              </a:spcAft>
              <a:buSzPts val="1100"/>
              <a:buFont typeface="Arial"/>
              <a:buNone/>
            </a:pPr>
            <a:endParaRPr/>
          </a:p>
          <a:p>
            <a:pPr marL="171450" lvl="0" indent="-171450" algn="l" rtl="0">
              <a:lnSpc>
                <a:spcPct val="100000"/>
              </a:lnSpc>
              <a:spcBef>
                <a:spcPts val="0"/>
              </a:spcBef>
              <a:spcAft>
                <a:spcPts val="0"/>
              </a:spcAft>
              <a:buSzPts val="1100"/>
              <a:buFont typeface="Arial"/>
              <a:buChar char="•"/>
            </a:pPr>
            <a:r>
              <a:rPr lang="en-US"/>
              <a:t>However, the main purpose of a thorough literature search is to formulate a research question by evaluating the available literature with an eye on gaps still amenable to further research.</a:t>
            </a:r>
            <a:endParaRPr/>
          </a:p>
          <a:p>
            <a:pPr marL="171450" lvl="0" indent="-101600" algn="l" rtl="0">
              <a:lnSpc>
                <a:spcPct val="100000"/>
              </a:lnSpc>
              <a:spcBef>
                <a:spcPts val="0"/>
              </a:spcBef>
              <a:spcAft>
                <a:spcPts val="0"/>
              </a:spcAft>
              <a:buSzPts val="1100"/>
              <a:buFont typeface="Arial"/>
              <a:buNone/>
            </a:pPr>
            <a:endParaRPr/>
          </a:p>
          <a:p>
            <a:pPr marL="171450" lvl="0" indent="-171450" algn="l" rtl="0">
              <a:lnSpc>
                <a:spcPct val="100000"/>
              </a:lnSpc>
              <a:spcBef>
                <a:spcPts val="0"/>
              </a:spcBef>
              <a:spcAft>
                <a:spcPts val="0"/>
              </a:spcAft>
              <a:buSzPts val="1100"/>
              <a:buFont typeface="Arial"/>
              <a:buChar char="•"/>
            </a:pPr>
            <a:r>
              <a:rPr lang="en-US"/>
              <a:t>People usually starts with a basic search, followed by a more advanced or systematic search. Once highly relevant articles are found, those can be used to find other related articles by following a thread, or as a way of improving your systematic search.</a:t>
            </a:r>
            <a:endParaRPr/>
          </a:p>
          <a:p>
            <a:pPr marL="171450" lvl="0" indent="-101600" algn="l" rtl="0">
              <a:lnSpc>
                <a:spcPct val="100000"/>
              </a:lnSpc>
              <a:spcBef>
                <a:spcPts val="0"/>
              </a:spcBef>
              <a:spcAft>
                <a:spcPts val="0"/>
              </a:spcAft>
              <a:buSzPts val="1100"/>
              <a:buFont typeface="Arial"/>
              <a:buNone/>
            </a:pPr>
            <a:endParaRPr/>
          </a:p>
          <a:p>
            <a:pPr marL="171450" lvl="0" indent="-101600" algn="l" rtl="0">
              <a:lnSpc>
                <a:spcPct val="100000"/>
              </a:lnSpc>
              <a:spcBef>
                <a:spcPts val="0"/>
              </a:spcBef>
              <a:spcAft>
                <a:spcPts val="0"/>
              </a:spcAft>
              <a:buSzPts val="1100"/>
              <a:buFont typeface="Arial"/>
              <a:buNone/>
            </a:pPr>
            <a:endParaRPr/>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If a reference or part of a bibliographic record is available such as title or journal name, you can simply type this information into one of the search engines to get the full bibliographic information. This may also be the case when you know what to search for. In this case, simply type the reference on Google, Google Scholar or university library’s catalog to get the full-text of the publication. </a:t>
            </a:r>
            <a:endParaRPr/>
          </a:p>
          <a:p>
            <a:pPr marL="0" lvl="0" indent="0" algn="l" rtl="0">
              <a:lnSpc>
                <a:spcPct val="100000"/>
              </a:lnSpc>
              <a:spcBef>
                <a:spcPts val="0"/>
              </a:spcBef>
              <a:spcAft>
                <a:spcPts val="0"/>
              </a:spcAft>
              <a:buSzPts val="1400"/>
              <a:buFont typeface="Arial"/>
              <a:buNone/>
            </a:pPr>
            <a:endParaRPr/>
          </a:p>
        </p:txBody>
      </p:sp>
      <p:sp>
        <p:nvSpPr>
          <p:cNvPr id="102" name="Google Shape;10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727b3dbef2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sz="1200" b="0" i="0" u="none" strike="noStrike" cap="none">
                <a:solidFill>
                  <a:schemeClr val="dk1"/>
                </a:solidFill>
                <a:latin typeface="Calibri"/>
                <a:ea typeface="Calibri"/>
                <a:cs typeface="Calibri"/>
                <a:sym typeface="Calibri"/>
              </a:rPr>
              <a:t>You will need to have a complete overview of all the information resources available on the subject.</a:t>
            </a:r>
            <a:endParaRPr/>
          </a:p>
          <a:p>
            <a:pPr marL="171450" lvl="0" indent="-171450" algn="l" rtl="0">
              <a:lnSpc>
                <a:spcPct val="100000"/>
              </a:lnSpc>
              <a:spcBef>
                <a:spcPts val="0"/>
              </a:spcBef>
              <a:spcAft>
                <a:spcPts val="0"/>
              </a:spcAft>
              <a:buSzPts val="1400"/>
              <a:buFont typeface="Arial"/>
              <a:buChar char="•"/>
            </a:pPr>
            <a:r>
              <a:rPr lang="en-US"/>
              <a:t>Key concepts to search for should be the general idea or a main theme and the search terms are the words to describe these concepts, topics.</a:t>
            </a:r>
            <a:endParaRPr/>
          </a:p>
          <a:p>
            <a:pPr marL="171450" lvl="0" indent="-82550" algn="l" rtl="0">
              <a:lnSpc>
                <a:spcPct val="100000"/>
              </a:lnSpc>
              <a:spcBef>
                <a:spcPts val="0"/>
              </a:spcBef>
              <a:spcAft>
                <a:spcPts val="0"/>
              </a:spcAft>
              <a:buSzPts val="1400"/>
              <a:buFont typeface="Arial"/>
              <a:buNone/>
            </a:pPr>
            <a:endParaRPr/>
          </a:p>
        </p:txBody>
      </p:sp>
      <p:sp>
        <p:nvSpPr>
          <p:cNvPr id="108" name="Google Shape;108;g727b3dbef2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727b3dbef2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4" name="Google Shape;114;g727b3dbef2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1400"/>
              <a:buFont typeface="Arial"/>
              <a:buAutoNum type="arabicPeriod"/>
            </a:pPr>
            <a:r>
              <a:rPr lang="en-US"/>
              <a:t>Collecting background information helps to get an overview on the topic, to direct yourself to the most important issues and controversies, to gain an understanding of how the topic area relates to other topics and to introduce yourself to the vocabulary or jargon relating to the topic.</a:t>
            </a:r>
            <a:endParaRPr/>
          </a:p>
          <a:p>
            <a:pPr marL="228600" lvl="0" indent="-139700" algn="l" rtl="0">
              <a:lnSpc>
                <a:spcPct val="100000"/>
              </a:lnSpc>
              <a:spcBef>
                <a:spcPts val="0"/>
              </a:spcBef>
              <a:spcAft>
                <a:spcPts val="0"/>
              </a:spcAft>
              <a:buSzPts val="1400"/>
              <a:buFont typeface="Arial"/>
              <a:buNone/>
            </a:pPr>
            <a:endParaRPr/>
          </a:p>
        </p:txBody>
      </p:sp>
      <p:sp>
        <p:nvSpPr>
          <p:cNvPr id="148" name="Google Shape;14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55" name="Google Shape;15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who.int/hinari/training/Basic_Course/ru/" TargetMode="Externa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courses.lumenlearning.com/suny-fmcc-researchsuccess/chapter/search-statement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research4life.or/" TargetMode="External"/><Relationship Id="rId7" Type="http://schemas.openxmlformats.org/officeDocument/2006/relationships/hyperlink" Target="https://bit.ly/2w3CU5C"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research4life.org/newsletter" TargetMode="External"/><Relationship Id="rId5" Type="http://schemas.openxmlformats.org/officeDocument/2006/relationships/hyperlink" Target="http://www.research4life.org/training" TargetMode="External"/><Relationship Id="rId4" Type="http://schemas.openxmlformats.org/officeDocument/2006/relationships/hyperlink" Target="mailto:r4l@research4life.org"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www.research4life.org" TargetMode="External"/><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mailto:r4l@research4life.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sa/4.0/deed.r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subTitle" idx="1"/>
          </p:nvPr>
        </p:nvSpPr>
        <p:spPr>
          <a:xfrm>
            <a:off x="0" y="4258370"/>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lnSpc>
                <a:spcPct val="100000"/>
              </a:lnSpc>
              <a:spcBef>
                <a:spcPts val="0"/>
              </a:spcBef>
              <a:spcAft>
                <a:spcPts val="0"/>
              </a:spcAft>
              <a:buClr>
                <a:srgbClr val="FFFFFF"/>
              </a:buClr>
              <a:buSzPts val="3600"/>
              <a:buNone/>
            </a:pPr>
            <a:r>
              <a:rPr lang="ru-RU" sz="3330" dirty="0" smtClean="0">
                <a:solidFill>
                  <a:srgbClr val="004890"/>
                </a:solidFill>
                <a:latin typeface="Open Sans"/>
                <a:ea typeface="Open Sans"/>
                <a:cs typeface="Open Sans"/>
                <a:sym typeface="Open Sans"/>
              </a:rPr>
              <a:t>ИСПОЛЬЗОВАНИЕ ИНФОРМАЦИОННЫХ РЕСУРСОВ</a:t>
            </a:r>
            <a:endParaRPr sz="3330" dirty="0">
              <a:solidFill>
                <a:srgbClr val="004890"/>
              </a:solidFill>
              <a:latin typeface="Open Sans"/>
              <a:ea typeface="Open Sans"/>
              <a:cs typeface="Open Sans"/>
              <a:sym typeface="Open Sans"/>
            </a:endParaRPr>
          </a:p>
        </p:txBody>
      </p:sp>
      <p:sp>
        <p:nvSpPr>
          <p:cNvPr id="70" name="Google Shape;70;p38"/>
          <p:cNvSpPr txBox="1">
            <a:spLocks noGrp="1"/>
          </p:cNvSpPr>
          <p:nvPr>
            <p:ph type="ctrTitle"/>
          </p:nvPr>
        </p:nvSpPr>
        <p:spPr>
          <a:xfrm>
            <a:off x="-2" y="2036456"/>
            <a:ext cx="12192000" cy="1596900"/>
          </a:xfrm>
          <a:prstGeom prst="rect">
            <a:avLst/>
          </a:prstGeom>
          <a:noFill/>
          <a:ln>
            <a:noFill/>
          </a:ln>
        </p:spPr>
        <p:txBody>
          <a:bodyPr spcFirstLastPara="1" wrap="square" lIns="91425" tIns="45700" rIns="91425" bIns="0" anchor="b" anchorCtr="0">
            <a:noAutofit/>
          </a:bodyPr>
          <a:lstStyle/>
          <a:p>
            <a:pPr lvl="0">
              <a:lnSpc>
                <a:spcPct val="90000"/>
              </a:lnSpc>
              <a:buSzPts val="4400"/>
            </a:pPr>
            <a:r>
              <a:rPr lang="en-US" sz="3563" b="1" dirty="0">
                <a:solidFill>
                  <a:srgbClr val="004890"/>
                </a:solidFill>
                <a:latin typeface="Open Sans"/>
                <a:ea typeface="Open Sans"/>
                <a:cs typeface="Open Sans"/>
                <a:sym typeface="Open Sans"/>
              </a:rPr>
              <a:t> </a:t>
            </a:r>
            <a:r>
              <a:rPr lang="ru-RU" sz="3563" b="1" dirty="0">
                <a:solidFill>
                  <a:srgbClr val="004890"/>
                </a:solidFill>
                <a:latin typeface="Open Sans"/>
                <a:ea typeface="Open Sans"/>
                <a:cs typeface="Open Sans"/>
                <a:sym typeface="Open Sans"/>
              </a:rPr>
              <a:t>ИССЛЕДОВАНИЕ И ПОВТОРНОЕ ИСПОЛЬЗОВАНИЕ НАУЧНОЙ ЛИТЕРАТУРЫ</a:t>
            </a:r>
            <a:endParaRPr sz="3888" b="1" dirty="0">
              <a:solidFill>
                <a:srgbClr val="004890"/>
              </a:solidFill>
              <a:latin typeface="Open Sans"/>
              <a:ea typeface="Open Sans"/>
              <a:cs typeface="Open Sans"/>
              <a:sym typeface="Open Sans"/>
            </a:endParaRPr>
          </a:p>
        </p:txBody>
      </p:sp>
      <p:sp>
        <p:nvSpPr>
          <p:cNvPr id="71" name="Google Shape;71;p38"/>
          <p:cNvSpPr txBox="1"/>
          <p:nvPr/>
        </p:nvSpPr>
        <p:spPr>
          <a:xfrm>
            <a:off x="-2" y="5606084"/>
            <a:ext cx="12192000" cy="369300"/>
          </a:xfrm>
          <a:prstGeom prst="rect">
            <a:avLst/>
          </a:prstGeom>
          <a:solidFill>
            <a:srgbClr val="586F7C"/>
          </a:solidFill>
          <a:ln>
            <a:noFill/>
          </a:ln>
        </p:spPr>
        <p:txBody>
          <a:bodyPr spcFirstLastPara="1" wrap="square" lIns="91425" tIns="45700" rIns="91425" bIns="45700" anchor="t" anchorCtr="0">
            <a:spAutoFit/>
          </a:bodyPr>
          <a:lstStyle/>
          <a:p>
            <a:pPr lvl="0" algn="ctr">
              <a:buSzPts val="1800"/>
            </a:pPr>
            <a:r>
              <a:rPr lang="ru-RU" sz="1800" b="1" dirty="0">
                <a:solidFill>
                  <a:schemeClr val="lt1"/>
                </a:solidFill>
                <a:latin typeface="Open Sans"/>
                <a:ea typeface="Open Sans"/>
                <a:cs typeface="Open Sans"/>
                <a:sym typeface="Open Sans"/>
              </a:rPr>
              <a:t>Research4Life — государственно-частное партнерство, объединяющее пять программ:</a:t>
            </a:r>
          </a:p>
        </p:txBody>
      </p:sp>
      <p:pic>
        <p:nvPicPr>
          <p:cNvPr id="72" name="Google Shape;72;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829bd93e03_0_0"/>
          <p:cNvSpPr txBox="1">
            <a:spLocks noGrp="1"/>
          </p:cNvSpPr>
          <p:nvPr>
            <p:ph type="title"/>
          </p:nvPr>
        </p:nvSpPr>
        <p:spPr>
          <a:xfrm>
            <a:off x="6095" y="432541"/>
            <a:ext cx="8010144"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ru-RU" dirty="0" smtClean="0">
                <a:solidFill>
                  <a:srgbClr val="586F7C"/>
                </a:solidFill>
                <a:latin typeface="Open Sans"/>
                <a:ea typeface="Open Sans"/>
                <a:cs typeface="Open Sans"/>
                <a:sym typeface="Open Sans"/>
              </a:rPr>
              <a:t>Разработка стратегии поиска: обзор процесса</a:t>
            </a:r>
            <a:endParaRPr dirty="0">
              <a:latin typeface="Open Sans"/>
              <a:ea typeface="Open Sans"/>
              <a:cs typeface="Open Sans"/>
              <a:sym typeface="Open Sans"/>
            </a:endParaRPr>
          </a:p>
        </p:txBody>
      </p:sp>
      <p:pic>
        <p:nvPicPr>
          <p:cNvPr id="166" name="Google Shape;166;g829bd93e03_0_0" descr="https://lh3.googleusercontent.com/Ulia0JjMNIzz7aFMxmakeS0yBv8tEiyCNwWtviSbS0lL_RRQy4YjD30iMzDyLQAzI0JUqoe-inFqg0fULH6hElBYWXalPJnhp4k5b22oVP50op8vlCH-71la4-k5SXDyZYwukqZR"/>
          <p:cNvPicPr preferRelativeResize="0"/>
          <p:nvPr/>
        </p:nvPicPr>
        <p:blipFill rotWithShape="1">
          <a:blip r:embed="rId3">
            <a:alphaModFix/>
          </a:blip>
          <a:srcRect/>
          <a:stretch/>
        </p:blipFill>
        <p:spPr>
          <a:xfrm>
            <a:off x="676656" y="1737360"/>
            <a:ext cx="11100815" cy="4974005"/>
          </a:xfrm>
          <a:prstGeom prst="rect">
            <a:avLst/>
          </a:prstGeom>
          <a:noFill/>
          <a:ln>
            <a:noFill/>
          </a:ln>
        </p:spPr>
      </p:pic>
      <p:pic>
        <p:nvPicPr>
          <p:cNvPr id="5" name="Picture 3"/>
          <p:cNvPicPr>
            <a:picLocks noChangeAspect="1"/>
          </p:cNvPicPr>
          <p:nvPr/>
        </p:nvPicPr>
        <p:blipFill rotWithShape="1">
          <a:blip r:embed="rId4"/>
          <a:srcRect l="16667" t="20580" r="18333" b="13658"/>
          <a:stretch/>
        </p:blipFill>
        <p:spPr>
          <a:xfrm>
            <a:off x="676655" y="1685040"/>
            <a:ext cx="11100815" cy="5197924"/>
          </a:xfrm>
          <a:prstGeom prst="rect">
            <a:avLst/>
          </a:prstGeom>
        </p:spPr>
      </p:pic>
      <p:sp>
        <p:nvSpPr>
          <p:cNvPr id="167" name="Google Shape;167;g829bd93e03_0_0"/>
          <p:cNvSpPr txBox="1"/>
          <p:nvPr/>
        </p:nvSpPr>
        <p:spPr>
          <a:xfrm>
            <a:off x="676656" y="6334780"/>
            <a:ext cx="5047488" cy="461624"/>
          </a:xfrm>
          <a:prstGeom prst="rect">
            <a:avLst/>
          </a:prstGeom>
          <a:noFill/>
          <a:ln>
            <a:noFill/>
          </a:ln>
        </p:spPr>
        <p:txBody>
          <a:bodyPr spcFirstLastPara="1" wrap="square" lIns="91425" tIns="45700" rIns="91425" bIns="45700" anchor="t" anchorCtr="0">
            <a:spAutoFit/>
          </a:bodyPr>
          <a:lstStyle/>
          <a:p>
            <a:pPr lvl="0"/>
            <a:r>
              <a:rPr lang="ru-RU" sz="1200" b="0" i="0" u="none" strike="noStrike" cap="none" dirty="0" smtClean="0">
                <a:solidFill>
                  <a:srgbClr val="000000"/>
                </a:solidFill>
                <a:latin typeface="Arial"/>
                <a:ea typeface="Arial"/>
                <a:cs typeface="Arial"/>
                <a:sym typeface="Arial"/>
              </a:rPr>
              <a:t>Источник</a:t>
            </a:r>
            <a:r>
              <a:rPr lang="en-US" sz="1200" dirty="0"/>
              <a:t>: </a:t>
            </a:r>
            <a:r>
              <a:rPr lang="en-US" sz="1200" dirty="0">
                <a:hlinkClick r:id="rId5"/>
              </a:rPr>
              <a:t>https://</a:t>
            </a:r>
            <a:r>
              <a:rPr lang="en-US" sz="1200" dirty="0" smtClean="0">
                <a:hlinkClick r:id="rId5"/>
              </a:rPr>
              <a:t>www.who.int/hinari/training/Basic_Course/ru/</a:t>
            </a:r>
            <a:r>
              <a:rPr lang="ru-RU" sz="1200" dirty="0" smtClean="0"/>
              <a:t>. </a:t>
            </a:r>
            <a:br>
              <a:rPr lang="ru-RU" sz="1200" dirty="0" smtClean="0"/>
            </a:br>
            <a:r>
              <a:rPr lang="ru-RU" sz="1200" dirty="0" smtClean="0"/>
              <a:t>По состоянию на 20 декабря</a:t>
            </a:r>
            <a:r>
              <a:rPr lang="en-US" sz="1200" b="0" i="0" u="none" strike="noStrike" cap="none" dirty="0" smtClean="0">
                <a:solidFill>
                  <a:srgbClr val="000000"/>
                </a:solidFill>
                <a:latin typeface="Arial"/>
                <a:ea typeface="Arial"/>
                <a:cs typeface="Arial"/>
                <a:sym typeface="Arial"/>
              </a:rPr>
              <a:t> 2020</a:t>
            </a:r>
            <a:r>
              <a:rPr lang="ru-RU" sz="1200" b="0" i="0" u="none" strike="noStrike" cap="none" dirty="0" smtClean="0">
                <a:solidFill>
                  <a:srgbClr val="000000"/>
                </a:solidFill>
                <a:latin typeface="Arial"/>
                <a:ea typeface="Arial"/>
                <a:cs typeface="Arial"/>
                <a:sym typeface="Arial"/>
              </a:rPr>
              <a:t> г.</a:t>
            </a:r>
            <a:endParaRPr sz="1200" b="0" i="0" u="none" strike="noStrike" cap="none" dirty="0">
              <a:solidFill>
                <a:srgbClr val="000000"/>
              </a:solidFill>
              <a:latin typeface="Arial"/>
              <a:ea typeface="Arial"/>
              <a:cs typeface="Arial"/>
              <a:sym typeface="Arial"/>
            </a:endParaRPr>
          </a:p>
        </p:txBody>
      </p:sp>
      <p:sp>
        <p:nvSpPr>
          <p:cNvPr id="2" name="TextBox 1"/>
          <p:cNvSpPr txBox="1"/>
          <p:nvPr/>
        </p:nvSpPr>
        <p:spPr>
          <a:xfrm>
            <a:off x="1737360" y="3718560"/>
            <a:ext cx="782320" cy="314960"/>
          </a:xfrm>
          <a:prstGeom prst="rect">
            <a:avLst/>
          </a:prstGeom>
          <a:solidFill>
            <a:srgbClr val="F9DBD2"/>
          </a:solidFill>
        </p:spPr>
        <p:txBody>
          <a:bodyPr wrap="square" rtlCol="0">
            <a:spAutoFit/>
          </a:bodyPr>
          <a:lstStyle/>
          <a:p>
            <a:endParaRPr lang="ru-RU" dirty="0"/>
          </a:p>
        </p:txBody>
      </p:sp>
      <p:sp>
        <p:nvSpPr>
          <p:cNvPr id="7" name="TextBox 6"/>
          <p:cNvSpPr txBox="1"/>
          <p:nvPr/>
        </p:nvSpPr>
        <p:spPr>
          <a:xfrm>
            <a:off x="3434080" y="3718560"/>
            <a:ext cx="782320" cy="314960"/>
          </a:xfrm>
          <a:prstGeom prst="rect">
            <a:avLst/>
          </a:prstGeom>
          <a:solidFill>
            <a:srgbClr val="F9DBD2"/>
          </a:solidFill>
        </p:spPr>
        <p:txBody>
          <a:bodyPr wrap="square" rtlCol="0">
            <a:spAutoFit/>
          </a:bodyPr>
          <a:lstStyle/>
          <a:p>
            <a:endParaRPr lang="ru-RU" dirty="0"/>
          </a:p>
        </p:txBody>
      </p:sp>
      <p:sp>
        <p:nvSpPr>
          <p:cNvPr id="8" name="TextBox 7"/>
          <p:cNvSpPr txBox="1"/>
          <p:nvPr/>
        </p:nvSpPr>
        <p:spPr>
          <a:xfrm>
            <a:off x="5130800" y="3703320"/>
            <a:ext cx="782320" cy="314960"/>
          </a:xfrm>
          <a:prstGeom prst="rect">
            <a:avLst/>
          </a:prstGeom>
          <a:solidFill>
            <a:srgbClr val="F9DBD2"/>
          </a:solidFill>
        </p:spPr>
        <p:txBody>
          <a:bodyPr wrap="square" rtlCol="0">
            <a:spAutoFit/>
          </a:bodyPr>
          <a:lstStyle/>
          <a:p>
            <a:endParaRPr lang="ru-RU" dirty="0"/>
          </a:p>
        </p:txBody>
      </p:sp>
      <p:sp>
        <p:nvSpPr>
          <p:cNvPr id="9" name="TextBox 8"/>
          <p:cNvSpPr txBox="1"/>
          <p:nvPr/>
        </p:nvSpPr>
        <p:spPr>
          <a:xfrm>
            <a:off x="1656080" y="5648960"/>
            <a:ext cx="782320" cy="314960"/>
          </a:xfrm>
          <a:prstGeom prst="rect">
            <a:avLst/>
          </a:prstGeom>
          <a:solidFill>
            <a:srgbClr val="F9DBD2"/>
          </a:solidFill>
        </p:spPr>
        <p:txBody>
          <a:bodyPr wrap="square" rtlCol="0">
            <a:spAutoFit/>
          </a:bodyPr>
          <a:lstStyle/>
          <a:p>
            <a:endParaRPr lang="ru-RU" dirty="0"/>
          </a:p>
        </p:txBody>
      </p:sp>
      <p:sp>
        <p:nvSpPr>
          <p:cNvPr id="10" name="TextBox 9"/>
          <p:cNvSpPr txBox="1"/>
          <p:nvPr/>
        </p:nvSpPr>
        <p:spPr>
          <a:xfrm>
            <a:off x="3434080" y="5491480"/>
            <a:ext cx="782320" cy="314960"/>
          </a:xfrm>
          <a:prstGeom prst="rect">
            <a:avLst/>
          </a:prstGeom>
          <a:solidFill>
            <a:srgbClr val="F9DBD2"/>
          </a:solidFill>
        </p:spPr>
        <p:txBody>
          <a:bodyPr wrap="square" rtlCol="0">
            <a:spAutoFit/>
          </a:bodyPr>
          <a:lstStyle/>
          <a:p>
            <a:endParaRPr lang="ru-RU" dirty="0"/>
          </a:p>
        </p:txBody>
      </p:sp>
      <p:sp>
        <p:nvSpPr>
          <p:cNvPr id="11" name="TextBox 10"/>
          <p:cNvSpPr txBox="1"/>
          <p:nvPr/>
        </p:nvSpPr>
        <p:spPr>
          <a:xfrm>
            <a:off x="5130800" y="5826184"/>
            <a:ext cx="782320" cy="92333"/>
          </a:xfrm>
          <a:prstGeom prst="rect">
            <a:avLst/>
          </a:prstGeom>
          <a:solidFill>
            <a:srgbClr val="F9DBD2"/>
          </a:solidFill>
        </p:spPr>
        <p:txBody>
          <a:bodyPr wrap="square" tIns="0" bIns="0" rtlCol="0">
            <a:spAutoFit/>
          </a:bodyPr>
          <a:lstStyle/>
          <a:p>
            <a:endParaRPr lang="ru-RU" sz="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0"/>
          <p:cNvSpPr txBox="1">
            <a:spLocks noGrp="1"/>
          </p:cNvSpPr>
          <p:nvPr>
            <p:ph type="title"/>
          </p:nvPr>
        </p:nvSpPr>
        <p:spPr>
          <a:xfrm>
            <a:off x="0" y="47786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ru-RU" dirty="0" smtClean="0">
                <a:solidFill>
                  <a:srgbClr val="586F7C"/>
                </a:solidFill>
                <a:latin typeface="Open Sans"/>
                <a:ea typeface="Open Sans"/>
                <a:cs typeface="Open Sans"/>
                <a:sym typeface="Open Sans"/>
              </a:rPr>
              <a:t>Уточнение параметров поиска</a:t>
            </a:r>
            <a:endParaRPr dirty="0">
              <a:solidFill>
                <a:srgbClr val="586F7C"/>
              </a:solidFill>
              <a:latin typeface="Open Sans"/>
              <a:ea typeface="Open Sans"/>
              <a:cs typeface="Open Sans"/>
              <a:sym typeface="Open Sans"/>
            </a:endParaRPr>
          </a:p>
        </p:txBody>
      </p:sp>
      <p:sp>
        <p:nvSpPr>
          <p:cNvPr id="174" name="Google Shape;174;p10"/>
          <p:cNvSpPr txBox="1">
            <a:spLocks noGrp="1"/>
          </p:cNvSpPr>
          <p:nvPr>
            <p:ph type="body" idx="1"/>
          </p:nvPr>
        </p:nvSpPr>
        <p:spPr>
          <a:xfrm>
            <a:off x="5937504" y="1684636"/>
            <a:ext cx="5486400" cy="5254644"/>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10000"/>
              </a:lnSpc>
              <a:spcBef>
                <a:spcPts val="0"/>
              </a:spcBef>
              <a:spcAft>
                <a:spcPts val="0"/>
              </a:spcAft>
              <a:buClr>
                <a:schemeClr val="dk1"/>
              </a:buClr>
              <a:buSzPts val="2200"/>
              <a:buFont typeface="Courier New"/>
              <a:buChar char="o"/>
            </a:pPr>
            <a:r>
              <a:rPr lang="ru-RU" sz="2200" b="1" dirty="0" smtClean="0">
                <a:solidFill>
                  <a:schemeClr val="dk1"/>
                </a:solidFill>
                <a:latin typeface="Open Sans"/>
                <a:ea typeface="Open Sans"/>
                <a:cs typeface="Open Sans"/>
                <a:sym typeface="Open Sans"/>
              </a:rPr>
              <a:t>Мыслите критически</a:t>
            </a:r>
            <a:r>
              <a:rPr lang="en-US" sz="2200" b="1" dirty="0" smtClean="0">
                <a:solidFill>
                  <a:schemeClr val="dk1"/>
                </a:solidFill>
                <a:latin typeface="Open Sans"/>
                <a:ea typeface="Open Sans"/>
                <a:cs typeface="Open Sans"/>
                <a:sym typeface="Open Sans"/>
              </a:rPr>
              <a:t> </a:t>
            </a:r>
            <a:r>
              <a:rPr lang="ru-RU" sz="2200" dirty="0" smtClean="0">
                <a:solidFill>
                  <a:schemeClr val="dk1"/>
                </a:solidFill>
                <a:latin typeface="Open Sans"/>
                <a:ea typeface="Open Sans"/>
                <a:cs typeface="Open Sans"/>
                <a:sym typeface="Open Sans"/>
              </a:rPr>
              <a:t>и</a:t>
            </a:r>
            <a:r>
              <a:rPr lang="en-US" sz="2200" dirty="0" smtClean="0">
                <a:solidFill>
                  <a:schemeClr val="dk1"/>
                </a:solidFill>
                <a:latin typeface="Open Sans"/>
                <a:ea typeface="Open Sans"/>
                <a:cs typeface="Open Sans"/>
                <a:sym typeface="Open Sans"/>
              </a:rPr>
              <a:t> </a:t>
            </a:r>
            <a:r>
              <a:rPr lang="ru-RU" sz="2200" b="1" dirty="0" smtClean="0">
                <a:solidFill>
                  <a:schemeClr val="dk1"/>
                </a:solidFill>
                <a:latin typeface="Open Sans"/>
                <a:ea typeface="Open Sans"/>
                <a:cs typeface="Open Sans"/>
                <a:sym typeface="Open Sans"/>
              </a:rPr>
              <a:t>оценивайте</a:t>
            </a:r>
            <a:r>
              <a:rPr lang="ru-RU" sz="2200" dirty="0" smtClean="0">
                <a:solidFill>
                  <a:schemeClr val="dk1"/>
                </a:solidFill>
                <a:latin typeface="Open Sans"/>
                <a:ea typeface="Open Sans"/>
                <a:cs typeface="Open Sans"/>
                <a:sym typeface="Open Sans"/>
              </a:rPr>
              <a:t>, какая информация является для вас актуальной и подходит для ваших целей</a:t>
            </a:r>
            <a:r>
              <a:rPr lang="en-US" sz="2200" dirty="0" smtClean="0">
                <a:solidFill>
                  <a:schemeClr val="dk1"/>
                </a:solidFill>
                <a:latin typeface="Open Sans"/>
                <a:ea typeface="Open Sans"/>
                <a:cs typeface="Open Sans"/>
                <a:sym typeface="Open Sans"/>
              </a:rPr>
              <a:t>.</a:t>
            </a:r>
            <a:endParaRPr dirty="0"/>
          </a:p>
          <a:p>
            <a:pPr marL="0" lvl="0" indent="0" algn="l" rtl="0">
              <a:lnSpc>
                <a:spcPct val="110000"/>
              </a:lnSpc>
              <a:spcBef>
                <a:spcPts val="0"/>
              </a:spcBef>
              <a:spcAft>
                <a:spcPts val="0"/>
              </a:spcAft>
              <a:buClr>
                <a:schemeClr val="dk1"/>
              </a:buClr>
              <a:buSzPts val="2200"/>
              <a:buNone/>
            </a:pPr>
            <a:endParaRPr sz="2200" dirty="0">
              <a:solidFill>
                <a:schemeClr val="dk1"/>
              </a:solidFill>
              <a:latin typeface="Open Sans"/>
              <a:ea typeface="Open Sans"/>
              <a:cs typeface="Open Sans"/>
              <a:sym typeface="Open Sans"/>
            </a:endParaRPr>
          </a:p>
          <a:p>
            <a:pPr marL="342900" lvl="0" indent="-342900" algn="l" rtl="0">
              <a:lnSpc>
                <a:spcPct val="110000"/>
              </a:lnSpc>
              <a:spcBef>
                <a:spcPts val="0"/>
              </a:spcBef>
              <a:spcAft>
                <a:spcPts val="0"/>
              </a:spcAft>
              <a:buClr>
                <a:schemeClr val="dk1"/>
              </a:buClr>
              <a:buSzPts val="2200"/>
              <a:buFont typeface="Courier New"/>
              <a:buChar char="o"/>
            </a:pPr>
            <a:r>
              <a:rPr lang="ru-RU" sz="2200" b="1" dirty="0" smtClean="0">
                <a:solidFill>
                  <a:schemeClr val="dk1"/>
                </a:solidFill>
                <a:latin typeface="Open Sans"/>
                <a:ea typeface="Open Sans"/>
                <a:cs typeface="Open Sans"/>
                <a:sym typeface="Open Sans"/>
              </a:rPr>
              <a:t>Фильтры</a:t>
            </a:r>
            <a:r>
              <a:rPr lang="ru-RU" sz="2200" dirty="0" smtClean="0">
                <a:solidFill>
                  <a:schemeClr val="dk1"/>
                </a:solidFill>
                <a:latin typeface="Open Sans"/>
                <a:ea typeface="Open Sans"/>
                <a:cs typeface="Open Sans"/>
                <a:sym typeface="Open Sans"/>
              </a:rPr>
              <a:t> позволяют</a:t>
            </a:r>
            <a:r>
              <a:rPr lang="en-US" sz="2200" dirty="0" smtClean="0">
                <a:solidFill>
                  <a:schemeClr val="dk1"/>
                </a:solidFill>
                <a:latin typeface="Open Sans"/>
                <a:ea typeface="Open Sans"/>
                <a:cs typeface="Open Sans"/>
                <a:sym typeface="Open Sans"/>
              </a:rPr>
              <a:t> </a:t>
            </a:r>
            <a:r>
              <a:rPr lang="ru-RU" sz="2200" dirty="0" smtClean="0">
                <a:solidFill>
                  <a:schemeClr val="dk1"/>
                </a:solidFill>
                <a:latin typeface="Open Sans"/>
                <a:ea typeface="Open Sans"/>
                <a:cs typeface="Open Sans"/>
                <a:sym typeface="Open Sans"/>
              </a:rPr>
              <a:t>вам точнее настроить параметры поиска </a:t>
            </a:r>
            <a:br>
              <a:rPr lang="ru-RU" sz="2200" dirty="0" smtClean="0">
                <a:solidFill>
                  <a:schemeClr val="dk1"/>
                </a:solidFill>
                <a:latin typeface="Open Sans"/>
                <a:ea typeface="Open Sans"/>
                <a:cs typeface="Open Sans"/>
                <a:sym typeface="Open Sans"/>
              </a:rPr>
            </a:br>
            <a:r>
              <a:rPr lang="ru-RU" sz="2200" dirty="0" smtClean="0">
                <a:solidFill>
                  <a:schemeClr val="dk1"/>
                </a:solidFill>
                <a:latin typeface="Open Sans"/>
                <a:ea typeface="Open Sans"/>
                <a:cs typeface="Open Sans"/>
                <a:sym typeface="Open Sans"/>
              </a:rPr>
              <a:t>за счет введения дополнительных критериев</a:t>
            </a:r>
            <a:r>
              <a:rPr lang="en-US" sz="2200" dirty="0" smtClean="0">
                <a:solidFill>
                  <a:schemeClr val="dk1"/>
                </a:solidFill>
                <a:latin typeface="Open Sans"/>
                <a:ea typeface="Open Sans"/>
                <a:cs typeface="Open Sans"/>
                <a:sym typeface="Open Sans"/>
              </a:rPr>
              <a:t>.</a:t>
            </a:r>
            <a:endParaRPr dirty="0"/>
          </a:p>
          <a:p>
            <a:pPr marL="342900" lvl="0" indent="-203200" algn="l" rtl="0">
              <a:lnSpc>
                <a:spcPct val="110000"/>
              </a:lnSpc>
              <a:spcBef>
                <a:spcPts val="0"/>
              </a:spcBef>
              <a:spcAft>
                <a:spcPts val="0"/>
              </a:spcAft>
              <a:buClr>
                <a:schemeClr val="dk1"/>
              </a:buClr>
              <a:buSzPts val="2200"/>
              <a:buFont typeface="Courier New"/>
              <a:buNone/>
            </a:pPr>
            <a:endParaRPr sz="2200" dirty="0">
              <a:solidFill>
                <a:schemeClr val="dk1"/>
              </a:solidFill>
              <a:latin typeface="Open Sans"/>
              <a:ea typeface="Open Sans"/>
              <a:cs typeface="Open Sans"/>
              <a:sym typeface="Open Sans"/>
            </a:endParaRPr>
          </a:p>
          <a:p>
            <a:pPr marL="342900" lvl="0" indent="-342900" algn="l" rtl="0">
              <a:lnSpc>
                <a:spcPct val="110000"/>
              </a:lnSpc>
              <a:spcBef>
                <a:spcPts val="0"/>
              </a:spcBef>
              <a:spcAft>
                <a:spcPts val="0"/>
              </a:spcAft>
              <a:buClr>
                <a:schemeClr val="dk1"/>
              </a:buClr>
              <a:buSzPts val="2200"/>
              <a:buFont typeface="Courier New"/>
              <a:buChar char="o"/>
            </a:pPr>
            <a:r>
              <a:rPr lang="ru-RU" sz="2200" dirty="0" smtClean="0">
                <a:solidFill>
                  <a:schemeClr val="dk1"/>
                </a:solidFill>
                <a:latin typeface="Open Sans"/>
                <a:ea typeface="Open Sans"/>
                <a:cs typeface="Open Sans"/>
                <a:sym typeface="Open Sans"/>
              </a:rPr>
              <a:t>Фильтр можно применить </a:t>
            </a:r>
            <a:br>
              <a:rPr lang="ru-RU" sz="2200" dirty="0" smtClean="0">
                <a:solidFill>
                  <a:schemeClr val="dk1"/>
                </a:solidFill>
                <a:latin typeface="Open Sans"/>
                <a:ea typeface="Open Sans"/>
                <a:cs typeface="Open Sans"/>
                <a:sym typeface="Open Sans"/>
              </a:rPr>
            </a:br>
            <a:r>
              <a:rPr lang="ru-RU" sz="2200" dirty="0" smtClean="0">
                <a:solidFill>
                  <a:schemeClr val="dk1"/>
                </a:solidFill>
                <a:latin typeface="Open Sans"/>
                <a:ea typeface="Open Sans"/>
                <a:cs typeface="Open Sans"/>
                <a:sym typeface="Open Sans"/>
              </a:rPr>
              <a:t>до начала поиска или </a:t>
            </a:r>
            <a:br>
              <a:rPr lang="ru-RU" sz="2200" dirty="0" smtClean="0">
                <a:solidFill>
                  <a:schemeClr val="dk1"/>
                </a:solidFill>
                <a:latin typeface="Open Sans"/>
                <a:ea typeface="Open Sans"/>
                <a:cs typeface="Open Sans"/>
                <a:sym typeface="Open Sans"/>
              </a:rPr>
            </a:br>
            <a:r>
              <a:rPr lang="ru-RU" sz="2200" dirty="0" smtClean="0">
                <a:solidFill>
                  <a:schemeClr val="dk1"/>
                </a:solidFill>
                <a:latin typeface="Open Sans"/>
                <a:ea typeface="Open Sans"/>
                <a:cs typeface="Open Sans"/>
                <a:sym typeface="Open Sans"/>
              </a:rPr>
              <a:t>для уточнения результатов, полученных в ходе первичного поиска</a:t>
            </a:r>
            <a:r>
              <a:rPr lang="en-US" sz="2200" dirty="0" smtClean="0">
                <a:solidFill>
                  <a:schemeClr val="dk1"/>
                </a:solidFill>
                <a:latin typeface="Open Sans"/>
                <a:ea typeface="Open Sans"/>
                <a:cs typeface="Open Sans"/>
                <a:sym typeface="Open Sans"/>
              </a:rPr>
              <a:t>.</a:t>
            </a:r>
            <a:endParaRPr sz="2200" dirty="0">
              <a:solidFill>
                <a:schemeClr val="dk1"/>
              </a:solidFill>
              <a:latin typeface="Open Sans"/>
              <a:ea typeface="Open Sans"/>
              <a:cs typeface="Open Sans"/>
              <a:sym typeface="Open Sans"/>
            </a:endParaRPr>
          </a:p>
        </p:txBody>
      </p:sp>
      <p:sp>
        <p:nvSpPr>
          <p:cNvPr id="175" name="Google Shape;175;p10"/>
          <p:cNvSpPr/>
          <p:nvPr/>
        </p:nvSpPr>
        <p:spPr>
          <a:xfrm>
            <a:off x="347472" y="2395728"/>
            <a:ext cx="5303520" cy="3364992"/>
          </a:xfrm>
          <a:prstGeom prst="roundRect">
            <a:avLst>
              <a:gd name="adj" fmla="val 16667"/>
            </a:avLst>
          </a:prstGeom>
          <a:solidFill>
            <a:schemeClr val="accent1"/>
          </a:solidFill>
          <a:ln w="25400" cap="flat" cmpd="sng">
            <a:solidFill>
              <a:srgbClr val="9F59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ru-RU" sz="4000" b="0" i="0" u="none" strike="noStrike" cap="none" dirty="0" smtClean="0">
                <a:solidFill>
                  <a:schemeClr val="lt1"/>
                </a:solidFill>
                <a:latin typeface="Open Sans"/>
                <a:ea typeface="Open Sans"/>
                <a:cs typeface="Open Sans"/>
                <a:sym typeface="Open Sans"/>
              </a:rPr>
              <a:t>«Идеальных параметров поиска </a:t>
            </a:r>
            <a:br>
              <a:rPr lang="ru-RU" sz="4000" b="0" i="0" u="none" strike="noStrike" cap="none" dirty="0" smtClean="0">
                <a:solidFill>
                  <a:schemeClr val="lt1"/>
                </a:solidFill>
                <a:latin typeface="Open Sans"/>
                <a:ea typeface="Open Sans"/>
                <a:cs typeface="Open Sans"/>
                <a:sym typeface="Open Sans"/>
              </a:rPr>
            </a:br>
            <a:r>
              <a:rPr lang="ru-RU" sz="4000" b="0" i="0" u="none" strike="noStrike" cap="none" dirty="0" smtClean="0">
                <a:solidFill>
                  <a:schemeClr val="lt1"/>
                </a:solidFill>
                <a:latin typeface="Open Sans"/>
                <a:ea typeface="Open Sans"/>
                <a:cs typeface="Open Sans"/>
                <a:sym typeface="Open Sans"/>
              </a:rPr>
              <a:t>не бывает…»</a:t>
            </a:r>
            <a:endParaRPr sz="4000" b="0" i="0" u="none" strike="noStrike" cap="none" dirty="0">
              <a:solidFill>
                <a:schemeClr val="lt1"/>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3"/>
          <p:cNvSpPr txBox="1">
            <a:spLocks noGrp="1"/>
          </p:cNvSpPr>
          <p:nvPr>
            <p:ph type="title"/>
          </p:nvPr>
        </p:nvSpPr>
        <p:spPr>
          <a:xfrm>
            <a:off x="0" y="43722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ru-RU" dirty="0" smtClean="0">
                <a:solidFill>
                  <a:srgbClr val="586F7C"/>
                </a:solidFill>
                <a:latin typeface="Open Sans"/>
                <a:ea typeface="Open Sans"/>
                <a:cs typeface="Open Sans"/>
                <a:sym typeface="Open Sans"/>
              </a:rPr>
              <a:t>Поисковые фильтры</a:t>
            </a:r>
            <a:endParaRPr dirty="0">
              <a:solidFill>
                <a:srgbClr val="586F7C"/>
              </a:solidFill>
              <a:latin typeface="Open Sans"/>
              <a:ea typeface="Open Sans"/>
              <a:cs typeface="Open Sans"/>
              <a:sym typeface="Open Sans"/>
            </a:endParaRPr>
          </a:p>
        </p:txBody>
      </p:sp>
      <p:sp>
        <p:nvSpPr>
          <p:cNvPr id="182" name="Google Shape;182;p13"/>
          <p:cNvSpPr txBox="1">
            <a:spLocks noGrp="1"/>
          </p:cNvSpPr>
          <p:nvPr>
            <p:ph type="body" idx="1"/>
          </p:nvPr>
        </p:nvSpPr>
        <p:spPr>
          <a:xfrm>
            <a:off x="224554" y="1664330"/>
            <a:ext cx="11187158" cy="5193670"/>
          </a:xfrm>
          <a:prstGeom prst="rect">
            <a:avLst/>
          </a:prstGeom>
          <a:noFill/>
          <a:ln>
            <a:noFill/>
          </a:ln>
        </p:spPr>
        <p:txBody>
          <a:bodyPr spcFirstLastPara="1" wrap="square" lIns="91425" tIns="45700" rIns="91425" bIns="45700" anchor="t" anchorCtr="0">
            <a:normAutofit/>
          </a:bodyPr>
          <a:lstStyle/>
          <a:p>
            <a:pPr marL="469900" lvl="0" indent="-342900" algn="l" rtl="0">
              <a:lnSpc>
                <a:spcPct val="130000"/>
              </a:lnSpc>
              <a:spcBef>
                <a:spcPts val="1000"/>
              </a:spcBef>
              <a:spcAft>
                <a:spcPts val="0"/>
              </a:spcAft>
              <a:buClr>
                <a:schemeClr val="dk1"/>
              </a:buClr>
              <a:buSzPts val="2029"/>
              <a:buChar char="●"/>
            </a:pPr>
            <a:r>
              <a:rPr lang="ru-RU" sz="2029" b="1" dirty="0" smtClean="0">
                <a:solidFill>
                  <a:schemeClr val="dk1"/>
                </a:solidFill>
                <a:latin typeface="Open Sans"/>
                <a:ea typeface="Open Sans"/>
                <a:cs typeface="Open Sans"/>
                <a:sym typeface="Open Sans"/>
              </a:rPr>
              <a:t>Поисковые фильтры</a:t>
            </a:r>
            <a:r>
              <a:rPr lang="en-US" sz="2029" b="1" dirty="0" smtClean="0">
                <a:solidFill>
                  <a:schemeClr val="dk1"/>
                </a:solidFill>
                <a:latin typeface="Open Sans"/>
                <a:ea typeface="Open Sans"/>
                <a:cs typeface="Open Sans"/>
                <a:sym typeface="Open Sans"/>
              </a:rPr>
              <a:t> </a:t>
            </a:r>
            <a:r>
              <a:rPr lang="ru-RU" sz="2029" dirty="0" smtClean="0">
                <a:solidFill>
                  <a:schemeClr val="dk1"/>
                </a:solidFill>
                <a:latin typeface="Open Sans"/>
                <a:ea typeface="Open Sans"/>
                <a:cs typeface="Open Sans"/>
                <a:sym typeface="Open Sans"/>
              </a:rPr>
              <a:t>используются для оценки и уточнения поисковых запросов в целях получения соответствующей информации</a:t>
            </a:r>
            <a:r>
              <a:rPr lang="en-US" sz="2029" dirty="0" smtClean="0">
                <a:solidFill>
                  <a:schemeClr val="dk1"/>
                </a:solidFill>
                <a:latin typeface="Open Sans"/>
                <a:ea typeface="Open Sans"/>
                <a:cs typeface="Open Sans"/>
                <a:sym typeface="Open Sans"/>
              </a:rPr>
              <a:t>.</a:t>
            </a:r>
            <a:endParaRPr dirty="0"/>
          </a:p>
          <a:p>
            <a:pPr marL="469900" lvl="0" indent="-342900" algn="l" rtl="0">
              <a:lnSpc>
                <a:spcPct val="130000"/>
              </a:lnSpc>
              <a:spcBef>
                <a:spcPts val="1000"/>
              </a:spcBef>
              <a:spcAft>
                <a:spcPts val="0"/>
              </a:spcAft>
              <a:buClr>
                <a:schemeClr val="dk1"/>
              </a:buClr>
              <a:buSzPts val="2029"/>
              <a:buChar char="●"/>
            </a:pPr>
            <a:r>
              <a:rPr lang="ru-RU" sz="2029" dirty="0" smtClean="0">
                <a:solidFill>
                  <a:schemeClr val="dk1"/>
                </a:solidFill>
                <a:latin typeface="Open Sans"/>
                <a:ea typeface="Open Sans"/>
                <a:cs typeface="Open Sans"/>
                <a:sym typeface="Open Sans"/>
              </a:rPr>
              <a:t>Простой поиск выдает тысячи результатов; для получения актуальных ответов попробуйте применить различные поисковые стратегии</a:t>
            </a:r>
            <a:r>
              <a:rPr lang="en-US" sz="2029" dirty="0" smtClean="0">
                <a:solidFill>
                  <a:schemeClr val="dk1"/>
                </a:solidFill>
                <a:latin typeface="Open Sans"/>
                <a:ea typeface="Open Sans"/>
                <a:cs typeface="Open Sans"/>
                <a:sym typeface="Open Sans"/>
              </a:rPr>
              <a:t>.</a:t>
            </a:r>
            <a:endParaRPr dirty="0"/>
          </a:p>
          <a:p>
            <a:pPr marL="927100" lvl="1" indent="-342900" algn="l" rtl="0">
              <a:lnSpc>
                <a:spcPct val="130000"/>
              </a:lnSpc>
              <a:spcBef>
                <a:spcPts val="2100"/>
              </a:spcBef>
              <a:spcAft>
                <a:spcPts val="0"/>
              </a:spcAft>
              <a:buClr>
                <a:schemeClr val="dk1"/>
              </a:buClr>
              <a:buSzPts val="2029"/>
              <a:buChar char="○"/>
            </a:pPr>
            <a:r>
              <a:rPr lang="ru-RU" sz="2029" dirty="0" smtClean="0">
                <a:solidFill>
                  <a:schemeClr val="dk1"/>
                </a:solidFill>
                <a:latin typeface="Open Sans"/>
                <a:ea typeface="Open Sans"/>
                <a:cs typeface="Open Sans"/>
                <a:sym typeface="Open Sans"/>
              </a:rPr>
              <a:t>Например, запрос по общей теме, такой как «</a:t>
            </a:r>
            <a:r>
              <a:rPr lang="ru-RU" sz="2029" b="1" i="1" dirty="0" smtClean="0">
                <a:solidFill>
                  <a:schemeClr val="dk1"/>
                </a:solidFill>
                <a:latin typeface="Open Sans"/>
                <a:ea typeface="Open Sans"/>
                <a:cs typeface="Open Sans"/>
                <a:sym typeface="Open Sans"/>
              </a:rPr>
              <a:t>глобализация</a:t>
            </a:r>
            <a:r>
              <a:rPr lang="ru-RU" sz="2029" dirty="0" smtClean="0">
                <a:solidFill>
                  <a:schemeClr val="dk1"/>
                </a:solidFill>
                <a:latin typeface="Open Sans"/>
                <a:ea typeface="Open Sans"/>
                <a:cs typeface="Open Sans"/>
                <a:sym typeface="Open Sans"/>
              </a:rPr>
              <a:t>» или</a:t>
            </a:r>
            <a:r>
              <a:rPr lang="en-US" sz="2029" dirty="0" smtClean="0">
                <a:solidFill>
                  <a:schemeClr val="dk1"/>
                </a:solidFill>
                <a:latin typeface="Open Sans"/>
                <a:ea typeface="Open Sans"/>
                <a:cs typeface="Open Sans"/>
                <a:sym typeface="Open Sans"/>
              </a:rPr>
              <a:t> </a:t>
            </a:r>
            <a:r>
              <a:rPr lang="ru-RU" sz="2029" dirty="0" smtClean="0">
                <a:solidFill>
                  <a:schemeClr val="dk1"/>
                </a:solidFill>
                <a:latin typeface="Open Sans"/>
                <a:ea typeface="Open Sans"/>
                <a:cs typeface="Open Sans"/>
                <a:sym typeface="Open Sans"/>
              </a:rPr>
              <a:t>«</a:t>
            </a:r>
            <a:r>
              <a:rPr lang="ru-RU" sz="2029" b="1" i="1" dirty="0" smtClean="0">
                <a:solidFill>
                  <a:schemeClr val="dk1"/>
                </a:solidFill>
                <a:latin typeface="Open Sans"/>
                <a:ea typeface="Open Sans"/>
                <a:cs typeface="Open Sans"/>
                <a:sym typeface="Open Sans"/>
              </a:rPr>
              <a:t>организационное поведение</a:t>
            </a:r>
            <a:r>
              <a:rPr lang="ru-RU" sz="2029" dirty="0" smtClean="0">
                <a:solidFill>
                  <a:schemeClr val="dk1"/>
                </a:solidFill>
                <a:latin typeface="Open Sans"/>
                <a:ea typeface="Open Sans"/>
                <a:cs typeface="Open Sans"/>
                <a:sym typeface="Open Sans"/>
              </a:rPr>
              <a:t>»</a:t>
            </a:r>
            <a:r>
              <a:rPr lang="en-US" sz="2029" dirty="0" smtClean="0">
                <a:solidFill>
                  <a:schemeClr val="dk1"/>
                </a:solidFill>
                <a:latin typeface="Open Sans"/>
                <a:ea typeface="Open Sans"/>
                <a:cs typeface="Open Sans"/>
                <a:sym typeface="Open Sans"/>
              </a:rPr>
              <a:t> </a:t>
            </a:r>
            <a:r>
              <a:rPr lang="ru-RU" sz="2029" dirty="0" smtClean="0">
                <a:solidFill>
                  <a:schemeClr val="dk1"/>
                </a:solidFill>
                <a:latin typeface="Open Sans"/>
                <a:ea typeface="Open Sans"/>
                <a:cs typeface="Open Sans"/>
                <a:sym typeface="Open Sans"/>
              </a:rPr>
              <a:t>даст слишком много результатов. Чтобы получить более удобную выдачу, можно использовать</a:t>
            </a:r>
            <a:r>
              <a:rPr lang="en-US" sz="2029" dirty="0" smtClean="0">
                <a:solidFill>
                  <a:schemeClr val="dk1"/>
                </a:solidFill>
                <a:latin typeface="Open Sans"/>
                <a:ea typeface="Open Sans"/>
                <a:cs typeface="Open Sans"/>
                <a:sym typeface="Open Sans"/>
              </a:rPr>
              <a:t> </a:t>
            </a:r>
            <a:r>
              <a:rPr lang="ru-RU" sz="2029" dirty="0" smtClean="0">
                <a:solidFill>
                  <a:schemeClr val="dk1"/>
                </a:solidFill>
                <a:latin typeface="Open Sans"/>
                <a:ea typeface="Open Sans"/>
                <a:cs typeface="Open Sans"/>
                <a:sym typeface="Open Sans"/>
              </a:rPr>
              <a:t>ряд связанных слов.</a:t>
            </a:r>
            <a:endParaRPr dirty="0"/>
          </a:p>
          <a:p>
            <a:pPr marL="927100" lvl="1" indent="-342900" algn="l" rtl="0">
              <a:lnSpc>
                <a:spcPct val="130000"/>
              </a:lnSpc>
              <a:spcBef>
                <a:spcPts val="2100"/>
              </a:spcBef>
              <a:spcAft>
                <a:spcPts val="0"/>
              </a:spcAft>
              <a:buClr>
                <a:schemeClr val="dk1"/>
              </a:buClr>
              <a:buSzPts val="2029"/>
              <a:buChar char="○"/>
            </a:pPr>
            <a:r>
              <a:rPr lang="ru-RU" sz="2029" dirty="0" smtClean="0">
                <a:solidFill>
                  <a:schemeClr val="dk1"/>
                </a:solidFill>
                <a:latin typeface="Open Sans"/>
                <a:ea typeface="Open Sans"/>
                <a:cs typeface="Open Sans"/>
                <a:sym typeface="Open Sans"/>
              </a:rPr>
              <a:t>Повторяйте до получения оптимальных результатов</a:t>
            </a:r>
            <a:r>
              <a:rPr lang="en-US" sz="2029" dirty="0" smtClean="0">
                <a:solidFill>
                  <a:schemeClr val="dk1"/>
                </a:solidFill>
                <a:latin typeface="Open Sans"/>
                <a:ea typeface="Open Sans"/>
                <a:cs typeface="Open Sans"/>
                <a:sym typeface="Open Sans"/>
              </a:rPr>
              <a:t>.</a:t>
            </a:r>
            <a:endParaRPr dirty="0"/>
          </a:p>
          <a:p>
            <a:pPr marL="469900" lvl="0" indent="-381000" algn="l" rtl="0">
              <a:lnSpc>
                <a:spcPct val="130000"/>
              </a:lnSpc>
              <a:spcBef>
                <a:spcPts val="1000"/>
              </a:spcBef>
              <a:spcAft>
                <a:spcPts val="0"/>
              </a:spcAft>
              <a:buClr>
                <a:schemeClr val="dk1"/>
              </a:buClr>
              <a:buSzPts val="2029"/>
              <a:buChar char="●"/>
            </a:pPr>
            <a:r>
              <a:rPr lang="ru-RU" sz="2029" dirty="0" smtClean="0">
                <a:solidFill>
                  <a:schemeClr val="dk1"/>
                </a:solidFill>
                <a:latin typeface="Open Sans"/>
                <a:ea typeface="Open Sans"/>
                <a:cs typeface="Open Sans"/>
                <a:sym typeface="Open Sans"/>
              </a:rPr>
              <a:t>Помните о том, что не все поисковые стратегии работают одинаково во всех базах данных. </a:t>
            </a:r>
            <a:endParaRPr sz="2029" dirty="0">
              <a:solidFill>
                <a:schemeClr val="dk1"/>
              </a:solidFill>
              <a:latin typeface="Open Sans"/>
              <a:ea typeface="Open Sans"/>
              <a:cs typeface="Open Sans"/>
              <a:sym typeface="Open Sans"/>
            </a:endParaRPr>
          </a:p>
          <a:p>
            <a:pPr marL="927100" lvl="1" indent="-262001" algn="l" rtl="0">
              <a:lnSpc>
                <a:spcPct val="130000"/>
              </a:lnSpc>
              <a:spcBef>
                <a:spcPts val="2100"/>
              </a:spcBef>
              <a:spcAft>
                <a:spcPts val="0"/>
              </a:spcAft>
              <a:buClr>
                <a:schemeClr val="dk1"/>
              </a:buClr>
              <a:buSzPts val="1274"/>
              <a:buNone/>
            </a:pPr>
            <a:endParaRPr sz="1274" dirty="0">
              <a:solidFill>
                <a:schemeClr val="dk1"/>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4"/>
          <p:cNvSpPr txBox="1">
            <a:spLocks noGrp="1"/>
          </p:cNvSpPr>
          <p:nvPr>
            <p:ph type="title"/>
          </p:nvPr>
        </p:nvSpPr>
        <p:spPr>
          <a:xfrm>
            <a:off x="0" y="469478"/>
            <a:ext cx="8203474"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ru-RU" dirty="0" smtClean="0">
                <a:solidFill>
                  <a:srgbClr val="586F7C"/>
                </a:solidFill>
                <a:latin typeface="Open Sans"/>
                <a:ea typeface="Open Sans"/>
                <a:cs typeface="Open Sans"/>
                <a:sym typeface="Open Sans"/>
              </a:rPr>
              <a:t>Логические операторы</a:t>
            </a:r>
            <a:endParaRPr dirty="0">
              <a:solidFill>
                <a:srgbClr val="586F7C"/>
              </a:solidFill>
              <a:latin typeface="Open Sans"/>
              <a:ea typeface="Open Sans"/>
              <a:cs typeface="Open Sans"/>
              <a:sym typeface="Open Sans"/>
            </a:endParaRPr>
          </a:p>
        </p:txBody>
      </p:sp>
      <p:sp>
        <p:nvSpPr>
          <p:cNvPr id="189" name="Google Shape;189;p14"/>
          <p:cNvSpPr txBox="1">
            <a:spLocks noGrp="1"/>
          </p:cNvSpPr>
          <p:nvPr>
            <p:ph type="body" idx="1"/>
          </p:nvPr>
        </p:nvSpPr>
        <p:spPr>
          <a:xfrm>
            <a:off x="0" y="1513167"/>
            <a:ext cx="7467600" cy="493706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1000"/>
              </a:spcBef>
              <a:spcAft>
                <a:spcPts val="0"/>
              </a:spcAft>
              <a:buClr>
                <a:schemeClr val="dk1"/>
              </a:buClr>
              <a:buSzPts val="2000"/>
              <a:buChar char="●"/>
            </a:pPr>
            <a:r>
              <a:rPr lang="ru-RU" sz="2000" dirty="0" smtClean="0">
                <a:solidFill>
                  <a:schemeClr val="dk1"/>
                </a:solidFill>
                <a:latin typeface="Open Sans"/>
                <a:ea typeface="Open Sans"/>
                <a:cs typeface="Open Sans"/>
                <a:sym typeface="Open Sans"/>
              </a:rPr>
              <a:t>Логические операторы поиска (</a:t>
            </a:r>
            <a:r>
              <a:rPr lang="ru-RU" sz="2000" b="1" dirty="0" smtClean="0">
                <a:solidFill>
                  <a:schemeClr val="dk1"/>
                </a:solidFill>
                <a:latin typeface="Open Sans"/>
                <a:ea typeface="Open Sans"/>
                <a:cs typeface="Open Sans"/>
                <a:sym typeface="Open Sans"/>
              </a:rPr>
              <a:t>И, ИЛИ, НЕ</a:t>
            </a:r>
            <a:r>
              <a:rPr lang="ru-RU" sz="2000" dirty="0" smtClean="0">
                <a:solidFill>
                  <a:schemeClr val="dk1"/>
                </a:solidFill>
                <a:latin typeface="Open Sans"/>
                <a:ea typeface="Open Sans"/>
                <a:cs typeface="Open Sans"/>
                <a:sym typeface="Open Sans"/>
              </a:rPr>
              <a:t>) соединяют слова и позволяют найти результаты </a:t>
            </a:r>
            <a:br>
              <a:rPr lang="ru-RU" sz="2000" dirty="0" smtClean="0">
                <a:solidFill>
                  <a:schemeClr val="dk1"/>
                </a:solidFill>
                <a:latin typeface="Open Sans"/>
                <a:ea typeface="Open Sans"/>
                <a:cs typeface="Open Sans"/>
                <a:sym typeface="Open Sans"/>
              </a:rPr>
            </a:br>
            <a:r>
              <a:rPr lang="ru-RU" sz="2000" dirty="0" smtClean="0">
                <a:solidFill>
                  <a:schemeClr val="dk1"/>
                </a:solidFill>
                <a:latin typeface="Open Sans"/>
                <a:ea typeface="Open Sans"/>
                <a:cs typeface="Open Sans"/>
                <a:sym typeface="Open Sans"/>
              </a:rPr>
              <a:t>с соответствующими словами.</a:t>
            </a:r>
            <a:endParaRPr dirty="0"/>
          </a:p>
          <a:p>
            <a:pPr marL="342900" lvl="0" indent="-342900" algn="l" rtl="0">
              <a:lnSpc>
                <a:spcPct val="100000"/>
              </a:lnSpc>
              <a:spcBef>
                <a:spcPts val="1000"/>
              </a:spcBef>
              <a:spcAft>
                <a:spcPts val="0"/>
              </a:spcAft>
              <a:buClr>
                <a:schemeClr val="dk1"/>
              </a:buClr>
              <a:buSzPts val="2000"/>
              <a:buChar char="●"/>
            </a:pPr>
            <a:r>
              <a:rPr lang="ru-RU" sz="2000" dirty="0" smtClean="0">
                <a:solidFill>
                  <a:schemeClr val="dk1"/>
                </a:solidFill>
                <a:latin typeface="Open Sans"/>
                <a:ea typeface="Open Sans"/>
                <a:cs typeface="Open Sans"/>
                <a:sym typeface="Open Sans"/>
              </a:rPr>
              <a:t>Они помогают отсортировать ваши поисковые результаты по степени актуальности</a:t>
            </a:r>
            <a:r>
              <a:rPr lang="en-US" sz="2000" dirty="0" smtClean="0">
                <a:solidFill>
                  <a:schemeClr val="dk1"/>
                </a:solidFill>
                <a:latin typeface="Open Sans"/>
                <a:ea typeface="Open Sans"/>
                <a:cs typeface="Open Sans"/>
                <a:sym typeface="Open Sans"/>
              </a:rPr>
              <a:t>.</a:t>
            </a:r>
            <a:endParaRPr dirty="0"/>
          </a:p>
          <a:p>
            <a:pPr marL="342900" lvl="0" indent="-342900" algn="l" rtl="0">
              <a:lnSpc>
                <a:spcPct val="100000"/>
              </a:lnSpc>
              <a:spcBef>
                <a:spcPts val="1000"/>
              </a:spcBef>
              <a:spcAft>
                <a:spcPts val="0"/>
              </a:spcAft>
              <a:buClr>
                <a:schemeClr val="dk1"/>
              </a:buClr>
              <a:buSzPts val="2000"/>
              <a:buChar char="●"/>
            </a:pPr>
            <a:r>
              <a:rPr lang="ru-RU" sz="2000" dirty="0" smtClean="0">
                <a:solidFill>
                  <a:schemeClr val="dk1"/>
                </a:solidFill>
                <a:latin typeface="Open Sans"/>
                <a:ea typeface="Open Sans"/>
                <a:cs typeface="Open Sans"/>
                <a:sym typeface="Open Sans"/>
              </a:rPr>
              <a:t>Логические операторы позволяют сузить, расширить или исключить результаты</a:t>
            </a:r>
            <a:r>
              <a:rPr lang="en-US" sz="2000" dirty="0" smtClean="0">
                <a:solidFill>
                  <a:schemeClr val="dk1"/>
                </a:solidFill>
                <a:latin typeface="Open Sans"/>
                <a:ea typeface="Open Sans"/>
                <a:cs typeface="Open Sans"/>
                <a:sym typeface="Open Sans"/>
              </a:rPr>
              <a:t>.</a:t>
            </a:r>
            <a:endParaRPr sz="2000" dirty="0">
              <a:solidFill>
                <a:schemeClr val="dk1"/>
              </a:solidFill>
              <a:latin typeface="Open Sans"/>
              <a:ea typeface="Open Sans"/>
              <a:cs typeface="Open Sans"/>
              <a:sym typeface="Open Sans"/>
            </a:endParaRPr>
          </a:p>
          <a:p>
            <a:pPr marL="630238" lvl="1" indent="-274638" algn="l" rtl="0">
              <a:lnSpc>
                <a:spcPct val="100000"/>
              </a:lnSpc>
              <a:spcBef>
                <a:spcPts val="2100"/>
              </a:spcBef>
              <a:spcAft>
                <a:spcPts val="0"/>
              </a:spcAft>
              <a:buClr>
                <a:schemeClr val="dk1"/>
              </a:buClr>
              <a:buSzPts val="2000"/>
              <a:buChar char="○"/>
            </a:pPr>
            <a:r>
              <a:rPr lang="ru-RU" b="1" dirty="0" smtClean="0">
                <a:solidFill>
                  <a:schemeClr val="dk1"/>
                </a:solidFill>
                <a:latin typeface="Open Sans"/>
                <a:ea typeface="Open Sans"/>
                <a:cs typeface="Open Sans"/>
                <a:sym typeface="Open Sans"/>
              </a:rPr>
              <a:t>И</a:t>
            </a:r>
            <a:r>
              <a:rPr lang="en-US" dirty="0" smtClean="0">
                <a:solidFill>
                  <a:schemeClr val="dk1"/>
                </a:solidFill>
                <a:latin typeface="Open Sans"/>
                <a:ea typeface="Open Sans"/>
                <a:cs typeface="Open Sans"/>
                <a:sym typeface="Open Sans"/>
              </a:rPr>
              <a:t> </a:t>
            </a:r>
            <a:r>
              <a:rPr lang="ru-RU" dirty="0" smtClean="0">
                <a:solidFill>
                  <a:schemeClr val="dk1"/>
                </a:solidFill>
                <a:latin typeface="Open Sans"/>
                <a:ea typeface="Open Sans"/>
                <a:cs typeface="Open Sans"/>
                <a:sym typeface="Open Sans"/>
              </a:rPr>
              <a:t>соединяет два или более понятия и сужает поиск.</a:t>
            </a:r>
            <a:endParaRPr dirty="0">
              <a:solidFill>
                <a:schemeClr val="dk1"/>
              </a:solidFill>
              <a:latin typeface="Open Sans"/>
              <a:ea typeface="Open Sans"/>
              <a:cs typeface="Open Sans"/>
              <a:sym typeface="Open Sans"/>
            </a:endParaRPr>
          </a:p>
          <a:p>
            <a:pPr marL="630238" lvl="1" indent="-274638" algn="l" rtl="0">
              <a:lnSpc>
                <a:spcPct val="100000"/>
              </a:lnSpc>
              <a:spcBef>
                <a:spcPts val="2100"/>
              </a:spcBef>
              <a:spcAft>
                <a:spcPts val="0"/>
              </a:spcAft>
              <a:buClr>
                <a:schemeClr val="dk1"/>
              </a:buClr>
              <a:buSzPts val="2000"/>
              <a:buChar char="○"/>
            </a:pPr>
            <a:r>
              <a:rPr lang="ru-RU" b="1" dirty="0" smtClean="0">
                <a:solidFill>
                  <a:schemeClr val="dk1"/>
                </a:solidFill>
                <a:latin typeface="Open Sans"/>
                <a:ea typeface="Open Sans"/>
                <a:cs typeface="Open Sans"/>
                <a:sym typeface="Open Sans"/>
              </a:rPr>
              <a:t>ИЛИ</a:t>
            </a:r>
            <a:r>
              <a:rPr lang="en-US" dirty="0" smtClean="0">
                <a:solidFill>
                  <a:schemeClr val="dk1"/>
                </a:solidFill>
                <a:latin typeface="Open Sans"/>
                <a:ea typeface="Open Sans"/>
                <a:cs typeface="Open Sans"/>
                <a:sym typeface="Open Sans"/>
              </a:rPr>
              <a:t> </a:t>
            </a:r>
            <a:r>
              <a:rPr lang="ru-RU" dirty="0" smtClean="0">
                <a:solidFill>
                  <a:schemeClr val="dk1"/>
                </a:solidFill>
                <a:latin typeface="Open Sans"/>
                <a:ea typeface="Open Sans"/>
                <a:cs typeface="Open Sans"/>
                <a:sym typeface="Open Sans"/>
              </a:rPr>
              <a:t>используется для отображения результатов, содержащих одно или другое слово и расширяет перечень результатов</a:t>
            </a:r>
            <a:r>
              <a:rPr lang="en-US" dirty="0" smtClean="0">
                <a:solidFill>
                  <a:schemeClr val="dk1"/>
                </a:solidFill>
                <a:latin typeface="Open Sans"/>
                <a:ea typeface="Open Sans"/>
                <a:cs typeface="Open Sans"/>
                <a:sym typeface="Open Sans"/>
              </a:rPr>
              <a:t>.</a:t>
            </a:r>
            <a:endParaRPr dirty="0">
              <a:solidFill>
                <a:schemeClr val="dk1"/>
              </a:solidFill>
              <a:latin typeface="Open Sans"/>
              <a:ea typeface="Open Sans"/>
              <a:cs typeface="Open Sans"/>
              <a:sym typeface="Open Sans"/>
            </a:endParaRPr>
          </a:p>
          <a:p>
            <a:pPr marL="630238" lvl="1" indent="-274638" algn="l" rtl="0">
              <a:lnSpc>
                <a:spcPct val="100000"/>
              </a:lnSpc>
              <a:spcBef>
                <a:spcPts val="2100"/>
              </a:spcBef>
              <a:spcAft>
                <a:spcPts val="0"/>
              </a:spcAft>
              <a:buClr>
                <a:schemeClr val="dk1"/>
              </a:buClr>
              <a:buSzPts val="2000"/>
              <a:buChar char="○"/>
            </a:pPr>
            <a:r>
              <a:rPr lang="ru-RU" b="1" dirty="0" smtClean="0">
                <a:solidFill>
                  <a:schemeClr val="dk1"/>
                </a:solidFill>
                <a:latin typeface="Open Sans"/>
                <a:ea typeface="Open Sans"/>
                <a:cs typeface="Open Sans"/>
                <a:sym typeface="Open Sans"/>
              </a:rPr>
              <a:t>НЕ</a:t>
            </a:r>
            <a:r>
              <a:rPr lang="en-US" dirty="0" smtClean="0">
                <a:solidFill>
                  <a:schemeClr val="dk1"/>
                </a:solidFill>
                <a:latin typeface="Open Sans"/>
                <a:ea typeface="Open Sans"/>
                <a:cs typeface="Open Sans"/>
                <a:sym typeface="Open Sans"/>
              </a:rPr>
              <a:t> </a:t>
            </a:r>
            <a:r>
              <a:rPr lang="ru-RU" dirty="0" smtClean="0">
                <a:solidFill>
                  <a:schemeClr val="dk1"/>
                </a:solidFill>
                <a:latin typeface="Open Sans"/>
                <a:ea typeface="Open Sans"/>
                <a:cs typeface="Open Sans"/>
                <a:sym typeface="Open Sans"/>
              </a:rPr>
              <a:t>используется для исключения одного или нескольких слов и сужает поиск</a:t>
            </a:r>
            <a:r>
              <a:rPr lang="en-US" dirty="0" smtClean="0">
                <a:solidFill>
                  <a:schemeClr val="dk1"/>
                </a:solidFill>
                <a:latin typeface="Open Sans"/>
                <a:ea typeface="Open Sans"/>
                <a:cs typeface="Open Sans"/>
                <a:sym typeface="Open Sans"/>
              </a:rPr>
              <a:t>.</a:t>
            </a:r>
            <a:r>
              <a:rPr lang="ru-RU" dirty="0" smtClean="0">
                <a:solidFill>
                  <a:schemeClr val="dk1"/>
                </a:solidFill>
                <a:latin typeface="Open Sans"/>
                <a:ea typeface="Open Sans"/>
                <a:cs typeface="Open Sans"/>
                <a:sym typeface="Open Sans"/>
              </a:rPr>
              <a:t> </a:t>
            </a:r>
            <a:endParaRPr dirty="0">
              <a:solidFill>
                <a:schemeClr val="dk1"/>
              </a:solidFill>
              <a:latin typeface="Open Sans"/>
              <a:ea typeface="Open Sans"/>
              <a:cs typeface="Open Sans"/>
              <a:sym typeface="Open Sans"/>
            </a:endParaRPr>
          </a:p>
        </p:txBody>
      </p:sp>
      <p:pic>
        <p:nvPicPr>
          <p:cNvPr id="190" name="Google Shape;190;p14"/>
          <p:cNvPicPr preferRelativeResize="0"/>
          <p:nvPr/>
        </p:nvPicPr>
        <p:blipFill rotWithShape="1">
          <a:blip r:embed="rId3">
            <a:alphaModFix/>
          </a:blip>
          <a:srcRect/>
          <a:stretch/>
        </p:blipFill>
        <p:spPr>
          <a:xfrm>
            <a:off x="7184368" y="3255264"/>
            <a:ext cx="5007632" cy="2048256"/>
          </a:xfrm>
          <a:prstGeom prst="rect">
            <a:avLst/>
          </a:prstGeom>
          <a:noFill/>
          <a:ln>
            <a:noFill/>
          </a:ln>
        </p:spPr>
      </p:pic>
      <p:sp>
        <p:nvSpPr>
          <p:cNvPr id="2" name="TextBox 1"/>
          <p:cNvSpPr txBox="1"/>
          <p:nvPr/>
        </p:nvSpPr>
        <p:spPr>
          <a:xfrm>
            <a:off x="7624808" y="5511515"/>
            <a:ext cx="3906792" cy="938719"/>
          </a:xfrm>
          <a:prstGeom prst="rect">
            <a:avLst/>
          </a:prstGeom>
          <a:noFill/>
        </p:spPr>
        <p:txBody>
          <a:bodyPr wrap="square" rtlCol="0">
            <a:spAutoFit/>
          </a:bodyPr>
          <a:lstStyle/>
          <a:p>
            <a:r>
              <a:rPr lang="ru-RU" sz="900" dirty="0" smtClean="0"/>
              <a:t>Источник: </a:t>
            </a:r>
            <a:r>
              <a:rPr lang="en-US" sz="900" dirty="0" smtClean="0">
                <a:solidFill>
                  <a:schemeClr val="dk1"/>
                </a:solidFill>
                <a:latin typeface="Open Sans"/>
                <a:ea typeface="Open Sans"/>
                <a:cs typeface="Open Sans"/>
                <a:sym typeface="Open Sans"/>
                <a:hlinkClick r:id="rId4"/>
              </a:rPr>
              <a:t>https</a:t>
            </a:r>
            <a:r>
              <a:rPr lang="en-US" sz="900" dirty="0">
                <a:solidFill>
                  <a:schemeClr val="dk1"/>
                </a:solidFill>
                <a:latin typeface="Open Sans"/>
                <a:ea typeface="Open Sans"/>
                <a:cs typeface="Open Sans"/>
                <a:sym typeface="Open Sans"/>
                <a:hlinkClick r:id="rId4"/>
              </a:rPr>
              <a:t>://courses.lumenlearning.com/suny-fmcc-researchsuccess/chapter/search-statements</a:t>
            </a:r>
            <a:r>
              <a:rPr lang="en-US" sz="900" dirty="0" smtClean="0">
                <a:solidFill>
                  <a:schemeClr val="dk1"/>
                </a:solidFill>
                <a:latin typeface="Open Sans"/>
                <a:ea typeface="Open Sans"/>
                <a:cs typeface="Open Sans"/>
                <a:sym typeface="Open Sans"/>
                <a:hlinkClick r:id="rId4"/>
              </a:rPr>
              <a:t>/</a:t>
            </a:r>
            <a:r>
              <a:rPr lang="ru-RU" sz="900" dirty="0" smtClean="0">
                <a:solidFill>
                  <a:schemeClr val="dk1"/>
                </a:solidFill>
                <a:latin typeface="Open Sans"/>
                <a:ea typeface="Open Sans"/>
                <a:cs typeface="Open Sans"/>
                <a:sym typeface="Open Sans"/>
              </a:rPr>
              <a:t>. По состоянию на 6 апреля 2020 г. </a:t>
            </a:r>
            <a:r>
              <a:rPr lang="en-US" sz="900" dirty="0" smtClean="0">
                <a:solidFill>
                  <a:schemeClr val="dk1"/>
                </a:solidFill>
                <a:latin typeface="Open Sans"/>
                <a:ea typeface="Open Sans"/>
                <a:cs typeface="Open Sans"/>
                <a:sym typeface="Open Sans"/>
              </a:rPr>
              <a:t>[</a:t>
            </a:r>
            <a:r>
              <a:rPr lang="ru-RU" sz="900" dirty="0" smtClean="0">
                <a:solidFill>
                  <a:schemeClr val="dk1"/>
                </a:solidFill>
                <a:latin typeface="Open Sans"/>
                <a:ea typeface="Open Sans"/>
                <a:cs typeface="Open Sans"/>
                <a:sym typeface="Open Sans"/>
              </a:rPr>
              <a:t>на английском языке</a:t>
            </a:r>
            <a:r>
              <a:rPr lang="en-US" sz="900" dirty="0" smtClean="0">
                <a:solidFill>
                  <a:schemeClr val="dk1"/>
                </a:solidFill>
                <a:latin typeface="Open Sans"/>
                <a:ea typeface="Open Sans"/>
                <a:cs typeface="Open Sans"/>
                <a:sym typeface="Open Sans"/>
              </a:rPr>
              <a:t>]</a:t>
            </a:r>
            <a:endParaRPr lang="en-US" sz="900" dirty="0">
              <a:solidFill>
                <a:schemeClr val="dk1"/>
              </a:solidFill>
              <a:latin typeface="Open Sans"/>
              <a:ea typeface="Open Sans"/>
              <a:cs typeface="Open Sans"/>
              <a:sym typeface="Open Sans"/>
            </a:endParaRPr>
          </a:p>
          <a:p>
            <a:endParaRPr lang="ru-RU" dirty="0" smtClean="0"/>
          </a:p>
          <a:p>
            <a:r>
              <a:rPr lang="ru-RU" dirty="0" smtClean="0"/>
              <a:t> </a:t>
            </a:r>
            <a:endParaRPr lang="ru-RU" dirty="0"/>
          </a:p>
        </p:txBody>
      </p:sp>
      <p:sp>
        <p:nvSpPr>
          <p:cNvPr id="3" name="TextBox 2"/>
          <p:cNvSpPr txBox="1"/>
          <p:nvPr/>
        </p:nvSpPr>
        <p:spPr>
          <a:xfrm>
            <a:off x="7623863" y="4884298"/>
            <a:ext cx="4193777" cy="523220"/>
          </a:xfrm>
          <a:prstGeom prst="rect">
            <a:avLst/>
          </a:prstGeom>
          <a:solidFill>
            <a:schemeClr val="bg1"/>
          </a:solidFill>
        </p:spPr>
        <p:txBody>
          <a:bodyPr wrap="none" rtlCol="0">
            <a:spAutoFit/>
          </a:bodyPr>
          <a:lstStyle/>
          <a:p>
            <a:r>
              <a:rPr lang="ru-RU" sz="2800" b="1" dirty="0" smtClean="0">
                <a:solidFill>
                  <a:srgbClr val="CB780F"/>
                </a:solidFill>
              </a:rPr>
              <a:t>И             ИЛИ            НЕ</a:t>
            </a:r>
            <a:endParaRPr lang="ru-RU" sz="2800" b="1" dirty="0">
              <a:solidFill>
                <a:srgbClr val="CB780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5"/>
          <p:cNvSpPr txBox="1">
            <a:spLocks noGrp="1"/>
          </p:cNvSpPr>
          <p:nvPr>
            <p:ph type="title"/>
          </p:nvPr>
        </p:nvSpPr>
        <p:spPr>
          <a:xfrm>
            <a:off x="0" y="453113"/>
            <a:ext cx="8151223"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80"/>
              <a:buNone/>
            </a:pPr>
            <a:r>
              <a:rPr lang="ru-RU" dirty="0" smtClean="0">
                <a:solidFill>
                  <a:srgbClr val="586F7C"/>
                </a:solidFill>
                <a:latin typeface="Open Sans"/>
                <a:ea typeface="Open Sans"/>
                <a:cs typeface="Open Sans"/>
                <a:sym typeface="Open Sans"/>
              </a:rPr>
              <a:t>Кавычки и специальные символы</a:t>
            </a:r>
            <a:endParaRPr dirty="0">
              <a:solidFill>
                <a:srgbClr val="586F7C"/>
              </a:solidFill>
              <a:latin typeface="Open Sans"/>
              <a:ea typeface="Open Sans"/>
              <a:cs typeface="Open Sans"/>
              <a:sym typeface="Open Sans"/>
            </a:endParaRPr>
          </a:p>
        </p:txBody>
      </p:sp>
      <p:sp>
        <p:nvSpPr>
          <p:cNvPr id="198" name="Google Shape;198;p15"/>
          <p:cNvSpPr txBox="1">
            <a:spLocks noGrp="1"/>
          </p:cNvSpPr>
          <p:nvPr>
            <p:ph type="body" idx="1"/>
          </p:nvPr>
        </p:nvSpPr>
        <p:spPr>
          <a:xfrm>
            <a:off x="0" y="1817779"/>
            <a:ext cx="3657600" cy="4052669"/>
          </a:xfrm>
          <a:prstGeom prst="rect">
            <a:avLst/>
          </a:prstGeom>
          <a:noFill/>
          <a:ln>
            <a:noFill/>
          </a:ln>
        </p:spPr>
        <p:txBody>
          <a:bodyPr spcFirstLastPara="1" wrap="square" lIns="91425" tIns="45700" rIns="91425" bIns="45700" anchor="ctr" anchorCtr="0">
            <a:noAutofit/>
          </a:bodyPr>
          <a:lstStyle/>
          <a:p>
            <a:pPr marL="127000" lvl="0" indent="0" algn="l" rtl="0">
              <a:lnSpc>
                <a:spcPct val="150000"/>
              </a:lnSpc>
              <a:spcBef>
                <a:spcPts val="1000"/>
              </a:spcBef>
              <a:spcAft>
                <a:spcPts val="0"/>
              </a:spcAft>
              <a:buClr>
                <a:schemeClr val="dk1"/>
              </a:buClr>
              <a:buSzPts val="2300"/>
              <a:buNone/>
            </a:pPr>
            <a:r>
              <a:rPr lang="ru-RU" sz="2300" dirty="0" smtClean="0">
                <a:solidFill>
                  <a:schemeClr val="dk1"/>
                </a:solidFill>
                <a:latin typeface="Open Sans"/>
                <a:ea typeface="Open Sans"/>
                <a:cs typeface="Open Sans"/>
                <a:sym typeface="Open Sans"/>
              </a:rPr>
              <a:t>Помогают сузить перечень результатов и конкретизировать поисковый запрос.</a:t>
            </a:r>
            <a:endParaRPr dirty="0"/>
          </a:p>
        </p:txBody>
      </p:sp>
      <p:graphicFrame>
        <p:nvGraphicFramePr>
          <p:cNvPr id="199" name="Google Shape;199;p15"/>
          <p:cNvGraphicFramePr/>
          <p:nvPr>
            <p:extLst>
              <p:ext uri="{D42A27DB-BD31-4B8C-83A1-F6EECF244321}">
                <p14:modId xmlns:p14="http://schemas.microsoft.com/office/powerpoint/2010/main" val="1886947016"/>
              </p:ext>
            </p:extLst>
          </p:nvPr>
        </p:nvGraphicFramePr>
        <p:xfrm>
          <a:off x="3657600" y="1902622"/>
          <a:ext cx="8211325" cy="4672369"/>
        </p:xfrm>
        <a:graphic>
          <a:graphicData uri="http://schemas.openxmlformats.org/drawingml/2006/table">
            <a:tbl>
              <a:tblPr>
                <a:noFill/>
                <a:tableStyleId>{3F349E0E-092D-4FE9-A9B0-D878E82038CD}</a:tableStyleId>
              </a:tblPr>
              <a:tblGrid>
                <a:gridCol w="3808700">
                  <a:extLst>
                    <a:ext uri="{9D8B030D-6E8A-4147-A177-3AD203B41FA5}">
                      <a16:colId xmlns:a16="http://schemas.microsoft.com/office/drawing/2014/main" xmlns="" val="20000"/>
                    </a:ext>
                  </a:extLst>
                </a:gridCol>
                <a:gridCol w="4402625">
                  <a:extLst>
                    <a:ext uri="{9D8B030D-6E8A-4147-A177-3AD203B41FA5}">
                      <a16:colId xmlns:a16="http://schemas.microsoft.com/office/drawing/2014/main" xmlns="" val="20001"/>
                    </a:ext>
                  </a:extLst>
                </a:gridCol>
              </a:tblGrid>
              <a:tr h="1306869">
                <a:tc>
                  <a:txBody>
                    <a:bodyPr/>
                    <a:lstStyle/>
                    <a:p>
                      <a:pPr marL="0" marR="0" lvl="0" indent="0" algn="l" rtl="0">
                        <a:lnSpc>
                          <a:spcPct val="100000"/>
                        </a:lnSpc>
                        <a:spcBef>
                          <a:spcPts val="0"/>
                        </a:spcBef>
                        <a:spcAft>
                          <a:spcPts val="0"/>
                        </a:spcAft>
                        <a:buNone/>
                      </a:pPr>
                      <a:r>
                        <a:rPr lang="ru-RU" sz="1600" b="1" u="none" strike="noStrike" cap="none" dirty="0" smtClean="0">
                          <a:solidFill>
                            <a:srgbClr val="000000"/>
                          </a:solidFill>
                          <a:latin typeface="Open Sans"/>
                          <a:ea typeface="Open Sans"/>
                          <a:cs typeface="Open Sans"/>
                          <a:sym typeface="Open Sans"/>
                        </a:rPr>
                        <a:t>Поиск</a:t>
                      </a:r>
                      <a:r>
                        <a:rPr lang="ru-RU" sz="1600" b="1" u="none" strike="noStrike" cap="none" baseline="0" dirty="0" smtClean="0">
                          <a:solidFill>
                            <a:srgbClr val="000000"/>
                          </a:solidFill>
                          <a:latin typeface="Open Sans"/>
                          <a:ea typeface="Open Sans"/>
                          <a:cs typeface="Open Sans"/>
                          <a:sym typeface="Open Sans"/>
                        </a:rPr>
                        <a:t> фразы или приблизительного варианта</a:t>
                      </a:r>
                      <a:endParaRPr sz="1600" u="none" strike="noStrike" cap="none" dirty="0">
                        <a:latin typeface="Open Sans"/>
                        <a:ea typeface="Open Sans"/>
                        <a:cs typeface="Open Sans"/>
                        <a:sym typeface="Open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5DCE4"/>
                    </a:solidFill>
                  </a:tcPr>
                </a:tc>
                <a:tc>
                  <a:txBody>
                    <a:bodyPr/>
                    <a:lstStyle/>
                    <a:p>
                      <a:pPr marL="0" marR="0" lvl="0" indent="0" algn="l" rtl="0">
                        <a:lnSpc>
                          <a:spcPct val="100000"/>
                        </a:lnSpc>
                        <a:spcBef>
                          <a:spcPts val="0"/>
                        </a:spcBef>
                        <a:spcAft>
                          <a:spcPts val="0"/>
                        </a:spcAft>
                        <a:buNone/>
                      </a:pPr>
                      <a:r>
                        <a:rPr lang="en-US" sz="1600" b="1" u="none" strike="noStrike" cap="none" dirty="0">
                          <a:solidFill>
                            <a:srgbClr val="000000"/>
                          </a:solidFill>
                          <a:latin typeface="Open Sans"/>
                          <a:ea typeface="Open Sans"/>
                          <a:cs typeface="Open Sans"/>
                          <a:sym typeface="Open Sans"/>
                        </a:rPr>
                        <a:t>“…”</a:t>
                      </a:r>
                      <a:r>
                        <a:rPr lang="en-US" sz="1600" u="none" strike="noStrike" cap="none" dirty="0">
                          <a:solidFill>
                            <a:srgbClr val="000000"/>
                          </a:solidFill>
                          <a:latin typeface="Open Sans"/>
                          <a:ea typeface="Open Sans"/>
                          <a:cs typeface="Open Sans"/>
                          <a:sym typeface="Open Sans"/>
                        </a:rPr>
                        <a:t> </a:t>
                      </a:r>
                      <a:r>
                        <a:rPr lang="ru-RU" sz="1600" u="none" strike="noStrike" cap="none" dirty="0" smtClean="0">
                          <a:solidFill>
                            <a:srgbClr val="000000"/>
                          </a:solidFill>
                          <a:latin typeface="Open Sans"/>
                          <a:ea typeface="Open Sans"/>
                          <a:cs typeface="Open Sans"/>
                          <a:sym typeface="Open Sans"/>
                        </a:rPr>
                        <a:t>или</a:t>
                      </a:r>
                      <a:r>
                        <a:rPr lang="en-US" sz="1600" b="1" u="none" strike="noStrike" cap="none" dirty="0" smtClean="0">
                          <a:solidFill>
                            <a:srgbClr val="000000"/>
                          </a:solidFill>
                          <a:latin typeface="Open Sans"/>
                          <a:ea typeface="Open Sans"/>
                          <a:cs typeface="Open Sans"/>
                          <a:sym typeface="Open Sans"/>
                        </a:rPr>
                        <a:t> </a:t>
                      </a:r>
                      <a:r>
                        <a:rPr lang="en-US" sz="1600" b="1" u="none" strike="noStrike" cap="none" dirty="0">
                          <a:solidFill>
                            <a:srgbClr val="000000"/>
                          </a:solidFill>
                          <a:latin typeface="Open Sans"/>
                          <a:ea typeface="Open Sans"/>
                          <a:cs typeface="Open Sans"/>
                          <a:sym typeface="Open Sans"/>
                        </a:rPr>
                        <a:t>(…) </a:t>
                      </a:r>
                      <a:r>
                        <a:rPr lang="ru-RU" sz="1600" u="none" strike="noStrike" cap="none" dirty="0" smtClean="0">
                          <a:solidFill>
                            <a:srgbClr val="000000"/>
                          </a:solidFill>
                          <a:latin typeface="Open Sans"/>
                          <a:ea typeface="Open Sans"/>
                          <a:cs typeface="Open Sans"/>
                          <a:sym typeface="Open Sans"/>
                        </a:rPr>
                        <a:t>позволяют найти</a:t>
                      </a:r>
                      <a:r>
                        <a:rPr lang="en-US" sz="1600" u="none" strike="noStrike" cap="none" dirty="0" smtClean="0">
                          <a:solidFill>
                            <a:srgbClr val="000000"/>
                          </a:solidFill>
                          <a:latin typeface="Open Sans"/>
                          <a:ea typeface="Open Sans"/>
                          <a:cs typeface="Open Sans"/>
                          <a:sym typeface="Open Sans"/>
                        </a:rPr>
                        <a:t> </a:t>
                      </a:r>
                      <a:r>
                        <a:rPr lang="ru-RU" sz="1600" b="1" u="none" strike="noStrike" cap="none" dirty="0" smtClean="0">
                          <a:solidFill>
                            <a:srgbClr val="000000"/>
                          </a:solidFill>
                          <a:latin typeface="Open Sans"/>
                          <a:ea typeface="Open Sans"/>
                          <a:cs typeface="Open Sans"/>
                          <a:sym typeface="Open Sans"/>
                        </a:rPr>
                        <a:t>точную фразу</a:t>
                      </a:r>
                      <a:endParaRPr sz="1600" u="none" strike="noStrike" cap="none" dirty="0">
                        <a:latin typeface="Open Sans"/>
                        <a:ea typeface="Open Sans"/>
                        <a:cs typeface="Open Sans"/>
                        <a:sym typeface="Open Sans"/>
                      </a:endParaRPr>
                    </a:p>
                    <a:p>
                      <a:pPr marL="0" marR="0" lvl="0" indent="0" algn="l" rtl="0">
                        <a:lnSpc>
                          <a:spcPct val="100000"/>
                        </a:lnSpc>
                        <a:spcBef>
                          <a:spcPts val="0"/>
                        </a:spcBef>
                        <a:spcAft>
                          <a:spcPts val="0"/>
                        </a:spcAft>
                        <a:buNone/>
                      </a:pPr>
                      <a:r>
                        <a:rPr lang="en-US" sz="1600" u="none" strike="noStrike" cap="none" dirty="0">
                          <a:latin typeface="Open Sans"/>
                          <a:ea typeface="Open Sans"/>
                          <a:cs typeface="Open Sans"/>
                          <a:sym typeface="Open Sans"/>
                        </a:rPr>
                        <a:t> </a:t>
                      </a:r>
                      <a:endParaRPr dirty="0"/>
                    </a:p>
                    <a:p>
                      <a:pPr marL="0" marR="0" lvl="0" indent="0" algn="l" rtl="0">
                        <a:lnSpc>
                          <a:spcPct val="100000"/>
                        </a:lnSpc>
                        <a:spcBef>
                          <a:spcPts val="0"/>
                        </a:spcBef>
                        <a:spcAft>
                          <a:spcPts val="0"/>
                        </a:spcAft>
                        <a:buNone/>
                      </a:pPr>
                      <a:r>
                        <a:rPr lang="en-US" sz="1600" u="none" strike="noStrike" cap="none" dirty="0" smtClean="0">
                          <a:solidFill>
                            <a:srgbClr val="000000"/>
                          </a:solidFill>
                          <a:latin typeface="Open Sans"/>
                          <a:ea typeface="Open Sans"/>
                          <a:cs typeface="Open Sans"/>
                          <a:sym typeface="Open Sans"/>
                        </a:rPr>
                        <a:t>“</a:t>
                      </a:r>
                      <a:r>
                        <a:rPr lang="ru-RU" sz="1600" u="none" strike="noStrike" cap="none" dirty="0" smtClean="0">
                          <a:solidFill>
                            <a:srgbClr val="000000"/>
                          </a:solidFill>
                          <a:latin typeface="Open Sans"/>
                          <a:ea typeface="Open Sans"/>
                          <a:cs typeface="Open Sans"/>
                          <a:sym typeface="Open Sans"/>
                        </a:rPr>
                        <a:t>посадки сельскохозяйственных</a:t>
                      </a:r>
                      <a:r>
                        <a:rPr lang="ru-RU" sz="1600" u="none" strike="noStrike" cap="none" baseline="0" dirty="0" smtClean="0">
                          <a:solidFill>
                            <a:srgbClr val="000000"/>
                          </a:solidFill>
                          <a:latin typeface="Open Sans"/>
                          <a:ea typeface="Open Sans"/>
                          <a:cs typeface="Open Sans"/>
                          <a:sym typeface="Open Sans"/>
                        </a:rPr>
                        <a:t> культур</a:t>
                      </a:r>
                      <a:r>
                        <a:rPr lang="en-US" sz="1600" u="none" strike="noStrike" cap="none" dirty="0" smtClean="0">
                          <a:solidFill>
                            <a:srgbClr val="000000"/>
                          </a:solidFill>
                          <a:latin typeface="Open Sans"/>
                          <a:ea typeface="Open Sans"/>
                          <a:cs typeface="Open Sans"/>
                          <a:sym typeface="Open Sans"/>
                        </a:rPr>
                        <a:t>” </a:t>
                      </a:r>
                      <a:r>
                        <a:rPr lang="ru-RU" sz="1600" u="none" strike="noStrike" cap="none" dirty="0" smtClean="0">
                          <a:solidFill>
                            <a:srgbClr val="000000"/>
                          </a:solidFill>
                          <a:latin typeface="Open Sans"/>
                          <a:ea typeface="Open Sans"/>
                          <a:cs typeface="Open Sans"/>
                          <a:sym typeface="Open Sans"/>
                        </a:rPr>
                        <a:t>и</a:t>
                      </a:r>
                      <a:r>
                        <a:rPr lang="en-US" sz="1600" u="none" strike="noStrike" cap="none" dirty="0" smtClean="0">
                          <a:solidFill>
                            <a:srgbClr val="000000"/>
                          </a:solidFill>
                          <a:latin typeface="Open Sans"/>
                          <a:ea typeface="Open Sans"/>
                          <a:cs typeface="Open Sans"/>
                          <a:sym typeface="Open Sans"/>
                        </a:rPr>
                        <a:t> (</a:t>
                      </a:r>
                      <a:r>
                        <a:rPr lang="ru-RU" sz="1600" u="none" strike="noStrike" cap="none" dirty="0" smtClean="0">
                          <a:solidFill>
                            <a:srgbClr val="000000"/>
                          </a:solidFill>
                          <a:latin typeface="Open Sans"/>
                          <a:ea typeface="Open Sans"/>
                          <a:cs typeface="Open Sans"/>
                          <a:sym typeface="Open Sans"/>
                        </a:rPr>
                        <a:t>состояние почвы</a:t>
                      </a:r>
                      <a:r>
                        <a:rPr lang="en-US" sz="1600" u="none" strike="noStrike" cap="none" dirty="0" smtClean="0">
                          <a:solidFill>
                            <a:srgbClr val="000000"/>
                          </a:solidFill>
                          <a:latin typeface="Open Sans"/>
                          <a:ea typeface="Open Sans"/>
                          <a:cs typeface="Open Sans"/>
                          <a:sym typeface="Open Sans"/>
                        </a:rPr>
                        <a:t>)</a:t>
                      </a:r>
                      <a:endParaRPr sz="1600" u="none" strike="noStrike" cap="none" dirty="0">
                        <a:latin typeface="Open Sans"/>
                        <a:ea typeface="Open Sans"/>
                        <a:cs typeface="Open Sans"/>
                        <a:sym typeface="Open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extLst>
                  <a:ext uri="{0D108BD9-81ED-4DB2-BD59-A6C34878D82A}">
                    <a16:rowId xmlns:a16="http://schemas.microsoft.com/office/drawing/2014/main" xmlns="" val="10000"/>
                  </a:ext>
                </a:extLst>
              </a:tr>
              <a:tr h="1780301">
                <a:tc>
                  <a:txBody>
                    <a:bodyPr/>
                    <a:lstStyle/>
                    <a:p>
                      <a:pPr marL="0" marR="0" lvl="0" indent="0" algn="l" rtl="0">
                        <a:lnSpc>
                          <a:spcPct val="100000"/>
                        </a:lnSpc>
                        <a:spcBef>
                          <a:spcPts val="0"/>
                        </a:spcBef>
                        <a:spcAft>
                          <a:spcPts val="0"/>
                        </a:spcAft>
                        <a:buNone/>
                      </a:pPr>
                      <a:r>
                        <a:rPr lang="ru-RU" sz="1600" b="1" u="none" strike="noStrike" cap="none" dirty="0" smtClean="0">
                          <a:solidFill>
                            <a:srgbClr val="000000"/>
                          </a:solidFill>
                          <a:latin typeface="Open Sans"/>
                          <a:ea typeface="Open Sans"/>
                          <a:cs typeface="Open Sans"/>
                          <a:sym typeface="Open Sans"/>
                        </a:rPr>
                        <a:t>Усечение </a:t>
                      </a:r>
                      <a:r>
                        <a:rPr lang="en-US" sz="1600" b="1" u="none" strike="noStrike" cap="none" dirty="0" smtClean="0">
                          <a:solidFill>
                            <a:srgbClr val="000000"/>
                          </a:solidFill>
                          <a:latin typeface="Open Sans"/>
                          <a:ea typeface="Open Sans"/>
                          <a:cs typeface="Open Sans"/>
                          <a:sym typeface="Open Sans"/>
                        </a:rPr>
                        <a:t>/</a:t>
                      </a:r>
                      <a:r>
                        <a:rPr lang="ru-RU" sz="1600" b="1" u="none" strike="noStrike" cap="none" dirty="0" smtClean="0">
                          <a:solidFill>
                            <a:srgbClr val="000000"/>
                          </a:solidFill>
                          <a:latin typeface="Open Sans"/>
                          <a:ea typeface="Open Sans"/>
                          <a:cs typeface="Open Sans"/>
                          <a:sym typeface="Open Sans"/>
                        </a:rPr>
                        <a:t> специальные символы</a:t>
                      </a:r>
                      <a:endParaRPr sz="1600" u="none" strike="noStrike" cap="none" dirty="0">
                        <a:latin typeface="Open Sans"/>
                        <a:ea typeface="Open Sans"/>
                        <a:cs typeface="Open Sans"/>
                        <a:sym typeface="Open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5DCE4"/>
                    </a:solidFill>
                  </a:tcPr>
                </a:tc>
                <a:tc>
                  <a:txBody>
                    <a:bodyPr/>
                    <a:lstStyle/>
                    <a:p>
                      <a:pPr marL="0" marR="0" lvl="0" indent="0" algn="l" rtl="0">
                        <a:lnSpc>
                          <a:spcPct val="100000"/>
                        </a:lnSpc>
                        <a:spcBef>
                          <a:spcPts val="0"/>
                        </a:spcBef>
                        <a:spcAft>
                          <a:spcPts val="0"/>
                        </a:spcAft>
                        <a:buNone/>
                      </a:pPr>
                      <a:r>
                        <a:rPr lang="en-US" sz="1600" b="1" u="none" strike="noStrike" cap="none" dirty="0">
                          <a:solidFill>
                            <a:srgbClr val="000000"/>
                          </a:solidFill>
                          <a:latin typeface="Open Sans"/>
                          <a:ea typeface="Open Sans"/>
                          <a:cs typeface="Open Sans"/>
                          <a:sym typeface="Open Sans"/>
                        </a:rPr>
                        <a:t>*</a:t>
                      </a:r>
                      <a:r>
                        <a:rPr lang="en-US" sz="1600" u="none" strike="noStrike" cap="none" dirty="0">
                          <a:solidFill>
                            <a:srgbClr val="000000"/>
                          </a:solidFill>
                          <a:latin typeface="Open Sans"/>
                          <a:ea typeface="Open Sans"/>
                          <a:cs typeface="Open Sans"/>
                          <a:sym typeface="Open Sans"/>
                        </a:rPr>
                        <a:t> </a:t>
                      </a:r>
                      <a:r>
                        <a:rPr lang="ru-RU" sz="1600" u="none" strike="noStrike" cap="none" dirty="0" smtClean="0">
                          <a:solidFill>
                            <a:srgbClr val="000000"/>
                          </a:solidFill>
                          <a:latin typeface="Open Sans"/>
                          <a:ea typeface="Open Sans"/>
                          <a:cs typeface="Open Sans"/>
                          <a:sym typeface="Open Sans"/>
                        </a:rPr>
                        <a:t>или</a:t>
                      </a:r>
                      <a:r>
                        <a:rPr lang="en-US" sz="1600" u="none" strike="noStrike" cap="none" dirty="0" smtClean="0">
                          <a:solidFill>
                            <a:srgbClr val="000000"/>
                          </a:solidFill>
                          <a:latin typeface="Open Sans"/>
                          <a:ea typeface="Open Sans"/>
                          <a:cs typeface="Open Sans"/>
                          <a:sym typeface="Open Sans"/>
                        </a:rPr>
                        <a:t> </a:t>
                      </a:r>
                      <a:r>
                        <a:rPr lang="en-US" sz="1600" b="1" u="none" strike="noStrike" cap="none" dirty="0">
                          <a:solidFill>
                            <a:srgbClr val="000000"/>
                          </a:solidFill>
                          <a:latin typeface="Open Sans"/>
                          <a:ea typeface="Open Sans"/>
                          <a:cs typeface="Open Sans"/>
                          <a:sym typeface="Open Sans"/>
                        </a:rPr>
                        <a:t>$ </a:t>
                      </a:r>
                      <a:r>
                        <a:rPr lang="ru-RU" sz="1600" u="none" strike="noStrike" cap="none" dirty="0" smtClean="0">
                          <a:solidFill>
                            <a:srgbClr val="000000"/>
                          </a:solidFill>
                          <a:latin typeface="Open Sans"/>
                          <a:ea typeface="Open Sans"/>
                          <a:cs typeface="Open Sans"/>
                          <a:sym typeface="Open Sans"/>
                        </a:rPr>
                        <a:t>позволяют найти</a:t>
                      </a:r>
                      <a:r>
                        <a:rPr lang="ru-RU" sz="1600" u="none" strike="noStrike" cap="none" baseline="0" dirty="0" smtClean="0">
                          <a:solidFill>
                            <a:srgbClr val="000000"/>
                          </a:solidFill>
                          <a:latin typeface="Open Sans"/>
                          <a:ea typeface="Open Sans"/>
                          <a:cs typeface="Open Sans"/>
                          <a:sym typeface="Open Sans"/>
                        </a:rPr>
                        <a:t> альтернативные</a:t>
                      </a:r>
                      <a:r>
                        <a:rPr lang="en-US" sz="1600" b="1" u="none" strike="noStrike" cap="none" dirty="0" smtClean="0">
                          <a:solidFill>
                            <a:srgbClr val="000000"/>
                          </a:solidFill>
                          <a:latin typeface="Open Sans"/>
                          <a:ea typeface="Open Sans"/>
                          <a:cs typeface="Open Sans"/>
                          <a:sym typeface="Open Sans"/>
                        </a:rPr>
                        <a:t> </a:t>
                      </a:r>
                      <a:r>
                        <a:rPr lang="ru-RU" sz="1600" b="1" u="none" strike="noStrike" cap="none" dirty="0" smtClean="0">
                          <a:solidFill>
                            <a:srgbClr val="000000"/>
                          </a:solidFill>
                          <a:latin typeface="Open Sans"/>
                          <a:ea typeface="Open Sans"/>
                          <a:cs typeface="Open Sans"/>
                          <a:sym typeface="Open Sans"/>
                        </a:rPr>
                        <a:t>варианты написания</a:t>
                      </a:r>
                      <a:endParaRPr sz="1600" u="none" strike="noStrike" cap="none" dirty="0">
                        <a:latin typeface="Open Sans"/>
                        <a:ea typeface="Open Sans"/>
                        <a:cs typeface="Open Sans"/>
                        <a:sym typeface="Open Sans"/>
                      </a:endParaRPr>
                    </a:p>
                    <a:p>
                      <a:pPr marL="0" marR="0" lvl="0" indent="0" algn="l" rtl="0">
                        <a:lnSpc>
                          <a:spcPct val="100000"/>
                        </a:lnSpc>
                        <a:spcBef>
                          <a:spcPts val="0"/>
                        </a:spcBef>
                        <a:spcAft>
                          <a:spcPts val="0"/>
                        </a:spcAft>
                        <a:buNone/>
                      </a:pPr>
                      <a:r>
                        <a:rPr lang="en-US" sz="1600" u="none" strike="noStrike" cap="none" dirty="0">
                          <a:latin typeface="Open Sans"/>
                          <a:ea typeface="Open Sans"/>
                          <a:cs typeface="Open Sans"/>
                          <a:sym typeface="Open Sans"/>
                        </a:rPr>
                        <a:t> </a:t>
                      </a:r>
                      <a:endParaRPr dirty="0"/>
                    </a:p>
                    <a:p>
                      <a:pPr marL="0" marR="0" lvl="0" indent="0" algn="l" rtl="0">
                        <a:lnSpc>
                          <a:spcPct val="100000"/>
                        </a:lnSpc>
                        <a:spcBef>
                          <a:spcPts val="0"/>
                        </a:spcBef>
                        <a:spcAft>
                          <a:spcPts val="0"/>
                        </a:spcAft>
                        <a:buNone/>
                      </a:pPr>
                      <a:r>
                        <a:rPr lang="ru-RU" sz="1600" u="none" strike="noStrike" cap="none" dirty="0" smtClean="0">
                          <a:solidFill>
                            <a:srgbClr val="000000"/>
                          </a:solidFill>
                          <a:latin typeface="Open Sans"/>
                          <a:ea typeface="Open Sans"/>
                          <a:cs typeface="Open Sans"/>
                          <a:sym typeface="Open Sans"/>
                        </a:rPr>
                        <a:t>дет</a:t>
                      </a:r>
                      <a:r>
                        <a:rPr lang="en-US" sz="1600" u="none" strike="noStrike" cap="none" dirty="0" smtClean="0">
                          <a:solidFill>
                            <a:srgbClr val="000000"/>
                          </a:solidFill>
                          <a:latin typeface="Open Sans"/>
                          <a:ea typeface="Open Sans"/>
                          <a:cs typeface="Open Sans"/>
                          <a:sym typeface="Open Sans"/>
                        </a:rPr>
                        <a:t>* </a:t>
                      </a:r>
                      <a:r>
                        <a:rPr lang="ru-RU" sz="1600" u="none" strike="noStrike" cap="none" dirty="0" smtClean="0">
                          <a:solidFill>
                            <a:srgbClr val="000000"/>
                          </a:solidFill>
                          <a:latin typeface="Open Sans"/>
                          <a:ea typeface="Open Sans"/>
                          <a:cs typeface="Open Sans"/>
                          <a:sym typeface="Open Sans"/>
                        </a:rPr>
                        <a:t>для слов</a:t>
                      </a:r>
                      <a:r>
                        <a:rPr lang="en-US" sz="1600" u="none" strike="noStrike" cap="none" dirty="0" smtClean="0">
                          <a:solidFill>
                            <a:srgbClr val="000000"/>
                          </a:solidFill>
                          <a:latin typeface="Open Sans"/>
                          <a:ea typeface="Open Sans"/>
                          <a:cs typeface="Open Sans"/>
                          <a:sym typeface="Open Sans"/>
                        </a:rPr>
                        <a:t> </a:t>
                      </a:r>
                      <a:r>
                        <a:rPr lang="ru-RU" sz="1600" u="none" strike="noStrike" cap="none" dirty="0" smtClean="0">
                          <a:solidFill>
                            <a:srgbClr val="000000"/>
                          </a:solidFill>
                          <a:latin typeface="Open Sans"/>
                          <a:ea typeface="Open Sans"/>
                          <a:cs typeface="Open Sans"/>
                          <a:sym typeface="Open Sans"/>
                        </a:rPr>
                        <a:t>«дет</a:t>
                      </a:r>
                      <a:r>
                        <a:rPr lang="ru-RU" sz="1600" u="sng" strike="noStrike" cap="none" dirty="0" smtClean="0">
                          <a:solidFill>
                            <a:srgbClr val="000000"/>
                          </a:solidFill>
                          <a:latin typeface="Open Sans"/>
                          <a:ea typeface="Open Sans"/>
                          <a:cs typeface="Open Sans"/>
                          <a:sym typeface="Open Sans"/>
                        </a:rPr>
                        <a:t>и</a:t>
                      </a:r>
                      <a:r>
                        <a:rPr lang="ru-RU" sz="1600" u="none" strike="noStrike" cap="none" dirty="0" smtClean="0">
                          <a:solidFill>
                            <a:srgbClr val="000000"/>
                          </a:solidFill>
                          <a:latin typeface="Open Sans"/>
                          <a:ea typeface="Open Sans"/>
                          <a:cs typeface="Open Sans"/>
                          <a:sym typeface="Open Sans"/>
                        </a:rPr>
                        <a:t>»</a:t>
                      </a:r>
                      <a:r>
                        <a:rPr lang="en-US" sz="1600" u="none" strike="noStrike" cap="none" dirty="0" smtClean="0">
                          <a:solidFill>
                            <a:srgbClr val="000000"/>
                          </a:solidFill>
                          <a:latin typeface="Open Sans"/>
                          <a:ea typeface="Open Sans"/>
                          <a:cs typeface="Open Sans"/>
                          <a:sym typeface="Open Sans"/>
                        </a:rPr>
                        <a:t> </a:t>
                      </a:r>
                      <a:r>
                        <a:rPr lang="ru-RU" sz="1600" u="none" strike="noStrike" cap="none" dirty="0" smtClean="0">
                          <a:solidFill>
                            <a:srgbClr val="000000"/>
                          </a:solidFill>
                          <a:latin typeface="Open Sans"/>
                          <a:ea typeface="Open Sans"/>
                          <a:cs typeface="Open Sans"/>
                          <a:sym typeface="Open Sans"/>
                        </a:rPr>
                        <a:t>ИЛИ</a:t>
                      </a:r>
                      <a:r>
                        <a:rPr lang="en-US" sz="1600" u="none" strike="noStrike" cap="none" dirty="0" smtClean="0">
                          <a:solidFill>
                            <a:srgbClr val="000000"/>
                          </a:solidFill>
                          <a:latin typeface="Open Sans"/>
                          <a:ea typeface="Open Sans"/>
                          <a:cs typeface="Open Sans"/>
                          <a:sym typeface="Open Sans"/>
                        </a:rPr>
                        <a:t> </a:t>
                      </a:r>
                      <a:r>
                        <a:rPr lang="ru-RU" sz="1600" u="none" strike="noStrike" cap="none" dirty="0" smtClean="0">
                          <a:solidFill>
                            <a:srgbClr val="000000"/>
                          </a:solidFill>
                          <a:latin typeface="Open Sans"/>
                          <a:ea typeface="Open Sans"/>
                          <a:cs typeface="Open Sans"/>
                          <a:sym typeface="Open Sans"/>
                        </a:rPr>
                        <a:t>«дет</a:t>
                      </a:r>
                      <a:r>
                        <a:rPr lang="ru-RU" sz="1600" u="sng" strike="noStrike" cap="none" dirty="0" smtClean="0">
                          <a:solidFill>
                            <a:srgbClr val="000000"/>
                          </a:solidFill>
                          <a:latin typeface="Open Sans"/>
                          <a:ea typeface="Open Sans"/>
                          <a:cs typeface="Open Sans"/>
                          <a:sym typeface="Open Sans"/>
                        </a:rPr>
                        <a:t>ский</a:t>
                      </a:r>
                      <a:r>
                        <a:rPr lang="ru-RU" sz="1600" u="none" strike="noStrike" cap="none" dirty="0" smtClean="0">
                          <a:solidFill>
                            <a:srgbClr val="000000"/>
                          </a:solidFill>
                          <a:latin typeface="Open Sans"/>
                          <a:ea typeface="Open Sans"/>
                          <a:cs typeface="Open Sans"/>
                          <a:sym typeface="Open Sans"/>
                        </a:rPr>
                        <a:t>» ИЛИ</a:t>
                      </a:r>
                      <a:r>
                        <a:rPr lang="ru-RU" sz="1600" u="none" strike="noStrike" cap="none" baseline="0" dirty="0" smtClean="0">
                          <a:solidFill>
                            <a:srgbClr val="000000"/>
                          </a:solidFill>
                          <a:latin typeface="Open Sans"/>
                          <a:ea typeface="Open Sans"/>
                          <a:cs typeface="Open Sans"/>
                          <a:sym typeface="Open Sans"/>
                        </a:rPr>
                        <a:t> «дет</a:t>
                      </a:r>
                      <a:r>
                        <a:rPr lang="ru-RU" sz="1600" u="sng" strike="noStrike" cap="none" baseline="0" dirty="0" smtClean="0">
                          <a:solidFill>
                            <a:srgbClr val="000000"/>
                          </a:solidFill>
                          <a:latin typeface="Open Sans"/>
                          <a:ea typeface="Open Sans"/>
                          <a:cs typeface="Open Sans"/>
                          <a:sym typeface="Open Sans"/>
                        </a:rPr>
                        <a:t>ям</a:t>
                      </a:r>
                      <a:r>
                        <a:rPr lang="ru-RU" sz="1600" u="none" strike="noStrike" cap="none" baseline="0" dirty="0" smtClean="0">
                          <a:solidFill>
                            <a:srgbClr val="000000"/>
                          </a:solidFill>
                          <a:latin typeface="Open Sans"/>
                          <a:ea typeface="Open Sans"/>
                          <a:cs typeface="Open Sans"/>
                          <a:sym typeface="Open Sans"/>
                        </a:rPr>
                        <a:t>» и т. д.</a:t>
                      </a:r>
                      <a:endParaRPr sz="1600" u="none" strike="noStrike" cap="none" dirty="0">
                        <a:latin typeface="Open Sans"/>
                        <a:ea typeface="Open Sans"/>
                        <a:cs typeface="Open Sans"/>
                        <a:sym typeface="Open Sans"/>
                      </a:endParaRPr>
                    </a:p>
                    <a:p>
                      <a:pPr marL="0" marR="0" lvl="0" indent="0" algn="l" rtl="0">
                        <a:lnSpc>
                          <a:spcPct val="100000"/>
                        </a:lnSpc>
                        <a:spcBef>
                          <a:spcPts val="0"/>
                        </a:spcBef>
                        <a:spcAft>
                          <a:spcPts val="0"/>
                        </a:spcAft>
                        <a:buNone/>
                      </a:pPr>
                      <a:r>
                        <a:rPr lang="ru-RU" sz="1600" u="none" strike="noStrike" cap="none" dirty="0" smtClean="0">
                          <a:solidFill>
                            <a:srgbClr val="000000"/>
                          </a:solidFill>
                          <a:latin typeface="Open Sans"/>
                          <a:ea typeface="Open Sans"/>
                          <a:cs typeface="Open Sans"/>
                          <a:sym typeface="Open Sans"/>
                        </a:rPr>
                        <a:t>паразит</a:t>
                      </a:r>
                      <a:r>
                        <a:rPr lang="en-US" sz="1600" u="none" strike="noStrike" cap="none" dirty="0" smtClean="0">
                          <a:solidFill>
                            <a:srgbClr val="000000"/>
                          </a:solidFill>
                          <a:latin typeface="Open Sans"/>
                          <a:ea typeface="Open Sans"/>
                          <a:cs typeface="Open Sans"/>
                          <a:sym typeface="Open Sans"/>
                        </a:rPr>
                        <a:t>* </a:t>
                      </a:r>
                      <a:r>
                        <a:rPr lang="ru-RU" sz="1600" u="none" strike="noStrike" cap="none" dirty="0" smtClean="0">
                          <a:solidFill>
                            <a:srgbClr val="000000"/>
                          </a:solidFill>
                          <a:latin typeface="Open Sans"/>
                          <a:ea typeface="Open Sans"/>
                          <a:cs typeface="Open Sans"/>
                          <a:sym typeface="Open Sans"/>
                        </a:rPr>
                        <a:t>для</a:t>
                      </a:r>
                      <a:r>
                        <a:rPr lang="ru-RU" sz="1600" u="none" strike="noStrike" cap="none" baseline="0" dirty="0" smtClean="0">
                          <a:solidFill>
                            <a:srgbClr val="000000"/>
                          </a:solidFill>
                          <a:latin typeface="Open Sans"/>
                          <a:ea typeface="Open Sans"/>
                          <a:cs typeface="Open Sans"/>
                          <a:sym typeface="Open Sans"/>
                        </a:rPr>
                        <a:t> слов «паразит» ИЛИ «паразит</a:t>
                      </a:r>
                      <a:r>
                        <a:rPr lang="ru-RU" sz="1600" u="sng" strike="noStrike" cap="none" baseline="0" dirty="0" smtClean="0">
                          <a:solidFill>
                            <a:srgbClr val="000000"/>
                          </a:solidFill>
                          <a:latin typeface="Open Sans"/>
                          <a:ea typeface="Open Sans"/>
                          <a:cs typeface="Open Sans"/>
                          <a:sym typeface="Open Sans"/>
                        </a:rPr>
                        <a:t>ы</a:t>
                      </a:r>
                      <a:r>
                        <a:rPr lang="ru-RU" sz="1600" u="none" strike="noStrike" cap="none" baseline="0" dirty="0" smtClean="0">
                          <a:solidFill>
                            <a:srgbClr val="000000"/>
                          </a:solidFill>
                          <a:latin typeface="Open Sans"/>
                          <a:ea typeface="Open Sans"/>
                          <a:cs typeface="Open Sans"/>
                          <a:sym typeface="Open Sans"/>
                        </a:rPr>
                        <a:t>»</a:t>
                      </a:r>
                      <a:endParaRPr sz="1600" u="none" strike="noStrike" cap="none" dirty="0">
                        <a:latin typeface="Open Sans"/>
                        <a:ea typeface="Open Sans"/>
                        <a:cs typeface="Open Sans"/>
                        <a:sym typeface="Open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extLst>
                  <a:ext uri="{0D108BD9-81ED-4DB2-BD59-A6C34878D82A}">
                    <a16:rowId xmlns:a16="http://schemas.microsoft.com/office/drawing/2014/main" xmlns="" val="10001"/>
                  </a:ext>
                </a:extLst>
              </a:tr>
              <a:tr h="1492289">
                <a:tc>
                  <a:txBody>
                    <a:bodyPr/>
                    <a:lstStyle/>
                    <a:p>
                      <a:pPr marL="0" marR="0" lvl="0" indent="0" algn="l" rtl="0">
                        <a:lnSpc>
                          <a:spcPct val="100000"/>
                        </a:lnSpc>
                        <a:spcBef>
                          <a:spcPts val="0"/>
                        </a:spcBef>
                        <a:spcAft>
                          <a:spcPts val="0"/>
                        </a:spcAft>
                        <a:buNone/>
                      </a:pPr>
                      <a:r>
                        <a:rPr lang="ru-RU" sz="1600" b="1" u="none" strike="noStrike" cap="none" dirty="0" smtClean="0">
                          <a:solidFill>
                            <a:srgbClr val="000000"/>
                          </a:solidFill>
                          <a:latin typeface="Open Sans"/>
                          <a:ea typeface="Open Sans"/>
                          <a:cs typeface="Open Sans"/>
                          <a:sym typeface="Open Sans"/>
                        </a:rPr>
                        <a:t>Вариативное написание</a:t>
                      </a:r>
                      <a:endParaRPr sz="1600" u="none" strike="noStrike" cap="none" dirty="0">
                        <a:latin typeface="Open Sans"/>
                        <a:ea typeface="Open Sans"/>
                        <a:cs typeface="Open Sans"/>
                        <a:sym typeface="Open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5DCE4"/>
                    </a:solidFill>
                  </a:tcPr>
                </a:tc>
                <a:tc>
                  <a:txBody>
                    <a:bodyPr/>
                    <a:lstStyle/>
                    <a:p>
                      <a:pPr marL="0" marR="0" lvl="0" indent="0" algn="l" rtl="0">
                        <a:lnSpc>
                          <a:spcPct val="100000"/>
                        </a:lnSpc>
                        <a:spcBef>
                          <a:spcPts val="0"/>
                        </a:spcBef>
                        <a:spcAft>
                          <a:spcPts val="0"/>
                        </a:spcAft>
                        <a:buNone/>
                      </a:pPr>
                      <a:r>
                        <a:rPr lang="en-US" sz="1600" b="1" u="none" strike="noStrike" cap="none" dirty="0">
                          <a:solidFill>
                            <a:srgbClr val="000000"/>
                          </a:solidFill>
                          <a:latin typeface="Open Sans"/>
                          <a:ea typeface="Open Sans"/>
                          <a:cs typeface="Open Sans"/>
                          <a:sym typeface="Open Sans"/>
                        </a:rPr>
                        <a:t>?</a:t>
                      </a:r>
                      <a:r>
                        <a:rPr lang="en-US" sz="1600" u="none" strike="noStrike" cap="none" dirty="0">
                          <a:solidFill>
                            <a:srgbClr val="000000"/>
                          </a:solidFill>
                          <a:latin typeface="Open Sans"/>
                          <a:ea typeface="Open Sans"/>
                          <a:cs typeface="Open Sans"/>
                          <a:sym typeface="Open Sans"/>
                        </a:rPr>
                        <a:t> </a:t>
                      </a:r>
                      <a:r>
                        <a:rPr lang="ru-RU" sz="1600" u="none" strike="noStrike" cap="none" dirty="0" smtClean="0">
                          <a:solidFill>
                            <a:srgbClr val="000000"/>
                          </a:solidFill>
                          <a:latin typeface="Open Sans"/>
                          <a:ea typeface="Open Sans"/>
                          <a:cs typeface="Open Sans"/>
                          <a:sym typeface="Open Sans"/>
                        </a:rPr>
                        <a:t>может использоваться</a:t>
                      </a:r>
                      <a:r>
                        <a:rPr lang="ru-RU" sz="1600" u="none" strike="noStrike" cap="none" baseline="0" dirty="0" smtClean="0">
                          <a:solidFill>
                            <a:srgbClr val="000000"/>
                          </a:solidFill>
                          <a:latin typeface="Open Sans"/>
                          <a:ea typeface="Open Sans"/>
                          <a:cs typeface="Open Sans"/>
                          <a:sym typeface="Open Sans"/>
                        </a:rPr>
                        <a:t> для замены буквы в любой части слова</a:t>
                      </a:r>
                    </a:p>
                    <a:p>
                      <a:pPr marL="0" marR="0" lvl="0" indent="0" algn="l" rtl="0">
                        <a:lnSpc>
                          <a:spcPct val="100000"/>
                        </a:lnSpc>
                        <a:spcBef>
                          <a:spcPts val="0"/>
                        </a:spcBef>
                        <a:spcAft>
                          <a:spcPts val="0"/>
                        </a:spcAft>
                        <a:buNone/>
                      </a:pPr>
                      <a:r>
                        <a:rPr lang="en-US" sz="1600" u="none" strike="noStrike" cap="none" dirty="0">
                          <a:latin typeface="Open Sans"/>
                          <a:ea typeface="Open Sans"/>
                          <a:cs typeface="Open Sans"/>
                          <a:sym typeface="Open Sans"/>
                        </a:rPr>
                        <a:t> </a:t>
                      </a:r>
                      <a:endParaRPr dirty="0"/>
                    </a:p>
                    <a:p>
                      <a:pPr marL="0" marR="0" lvl="0" indent="0" algn="l" rtl="0">
                        <a:lnSpc>
                          <a:spcPct val="100000"/>
                        </a:lnSpc>
                        <a:spcBef>
                          <a:spcPts val="0"/>
                        </a:spcBef>
                        <a:spcAft>
                          <a:spcPts val="0"/>
                        </a:spcAft>
                        <a:buNone/>
                      </a:pPr>
                      <a:r>
                        <a:rPr lang="ru-RU" sz="1600" u="none" strike="noStrike" cap="none" dirty="0" smtClean="0">
                          <a:solidFill>
                            <a:srgbClr val="000000"/>
                          </a:solidFill>
                          <a:latin typeface="Open Sans"/>
                          <a:ea typeface="Open Sans"/>
                          <a:cs typeface="Open Sans"/>
                          <a:sym typeface="Open Sans"/>
                        </a:rPr>
                        <a:t>к</a:t>
                      </a:r>
                      <a:r>
                        <a:rPr lang="en-US" sz="1600" b="1" u="none" strike="noStrike" cap="none" dirty="0" smtClean="0">
                          <a:solidFill>
                            <a:srgbClr val="000000"/>
                          </a:solidFill>
                          <a:latin typeface="Open Sans"/>
                          <a:ea typeface="Open Sans"/>
                          <a:cs typeface="Open Sans"/>
                          <a:sym typeface="Open Sans"/>
                        </a:rPr>
                        <a:t>?</a:t>
                      </a:r>
                      <a:r>
                        <a:rPr lang="ru-RU" sz="1600" b="0" u="none" strike="noStrike" cap="none" dirty="0" err="1" smtClean="0">
                          <a:solidFill>
                            <a:srgbClr val="000000"/>
                          </a:solidFill>
                          <a:latin typeface="Open Sans"/>
                          <a:ea typeface="Open Sans"/>
                          <a:cs typeface="Open Sans"/>
                          <a:sym typeface="Open Sans"/>
                        </a:rPr>
                        <a:t>мпания</a:t>
                      </a:r>
                      <a:r>
                        <a:rPr lang="en-US" sz="1600" u="none" strike="noStrike" cap="none" dirty="0" smtClean="0">
                          <a:solidFill>
                            <a:srgbClr val="000000"/>
                          </a:solidFill>
                          <a:latin typeface="Open Sans"/>
                          <a:ea typeface="Open Sans"/>
                          <a:cs typeface="Open Sans"/>
                          <a:sym typeface="Open Sans"/>
                        </a:rPr>
                        <a:t> </a:t>
                      </a:r>
                      <a:r>
                        <a:rPr lang="ru-RU" sz="1600" u="none" strike="noStrike" cap="none" dirty="0" smtClean="0">
                          <a:solidFill>
                            <a:srgbClr val="000000"/>
                          </a:solidFill>
                          <a:latin typeface="Open Sans"/>
                          <a:ea typeface="Open Sans"/>
                          <a:cs typeface="Open Sans"/>
                          <a:sym typeface="Open Sans"/>
                        </a:rPr>
                        <a:t>будет соответствовать</a:t>
                      </a:r>
                      <a:r>
                        <a:rPr lang="ru-RU" sz="1600" u="none" strike="noStrike" cap="none" baseline="0" dirty="0" smtClean="0">
                          <a:solidFill>
                            <a:srgbClr val="000000"/>
                          </a:solidFill>
                          <a:latin typeface="Open Sans"/>
                          <a:ea typeface="Open Sans"/>
                          <a:cs typeface="Open Sans"/>
                          <a:sym typeface="Open Sans"/>
                        </a:rPr>
                        <a:t> вариантам «к</a:t>
                      </a:r>
                      <a:r>
                        <a:rPr lang="ru-RU" sz="1600" u="sng" strike="noStrike" cap="none" baseline="0" dirty="0" smtClean="0">
                          <a:solidFill>
                            <a:srgbClr val="000000"/>
                          </a:solidFill>
                          <a:latin typeface="Open Sans"/>
                          <a:ea typeface="Open Sans"/>
                          <a:cs typeface="Open Sans"/>
                          <a:sym typeface="Open Sans"/>
                        </a:rPr>
                        <a:t>о</a:t>
                      </a:r>
                      <a:r>
                        <a:rPr lang="ru-RU" sz="1600" u="none" strike="noStrike" cap="none" baseline="0" dirty="0" smtClean="0">
                          <a:solidFill>
                            <a:srgbClr val="000000"/>
                          </a:solidFill>
                          <a:latin typeface="Open Sans"/>
                          <a:ea typeface="Open Sans"/>
                          <a:cs typeface="Open Sans"/>
                          <a:sym typeface="Open Sans"/>
                        </a:rPr>
                        <a:t>мпания» и «к</a:t>
                      </a:r>
                      <a:r>
                        <a:rPr lang="ru-RU" sz="1600" u="sng" strike="noStrike" cap="none" baseline="0" dirty="0" smtClean="0">
                          <a:solidFill>
                            <a:srgbClr val="000000"/>
                          </a:solidFill>
                          <a:latin typeface="Open Sans"/>
                          <a:ea typeface="Open Sans"/>
                          <a:cs typeface="Open Sans"/>
                          <a:sym typeface="Open Sans"/>
                        </a:rPr>
                        <a:t>а</a:t>
                      </a:r>
                      <a:r>
                        <a:rPr lang="ru-RU" sz="1600" u="none" strike="noStrike" cap="none" baseline="0" dirty="0" smtClean="0">
                          <a:solidFill>
                            <a:srgbClr val="000000"/>
                          </a:solidFill>
                          <a:latin typeface="Open Sans"/>
                          <a:ea typeface="Open Sans"/>
                          <a:cs typeface="Open Sans"/>
                          <a:sym typeface="Open Sans"/>
                        </a:rPr>
                        <a:t>мпания».</a:t>
                      </a:r>
                      <a:endParaRPr sz="1600" u="none" strike="noStrike" cap="none" dirty="0">
                        <a:latin typeface="Open Sans"/>
                        <a:ea typeface="Open Sans"/>
                        <a:cs typeface="Open Sans"/>
                        <a:sym typeface="Open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extLst>
                  <a:ext uri="{0D108BD9-81ED-4DB2-BD59-A6C34878D82A}">
                    <a16:rowId xmlns:a16="http://schemas.microsoft.com/office/drawing/2014/main" xmlns="" val="1000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6"/>
          <p:cNvSpPr txBox="1">
            <a:spLocks noGrp="1"/>
          </p:cNvSpPr>
          <p:nvPr>
            <p:ph type="title"/>
          </p:nvPr>
        </p:nvSpPr>
        <p:spPr>
          <a:xfrm>
            <a:off x="0" y="439761"/>
            <a:ext cx="799446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ru-RU" dirty="0" smtClean="0">
                <a:solidFill>
                  <a:srgbClr val="586F7C"/>
                </a:solidFill>
                <a:latin typeface="Open Sans"/>
                <a:ea typeface="Open Sans"/>
                <a:cs typeface="Open Sans"/>
                <a:sym typeface="Open Sans"/>
              </a:rPr>
              <a:t>Ограничение поиска</a:t>
            </a:r>
            <a:endParaRPr dirty="0">
              <a:solidFill>
                <a:srgbClr val="586F7C"/>
              </a:solidFill>
              <a:latin typeface="Open Sans"/>
              <a:ea typeface="Open Sans"/>
              <a:cs typeface="Open Sans"/>
              <a:sym typeface="Open Sans"/>
            </a:endParaRPr>
          </a:p>
        </p:txBody>
      </p:sp>
      <p:sp>
        <p:nvSpPr>
          <p:cNvPr id="206" name="Google Shape;206;p16"/>
          <p:cNvSpPr txBox="1">
            <a:spLocks noGrp="1"/>
          </p:cNvSpPr>
          <p:nvPr>
            <p:ph type="body" idx="1"/>
          </p:nvPr>
        </p:nvSpPr>
        <p:spPr>
          <a:xfrm>
            <a:off x="0" y="1398741"/>
            <a:ext cx="6103106" cy="4117716"/>
          </a:xfrm>
          <a:prstGeom prst="rect">
            <a:avLst/>
          </a:prstGeom>
          <a:noFill/>
          <a:ln>
            <a:noFill/>
          </a:ln>
        </p:spPr>
        <p:txBody>
          <a:bodyPr spcFirstLastPara="1" wrap="square" lIns="91425" tIns="45700" rIns="91425" bIns="45700" anchor="t" anchorCtr="0">
            <a:noAutofit/>
          </a:bodyPr>
          <a:lstStyle/>
          <a:p>
            <a:pPr marL="127000" lvl="0" indent="0" algn="l" rtl="0">
              <a:lnSpc>
                <a:spcPct val="150000"/>
              </a:lnSpc>
              <a:spcBef>
                <a:spcPts val="1000"/>
              </a:spcBef>
              <a:spcAft>
                <a:spcPts val="0"/>
              </a:spcAft>
              <a:buClr>
                <a:schemeClr val="dk1"/>
              </a:buClr>
              <a:buSzPts val="2500"/>
              <a:buNone/>
            </a:pPr>
            <a:r>
              <a:rPr lang="ru-RU" sz="2500" dirty="0" smtClean="0">
                <a:solidFill>
                  <a:schemeClr val="dk1"/>
                </a:solidFill>
                <a:latin typeface="Open Sans"/>
                <a:ea typeface="Open Sans"/>
                <a:cs typeface="Open Sans"/>
                <a:sym typeface="Open Sans"/>
              </a:rPr>
              <a:t>В большинстве баз данных и поисковых платформ можно ограничить поиск по автору, названию, изданию, дате, языку </a:t>
            </a:r>
            <a:br>
              <a:rPr lang="ru-RU" sz="2500" dirty="0" smtClean="0">
                <a:solidFill>
                  <a:schemeClr val="dk1"/>
                </a:solidFill>
                <a:latin typeface="Open Sans"/>
                <a:ea typeface="Open Sans"/>
                <a:cs typeface="Open Sans"/>
                <a:sym typeface="Open Sans"/>
              </a:rPr>
            </a:br>
            <a:r>
              <a:rPr lang="ru-RU" sz="2500" dirty="0" smtClean="0">
                <a:solidFill>
                  <a:schemeClr val="dk1"/>
                </a:solidFill>
                <a:latin typeface="Open Sans"/>
                <a:ea typeface="Open Sans"/>
                <a:cs typeface="Open Sans"/>
                <a:sym typeface="Open Sans"/>
              </a:rPr>
              <a:t>и т. д. </a:t>
            </a:r>
          </a:p>
          <a:p>
            <a:pPr marL="469900" lvl="0" indent="-342900" algn="l" rtl="0">
              <a:lnSpc>
                <a:spcPct val="150000"/>
              </a:lnSpc>
              <a:spcBef>
                <a:spcPts val="1000"/>
              </a:spcBef>
              <a:spcAft>
                <a:spcPts val="0"/>
              </a:spcAft>
              <a:buClr>
                <a:schemeClr val="dk1"/>
              </a:buClr>
              <a:buSzPts val="2500"/>
              <a:buFont typeface="Courier New" panose="02070309020205020404" pitchFamily="49" charset="0"/>
              <a:buChar char="o"/>
            </a:pPr>
            <a:r>
              <a:rPr lang="ru-RU" sz="2100" dirty="0" smtClean="0">
                <a:solidFill>
                  <a:schemeClr val="dk1"/>
                </a:solidFill>
                <a:latin typeface="Open Sans"/>
                <a:ea typeface="Open Sans"/>
                <a:cs typeface="Open Sans"/>
                <a:sym typeface="Open Sans"/>
              </a:rPr>
              <a:t>Можно использовать расширенный поиск и уточнить варианты на поисковой платформе</a:t>
            </a:r>
            <a:r>
              <a:rPr lang="en-US" sz="2100" dirty="0" smtClean="0">
                <a:solidFill>
                  <a:schemeClr val="dk1"/>
                </a:solidFill>
                <a:latin typeface="Open Sans"/>
                <a:ea typeface="Open Sans"/>
                <a:cs typeface="Open Sans"/>
                <a:sym typeface="Open Sans"/>
              </a:rPr>
              <a:t>.</a:t>
            </a:r>
            <a:endParaRPr lang="ru-RU" dirty="0">
              <a:ea typeface="Open Sans"/>
            </a:endParaRPr>
          </a:p>
          <a:p>
            <a:pPr marL="469900" lvl="0" indent="-342900" algn="l" rtl="0">
              <a:lnSpc>
                <a:spcPct val="150000"/>
              </a:lnSpc>
              <a:spcBef>
                <a:spcPts val="1000"/>
              </a:spcBef>
              <a:spcAft>
                <a:spcPts val="0"/>
              </a:spcAft>
              <a:buClr>
                <a:schemeClr val="dk1"/>
              </a:buClr>
              <a:buSzPts val="2500"/>
              <a:buFont typeface="Courier New" panose="02070309020205020404" pitchFamily="49" charset="0"/>
              <a:buChar char="o"/>
            </a:pPr>
            <a:r>
              <a:rPr lang="ru-RU" sz="2100" dirty="0" smtClean="0">
                <a:solidFill>
                  <a:schemeClr val="dk1"/>
                </a:solidFill>
                <a:latin typeface="Open Sans"/>
                <a:ea typeface="Open Sans"/>
                <a:cs typeface="Open Sans"/>
                <a:sym typeface="Open Sans"/>
              </a:rPr>
              <a:t>Работают </a:t>
            </a:r>
            <a:r>
              <a:rPr lang="ru-RU" sz="2100" dirty="0" smtClean="0">
                <a:solidFill>
                  <a:schemeClr val="dk1"/>
                </a:solidFill>
                <a:latin typeface="Open Sans"/>
                <a:ea typeface="Open Sans"/>
                <a:cs typeface="Open Sans"/>
                <a:sym typeface="Open Sans"/>
              </a:rPr>
              <a:t>выпадающие меню</a:t>
            </a:r>
            <a:r>
              <a:rPr lang="en-US" sz="2100" dirty="0" smtClean="0">
                <a:solidFill>
                  <a:schemeClr val="dk1"/>
                </a:solidFill>
                <a:latin typeface="Open Sans"/>
                <a:ea typeface="Open Sans"/>
                <a:cs typeface="Open Sans"/>
                <a:sym typeface="Open Sans"/>
              </a:rPr>
              <a:t>. </a:t>
            </a:r>
            <a:endParaRPr dirty="0"/>
          </a:p>
          <a:p>
            <a:pPr marL="469900" lvl="0" indent="-184150" algn="l" rtl="0">
              <a:lnSpc>
                <a:spcPct val="150000"/>
              </a:lnSpc>
              <a:spcBef>
                <a:spcPts val="1000"/>
              </a:spcBef>
              <a:spcAft>
                <a:spcPts val="0"/>
              </a:spcAft>
              <a:buClr>
                <a:schemeClr val="dk1"/>
              </a:buClr>
              <a:buSzPts val="2500"/>
              <a:buNone/>
            </a:pPr>
            <a:endParaRPr sz="2500" dirty="0">
              <a:solidFill>
                <a:schemeClr val="dk1"/>
              </a:solidFill>
              <a:latin typeface="Open Sans"/>
              <a:ea typeface="Open Sans"/>
              <a:cs typeface="Open Sans"/>
              <a:sym typeface="Open Sans"/>
            </a:endParaRPr>
          </a:p>
        </p:txBody>
      </p:sp>
      <p:pic>
        <p:nvPicPr>
          <p:cNvPr id="207" name="Google Shape;207;p16" descr="https://lh6.googleusercontent.com/ZsRyR9sq6hZunagmf2qWvj9dGKQD9Bjxignh7-qpJZIdOhjweQZ5N5wy0iFBqLpQD4g_tmJe6VfXMRHCkC_JhUFp_JlJJkp15j6qhSEFF4EUnPNXQ_qlA18kJztq2uzVO6Zfd9iS"/>
          <p:cNvPicPr preferRelativeResize="0"/>
          <p:nvPr/>
        </p:nvPicPr>
        <p:blipFill rotWithShape="1">
          <a:blip r:embed="rId3">
            <a:alphaModFix/>
          </a:blip>
          <a:srcRect/>
          <a:stretch/>
        </p:blipFill>
        <p:spPr>
          <a:xfrm>
            <a:off x="6103106" y="2048256"/>
            <a:ext cx="5753504" cy="442569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0"/>
          <p:cNvSpPr txBox="1">
            <a:spLocks noGrp="1"/>
          </p:cNvSpPr>
          <p:nvPr>
            <p:ph type="title"/>
          </p:nvPr>
        </p:nvSpPr>
        <p:spPr>
          <a:xfrm>
            <a:off x="0" y="437222"/>
            <a:ext cx="813816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Trebuchet MS"/>
              <a:buNone/>
            </a:pPr>
            <a:r>
              <a:rPr lang="ru-RU" dirty="0" smtClean="0">
                <a:solidFill>
                  <a:srgbClr val="586F7C"/>
                </a:solidFill>
                <a:latin typeface="Open Sans"/>
                <a:ea typeface="Open Sans"/>
                <a:cs typeface="Open Sans"/>
                <a:sym typeface="Open Sans"/>
              </a:rPr>
              <a:t>Резюме</a:t>
            </a:r>
            <a:endParaRPr dirty="0">
              <a:solidFill>
                <a:srgbClr val="004890"/>
              </a:solidFill>
              <a:latin typeface="Open Sans"/>
              <a:ea typeface="Open Sans"/>
              <a:cs typeface="Open Sans"/>
              <a:sym typeface="Open Sans"/>
            </a:endParaRPr>
          </a:p>
        </p:txBody>
      </p:sp>
      <p:sp>
        <p:nvSpPr>
          <p:cNvPr id="214" name="Google Shape;214;p20"/>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rmAutofit/>
          </a:bodyPr>
          <a:lstStyle/>
          <a:p>
            <a:pPr marL="460375" lvl="0" indent="-342900" algn="l" rtl="0">
              <a:lnSpc>
                <a:spcPct val="150000"/>
              </a:lnSpc>
              <a:spcBef>
                <a:spcPts val="1000"/>
              </a:spcBef>
              <a:spcAft>
                <a:spcPts val="0"/>
              </a:spcAft>
              <a:buClr>
                <a:schemeClr val="dk1"/>
              </a:buClr>
              <a:buSzPts val="1850"/>
              <a:buChar char="●"/>
            </a:pPr>
            <a:r>
              <a:rPr lang="ru-RU" dirty="0" smtClean="0">
                <a:solidFill>
                  <a:schemeClr val="dk1"/>
                </a:solidFill>
                <a:latin typeface="Open Sans"/>
                <a:ea typeface="Open Sans"/>
                <a:cs typeface="Open Sans"/>
                <a:sym typeface="Open Sans"/>
              </a:rPr>
              <a:t>На этом уроке мы обсудили составление поисковых запросов и использование методов расширенного поиска для эффективного исследования источников</a:t>
            </a:r>
            <a:r>
              <a:rPr lang="en-US" dirty="0" smtClean="0">
                <a:solidFill>
                  <a:schemeClr val="dk1"/>
                </a:solidFill>
                <a:latin typeface="Open Sans"/>
                <a:ea typeface="Open Sans"/>
                <a:cs typeface="Open Sans"/>
                <a:sym typeface="Open Sans"/>
              </a:rPr>
              <a:t>.</a:t>
            </a:r>
            <a:endParaRPr dirty="0">
              <a:solidFill>
                <a:schemeClr val="dk1"/>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727b3dbef2_0_81"/>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Gill Sans"/>
              <a:buNone/>
            </a:pPr>
            <a:r>
              <a:rPr lang="ru-RU" dirty="0" smtClean="0">
                <a:solidFill>
                  <a:srgbClr val="586F7C"/>
                </a:solidFill>
                <a:latin typeface="Open Sans"/>
                <a:ea typeface="Open Sans"/>
                <a:cs typeface="Open Sans"/>
                <a:sym typeface="Open Sans"/>
              </a:rPr>
              <a:t>Приглашаем вас</a:t>
            </a:r>
            <a:endParaRPr dirty="0">
              <a:solidFill>
                <a:srgbClr val="586F7C"/>
              </a:solidFill>
              <a:latin typeface="Open Sans"/>
              <a:ea typeface="Open Sans"/>
              <a:cs typeface="Open Sans"/>
              <a:sym typeface="Open Sans"/>
            </a:endParaRPr>
          </a:p>
        </p:txBody>
      </p:sp>
      <p:sp>
        <p:nvSpPr>
          <p:cNvPr id="273" name="Google Shape;273;g727b3dbef2_0_81"/>
          <p:cNvSpPr txBox="1">
            <a:spLocks noGrp="1"/>
          </p:cNvSpPr>
          <p:nvPr>
            <p:ph type="body" idx="1"/>
          </p:nvPr>
        </p:nvSpPr>
        <p:spPr>
          <a:xfrm>
            <a:off x="656075" y="2094525"/>
            <a:ext cx="9916800" cy="35994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rgbClr val="586F7C"/>
              </a:buClr>
              <a:buSzPts val="1400"/>
              <a:buFont typeface="Open Sans"/>
              <a:buChar char="●"/>
            </a:pPr>
            <a:r>
              <a:rPr lang="ru-RU" dirty="0" smtClean="0">
                <a:solidFill>
                  <a:srgbClr val="586F7C"/>
                </a:solidFill>
                <a:latin typeface="Open Sans"/>
                <a:ea typeface="Open Sans"/>
                <a:cs typeface="Open Sans"/>
                <a:sym typeface="Open Sans"/>
              </a:rPr>
              <a:t>Посетить наш сайт</a:t>
            </a:r>
            <a:r>
              <a:rPr lang="en-US" dirty="0" smtClean="0">
                <a:solidFill>
                  <a:srgbClr val="586F7C"/>
                </a:solidFill>
                <a:latin typeface="Open Sans"/>
                <a:ea typeface="Open Sans"/>
                <a:cs typeface="Open Sans"/>
                <a:sym typeface="Open Sans"/>
              </a:rPr>
              <a:t> </a:t>
            </a:r>
            <a:r>
              <a:rPr lang="en-US" dirty="0" smtClean="0">
                <a:solidFill>
                  <a:srgbClr val="586F7C"/>
                </a:solidFill>
                <a:uFill>
                  <a:noFill/>
                </a:uFill>
                <a:latin typeface="Open Sans"/>
                <a:ea typeface="Open Sans"/>
                <a:cs typeface="Open Sans"/>
                <a:sym typeface="Open Sans"/>
                <a:hlinkClick r:id="rId3"/>
              </a:rPr>
              <a:t>www.research4life.org</a:t>
            </a:r>
            <a:endParaRPr dirty="0">
              <a:solidFill>
                <a:srgbClr val="586F7C"/>
              </a:solidFill>
              <a:uFill>
                <a:noFill/>
              </a:uFill>
              <a:latin typeface="Open Sans"/>
              <a:ea typeface="Open Sans"/>
              <a:cs typeface="Open Sans"/>
              <a:sym typeface="Open Sans"/>
            </a:endParaRPr>
          </a:p>
          <a:p>
            <a:pPr marL="457200" lvl="0" indent="-317500" algn="l" rtl="0">
              <a:lnSpc>
                <a:spcPct val="100000"/>
              </a:lnSpc>
              <a:spcBef>
                <a:spcPts val="0"/>
              </a:spcBef>
              <a:spcAft>
                <a:spcPts val="0"/>
              </a:spcAft>
              <a:buClr>
                <a:srgbClr val="586F7C"/>
              </a:buClr>
              <a:buSzPts val="1400"/>
              <a:buFont typeface="Open Sans"/>
              <a:buChar char="●"/>
            </a:pPr>
            <a:r>
              <a:rPr lang="ru-RU" dirty="0" smtClean="0">
                <a:solidFill>
                  <a:srgbClr val="586F7C"/>
                </a:solidFill>
                <a:latin typeface="Open Sans"/>
                <a:ea typeface="Open Sans"/>
                <a:cs typeface="Open Sans"/>
                <a:sym typeface="Open Sans"/>
              </a:rPr>
              <a:t>Связаться с нами по адресу</a:t>
            </a:r>
            <a:r>
              <a:rPr lang="en-US" dirty="0" smtClean="0">
                <a:solidFill>
                  <a:srgbClr val="586F7C"/>
                </a:solidFill>
                <a:latin typeface="Open Sans"/>
                <a:ea typeface="Open Sans"/>
                <a:cs typeface="Open Sans"/>
                <a:sym typeface="Open Sans"/>
              </a:rPr>
              <a:t> </a:t>
            </a:r>
            <a:r>
              <a:rPr lang="en-US" dirty="0">
                <a:solidFill>
                  <a:srgbClr val="586F7C"/>
                </a:solidFill>
                <a:uFill>
                  <a:noFill/>
                </a:uFill>
                <a:latin typeface="Open Sans"/>
                <a:ea typeface="Open Sans"/>
                <a:cs typeface="Open Sans"/>
                <a:sym typeface="Open Sans"/>
                <a:hlinkClick r:id="rId4"/>
              </a:rPr>
              <a:t>r4l@research4life.org</a:t>
            </a:r>
            <a:r>
              <a:rPr lang="en-US" dirty="0">
                <a:solidFill>
                  <a:srgbClr val="586F7C"/>
                </a:solidFill>
                <a:latin typeface="Open Sans"/>
                <a:ea typeface="Open Sans"/>
                <a:cs typeface="Open Sans"/>
                <a:sym typeface="Open Sans"/>
              </a:rPr>
              <a:t> </a:t>
            </a:r>
            <a:endParaRPr dirty="0">
              <a:solidFill>
                <a:srgbClr val="586F7C"/>
              </a:solidFill>
              <a:latin typeface="Open Sans"/>
              <a:ea typeface="Open Sans"/>
              <a:cs typeface="Open Sans"/>
              <a:sym typeface="Open Sans"/>
            </a:endParaRPr>
          </a:p>
          <a:p>
            <a:pPr marL="457200" lvl="0" indent="-317500" algn="l" rtl="0">
              <a:lnSpc>
                <a:spcPct val="100000"/>
              </a:lnSpc>
              <a:spcBef>
                <a:spcPts val="0"/>
              </a:spcBef>
              <a:spcAft>
                <a:spcPts val="0"/>
              </a:spcAft>
              <a:buClr>
                <a:srgbClr val="586F7C"/>
              </a:buClr>
              <a:buSzPts val="1400"/>
              <a:buFont typeface="Open Sans"/>
              <a:buChar char="●"/>
            </a:pPr>
            <a:r>
              <a:rPr lang="ru-RU" dirty="0" smtClean="0">
                <a:solidFill>
                  <a:srgbClr val="586F7C"/>
                </a:solidFill>
                <a:latin typeface="Open Sans"/>
                <a:ea typeface="Open Sans"/>
                <a:cs typeface="Open Sans"/>
                <a:sym typeface="Open Sans"/>
              </a:rPr>
              <a:t>Ознакомиться с другими учебными материалами </a:t>
            </a:r>
            <a:r>
              <a:rPr lang="en-US" dirty="0" smtClean="0">
                <a:solidFill>
                  <a:srgbClr val="586F7C"/>
                </a:solidFill>
                <a:latin typeface="Open Sans"/>
                <a:ea typeface="Open Sans"/>
                <a:cs typeface="Open Sans"/>
                <a:sym typeface="Open Sans"/>
              </a:rPr>
              <a:t>[</a:t>
            </a:r>
            <a:r>
              <a:rPr lang="en-US" sz="1500" u="sng" dirty="0" smtClean="0">
                <a:solidFill>
                  <a:schemeClr val="hlink"/>
                </a:solidFill>
                <a:latin typeface="Open Sans"/>
                <a:ea typeface="Open Sans"/>
                <a:cs typeface="Open Sans"/>
                <a:sym typeface="Open Sans"/>
                <a:hlinkClick r:id="rId5"/>
              </a:rPr>
              <a:t>www.research4life.org/training</a:t>
            </a:r>
            <a:r>
              <a:rPr lang="en-US" dirty="0">
                <a:solidFill>
                  <a:srgbClr val="586F7C"/>
                </a:solidFill>
                <a:latin typeface="Open Sans"/>
                <a:ea typeface="Open Sans"/>
                <a:cs typeface="Open Sans"/>
                <a:sym typeface="Open Sans"/>
              </a:rPr>
              <a:t>]</a:t>
            </a:r>
            <a:endParaRPr dirty="0">
              <a:solidFill>
                <a:srgbClr val="586F7C"/>
              </a:solidFill>
              <a:latin typeface="Open Sans"/>
              <a:ea typeface="Open Sans"/>
              <a:cs typeface="Open Sans"/>
              <a:sym typeface="Open Sans"/>
            </a:endParaRPr>
          </a:p>
          <a:p>
            <a:pPr marL="457200" lvl="0" indent="-317500" algn="l" rtl="0">
              <a:lnSpc>
                <a:spcPct val="100000"/>
              </a:lnSpc>
              <a:spcBef>
                <a:spcPts val="0"/>
              </a:spcBef>
              <a:spcAft>
                <a:spcPts val="0"/>
              </a:spcAft>
              <a:buClr>
                <a:srgbClr val="586F7C"/>
              </a:buClr>
              <a:buSzPts val="1400"/>
              <a:buFont typeface="Open Sans"/>
              <a:buChar char="●"/>
            </a:pPr>
            <a:r>
              <a:rPr lang="ru-RU" dirty="0" smtClean="0">
                <a:solidFill>
                  <a:srgbClr val="586F7C"/>
                </a:solidFill>
                <a:latin typeface="Open Sans"/>
                <a:ea typeface="Open Sans"/>
                <a:cs typeface="Open Sans"/>
                <a:sym typeface="Open Sans"/>
              </a:rPr>
              <a:t>Подписаться на информационный бюллетень </a:t>
            </a:r>
            <a:r>
              <a:rPr lang="en-US" dirty="0" smtClean="0">
                <a:solidFill>
                  <a:srgbClr val="586F7C"/>
                </a:solidFill>
                <a:latin typeface="Open Sans"/>
                <a:ea typeface="Open Sans"/>
                <a:cs typeface="Open Sans"/>
                <a:sym typeface="Open Sans"/>
              </a:rPr>
              <a:t>Research4Life [</a:t>
            </a:r>
            <a:r>
              <a:rPr lang="en-US" sz="1500" u="sng" dirty="0">
                <a:solidFill>
                  <a:schemeClr val="hlink"/>
                </a:solidFill>
                <a:latin typeface="Open Sans"/>
                <a:ea typeface="Open Sans"/>
                <a:cs typeface="Open Sans"/>
                <a:sym typeface="Open Sans"/>
                <a:hlinkClick r:id="rId6"/>
              </a:rPr>
              <a:t>www.research4life.org/newsletter</a:t>
            </a:r>
            <a:r>
              <a:rPr lang="en-US" dirty="0">
                <a:solidFill>
                  <a:srgbClr val="586F7C"/>
                </a:solidFill>
                <a:latin typeface="Open Sans"/>
                <a:ea typeface="Open Sans"/>
                <a:cs typeface="Open Sans"/>
                <a:sym typeface="Open Sans"/>
              </a:rPr>
              <a:t>]</a:t>
            </a:r>
            <a:endParaRPr dirty="0">
              <a:solidFill>
                <a:srgbClr val="586F7C"/>
              </a:solidFill>
              <a:latin typeface="Open Sans"/>
              <a:ea typeface="Open Sans"/>
              <a:cs typeface="Open Sans"/>
              <a:sym typeface="Open Sans"/>
            </a:endParaRPr>
          </a:p>
          <a:p>
            <a:pPr marL="457200" lvl="0" indent="-317500" algn="l" rtl="0">
              <a:lnSpc>
                <a:spcPct val="100000"/>
              </a:lnSpc>
              <a:spcBef>
                <a:spcPts val="0"/>
              </a:spcBef>
              <a:spcAft>
                <a:spcPts val="0"/>
              </a:spcAft>
              <a:buClr>
                <a:srgbClr val="586F7C"/>
              </a:buClr>
              <a:buSzPts val="1400"/>
              <a:buFont typeface="Open Sans"/>
              <a:buChar char="●"/>
            </a:pPr>
            <a:r>
              <a:rPr lang="ru-RU" dirty="0" smtClean="0">
                <a:solidFill>
                  <a:srgbClr val="586F7C"/>
                </a:solidFill>
                <a:latin typeface="Open Sans"/>
                <a:ea typeface="Open Sans"/>
                <a:cs typeface="Open Sans"/>
                <a:sym typeface="Open Sans"/>
              </a:rPr>
              <a:t>Посмотреть видеоролики</a:t>
            </a:r>
            <a:r>
              <a:rPr lang="en-US" dirty="0" smtClean="0">
                <a:solidFill>
                  <a:srgbClr val="586F7C"/>
                </a:solidFill>
                <a:latin typeface="Open Sans"/>
                <a:ea typeface="Open Sans"/>
                <a:cs typeface="Open Sans"/>
                <a:sym typeface="Open Sans"/>
              </a:rPr>
              <a:t> Research4Life [</a:t>
            </a:r>
            <a:r>
              <a:rPr lang="en-US" sz="1500" u="sng" dirty="0">
                <a:solidFill>
                  <a:schemeClr val="hlink"/>
                </a:solidFill>
                <a:latin typeface="Open Sans"/>
                <a:ea typeface="Open Sans"/>
                <a:cs typeface="Open Sans"/>
                <a:sym typeface="Open Sans"/>
                <a:hlinkClick r:id="rId7"/>
              </a:rPr>
              <a:t>https://bit.ly/2w3CU5C</a:t>
            </a:r>
            <a:r>
              <a:rPr lang="en-US" dirty="0">
                <a:solidFill>
                  <a:srgbClr val="586F7C"/>
                </a:solidFill>
                <a:latin typeface="Open Sans"/>
                <a:ea typeface="Open Sans"/>
                <a:cs typeface="Open Sans"/>
                <a:sym typeface="Open Sans"/>
              </a:rPr>
              <a:t>]</a:t>
            </a:r>
            <a:endParaRPr dirty="0">
              <a:solidFill>
                <a:srgbClr val="586F7C"/>
              </a:solidFill>
              <a:latin typeface="Open Sans"/>
              <a:ea typeface="Open Sans"/>
              <a:cs typeface="Open Sans"/>
              <a:sym typeface="Open Sans"/>
            </a:endParaRPr>
          </a:p>
          <a:p>
            <a:pPr marL="457200" lvl="0" indent="-317500" algn="l" rtl="0">
              <a:lnSpc>
                <a:spcPct val="100000"/>
              </a:lnSpc>
              <a:spcBef>
                <a:spcPts val="0"/>
              </a:spcBef>
              <a:spcAft>
                <a:spcPts val="0"/>
              </a:spcAft>
              <a:buClr>
                <a:srgbClr val="586F7C"/>
              </a:buClr>
              <a:buSzPts val="1400"/>
              <a:buFont typeface="Open Sans"/>
              <a:buChar char="●"/>
            </a:pPr>
            <a:r>
              <a:rPr lang="ru-RU" dirty="0" smtClean="0">
                <a:solidFill>
                  <a:srgbClr val="586F7C"/>
                </a:solidFill>
                <a:latin typeface="Open Sans"/>
                <a:ea typeface="Open Sans"/>
                <a:cs typeface="Open Sans"/>
                <a:sym typeface="Open Sans"/>
              </a:rPr>
              <a:t>Подписаться на нашу страницу в</a:t>
            </a:r>
            <a:r>
              <a:rPr lang="en-US" dirty="0" smtClean="0">
                <a:solidFill>
                  <a:srgbClr val="586F7C"/>
                </a:solidFill>
                <a:latin typeface="Open Sans"/>
                <a:ea typeface="Open Sans"/>
                <a:cs typeface="Open Sans"/>
                <a:sym typeface="Open Sans"/>
              </a:rPr>
              <a:t> </a:t>
            </a:r>
            <a:r>
              <a:rPr lang="en-US" dirty="0">
                <a:solidFill>
                  <a:srgbClr val="586F7C"/>
                </a:solidFill>
                <a:latin typeface="Open Sans"/>
                <a:ea typeface="Open Sans"/>
                <a:cs typeface="Open Sans"/>
                <a:sym typeface="Open Sans"/>
              </a:rPr>
              <a:t>Twitter </a:t>
            </a:r>
            <a:r>
              <a:rPr lang="en-US" sz="1500" dirty="0">
                <a:solidFill>
                  <a:srgbClr val="586F7C"/>
                </a:solidFill>
                <a:latin typeface="Open Sans"/>
                <a:ea typeface="Open Sans"/>
                <a:cs typeface="Open Sans"/>
                <a:sym typeface="Open Sans"/>
              </a:rPr>
              <a:t>@r4lpartnership</a:t>
            </a:r>
            <a:r>
              <a:rPr lang="en-US" dirty="0">
                <a:solidFill>
                  <a:srgbClr val="586F7C"/>
                </a:solidFill>
                <a:latin typeface="Open Sans"/>
                <a:ea typeface="Open Sans"/>
                <a:cs typeface="Open Sans"/>
                <a:sym typeface="Open Sans"/>
              </a:rPr>
              <a:t> </a:t>
            </a:r>
            <a:r>
              <a:rPr lang="ru-RU" dirty="0" smtClean="0">
                <a:solidFill>
                  <a:srgbClr val="586F7C"/>
                </a:solidFill>
                <a:latin typeface="Open Sans"/>
                <a:ea typeface="Open Sans"/>
                <a:cs typeface="Open Sans"/>
                <a:sym typeface="Open Sans"/>
              </a:rPr>
              <a:t>и</a:t>
            </a:r>
            <a:r>
              <a:rPr lang="en-US" dirty="0" smtClean="0">
                <a:solidFill>
                  <a:srgbClr val="586F7C"/>
                </a:solidFill>
                <a:latin typeface="Open Sans"/>
                <a:ea typeface="Open Sans"/>
                <a:cs typeface="Open Sans"/>
                <a:sym typeface="Open Sans"/>
              </a:rPr>
              <a:t> </a:t>
            </a:r>
            <a:r>
              <a:rPr lang="en-US" dirty="0">
                <a:solidFill>
                  <a:srgbClr val="586F7C"/>
                </a:solidFill>
                <a:latin typeface="Open Sans"/>
                <a:ea typeface="Open Sans"/>
                <a:cs typeface="Open Sans"/>
                <a:sym typeface="Open Sans"/>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Facebook</a:t>
            </a:r>
            <a:r>
              <a:rPr lang="en-US" dirty="0">
                <a:solidFill>
                  <a:srgbClr val="586F7C"/>
                </a:solidFill>
                <a:latin typeface="Open Sans"/>
                <a:ea typeface="Open Sans"/>
                <a:cs typeface="Open Sans"/>
                <a:sym typeface="Open Sans"/>
              </a:rPr>
              <a:t> </a:t>
            </a:r>
            <a:r>
              <a:rPr lang="en-US" sz="1500" dirty="0">
                <a:solidFill>
                  <a:srgbClr val="586F7C"/>
                </a:solidFill>
                <a:latin typeface="Open Sans"/>
                <a:ea typeface="Open Sans"/>
                <a:cs typeface="Open Sans"/>
                <a:sym typeface="Open Sans"/>
              </a:rPr>
              <a:t>@R4Lpartnership</a:t>
            </a:r>
            <a:endParaRPr sz="1500" dirty="0">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3647125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1"/>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226" name="Google Shape;226;p1"/>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227" name="Google Shape;227;p1"/>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228" name="Google Shape;228;p1"/>
          <p:cNvPicPr preferRelativeResize="0"/>
          <p:nvPr/>
        </p:nvPicPr>
        <p:blipFill rotWithShape="1">
          <a:blip r:embed="rId6">
            <a:alphaModFix/>
          </a:blip>
          <a:srcRect/>
          <a:stretch/>
        </p:blipFill>
        <p:spPr>
          <a:xfrm>
            <a:off x="8080643" y="6191271"/>
            <a:ext cx="1468376" cy="567894"/>
          </a:xfrm>
          <a:prstGeom prst="rect">
            <a:avLst/>
          </a:prstGeom>
          <a:noFill/>
          <a:ln>
            <a:noFill/>
          </a:ln>
        </p:spPr>
      </p:pic>
      <p:pic>
        <p:nvPicPr>
          <p:cNvPr id="229" name="Google Shape;229;p1"/>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230" name="Google Shape;230;p1"/>
          <p:cNvSpPr/>
          <p:nvPr/>
        </p:nvSpPr>
        <p:spPr>
          <a:xfrm>
            <a:off x="1591800" y="2814175"/>
            <a:ext cx="9298800" cy="3447057"/>
          </a:xfrm>
          <a:prstGeom prst="rect">
            <a:avLst/>
          </a:prstGeom>
          <a:noFill/>
          <a:ln>
            <a:noFill/>
          </a:ln>
        </p:spPr>
        <p:txBody>
          <a:bodyPr spcFirstLastPara="1" wrap="square" lIns="91425" tIns="45700" rIns="91425" bIns="45700" anchor="t" anchorCtr="0">
            <a:spAutoFit/>
          </a:bodyPr>
          <a:lstStyle/>
          <a:p>
            <a:pPr lvl="0" algn="ctr"/>
            <a:r>
              <a:rPr lang="ru-RU" sz="3000" dirty="0">
                <a:solidFill>
                  <a:srgbClr val="F8981D"/>
                </a:solidFill>
                <a:latin typeface="Open Sans"/>
                <a:ea typeface="Open Sans"/>
                <a:cs typeface="Open Sans"/>
                <a:sym typeface="Open Sans"/>
              </a:rPr>
              <a:t>Более подробная информация о Research4Life:</a:t>
            </a:r>
          </a:p>
          <a:p>
            <a:pPr marL="0" marR="0" lvl="0" indent="0" algn="ctr" rtl="0">
              <a:lnSpc>
                <a:spcPct val="100000"/>
              </a:lnSpc>
              <a:spcBef>
                <a:spcPts val="0"/>
              </a:spcBef>
              <a:spcAft>
                <a:spcPts val="0"/>
              </a:spcAft>
              <a:buClr>
                <a:srgbClr val="000000"/>
              </a:buClr>
              <a:buSzPts val="3000"/>
              <a:buFont typeface="Arial"/>
              <a:buNone/>
            </a:pPr>
            <a:endParaRPr sz="3000" b="0" i="0" u="none" strike="noStrike" cap="none" dirty="0">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r>
              <a:rPr lang="en-US" sz="3000" b="0" i="0" u="sng" strike="noStrike" cap="none" dirty="0">
                <a:solidFill>
                  <a:schemeClr val="hlink"/>
                </a:solidFill>
                <a:latin typeface="Open Sans"/>
                <a:ea typeface="Open Sans"/>
                <a:cs typeface="Open Sans"/>
                <a:sym typeface="Open Sans"/>
                <a:hlinkClick r:id="rId8"/>
              </a:rPr>
              <a:t>www.research4life.org</a:t>
            </a:r>
            <a:endParaRPr sz="3000" b="0" i="0" u="none" strike="noStrike" cap="none" dirty="0">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dirty="0">
                <a:solidFill>
                  <a:srgbClr val="F8981D"/>
                </a:solidFill>
                <a:latin typeface="Open Sans"/>
                <a:ea typeface="Open Sans"/>
                <a:cs typeface="Open Sans"/>
                <a:sym typeface="Open Sans"/>
              </a:rPr>
              <a:t/>
            </a:r>
            <a:br>
              <a:rPr lang="en-US" sz="3000" b="0" i="0" u="none" strike="noStrike" cap="none" dirty="0">
                <a:solidFill>
                  <a:srgbClr val="F8981D"/>
                </a:solidFill>
                <a:latin typeface="Open Sans"/>
                <a:ea typeface="Open Sans"/>
                <a:cs typeface="Open Sans"/>
                <a:sym typeface="Open Sans"/>
              </a:rPr>
            </a:br>
            <a:r>
              <a:rPr lang="en-US" sz="3000" b="0" i="0" u="sng" strike="noStrike" cap="none" dirty="0">
                <a:solidFill>
                  <a:schemeClr val="hlink"/>
                </a:solidFill>
                <a:latin typeface="Open Sans"/>
                <a:ea typeface="Open Sans"/>
                <a:cs typeface="Open Sans"/>
                <a:sym typeface="Open Sans"/>
                <a:hlinkClick r:id="rId9"/>
              </a:rPr>
              <a:t>r4l@research4life.org</a:t>
            </a:r>
            <a:r>
              <a:rPr lang="en-US" sz="3000" b="0" i="0" u="none" strike="noStrike" cap="none" dirty="0">
                <a:solidFill>
                  <a:srgbClr val="004890"/>
                </a:solidFill>
                <a:latin typeface="Open Sans"/>
                <a:ea typeface="Open Sans"/>
                <a:cs typeface="Open Sans"/>
                <a:sym typeface="Open Sans"/>
              </a:rPr>
              <a:t>  </a:t>
            </a:r>
            <a:endParaRPr sz="3000" b="0" i="0" u="none" strike="noStrike" cap="none" dirty="0">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F8981D"/>
                </a:solidFill>
                <a:latin typeface="Open Sans"/>
                <a:ea typeface="Open Sans"/>
                <a:cs typeface="Open Sans"/>
                <a:sym typeface="Open Sans"/>
              </a:rPr>
              <a:t/>
            </a:r>
            <a:br>
              <a:rPr lang="en-US" sz="2000" b="0" i="0" u="none" strike="noStrike" cap="none" dirty="0">
                <a:solidFill>
                  <a:srgbClr val="F8981D"/>
                </a:solidFill>
                <a:latin typeface="Open Sans"/>
                <a:ea typeface="Open Sans"/>
                <a:cs typeface="Open Sans"/>
                <a:sym typeface="Open Sans"/>
              </a:rPr>
            </a:br>
            <a:r>
              <a:rPr lang="en-US" sz="2000" b="0" i="0" u="none" strike="noStrike" cap="none" dirty="0">
                <a:solidFill>
                  <a:srgbClr val="586F7C"/>
                </a:solidFill>
                <a:latin typeface="Open Sans"/>
                <a:ea typeface="Open Sans"/>
                <a:cs typeface="Open Sans"/>
                <a:sym typeface="Open Sans"/>
              </a:rPr>
              <a:t/>
            </a:r>
            <a:br>
              <a:rPr lang="en-US" sz="2000" b="0" i="0" u="none" strike="noStrike" cap="none" dirty="0">
                <a:solidFill>
                  <a:srgbClr val="586F7C"/>
                </a:solidFill>
                <a:latin typeface="Open Sans"/>
                <a:ea typeface="Open Sans"/>
                <a:cs typeface="Open Sans"/>
                <a:sym typeface="Open Sans"/>
              </a:rPr>
            </a:br>
            <a:r>
              <a:rPr lang="en-US" sz="1400" b="0" i="0" u="none" strike="noStrike" cap="none" dirty="0">
                <a:solidFill>
                  <a:srgbClr val="F8981D"/>
                </a:solidFill>
                <a:latin typeface="Open Sans"/>
                <a:ea typeface="Open Sans"/>
                <a:cs typeface="Open Sans"/>
                <a:sym typeface="Open Sans"/>
              </a:rPr>
              <a:t/>
            </a:r>
            <a:br>
              <a:rPr lang="en-US" sz="1400" b="0" i="0" u="none" strike="noStrike" cap="none" dirty="0">
                <a:solidFill>
                  <a:srgbClr val="F8981D"/>
                </a:solidFill>
                <a:latin typeface="Open Sans"/>
                <a:ea typeface="Open Sans"/>
                <a:cs typeface="Open Sans"/>
                <a:sym typeface="Open Sans"/>
              </a:rPr>
            </a:br>
            <a:endParaRPr sz="1400" b="0" i="0" u="none" strike="noStrike" cap="none" dirty="0">
              <a:solidFill>
                <a:srgbClr val="F8981D"/>
              </a:solidFill>
              <a:latin typeface="Open Sans"/>
              <a:ea typeface="Open Sans"/>
              <a:cs typeface="Open Sans"/>
              <a:sym typeface="Open Sans"/>
            </a:endParaRPr>
          </a:p>
        </p:txBody>
      </p:sp>
      <p:sp>
        <p:nvSpPr>
          <p:cNvPr id="231" name="Google Shape;231;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lvl="0" algn="ctr">
              <a:buSzPts val="1800"/>
            </a:pPr>
            <a:r>
              <a:rPr lang="ru-RU" sz="1800" dirty="0">
                <a:solidFill>
                  <a:schemeClr val="lt1"/>
                </a:solidFill>
                <a:latin typeface="Open Sans"/>
                <a:ea typeface="Open Sans"/>
                <a:cs typeface="Open Sans"/>
                <a:sym typeface="Open Sans"/>
              </a:rPr>
              <a:t>Research4Life — государственно-частное партнерство, объединяющее пять программ:</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0" y="216078"/>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ru-RU" dirty="0" smtClean="0">
                <a:solidFill>
                  <a:srgbClr val="586F7C"/>
                </a:solidFill>
                <a:latin typeface="Open Sans"/>
                <a:ea typeface="Open Sans"/>
                <a:cs typeface="Open Sans"/>
                <a:sym typeface="Open Sans"/>
              </a:rPr>
              <a:t>Обзор</a:t>
            </a:r>
            <a:endParaRPr dirty="0">
              <a:solidFill>
                <a:srgbClr val="586F7C"/>
              </a:solidFill>
              <a:latin typeface="Open Sans"/>
              <a:ea typeface="Open Sans"/>
              <a:cs typeface="Open Sans"/>
              <a:sym typeface="Open Sans"/>
            </a:endParaRPr>
          </a:p>
        </p:txBody>
      </p:sp>
      <p:sp>
        <p:nvSpPr>
          <p:cNvPr id="82" name="Google Shape;82;p39"/>
          <p:cNvSpPr txBox="1">
            <a:spLocks noGrp="1"/>
          </p:cNvSpPr>
          <p:nvPr>
            <p:ph type="body" idx="1"/>
          </p:nvPr>
        </p:nvSpPr>
        <p:spPr>
          <a:xfrm>
            <a:off x="473530" y="1740212"/>
            <a:ext cx="10611130" cy="4511997"/>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80000"/>
              </a:lnSpc>
              <a:spcBef>
                <a:spcPts val="0"/>
              </a:spcBef>
              <a:spcAft>
                <a:spcPts val="0"/>
              </a:spcAft>
              <a:buClr>
                <a:schemeClr val="dk2"/>
              </a:buClr>
              <a:buSzPts val="2400"/>
              <a:buFont typeface="Open Sans"/>
              <a:buChar char="●"/>
            </a:pPr>
            <a:r>
              <a:rPr lang="ru-RU" sz="2029" dirty="0" smtClean="0">
                <a:solidFill>
                  <a:schemeClr val="dk1"/>
                </a:solidFill>
                <a:latin typeface="Open Sans"/>
                <a:ea typeface="Open Sans"/>
                <a:cs typeface="Open Sans"/>
                <a:sym typeface="Open Sans"/>
              </a:rPr>
              <a:t>Поиск по источникам</a:t>
            </a:r>
            <a:r>
              <a:rPr lang="en-US" sz="2029" dirty="0" smtClean="0">
                <a:solidFill>
                  <a:schemeClr val="dk1"/>
                </a:solidFill>
                <a:latin typeface="Open Sans"/>
                <a:ea typeface="Open Sans"/>
                <a:cs typeface="Open Sans"/>
                <a:sym typeface="Open Sans"/>
              </a:rPr>
              <a:t> </a:t>
            </a:r>
            <a:endParaRPr dirty="0"/>
          </a:p>
          <a:p>
            <a:pPr marL="228600" lvl="0" indent="-228600" algn="l" rtl="0">
              <a:lnSpc>
                <a:spcPct val="180000"/>
              </a:lnSpc>
              <a:spcBef>
                <a:spcPts val="0"/>
              </a:spcBef>
              <a:spcAft>
                <a:spcPts val="0"/>
              </a:spcAft>
              <a:buClr>
                <a:schemeClr val="dk2"/>
              </a:buClr>
              <a:buSzPts val="2400"/>
              <a:buFont typeface="Open Sans"/>
              <a:buChar char="●"/>
            </a:pPr>
            <a:r>
              <a:rPr lang="ru-RU" sz="2029" dirty="0" smtClean="0">
                <a:solidFill>
                  <a:schemeClr val="dk1"/>
                </a:solidFill>
                <a:latin typeface="Open Sans"/>
                <a:ea typeface="Open Sans"/>
                <a:cs typeface="Open Sans"/>
                <a:sym typeface="Open Sans"/>
              </a:rPr>
              <a:t>Стратегии поиска</a:t>
            </a:r>
            <a:endParaRPr dirty="0"/>
          </a:p>
          <a:p>
            <a:pPr marL="228600" lvl="0" indent="-228600" algn="l" rtl="0">
              <a:lnSpc>
                <a:spcPct val="180000"/>
              </a:lnSpc>
              <a:spcBef>
                <a:spcPts val="0"/>
              </a:spcBef>
              <a:spcAft>
                <a:spcPts val="0"/>
              </a:spcAft>
              <a:buClr>
                <a:schemeClr val="dk2"/>
              </a:buClr>
              <a:buSzPts val="2400"/>
              <a:buFont typeface="Open Sans"/>
              <a:buChar char="●"/>
            </a:pPr>
            <a:r>
              <a:rPr lang="ru-RU" sz="2029" dirty="0" smtClean="0">
                <a:solidFill>
                  <a:schemeClr val="dk1"/>
                </a:solidFill>
                <a:latin typeface="Open Sans"/>
                <a:ea typeface="Open Sans"/>
                <a:cs typeface="Open Sans"/>
                <a:sym typeface="Open Sans"/>
              </a:rPr>
              <a:t>Уточнение параметров поиска</a:t>
            </a:r>
            <a:endParaRPr dirty="0"/>
          </a:p>
          <a:p>
            <a:pPr marL="228600" lvl="0" indent="-228600" algn="l" rtl="0">
              <a:lnSpc>
                <a:spcPct val="180000"/>
              </a:lnSpc>
              <a:spcBef>
                <a:spcPts val="0"/>
              </a:spcBef>
              <a:spcAft>
                <a:spcPts val="0"/>
              </a:spcAft>
              <a:buClr>
                <a:schemeClr val="dk2"/>
              </a:buClr>
              <a:buSzPts val="2400"/>
              <a:buFont typeface="Open Sans"/>
              <a:buChar char="●"/>
            </a:pPr>
            <a:r>
              <a:rPr lang="ru-RU" sz="2029" dirty="0" smtClean="0">
                <a:solidFill>
                  <a:schemeClr val="dk1"/>
                </a:solidFill>
                <a:latin typeface="Open Sans"/>
                <a:ea typeface="Open Sans"/>
                <a:cs typeface="Open Sans"/>
                <a:sym typeface="Open Sans"/>
              </a:rPr>
              <a:t>Поисковые фильтры</a:t>
            </a:r>
            <a:endParaRPr dirty="0"/>
          </a:p>
          <a:p>
            <a:pPr marL="685800" lvl="1" indent="-228600" algn="l" rtl="0">
              <a:lnSpc>
                <a:spcPct val="180000"/>
              </a:lnSpc>
              <a:spcBef>
                <a:spcPts val="0"/>
              </a:spcBef>
              <a:spcAft>
                <a:spcPts val="0"/>
              </a:spcAft>
              <a:buClr>
                <a:schemeClr val="dk2"/>
              </a:buClr>
              <a:buSzPts val="2000"/>
              <a:buFont typeface="Open Sans"/>
              <a:buChar char="●"/>
            </a:pPr>
            <a:r>
              <a:rPr lang="ru-RU" sz="2029" dirty="0" smtClean="0">
                <a:solidFill>
                  <a:schemeClr val="dk1"/>
                </a:solidFill>
                <a:latin typeface="Open Sans"/>
                <a:ea typeface="Open Sans"/>
                <a:cs typeface="Open Sans"/>
                <a:sym typeface="Open Sans"/>
              </a:rPr>
              <a:t>Логические операторы</a:t>
            </a:r>
            <a:endParaRPr dirty="0"/>
          </a:p>
          <a:p>
            <a:pPr marL="685800" lvl="1" indent="-228600" algn="l" rtl="0">
              <a:lnSpc>
                <a:spcPct val="180000"/>
              </a:lnSpc>
              <a:spcBef>
                <a:spcPts val="0"/>
              </a:spcBef>
              <a:spcAft>
                <a:spcPts val="0"/>
              </a:spcAft>
              <a:buClr>
                <a:schemeClr val="dk2"/>
              </a:buClr>
              <a:buSzPts val="2000"/>
              <a:buFont typeface="Open Sans"/>
              <a:buChar char="●"/>
            </a:pPr>
            <a:r>
              <a:rPr lang="ru-RU" sz="2029" dirty="0" smtClean="0">
                <a:solidFill>
                  <a:schemeClr val="dk1"/>
                </a:solidFill>
                <a:latin typeface="Open Sans"/>
                <a:ea typeface="Open Sans"/>
                <a:cs typeface="Open Sans"/>
                <a:sym typeface="Open Sans"/>
              </a:rPr>
              <a:t>Кавычки и специальные символы</a:t>
            </a:r>
            <a:endParaRPr dirty="0"/>
          </a:p>
          <a:p>
            <a:pPr marL="685800" lvl="1" indent="-228600" algn="l" rtl="0">
              <a:lnSpc>
                <a:spcPct val="180000"/>
              </a:lnSpc>
              <a:spcBef>
                <a:spcPts val="0"/>
              </a:spcBef>
              <a:spcAft>
                <a:spcPts val="0"/>
              </a:spcAft>
              <a:buClr>
                <a:schemeClr val="dk2"/>
              </a:buClr>
              <a:buSzPts val="2000"/>
              <a:buFont typeface="Open Sans"/>
              <a:buChar char="●"/>
            </a:pPr>
            <a:r>
              <a:rPr lang="ru-RU" sz="2029" dirty="0" smtClean="0">
                <a:solidFill>
                  <a:schemeClr val="dk1"/>
                </a:solidFill>
                <a:latin typeface="Open Sans"/>
                <a:ea typeface="Open Sans"/>
                <a:cs typeface="Open Sans"/>
                <a:sym typeface="Open Sans"/>
              </a:rPr>
              <a:t>Ограничение поиска</a:t>
            </a:r>
            <a:r>
              <a:rPr lang="en-US" sz="2029" dirty="0" smtClean="0">
                <a:solidFill>
                  <a:schemeClr val="dk1"/>
                </a:solidFill>
                <a:latin typeface="Open Sans"/>
                <a:ea typeface="Open Sans"/>
                <a:cs typeface="Open Sans"/>
                <a:sym typeface="Open Sans"/>
              </a:rPr>
              <a:t> </a:t>
            </a:r>
            <a:endParaRPr dirty="0"/>
          </a:p>
          <a:p>
            <a:pPr marL="228600" lvl="0" indent="-228600" algn="l" rtl="0">
              <a:lnSpc>
                <a:spcPct val="180000"/>
              </a:lnSpc>
              <a:spcBef>
                <a:spcPts val="0"/>
              </a:spcBef>
              <a:spcAft>
                <a:spcPts val="0"/>
              </a:spcAft>
              <a:buClr>
                <a:schemeClr val="dk2"/>
              </a:buClr>
              <a:buSzPts val="2400"/>
              <a:buFont typeface="Open Sans"/>
              <a:buChar char="●"/>
            </a:pPr>
            <a:r>
              <a:rPr lang="ru-RU" sz="2029" dirty="0" smtClean="0">
                <a:solidFill>
                  <a:schemeClr val="dk1"/>
                </a:solidFill>
                <a:latin typeface="Open Sans"/>
                <a:ea typeface="Open Sans"/>
                <a:cs typeface="Open Sans"/>
                <a:sym typeface="Open Sans"/>
              </a:rPr>
              <a:t>Резюме</a:t>
            </a:r>
            <a:endParaRPr dirty="0"/>
          </a:p>
          <a:p>
            <a:pPr marL="228600" lvl="0" indent="-76200" algn="l" rtl="0">
              <a:lnSpc>
                <a:spcPct val="180000"/>
              </a:lnSpc>
              <a:spcBef>
                <a:spcPts val="0"/>
              </a:spcBef>
              <a:spcAft>
                <a:spcPts val="0"/>
              </a:spcAft>
              <a:buClr>
                <a:schemeClr val="dk2"/>
              </a:buClr>
              <a:buSzPts val="2400"/>
              <a:buFont typeface="Open Sans"/>
              <a:buNone/>
            </a:pPr>
            <a:endParaRPr sz="1679" dirty="0">
              <a:solidFill>
                <a:schemeClr val="dk1"/>
              </a:solidFill>
              <a:latin typeface="Open Sans"/>
              <a:ea typeface="Open Sans"/>
              <a:cs typeface="Open Sans"/>
              <a:sym typeface="Open Sans"/>
            </a:endParaRPr>
          </a:p>
        </p:txBody>
      </p:sp>
      <p:sp>
        <p:nvSpPr>
          <p:cNvPr id="83" name="Google Shape;83;p39"/>
          <p:cNvSpPr txBox="1">
            <a:spLocks noGrp="1"/>
          </p:cNvSpPr>
          <p:nvPr>
            <p:ph type="dt" idx="10"/>
          </p:nvPr>
        </p:nvSpPr>
        <p:spPr>
          <a:xfrm>
            <a:off x="9434050" y="6455525"/>
            <a:ext cx="2743200" cy="326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dirty="0"/>
              <a:t>v1.0 </a:t>
            </a:r>
            <a:r>
              <a:rPr lang="ru-RU" sz="1200" dirty="0" smtClean="0"/>
              <a:t>апрель </a:t>
            </a:r>
            <a:r>
              <a:rPr lang="en-US" sz="1200" dirty="0" smtClean="0"/>
              <a:t>2020</a:t>
            </a:r>
            <a:r>
              <a:rPr lang="ru-RU" sz="1200" dirty="0" smtClean="0"/>
              <a:t> г.</a:t>
            </a:r>
            <a:endParaRPr sz="1200" dirty="0"/>
          </a:p>
        </p:txBody>
      </p:sp>
      <p:pic>
        <p:nvPicPr>
          <p:cNvPr id="84" name="Google Shape;84;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5" name="Google Shape;85;p39"/>
          <p:cNvSpPr txBox="1"/>
          <p:nvPr/>
        </p:nvSpPr>
        <p:spPr>
          <a:xfrm>
            <a:off x="780641" y="6344500"/>
            <a:ext cx="9783900" cy="287400"/>
          </a:xfrm>
          <a:prstGeom prst="rect">
            <a:avLst/>
          </a:prstGeom>
          <a:noFill/>
          <a:ln>
            <a:noFill/>
          </a:ln>
        </p:spPr>
        <p:txBody>
          <a:bodyPr spcFirstLastPara="1" wrap="square" lIns="91425" tIns="91425" rIns="91425" bIns="91425" anchor="t" anchorCtr="0">
            <a:noAutofit/>
          </a:bodyPr>
          <a:lstStyle/>
          <a:p>
            <a:pPr lvl="0"/>
            <a:r>
              <a:rPr lang="ru-RU" sz="1200" dirty="0"/>
              <a:t>Настоящая публикация распространяется на условиях лицензии </a:t>
            </a:r>
            <a:r>
              <a:rPr lang="ru-RU" sz="1200" dirty="0" err="1">
                <a:solidFill>
                  <a:schemeClr val="tx1"/>
                </a:solidFill>
              </a:rPr>
              <a:t>Creative</a:t>
            </a:r>
            <a:r>
              <a:rPr lang="ru-RU" sz="1200" dirty="0">
                <a:solidFill>
                  <a:schemeClr val="tx1"/>
                </a:solidFill>
              </a:rPr>
              <a:t> </a:t>
            </a:r>
            <a:r>
              <a:rPr lang="ru-RU" sz="1200" dirty="0" err="1">
                <a:solidFill>
                  <a:schemeClr val="tx1"/>
                </a:solidFill>
              </a:rPr>
              <a:t>Commons</a:t>
            </a:r>
            <a:r>
              <a:rPr lang="ru-RU" sz="1200" dirty="0">
                <a:solidFill>
                  <a:srgbClr val="FF0000"/>
                </a:solidFill>
              </a:rPr>
              <a:t> </a:t>
            </a:r>
            <a:r>
              <a:rPr lang="ru-RU" sz="1200" u="sng" dirty="0">
                <a:solidFill>
                  <a:schemeClr val="hlink"/>
                </a:solidFill>
                <a:hlinkClick r:id="rId4"/>
              </a:rPr>
              <a:t>Атрибуция-</a:t>
            </a:r>
            <a:r>
              <a:rPr lang="ru-RU" sz="1200" u="sng" dirty="0" err="1">
                <a:solidFill>
                  <a:schemeClr val="hlink"/>
                </a:solidFill>
                <a:hlinkClick r:id="rId4"/>
              </a:rPr>
              <a:t>СохранениеУсловий</a:t>
            </a:r>
            <a:r>
              <a:rPr lang="ru-RU" sz="1200" u="sng" dirty="0">
                <a:solidFill>
                  <a:schemeClr val="hlink"/>
                </a:solidFill>
                <a:hlinkClick r:id="rId4"/>
              </a:rPr>
              <a:t> 4.0 Всемирная</a:t>
            </a:r>
            <a:r>
              <a:rPr lang="ru-RU" sz="1200" dirty="0"/>
              <a:t> (CC BY-SA 4.0)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0" y="506559"/>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ru-RU" dirty="0" smtClean="0">
                <a:solidFill>
                  <a:srgbClr val="586F7C"/>
                </a:solidFill>
                <a:latin typeface="Open Sans"/>
                <a:ea typeface="Open Sans"/>
                <a:cs typeface="Open Sans"/>
                <a:sym typeface="Open Sans"/>
              </a:rPr>
              <a:t>Учебные задачи</a:t>
            </a:r>
            <a:endParaRPr dirty="0">
              <a:solidFill>
                <a:srgbClr val="586F7C"/>
              </a:solidFill>
              <a:latin typeface="Open Sans"/>
              <a:ea typeface="Open Sans"/>
              <a:cs typeface="Open Sans"/>
              <a:sym typeface="Open Sans"/>
            </a:endParaRPr>
          </a:p>
        </p:txBody>
      </p:sp>
      <p:sp>
        <p:nvSpPr>
          <p:cNvPr id="92" name="Google Shape;92;p2"/>
          <p:cNvSpPr txBox="1">
            <a:spLocks noGrp="1"/>
          </p:cNvSpPr>
          <p:nvPr>
            <p:ph type="body" idx="1"/>
          </p:nvPr>
        </p:nvSpPr>
        <p:spPr>
          <a:xfrm>
            <a:off x="554815" y="2014144"/>
            <a:ext cx="9613800" cy="3599400"/>
          </a:xfrm>
          <a:prstGeom prst="rect">
            <a:avLst/>
          </a:prstGeom>
          <a:noFill/>
          <a:ln>
            <a:noFill/>
          </a:ln>
        </p:spPr>
        <p:txBody>
          <a:bodyPr spcFirstLastPara="1" wrap="square" lIns="91425" tIns="45700" rIns="91425" bIns="45700" anchor="t" anchorCtr="0">
            <a:normAutofit/>
          </a:bodyPr>
          <a:lstStyle/>
          <a:p>
            <a:pPr marL="355600" lvl="0" indent="-342900" algn="l" rtl="0">
              <a:lnSpc>
                <a:spcPct val="150000"/>
              </a:lnSpc>
              <a:spcBef>
                <a:spcPts val="0"/>
              </a:spcBef>
              <a:spcAft>
                <a:spcPts val="0"/>
              </a:spcAft>
              <a:buClr>
                <a:schemeClr val="dk2"/>
              </a:buClr>
              <a:buSzPts val="2200"/>
              <a:buChar char="●"/>
            </a:pPr>
            <a:r>
              <a:rPr lang="ru-RU" dirty="0" smtClean="0">
                <a:solidFill>
                  <a:schemeClr val="dk1"/>
                </a:solidFill>
                <a:latin typeface="Open Sans"/>
                <a:ea typeface="Open Sans"/>
                <a:cs typeface="Open Sans"/>
                <a:sym typeface="Open Sans"/>
              </a:rPr>
              <a:t>Построение стратегии поиска</a:t>
            </a:r>
            <a:r>
              <a:rPr lang="en-US" dirty="0" smtClean="0">
                <a:solidFill>
                  <a:schemeClr val="dk1"/>
                </a:solidFill>
                <a:latin typeface="Open Sans"/>
                <a:ea typeface="Open Sans"/>
                <a:cs typeface="Open Sans"/>
                <a:sym typeface="Open Sans"/>
              </a:rPr>
              <a:t>.</a:t>
            </a:r>
            <a:endParaRPr dirty="0">
              <a:solidFill>
                <a:schemeClr val="dk1"/>
              </a:solidFill>
              <a:latin typeface="Open Sans"/>
              <a:ea typeface="Open Sans"/>
              <a:cs typeface="Open Sans"/>
              <a:sym typeface="Open Sans"/>
            </a:endParaRPr>
          </a:p>
          <a:p>
            <a:pPr marL="355600" lvl="0" indent="-342900" algn="l" rtl="0">
              <a:lnSpc>
                <a:spcPct val="150000"/>
              </a:lnSpc>
              <a:spcBef>
                <a:spcPts val="0"/>
              </a:spcBef>
              <a:spcAft>
                <a:spcPts val="0"/>
              </a:spcAft>
              <a:buClr>
                <a:schemeClr val="dk2"/>
              </a:buClr>
              <a:buSzPts val="2200"/>
              <a:buChar char="●"/>
            </a:pPr>
            <a:r>
              <a:rPr lang="ru-RU" dirty="0" smtClean="0">
                <a:solidFill>
                  <a:schemeClr val="dk1"/>
                </a:solidFill>
                <a:latin typeface="Open Sans"/>
                <a:ea typeface="Open Sans"/>
                <a:cs typeface="Open Sans"/>
                <a:sym typeface="Open Sans"/>
              </a:rPr>
              <a:t>Использование инструментов расширенного поиска для получения наиболее актуальных результатов</a:t>
            </a:r>
            <a:r>
              <a:rPr lang="en-US" dirty="0" smtClean="0">
                <a:solidFill>
                  <a:schemeClr val="dk1"/>
                </a:solidFill>
                <a:latin typeface="Open Sans"/>
                <a:ea typeface="Open Sans"/>
                <a:cs typeface="Open Sans"/>
                <a:sym typeface="Open Sans"/>
              </a:rPr>
              <a:t>.  </a:t>
            </a:r>
            <a:endParaRPr dirty="0">
              <a:solidFill>
                <a:schemeClr val="dk1"/>
              </a:solidFill>
              <a:latin typeface="Open Sans"/>
              <a:ea typeface="Open Sans"/>
              <a:cs typeface="Open Sans"/>
              <a:sym typeface="Open Sans"/>
            </a:endParaRPr>
          </a:p>
          <a:p>
            <a:pPr marL="355600" lvl="0" indent="-342900" algn="l" rtl="0">
              <a:lnSpc>
                <a:spcPct val="150000"/>
              </a:lnSpc>
              <a:spcBef>
                <a:spcPts val="0"/>
              </a:spcBef>
              <a:spcAft>
                <a:spcPts val="0"/>
              </a:spcAft>
              <a:buClr>
                <a:schemeClr val="dk2"/>
              </a:buClr>
              <a:buSzPts val="2200"/>
              <a:buChar char="●"/>
            </a:pPr>
            <a:r>
              <a:rPr lang="ru-RU" dirty="0" smtClean="0">
                <a:solidFill>
                  <a:schemeClr val="dk1"/>
                </a:solidFill>
                <a:latin typeface="Open Sans"/>
                <a:ea typeface="Open Sans"/>
                <a:cs typeface="Open Sans"/>
                <a:sym typeface="Open Sans"/>
              </a:rPr>
              <a:t>Определение оптимальных информационных ресурсов для поиска по источникам</a:t>
            </a:r>
            <a:r>
              <a:rPr lang="en-US" dirty="0" smtClean="0">
                <a:solidFill>
                  <a:schemeClr val="dk1"/>
                </a:solidFill>
                <a:latin typeface="Open Sans"/>
                <a:ea typeface="Open Sans"/>
                <a:cs typeface="Open Sans"/>
                <a:sym typeface="Open Sans"/>
              </a:rPr>
              <a:t>.</a:t>
            </a:r>
            <a:endParaRPr dirty="0">
              <a:solidFill>
                <a:schemeClr val="dk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0" y="493222"/>
            <a:ext cx="8033657" cy="975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ru-RU" dirty="0" smtClean="0">
                <a:solidFill>
                  <a:srgbClr val="586F7C"/>
                </a:solidFill>
                <a:latin typeface="Open Sans"/>
                <a:ea typeface="Open Sans"/>
                <a:cs typeface="Open Sans"/>
                <a:sym typeface="Open Sans"/>
              </a:rPr>
              <a:t>Что такое поиск по источникам?</a:t>
            </a:r>
            <a:endParaRPr dirty="0">
              <a:solidFill>
                <a:srgbClr val="586F7C"/>
              </a:solidFill>
              <a:latin typeface="Open Sans"/>
              <a:ea typeface="Open Sans"/>
              <a:cs typeface="Open Sans"/>
              <a:sym typeface="Open Sans"/>
            </a:endParaRPr>
          </a:p>
        </p:txBody>
      </p:sp>
      <p:sp>
        <p:nvSpPr>
          <p:cNvPr id="99" name="Google Shape;99;p3"/>
          <p:cNvSpPr txBox="1">
            <a:spLocks noGrp="1"/>
          </p:cNvSpPr>
          <p:nvPr>
            <p:ph type="body" idx="1"/>
          </p:nvPr>
        </p:nvSpPr>
        <p:spPr>
          <a:xfrm>
            <a:off x="548640" y="2051356"/>
            <a:ext cx="10753344" cy="4558994"/>
          </a:xfrm>
          <a:prstGeom prst="rect">
            <a:avLst/>
          </a:prstGeom>
          <a:noFill/>
          <a:ln>
            <a:noFill/>
          </a:ln>
        </p:spPr>
        <p:txBody>
          <a:bodyPr spcFirstLastPara="1" wrap="square" lIns="91425" tIns="45700" rIns="91425" bIns="45700" anchor="t" anchorCtr="0">
            <a:normAutofit lnSpcReduction="10000"/>
          </a:bodyPr>
          <a:lstStyle/>
          <a:p>
            <a:pPr marL="469900" lvl="0" indent="-457200" algn="l" rtl="0">
              <a:lnSpc>
                <a:spcPct val="140000"/>
              </a:lnSpc>
              <a:spcBef>
                <a:spcPts val="0"/>
              </a:spcBef>
              <a:spcAft>
                <a:spcPts val="0"/>
              </a:spcAft>
              <a:buClr>
                <a:schemeClr val="dk2"/>
              </a:buClr>
              <a:buSzPts val="2200"/>
              <a:buChar char="●"/>
            </a:pPr>
            <a:r>
              <a:rPr lang="ru-RU" sz="2800" b="1" dirty="0" smtClean="0">
                <a:solidFill>
                  <a:schemeClr val="dk1"/>
                </a:solidFill>
                <a:latin typeface="Open Sans"/>
                <a:ea typeface="Open Sans"/>
                <a:cs typeface="Open Sans"/>
                <a:sym typeface="Open Sans"/>
              </a:rPr>
              <a:t>Поиск по</a:t>
            </a:r>
            <a:r>
              <a:rPr lang="en-US" sz="2800" b="1" dirty="0" smtClean="0">
                <a:solidFill>
                  <a:schemeClr val="dk1"/>
                </a:solidFill>
                <a:latin typeface="Open Sans"/>
                <a:ea typeface="Open Sans"/>
                <a:cs typeface="Open Sans"/>
                <a:sym typeface="Open Sans"/>
              </a:rPr>
              <a:t> </a:t>
            </a:r>
            <a:r>
              <a:rPr lang="ru-RU" sz="2800" b="1" dirty="0" smtClean="0">
                <a:solidFill>
                  <a:schemeClr val="dk1"/>
                </a:solidFill>
                <a:latin typeface="Open Sans"/>
                <a:ea typeface="Open Sans"/>
                <a:cs typeface="Open Sans"/>
                <a:sym typeface="Open Sans"/>
              </a:rPr>
              <a:t>источникам</a:t>
            </a:r>
            <a:r>
              <a:rPr lang="en-US" sz="2800" dirty="0" smtClean="0">
                <a:solidFill>
                  <a:schemeClr val="dk1"/>
                </a:solidFill>
                <a:latin typeface="Open Sans"/>
                <a:ea typeface="Open Sans"/>
                <a:cs typeface="Open Sans"/>
                <a:sym typeface="Open Sans"/>
              </a:rPr>
              <a:t> </a:t>
            </a:r>
            <a:r>
              <a:rPr lang="ru-RU" sz="2800" dirty="0" smtClean="0">
                <a:solidFill>
                  <a:schemeClr val="dk1"/>
                </a:solidFill>
                <a:latin typeface="Open Sans"/>
                <a:ea typeface="Open Sans"/>
                <a:cs typeface="Open Sans"/>
                <a:sym typeface="Open Sans"/>
              </a:rPr>
              <a:t>подразумевает выяснение того, какая работа уже была проведена по той теме, которой вы занимаетесь.</a:t>
            </a:r>
            <a:endParaRPr dirty="0"/>
          </a:p>
          <a:p>
            <a:pPr marL="927100" lvl="1" indent="-457200" algn="l" rtl="0">
              <a:lnSpc>
                <a:spcPct val="140000"/>
              </a:lnSpc>
              <a:spcBef>
                <a:spcPts val="0"/>
              </a:spcBef>
              <a:spcAft>
                <a:spcPts val="0"/>
              </a:spcAft>
              <a:buClr>
                <a:schemeClr val="dk2"/>
              </a:buClr>
              <a:buSzPts val="2200"/>
              <a:buChar char="○"/>
            </a:pPr>
            <a:r>
              <a:rPr lang="ru-RU" sz="2400" dirty="0" smtClean="0">
                <a:solidFill>
                  <a:schemeClr val="dk1"/>
                </a:solidFill>
                <a:latin typeface="Open Sans"/>
                <a:ea typeface="Open Sans"/>
                <a:cs typeface="Open Sans"/>
                <a:sym typeface="Open Sans"/>
              </a:rPr>
              <a:t>Такой поиск предполагает изучение публикаций и информации по определенной теме</a:t>
            </a:r>
            <a:r>
              <a:rPr lang="en-US" sz="2400" dirty="0" smtClean="0">
                <a:solidFill>
                  <a:schemeClr val="dk1"/>
                </a:solidFill>
                <a:latin typeface="Open Sans"/>
                <a:ea typeface="Open Sans"/>
                <a:cs typeface="Open Sans"/>
                <a:sym typeface="Open Sans"/>
              </a:rPr>
              <a:t>. </a:t>
            </a:r>
            <a:endParaRPr sz="2400" dirty="0">
              <a:solidFill>
                <a:schemeClr val="dk1"/>
              </a:solidFill>
              <a:latin typeface="Open Sans"/>
              <a:ea typeface="Open Sans"/>
              <a:cs typeface="Open Sans"/>
              <a:sym typeface="Open Sans"/>
            </a:endParaRPr>
          </a:p>
          <a:p>
            <a:pPr marL="469900" lvl="0" indent="-457200" algn="l" rtl="0">
              <a:lnSpc>
                <a:spcPct val="140000"/>
              </a:lnSpc>
              <a:spcBef>
                <a:spcPts val="0"/>
              </a:spcBef>
              <a:spcAft>
                <a:spcPts val="0"/>
              </a:spcAft>
              <a:buClr>
                <a:schemeClr val="dk2"/>
              </a:buClr>
              <a:buSzPts val="2200"/>
              <a:buChar char="●"/>
            </a:pPr>
            <a:r>
              <a:rPr lang="ru-RU" sz="2800" dirty="0" smtClean="0">
                <a:solidFill>
                  <a:schemeClr val="dk1"/>
                </a:solidFill>
                <a:latin typeface="Open Sans"/>
                <a:ea typeface="Open Sans"/>
                <a:cs typeface="Open Sans"/>
                <a:sym typeface="Open Sans"/>
              </a:rPr>
              <a:t>Существуют различные</a:t>
            </a:r>
            <a:r>
              <a:rPr lang="ru-RU" sz="2800" dirty="0">
                <a:solidFill>
                  <a:schemeClr val="dk1"/>
                </a:solidFill>
                <a:latin typeface="Open Sans"/>
                <a:ea typeface="Open Sans"/>
                <a:cs typeface="Open Sans"/>
                <a:sym typeface="Open Sans"/>
              </a:rPr>
              <a:t> </a:t>
            </a:r>
            <a:r>
              <a:rPr lang="ru-RU" sz="2800" b="1" dirty="0" smtClean="0">
                <a:solidFill>
                  <a:schemeClr val="dk1"/>
                </a:solidFill>
                <a:latin typeface="Open Sans"/>
                <a:ea typeface="Open Sans"/>
                <a:cs typeface="Open Sans"/>
                <a:sym typeface="Open Sans"/>
              </a:rPr>
              <a:t>стратегии поиска</a:t>
            </a:r>
            <a:r>
              <a:rPr lang="en-US" sz="2800" dirty="0" smtClean="0">
                <a:solidFill>
                  <a:schemeClr val="dk1"/>
                </a:solidFill>
                <a:latin typeface="Open Sans"/>
                <a:ea typeface="Open Sans"/>
                <a:cs typeface="Open Sans"/>
                <a:sym typeface="Open Sans"/>
              </a:rPr>
              <a:t> </a:t>
            </a:r>
            <a:r>
              <a:rPr lang="ru-RU" sz="2800" dirty="0" smtClean="0">
                <a:solidFill>
                  <a:schemeClr val="dk1"/>
                </a:solidFill>
                <a:latin typeface="Open Sans"/>
                <a:ea typeface="Open Sans"/>
                <a:cs typeface="Open Sans"/>
                <a:sym typeface="Open Sans"/>
              </a:rPr>
              <a:t>по источникам, выбор стратегии зависит преимущественно от этапа исследования.</a:t>
            </a:r>
            <a:endParaRPr sz="2800" dirty="0">
              <a:solidFill>
                <a:schemeClr val="dk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0"/>
          <p:cNvSpPr txBox="1">
            <a:spLocks noGrp="1"/>
          </p:cNvSpPr>
          <p:nvPr>
            <p:ph type="title"/>
          </p:nvPr>
        </p:nvSpPr>
        <p:spPr>
          <a:xfrm>
            <a:off x="-333375" y="199097"/>
            <a:ext cx="8216400" cy="1080900"/>
          </a:xfrm>
          <a:prstGeom prst="rect">
            <a:avLst/>
          </a:prstGeom>
          <a:noFill/>
          <a:ln>
            <a:noFill/>
          </a:ln>
        </p:spPr>
        <p:txBody>
          <a:bodyPr spcFirstLastPara="1" wrap="square" lIns="91425" tIns="45700" rIns="91425" bIns="45700" anchor="ctr" anchorCtr="0">
            <a:normAutofit fontScale="90000"/>
          </a:bodyPr>
          <a:lstStyle/>
          <a:p>
            <a:pPr marL="742950" lvl="0" indent="-742950" algn="l" rtl="0">
              <a:lnSpc>
                <a:spcPct val="90000"/>
              </a:lnSpc>
              <a:spcBef>
                <a:spcPts val="0"/>
              </a:spcBef>
              <a:spcAft>
                <a:spcPts val="0"/>
              </a:spcAft>
              <a:buSzPts val="3600"/>
              <a:buFont typeface="Arial"/>
              <a:buAutoNum type="arabicPeriod"/>
            </a:pPr>
            <a:r>
              <a:rPr lang="en-US" dirty="0">
                <a:solidFill>
                  <a:srgbClr val="586F7C"/>
                </a:solidFill>
                <a:latin typeface="Open Sans"/>
                <a:ea typeface="Open Sans"/>
                <a:cs typeface="Open Sans"/>
                <a:sym typeface="Open Sans"/>
              </a:rPr>
              <a:t>1. </a:t>
            </a:r>
            <a:r>
              <a:rPr lang="ru-RU" dirty="0" smtClean="0">
                <a:solidFill>
                  <a:srgbClr val="586F7C"/>
                </a:solidFill>
                <a:latin typeface="Open Sans"/>
                <a:ea typeface="Open Sans"/>
                <a:cs typeface="Open Sans"/>
                <a:sym typeface="Open Sans"/>
              </a:rPr>
              <a:t>Простой поиск </a:t>
            </a:r>
            <a:r>
              <a:rPr lang="ru-RU" dirty="0">
                <a:solidFill>
                  <a:srgbClr val="586F7C"/>
                </a:solidFill>
                <a:latin typeface="Open Sans"/>
                <a:ea typeface="Open Sans"/>
                <a:cs typeface="Open Sans"/>
                <a:sym typeface="Open Sans"/>
              </a:rPr>
              <a:t>— </a:t>
            </a:r>
            <a:r>
              <a:rPr lang="ru-RU" dirty="0" smtClean="0">
                <a:solidFill>
                  <a:srgbClr val="586F7C"/>
                </a:solidFill>
                <a:latin typeface="Open Sans"/>
                <a:ea typeface="Open Sans"/>
                <a:cs typeface="Open Sans"/>
                <a:sym typeface="Open Sans"/>
              </a:rPr>
              <a:t>базовый поиск</a:t>
            </a:r>
            <a:r>
              <a:rPr lang="en-US" dirty="0" smtClean="0">
                <a:solidFill>
                  <a:srgbClr val="586F7C"/>
                </a:solidFill>
                <a:latin typeface="Open Sans"/>
                <a:ea typeface="Open Sans"/>
                <a:cs typeface="Open Sans"/>
                <a:sym typeface="Open Sans"/>
              </a:rPr>
              <a:t> </a:t>
            </a:r>
            <a:endParaRPr dirty="0">
              <a:solidFill>
                <a:srgbClr val="586F7C"/>
              </a:solidFill>
              <a:latin typeface="Open Sans"/>
              <a:ea typeface="Open Sans"/>
              <a:cs typeface="Open Sans"/>
              <a:sym typeface="Open Sans"/>
            </a:endParaRPr>
          </a:p>
        </p:txBody>
      </p:sp>
      <p:sp>
        <p:nvSpPr>
          <p:cNvPr id="105" name="Google Shape;105;p40"/>
          <p:cNvSpPr txBox="1">
            <a:spLocks noGrp="1"/>
          </p:cNvSpPr>
          <p:nvPr>
            <p:ph type="body" idx="1"/>
          </p:nvPr>
        </p:nvSpPr>
        <p:spPr>
          <a:xfrm>
            <a:off x="680324" y="1747954"/>
            <a:ext cx="10435911" cy="4522124"/>
          </a:xfrm>
          <a:prstGeom prst="rect">
            <a:avLst/>
          </a:prstGeom>
          <a:noFill/>
          <a:ln>
            <a:noFill/>
          </a:ln>
        </p:spPr>
        <p:txBody>
          <a:bodyPr spcFirstLastPara="1" wrap="square" lIns="91425" tIns="45700" rIns="91425" bIns="45700" anchor="t" anchorCtr="0">
            <a:noAutofit/>
          </a:bodyPr>
          <a:lstStyle/>
          <a:p>
            <a:pPr marL="355600" lvl="0" indent="-342900" algn="l" rtl="0">
              <a:lnSpc>
                <a:spcPct val="150000"/>
              </a:lnSpc>
              <a:spcBef>
                <a:spcPts val="0"/>
              </a:spcBef>
              <a:spcAft>
                <a:spcPts val="0"/>
              </a:spcAft>
              <a:buClr>
                <a:schemeClr val="dk2"/>
              </a:buClr>
              <a:buSzPts val="2200"/>
              <a:buChar char="●"/>
            </a:pPr>
            <a:r>
              <a:rPr lang="ru-RU" sz="2600" dirty="0" smtClean="0">
                <a:solidFill>
                  <a:schemeClr val="dk1"/>
                </a:solidFill>
                <a:latin typeface="Open Sans"/>
                <a:ea typeface="Open Sans"/>
                <a:cs typeface="Open Sans"/>
                <a:sym typeface="Open Sans"/>
              </a:rPr>
              <a:t>На первом этапе имеет смысл провести быстрый поиск по онлайн-ресурсам</a:t>
            </a:r>
            <a:r>
              <a:rPr lang="en-US" sz="2600" dirty="0" smtClean="0">
                <a:solidFill>
                  <a:schemeClr val="dk1"/>
                </a:solidFill>
                <a:latin typeface="Open Sans"/>
                <a:ea typeface="Open Sans"/>
                <a:cs typeface="Open Sans"/>
                <a:sym typeface="Open Sans"/>
              </a:rPr>
              <a:t>.</a:t>
            </a:r>
            <a:endParaRPr dirty="0"/>
          </a:p>
          <a:p>
            <a:pPr marL="355600" lvl="0" indent="-342900" algn="l" rtl="0">
              <a:lnSpc>
                <a:spcPct val="150000"/>
              </a:lnSpc>
              <a:spcBef>
                <a:spcPts val="0"/>
              </a:spcBef>
              <a:spcAft>
                <a:spcPts val="0"/>
              </a:spcAft>
              <a:buClr>
                <a:schemeClr val="dk2"/>
              </a:buClr>
              <a:buSzPts val="2200"/>
              <a:buChar char="●"/>
            </a:pPr>
            <a:r>
              <a:rPr lang="ru-RU" sz="2600" dirty="0" smtClean="0">
                <a:solidFill>
                  <a:schemeClr val="dk1"/>
                </a:solidFill>
                <a:latin typeface="Open Sans"/>
                <a:ea typeface="Open Sans"/>
                <a:cs typeface="Open Sans"/>
                <a:sym typeface="Open Sans"/>
              </a:rPr>
              <a:t>Он обычно проводится в инструменте </a:t>
            </a:r>
            <a:r>
              <a:rPr lang="en-US" sz="2600" dirty="0" smtClean="0">
                <a:solidFill>
                  <a:schemeClr val="dk1"/>
                </a:solidFill>
                <a:latin typeface="Open Sans"/>
                <a:ea typeface="Open Sans"/>
                <a:cs typeface="Open Sans"/>
                <a:sym typeface="Open Sans"/>
              </a:rPr>
              <a:t>Google </a:t>
            </a:r>
            <a:r>
              <a:rPr lang="ru-RU" sz="2600" dirty="0" smtClean="0">
                <a:solidFill>
                  <a:schemeClr val="dk1"/>
                </a:solidFill>
                <a:latin typeface="Open Sans"/>
                <a:ea typeface="Open Sans"/>
                <a:cs typeface="Open Sans"/>
                <a:sym typeface="Open Sans"/>
              </a:rPr>
              <a:t>Академия</a:t>
            </a:r>
            <a:r>
              <a:rPr lang="en-US" sz="2600" dirty="0" smtClean="0">
                <a:solidFill>
                  <a:schemeClr val="dk1"/>
                </a:solidFill>
                <a:latin typeface="Open Sans"/>
                <a:ea typeface="Open Sans"/>
                <a:cs typeface="Open Sans"/>
                <a:sym typeface="Open Sans"/>
              </a:rPr>
              <a:t>, </a:t>
            </a:r>
            <a:r>
              <a:rPr lang="ru-RU" sz="2600" dirty="0" smtClean="0">
                <a:solidFill>
                  <a:schemeClr val="dk1"/>
                </a:solidFill>
                <a:latin typeface="Open Sans"/>
                <a:ea typeface="Open Sans"/>
                <a:cs typeface="Open Sans"/>
                <a:sym typeface="Open Sans"/>
              </a:rPr>
              <a:t>каталоге университетской библиотеки или в «Википедии»</a:t>
            </a:r>
            <a:r>
              <a:rPr lang="en-US" sz="2600" dirty="0" smtClean="0">
                <a:solidFill>
                  <a:schemeClr val="dk1"/>
                </a:solidFill>
                <a:latin typeface="Open Sans"/>
                <a:ea typeface="Open Sans"/>
                <a:cs typeface="Open Sans"/>
                <a:sym typeface="Open Sans"/>
              </a:rPr>
              <a:t>.</a:t>
            </a:r>
            <a:endParaRPr dirty="0"/>
          </a:p>
          <a:p>
            <a:pPr marL="812800" lvl="1" indent="-342900" algn="l" rtl="0">
              <a:lnSpc>
                <a:spcPct val="150000"/>
              </a:lnSpc>
              <a:spcBef>
                <a:spcPts val="0"/>
              </a:spcBef>
              <a:spcAft>
                <a:spcPts val="0"/>
              </a:spcAft>
              <a:buClr>
                <a:schemeClr val="dk2"/>
              </a:buClr>
              <a:buSzPts val="2200"/>
              <a:buChar char="○"/>
            </a:pPr>
            <a:r>
              <a:rPr lang="ru-RU" sz="2300" dirty="0" smtClean="0">
                <a:solidFill>
                  <a:schemeClr val="dk1"/>
                </a:solidFill>
                <a:latin typeface="Open Sans"/>
                <a:ea typeface="Open Sans"/>
                <a:cs typeface="Open Sans"/>
                <a:sym typeface="Open Sans"/>
              </a:rPr>
              <a:t>Для поиска можно ввести</a:t>
            </a:r>
            <a:r>
              <a:rPr lang="en-US" sz="2300" dirty="0" smtClean="0">
                <a:solidFill>
                  <a:schemeClr val="dk1"/>
                </a:solidFill>
                <a:latin typeface="Open Sans"/>
                <a:ea typeface="Open Sans"/>
                <a:cs typeface="Open Sans"/>
                <a:sym typeface="Open Sans"/>
              </a:rPr>
              <a:t> </a:t>
            </a:r>
            <a:r>
              <a:rPr lang="ru-RU" sz="2300" b="1" dirty="0" smtClean="0">
                <a:solidFill>
                  <a:schemeClr val="dk1"/>
                </a:solidFill>
                <a:latin typeface="Open Sans"/>
                <a:ea typeface="Open Sans"/>
                <a:cs typeface="Open Sans"/>
                <a:sym typeface="Open Sans"/>
              </a:rPr>
              <a:t>один термин </a:t>
            </a:r>
            <a:r>
              <a:rPr lang="ru-RU" sz="2300" dirty="0" smtClean="0">
                <a:solidFill>
                  <a:schemeClr val="dk1"/>
                </a:solidFill>
                <a:latin typeface="Open Sans"/>
                <a:ea typeface="Open Sans"/>
                <a:cs typeface="Open Sans"/>
                <a:sym typeface="Open Sans"/>
              </a:rPr>
              <a:t>или</a:t>
            </a:r>
            <a:r>
              <a:rPr lang="en-US" sz="2300" b="1" dirty="0" smtClean="0">
                <a:solidFill>
                  <a:schemeClr val="dk1"/>
                </a:solidFill>
                <a:latin typeface="Open Sans"/>
                <a:ea typeface="Open Sans"/>
                <a:cs typeface="Open Sans"/>
                <a:sym typeface="Open Sans"/>
              </a:rPr>
              <a:t> </a:t>
            </a:r>
            <a:r>
              <a:rPr lang="ru-RU" sz="2300" b="1" dirty="0" smtClean="0">
                <a:solidFill>
                  <a:schemeClr val="dk1"/>
                </a:solidFill>
                <a:latin typeface="Open Sans"/>
                <a:ea typeface="Open Sans"/>
                <a:cs typeface="Open Sans"/>
                <a:sym typeface="Open Sans"/>
              </a:rPr>
              <a:t>фразу.</a:t>
            </a:r>
            <a:endParaRPr dirty="0"/>
          </a:p>
          <a:p>
            <a:pPr marL="812800" lvl="1" indent="-342900" algn="l" rtl="0">
              <a:lnSpc>
                <a:spcPct val="150000"/>
              </a:lnSpc>
              <a:spcBef>
                <a:spcPts val="0"/>
              </a:spcBef>
              <a:spcAft>
                <a:spcPts val="0"/>
              </a:spcAft>
              <a:buClr>
                <a:schemeClr val="dk2"/>
              </a:buClr>
              <a:buSzPts val="2200"/>
              <a:buChar char="○"/>
            </a:pPr>
            <a:r>
              <a:rPr lang="ru-RU" sz="2300" dirty="0" smtClean="0">
                <a:solidFill>
                  <a:schemeClr val="dk1"/>
                </a:solidFill>
                <a:latin typeface="Open Sans"/>
                <a:ea typeface="Open Sans"/>
                <a:cs typeface="Open Sans"/>
                <a:sym typeface="Open Sans"/>
              </a:rPr>
              <a:t>Можно также ввести в поисковой строке часть библиографических данных, например название статьи или журнала, для получения полной библиографической справки</a:t>
            </a:r>
            <a:r>
              <a:rPr lang="en-US" sz="2300" dirty="0" smtClean="0">
                <a:solidFill>
                  <a:schemeClr val="dk1"/>
                </a:solidFill>
                <a:latin typeface="Open Sans"/>
                <a:ea typeface="Open Sans"/>
                <a:cs typeface="Open Sans"/>
                <a:sym typeface="Open Sans"/>
              </a:rPr>
              <a:t>.</a:t>
            </a:r>
            <a:endParaRPr dirty="0"/>
          </a:p>
          <a:p>
            <a:pPr marL="12700" lvl="0" indent="0" algn="l" rtl="0">
              <a:lnSpc>
                <a:spcPct val="150000"/>
              </a:lnSpc>
              <a:spcBef>
                <a:spcPts val="0"/>
              </a:spcBef>
              <a:spcAft>
                <a:spcPts val="0"/>
              </a:spcAft>
              <a:buClr>
                <a:schemeClr val="dk2"/>
              </a:buClr>
              <a:buSzPts val="2200"/>
              <a:buNone/>
            </a:pPr>
            <a:endParaRPr sz="2600" dirty="0">
              <a:solidFill>
                <a:schemeClr val="dk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727b3dbef2_0_47"/>
          <p:cNvSpPr txBox="1">
            <a:spLocks noGrp="1"/>
          </p:cNvSpPr>
          <p:nvPr>
            <p:ph type="title"/>
          </p:nvPr>
        </p:nvSpPr>
        <p:spPr>
          <a:xfrm>
            <a:off x="-660400" y="470252"/>
            <a:ext cx="8839200" cy="1080900"/>
          </a:xfrm>
          <a:prstGeom prst="rect">
            <a:avLst/>
          </a:prstGeom>
          <a:noFill/>
          <a:ln>
            <a:noFill/>
          </a:ln>
        </p:spPr>
        <p:txBody>
          <a:bodyPr spcFirstLastPara="1" wrap="square" lIns="91425" tIns="45700" rIns="91425" bIns="45700" anchor="ctr" anchorCtr="0">
            <a:noAutofit/>
          </a:bodyPr>
          <a:lstStyle/>
          <a:p>
            <a:pPr marL="742950" lvl="0" indent="-742950" algn="l" rtl="0">
              <a:lnSpc>
                <a:spcPct val="90000"/>
              </a:lnSpc>
              <a:spcBef>
                <a:spcPts val="0"/>
              </a:spcBef>
              <a:spcAft>
                <a:spcPts val="0"/>
              </a:spcAft>
              <a:buSzPts val="3600"/>
              <a:buFont typeface="Arial"/>
              <a:buAutoNum type="arabicPeriod"/>
            </a:pPr>
            <a:r>
              <a:rPr lang="en-US" dirty="0">
                <a:solidFill>
                  <a:srgbClr val="586F7C"/>
                </a:solidFill>
                <a:latin typeface="Open Sans"/>
                <a:ea typeface="Open Sans"/>
                <a:cs typeface="Open Sans"/>
                <a:sym typeface="Open Sans"/>
              </a:rPr>
              <a:t>2. </a:t>
            </a:r>
            <a:r>
              <a:rPr lang="ru-RU" dirty="0" smtClean="0">
                <a:solidFill>
                  <a:srgbClr val="586F7C"/>
                </a:solidFill>
                <a:latin typeface="Open Sans"/>
                <a:ea typeface="Open Sans"/>
                <a:cs typeface="Open Sans"/>
                <a:sym typeface="Open Sans"/>
              </a:rPr>
              <a:t>Систематическое исследование — формулирование </a:t>
            </a:r>
            <a:r>
              <a:rPr lang="ru-RU" dirty="0">
                <a:solidFill>
                  <a:srgbClr val="586F7C"/>
                </a:solidFill>
                <a:latin typeface="Open Sans"/>
                <a:ea typeface="Open Sans"/>
                <a:cs typeface="Open Sans"/>
                <a:sym typeface="Open Sans"/>
              </a:rPr>
              <a:t>запроса</a:t>
            </a:r>
            <a:endParaRPr dirty="0">
              <a:solidFill>
                <a:srgbClr val="586F7C"/>
              </a:solidFill>
              <a:latin typeface="Open Sans"/>
              <a:ea typeface="Open Sans"/>
              <a:cs typeface="Open Sans"/>
              <a:sym typeface="Open Sans"/>
            </a:endParaRPr>
          </a:p>
        </p:txBody>
      </p:sp>
      <p:sp>
        <p:nvSpPr>
          <p:cNvPr id="111" name="Google Shape;111;g727b3dbef2_0_47"/>
          <p:cNvSpPr txBox="1">
            <a:spLocks noGrp="1"/>
          </p:cNvSpPr>
          <p:nvPr>
            <p:ph type="body" idx="1"/>
          </p:nvPr>
        </p:nvSpPr>
        <p:spPr>
          <a:xfrm>
            <a:off x="178795" y="1459712"/>
            <a:ext cx="11582899" cy="4870751"/>
          </a:xfrm>
          <a:prstGeom prst="rect">
            <a:avLst/>
          </a:prstGeom>
          <a:noFill/>
          <a:ln>
            <a:noFill/>
          </a:ln>
        </p:spPr>
        <p:txBody>
          <a:bodyPr spcFirstLastPara="1" wrap="square" lIns="91425" tIns="45700" rIns="91425" bIns="45700" anchor="t" anchorCtr="0">
            <a:noAutofit/>
          </a:bodyPr>
          <a:lstStyle/>
          <a:p>
            <a:pPr marL="457200" lvl="0" indent="-381000" algn="l" rtl="0">
              <a:lnSpc>
                <a:spcPct val="200000"/>
              </a:lnSpc>
              <a:spcBef>
                <a:spcPts val="1000"/>
              </a:spcBef>
              <a:spcAft>
                <a:spcPts val="0"/>
              </a:spcAft>
              <a:buClr>
                <a:schemeClr val="dk1"/>
              </a:buClr>
              <a:buSzPts val="2400"/>
              <a:buChar char="●"/>
            </a:pPr>
            <a:r>
              <a:rPr lang="ru-RU" sz="2200" dirty="0" smtClean="0">
                <a:solidFill>
                  <a:schemeClr val="dk1"/>
                </a:solidFill>
                <a:latin typeface="Open Sans"/>
                <a:ea typeface="Open Sans"/>
                <a:cs typeface="Open Sans"/>
                <a:sym typeface="Open Sans"/>
              </a:rPr>
              <a:t>Требует более масштабной стратегии поиска</a:t>
            </a:r>
            <a:r>
              <a:rPr lang="en-US" sz="2200" dirty="0" smtClean="0">
                <a:solidFill>
                  <a:schemeClr val="dk1"/>
                </a:solidFill>
                <a:latin typeface="Open Sans"/>
                <a:ea typeface="Open Sans"/>
                <a:cs typeface="Open Sans"/>
                <a:sym typeface="Open Sans"/>
              </a:rPr>
              <a:t>.</a:t>
            </a:r>
            <a:endParaRPr dirty="0"/>
          </a:p>
          <a:p>
            <a:pPr marL="457200" lvl="0" indent="-381000" algn="l" rtl="0">
              <a:lnSpc>
                <a:spcPct val="200000"/>
              </a:lnSpc>
              <a:spcBef>
                <a:spcPts val="1000"/>
              </a:spcBef>
              <a:spcAft>
                <a:spcPts val="0"/>
              </a:spcAft>
              <a:buClr>
                <a:schemeClr val="dk1"/>
              </a:buClr>
              <a:buSzPts val="2400"/>
              <a:buChar char="●"/>
            </a:pPr>
            <a:r>
              <a:rPr lang="ru-RU" sz="2200" dirty="0" smtClean="0">
                <a:solidFill>
                  <a:schemeClr val="dk1"/>
                </a:solidFill>
                <a:latin typeface="Open Sans"/>
                <a:ea typeface="Open Sans"/>
                <a:cs typeface="Open Sans"/>
                <a:sym typeface="Open Sans"/>
              </a:rPr>
              <a:t>Обычно проводится при сложных исследованиях, цель которых состоит в выявлении, отборе и обобщении всех публикаций по определенному вопросу или теме</a:t>
            </a:r>
            <a:r>
              <a:rPr lang="en-US" sz="2200" dirty="0" smtClean="0">
                <a:solidFill>
                  <a:schemeClr val="dk1"/>
                </a:solidFill>
                <a:latin typeface="Open Sans"/>
                <a:ea typeface="Open Sans"/>
                <a:cs typeface="Open Sans"/>
                <a:sym typeface="Open Sans"/>
              </a:rPr>
              <a:t>.</a:t>
            </a:r>
            <a:endParaRPr dirty="0"/>
          </a:p>
          <a:p>
            <a:pPr marL="457200" lvl="0" indent="-381000" algn="l" rtl="0">
              <a:lnSpc>
                <a:spcPct val="200000"/>
              </a:lnSpc>
              <a:spcBef>
                <a:spcPts val="1000"/>
              </a:spcBef>
              <a:spcAft>
                <a:spcPts val="0"/>
              </a:spcAft>
              <a:buClr>
                <a:schemeClr val="dk1"/>
              </a:buClr>
              <a:buSzPts val="2400"/>
              <a:buChar char="●"/>
            </a:pPr>
            <a:r>
              <a:rPr lang="ru-RU" sz="2200" dirty="0" smtClean="0">
                <a:solidFill>
                  <a:schemeClr val="dk1"/>
                </a:solidFill>
                <a:latin typeface="Open Sans"/>
                <a:ea typeface="Open Sans"/>
                <a:cs typeface="Open Sans"/>
                <a:sym typeface="Open Sans"/>
              </a:rPr>
              <a:t>Систематическое исследование предполагает определение элементов поиска с помощью </a:t>
            </a:r>
            <a:r>
              <a:rPr lang="ru-RU" sz="2200" b="1" dirty="0" smtClean="0">
                <a:solidFill>
                  <a:schemeClr val="dk1"/>
                </a:solidFill>
                <a:latin typeface="Open Sans"/>
                <a:ea typeface="Open Sans"/>
                <a:cs typeface="Open Sans"/>
                <a:sym typeface="Open Sans"/>
              </a:rPr>
              <a:t>логических операторов</a:t>
            </a:r>
            <a:r>
              <a:rPr lang="en-US" sz="2200" dirty="0" smtClean="0">
                <a:solidFill>
                  <a:schemeClr val="dk1"/>
                </a:solidFill>
                <a:latin typeface="Open Sans"/>
                <a:ea typeface="Open Sans"/>
                <a:cs typeface="Open Sans"/>
                <a:sym typeface="Open Sans"/>
              </a:rPr>
              <a:t>, </a:t>
            </a:r>
            <a:r>
              <a:rPr lang="ru-RU" sz="2200" dirty="0" smtClean="0">
                <a:solidFill>
                  <a:schemeClr val="dk1"/>
                </a:solidFill>
                <a:latin typeface="Open Sans"/>
                <a:ea typeface="Open Sans"/>
                <a:cs typeface="Open Sans"/>
                <a:sym typeface="Open Sans"/>
              </a:rPr>
              <a:t>инструментов расширенного поиска и формулирования запроса</a:t>
            </a:r>
            <a:r>
              <a:rPr lang="en-US" sz="2200" dirty="0" smtClean="0">
                <a:solidFill>
                  <a:schemeClr val="dk1"/>
                </a:solidFill>
                <a:latin typeface="Open Sans"/>
                <a:ea typeface="Open Sans"/>
                <a:cs typeface="Open Sans"/>
                <a:sym typeface="Open Sans"/>
              </a:rPr>
              <a:t>.</a:t>
            </a:r>
            <a:endParaRPr sz="2200" dirty="0">
              <a:solidFill>
                <a:schemeClr val="dk1"/>
              </a:solidFill>
              <a:latin typeface="Open Sans"/>
              <a:ea typeface="Open Sans"/>
              <a:cs typeface="Open Sans"/>
              <a:sym typeface="Open Sans"/>
            </a:endParaRPr>
          </a:p>
          <a:p>
            <a:pPr marL="76200" lvl="0" indent="0" algn="l" rtl="0">
              <a:lnSpc>
                <a:spcPct val="200000"/>
              </a:lnSpc>
              <a:spcBef>
                <a:spcPts val="1000"/>
              </a:spcBef>
              <a:spcAft>
                <a:spcPts val="0"/>
              </a:spcAft>
              <a:buClr>
                <a:schemeClr val="dk2"/>
              </a:buClr>
              <a:buSzPts val="2400"/>
              <a:buNone/>
            </a:pPr>
            <a:endParaRPr sz="2200" dirty="0">
              <a:solidFill>
                <a:schemeClr val="dk1"/>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5"/>
        <p:cNvGrpSpPr/>
        <p:nvPr/>
      </p:nvGrpSpPr>
      <p:grpSpPr>
        <a:xfrm>
          <a:off x="0" y="0"/>
          <a:ext cx="0" cy="0"/>
          <a:chOff x="0" y="0"/>
          <a:chExt cx="0" cy="0"/>
        </a:xfrm>
      </p:grpSpPr>
      <p:sp>
        <p:nvSpPr>
          <p:cNvPr id="116" name="Google Shape;116;g727b3dbef2_0_52"/>
          <p:cNvSpPr txBox="1">
            <a:spLocks noGrp="1"/>
          </p:cNvSpPr>
          <p:nvPr>
            <p:ph type="title"/>
          </p:nvPr>
        </p:nvSpPr>
        <p:spPr>
          <a:xfrm>
            <a:off x="0" y="43982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dirty="0">
                <a:solidFill>
                  <a:srgbClr val="586F7C"/>
                </a:solidFill>
                <a:latin typeface="Open Sans"/>
                <a:ea typeface="Open Sans"/>
                <a:cs typeface="Open Sans"/>
                <a:sym typeface="Open Sans"/>
              </a:rPr>
              <a:t>3. </a:t>
            </a:r>
            <a:r>
              <a:rPr lang="ru-RU" dirty="0" smtClean="0">
                <a:solidFill>
                  <a:srgbClr val="586F7C"/>
                </a:solidFill>
                <a:latin typeface="Open Sans"/>
                <a:ea typeface="Open Sans"/>
                <a:cs typeface="Open Sans"/>
                <a:sym typeface="Open Sans"/>
              </a:rPr>
              <a:t>Движение по </a:t>
            </a:r>
            <a:r>
              <a:rPr lang="ru-RU" dirty="0">
                <a:solidFill>
                  <a:srgbClr val="586F7C"/>
                </a:solidFill>
                <a:latin typeface="Open Sans"/>
                <a:ea typeface="Open Sans"/>
                <a:cs typeface="Open Sans"/>
                <a:sym typeface="Open Sans"/>
              </a:rPr>
              <a:t>цепочке </a:t>
            </a:r>
            <a:r>
              <a:rPr lang="ru-RU" dirty="0" smtClean="0">
                <a:solidFill>
                  <a:srgbClr val="586F7C"/>
                </a:solidFill>
                <a:latin typeface="Open Sans"/>
                <a:ea typeface="Open Sans"/>
                <a:cs typeface="Open Sans"/>
                <a:sym typeface="Open Sans"/>
              </a:rPr>
              <a:t>— </a:t>
            </a:r>
            <a:br>
              <a:rPr lang="ru-RU" dirty="0" smtClean="0">
                <a:solidFill>
                  <a:srgbClr val="586F7C"/>
                </a:solidFill>
                <a:latin typeface="Open Sans"/>
                <a:ea typeface="Open Sans"/>
                <a:cs typeface="Open Sans"/>
                <a:sym typeface="Open Sans"/>
              </a:rPr>
            </a:br>
            <a:r>
              <a:rPr lang="ru-RU" dirty="0" smtClean="0">
                <a:solidFill>
                  <a:srgbClr val="586F7C"/>
                </a:solidFill>
                <a:latin typeface="Open Sans"/>
                <a:ea typeface="Open Sans"/>
                <a:cs typeface="Open Sans"/>
                <a:sym typeface="Open Sans"/>
              </a:rPr>
              <a:t>поиск методом «снежного кома»</a:t>
            </a:r>
            <a:endParaRPr dirty="0">
              <a:solidFill>
                <a:srgbClr val="586F7C"/>
              </a:solidFill>
              <a:latin typeface="Open Sans"/>
              <a:ea typeface="Open Sans"/>
              <a:cs typeface="Open Sans"/>
              <a:sym typeface="Open Sans"/>
            </a:endParaRPr>
          </a:p>
        </p:txBody>
      </p:sp>
      <p:sp>
        <p:nvSpPr>
          <p:cNvPr id="117" name="Google Shape;117;g727b3dbef2_0_52"/>
          <p:cNvSpPr txBox="1">
            <a:spLocks noGrp="1"/>
          </p:cNvSpPr>
          <p:nvPr>
            <p:ph type="body" idx="1"/>
          </p:nvPr>
        </p:nvSpPr>
        <p:spPr>
          <a:xfrm>
            <a:off x="359205" y="1520722"/>
            <a:ext cx="7244479" cy="5337278"/>
          </a:xfrm>
          <a:prstGeom prst="rect">
            <a:avLst/>
          </a:prstGeom>
          <a:noFill/>
          <a:ln>
            <a:noFill/>
          </a:ln>
        </p:spPr>
        <p:txBody>
          <a:bodyPr spcFirstLastPara="1" wrap="square" lIns="91425" tIns="45700" rIns="91425" bIns="45700" anchor="t" anchorCtr="0">
            <a:noAutofit/>
          </a:bodyPr>
          <a:lstStyle/>
          <a:p>
            <a:pPr marL="457200" lvl="0" indent="-381000" algn="l" rtl="0">
              <a:lnSpc>
                <a:spcPct val="150000"/>
              </a:lnSpc>
              <a:spcBef>
                <a:spcPts val="1000"/>
              </a:spcBef>
              <a:spcAft>
                <a:spcPts val="0"/>
              </a:spcAft>
              <a:buClr>
                <a:schemeClr val="dk1"/>
              </a:buClr>
              <a:buSzPts val="2400"/>
              <a:buChar char="●"/>
            </a:pPr>
            <a:r>
              <a:rPr lang="ru-RU" dirty="0" smtClean="0">
                <a:solidFill>
                  <a:schemeClr val="dk1"/>
                </a:solidFill>
                <a:latin typeface="Open Sans"/>
                <a:ea typeface="Open Sans"/>
                <a:cs typeface="Open Sans"/>
                <a:sym typeface="Open Sans"/>
              </a:rPr>
              <a:t>Для поиска методом «снежного кома» </a:t>
            </a:r>
            <a:br>
              <a:rPr lang="ru-RU" dirty="0" smtClean="0">
                <a:solidFill>
                  <a:schemeClr val="dk1"/>
                </a:solidFill>
                <a:latin typeface="Open Sans"/>
                <a:ea typeface="Open Sans"/>
                <a:cs typeface="Open Sans"/>
                <a:sym typeface="Open Sans"/>
              </a:rPr>
            </a:br>
            <a:r>
              <a:rPr lang="ru-RU" dirty="0" smtClean="0">
                <a:solidFill>
                  <a:schemeClr val="dk1"/>
                </a:solidFill>
                <a:latin typeface="Open Sans"/>
                <a:ea typeface="Open Sans"/>
                <a:cs typeface="Open Sans"/>
                <a:sym typeface="Open Sans"/>
              </a:rPr>
              <a:t>в качестве отправной точки выбираются основные публикации по вашей теме</a:t>
            </a:r>
            <a:r>
              <a:rPr lang="en-US" dirty="0" smtClean="0">
                <a:solidFill>
                  <a:schemeClr val="dk1"/>
                </a:solidFill>
                <a:latin typeface="Open Sans"/>
                <a:ea typeface="Open Sans"/>
                <a:cs typeface="Open Sans"/>
                <a:sym typeface="Open Sans"/>
              </a:rPr>
              <a:t>.</a:t>
            </a:r>
            <a:endParaRPr dirty="0"/>
          </a:p>
          <a:p>
            <a:pPr marL="457200" lvl="0" indent="-381000" algn="l" rtl="0">
              <a:lnSpc>
                <a:spcPct val="150000"/>
              </a:lnSpc>
              <a:spcBef>
                <a:spcPts val="1000"/>
              </a:spcBef>
              <a:spcAft>
                <a:spcPts val="0"/>
              </a:spcAft>
              <a:buClr>
                <a:schemeClr val="dk1"/>
              </a:buClr>
              <a:buSzPts val="2400"/>
              <a:buChar char="●"/>
            </a:pPr>
            <a:r>
              <a:rPr lang="ru-RU" dirty="0" smtClean="0">
                <a:solidFill>
                  <a:schemeClr val="dk1"/>
                </a:solidFill>
                <a:latin typeface="Open Sans"/>
                <a:ea typeface="Open Sans"/>
                <a:cs typeface="Open Sans"/>
                <a:sym typeface="Open Sans"/>
              </a:rPr>
              <a:t>Источники, перечисленные в актуальных для вас публикациях, дают вам другие актуальные публикации</a:t>
            </a:r>
            <a:r>
              <a:rPr lang="en-US" dirty="0" smtClean="0">
                <a:solidFill>
                  <a:schemeClr val="dk1"/>
                </a:solidFill>
                <a:latin typeface="Open Sans"/>
                <a:ea typeface="Open Sans"/>
                <a:cs typeface="Open Sans"/>
                <a:sym typeface="Open Sans"/>
              </a:rPr>
              <a:t>. </a:t>
            </a:r>
            <a:endParaRPr dirty="0"/>
          </a:p>
          <a:p>
            <a:pPr marL="457200" lvl="0" indent="-381000" algn="l" rtl="0">
              <a:lnSpc>
                <a:spcPct val="150000"/>
              </a:lnSpc>
              <a:spcBef>
                <a:spcPts val="1000"/>
              </a:spcBef>
              <a:spcAft>
                <a:spcPts val="0"/>
              </a:spcAft>
              <a:buClr>
                <a:schemeClr val="dk1"/>
              </a:buClr>
              <a:buSzPts val="2400"/>
              <a:buChar char="●"/>
            </a:pPr>
            <a:r>
              <a:rPr lang="ru-RU" dirty="0" smtClean="0">
                <a:solidFill>
                  <a:schemeClr val="dk1"/>
                </a:solidFill>
                <a:latin typeface="Open Sans"/>
                <a:ea typeface="Open Sans"/>
                <a:cs typeface="Open Sans"/>
                <a:sym typeface="Open Sans"/>
              </a:rPr>
              <a:t>Методом «снежного кома» можно легко и быстро найти большое количество источников по теме</a:t>
            </a:r>
            <a:r>
              <a:rPr lang="en-US" dirty="0" smtClean="0">
                <a:solidFill>
                  <a:schemeClr val="dk1"/>
                </a:solidFill>
                <a:latin typeface="Open Sans"/>
                <a:ea typeface="Open Sans"/>
                <a:cs typeface="Open Sans"/>
                <a:sym typeface="Open Sans"/>
              </a:rPr>
              <a:t>.</a:t>
            </a:r>
            <a:endParaRPr dirty="0">
              <a:solidFill>
                <a:schemeClr val="dk1"/>
              </a:solidFill>
              <a:latin typeface="Open Sans"/>
              <a:ea typeface="Open Sans"/>
              <a:cs typeface="Open Sans"/>
              <a:sym typeface="Open Sans"/>
            </a:endParaRPr>
          </a:p>
          <a:p>
            <a:pPr marL="457200" lvl="0" indent="-228600" algn="l" rtl="0">
              <a:lnSpc>
                <a:spcPct val="150000"/>
              </a:lnSpc>
              <a:spcBef>
                <a:spcPts val="1000"/>
              </a:spcBef>
              <a:spcAft>
                <a:spcPts val="0"/>
              </a:spcAft>
              <a:buClr>
                <a:schemeClr val="dk1"/>
              </a:buClr>
              <a:buSzPts val="2400"/>
              <a:buNone/>
            </a:pPr>
            <a:endParaRPr dirty="0">
              <a:solidFill>
                <a:schemeClr val="dk1"/>
              </a:solidFill>
              <a:latin typeface="Open Sans"/>
              <a:ea typeface="Open Sans"/>
              <a:cs typeface="Open Sans"/>
              <a:sym typeface="Open Sans"/>
            </a:endParaRPr>
          </a:p>
        </p:txBody>
      </p:sp>
      <p:grpSp>
        <p:nvGrpSpPr>
          <p:cNvPr id="118" name="Google Shape;118;g727b3dbef2_0_52"/>
          <p:cNvGrpSpPr/>
          <p:nvPr/>
        </p:nvGrpSpPr>
        <p:grpSpPr>
          <a:xfrm>
            <a:off x="7261524" y="2939303"/>
            <a:ext cx="4249046" cy="2487928"/>
            <a:chOff x="112" y="1247888"/>
            <a:chExt cx="4249046" cy="2487928"/>
          </a:xfrm>
        </p:grpSpPr>
        <p:sp>
          <p:nvSpPr>
            <p:cNvPr id="119" name="Google Shape;119;g727b3dbef2_0_52"/>
            <p:cNvSpPr/>
            <p:nvPr/>
          </p:nvSpPr>
          <p:spPr>
            <a:xfrm>
              <a:off x="112" y="2212309"/>
              <a:ext cx="1118170" cy="559085"/>
            </a:xfrm>
            <a:prstGeom prst="roundRect">
              <a:avLst>
                <a:gd name="adj" fmla="val 10000"/>
              </a:avLst>
            </a:prstGeom>
            <a:gradFill>
              <a:gsLst>
                <a:gs pos="0">
                  <a:srgbClr val="BBBBBB"/>
                </a:gs>
                <a:gs pos="35000">
                  <a:srgbClr val="CFCFCF"/>
                </a:gs>
                <a:gs pos="100000">
                  <a:srgbClr val="EDEDED"/>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g727b3dbef2_0_52"/>
            <p:cNvSpPr txBox="1"/>
            <p:nvPr/>
          </p:nvSpPr>
          <p:spPr>
            <a:xfrm>
              <a:off x="16487" y="2228684"/>
              <a:ext cx="1085420" cy="526335"/>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n-US" sz="1600" b="0" i="0" u="none" strike="noStrike" cap="none">
                  <a:solidFill>
                    <a:schemeClr val="dk1"/>
                  </a:solidFill>
                  <a:latin typeface="Open Sans"/>
                  <a:ea typeface="Open Sans"/>
                  <a:cs typeface="Open Sans"/>
                  <a:sym typeface="Open Sans"/>
                </a:rPr>
                <a:t>Key publication</a:t>
              </a:r>
              <a:endParaRPr sz="1600" b="0" i="0" u="none" strike="noStrike" cap="none">
                <a:solidFill>
                  <a:schemeClr val="dk1"/>
                </a:solidFill>
                <a:latin typeface="Open Sans"/>
                <a:ea typeface="Open Sans"/>
                <a:cs typeface="Open Sans"/>
                <a:sym typeface="Open Sans"/>
              </a:endParaRPr>
            </a:p>
          </p:txBody>
        </p:sp>
        <p:sp>
          <p:nvSpPr>
            <p:cNvPr id="121" name="Google Shape;121;g727b3dbef2_0_52"/>
            <p:cNvSpPr/>
            <p:nvPr/>
          </p:nvSpPr>
          <p:spPr>
            <a:xfrm rot="-3310531">
              <a:off x="950307" y="2160282"/>
              <a:ext cx="783218" cy="20192"/>
            </a:xfrm>
            <a:custGeom>
              <a:avLst/>
              <a:gdLst/>
              <a:ahLst/>
              <a:cxnLst/>
              <a:rect l="l" t="t" r="r" b="b"/>
              <a:pathLst>
                <a:path w="120000" h="120000" extrusionOk="0">
                  <a:moveTo>
                    <a:pt x="0" y="60000"/>
                  </a:moveTo>
                  <a:lnTo>
                    <a:pt x="120000" y="60000"/>
                  </a:lnTo>
                </a:path>
              </a:pathLst>
            </a:custGeom>
            <a:noFill/>
            <a:ln w="25400" cap="flat" cmpd="sng">
              <a:solidFill>
                <a:srgbClr val="FFAA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g727b3dbef2_0_52"/>
            <p:cNvSpPr txBox="1"/>
            <p:nvPr/>
          </p:nvSpPr>
          <p:spPr>
            <a:xfrm rot="-3310531">
              <a:off x="1322335" y="2150798"/>
              <a:ext cx="39160" cy="3916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1600" b="0" i="0" u="none" strike="noStrike" cap="none">
                <a:solidFill>
                  <a:srgbClr val="000000"/>
                </a:solidFill>
                <a:latin typeface="Open Sans"/>
                <a:ea typeface="Open Sans"/>
                <a:cs typeface="Open Sans"/>
                <a:sym typeface="Open Sans"/>
              </a:endParaRPr>
            </a:p>
          </p:txBody>
        </p:sp>
        <p:sp>
          <p:nvSpPr>
            <p:cNvPr id="123" name="Google Shape;123;g727b3dbef2_0_52"/>
            <p:cNvSpPr/>
            <p:nvPr/>
          </p:nvSpPr>
          <p:spPr>
            <a:xfrm>
              <a:off x="1565550" y="1569362"/>
              <a:ext cx="1118170" cy="559085"/>
            </a:xfrm>
            <a:prstGeom prst="roundRect">
              <a:avLst>
                <a:gd name="adj" fmla="val 10000"/>
              </a:avLst>
            </a:prstGeom>
            <a:gradFill>
              <a:gsLst>
                <a:gs pos="0">
                  <a:srgbClr val="FFD17D"/>
                </a:gs>
                <a:gs pos="35000">
                  <a:srgbClr val="FFDCA3"/>
                </a:gs>
                <a:gs pos="100000">
                  <a:srgbClr val="FFEDD8"/>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g727b3dbef2_0_52"/>
            <p:cNvSpPr txBox="1"/>
            <p:nvPr/>
          </p:nvSpPr>
          <p:spPr>
            <a:xfrm>
              <a:off x="1581925" y="1585737"/>
              <a:ext cx="1085420" cy="526335"/>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n-US" sz="1600" b="0" i="0" u="none" strike="noStrike" cap="none" dirty="0">
                  <a:solidFill>
                    <a:schemeClr val="dk1"/>
                  </a:solidFill>
                  <a:latin typeface="Open Sans"/>
                  <a:ea typeface="Open Sans"/>
                  <a:cs typeface="Open Sans"/>
                  <a:sym typeface="Open Sans"/>
                </a:rPr>
                <a:t>related publication</a:t>
              </a:r>
              <a:endParaRPr sz="1600" b="0" i="0" u="none" strike="noStrike" cap="none" dirty="0">
                <a:solidFill>
                  <a:schemeClr val="dk1"/>
                </a:solidFill>
                <a:latin typeface="Open Sans"/>
                <a:ea typeface="Open Sans"/>
                <a:cs typeface="Open Sans"/>
                <a:sym typeface="Open Sans"/>
              </a:endParaRPr>
            </a:p>
          </p:txBody>
        </p:sp>
        <p:sp>
          <p:nvSpPr>
            <p:cNvPr id="125" name="Google Shape;125;g727b3dbef2_0_52"/>
            <p:cNvSpPr/>
            <p:nvPr/>
          </p:nvSpPr>
          <p:spPr>
            <a:xfrm rot="-2142401">
              <a:off x="2631948" y="1678071"/>
              <a:ext cx="550812" cy="20192"/>
            </a:xfrm>
            <a:custGeom>
              <a:avLst/>
              <a:gdLst/>
              <a:ahLst/>
              <a:cxnLst/>
              <a:rect l="l" t="t" r="r" b="b"/>
              <a:pathLst>
                <a:path w="120000" h="120000" extrusionOk="0">
                  <a:moveTo>
                    <a:pt x="0" y="60000"/>
                  </a:moveTo>
                  <a:lnTo>
                    <a:pt x="120000" y="60000"/>
                  </a:lnTo>
                </a:path>
              </a:pathLst>
            </a:custGeom>
            <a:noFill/>
            <a:ln w="254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g727b3dbef2_0_52"/>
            <p:cNvSpPr txBox="1"/>
            <p:nvPr/>
          </p:nvSpPr>
          <p:spPr>
            <a:xfrm rot="-2142401">
              <a:off x="2893584" y="1674397"/>
              <a:ext cx="27540" cy="2754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1600" b="0" i="0" u="none" strike="noStrike" cap="none">
                <a:solidFill>
                  <a:srgbClr val="000000"/>
                </a:solidFill>
                <a:latin typeface="Open Sans"/>
                <a:ea typeface="Open Sans"/>
                <a:cs typeface="Open Sans"/>
                <a:sym typeface="Open Sans"/>
              </a:endParaRPr>
            </a:p>
          </p:txBody>
        </p:sp>
        <p:sp>
          <p:nvSpPr>
            <p:cNvPr id="127" name="Google Shape;127;g727b3dbef2_0_52"/>
            <p:cNvSpPr/>
            <p:nvPr/>
          </p:nvSpPr>
          <p:spPr>
            <a:xfrm>
              <a:off x="3130988" y="1247888"/>
              <a:ext cx="1118170" cy="559085"/>
            </a:xfrm>
            <a:prstGeom prst="roundRect">
              <a:avLst>
                <a:gd name="adj" fmla="val 10000"/>
              </a:avLst>
            </a:prstGeom>
            <a:gradFill>
              <a:gsLst>
                <a:gs pos="0">
                  <a:srgbClr val="9CE7F5"/>
                </a:gs>
                <a:gs pos="35000">
                  <a:srgbClr val="BBEAF6"/>
                </a:gs>
                <a:gs pos="100000">
                  <a:srgbClr val="E4F9FC"/>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g727b3dbef2_0_52"/>
            <p:cNvSpPr txBox="1"/>
            <p:nvPr/>
          </p:nvSpPr>
          <p:spPr>
            <a:xfrm>
              <a:off x="3147363" y="1264263"/>
              <a:ext cx="1085420" cy="526335"/>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n-US" sz="1600" b="0" i="0" u="none" strike="noStrike" cap="none">
                  <a:solidFill>
                    <a:schemeClr val="dk1"/>
                  </a:solidFill>
                  <a:latin typeface="Open Sans"/>
                  <a:ea typeface="Open Sans"/>
                  <a:cs typeface="Open Sans"/>
                  <a:sym typeface="Open Sans"/>
                </a:rPr>
                <a:t>related publication</a:t>
              </a:r>
              <a:endParaRPr sz="1600" b="0" i="0" u="none" strike="noStrike" cap="none">
                <a:solidFill>
                  <a:schemeClr val="dk1"/>
                </a:solidFill>
                <a:latin typeface="Open Sans"/>
                <a:ea typeface="Open Sans"/>
                <a:cs typeface="Open Sans"/>
                <a:sym typeface="Open Sans"/>
              </a:endParaRPr>
            </a:p>
          </p:txBody>
        </p:sp>
        <p:sp>
          <p:nvSpPr>
            <p:cNvPr id="129" name="Google Shape;129;g727b3dbef2_0_52"/>
            <p:cNvSpPr/>
            <p:nvPr/>
          </p:nvSpPr>
          <p:spPr>
            <a:xfrm rot="2142401">
              <a:off x="2631948" y="1999545"/>
              <a:ext cx="550812" cy="20192"/>
            </a:xfrm>
            <a:custGeom>
              <a:avLst/>
              <a:gdLst/>
              <a:ahLst/>
              <a:cxnLst/>
              <a:rect l="l" t="t" r="r" b="b"/>
              <a:pathLst>
                <a:path w="120000" h="120000" extrusionOk="0">
                  <a:moveTo>
                    <a:pt x="0" y="60000"/>
                  </a:moveTo>
                  <a:lnTo>
                    <a:pt x="120000" y="60000"/>
                  </a:lnTo>
                </a:path>
              </a:pathLst>
            </a:custGeom>
            <a:noFill/>
            <a:ln w="254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g727b3dbef2_0_52"/>
            <p:cNvSpPr txBox="1"/>
            <p:nvPr/>
          </p:nvSpPr>
          <p:spPr>
            <a:xfrm rot="2142401">
              <a:off x="2893584" y="1995871"/>
              <a:ext cx="27540" cy="2754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1600" b="0" i="0" u="none" strike="noStrike" cap="none">
                <a:solidFill>
                  <a:srgbClr val="000000"/>
                </a:solidFill>
                <a:latin typeface="Open Sans"/>
                <a:ea typeface="Open Sans"/>
                <a:cs typeface="Open Sans"/>
                <a:sym typeface="Open Sans"/>
              </a:endParaRPr>
            </a:p>
          </p:txBody>
        </p:sp>
        <p:sp>
          <p:nvSpPr>
            <p:cNvPr id="131" name="Google Shape;131;g727b3dbef2_0_52"/>
            <p:cNvSpPr/>
            <p:nvPr/>
          </p:nvSpPr>
          <p:spPr>
            <a:xfrm>
              <a:off x="3130988" y="1890836"/>
              <a:ext cx="1118170" cy="559085"/>
            </a:xfrm>
            <a:prstGeom prst="roundRect">
              <a:avLst>
                <a:gd name="adj" fmla="val 10000"/>
              </a:avLst>
            </a:prstGeom>
            <a:gradFill>
              <a:gsLst>
                <a:gs pos="0">
                  <a:srgbClr val="9CE7F5"/>
                </a:gs>
                <a:gs pos="35000">
                  <a:srgbClr val="BBEAF6"/>
                </a:gs>
                <a:gs pos="100000">
                  <a:srgbClr val="E4F9FC"/>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g727b3dbef2_0_52"/>
            <p:cNvSpPr txBox="1"/>
            <p:nvPr/>
          </p:nvSpPr>
          <p:spPr>
            <a:xfrm>
              <a:off x="3147363" y="1907211"/>
              <a:ext cx="1085420" cy="526335"/>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n-US" sz="1600" b="0" i="0" u="none" strike="noStrike" cap="none">
                  <a:solidFill>
                    <a:schemeClr val="dk1"/>
                  </a:solidFill>
                  <a:latin typeface="Open Sans"/>
                  <a:ea typeface="Open Sans"/>
                  <a:cs typeface="Open Sans"/>
                  <a:sym typeface="Open Sans"/>
                </a:rPr>
                <a:t>related publication</a:t>
              </a:r>
              <a:endParaRPr sz="1600" b="0" i="0" u="none" strike="noStrike" cap="none">
                <a:solidFill>
                  <a:schemeClr val="dk1"/>
                </a:solidFill>
                <a:latin typeface="Open Sans"/>
                <a:ea typeface="Open Sans"/>
                <a:cs typeface="Open Sans"/>
                <a:sym typeface="Open Sans"/>
              </a:endParaRPr>
            </a:p>
          </p:txBody>
        </p:sp>
        <p:sp>
          <p:nvSpPr>
            <p:cNvPr id="133" name="Google Shape;133;g727b3dbef2_0_52"/>
            <p:cNvSpPr/>
            <p:nvPr/>
          </p:nvSpPr>
          <p:spPr>
            <a:xfrm rot="3310531">
              <a:off x="950307" y="2803229"/>
              <a:ext cx="783218" cy="20192"/>
            </a:xfrm>
            <a:custGeom>
              <a:avLst/>
              <a:gdLst/>
              <a:ahLst/>
              <a:cxnLst/>
              <a:rect l="l" t="t" r="r" b="b"/>
              <a:pathLst>
                <a:path w="120000" h="120000" extrusionOk="0">
                  <a:moveTo>
                    <a:pt x="0" y="60000"/>
                  </a:moveTo>
                  <a:lnTo>
                    <a:pt x="120000" y="60000"/>
                  </a:lnTo>
                </a:path>
              </a:pathLst>
            </a:custGeom>
            <a:noFill/>
            <a:ln w="25400" cap="flat" cmpd="sng">
              <a:solidFill>
                <a:srgbClr val="FFAA3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g727b3dbef2_0_52"/>
            <p:cNvSpPr txBox="1"/>
            <p:nvPr/>
          </p:nvSpPr>
          <p:spPr>
            <a:xfrm rot="3310531">
              <a:off x="1322335" y="2793745"/>
              <a:ext cx="39160" cy="3916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1600" b="0" i="0" u="none" strike="noStrike" cap="none">
                <a:solidFill>
                  <a:srgbClr val="000000"/>
                </a:solidFill>
                <a:latin typeface="Open Sans"/>
                <a:ea typeface="Open Sans"/>
                <a:cs typeface="Open Sans"/>
                <a:sym typeface="Open Sans"/>
              </a:endParaRPr>
            </a:p>
          </p:txBody>
        </p:sp>
        <p:sp>
          <p:nvSpPr>
            <p:cNvPr id="135" name="Google Shape;135;g727b3dbef2_0_52"/>
            <p:cNvSpPr/>
            <p:nvPr/>
          </p:nvSpPr>
          <p:spPr>
            <a:xfrm>
              <a:off x="1565550" y="2855257"/>
              <a:ext cx="1118170" cy="559085"/>
            </a:xfrm>
            <a:prstGeom prst="roundRect">
              <a:avLst>
                <a:gd name="adj" fmla="val 10000"/>
              </a:avLst>
            </a:prstGeom>
            <a:gradFill>
              <a:gsLst>
                <a:gs pos="0">
                  <a:srgbClr val="FFD17D"/>
                </a:gs>
                <a:gs pos="35000">
                  <a:srgbClr val="FFDCA3"/>
                </a:gs>
                <a:gs pos="100000">
                  <a:srgbClr val="FFEDD8"/>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g727b3dbef2_0_52"/>
            <p:cNvSpPr txBox="1"/>
            <p:nvPr/>
          </p:nvSpPr>
          <p:spPr>
            <a:xfrm>
              <a:off x="1581925" y="2871632"/>
              <a:ext cx="1085420" cy="526335"/>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n-US" sz="1600" b="0" i="0" u="none" strike="noStrike" cap="none">
                  <a:solidFill>
                    <a:schemeClr val="dk1"/>
                  </a:solidFill>
                  <a:latin typeface="Open Sans"/>
                  <a:ea typeface="Open Sans"/>
                  <a:cs typeface="Open Sans"/>
                  <a:sym typeface="Open Sans"/>
                </a:rPr>
                <a:t>related publication</a:t>
              </a:r>
              <a:endParaRPr sz="1600" b="0" i="0" u="none" strike="noStrike" cap="none">
                <a:solidFill>
                  <a:schemeClr val="dk1"/>
                </a:solidFill>
                <a:latin typeface="Open Sans"/>
                <a:ea typeface="Open Sans"/>
                <a:cs typeface="Open Sans"/>
                <a:sym typeface="Open Sans"/>
              </a:endParaRPr>
            </a:p>
          </p:txBody>
        </p:sp>
        <p:sp>
          <p:nvSpPr>
            <p:cNvPr id="137" name="Google Shape;137;g727b3dbef2_0_52"/>
            <p:cNvSpPr/>
            <p:nvPr/>
          </p:nvSpPr>
          <p:spPr>
            <a:xfrm rot="-2142401">
              <a:off x="2631948" y="2963966"/>
              <a:ext cx="550812" cy="20192"/>
            </a:xfrm>
            <a:custGeom>
              <a:avLst/>
              <a:gdLst/>
              <a:ahLst/>
              <a:cxnLst/>
              <a:rect l="l" t="t" r="r" b="b"/>
              <a:pathLst>
                <a:path w="120000" h="120000" extrusionOk="0">
                  <a:moveTo>
                    <a:pt x="0" y="60000"/>
                  </a:moveTo>
                  <a:lnTo>
                    <a:pt x="120000" y="60000"/>
                  </a:lnTo>
                </a:path>
              </a:pathLst>
            </a:custGeom>
            <a:noFill/>
            <a:ln w="254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g727b3dbef2_0_52"/>
            <p:cNvSpPr txBox="1"/>
            <p:nvPr/>
          </p:nvSpPr>
          <p:spPr>
            <a:xfrm rot="-2142401">
              <a:off x="2893584" y="2960293"/>
              <a:ext cx="27540" cy="2754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1600" b="0" i="0" u="none" strike="noStrike" cap="none">
                <a:solidFill>
                  <a:srgbClr val="000000"/>
                </a:solidFill>
                <a:latin typeface="Open Sans"/>
                <a:ea typeface="Open Sans"/>
                <a:cs typeface="Open Sans"/>
                <a:sym typeface="Open Sans"/>
              </a:endParaRPr>
            </a:p>
          </p:txBody>
        </p:sp>
        <p:sp>
          <p:nvSpPr>
            <p:cNvPr id="139" name="Google Shape;139;g727b3dbef2_0_52"/>
            <p:cNvSpPr/>
            <p:nvPr/>
          </p:nvSpPr>
          <p:spPr>
            <a:xfrm>
              <a:off x="3130988" y="2533783"/>
              <a:ext cx="1118170" cy="559085"/>
            </a:xfrm>
            <a:prstGeom prst="roundRect">
              <a:avLst>
                <a:gd name="adj" fmla="val 10000"/>
              </a:avLst>
            </a:prstGeom>
            <a:gradFill>
              <a:gsLst>
                <a:gs pos="0">
                  <a:srgbClr val="9CE7F5"/>
                </a:gs>
                <a:gs pos="35000">
                  <a:srgbClr val="BBEAF6"/>
                </a:gs>
                <a:gs pos="100000">
                  <a:srgbClr val="E4F9FC"/>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g727b3dbef2_0_52"/>
            <p:cNvSpPr txBox="1"/>
            <p:nvPr/>
          </p:nvSpPr>
          <p:spPr>
            <a:xfrm>
              <a:off x="3147363" y="2550158"/>
              <a:ext cx="1085420" cy="526335"/>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n-US" sz="1600" b="0" i="0" u="none" strike="noStrike" cap="none">
                  <a:solidFill>
                    <a:schemeClr val="dk1"/>
                  </a:solidFill>
                  <a:latin typeface="Open Sans"/>
                  <a:ea typeface="Open Sans"/>
                  <a:cs typeface="Open Sans"/>
                  <a:sym typeface="Open Sans"/>
                </a:rPr>
                <a:t>related publication</a:t>
              </a:r>
              <a:endParaRPr sz="1600" b="0" i="0" u="none" strike="noStrike" cap="none">
                <a:solidFill>
                  <a:schemeClr val="dk1"/>
                </a:solidFill>
                <a:latin typeface="Open Sans"/>
                <a:ea typeface="Open Sans"/>
                <a:cs typeface="Open Sans"/>
                <a:sym typeface="Open Sans"/>
              </a:endParaRPr>
            </a:p>
          </p:txBody>
        </p:sp>
        <p:sp>
          <p:nvSpPr>
            <p:cNvPr id="141" name="Google Shape;141;g727b3dbef2_0_52"/>
            <p:cNvSpPr/>
            <p:nvPr/>
          </p:nvSpPr>
          <p:spPr>
            <a:xfrm rot="2142401">
              <a:off x="2631948" y="3285440"/>
              <a:ext cx="550812" cy="20192"/>
            </a:xfrm>
            <a:custGeom>
              <a:avLst/>
              <a:gdLst/>
              <a:ahLst/>
              <a:cxnLst/>
              <a:rect l="l" t="t" r="r" b="b"/>
              <a:pathLst>
                <a:path w="120000" h="120000" extrusionOk="0">
                  <a:moveTo>
                    <a:pt x="0" y="60000"/>
                  </a:moveTo>
                  <a:lnTo>
                    <a:pt x="120000" y="60000"/>
                  </a:lnTo>
                </a:path>
              </a:pathLst>
            </a:custGeom>
            <a:noFill/>
            <a:ln w="254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g727b3dbef2_0_52"/>
            <p:cNvSpPr txBox="1"/>
            <p:nvPr/>
          </p:nvSpPr>
          <p:spPr>
            <a:xfrm rot="2142401">
              <a:off x="2893584" y="3281766"/>
              <a:ext cx="27540" cy="2754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1600" b="0" i="0" u="none" strike="noStrike" cap="none">
                <a:solidFill>
                  <a:srgbClr val="000000"/>
                </a:solidFill>
                <a:latin typeface="Open Sans"/>
                <a:ea typeface="Open Sans"/>
                <a:cs typeface="Open Sans"/>
                <a:sym typeface="Open Sans"/>
              </a:endParaRPr>
            </a:p>
          </p:txBody>
        </p:sp>
        <p:sp>
          <p:nvSpPr>
            <p:cNvPr id="143" name="Google Shape;143;g727b3dbef2_0_52"/>
            <p:cNvSpPr/>
            <p:nvPr/>
          </p:nvSpPr>
          <p:spPr>
            <a:xfrm>
              <a:off x="3130988" y="3176731"/>
              <a:ext cx="1118170" cy="559085"/>
            </a:xfrm>
            <a:prstGeom prst="roundRect">
              <a:avLst>
                <a:gd name="adj" fmla="val 10000"/>
              </a:avLst>
            </a:prstGeom>
            <a:gradFill>
              <a:gsLst>
                <a:gs pos="0">
                  <a:srgbClr val="9CE7F5"/>
                </a:gs>
                <a:gs pos="35000">
                  <a:srgbClr val="BBEAF6"/>
                </a:gs>
                <a:gs pos="100000">
                  <a:srgbClr val="E4F9FC"/>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g727b3dbef2_0_52"/>
            <p:cNvSpPr txBox="1"/>
            <p:nvPr/>
          </p:nvSpPr>
          <p:spPr>
            <a:xfrm>
              <a:off x="3147363" y="3193106"/>
              <a:ext cx="1085420" cy="526335"/>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en-US" sz="1600" b="0" i="0" u="none" strike="noStrike" cap="none">
                  <a:solidFill>
                    <a:schemeClr val="dk1"/>
                  </a:solidFill>
                  <a:latin typeface="Open Sans"/>
                  <a:ea typeface="Open Sans"/>
                  <a:cs typeface="Open Sans"/>
                  <a:sym typeface="Open Sans"/>
                </a:rPr>
                <a:t>related publication</a:t>
              </a:r>
              <a:endParaRPr sz="1600" b="0" i="0" u="none" strike="noStrike" cap="none">
                <a:solidFill>
                  <a:schemeClr val="dk1"/>
                </a:solidFill>
                <a:latin typeface="Open Sans"/>
                <a:ea typeface="Open Sans"/>
                <a:cs typeface="Open Sans"/>
                <a:sym typeface="Open Sans"/>
              </a:endParaRPr>
            </a:p>
          </p:txBody>
        </p:sp>
      </p:grpSp>
      <p:sp>
        <p:nvSpPr>
          <p:cNvPr id="4" name="Скругленный прямоугольник 3"/>
          <p:cNvSpPr/>
          <p:nvPr/>
        </p:nvSpPr>
        <p:spPr>
          <a:xfrm>
            <a:off x="8809088" y="3301353"/>
            <a:ext cx="1113776" cy="49472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dirty="0">
                <a:solidFill>
                  <a:schemeClr val="tx1"/>
                </a:solidFill>
              </a:rPr>
              <a:t>связанная </a:t>
            </a:r>
            <a:r>
              <a:rPr lang="ru-RU" dirty="0" smtClean="0">
                <a:solidFill>
                  <a:schemeClr val="tx1"/>
                </a:solidFill>
              </a:rPr>
              <a:t>публикация</a:t>
            </a:r>
            <a:endParaRPr lang="ru-RU" dirty="0"/>
          </a:p>
        </p:txBody>
      </p:sp>
      <p:sp>
        <p:nvSpPr>
          <p:cNvPr id="34" name="Скругленный прямоугольник 33"/>
          <p:cNvSpPr/>
          <p:nvPr/>
        </p:nvSpPr>
        <p:spPr>
          <a:xfrm>
            <a:off x="8809088" y="3291193"/>
            <a:ext cx="1113776" cy="49472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dirty="0">
                <a:solidFill>
                  <a:schemeClr val="tx1"/>
                </a:solidFill>
              </a:rPr>
              <a:t>связанная </a:t>
            </a:r>
            <a:r>
              <a:rPr lang="ru-RU" dirty="0" smtClean="0">
                <a:solidFill>
                  <a:schemeClr val="tx1"/>
                </a:solidFill>
              </a:rPr>
              <a:t>публикация</a:t>
            </a:r>
            <a:endParaRPr lang="ru-RU" dirty="0"/>
          </a:p>
        </p:txBody>
      </p:sp>
      <p:sp>
        <p:nvSpPr>
          <p:cNvPr id="35" name="Скругленный прямоугольник 34"/>
          <p:cNvSpPr/>
          <p:nvPr/>
        </p:nvSpPr>
        <p:spPr>
          <a:xfrm>
            <a:off x="8829159" y="4592807"/>
            <a:ext cx="1113776" cy="49472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dirty="0">
                <a:solidFill>
                  <a:schemeClr val="tx1"/>
                </a:solidFill>
              </a:rPr>
              <a:t>связанная </a:t>
            </a:r>
            <a:r>
              <a:rPr lang="ru-RU" dirty="0" smtClean="0">
                <a:solidFill>
                  <a:schemeClr val="tx1"/>
                </a:solidFill>
              </a:rPr>
              <a:t>публикация</a:t>
            </a:r>
            <a:endParaRPr lang="ru-RU" dirty="0"/>
          </a:p>
        </p:txBody>
      </p:sp>
      <p:sp>
        <p:nvSpPr>
          <p:cNvPr id="37" name="Скругленный прямоугольник 36"/>
          <p:cNvSpPr/>
          <p:nvPr/>
        </p:nvSpPr>
        <p:spPr>
          <a:xfrm>
            <a:off x="10402497" y="2967173"/>
            <a:ext cx="1113776" cy="494721"/>
          </a:xfrm>
          <a:prstGeom prst="roundRect">
            <a:avLst/>
          </a:prstGeom>
          <a:gradFill flip="none" rotWithShape="1">
            <a:gsLst>
              <a:gs pos="0">
                <a:srgbClr val="A4E8F5"/>
              </a:gs>
              <a:gs pos="100000">
                <a:srgbClr val="DEF7FB"/>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dirty="0">
                <a:solidFill>
                  <a:schemeClr val="tx1"/>
                </a:solidFill>
              </a:rPr>
              <a:t>связанная </a:t>
            </a:r>
            <a:r>
              <a:rPr lang="ru-RU" dirty="0" smtClean="0">
                <a:solidFill>
                  <a:schemeClr val="tx1"/>
                </a:solidFill>
              </a:rPr>
              <a:t>публикация</a:t>
            </a:r>
            <a:endParaRPr lang="ru-RU" dirty="0"/>
          </a:p>
        </p:txBody>
      </p:sp>
      <p:sp>
        <p:nvSpPr>
          <p:cNvPr id="38" name="Скругленный прямоугольник 37"/>
          <p:cNvSpPr/>
          <p:nvPr/>
        </p:nvSpPr>
        <p:spPr>
          <a:xfrm>
            <a:off x="10370693" y="3597157"/>
            <a:ext cx="1113776" cy="494721"/>
          </a:xfrm>
          <a:prstGeom prst="roundRect">
            <a:avLst/>
          </a:prstGeom>
          <a:gradFill flip="none" rotWithShape="1">
            <a:gsLst>
              <a:gs pos="0">
                <a:srgbClr val="A4E8F5"/>
              </a:gs>
              <a:gs pos="100000">
                <a:srgbClr val="DEF7FB"/>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dirty="0">
                <a:solidFill>
                  <a:schemeClr val="tx1"/>
                </a:solidFill>
              </a:rPr>
              <a:t>связанная </a:t>
            </a:r>
            <a:r>
              <a:rPr lang="ru-RU" dirty="0" smtClean="0">
                <a:solidFill>
                  <a:schemeClr val="tx1"/>
                </a:solidFill>
              </a:rPr>
              <a:t>публикация</a:t>
            </a:r>
            <a:endParaRPr lang="ru-RU" dirty="0"/>
          </a:p>
        </p:txBody>
      </p:sp>
      <p:sp>
        <p:nvSpPr>
          <p:cNvPr id="39" name="Скругленный прямоугольник 38"/>
          <p:cNvSpPr/>
          <p:nvPr/>
        </p:nvSpPr>
        <p:spPr>
          <a:xfrm>
            <a:off x="10413169" y="4257379"/>
            <a:ext cx="1113776" cy="494721"/>
          </a:xfrm>
          <a:prstGeom prst="roundRect">
            <a:avLst/>
          </a:prstGeom>
          <a:gradFill flip="none" rotWithShape="1">
            <a:gsLst>
              <a:gs pos="0">
                <a:srgbClr val="A4E8F5"/>
              </a:gs>
              <a:gs pos="100000">
                <a:srgbClr val="DEF7FB"/>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dirty="0">
                <a:solidFill>
                  <a:schemeClr val="tx1"/>
                </a:solidFill>
              </a:rPr>
              <a:t>связанная </a:t>
            </a:r>
            <a:r>
              <a:rPr lang="ru-RU" dirty="0" smtClean="0">
                <a:solidFill>
                  <a:schemeClr val="tx1"/>
                </a:solidFill>
              </a:rPr>
              <a:t>публикация</a:t>
            </a:r>
            <a:endParaRPr lang="ru-RU" dirty="0"/>
          </a:p>
        </p:txBody>
      </p:sp>
      <p:sp>
        <p:nvSpPr>
          <p:cNvPr id="40" name="Скругленный прямоугольник 39"/>
          <p:cNvSpPr/>
          <p:nvPr/>
        </p:nvSpPr>
        <p:spPr>
          <a:xfrm>
            <a:off x="10404803" y="4908525"/>
            <a:ext cx="1113776" cy="494721"/>
          </a:xfrm>
          <a:prstGeom prst="roundRect">
            <a:avLst/>
          </a:prstGeom>
          <a:gradFill flip="none" rotWithShape="1">
            <a:gsLst>
              <a:gs pos="0">
                <a:srgbClr val="A4E8F5"/>
              </a:gs>
              <a:gs pos="100000">
                <a:srgbClr val="DEF7FB"/>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dirty="0">
                <a:solidFill>
                  <a:schemeClr val="tx1"/>
                </a:solidFill>
              </a:rPr>
              <a:t>связанная </a:t>
            </a:r>
            <a:r>
              <a:rPr lang="ru-RU" dirty="0" smtClean="0">
                <a:solidFill>
                  <a:schemeClr val="tx1"/>
                </a:solidFill>
              </a:rPr>
              <a:t>публикация</a:t>
            </a:r>
            <a:endParaRPr lang="ru-RU" dirty="0"/>
          </a:p>
        </p:txBody>
      </p:sp>
      <p:sp>
        <p:nvSpPr>
          <p:cNvPr id="41" name="Скругленный прямоугольник 40"/>
          <p:cNvSpPr/>
          <p:nvPr/>
        </p:nvSpPr>
        <p:spPr>
          <a:xfrm>
            <a:off x="7274698" y="3920100"/>
            <a:ext cx="1113776" cy="526334"/>
          </a:xfrm>
          <a:prstGeom prst="roundRect">
            <a:avLst/>
          </a:prstGeom>
          <a:gradFill flip="none" rotWithShape="1">
            <a:gsLst>
              <a:gs pos="0">
                <a:schemeClr val="bg1">
                  <a:lumMod val="95000"/>
                </a:schemeClr>
              </a:gs>
              <a:gs pos="100000">
                <a:schemeClr val="bg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dirty="0" smtClean="0">
                <a:solidFill>
                  <a:schemeClr val="tx1"/>
                </a:solidFill>
              </a:rPr>
              <a:t>основная публикация</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a:off x="0" y="551810"/>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ru-RU" dirty="0" smtClean="0">
                <a:solidFill>
                  <a:srgbClr val="586F7C"/>
                </a:solidFill>
                <a:latin typeface="Open Sans"/>
                <a:ea typeface="Open Sans"/>
                <a:cs typeface="Open Sans"/>
                <a:sym typeface="Open Sans"/>
              </a:rPr>
              <a:t>Это надо сделать</a:t>
            </a:r>
            <a:r>
              <a:rPr lang="en-US" dirty="0" smtClean="0">
                <a:solidFill>
                  <a:srgbClr val="586F7C"/>
                </a:solidFill>
                <a:latin typeface="Open Sans"/>
                <a:ea typeface="Open Sans"/>
                <a:cs typeface="Open Sans"/>
                <a:sym typeface="Open Sans"/>
              </a:rPr>
              <a:t>!</a:t>
            </a:r>
            <a:endParaRPr dirty="0">
              <a:solidFill>
                <a:srgbClr val="586F7C"/>
              </a:solidFill>
              <a:latin typeface="Open Sans"/>
              <a:ea typeface="Open Sans"/>
              <a:cs typeface="Open Sans"/>
              <a:sym typeface="Open Sans"/>
            </a:endParaRPr>
          </a:p>
        </p:txBody>
      </p:sp>
      <p:sp>
        <p:nvSpPr>
          <p:cNvPr id="151" name="Google Shape;151;p41"/>
          <p:cNvSpPr txBox="1">
            <a:spLocks noGrp="1"/>
          </p:cNvSpPr>
          <p:nvPr>
            <p:ph type="body" idx="1"/>
          </p:nvPr>
        </p:nvSpPr>
        <p:spPr>
          <a:xfrm>
            <a:off x="0" y="1725879"/>
            <a:ext cx="11313459" cy="4997649"/>
          </a:xfrm>
          <a:prstGeom prst="rect">
            <a:avLst/>
          </a:prstGeom>
          <a:noFill/>
          <a:ln>
            <a:noFill/>
          </a:ln>
        </p:spPr>
        <p:txBody>
          <a:bodyPr spcFirstLastPara="1" wrap="square" lIns="91425" tIns="45700" rIns="91425" bIns="45700" anchor="t" anchorCtr="0">
            <a:noAutofit/>
          </a:bodyPr>
          <a:lstStyle/>
          <a:p>
            <a:pPr marL="457200" lvl="0" indent="-381000" rtl="0">
              <a:lnSpc>
                <a:spcPct val="100000"/>
              </a:lnSpc>
              <a:spcBef>
                <a:spcPts val="600"/>
              </a:spcBef>
              <a:spcAft>
                <a:spcPts val="0"/>
              </a:spcAft>
              <a:buClr>
                <a:schemeClr val="dk1"/>
              </a:buClr>
              <a:buSzPts val="2400"/>
              <a:buChar char="●"/>
            </a:pPr>
            <a:r>
              <a:rPr lang="ru-RU" dirty="0" smtClean="0">
                <a:solidFill>
                  <a:schemeClr val="dk1"/>
                </a:solidFill>
                <a:latin typeface="Open Sans"/>
                <a:ea typeface="Open Sans"/>
                <a:cs typeface="Open Sans"/>
                <a:sym typeface="Open Sans"/>
              </a:rPr>
              <a:t>Собрать справочную информацию, чтобы получить обзор по теме</a:t>
            </a:r>
            <a:r>
              <a:rPr lang="en-US" dirty="0" smtClean="0">
                <a:solidFill>
                  <a:schemeClr val="dk1"/>
                </a:solidFill>
                <a:latin typeface="Open Sans"/>
                <a:ea typeface="Open Sans"/>
                <a:cs typeface="Open Sans"/>
                <a:sym typeface="Open Sans"/>
              </a:rPr>
              <a:t>.</a:t>
            </a:r>
            <a:endParaRPr dirty="0"/>
          </a:p>
          <a:p>
            <a:pPr marL="914400" lvl="1" indent="-355600" rtl="0">
              <a:lnSpc>
                <a:spcPct val="100000"/>
              </a:lnSpc>
              <a:spcBef>
                <a:spcPts val="1200"/>
              </a:spcBef>
              <a:spcAft>
                <a:spcPts val="0"/>
              </a:spcAft>
              <a:buClr>
                <a:schemeClr val="dk1"/>
              </a:buClr>
              <a:buSzPts val="2000"/>
              <a:buChar char="○"/>
            </a:pPr>
            <a:r>
              <a:rPr lang="ru-RU" dirty="0" smtClean="0">
                <a:solidFill>
                  <a:schemeClr val="dk1"/>
                </a:solidFill>
                <a:latin typeface="Open Sans"/>
                <a:ea typeface="Open Sans"/>
                <a:cs typeface="Open Sans"/>
                <a:sym typeface="Open Sans"/>
              </a:rPr>
              <a:t>Начать хорошо с энциклопедии</a:t>
            </a:r>
            <a:r>
              <a:rPr lang="en-US" dirty="0" smtClean="0">
                <a:solidFill>
                  <a:schemeClr val="dk1"/>
                </a:solidFill>
                <a:latin typeface="Open Sans"/>
                <a:ea typeface="Open Sans"/>
                <a:cs typeface="Open Sans"/>
                <a:sym typeface="Open Sans"/>
              </a:rPr>
              <a:t>.</a:t>
            </a:r>
            <a:endParaRPr dirty="0"/>
          </a:p>
          <a:p>
            <a:pPr marL="914400" lvl="1" indent="-355600" rtl="0">
              <a:lnSpc>
                <a:spcPct val="100000"/>
              </a:lnSpc>
              <a:spcBef>
                <a:spcPts val="1200"/>
              </a:spcBef>
              <a:spcAft>
                <a:spcPts val="0"/>
              </a:spcAft>
              <a:buClr>
                <a:schemeClr val="dk1"/>
              </a:buClr>
              <a:buSzPts val="2000"/>
              <a:buChar char="○"/>
            </a:pPr>
            <a:r>
              <a:rPr lang="ru-RU" dirty="0" smtClean="0">
                <a:solidFill>
                  <a:schemeClr val="dk1"/>
                </a:solidFill>
                <a:latin typeface="Open Sans"/>
                <a:ea typeface="Open Sans"/>
                <a:cs typeface="Open Sans"/>
                <a:sym typeface="Open Sans"/>
              </a:rPr>
              <a:t>Для ознакомления с последними событиями и мнениями полезны газеты и отраслевые издания</a:t>
            </a:r>
            <a:r>
              <a:rPr lang="en-US" dirty="0" smtClean="0">
                <a:solidFill>
                  <a:schemeClr val="dk1"/>
                </a:solidFill>
                <a:latin typeface="Open Sans"/>
                <a:ea typeface="Open Sans"/>
                <a:cs typeface="Open Sans"/>
                <a:sym typeface="Open Sans"/>
              </a:rPr>
              <a:t>.</a:t>
            </a:r>
            <a:endParaRPr dirty="0"/>
          </a:p>
          <a:p>
            <a:pPr marL="914400" lvl="1" indent="-355600" rtl="0">
              <a:lnSpc>
                <a:spcPct val="100000"/>
              </a:lnSpc>
              <a:spcBef>
                <a:spcPts val="1200"/>
              </a:spcBef>
              <a:spcAft>
                <a:spcPts val="0"/>
              </a:spcAft>
              <a:buClr>
                <a:schemeClr val="dk1"/>
              </a:buClr>
              <a:buSzPts val="2000"/>
              <a:buChar char="○"/>
            </a:pPr>
            <a:r>
              <a:rPr lang="ru-RU" dirty="0" smtClean="0">
                <a:solidFill>
                  <a:schemeClr val="dk1"/>
                </a:solidFill>
                <a:latin typeface="Open Sans"/>
                <a:ea typeface="Open Sans"/>
                <a:cs typeface="Open Sans"/>
                <a:sym typeface="Open Sans"/>
              </a:rPr>
              <a:t>Вводные данные и сведения о различных аспектах данной темы можно почерпнуть из книг и обзорных статей</a:t>
            </a:r>
            <a:r>
              <a:rPr lang="en-US" dirty="0" smtClean="0">
                <a:solidFill>
                  <a:schemeClr val="dk1"/>
                </a:solidFill>
                <a:latin typeface="Open Sans"/>
                <a:ea typeface="Open Sans"/>
                <a:cs typeface="Open Sans"/>
                <a:sym typeface="Open Sans"/>
              </a:rPr>
              <a:t>.</a:t>
            </a:r>
            <a:endParaRPr dirty="0"/>
          </a:p>
          <a:p>
            <a:pPr marL="457200" lvl="0" indent="-381000" rtl="0">
              <a:lnSpc>
                <a:spcPct val="100000"/>
              </a:lnSpc>
              <a:spcBef>
                <a:spcPts val="1200"/>
              </a:spcBef>
              <a:spcAft>
                <a:spcPts val="0"/>
              </a:spcAft>
              <a:buClr>
                <a:schemeClr val="dk1"/>
              </a:buClr>
              <a:buSzPts val="2400"/>
              <a:buChar char="●"/>
            </a:pPr>
            <a:r>
              <a:rPr lang="ru-RU" dirty="0" smtClean="0">
                <a:solidFill>
                  <a:schemeClr val="dk1"/>
                </a:solidFill>
                <a:latin typeface="Open Sans"/>
                <a:ea typeface="Open Sans"/>
                <a:cs typeface="Open Sans"/>
                <a:sym typeface="Open Sans"/>
              </a:rPr>
              <a:t>Сфокусироваться</a:t>
            </a:r>
            <a:r>
              <a:rPr lang="en-US" dirty="0" smtClean="0">
                <a:solidFill>
                  <a:schemeClr val="dk1"/>
                </a:solidFill>
                <a:latin typeface="Open Sans"/>
                <a:ea typeface="Open Sans"/>
                <a:cs typeface="Open Sans"/>
                <a:sym typeface="Open Sans"/>
              </a:rPr>
              <a:t>.</a:t>
            </a:r>
            <a:endParaRPr dirty="0"/>
          </a:p>
          <a:p>
            <a:pPr marL="876300" lvl="1" indent="-342900" rtl="0">
              <a:lnSpc>
                <a:spcPct val="100000"/>
              </a:lnSpc>
              <a:spcBef>
                <a:spcPts val="1200"/>
              </a:spcBef>
              <a:spcAft>
                <a:spcPts val="0"/>
              </a:spcAft>
              <a:buClr>
                <a:schemeClr val="dk1"/>
              </a:buClr>
              <a:buSzPts val="2000"/>
              <a:buChar char="○"/>
            </a:pPr>
            <a:r>
              <a:rPr lang="ru-RU" dirty="0" smtClean="0">
                <a:solidFill>
                  <a:schemeClr val="dk1"/>
                </a:solidFill>
                <a:latin typeface="Open Sans"/>
                <a:ea typeface="Open Sans"/>
                <a:cs typeface="Open Sans"/>
                <a:sym typeface="Open Sans"/>
              </a:rPr>
              <a:t>Сформулируйте основное направление исследование в качестве вопроса. </a:t>
            </a:r>
          </a:p>
          <a:p>
            <a:pPr marL="876300" lvl="1" indent="-342900" rtl="0">
              <a:lnSpc>
                <a:spcPct val="100000"/>
              </a:lnSpc>
              <a:spcBef>
                <a:spcPts val="1200"/>
              </a:spcBef>
              <a:spcAft>
                <a:spcPts val="0"/>
              </a:spcAft>
              <a:buClr>
                <a:schemeClr val="dk1"/>
              </a:buClr>
              <a:buSzPts val="2000"/>
              <a:buChar char="○"/>
            </a:pPr>
            <a:r>
              <a:rPr lang="ru-RU" dirty="0" smtClean="0">
                <a:solidFill>
                  <a:schemeClr val="dk1"/>
                </a:solidFill>
                <a:latin typeface="Open Sans"/>
                <a:ea typeface="Open Sans"/>
                <a:cs typeface="Open Sans"/>
                <a:sym typeface="Open Sans"/>
              </a:rPr>
              <a:t>Для начала можно задаться простыми вопросами</a:t>
            </a:r>
            <a:r>
              <a:rPr lang="en-US" dirty="0" smtClean="0">
                <a:solidFill>
                  <a:schemeClr val="dk1"/>
                </a:solidFill>
                <a:latin typeface="Open Sans"/>
                <a:ea typeface="Open Sans"/>
                <a:cs typeface="Open Sans"/>
                <a:sym typeface="Open Sans"/>
              </a:rPr>
              <a:t>: </a:t>
            </a:r>
            <a:r>
              <a:rPr lang="ru-RU" sz="2800" b="1" dirty="0" smtClean="0">
                <a:solidFill>
                  <a:schemeClr val="dk1"/>
                </a:solidFill>
                <a:latin typeface="Open Sans"/>
                <a:ea typeface="Open Sans"/>
                <a:cs typeface="Open Sans"/>
                <a:sym typeface="Open Sans"/>
              </a:rPr>
              <a:t>Что</a:t>
            </a:r>
            <a:r>
              <a:rPr lang="en-US" sz="2800" b="1" dirty="0" smtClean="0">
                <a:solidFill>
                  <a:schemeClr val="dk1"/>
                </a:solidFill>
                <a:latin typeface="Open Sans"/>
                <a:ea typeface="Open Sans"/>
                <a:cs typeface="Open Sans"/>
                <a:sym typeface="Open Sans"/>
              </a:rPr>
              <a:t>? </a:t>
            </a:r>
            <a:r>
              <a:rPr lang="ru-RU" sz="2800" b="1" dirty="0" smtClean="0">
                <a:solidFill>
                  <a:schemeClr val="dk1"/>
                </a:solidFill>
                <a:latin typeface="Open Sans"/>
                <a:ea typeface="Open Sans"/>
                <a:cs typeface="Open Sans"/>
                <a:sym typeface="Open Sans"/>
              </a:rPr>
              <a:t>Где</a:t>
            </a:r>
            <a:r>
              <a:rPr lang="en-US" sz="2800" b="1" dirty="0" smtClean="0">
                <a:solidFill>
                  <a:schemeClr val="dk1"/>
                </a:solidFill>
                <a:latin typeface="Open Sans"/>
                <a:ea typeface="Open Sans"/>
                <a:cs typeface="Open Sans"/>
                <a:sym typeface="Open Sans"/>
              </a:rPr>
              <a:t>? </a:t>
            </a:r>
            <a:r>
              <a:rPr lang="ru-RU" sz="2800" b="1" dirty="0" smtClean="0">
                <a:solidFill>
                  <a:schemeClr val="dk1"/>
                </a:solidFill>
                <a:latin typeface="Open Sans"/>
                <a:ea typeface="Open Sans"/>
                <a:cs typeface="Open Sans"/>
                <a:sym typeface="Open Sans"/>
              </a:rPr>
              <a:t>Кто</a:t>
            </a:r>
            <a:r>
              <a:rPr lang="en-US" sz="2800" b="1" dirty="0" smtClean="0">
                <a:solidFill>
                  <a:schemeClr val="dk1"/>
                </a:solidFill>
                <a:latin typeface="Open Sans"/>
                <a:ea typeface="Open Sans"/>
                <a:cs typeface="Open Sans"/>
                <a:sym typeface="Open Sans"/>
              </a:rPr>
              <a:t>? </a:t>
            </a:r>
            <a:r>
              <a:rPr lang="ru-RU" sz="2800" b="1" dirty="0" smtClean="0">
                <a:solidFill>
                  <a:schemeClr val="dk1"/>
                </a:solidFill>
                <a:latin typeface="Open Sans"/>
                <a:ea typeface="Open Sans"/>
                <a:cs typeface="Open Sans"/>
                <a:sym typeface="Open Sans"/>
              </a:rPr>
              <a:t>Почему</a:t>
            </a:r>
            <a:r>
              <a:rPr lang="en-US" sz="2800" b="1" dirty="0" smtClean="0">
                <a:solidFill>
                  <a:schemeClr val="dk1"/>
                </a:solidFill>
                <a:latin typeface="Open Sans"/>
                <a:ea typeface="Open Sans"/>
                <a:cs typeface="Open Sans"/>
                <a:sym typeface="Open Sans"/>
              </a:rPr>
              <a:t>? </a:t>
            </a:r>
            <a:r>
              <a:rPr lang="ru-RU" sz="2800" b="1" dirty="0" smtClean="0">
                <a:solidFill>
                  <a:schemeClr val="dk1"/>
                </a:solidFill>
                <a:latin typeface="Open Sans"/>
                <a:ea typeface="Open Sans"/>
                <a:cs typeface="Open Sans"/>
                <a:sym typeface="Open Sans"/>
              </a:rPr>
              <a:t>Как</a:t>
            </a:r>
            <a:r>
              <a:rPr lang="en-US" sz="2800" b="1" dirty="0" smtClean="0">
                <a:solidFill>
                  <a:schemeClr val="dk1"/>
                </a:solidFill>
                <a:latin typeface="Open Sans"/>
                <a:ea typeface="Open Sans"/>
                <a:cs typeface="Open Sans"/>
                <a:sym typeface="Open Sans"/>
              </a:rPr>
              <a:t>? </a:t>
            </a:r>
            <a:endParaRPr sz="2800" dirty="0">
              <a:solidFill>
                <a:schemeClr val="dk1"/>
              </a:solidFill>
              <a:latin typeface="Open Sans"/>
              <a:ea typeface="Open Sans"/>
              <a:cs typeface="Open Sans"/>
              <a:sym typeface="Open Sans"/>
            </a:endParaRPr>
          </a:p>
          <a:p>
            <a:pPr marL="876300" lvl="1" indent="-215900" algn="just" rtl="0">
              <a:lnSpc>
                <a:spcPct val="100000"/>
              </a:lnSpc>
              <a:spcBef>
                <a:spcPts val="1200"/>
              </a:spcBef>
              <a:spcAft>
                <a:spcPts val="0"/>
              </a:spcAft>
              <a:buClr>
                <a:schemeClr val="dk1"/>
              </a:buClr>
              <a:buSzPts val="2000"/>
              <a:buNone/>
            </a:pPr>
            <a:endParaRPr dirty="0">
              <a:solidFill>
                <a:schemeClr val="dk1"/>
              </a:solidFill>
              <a:latin typeface="Open Sans"/>
              <a:ea typeface="Open Sans"/>
              <a:cs typeface="Open Sans"/>
              <a:sym typeface="Open Sans"/>
            </a:endParaRPr>
          </a:p>
          <a:p>
            <a:pPr marL="457200" lvl="0" indent="-228600" algn="just" rtl="0">
              <a:lnSpc>
                <a:spcPct val="100000"/>
              </a:lnSpc>
              <a:spcBef>
                <a:spcPts val="1200"/>
              </a:spcBef>
              <a:spcAft>
                <a:spcPts val="600"/>
              </a:spcAft>
              <a:buClr>
                <a:schemeClr val="dk1"/>
              </a:buClr>
              <a:buSzPts val="2400"/>
              <a:buNone/>
            </a:pPr>
            <a:endParaRPr dirty="0">
              <a:solidFill>
                <a:schemeClr val="dk1"/>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8"/>
          <p:cNvSpPr txBox="1">
            <a:spLocks noGrp="1"/>
          </p:cNvSpPr>
          <p:nvPr>
            <p:ph type="title"/>
          </p:nvPr>
        </p:nvSpPr>
        <p:spPr>
          <a:xfrm>
            <a:off x="0" y="493245"/>
            <a:ext cx="96138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ru-RU" dirty="0" smtClean="0">
                <a:solidFill>
                  <a:srgbClr val="586F7C"/>
                </a:solidFill>
                <a:latin typeface="Open Sans"/>
                <a:ea typeface="Open Sans"/>
                <a:cs typeface="Open Sans"/>
                <a:sym typeface="Open Sans"/>
              </a:rPr>
              <a:t>Вопросы</a:t>
            </a:r>
            <a:endParaRPr dirty="0">
              <a:solidFill>
                <a:srgbClr val="586F7C"/>
              </a:solidFill>
              <a:latin typeface="Open Sans"/>
              <a:ea typeface="Open Sans"/>
              <a:cs typeface="Open Sans"/>
              <a:sym typeface="Open Sans"/>
            </a:endParaRPr>
          </a:p>
        </p:txBody>
      </p:sp>
      <p:pic>
        <p:nvPicPr>
          <p:cNvPr id="158" name="Google Shape;158;p8" descr="https://lh3.googleusercontent.com/m1j2KGAjMe5g37qSfz6ZUSGQ_C9yoTxVIH9xBkLobuszqW-D2Xh6zS87QmGOYQgXJBOJSrNxJSIYPZQWx-WunTtYFKnYmK4BXtUMMj47aYOXmhFC8OM_QFqewE36Wlsf_UlgVUYW"/>
          <p:cNvPicPr preferRelativeResize="0"/>
          <p:nvPr/>
        </p:nvPicPr>
        <p:blipFill rotWithShape="1">
          <a:blip r:embed="rId3">
            <a:alphaModFix/>
          </a:blip>
          <a:srcRect/>
          <a:stretch/>
        </p:blipFill>
        <p:spPr>
          <a:xfrm>
            <a:off x="4303058" y="1790790"/>
            <a:ext cx="7616243" cy="4783758"/>
          </a:xfrm>
          <a:prstGeom prst="rect">
            <a:avLst/>
          </a:prstGeom>
          <a:noFill/>
          <a:ln>
            <a:noFill/>
          </a:ln>
        </p:spPr>
      </p:pic>
      <p:sp>
        <p:nvSpPr>
          <p:cNvPr id="159" name="Google Shape;159;p8"/>
          <p:cNvSpPr/>
          <p:nvPr/>
        </p:nvSpPr>
        <p:spPr>
          <a:xfrm>
            <a:off x="-1" y="2438400"/>
            <a:ext cx="4303059" cy="3496235"/>
          </a:xfrm>
          <a:prstGeom prst="rightArrow">
            <a:avLst>
              <a:gd name="adj1" fmla="val 50000"/>
              <a:gd name="adj2" fmla="val 50000"/>
            </a:avLst>
          </a:prstGeom>
          <a:solidFill>
            <a:srgbClr val="586F7C"/>
          </a:solidFill>
          <a:ln>
            <a:noFill/>
          </a:ln>
        </p:spPr>
        <p:txBody>
          <a:bodyPr spcFirstLastPara="1" wrap="square" lIns="91425" tIns="45700" rIns="91425" bIns="45700" anchor="ctr" anchorCtr="0">
            <a:noAutofit/>
          </a:bodyPr>
          <a:lstStyle/>
          <a:p>
            <a:pPr lvl="0" algn="ctr"/>
            <a:r>
              <a:rPr lang="ru-RU" sz="2300" dirty="0">
                <a:solidFill>
                  <a:schemeClr val="lt1"/>
                </a:solidFill>
                <a:latin typeface="Open Sans"/>
                <a:ea typeface="Open Sans"/>
                <a:cs typeface="Open Sans"/>
                <a:sym typeface="Open Sans"/>
              </a:rPr>
              <a:t>Т</a:t>
            </a:r>
            <a:r>
              <a:rPr lang="ru-RU" sz="2300" dirty="0" smtClean="0">
                <a:solidFill>
                  <a:schemeClr val="lt1"/>
                </a:solidFill>
                <a:latin typeface="Open Sans"/>
                <a:ea typeface="Open Sans"/>
                <a:cs typeface="Open Sans"/>
                <a:sym typeface="Open Sans"/>
              </a:rPr>
              <a:t>ема </a:t>
            </a:r>
            <a:r>
              <a:rPr lang="ru-RU" sz="2300" dirty="0">
                <a:solidFill>
                  <a:schemeClr val="lt1"/>
                </a:solidFill>
                <a:latin typeface="Open Sans"/>
                <a:ea typeface="Open Sans"/>
                <a:cs typeface="Open Sans"/>
                <a:sym typeface="Open Sans"/>
              </a:rPr>
              <a:t>исследования</a:t>
            </a:r>
            <a:r>
              <a:rPr lang="ru-RU" sz="2300" b="0" i="0" u="none" strike="noStrike" cap="none" dirty="0" smtClean="0">
                <a:solidFill>
                  <a:schemeClr val="lt1"/>
                </a:solidFill>
                <a:latin typeface="Open Sans"/>
                <a:ea typeface="Open Sans"/>
                <a:cs typeface="Open Sans"/>
                <a:sym typeface="Open Sans"/>
              </a:rPr>
              <a:t> </a:t>
            </a:r>
            <a:br>
              <a:rPr lang="ru-RU" sz="2300" b="0" i="0" u="none" strike="noStrike" cap="none" dirty="0" smtClean="0">
                <a:solidFill>
                  <a:schemeClr val="lt1"/>
                </a:solidFill>
                <a:latin typeface="Open Sans"/>
                <a:ea typeface="Open Sans"/>
                <a:cs typeface="Open Sans"/>
                <a:sym typeface="Open Sans"/>
              </a:rPr>
            </a:br>
            <a:r>
              <a:rPr lang="ru-RU" sz="2300" b="0" i="0" u="none" strike="noStrike" cap="none" dirty="0" smtClean="0">
                <a:solidFill>
                  <a:schemeClr val="lt1"/>
                </a:solidFill>
                <a:latin typeface="Open Sans"/>
                <a:ea typeface="Open Sans"/>
                <a:cs typeface="Open Sans"/>
                <a:sym typeface="Open Sans"/>
              </a:rPr>
              <a:t>в данном примере </a:t>
            </a:r>
            <a:r>
              <a:rPr lang="ru-RU" sz="2300" dirty="0" smtClean="0">
                <a:solidFill>
                  <a:schemeClr val="lt1"/>
                </a:solidFill>
                <a:latin typeface="Open Sans"/>
                <a:ea typeface="Open Sans"/>
                <a:cs typeface="Open Sans"/>
                <a:sym typeface="Open Sans"/>
              </a:rPr>
              <a:t>—</a:t>
            </a:r>
            <a:r>
              <a:rPr lang="en-US" sz="2300" dirty="0" smtClean="0">
                <a:solidFill>
                  <a:schemeClr val="lt1"/>
                </a:solidFill>
                <a:latin typeface="Open Sans"/>
                <a:ea typeface="Open Sans"/>
                <a:cs typeface="Open Sans"/>
                <a:sym typeface="Open Sans"/>
              </a:rPr>
              <a:t> </a:t>
            </a:r>
            <a:r>
              <a:rPr lang="ru-RU" sz="2300" dirty="0" smtClean="0">
                <a:solidFill>
                  <a:schemeClr val="lt1"/>
                </a:solidFill>
                <a:latin typeface="Open Sans"/>
                <a:ea typeface="Open Sans"/>
                <a:cs typeface="Open Sans"/>
                <a:sym typeface="Open Sans"/>
              </a:rPr>
              <a:t>«</a:t>
            </a:r>
            <a:r>
              <a:rPr lang="ru-RU" sz="2300" b="1" i="0" u="none" strike="noStrike" cap="none" dirty="0" smtClean="0">
                <a:solidFill>
                  <a:schemeClr val="lt1"/>
                </a:solidFill>
                <a:latin typeface="Open Sans"/>
                <a:ea typeface="Open Sans"/>
                <a:cs typeface="Open Sans"/>
                <a:sym typeface="Open Sans"/>
              </a:rPr>
              <a:t>экологические проблемы и сельское хозяйство»</a:t>
            </a:r>
            <a:endParaRPr dirty="0"/>
          </a:p>
        </p:txBody>
      </p:sp>
      <p:sp>
        <p:nvSpPr>
          <p:cNvPr id="2" name="TextBox 1"/>
          <p:cNvSpPr txBox="1"/>
          <p:nvPr/>
        </p:nvSpPr>
        <p:spPr>
          <a:xfrm>
            <a:off x="4303058" y="1819399"/>
            <a:ext cx="2077422" cy="4755148"/>
          </a:xfrm>
          <a:prstGeom prst="rect">
            <a:avLst/>
          </a:prstGeom>
          <a:solidFill>
            <a:srgbClr val="93A9BB"/>
          </a:solidFill>
        </p:spPr>
        <p:txBody>
          <a:bodyPr wrap="square" lIns="36000" rIns="36000" bIns="0" rtlCol="0">
            <a:spAutoFit/>
          </a:bodyPr>
          <a:lstStyle/>
          <a:p>
            <a:r>
              <a:rPr lang="ru-RU" b="1" dirty="0" smtClean="0">
                <a:solidFill>
                  <a:schemeClr val="bg1"/>
                </a:solidFill>
              </a:rPr>
              <a:t>Вопросы</a:t>
            </a:r>
          </a:p>
          <a:p>
            <a:endParaRPr lang="ru-RU" sz="1000" b="1" dirty="0">
              <a:solidFill>
                <a:schemeClr val="bg1"/>
              </a:solidFill>
            </a:endParaRPr>
          </a:p>
          <a:p>
            <a:r>
              <a:rPr lang="ru-RU" b="1" dirty="0" smtClean="0">
                <a:solidFill>
                  <a:schemeClr val="bg1"/>
                </a:solidFill>
              </a:rPr>
              <a:t>Что?</a:t>
            </a:r>
          </a:p>
          <a:p>
            <a:r>
              <a:rPr lang="ru-RU" sz="1050" dirty="0" smtClean="0">
                <a:solidFill>
                  <a:schemeClr val="bg1"/>
                </a:solidFill>
              </a:rPr>
              <a:t>Что из разряда экологических проблем связано с сельским хозяйством?</a:t>
            </a:r>
          </a:p>
          <a:p>
            <a:endParaRPr lang="ru-RU" sz="1000" dirty="0">
              <a:solidFill>
                <a:schemeClr val="bg1"/>
              </a:solidFill>
            </a:endParaRPr>
          </a:p>
          <a:p>
            <a:r>
              <a:rPr lang="ru-RU" b="1" dirty="0">
                <a:solidFill>
                  <a:schemeClr val="bg1"/>
                </a:solidFill>
              </a:rPr>
              <a:t>Где?</a:t>
            </a:r>
          </a:p>
          <a:p>
            <a:r>
              <a:rPr lang="ru-RU" sz="1050" dirty="0" smtClean="0">
                <a:solidFill>
                  <a:schemeClr val="bg1"/>
                </a:solidFill>
              </a:rPr>
              <a:t>Где экологические проблемы представляют наибольшую угрозу для сельского хозяйства?</a:t>
            </a:r>
          </a:p>
          <a:p>
            <a:endParaRPr lang="ru-RU" sz="1000" dirty="0">
              <a:solidFill>
                <a:schemeClr val="bg1"/>
              </a:solidFill>
            </a:endParaRPr>
          </a:p>
          <a:p>
            <a:r>
              <a:rPr lang="ru-RU" b="1" dirty="0">
                <a:solidFill>
                  <a:schemeClr val="bg1"/>
                </a:solidFill>
              </a:rPr>
              <a:t>Кто?</a:t>
            </a:r>
          </a:p>
          <a:p>
            <a:r>
              <a:rPr lang="ru-RU" sz="1050" dirty="0" smtClean="0">
                <a:solidFill>
                  <a:schemeClr val="bg1"/>
                </a:solidFill>
              </a:rPr>
              <a:t>Кто страдает от экологических проблем в сельском хозяйстве?</a:t>
            </a:r>
          </a:p>
          <a:p>
            <a:endParaRPr lang="ru-RU" sz="1000" dirty="0">
              <a:solidFill>
                <a:schemeClr val="bg1"/>
              </a:solidFill>
            </a:endParaRPr>
          </a:p>
          <a:p>
            <a:r>
              <a:rPr lang="ru-RU" b="1" dirty="0">
                <a:solidFill>
                  <a:schemeClr val="bg1"/>
                </a:solidFill>
              </a:rPr>
              <a:t>Почему?</a:t>
            </a:r>
          </a:p>
          <a:p>
            <a:r>
              <a:rPr lang="ru-RU" sz="1050" dirty="0" smtClean="0">
                <a:solidFill>
                  <a:schemeClr val="bg1"/>
                </a:solidFill>
              </a:rPr>
              <a:t>Почему ЕС субсидирует сельское хозяйство, которое создает экологические проблемы?</a:t>
            </a:r>
          </a:p>
          <a:p>
            <a:endParaRPr lang="ru-RU" sz="1000" dirty="0">
              <a:solidFill>
                <a:schemeClr val="bg1"/>
              </a:solidFill>
            </a:endParaRPr>
          </a:p>
          <a:p>
            <a:r>
              <a:rPr lang="ru-RU" b="1" dirty="0">
                <a:solidFill>
                  <a:schemeClr val="bg1"/>
                </a:solidFill>
              </a:rPr>
              <a:t>Как?</a:t>
            </a:r>
          </a:p>
          <a:p>
            <a:r>
              <a:rPr lang="ru-RU" sz="1050" dirty="0" smtClean="0">
                <a:solidFill>
                  <a:schemeClr val="bg1"/>
                </a:solidFill>
              </a:rPr>
              <a:t>Как экологические проблемы отражаются на сельском хозяйстве?</a:t>
            </a:r>
          </a:p>
          <a:p>
            <a:endParaRPr lang="ru-RU" sz="400" dirty="0">
              <a:solidFill>
                <a:schemeClr val="bg1"/>
              </a:solidFill>
            </a:endParaRPr>
          </a:p>
        </p:txBody>
      </p:sp>
      <p:sp>
        <p:nvSpPr>
          <p:cNvPr id="6" name="TextBox 5"/>
          <p:cNvSpPr txBox="1"/>
          <p:nvPr/>
        </p:nvSpPr>
        <p:spPr>
          <a:xfrm>
            <a:off x="6741458" y="1819399"/>
            <a:ext cx="2077422" cy="261610"/>
          </a:xfrm>
          <a:prstGeom prst="rect">
            <a:avLst/>
          </a:prstGeom>
          <a:solidFill>
            <a:srgbClr val="93A9BB"/>
          </a:solidFill>
        </p:spPr>
        <p:txBody>
          <a:bodyPr wrap="square" lIns="36000" rIns="36000" bIns="0" rtlCol="0">
            <a:spAutoFit/>
          </a:bodyPr>
          <a:lstStyle/>
          <a:p>
            <a:r>
              <a:rPr lang="ru-RU" b="1" dirty="0" smtClean="0">
                <a:solidFill>
                  <a:schemeClr val="bg1"/>
                </a:solidFill>
              </a:rPr>
              <a:t>Примеры ответов</a:t>
            </a:r>
          </a:p>
        </p:txBody>
      </p:sp>
      <p:sp>
        <p:nvSpPr>
          <p:cNvPr id="7" name="TextBox 6"/>
          <p:cNvSpPr txBox="1"/>
          <p:nvPr/>
        </p:nvSpPr>
        <p:spPr>
          <a:xfrm>
            <a:off x="9330379" y="1809239"/>
            <a:ext cx="2588922" cy="784830"/>
          </a:xfrm>
          <a:prstGeom prst="rect">
            <a:avLst/>
          </a:prstGeom>
          <a:solidFill>
            <a:srgbClr val="93A9BB"/>
          </a:solidFill>
        </p:spPr>
        <p:txBody>
          <a:bodyPr wrap="square" lIns="36000" tIns="36000" rIns="36000" bIns="0" rtlCol="0">
            <a:spAutoFit/>
          </a:bodyPr>
          <a:lstStyle/>
          <a:p>
            <a:pPr marL="171450" indent="-171450">
              <a:buClr>
                <a:schemeClr val="bg1"/>
              </a:buClr>
              <a:buSzPct val="150000"/>
              <a:buFont typeface="Arial" panose="020B0604020202020204" pitchFamily="34" charset="0"/>
              <a:buChar char="•"/>
            </a:pPr>
            <a:r>
              <a:rPr lang="ru-RU" sz="1200" dirty="0" smtClean="0">
                <a:solidFill>
                  <a:schemeClr val="bg1"/>
                </a:solidFill>
              </a:rPr>
              <a:t>Монокультуры и биологическое разнообразие</a:t>
            </a:r>
          </a:p>
          <a:p>
            <a:pPr marL="171450" indent="-171450">
              <a:buClr>
                <a:schemeClr val="bg1"/>
              </a:buClr>
              <a:buSzPct val="150000"/>
              <a:buFont typeface="Arial" panose="020B0604020202020204" pitchFamily="34" charset="0"/>
              <a:buChar char="•"/>
            </a:pPr>
            <a:r>
              <a:rPr lang="ru-RU" sz="1200" dirty="0" smtClean="0">
                <a:solidFill>
                  <a:schemeClr val="bg1"/>
                </a:solidFill>
              </a:rPr>
              <a:t>Лекарственные препараты в сточных водах</a:t>
            </a:r>
          </a:p>
        </p:txBody>
      </p:sp>
      <p:sp>
        <p:nvSpPr>
          <p:cNvPr id="8" name="TextBox 7"/>
          <p:cNvSpPr txBox="1"/>
          <p:nvPr/>
        </p:nvSpPr>
        <p:spPr>
          <a:xfrm>
            <a:off x="9330379" y="2810713"/>
            <a:ext cx="2170741" cy="405683"/>
          </a:xfrm>
          <a:prstGeom prst="rect">
            <a:avLst/>
          </a:prstGeom>
          <a:solidFill>
            <a:srgbClr val="93A9BB"/>
          </a:solidFill>
        </p:spPr>
        <p:txBody>
          <a:bodyPr wrap="square" lIns="36000" tIns="36000" rIns="36000" bIns="0" rtlCol="0">
            <a:spAutoFit/>
          </a:bodyPr>
          <a:lstStyle/>
          <a:p>
            <a:pPr marL="171450" indent="-171450">
              <a:buClr>
                <a:schemeClr val="bg1"/>
              </a:buClr>
              <a:buSzPct val="150000"/>
              <a:buFont typeface="Arial" panose="020B0604020202020204" pitchFamily="34" charset="0"/>
              <a:buChar char="•"/>
            </a:pPr>
            <a:r>
              <a:rPr lang="ru-RU" sz="1200" dirty="0" smtClean="0">
                <a:solidFill>
                  <a:schemeClr val="bg1"/>
                </a:solidFill>
              </a:rPr>
              <a:t>Давление из-за рубежа</a:t>
            </a:r>
          </a:p>
          <a:p>
            <a:pPr marL="171450" indent="-171450">
              <a:buClr>
                <a:schemeClr val="bg1"/>
              </a:buClr>
              <a:buSzPct val="150000"/>
              <a:buFont typeface="Arial" panose="020B0604020202020204" pitchFamily="34" charset="0"/>
              <a:buChar char="•"/>
            </a:pPr>
            <a:r>
              <a:rPr lang="ru-RU" sz="1200" dirty="0" smtClean="0">
                <a:solidFill>
                  <a:schemeClr val="bg1"/>
                </a:solidFill>
              </a:rPr>
              <a:t>Промышленное лобби</a:t>
            </a:r>
          </a:p>
        </p:txBody>
      </p:sp>
      <p:sp>
        <p:nvSpPr>
          <p:cNvPr id="9" name="TextBox 8"/>
          <p:cNvSpPr txBox="1"/>
          <p:nvPr/>
        </p:nvSpPr>
        <p:spPr>
          <a:xfrm>
            <a:off x="9330378" y="3706317"/>
            <a:ext cx="2170741" cy="775015"/>
          </a:xfrm>
          <a:prstGeom prst="rect">
            <a:avLst/>
          </a:prstGeom>
          <a:solidFill>
            <a:srgbClr val="93A9BB"/>
          </a:solidFill>
        </p:spPr>
        <p:txBody>
          <a:bodyPr wrap="square" lIns="36000" tIns="36000" rIns="36000" bIns="0" rtlCol="0">
            <a:spAutoFit/>
          </a:bodyPr>
          <a:lstStyle/>
          <a:p>
            <a:pPr marL="171450" indent="-171450">
              <a:buClr>
                <a:schemeClr val="bg1"/>
              </a:buClr>
              <a:buSzPct val="150000"/>
              <a:buFont typeface="Arial" panose="020B0604020202020204" pitchFamily="34" charset="0"/>
              <a:buChar char="•"/>
            </a:pPr>
            <a:r>
              <a:rPr lang="ru-RU" sz="1200" dirty="0" smtClean="0">
                <a:solidFill>
                  <a:schemeClr val="bg1"/>
                </a:solidFill>
              </a:rPr>
              <a:t>Продовольственная безопасность</a:t>
            </a:r>
          </a:p>
          <a:p>
            <a:pPr marL="171450" indent="-171450">
              <a:buClr>
                <a:schemeClr val="bg1"/>
              </a:buClr>
              <a:buSzPct val="150000"/>
              <a:buFont typeface="Arial" panose="020B0604020202020204" pitchFamily="34" charset="0"/>
              <a:buChar char="•"/>
            </a:pPr>
            <a:r>
              <a:rPr lang="ru-RU" sz="1200" dirty="0" smtClean="0">
                <a:solidFill>
                  <a:schemeClr val="bg1"/>
                </a:solidFill>
              </a:rPr>
              <a:t>Пестициды</a:t>
            </a:r>
          </a:p>
          <a:p>
            <a:pPr marL="171450" indent="-171450">
              <a:buClr>
                <a:schemeClr val="bg1"/>
              </a:buClr>
              <a:buSzPct val="150000"/>
              <a:buFont typeface="Arial" panose="020B0604020202020204" pitchFamily="34" charset="0"/>
              <a:buChar char="•"/>
            </a:pPr>
            <a:r>
              <a:rPr lang="ru-RU" sz="1200" dirty="0" smtClean="0">
                <a:solidFill>
                  <a:schemeClr val="bg1"/>
                </a:solidFill>
              </a:rPr>
              <a:t>ГМО в продуктах питания</a:t>
            </a:r>
          </a:p>
        </p:txBody>
      </p:sp>
      <p:sp>
        <p:nvSpPr>
          <p:cNvPr id="10" name="TextBox 9"/>
          <p:cNvSpPr txBox="1"/>
          <p:nvPr/>
        </p:nvSpPr>
        <p:spPr>
          <a:xfrm>
            <a:off x="9330377" y="4727771"/>
            <a:ext cx="2170741" cy="405683"/>
          </a:xfrm>
          <a:prstGeom prst="rect">
            <a:avLst/>
          </a:prstGeom>
          <a:solidFill>
            <a:srgbClr val="93A9BB"/>
          </a:solidFill>
        </p:spPr>
        <p:txBody>
          <a:bodyPr wrap="square" lIns="36000" tIns="36000" rIns="36000" bIns="0" rtlCol="0">
            <a:spAutoFit/>
          </a:bodyPr>
          <a:lstStyle/>
          <a:p>
            <a:pPr marL="171450" indent="-171450">
              <a:buClr>
                <a:schemeClr val="bg1"/>
              </a:buClr>
              <a:buSzPct val="150000"/>
              <a:buFont typeface="Arial" panose="020B0604020202020204" pitchFamily="34" charset="0"/>
              <a:buChar char="•"/>
            </a:pPr>
            <a:r>
              <a:rPr lang="ru-RU" sz="1200" dirty="0" smtClean="0">
                <a:solidFill>
                  <a:schemeClr val="bg1"/>
                </a:solidFill>
              </a:rPr>
              <a:t>Потребители</a:t>
            </a:r>
          </a:p>
          <a:p>
            <a:pPr marL="171450" indent="-171450">
              <a:buClr>
                <a:schemeClr val="bg1"/>
              </a:buClr>
              <a:buSzPct val="150000"/>
              <a:buFont typeface="Arial" panose="020B0604020202020204" pitchFamily="34" charset="0"/>
              <a:buChar char="•"/>
            </a:pPr>
            <a:r>
              <a:rPr lang="ru-RU" sz="1200" dirty="0" smtClean="0">
                <a:solidFill>
                  <a:schemeClr val="bg1"/>
                </a:solidFill>
              </a:rPr>
              <a:t>Фермеры</a:t>
            </a:r>
          </a:p>
        </p:txBody>
      </p:sp>
      <p:sp>
        <p:nvSpPr>
          <p:cNvPr id="11" name="TextBox 10"/>
          <p:cNvSpPr txBox="1"/>
          <p:nvPr/>
        </p:nvSpPr>
        <p:spPr>
          <a:xfrm>
            <a:off x="9330377" y="5658378"/>
            <a:ext cx="2170741" cy="590349"/>
          </a:xfrm>
          <a:prstGeom prst="rect">
            <a:avLst/>
          </a:prstGeom>
          <a:solidFill>
            <a:srgbClr val="93A9BB"/>
          </a:solidFill>
        </p:spPr>
        <p:txBody>
          <a:bodyPr wrap="square" lIns="36000" tIns="36000" rIns="36000" bIns="0" rtlCol="0">
            <a:spAutoFit/>
          </a:bodyPr>
          <a:lstStyle/>
          <a:p>
            <a:pPr marL="171450" indent="-171450">
              <a:buClr>
                <a:schemeClr val="bg1"/>
              </a:buClr>
              <a:buSzPct val="150000"/>
              <a:buFont typeface="Arial" panose="020B0604020202020204" pitchFamily="34" charset="0"/>
              <a:buChar char="•"/>
            </a:pPr>
            <a:r>
              <a:rPr lang="ru-RU" sz="1200" dirty="0" smtClean="0">
                <a:solidFill>
                  <a:schemeClr val="bg1"/>
                </a:solidFill>
              </a:rPr>
              <a:t>США</a:t>
            </a:r>
          </a:p>
          <a:p>
            <a:pPr marL="171450" indent="-171450">
              <a:buClr>
                <a:schemeClr val="bg1"/>
              </a:buClr>
              <a:buSzPct val="150000"/>
              <a:buFont typeface="Arial" panose="020B0604020202020204" pitchFamily="34" charset="0"/>
              <a:buChar char="•"/>
            </a:pPr>
            <a:r>
              <a:rPr lang="ru-RU" sz="1200" dirty="0" smtClean="0">
                <a:solidFill>
                  <a:schemeClr val="bg1"/>
                </a:solidFill>
              </a:rPr>
              <a:t>Развивающиеся страны</a:t>
            </a:r>
          </a:p>
          <a:p>
            <a:pPr marL="171450" indent="-171450">
              <a:buClr>
                <a:schemeClr val="bg1"/>
              </a:buClr>
              <a:buSzPct val="150000"/>
              <a:buFont typeface="Arial" panose="020B0604020202020204" pitchFamily="34" charset="0"/>
              <a:buChar char="•"/>
            </a:pPr>
            <a:r>
              <a:rPr lang="ru-RU" sz="1200" dirty="0" smtClean="0">
                <a:solidFill>
                  <a:schemeClr val="bg1"/>
                </a:solidFill>
              </a:rPr>
              <a:t>Европейский союз</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1799</TotalTime>
  <Words>1602</Words>
  <Application>Microsoft Office PowerPoint</Application>
  <PresentationFormat>Произвольный</PresentationFormat>
  <Paragraphs>207</Paragraphs>
  <Slides>18</Slides>
  <Notes>18</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18</vt:i4>
      </vt:variant>
    </vt:vector>
  </HeadingPairs>
  <TitlesOfParts>
    <vt:vector size="26" baseType="lpstr">
      <vt:lpstr>Arial</vt:lpstr>
      <vt:lpstr>Courier New</vt:lpstr>
      <vt:lpstr>Noto Sans Symbols</vt:lpstr>
      <vt:lpstr>Open Sans</vt:lpstr>
      <vt:lpstr>Gill Sans</vt:lpstr>
      <vt:lpstr>Trebuchet MS</vt:lpstr>
      <vt:lpstr>Calibri</vt:lpstr>
      <vt:lpstr>Simple Light</vt:lpstr>
      <vt:lpstr> ИССЛЕДОВАНИЕ И ПОВТОРНОЕ ИСПОЛЬЗОВАНИЕ НАУЧНОЙ ЛИТЕРАТУРЫ</vt:lpstr>
      <vt:lpstr>Обзор</vt:lpstr>
      <vt:lpstr>Учебные задачи</vt:lpstr>
      <vt:lpstr>Что такое поиск по источникам?</vt:lpstr>
      <vt:lpstr>1. Простой поиск — базовый поиск </vt:lpstr>
      <vt:lpstr>2. Систематическое исследование — формулирование запроса</vt:lpstr>
      <vt:lpstr>3. Движение по цепочке —  поиск методом «снежного кома»</vt:lpstr>
      <vt:lpstr>Это надо сделать!</vt:lpstr>
      <vt:lpstr>Вопросы</vt:lpstr>
      <vt:lpstr>Разработка стратегии поиска: обзор процесса</vt:lpstr>
      <vt:lpstr>Уточнение параметров поиска</vt:lpstr>
      <vt:lpstr>Поисковые фильтры</vt:lpstr>
      <vt:lpstr>Логические операторы</vt:lpstr>
      <vt:lpstr>Кавычки и специальные символы</vt:lpstr>
      <vt:lpstr>Ограничение поиска</vt:lpstr>
      <vt:lpstr>Резюме</vt:lpstr>
      <vt:lpstr>Приглашаем вас</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ИССЛЕДОВАНИЕ И ПОВТОРНОЕ ИСПОЛЬЗОВАНИЕ НАУЧНОЙ ЛИТЕРАТУРЫ</dc:title>
  <dc:creator>Marcia Mabhula</dc:creator>
  <cp:lastModifiedBy>Certified Windows</cp:lastModifiedBy>
  <cp:revision>21</cp:revision>
  <dcterms:created xsi:type="dcterms:W3CDTF">2020-02-14T15:04:15Z</dcterms:created>
  <dcterms:modified xsi:type="dcterms:W3CDTF">2020-12-21T13:55:30Z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A0BB84F7-A145-4170-9F51-41D9A6288484</vt:lpwstr>
  </property>
  <property fmtid="{D5CDD505-2E9C-101B-9397-08002B2CF9AE}" pid="6" name="ArticulateProjectFull">
    <vt:lpwstr>D:\R4Life\F2F Materials\20200403_M2_L2.2EN.Using information resources.ppta</vt:lpwstr>
  </property>
</Properties>
</file>