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Cambria Math" panose="02040503050406030204" pitchFamily="18" charset="0"/>
      <p:regular r:id="rId34"/>
    </p:embeddedFont>
    <p:embeddedFont>
      <p:font typeface="Open Sans" panose="020B0604020202020204"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YMG3C6o6C9GaZMzzGf60eRjiK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662"/>
    <a:srgbClr val="60B1B0"/>
    <a:srgbClr val="A95050"/>
    <a:srgbClr val="195887"/>
    <a:srgbClr val="346B94"/>
    <a:srgbClr val="20558A"/>
    <a:srgbClr val="ABB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42" d="100"/>
          <a:sy n="42" d="100"/>
        </p:scale>
        <p:origin x="310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1552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ure.com/news/bibliometrics-the-leiden-manifesto-for-research-metrics-1.1735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Visit: </a:t>
            </a:r>
            <a:r>
              <a:rPr lang="en-US" u="sng">
                <a:solidFill>
                  <a:schemeClr val="hlink"/>
                </a:solidFill>
                <a:hlinkClick r:id="rId3"/>
              </a:rPr>
              <a:t>https://www.nature.com/news/bibliometrics-the-leiden-manifesto-for-research-metrics-1.17351</a:t>
            </a:r>
            <a:endParaRPr/>
          </a:p>
        </p:txBody>
      </p:sp>
      <p:sp>
        <p:nvSpPr>
          <p:cNvPr id="161" name="Google Shape;1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Bibliometrics have been widely used in the quantitative approach for research assessment. They are also used in the study of history and sociology of science, information organization and management, and science policy.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189" name="Google Shape;1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197" name="Google Shape;1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a:solidFill>
                  <a:schemeClr val="dk1"/>
                </a:solidFill>
                <a:latin typeface="Open Sans"/>
                <a:ea typeface="Open Sans"/>
                <a:cs typeface="Open Sans"/>
                <a:sym typeface="Open Sans"/>
              </a:rPr>
              <a:t>However, many evaluation bodies use it to evaluate the performance of a researcher, making the assumption that articles published in journal with a high JIF would have more impact.</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DORA and the Leiden Manifesto both pointed out the faults of this approach</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Example shows the calculation for a JIF in 2015</a:t>
            </a:r>
            <a:endParaRPr/>
          </a:p>
        </p:txBody>
      </p:sp>
      <p:sp>
        <p:nvSpPr>
          <p:cNvPr id="221" name="Google Shape;22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 h-index is defined as the maximum value of h such that the given author/journal has published h papers that have each been cited at least </a:t>
            </a:r>
            <a:r>
              <a:rPr lang="en-US" b="1"/>
              <a:t>h</a:t>
            </a:r>
            <a:r>
              <a:rPr lang="en-US"/>
              <a:t> times.”</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However, </a:t>
            </a:r>
            <a:r>
              <a:rPr lang="en-US" sz="1200" b="0" i="1" u="none" strike="noStrike" cap="none">
                <a:solidFill>
                  <a:schemeClr val="dk1"/>
                </a:solidFill>
                <a:latin typeface="Calibri"/>
                <a:ea typeface="Calibri"/>
                <a:cs typeface="Calibri"/>
                <a:sym typeface="Calibri"/>
              </a:rPr>
              <a:t>h</a:t>
            </a:r>
            <a:r>
              <a:rPr lang="en-US" sz="1200" b="0" i="0" u="none" strike="noStrike" cap="none">
                <a:solidFill>
                  <a:schemeClr val="dk1"/>
                </a:solidFill>
                <a:latin typeface="Calibri"/>
                <a:ea typeface="Calibri"/>
                <a:cs typeface="Calibri"/>
                <a:sym typeface="Calibri"/>
              </a:rPr>
              <a:t>-index is arbitrary and not normalized to research field. It also favors senior researchers and older publications.</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Example shows a graphical presentation of h-index.</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a:p>
            <a:pPr marL="171450" lvl="0" indent="-82550" algn="l" rtl="0">
              <a:lnSpc>
                <a:spcPct val="100000"/>
              </a:lnSpc>
              <a:spcBef>
                <a:spcPts val="0"/>
              </a:spcBef>
              <a:spcAft>
                <a:spcPts val="0"/>
              </a:spcAft>
              <a:buSzPts val="1400"/>
              <a:buFont typeface="Arial"/>
              <a:buNone/>
            </a:pPr>
            <a:endParaRPr/>
          </a:p>
        </p:txBody>
      </p:sp>
      <p:sp>
        <p:nvSpPr>
          <p:cNvPr id="231" name="Google Shape;23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Altmetrics are considered to be complementary to the citation-based metrics. These indicators track immediate attention ,i.e., viewed, tweeted, discussed, saved, recommended, reported.</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Altmetrics are not yet widely incorporated into research assessment. However, there have many proponents. A few organizations have incorporated Altmetrics into review for promotion, the Mayo Clinic in the United States being an example.</a:t>
            </a:r>
            <a:endParaRPr/>
          </a:p>
          <a:p>
            <a:pPr marL="171450" lvl="0" indent="-8255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a:p>
        </p:txBody>
      </p:sp>
      <p:sp>
        <p:nvSpPr>
          <p:cNvPr id="241" name="Google Shape;24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Web of Science - A platform providing access to multidisciplinary and regional citation indexes; specialist subject indexes; a patent family index; and an index to scientific data sets. The Web of Science provides a common search language, navigation environment, and data structure allowing researchers to search broadly across disparate resources and use the citation connections inherent to the index to navigate to relevant research results and measure impact</a:t>
            </a:r>
            <a:endParaRPr/>
          </a:p>
          <a:p>
            <a:pPr marL="171450" lvl="0" indent="-171450" algn="l" rtl="0">
              <a:lnSpc>
                <a:spcPct val="100000"/>
              </a:lnSpc>
              <a:spcBef>
                <a:spcPts val="0"/>
              </a:spcBef>
              <a:spcAft>
                <a:spcPts val="0"/>
              </a:spcAft>
              <a:buSzPts val="1400"/>
              <a:buFont typeface="Arial"/>
              <a:buChar char="•"/>
            </a:pPr>
            <a:r>
              <a:rPr lang="en-US"/>
              <a:t>Scopus - With over 1.4 billion cited references now on Scopus, each paper indexed has, on average, 10-15% more citations than our nearest competitor. More cited references mean: more extensive bibliometric and historic trend analysis, more complete author profiles, improved h-index measures for authors who began publishing prior to 1996</a:t>
            </a:r>
            <a:endParaRPr/>
          </a:p>
        </p:txBody>
      </p:sp>
      <p:sp>
        <p:nvSpPr>
          <p:cNvPr id="268" name="Google Shape;26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Authors can find out who is citing their publications, graph citations over time, and compute several citation metrics.</a:t>
            </a:r>
            <a:endParaRPr/>
          </a:p>
          <a:p>
            <a:pPr marL="171450" marR="0" lvl="0" indent="-171450" algn="l" rtl="0">
              <a:lnSpc>
                <a:spcPct val="100000"/>
              </a:lnSpc>
              <a:spcBef>
                <a:spcPts val="0"/>
              </a:spcBef>
              <a:spcAft>
                <a:spcPts val="0"/>
              </a:spcAft>
              <a:buClr>
                <a:srgbClr val="000000"/>
              </a:buClr>
              <a:buSzPts val="1400"/>
              <a:buFont typeface="Arial"/>
              <a:buChar char="•"/>
            </a:pPr>
            <a:r>
              <a:rPr lang="en-US"/>
              <a:t> </a:t>
            </a:r>
            <a:r>
              <a:rPr lang="en-US">
                <a:solidFill>
                  <a:schemeClr val="dk1"/>
                </a:solidFill>
                <a:latin typeface="Open Sans"/>
                <a:ea typeface="Open Sans"/>
                <a:cs typeface="Open Sans"/>
                <a:sym typeface="Open Sans"/>
              </a:rPr>
              <a:t>Anyone can create a Google profile to search for all citations in Google Scholar published by a researcher or a research organization.</a:t>
            </a:r>
            <a:endParaRPr/>
          </a:p>
          <a:p>
            <a:pPr marL="171450" marR="0" lvl="0" indent="-82550" algn="l" rtl="0">
              <a:lnSpc>
                <a:spcPct val="100000"/>
              </a:lnSpc>
              <a:spcBef>
                <a:spcPts val="0"/>
              </a:spcBef>
              <a:spcAft>
                <a:spcPts val="0"/>
              </a:spcAft>
              <a:buClr>
                <a:srgbClr val="000000"/>
              </a:buClr>
              <a:buSzPts val="1400"/>
              <a:buFont typeface="Arial"/>
              <a:buNone/>
            </a:pPr>
            <a:endParaRPr>
              <a:solidFill>
                <a:schemeClr val="dk1"/>
              </a:solidFill>
              <a:latin typeface="Open Sans"/>
              <a:ea typeface="Open Sans"/>
              <a:cs typeface="Open Sans"/>
              <a:sym typeface="Open Sans"/>
            </a:endParaRPr>
          </a:p>
          <a:p>
            <a:pPr marL="171450" marR="0" lvl="0" indent="-171450" algn="l" rtl="0">
              <a:lnSpc>
                <a:spcPct val="100000"/>
              </a:lnSpc>
              <a:spcBef>
                <a:spcPts val="0"/>
              </a:spcBef>
              <a:spcAft>
                <a:spcPts val="0"/>
              </a:spcAft>
              <a:buClr>
                <a:srgbClr val="000000"/>
              </a:buClr>
              <a:buSzPts val="1400"/>
              <a:buFont typeface="Arial"/>
              <a:buChar char="•"/>
            </a:pPr>
            <a:r>
              <a:rPr lang="en-US">
                <a:solidFill>
                  <a:schemeClr val="dk1"/>
                </a:solidFill>
                <a:latin typeface="Open Sans"/>
                <a:ea typeface="Open Sans"/>
                <a:cs typeface="Open Sans"/>
                <a:sym typeface="Open Sans"/>
              </a:rPr>
              <a:t>Go live; </a:t>
            </a:r>
            <a:r>
              <a:rPr lang="en-US" u="sng">
                <a:solidFill>
                  <a:schemeClr val="hlink"/>
                </a:solidFill>
                <a:hlinkClick r:id="rId3"/>
              </a:rPr>
              <a:t>https://scholar.google.com</a:t>
            </a:r>
            <a:endParaRPr>
              <a:solidFill>
                <a:schemeClr val="dk1"/>
              </a:solidFill>
              <a:latin typeface="Open Sans"/>
              <a:ea typeface="Open Sans"/>
              <a:cs typeface="Open Sans"/>
              <a:sym typeface="Open Sans"/>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292" name="Google Shape;2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This lesson introduces the concept of and recent developments in research assessment in academia. Commonly used methodologies in research impact analysis, including bibliometric indicators, are introduced. An overview of prominent tools and services for research assessment are also included. Please note that some examples of bibliometric analysis are covered in Lesson 3.7 on Citation databases.</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Research impact is further described as “…when the knowledge generated by our research contributes to, benefits and influences society, culture, our environment and the economy.</a:t>
            </a:r>
            <a:endParaRPr/>
          </a:p>
          <a:p>
            <a:pPr marL="171450" marR="0" lvl="0" indent="-171450" algn="l" rtl="0">
              <a:lnSpc>
                <a:spcPct val="100000"/>
              </a:lnSpc>
              <a:spcBef>
                <a:spcPts val="0"/>
              </a:spcBef>
              <a:spcAft>
                <a:spcPts val="0"/>
              </a:spcAft>
              <a:buClr>
                <a:srgbClr val="000000"/>
              </a:buClr>
              <a:buSzPts val="1400"/>
              <a:buFont typeface="Arial"/>
              <a:buChar char="•"/>
            </a:pPr>
            <a:r>
              <a:rPr lang="en-US"/>
              <a:t>Even though research is linked to the research done researchers, it goes beyond academia.</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Impact is assessed alongside research outputs and environment to provide an evaluation of research taking place within an institution.</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Some of the key areas of research impact include; Cultural impact, Economic impact, Environmental impact, Social impact, Impact on health and wellbeing, Policy influence and change</a:t>
            </a:r>
            <a:endParaRPr/>
          </a:p>
          <a:p>
            <a:pPr marL="171450" lvl="0" indent="-8255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For a research organization, such as a university, impact evaluation of all its research output enables the organization to gain an overall understanding of its performance. This helps to monitor and disseminate its contributions to society.    </a:t>
            </a:r>
            <a:endParaRPr dirty="0"/>
          </a:p>
          <a:p>
            <a:pPr marL="171450" lvl="0" indent="-171450" algn="l" rtl="0">
              <a:lnSpc>
                <a:spcPct val="100000"/>
              </a:lnSpc>
              <a:spcBef>
                <a:spcPts val="0"/>
              </a:spcBef>
              <a:spcAft>
                <a:spcPts val="0"/>
              </a:spcAft>
              <a:buSzPts val="1400"/>
              <a:buFont typeface="Arial"/>
              <a:buChar char="•"/>
            </a:pPr>
            <a:r>
              <a:rPr lang="en-US" dirty="0"/>
              <a:t>For research funders, impact evaluation of the research they supported enables them to understand the return on their investment, helping them to allocate funding to what is most impactful and identify the trend of research for future investment. </a:t>
            </a:r>
            <a:endParaRPr dirty="0"/>
          </a:p>
          <a:p>
            <a:pPr marL="0" lvl="0" indent="0" algn="l" rtl="0">
              <a:lnSpc>
                <a:spcPct val="100000"/>
              </a:lnSpc>
              <a:spcBef>
                <a:spcPts val="0"/>
              </a:spcBef>
              <a:spcAft>
                <a:spcPts val="0"/>
              </a:spcAft>
              <a:buSzPts val="1400"/>
              <a:buNone/>
            </a:pPr>
            <a:endParaRPr dirty="0"/>
          </a:p>
        </p:txBody>
      </p:sp>
      <p:sp>
        <p:nvSpPr>
          <p:cNvPr id="109" name="Google Shape;10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Once scholarly manuscripts have passed peer review, research publications are then often the primary measure of a researcher's work (hence the phrase "publish or perish").</a:t>
            </a:r>
            <a:endParaRPr/>
          </a:p>
          <a:p>
            <a:pPr marL="171450" lvl="0" indent="-171450" algn="l" rtl="0">
              <a:lnSpc>
                <a:spcPct val="100000"/>
              </a:lnSpc>
              <a:spcBef>
                <a:spcPts val="0"/>
              </a:spcBef>
              <a:spcAft>
                <a:spcPts val="0"/>
              </a:spcAft>
              <a:buSzPts val="1400"/>
              <a:buFont typeface="Arial"/>
              <a:buChar char="•"/>
            </a:pPr>
            <a:r>
              <a:rPr lang="en-US"/>
              <a:t>However, assessing the quality of publications is difficult and subjective. Although some general assessment exercises use peer review, general assessment is often based on </a:t>
            </a:r>
            <a:r>
              <a:rPr lang="en-US" b="1"/>
              <a:t>metrics</a:t>
            </a:r>
            <a:r>
              <a:rPr lang="en-US"/>
              <a:t> such as the number of citations publications (H-index)or even the perceived level of prestige of the journal it was published in (Journal Impact Factor).</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27" name="Google Shape;12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rgbClr val="586F7C"/>
                </a:solidFill>
                <a:latin typeface="Open Sans"/>
                <a:ea typeface="Open Sans"/>
                <a:cs typeface="Open Sans"/>
                <a:sym typeface="Open Sans"/>
              </a:rPr>
              <a:t>The Declaration on Research Assessment (DORA) general statement.</a:t>
            </a:r>
            <a:endParaRPr/>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10 Principles are available in the next slide</a:t>
            </a:r>
            <a:endParaRPr/>
          </a:p>
        </p:txBody>
      </p:sp>
      <p:sp>
        <p:nvSpPr>
          <p:cNvPr id="153" name="Google Shape;1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deed.r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2" y="3888788"/>
            <a:ext cx="12192000" cy="106421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ctr" rtl="0">
              <a:lnSpc>
                <a:spcPct val="100000"/>
              </a:lnSpc>
              <a:spcBef>
                <a:spcPts val="0"/>
              </a:spcBef>
              <a:spcAft>
                <a:spcPts val="0"/>
              </a:spcAft>
              <a:buClr>
                <a:srgbClr val="FFFFFF"/>
              </a:buClr>
              <a:buSzPts val="3600"/>
              <a:buNone/>
            </a:pPr>
            <a:r>
              <a:rPr lang="ru-RU" sz="3330" dirty="0">
                <a:solidFill>
                  <a:srgbClr val="004890"/>
                </a:solidFill>
                <a:latin typeface="Open Sans"/>
                <a:ea typeface="Open Sans"/>
                <a:cs typeface="Open Sans"/>
                <a:sym typeface="Open Sans"/>
              </a:rPr>
              <a:t>ОЦЕНКА КАЧЕСТВА ИССЛЕДОВАТЕЛЬСКОЙ </a:t>
            </a:r>
            <a:r>
              <a:rPr lang="ru-RU" sz="3330">
                <a:solidFill>
                  <a:srgbClr val="004890"/>
                </a:solidFill>
                <a:latin typeface="Open Sans"/>
                <a:ea typeface="Open Sans"/>
                <a:cs typeface="Open Sans"/>
                <a:sym typeface="Open Sans"/>
              </a:rPr>
              <a:t>РАБОТЫ </a:t>
            </a:r>
            <a:br>
              <a:rPr lang="en-US" sz="3330">
                <a:solidFill>
                  <a:srgbClr val="004890"/>
                </a:solidFill>
                <a:latin typeface="Open Sans"/>
                <a:ea typeface="Open Sans"/>
                <a:cs typeface="Open Sans"/>
                <a:sym typeface="Open Sans"/>
              </a:rPr>
            </a:br>
            <a:r>
              <a:rPr lang="ru-RU" sz="3330">
                <a:solidFill>
                  <a:srgbClr val="004890"/>
                </a:solidFill>
                <a:latin typeface="Open Sans"/>
                <a:ea typeface="Open Sans"/>
                <a:cs typeface="Open Sans"/>
                <a:sym typeface="Open Sans"/>
              </a:rPr>
              <a:t>И </a:t>
            </a:r>
            <a:r>
              <a:rPr lang="ru-RU" sz="3330" dirty="0">
                <a:solidFill>
                  <a:srgbClr val="004890"/>
                </a:solidFill>
                <a:latin typeface="Open Sans"/>
                <a:ea typeface="Open Sans"/>
                <a:cs typeface="Open Sans"/>
                <a:sym typeface="Open Sans"/>
              </a:rPr>
              <a:t>БИБЛИОМЕТРИЯ</a:t>
            </a:r>
            <a:endParaRPr sz="185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Open Sans"/>
                <a:ea typeface="Open Sans"/>
                <a:cs typeface="Open Sans"/>
                <a:sym typeface="Open Sans"/>
              </a:rPr>
            </a:br>
            <a:r>
              <a:rPr lang="ru-RU" sz="3563" b="1" dirty="0">
                <a:solidFill>
                  <a:srgbClr val="004890"/>
                </a:solidFill>
                <a:latin typeface="Open Sans"/>
                <a:ea typeface="Open Sans"/>
                <a:cs typeface="Open Sans"/>
                <a:sym typeface="Open Sans"/>
              </a:rPr>
              <a:t>НАУЧНАЯ КОММУНИКАЦИЯ</a:t>
            </a:r>
            <a:r>
              <a:rPr lang="en-US" sz="3563" b="1" dirty="0">
                <a:solidFill>
                  <a:srgbClr val="004890"/>
                </a:solidFill>
                <a:latin typeface="Open Sans"/>
                <a:ea typeface="Open Sans"/>
                <a:cs typeface="Open Sans"/>
                <a:sym typeface="Open Sans"/>
              </a:rPr>
              <a:t> </a:t>
            </a:r>
            <a:br>
              <a:rPr lang="en-US" sz="3563" b="1" dirty="0">
                <a:solidFill>
                  <a:srgbClr val="004890"/>
                </a:solidFill>
                <a:latin typeface="Open Sans"/>
                <a:ea typeface="Open Sans"/>
                <a:cs typeface="Open Sans"/>
                <a:sym typeface="Open Sans"/>
              </a:rPr>
            </a:br>
            <a:r>
              <a:rPr lang="ru-RU" sz="3563" b="1" dirty="0">
                <a:solidFill>
                  <a:srgbClr val="004890"/>
                </a:solidFill>
                <a:latin typeface="Open Sans"/>
                <a:ea typeface="Open Sans"/>
                <a:cs typeface="Open Sans"/>
                <a:sym typeface="Open Sans"/>
              </a:rPr>
              <a:t>И ПАРТНЕРСТВО</a:t>
            </a:r>
            <a:r>
              <a:rPr lang="en-US" sz="3563" b="1" dirty="0">
                <a:solidFill>
                  <a:srgbClr val="004890"/>
                </a:solidFill>
                <a:latin typeface="Open Sans"/>
                <a:ea typeface="Open Sans"/>
                <a:cs typeface="Open Sans"/>
                <a:sym typeface="Open Sans"/>
              </a:rPr>
              <a:t> RESEARCH4LIFE</a:t>
            </a:r>
            <a:br>
              <a:rPr lang="en-US" sz="3888" b="1" dirty="0">
                <a:solidFill>
                  <a:srgbClr val="004890"/>
                </a:solidFill>
                <a:latin typeface="Arial Rounded"/>
                <a:ea typeface="Arial Rounded"/>
                <a:cs typeface="Arial Rounded"/>
                <a:sym typeface="Arial Rounded"/>
              </a:rPr>
            </a:br>
            <a:endParaRPr sz="3888" b="1" dirty="0">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SzPts val="1800"/>
            </a:pPr>
            <a:r>
              <a:rPr lang="ru-RU" sz="1800" b="1" dirty="0">
                <a:solidFill>
                  <a:schemeClr val="lt1"/>
                </a:solidFill>
                <a:latin typeface="Open Sans"/>
                <a:ea typeface="Open Sans"/>
                <a:cs typeface="Open Sans"/>
                <a:sym typeface="Open Sans"/>
              </a:rPr>
              <a:t>Research4Life — государственно-частное партнерство, объединяющее пять программ:</a:t>
            </a: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0" y="484847"/>
            <a:ext cx="7895492"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None/>
            </a:pPr>
            <a:r>
              <a:rPr lang="en-US" sz="3330" dirty="0">
                <a:solidFill>
                  <a:schemeClr val="dk1"/>
                </a:solidFill>
                <a:latin typeface="Open Sans"/>
                <a:ea typeface="Open Sans"/>
                <a:cs typeface="Open Sans"/>
                <a:sym typeface="Open Sans"/>
              </a:rPr>
              <a:t>10 </a:t>
            </a:r>
            <a:r>
              <a:rPr lang="ru-RU" sz="3330" dirty="0">
                <a:solidFill>
                  <a:schemeClr val="dk1"/>
                </a:solidFill>
                <a:latin typeface="Open Sans"/>
                <a:ea typeface="Open Sans"/>
                <a:cs typeface="Open Sans"/>
                <a:sym typeface="Open Sans"/>
              </a:rPr>
              <a:t>принципов </a:t>
            </a:r>
            <a:r>
              <a:rPr lang="ru-RU" sz="3330">
                <a:solidFill>
                  <a:schemeClr val="dk1"/>
                </a:solidFill>
                <a:latin typeface="Open Sans"/>
                <a:ea typeface="Open Sans"/>
                <a:cs typeface="Open Sans"/>
                <a:sym typeface="Open Sans"/>
              </a:rPr>
              <a:t>сбалансированной </a:t>
            </a:r>
            <a:br>
              <a:rPr lang="ru-RU" sz="3330">
                <a:solidFill>
                  <a:schemeClr val="dk1"/>
                </a:solidFill>
                <a:latin typeface="Open Sans"/>
                <a:ea typeface="Open Sans"/>
                <a:cs typeface="Open Sans"/>
                <a:sym typeface="Open Sans"/>
              </a:rPr>
            </a:br>
            <a:r>
              <a:rPr lang="ru-RU" sz="3330">
                <a:solidFill>
                  <a:schemeClr val="dk1"/>
                </a:solidFill>
                <a:latin typeface="Open Sans"/>
                <a:ea typeface="Open Sans"/>
                <a:cs typeface="Open Sans"/>
                <a:sym typeface="Open Sans"/>
              </a:rPr>
              <a:t>и </a:t>
            </a:r>
            <a:r>
              <a:rPr lang="ru-RU" sz="3330" dirty="0">
                <a:solidFill>
                  <a:schemeClr val="dk1"/>
                </a:solidFill>
                <a:latin typeface="Open Sans"/>
                <a:ea typeface="Open Sans"/>
                <a:cs typeface="Open Sans"/>
                <a:sym typeface="Open Sans"/>
              </a:rPr>
              <a:t>эффективной оценки исследований</a:t>
            </a:r>
            <a:endParaRPr sz="3330" dirty="0">
              <a:solidFill>
                <a:schemeClr val="dk1"/>
              </a:solidFill>
              <a:latin typeface="Open Sans"/>
              <a:ea typeface="Open Sans"/>
              <a:cs typeface="Open Sans"/>
              <a:sym typeface="Open Sans"/>
            </a:endParaRPr>
          </a:p>
        </p:txBody>
      </p:sp>
      <p:grpSp>
        <p:nvGrpSpPr>
          <p:cNvPr id="164" name="Google Shape;164;p10"/>
          <p:cNvGrpSpPr/>
          <p:nvPr/>
        </p:nvGrpSpPr>
        <p:grpSpPr>
          <a:xfrm>
            <a:off x="298937" y="1760791"/>
            <a:ext cx="11676186" cy="4729753"/>
            <a:chOff x="0" y="2329"/>
            <a:chExt cx="11676186" cy="4729753"/>
          </a:xfrm>
        </p:grpSpPr>
        <p:sp>
          <p:nvSpPr>
            <p:cNvPr id="165" name="Google Shape;165;p10"/>
            <p:cNvSpPr/>
            <p:nvPr/>
          </p:nvSpPr>
          <p:spPr>
            <a:xfrm>
              <a:off x="0" y="2329"/>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6" name="Google Shape;166;p10"/>
            <p:cNvSpPr txBox="1"/>
            <p:nvPr/>
          </p:nvSpPr>
          <p:spPr>
            <a:xfrm>
              <a:off x="22467" y="24796"/>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1. </a:t>
              </a:r>
              <a:r>
                <a:rPr lang="ru-RU" sz="1800" b="0" i="0" u="none" strike="noStrike" cap="none" dirty="0">
                  <a:solidFill>
                    <a:schemeClr val="dk1"/>
                  </a:solidFill>
                  <a:latin typeface="Open Sans"/>
                  <a:ea typeface="Open Sans"/>
                  <a:cs typeface="Open Sans"/>
                  <a:sym typeface="Open Sans"/>
                </a:rPr>
                <a:t>Количественная оценка должна дополнять качественную экспертную оценку.</a:t>
              </a:r>
              <a:endParaRPr sz="1800" b="0" i="0" u="none" strike="noStrike" cap="none" dirty="0">
                <a:solidFill>
                  <a:schemeClr val="dk1"/>
                </a:solidFill>
                <a:latin typeface="Open Sans"/>
                <a:ea typeface="Open Sans"/>
                <a:cs typeface="Open Sans"/>
                <a:sym typeface="Open Sans"/>
              </a:endParaRPr>
            </a:p>
          </p:txBody>
        </p:sp>
        <p:sp>
          <p:nvSpPr>
            <p:cNvPr id="167" name="Google Shape;167;p10"/>
            <p:cNvSpPr/>
            <p:nvPr/>
          </p:nvSpPr>
          <p:spPr>
            <a:xfrm>
              <a:off x="0" y="476721"/>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8" name="Google Shape;168;p10"/>
            <p:cNvSpPr txBox="1"/>
            <p:nvPr/>
          </p:nvSpPr>
          <p:spPr>
            <a:xfrm>
              <a:off x="22467" y="499188"/>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2. </a:t>
              </a:r>
              <a:r>
                <a:rPr lang="ru-RU" sz="1800" b="0" i="0" u="none" strike="noStrike" cap="none" dirty="0">
                  <a:solidFill>
                    <a:schemeClr val="dk1"/>
                  </a:solidFill>
                  <a:latin typeface="Open Sans"/>
                  <a:ea typeface="Open Sans"/>
                  <a:cs typeface="Open Sans"/>
                  <a:sym typeface="Open Sans"/>
                </a:rPr>
                <a:t>Научная работа должна </a:t>
              </a:r>
              <a:r>
                <a:rPr lang="ru-RU" sz="1800" dirty="0">
                  <a:solidFill>
                    <a:schemeClr val="dk1"/>
                  </a:solidFill>
                  <a:latin typeface="Open Sans"/>
                  <a:ea typeface="Open Sans"/>
                  <a:cs typeface="Open Sans"/>
                  <a:sym typeface="Open Sans"/>
                </a:rPr>
                <a:t>сопоставляться с исследовательскими задачами </a:t>
              </a:r>
              <a:r>
                <a:rPr lang="ru-RU" sz="1800" b="0" i="0" u="none" strike="noStrike" cap="none" dirty="0">
                  <a:solidFill>
                    <a:schemeClr val="dk1"/>
                  </a:solidFill>
                  <a:latin typeface="Open Sans"/>
                  <a:ea typeface="Open Sans"/>
                  <a:cs typeface="Open Sans"/>
                  <a:sym typeface="Open Sans"/>
                </a:rPr>
                <a:t>организации, группы или ученого</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chemeClr val="dk1"/>
                </a:solidFill>
                <a:latin typeface="Open Sans"/>
                <a:ea typeface="Open Sans"/>
                <a:cs typeface="Open Sans"/>
                <a:sym typeface="Open Sans"/>
              </a:endParaRPr>
            </a:p>
          </p:txBody>
        </p:sp>
        <p:sp>
          <p:nvSpPr>
            <p:cNvPr id="169" name="Google Shape;169;p10"/>
            <p:cNvSpPr/>
            <p:nvPr/>
          </p:nvSpPr>
          <p:spPr>
            <a:xfrm>
              <a:off x="0" y="951112"/>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70" name="Google Shape;170;p10"/>
            <p:cNvSpPr txBox="1"/>
            <p:nvPr/>
          </p:nvSpPr>
          <p:spPr>
            <a:xfrm>
              <a:off x="22467" y="973579"/>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3. </a:t>
              </a:r>
              <a:r>
                <a:rPr lang="ru-RU" sz="1800" b="0" i="0" u="none" strike="noStrike" cap="none" dirty="0">
                  <a:solidFill>
                    <a:schemeClr val="dk1"/>
                  </a:solidFill>
                  <a:latin typeface="Open Sans"/>
                  <a:ea typeface="Open Sans"/>
                  <a:cs typeface="Open Sans"/>
                  <a:sym typeface="Open Sans"/>
                </a:rPr>
                <a:t>Необходимо отстаивать научное качество исследований, важных для того или иного региона</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chemeClr val="dk1"/>
                </a:solidFill>
                <a:latin typeface="Open Sans"/>
                <a:ea typeface="Open Sans"/>
                <a:cs typeface="Open Sans"/>
                <a:sym typeface="Open Sans"/>
              </a:endParaRPr>
            </a:p>
          </p:txBody>
        </p:sp>
        <p:sp>
          <p:nvSpPr>
            <p:cNvPr id="171" name="Google Shape;171;p10"/>
            <p:cNvSpPr/>
            <p:nvPr/>
          </p:nvSpPr>
          <p:spPr>
            <a:xfrm>
              <a:off x="0" y="1425504"/>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72" name="Google Shape;172;p10"/>
            <p:cNvSpPr txBox="1"/>
            <p:nvPr/>
          </p:nvSpPr>
          <p:spPr>
            <a:xfrm>
              <a:off x="22467" y="1447971"/>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4. </a:t>
              </a:r>
              <a:r>
                <a:rPr lang="ru-RU" sz="1800" dirty="0">
                  <a:solidFill>
                    <a:schemeClr val="dk1"/>
                  </a:solidFill>
                  <a:latin typeface="Open Sans"/>
                  <a:ea typeface="Open Sans"/>
                  <a:cs typeface="Open Sans"/>
                  <a:sym typeface="Open Sans"/>
                </a:rPr>
                <a:t>Методология</a:t>
              </a:r>
              <a:r>
                <a:rPr lang="ru-RU" sz="1800" b="0" i="0" u="none" strike="noStrike" cap="none" dirty="0">
                  <a:solidFill>
                    <a:schemeClr val="dk1"/>
                  </a:solidFill>
                  <a:latin typeface="Open Sans"/>
                  <a:ea typeface="Open Sans"/>
                  <a:cs typeface="Open Sans"/>
                  <a:sym typeface="Open Sans"/>
                </a:rPr>
                <a:t> сбора данных и процессы анализа должны быть открытыми, прозрачными и простыми</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chemeClr val="dk1"/>
                </a:solidFill>
                <a:latin typeface="Open Sans"/>
                <a:ea typeface="Open Sans"/>
                <a:cs typeface="Open Sans"/>
                <a:sym typeface="Open Sans"/>
              </a:endParaRPr>
            </a:p>
          </p:txBody>
        </p:sp>
        <p:sp>
          <p:nvSpPr>
            <p:cNvPr id="173" name="Google Shape;173;p10"/>
            <p:cNvSpPr/>
            <p:nvPr/>
          </p:nvSpPr>
          <p:spPr>
            <a:xfrm>
              <a:off x="0" y="1899895"/>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74" name="Google Shape;174;p10"/>
            <p:cNvSpPr txBox="1"/>
            <p:nvPr/>
          </p:nvSpPr>
          <p:spPr>
            <a:xfrm>
              <a:off x="22467" y="1922362"/>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5</a:t>
              </a:r>
              <a:r>
                <a:rPr lang="en-US" sz="1800" b="0" i="0" u="none" strike="noStrike" cap="none">
                  <a:solidFill>
                    <a:schemeClr val="dk1"/>
                  </a:solidFill>
                  <a:latin typeface="Open Sans"/>
                  <a:ea typeface="Open Sans"/>
                  <a:cs typeface="Open Sans"/>
                  <a:sym typeface="Open Sans"/>
                </a:rPr>
                <a:t>. </a:t>
              </a:r>
              <a:r>
                <a:rPr lang="ru-RU" sz="1800" b="0" i="0" u="none" strike="noStrike" cap="none">
                  <a:solidFill>
                    <a:schemeClr val="dk1"/>
                  </a:solidFill>
                  <a:latin typeface="Open Sans"/>
                  <a:ea typeface="Open Sans"/>
                  <a:cs typeface="Open Sans"/>
                  <a:sym typeface="Open Sans"/>
                </a:rPr>
                <a:t>Следует давать оцениваемым </a:t>
              </a:r>
              <a:r>
                <a:rPr lang="ru-RU" sz="1800">
                  <a:solidFill>
                    <a:schemeClr val="dk1"/>
                  </a:solidFill>
                  <a:latin typeface="Open Sans"/>
                  <a:ea typeface="Open Sans"/>
                  <a:cs typeface="Open Sans"/>
                  <a:sym typeface="Open Sans"/>
                </a:rPr>
                <a:t>исследователям возможность </a:t>
              </a:r>
              <a:r>
                <a:rPr lang="ru-RU" sz="1800" b="0" i="0" u="none" strike="noStrike" cap="none" dirty="0">
                  <a:solidFill>
                    <a:schemeClr val="dk1"/>
                  </a:solidFill>
                  <a:latin typeface="Open Sans"/>
                  <a:ea typeface="Open Sans"/>
                  <a:cs typeface="Open Sans"/>
                  <a:sym typeface="Open Sans"/>
                </a:rPr>
                <a:t>проверять данные и результаты анализа.</a:t>
              </a:r>
              <a:endParaRPr sz="1800" b="0" i="0" u="none" strike="noStrike" cap="none" dirty="0">
                <a:solidFill>
                  <a:schemeClr val="dk1"/>
                </a:solidFill>
                <a:latin typeface="Open Sans"/>
                <a:ea typeface="Open Sans"/>
                <a:cs typeface="Open Sans"/>
                <a:sym typeface="Open Sans"/>
              </a:endParaRPr>
            </a:p>
          </p:txBody>
        </p:sp>
        <p:sp>
          <p:nvSpPr>
            <p:cNvPr id="175" name="Google Shape;175;p10"/>
            <p:cNvSpPr/>
            <p:nvPr/>
          </p:nvSpPr>
          <p:spPr>
            <a:xfrm>
              <a:off x="0" y="2374286"/>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76" name="Google Shape;176;p10"/>
            <p:cNvSpPr txBox="1"/>
            <p:nvPr/>
          </p:nvSpPr>
          <p:spPr>
            <a:xfrm>
              <a:off x="22467" y="2396753"/>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6. </a:t>
              </a:r>
              <a:r>
                <a:rPr lang="ru-RU" sz="1800" b="0" i="0" u="none" strike="noStrike" cap="none" dirty="0">
                  <a:solidFill>
                    <a:schemeClr val="dk1"/>
                  </a:solidFill>
                  <a:latin typeface="Open Sans"/>
                  <a:ea typeface="Open Sans"/>
                  <a:cs typeface="Open Sans"/>
                  <a:sym typeface="Open Sans"/>
                </a:rPr>
                <a:t>Дисциплины отличаются друг от друга с точки зрения практики публикаци</a:t>
              </a:r>
              <a:r>
                <a:rPr lang="ru-RU" sz="1800" dirty="0">
                  <a:solidFill>
                    <a:schemeClr val="dk1"/>
                  </a:solidFill>
                  <a:latin typeface="Open Sans"/>
                  <a:ea typeface="Open Sans"/>
                  <a:cs typeface="Open Sans"/>
                  <a:sym typeface="Open Sans"/>
                </a:rPr>
                <a:t>й и цитирования</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chemeClr val="dk1"/>
                </a:solidFill>
                <a:latin typeface="Open Sans"/>
                <a:ea typeface="Open Sans"/>
                <a:cs typeface="Open Sans"/>
                <a:sym typeface="Open Sans"/>
              </a:endParaRPr>
            </a:p>
          </p:txBody>
        </p:sp>
        <p:sp>
          <p:nvSpPr>
            <p:cNvPr id="177" name="Google Shape;177;p10"/>
            <p:cNvSpPr/>
            <p:nvPr/>
          </p:nvSpPr>
          <p:spPr>
            <a:xfrm>
              <a:off x="0" y="2848678"/>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78" name="Google Shape;178;p10"/>
            <p:cNvSpPr txBox="1"/>
            <p:nvPr/>
          </p:nvSpPr>
          <p:spPr>
            <a:xfrm>
              <a:off x="22467" y="2871145"/>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7. </a:t>
              </a:r>
              <a:r>
                <a:rPr lang="ru-RU" sz="1800" dirty="0">
                  <a:solidFill>
                    <a:schemeClr val="dk1"/>
                  </a:solidFill>
                  <a:latin typeface="Open Sans"/>
                  <a:ea typeface="Open Sans"/>
                  <a:cs typeface="Open Sans"/>
                  <a:sym typeface="Open Sans"/>
                </a:rPr>
                <a:t>Оценка отдельных ученых должна быть основана на качественном анализе их достижений</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chemeClr val="dk1"/>
                </a:solidFill>
                <a:latin typeface="Open Sans"/>
                <a:ea typeface="Open Sans"/>
                <a:cs typeface="Open Sans"/>
                <a:sym typeface="Open Sans"/>
              </a:endParaRPr>
            </a:p>
          </p:txBody>
        </p:sp>
        <p:sp>
          <p:nvSpPr>
            <p:cNvPr id="179" name="Google Shape;179;p10"/>
            <p:cNvSpPr/>
            <p:nvPr/>
          </p:nvSpPr>
          <p:spPr>
            <a:xfrm>
              <a:off x="0" y="3323069"/>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0" name="Google Shape;180;p10"/>
            <p:cNvSpPr txBox="1"/>
            <p:nvPr/>
          </p:nvSpPr>
          <p:spPr>
            <a:xfrm>
              <a:off x="22467" y="3345536"/>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8. </a:t>
              </a:r>
              <a:r>
                <a:rPr lang="ru-RU" sz="1800" b="0" i="0" u="none" strike="noStrike" cap="none" dirty="0">
                  <a:solidFill>
                    <a:schemeClr val="dk1"/>
                  </a:solidFill>
                  <a:latin typeface="Open Sans"/>
                  <a:ea typeface="Open Sans"/>
                  <a:cs typeface="Open Sans"/>
                  <a:sym typeface="Open Sans"/>
                </a:rPr>
                <a:t>Важно избегать неуместной конкретности и ложной точности</a:t>
              </a:r>
              <a:r>
                <a:rPr lang="en-US" sz="1800" b="0" i="0" u="none" strike="noStrike" cap="none" dirty="0">
                  <a:solidFill>
                    <a:schemeClr val="dk1"/>
                  </a:solidFill>
                  <a:latin typeface="Open Sans"/>
                  <a:ea typeface="Open Sans"/>
                  <a:cs typeface="Open Sans"/>
                  <a:sym typeface="Open Sans"/>
                </a:rPr>
                <a:t>. </a:t>
              </a:r>
              <a:endParaRPr sz="1800" b="0" i="0" u="none" strike="noStrike" cap="none" dirty="0">
                <a:solidFill>
                  <a:schemeClr val="dk1"/>
                </a:solidFill>
                <a:latin typeface="Open Sans"/>
                <a:ea typeface="Open Sans"/>
                <a:cs typeface="Open Sans"/>
                <a:sym typeface="Open Sans"/>
              </a:endParaRPr>
            </a:p>
          </p:txBody>
        </p:sp>
        <p:sp>
          <p:nvSpPr>
            <p:cNvPr id="181" name="Google Shape;181;p10"/>
            <p:cNvSpPr/>
            <p:nvPr/>
          </p:nvSpPr>
          <p:spPr>
            <a:xfrm>
              <a:off x="0" y="3797461"/>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0"/>
            <p:cNvSpPr txBox="1"/>
            <p:nvPr/>
          </p:nvSpPr>
          <p:spPr>
            <a:xfrm>
              <a:off x="22467" y="3819928"/>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9. </a:t>
              </a:r>
              <a:r>
                <a:rPr lang="ru-RU" sz="1800" b="0" i="0" u="none" strike="noStrike" cap="none" dirty="0">
                  <a:solidFill>
                    <a:schemeClr val="dk1"/>
                  </a:solidFill>
                  <a:latin typeface="Open Sans"/>
                  <a:ea typeface="Open Sans"/>
                  <a:cs typeface="Open Sans"/>
                  <a:sym typeface="Open Sans"/>
                </a:rPr>
                <a:t>Необходимо </a:t>
              </a:r>
              <a:r>
                <a:rPr lang="ru-RU" sz="1800">
                  <a:solidFill>
                    <a:schemeClr val="dk1"/>
                  </a:solidFill>
                  <a:latin typeface="Open Sans"/>
                  <a:ea typeface="Open Sans"/>
                  <a:cs typeface="Open Sans"/>
                  <a:sym typeface="Open Sans"/>
                </a:rPr>
                <a:t>признавать системное влияние </a:t>
              </a:r>
              <a:r>
                <a:rPr lang="ru-RU" sz="1800" b="0" i="0" u="none" strike="noStrike" cap="none" dirty="0">
                  <a:solidFill>
                    <a:schemeClr val="dk1"/>
                  </a:solidFill>
                  <a:latin typeface="Open Sans"/>
                  <a:ea typeface="Open Sans"/>
                  <a:cs typeface="Open Sans"/>
                  <a:sym typeface="Open Sans"/>
                </a:rPr>
                <a:t>оценок </a:t>
              </a:r>
              <a:r>
                <a:rPr lang="ru-RU" sz="1800" b="0" i="0" u="none" strike="noStrike" cap="none">
                  <a:solidFill>
                    <a:schemeClr val="dk1"/>
                  </a:solidFill>
                  <a:latin typeface="Open Sans"/>
                  <a:ea typeface="Open Sans"/>
                  <a:cs typeface="Open Sans"/>
                  <a:sym typeface="Open Sans"/>
                </a:rPr>
                <a:t>и показателей</a:t>
              </a:r>
              <a:r>
                <a:rPr lang="en-US" sz="1800" b="0" i="0" u="none" strike="noStrike" cap="none">
                  <a:solidFill>
                    <a:schemeClr val="dk1"/>
                  </a:solidFill>
                  <a:latin typeface="Open Sans"/>
                  <a:ea typeface="Open Sans"/>
                  <a:cs typeface="Open Sans"/>
                  <a:sym typeface="Open Sans"/>
                </a:rPr>
                <a:t>. </a:t>
              </a:r>
              <a:endParaRPr sz="1800" b="0" i="0" u="none" strike="noStrike" cap="none" dirty="0">
                <a:solidFill>
                  <a:schemeClr val="dk1"/>
                </a:solidFill>
                <a:latin typeface="Open Sans"/>
                <a:ea typeface="Open Sans"/>
                <a:cs typeface="Open Sans"/>
                <a:sym typeface="Open Sans"/>
              </a:endParaRPr>
            </a:p>
          </p:txBody>
        </p:sp>
        <p:sp>
          <p:nvSpPr>
            <p:cNvPr id="183" name="Google Shape;183;p10"/>
            <p:cNvSpPr/>
            <p:nvPr/>
          </p:nvSpPr>
          <p:spPr>
            <a:xfrm>
              <a:off x="0" y="4271852"/>
              <a:ext cx="11676186" cy="46023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4" name="Google Shape;184;p10"/>
            <p:cNvSpPr txBox="1"/>
            <p:nvPr/>
          </p:nvSpPr>
          <p:spPr>
            <a:xfrm>
              <a:off x="22467" y="4294319"/>
              <a:ext cx="11631252" cy="41529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a:ea typeface="Open Sans"/>
                  <a:cs typeface="Open Sans"/>
                  <a:sym typeface="Open Sans"/>
                </a:rPr>
                <a:t>10. </a:t>
              </a:r>
              <a:r>
                <a:rPr lang="ru-RU" sz="1800" b="0" i="0" u="none" strike="noStrike" cap="none" dirty="0">
                  <a:solidFill>
                    <a:schemeClr val="dk1"/>
                  </a:solidFill>
                  <a:latin typeface="Open Sans"/>
                  <a:ea typeface="Open Sans"/>
                  <a:cs typeface="Open Sans"/>
                  <a:sym typeface="Open Sans"/>
                </a:rPr>
                <a:t>Показатели следует регулярно пересматривать и актуализировать.</a:t>
              </a:r>
              <a:endParaRPr sz="1800" b="0" i="0" u="none" strike="noStrike" cap="none" dirty="0">
                <a:solidFill>
                  <a:schemeClr val="dk1"/>
                </a:solidFill>
                <a:latin typeface="Open Sans"/>
                <a:ea typeface="Open Sans"/>
                <a:cs typeface="Open Sans"/>
                <a:sym typeface="Open Sans"/>
              </a:endParaRPr>
            </a:p>
          </p:txBody>
        </p:sp>
      </p:grpSp>
      <p:sp>
        <p:nvSpPr>
          <p:cNvPr id="185" name="Google Shape;185;p10"/>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solidFill>
                  <a:schemeClr val="dk1"/>
                </a:solidFill>
              </a:rPr>
              <a:t>3/2/2020</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a:spLocks noGrp="1"/>
          </p:cNvSpPr>
          <p:nvPr>
            <p:ph type="title"/>
          </p:nvPr>
        </p:nvSpPr>
        <p:spPr>
          <a:xfrm>
            <a:off x="0" y="532472"/>
            <a:ext cx="8212015"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ru-RU" sz="3000" dirty="0" err="1">
                <a:solidFill>
                  <a:srgbClr val="586F7C"/>
                </a:solidFill>
                <a:latin typeface="Open Sans"/>
                <a:ea typeface="Open Sans"/>
                <a:cs typeface="Open Sans"/>
                <a:sym typeface="Open Sans"/>
              </a:rPr>
              <a:t>Библиометрия</a:t>
            </a:r>
            <a:r>
              <a:rPr lang="ru-RU" sz="3000" dirty="0">
                <a:solidFill>
                  <a:srgbClr val="586F7C"/>
                </a:solidFill>
                <a:latin typeface="Open Sans"/>
                <a:ea typeface="Open Sans"/>
                <a:cs typeface="Open Sans"/>
                <a:sym typeface="Open Sans"/>
              </a:rPr>
              <a:t> и показатели значимости результатов исследований</a:t>
            </a:r>
            <a:endParaRPr sz="3000" dirty="0">
              <a:solidFill>
                <a:srgbClr val="586F7C"/>
              </a:solidFill>
              <a:latin typeface="Open Sans"/>
              <a:ea typeface="Open Sans"/>
              <a:cs typeface="Open Sans"/>
              <a:sym typeface="Open Sans"/>
            </a:endParaRPr>
          </a:p>
        </p:txBody>
      </p:sp>
      <p:sp>
        <p:nvSpPr>
          <p:cNvPr id="192" name="Google Shape;192;p13"/>
          <p:cNvSpPr txBox="1">
            <a:spLocks noGrp="1"/>
          </p:cNvSpPr>
          <p:nvPr>
            <p:ph type="body" idx="1"/>
          </p:nvPr>
        </p:nvSpPr>
        <p:spPr>
          <a:xfrm>
            <a:off x="642221" y="1724098"/>
            <a:ext cx="9613800" cy="476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2000"/>
              <a:buNone/>
            </a:pPr>
            <a:r>
              <a:rPr lang="ru-RU" sz="2300" dirty="0" err="1">
                <a:solidFill>
                  <a:schemeClr val="dk1"/>
                </a:solidFill>
                <a:latin typeface="Open Sans"/>
                <a:ea typeface="Open Sans"/>
                <a:cs typeface="Open Sans"/>
                <a:sym typeface="Open Sans"/>
              </a:rPr>
              <a:t>Библиометрия</a:t>
            </a:r>
            <a:r>
              <a:rPr lang="ru-RU" sz="2300" dirty="0">
                <a:solidFill>
                  <a:schemeClr val="dk1"/>
                </a:solidFill>
                <a:latin typeface="Open Sans"/>
                <a:ea typeface="Open Sans"/>
                <a:cs typeface="Open Sans"/>
                <a:sym typeface="Open Sans"/>
              </a:rPr>
              <a:t> — количественный метод анализа исследований с использованием публикаций в качестве косвенной характеристики исследовательской работы</a:t>
            </a:r>
            <a:r>
              <a:rPr lang="en-US" sz="2300" dirty="0">
                <a:solidFill>
                  <a:schemeClr val="dk1"/>
                </a:solidFill>
                <a:latin typeface="Open Sans"/>
                <a:ea typeface="Open Sans"/>
                <a:cs typeface="Open Sans"/>
                <a:sym typeface="Open Sans"/>
              </a:rPr>
              <a:t>.</a:t>
            </a:r>
            <a:endParaRPr dirty="0"/>
          </a:p>
          <a:p>
            <a:pPr marL="0" lvl="0" indent="0" algn="l" rtl="0">
              <a:lnSpc>
                <a:spcPct val="100000"/>
              </a:lnSpc>
              <a:spcBef>
                <a:spcPts val="0"/>
              </a:spcBef>
              <a:spcAft>
                <a:spcPts val="0"/>
              </a:spcAft>
              <a:buClr>
                <a:schemeClr val="dk2"/>
              </a:buClr>
              <a:buSzPts val="2000"/>
              <a:buNone/>
            </a:pPr>
            <a:endParaRPr sz="2300" dirty="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2"/>
              </a:buClr>
              <a:buSzPts val="2000"/>
              <a:buNone/>
            </a:pPr>
            <a:r>
              <a:rPr lang="ru-RU" sz="2300" dirty="0">
                <a:solidFill>
                  <a:schemeClr val="dk1"/>
                </a:solidFill>
                <a:latin typeface="Open Sans"/>
                <a:ea typeface="Open Sans"/>
                <a:cs typeface="Open Sans"/>
                <a:sym typeface="Open Sans"/>
              </a:rPr>
              <a:t>Для оценки исследований применяются и другие метрики:</a:t>
            </a:r>
            <a:endParaRPr dirty="0"/>
          </a:p>
          <a:p>
            <a:pPr marL="914400" lvl="0" indent="-457200">
              <a:lnSpc>
                <a:spcPct val="100000"/>
              </a:lnSpc>
              <a:spcBef>
                <a:spcPts val="0"/>
              </a:spcBef>
              <a:buClr>
                <a:schemeClr val="dk2"/>
              </a:buClr>
              <a:buSzPts val="2000"/>
              <a:buFont typeface="Arial"/>
              <a:buAutoNum type="alphaLcParenR"/>
            </a:pPr>
            <a:r>
              <a:rPr lang="ru-RU" sz="2300" dirty="0" err="1">
                <a:solidFill>
                  <a:schemeClr val="dk1"/>
                </a:solidFill>
                <a:latin typeface="Open Sans"/>
                <a:ea typeface="Open Sans"/>
                <a:cs typeface="Open Sans"/>
                <a:sym typeface="Open Sans"/>
              </a:rPr>
              <a:t>наукометрия</a:t>
            </a:r>
            <a:r>
              <a:rPr lang="ru-RU" sz="2300" dirty="0">
                <a:solidFill>
                  <a:schemeClr val="dk1"/>
                </a:solidFill>
                <a:latin typeface="Open Sans"/>
                <a:ea typeface="Open Sans"/>
                <a:cs typeface="Open Sans"/>
                <a:sym typeface="Open Sans"/>
              </a:rPr>
              <a:t> — общее число научных результатов, не только публикаций;</a:t>
            </a:r>
            <a:endParaRPr dirty="0"/>
          </a:p>
          <a:p>
            <a:pPr marL="914400" indent="-457200">
              <a:lnSpc>
                <a:spcPct val="100000"/>
              </a:lnSpc>
              <a:spcBef>
                <a:spcPts val="0"/>
              </a:spcBef>
              <a:buClr>
                <a:schemeClr val="dk2"/>
              </a:buClr>
              <a:buSzPts val="2000"/>
              <a:buFont typeface="Arial"/>
              <a:buAutoNum type="alphaLcParenR"/>
            </a:pPr>
            <a:r>
              <a:rPr lang="ru-RU" sz="2300" dirty="0" err="1">
                <a:solidFill>
                  <a:schemeClr val="dk1"/>
                </a:solidFill>
                <a:latin typeface="Open Sans"/>
                <a:ea typeface="Open Sans"/>
                <a:cs typeface="Open Sans"/>
                <a:sym typeface="Open Sans"/>
              </a:rPr>
              <a:t>вебометрика</a:t>
            </a:r>
            <a:r>
              <a:rPr lang="ru-RU" sz="2300" dirty="0">
                <a:solidFill>
                  <a:schemeClr val="dk1"/>
                </a:solidFill>
                <a:latin typeface="Open Sans"/>
                <a:ea typeface="Open Sans"/>
                <a:cs typeface="Open Sans"/>
                <a:sym typeface="Open Sans"/>
              </a:rPr>
              <a:t> (</a:t>
            </a:r>
            <a:r>
              <a:rPr lang="ru-RU" sz="2300" dirty="0" err="1">
                <a:solidFill>
                  <a:schemeClr val="dk1"/>
                </a:solidFill>
                <a:latin typeface="Open Sans"/>
                <a:ea typeface="Open Sans"/>
                <a:cs typeface="Open Sans"/>
                <a:sym typeface="Open Sans"/>
              </a:rPr>
              <a:t>киберметрия</a:t>
            </a:r>
            <a:r>
              <a:rPr lang="ru-RU" sz="2300" dirty="0">
                <a:solidFill>
                  <a:schemeClr val="dk1"/>
                </a:solidFill>
                <a:latin typeface="Open Sans"/>
                <a:ea typeface="Open Sans"/>
                <a:cs typeface="Open Sans"/>
                <a:sym typeface="Open Sans"/>
              </a:rPr>
              <a:t>)</a:t>
            </a:r>
            <a:r>
              <a:rPr lang="en-US" sz="2300" dirty="0">
                <a:solidFill>
                  <a:schemeClr val="dk1"/>
                </a:solidFill>
                <a:latin typeface="Open Sans"/>
                <a:ea typeface="Open Sans"/>
                <a:cs typeface="Open Sans"/>
                <a:sym typeface="Open Sans"/>
              </a:rPr>
              <a:t> </a:t>
            </a:r>
            <a:r>
              <a:rPr lang="ru-RU" sz="2300" dirty="0">
                <a:solidFill>
                  <a:schemeClr val="dk1"/>
                </a:solidFill>
                <a:latin typeface="Open Sans"/>
                <a:ea typeface="Open Sans"/>
                <a:cs typeface="Open Sans"/>
                <a:sym typeface="Open Sans"/>
              </a:rPr>
              <a:t>— показатели присутствия в веб-пространстве </a:t>
            </a:r>
            <a:r>
              <a:rPr lang="ru-RU" sz="2300">
                <a:solidFill>
                  <a:schemeClr val="dk1"/>
                </a:solidFill>
                <a:latin typeface="Open Sans"/>
                <a:ea typeface="Open Sans"/>
                <a:cs typeface="Open Sans"/>
                <a:sym typeface="Open Sans"/>
              </a:rPr>
              <a:t>и на других </a:t>
            </a:r>
            <a:r>
              <a:rPr lang="ru-RU" sz="2300" dirty="0">
                <a:solidFill>
                  <a:schemeClr val="dk1"/>
                </a:solidFill>
                <a:latin typeface="Open Sans"/>
                <a:ea typeface="Open Sans"/>
                <a:cs typeface="Open Sans"/>
                <a:sym typeface="Open Sans"/>
              </a:rPr>
              <a:t>электронных ресурсах;</a:t>
            </a:r>
            <a:endParaRPr lang="ru-RU" sz="2000" dirty="0"/>
          </a:p>
          <a:p>
            <a:pPr marL="914400" lvl="0" indent="-457200">
              <a:lnSpc>
                <a:spcPct val="100000"/>
              </a:lnSpc>
              <a:spcBef>
                <a:spcPts val="0"/>
              </a:spcBef>
              <a:buClr>
                <a:schemeClr val="dk2"/>
              </a:buClr>
              <a:buSzPts val="2000"/>
              <a:buFont typeface="Arial"/>
              <a:buAutoNum type="alphaLcParenR"/>
            </a:pPr>
            <a:r>
              <a:rPr lang="ru-RU" sz="2300" dirty="0" err="1">
                <a:solidFill>
                  <a:schemeClr val="dk1"/>
                </a:solidFill>
                <a:latin typeface="Open Sans"/>
                <a:ea typeface="Open Sans"/>
                <a:cs typeface="Open Sans"/>
                <a:sym typeface="Open Sans"/>
              </a:rPr>
              <a:t>информетрия</a:t>
            </a:r>
            <a:r>
              <a:rPr lang="en-US" sz="2300" dirty="0">
                <a:solidFill>
                  <a:schemeClr val="dk1"/>
                </a:solidFill>
                <a:latin typeface="Open Sans"/>
                <a:ea typeface="Open Sans"/>
                <a:cs typeface="Open Sans"/>
                <a:sym typeface="Open Sans"/>
              </a:rPr>
              <a:t> </a:t>
            </a:r>
            <a:r>
              <a:rPr lang="ru-RU" sz="2300" dirty="0">
                <a:solidFill>
                  <a:schemeClr val="dk1"/>
                </a:solidFill>
                <a:latin typeface="Open Sans"/>
                <a:ea typeface="Open Sans"/>
                <a:cs typeface="Open Sans"/>
                <a:sym typeface="Open Sans"/>
              </a:rPr>
              <a:t>— оценка на основе всех информационных объектов;</a:t>
            </a:r>
            <a:endParaRPr dirty="0"/>
          </a:p>
          <a:p>
            <a:pPr marL="914400" lvl="0" indent="-457200">
              <a:lnSpc>
                <a:spcPct val="100000"/>
              </a:lnSpc>
              <a:spcBef>
                <a:spcPts val="0"/>
              </a:spcBef>
              <a:buClr>
                <a:schemeClr val="dk2"/>
              </a:buClr>
              <a:buSzPts val="2000"/>
              <a:buFont typeface="Arial"/>
              <a:buAutoNum type="alphaLcParenR"/>
            </a:pPr>
            <a:r>
              <a:rPr lang="ru-RU" sz="2300" dirty="0">
                <a:solidFill>
                  <a:schemeClr val="dk1"/>
                </a:solidFill>
                <a:latin typeface="Open Sans"/>
                <a:ea typeface="Open Sans"/>
                <a:cs typeface="Open Sans"/>
                <a:sym typeface="Open Sans"/>
              </a:rPr>
              <a:t>альтернативные метрики — </a:t>
            </a:r>
            <a:r>
              <a:rPr lang="ru-RU" sz="2300">
                <a:solidFill>
                  <a:schemeClr val="dk1"/>
                </a:solidFill>
                <a:latin typeface="Open Sans"/>
                <a:ea typeface="Open Sans"/>
                <a:cs typeface="Open Sans"/>
                <a:sym typeface="Open Sans"/>
              </a:rPr>
              <a:t>количество просмотров страницы / скачиваний, </a:t>
            </a:r>
            <a:r>
              <a:rPr lang="ru-RU" sz="2300" dirty="0">
                <a:solidFill>
                  <a:schemeClr val="dk1"/>
                </a:solidFill>
                <a:latin typeface="Open Sans"/>
                <a:ea typeface="Open Sans"/>
                <a:cs typeface="Open Sans"/>
                <a:sym typeface="Open Sans"/>
              </a:rPr>
              <a:t>записей в </a:t>
            </a:r>
            <a:r>
              <a:rPr lang="ru-RU" sz="2300" dirty="0" err="1">
                <a:solidFill>
                  <a:schemeClr val="dk1"/>
                </a:solidFill>
                <a:latin typeface="Open Sans"/>
                <a:ea typeface="Open Sans"/>
                <a:cs typeface="Open Sans"/>
                <a:sym typeface="Open Sans"/>
              </a:rPr>
              <a:t>микроблогах</a:t>
            </a:r>
            <a:r>
              <a:rPr lang="ru-RU" sz="2300" dirty="0">
                <a:solidFill>
                  <a:schemeClr val="dk1"/>
                </a:solidFill>
                <a:latin typeface="Open Sans"/>
                <a:ea typeface="Open Sans"/>
                <a:cs typeface="Open Sans"/>
                <a:sym typeface="Open Sans"/>
              </a:rPr>
              <a:t>, дискуссий, сохранений, рекомендаций и отчетов.</a:t>
            </a:r>
            <a:endParaRPr dirty="0"/>
          </a:p>
          <a:p>
            <a:pPr marL="457200" lvl="0" indent="-330200" algn="l" rtl="0">
              <a:lnSpc>
                <a:spcPct val="100000"/>
              </a:lnSpc>
              <a:spcBef>
                <a:spcPts val="0"/>
              </a:spcBef>
              <a:spcAft>
                <a:spcPts val="0"/>
              </a:spcAft>
              <a:buClr>
                <a:schemeClr val="dk2"/>
              </a:buClr>
              <a:buSzPts val="2000"/>
              <a:buFont typeface="Arial"/>
              <a:buNone/>
            </a:pPr>
            <a:endParaRPr sz="2300" dirty="0">
              <a:solidFill>
                <a:schemeClr val="dk1"/>
              </a:solidFill>
              <a:latin typeface="Open Sans"/>
              <a:ea typeface="Open Sans"/>
              <a:cs typeface="Open Sans"/>
              <a:sym typeface="Open Sans"/>
            </a:endParaRPr>
          </a:p>
          <a:p>
            <a:pPr marL="228600" lvl="0" indent="-101600" algn="l" rtl="0">
              <a:lnSpc>
                <a:spcPct val="100000"/>
              </a:lnSpc>
              <a:spcBef>
                <a:spcPts val="1000"/>
              </a:spcBef>
              <a:spcAft>
                <a:spcPts val="0"/>
              </a:spcAft>
              <a:buClr>
                <a:schemeClr val="lt1"/>
              </a:buClr>
              <a:buSzPts val="2000"/>
              <a:buNone/>
            </a:pPr>
            <a:endParaRPr sz="2300" dirty="0">
              <a:solidFill>
                <a:schemeClr val="dk1"/>
              </a:solidFill>
              <a:latin typeface="Open Sans"/>
              <a:ea typeface="Open Sans"/>
              <a:cs typeface="Open Sans"/>
              <a:sym typeface="Open Sans"/>
            </a:endParaRPr>
          </a:p>
        </p:txBody>
      </p:sp>
      <p:sp>
        <p:nvSpPr>
          <p:cNvPr id="193" name="Google Shape;193;p13"/>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0" y="479353"/>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sz="3330" dirty="0" err="1">
                <a:solidFill>
                  <a:srgbClr val="586F7C"/>
                </a:solidFill>
                <a:latin typeface="Open Sans"/>
                <a:ea typeface="Open Sans"/>
                <a:cs typeface="Open Sans"/>
                <a:sym typeface="Open Sans"/>
              </a:rPr>
              <a:t>Библиометрия</a:t>
            </a:r>
            <a:endParaRPr sz="3330" dirty="0">
              <a:solidFill>
                <a:srgbClr val="586F7C"/>
              </a:solidFill>
              <a:latin typeface="Open Sans"/>
              <a:ea typeface="Open Sans"/>
              <a:cs typeface="Open Sans"/>
              <a:sym typeface="Open Sans"/>
            </a:endParaRPr>
          </a:p>
        </p:txBody>
      </p:sp>
      <p:sp>
        <p:nvSpPr>
          <p:cNvPr id="200" name="Google Shape;200;p14"/>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grpSp>
        <p:nvGrpSpPr>
          <p:cNvPr id="201" name="Google Shape;201;p14"/>
          <p:cNvGrpSpPr/>
          <p:nvPr/>
        </p:nvGrpSpPr>
        <p:grpSpPr>
          <a:xfrm>
            <a:off x="263769" y="2229969"/>
            <a:ext cx="11605846" cy="4252749"/>
            <a:chOff x="0" y="10156"/>
            <a:chExt cx="11605846" cy="4252749"/>
          </a:xfrm>
        </p:grpSpPr>
        <p:sp>
          <p:nvSpPr>
            <p:cNvPr id="202" name="Google Shape;202;p14"/>
            <p:cNvSpPr/>
            <p:nvPr/>
          </p:nvSpPr>
          <p:spPr>
            <a:xfrm>
              <a:off x="0" y="10156"/>
              <a:ext cx="11605846" cy="1139919"/>
            </a:xfrm>
            <a:prstGeom prst="rect">
              <a:avLst/>
            </a:prstGeom>
            <a:solidFill>
              <a:srgbClr val="6C828C"/>
            </a:solidFill>
            <a:ln w="25400" cap="flat" cmpd="sng">
              <a:solidFill>
                <a:srgbClr val="6C82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txBox="1"/>
            <p:nvPr/>
          </p:nvSpPr>
          <p:spPr>
            <a:xfrm>
              <a:off x="0" y="10156"/>
              <a:ext cx="11605846" cy="1139919"/>
            </a:xfrm>
            <a:prstGeom prst="rect">
              <a:avLst/>
            </a:prstGeom>
            <a:noFill/>
            <a:ln>
              <a:noFill/>
            </a:ln>
          </p:spPr>
          <p:txBody>
            <a:bodyPr spcFirstLastPara="1" wrap="square" lIns="192000" tIns="109725" rIns="192000" bIns="109725" anchor="ctr" anchorCtr="0">
              <a:noAutofit/>
            </a:bodyPr>
            <a:lstStyle/>
            <a:p>
              <a:pPr marL="0" marR="0" lvl="0" indent="0" algn="l" rtl="0">
                <a:lnSpc>
                  <a:spcPct val="90000"/>
                </a:lnSpc>
                <a:spcBef>
                  <a:spcPts val="0"/>
                </a:spcBef>
                <a:spcAft>
                  <a:spcPts val="0"/>
                </a:spcAft>
                <a:buNone/>
              </a:pPr>
              <a:r>
                <a:rPr lang="ru-RU" sz="2700" dirty="0">
                  <a:solidFill>
                    <a:schemeClr val="lt1"/>
                  </a:solidFill>
                  <a:latin typeface="Open Sans"/>
                  <a:ea typeface="Open Sans"/>
                  <a:cs typeface="Open Sans"/>
                  <a:sym typeface="Open Sans"/>
                </a:rPr>
                <a:t>В </a:t>
              </a:r>
              <a:r>
                <a:rPr lang="ru-RU" sz="2700" dirty="0" err="1">
                  <a:solidFill>
                    <a:schemeClr val="lt1"/>
                  </a:solidFill>
                  <a:latin typeface="Open Sans"/>
                  <a:ea typeface="Open Sans"/>
                  <a:cs typeface="Open Sans"/>
                  <a:sym typeface="Open Sans"/>
                </a:rPr>
                <a:t>библиометрии</a:t>
              </a:r>
              <a:r>
                <a:rPr lang="ru-RU" sz="2700" dirty="0">
                  <a:solidFill>
                    <a:schemeClr val="lt1"/>
                  </a:solidFill>
                  <a:latin typeface="Open Sans"/>
                  <a:ea typeface="Open Sans"/>
                  <a:cs typeface="Open Sans"/>
                  <a:sym typeface="Open Sans"/>
                </a:rPr>
                <a:t> учитываются следующие аспекты публикаций / библиографические данные</a:t>
              </a:r>
              <a:r>
                <a:rPr lang="en-US" sz="2700" b="0" i="0" u="none" strike="noStrike" cap="none" dirty="0">
                  <a:solidFill>
                    <a:schemeClr val="lt1"/>
                  </a:solidFill>
                  <a:latin typeface="Open Sans"/>
                  <a:ea typeface="Open Sans"/>
                  <a:cs typeface="Open Sans"/>
                  <a:sym typeface="Open Sans"/>
                </a:rPr>
                <a:t>:</a:t>
              </a:r>
              <a:endParaRPr sz="2700" b="0" i="0" u="none" strike="noStrike" cap="none" dirty="0">
                <a:solidFill>
                  <a:schemeClr val="lt1"/>
                </a:solidFill>
                <a:latin typeface="Open Sans"/>
                <a:ea typeface="Open Sans"/>
                <a:cs typeface="Open Sans"/>
                <a:sym typeface="Open Sans"/>
              </a:endParaRPr>
            </a:p>
          </p:txBody>
        </p:sp>
        <p:sp>
          <p:nvSpPr>
            <p:cNvPr id="204" name="Google Shape;204;p14"/>
            <p:cNvSpPr/>
            <p:nvPr/>
          </p:nvSpPr>
          <p:spPr>
            <a:xfrm>
              <a:off x="0" y="1150075"/>
              <a:ext cx="11605846" cy="3112830"/>
            </a:xfrm>
            <a:prstGeom prst="rect">
              <a:avLst/>
            </a:prstGeom>
            <a:solidFill>
              <a:srgbClr val="D5DBDD">
                <a:alpha val="89803"/>
              </a:srgbClr>
            </a:solidFill>
            <a:ln w="25400" cap="flat" cmpd="sng">
              <a:solidFill>
                <a:srgbClr val="D5DB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txBox="1"/>
            <p:nvPr/>
          </p:nvSpPr>
          <p:spPr>
            <a:xfrm>
              <a:off x="0" y="1150075"/>
              <a:ext cx="11605846" cy="3112830"/>
            </a:xfrm>
            <a:prstGeom prst="rect">
              <a:avLst/>
            </a:prstGeom>
            <a:noFill/>
            <a:ln>
              <a:noFill/>
            </a:ln>
          </p:spPr>
          <p:txBody>
            <a:bodyPr spcFirstLastPara="1" wrap="square" lIns="144000" tIns="144000" rIns="192000" bIns="216025" anchor="t" anchorCtr="0">
              <a:noAutofit/>
            </a:bodyPr>
            <a:lstStyle/>
            <a:p>
              <a:pPr marL="228600" marR="0" lvl="1" indent="-228600" algn="l" rtl="0">
                <a:lnSpc>
                  <a:spcPct val="90000"/>
                </a:lnSpc>
                <a:spcBef>
                  <a:spcPts val="0"/>
                </a:spcBef>
                <a:spcAft>
                  <a:spcPts val="0"/>
                </a:spcAft>
                <a:buClr>
                  <a:srgbClr val="000000"/>
                </a:buClr>
                <a:buSzPts val="2700"/>
                <a:buFont typeface="Arial"/>
                <a:buChar char="••"/>
              </a:pPr>
              <a:r>
                <a:rPr lang="ru-RU" sz="2700" b="0" i="0" u="none" strike="noStrike" cap="none" dirty="0">
                  <a:solidFill>
                    <a:srgbClr val="000000"/>
                  </a:solidFill>
                  <a:latin typeface="Open Sans"/>
                  <a:ea typeface="Open Sans"/>
                  <a:cs typeface="Open Sans"/>
                  <a:sym typeface="Open Sans"/>
                </a:rPr>
                <a:t>Характеристики публикации, т. е. </a:t>
              </a:r>
              <a:r>
                <a:rPr lang="ru-RU" sz="2700" dirty="0">
                  <a:latin typeface="Open Sans"/>
                  <a:ea typeface="Open Sans"/>
                  <a:cs typeface="Open Sans"/>
                  <a:sym typeface="Open Sans"/>
                </a:rPr>
                <a:t>год </a:t>
              </a:r>
              <a:r>
                <a:rPr lang="ru-RU" sz="2700">
                  <a:latin typeface="Open Sans"/>
                  <a:ea typeface="Open Sans"/>
                  <a:cs typeface="Open Sans"/>
                  <a:sym typeface="Open Sans"/>
                </a:rPr>
                <a:t>издания, журнала, вид документа </a:t>
              </a:r>
              <a:r>
                <a:rPr lang="ru-RU" sz="2700" dirty="0">
                  <a:latin typeface="Open Sans"/>
                  <a:ea typeface="Open Sans"/>
                  <a:cs typeface="Open Sans"/>
                  <a:sym typeface="Open Sans"/>
                </a:rPr>
                <a:t>и т. д.</a:t>
              </a:r>
              <a:r>
                <a:rPr lang="en-US" sz="2700" b="0" i="0" u="none" strike="noStrike" cap="none" dirty="0">
                  <a:solidFill>
                    <a:srgbClr val="000000"/>
                  </a:solidFill>
                  <a:latin typeface="Open Sans"/>
                  <a:ea typeface="Open Sans"/>
                  <a:cs typeface="Open Sans"/>
                  <a:sym typeface="Open Sans"/>
                </a:rPr>
                <a:t> </a:t>
              </a:r>
              <a:endParaRPr sz="27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405"/>
                </a:spcBef>
                <a:spcAft>
                  <a:spcPts val="0"/>
                </a:spcAft>
                <a:buClr>
                  <a:srgbClr val="000000"/>
                </a:buClr>
                <a:buSzPts val="2700"/>
                <a:buFont typeface="Arial"/>
                <a:buChar char="••"/>
              </a:pPr>
              <a:r>
                <a:rPr lang="ru-RU" sz="2700" b="0" i="0" u="none" strike="noStrike" cap="none" dirty="0">
                  <a:solidFill>
                    <a:srgbClr val="000000"/>
                  </a:solidFill>
                  <a:latin typeface="Open Sans"/>
                  <a:ea typeface="Open Sans"/>
                  <a:cs typeface="Open Sans"/>
                  <a:sym typeface="Open Sans"/>
                </a:rPr>
                <a:t>Авторство, включая соавторство и сотрудничество с организациями, странами и спонсорами</a:t>
              </a:r>
              <a:endParaRPr sz="27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405"/>
                </a:spcBef>
                <a:spcAft>
                  <a:spcPts val="0"/>
                </a:spcAft>
                <a:buClr>
                  <a:srgbClr val="000000"/>
                </a:buClr>
                <a:buSzPts val="2700"/>
                <a:buFont typeface="Arial"/>
                <a:buChar char="••"/>
              </a:pPr>
              <a:r>
                <a:rPr lang="ru-RU" sz="2700" b="0" i="0" u="none" strike="noStrike" cap="none" dirty="0">
                  <a:solidFill>
                    <a:srgbClr val="000000"/>
                  </a:solidFill>
                  <a:latin typeface="Open Sans"/>
                  <a:ea typeface="Open Sans"/>
                  <a:cs typeface="Open Sans"/>
                  <a:sym typeface="Open Sans"/>
                </a:rPr>
                <a:t>Темы исследований и предметные категории</a:t>
              </a:r>
              <a:endParaRPr sz="27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405"/>
                </a:spcBef>
                <a:spcAft>
                  <a:spcPts val="0"/>
                </a:spcAft>
                <a:buClr>
                  <a:srgbClr val="000000"/>
                </a:buClr>
                <a:buSzPts val="2700"/>
                <a:buFont typeface="Arial"/>
                <a:buChar char="••"/>
              </a:pPr>
              <a:r>
                <a:rPr lang="ru-RU" sz="2700" b="0" i="0" u="none" strike="noStrike" cap="none" dirty="0">
                  <a:solidFill>
                    <a:srgbClr val="000000"/>
                  </a:solidFill>
                  <a:latin typeface="Open Sans"/>
                  <a:ea typeface="Open Sans"/>
                  <a:cs typeface="Open Sans"/>
                  <a:sym typeface="Open Sans"/>
                </a:rPr>
                <a:t>Цитируемость (цитируемые источники и ссылки на статьи)</a:t>
              </a:r>
              <a:endParaRPr sz="2700" b="0" i="0" u="none" strike="noStrike" cap="none" dirty="0">
                <a:solidFill>
                  <a:srgbClr val="000000"/>
                </a:solidFill>
                <a:latin typeface="Open Sans"/>
                <a:ea typeface="Open Sans"/>
                <a:cs typeface="Open Sans"/>
                <a:sym typeface="Open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Gill Sans"/>
              <a:buNone/>
            </a:pPr>
            <a:r>
              <a:rPr lang="ru-RU" dirty="0" err="1">
                <a:solidFill>
                  <a:srgbClr val="586F7C"/>
                </a:solidFill>
                <a:latin typeface="Open Sans"/>
                <a:ea typeface="Open Sans"/>
                <a:cs typeface="Open Sans"/>
                <a:sym typeface="Open Sans"/>
              </a:rPr>
              <a:t>Библиометрия</a:t>
            </a:r>
            <a:r>
              <a:rPr lang="ru-RU" dirty="0">
                <a:solidFill>
                  <a:srgbClr val="586F7C"/>
                </a:solidFill>
                <a:latin typeface="Open Sans"/>
                <a:ea typeface="Open Sans"/>
                <a:cs typeface="Open Sans"/>
                <a:sym typeface="Open Sans"/>
              </a:rPr>
              <a:t> (продолжение)</a:t>
            </a:r>
            <a:endParaRPr dirty="0">
              <a:solidFill>
                <a:srgbClr val="586F7C"/>
              </a:solidFill>
              <a:latin typeface="Open Sans"/>
              <a:ea typeface="Open Sans"/>
              <a:cs typeface="Open Sans"/>
              <a:sym typeface="Open Sans"/>
            </a:endParaRPr>
          </a:p>
        </p:txBody>
      </p:sp>
      <p:grpSp>
        <p:nvGrpSpPr>
          <p:cNvPr id="212" name="Google Shape;212;p15"/>
          <p:cNvGrpSpPr/>
          <p:nvPr/>
        </p:nvGrpSpPr>
        <p:grpSpPr>
          <a:xfrm>
            <a:off x="158262" y="1959433"/>
            <a:ext cx="12033738" cy="4363487"/>
            <a:chOff x="0" y="42710"/>
            <a:chExt cx="12033738" cy="4363487"/>
          </a:xfrm>
        </p:grpSpPr>
        <p:sp>
          <p:nvSpPr>
            <p:cNvPr id="213" name="Google Shape;213;p15"/>
            <p:cNvSpPr/>
            <p:nvPr/>
          </p:nvSpPr>
          <p:spPr>
            <a:xfrm>
              <a:off x="0" y="42710"/>
              <a:ext cx="11676183" cy="731852"/>
            </a:xfrm>
            <a:prstGeom prst="rect">
              <a:avLst/>
            </a:prstGeom>
            <a:solidFill>
              <a:srgbClr val="6C828C"/>
            </a:solidFill>
            <a:ln w="25400" cap="flat" cmpd="sng">
              <a:solidFill>
                <a:srgbClr val="6C82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txBox="1"/>
            <p:nvPr/>
          </p:nvSpPr>
          <p:spPr>
            <a:xfrm>
              <a:off x="0" y="42710"/>
              <a:ext cx="12033738" cy="731852"/>
            </a:xfrm>
            <a:prstGeom prst="rect">
              <a:avLst/>
            </a:prstGeom>
            <a:noFill/>
            <a:ln>
              <a:noFill/>
            </a:ln>
          </p:spPr>
          <p:txBody>
            <a:bodyPr spcFirstLastPara="1" wrap="square" lIns="199125" tIns="113775" rIns="199125" bIns="113775" anchor="ctr" anchorCtr="0">
              <a:noAutofit/>
            </a:bodyPr>
            <a:lstStyle/>
            <a:p>
              <a:pPr marL="0" marR="0" lvl="0" indent="0" algn="l" rtl="0">
                <a:lnSpc>
                  <a:spcPct val="90000"/>
                </a:lnSpc>
                <a:spcBef>
                  <a:spcPts val="0"/>
                </a:spcBef>
                <a:spcAft>
                  <a:spcPts val="0"/>
                </a:spcAft>
                <a:buNone/>
              </a:pPr>
              <a:r>
                <a:rPr lang="ru-RU" sz="2800" b="0" i="0" u="none" strike="noStrike" cap="none" dirty="0">
                  <a:solidFill>
                    <a:schemeClr val="lt1"/>
                  </a:solidFill>
                  <a:latin typeface="Open Sans"/>
                  <a:ea typeface="Open Sans"/>
                  <a:cs typeface="Open Sans"/>
                  <a:sym typeface="Open Sans"/>
                </a:rPr>
                <a:t>Вопросы, на которы</a:t>
              </a:r>
              <a:r>
                <a:rPr lang="ru-RU" sz="2800" dirty="0">
                  <a:solidFill>
                    <a:schemeClr val="lt1"/>
                  </a:solidFill>
                  <a:latin typeface="Open Sans"/>
                  <a:ea typeface="Open Sans"/>
                  <a:cs typeface="Open Sans"/>
                  <a:sym typeface="Open Sans"/>
                </a:rPr>
                <a:t>е можно ответить с помощью </a:t>
              </a:r>
              <a:r>
                <a:rPr lang="ru-RU" sz="2800" dirty="0" err="1">
                  <a:solidFill>
                    <a:schemeClr val="lt1"/>
                  </a:solidFill>
                  <a:latin typeface="Open Sans"/>
                  <a:ea typeface="Open Sans"/>
                  <a:cs typeface="Open Sans"/>
                  <a:sym typeface="Open Sans"/>
                </a:rPr>
                <a:t>библиометрии</a:t>
              </a:r>
              <a:endParaRPr sz="2800" b="0" i="0" u="none" strike="noStrike" cap="none" dirty="0">
                <a:solidFill>
                  <a:schemeClr val="lt1"/>
                </a:solidFill>
                <a:latin typeface="Open Sans"/>
                <a:ea typeface="Open Sans"/>
                <a:cs typeface="Open Sans"/>
                <a:sym typeface="Open Sans"/>
              </a:endParaRPr>
            </a:p>
          </p:txBody>
        </p:sp>
        <p:sp>
          <p:nvSpPr>
            <p:cNvPr id="215" name="Google Shape;215;p15"/>
            <p:cNvSpPr/>
            <p:nvPr/>
          </p:nvSpPr>
          <p:spPr>
            <a:xfrm>
              <a:off x="0" y="774562"/>
              <a:ext cx="11676183" cy="3631635"/>
            </a:xfrm>
            <a:prstGeom prst="rect">
              <a:avLst/>
            </a:prstGeom>
            <a:solidFill>
              <a:srgbClr val="D5DBDD">
                <a:alpha val="89803"/>
              </a:srgbClr>
            </a:solidFill>
            <a:ln w="25400" cap="flat" cmpd="sng">
              <a:solidFill>
                <a:srgbClr val="D5DB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txBox="1"/>
            <p:nvPr/>
          </p:nvSpPr>
          <p:spPr>
            <a:xfrm>
              <a:off x="0" y="774562"/>
              <a:ext cx="11676183" cy="3631635"/>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rgbClr val="000000"/>
                </a:buClr>
                <a:buSzPts val="2100"/>
                <a:buFont typeface="Arial"/>
                <a:buChar char="••"/>
              </a:pPr>
              <a:r>
                <a:rPr lang="ru-RU" sz="2100" b="0" i="0" u="none" strike="noStrike" cap="none" dirty="0">
                  <a:solidFill>
                    <a:srgbClr val="000000"/>
                  </a:solidFill>
                  <a:latin typeface="Open Sans"/>
                  <a:ea typeface="Open Sans"/>
                  <a:cs typeface="Open Sans"/>
                  <a:sym typeface="Open Sans"/>
                </a:rPr>
                <a:t>Какова продуктивность (рассчитывается исходя из количества статей по году / типу / предметной категории / издани</a:t>
              </a:r>
              <a:r>
                <a:rPr lang="ru-RU" sz="2100" dirty="0">
                  <a:latin typeface="Open Sans"/>
                  <a:ea typeface="Open Sans"/>
                  <a:cs typeface="Open Sans"/>
                  <a:sym typeface="Open Sans"/>
                </a:rPr>
                <a:t>ю)?</a:t>
              </a:r>
              <a:r>
                <a:rPr lang="en-US" sz="2100" b="0" i="0" u="none" strike="noStrike" cap="none" dirty="0">
                  <a:solidFill>
                    <a:srgbClr val="000000"/>
                  </a:solidFill>
                  <a:latin typeface="Open Sans"/>
                  <a:ea typeface="Open Sans"/>
                  <a:cs typeface="Open Sans"/>
                  <a:sym typeface="Open Sans"/>
                </a:rPr>
                <a:t> </a:t>
              </a:r>
              <a:endParaRPr sz="21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315"/>
                </a:spcBef>
                <a:spcAft>
                  <a:spcPts val="0"/>
                </a:spcAft>
                <a:buClr>
                  <a:srgbClr val="000000"/>
                </a:buClr>
                <a:buSzPts val="2100"/>
                <a:buFont typeface="Arial"/>
                <a:buChar char="••"/>
              </a:pPr>
              <a:r>
                <a:rPr lang="ru-RU" sz="2100" b="0" i="0" u="none" strike="noStrike" cap="none" dirty="0">
                  <a:solidFill>
                    <a:srgbClr val="000000"/>
                  </a:solidFill>
                  <a:latin typeface="Open Sans"/>
                  <a:ea typeface="Open Sans"/>
                  <a:cs typeface="Open Sans"/>
                  <a:sym typeface="Open Sans"/>
                </a:rPr>
                <a:t>С кем выстроено сотрудничес</a:t>
              </a:r>
              <a:r>
                <a:rPr lang="ru-RU" sz="2100" dirty="0">
                  <a:latin typeface="Open Sans"/>
                  <a:ea typeface="Open Sans"/>
                  <a:cs typeface="Open Sans"/>
                  <a:sym typeface="Open Sans"/>
                </a:rPr>
                <a:t>тво</a:t>
              </a:r>
              <a:r>
                <a:rPr lang="en-US" sz="2100" b="0" i="0" u="none" strike="noStrike" cap="none" dirty="0">
                  <a:solidFill>
                    <a:srgbClr val="000000"/>
                  </a:solidFill>
                  <a:latin typeface="Open Sans"/>
                  <a:ea typeface="Open Sans"/>
                  <a:cs typeface="Open Sans"/>
                  <a:sym typeface="Open Sans"/>
                </a:rPr>
                <a:t>?</a:t>
              </a:r>
              <a:endParaRPr sz="21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315"/>
                </a:spcBef>
                <a:spcAft>
                  <a:spcPts val="0"/>
                </a:spcAft>
                <a:buClr>
                  <a:srgbClr val="000000"/>
                </a:buClr>
                <a:buSzPts val="2100"/>
                <a:buFont typeface="Arial"/>
                <a:buChar char="••"/>
              </a:pPr>
              <a:r>
                <a:rPr lang="ru-RU" sz="2100" b="0" i="0" u="none" strike="noStrike" cap="none" dirty="0">
                  <a:solidFill>
                    <a:srgbClr val="000000"/>
                  </a:solidFill>
                  <a:latin typeface="Open Sans"/>
                  <a:ea typeface="Open Sans"/>
                  <a:cs typeface="Open Sans"/>
                  <a:sym typeface="Open Sans"/>
                </a:rPr>
                <a:t>Какие организации сотрудничают при проведении определенных исследований?</a:t>
              </a:r>
              <a:r>
                <a:rPr lang="en-US" sz="2100" b="0" i="0" u="none" strike="noStrike" cap="none" dirty="0">
                  <a:solidFill>
                    <a:srgbClr val="000000"/>
                  </a:solidFill>
                  <a:latin typeface="Open Sans"/>
                  <a:ea typeface="Open Sans"/>
                  <a:cs typeface="Open Sans"/>
                  <a:sym typeface="Open Sans"/>
                </a:rPr>
                <a:t> </a:t>
              </a:r>
              <a:endParaRPr sz="21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315"/>
                </a:spcBef>
                <a:spcAft>
                  <a:spcPts val="0"/>
                </a:spcAft>
                <a:buClr>
                  <a:srgbClr val="000000"/>
                </a:buClr>
                <a:buSzPts val="2100"/>
                <a:buFont typeface="Arial"/>
                <a:buChar char="••"/>
              </a:pPr>
              <a:r>
                <a:rPr lang="ru-RU" sz="2100" b="0" i="0" u="none" strike="noStrike" cap="none" dirty="0">
                  <a:solidFill>
                    <a:srgbClr val="000000"/>
                  </a:solidFill>
                  <a:latin typeface="Open Sans"/>
                  <a:ea typeface="Open Sans"/>
                  <a:cs typeface="Open Sans"/>
                  <a:sym typeface="Open Sans"/>
                </a:rPr>
                <a:t>Какие страны работают над определенными исследованиями? </a:t>
              </a:r>
              <a:endParaRPr sz="21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315"/>
                </a:spcBef>
                <a:spcAft>
                  <a:spcPts val="0"/>
                </a:spcAft>
                <a:buClr>
                  <a:srgbClr val="000000"/>
                </a:buClr>
                <a:buSzPts val="2100"/>
                <a:buFont typeface="Arial"/>
                <a:buChar char="••"/>
              </a:pPr>
              <a:r>
                <a:rPr lang="ru-RU" sz="2100" b="0" i="0" u="none" strike="noStrike" cap="none" dirty="0">
                  <a:solidFill>
                    <a:srgbClr val="000000"/>
                  </a:solidFill>
                  <a:latin typeface="Open Sans"/>
                  <a:ea typeface="Open Sans"/>
                  <a:cs typeface="Open Sans"/>
                  <a:sym typeface="Open Sans"/>
                </a:rPr>
                <a:t>Какие организации совместно финансировали ученого или группу ученых? </a:t>
              </a:r>
              <a:endParaRPr sz="21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315"/>
                </a:spcBef>
                <a:spcAft>
                  <a:spcPts val="0"/>
                </a:spcAft>
                <a:buClr>
                  <a:srgbClr val="000000"/>
                </a:buClr>
                <a:buSzPts val="2100"/>
                <a:buFont typeface="Arial"/>
                <a:buChar char="••"/>
              </a:pPr>
              <a:r>
                <a:rPr lang="ru-RU" sz="2100" b="0" i="0" u="none" strike="noStrike" cap="none" dirty="0">
                  <a:solidFill>
                    <a:srgbClr val="000000"/>
                  </a:solidFill>
                  <a:latin typeface="Open Sans"/>
                  <a:ea typeface="Open Sans"/>
                  <a:cs typeface="Open Sans"/>
                  <a:sym typeface="Open Sans"/>
                </a:rPr>
                <a:t>Каковы основные темы/направления исследований и тенденции в этой области</a:t>
              </a:r>
              <a:r>
                <a:rPr lang="en-US" sz="2100" b="0" i="0" u="none" strike="noStrike" cap="none" dirty="0">
                  <a:solidFill>
                    <a:srgbClr val="000000"/>
                  </a:solidFill>
                  <a:latin typeface="Open Sans"/>
                  <a:ea typeface="Open Sans"/>
                  <a:cs typeface="Open Sans"/>
                  <a:sym typeface="Open Sans"/>
                </a:rPr>
                <a:t>?</a:t>
              </a:r>
              <a:endParaRPr sz="21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315"/>
                </a:spcBef>
                <a:spcAft>
                  <a:spcPts val="0"/>
                </a:spcAft>
                <a:buClr>
                  <a:srgbClr val="000000"/>
                </a:buClr>
                <a:buSzPts val="2100"/>
                <a:buFont typeface="Arial"/>
                <a:buChar char="••"/>
              </a:pPr>
              <a:r>
                <a:rPr lang="ru-RU" sz="2100" b="0" i="0" u="none" strike="noStrike" cap="none" dirty="0">
                  <a:solidFill>
                    <a:srgbClr val="000000"/>
                  </a:solidFill>
                  <a:latin typeface="Open Sans"/>
                  <a:ea typeface="Open Sans"/>
                  <a:cs typeface="Open Sans"/>
                  <a:sym typeface="Open Sans"/>
                </a:rPr>
                <a:t>Какова цитируемость (доля статей в первых 10% ссылок</a:t>
              </a:r>
              <a:r>
                <a:rPr lang="en-US" sz="2100" b="0" i="0" u="none" strike="noStrike" cap="none" dirty="0">
                  <a:solidFill>
                    <a:srgbClr val="000000"/>
                  </a:solidFill>
                  <a:latin typeface="Open Sans"/>
                  <a:ea typeface="Open Sans"/>
                  <a:cs typeface="Open Sans"/>
                  <a:sym typeface="Open Sans"/>
                </a:rPr>
                <a:t>)</a:t>
              </a:r>
              <a:r>
                <a:rPr lang="ru-RU" sz="2100" b="0" i="0" u="none" strike="noStrike" cap="none" dirty="0">
                  <a:solidFill>
                    <a:srgbClr val="000000"/>
                  </a:solidFill>
                  <a:latin typeface="Open Sans"/>
                  <a:ea typeface="Open Sans"/>
                  <a:cs typeface="Open Sans"/>
                  <a:sym typeface="Open Sans"/>
                </a:rPr>
                <a:t>?</a:t>
              </a:r>
              <a:endParaRPr sz="21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315"/>
                </a:spcBef>
                <a:spcAft>
                  <a:spcPts val="0"/>
                </a:spcAft>
                <a:buClr>
                  <a:srgbClr val="000000"/>
                </a:buClr>
                <a:buSzPts val="2100"/>
                <a:buFont typeface="Arial"/>
                <a:buChar char="••"/>
              </a:pPr>
              <a:r>
                <a:rPr lang="ru-RU" sz="2100" dirty="0">
                  <a:latin typeface="Open Sans"/>
                  <a:ea typeface="Open Sans"/>
                  <a:cs typeface="Open Sans"/>
                  <a:sym typeface="Open Sans"/>
                </a:rPr>
                <a:t>Какие руководства и патенты основаны </a:t>
              </a:r>
              <a:r>
                <a:rPr lang="ru-RU" sz="2100">
                  <a:latin typeface="Open Sans"/>
                  <a:ea typeface="Open Sans"/>
                  <a:cs typeface="Open Sans"/>
                  <a:sym typeface="Open Sans"/>
                </a:rPr>
                <a:t>на конкретных исследованиях</a:t>
              </a:r>
              <a:r>
                <a:rPr lang="ru-RU" sz="2100" dirty="0">
                  <a:latin typeface="Open Sans"/>
                  <a:ea typeface="Open Sans"/>
                  <a:cs typeface="Open Sans"/>
                  <a:sym typeface="Open Sans"/>
                </a:rPr>
                <a:t>? </a:t>
              </a:r>
              <a:endParaRPr sz="2100" b="0" i="0" u="none" strike="noStrike" cap="none" dirty="0">
                <a:solidFill>
                  <a:srgbClr val="000000"/>
                </a:solidFill>
                <a:latin typeface="Open Sans"/>
                <a:ea typeface="Open Sans"/>
                <a:cs typeface="Open Sans"/>
                <a:sym typeface="Open Sans"/>
              </a:endParaRPr>
            </a:p>
          </p:txBody>
        </p:sp>
      </p:grpSp>
      <p:sp>
        <p:nvSpPr>
          <p:cNvPr id="217" name="Google Shape;217;p15"/>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6"/>
          <p:cNvSpPr txBox="1">
            <a:spLocks noGrp="1"/>
          </p:cNvSpPr>
          <p:nvPr>
            <p:ph type="body" idx="1"/>
          </p:nvPr>
        </p:nvSpPr>
        <p:spPr>
          <a:xfrm>
            <a:off x="0" y="1829482"/>
            <a:ext cx="5046785" cy="4448225"/>
          </a:xfrm>
          <a:prstGeom prst="rect">
            <a:avLst/>
          </a:prstGeom>
          <a:noFill/>
          <a:ln>
            <a:noFill/>
          </a:ln>
        </p:spPr>
        <p:txBody>
          <a:bodyPr spcFirstLastPara="1" wrap="square" lIns="91425" tIns="45700" rIns="91425" bIns="45700" anchor="t" anchorCtr="0">
            <a:normAutofit fontScale="92500"/>
          </a:bodyPr>
          <a:lstStyle/>
          <a:p>
            <a:pPr marL="127000" lvl="0" indent="0" algn="l" rtl="0">
              <a:lnSpc>
                <a:spcPct val="90000"/>
              </a:lnSpc>
              <a:spcBef>
                <a:spcPts val="1000"/>
              </a:spcBef>
              <a:spcAft>
                <a:spcPts val="0"/>
              </a:spcAft>
              <a:buClr>
                <a:schemeClr val="dk1"/>
              </a:buClr>
              <a:buSzPts val="2000"/>
              <a:buNone/>
            </a:pPr>
            <a:r>
              <a:rPr lang="ru-RU" dirty="0">
                <a:solidFill>
                  <a:schemeClr val="dk1"/>
                </a:solidFill>
                <a:latin typeface="Open Sans"/>
                <a:ea typeface="Open Sans"/>
                <a:cs typeface="Open Sans"/>
                <a:sym typeface="Open Sans"/>
              </a:rPr>
              <a:t>В инструментах оценки исследований часто используются два </a:t>
            </a:r>
            <a:r>
              <a:rPr lang="ru-RU" dirty="0" err="1">
                <a:solidFill>
                  <a:schemeClr val="dk1"/>
                </a:solidFill>
                <a:latin typeface="Open Sans"/>
                <a:ea typeface="Open Sans"/>
                <a:cs typeface="Open Sans"/>
                <a:sym typeface="Open Sans"/>
              </a:rPr>
              <a:t>библиометрических</a:t>
            </a:r>
            <a:r>
              <a:rPr lang="ru-RU" dirty="0">
                <a:solidFill>
                  <a:schemeClr val="dk1"/>
                </a:solidFill>
                <a:latin typeface="Open Sans"/>
                <a:ea typeface="Open Sans"/>
                <a:cs typeface="Open Sans"/>
                <a:sym typeface="Open Sans"/>
              </a:rPr>
              <a:t> показателя</a:t>
            </a:r>
            <a:r>
              <a:rPr lang="en-US" dirty="0">
                <a:solidFill>
                  <a:schemeClr val="dk1"/>
                </a:solidFill>
                <a:latin typeface="Open Sans"/>
                <a:ea typeface="Open Sans"/>
                <a:cs typeface="Open Sans"/>
                <a:sym typeface="Open Sans"/>
              </a:rPr>
              <a:t>:</a:t>
            </a:r>
            <a:endParaRPr dirty="0"/>
          </a:p>
          <a:p>
            <a:pPr marL="584200" lvl="0" indent="-457200" algn="l" rtl="0">
              <a:lnSpc>
                <a:spcPct val="90000"/>
              </a:lnSpc>
              <a:spcBef>
                <a:spcPts val="1000"/>
              </a:spcBef>
              <a:spcAft>
                <a:spcPts val="0"/>
              </a:spcAft>
              <a:buClr>
                <a:schemeClr val="dk1"/>
              </a:buClr>
              <a:buSzPts val="2000"/>
              <a:buFont typeface="Arial"/>
              <a:buAutoNum type="arabicPeriod"/>
            </a:pPr>
            <a:r>
              <a:rPr lang="ru-RU" b="1" err="1">
                <a:solidFill>
                  <a:schemeClr val="dk1"/>
                </a:solidFill>
                <a:latin typeface="Open Sans"/>
                <a:ea typeface="Open Sans"/>
                <a:cs typeface="Open Sans"/>
                <a:sym typeface="Open Sans"/>
              </a:rPr>
              <a:t>Импакт</a:t>
            </a:r>
            <a:r>
              <a:rPr lang="ru-RU" b="1">
                <a:solidFill>
                  <a:schemeClr val="dk1"/>
                </a:solidFill>
                <a:latin typeface="Open Sans"/>
                <a:ea typeface="Open Sans"/>
                <a:cs typeface="Open Sans"/>
                <a:sym typeface="Open Sans"/>
              </a:rPr>
              <a:t>-фактор журнала</a:t>
            </a:r>
            <a:r>
              <a:rPr lang="en-US" b="1">
                <a:solidFill>
                  <a:schemeClr val="dk1"/>
                </a:solidFill>
                <a:latin typeface="Open Sans"/>
                <a:ea typeface="Open Sans"/>
                <a:cs typeface="Open Sans"/>
                <a:sym typeface="Open Sans"/>
              </a:rPr>
              <a:t> </a:t>
            </a:r>
            <a:r>
              <a:rPr lang="en-US" b="1" dirty="0">
                <a:solidFill>
                  <a:schemeClr val="dk1"/>
                </a:solidFill>
                <a:latin typeface="Open Sans"/>
                <a:ea typeface="Open Sans"/>
                <a:cs typeface="Open Sans"/>
                <a:sym typeface="Open Sans"/>
              </a:rPr>
              <a:t>(JIF) </a:t>
            </a:r>
            <a:r>
              <a:rPr lang="en-US" dirty="0">
                <a:solidFill>
                  <a:schemeClr val="dk1"/>
                </a:solidFill>
                <a:latin typeface="Open Sans"/>
                <a:ea typeface="Open Sans"/>
                <a:cs typeface="Open Sans"/>
                <a:sym typeface="Open Sans"/>
              </a:rPr>
              <a:t>—</a:t>
            </a:r>
            <a:r>
              <a:rPr lang="ru-RU" dirty="0">
                <a:solidFill>
                  <a:schemeClr val="dk1"/>
                </a:solidFill>
                <a:latin typeface="Open Sans"/>
                <a:ea typeface="Open Sans"/>
                <a:cs typeface="Open Sans"/>
                <a:sym typeface="Open Sans"/>
              </a:rPr>
              <a:t> </a:t>
            </a:r>
            <a:r>
              <a:rPr lang="ru-RU" dirty="0" err="1">
                <a:solidFill>
                  <a:schemeClr val="dk1"/>
                </a:solidFill>
                <a:latin typeface="Open Sans"/>
                <a:ea typeface="Open Sans"/>
                <a:cs typeface="Open Sans"/>
                <a:sym typeface="Open Sans"/>
              </a:rPr>
              <a:t>библиометрический</a:t>
            </a:r>
            <a:r>
              <a:rPr lang="ru-RU" dirty="0">
                <a:solidFill>
                  <a:schemeClr val="dk1"/>
                </a:solidFill>
                <a:latin typeface="Open Sans"/>
                <a:ea typeface="Open Sans"/>
                <a:cs typeface="Open Sans"/>
                <a:sym typeface="Open Sans"/>
              </a:rPr>
              <a:t> показатель, </a:t>
            </a:r>
            <a:r>
              <a:rPr lang="ru-RU">
                <a:solidFill>
                  <a:schemeClr val="dk1"/>
                </a:solidFill>
                <a:latin typeface="Open Sans"/>
                <a:ea typeface="Open Sans"/>
                <a:cs typeface="Open Sans"/>
                <a:sym typeface="Open Sans"/>
              </a:rPr>
              <a:t>описывающий журнал. </a:t>
            </a:r>
            <a:r>
              <a:rPr lang="ru-RU" dirty="0">
                <a:solidFill>
                  <a:schemeClr val="dk1"/>
                </a:solidFill>
                <a:latin typeface="Open Sans"/>
                <a:ea typeface="Open Sans"/>
                <a:cs typeface="Open Sans"/>
                <a:sym typeface="Open Sans"/>
              </a:rPr>
              <a:t>Обычно используется в качестве косвенной характеристики относительной </a:t>
            </a:r>
            <a:r>
              <a:rPr lang="ru-RU">
                <a:solidFill>
                  <a:schemeClr val="dk1"/>
                </a:solidFill>
                <a:latin typeface="Open Sans"/>
                <a:ea typeface="Open Sans"/>
                <a:cs typeface="Open Sans"/>
                <a:sym typeface="Open Sans"/>
              </a:rPr>
              <a:t>значимости журнала</a:t>
            </a:r>
            <a:r>
              <a:rPr lang="en-US">
                <a:solidFill>
                  <a:schemeClr val="dk1"/>
                </a:solidFill>
                <a:latin typeface="Open Sans"/>
                <a:ea typeface="Open Sans"/>
                <a:cs typeface="Open Sans"/>
                <a:sym typeface="Open Sans"/>
              </a:rPr>
              <a:t>. </a:t>
            </a:r>
            <a:endParaRPr dirty="0"/>
          </a:p>
          <a:p>
            <a:pPr marL="469900" lvl="0" indent="-342900" algn="l" rtl="0">
              <a:lnSpc>
                <a:spcPct val="90000"/>
              </a:lnSpc>
              <a:spcBef>
                <a:spcPts val="1000"/>
              </a:spcBef>
              <a:spcAft>
                <a:spcPts val="0"/>
              </a:spcAft>
              <a:buClr>
                <a:schemeClr val="dk1"/>
              </a:buClr>
              <a:buSzPts val="2000"/>
              <a:buChar char="●"/>
            </a:pPr>
            <a:r>
              <a:rPr lang="ru-RU" dirty="0">
                <a:solidFill>
                  <a:schemeClr val="dk1"/>
                </a:solidFill>
                <a:latin typeface="Open Sans"/>
                <a:ea typeface="Open Sans"/>
                <a:cs typeface="Open Sans"/>
                <a:sym typeface="Open Sans"/>
              </a:rPr>
              <a:t>Пример расчета </a:t>
            </a:r>
            <a:r>
              <a:rPr lang="en-US" dirty="0">
                <a:solidFill>
                  <a:schemeClr val="dk1"/>
                </a:solidFill>
                <a:latin typeface="Open Sans"/>
                <a:ea typeface="Open Sans"/>
                <a:cs typeface="Open Sans"/>
                <a:sym typeface="Open Sans"/>
              </a:rPr>
              <a:t>JIF </a:t>
            </a:r>
            <a:endParaRPr dirty="0"/>
          </a:p>
          <a:p>
            <a:pPr marL="127000" lvl="0" indent="0" algn="l" rtl="0">
              <a:lnSpc>
                <a:spcPct val="90000"/>
              </a:lnSpc>
              <a:spcBef>
                <a:spcPts val="1000"/>
              </a:spcBef>
              <a:spcAft>
                <a:spcPts val="0"/>
              </a:spcAft>
              <a:buClr>
                <a:schemeClr val="dk1"/>
              </a:buClr>
              <a:buSzPts val="2000"/>
              <a:buNone/>
            </a:pPr>
            <a:endParaRPr dirty="0">
              <a:solidFill>
                <a:schemeClr val="dk1"/>
              </a:solidFill>
              <a:latin typeface="Open Sans"/>
              <a:ea typeface="Open Sans"/>
              <a:cs typeface="Open Sans"/>
              <a:sym typeface="Open Sans"/>
            </a:endParaRPr>
          </a:p>
          <a:p>
            <a:pPr marL="469900" lvl="0" indent="-215900" algn="l" rtl="0">
              <a:lnSpc>
                <a:spcPct val="90000"/>
              </a:lnSpc>
              <a:spcBef>
                <a:spcPts val="1000"/>
              </a:spcBef>
              <a:spcAft>
                <a:spcPts val="0"/>
              </a:spcAft>
              <a:buClr>
                <a:schemeClr val="dk1"/>
              </a:buClr>
              <a:buSzPts val="2000"/>
              <a:buNone/>
            </a:pPr>
            <a:endParaRPr sz="2220" dirty="0">
              <a:solidFill>
                <a:schemeClr val="dk1"/>
              </a:solidFill>
              <a:latin typeface="Open Sans"/>
              <a:ea typeface="Open Sans"/>
              <a:cs typeface="Open Sans"/>
              <a:sym typeface="Open Sans"/>
            </a:endParaRPr>
          </a:p>
        </p:txBody>
      </p:sp>
      <p:sp>
        <p:nvSpPr>
          <p:cNvPr id="224" name="Google Shape;224;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ru-RU" sz="3400" dirty="0" err="1">
                <a:solidFill>
                  <a:srgbClr val="586F7C"/>
                </a:solidFill>
                <a:latin typeface="Open Sans"/>
                <a:ea typeface="Open Sans"/>
                <a:cs typeface="Open Sans"/>
                <a:sym typeface="Open Sans"/>
              </a:rPr>
              <a:t>Библиометрические</a:t>
            </a:r>
            <a:r>
              <a:rPr lang="ru-RU" sz="3400" dirty="0">
                <a:solidFill>
                  <a:srgbClr val="586F7C"/>
                </a:solidFill>
                <a:latin typeface="Open Sans"/>
                <a:ea typeface="Open Sans"/>
                <a:cs typeface="Open Sans"/>
                <a:sym typeface="Open Sans"/>
              </a:rPr>
              <a:t> показатели</a:t>
            </a:r>
            <a:endParaRPr sz="3400" dirty="0">
              <a:solidFill>
                <a:srgbClr val="586F7C"/>
              </a:solidFill>
              <a:latin typeface="Open Sans"/>
              <a:ea typeface="Open Sans"/>
              <a:cs typeface="Open Sans"/>
              <a:sym typeface="Open Sans"/>
            </a:endParaRPr>
          </a:p>
        </p:txBody>
      </p:sp>
      <p:pic>
        <p:nvPicPr>
          <p:cNvPr id="225" name="Google Shape;225;p16" descr="https://lh4.googleusercontent.com/ak2X6RfvbPG6peueH_MMP4qgnzlwBtXaL7WZ7QJ6RdXKqBky6jqQs8Bmft4hxMl0YUP5Lze01NdpKSk1h3j0J6-vrbNUCJAfm4AhacletRJ1ihaCUlGAk4l_2y4pYdYa7xAP7pg"/>
          <p:cNvPicPr preferRelativeResize="0"/>
          <p:nvPr/>
        </p:nvPicPr>
        <p:blipFill rotWithShape="1">
          <a:blip r:embed="rId3">
            <a:alphaModFix/>
          </a:blip>
          <a:srcRect/>
          <a:stretch/>
        </p:blipFill>
        <p:spPr>
          <a:xfrm>
            <a:off x="5205047" y="2005644"/>
            <a:ext cx="6172200" cy="4095900"/>
          </a:xfrm>
          <a:prstGeom prst="rect">
            <a:avLst/>
          </a:prstGeom>
          <a:noFill/>
          <a:ln w="9525" cap="flat" cmpd="sng">
            <a:solidFill>
              <a:srgbClr val="F8981D"/>
            </a:solidFill>
            <a:prstDash val="solid"/>
            <a:round/>
            <a:headEnd type="none" w="sm" len="sm"/>
            <a:tailEnd type="none" w="sm" len="sm"/>
          </a:ln>
        </p:spPr>
      </p:pic>
      <p:sp>
        <p:nvSpPr>
          <p:cNvPr id="226" name="Google Shape;226;p16"/>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
        <p:nvSpPr>
          <p:cNvPr id="227" name="Google Shape;227;p16"/>
          <p:cNvSpPr/>
          <p:nvPr/>
        </p:nvSpPr>
        <p:spPr>
          <a:xfrm>
            <a:off x="4422531" y="5872944"/>
            <a:ext cx="703385" cy="2286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 name="TextBox 1"/>
              <p:cNvSpPr txBox="1"/>
              <p:nvPr/>
            </p:nvSpPr>
            <p:spPr>
              <a:xfrm>
                <a:off x="5328162" y="2276475"/>
                <a:ext cx="5403146" cy="582660"/>
              </a:xfrm>
              <a:prstGeom prst="rect">
                <a:avLst/>
              </a:prstGeom>
              <a:solidFill>
                <a:schemeClr val="bg1"/>
              </a:solidFill>
            </p:spPr>
            <p:txBody>
              <a:bodyPr wrap="none" rtlCol="0">
                <a:spAutoFit/>
              </a:bodyPr>
              <a:lstStyle/>
              <a:p>
                <a:r>
                  <a:rPr lang="en-US" sz="2000" dirty="0">
                    <a:latin typeface="Cambria" panose="02040503050406030204" pitchFamily="18" charset="0"/>
                    <a:ea typeface="Cambria" panose="02040503050406030204" pitchFamily="18" charset="0"/>
                  </a:rPr>
                  <a:t>JIF (2015) </a:t>
                </a:r>
                <a14:m>
                  <m:oMath xmlns:m="http://schemas.openxmlformats.org/officeDocument/2006/math">
                    <m:r>
                      <a:rPr lang="en-US" sz="2000" i="1" smtClean="0">
                        <a:latin typeface="Cambria Math" panose="02040503050406030204" pitchFamily="18" charset="0"/>
                      </a:rPr>
                      <m:t>=</m:t>
                    </m:r>
                    <m:f>
                      <m:fPr>
                        <m:ctrlPr>
                          <a:rPr lang="en-US" sz="2000" i="1" smtClean="0">
                            <a:latin typeface="Cambria Math" panose="02040503050406030204" pitchFamily="18" charset="0"/>
                          </a:rPr>
                        </m:ctrlPr>
                      </m:fPr>
                      <m:num>
                        <m:r>
                          <a:rPr lang="ru-RU" sz="2000" b="0" i="1" smtClean="0">
                            <a:latin typeface="Cambria Math" panose="02040503050406030204" pitchFamily="18" charset="0"/>
                          </a:rPr>
                          <m:t>Общее число цитат по всем текстам (2015)</m:t>
                        </m:r>
                      </m:num>
                      <m:den>
                        <m:r>
                          <a:rPr lang="ru-RU" sz="2000" b="0" i="1" smtClean="0">
                            <a:latin typeface="Cambria Math" panose="02040503050406030204" pitchFamily="18" charset="0"/>
                          </a:rPr>
                          <m:t>Число цитируемых текстов (2013 и 2014)</m:t>
                        </m:r>
                      </m:den>
                    </m:f>
                    <m:r>
                      <a:rPr lang="ru-RU" sz="2000" b="0" i="1" smtClean="0">
                        <a:latin typeface="Cambria Math" panose="02040503050406030204" pitchFamily="18" charset="0"/>
                      </a:rPr>
                      <m:t>,</m:t>
                    </m:r>
                  </m:oMath>
                </a14:m>
                <a:endParaRPr lang="ru-RU" sz="2000" dirty="0">
                  <a:latin typeface="Cambria" panose="02040503050406030204" pitchFamily="18" charset="0"/>
                  <a:ea typeface="Cambria"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28162" y="2276475"/>
                <a:ext cx="5403146" cy="582660"/>
              </a:xfrm>
              <a:prstGeom prst="rect">
                <a:avLst/>
              </a:prstGeom>
              <a:blipFill>
                <a:blip r:embed="rId4"/>
                <a:stretch>
                  <a:fillRect l="-1129"/>
                </a:stretch>
              </a:blipFill>
            </p:spPr>
            <p:txBody>
              <a:bodyPr/>
              <a:lstStyle/>
              <a:p>
                <a:r>
                  <a:rPr lang="ru-RU">
                    <a:noFill/>
                  </a:rPr>
                  <a:t> </a:t>
                </a:r>
              </a:p>
            </p:txBody>
          </p:sp>
        </mc:Fallback>
      </mc:AlternateContent>
      <p:sp>
        <p:nvSpPr>
          <p:cNvPr id="3" name="TextBox 2"/>
          <p:cNvSpPr txBox="1"/>
          <p:nvPr/>
        </p:nvSpPr>
        <p:spPr>
          <a:xfrm>
            <a:off x="5328162" y="3252907"/>
            <a:ext cx="5714108" cy="923330"/>
          </a:xfrm>
          <a:prstGeom prst="rect">
            <a:avLst/>
          </a:prstGeom>
          <a:solidFill>
            <a:schemeClr val="bg1"/>
          </a:solidFill>
        </p:spPr>
        <p:txBody>
          <a:bodyPr wrap="square" rtlCol="0">
            <a:spAutoFit/>
          </a:bodyPr>
          <a:lstStyle/>
          <a:p>
            <a:r>
              <a:rPr lang="ru-RU" sz="1800" dirty="0">
                <a:latin typeface="Cambria" panose="02040503050406030204" pitchFamily="18" charset="0"/>
                <a:ea typeface="Cambria" panose="02040503050406030204" pitchFamily="18" charset="0"/>
              </a:rPr>
              <a:t>где Общее число цитат по всем текстам (2015) </a:t>
            </a:r>
            <a:r>
              <a:rPr lang="ru-RU" sz="1800" dirty="0">
                <a:latin typeface="Cambria" panose="02040503050406030204" pitchFamily="18" charset="0"/>
                <a:ea typeface="Cambria" panose="02040503050406030204" pitchFamily="18" charset="0"/>
                <a:cs typeface="Times New Roman" panose="02020603050405020304" pitchFamily="18" charset="0"/>
              </a:rPr>
              <a:t>— это число случаев цитирования в течение 2015 г.</a:t>
            </a:r>
            <a:endParaRPr lang="ru-RU" sz="1800" dirty="0">
              <a:latin typeface="Cambria" panose="02040503050406030204" pitchFamily="18" charset="0"/>
              <a:ea typeface="Cambria" panose="02040503050406030204" pitchFamily="18" charset="0"/>
            </a:endParaRPr>
          </a:p>
          <a:p>
            <a:r>
              <a:rPr lang="ru-RU" sz="1800" u="sng" dirty="0">
                <a:latin typeface="Cambria" panose="02040503050406030204" pitchFamily="18" charset="0"/>
                <a:ea typeface="Cambria" panose="02040503050406030204" pitchFamily="18" charset="0"/>
                <a:cs typeface="Times New Roman" panose="02020603050405020304" pitchFamily="18" charset="0"/>
              </a:rPr>
              <a:t>всех текстов</a:t>
            </a:r>
            <a:r>
              <a:rPr lang="ru-RU" sz="1800" dirty="0">
                <a:latin typeface="Cambria" panose="02040503050406030204" pitchFamily="18" charset="0"/>
                <a:ea typeface="Cambria" panose="02040503050406030204" pitchFamily="18" charset="0"/>
                <a:cs typeface="Times New Roman" panose="02020603050405020304" pitchFamily="18" charset="0"/>
              </a:rPr>
              <a:t>, опубликованных в 2013 и 2014 гг. </a:t>
            </a:r>
            <a:endParaRPr lang="ru-RU" sz="1800" dirty="0">
              <a:latin typeface="Cambria" panose="02040503050406030204" pitchFamily="18" charset="0"/>
              <a:ea typeface="Cambria" panose="02040503050406030204" pitchFamily="18" charset="0"/>
            </a:endParaRPr>
          </a:p>
        </p:txBody>
      </p:sp>
      <p:sp>
        <p:nvSpPr>
          <p:cNvPr id="4" name="TextBox 3"/>
          <p:cNvSpPr txBox="1"/>
          <p:nvPr/>
        </p:nvSpPr>
        <p:spPr>
          <a:xfrm>
            <a:off x="5448300" y="4106398"/>
            <a:ext cx="1714499" cy="307777"/>
          </a:xfrm>
          <a:prstGeom prst="rect">
            <a:avLst/>
          </a:prstGeom>
          <a:solidFill>
            <a:schemeClr val="bg1"/>
          </a:solidFill>
        </p:spPr>
        <p:txBody>
          <a:bodyPr wrap="square" rtlCol="0">
            <a:spAutoFit/>
          </a:bodyPr>
          <a:lstStyle/>
          <a:p>
            <a:endParaRPr lang="ru-RU" dirty="0"/>
          </a:p>
        </p:txBody>
      </p:sp>
      <p:sp>
        <p:nvSpPr>
          <p:cNvPr id="5" name="TextBox 4"/>
          <p:cNvSpPr txBox="1"/>
          <p:nvPr/>
        </p:nvSpPr>
        <p:spPr>
          <a:xfrm>
            <a:off x="7470964" y="4291888"/>
            <a:ext cx="3636218" cy="738664"/>
          </a:xfrm>
          <a:prstGeom prst="rect">
            <a:avLst/>
          </a:prstGeom>
          <a:solidFill>
            <a:srgbClr val="195887"/>
          </a:solidFill>
        </p:spPr>
        <p:txBody>
          <a:bodyPr wrap="square" rtlCol="0">
            <a:spAutoFit/>
          </a:bodyPr>
          <a:lstStyle/>
          <a:p>
            <a:r>
              <a:rPr lang="ru-RU" dirty="0">
                <a:solidFill>
                  <a:schemeClr val="bg1"/>
                </a:solidFill>
              </a:rPr>
              <a:t>Цитируемые:</a:t>
            </a:r>
          </a:p>
          <a:p>
            <a:r>
              <a:rPr lang="ru-RU" dirty="0">
                <a:solidFill>
                  <a:schemeClr val="bg1"/>
                </a:solidFill>
              </a:rPr>
              <a:t>научные статьи</a:t>
            </a:r>
            <a:r>
              <a:rPr lang="ru-RU">
                <a:solidFill>
                  <a:schemeClr val="bg1"/>
                </a:solidFill>
              </a:rPr>
              <a:t>, труды </a:t>
            </a:r>
            <a:r>
              <a:rPr lang="ru-RU" dirty="0">
                <a:solidFill>
                  <a:schemeClr val="bg1"/>
                </a:solidFill>
              </a:rPr>
              <a:t>конференций, рецензии </a:t>
            </a:r>
          </a:p>
        </p:txBody>
      </p:sp>
      <p:sp>
        <p:nvSpPr>
          <p:cNvPr id="11" name="TextBox 10"/>
          <p:cNvSpPr txBox="1"/>
          <p:nvPr/>
        </p:nvSpPr>
        <p:spPr>
          <a:xfrm>
            <a:off x="7470964" y="5262205"/>
            <a:ext cx="3636218" cy="738664"/>
          </a:xfrm>
          <a:prstGeom prst="rect">
            <a:avLst/>
          </a:prstGeom>
          <a:solidFill>
            <a:srgbClr val="195887"/>
          </a:solidFill>
        </p:spPr>
        <p:txBody>
          <a:bodyPr wrap="square" rtlCol="0">
            <a:spAutoFit/>
          </a:bodyPr>
          <a:lstStyle/>
          <a:p>
            <a:r>
              <a:rPr lang="ru-RU" dirty="0" err="1">
                <a:solidFill>
                  <a:schemeClr val="bg1"/>
                </a:solidFill>
              </a:rPr>
              <a:t>Нецитируемые</a:t>
            </a:r>
            <a:r>
              <a:rPr lang="ru-RU" dirty="0">
                <a:solidFill>
                  <a:schemeClr val="bg1"/>
                </a:solidFill>
              </a:rPr>
              <a:t>:</a:t>
            </a:r>
          </a:p>
          <a:p>
            <a:r>
              <a:rPr lang="ru-RU" dirty="0">
                <a:solidFill>
                  <a:schemeClr val="bg1"/>
                </a:solidFill>
              </a:rPr>
              <a:t>редакционные статьи (комментарии, полемика, письма и т. п.)</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7"/>
          <p:cNvSpPr txBox="1">
            <a:spLocks noGrp="1"/>
          </p:cNvSpPr>
          <p:nvPr>
            <p:ph type="body" idx="1"/>
          </p:nvPr>
        </p:nvSpPr>
        <p:spPr>
          <a:xfrm>
            <a:off x="398968" y="1809334"/>
            <a:ext cx="5403956" cy="4409107"/>
          </a:xfrm>
          <a:prstGeom prst="rect">
            <a:avLst/>
          </a:prstGeom>
          <a:noFill/>
          <a:ln>
            <a:noFill/>
          </a:ln>
        </p:spPr>
        <p:txBody>
          <a:bodyPr spcFirstLastPara="1" wrap="square" lIns="91425" tIns="45700" rIns="91425" bIns="45700" anchor="t" anchorCtr="0">
            <a:normAutofit lnSpcReduction="10000"/>
          </a:bodyPr>
          <a:lstStyle/>
          <a:p>
            <a:pPr marL="228600" lvl="0" indent="-101600">
              <a:lnSpc>
                <a:spcPct val="120000"/>
              </a:lnSpc>
              <a:buSzPts val="2000"/>
              <a:buNone/>
            </a:pPr>
            <a:r>
              <a:rPr lang="en-US" dirty="0">
                <a:solidFill>
                  <a:schemeClr val="dk1"/>
                </a:solidFill>
                <a:latin typeface="Open Sans"/>
                <a:ea typeface="Open Sans"/>
                <a:cs typeface="Open Sans"/>
                <a:sym typeface="Open Sans"/>
              </a:rPr>
              <a:t>2. </a:t>
            </a:r>
            <a:r>
              <a:rPr lang="ru-RU" b="1" dirty="0">
                <a:solidFill>
                  <a:schemeClr val="dk1"/>
                </a:solidFill>
                <a:latin typeface="Open Sans"/>
                <a:ea typeface="Open Sans"/>
                <a:cs typeface="Open Sans"/>
                <a:sym typeface="Open Sans"/>
              </a:rPr>
              <a:t>Индекс </a:t>
            </a:r>
            <a:r>
              <a:rPr lang="ru-RU" b="1" dirty="0" err="1">
                <a:solidFill>
                  <a:schemeClr val="dk1"/>
                </a:solidFill>
                <a:latin typeface="Open Sans"/>
                <a:ea typeface="Open Sans"/>
                <a:cs typeface="Open Sans"/>
                <a:sym typeface="Open Sans"/>
              </a:rPr>
              <a:t>Хирша</a:t>
            </a:r>
            <a:r>
              <a:rPr lang="ru-RU" b="1" dirty="0">
                <a:solidFill>
                  <a:schemeClr val="dk1"/>
                </a:solidFill>
                <a:latin typeface="Open Sans"/>
                <a:ea typeface="Open Sans"/>
                <a:cs typeface="Open Sans"/>
                <a:sym typeface="Open Sans"/>
              </a:rPr>
              <a:t> </a:t>
            </a:r>
            <a:r>
              <a:rPr lang="en-US" dirty="0">
                <a:solidFill>
                  <a:schemeClr val="dk1"/>
                </a:solidFill>
                <a:latin typeface="Open Sans"/>
                <a:ea typeface="Open Sans"/>
                <a:cs typeface="Open Sans"/>
                <a:sym typeface="Open Sans"/>
              </a:rPr>
              <a:t>—</a:t>
            </a:r>
            <a:r>
              <a:rPr lang="ru-RU" dirty="0">
                <a:solidFill>
                  <a:schemeClr val="dk1"/>
                </a:solidFill>
                <a:latin typeface="Open Sans"/>
                <a:ea typeface="Open Sans"/>
                <a:cs typeface="Open Sans"/>
                <a:sym typeface="Open Sans"/>
              </a:rPr>
              <a:t> индивидуальный </a:t>
            </a:r>
            <a:r>
              <a:rPr lang="ru-RU" dirty="0" err="1">
                <a:solidFill>
                  <a:schemeClr val="dk1"/>
                </a:solidFill>
                <a:latin typeface="Open Sans"/>
                <a:ea typeface="Open Sans"/>
                <a:cs typeface="Open Sans"/>
                <a:sym typeface="Open Sans"/>
              </a:rPr>
              <a:t>библиометрический</a:t>
            </a:r>
            <a:r>
              <a:rPr lang="ru-RU" dirty="0">
                <a:solidFill>
                  <a:schemeClr val="dk1"/>
                </a:solidFill>
                <a:latin typeface="Open Sans"/>
                <a:ea typeface="Open Sans"/>
                <a:cs typeface="Open Sans"/>
                <a:sym typeface="Open Sans"/>
              </a:rPr>
              <a:t> показатель, позволяющий оценить значимость исследований ученого посредством измерения продуктивности и цитируемости автора и издания</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469900" lvl="0" indent="-342900" algn="l" rtl="0">
              <a:lnSpc>
                <a:spcPct val="120000"/>
              </a:lnSpc>
              <a:spcBef>
                <a:spcPts val="1000"/>
              </a:spcBef>
              <a:spcAft>
                <a:spcPts val="0"/>
              </a:spcAft>
              <a:buClr>
                <a:schemeClr val="dk1"/>
              </a:buClr>
              <a:buSzPts val="2000"/>
              <a:buChar char="●"/>
            </a:pPr>
            <a:r>
              <a:rPr lang="ru-RU" dirty="0">
                <a:solidFill>
                  <a:schemeClr val="dk1"/>
                </a:solidFill>
                <a:latin typeface="Open Sans"/>
                <a:ea typeface="Open Sans"/>
                <a:cs typeface="Open Sans"/>
                <a:sym typeface="Open Sans"/>
              </a:rPr>
              <a:t>Пример расчета индекса </a:t>
            </a:r>
            <a:r>
              <a:rPr lang="ru-RU" dirty="0" err="1">
                <a:solidFill>
                  <a:schemeClr val="dk1"/>
                </a:solidFill>
                <a:latin typeface="Open Sans"/>
                <a:ea typeface="Open Sans"/>
                <a:cs typeface="Open Sans"/>
                <a:sym typeface="Open Sans"/>
              </a:rPr>
              <a:t>Хирша</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228600" lvl="0" indent="-101600" algn="l" rtl="0">
              <a:lnSpc>
                <a:spcPct val="120000"/>
              </a:lnSpc>
              <a:spcBef>
                <a:spcPts val="1000"/>
              </a:spcBef>
              <a:spcAft>
                <a:spcPts val="0"/>
              </a:spcAft>
              <a:buClr>
                <a:schemeClr val="lt1"/>
              </a:buClr>
              <a:buSzPts val="2000"/>
              <a:buNone/>
            </a:pPr>
            <a:endParaRPr dirty="0">
              <a:solidFill>
                <a:schemeClr val="dk1"/>
              </a:solidFill>
              <a:latin typeface="Open Sans"/>
              <a:ea typeface="Open Sans"/>
              <a:cs typeface="Open Sans"/>
              <a:sym typeface="Open Sans"/>
            </a:endParaRPr>
          </a:p>
        </p:txBody>
      </p:sp>
      <p:sp>
        <p:nvSpPr>
          <p:cNvPr id="234" name="Google Shape;234;p17"/>
          <p:cNvSpPr txBox="1">
            <a:spLocks noGrp="1"/>
          </p:cNvSpPr>
          <p:nvPr>
            <p:ph type="title"/>
          </p:nvPr>
        </p:nvSpPr>
        <p:spPr>
          <a:xfrm>
            <a:off x="0" y="506346"/>
            <a:ext cx="7889966"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ru-RU" sz="3200" dirty="0" err="1">
                <a:solidFill>
                  <a:srgbClr val="586F7C"/>
                </a:solidFill>
                <a:latin typeface="Open Sans"/>
                <a:ea typeface="Open Sans"/>
                <a:cs typeface="Open Sans"/>
                <a:sym typeface="Open Sans"/>
              </a:rPr>
              <a:t>Библиометрические</a:t>
            </a:r>
            <a:r>
              <a:rPr lang="ru-RU" sz="3200" dirty="0">
                <a:solidFill>
                  <a:srgbClr val="586F7C"/>
                </a:solidFill>
                <a:latin typeface="Open Sans"/>
                <a:ea typeface="Open Sans"/>
                <a:cs typeface="Open Sans"/>
                <a:sym typeface="Open Sans"/>
              </a:rPr>
              <a:t> показатели</a:t>
            </a:r>
            <a:r>
              <a:rPr lang="en-US" sz="3200" dirty="0">
                <a:solidFill>
                  <a:srgbClr val="586F7C"/>
                </a:solidFill>
                <a:latin typeface="Open Sans"/>
                <a:ea typeface="Open Sans"/>
                <a:cs typeface="Open Sans"/>
                <a:sym typeface="Open Sans"/>
              </a:rPr>
              <a:t> (</a:t>
            </a:r>
            <a:r>
              <a:rPr lang="ru-RU" sz="3200" dirty="0">
                <a:solidFill>
                  <a:srgbClr val="586F7C"/>
                </a:solidFill>
                <a:latin typeface="Open Sans"/>
                <a:ea typeface="Open Sans"/>
                <a:cs typeface="Open Sans"/>
                <a:sym typeface="Open Sans"/>
              </a:rPr>
              <a:t>продолжение)</a:t>
            </a:r>
            <a:endParaRPr sz="3000" dirty="0">
              <a:solidFill>
                <a:srgbClr val="586F7C"/>
              </a:solidFill>
              <a:latin typeface="Open Sans"/>
              <a:ea typeface="Open Sans"/>
              <a:cs typeface="Open Sans"/>
              <a:sym typeface="Open Sans"/>
            </a:endParaRPr>
          </a:p>
        </p:txBody>
      </p:sp>
      <p:sp>
        <p:nvSpPr>
          <p:cNvPr id="235" name="Google Shape;235;p17"/>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pic>
        <p:nvPicPr>
          <p:cNvPr id="236" name="Google Shape;236;p17" descr="https://lh5.googleusercontent.com/Gau03AFFDEu50fqSjCZ8T_zJ_T47PU2aVPgCDR5MVsBCGIYYBsTzGS9hR-sRr4kceawIrkh9PwYdC4snELitqtUymlktpjtT3pSyL1gc4ODFagyI7T3LEkYmsBNwL-tiKtI6RJ0"/>
          <p:cNvPicPr preferRelativeResize="0"/>
          <p:nvPr/>
        </p:nvPicPr>
        <p:blipFill rotWithShape="1">
          <a:blip r:embed="rId3">
            <a:alphaModFix/>
          </a:blip>
          <a:srcRect/>
          <a:stretch/>
        </p:blipFill>
        <p:spPr>
          <a:xfrm>
            <a:off x="6210209" y="1809335"/>
            <a:ext cx="4994029" cy="4715750"/>
          </a:xfrm>
          <a:prstGeom prst="rect">
            <a:avLst/>
          </a:prstGeom>
          <a:noFill/>
          <a:ln>
            <a:noFill/>
          </a:ln>
        </p:spPr>
      </p:pic>
      <p:sp>
        <p:nvSpPr>
          <p:cNvPr id="237" name="Google Shape;237;p17"/>
          <p:cNvSpPr/>
          <p:nvPr/>
        </p:nvSpPr>
        <p:spPr>
          <a:xfrm>
            <a:off x="4793229" y="5732666"/>
            <a:ext cx="1213338" cy="316523"/>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extBox 1"/>
          <p:cNvSpPr txBox="1"/>
          <p:nvPr/>
        </p:nvSpPr>
        <p:spPr>
          <a:xfrm>
            <a:off x="6469829" y="2241769"/>
            <a:ext cx="215444" cy="1078821"/>
          </a:xfrm>
          <a:prstGeom prst="rect">
            <a:avLst/>
          </a:prstGeom>
          <a:solidFill>
            <a:schemeClr val="bg1"/>
          </a:solidFill>
        </p:spPr>
        <p:txBody>
          <a:bodyPr vert="vert270" wrap="none" lIns="0" tIns="0" rIns="0" bIns="0" rtlCol="0">
            <a:spAutoFit/>
          </a:bodyPr>
          <a:lstStyle/>
          <a:p>
            <a:r>
              <a:rPr lang="ru-RU" dirty="0">
                <a:solidFill>
                  <a:srgbClr val="A95050"/>
                </a:solidFill>
              </a:rPr>
              <a:t>цитирования</a:t>
            </a:r>
          </a:p>
        </p:txBody>
      </p:sp>
      <p:sp>
        <p:nvSpPr>
          <p:cNvPr id="3" name="TextBox 2"/>
          <p:cNvSpPr txBox="1"/>
          <p:nvPr/>
        </p:nvSpPr>
        <p:spPr>
          <a:xfrm>
            <a:off x="6599067" y="5535745"/>
            <a:ext cx="1583767" cy="246221"/>
          </a:xfrm>
          <a:prstGeom prst="rect">
            <a:avLst/>
          </a:prstGeom>
          <a:solidFill>
            <a:schemeClr val="bg1"/>
          </a:solidFill>
        </p:spPr>
        <p:txBody>
          <a:bodyPr wrap="none" lIns="0" tIns="0" rIns="0" bIns="0" rtlCol="0">
            <a:spAutoFit/>
          </a:bodyPr>
          <a:lstStyle/>
          <a:p>
            <a:r>
              <a:rPr lang="ru-RU" sz="1600" dirty="0">
                <a:solidFill>
                  <a:srgbClr val="60B1B0"/>
                </a:solidFill>
              </a:rPr>
              <a:t>первые </a:t>
            </a:r>
            <a:r>
              <a:rPr lang="en-US" sz="1600" b="1" dirty="0">
                <a:solidFill>
                  <a:srgbClr val="60B1B0"/>
                </a:solidFill>
              </a:rPr>
              <a:t>h</a:t>
            </a:r>
            <a:r>
              <a:rPr lang="en-US" sz="1600" dirty="0">
                <a:solidFill>
                  <a:srgbClr val="60B1B0"/>
                </a:solidFill>
              </a:rPr>
              <a:t> </a:t>
            </a:r>
            <a:r>
              <a:rPr lang="ru-RU" sz="1600" dirty="0">
                <a:solidFill>
                  <a:srgbClr val="60B1B0"/>
                </a:solidFill>
              </a:rPr>
              <a:t>статей</a:t>
            </a:r>
          </a:p>
        </p:txBody>
      </p:sp>
      <p:sp>
        <p:nvSpPr>
          <p:cNvPr id="9" name="TextBox 8"/>
          <p:cNvSpPr txBox="1"/>
          <p:nvPr/>
        </p:nvSpPr>
        <p:spPr>
          <a:xfrm>
            <a:off x="9635760" y="5529477"/>
            <a:ext cx="1251946" cy="246221"/>
          </a:xfrm>
          <a:prstGeom prst="rect">
            <a:avLst/>
          </a:prstGeom>
          <a:solidFill>
            <a:schemeClr val="bg1"/>
          </a:solidFill>
        </p:spPr>
        <p:txBody>
          <a:bodyPr wrap="none" lIns="0" tIns="0" rIns="0" bIns="0" rtlCol="0">
            <a:spAutoFit/>
          </a:bodyPr>
          <a:lstStyle/>
          <a:p>
            <a:r>
              <a:rPr lang="ru-RU" sz="1600" dirty="0">
                <a:solidFill>
                  <a:srgbClr val="60B1B0"/>
                </a:solidFill>
              </a:rPr>
              <a:t>число</a:t>
            </a:r>
            <a:r>
              <a:rPr lang="en-US" sz="1600" dirty="0">
                <a:solidFill>
                  <a:srgbClr val="60B1B0"/>
                </a:solidFill>
              </a:rPr>
              <a:t> </a:t>
            </a:r>
            <a:r>
              <a:rPr lang="ru-RU" sz="1600" dirty="0">
                <a:solidFill>
                  <a:srgbClr val="60B1B0"/>
                </a:solidFill>
              </a:rPr>
              <a:t>статей</a:t>
            </a:r>
          </a:p>
        </p:txBody>
      </p:sp>
      <p:sp>
        <p:nvSpPr>
          <p:cNvPr id="10" name="TextBox 9"/>
          <p:cNvSpPr txBox="1"/>
          <p:nvPr/>
        </p:nvSpPr>
        <p:spPr>
          <a:xfrm>
            <a:off x="7977564" y="4359397"/>
            <a:ext cx="2406108" cy="246221"/>
          </a:xfrm>
          <a:prstGeom prst="rect">
            <a:avLst/>
          </a:prstGeom>
          <a:solidFill>
            <a:schemeClr val="bg1"/>
          </a:solidFill>
        </p:spPr>
        <p:txBody>
          <a:bodyPr wrap="none" lIns="0" tIns="0" rIns="0" bIns="0" rtlCol="0">
            <a:spAutoFit/>
          </a:bodyPr>
          <a:lstStyle/>
          <a:p>
            <a:r>
              <a:rPr lang="ru-RU" dirty="0">
                <a:solidFill>
                  <a:srgbClr val="A95050"/>
                </a:solidFill>
              </a:rPr>
              <a:t>число цитирований </a:t>
            </a:r>
            <a:r>
              <a:rPr lang="ru-RU" sz="1600" dirty="0">
                <a:solidFill>
                  <a:schemeClr val="tx1"/>
                </a:solidFill>
              </a:rPr>
              <a:t>=</a:t>
            </a:r>
            <a:r>
              <a:rPr lang="ru-RU" sz="1600" dirty="0">
                <a:solidFill>
                  <a:srgbClr val="60B1B0"/>
                </a:solidFill>
              </a:rPr>
              <a:t> число</a:t>
            </a:r>
            <a:endParaRPr lang="ru-RU" sz="1600" b="1" i="1" dirty="0">
              <a:solidFill>
                <a:srgbClr val="49A662"/>
              </a:solidFill>
            </a:endParaRPr>
          </a:p>
        </p:txBody>
      </p:sp>
      <p:sp>
        <p:nvSpPr>
          <p:cNvPr id="4" name="Прямоугольник 3"/>
          <p:cNvSpPr/>
          <p:nvPr/>
        </p:nvSpPr>
        <p:spPr>
          <a:xfrm>
            <a:off x="9365521" y="4559155"/>
            <a:ext cx="1050288" cy="307777"/>
          </a:xfrm>
          <a:prstGeom prst="rect">
            <a:avLst/>
          </a:prstGeom>
        </p:spPr>
        <p:txBody>
          <a:bodyPr wrap="none">
            <a:spAutoFit/>
          </a:bodyPr>
          <a:lstStyle/>
          <a:p>
            <a:r>
              <a:rPr lang="ru-RU" dirty="0">
                <a:solidFill>
                  <a:srgbClr val="60B1B0"/>
                </a:solidFill>
              </a:rPr>
              <a:t>статей </a:t>
            </a:r>
            <a:r>
              <a:rPr lang="ru-RU" dirty="0">
                <a:solidFill>
                  <a:schemeClr val="tx1"/>
                </a:solidFill>
              </a:rPr>
              <a:t>=</a:t>
            </a:r>
            <a:r>
              <a:rPr lang="ru-RU" dirty="0">
                <a:solidFill>
                  <a:srgbClr val="60B1B0"/>
                </a:solidFill>
              </a:rPr>
              <a:t> </a:t>
            </a:r>
            <a:r>
              <a:rPr lang="en-US" b="1" i="1" dirty="0">
                <a:solidFill>
                  <a:srgbClr val="49A662"/>
                </a:solidFill>
              </a:rPr>
              <a:t>h</a:t>
            </a:r>
            <a:endParaRPr lang="ru-RU" b="1" i="1" dirty="0">
              <a:solidFill>
                <a:srgbClr val="49A662"/>
              </a:solidFill>
            </a:endParaRPr>
          </a:p>
        </p:txBody>
      </p:sp>
      <p:sp>
        <p:nvSpPr>
          <p:cNvPr id="12" name="TextBox 11"/>
          <p:cNvSpPr txBox="1"/>
          <p:nvPr/>
        </p:nvSpPr>
        <p:spPr>
          <a:xfrm>
            <a:off x="7977564" y="3377546"/>
            <a:ext cx="1240724" cy="276999"/>
          </a:xfrm>
          <a:prstGeom prst="rect">
            <a:avLst/>
          </a:prstGeom>
          <a:solidFill>
            <a:schemeClr val="bg1"/>
          </a:solidFill>
        </p:spPr>
        <p:txBody>
          <a:bodyPr wrap="none" lIns="0" tIns="0" rIns="0" bIns="0" rtlCol="0">
            <a:spAutoFit/>
          </a:bodyPr>
          <a:lstStyle/>
          <a:p>
            <a:r>
              <a:rPr lang="ru-RU" sz="1800" dirty="0">
                <a:solidFill>
                  <a:srgbClr val="A95050"/>
                </a:solidFill>
              </a:rPr>
              <a:t>более </a:t>
            </a:r>
            <a:r>
              <a:rPr lang="en-US" sz="1800" b="1" i="1" dirty="0">
                <a:solidFill>
                  <a:srgbClr val="A95050"/>
                </a:solidFill>
              </a:rPr>
              <a:t>h      </a:t>
            </a:r>
            <a:endParaRPr lang="ru-RU" sz="1800" b="1" i="1" dirty="0">
              <a:solidFill>
                <a:srgbClr val="49A662"/>
              </a:solidFill>
            </a:endParaRPr>
          </a:p>
        </p:txBody>
      </p:sp>
      <p:sp>
        <p:nvSpPr>
          <p:cNvPr id="13" name="TextBox 12"/>
          <p:cNvSpPr txBox="1"/>
          <p:nvPr/>
        </p:nvSpPr>
        <p:spPr>
          <a:xfrm>
            <a:off x="8129964" y="3529946"/>
            <a:ext cx="65" cy="246221"/>
          </a:xfrm>
          <a:prstGeom prst="rect">
            <a:avLst/>
          </a:prstGeom>
          <a:solidFill>
            <a:schemeClr val="bg1"/>
          </a:solidFill>
        </p:spPr>
        <p:txBody>
          <a:bodyPr wrap="none" lIns="0" tIns="0" rIns="0" bIns="0" rtlCol="0">
            <a:spAutoFit/>
          </a:bodyPr>
          <a:lstStyle/>
          <a:p>
            <a:endParaRPr lang="ru-RU" sz="1600" b="1" i="1" dirty="0">
              <a:solidFill>
                <a:srgbClr val="49A662"/>
              </a:solidFill>
            </a:endParaRPr>
          </a:p>
        </p:txBody>
      </p:sp>
      <p:sp>
        <p:nvSpPr>
          <p:cNvPr id="5" name="Прямоугольник 4"/>
          <p:cNvSpPr/>
          <p:nvPr/>
        </p:nvSpPr>
        <p:spPr>
          <a:xfrm>
            <a:off x="7996255" y="3599047"/>
            <a:ext cx="1386598" cy="276999"/>
          </a:xfrm>
          <a:prstGeom prst="rect">
            <a:avLst/>
          </a:prstGeom>
          <a:solidFill>
            <a:schemeClr val="bg1"/>
          </a:solidFill>
        </p:spPr>
        <p:txBody>
          <a:bodyPr wrap="none" lIns="0" tIns="0" rIns="0" bIns="0">
            <a:spAutoFit/>
          </a:bodyPr>
          <a:lstStyle/>
          <a:p>
            <a:r>
              <a:rPr lang="ru-RU" sz="1800" dirty="0">
                <a:solidFill>
                  <a:srgbClr val="A95050"/>
                </a:solidFill>
              </a:rPr>
              <a:t>цитирований</a:t>
            </a:r>
            <a:endParaRPr lang="ru-RU" sz="1800" b="1" i="1" dirty="0">
              <a:solidFill>
                <a:srgbClr val="49A662"/>
              </a:solidFill>
            </a:endParaRPr>
          </a:p>
        </p:txBody>
      </p:sp>
      <p:sp>
        <p:nvSpPr>
          <p:cNvPr id="6" name="TextBox 5"/>
          <p:cNvSpPr txBox="1"/>
          <p:nvPr/>
        </p:nvSpPr>
        <p:spPr>
          <a:xfrm>
            <a:off x="6352735" y="5895275"/>
            <a:ext cx="4376720" cy="430887"/>
          </a:xfrm>
          <a:prstGeom prst="rect">
            <a:avLst/>
          </a:prstGeom>
          <a:solidFill>
            <a:schemeClr val="bg1"/>
          </a:solidFill>
        </p:spPr>
        <p:txBody>
          <a:bodyPr wrap="square" lIns="0" tIns="0" rIns="0" bIns="0" rtlCol="0">
            <a:spAutoFit/>
          </a:bodyPr>
          <a:lstStyle/>
          <a:p>
            <a:r>
              <a:rPr lang="ru-RU" dirty="0"/>
              <a:t>Расчет индекса </a:t>
            </a:r>
            <a:r>
              <a:rPr lang="ru-RU" dirty="0" err="1"/>
              <a:t>Хирша</a:t>
            </a:r>
            <a:r>
              <a:rPr lang="ru-RU" dirty="0"/>
              <a:t> по диаграмме, где отмечены статьи по мере уменьшения их цитируемости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18"/>
          <p:cNvSpPr txBox="1">
            <a:spLocks noGrp="1"/>
          </p:cNvSpPr>
          <p:nvPr>
            <p:ph type="body" idx="1"/>
          </p:nvPr>
        </p:nvSpPr>
        <p:spPr>
          <a:xfrm>
            <a:off x="0" y="1985180"/>
            <a:ext cx="3856510" cy="4053670"/>
          </a:xfrm>
          <a:prstGeom prst="rect">
            <a:avLst/>
          </a:prstGeom>
          <a:noFill/>
          <a:ln>
            <a:noFill/>
          </a:ln>
        </p:spPr>
        <p:txBody>
          <a:bodyPr spcFirstLastPara="1" wrap="square" lIns="91425" tIns="45700" rIns="91425" bIns="45700" anchor="t" anchorCtr="0">
            <a:normAutofit fontScale="92500" lnSpcReduction="10000"/>
          </a:bodyPr>
          <a:lstStyle/>
          <a:p>
            <a:pPr marL="127000" lvl="0" indent="0" algn="l" rtl="0">
              <a:lnSpc>
                <a:spcPct val="90000"/>
              </a:lnSpc>
              <a:spcBef>
                <a:spcPts val="1000"/>
              </a:spcBef>
              <a:spcAft>
                <a:spcPts val="0"/>
              </a:spcAft>
              <a:buClr>
                <a:schemeClr val="dk1"/>
              </a:buClr>
              <a:buSzPts val="2000"/>
              <a:buNone/>
            </a:pPr>
            <a:r>
              <a:rPr lang="en-US" sz="2220" dirty="0">
                <a:solidFill>
                  <a:schemeClr val="dk1"/>
                </a:solidFill>
                <a:latin typeface="Open Sans"/>
                <a:ea typeface="Open Sans"/>
                <a:cs typeface="Open Sans"/>
                <a:sym typeface="Open Sans"/>
              </a:rPr>
              <a:t>3. </a:t>
            </a:r>
            <a:r>
              <a:rPr lang="ru-RU" sz="2220" b="1" dirty="0">
                <a:solidFill>
                  <a:schemeClr val="dk1"/>
                </a:solidFill>
                <a:latin typeface="Open Sans"/>
                <a:ea typeface="Open Sans"/>
                <a:cs typeface="Open Sans"/>
                <a:sym typeface="Open Sans"/>
              </a:rPr>
              <a:t>Альтернативные метрики </a:t>
            </a:r>
            <a:r>
              <a:rPr lang="en-US" sz="2220" dirty="0">
                <a:solidFill>
                  <a:schemeClr val="dk1"/>
                </a:solidFill>
                <a:latin typeface="Open Sans"/>
                <a:ea typeface="Open Sans"/>
                <a:cs typeface="Open Sans"/>
                <a:sym typeface="Open Sans"/>
              </a:rPr>
              <a:t>— </a:t>
            </a:r>
            <a:r>
              <a:rPr lang="ru-RU" sz="2220" dirty="0">
                <a:solidFill>
                  <a:schemeClr val="dk1"/>
                </a:solidFill>
                <a:latin typeface="Open Sans"/>
                <a:ea typeface="Open Sans"/>
                <a:cs typeface="Open Sans"/>
                <a:sym typeface="Open Sans"/>
              </a:rPr>
              <a:t>попытка определить значимость результатов исследований на основе их популярности в веб-пространстве, в том числе в социальных сетях</a:t>
            </a:r>
            <a:r>
              <a:rPr lang="en-US" sz="2220" dirty="0">
                <a:solidFill>
                  <a:schemeClr val="dk1"/>
                </a:solidFill>
                <a:latin typeface="Open Sans"/>
                <a:ea typeface="Open Sans"/>
                <a:cs typeface="Open Sans"/>
                <a:sym typeface="Open Sans"/>
              </a:rPr>
              <a:t>. </a:t>
            </a:r>
            <a:endParaRPr dirty="0"/>
          </a:p>
          <a:p>
            <a:pPr marL="127000" lvl="0" indent="0" algn="l" rtl="0">
              <a:lnSpc>
                <a:spcPct val="90000"/>
              </a:lnSpc>
              <a:spcBef>
                <a:spcPts val="1000"/>
              </a:spcBef>
              <a:spcAft>
                <a:spcPts val="0"/>
              </a:spcAft>
              <a:buClr>
                <a:schemeClr val="dk1"/>
              </a:buClr>
              <a:buSzPts val="2000"/>
              <a:buNone/>
            </a:pPr>
            <a:endParaRPr sz="2220" dirty="0">
              <a:solidFill>
                <a:schemeClr val="dk1"/>
              </a:solidFill>
              <a:latin typeface="Open Sans"/>
              <a:ea typeface="Open Sans"/>
              <a:cs typeface="Open Sans"/>
              <a:sym typeface="Open Sans"/>
            </a:endParaRPr>
          </a:p>
          <a:p>
            <a:pPr marL="127000" lvl="0" indent="0" algn="l" rtl="0">
              <a:lnSpc>
                <a:spcPct val="90000"/>
              </a:lnSpc>
              <a:spcBef>
                <a:spcPts val="1000"/>
              </a:spcBef>
              <a:spcAft>
                <a:spcPts val="0"/>
              </a:spcAft>
              <a:buClr>
                <a:schemeClr val="dk1"/>
              </a:buClr>
              <a:buSzPts val="2000"/>
              <a:buNone/>
            </a:pPr>
            <a:r>
              <a:rPr lang="en-US" sz="2220" dirty="0">
                <a:solidFill>
                  <a:schemeClr val="dk1"/>
                </a:solidFill>
                <a:latin typeface="Open Sans"/>
                <a:ea typeface="Open Sans"/>
                <a:cs typeface="Open Sans"/>
                <a:sym typeface="Open Sans"/>
              </a:rPr>
              <a:t>*</a:t>
            </a:r>
            <a:r>
              <a:rPr lang="ru-RU" sz="2220" dirty="0">
                <a:solidFill>
                  <a:schemeClr val="dk1"/>
                </a:solidFill>
                <a:latin typeface="Open Sans"/>
                <a:ea typeface="Open Sans"/>
                <a:cs typeface="Open Sans"/>
                <a:sym typeface="Open Sans"/>
              </a:rPr>
              <a:t> Пример сведений об активности, собранных</a:t>
            </a:r>
            <a:br>
              <a:rPr lang="ru-RU" sz="2220" dirty="0">
                <a:solidFill>
                  <a:schemeClr val="dk1"/>
                </a:solidFill>
                <a:latin typeface="Open Sans"/>
                <a:ea typeface="Open Sans"/>
                <a:cs typeface="Open Sans"/>
                <a:sym typeface="Open Sans"/>
              </a:rPr>
            </a:br>
            <a:r>
              <a:rPr lang="ru-RU" sz="2220" dirty="0">
                <a:solidFill>
                  <a:schemeClr val="dk1"/>
                </a:solidFill>
                <a:latin typeface="Open Sans"/>
                <a:ea typeface="Open Sans"/>
                <a:cs typeface="Open Sans"/>
                <a:sym typeface="Open Sans"/>
              </a:rPr>
              <a:t>с помощью инструмента </a:t>
            </a:r>
            <a:r>
              <a:rPr lang="en-US" sz="2220" dirty="0" err="1">
                <a:solidFill>
                  <a:schemeClr val="dk1"/>
                </a:solidFill>
                <a:latin typeface="Open Sans"/>
                <a:ea typeface="Open Sans"/>
                <a:cs typeface="Open Sans"/>
                <a:sym typeface="Open Sans"/>
              </a:rPr>
              <a:t>Altimetric</a:t>
            </a:r>
            <a:endParaRPr sz="2220" dirty="0">
              <a:solidFill>
                <a:schemeClr val="dk1"/>
              </a:solidFill>
              <a:latin typeface="Open Sans"/>
              <a:ea typeface="Open Sans"/>
              <a:cs typeface="Open Sans"/>
              <a:sym typeface="Open Sans"/>
            </a:endParaRPr>
          </a:p>
        </p:txBody>
      </p:sp>
      <p:sp>
        <p:nvSpPr>
          <p:cNvPr id="245" name="Google Shape;245;p18"/>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pic>
        <p:nvPicPr>
          <p:cNvPr id="246" name="Google Shape;246;p18"/>
          <p:cNvPicPr preferRelativeResize="0"/>
          <p:nvPr/>
        </p:nvPicPr>
        <p:blipFill rotWithShape="1">
          <a:blip r:embed="rId3">
            <a:alphaModFix/>
          </a:blip>
          <a:srcRect/>
          <a:stretch/>
        </p:blipFill>
        <p:spPr>
          <a:xfrm>
            <a:off x="4088674" y="1844503"/>
            <a:ext cx="7792824" cy="4507695"/>
          </a:xfrm>
          <a:prstGeom prst="rect">
            <a:avLst/>
          </a:prstGeom>
          <a:noFill/>
          <a:ln w="9525" cap="flat" cmpd="sng">
            <a:solidFill>
              <a:srgbClr val="F8981D"/>
            </a:solidFill>
            <a:prstDash val="solid"/>
            <a:round/>
            <a:headEnd type="none" w="sm" len="sm"/>
            <a:tailEnd type="none" w="sm" len="sm"/>
          </a:ln>
        </p:spPr>
      </p:pic>
      <p:sp>
        <p:nvSpPr>
          <p:cNvPr id="247" name="Google Shape;247;p18"/>
          <p:cNvSpPr/>
          <p:nvPr/>
        </p:nvSpPr>
        <p:spPr>
          <a:xfrm rot="10800000" flipH="1">
            <a:off x="3323492" y="4923693"/>
            <a:ext cx="633046" cy="298938"/>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Заголовок 1"/>
          <p:cNvSpPr>
            <a:spLocks noGrp="1"/>
          </p:cNvSpPr>
          <p:nvPr>
            <p:ph type="title"/>
          </p:nvPr>
        </p:nvSpPr>
        <p:spPr/>
        <p:txBody>
          <a:bodyPr/>
          <a:lstStyle/>
          <a:p>
            <a:endParaRPr lang="ru-RU"/>
          </a:p>
        </p:txBody>
      </p:sp>
      <p:sp>
        <p:nvSpPr>
          <p:cNvPr id="8" name="Google Shape;234;p17"/>
          <p:cNvSpPr txBox="1">
            <a:spLocks/>
          </p:cNvSpPr>
          <p:nvPr/>
        </p:nvSpPr>
        <p:spPr>
          <a:xfrm>
            <a:off x="0" y="506346"/>
            <a:ext cx="7889966" cy="1080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600"/>
              <a:buFont typeface="Trebuchet MS"/>
              <a:buNone/>
              <a:defRPr sz="3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buClr>
                <a:schemeClr val="dk1"/>
              </a:buClr>
              <a:buSzPts val="3200"/>
            </a:pPr>
            <a:r>
              <a:rPr lang="ru-RU" sz="3200">
                <a:solidFill>
                  <a:srgbClr val="586F7C"/>
                </a:solidFill>
                <a:latin typeface="Open Sans"/>
                <a:ea typeface="Open Sans"/>
                <a:cs typeface="Open Sans"/>
                <a:sym typeface="Open Sans"/>
              </a:rPr>
              <a:t>Библиометрические показатели (продолжение)</a:t>
            </a:r>
            <a:endParaRPr lang="ru-RU" sz="3000" dirty="0">
              <a:solidFill>
                <a:srgbClr val="586F7C"/>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0" y="338096"/>
            <a:ext cx="8164286"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None/>
            </a:pPr>
            <a:r>
              <a:rPr lang="ru-RU" sz="3330" dirty="0">
                <a:solidFill>
                  <a:srgbClr val="586F7C"/>
                </a:solidFill>
                <a:latin typeface="Open Sans"/>
                <a:ea typeface="Open Sans"/>
                <a:cs typeface="Open Sans"/>
                <a:sym typeface="Open Sans"/>
              </a:rPr>
              <a:t>Основные инструменты и </a:t>
            </a:r>
            <a:r>
              <a:rPr lang="ru-RU" sz="3330">
                <a:solidFill>
                  <a:srgbClr val="586F7C"/>
                </a:solidFill>
                <a:latin typeface="Open Sans"/>
                <a:ea typeface="Open Sans"/>
                <a:cs typeface="Open Sans"/>
                <a:sym typeface="Open Sans"/>
              </a:rPr>
              <a:t>сервисы </a:t>
            </a:r>
            <a:br>
              <a:rPr lang="ru-RU" sz="3330">
                <a:solidFill>
                  <a:srgbClr val="586F7C"/>
                </a:solidFill>
                <a:latin typeface="Open Sans"/>
                <a:ea typeface="Open Sans"/>
                <a:cs typeface="Open Sans"/>
                <a:sym typeface="Open Sans"/>
              </a:rPr>
            </a:br>
            <a:r>
              <a:rPr lang="ru-RU" sz="3330">
                <a:solidFill>
                  <a:srgbClr val="586F7C"/>
                </a:solidFill>
                <a:latin typeface="Open Sans"/>
                <a:ea typeface="Open Sans"/>
                <a:cs typeface="Open Sans"/>
                <a:sym typeface="Open Sans"/>
              </a:rPr>
              <a:t>для </a:t>
            </a:r>
            <a:r>
              <a:rPr lang="ru-RU" sz="3330" dirty="0">
                <a:solidFill>
                  <a:srgbClr val="586F7C"/>
                </a:solidFill>
                <a:latin typeface="Open Sans"/>
                <a:ea typeface="Open Sans"/>
                <a:cs typeface="Open Sans"/>
                <a:sym typeface="Open Sans"/>
              </a:rPr>
              <a:t>определения </a:t>
            </a:r>
            <a:r>
              <a:rPr lang="ru-RU" sz="3330">
                <a:solidFill>
                  <a:srgbClr val="586F7C"/>
                </a:solidFill>
                <a:latin typeface="Open Sans"/>
                <a:ea typeface="Open Sans"/>
                <a:cs typeface="Open Sans"/>
                <a:sym typeface="Open Sans"/>
              </a:rPr>
              <a:t>эффективности </a:t>
            </a:r>
            <a:br>
              <a:rPr lang="ru-RU" sz="3330">
                <a:solidFill>
                  <a:srgbClr val="586F7C"/>
                </a:solidFill>
                <a:latin typeface="Open Sans"/>
                <a:ea typeface="Open Sans"/>
                <a:cs typeface="Open Sans"/>
                <a:sym typeface="Open Sans"/>
              </a:rPr>
            </a:br>
            <a:r>
              <a:rPr lang="ru-RU" sz="3330">
                <a:solidFill>
                  <a:srgbClr val="586F7C"/>
                </a:solidFill>
                <a:latin typeface="Open Sans"/>
                <a:ea typeface="Open Sans"/>
                <a:cs typeface="Open Sans"/>
                <a:sym typeface="Open Sans"/>
              </a:rPr>
              <a:t>научной </a:t>
            </a:r>
            <a:r>
              <a:rPr lang="ru-RU" sz="3330" dirty="0">
                <a:solidFill>
                  <a:srgbClr val="586F7C"/>
                </a:solidFill>
                <a:latin typeface="Open Sans"/>
                <a:ea typeface="Open Sans"/>
                <a:cs typeface="Open Sans"/>
                <a:sym typeface="Open Sans"/>
              </a:rPr>
              <a:t>работы</a:t>
            </a:r>
            <a:endParaRPr sz="3330" dirty="0">
              <a:solidFill>
                <a:srgbClr val="586F7C"/>
              </a:solidFill>
              <a:latin typeface="Open Sans"/>
              <a:ea typeface="Open Sans"/>
              <a:cs typeface="Open Sans"/>
              <a:sym typeface="Open Sans"/>
            </a:endParaRPr>
          </a:p>
        </p:txBody>
      </p:sp>
      <p:grpSp>
        <p:nvGrpSpPr>
          <p:cNvPr id="254" name="Google Shape;254;p19"/>
          <p:cNvGrpSpPr/>
          <p:nvPr/>
        </p:nvGrpSpPr>
        <p:grpSpPr>
          <a:xfrm>
            <a:off x="422031" y="2125857"/>
            <a:ext cx="9731412" cy="4081511"/>
            <a:chOff x="0" y="0"/>
            <a:chExt cx="9731412" cy="4081511"/>
          </a:xfrm>
        </p:grpSpPr>
        <p:sp>
          <p:nvSpPr>
            <p:cNvPr id="255" name="Google Shape;255;p19"/>
            <p:cNvSpPr/>
            <p:nvPr/>
          </p:nvSpPr>
          <p:spPr>
            <a:xfrm>
              <a:off x="0" y="0"/>
              <a:ext cx="4081511" cy="4081511"/>
            </a:xfrm>
            <a:prstGeom prst="pie">
              <a:avLst>
                <a:gd name="adj1" fmla="val 5400000"/>
                <a:gd name="adj2" fmla="val 16200000"/>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2040755" y="0"/>
              <a:ext cx="7690657" cy="4081511"/>
            </a:xfrm>
            <a:prstGeom prst="rect">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p:nvPr/>
          </p:nvSpPr>
          <p:spPr>
            <a:xfrm>
              <a:off x="2040755" y="0"/>
              <a:ext cx="7690657" cy="12244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None/>
              </a:pPr>
              <a:r>
                <a:rPr lang="ru-RU" sz="2900" b="0" i="0" u="none" strike="noStrike" cap="none" dirty="0">
                  <a:solidFill>
                    <a:srgbClr val="000000"/>
                  </a:solidFill>
                  <a:latin typeface="Arial"/>
                  <a:ea typeface="Arial"/>
                  <a:cs typeface="Arial"/>
                  <a:sym typeface="Arial"/>
                </a:rPr>
                <a:t>Существует множество источников данных и инструментов для проведения анализа значимости результатов исследований</a:t>
              </a:r>
              <a:r>
                <a:rPr lang="en-US" sz="2900" b="0" i="0" u="none" strike="noStrike" cap="none" dirty="0">
                  <a:solidFill>
                    <a:srgbClr val="000000"/>
                  </a:solidFill>
                  <a:latin typeface="Arial"/>
                  <a:ea typeface="Arial"/>
                  <a:cs typeface="Arial"/>
                  <a:sym typeface="Arial"/>
                </a:rPr>
                <a:t>.</a:t>
              </a:r>
              <a:endParaRPr sz="2900" b="0" i="0" u="none" strike="noStrike" cap="none" dirty="0">
                <a:solidFill>
                  <a:srgbClr val="000000"/>
                </a:solidFill>
                <a:latin typeface="Arial"/>
                <a:ea typeface="Arial"/>
                <a:cs typeface="Arial"/>
                <a:sym typeface="Arial"/>
              </a:endParaRPr>
            </a:p>
          </p:txBody>
        </p:sp>
        <p:sp>
          <p:nvSpPr>
            <p:cNvPr id="258" name="Google Shape;258;p19"/>
            <p:cNvSpPr/>
            <p:nvPr/>
          </p:nvSpPr>
          <p:spPr>
            <a:xfrm>
              <a:off x="714265" y="1224455"/>
              <a:ext cx="2652979" cy="2652979"/>
            </a:xfrm>
            <a:prstGeom prst="pie">
              <a:avLst>
                <a:gd name="adj1" fmla="val 5400000"/>
                <a:gd name="adj2" fmla="val 16200000"/>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2040755" y="1224455"/>
              <a:ext cx="7690657" cy="2652979"/>
            </a:xfrm>
            <a:prstGeom prst="rect">
              <a:avLst/>
            </a:prstGeom>
            <a:solidFill>
              <a:schemeClr val="lt1">
                <a:alpha val="89803"/>
              </a:schemeClr>
            </a:solidFill>
            <a:ln w="25400" cap="flat" cmpd="sng">
              <a:solidFill>
                <a:srgbClr val="5AD1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txBox="1"/>
            <p:nvPr/>
          </p:nvSpPr>
          <p:spPr>
            <a:xfrm>
              <a:off x="2040755" y="1224455"/>
              <a:ext cx="7690657" cy="1224451"/>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None/>
              </a:pPr>
              <a:r>
                <a:rPr lang="ru-RU" sz="2900" b="0" i="0" u="none" strike="noStrike" cap="none" dirty="0">
                  <a:solidFill>
                    <a:srgbClr val="000000"/>
                  </a:solidFill>
                  <a:latin typeface="Arial"/>
                  <a:ea typeface="Arial"/>
                  <a:cs typeface="Arial"/>
                  <a:sym typeface="Arial"/>
                </a:rPr>
                <a:t>Они различаются с точки зрения охвата, функционала и используемых методов анализа</a:t>
              </a:r>
              <a:r>
                <a:rPr lang="en-US" sz="2900" b="0" i="0" u="none" strike="noStrike" cap="none" dirty="0">
                  <a:solidFill>
                    <a:srgbClr val="000000"/>
                  </a:solidFill>
                  <a:latin typeface="Arial"/>
                  <a:ea typeface="Arial"/>
                  <a:cs typeface="Arial"/>
                  <a:sym typeface="Arial"/>
                </a:rPr>
                <a:t>. </a:t>
              </a:r>
              <a:endParaRPr sz="2900" b="0" i="0" u="none" strike="noStrike" cap="none" dirty="0">
                <a:solidFill>
                  <a:srgbClr val="000000"/>
                </a:solidFill>
                <a:latin typeface="Arial"/>
                <a:ea typeface="Arial"/>
                <a:cs typeface="Arial"/>
                <a:sym typeface="Arial"/>
              </a:endParaRPr>
            </a:p>
          </p:txBody>
        </p:sp>
        <p:sp>
          <p:nvSpPr>
            <p:cNvPr id="261" name="Google Shape;261;p19"/>
            <p:cNvSpPr/>
            <p:nvPr/>
          </p:nvSpPr>
          <p:spPr>
            <a:xfrm>
              <a:off x="1428529" y="2448907"/>
              <a:ext cx="1224452" cy="1224452"/>
            </a:xfrm>
            <a:prstGeom prst="pie">
              <a:avLst>
                <a:gd name="adj1" fmla="val 5400000"/>
                <a:gd name="adj2" fmla="val 16200000"/>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2040755" y="2448907"/>
              <a:ext cx="7690657" cy="1224452"/>
            </a:xfrm>
            <a:prstGeom prst="rect">
              <a:avLst/>
            </a:prstGeom>
            <a:solidFill>
              <a:schemeClr val="lt1">
                <a:alpha val="89803"/>
              </a:schemeClr>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txBox="1"/>
            <p:nvPr/>
          </p:nvSpPr>
          <p:spPr>
            <a:xfrm>
              <a:off x="2040755" y="2448907"/>
              <a:ext cx="7690657" cy="1224452"/>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None/>
              </a:pPr>
              <a:r>
                <a:rPr lang="ru-RU" sz="2900" b="0" i="0" u="none" strike="noStrike" cap="none" dirty="0">
                  <a:solidFill>
                    <a:srgbClr val="000000"/>
                  </a:solidFill>
                  <a:latin typeface="Arial"/>
                  <a:ea typeface="Arial"/>
                  <a:cs typeface="Arial"/>
                  <a:sym typeface="Arial"/>
                </a:rPr>
                <a:t>Пользователям следует выбирать </a:t>
              </a:r>
              <a:br>
                <a:rPr lang="ru-RU" sz="2900" b="0" i="0" u="none" strike="noStrike" cap="none" dirty="0">
                  <a:solidFill>
                    <a:srgbClr val="000000"/>
                  </a:solidFill>
                  <a:latin typeface="Arial"/>
                  <a:ea typeface="Arial"/>
                  <a:cs typeface="Arial"/>
                  <a:sym typeface="Arial"/>
                </a:rPr>
              </a:br>
              <a:r>
                <a:rPr lang="ru-RU" sz="2900" b="0" i="0" u="none" strike="noStrike" cap="none" dirty="0">
                  <a:solidFill>
                    <a:srgbClr val="000000"/>
                  </a:solidFill>
                  <a:latin typeface="Arial"/>
                  <a:ea typeface="Arial"/>
                  <a:cs typeface="Arial"/>
                  <a:sym typeface="Arial"/>
                </a:rPr>
                <a:t>те из них, которые наилучшим образом соответствуют их потребностям.</a:t>
              </a:r>
              <a:endParaRPr sz="2900" b="0" i="0" u="none" strike="noStrike" cap="none" dirty="0">
                <a:solidFill>
                  <a:srgbClr val="000000"/>
                </a:solidFill>
                <a:latin typeface="Arial"/>
                <a:ea typeface="Arial"/>
                <a:cs typeface="Arial"/>
                <a:sym typeface="Arial"/>
              </a:endParaRPr>
            </a:p>
          </p:txBody>
        </p:sp>
      </p:grpSp>
      <p:sp>
        <p:nvSpPr>
          <p:cNvPr id="264" name="Google Shape;264;p1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Web of Science </a:t>
            </a:r>
            <a:r>
              <a:rPr lang="ru-RU" dirty="0">
                <a:solidFill>
                  <a:srgbClr val="586F7C"/>
                </a:solidFill>
                <a:latin typeface="Open Sans"/>
                <a:ea typeface="Open Sans"/>
                <a:cs typeface="Open Sans"/>
                <a:sym typeface="Open Sans"/>
              </a:rPr>
              <a:t>и</a:t>
            </a:r>
            <a:r>
              <a:rPr lang="en-US" dirty="0">
                <a:solidFill>
                  <a:srgbClr val="586F7C"/>
                </a:solidFill>
                <a:latin typeface="Open Sans"/>
                <a:ea typeface="Open Sans"/>
                <a:cs typeface="Open Sans"/>
                <a:sym typeface="Open Sans"/>
              </a:rPr>
              <a:t> Scopus </a:t>
            </a:r>
            <a:endParaRPr dirty="0">
              <a:solidFill>
                <a:srgbClr val="586F7C"/>
              </a:solidFill>
              <a:latin typeface="Open Sans"/>
              <a:ea typeface="Open Sans"/>
              <a:cs typeface="Open Sans"/>
              <a:sym typeface="Open Sans"/>
            </a:endParaRPr>
          </a:p>
        </p:txBody>
      </p:sp>
      <p:sp>
        <p:nvSpPr>
          <p:cNvPr id="271" name="Google Shape;271;p20"/>
          <p:cNvSpPr txBox="1">
            <a:spLocks noGrp="1"/>
          </p:cNvSpPr>
          <p:nvPr>
            <p:ph type="body" idx="1"/>
          </p:nvPr>
        </p:nvSpPr>
        <p:spPr>
          <a:xfrm>
            <a:off x="0" y="1793631"/>
            <a:ext cx="11939954" cy="4923692"/>
          </a:xfrm>
          <a:prstGeom prst="rect">
            <a:avLst/>
          </a:prstGeom>
          <a:noFill/>
          <a:ln>
            <a:noFill/>
          </a:ln>
        </p:spPr>
        <p:txBody>
          <a:bodyPr spcFirstLastPara="1" wrap="square" lIns="91425" tIns="45700" rIns="91425" bIns="45700" anchor="t" anchorCtr="0">
            <a:normAutofit lnSpcReduction="10000"/>
          </a:bodyPr>
          <a:lstStyle/>
          <a:p>
            <a:pPr marL="117475" lvl="0" indent="0" algn="l" rtl="0">
              <a:lnSpc>
                <a:spcPct val="100000"/>
              </a:lnSpc>
              <a:spcBef>
                <a:spcPts val="1000"/>
              </a:spcBef>
              <a:spcAft>
                <a:spcPts val="0"/>
              </a:spcAft>
              <a:buClr>
                <a:schemeClr val="dk1"/>
              </a:buClr>
              <a:buSzPts val="2160"/>
              <a:buNone/>
            </a:pPr>
            <a:r>
              <a:rPr lang="ru-RU" dirty="0">
                <a:solidFill>
                  <a:schemeClr val="dk1"/>
                </a:solidFill>
                <a:latin typeface="Open Sans"/>
                <a:ea typeface="Open Sans"/>
                <a:cs typeface="Open Sans"/>
                <a:sym typeface="Open Sans"/>
              </a:rPr>
              <a:t>Эти онлайн-сервисы осуществляют индексирование научных цитат на условиях подписки</a:t>
            </a:r>
            <a:r>
              <a:rPr lang="en-US" dirty="0">
                <a:solidFill>
                  <a:schemeClr val="dk1"/>
                </a:solidFill>
                <a:latin typeface="Open Sans"/>
                <a:ea typeface="Open Sans"/>
                <a:cs typeface="Open Sans"/>
                <a:sym typeface="Open Sans"/>
              </a:rPr>
              <a:t>.</a:t>
            </a:r>
            <a:endParaRPr b="1" dirty="0">
              <a:solidFill>
                <a:schemeClr val="dk1"/>
              </a:solidFill>
              <a:latin typeface="Open Sans"/>
              <a:ea typeface="Open Sans"/>
              <a:cs typeface="Open Sans"/>
              <a:sym typeface="Open Sans"/>
            </a:endParaRPr>
          </a:p>
          <a:p>
            <a:pPr marL="574675" lvl="0" indent="-320040" algn="l" rtl="0">
              <a:lnSpc>
                <a:spcPct val="100000"/>
              </a:lnSpc>
              <a:spcBef>
                <a:spcPts val="1000"/>
              </a:spcBef>
              <a:spcAft>
                <a:spcPts val="0"/>
              </a:spcAft>
              <a:buClr>
                <a:schemeClr val="dk1"/>
              </a:buClr>
              <a:buSzPts val="2160"/>
              <a:buNone/>
            </a:pPr>
            <a:endParaRPr b="1" dirty="0">
              <a:solidFill>
                <a:schemeClr val="dk1"/>
              </a:solidFill>
              <a:latin typeface="Open Sans"/>
              <a:ea typeface="Open Sans"/>
              <a:cs typeface="Open Sans"/>
              <a:sym typeface="Open Sans"/>
            </a:endParaRPr>
          </a:p>
          <a:p>
            <a:pPr marL="574675" lvl="0" indent="-457200" algn="l" rtl="0">
              <a:lnSpc>
                <a:spcPct val="100000"/>
              </a:lnSpc>
              <a:spcBef>
                <a:spcPts val="1000"/>
              </a:spcBef>
              <a:spcAft>
                <a:spcPts val="0"/>
              </a:spcAft>
              <a:buClr>
                <a:schemeClr val="dk1"/>
              </a:buClr>
              <a:buSzPts val="2160"/>
              <a:buChar char="●"/>
            </a:pPr>
            <a:r>
              <a:rPr lang="en-US" b="1" dirty="0">
                <a:solidFill>
                  <a:schemeClr val="dk1"/>
                </a:solidFill>
                <a:latin typeface="Open Sans"/>
                <a:ea typeface="Open Sans"/>
                <a:cs typeface="Open Sans"/>
                <a:sym typeface="Open Sans"/>
              </a:rPr>
              <a:t>Web of Science</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создан организацией </a:t>
            </a:r>
            <a:r>
              <a:rPr lang="en-US" dirty="0" err="1">
                <a:solidFill>
                  <a:schemeClr val="dk1"/>
                </a:solidFill>
                <a:latin typeface="Open Sans"/>
                <a:ea typeface="Open Sans"/>
                <a:cs typeface="Open Sans"/>
                <a:sym typeface="Open Sans"/>
              </a:rPr>
              <a:t>Clarivate</a:t>
            </a:r>
            <a:r>
              <a:rPr lang="en-US" dirty="0">
                <a:solidFill>
                  <a:schemeClr val="dk1"/>
                </a:solidFill>
                <a:latin typeface="Open Sans"/>
                <a:ea typeface="Open Sans"/>
                <a:cs typeface="Open Sans"/>
                <a:sym typeface="Open Sans"/>
              </a:rPr>
              <a:t> Analytics. </a:t>
            </a:r>
            <a:r>
              <a:rPr lang="ru-RU" dirty="0">
                <a:solidFill>
                  <a:schemeClr val="dk1"/>
                </a:solidFill>
                <a:latin typeface="Open Sans"/>
                <a:ea typeface="Open Sans"/>
                <a:cs typeface="Open Sans"/>
                <a:sym typeface="Open Sans"/>
              </a:rPr>
              <a:t>В нем содержится 73 млн записей, в том числе публикации и цитаты более чем из </a:t>
            </a:r>
            <a:r>
              <a:rPr lang="ru-RU">
                <a:solidFill>
                  <a:schemeClr val="dk1"/>
                </a:solidFill>
                <a:latin typeface="Open Sans"/>
                <a:ea typeface="Open Sans"/>
                <a:cs typeface="Open Sans"/>
                <a:sym typeface="Open Sans"/>
              </a:rPr>
              <a:t>20 тыс.  </a:t>
            </a:r>
            <a:r>
              <a:rPr lang="ru-RU" dirty="0">
                <a:solidFill>
                  <a:schemeClr val="dk1"/>
                </a:solidFill>
                <a:latin typeface="Open Sans"/>
                <a:ea typeface="Open Sans"/>
                <a:cs typeface="Open Sans"/>
                <a:sym typeface="Open Sans"/>
              </a:rPr>
              <a:t>изданий за период с 1900 года. </a:t>
            </a:r>
            <a:r>
              <a:rPr lang="en-US" dirty="0">
                <a:solidFill>
                  <a:schemeClr val="dk1"/>
                </a:solidFill>
                <a:latin typeface="Open Sans"/>
                <a:ea typeface="Open Sans"/>
                <a:cs typeface="Open Sans"/>
                <a:sym typeface="Open Sans"/>
              </a:rPr>
              <a:t>Web of Science </a:t>
            </a:r>
            <a:r>
              <a:rPr lang="ru-RU" dirty="0">
                <a:solidFill>
                  <a:schemeClr val="dk1"/>
                </a:solidFill>
                <a:latin typeface="Open Sans"/>
                <a:ea typeface="Open Sans"/>
                <a:cs typeface="Open Sans"/>
                <a:sym typeface="Open Sans"/>
              </a:rPr>
              <a:t>не является участником партнерства </a:t>
            </a:r>
            <a:r>
              <a:rPr lang="en-US" dirty="0">
                <a:solidFill>
                  <a:schemeClr val="dk1"/>
                </a:solidFill>
                <a:latin typeface="Open Sans"/>
                <a:ea typeface="Open Sans"/>
                <a:cs typeface="Open Sans"/>
                <a:sym typeface="Open Sans"/>
              </a:rPr>
              <a:t>Research4Life. </a:t>
            </a:r>
            <a:endParaRPr dirty="0"/>
          </a:p>
          <a:p>
            <a:pPr marL="117475" lvl="0" indent="0" algn="l" rtl="0">
              <a:lnSpc>
                <a:spcPct val="100000"/>
              </a:lnSpc>
              <a:spcBef>
                <a:spcPts val="1000"/>
              </a:spcBef>
              <a:spcAft>
                <a:spcPts val="0"/>
              </a:spcAft>
              <a:buClr>
                <a:schemeClr val="dk1"/>
              </a:buClr>
              <a:buSzPts val="2160"/>
              <a:buNone/>
            </a:pPr>
            <a:endParaRPr dirty="0">
              <a:solidFill>
                <a:schemeClr val="dk1"/>
              </a:solidFill>
              <a:latin typeface="Open Sans"/>
              <a:ea typeface="Open Sans"/>
              <a:cs typeface="Open Sans"/>
              <a:sym typeface="Open Sans"/>
            </a:endParaRPr>
          </a:p>
          <a:p>
            <a:pPr marL="574675" indent="-457200">
              <a:lnSpc>
                <a:spcPct val="100000"/>
              </a:lnSpc>
              <a:buClr>
                <a:schemeClr val="dk1"/>
              </a:buClr>
              <a:buSzPts val="2160"/>
            </a:pPr>
            <a:r>
              <a:rPr lang="en-US" b="1" dirty="0">
                <a:solidFill>
                  <a:schemeClr val="dk1"/>
                </a:solidFill>
                <a:latin typeface="Open Sans"/>
                <a:ea typeface="Open Sans"/>
                <a:cs typeface="Open Sans"/>
                <a:sym typeface="Open Sans"/>
              </a:rPr>
              <a:t>Scopus</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разработанный компанией</a:t>
            </a:r>
            <a:r>
              <a:rPr lang="en-US" dirty="0">
                <a:solidFill>
                  <a:schemeClr val="dk1"/>
                </a:solidFill>
                <a:latin typeface="Open Sans"/>
                <a:ea typeface="Open Sans"/>
                <a:cs typeface="Open Sans"/>
                <a:sym typeface="Open Sans"/>
              </a:rPr>
              <a:t> Elsevier,</a:t>
            </a:r>
            <a:r>
              <a:rPr lang="ru-RU" dirty="0">
                <a:solidFill>
                  <a:schemeClr val="dk1"/>
                </a:solidFill>
                <a:latin typeface="Open Sans"/>
                <a:ea typeface="Open Sans"/>
                <a:cs typeface="Open Sans"/>
                <a:sym typeface="Open Sans"/>
              </a:rPr>
              <a:t> содержит 70 млн записей, в том числе публикации за период с 1996 года и цитаты за период с 1970 года из </a:t>
            </a:r>
            <a:r>
              <a:rPr lang="ru-RU">
                <a:solidFill>
                  <a:schemeClr val="dk1"/>
                </a:solidFill>
                <a:latin typeface="Open Sans"/>
                <a:ea typeface="Open Sans"/>
                <a:cs typeface="Open Sans"/>
                <a:sym typeface="Open Sans"/>
              </a:rPr>
              <a:t>22 тыс. </a:t>
            </a:r>
            <a:r>
              <a:rPr lang="ru-RU" dirty="0">
                <a:solidFill>
                  <a:schemeClr val="dk1"/>
                </a:solidFill>
                <a:latin typeface="Open Sans"/>
                <a:ea typeface="Open Sans"/>
                <a:cs typeface="Open Sans"/>
                <a:sym typeface="Open Sans"/>
              </a:rPr>
              <a:t>изданий.</a:t>
            </a:r>
            <a:r>
              <a:rPr lang="en-US" dirty="0">
                <a:solidFill>
                  <a:schemeClr val="dk1"/>
                </a:solidFill>
                <a:latin typeface="Open Sans"/>
                <a:ea typeface="Open Sans"/>
                <a:cs typeface="Open Sans"/>
                <a:sym typeface="Open Sans"/>
              </a:rPr>
              <a:t> Scopus </a:t>
            </a:r>
            <a:r>
              <a:rPr lang="ru-RU" dirty="0">
                <a:solidFill>
                  <a:schemeClr val="dk1"/>
                </a:solidFill>
                <a:latin typeface="Open Sans"/>
                <a:ea typeface="Open Sans"/>
                <a:cs typeface="Open Sans"/>
                <a:sym typeface="Open Sans"/>
              </a:rPr>
              <a:t>доступен некоторым членам партнерства </a:t>
            </a:r>
            <a:r>
              <a:rPr lang="en-US" dirty="0">
                <a:solidFill>
                  <a:schemeClr val="dk1"/>
                </a:solidFill>
                <a:latin typeface="Open Sans"/>
                <a:ea typeface="Open Sans"/>
                <a:cs typeface="Open Sans"/>
                <a:sym typeface="Open Sans"/>
              </a:rPr>
              <a:t>Research4Life.</a:t>
            </a:r>
            <a:endParaRPr dirty="0">
              <a:solidFill>
                <a:schemeClr val="dk1"/>
              </a:solidFill>
              <a:latin typeface="Open Sans"/>
              <a:ea typeface="Open Sans"/>
              <a:cs typeface="Open Sans"/>
              <a:sym typeface="Open Sans"/>
            </a:endParaRPr>
          </a:p>
        </p:txBody>
      </p:sp>
      <p:sp>
        <p:nvSpPr>
          <p:cNvPr id="272" name="Google Shape;272;p20"/>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err="1">
                <a:solidFill>
                  <a:srgbClr val="586F7C"/>
                </a:solidFill>
                <a:latin typeface="Open Sans"/>
                <a:ea typeface="Open Sans"/>
                <a:cs typeface="Open Sans"/>
                <a:sym typeface="Open Sans"/>
              </a:rPr>
              <a:t>InCites</a:t>
            </a:r>
            <a:r>
              <a:rPr lang="en-US" dirty="0">
                <a:solidFill>
                  <a:srgbClr val="586F7C"/>
                </a:solidFill>
                <a:latin typeface="Open Sans"/>
                <a:ea typeface="Open Sans"/>
                <a:cs typeface="Open Sans"/>
                <a:sym typeface="Open Sans"/>
              </a:rPr>
              <a:t> </a:t>
            </a:r>
            <a:r>
              <a:rPr lang="ru-RU" dirty="0">
                <a:solidFill>
                  <a:srgbClr val="586F7C"/>
                </a:solidFill>
                <a:latin typeface="Open Sans"/>
                <a:ea typeface="Open Sans"/>
                <a:cs typeface="Open Sans"/>
                <a:sym typeface="Open Sans"/>
              </a:rPr>
              <a:t>и</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SciVal</a:t>
            </a:r>
            <a:endParaRPr dirty="0">
              <a:solidFill>
                <a:srgbClr val="586F7C"/>
              </a:solidFill>
              <a:latin typeface="Open Sans"/>
              <a:ea typeface="Open Sans"/>
              <a:cs typeface="Open Sans"/>
              <a:sym typeface="Open Sans"/>
            </a:endParaRPr>
          </a:p>
        </p:txBody>
      </p:sp>
      <p:sp>
        <p:nvSpPr>
          <p:cNvPr id="279" name="Google Shape;279;p21"/>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
        <p:nvSpPr>
          <p:cNvPr id="280" name="Google Shape;280;p21"/>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dirty="0" err="1">
                <a:solidFill>
                  <a:schemeClr val="dk1"/>
                </a:solidFill>
                <a:latin typeface="Open Sans"/>
                <a:ea typeface="Open Sans"/>
                <a:cs typeface="Open Sans"/>
                <a:sym typeface="Open Sans"/>
              </a:rPr>
              <a:t>InCites</a:t>
            </a:r>
            <a:r>
              <a:rPr lang="ru-RU" dirty="0">
                <a:solidFill>
                  <a:schemeClr val="dk1"/>
                </a:solidFill>
                <a:latin typeface="Open Sans"/>
                <a:ea typeface="Open Sans"/>
                <a:cs typeface="Open Sans"/>
                <a:sym typeface="Open Sans"/>
              </a:rPr>
              <a:t>, разработанный</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Clarivate</a:t>
            </a:r>
            <a:r>
              <a:rPr lang="ru-RU" dirty="0">
                <a:solidFill>
                  <a:schemeClr val="dk1"/>
                </a:solidFill>
                <a:latin typeface="Open Sans"/>
                <a:ea typeface="Open Sans"/>
                <a:cs typeface="Open Sans"/>
                <a:sym typeface="Open Sans"/>
              </a:rPr>
              <a:t>, и </a:t>
            </a:r>
            <a:r>
              <a:rPr lang="en-US" b="1" dirty="0" err="1">
                <a:solidFill>
                  <a:schemeClr val="dk1"/>
                </a:solidFill>
                <a:latin typeface="Open Sans"/>
                <a:ea typeface="Open Sans"/>
                <a:cs typeface="Open Sans"/>
                <a:sym typeface="Open Sans"/>
              </a:rPr>
              <a:t>SciVal</a:t>
            </a:r>
            <a:r>
              <a:rPr lang="ru-RU" dirty="0">
                <a:solidFill>
                  <a:schemeClr val="dk1"/>
                </a:solidFill>
                <a:latin typeface="Open Sans"/>
                <a:ea typeface="Open Sans"/>
                <a:cs typeface="Open Sans"/>
                <a:sym typeface="Open Sans"/>
              </a:rPr>
              <a:t>, разработанный </a:t>
            </a:r>
            <a:r>
              <a:rPr lang="en-US" dirty="0">
                <a:solidFill>
                  <a:schemeClr val="dk1"/>
                </a:solidFill>
                <a:latin typeface="Open Sans"/>
                <a:ea typeface="Open Sans"/>
                <a:cs typeface="Open Sans"/>
                <a:sym typeface="Open Sans"/>
              </a:rPr>
              <a:t>Elsevier</a:t>
            </a:r>
            <a:r>
              <a:rPr lang="ru-RU" dirty="0">
                <a:solidFill>
                  <a:schemeClr val="dk1"/>
                </a:solidFill>
                <a:latin typeface="Open Sans"/>
                <a:ea typeface="Open Sans"/>
                <a:cs typeface="Open Sans"/>
                <a:sym typeface="Open Sans"/>
              </a:rPr>
              <a:t>, отличают более продвинутые метрики и уровень анализа.</a:t>
            </a:r>
            <a:endParaRPr dirty="0"/>
          </a:p>
          <a:p>
            <a:pPr marL="914400" lvl="0" indent="-381000" algn="l" rtl="0">
              <a:lnSpc>
                <a:spcPct val="90000"/>
              </a:lnSpc>
              <a:spcBef>
                <a:spcPts val="1000"/>
              </a:spcBef>
              <a:spcAft>
                <a:spcPts val="0"/>
              </a:spcAft>
              <a:buClr>
                <a:schemeClr val="dk1"/>
              </a:buClr>
              <a:buSzPts val="2400"/>
              <a:buChar char="●"/>
            </a:pPr>
            <a:r>
              <a:rPr lang="ru-RU" dirty="0">
                <a:solidFill>
                  <a:schemeClr val="dk1"/>
                </a:solidFill>
                <a:latin typeface="Open Sans"/>
                <a:ea typeface="Open Sans"/>
                <a:cs typeface="Open Sans"/>
                <a:sym typeface="Open Sans"/>
              </a:rPr>
              <a:t>Полезны для анализа достижений и сравнения организаций и исследовательских программ.</a:t>
            </a:r>
            <a:endParaRPr dirty="0"/>
          </a:p>
          <a:p>
            <a:pPr marL="914400" lvl="0" indent="-381000" algn="l" rtl="0">
              <a:lnSpc>
                <a:spcPct val="90000"/>
              </a:lnSpc>
              <a:spcBef>
                <a:spcPts val="1000"/>
              </a:spcBef>
              <a:spcAft>
                <a:spcPts val="0"/>
              </a:spcAft>
              <a:buClr>
                <a:schemeClr val="dk1"/>
              </a:buClr>
              <a:buSzPts val="2400"/>
              <a:buChar char="●"/>
            </a:pPr>
            <a:r>
              <a:rPr lang="en-US" b="1" dirty="0" err="1">
                <a:solidFill>
                  <a:schemeClr val="dk1"/>
                </a:solidFill>
                <a:latin typeface="Open Sans"/>
                <a:ea typeface="Open Sans"/>
                <a:cs typeface="Open Sans"/>
                <a:sym typeface="Open Sans"/>
              </a:rPr>
              <a:t>InCites</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основан на</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данных </a:t>
            </a:r>
            <a:r>
              <a:rPr lang="en-US" dirty="0">
                <a:solidFill>
                  <a:schemeClr val="dk1"/>
                </a:solidFill>
                <a:latin typeface="Open Sans"/>
                <a:ea typeface="Open Sans"/>
                <a:cs typeface="Open Sans"/>
                <a:sym typeface="Open Sans"/>
              </a:rPr>
              <a:t>Web of Sciences. </a:t>
            </a:r>
            <a:endParaRPr dirty="0"/>
          </a:p>
          <a:p>
            <a:pPr marL="914400" lvl="0">
              <a:buClr>
                <a:schemeClr val="dk1"/>
              </a:buClr>
            </a:pPr>
            <a:r>
              <a:rPr lang="en-US" b="1" dirty="0" err="1">
                <a:solidFill>
                  <a:schemeClr val="dk1"/>
                </a:solidFill>
                <a:latin typeface="Open Sans"/>
                <a:ea typeface="Open Sans"/>
                <a:cs typeface="Open Sans"/>
                <a:sym typeface="Open Sans"/>
              </a:rPr>
              <a:t>SciVal</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основан на</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данных </a:t>
            </a:r>
            <a:r>
              <a:rPr lang="en-US" dirty="0">
                <a:solidFill>
                  <a:schemeClr val="dk1"/>
                </a:solidFill>
                <a:latin typeface="Open Sans"/>
                <a:ea typeface="Open Sans"/>
                <a:cs typeface="Open Sans"/>
                <a:sym typeface="Open Sans"/>
              </a:rPr>
              <a:t>Scopus.</a:t>
            </a:r>
            <a:endParaRPr dirty="0">
              <a:solidFill>
                <a:schemeClr val="dk1"/>
              </a:solidFill>
              <a:latin typeface="Open Sans"/>
              <a:ea typeface="Open Sans"/>
              <a:cs typeface="Open Sans"/>
              <a:sym typeface="Open Sans"/>
            </a:endParaRPr>
          </a:p>
          <a:p>
            <a:pPr marL="914400" lvl="0" indent="-381000" algn="l" rtl="0">
              <a:lnSpc>
                <a:spcPct val="90000"/>
              </a:lnSpc>
              <a:spcBef>
                <a:spcPts val="1000"/>
              </a:spcBef>
              <a:spcAft>
                <a:spcPts val="0"/>
              </a:spcAft>
              <a:buClr>
                <a:schemeClr val="dk1"/>
              </a:buClr>
              <a:buSzPts val="2400"/>
              <a:buChar char="●"/>
            </a:pPr>
            <a:r>
              <a:rPr lang="ru-RU" dirty="0">
                <a:solidFill>
                  <a:schemeClr val="dk1"/>
                </a:solidFill>
                <a:latin typeface="Open Sans"/>
                <a:ea typeface="Open Sans"/>
                <a:cs typeface="Open Sans"/>
                <a:sym typeface="Open Sans"/>
              </a:rPr>
              <a:t>Оба инструмента являются платными и не принимают участия в деятельности партнерства </a:t>
            </a:r>
            <a:r>
              <a:rPr lang="en-US" dirty="0">
                <a:solidFill>
                  <a:schemeClr val="dk1"/>
                </a:solidFill>
                <a:latin typeface="Open Sans"/>
                <a:ea typeface="Open Sans"/>
                <a:cs typeface="Open Sans"/>
                <a:sym typeface="Open Sans"/>
              </a:rPr>
              <a:t>Research4Life</a:t>
            </a:r>
            <a:r>
              <a:rPr lang="ru-RU" dirty="0">
                <a:solidFill>
                  <a:schemeClr val="dk1"/>
                </a:solidFill>
                <a:latin typeface="Open Sans"/>
                <a:ea typeface="Open Sans"/>
                <a:cs typeface="Open Sans"/>
                <a:sym typeface="Open Sans"/>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24465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ru-RU" dirty="0">
                <a:solidFill>
                  <a:srgbClr val="586F7C"/>
                </a:solidFill>
                <a:latin typeface="Open Sans"/>
                <a:ea typeface="Open Sans"/>
                <a:cs typeface="Open Sans"/>
                <a:sym typeface="Open Sans"/>
              </a:rPr>
              <a:t>План урока</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680325" y="2336873"/>
            <a:ext cx="9963300" cy="3578151"/>
          </a:xfrm>
          <a:prstGeom prst="rect">
            <a:avLst/>
          </a:prstGeom>
          <a:noFill/>
          <a:ln>
            <a:noFill/>
          </a:ln>
        </p:spPr>
        <p:txBody>
          <a:bodyPr spcFirstLastPara="1" wrap="square" lIns="91425" tIns="45700" rIns="91425" bIns="45700" anchor="t" anchorCtr="0">
            <a:normAutofit fontScale="92500" lnSpcReduction="10000"/>
          </a:bodyPr>
          <a:lstStyle/>
          <a:p>
            <a:pPr marL="609600" lvl="0" indent="-457200" algn="l" rtl="0">
              <a:lnSpc>
                <a:spcPct val="80000"/>
              </a:lnSpc>
              <a:spcBef>
                <a:spcPts val="1000"/>
              </a:spcBef>
              <a:spcAft>
                <a:spcPts val="0"/>
              </a:spcAft>
              <a:buClr>
                <a:schemeClr val="dk1"/>
              </a:buClr>
              <a:buSzPts val="2400"/>
              <a:buChar char="●"/>
            </a:pPr>
            <a:r>
              <a:rPr lang="ru-RU" sz="2590" dirty="0">
                <a:solidFill>
                  <a:schemeClr val="dk1"/>
                </a:solidFill>
                <a:latin typeface="Open Sans"/>
                <a:ea typeface="Open Sans"/>
                <a:cs typeface="Open Sans"/>
                <a:sym typeface="Open Sans"/>
              </a:rPr>
              <a:t>Оценка качества исследовательской работы и научных достижений</a:t>
            </a:r>
            <a:endParaRPr dirty="0"/>
          </a:p>
          <a:p>
            <a:pPr marL="609600" lvl="0" indent="-457200" algn="l" rtl="0">
              <a:lnSpc>
                <a:spcPct val="80000"/>
              </a:lnSpc>
              <a:spcBef>
                <a:spcPts val="3100"/>
              </a:spcBef>
              <a:spcAft>
                <a:spcPts val="0"/>
              </a:spcAft>
              <a:buClr>
                <a:schemeClr val="dk1"/>
              </a:buClr>
              <a:buSzPts val="2400"/>
              <a:buChar char="●"/>
            </a:pPr>
            <a:r>
              <a:rPr lang="ru-RU" sz="2590" dirty="0" err="1">
                <a:solidFill>
                  <a:schemeClr val="dk1"/>
                </a:solidFill>
                <a:latin typeface="Open Sans"/>
                <a:ea typeface="Open Sans"/>
                <a:cs typeface="Open Sans"/>
                <a:sym typeface="Open Sans"/>
              </a:rPr>
              <a:t>Библиометрия</a:t>
            </a:r>
            <a:r>
              <a:rPr lang="ru-RU" sz="2590" dirty="0">
                <a:solidFill>
                  <a:schemeClr val="dk1"/>
                </a:solidFill>
                <a:latin typeface="Open Sans"/>
                <a:ea typeface="Open Sans"/>
                <a:cs typeface="Open Sans"/>
                <a:sym typeface="Open Sans"/>
              </a:rPr>
              <a:t> и показатели значимости результатов исследования</a:t>
            </a:r>
            <a:endParaRPr dirty="0"/>
          </a:p>
          <a:p>
            <a:pPr marL="609600" lvl="0" indent="-457200" algn="l" rtl="0">
              <a:lnSpc>
                <a:spcPct val="80000"/>
              </a:lnSpc>
              <a:spcBef>
                <a:spcPts val="3100"/>
              </a:spcBef>
              <a:spcAft>
                <a:spcPts val="0"/>
              </a:spcAft>
              <a:buClr>
                <a:schemeClr val="dk1"/>
              </a:buClr>
              <a:buSzPts val="2400"/>
              <a:buChar char="●"/>
            </a:pPr>
            <a:r>
              <a:rPr lang="ru-RU" sz="2590" dirty="0">
                <a:solidFill>
                  <a:schemeClr val="dk1"/>
                </a:solidFill>
                <a:latin typeface="Open Sans"/>
                <a:ea typeface="Open Sans"/>
                <a:cs typeface="Open Sans"/>
                <a:sym typeface="Open Sans"/>
              </a:rPr>
              <a:t>Анализ цитируемости и эффективность исследовательской работы</a:t>
            </a:r>
            <a:endParaRPr dirty="0"/>
          </a:p>
          <a:p>
            <a:pPr marL="609600" lvl="0" indent="-457200" algn="l" rtl="0">
              <a:lnSpc>
                <a:spcPct val="80000"/>
              </a:lnSpc>
              <a:spcBef>
                <a:spcPts val="3100"/>
              </a:spcBef>
              <a:spcAft>
                <a:spcPts val="2100"/>
              </a:spcAft>
              <a:buClr>
                <a:schemeClr val="dk1"/>
              </a:buClr>
              <a:buSzPts val="2400"/>
              <a:buChar char="●"/>
            </a:pPr>
            <a:r>
              <a:rPr lang="ru-RU" sz="2590" dirty="0">
                <a:solidFill>
                  <a:schemeClr val="dk1"/>
                </a:solidFill>
                <a:latin typeface="Open Sans"/>
                <a:ea typeface="Open Sans"/>
                <a:cs typeface="Open Sans"/>
                <a:sym typeface="Open Sans"/>
              </a:rPr>
              <a:t>Резюме</a:t>
            </a:r>
            <a:r>
              <a:rPr lang="en-US" sz="2590" dirty="0">
                <a:solidFill>
                  <a:schemeClr val="dk1"/>
                </a:solidFill>
                <a:latin typeface="Open Sans"/>
                <a:ea typeface="Open Sans"/>
                <a:cs typeface="Open Sans"/>
                <a:sym typeface="Open Sans"/>
              </a:rPr>
              <a:t>	</a:t>
            </a:r>
            <a:endParaRPr sz="2590" dirty="0">
              <a:solidFill>
                <a:schemeClr val="dk1"/>
              </a:solidFill>
              <a:latin typeface="Open Sans"/>
              <a:ea typeface="Open Sans"/>
              <a:cs typeface="Open Sans"/>
              <a:sym typeface="Open Sans"/>
            </a:endParaRPr>
          </a:p>
        </p:txBody>
      </p:sp>
      <p:sp>
        <p:nvSpPr>
          <p:cNvPr id="83" name="Google Shape;83;p3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pic>
        <p:nvPicPr>
          <p:cNvPr id="84" name="Google Shape;84;p39"/>
          <p:cNvPicPr preferRelativeResize="0"/>
          <p:nvPr/>
        </p:nvPicPr>
        <p:blipFill rotWithShape="1">
          <a:blip r:embed="rId3">
            <a:alphaModFix/>
          </a:blip>
          <a:srcRect/>
          <a:stretch/>
        </p:blipFill>
        <p:spPr>
          <a:xfrm>
            <a:off x="283955" y="6459950"/>
            <a:ext cx="974618" cy="365100"/>
          </a:xfrm>
          <a:prstGeom prst="rect">
            <a:avLst/>
          </a:prstGeom>
          <a:noFill/>
          <a:ln>
            <a:noFill/>
          </a:ln>
        </p:spPr>
      </p:pic>
      <p:sp>
        <p:nvSpPr>
          <p:cNvPr id="85" name="Google Shape;85;p39"/>
          <p:cNvSpPr txBox="1"/>
          <p:nvPr/>
        </p:nvSpPr>
        <p:spPr>
          <a:xfrm>
            <a:off x="1458750" y="6326595"/>
            <a:ext cx="9783900" cy="287400"/>
          </a:xfrm>
          <a:prstGeom prst="rect">
            <a:avLst/>
          </a:prstGeom>
          <a:noFill/>
          <a:ln>
            <a:noFill/>
          </a:ln>
        </p:spPr>
        <p:txBody>
          <a:bodyPr spcFirstLastPara="1" wrap="square" lIns="91425" tIns="91425" rIns="91425" bIns="91425" anchor="t" anchorCtr="0">
            <a:noAutofit/>
          </a:bodyPr>
          <a:lstStyle/>
          <a:p>
            <a:pPr lvl="0"/>
            <a:r>
              <a:rPr lang="ru-RU" sz="1200" dirty="0"/>
              <a:t>Настоящая публикация распространяется на условиях лицензии </a:t>
            </a:r>
            <a:r>
              <a:rPr lang="ru-RU" sz="1200" dirty="0" err="1">
                <a:solidFill>
                  <a:schemeClr val="tx1"/>
                </a:solidFill>
              </a:rPr>
              <a:t>Creative</a:t>
            </a:r>
            <a:r>
              <a:rPr lang="ru-RU" sz="1200" dirty="0">
                <a:solidFill>
                  <a:schemeClr val="tx1"/>
                </a:solidFill>
              </a:rPr>
              <a:t> </a:t>
            </a:r>
            <a:r>
              <a:rPr lang="ru-RU" sz="1200" dirty="0" err="1">
                <a:solidFill>
                  <a:schemeClr val="tx1"/>
                </a:solidFill>
              </a:rPr>
              <a:t>Commons</a:t>
            </a:r>
            <a:r>
              <a:rPr lang="ru-RU" sz="1200" dirty="0">
                <a:solidFill>
                  <a:srgbClr val="FF0000"/>
                </a:solidFill>
              </a:rPr>
              <a:t> </a:t>
            </a:r>
            <a:r>
              <a:rPr lang="ru-RU" sz="1200" u="sng" dirty="0">
                <a:solidFill>
                  <a:schemeClr val="hlink"/>
                </a:solidFill>
                <a:hlinkClick r:id="rId4"/>
              </a:rPr>
              <a:t>Атрибуция-</a:t>
            </a:r>
            <a:r>
              <a:rPr lang="ru-RU" sz="1200" u="sng" dirty="0" err="1">
                <a:solidFill>
                  <a:schemeClr val="hlink"/>
                </a:solidFill>
                <a:hlinkClick r:id="rId4"/>
              </a:rPr>
              <a:t>СохранениеУсловий</a:t>
            </a:r>
            <a:r>
              <a:rPr lang="ru-RU" sz="1200" u="sng" dirty="0">
                <a:solidFill>
                  <a:schemeClr val="hlink"/>
                </a:solidFill>
                <a:hlinkClick r:id="rId4"/>
              </a:rPr>
              <a:t> 4.0 Всемирная</a:t>
            </a:r>
            <a:r>
              <a:rPr lang="ru-RU" sz="1200" dirty="0"/>
              <a:t> (CC BY-SA 4.0)</a:t>
            </a:r>
          </a:p>
          <a:p>
            <a:pPr marL="0" marR="0" lvl="0" indent="0" algn="l" rtl="0">
              <a:lnSpc>
                <a:spcPct val="100000"/>
              </a:lnSpc>
              <a:spcBef>
                <a:spcPts val="0"/>
              </a:spcBef>
              <a:spcAft>
                <a:spcPts val="0"/>
              </a:spcAft>
              <a:buClr>
                <a:srgbClr val="000000"/>
              </a:buClr>
              <a:buSzPts val="1400"/>
              <a:buFont typeface="Arial"/>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Dimensions</a:t>
            </a:r>
            <a:endParaRPr>
              <a:solidFill>
                <a:srgbClr val="586F7C"/>
              </a:solidFill>
              <a:latin typeface="Open Sans"/>
              <a:ea typeface="Open Sans"/>
              <a:cs typeface="Open Sans"/>
              <a:sym typeface="Open Sans"/>
            </a:endParaRPr>
          </a:p>
        </p:txBody>
      </p:sp>
      <p:sp>
        <p:nvSpPr>
          <p:cNvPr id="287" name="Google Shape;287;p5"/>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
        <p:nvSpPr>
          <p:cNvPr id="288" name="Google Shape;288;p5"/>
          <p:cNvSpPr txBox="1">
            <a:spLocks noGrp="1"/>
          </p:cNvSpPr>
          <p:nvPr>
            <p:ph type="body" idx="1"/>
          </p:nvPr>
        </p:nvSpPr>
        <p:spPr>
          <a:xfrm>
            <a:off x="311044" y="1545419"/>
            <a:ext cx="9613800" cy="508969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dirty="0">
                <a:solidFill>
                  <a:schemeClr val="dk1"/>
                </a:solidFill>
                <a:latin typeface="Open Sans"/>
                <a:ea typeface="Open Sans"/>
                <a:cs typeface="Open Sans"/>
                <a:sym typeface="Open Sans"/>
              </a:rPr>
              <a:t>Dimensions</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 динамическая платформа данных, связанных с исследованиями</a:t>
            </a:r>
            <a:r>
              <a:rPr lang="en-US"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ru-RU" dirty="0">
                <a:solidFill>
                  <a:schemeClr val="dk1"/>
                </a:solidFill>
                <a:latin typeface="Open Sans"/>
                <a:ea typeface="Open Sans"/>
                <a:cs typeface="Open Sans"/>
                <a:sym typeface="Open Sans"/>
              </a:rPr>
              <a:t>Позволяет пользователям изучать взаимосвязи между публикациями, грантами, </a:t>
            </a:r>
            <a:r>
              <a:rPr lang="ru-RU">
                <a:solidFill>
                  <a:schemeClr val="dk1"/>
                </a:solidFill>
                <a:latin typeface="Open Sans"/>
                <a:ea typeface="Open Sans"/>
                <a:cs typeface="Open Sans"/>
                <a:sym typeface="Open Sans"/>
              </a:rPr>
              <a:t>клиническими испытаниями, </a:t>
            </a:r>
            <a:r>
              <a:rPr lang="ru-RU" dirty="0">
                <a:solidFill>
                  <a:schemeClr val="dk1"/>
                </a:solidFill>
                <a:latin typeface="Open Sans"/>
                <a:ea typeface="Open Sans"/>
                <a:cs typeface="Open Sans"/>
                <a:sym typeface="Open Sans"/>
              </a:rPr>
              <a:t>патентами и стратегическими документами</a:t>
            </a:r>
            <a:r>
              <a:rPr lang="en-US" dirty="0">
                <a:solidFill>
                  <a:schemeClr val="dk1"/>
                </a:solidFill>
                <a:latin typeface="Open Sans"/>
                <a:ea typeface="Open Sans"/>
                <a:cs typeface="Open Sans"/>
                <a:sym typeface="Open Sans"/>
              </a:rPr>
              <a:t>.</a:t>
            </a:r>
            <a:endParaRPr dirty="0"/>
          </a:p>
          <a:p>
            <a:pPr marL="457200" lvl="0" indent="-381000" algn="l" rtl="0">
              <a:lnSpc>
                <a:spcPct val="90000"/>
              </a:lnSpc>
              <a:spcBef>
                <a:spcPts val="1000"/>
              </a:spcBef>
              <a:spcAft>
                <a:spcPts val="0"/>
              </a:spcAft>
              <a:buClr>
                <a:schemeClr val="dk1"/>
              </a:buClr>
              <a:buSzPts val="2400"/>
              <a:buChar char="●"/>
            </a:pPr>
            <a:r>
              <a:rPr lang="ru-RU" dirty="0">
                <a:solidFill>
                  <a:schemeClr val="dk1"/>
                </a:solidFill>
                <a:latin typeface="Open Sans"/>
                <a:ea typeface="Open Sans"/>
                <a:cs typeface="Open Sans"/>
                <a:sym typeface="Open Sans"/>
              </a:rPr>
              <a:t>Базовый уровень платформы</a:t>
            </a:r>
            <a:r>
              <a:rPr lang="en-US" dirty="0">
                <a:solidFill>
                  <a:schemeClr val="dk1"/>
                </a:solidFill>
                <a:latin typeface="Open Sans"/>
                <a:ea typeface="Open Sans"/>
                <a:cs typeface="Open Sans"/>
                <a:sym typeface="Open Sans"/>
              </a:rPr>
              <a:t> </a:t>
            </a:r>
            <a:r>
              <a:rPr lang="en-US" b="1" dirty="0">
                <a:solidFill>
                  <a:schemeClr val="dk1"/>
                </a:solidFill>
                <a:latin typeface="Open Sans"/>
                <a:ea typeface="Open Sans"/>
                <a:cs typeface="Open Sans"/>
                <a:sym typeface="Open Sans"/>
              </a:rPr>
              <a:t>Dimensions</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доступен всем, в нем возможен полнотекстовый поиск сведений о публикациях и некоторых метриках. </a:t>
            </a:r>
            <a:endParaRPr dirty="0"/>
          </a:p>
          <a:p>
            <a:pPr marL="457200" lvl="0" indent="-381000" algn="l" rtl="0">
              <a:lnSpc>
                <a:spcPct val="90000"/>
              </a:lnSpc>
              <a:spcBef>
                <a:spcPts val="1000"/>
              </a:spcBef>
              <a:spcAft>
                <a:spcPts val="0"/>
              </a:spcAft>
              <a:buClr>
                <a:schemeClr val="dk1"/>
              </a:buClr>
              <a:buSzPts val="2400"/>
              <a:buChar char="●"/>
            </a:pPr>
            <a:r>
              <a:rPr lang="ru-RU">
                <a:solidFill>
                  <a:schemeClr val="dk1"/>
                </a:solidFill>
                <a:latin typeface="Open Sans"/>
                <a:ea typeface="Open Sans"/>
                <a:cs typeface="Open Sans"/>
                <a:sym typeface="Open Sans"/>
              </a:rPr>
              <a:t>Доступ </a:t>
            </a:r>
            <a:r>
              <a:rPr lang="ru-RU" dirty="0">
                <a:solidFill>
                  <a:schemeClr val="dk1"/>
                </a:solidFill>
                <a:latin typeface="Open Sans"/>
                <a:ea typeface="Open Sans"/>
                <a:cs typeface="Open Sans"/>
                <a:sym typeface="Open Sans"/>
              </a:rPr>
              <a:t>к более продвинутой версии продукта, </a:t>
            </a:r>
            <a:r>
              <a:rPr lang="en-US" b="1" dirty="0">
                <a:solidFill>
                  <a:schemeClr val="dk1"/>
                </a:solidFill>
                <a:latin typeface="Open Sans"/>
                <a:ea typeface="Open Sans"/>
                <a:cs typeface="Open Sans"/>
                <a:sym typeface="Open Sans"/>
              </a:rPr>
              <a:t>Dimensions Plus</a:t>
            </a:r>
            <a:r>
              <a:rPr lang="ru-RU" b="1"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предоставляется за плату </a:t>
            </a:r>
            <a:r>
              <a:rPr lang="ru-RU">
                <a:solidFill>
                  <a:schemeClr val="dk1"/>
                </a:solidFill>
                <a:latin typeface="Open Sans"/>
                <a:ea typeface="Open Sans"/>
                <a:cs typeface="Open Sans"/>
                <a:sym typeface="Open Sans"/>
              </a:rPr>
              <a:t>и обеспечивает </a:t>
            </a:r>
            <a:r>
              <a:rPr lang="ru-RU" dirty="0">
                <a:solidFill>
                  <a:schemeClr val="dk1"/>
                </a:solidFill>
                <a:latin typeface="Open Sans"/>
                <a:ea typeface="Open Sans"/>
                <a:cs typeface="Open Sans"/>
                <a:sym typeface="Open Sans"/>
              </a:rPr>
              <a:t>дополнительный контент и дополнительные инструменты анализа</a:t>
            </a:r>
            <a:r>
              <a:rPr lang="en-US" dirty="0">
                <a:solidFill>
                  <a:schemeClr val="dk1"/>
                </a:solidFill>
                <a:latin typeface="Open Sans"/>
                <a:ea typeface="Open Sans"/>
                <a:cs typeface="Open Sans"/>
                <a:sym typeface="Open Sans"/>
              </a:rPr>
              <a:t>.</a:t>
            </a:r>
            <a:endParaRPr dirty="0"/>
          </a:p>
          <a:p>
            <a:pPr marL="457200" lvl="0" indent="-381000" algn="l" rtl="0">
              <a:lnSpc>
                <a:spcPct val="90000"/>
              </a:lnSpc>
              <a:spcBef>
                <a:spcPts val="1000"/>
              </a:spcBef>
              <a:spcAft>
                <a:spcPts val="0"/>
              </a:spcAft>
              <a:buClr>
                <a:schemeClr val="dk1"/>
              </a:buClr>
              <a:buSzPts val="2400"/>
              <a:buChar char="●"/>
            </a:pPr>
            <a:r>
              <a:rPr lang="ru-RU" dirty="0">
                <a:solidFill>
                  <a:schemeClr val="dk1"/>
                </a:solidFill>
                <a:latin typeface="Open Sans"/>
                <a:ea typeface="Open Sans"/>
                <a:cs typeface="Open Sans"/>
                <a:sym typeface="Open Sans"/>
              </a:rPr>
              <a:t>Платформа</a:t>
            </a:r>
            <a:r>
              <a:rPr lang="en-US" dirty="0">
                <a:solidFill>
                  <a:schemeClr val="dk1"/>
                </a:solidFill>
                <a:latin typeface="Open Sans"/>
                <a:ea typeface="Open Sans"/>
                <a:cs typeface="Open Sans"/>
                <a:sym typeface="Open Sans"/>
              </a:rPr>
              <a:t> </a:t>
            </a:r>
            <a:r>
              <a:rPr lang="en-US" b="1" dirty="0">
                <a:solidFill>
                  <a:schemeClr val="dk1"/>
                </a:solidFill>
                <a:latin typeface="Open Sans"/>
                <a:ea typeface="Open Sans"/>
                <a:cs typeface="Open Sans"/>
                <a:sym typeface="Open Sans"/>
              </a:rPr>
              <a:t>Dimensions Plus </a:t>
            </a:r>
            <a:r>
              <a:rPr lang="ru-RU" dirty="0">
                <a:solidFill>
                  <a:schemeClr val="dk1"/>
                </a:solidFill>
                <a:latin typeface="Open Sans"/>
                <a:ea typeface="Open Sans"/>
                <a:cs typeface="Open Sans"/>
                <a:sym typeface="Open Sans"/>
              </a:rPr>
              <a:t>доступна всем членским организациям партнерства </a:t>
            </a:r>
            <a:r>
              <a:rPr lang="en-US" dirty="0">
                <a:solidFill>
                  <a:schemeClr val="dk1"/>
                </a:solidFill>
                <a:latin typeface="Open Sans"/>
                <a:ea typeface="Open Sans"/>
                <a:cs typeface="Open Sans"/>
                <a:sym typeface="Open Sans"/>
              </a:rPr>
              <a:t>Research4Life.</a:t>
            </a:r>
            <a:endParaRPr dirty="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6"/>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solidFill>
                  <a:srgbClr val="586F7C"/>
                </a:solidFill>
                <a:latin typeface="Open Sans"/>
                <a:ea typeface="Open Sans"/>
                <a:cs typeface="Open Sans"/>
                <a:sym typeface="Open Sans"/>
              </a:rPr>
              <a:t>Google </a:t>
            </a:r>
            <a:r>
              <a:rPr lang="ru-RU" dirty="0">
                <a:solidFill>
                  <a:srgbClr val="586F7C"/>
                </a:solidFill>
                <a:latin typeface="Open Sans"/>
                <a:ea typeface="Open Sans"/>
                <a:cs typeface="Open Sans"/>
                <a:sym typeface="Open Sans"/>
              </a:rPr>
              <a:t>Академия</a:t>
            </a:r>
            <a:endParaRPr dirty="0">
              <a:solidFill>
                <a:srgbClr val="586F7C"/>
              </a:solidFill>
              <a:latin typeface="Open Sans"/>
              <a:ea typeface="Open Sans"/>
              <a:cs typeface="Open Sans"/>
              <a:sym typeface="Open Sans"/>
            </a:endParaRPr>
          </a:p>
        </p:txBody>
      </p:sp>
      <p:sp>
        <p:nvSpPr>
          <p:cNvPr id="295" name="Google Shape;295;p6"/>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
        <p:nvSpPr>
          <p:cNvPr id="296" name="Google Shape;296;p6"/>
          <p:cNvSpPr txBox="1">
            <a:spLocks noGrp="1"/>
          </p:cNvSpPr>
          <p:nvPr>
            <p:ph type="body" idx="1"/>
          </p:nvPr>
        </p:nvSpPr>
        <p:spPr>
          <a:xfrm>
            <a:off x="311043" y="1844503"/>
            <a:ext cx="10749679" cy="4648372"/>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ru-RU" dirty="0">
                <a:solidFill>
                  <a:schemeClr val="dk1"/>
                </a:solidFill>
                <a:latin typeface="Open Sans"/>
                <a:ea typeface="Open Sans"/>
                <a:cs typeface="Open Sans"/>
                <a:sym typeface="Open Sans"/>
              </a:rPr>
              <a:t>Бесплатный инструмент, доступный каждому и позволяющий авторам отслеживать цитирование своих статей. </a:t>
            </a:r>
            <a:endParaRPr dirty="0">
              <a:solidFill>
                <a:schemeClr val="dk1"/>
              </a:solidFill>
              <a:latin typeface="Open Sans"/>
              <a:ea typeface="Open Sans"/>
              <a:cs typeface="Open Sans"/>
              <a:sym typeface="Open Sans"/>
            </a:endParaRPr>
          </a:p>
          <a:p>
            <a:pPr marL="914400" lvl="0" indent="-381000" algn="l" rtl="0">
              <a:lnSpc>
                <a:spcPct val="100000"/>
              </a:lnSpc>
              <a:spcBef>
                <a:spcPts val="1000"/>
              </a:spcBef>
              <a:spcAft>
                <a:spcPts val="0"/>
              </a:spcAft>
              <a:buClr>
                <a:schemeClr val="dk1"/>
              </a:buClr>
              <a:buSzPts val="2400"/>
              <a:buChar char="●"/>
            </a:pPr>
            <a:r>
              <a:rPr lang="ru-RU" dirty="0">
                <a:solidFill>
                  <a:schemeClr val="dk1"/>
                </a:solidFill>
                <a:latin typeface="Open Sans"/>
                <a:ea typeface="Open Sans"/>
                <a:cs typeface="Open Sans"/>
                <a:sym typeface="Open Sans"/>
              </a:rPr>
              <a:t>Авторы могут выяснить, кто процитировал их публикации, зафиксировать цитирования за определенный период и рассчитать некоторые метрики цитируемости</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914400" lvl="0">
              <a:lnSpc>
                <a:spcPct val="100000"/>
              </a:lnSpc>
              <a:buClr>
                <a:schemeClr val="dk1"/>
              </a:buClr>
            </a:pPr>
            <a:r>
              <a:rPr lang="ru-RU" dirty="0">
                <a:solidFill>
                  <a:schemeClr val="dk1"/>
                </a:solidFill>
                <a:latin typeface="Open Sans"/>
                <a:ea typeface="Open Sans"/>
                <a:cs typeface="Open Sans"/>
                <a:sym typeface="Open Sans"/>
              </a:rPr>
              <a:t>В </a:t>
            </a:r>
            <a:r>
              <a:rPr lang="en-US" dirty="0">
                <a:solidFill>
                  <a:schemeClr val="dk1"/>
                </a:solidFill>
                <a:latin typeface="Open Sans"/>
                <a:ea typeface="Open Sans"/>
                <a:cs typeface="Open Sans"/>
                <a:sym typeface="Open Sans"/>
              </a:rPr>
              <a:t>Google </a:t>
            </a:r>
            <a:r>
              <a:rPr lang="ru-RU" dirty="0">
                <a:solidFill>
                  <a:schemeClr val="dk1"/>
                </a:solidFill>
                <a:latin typeface="Open Sans"/>
                <a:ea typeface="Open Sans"/>
                <a:cs typeface="Open Sans"/>
                <a:sym typeface="Open Sans"/>
              </a:rPr>
              <a:t>Академии</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отображаются </a:t>
            </a:r>
            <a:r>
              <a:rPr lang="ru-RU" dirty="0" err="1">
                <a:solidFill>
                  <a:schemeClr val="dk1"/>
                </a:solidFill>
                <a:latin typeface="Open Sans"/>
                <a:ea typeface="Open Sans"/>
                <a:cs typeface="Open Sans"/>
                <a:sym typeface="Open Sans"/>
              </a:rPr>
              <a:t>библиометрические</a:t>
            </a:r>
            <a:r>
              <a:rPr lang="ru-RU" dirty="0">
                <a:solidFill>
                  <a:schemeClr val="dk1"/>
                </a:solidFill>
                <a:latin typeface="Open Sans"/>
                <a:ea typeface="Open Sans"/>
                <a:cs typeface="Open Sans"/>
                <a:sym typeface="Open Sans"/>
              </a:rPr>
              <a:t> показатели, такие как число публикаций и индекс </a:t>
            </a:r>
            <a:r>
              <a:rPr lang="ru-RU" dirty="0" err="1">
                <a:solidFill>
                  <a:schemeClr val="dk1"/>
                </a:solidFill>
                <a:latin typeface="Open Sans"/>
                <a:ea typeface="Open Sans"/>
                <a:cs typeface="Open Sans"/>
                <a:sym typeface="Open Sans"/>
              </a:rPr>
              <a:t>Хирша</a:t>
            </a:r>
            <a:r>
              <a:rPr lang="ru-RU" dirty="0">
                <a:solidFill>
                  <a:schemeClr val="dk1"/>
                </a:solidFill>
                <a:latin typeface="Open Sans"/>
                <a:ea typeface="Open Sans"/>
                <a:cs typeface="Open Sans"/>
                <a:sym typeface="Open Sans"/>
              </a:rPr>
              <a:t>, которые автоматически обновляются при добавлении цитат. </a:t>
            </a:r>
            <a:endParaRPr dirty="0">
              <a:solidFill>
                <a:schemeClr val="dk1"/>
              </a:solidFill>
              <a:latin typeface="Open Sans"/>
              <a:ea typeface="Open Sans"/>
              <a:cs typeface="Open Sans"/>
              <a:sym typeface="Open Sans"/>
            </a:endParaRPr>
          </a:p>
          <a:p>
            <a:pPr marL="914400" lvl="0" indent="-381000" algn="l" rtl="0">
              <a:lnSpc>
                <a:spcPct val="100000"/>
              </a:lnSpc>
              <a:spcBef>
                <a:spcPts val="1000"/>
              </a:spcBef>
              <a:spcAft>
                <a:spcPts val="0"/>
              </a:spcAft>
              <a:buClr>
                <a:schemeClr val="dk1"/>
              </a:buClr>
              <a:buSzPts val="2400"/>
              <a:buChar char="●"/>
            </a:pPr>
            <a:r>
              <a:rPr lang="ru-RU" dirty="0">
                <a:solidFill>
                  <a:schemeClr val="dk1"/>
                </a:solidFill>
                <a:latin typeface="Open Sans"/>
                <a:ea typeface="Open Sans"/>
                <a:cs typeface="Open Sans"/>
                <a:sym typeface="Open Sans"/>
              </a:rPr>
              <a:t>Для просмотра собственных цитат в</a:t>
            </a:r>
            <a:r>
              <a:rPr lang="en-US" dirty="0">
                <a:solidFill>
                  <a:schemeClr val="dk1"/>
                </a:solidFill>
                <a:latin typeface="Open Sans"/>
                <a:ea typeface="Open Sans"/>
                <a:cs typeface="Open Sans"/>
                <a:sym typeface="Open Sans"/>
              </a:rPr>
              <a:t> Google </a:t>
            </a:r>
            <a:r>
              <a:rPr lang="ru-RU" dirty="0">
                <a:solidFill>
                  <a:schemeClr val="dk1"/>
                </a:solidFill>
                <a:latin typeface="Open Sans"/>
                <a:ea typeface="Open Sans"/>
                <a:cs typeface="Open Sans"/>
                <a:sym typeface="Open Sans"/>
              </a:rPr>
              <a:t>Академии</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можно зайти на сайт </a:t>
            </a:r>
            <a:r>
              <a:rPr lang="en-US" u="sng" dirty="0">
                <a:solidFill>
                  <a:schemeClr val="dk1"/>
                </a:solidFill>
                <a:latin typeface="Open Sans"/>
                <a:ea typeface="Open Sans"/>
                <a:cs typeface="Open Sans"/>
                <a:sym typeface="Open Sans"/>
                <a:hlinkClick r:id="rId3"/>
              </a:rPr>
              <a:t>https://scholar.google.com</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зарегистрироваться и войти в раздел «Мои </a:t>
            </a:r>
            <a:r>
              <a:rPr lang="ru-RU">
                <a:solidFill>
                  <a:schemeClr val="dk1"/>
                </a:solidFill>
                <a:latin typeface="Open Sans"/>
                <a:ea typeface="Open Sans"/>
                <a:cs typeface="Open Sans"/>
                <a:sym typeface="Open Sans"/>
              </a:rPr>
              <a:t>цитаты» (</a:t>
            </a:r>
            <a:r>
              <a:rPr lang="en-US">
                <a:solidFill>
                  <a:schemeClr val="dk1"/>
                </a:solidFill>
                <a:latin typeface="Open Sans"/>
                <a:ea typeface="Open Sans"/>
                <a:cs typeface="Open Sans"/>
                <a:sym typeface="Open Sans"/>
              </a:rPr>
              <a:t>My Citations</a:t>
            </a:r>
            <a:r>
              <a:rPr lang="ru-RU">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xfrm>
            <a:off x="0" y="437222"/>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dirty="0">
                <a:solidFill>
                  <a:srgbClr val="586F7C"/>
                </a:solidFill>
                <a:latin typeface="Open Sans"/>
                <a:ea typeface="Open Sans"/>
                <a:cs typeface="Open Sans"/>
                <a:sym typeface="Open Sans"/>
              </a:rPr>
              <a:t>Резюме</a:t>
            </a:r>
            <a:endParaRPr dirty="0">
              <a:solidFill>
                <a:srgbClr val="586F7C"/>
              </a:solidFill>
              <a:latin typeface="Open Sans"/>
              <a:ea typeface="Open Sans"/>
              <a:cs typeface="Open Sans"/>
              <a:sym typeface="Open Sans"/>
            </a:endParaRPr>
          </a:p>
        </p:txBody>
      </p:sp>
      <p:sp>
        <p:nvSpPr>
          <p:cNvPr id="302" name="Google Shape;302;p22"/>
          <p:cNvSpPr txBox="1">
            <a:spLocks noGrp="1"/>
          </p:cNvSpPr>
          <p:nvPr>
            <p:ph type="body" idx="1"/>
          </p:nvPr>
        </p:nvSpPr>
        <p:spPr>
          <a:xfrm>
            <a:off x="680321" y="2089223"/>
            <a:ext cx="9613800" cy="4156002"/>
          </a:xfrm>
          <a:prstGeom prst="rect">
            <a:avLst/>
          </a:prstGeom>
          <a:noFill/>
          <a:ln>
            <a:noFill/>
          </a:ln>
        </p:spPr>
        <p:txBody>
          <a:bodyPr spcFirstLastPara="1" wrap="square" lIns="91425" tIns="45700" rIns="91425" bIns="45700" anchor="t" anchorCtr="0">
            <a:noAutofit/>
          </a:bodyPr>
          <a:lstStyle/>
          <a:p>
            <a:pPr marL="460375" lvl="0" indent="-342900" algn="l" rtl="0">
              <a:lnSpc>
                <a:spcPct val="120000"/>
              </a:lnSpc>
              <a:spcBef>
                <a:spcPts val="1000"/>
              </a:spcBef>
              <a:spcAft>
                <a:spcPts val="0"/>
              </a:spcAft>
              <a:buClr>
                <a:schemeClr val="dk1"/>
              </a:buClr>
              <a:buSzPts val="1850"/>
              <a:buChar char="●"/>
            </a:pPr>
            <a:r>
              <a:rPr lang="ru-RU" dirty="0">
                <a:solidFill>
                  <a:schemeClr val="dk1"/>
                </a:solidFill>
                <a:latin typeface="Open Sans"/>
                <a:ea typeface="Open Sans"/>
                <a:cs typeface="Open Sans"/>
                <a:sym typeface="Open Sans"/>
              </a:rPr>
              <a:t>В ходе урока было введено понятие оценки исследований, особенно </a:t>
            </a:r>
            <a:r>
              <a:rPr lang="ru-RU">
                <a:solidFill>
                  <a:schemeClr val="dk1"/>
                </a:solidFill>
                <a:latin typeface="Open Sans"/>
                <a:ea typeface="Open Sans"/>
                <a:cs typeface="Open Sans"/>
                <a:sym typeface="Open Sans"/>
              </a:rPr>
              <a:t>в научно-образовательных </a:t>
            </a:r>
            <a:r>
              <a:rPr lang="ru-RU" dirty="0">
                <a:solidFill>
                  <a:schemeClr val="dk1"/>
                </a:solidFill>
                <a:latin typeface="Open Sans"/>
                <a:ea typeface="Open Sans"/>
                <a:cs typeface="Open Sans"/>
                <a:sym typeface="Open Sans"/>
              </a:rPr>
              <a:t>кругах</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460375" lvl="0" indent="-342900" algn="l" rtl="0">
              <a:lnSpc>
                <a:spcPct val="120000"/>
              </a:lnSpc>
              <a:spcBef>
                <a:spcPts val="1000"/>
              </a:spcBef>
              <a:spcAft>
                <a:spcPts val="0"/>
              </a:spcAft>
              <a:buClr>
                <a:schemeClr val="dk1"/>
              </a:buClr>
              <a:buSzPts val="1850"/>
              <a:buChar char="●"/>
            </a:pPr>
            <a:r>
              <a:rPr lang="ru-RU" dirty="0">
                <a:solidFill>
                  <a:schemeClr val="dk1"/>
                </a:solidFill>
                <a:latin typeface="Open Sans"/>
                <a:ea typeface="Open Sans"/>
                <a:cs typeface="Open Sans"/>
                <a:sym typeface="Open Sans"/>
              </a:rPr>
              <a:t>Были перечислены часто используемые методы анализа значимости результатов исследования, в том числе </a:t>
            </a:r>
            <a:r>
              <a:rPr lang="ru-RU" dirty="0" err="1">
                <a:solidFill>
                  <a:schemeClr val="dk1"/>
                </a:solidFill>
                <a:latin typeface="Open Sans"/>
                <a:ea typeface="Open Sans"/>
                <a:cs typeface="Open Sans"/>
                <a:sym typeface="Open Sans"/>
              </a:rPr>
              <a:t>библиометрические</a:t>
            </a:r>
            <a:r>
              <a:rPr lang="ru-RU" dirty="0">
                <a:solidFill>
                  <a:schemeClr val="dk1"/>
                </a:solidFill>
                <a:latin typeface="Open Sans"/>
                <a:ea typeface="Open Sans"/>
                <a:cs typeface="Open Sans"/>
                <a:sym typeface="Open Sans"/>
              </a:rPr>
              <a:t> показатели.</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460375" lvl="0" indent="-342900" algn="l" rtl="0">
              <a:lnSpc>
                <a:spcPct val="120000"/>
              </a:lnSpc>
              <a:spcBef>
                <a:spcPts val="1000"/>
              </a:spcBef>
              <a:spcAft>
                <a:spcPts val="0"/>
              </a:spcAft>
              <a:buClr>
                <a:schemeClr val="dk1"/>
              </a:buClr>
              <a:buSzPts val="1850"/>
              <a:buChar char="●"/>
            </a:pPr>
            <a:r>
              <a:rPr lang="ru-RU" dirty="0">
                <a:solidFill>
                  <a:schemeClr val="dk1"/>
                </a:solidFill>
                <a:latin typeface="Open Sans"/>
                <a:ea typeface="Open Sans"/>
                <a:cs typeface="Open Sans"/>
                <a:sym typeface="Open Sans"/>
              </a:rPr>
              <a:t>В заключительной части был приведен обзор существующих инструментов и сервисов для оценки исследовательской работы</a:t>
            </a:r>
            <a:r>
              <a:rPr lang="en-US" dirty="0">
                <a:solidFill>
                  <a:schemeClr val="dk1"/>
                </a:solidFill>
                <a:latin typeface="Open Sans"/>
                <a:ea typeface="Open Sans"/>
                <a:cs typeface="Open Sans"/>
                <a:sym typeface="Open Sans"/>
              </a:rPr>
              <a:t>. </a:t>
            </a:r>
            <a:endParaRPr dirty="0"/>
          </a:p>
          <a:p>
            <a:pPr marL="460375" lvl="0" indent="-225425" algn="l" rtl="0">
              <a:lnSpc>
                <a:spcPct val="120000"/>
              </a:lnSpc>
              <a:spcBef>
                <a:spcPts val="1000"/>
              </a:spcBef>
              <a:spcAft>
                <a:spcPts val="0"/>
              </a:spcAft>
              <a:buClr>
                <a:schemeClr val="dk1"/>
              </a:buClr>
              <a:buSzPts val="1850"/>
              <a:buFont typeface="Arial"/>
              <a:buNone/>
            </a:pPr>
            <a:endParaRPr dirty="0">
              <a:solidFill>
                <a:schemeClr val="dk1"/>
              </a:solidFill>
              <a:latin typeface="Open Sans"/>
              <a:ea typeface="Open Sans"/>
              <a:cs typeface="Open Sans"/>
              <a:sym typeface="Open Sans"/>
            </a:endParaRPr>
          </a:p>
        </p:txBody>
      </p:sp>
      <p:sp>
        <p:nvSpPr>
          <p:cNvPr id="303" name="Google Shape;303;p22"/>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
          <p:cNvPicPr preferRelativeResize="0"/>
          <p:nvPr/>
        </p:nvPicPr>
        <p:blipFill rotWithShape="1">
          <a:blip r:embed="rId3">
            <a:alphaModFix/>
          </a:blip>
          <a:srcRect/>
          <a:stretch/>
        </p:blipFill>
        <p:spPr>
          <a:xfrm>
            <a:off x="1126230" y="6140558"/>
            <a:ext cx="1523874" cy="633932"/>
          </a:xfrm>
          <a:prstGeom prst="rect">
            <a:avLst/>
          </a:prstGeom>
          <a:noFill/>
          <a:ln>
            <a:noFill/>
          </a:ln>
        </p:spPr>
      </p:pic>
      <p:pic>
        <p:nvPicPr>
          <p:cNvPr id="309" name="Google Shape;309;p1"/>
          <p:cNvPicPr preferRelativeResize="0"/>
          <p:nvPr/>
        </p:nvPicPr>
        <p:blipFill rotWithShape="1">
          <a:blip r:embed="rId4">
            <a:alphaModFix/>
          </a:blip>
          <a:srcRect/>
          <a:stretch/>
        </p:blipFill>
        <p:spPr>
          <a:xfrm>
            <a:off x="3286867" y="6230548"/>
            <a:ext cx="1962615" cy="515077"/>
          </a:xfrm>
          <a:prstGeom prst="rect">
            <a:avLst/>
          </a:prstGeom>
          <a:noFill/>
          <a:ln>
            <a:noFill/>
          </a:ln>
        </p:spPr>
      </p:pic>
      <p:pic>
        <p:nvPicPr>
          <p:cNvPr id="310" name="Google Shape;310;p1"/>
          <p:cNvPicPr preferRelativeResize="0"/>
          <p:nvPr/>
        </p:nvPicPr>
        <p:blipFill rotWithShape="1">
          <a:blip r:embed="rId5">
            <a:alphaModFix/>
          </a:blip>
          <a:srcRect/>
          <a:stretch/>
        </p:blipFill>
        <p:spPr>
          <a:xfrm>
            <a:off x="5883073" y="6179368"/>
            <a:ext cx="1612437" cy="693960"/>
          </a:xfrm>
          <a:prstGeom prst="rect">
            <a:avLst/>
          </a:prstGeom>
          <a:noFill/>
          <a:ln>
            <a:noFill/>
          </a:ln>
        </p:spPr>
      </p:pic>
      <p:pic>
        <p:nvPicPr>
          <p:cNvPr id="311" name="Google Shape;311;p1"/>
          <p:cNvPicPr preferRelativeResize="0"/>
          <p:nvPr/>
        </p:nvPicPr>
        <p:blipFill rotWithShape="1">
          <a:blip r:embed="rId6">
            <a:alphaModFix/>
          </a:blip>
          <a:srcRect/>
          <a:stretch/>
        </p:blipFill>
        <p:spPr>
          <a:xfrm>
            <a:off x="8132273" y="6204141"/>
            <a:ext cx="1468377" cy="567893"/>
          </a:xfrm>
          <a:prstGeom prst="rect">
            <a:avLst/>
          </a:prstGeom>
          <a:noFill/>
          <a:ln>
            <a:noFill/>
          </a:ln>
        </p:spPr>
      </p:pic>
      <p:pic>
        <p:nvPicPr>
          <p:cNvPr id="312" name="Google Shape;312;p1"/>
          <p:cNvPicPr preferRelativeResize="0"/>
          <p:nvPr/>
        </p:nvPicPr>
        <p:blipFill rotWithShape="1">
          <a:blip r:embed="rId7">
            <a:alphaModFix/>
          </a:blip>
          <a:srcRect/>
          <a:stretch/>
        </p:blipFill>
        <p:spPr>
          <a:xfrm>
            <a:off x="10091716" y="6198989"/>
            <a:ext cx="1468374" cy="624061"/>
          </a:xfrm>
          <a:prstGeom prst="rect">
            <a:avLst/>
          </a:prstGeom>
          <a:noFill/>
          <a:ln>
            <a:noFill/>
          </a:ln>
        </p:spPr>
      </p:pic>
      <p:sp>
        <p:nvSpPr>
          <p:cNvPr id="313" name="Google Shape;313;p1"/>
          <p:cNvSpPr/>
          <p:nvPr/>
        </p:nvSpPr>
        <p:spPr>
          <a:xfrm>
            <a:off x="3048000" y="2402339"/>
            <a:ext cx="6096000" cy="3631723"/>
          </a:xfrm>
          <a:prstGeom prst="rect">
            <a:avLst/>
          </a:prstGeom>
          <a:noFill/>
          <a:ln>
            <a:noFill/>
          </a:ln>
        </p:spPr>
        <p:txBody>
          <a:bodyPr spcFirstLastPara="1" wrap="square" lIns="91425" tIns="45700" rIns="91425" bIns="45700" anchor="t" anchorCtr="0">
            <a:spAutoFit/>
          </a:bodyPr>
          <a:lstStyle/>
          <a:p>
            <a:pPr lvl="0" algn="ctr"/>
            <a:r>
              <a:rPr lang="ru-RU" sz="3000" dirty="0">
                <a:solidFill>
                  <a:srgbClr val="F8981D"/>
                </a:solidFill>
                <a:latin typeface="Open Sans"/>
                <a:ea typeface="Open Sans"/>
                <a:cs typeface="Open Sans"/>
                <a:sym typeface="Open Sans"/>
              </a:rPr>
              <a:t>Более подробная информация о Research4Life:</a:t>
            </a:r>
          </a:p>
          <a:p>
            <a:pPr marL="0" lvl="0" indent="0" algn="ctr" rtl="0">
              <a:spcBef>
                <a:spcPts val="0"/>
              </a:spcBef>
              <a:spcAft>
                <a:spcPts val="0"/>
              </a:spcAft>
              <a:buClr>
                <a:schemeClr val="dk1"/>
              </a:buClr>
              <a:buFont typeface="Arial"/>
              <a:buNone/>
            </a:pPr>
            <a:endParaRPr sz="3000" dirty="0">
              <a:solidFill>
                <a:srgbClr val="F8981D"/>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n-US" sz="3000" u="sng" dirty="0">
                <a:solidFill>
                  <a:schemeClr val="accent5"/>
                </a:solidFill>
                <a:latin typeface="Open Sans"/>
                <a:ea typeface="Open Sans"/>
                <a:cs typeface="Open Sans"/>
                <a:sym typeface="Open Sans"/>
                <a:hlinkClick r:id="rId8"/>
              </a:rPr>
              <a:t>www.research4life.org</a:t>
            </a:r>
            <a:endParaRPr sz="3000" dirty="0">
              <a:solidFill>
                <a:srgbClr val="004890"/>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br>
              <a:rPr lang="en-US" sz="3000" dirty="0">
                <a:solidFill>
                  <a:srgbClr val="F8981D"/>
                </a:solidFill>
                <a:latin typeface="Open Sans"/>
                <a:ea typeface="Open Sans"/>
                <a:cs typeface="Open Sans"/>
                <a:sym typeface="Open Sans"/>
              </a:rPr>
            </a:br>
            <a:r>
              <a:rPr lang="en-US" sz="3000" u="sng" dirty="0">
                <a:solidFill>
                  <a:schemeClr val="accent5"/>
                </a:solidFill>
                <a:latin typeface="Open Sans"/>
                <a:ea typeface="Open Sans"/>
                <a:cs typeface="Open Sans"/>
                <a:sym typeface="Open Sans"/>
                <a:hlinkClick r:id="rId9"/>
              </a:rPr>
              <a:t>r4l@research4life.org</a:t>
            </a:r>
            <a:r>
              <a:rPr lang="en-US" sz="3000" dirty="0">
                <a:solidFill>
                  <a:srgbClr val="004890"/>
                </a:solidFill>
                <a:latin typeface="Open Sans"/>
                <a:ea typeface="Open Sans"/>
                <a:cs typeface="Open Sans"/>
                <a:sym typeface="Open Sans"/>
              </a:rPr>
              <a:t>  </a:t>
            </a:r>
            <a:endParaRPr sz="3000" dirty="0">
              <a:solidFill>
                <a:srgbClr val="004890"/>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br>
              <a:rPr lang="en-US" sz="2000" dirty="0">
                <a:solidFill>
                  <a:srgbClr val="F8981D"/>
                </a:solidFill>
                <a:latin typeface="Open Sans"/>
                <a:ea typeface="Open Sans"/>
                <a:cs typeface="Open Sans"/>
                <a:sym typeface="Open Sans"/>
              </a:rPr>
            </a:br>
            <a:endParaRPr sz="3000" dirty="0">
              <a:solidFill>
                <a:srgbClr val="F8981D"/>
              </a:solidFill>
              <a:latin typeface="Open Sans"/>
              <a:ea typeface="Open Sans"/>
              <a:cs typeface="Open Sans"/>
              <a:sym typeface="Open Sans"/>
            </a:endParaRPr>
          </a:p>
        </p:txBody>
      </p:sp>
      <p:sp>
        <p:nvSpPr>
          <p:cNvPr id="314" name="Google Shape;31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SzPts val="1800"/>
            </a:pPr>
            <a:r>
              <a:rPr lang="ru-RU" sz="1800" dirty="0">
                <a:solidFill>
                  <a:schemeClr val="lt1"/>
                </a:solidFill>
                <a:latin typeface="Open Sans"/>
                <a:ea typeface="Open Sans"/>
                <a:cs typeface="Open Sans"/>
                <a:sym typeface="Open Sans"/>
              </a:rPr>
              <a:t>Research4Life — государственно-частное партнерство, объединяющее пять программ: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92946"/>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dirty="0">
                <a:solidFill>
                  <a:srgbClr val="586F7C"/>
                </a:solidFill>
                <a:latin typeface="Open Sans"/>
                <a:ea typeface="Open Sans"/>
                <a:cs typeface="Open Sans"/>
                <a:sym typeface="Open Sans"/>
              </a:rPr>
              <a:t>Учебные задачи</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680321" y="2070173"/>
            <a:ext cx="9613800" cy="3959152"/>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190000"/>
              </a:lnSpc>
              <a:spcBef>
                <a:spcPts val="0"/>
              </a:spcBef>
              <a:spcAft>
                <a:spcPts val="0"/>
              </a:spcAft>
              <a:buClr>
                <a:schemeClr val="dk2"/>
              </a:buClr>
              <a:buSzPts val="2400"/>
              <a:buChar char="●"/>
            </a:pPr>
            <a:r>
              <a:rPr lang="ru-RU" dirty="0">
                <a:solidFill>
                  <a:schemeClr val="dk1"/>
                </a:solidFill>
                <a:latin typeface="Open Sans"/>
                <a:ea typeface="Open Sans"/>
                <a:cs typeface="Open Sans"/>
                <a:sym typeface="Open Sans"/>
              </a:rPr>
              <a:t>Ознакомиться с показателями значимости результатов исследований и принципами ее оценки</a:t>
            </a:r>
            <a:endParaRPr dirty="0"/>
          </a:p>
          <a:p>
            <a:pPr marL="342900" lvl="0" indent="-342900" algn="l" rtl="0">
              <a:lnSpc>
                <a:spcPct val="190000"/>
              </a:lnSpc>
              <a:spcBef>
                <a:spcPts val="0"/>
              </a:spcBef>
              <a:spcAft>
                <a:spcPts val="0"/>
              </a:spcAft>
              <a:buClr>
                <a:schemeClr val="dk2"/>
              </a:buClr>
              <a:buSzPts val="2400"/>
              <a:buChar char="●"/>
            </a:pPr>
            <a:r>
              <a:rPr lang="ru-RU" dirty="0">
                <a:solidFill>
                  <a:schemeClr val="dk1"/>
                </a:solidFill>
                <a:latin typeface="Open Sans"/>
                <a:ea typeface="Open Sans"/>
                <a:cs typeface="Open Sans"/>
                <a:sym typeface="Open Sans"/>
              </a:rPr>
              <a:t>Изучить общепринятые показатели и методики</a:t>
            </a:r>
            <a:endParaRPr dirty="0"/>
          </a:p>
          <a:p>
            <a:pPr marL="342900" lvl="0" indent="-342900" algn="l" rtl="0">
              <a:lnSpc>
                <a:spcPct val="190000"/>
              </a:lnSpc>
              <a:spcBef>
                <a:spcPts val="0"/>
              </a:spcBef>
              <a:spcAft>
                <a:spcPts val="0"/>
              </a:spcAft>
              <a:buClr>
                <a:schemeClr val="dk2"/>
              </a:buClr>
              <a:buSzPts val="2400"/>
              <a:buChar char="●"/>
            </a:pPr>
            <a:r>
              <a:rPr lang="ru-RU" dirty="0">
                <a:solidFill>
                  <a:schemeClr val="dk1"/>
                </a:solidFill>
                <a:latin typeface="Open Sans"/>
                <a:ea typeface="Open Sans"/>
                <a:cs typeface="Open Sans"/>
                <a:sym typeface="Open Sans"/>
              </a:rPr>
              <a:t>Рассмотреть </a:t>
            </a:r>
            <a:r>
              <a:rPr lang="ru-RU">
                <a:solidFill>
                  <a:schemeClr val="dk1"/>
                </a:solidFill>
                <a:latin typeface="Open Sans"/>
                <a:ea typeface="Open Sans"/>
                <a:cs typeface="Open Sans"/>
                <a:sym typeface="Open Sans"/>
              </a:rPr>
              <a:t>альтернативные показатели — </a:t>
            </a:r>
            <a:r>
              <a:rPr lang="ru-RU" dirty="0">
                <a:solidFill>
                  <a:schemeClr val="dk1"/>
                </a:solidFill>
                <a:latin typeface="Open Sans"/>
                <a:ea typeface="Open Sans"/>
                <a:cs typeface="Open Sans"/>
                <a:sym typeface="Open Sans"/>
              </a:rPr>
              <a:t>помимо связанных с научными публикациями</a:t>
            </a:r>
            <a:endParaRPr dirty="0"/>
          </a:p>
          <a:p>
            <a:pPr marL="342900" lvl="0" indent="-342900" algn="l" rtl="0">
              <a:lnSpc>
                <a:spcPct val="190000"/>
              </a:lnSpc>
              <a:spcBef>
                <a:spcPts val="0"/>
              </a:spcBef>
              <a:spcAft>
                <a:spcPts val="0"/>
              </a:spcAft>
              <a:buClr>
                <a:schemeClr val="dk2"/>
              </a:buClr>
              <a:buSzPts val="2400"/>
              <a:buChar char="●"/>
            </a:pPr>
            <a:r>
              <a:rPr lang="ru-RU" dirty="0">
                <a:solidFill>
                  <a:schemeClr val="dk1"/>
                </a:solidFill>
                <a:latin typeface="Open Sans"/>
                <a:ea typeface="Open Sans"/>
                <a:cs typeface="Open Sans"/>
                <a:sym typeface="Open Sans"/>
              </a:rPr>
              <a:t>Разобраться в существующих инструментах, таких как </a:t>
            </a:r>
            <a:r>
              <a:rPr lang="en-US" dirty="0">
                <a:solidFill>
                  <a:schemeClr val="dk1"/>
                </a:solidFill>
                <a:latin typeface="Open Sans"/>
                <a:ea typeface="Open Sans"/>
                <a:cs typeface="Open Sans"/>
                <a:sym typeface="Open Sans"/>
              </a:rPr>
              <a:t>Google </a:t>
            </a:r>
            <a:r>
              <a:rPr lang="ru-RU" dirty="0">
                <a:solidFill>
                  <a:schemeClr val="dk1"/>
                </a:solidFill>
                <a:latin typeface="Open Sans"/>
                <a:ea typeface="Open Sans"/>
                <a:cs typeface="Open Sans"/>
                <a:sym typeface="Open Sans"/>
              </a:rPr>
              <a:t>Академия</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altmetrics</a:t>
            </a:r>
            <a:r>
              <a:rPr lang="en-US" dirty="0">
                <a:solidFill>
                  <a:schemeClr val="dk1"/>
                </a:solidFill>
                <a:latin typeface="Open Sans"/>
                <a:ea typeface="Open Sans"/>
                <a:cs typeface="Open Sans"/>
                <a:sym typeface="Open Sans"/>
              </a:rPr>
              <a:t>, Scopus, Web of science, dimension, </a:t>
            </a:r>
            <a:r>
              <a:rPr lang="en-US" dirty="0" err="1">
                <a:solidFill>
                  <a:schemeClr val="dk1"/>
                </a:solidFill>
                <a:latin typeface="Open Sans"/>
                <a:ea typeface="Open Sans"/>
                <a:cs typeface="Open Sans"/>
                <a:sym typeface="Open Sans"/>
              </a:rPr>
              <a:t>scival</a:t>
            </a:r>
            <a:r>
              <a:rPr lang="en-US" dirty="0">
                <a:solidFill>
                  <a:schemeClr val="dk1"/>
                </a:solidFill>
                <a:latin typeface="Open Sans"/>
                <a:ea typeface="Open Sans"/>
                <a:cs typeface="Open Sans"/>
                <a:sym typeface="Open Sans"/>
              </a:rPr>
              <a:t>, incites</a:t>
            </a:r>
            <a:endParaRPr dirty="0">
              <a:solidFill>
                <a:schemeClr val="dk1"/>
              </a:solidFill>
              <a:latin typeface="Open Sans"/>
              <a:ea typeface="Open Sans"/>
              <a:cs typeface="Open Sans"/>
              <a:sym typeface="Open Sans"/>
            </a:endParaRPr>
          </a:p>
        </p:txBody>
      </p:sp>
      <p:sp>
        <p:nvSpPr>
          <p:cNvPr id="93" name="Google Shape;93;p2"/>
          <p:cNvSpPr txBox="1">
            <a:spLocks noGrp="1"/>
          </p:cNvSpPr>
          <p:nvPr>
            <p:ph type="dt" idx="10"/>
          </p:nvPr>
        </p:nvSpPr>
        <p:spPr>
          <a:xfrm>
            <a:off x="9448800" y="65256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0" y="520379"/>
            <a:ext cx="8033657" cy="97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ru-RU" sz="3600">
                <a:solidFill>
                  <a:srgbClr val="586F7C"/>
                </a:solidFill>
                <a:latin typeface="Open Sans"/>
                <a:ea typeface="Open Sans"/>
                <a:cs typeface="Open Sans"/>
                <a:sym typeface="Open Sans"/>
              </a:rPr>
              <a:t>Значимость </a:t>
            </a:r>
            <a:br>
              <a:rPr lang="ru-RU" sz="3600">
                <a:solidFill>
                  <a:srgbClr val="586F7C"/>
                </a:solidFill>
                <a:latin typeface="Open Sans"/>
                <a:ea typeface="Open Sans"/>
                <a:cs typeface="Open Sans"/>
                <a:sym typeface="Open Sans"/>
              </a:rPr>
            </a:br>
            <a:r>
              <a:rPr lang="ru-RU" sz="3600">
                <a:solidFill>
                  <a:srgbClr val="586F7C"/>
                </a:solidFill>
                <a:latin typeface="Open Sans"/>
                <a:ea typeface="Open Sans"/>
                <a:cs typeface="Open Sans"/>
                <a:sym typeface="Open Sans"/>
              </a:rPr>
              <a:t>результатов </a:t>
            </a:r>
            <a:r>
              <a:rPr lang="ru-RU" sz="3600" dirty="0">
                <a:solidFill>
                  <a:srgbClr val="586F7C"/>
                </a:solidFill>
                <a:latin typeface="Open Sans"/>
                <a:ea typeface="Open Sans"/>
                <a:cs typeface="Open Sans"/>
                <a:sym typeface="Open Sans"/>
              </a:rPr>
              <a:t>исследования</a:t>
            </a:r>
            <a:br>
              <a:rPr lang="en-US" sz="3600" dirty="0">
                <a:solidFill>
                  <a:srgbClr val="586F7C"/>
                </a:solidFill>
                <a:latin typeface="Open Sans"/>
                <a:ea typeface="Open Sans"/>
                <a:cs typeface="Open Sans"/>
                <a:sym typeface="Open Sans"/>
              </a:rPr>
            </a:br>
            <a:endParaRPr sz="3600" dirty="0">
              <a:solidFill>
                <a:srgbClr val="586F7C"/>
              </a:solidFill>
              <a:latin typeface="Open Sans"/>
              <a:ea typeface="Open Sans"/>
              <a:cs typeface="Open Sans"/>
              <a:sym typeface="Open Sans"/>
            </a:endParaRPr>
          </a:p>
        </p:txBody>
      </p:sp>
      <p:sp>
        <p:nvSpPr>
          <p:cNvPr id="100" name="Google Shape;100;p3"/>
          <p:cNvSpPr txBox="1">
            <a:spLocks noGrp="1"/>
          </p:cNvSpPr>
          <p:nvPr>
            <p:ph type="body" idx="1"/>
          </p:nvPr>
        </p:nvSpPr>
        <p:spPr>
          <a:xfrm>
            <a:off x="0" y="1741863"/>
            <a:ext cx="10953750" cy="40317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2"/>
              </a:buClr>
              <a:buSzPts val="2400"/>
              <a:buFont typeface="Open Sans"/>
              <a:buChar char="•"/>
            </a:pPr>
            <a:r>
              <a:rPr lang="ru-RU" dirty="0">
                <a:solidFill>
                  <a:schemeClr val="dk1"/>
                </a:solidFill>
                <a:latin typeface="Open Sans"/>
                <a:ea typeface="Open Sans"/>
                <a:cs typeface="Open Sans"/>
                <a:sym typeface="Open Sans"/>
              </a:rPr>
              <a:t>Значимость результатов исследования может попросту определяться тем благом, которое исследователи могут дать миру</a:t>
            </a:r>
            <a:r>
              <a:rPr lang="en-US" dirty="0">
                <a:solidFill>
                  <a:schemeClr val="dk1"/>
                </a:solidFill>
                <a:latin typeface="Open Sans"/>
                <a:ea typeface="Open Sans"/>
                <a:cs typeface="Open Sans"/>
                <a:sym typeface="Open Sans"/>
              </a:rPr>
              <a:t> </a:t>
            </a:r>
            <a:endParaRPr dirty="0"/>
          </a:p>
          <a:p>
            <a:pPr marL="228600" indent="-228600">
              <a:lnSpc>
                <a:spcPct val="120000"/>
              </a:lnSpc>
              <a:spcBef>
                <a:spcPts val="0"/>
              </a:spcBef>
              <a:buClr>
                <a:schemeClr val="dk2"/>
              </a:buClr>
              <a:buFont typeface="Open Sans"/>
              <a:buChar char="•"/>
            </a:pPr>
            <a:r>
              <a:rPr lang="ru-RU" dirty="0">
                <a:solidFill>
                  <a:schemeClr val="dk1"/>
                </a:solidFill>
                <a:latin typeface="Open Sans"/>
                <a:ea typeface="Open Sans"/>
                <a:cs typeface="Open Sans"/>
                <a:sym typeface="Open Sans"/>
              </a:rPr>
              <a:t>Научная значимость, о которой мы говорим на этом уроке, представляет собой интеллектуальный вклад научного работника в развитие его сферы исследований</a:t>
            </a:r>
            <a:endParaRPr dirty="0">
              <a:solidFill>
                <a:schemeClr val="dk1"/>
              </a:solidFill>
              <a:latin typeface="Open Sans"/>
              <a:ea typeface="Open Sans"/>
              <a:cs typeface="Open Sans"/>
              <a:sym typeface="Open Sans"/>
            </a:endParaRPr>
          </a:p>
          <a:p>
            <a:pPr marL="228600" lvl="0" indent="-228600" algn="l" rtl="0">
              <a:lnSpc>
                <a:spcPct val="120000"/>
              </a:lnSpc>
              <a:spcBef>
                <a:spcPts val="0"/>
              </a:spcBef>
              <a:spcAft>
                <a:spcPts val="0"/>
              </a:spcAft>
              <a:buClr>
                <a:schemeClr val="dk2"/>
              </a:buClr>
              <a:buSzPts val="2400"/>
              <a:buFont typeface="Open Sans"/>
              <a:buChar char="•"/>
            </a:pPr>
            <a:r>
              <a:rPr lang="ru-RU" dirty="0">
                <a:solidFill>
                  <a:schemeClr val="dk1"/>
                </a:solidFill>
                <a:latin typeface="Open Sans"/>
                <a:ea typeface="Open Sans"/>
                <a:cs typeface="Open Sans"/>
                <a:sym typeface="Open Sans"/>
              </a:rPr>
              <a:t>Значимость результатов</a:t>
            </a:r>
            <a:br>
              <a:rPr lang="ru-RU" dirty="0">
                <a:solidFill>
                  <a:schemeClr val="dk1"/>
                </a:solidFill>
                <a:latin typeface="Open Sans"/>
                <a:ea typeface="Open Sans"/>
                <a:cs typeface="Open Sans"/>
                <a:sym typeface="Open Sans"/>
              </a:rPr>
            </a:br>
            <a:r>
              <a:rPr lang="ru-RU" dirty="0">
                <a:solidFill>
                  <a:schemeClr val="dk1"/>
                </a:solidFill>
                <a:latin typeface="Open Sans"/>
                <a:ea typeface="Open Sans"/>
                <a:cs typeface="Open Sans"/>
                <a:sym typeface="Open Sans"/>
              </a:rPr>
              <a:t>научных исследований</a:t>
            </a:r>
            <a:br>
              <a:rPr lang="ru-RU" dirty="0">
                <a:solidFill>
                  <a:schemeClr val="dk1"/>
                </a:solidFill>
                <a:latin typeface="Open Sans"/>
                <a:ea typeface="Open Sans"/>
                <a:cs typeface="Open Sans"/>
                <a:sym typeface="Open Sans"/>
              </a:rPr>
            </a:br>
            <a:r>
              <a:rPr lang="ru-RU" dirty="0">
                <a:solidFill>
                  <a:schemeClr val="dk1"/>
                </a:solidFill>
                <a:latin typeface="Open Sans"/>
                <a:ea typeface="Open Sans"/>
                <a:cs typeface="Open Sans"/>
                <a:sym typeface="Open Sans"/>
              </a:rPr>
              <a:t>бывает разной</a:t>
            </a:r>
            <a:r>
              <a:rPr lang="en-US" sz="2400" dirty="0">
                <a:solidFill>
                  <a:schemeClr val="dk1"/>
                </a:solidFill>
                <a:latin typeface="Open Sans"/>
                <a:ea typeface="Open Sans"/>
                <a:cs typeface="Open Sans"/>
                <a:sym typeface="Open Sans"/>
              </a:rPr>
              <a:t>: </a:t>
            </a:r>
            <a:endParaRPr dirty="0"/>
          </a:p>
          <a:p>
            <a:pPr marL="0" lvl="0" indent="0" algn="l" rtl="0">
              <a:lnSpc>
                <a:spcPct val="120000"/>
              </a:lnSpc>
              <a:spcBef>
                <a:spcPts val="0"/>
              </a:spcBef>
              <a:spcAft>
                <a:spcPts val="0"/>
              </a:spcAft>
              <a:buClr>
                <a:schemeClr val="dk2"/>
              </a:buClr>
              <a:buSzPts val="2400"/>
              <a:buNone/>
            </a:pPr>
            <a:endParaRPr sz="2400" dirty="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Clr>
                <a:schemeClr val="dk2"/>
              </a:buClr>
              <a:buSzPts val="2400"/>
              <a:buNone/>
            </a:pPr>
            <a:endParaRPr sz="2400" dirty="0">
              <a:solidFill>
                <a:schemeClr val="dk1"/>
              </a:solidFill>
              <a:latin typeface="Open Sans"/>
              <a:ea typeface="Open Sans"/>
              <a:cs typeface="Open Sans"/>
              <a:sym typeface="Open Sans"/>
            </a:endParaRPr>
          </a:p>
        </p:txBody>
      </p:sp>
      <p:sp>
        <p:nvSpPr>
          <p:cNvPr id="101" name="Google Shape;101;p3"/>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pic>
        <p:nvPicPr>
          <p:cNvPr id="102" name="Google Shape;102;p3" descr="https://lh3.googleusercontent.com/rq39okHvm5__kG6Jzo-6ngGQIdlv_gQLXptXJaXfRJC3qXKbIfqK2sFgQ7rVEDqa5is0GmY52-A-24E0e9oO21OMH46pYW6CEfreT5ZPgXQpSov4tNKDUtIFkfJkPkvfisxgmxo"/>
          <p:cNvPicPr preferRelativeResize="0"/>
          <p:nvPr/>
        </p:nvPicPr>
        <p:blipFill rotWithShape="1">
          <a:blip r:embed="rId3">
            <a:alphaModFix/>
          </a:blip>
          <a:srcRect/>
          <a:stretch/>
        </p:blipFill>
        <p:spPr>
          <a:xfrm>
            <a:off x="5690168" y="3652029"/>
            <a:ext cx="5039287" cy="2840846"/>
          </a:xfrm>
          <a:prstGeom prst="rect">
            <a:avLst/>
          </a:prstGeom>
          <a:noFill/>
          <a:ln>
            <a:noFill/>
          </a:ln>
        </p:spPr>
      </p:pic>
      <p:sp>
        <p:nvSpPr>
          <p:cNvPr id="103" name="Google Shape;103;p3"/>
          <p:cNvSpPr/>
          <p:nvPr/>
        </p:nvSpPr>
        <p:spPr>
          <a:xfrm>
            <a:off x="4577346" y="4273060"/>
            <a:ext cx="1112822" cy="702322"/>
          </a:xfrm>
          <a:prstGeom prst="righ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Open Sans"/>
                <a:ea typeface="Open Sans"/>
                <a:cs typeface="Open Sans"/>
                <a:sym typeface="Open Sans"/>
              </a:rPr>
              <a:t>1</a:t>
            </a:r>
            <a:endParaRPr sz="1800" b="1" i="0" u="none" strike="noStrike" cap="none">
              <a:solidFill>
                <a:schemeClr val="dk1"/>
              </a:solidFill>
              <a:latin typeface="Open Sans"/>
              <a:ea typeface="Open Sans"/>
              <a:cs typeface="Open Sans"/>
              <a:sym typeface="Open Sans"/>
            </a:endParaRPr>
          </a:p>
        </p:txBody>
      </p:sp>
      <p:sp>
        <p:nvSpPr>
          <p:cNvPr id="104" name="Google Shape;104;p3"/>
          <p:cNvSpPr/>
          <p:nvPr/>
        </p:nvSpPr>
        <p:spPr>
          <a:xfrm>
            <a:off x="10692163" y="4255652"/>
            <a:ext cx="967154" cy="719730"/>
          </a:xfrm>
          <a:prstGeom prst="lef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Open Sans"/>
                <a:ea typeface="Open Sans"/>
                <a:cs typeface="Open Sans"/>
                <a:sym typeface="Open Sans"/>
              </a:rPr>
              <a:t>2</a:t>
            </a:r>
            <a:endParaRPr sz="1800" b="1" i="0" u="none" strike="noStrike" cap="none">
              <a:solidFill>
                <a:schemeClr val="dk1"/>
              </a:solidFill>
              <a:latin typeface="Open Sans"/>
              <a:ea typeface="Open Sans"/>
              <a:cs typeface="Open Sans"/>
              <a:sym typeface="Open Sans"/>
            </a:endParaRPr>
          </a:p>
        </p:txBody>
      </p:sp>
      <p:sp>
        <p:nvSpPr>
          <p:cNvPr id="105" name="Google Shape;105;p3"/>
          <p:cNvSpPr/>
          <p:nvPr/>
        </p:nvSpPr>
        <p:spPr>
          <a:xfrm>
            <a:off x="4577346" y="5544369"/>
            <a:ext cx="1112822" cy="702322"/>
          </a:xfrm>
          <a:prstGeom prst="righ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Open Sans"/>
                <a:ea typeface="Open Sans"/>
                <a:cs typeface="Open Sans"/>
                <a:sym typeface="Open Sans"/>
              </a:rPr>
              <a:t>3</a:t>
            </a:r>
            <a:endParaRPr sz="1800" b="1" i="0" u="none" strike="noStrike" cap="none">
              <a:solidFill>
                <a:schemeClr val="dk1"/>
              </a:solidFill>
              <a:latin typeface="Open Sans"/>
              <a:ea typeface="Open Sans"/>
              <a:cs typeface="Open Sans"/>
              <a:sym typeface="Open Sans"/>
            </a:endParaRPr>
          </a:p>
        </p:txBody>
      </p:sp>
      <p:sp>
        <p:nvSpPr>
          <p:cNvPr id="106" name="Google Shape;106;p3"/>
          <p:cNvSpPr/>
          <p:nvPr/>
        </p:nvSpPr>
        <p:spPr>
          <a:xfrm>
            <a:off x="10692163" y="5592120"/>
            <a:ext cx="967154" cy="606819"/>
          </a:xfrm>
          <a:prstGeom prst="lef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Open Sans"/>
                <a:ea typeface="Open Sans"/>
                <a:cs typeface="Open Sans"/>
                <a:sym typeface="Open Sans"/>
              </a:rPr>
              <a:t>4</a:t>
            </a:r>
            <a:endParaRPr sz="1800" b="1" i="0" u="none" strike="noStrike" cap="none">
              <a:solidFill>
                <a:schemeClr val="dk1"/>
              </a:solidFill>
              <a:latin typeface="Open Sans"/>
              <a:ea typeface="Open Sans"/>
              <a:cs typeface="Open Sans"/>
              <a:sym typeface="Open Sans"/>
            </a:endParaRPr>
          </a:p>
        </p:txBody>
      </p:sp>
      <p:sp>
        <p:nvSpPr>
          <p:cNvPr id="3" name="Прямоугольник 2"/>
          <p:cNvSpPr/>
          <p:nvPr/>
        </p:nvSpPr>
        <p:spPr>
          <a:xfrm>
            <a:off x="7329130" y="4480901"/>
            <a:ext cx="1840857" cy="1292662"/>
          </a:xfrm>
          <a:prstGeom prst="rect">
            <a:avLst/>
          </a:prstGeom>
          <a:solidFill>
            <a:srgbClr val="ABB4C4"/>
          </a:solidFill>
        </p:spPr>
        <p:txBody>
          <a:bodyPr wrap="square" lIns="0" tIns="0" rIns="0" bIns="0">
            <a:spAutoFit/>
          </a:bodyPr>
          <a:lstStyle/>
          <a:p>
            <a:pPr lvl="0">
              <a:buClr>
                <a:schemeClr val="dk2"/>
              </a:buClr>
              <a:buSzPts val="2400"/>
            </a:pPr>
            <a:r>
              <a:rPr lang="ru-RU" dirty="0">
                <a:solidFill>
                  <a:schemeClr val="dk1"/>
                </a:solidFill>
                <a:latin typeface="Open Sans"/>
                <a:ea typeface="Open Sans"/>
                <a:cs typeface="Open Sans"/>
                <a:sym typeface="Open Sans"/>
              </a:rPr>
              <a:t>Значимость результатов исследования — это то благо, которое исследователи могут дать миру. </a:t>
            </a:r>
            <a:endParaRPr lang="ru-RU" dirty="0">
              <a:solidFill>
                <a:schemeClr val="dk1"/>
              </a:solidFill>
              <a:latin typeface="Open Sans"/>
              <a:ea typeface="Open Sans"/>
              <a:cs typeface="Open Sans"/>
            </a:endParaRPr>
          </a:p>
        </p:txBody>
      </p:sp>
      <p:sp>
        <p:nvSpPr>
          <p:cNvPr id="4" name="TextBox 3"/>
          <p:cNvSpPr txBox="1"/>
          <p:nvPr/>
        </p:nvSpPr>
        <p:spPr>
          <a:xfrm>
            <a:off x="6466393" y="4007773"/>
            <a:ext cx="1119217" cy="369332"/>
          </a:xfrm>
          <a:prstGeom prst="rect">
            <a:avLst/>
          </a:prstGeom>
          <a:solidFill>
            <a:srgbClr val="20558A"/>
          </a:solidFill>
        </p:spPr>
        <p:txBody>
          <a:bodyPr wrap="none" rtlCol="0">
            <a:spAutoFit/>
          </a:bodyPr>
          <a:lstStyle/>
          <a:p>
            <a:r>
              <a:rPr lang="ru-RU" sz="1800" dirty="0">
                <a:solidFill>
                  <a:schemeClr val="bg1"/>
                </a:solidFill>
                <a:latin typeface="Open Sans" panose="020B0604020202020204" charset="0"/>
                <a:ea typeface="Open Sans" panose="020B0604020202020204" charset="0"/>
                <a:cs typeface="Open Sans" panose="020B0604020202020204" charset="0"/>
              </a:rPr>
              <a:t>научная</a:t>
            </a:r>
          </a:p>
        </p:txBody>
      </p:sp>
      <p:sp>
        <p:nvSpPr>
          <p:cNvPr id="13" name="TextBox 12"/>
          <p:cNvSpPr txBox="1"/>
          <p:nvPr/>
        </p:nvSpPr>
        <p:spPr>
          <a:xfrm>
            <a:off x="6307929" y="5829607"/>
            <a:ext cx="1023037" cy="369332"/>
          </a:xfrm>
          <a:prstGeom prst="rect">
            <a:avLst/>
          </a:prstGeom>
          <a:solidFill>
            <a:srgbClr val="20558A"/>
          </a:solidFill>
        </p:spPr>
        <p:txBody>
          <a:bodyPr wrap="none" rtlCol="0">
            <a:spAutoFit/>
          </a:bodyPr>
          <a:lstStyle/>
          <a:p>
            <a:r>
              <a:rPr lang="ru-RU" sz="1800" dirty="0">
                <a:solidFill>
                  <a:schemeClr val="bg1"/>
                </a:solidFill>
                <a:latin typeface="Open Sans" panose="020B0604020202020204" charset="0"/>
                <a:ea typeface="Open Sans" panose="020B0604020202020204" charset="0"/>
                <a:cs typeface="Open Sans" panose="020B0604020202020204" charset="0"/>
              </a:rPr>
              <a:t>прямая</a:t>
            </a:r>
          </a:p>
        </p:txBody>
      </p:sp>
      <p:sp>
        <p:nvSpPr>
          <p:cNvPr id="14" name="TextBox 13"/>
          <p:cNvSpPr txBox="1"/>
          <p:nvPr/>
        </p:nvSpPr>
        <p:spPr>
          <a:xfrm>
            <a:off x="8873110" y="5829607"/>
            <a:ext cx="1364476" cy="369332"/>
          </a:xfrm>
          <a:prstGeom prst="rect">
            <a:avLst/>
          </a:prstGeom>
          <a:solidFill>
            <a:srgbClr val="20558A"/>
          </a:solidFill>
        </p:spPr>
        <p:txBody>
          <a:bodyPr wrap="none" rtlCol="0">
            <a:spAutoFit/>
          </a:bodyPr>
          <a:lstStyle/>
          <a:p>
            <a:r>
              <a:rPr lang="ru-RU" sz="1800" dirty="0">
                <a:solidFill>
                  <a:schemeClr val="bg1"/>
                </a:solidFill>
                <a:latin typeface="Open Sans" panose="020B0604020202020204" charset="0"/>
                <a:ea typeface="Open Sans" panose="020B0604020202020204" charset="0"/>
                <a:cs typeface="Open Sans" panose="020B0604020202020204" charset="0"/>
              </a:rPr>
              <a:t>косвенная</a:t>
            </a:r>
          </a:p>
        </p:txBody>
      </p:sp>
      <p:sp>
        <p:nvSpPr>
          <p:cNvPr id="15" name="TextBox 14"/>
          <p:cNvSpPr txBox="1"/>
          <p:nvPr/>
        </p:nvSpPr>
        <p:spPr>
          <a:xfrm>
            <a:off x="8597924" y="4007773"/>
            <a:ext cx="1669590" cy="369332"/>
          </a:xfrm>
          <a:prstGeom prst="rect">
            <a:avLst/>
          </a:prstGeom>
          <a:solidFill>
            <a:srgbClr val="20558A"/>
          </a:solidFill>
        </p:spPr>
        <p:txBody>
          <a:bodyPr wrap="square" rtlCol="0">
            <a:spAutoFit/>
          </a:bodyPr>
          <a:lstStyle/>
          <a:p>
            <a:r>
              <a:rPr lang="ru-RU" sz="1800" dirty="0">
                <a:solidFill>
                  <a:schemeClr val="bg1"/>
                </a:solidFill>
                <a:latin typeface="Open Sans" panose="020B0604020202020204" charset="0"/>
                <a:ea typeface="Open Sans" panose="020B0604020202020204" charset="0"/>
                <a:cs typeface="Open Sans" panose="020B0604020202020204" charset="0"/>
              </a:rPr>
              <a:t>ненаучная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ts val="3600"/>
              <a:buFont typeface="Trebuchet MS"/>
              <a:buNone/>
            </a:pPr>
            <a:r>
              <a:rPr lang="ru-RU" sz="3330" dirty="0">
                <a:solidFill>
                  <a:srgbClr val="586F7C"/>
                </a:solidFill>
                <a:latin typeface="Open Sans"/>
                <a:ea typeface="Open Sans"/>
                <a:cs typeface="Open Sans"/>
                <a:sym typeface="Open Sans"/>
              </a:rPr>
              <a:t>Ключевые факторы </a:t>
            </a:r>
            <a:r>
              <a:rPr lang="ru-RU" sz="3330">
                <a:solidFill>
                  <a:srgbClr val="586F7C"/>
                </a:solidFill>
                <a:latin typeface="Open Sans"/>
                <a:ea typeface="Open Sans"/>
                <a:cs typeface="Open Sans"/>
                <a:sym typeface="Open Sans"/>
              </a:rPr>
              <a:t>оценки </a:t>
            </a:r>
            <a:br>
              <a:rPr lang="ru-RU" sz="3330">
                <a:solidFill>
                  <a:srgbClr val="586F7C"/>
                </a:solidFill>
                <a:latin typeface="Open Sans"/>
                <a:ea typeface="Open Sans"/>
                <a:cs typeface="Open Sans"/>
                <a:sym typeface="Open Sans"/>
              </a:rPr>
            </a:br>
            <a:r>
              <a:rPr lang="ru-RU" sz="3330">
                <a:solidFill>
                  <a:srgbClr val="586F7C"/>
                </a:solidFill>
                <a:latin typeface="Open Sans"/>
                <a:ea typeface="Open Sans"/>
                <a:cs typeface="Open Sans"/>
                <a:sym typeface="Open Sans"/>
              </a:rPr>
              <a:t>значимости </a:t>
            </a:r>
            <a:r>
              <a:rPr lang="ru-RU" sz="3330" dirty="0">
                <a:solidFill>
                  <a:srgbClr val="586F7C"/>
                </a:solidFill>
                <a:latin typeface="Open Sans"/>
                <a:ea typeface="Open Sans"/>
                <a:cs typeface="Open Sans"/>
                <a:sym typeface="Open Sans"/>
              </a:rPr>
              <a:t>результатов </a:t>
            </a:r>
            <a:r>
              <a:rPr lang="ru-RU" sz="3330">
                <a:solidFill>
                  <a:srgbClr val="586F7C"/>
                </a:solidFill>
                <a:latin typeface="Open Sans"/>
                <a:ea typeface="Open Sans"/>
                <a:cs typeface="Open Sans"/>
                <a:sym typeface="Open Sans"/>
              </a:rPr>
              <a:t>исследований </a:t>
            </a:r>
            <a:br>
              <a:rPr lang="ru-RU" sz="3330">
                <a:solidFill>
                  <a:srgbClr val="586F7C"/>
                </a:solidFill>
                <a:latin typeface="Open Sans"/>
                <a:ea typeface="Open Sans"/>
                <a:cs typeface="Open Sans"/>
                <a:sym typeface="Open Sans"/>
              </a:rPr>
            </a:br>
            <a:r>
              <a:rPr lang="ru-RU" sz="3330">
                <a:solidFill>
                  <a:srgbClr val="586F7C"/>
                </a:solidFill>
                <a:latin typeface="Open Sans"/>
                <a:ea typeface="Open Sans"/>
                <a:cs typeface="Open Sans"/>
                <a:sym typeface="Open Sans"/>
              </a:rPr>
              <a:t>в </a:t>
            </a:r>
            <a:r>
              <a:rPr lang="ru-RU" sz="3330" dirty="0">
                <a:solidFill>
                  <a:srgbClr val="586F7C"/>
                </a:solidFill>
                <a:latin typeface="Open Sans"/>
                <a:ea typeface="Open Sans"/>
                <a:cs typeface="Open Sans"/>
                <a:sym typeface="Open Sans"/>
              </a:rPr>
              <a:t>научных учреждениях</a:t>
            </a:r>
            <a:endParaRPr sz="3330" dirty="0">
              <a:solidFill>
                <a:srgbClr val="586F7C"/>
              </a:solidFill>
              <a:latin typeface="Open Sans"/>
              <a:ea typeface="Open Sans"/>
              <a:cs typeface="Open Sans"/>
              <a:sym typeface="Open Sans"/>
            </a:endParaRPr>
          </a:p>
        </p:txBody>
      </p:sp>
      <p:grpSp>
        <p:nvGrpSpPr>
          <p:cNvPr id="112" name="Google Shape;112;p40"/>
          <p:cNvGrpSpPr/>
          <p:nvPr/>
        </p:nvGrpSpPr>
        <p:grpSpPr>
          <a:xfrm>
            <a:off x="-4528359" y="943043"/>
            <a:ext cx="14758901" cy="6202835"/>
            <a:chOff x="-5208680" y="-797833"/>
            <a:chExt cx="14758901" cy="6202835"/>
          </a:xfrm>
        </p:grpSpPr>
        <p:sp>
          <p:nvSpPr>
            <p:cNvPr id="113" name="Google Shape;113;p40"/>
            <p:cNvSpPr/>
            <p:nvPr/>
          </p:nvSpPr>
          <p:spPr>
            <a:xfrm>
              <a:off x="-5208680" y="-797833"/>
              <a:ext cx="6202835" cy="6202835"/>
            </a:xfrm>
            <a:prstGeom prst="blockArc">
              <a:avLst>
                <a:gd name="adj1" fmla="val 18900000"/>
                <a:gd name="adj2" fmla="val 2700000"/>
                <a:gd name="adj3" fmla="val 348"/>
              </a:avLst>
            </a:pr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0"/>
            <p:cNvSpPr/>
            <p:nvPr/>
          </p:nvSpPr>
          <p:spPr>
            <a:xfrm>
              <a:off x="639475" y="460716"/>
              <a:ext cx="8910746" cy="921433"/>
            </a:xfrm>
            <a:prstGeom prst="rect">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0"/>
            <p:cNvSpPr txBox="1"/>
            <p:nvPr/>
          </p:nvSpPr>
          <p:spPr>
            <a:xfrm>
              <a:off x="639475" y="460716"/>
              <a:ext cx="8910746" cy="921433"/>
            </a:xfrm>
            <a:prstGeom prst="rect">
              <a:avLst/>
            </a:prstGeom>
            <a:noFill/>
            <a:ln>
              <a:noFill/>
            </a:ln>
          </p:spPr>
          <p:txBody>
            <a:bodyPr spcFirstLastPara="1" wrap="square" lIns="731375" tIns="50800" rIns="50800" bIns="50800" anchor="ctr" anchorCtr="0">
              <a:noAutofit/>
            </a:bodyPr>
            <a:lstStyle/>
            <a:p>
              <a:pPr marL="0" marR="0" lvl="0" indent="0" algn="l" rtl="0">
                <a:lnSpc>
                  <a:spcPct val="90000"/>
                </a:lnSpc>
                <a:spcBef>
                  <a:spcPts val="0"/>
                </a:spcBef>
                <a:spcAft>
                  <a:spcPts val="0"/>
                </a:spcAft>
                <a:buNone/>
              </a:pPr>
              <a:r>
                <a:rPr lang="ru-RU" sz="2000" dirty="0">
                  <a:solidFill>
                    <a:schemeClr val="lt1"/>
                  </a:solidFill>
                </a:rPr>
                <a:t>Подотчетность — важно показать спонсорам ценность их вложений в науку, чтобы повысить шансы на продолжение финансирования</a:t>
              </a:r>
              <a:r>
                <a:rPr lang="en-US" sz="2000" b="0" i="0" u="none" strike="noStrike" cap="none" dirty="0">
                  <a:solidFill>
                    <a:schemeClr val="lt1"/>
                  </a:solidFill>
                  <a:latin typeface="Arial"/>
                  <a:ea typeface="Arial"/>
                  <a:cs typeface="Arial"/>
                  <a:sym typeface="Arial"/>
                </a:rPr>
                <a:t>.</a:t>
              </a:r>
              <a:endParaRPr sz="2000" b="0" i="0" u="none" strike="noStrike" cap="none" dirty="0">
                <a:solidFill>
                  <a:schemeClr val="lt1"/>
                </a:solidFill>
                <a:latin typeface="Arial"/>
                <a:ea typeface="Arial"/>
                <a:cs typeface="Arial"/>
                <a:sym typeface="Arial"/>
              </a:endParaRPr>
            </a:p>
          </p:txBody>
        </p:sp>
        <p:sp>
          <p:nvSpPr>
            <p:cNvPr id="116" name="Google Shape;116;p40"/>
            <p:cNvSpPr/>
            <p:nvPr/>
          </p:nvSpPr>
          <p:spPr>
            <a:xfrm>
              <a:off x="63578" y="345537"/>
              <a:ext cx="1151792" cy="115179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0"/>
            <p:cNvSpPr/>
            <p:nvPr/>
          </p:nvSpPr>
          <p:spPr>
            <a:xfrm>
              <a:off x="974416" y="1842867"/>
              <a:ext cx="8575804" cy="921433"/>
            </a:xfrm>
            <a:prstGeom prst="rect">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0"/>
            <p:cNvSpPr txBox="1"/>
            <p:nvPr/>
          </p:nvSpPr>
          <p:spPr>
            <a:xfrm>
              <a:off x="974416" y="1842867"/>
              <a:ext cx="8575804" cy="921433"/>
            </a:xfrm>
            <a:prstGeom prst="rect">
              <a:avLst/>
            </a:prstGeom>
            <a:noFill/>
            <a:ln>
              <a:noFill/>
            </a:ln>
          </p:spPr>
          <p:txBody>
            <a:bodyPr spcFirstLastPara="1" wrap="square" lIns="731375" tIns="50800" rIns="50800" bIns="50800" anchor="ctr" anchorCtr="0">
              <a:noAutofit/>
            </a:bodyPr>
            <a:lstStyle/>
            <a:p>
              <a:pPr marL="0" marR="0" lvl="0" indent="0" algn="l" rtl="0">
                <a:lnSpc>
                  <a:spcPct val="90000"/>
                </a:lnSpc>
                <a:spcBef>
                  <a:spcPts val="0"/>
                </a:spcBef>
                <a:spcAft>
                  <a:spcPts val="0"/>
                </a:spcAft>
                <a:buNone/>
              </a:pPr>
              <a:r>
                <a:rPr lang="ru-RU" sz="2000" dirty="0">
                  <a:solidFill>
                    <a:schemeClr val="lt1"/>
                  </a:solidFill>
                </a:rPr>
                <a:t>Понимание — необходимо понять, каким образом исследования приводят к результатам и, соответственно, как их развивать, чтобы максимизировать </a:t>
              </a:r>
              <a:r>
                <a:rPr lang="ru-RU" sz="2000" b="0" i="0" u="none" strike="noStrike" cap="none" dirty="0">
                  <a:solidFill>
                    <a:schemeClr val="lt1"/>
                  </a:solidFill>
                  <a:latin typeface="Arial"/>
                  <a:ea typeface="Arial"/>
                  <a:cs typeface="Arial"/>
                  <a:sym typeface="Arial"/>
                </a:rPr>
                <a:t>их значимость</a:t>
              </a:r>
              <a:r>
                <a:rPr lang="en-US" sz="2000" b="0" i="0" u="none" strike="noStrike" cap="none" dirty="0">
                  <a:solidFill>
                    <a:schemeClr val="lt1"/>
                  </a:solidFill>
                  <a:latin typeface="Arial"/>
                  <a:ea typeface="Arial"/>
                  <a:cs typeface="Arial"/>
                  <a:sym typeface="Arial"/>
                </a:rPr>
                <a:t>.</a:t>
              </a:r>
              <a:endParaRPr sz="2000" b="0" i="0" u="none" strike="noStrike" cap="none" dirty="0">
                <a:solidFill>
                  <a:schemeClr val="lt1"/>
                </a:solidFill>
                <a:latin typeface="Arial"/>
                <a:ea typeface="Arial"/>
                <a:cs typeface="Arial"/>
                <a:sym typeface="Arial"/>
              </a:endParaRPr>
            </a:p>
          </p:txBody>
        </p:sp>
        <p:sp>
          <p:nvSpPr>
            <p:cNvPr id="119" name="Google Shape;119;p40"/>
            <p:cNvSpPr/>
            <p:nvPr/>
          </p:nvSpPr>
          <p:spPr>
            <a:xfrm>
              <a:off x="398520" y="1727688"/>
              <a:ext cx="1151792" cy="1151792"/>
            </a:xfrm>
            <a:prstGeom prst="ellipse">
              <a:avLst/>
            </a:prstGeom>
            <a:solidFill>
              <a:schemeClr val="lt1"/>
            </a:solidFill>
            <a:ln w="25400" cap="flat" cmpd="sng">
              <a:solidFill>
                <a:srgbClr val="5AD1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0"/>
            <p:cNvSpPr/>
            <p:nvPr/>
          </p:nvSpPr>
          <p:spPr>
            <a:xfrm>
              <a:off x="639475" y="3225018"/>
              <a:ext cx="8910746" cy="921433"/>
            </a:xfrm>
            <a:prstGeom prst="rect">
              <a:avLst/>
            </a:prstGeom>
            <a:solidFill>
              <a:srgbClr val="F8981D"/>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0"/>
            <p:cNvSpPr txBox="1"/>
            <p:nvPr/>
          </p:nvSpPr>
          <p:spPr>
            <a:xfrm>
              <a:off x="639475" y="3225018"/>
              <a:ext cx="8910746" cy="921433"/>
            </a:xfrm>
            <a:prstGeom prst="rect">
              <a:avLst/>
            </a:prstGeom>
            <a:noFill/>
            <a:ln>
              <a:noFill/>
            </a:ln>
          </p:spPr>
          <p:txBody>
            <a:bodyPr spcFirstLastPara="1" wrap="square" lIns="731375" tIns="50800" rIns="50800" bIns="50800" anchor="ctr" anchorCtr="0">
              <a:noAutofit/>
            </a:bodyPr>
            <a:lstStyle/>
            <a:p>
              <a:pPr lvl="0">
                <a:lnSpc>
                  <a:spcPct val="90000"/>
                </a:lnSpc>
              </a:pPr>
              <a:r>
                <a:rPr lang="ru-RU" sz="2000" b="0" i="0" u="none" strike="noStrike" cap="none" dirty="0">
                  <a:solidFill>
                    <a:schemeClr val="lt1"/>
                  </a:solidFill>
                  <a:latin typeface="Arial"/>
                  <a:ea typeface="Arial"/>
                  <a:cs typeface="Arial"/>
                  <a:sym typeface="Arial"/>
                </a:rPr>
                <a:t>Оценка эффективности </a:t>
              </a:r>
              <a:r>
                <a:rPr lang="ru-RU" sz="2000" dirty="0">
                  <a:solidFill>
                    <a:schemeClr val="lt1"/>
                  </a:solidFill>
                </a:rPr>
                <a:t>— оценка значимости результатов исследований часто приводится в должностных инструкциях</a:t>
              </a:r>
              <a:r>
                <a:rPr lang="en-US" sz="2000" b="0" i="0" u="none" strike="noStrike" cap="none" dirty="0">
                  <a:solidFill>
                    <a:schemeClr val="lt1"/>
                  </a:solidFill>
                  <a:latin typeface="Arial"/>
                  <a:ea typeface="Arial"/>
                  <a:cs typeface="Arial"/>
                  <a:sym typeface="Arial"/>
                </a:rPr>
                <a:t>,</a:t>
              </a:r>
              <a:r>
                <a:rPr lang="ru-RU" sz="2000" b="0" i="0" u="none" strike="noStrike" cap="none" dirty="0">
                  <a:solidFill>
                    <a:schemeClr val="lt1"/>
                  </a:solidFill>
                  <a:latin typeface="Arial"/>
                  <a:ea typeface="Arial"/>
                  <a:cs typeface="Arial"/>
                  <a:sym typeface="Arial"/>
                </a:rPr>
                <a:t> учитывается пр</a:t>
              </a:r>
              <a:r>
                <a:rPr lang="ru-RU" sz="2000" dirty="0">
                  <a:solidFill>
                    <a:schemeClr val="lt1"/>
                  </a:solidFill>
                </a:rPr>
                <a:t>и оценке сотрудников и повышении в должности</a:t>
              </a:r>
              <a:r>
                <a:rPr lang="en-US" sz="2000" b="0" i="0" u="none" strike="noStrike" cap="none" dirty="0">
                  <a:solidFill>
                    <a:schemeClr val="lt1"/>
                  </a:solidFill>
                  <a:latin typeface="Arial"/>
                  <a:ea typeface="Arial"/>
                  <a:cs typeface="Arial"/>
                  <a:sym typeface="Arial"/>
                </a:rPr>
                <a:t>. </a:t>
              </a:r>
              <a:endParaRPr sz="2000" b="0" i="0" u="none" strike="noStrike" cap="none" dirty="0">
                <a:solidFill>
                  <a:schemeClr val="lt1"/>
                </a:solidFill>
                <a:latin typeface="Arial"/>
                <a:ea typeface="Arial"/>
                <a:cs typeface="Arial"/>
                <a:sym typeface="Arial"/>
              </a:endParaRPr>
            </a:p>
          </p:txBody>
        </p:sp>
        <p:sp>
          <p:nvSpPr>
            <p:cNvPr id="122" name="Google Shape;122;p40"/>
            <p:cNvSpPr/>
            <p:nvPr/>
          </p:nvSpPr>
          <p:spPr>
            <a:xfrm>
              <a:off x="63578" y="3109839"/>
              <a:ext cx="1151792" cy="1151792"/>
            </a:xfrm>
            <a:prstGeom prst="ellipse">
              <a:avLst/>
            </a:prstGeom>
            <a:solidFill>
              <a:schemeClr val="lt1"/>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40"/>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sz="3600" dirty="0">
                <a:solidFill>
                  <a:srgbClr val="586F7C"/>
                </a:solidFill>
                <a:latin typeface="Open Sans"/>
                <a:ea typeface="Open Sans"/>
                <a:cs typeface="Open Sans"/>
                <a:sym typeface="Open Sans"/>
              </a:rPr>
              <a:t>Методика </a:t>
            </a:r>
            <a:r>
              <a:rPr lang="ru-RU" sz="3600">
                <a:solidFill>
                  <a:srgbClr val="586F7C"/>
                </a:solidFill>
                <a:latin typeface="Open Sans"/>
                <a:ea typeface="Open Sans"/>
                <a:cs typeface="Open Sans"/>
                <a:sym typeface="Open Sans"/>
              </a:rPr>
              <a:t>оценки значимости </a:t>
            </a:r>
            <a:r>
              <a:rPr lang="ru-RU" sz="3600" dirty="0">
                <a:solidFill>
                  <a:srgbClr val="586F7C"/>
                </a:solidFill>
                <a:latin typeface="Open Sans"/>
                <a:ea typeface="Open Sans"/>
                <a:cs typeface="Open Sans"/>
                <a:sym typeface="Open Sans"/>
              </a:rPr>
              <a:t>результатов исследований</a:t>
            </a:r>
            <a:endParaRPr sz="3600" dirty="0">
              <a:solidFill>
                <a:srgbClr val="586F7C"/>
              </a:solidFill>
              <a:latin typeface="Open Sans"/>
              <a:ea typeface="Open Sans"/>
              <a:cs typeface="Open Sans"/>
              <a:sym typeface="Open Sans"/>
            </a:endParaRPr>
          </a:p>
        </p:txBody>
      </p:sp>
      <p:sp>
        <p:nvSpPr>
          <p:cNvPr id="130" name="Google Shape;130;p41"/>
          <p:cNvSpPr txBox="1">
            <a:spLocks noGrp="1"/>
          </p:cNvSpPr>
          <p:nvPr>
            <p:ph type="body" idx="1"/>
          </p:nvPr>
        </p:nvSpPr>
        <p:spPr>
          <a:xfrm>
            <a:off x="680321" y="2004646"/>
            <a:ext cx="10725600" cy="442812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2220"/>
              <a:buNone/>
            </a:pPr>
            <a:r>
              <a:rPr lang="ru-RU" dirty="0">
                <a:solidFill>
                  <a:schemeClr val="dk1"/>
                </a:solidFill>
                <a:latin typeface="Open Sans"/>
                <a:ea typeface="Open Sans"/>
                <a:cs typeface="Open Sans"/>
                <a:sym typeface="Open Sans"/>
              </a:rPr>
              <a:t>Существует два основных подхода</a:t>
            </a:r>
            <a:r>
              <a:rPr lang="en-US" dirty="0">
                <a:solidFill>
                  <a:schemeClr val="dk1"/>
                </a:solidFill>
                <a:latin typeface="Open Sans"/>
                <a:ea typeface="Open Sans"/>
                <a:cs typeface="Open Sans"/>
                <a:sym typeface="Open Sans"/>
              </a:rPr>
              <a:t>: </a:t>
            </a:r>
            <a:endParaRPr dirty="0"/>
          </a:p>
          <a:p>
            <a:pPr marL="228600" lvl="0" indent="-87629" algn="l" rtl="0">
              <a:lnSpc>
                <a:spcPct val="90000"/>
              </a:lnSpc>
              <a:spcBef>
                <a:spcPts val="0"/>
              </a:spcBef>
              <a:spcAft>
                <a:spcPts val="0"/>
              </a:spcAft>
              <a:buClr>
                <a:schemeClr val="dk2"/>
              </a:buClr>
              <a:buSzPts val="2220"/>
              <a:buFont typeface="Open Sans"/>
              <a:buNone/>
            </a:pPr>
            <a:endParaRPr dirty="0">
              <a:solidFill>
                <a:schemeClr val="dk1"/>
              </a:solidFill>
              <a:latin typeface="Open Sans"/>
              <a:ea typeface="Open Sans"/>
              <a:cs typeface="Open Sans"/>
              <a:sym typeface="Open Sans"/>
            </a:endParaRPr>
          </a:p>
          <a:p>
            <a:pPr marL="914400" lvl="0" indent="-457200" algn="l" rtl="0">
              <a:lnSpc>
                <a:spcPct val="90000"/>
              </a:lnSpc>
              <a:spcBef>
                <a:spcPts val="0"/>
              </a:spcBef>
              <a:spcAft>
                <a:spcPts val="0"/>
              </a:spcAft>
              <a:buClr>
                <a:schemeClr val="dk2"/>
              </a:buClr>
              <a:buSzPts val="2220"/>
              <a:buFont typeface="Arial"/>
              <a:buAutoNum type="alphaLcParenR"/>
            </a:pPr>
            <a:r>
              <a:rPr lang="ru-RU" dirty="0">
                <a:solidFill>
                  <a:schemeClr val="dk1"/>
                </a:solidFill>
                <a:latin typeface="Open Sans"/>
                <a:ea typeface="Open Sans"/>
                <a:cs typeface="Open Sans"/>
                <a:sym typeface="Open Sans"/>
              </a:rPr>
              <a:t>качественный;</a:t>
            </a:r>
            <a:endParaRPr dirty="0"/>
          </a:p>
          <a:p>
            <a:pPr marL="914400" lvl="0" indent="-457200" algn="l" rtl="0">
              <a:lnSpc>
                <a:spcPct val="90000"/>
              </a:lnSpc>
              <a:spcBef>
                <a:spcPts val="0"/>
              </a:spcBef>
              <a:spcAft>
                <a:spcPts val="0"/>
              </a:spcAft>
              <a:buClr>
                <a:schemeClr val="dk2"/>
              </a:buClr>
              <a:buSzPts val="2220"/>
              <a:buFont typeface="Arial"/>
              <a:buAutoNum type="alphaLcParenR"/>
            </a:pPr>
            <a:r>
              <a:rPr lang="ru-RU" dirty="0">
                <a:solidFill>
                  <a:schemeClr val="dk1"/>
                </a:solidFill>
                <a:latin typeface="Open Sans"/>
                <a:ea typeface="Open Sans"/>
                <a:cs typeface="Open Sans"/>
                <a:sym typeface="Open Sans"/>
              </a:rPr>
              <a:t>количественный.</a:t>
            </a:r>
            <a:endParaRPr dirty="0"/>
          </a:p>
          <a:p>
            <a:pPr lvl="0" indent="-316230">
              <a:spcBef>
                <a:spcPts val="0"/>
              </a:spcBef>
              <a:buClr>
                <a:schemeClr val="dk2"/>
              </a:buClr>
              <a:buSzPts val="2220"/>
              <a:buNone/>
            </a:pPr>
            <a:endParaRPr dirty="0">
              <a:solidFill>
                <a:schemeClr val="dk1"/>
              </a:solidFill>
              <a:latin typeface="Open Sans"/>
              <a:ea typeface="Open Sans"/>
              <a:cs typeface="Open Sans"/>
              <a:sym typeface="Open Sans"/>
            </a:endParaRPr>
          </a:p>
          <a:p>
            <a:pPr marL="342900" lvl="0" indent="-342900">
              <a:spcBef>
                <a:spcPts val="0"/>
              </a:spcBef>
              <a:buClr>
                <a:schemeClr val="dk2"/>
              </a:buClr>
              <a:buSzPts val="2220"/>
            </a:pPr>
            <a:r>
              <a:rPr lang="ru-RU" dirty="0">
                <a:solidFill>
                  <a:schemeClr val="dk1"/>
                </a:solidFill>
                <a:latin typeface="Open Sans"/>
                <a:ea typeface="Open Sans"/>
                <a:cs typeface="Open Sans"/>
                <a:sym typeface="Open Sans"/>
              </a:rPr>
              <a:t>Качественный подход опирается на тексты, например на </a:t>
            </a:r>
            <a:r>
              <a:rPr lang="ru-RU" i="1" dirty="0">
                <a:solidFill>
                  <a:schemeClr val="dk1"/>
                </a:solidFill>
                <a:latin typeface="Open Sans"/>
                <a:ea typeface="Open Sans"/>
                <a:cs typeface="Open Sans"/>
                <a:sym typeface="Open Sans"/>
              </a:rPr>
              <a:t>рецензирование</a:t>
            </a:r>
            <a:r>
              <a:rPr lang="ru-RU" dirty="0">
                <a:solidFill>
                  <a:schemeClr val="dk1"/>
                </a:solidFill>
                <a:latin typeface="Open Sans"/>
                <a:ea typeface="Open Sans"/>
                <a:cs typeface="Open Sans"/>
                <a:sym typeface="Open Sans"/>
              </a:rPr>
              <a:t>. Специалисты из того же направления исследований тщательно рассматривают научные работы</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дают отзывы и рекомендации, которые затем используются для совершенствования исследовательской работы</a:t>
            </a:r>
            <a:r>
              <a:rPr lang="en-US" dirty="0">
                <a:solidFill>
                  <a:schemeClr val="dk1"/>
                </a:solidFill>
                <a:latin typeface="Open Sans"/>
                <a:ea typeface="Open Sans"/>
                <a:cs typeface="Open Sans"/>
                <a:sym typeface="Open Sans"/>
              </a:rPr>
              <a:t>.</a:t>
            </a:r>
            <a:endParaRPr dirty="0"/>
          </a:p>
          <a:p>
            <a:pPr marL="0" lvl="0" indent="0" algn="l" rtl="0">
              <a:lnSpc>
                <a:spcPct val="90000"/>
              </a:lnSpc>
              <a:spcBef>
                <a:spcPts val="0"/>
              </a:spcBef>
              <a:spcAft>
                <a:spcPts val="0"/>
              </a:spcAft>
              <a:buClr>
                <a:schemeClr val="dk2"/>
              </a:buClr>
              <a:buSzPts val="2220"/>
              <a:buNone/>
            </a:pPr>
            <a:endParaRPr i="1" dirty="0">
              <a:solidFill>
                <a:schemeClr val="dk1"/>
              </a:solidFill>
              <a:latin typeface="Open Sans"/>
              <a:ea typeface="Open Sans"/>
              <a:cs typeface="Open Sans"/>
              <a:sym typeface="Open Sans"/>
            </a:endParaRPr>
          </a:p>
          <a:p>
            <a:pPr marL="342900" lvl="0" indent="-342900">
              <a:spcBef>
                <a:spcPts val="0"/>
              </a:spcBef>
              <a:buClr>
                <a:schemeClr val="dk2"/>
              </a:buClr>
              <a:buSzPts val="2220"/>
            </a:pPr>
            <a:r>
              <a:rPr lang="ru-RU" dirty="0">
                <a:solidFill>
                  <a:schemeClr val="dk1"/>
                </a:solidFill>
                <a:latin typeface="Open Sans"/>
                <a:ea typeface="Open Sans"/>
                <a:cs typeface="Open Sans"/>
                <a:sym typeface="Open Sans"/>
              </a:rPr>
              <a:t>Количественный подход основан на измеримых показателях </a:t>
            </a:r>
            <a:r>
              <a:rPr lang="ru-RU" dirty="0">
                <a:solidFill>
                  <a:schemeClr val="dk1"/>
                </a:solidFill>
                <a:latin typeface="Open Sans"/>
                <a:ea typeface="Open Sans"/>
                <a:cs typeface="Open Sans"/>
              </a:rPr>
              <a:t>—</a:t>
            </a:r>
            <a:r>
              <a:rPr lang="ru-RU" dirty="0">
                <a:solidFill>
                  <a:schemeClr val="dk1"/>
                </a:solidFill>
                <a:latin typeface="Open Sans"/>
                <a:ea typeface="Open Sans"/>
                <a:cs typeface="Open Sans"/>
                <a:sym typeface="Open Sans"/>
              </a:rPr>
              <a:t>метриках</a:t>
            </a:r>
            <a:r>
              <a:rPr lang="en-US" dirty="0">
                <a:solidFill>
                  <a:schemeClr val="dk1"/>
                </a:solidFill>
                <a:latin typeface="Open Sans"/>
                <a:ea typeface="Open Sans"/>
                <a:cs typeface="Open Sans"/>
                <a:sym typeface="Open Sans"/>
              </a:rPr>
              <a:t>. </a:t>
            </a:r>
            <a:r>
              <a:rPr lang="ru-RU" dirty="0">
                <a:solidFill>
                  <a:schemeClr val="dk1"/>
                </a:solidFill>
                <a:latin typeface="Open Sans"/>
                <a:ea typeface="Open Sans"/>
                <a:cs typeface="Open Sans"/>
                <a:sym typeface="Open Sans"/>
              </a:rPr>
              <a:t>Количественные метрики удобны и понятны, их быстрее формулировать</a:t>
            </a:r>
            <a:r>
              <a:rPr lang="en-US"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p:txBody>
      </p:sp>
      <p:sp>
        <p:nvSpPr>
          <p:cNvPr id="131" name="Google Shape;131;p41"/>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0" y="464282"/>
            <a:ext cx="7981406"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None/>
            </a:pPr>
            <a:r>
              <a:rPr lang="ru-RU" dirty="0">
                <a:solidFill>
                  <a:srgbClr val="586F7C"/>
                </a:solidFill>
                <a:latin typeface="Open Sans"/>
                <a:ea typeface="Open Sans"/>
                <a:cs typeface="Open Sans"/>
                <a:sym typeface="Open Sans"/>
              </a:rPr>
              <a:t>Оценка </a:t>
            </a:r>
            <a:r>
              <a:rPr lang="ru-RU">
                <a:solidFill>
                  <a:srgbClr val="586F7C"/>
                </a:solidFill>
                <a:latin typeface="Open Sans"/>
                <a:ea typeface="Open Sans"/>
                <a:cs typeface="Open Sans"/>
                <a:sym typeface="Open Sans"/>
              </a:rPr>
              <a:t>значимости </a:t>
            </a:r>
            <a:br>
              <a:rPr lang="ru-RU">
                <a:solidFill>
                  <a:srgbClr val="586F7C"/>
                </a:solidFill>
                <a:latin typeface="Open Sans"/>
                <a:ea typeface="Open Sans"/>
                <a:cs typeface="Open Sans"/>
                <a:sym typeface="Open Sans"/>
              </a:rPr>
            </a:br>
            <a:r>
              <a:rPr lang="ru-RU">
                <a:solidFill>
                  <a:srgbClr val="586F7C"/>
                </a:solidFill>
                <a:latin typeface="Open Sans"/>
                <a:ea typeface="Open Sans"/>
                <a:cs typeface="Open Sans"/>
                <a:sym typeface="Open Sans"/>
              </a:rPr>
              <a:t>результатов </a:t>
            </a:r>
            <a:r>
              <a:rPr lang="ru-RU" dirty="0">
                <a:solidFill>
                  <a:srgbClr val="586F7C"/>
                </a:solidFill>
                <a:latin typeface="Open Sans"/>
                <a:ea typeface="Open Sans"/>
                <a:cs typeface="Open Sans"/>
                <a:sym typeface="Open Sans"/>
              </a:rPr>
              <a:t>исследований</a:t>
            </a:r>
            <a:endParaRPr dirty="0">
              <a:solidFill>
                <a:srgbClr val="586F7C"/>
              </a:solidFill>
              <a:latin typeface="Open Sans"/>
              <a:ea typeface="Open Sans"/>
              <a:cs typeface="Open Sans"/>
              <a:sym typeface="Open Sans"/>
            </a:endParaRPr>
          </a:p>
        </p:txBody>
      </p:sp>
      <p:sp>
        <p:nvSpPr>
          <p:cNvPr id="138" name="Google Shape;138;p4"/>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
        <p:nvSpPr>
          <p:cNvPr id="139" name="Google Shape;139;p4"/>
          <p:cNvSpPr txBox="1">
            <a:spLocks noGrp="1"/>
          </p:cNvSpPr>
          <p:nvPr>
            <p:ph type="body" idx="1"/>
          </p:nvPr>
        </p:nvSpPr>
        <p:spPr>
          <a:xfrm>
            <a:off x="680321" y="2004646"/>
            <a:ext cx="10725600" cy="442812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40000"/>
              </a:lnSpc>
              <a:spcBef>
                <a:spcPts val="0"/>
              </a:spcBef>
              <a:spcAft>
                <a:spcPts val="0"/>
              </a:spcAft>
              <a:buClr>
                <a:schemeClr val="dk2"/>
              </a:buClr>
              <a:buSzPts val="2220"/>
              <a:buFont typeface="Open Sans"/>
              <a:buChar char="●"/>
            </a:pPr>
            <a:r>
              <a:rPr lang="ru-RU" sz="2220" dirty="0">
                <a:solidFill>
                  <a:schemeClr val="dk1"/>
                </a:solidFill>
                <a:latin typeface="Open Sans"/>
                <a:ea typeface="Open Sans"/>
                <a:cs typeface="Open Sans"/>
                <a:sym typeface="Open Sans"/>
              </a:rPr>
              <a:t>Чрезмерное внимание к метрикам при оценке значимости результатов научных исследований негативно повлияло и на ученых, и на научные учреждения</a:t>
            </a:r>
            <a:r>
              <a:rPr lang="en-US" sz="2220" dirty="0">
                <a:solidFill>
                  <a:schemeClr val="dk1"/>
                </a:solidFill>
                <a:latin typeface="Open Sans"/>
                <a:ea typeface="Open Sans"/>
                <a:cs typeface="Open Sans"/>
                <a:sym typeface="Open Sans"/>
              </a:rPr>
              <a:t>.</a:t>
            </a:r>
            <a:endParaRPr dirty="0"/>
          </a:p>
          <a:p>
            <a:pPr marL="228600" lvl="0" indent="-228600" algn="l" rtl="0">
              <a:lnSpc>
                <a:spcPct val="140000"/>
              </a:lnSpc>
              <a:spcBef>
                <a:spcPts val="0"/>
              </a:spcBef>
              <a:spcAft>
                <a:spcPts val="0"/>
              </a:spcAft>
              <a:buClr>
                <a:schemeClr val="dk2"/>
              </a:buClr>
              <a:buSzPts val="2220"/>
              <a:buFont typeface="Open Sans"/>
              <a:buChar char="●"/>
            </a:pPr>
            <a:r>
              <a:rPr lang="ru-RU" sz="2220" dirty="0">
                <a:solidFill>
                  <a:schemeClr val="dk1"/>
                </a:solidFill>
                <a:latin typeface="Open Sans"/>
                <a:ea typeface="Open Sans"/>
                <a:cs typeface="Open Sans"/>
                <a:sym typeface="Open Sans"/>
              </a:rPr>
              <a:t>Ученые и специалисты в области научной коммуникации уже давно призывают к внедрению более совершенных систем оценки</a:t>
            </a:r>
            <a:r>
              <a:rPr lang="en-US" sz="2220" dirty="0">
                <a:solidFill>
                  <a:schemeClr val="dk1"/>
                </a:solidFill>
                <a:latin typeface="Open Sans"/>
                <a:ea typeface="Open Sans"/>
                <a:cs typeface="Open Sans"/>
                <a:sym typeface="Open Sans"/>
              </a:rPr>
              <a:t>.</a:t>
            </a:r>
            <a:endParaRPr dirty="0"/>
          </a:p>
          <a:p>
            <a:pPr marL="228600" lvl="0" indent="-228600" algn="l" rtl="0">
              <a:lnSpc>
                <a:spcPct val="140000"/>
              </a:lnSpc>
              <a:spcBef>
                <a:spcPts val="0"/>
              </a:spcBef>
              <a:spcAft>
                <a:spcPts val="0"/>
              </a:spcAft>
              <a:buClr>
                <a:schemeClr val="dk2"/>
              </a:buClr>
              <a:buSzPts val="2220"/>
              <a:buFont typeface="Open Sans"/>
              <a:buChar char="●"/>
            </a:pPr>
            <a:r>
              <a:rPr lang="ru-RU" sz="2220" dirty="0">
                <a:solidFill>
                  <a:schemeClr val="dk1"/>
                </a:solidFill>
                <a:latin typeface="Open Sans"/>
                <a:ea typeface="Open Sans"/>
                <a:cs typeface="Open Sans"/>
                <a:sym typeface="Open Sans"/>
              </a:rPr>
              <a:t>Один из таких призывов нашел свое выражение в Декларации об </a:t>
            </a:r>
            <a:r>
              <a:rPr lang="ru-RU" sz="2220">
                <a:solidFill>
                  <a:schemeClr val="dk1"/>
                </a:solidFill>
                <a:latin typeface="Open Sans"/>
                <a:ea typeface="Open Sans"/>
                <a:cs typeface="Open Sans"/>
                <a:sym typeface="Open Sans"/>
              </a:rPr>
              <a:t>оценке научных исследований </a:t>
            </a:r>
            <a:r>
              <a:rPr lang="en-US" sz="2220" i="1" dirty="0">
                <a:solidFill>
                  <a:schemeClr val="dk1"/>
                </a:solidFill>
                <a:latin typeface="Open Sans"/>
                <a:ea typeface="Open Sans"/>
                <a:cs typeface="Open Sans"/>
                <a:sym typeface="Open Sans"/>
              </a:rPr>
              <a:t>(DORA)</a:t>
            </a:r>
            <a:r>
              <a:rPr lang="en-US" sz="2220" dirty="0">
                <a:solidFill>
                  <a:schemeClr val="dk1"/>
                </a:solidFill>
                <a:latin typeface="Open Sans"/>
                <a:ea typeface="Open Sans"/>
                <a:cs typeface="Open Sans"/>
                <a:sym typeface="Open Sans"/>
              </a:rPr>
              <a:t>.</a:t>
            </a:r>
            <a:r>
              <a:rPr lang="ru-RU" sz="2220" dirty="0">
                <a:solidFill>
                  <a:schemeClr val="dk1"/>
                </a:solidFill>
                <a:latin typeface="Open Sans"/>
                <a:ea typeface="Open Sans"/>
                <a:cs typeface="Open Sans"/>
                <a:sym typeface="Open Sans"/>
              </a:rPr>
              <a:t> Она была сформулирована в</a:t>
            </a:r>
            <a:r>
              <a:rPr lang="en-US" sz="2220" dirty="0">
                <a:solidFill>
                  <a:schemeClr val="dk1"/>
                </a:solidFill>
                <a:latin typeface="Open Sans"/>
                <a:ea typeface="Open Sans"/>
                <a:cs typeface="Open Sans"/>
                <a:sym typeface="Open Sans"/>
              </a:rPr>
              <a:t> 2012</a:t>
            </a:r>
            <a:r>
              <a:rPr lang="ru-RU" sz="2220" dirty="0">
                <a:solidFill>
                  <a:schemeClr val="dk1"/>
                </a:solidFill>
                <a:latin typeface="Open Sans"/>
                <a:ea typeface="Open Sans"/>
                <a:cs typeface="Open Sans"/>
                <a:sym typeface="Open Sans"/>
              </a:rPr>
              <a:t> году</a:t>
            </a:r>
            <a:r>
              <a:rPr lang="en-US" sz="2220" dirty="0">
                <a:solidFill>
                  <a:schemeClr val="dk1"/>
                </a:solidFill>
                <a:latin typeface="Open Sans"/>
                <a:ea typeface="Open Sans"/>
                <a:cs typeface="Open Sans"/>
                <a:sym typeface="Open Sans"/>
              </a:rPr>
              <a:t>.</a:t>
            </a:r>
            <a:endParaRPr dirty="0"/>
          </a:p>
          <a:p>
            <a:pPr marL="228600" lvl="0" indent="-228600" algn="l" rtl="0">
              <a:lnSpc>
                <a:spcPct val="140000"/>
              </a:lnSpc>
              <a:spcBef>
                <a:spcPts val="0"/>
              </a:spcBef>
              <a:spcAft>
                <a:spcPts val="0"/>
              </a:spcAft>
              <a:buClr>
                <a:schemeClr val="dk2"/>
              </a:buClr>
              <a:buSzPts val="2220"/>
              <a:buFont typeface="Open Sans"/>
              <a:buChar char="●"/>
            </a:pPr>
            <a:r>
              <a:rPr lang="ru-RU" sz="2220" dirty="0">
                <a:solidFill>
                  <a:schemeClr val="dk1"/>
                </a:solidFill>
                <a:latin typeface="Open Sans"/>
                <a:ea typeface="Open Sans"/>
                <a:cs typeface="Open Sans"/>
                <a:sym typeface="Open Sans"/>
              </a:rPr>
              <a:t>Основная цель </a:t>
            </a:r>
            <a:r>
              <a:rPr lang="ru-RU" sz="2300" dirty="0">
                <a:solidFill>
                  <a:schemeClr val="dk1"/>
                </a:solidFill>
                <a:latin typeface="Open Sans"/>
                <a:ea typeface="Open Sans"/>
                <a:cs typeface="Open Sans"/>
                <a:sym typeface="Open Sans"/>
              </a:rPr>
              <a:t>Декларации — содействовать совершенствованию оценки исследований за счет поощрения разработки и популяризации надежных и эффективных способов анализа исследований и деятельности ученых</a:t>
            </a:r>
            <a:r>
              <a:rPr lang="en-US" sz="2220" dirty="0">
                <a:solidFill>
                  <a:schemeClr val="dk1"/>
                </a:solidFill>
                <a:latin typeface="Open Sans"/>
                <a:ea typeface="Open Sans"/>
                <a:cs typeface="Open Sans"/>
                <a:sym typeface="Open Sans"/>
              </a:rPr>
              <a:t>.</a:t>
            </a:r>
            <a:endParaRPr sz="2220" dirty="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0" y="541559"/>
            <a:ext cx="9653954"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ru-RU" sz="3200" dirty="0">
                <a:solidFill>
                  <a:srgbClr val="586F7C"/>
                </a:solidFill>
                <a:latin typeface="Open Sans"/>
                <a:ea typeface="Open Sans"/>
                <a:cs typeface="Open Sans"/>
                <a:sym typeface="Open Sans"/>
              </a:rPr>
              <a:t>Декларация </a:t>
            </a:r>
            <a:r>
              <a:rPr lang="ru-RU" sz="3200">
                <a:solidFill>
                  <a:srgbClr val="586F7C"/>
                </a:solidFill>
                <a:latin typeface="Open Sans"/>
                <a:ea typeface="Open Sans"/>
                <a:cs typeface="Open Sans"/>
                <a:sym typeface="Open Sans"/>
              </a:rPr>
              <a:t>об оценке </a:t>
            </a:r>
            <a:br>
              <a:rPr lang="ru-RU" sz="3200">
                <a:solidFill>
                  <a:srgbClr val="586F7C"/>
                </a:solidFill>
                <a:latin typeface="Open Sans"/>
                <a:ea typeface="Open Sans"/>
                <a:cs typeface="Open Sans"/>
                <a:sym typeface="Open Sans"/>
              </a:rPr>
            </a:br>
            <a:r>
              <a:rPr lang="ru-RU" sz="3200">
                <a:solidFill>
                  <a:srgbClr val="586F7C"/>
                </a:solidFill>
                <a:latin typeface="Open Sans"/>
                <a:ea typeface="Open Sans"/>
                <a:cs typeface="Open Sans"/>
                <a:sym typeface="Open Sans"/>
              </a:rPr>
              <a:t>научных исследований</a:t>
            </a:r>
            <a:r>
              <a:rPr lang="en-US" sz="3200">
                <a:solidFill>
                  <a:srgbClr val="586F7C"/>
                </a:solidFill>
                <a:latin typeface="Open Sans"/>
                <a:ea typeface="Open Sans"/>
                <a:cs typeface="Open Sans"/>
                <a:sym typeface="Open Sans"/>
              </a:rPr>
              <a:t> (</a:t>
            </a:r>
            <a:r>
              <a:rPr lang="en-US" sz="3200" dirty="0">
                <a:solidFill>
                  <a:srgbClr val="586F7C"/>
                </a:solidFill>
                <a:latin typeface="Open Sans"/>
                <a:ea typeface="Open Sans"/>
                <a:cs typeface="Open Sans"/>
                <a:sym typeface="Open Sans"/>
              </a:rPr>
              <a:t>DORA)</a:t>
            </a:r>
            <a:endParaRPr sz="3200" dirty="0">
              <a:solidFill>
                <a:srgbClr val="586F7C"/>
              </a:solidFill>
              <a:latin typeface="Open Sans"/>
              <a:ea typeface="Open Sans"/>
              <a:cs typeface="Open Sans"/>
              <a:sym typeface="Open Sans"/>
            </a:endParaRPr>
          </a:p>
        </p:txBody>
      </p:sp>
      <p:grpSp>
        <p:nvGrpSpPr>
          <p:cNvPr id="146" name="Google Shape;146;p8"/>
          <p:cNvGrpSpPr/>
          <p:nvPr/>
        </p:nvGrpSpPr>
        <p:grpSpPr>
          <a:xfrm>
            <a:off x="680321" y="2361682"/>
            <a:ext cx="9613800" cy="3549780"/>
            <a:chOff x="0" y="24809"/>
            <a:chExt cx="9613800" cy="3549780"/>
          </a:xfrm>
        </p:grpSpPr>
        <p:sp>
          <p:nvSpPr>
            <p:cNvPr id="147" name="Google Shape;147;p8"/>
            <p:cNvSpPr/>
            <p:nvPr/>
          </p:nvSpPr>
          <p:spPr>
            <a:xfrm>
              <a:off x="0" y="24809"/>
              <a:ext cx="9613800" cy="354978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txBox="1"/>
            <p:nvPr/>
          </p:nvSpPr>
          <p:spPr>
            <a:xfrm>
              <a:off x="173286" y="198095"/>
              <a:ext cx="9267228" cy="3203208"/>
            </a:xfrm>
            <a:prstGeom prst="rect">
              <a:avLst/>
            </a:prstGeom>
            <a:noFill/>
            <a:ln>
              <a:noFill/>
            </a:ln>
          </p:spPr>
          <p:txBody>
            <a:bodyPr spcFirstLastPara="1" wrap="square" lIns="140950" tIns="140950" rIns="140950" bIns="140950" anchor="ctr" anchorCtr="0">
              <a:noAutofit/>
            </a:bodyPr>
            <a:lstStyle/>
            <a:p>
              <a:pPr lvl="0">
                <a:lnSpc>
                  <a:spcPct val="90000"/>
                </a:lnSpc>
              </a:pPr>
              <a:r>
                <a:rPr lang="ru-RU" sz="3200" b="0" i="0" u="none" strike="noStrike" cap="none" dirty="0">
                  <a:solidFill>
                    <a:schemeClr val="lt1"/>
                  </a:solidFill>
                  <a:sym typeface="Arial"/>
                </a:rPr>
                <a:t>«Не следует использовать метрики, основанные на оценке изданий, такие как </a:t>
              </a:r>
              <a:r>
                <a:rPr lang="ru-RU" sz="3200" dirty="0" err="1">
                  <a:solidFill>
                    <a:schemeClr val="lt1"/>
                  </a:solidFill>
                </a:rPr>
                <a:t>импакт</a:t>
              </a:r>
              <a:r>
                <a:rPr lang="ru-RU" sz="3200" dirty="0">
                  <a:solidFill>
                    <a:schemeClr val="lt1"/>
                  </a:solidFill>
                </a:rPr>
                <a:t>-фактор журнала</a:t>
              </a:r>
              <a:r>
                <a:rPr lang="en-US" sz="3200" b="0" i="0" u="none" strike="noStrike" cap="none" dirty="0">
                  <a:solidFill>
                    <a:schemeClr val="lt1"/>
                  </a:solidFill>
                  <a:sym typeface="Arial"/>
                </a:rPr>
                <a:t>, </a:t>
              </a:r>
              <a:r>
                <a:rPr lang="ru-RU" sz="3200" dirty="0">
                  <a:solidFill>
                    <a:schemeClr val="lt1"/>
                  </a:solidFill>
                </a:rPr>
                <a:t>для оценки качества отдельных научных статей и вклада в науку отдельных ученых, а также для принятия решений о найме, повышении в должности или выделении финансирования».</a:t>
              </a:r>
              <a:endParaRPr sz="3200" b="0" i="0" u="none" strike="noStrike" cap="none" dirty="0">
                <a:solidFill>
                  <a:schemeClr val="lt1"/>
                </a:solidFill>
                <a:sym typeface="Arial"/>
              </a:endParaRPr>
            </a:p>
          </p:txBody>
        </p:sp>
      </p:grpSp>
      <p:sp>
        <p:nvSpPr>
          <p:cNvPr id="149" name="Google Shape;149;p8"/>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0" y="53247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ru-RU" sz="3200" dirty="0">
                <a:solidFill>
                  <a:srgbClr val="586F7C"/>
                </a:solidFill>
                <a:latin typeface="Open Sans"/>
                <a:ea typeface="Open Sans"/>
                <a:cs typeface="Open Sans"/>
                <a:sym typeface="Open Sans"/>
              </a:rPr>
              <a:t>Декларация об </a:t>
            </a:r>
            <a:r>
              <a:rPr lang="ru-RU" sz="3200">
                <a:solidFill>
                  <a:srgbClr val="586F7C"/>
                </a:solidFill>
                <a:latin typeface="Open Sans"/>
                <a:ea typeface="Open Sans"/>
                <a:cs typeface="Open Sans"/>
                <a:sym typeface="Open Sans"/>
              </a:rPr>
              <a:t>оценке </a:t>
            </a:r>
            <a:br>
              <a:rPr lang="ru-RU" sz="3200">
                <a:solidFill>
                  <a:srgbClr val="586F7C"/>
                </a:solidFill>
                <a:latin typeface="Open Sans"/>
                <a:ea typeface="Open Sans"/>
                <a:cs typeface="Open Sans"/>
                <a:sym typeface="Open Sans"/>
              </a:rPr>
            </a:br>
            <a:r>
              <a:rPr lang="ru-RU" sz="3200">
                <a:solidFill>
                  <a:srgbClr val="586F7C"/>
                </a:solidFill>
                <a:latin typeface="Open Sans"/>
                <a:ea typeface="Open Sans"/>
                <a:cs typeface="Open Sans"/>
                <a:sym typeface="Open Sans"/>
              </a:rPr>
              <a:t>научных исследований</a:t>
            </a:r>
            <a:r>
              <a:rPr lang="en-US" sz="3200">
                <a:solidFill>
                  <a:srgbClr val="586F7C"/>
                </a:solidFill>
                <a:latin typeface="Open Sans"/>
                <a:ea typeface="Open Sans"/>
                <a:cs typeface="Open Sans"/>
                <a:sym typeface="Open Sans"/>
              </a:rPr>
              <a:t> (</a:t>
            </a:r>
            <a:r>
              <a:rPr lang="en-US" sz="3200" dirty="0">
                <a:solidFill>
                  <a:srgbClr val="586F7C"/>
                </a:solidFill>
                <a:latin typeface="Open Sans"/>
                <a:ea typeface="Open Sans"/>
                <a:cs typeface="Open Sans"/>
                <a:sym typeface="Open Sans"/>
              </a:rPr>
              <a:t>DORA)</a:t>
            </a:r>
            <a:r>
              <a:rPr lang="ru-RU" sz="3200" dirty="0">
                <a:solidFill>
                  <a:srgbClr val="586F7C"/>
                </a:solidFill>
                <a:latin typeface="Open Sans"/>
                <a:ea typeface="Open Sans"/>
                <a:cs typeface="Open Sans"/>
                <a:sym typeface="Open Sans"/>
              </a:rPr>
              <a:t> — продолжение</a:t>
            </a:r>
            <a:endParaRPr sz="3200" dirty="0">
              <a:solidFill>
                <a:srgbClr val="586F7C"/>
              </a:solidFill>
              <a:latin typeface="Open Sans"/>
              <a:ea typeface="Open Sans"/>
              <a:cs typeface="Open Sans"/>
              <a:sym typeface="Open Sans"/>
            </a:endParaRPr>
          </a:p>
        </p:txBody>
      </p:sp>
      <p:sp>
        <p:nvSpPr>
          <p:cNvPr id="156" name="Google Shape;156;p9"/>
          <p:cNvSpPr txBox="1">
            <a:spLocks noGrp="1"/>
          </p:cNvSpPr>
          <p:nvPr>
            <p:ph type="body" idx="1"/>
          </p:nvPr>
        </p:nvSpPr>
        <p:spPr>
          <a:xfrm>
            <a:off x="680320" y="1881554"/>
            <a:ext cx="10626587" cy="481818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2"/>
              </a:buClr>
              <a:buSzPts val="2000"/>
              <a:buChar char="●"/>
            </a:pPr>
            <a:r>
              <a:rPr lang="ru-RU" sz="2220" dirty="0">
                <a:solidFill>
                  <a:schemeClr val="dk1"/>
                </a:solidFill>
                <a:latin typeface="Open Sans"/>
                <a:ea typeface="Open Sans"/>
                <a:cs typeface="Open Sans"/>
                <a:sym typeface="Open Sans"/>
              </a:rPr>
              <a:t>В ответ на общую рекомендацию, сформулированную в Декларации, был принят Лейденский манифест для </a:t>
            </a:r>
            <a:r>
              <a:rPr lang="ru-RU" sz="2220" dirty="0" err="1">
                <a:solidFill>
                  <a:schemeClr val="dk1"/>
                </a:solidFill>
                <a:latin typeface="Open Sans"/>
                <a:ea typeface="Open Sans"/>
                <a:cs typeface="Open Sans"/>
                <a:sym typeface="Open Sans"/>
              </a:rPr>
              <a:t>наукометрии</a:t>
            </a:r>
            <a:r>
              <a:rPr lang="ru-RU" sz="2220" dirty="0">
                <a:solidFill>
                  <a:schemeClr val="dk1"/>
                </a:solidFill>
                <a:latin typeface="Open Sans"/>
                <a:ea typeface="Open Sans"/>
                <a:cs typeface="Open Sans"/>
                <a:sym typeface="Open Sans"/>
              </a:rPr>
              <a:t>, в котором было перечислено 10 принципов сбалансированной и эффективной оценки исследовательской работы. </a:t>
            </a:r>
            <a:endParaRPr dirty="0"/>
          </a:p>
          <a:p>
            <a:pPr marL="342900" lvl="0" indent="-342900" algn="l" rtl="0">
              <a:lnSpc>
                <a:spcPct val="150000"/>
              </a:lnSpc>
              <a:spcBef>
                <a:spcPts val="0"/>
              </a:spcBef>
              <a:spcAft>
                <a:spcPts val="0"/>
              </a:spcAft>
              <a:buClr>
                <a:schemeClr val="dk2"/>
              </a:buClr>
              <a:buSzPts val="2000"/>
              <a:buChar char="●"/>
            </a:pPr>
            <a:r>
              <a:rPr lang="ru-RU" sz="2220">
                <a:solidFill>
                  <a:schemeClr val="dk1"/>
                </a:solidFill>
                <a:latin typeface="Open Sans"/>
                <a:ea typeface="Open Sans"/>
                <a:cs typeface="Open Sans"/>
                <a:sym typeface="Open Sans"/>
              </a:rPr>
              <a:t>В целом </a:t>
            </a:r>
            <a:r>
              <a:rPr lang="ru-RU" sz="2220" dirty="0">
                <a:solidFill>
                  <a:schemeClr val="dk1"/>
                </a:solidFill>
                <a:latin typeface="Open Sans"/>
                <a:ea typeface="Open Sans"/>
                <a:cs typeface="Open Sans"/>
                <a:sym typeface="Open Sans"/>
              </a:rPr>
              <a:t>золотое правило оценки значимости результатов исследований состоит в том, чтобы сочетать количественные и </a:t>
            </a:r>
            <a:r>
              <a:rPr lang="ru-RU" sz="2220">
                <a:solidFill>
                  <a:schemeClr val="dk1"/>
                </a:solidFill>
                <a:latin typeface="Open Sans"/>
                <a:ea typeface="Open Sans"/>
                <a:cs typeface="Open Sans"/>
                <a:sym typeface="Open Sans"/>
              </a:rPr>
              <a:t>качественные подходы</a:t>
            </a:r>
            <a:r>
              <a:rPr lang="en-US" sz="2220">
                <a:solidFill>
                  <a:schemeClr val="dk1"/>
                </a:solidFill>
                <a:latin typeface="Open Sans"/>
                <a:ea typeface="Open Sans"/>
                <a:cs typeface="Open Sans"/>
                <a:sym typeface="Open Sans"/>
              </a:rPr>
              <a:t>.</a:t>
            </a:r>
            <a:endParaRPr dirty="0"/>
          </a:p>
          <a:p>
            <a:pPr marL="342900" lvl="0" indent="-342900" algn="l" rtl="0">
              <a:lnSpc>
                <a:spcPct val="150000"/>
              </a:lnSpc>
              <a:spcBef>
                <a:spcPts val="0"/>
              </a:spcBef>
              <a:spcAft>
                <a:spcPts val="0"/>
              </a:spcAft>
              <a:buClr>
                <a:schemeClr val="dk2"/>
              </a:buClr>
              <a:buSzPts val="2000"/>
              <a:buChar char="●"/>
            </a:pPr>
            <a:r>
              <a:rPr lang="ru-RU" sz="2220" dirty="0">
                <a:solidFill>
                  <a:schemeClr val="dk1"/>
                </a:solidFill>
                <a:latin typeface="Open Sans"/>
                <a:ea typeface="Open Sans"/>
                <a:cs typeface="Open Sans"/>
                <a:sym typeface="Open Sans"/>
              </a:rPr>
              <a:t>При оценке исследовательской работы всегда необходимо рассматривать более одной метрики/показателя. </a:t>
            </a:r>
            <a:endParaRPr dirty="0"/>
          </a:p>
          <a:p>
            <a:pPr marL="0" lvl="0" indent="0" algn="l" rtl="0">
              <a:lnSpc>
                <a:spcPct val="150000"/>
              </a:lnSpc>
              <a:spcBef>
                <a:spcPts val="0"/>
              </a:spcBef>
              <a:spcAft>
                <a:spcPts val="0"/>
              </a:spcAft>
              <a:buClr>
                <a:schemeClr val="dk2"/>
              </a:buClr>
              <a:buSzPts val="2000"/>
              <a:buNone/>
            </a:pPr>
            <a:endParaRPr sz="2220" dirty="0">
              <a:solidFill>
                <a:schemeClr val="dk1"/>
              </a:solidFill>
              <a:latin typeface="Open Sans"/>
              <a:ea typeface="Open Sans"/>
              <a:cs typeface="Open Sans"/>
              <a:sym typeface="Open Sans"/>
            </a:endParaRPr>
          </a:p>
        </p:txBody>
      </p:sp>
      <p:sp>
        <p:nvSpPr>
          <p:cNvPr id="157" name="Google Shape;157;p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3/2/2020</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3221</TotalTime>
  <Words>2380</Words>
  <Application>Microsoft Office PowerPoint</Application>
  <PresentationFormat>Широкоэкранный</PresentationFormat>
  <Paragraphs>217</Paragraphs>
  <Slides>23</Slides>
  <Notes>23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Trebuchet MS</vt:lpstr>
      <vt:lpstr>Arial</vt:lpstr>
      <vt:lpstr>Cambria</vt:lpstr>
      <vt:lpstr>Open Sans</vt:lpstr>
      <vt:lpstr>Cambria Math</vt:lpstr>
      <vt:lpstr>Gill Sans</vt:lpstr>
      <vt:lpstr>Arial Rounded</vt:lpstr>
      <vt:lpstr>Calibri</vt:lpstr>
      <vt:lpstr>Simple Light</vt:lpstr>
      <vt:lpstr>         НАУЧНАЯ КОММУНИКАЦИЯ  И ПАРТНЕРСТВО RESEARCH4LIFE </vt:lpstr>
      <vt:lpstr>План урока</vt:lpstr>
      <vt:lpstr>Учебные задачи</vt:lpstr>
      <vt:lpstr>Значимость  результатов исследования </vt:lpstr>
      <vt:lpstr>Ключевые факторы оценки  значимости результатов исследований  в научных учреждениях</vt:lpstr>
      <vt:lpstr>Методика оценки значимости результатов исследований</vt:lpstr>
      <vt:lpstr>Оценка значимости  результатов исследований</vt:lpstr>
      <vt:lpstr>Декларация об оценке  научных исследований (DORA)</vt:lpstr>
      <vt:lpstr>Декларация об оценке  научных исследований (DORA) — продолжение</vt:lpstr>
      <vt:lpstr>10 принципов сбалансированной  и эффективной оценки исследований</vt:lpstr>
      <vt:lpstr>Библиометрия и показатели значимости результатов исследований</vt:lpstr>
      <vt:lpstr>Библиометрия</vt:lpstr>
      <vt:lpstr>Библиометрия (продолжение)</vt:lpstr>
      <vt:lpstr>Библиометрические показатели</vt:lpstr>
      <vt:lpstr>Библиометрические показатели (продолжение)</vt:lpstr>
      <vt:lpstr>Презентация PowerPoint</vt:lpstr>
      <vt:lpstr>Основные инструменты и сервисы  для определения эффективности  научной работы</vt:lpstr>
      <vt:lpstr>Web of Science и Scopus </vt:lpstr>
      <vt:lpstr>InCites и SciVal</vt:lpstr>
      <vt:lpstr>Dimensions</vt:lpstr>
      <vt:lpstr>Google Академия</vt:lpstr>
      <vt:lpstr>Резюме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НАУЧНАЯ КОММУНИКАЦИЯ  И ПАРТНЕРСТВО RESEARCH4LIFE</dc:title>
  <dc:creator>Marcia Mabhula</dc:creator>
  <cp:lastModifiedBy>KK</cp:lastModifiedBy>
  <cp:revision>36</cp:revision>
  <dcterms:created xsi:type="dcterms:W3CDTF">2020-02-14T15:04:15Z</dcterms:created>
  <dcterms:modified xsi:type="dcterms:W3CDTF">2021-02-19T14:17:59Z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3AE99C76-9B2B-4FE9-95A8-7DBE786F08E8</vt:lpwstr>
  </property>
  <property fmtid="{D5CDD505-2E9C-101B-9397-08002B2CF9AE}" pid="6" name="ArticulateProjectFull">
    <vt:lpwstr>D:\R4Life\F2F Materials\20200330_M1_L1.2EN.Research assessment and bibliometrics.ppta</vt:lpwstr>
  </property>
</Properties>
</file>