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4"/>
  </p:sldMasterIdLst>
  <p:notesMasterIdLst>
    <p:notesMasterId r:id="rId3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9" r:id="rId36"/>
    <p:sldId id="290" r:id="rId37"/>
  </p:sldIdLst>
  <p:sldSz cx="12192000" cy="6858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Open Sans" panose="020B0604020202020204" charset="0"/>
      <p:regular r:id="rId43"/>
      <p:bold r:id="rId44"/>
      <p:italic r:id="rId45"/>
      <p:boldItalic r:id="rId46"/>
    </p:embeddedFont>
    <p:embeddedFont>
      <p:font typeface="Trebuchet MS" panose="020B0603020202020204" pitchFamily="3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1" roundtripDataSignature="AMtx7mhnlcHRUd77OEuBuVAOrsAqGRRYx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uenyi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27" autoAdjust="0"/>
  </p:normalViewPr>
  <p:slideViewPr>
    <p:cSldViewPr snapToGrid="0">
      <p:cViewPr varScale="1">
        <p:scale>
          <a:sx n="78" d="100"/>
          <a:sy n="78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6.fntdata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customschemas.google.com/relationships/presentationmetadata" Target="meta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6.xml"/><Relationship Id="rId41" Type="http://schemas.openxmlformats.org/officeDocument/2006/relationships/font" Target="fonts/font3.fntdata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1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4-27T18:45:19.324" idx="1">
    <p:pos x="10" y="10"/>
    <p:text>faltam alguns slides sobre Análise de pesquisa por autor.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GmLiJmM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12007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pt-BR" dirty="0"/>
          </a:p>
        </p:txBody>
      </p:sp>
      <p:sp>
        <p:nvSpPr>
          <p:cNvPr id="67" name="Google Shape;6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05070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lang="pt-BR" dirty="0"/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22863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lang="pt-BR" dirty="0"/>
          </a:p>
        </p:txBody>
      </p:sp>
      <p:sp>
        <p:nvSpPr>
          <p:cNvPr id="143" name="Google Shape;1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09727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29bd93e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829bd93e0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lang="pt-BR" dirty="0"/>
          </a:p>
        </p:txBody>
      </p:sp>
      <p:sp>
        <p:nvSpPr>
          <p:cNvPr id="151" name="Google Shape;151;g829bd93e0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4508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/>
              <a:t>Often there are more than one name entry for an author.  Scopus – with the help of the author and sometimes the affiliated institution – merges these entries under a unique author name. Persistent author IDs, such as ORCID (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https://orcid.org/ )</a:t>
            </a:r>
            <a:r>
              <a:rPr lang="en-US" dirty="0"/>
              <a:t>, distinguish an author from others and help authors to compile their output under a unique number.</a:t>
            </a:r>
          </a:p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lang="en-US" dirty="0"/>
          </a:p>
        </p:txBody>
      </p:sp>
      <p:sp>
        <p:nvSpPr>
          <p:cNvPr id="159" name="Google Shape;15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9198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/>
              <a:t>The year range can be adjusted.  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/>
              <a:t>At the bottom of the screen, each row represents each of the author’s publications and the corresponding citations.</a:t>
            </a:r>
          </a:p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lang="en-US" dirty="0"/>
          </a:p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lang="pt-BR" dirty="0"/>
          </a:p>
        </p:txBody>
      </p:sp>
      <p:sp>
        <p:nvSpPr>
          <p:cNvPr id="167" name="Google Shape;167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9448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lang="pt-BR" dirty="0"/>
          </a:p>
        </p:txBody>
      </p:sp>
      <p:sp>
        <p:nvSpPr>
          <p:cNvPr id="175" name="Google Shape;175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3973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lang="pt-BR" dirty="0"/>
          </a:p>
        </p:txBody>
      </p:sp>
      <p:sp>
        <p:nvSpPr>
          <p:cNvPr id="185" name="Google Shape;185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5332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lang="pt-BR" dirty="0"/>
          </a:p>
        </p:txBody>
      </p:sp>
      <p:sp>
        <p:nvSpPr>
          <p:cNvPr id="193" name="Google Shape;193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pt-BR" smtClean="0"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9605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/>
              <a:t>Developed in collaboration with over 100 leading research organizations around the world.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/>
              <a:t>As mentioned earlier in the lesson,  access to the basic version of Dimensions is free for personal non-commercial use, including publications and citations, while advanced levels of access require a subscription.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Research4Life member organizations have access to Dimensions Plus, which provides users with an extensive, interlinked database with publications, grants, patents, clinical trials, and policy documents.</a:t>
            </a:r>
            <a:endParaRPr lang="en-US" dirty="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/>
              <a:t>To get access, login through the Research4Life. Go to the Database for discovery page from the Content Home of a Research4Life programme and click on Dimensions.</a:t>
            </a:r>
          </a:p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lang="en-US" dirty="0"/>
          </a:p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lang="en-US" dirty="0"/>
          </a:p>
        </p:txBody>
      </p:sp>
      <p:sp>
        <p:nvSpPr>
          <p:cNvPr id="201" name="Google Shape;201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pt-BR" smtClean="0"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20920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/>
              <a:t>One can also use a boolean operator in the search string, e.g. “Maize production AND Zimbabwe”. By default, the search is applied to the full data in Dimensions. 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/>
              <a:t>The example shows limiting by publication year (here selecting 2015 to 2020) and C shows limiting by publication type: “Article” is selected in the given example. </a:t>
            </a:r>
          </a:p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lang="en-US" dirty="0"/>
          </a:p>
        </p:txBody>
      </p:sp>
      <p:sp>
        <p:nvSpPr>
          <p:cNvPr id="208" name="Google Shape;208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pt-BR" smtClean="0"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1872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pt-BR" dirty="0"/>
          </a:p>
        </p:txBody>
      </p:sp>
      <p:sp>
        <p:nvSpPr>
          <p:cNvPr id="79" name="Google Shape;7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557330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endParaRPr lang="pt-BR" dirty="0"/>
          </a:p>
        </p:txBody>
      </p:sp>
      <p:sp>
        <p:nvSpPr>
          <p:cNvPr id="216" name="Google Shape;216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pt-BR" smtClean="0"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63445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pt-BR" dirty="0"/>
          </a:p>
        </p:txBody>
      </p:sp>
      <p:sp>
        <p:nvSpPr>
          <p:cNvPr id="224" name="Google Shape;22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pt-BR" smtClean="0"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14703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pt-BR" dirty="0"/>
          </a:p>
        </p:txBody>
      </p:sp>
      <p:sp>
        <p:nvSpPr>
          <p:cNvPr id="232" name="Google Shape;232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pt-BR" smtClean="0"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66440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pt-BR" dirty="0"/>
          </a:p>
        </p:txBody>
      </p:sp>
      <p:sp>
        <p:nvSpPr>
          <p:cNvPr id="240" name="Google Shape;240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pt-BR" smtClean="0"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19708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pt-BR" dirty="0"/>
          </a:p>
        </p:txBody>
      </p:sp>
      <p:sp>
        <p:nvSpPr>
          <p:cNvPr id="248" name="Google Shape;248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pt-BR" smtClean="0"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11742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pt-BR" dirty="0"/>
          </a:p>
        </p:txBody>
      </p:sp>
      <p:sp>
        <p:nvSpPr>
          <p:cNvPr id="256" name="Google Shape;256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pt-BR" smtClean="0"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90182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pt-BR" dirty="0"/>
          </a:p>
        </p:txBody>
      </p:sp>
      <p:sp>
        <p:nvSpPr>
          <p:cNvPr id="264" name="Google Shape;264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pt-BR" smtClean="0"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31341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pt-BR" dirty="0"/>
          </a:p>
        </p:txBody>
      </p:sp>
      <p:sp>
        <p:nvSpPr>
          <p:cNvPr id="272" name="Google Shape;272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pt-BR" smtClean="0"/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14023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pt-BR" dirty="0"/>
          </a:p>
        </p:txBody>
      </p:sp>
      <p:sp>
        <p:nvSpPr>
          <p:cNvPr id="280" name="Google Shape;280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pt-BR" smtClean="0"/>
              <a:t>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8418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pt-BR" dirty="0"/>
          </a:p>
        </p:txBody>
      </p:sp>
      <p:sp>
        <p:nvSpPr>
          <p:cNvPr id="288" name="Google Shape;288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pt-BR" smtClean="0"/>
              <a:t>29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6826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pt-BR" dirty="0"/>
              <a:t>Questões espaciais sobre esse ponto </a:t>
            </a:r>
          </a:p>
        </p:txBody>
      </p:sp>
      <p:sp>
        <p:nvSpPr>
          <p:cNvPr id="89" name="Google Shape;8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18591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lang="pt-BR" dirty="0"/>
          </a:p>
        </p:txBody>
      </p:sp>
      <p:sp>
        <p:nvSpPr>
          <p:cNvPr id="296" name="Google Shape;296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pt-BR" smtClean="0"/>
              <a:t>30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94166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lang="pt-BR" dirty="0"/>
          </a:p>
        </p:txBody>
      </p:sp>
      <p:sp>
        <p:nvSpPr>
          <p:cNvPr id="304" name="Google Shape;304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pt-BR" smtClean="0"/>
              <a:t>31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38203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727b3dbef2_0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pt-BR" dirty="0"/>
          </a:p>
        </p:txBody>
      </p:sp>
      <p:sp>
        <p:nvSpPr>
          <p:cNvPr id="522" name="Google Shape;522;g727b3dbef2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010960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pt-BR" dirty="0"/>
          </a:p>
        </p:txBody>
      </p:sp>
      <p:sp>
        <p:nvSpPr>
          <p:cNvPr id="528" name="Google Shape;5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70634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dirty="0"/>
              <a:t>Institutions that do not have access to Scopus through Research4Life or some other paid membership, can skip the section on Scopus. 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dirty="0"/>
              <a:t>For any questions about access to these databases, please contact the librarian at the institution or email Research4Life at </a:t>
            </a:r>
            <a:r>
              <a:rPr lang="en-US" b="1" dirty="0"/>
              <a:t>r4l@research4life.org.</a:t>
            </a:r>
            <a:endParaRPr lang="en-US" dirty="0"/>
          </a:p>
          <a:p>
            <a:pPr marL="17145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lang="en-US" dirty="0"/>
          </a:p>
        </p:txBody>
      </p:sp>
      <p:sp>
        <p:nvSpPr>
          <p:cNvPr id="97" name="Google Shape;9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7588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/>
              <a:t>As mentioned in the previous slide, Scopus is accessible through the list of Databases for discovery from the Content Home of any Research4Life programmes.</a:t>
            </a:r>
          </a:p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lang="en-US" dirty="0"/>
          </a:p>
        </p:txBody>
      </p:sp>
      <p:sp>
        <p:nvSpPr>
          <p:cNvPr id="103" name="Google Shape;10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49228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lang="pt-BR" dirty="0"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46080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27b3dbef2_0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b="1" dirty="0"/>
              <a:t>Please note </a:t>
            </a:r>
            <a:r>
              <a:rPr lang="en-US" dirty="0"/>
              <a:t>that note all items displayed in Scopus search results are available to all Research4Life member institutions. 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/>
              <a:t>However, these search options will help to conduct a comprehensive bibliographic literature search on a topic.  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/>
              <a:t>Once a list of results are retrieved, the full text of articles can be accessed  by going through the journals listed in the Content Home of a Research4Life programme.</a:t>
            </a:r>
          </a:p>
        </p:txBody>
      </p:sp>
      <p:sp>
        <p:nvSpPr>
          <p:cNvPr id="116" name="Google Shape;116;g727b3dbef2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10921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lang="pt-BR" dirty="0"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36677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lang="pt-BR" dirty="0"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32272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7119cced83_0_58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 lang="en-US" dirty="0"/>
          </a:p>
        </p:txBody>
      </p:sp>
      <p:sp>
        <p:nvSpPr>
          <p:cNvPr id="15" name="Google Shape;15;g7119cced83_0_58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 lang="en-US" dirty="0"/>
          </a:p>
        </p:txBody>
      </p:sp>
      <p:sp>
        <p:nvSpPr>
          <p:cNvPr id="16" name="Google Shape;16;g7119cced83_0_5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 dirty="0"/>
          </a:p>
        </p:txBody>
      </p:sp>
      <p:pic>
        <p:nvPicPr>
          <p:cNvPr id="17" name="Google Shape;17;g7119cced83_0_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47435" y="0"/>
            <a:ext cx="7544565" cy="2440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119cced83_0_9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58" name="Google Shape;58;g7119cced83_0_9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119cced83_0_93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1" name="Google Shape;61;g7119cced83_0_9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g7119cced83_0_9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119cced83_0_9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7119cced83_0_99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g7119cced83_0_99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00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g7119cced83_0_99"/>
          <p:cNvSpPr txBox="1">
            <a:spLocks noGrp="1"/>
          </p:cNvSpPr>
          <p:nvPr>
            <p:ph type="dt" idx="10"/>
          </p:nvPr>
        </p:nvSpPr>
        <p:spPr>
          <a:xfrm>
            <a:off x="9357855" y="64928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2" name="Google Shape;22;g7119cced83_0_99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3" name="Google Shape;23;g7119cced83_0_99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4" name="Google Shape;24;g7119cced83_0_99"/>
          <p:cNvSpPr/>
          <p:nvPr/>
        </p:nvSpPr>
        <p:spPr>
          <a:xfrm>
            <a:off x="5732813" y="1604188"/>
            <a:ext cx="2900100" cy="69600"/>
          </a:xfrm>
          <a:prstGeom prst="rect">
            <a:avLst/>
          </a:prstGeom>
          <a:solidFill>
            <a:srgbClr val="4EB7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g7119cced83_0_99"/>
          <p:cNvSpPr/>
          <p:nvPr/>
        </p:nvSpPr>
        <p:spPr>
          <a:xfrm>
            <a:off x="0" y="1604187"/>
            <a:ext cx="2704011" cy="69509"/>
          </a:xfrm>
          <a:prstGeom prst="rect">
            <a:avLst/>
          </a:prstGeom>
          <a:solidFill>
            <a:srgbClr val="F499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g7119cced83_0_99"/>
          <p:cNvSpPr/>
          <p:nvPr/>
        </p:nvSpPr>
        <p:spPr>
          <a:xfrm rot="10800000" flipH="1">
            <a:off x="2704011" y="1604187"/>
            <a:ext cx="3028802" cy="69509"/>
          </a:xfrm>
          <a:prstGeom prst="rect">
            <a:avLst/>
          </a:prstGeom>
          <a:solidFill>
            <a:srgbClr val="154A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27;g7119cced83_0_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00126" y="134938"/>
            <a:ext cx="4391874" cy="1601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7119cced83_0_62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g7119cced83_0_6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7119cced83_0_6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7119cced83_0_6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g7119cced83_0_6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7119cced83_0_6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g7119cced83_0_6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" name="Google Shape;38;g7119cced83_0_69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9" name="Google Shape;39;g7119cced83_0_6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7119cced83_0_7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g7119cced83_0_7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7119cced83_0_7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5" name="Google Shape;45;g7119cced83_0_7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6" name="Google Shape;46;g7119cced83_0_7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7119cced83_0_81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49" name="Google Shape;49;g7119cced83_0_8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119cced83_0_8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g7119cced83_0_84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53" name="Google Shape;53;g7119cced83_0_84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" name="Google Shape;54;g7119cced83_0_84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g7119cced83_0_8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7119cced83_0_5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11" name="Google Shape;11;g7119cced83_0_5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12" name="Google Shape;12;g7119cced83_0_5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al-science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4.0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earch4life.org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esearch4life.org/training" TargetMode="External"/><Relationship Id="rId4" Type="http://schemas.openxmlformats.org/officeDocument/2006/relationships/hyperlink" Target="mailto:r4l@research4life.org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search4life.org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mailto:r4l@research4life.or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sevier.com/solutions/scopus/how-scopus-works/conte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8"/>
          <p:cNvSpPr txBox="1">
            <a:spLocks noGrp="1"/>
          </p:cNvSpPr>
          <p:nvPr>
            <p:ph type="subTitle" idx="1"/>
          </p:nvPr>
        </p:nvSpPr>
        <p:spPr>
          <a:xfrm>
            <a:off x="0" y="4029770"/>
            <a:ext cx="12192000" cy="72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</a:pPr>
            <a:r>
              <a:rPr lang="pt-BR" sz="4000" cap="all" dirty="0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Bases de dados de citações </a:t>
            </a:r>
            <a:endParaRPr lang="pt-BR" cap="all" dirty="0"/>
          </a:p>
        </p:txBody>
      </p:sp>
      <p:sp>
        <p:nvSpPr>
          <p:cNvPr id="70" name="Google Shape;70;p38"/>
          <p:cNvSpPr txBox="1">
            <a:spLocks noGrp="1"/>
          </p:cNvSpPr>
          <p:nvPr>
            <p:ph type="ctrTitle"/>
          </p:nvPr>
        </p:nvSpPr>
        <p:spPr>
          <a:xfrm>
            <a:off x="-2" y="2036456"/>
            <a:ext cx="12192000" cy="1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pt-BR" sz="3563" b="1" dirty="0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 NAVEGAÇÃO E PESQUISA POR DISCIPLINA</a:t>
            </a:r>
            <a:endParaRPr lang="pt-BR" sz="3888" b="1" dirty="0">
              <a:solidFill>
                <a:srgbClr val="00489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" name="Google Shape;71;p38"/>
          <p:cNvSpPr txBox="1"/>
          <p:nvPr/>
        </p:nvSpPr>
        <p:spPr>
          <a:xfrm>
            <a:off x="-2" y="5606084"/>
            <a:ext cx="12192000" cy="369300"/>
          </a:xfrm>
          <a:prstGeom prst="rect">
            <a:avLst/>
          </a:prstGeom>
          <a:solidFill>
            <a:srgbClr val="586F7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1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Research4Life é uma parceria público-privada de cinco programas:</a:t>
            </a:r>
          </a:p>
        </p:txBody>
      </p:sp>
      <p:pic>
        <p:nvPicPr>
          <p:cNvPr id="72" name="Google Shape;7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1600" y="6148180"/>
            <a:ext cx="1523874" cy="633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26669" y="6207625"/>
            <a:ext cx="1962613" cy="51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50478" y="6118184"/>
            <a:ext cx="1612438" cy="693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20080" y="6181191"/>
            <a:ext cx="1468376" cy="567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38199" y="6141339"/>
            <a:ext cx="1523874" cy="64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7968343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3700"/>
              <a:buNone/>
            </a:pPr>
            <a:r>
              <a:rPr lang="pt-BR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Análise de citações por autor </a:t>
            </a:r>
            <a:endParaRPr lang="pt-BR" dirty="0"/>
          </a:p>
        </p:txBody>
      </p:sp>
      <p:sp>
        <p:nvSpPr>
          <p:cNvPr id="140" name="Google Shape;140;p7"/>
          <p:cNvSpPr txBox="1">
            <a:spLocks noGrp="1"/>
          </p:cNvSpPr>
          <p:nvPr>
            <p:ph type="body" idx="1"/>
          </p:nvPr>
        </p:nvSpPr>
        <p:spPr>
          <a:xfrm>
            <a:off x="153182" y="1799946"/>
            <a:ext cx="10019518" cy="2053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 </a:t>
            </a:r>
            <a:r>
              <a:rPr lang="pt-BR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Scopus </a:t>
            </a: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fornece uma série de indicadores bibliométricos para pesquisadores e organizações de pesquisa. </a:t>
            </a:r>
            <a:endParaRPr lang="pt-BR" dirty="0"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pt-BR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Os indicadores bibliográficos são usados para realizar a análise de citações, a fim de avaliar a pesquisa dos pesquisadores e organizações correspondentes. </a:t>
            </a:r>
            <a:endParaRPr lang="pt-BR" dirty="0"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pt-BR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lnSpc>
                <a:spcPct val="100000"/>
              </a:lnSpc>
              <a:buClr>
                <a:schemeClr val="dk1"/>
              </a:buClr>
            </a:pP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Por exemplo, usando os termos </a:t>
            </a:r>
            <a:r>
              <a:rPr lang="pt-BR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Peter Mason </a:t>
            </a: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 </a:t>
            </a:r>
            <a:r>
              <a:rPr lang="pt-BR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University of Zimbabwe</a:t>
            </a: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procure esse autor e sua afiliação no campo de busca por autor, como mostrado no próximo slide.</a:t>
            </a:r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pt-BR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7968343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3700"/>
              <a:buNone/>
            </a:pPr>
            <a:r>
              <a:rPr lang="pt-BR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Exemplo de pesquisa de autor no Scopus</a:t>
            </a:r>
            <a:endParaRPr lang="pt-BR" dirty="0"/>
          </a:p>
        </p:txBody>
      </p:sp>
      <p:sp>
        <p:nvSpPr>
          <p:cNvPr id="146" name="Google Shape;146;p11"/>
          <p:cNvSpPr txBox="1">
            <a:spLocks noGrp="1"/>
          </p:cNvSpPr>
          <p:nvPr>
            <p:ph type="body" idx="1"/>
          </p:nvPr>
        </p:nvSpPr>
        <p:spPr>
          <a:xfrm>
            <a:off x="235974" y="1701975"/>
            <a:ext cx="11956026" cy="4377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Este tipo de pesquisa mostra os indicadores bibliométricos da produção científica do autor durante a sua permanência na Universidade, incluindo: </a:t>
            </a:r>
            <a:endParaRPr lang="pt-BR" dirty="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 número de artigos que ele produziu, </a:t>
            </a:r>
            <a:endParaRPr lang="pt-BR" dirty="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as áreas temáticas em que trabalhou, </a:t>
            </a:r>
            <a:endParaRPr lang="pt-BR" dirty="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os coautores com quem trabalhou e </a:t>
            </a:r>
            <a:endParaRPr lang="pt-BR" dirty="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as citações de seu trabalho. </a:t>
            </a:r>
            <a:endParaRPr lang="pt-BR" dirty="0"/>
          </a:p>
          <a:p>
            <a:pPr marL="4572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pt-BR"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7" name="Google Shape;147;p11" descr="https://lh3.googleusercontent.com/GfmBBCnJfYyY25IZK7uky-vkmncsyCNXwfzuZkCYhws8xMWiSqhUhKZueMILv_MLWaxKq2L45KnMrpjWnKnaI5JRIChIw-ZLWTLThdu7j4GG29XOx_fbOrGxM-SWfAZUQ4DoId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29549" y="4402474"/>
            <a:ext cx="7393858" cy="2076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29bd93e03_0_0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7707086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t-BR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Exemplo de vários resultados para um mesmo autor</a:t>
            </a:r>
            <a:endParaRPr lang="pt-BR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" name="Google Shape;154;g829bd93e03_0_0"/>
          <p:cNvSpPr txBox="1">
            <a:spLocks noGrp="1"/>
          </p:cNvSpPr>
          <p:nvPr>
            <p:ph type="body" idx="1"/>
          </p:nvPr>
        </p:nvSpPr>
        <p:spPr>
          <a:xfrm>
            <a:off x="337420" y="1863345"/>
            <a:ext cx="10798666" cy="213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t-BR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 busca por autor, o nome "</a:t>
            </a:r>
            <a:r>
              <a:rPr lang="pt-BR" sz="22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Peter Mason" </a:t>
            </a:r>
            <a:r>
              <a:rPr lang="pt-BR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identifica alguns resultados com o nome "</a:t>
            </a:r>
            <a:r>
              <a:rPr lang="pt-BR" sz="22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Mason, Peter R.</a:t>
            </a:r>
            <a:r>
              <a:rPr lang="pt-BR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", como o formato de nome preferido. 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t-BR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 resultado também mostra o número de documentos indexados no </a:t>
            </a:r>
            <a:r>
              <a:rPr lang="pt-BR" sz="22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Scopus </a:t>
            </a:r>
            <a:r>
              <a:rPr lang="pt-BR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para este autor. </a:t>
            </a:r>
            <a:endParaRPr lang="pt-BR" dirty="0"/>
          </a:p>
        </p:txBody>
      </p:sp>
      <p:pic>
        <p:nvPicPr>
          <p:cNvPr id="155" name="Google Shape;155;g829bd93e03_0_0" descr="https://lh3.googleusercontent.com/TJcfkcAqABZUxKmr1b-x2HQE0BLRcBRA4rNyg5XKxOUiAwetz7Z77u1Do6142N0XdogQA0GWcUJLwXx9EvE5M_on_rBaFv6fp99zfpQKWoHKmBttJ5ymQ1Nzmg1x0MDyNQa7PA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9971" y="4000501"/>
            <a:ext cx="8916643" cy="2710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7707086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t-BR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Detalhes do autor no Scopus</a:t>
            </a:r>
            <a:endParaRPr lang="pt-BR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" name="Google Shape;162;p12"/>
          <p:cNvSpPr txBox="1">
            <a:spLocks noGrp="1"/>
          </p:cNvSpPr>
          <p:nvPr>
            <p:ph type="body" idx="1"/>
          </p:nvPr>
        </p:nvSpPr>
        <p:spPr>
          <a:xfrm>
            <a:off x="337420" y="1863345"/>
            <a:ext cx="4250909" cy="213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00000"/>
              </a:lnSpc>
              <a:buClr>
                <a:schemeClr val="dk1"/>
              </a:buClr>
            </a:pP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Clique no nome do autor, </a:t>
            </a:r>
            <a:r>
              <a:rPr lang="pt-BR" sz="20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Mason, Peter R.</a:t>
            </a: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para abrir a página de detalhes sobre o autor. </a:t>
            </a:r>
            <a:endParaRPr lang="pt-BR" dirty="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Esta página apresenta todos os indicadores bibliométricos disponíveis no </a:t>
            </a:r>
            <a:r>
              <a:rPr lang="pt-BR" sz="20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Scopus </a:t>
            </a: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sobre o autor </a:t>
            </a:r>
            <a:r>
              <a:rPr lang="pt-BR" sz="20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Peter R. Mason</a:t>
            </a:r>
            <a:r>
              <a:rPr lang="pt-BR" sz="20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pt-BR" dirty="0"/>
          </a:p>
          <a:p>
            <a:pPr lvl="0">
              <a:lnSpc>
                <a:spcPct val="100000"/>
              </a:lnSpc>
              <a:buClr>
                <a:schemeClr val="dk1"/>
              </a:buClr>
            </a:pPr>
            <a:r>
              <a:rPr lang="pt-BR" sz="20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Author ID</a:t>
            </a:r>
            <a:r>
              <a:rPr lang="pt-BR" sz="20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é a identificação atribuída pelo </a:t>
            </a:r>
            <a:r>
              <a:rPr lang="pt-BR" sz="20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Scopus </a:t>
            </a: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cada autor cujos trabalhos estão indexados no </a:t>
            </a:r>
            <a:r>
              <a:rPr lang="pt-BR" sz="20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Scopus</a:t>
            </a: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lang="pt-BR" dirty="0"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 lang="pt-BR" sz="2000" b="1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 lang="pt-BR" sz="2000" b="1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 lang="pt-BR" sz="2000" b="1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 lang="pt-BR" sz="2000" b="1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 lang="pt-BR"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3" name="Google Shape;163;p12" descr="https://lh4.googleusercontent.com/TGOiwjWXJTccplQz-3uq_lQzTg-f5bHmCiKcC3XYLY12fI2SIRjGB-DuMDI0utRdOBpQ9oWQKgjapr_IU8PbzE2tMiNjXf21MWkxvvjmrzS_uystbyBn7p53u-sN0ezHjgwLYa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6786" y="1744949"/>
            <a:ext cx="6272439" cy="5053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7707086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t-BR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Detalhes sobre o autor no Scopus</a:t>
            </a:r>
            <a:endParaRPr lang="pt-BR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" name="Google Shape;170;p17"/>
          <p:cNvSpPr txBox="1">
            <a:spLocks noGrp="1"/>
          </p:cNvSpPr>
          <p:nvPr>
            <p:ph type="body" idx="1"/>
          </p:nvPr>
        </p:nvSpPr>
        <p:spPr>
          <a:xfrm>
            <a:off x="83037" y="1670840"/>
            <a:ext cx="5773477" cy="4553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4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lphaUcPeriod"/>
            </a:pP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Os documentos produzidos pelo autor, as citações totais recebidas e o índice h são listados com destaque na página de detalhes do autor. </a:t>
            </a:r>
            <a:endParaRPr lang="pt-BR" dirty="0"/>
          </a:p>
          <a:p>
            <a:pPr marL="5334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lphaUcPeriod"/>
            </a:pP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Um gráfico mostra o documento e as tendências de citações. </a:t>
            </a:r>
            <a:endParaRPr lang="pt-BR" dirty="0"/>
          </a:p>
          <a:p>
            <a:pPr marL="5334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lphaUcPeriod"/>
            </a:pP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Esta área mostra os links para os detalhes dos artigos, citando os documentos, a lista de coautores, a história do autor e os tópicos. </a:t>
            </a:r>
            <a:endParaRPr lang="pt-BR" dirty="0"/>
          </a:p>
          <a:p>
            <a:pPr marL="5334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lphaUcPeriod"/>
            </a:pP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Clique em </a:t>
            </a:r>
            <a:r>
              <a:rPr lang="pt-BR" sz="18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Analyze author output 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para acessar mais gráficos e detalhes sobre diferentes indicadores bibliométricos para o autor. </a:t>
            </a:r>
            <a:endParaRPr lang="pt-BR" dirty="0"/>
          </a:p>
          <a:p>
            <a:pPr marL="533400" lvl="0" indent="-457200">
              <a:lnSpc>
                <a:spcPct val="100000"/>
              </a:lnSpc>
              <a:buClr>
                <a:schemeClr val="dk1"/>
              </a:buClr>
              <a:buFont typeface="Arial"/>
              <a:buAutoNum type="alphaUcPeriod"/>
            </a:pP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 link</a:t>
            </a:r>
            <a:r>
              <a:rPr lang="pt-BR" sz="18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View citation overview</a:t>
            </a:r>
            <a:r>
              <a:rPr lang="pt-BR" sz="18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mostra uma síntese do número total de obras publicadas nos últimos cinco anos.</a:t>
            </a:r>
          </a:p>
        </p:txBody>
      </p:sp>
      <p:pic>
        <p:nvPicPr>
          <p:cNvPr id="171" name="Google Shape;171;p17" descr="https://lh4.googleusercontent.com/TGOiwjWXJTccplQz-3uq_lQzTg-f5bHmCiKcC3XYLY12fI2SIRjGB-DuMDI0utRdOBpQ9oWQKgjapr_IU8PbzE2tMiNjXf21MWkxvvjmrzS_uystbyBn7p53u-sN0ezHjgwLYa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6515" y="1753829"/>
            <a:ext cx="6335485" cy="5104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7707086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t-BR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Analisar a produção do autor</a:t>
            </a:r>
            <a:endParaRPr lang="pt-BR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8" name="Google Shape;178;p18" descr="https://lh6.googleusercontent.com/gmbBqpUSiLPCrZ7lfGmr6XG76swVcfUy8jRne-qBUUnG8voO_XJ2bKNmSQO_ovSgF9RbZEOjklKTNyoGvSHgCGBQBLKS5d2PfrySjD2mWXF0e5mdhJwt1UyqR1cAWg7fAY5YCH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490" y="2548385"/>
            <a:ext cx="5849585" cy="4309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8" descr="https://lh5.googleusercontent.com/Y9jtHyDrc2TGViXwmdQ5_ykcqLDoZ0RMT5aTmDgiLctWOr3EWeiwjS4JXnH1VYMWiMAoQGuGv2pu6UqGsnc_TB_FExrY8ZWxUBTfuRWQ3bR5QTicQ5BOGmYFs2MuSC5y7V4PK8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4471" y="2548384"/>
            <a:ext cx="5693229" cy="430961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8"/>
          <p:cNvSpPr txBox="1"/>
          <p:nvPr/>
        </p:nvSpPr>
        <p:spPr>
          <a:xfrm>
            <a:off x="195490" y="1812471"/>
            <a:ext cx="5849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figura abaixo mostra gráficos e detalhes de diferentes indicadores bibliométricos para o autor. </a:t>
            </a:r>
          </a:p>
        </p:txBody>
      </p:sp>
      <p:sp>
        <p:nvSpPr>
          <p:cNvPr id="181" name="Google Shape;181;p18"/>
          <p:cNvSpPr txBox="1"/>
          <p:nvPr/>
        </p:nvSpPr>
        <p:spPr>
          <a:xfrm>
            <a:off x="6306292" y="1812470"/>
            <a:ext cx="5849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figura abaixo mostra um panorama do número total de trabalhos publicados.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t-BR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Análise de citações por organização</a:t>
            </a:r>
            <a:endParaRPr lang="pt-BR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" name="Google Shape;188;p23"/>
          <p:cNvSpPr txBox="1">
            <a:spLocks noGrp="1"/>
          </p:cNvSpPr>
          <p:nvPr>
            <p:ph type="body" idx="1"/>
          </p:nvPr>
        </p:nvSpPr>
        <p:spPr>
          <a:xfrm>
            <a:off x="0" y="1863344"/>
            <a:ext cx="5404757" cy="4423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pesquisa de afiliação dá uma visão geral da produção científica de uma organização, incluindo as áreas temáticas de seu trabalho, afiliações, colaborações e publicações em que a sua produção apareceu. </a:t>
            </a:r>
            <a:endParaRPr lang="pt-BR" dirty="0"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 lang="pt-BR"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lnSpc>
                <a:spcPct val="100000"/>
              </a:lnSpc>
              <a:buClr>
                <a:schemeClr val="dk1"/>
              </a:buClr>
            </a:pP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 gráfico à direita mostra o resultado da busca por "</a:t>
            </a:r>
            <a:r>
              <a:rPr lang="pt-BR" sz="20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University of Zimbabwe" </a:t>
            </a: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 pesquisa de afiliação. O resultado é então limitado à cidade de '</a:t>
            </a:r>
            <a:r>
              <a:rPr lang="pt-BR" sz="20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Harare'</a:t>
            </a:r>
            <a:r>
              <a:rPr lang="pt-BR" sz="20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pt-BR" sz="20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para chegar à instituição de interesse específica. </a:t>
            </a:r>
            <a:endParaRPr lang="pt-BR" dirty="0"/>
          </a:p>
        </p:txBody>
      </p:sp>
      <p:pic>
        <p:nvPicPr>
          <p:cNvPr id="189" name="Google Shape;189;p23" descr="https://lh3.googleusercontent.com/lenLbNvMw4Eq40XNhur5Sv3giO3VCyTGMRGBiNQsgyG7w2kPdBjzzRtT-96WkXpT0LrwcU2Iw46gGVmdRs1blrJkuAnGK9pTa4k9ZM9S5zNWc6BP3sPnyZHr3pd5ycXyGBT7sk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4757" y="1732715"/>
            <a:ext cx="6582540" cy="4986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t-BR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Detalhes sobre afiliação no Scopus </a:t>
            </a:r>
            <a:endParaRPr lang="pt-BR" dirty="0"/>
          </a:p>
        </p:txBody>
      </p:sp>
      <p:sp>
        <p:nvSpPr>
          <p:cNvPr id="196" name="Google Shape;196;p13"/>
          <p:cNvSpPr txBox="1">
            <a:spLocks noGrp="1"/>
          </p:cNvSpPr>
          <p:nvPr>
            <p:ph type="body" idx="1"/>
          </p:nvPr>
        </p:nvSpPr>
        <p:spPr>
          <a:xfrm>
            <a:off x="0" y="1713316"/>
            <a:ext cx="5649686" cy="4736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2750" lvl="0" indent="-285750">
              <a:lnSpc>
                <a:spcPct val="100000"/>
              </a:lnSpc>
              <a:buClr>
                <a:schemeClr val="dk1"/>
              </a:buClr>
              <a:buSzPts val="1800"/>
            </a:pP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 primeiro resultado encontra </a:t>
            </a:r>
            <a:r>
              <a:rPr lang="pt-BR" sz="20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University of Zimbabwe</a:t>
            </a: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Ela tem 7440 documentos publicados indexados no </a:t>
            </a:r>
            <a:r>
              <a:rPr lang="pt-BR" sz="20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Scopus</a:t>
            </a: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por 2519 autores em várias áreas temáticas, como mostrado no gráfico à direita da tela. </a:t>
            </a:r>
          </a:p>
          <a:p>
            <a:pPr marL="412750" lvl="0" indent="-285750">
              <a:lnSpc>
                <a:spcPct val="100000"/>
              </a:lnSpc>
              <a:buClr>
                <a:schemeClr val="dk1"/>
              </a:buClr>
              <a:buSzPts val="1800"/>
            </a:pP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Clique em </a:t>
            </a:r>
            <a:r>
              <a:rPr lang="pt-BR" sz="20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Collaborating affiliations </a:t>
            </a: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para conhecer as suas afiliações e os documentos produzidos de forma colaborativa. </a:t>
            </a:r>
          </a:p>
          <a:p>
            <a:pPr marL="412750" lvl="0" indent="-285750">
              <a:lnSpc>
                <a:spcPct val="100000"/>
              </a:lnSpc>
              <a:buClr>
                <a:schemeClr val="dk1"/>
              </a:buClr>
              <a:buSzPts val="1800"/>
            </a:pP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Clique em </a:t>
            </a:r>
            <a:r>
              <a:rPr lang="pt-BR" sz="20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Documents by source</a:t>
            </a:r>
            <a:r>
              <a:rPr lang="pt-BR" sz="2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para ver os títulos dos documentos publicados pela </a:t>
            </a:r>
            <a:r>
              <a:rPr lang="pt-BR" sz="20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University of Zimbabwe.</a:t>
            </a:r>
            <a:endParaRPr lang="pt-BR"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700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pt-BR"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7" name="Google Shape;197;p13" descr="https://lh6.googleusercontent.com/KRYqbTD9afvAWowdYp0apVuBlNYebd9qK70Wje_NF0I90zpGmpY99PJtDzJXR0nRZuNiSA9fWRuVG71PDEWlwrfLjDRq89Ks4pd7K6s4DTE8A5YPQotBg-BvbmboIgBSX9FW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62950" y="1713315"/>
            <a:ext cx="6229050" cy="4997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t-BR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O que é o Dimensions e para que serve? </a:t>
            </a:r>
            <a:endParaRPr lang="pt-BR" dirty="0"/>
          </a:p>
        </p:txBody>
      </p:sp>
      <p:sp>
        <p:nvSpPr>
          <p:cNvPr id="204" name="Google Shape;204;p24"/>
          <p:cNvSpPr txBox="1">
            <a:spLocks noGrp="1"/>
          </p:cNvSpPr>
          <p:nvPr>
            <p:ph type="body" idx="1"/>
          </p:nvPr>
        </p:nvSpPr>
        <p:spPr>
          <a:xfrm>
            <a:off x="0" y="1942664"/>
            <a:ext cx="11631561" cy="4736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2750" lvl="0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 </a:t>
            </a:r>
            <a:r>
              <a:rPr lang="pt-BR" sz="20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Dimensions </a:t>
            </a: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é uma base de dados da </a:t>
            </a:r>
            <a:r>
              <a:rPr lang="pt-BR" sz="2000" u="sn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Digital Science </a:t>
            </a: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que vai além das citações e se define como uma plataforma dinâmica de dados sobre pesquisa conectada. </a:t>
            </a:r>
            <a:endParaRPr lang="pt-BR" dirty="0"/>
          </a:p>
          <a:p>
            <a:pPr marL="412750" lvl="0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Permite que os usuários explorem as conexões entre publicações, bolsas, ensaios clínicos, patentes e documentos de políticas, apresentando uma imagem mais ampla do impacto da pesquisa. </a:t>
            </a:r>
            <a:endParaRPr lang="pt-BR" dirty="0"/>
          </a:p>
          <a:p>
            <a:pPr marL="412750" lvl="0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Reúne mais de 128 milhões de publicações, bolsas, políticas, dados e indicadores, permitindo aos usuários explorar mais de 4 bilhões de conexões entre eles. </a:t>
            </a:r>
            <a:endParaRPr lang="pt-BR" dirty="0"/>
          </a:p>
          <a:p>
            <a:pPr marL="412750" lvl="0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Apresenta indicadores bibliométricos para avaliar o impacto de pesquisadores e organizações. </a:t>
            </a:r>
            <a:endParaRPr lang="pt-BR" dirty="0"/>
          </a:p>
          <a:p>
            <a:pPr marL="412750" lvl="0" indent="-15875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pt-BR"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"/>
          <p:cNvSpPr txBox="1">
            <a:spLocks noGrp="1"/>
          </p:cNvSpPr>
          <p:nvPr>
            <p:ph type="title"/>
          </p:nvPr>
        </p:nvSpPr>
        <p:spPr>
          <a:xfrm>
            <a:off x="-1" y="437222"/>
            <a:ext cx="8131629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t-BR" sz="32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Pesquisa da literatura no Dimensions</a:t>
            </a:r>
            <a:endParaRPr lang="pt-BR" dirty="0"/>
          </a:p>
        </p:txBody>
      </p:sp>
      <p:sp>
        <p:nvSpPr>
          <p:cNvPr id="211" name="Google Shape;211;p25"/>
          <p:cNvSpPr txBox="1">
            <a:spLocks noGrp="1"/>
          </p:cNvSpPr>
          <p:nvPr>
            <p:ph type="body" idx="1"/>
          </p:nvPr>
        </p:nvSpPr>
        <p:spPr>
          <a:xfrm>
            <a:off x="0" y="1633122"/>
            <a:ext cx="5307496" cy="5224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2750" lvl="0" indent="-285750">
              <a:lnSpc>
                <a:spcPct val="100000"/>
              </a:lnSpc>
              <a:buClr>
                <a:schemeClr val="dk1"/>
              </a:buClr>
              <a:buSzPts val="2200"/>
            </a:pP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Para fazer uma pesquisa temática, digite uma frase ou palavras-chave, por exemplo "</a:t>
            </a:r>
            <a:r>
              <a:rPr lang="pt-BR" sz="20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maize production in Zimbabwe"</a:t>
            </a: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(produção de milho no Zimbábue)</a:t>
            </a:r>
            <a:r>
              <a:rPr lang="pt-BR" sz="20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 caixa de pesquisa em </a:t>
            </a:r>
            <a:r>
              <a:rPr lang="pt-BR" sz="2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</a:t>
            </a: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lang="pt-BR" sz="2000" dirty="0"/>
          </a:p>
          <a:p>
            <a:pPr marL="412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 resultado da busca pode ser limitado pelos filtros mostrados em </a:t>
            </a:r>
            <a:r>
              <a:rPr lang="pt-BR" sz="2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 </a:t>
            </a: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 </a:t>
            </a:r>
            <a:r>
              <a:rPr lang="pt-BR" sz="2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C. </a:t>
            </a:r>
            <a:endParaRPr lang="pt-BR" sz="2000" dirty="0"/>
          </a:p>
          <a:p>
            <a:pPr marL="412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Aplique um filtro clicando no botão </a:t>
            </a:r>
            <a:r>
              <a:rPr lang="pt-BR" sz="2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Limit to </a:t>
            </a: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depois de selecionar as casas apropriadas. </a:t>
            </a:r>
          </a:p>
          <a:p>
            <a:pPr marL="869950" lvl="1" indent="-28575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Só é possível aplicar um filtro de cada vez.</a:t>
            </a:r>
          </a:p>
          <a:p>
            <a:pPr marL="412750" lvl="0" indent="-14605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lang="pt-BR"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2" name="Google Shape;212;p25" descr="https://lh4.googleusercontent.com/IPWEVNtKkIv99qeskFAbFrpmyWf_sAcwf25kyq5eoIoxvEoSYppA16omQhFKkp35iuoU1y16VtWk8li4FFSYUaBlvTaOS1mM40P9O1UHZAWcMpA6xnA9f55IkCwAyj8rNuE8cQ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8840" y="1763032"/>
            <a:ext cx="6597649" cy="4882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9"/>
          <p:cNvSpPr txBox="1">
            <a:spLocks noGrp="1"/>
          </p:cNvSpPr>
          <p:nvPr>
            <p:ph type="title"/>
          </p:nvPr>
        </p:nvSpPr>
        <p:spPr>
          <a:xfrm>
            <a:off x="0" y="111303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pt-BR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Resumo</a:t>
            </a:r>
          </a:p>
        </p:txBody>
      </p:sp>
      <p:sp>
        <p:nvSpPr>
          <p:cNvPr id="82" name="Google Shape;82;p39"/>
          <p:cNvSpPr txBox="1">
            <a:spLocks noGrp="1"/>
          </p:cNvSpPr>
          <p:nvPr>
            <p:ph type="body" idx="1"/>
          </p:nvPr>
        </p:nvSpPr>
        <p:spPr>
          <a:xfrm>
            <a:off x="473530" y="1740212"/>
            <a:ext cx="10597241" cy="4513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2"/>
              </a:buClr>
              <a:buSzPts val="1680"/>
              <a:buChar char="●"/>
            </a:pP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Introdução </a:t>
            </a:r>
            <a:endParaRPr lang="pt-BR" dirty="0"/>
          </a:p>
          <a:p>
            <a:pPr marL="34290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2"/>
              </a:buClr>
              <a:buSzPts val="1680"/>
              <a:buChar char="●"/>
            </a:pP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 que é o </a:t>
            </a:r>
            <a:r>
              <a:rPr lang="pt-BR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Scopus </a:t>
            </a: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 para que serve? </a:t>
            </a:r>
            <a:endParaRPr lang="pt-BR" dirty="0"/>
          </a:p>
          <a:p>
            <a:pPr marL="742950" lvl="1" indent="-28575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2"/>
              </a:buClr>
              <a:buSzPts val="1680"/>
              <a:buChar char="○"/>
            </a:pPr>
            <a:r>
              <a:rPr lang="pt-BR" sz="2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Pesquisa da literatura no Scopus </a:t>
            </a:r>
            <a:endParaRPr lang="pt-BR" dirty="0"/>
          </a:p>
          <a:p>
            <a:pPr marL="742950" lvl="1" indent="-28575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2"/>
              </a:buClr>
              <a:buSzPts val="1680"/>
              <a:buChar char="○"/>
            </a:pPr>
            <a:r>
              <a:rPr lang="pt-BR" sz="2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Análise de citações por autor </a:t>
            </a:r>
            <a:endParaRPr lang="pt-BR" dirty="0"/>
          </a:p>
          <a:p>
            <a:pPr marL="742950" lvl="1" indent="-28575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2"/>
              </a:buClr>
              <a:buSzPts val="1680"/>
              <a:buChar char="○"/>
            </a:pPr>
            <a:r>
              <a:rPr lang="pt-BR" sz="2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Análise de citações por organização </a:t>
            </a:r>
            <a:endParaRPr lang="pt-BR" dirty="0"/>
          </a:p>
          <a:p>
            <a:pPr marL="34290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2"/>
              </a:buClr>
              <a:buSzPts val="1680"/>
              <a:buChar char="●"/>
            </a:pP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 que é o </a:t>
            </a:r>
            <a:r>
              <a:rPr lang="pt-BR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Dimensions </a:t>
            </a: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 para que serve? </a:t>
            </a:r>
            <a:endParaRPr lang="pt-BR" dirty="0"/>
          </a:p>
          <a:p>
            <a:pPr marL="800100" lvl="1" indent="-3429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2"/>
              </a:buClr>
              <a:buSzPts val="1680"/>
              <a:buChar char="○"/>
            </a:pPr>
            <a:r>
              <a:rPr lang="pt-BR" sz="2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Pesquisa da literatura no Dimensions</a:t>
            </a:r>
            <a:endParaRPr lang="pt-BR" dirty="0"/>
          </a:p>
          <a:p>
            <a:pPr marL="742950" lvl="1" indent="-28575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2"/>
              </a:buClr>
              <a:buSzPts val="1680"/>
              <a:buChar char="○"/>
            </a:pPr>
            <a:r>
              <a:rPr lang="pt-BR" sz="2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Análise da pesquisa por autor </a:t>
            </a:r>
            <a:endParaRPr lang="pt-BR" dirty="0"/>
          </a:p>
          <a:p>
            <a:pPr marL="742950" lvl="1" indent="-28575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2"/>
              </a:buClr>
              <a:buSzPts val="1680"/>
              <a:buChar char="○"/>
            </a:pPr>
            <a:r>
              <a:rPr lang="pt-BR" sz="2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Análise da pesquisa por organização </a:t>
            </a:r>
            <a:endParaRPr lang="pt-BR" dirty="0"/>
          </a:p>
          <a:p>
            <a:pPr marL="342900" lvl="0" indent="-3429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2"/>
              </a:buClr>
              <a:buSzPts val="1680"/>
              <a:buChar char="●"/>
            </a:pP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Síntese</a:t>
            </a:r>
            <a:endParaRPr lang="pt-BR" dirty="0"/>
          </a:p>
          <a:p>
            <a:pPr marL="342900" lvl="0" indent="-2362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80"/>
              <a:buNone/>
            </a:pPr>
            <a:endParaRPr lang="pt-BR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" name="Google Shape;83;p39"/>
          <p:cNvSpPr txBox="1">
            <a:spLocks noGrp="1"/>
          </p:cNvSpPr>
          <p:nvPr>
            <p:ph type="dt" idx="10"/>
          </p:nvPr>
        </p:nvSpPr>
        <p:spPr>
          <a:xfrm>
            <a:off x="9434050" y="6455525"/>
            <a:ext cx="27432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1200" dirty="0"/>
              <a:t>v1.0 abril 2020</a:t>
            </a:r>
          </a:p>
        </p:txBody>
      </p:sp>
      <p:pic>
        <p:nvPicPr>
          <p:cNvPr id="84" name="Google Shape;8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66" y="6515076"/>
            <a:ext cx="699175" cy="23364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9"/>
          <p:cNvSpPr txBox="1"/>
          <p:nvPr/>
        </p:nvSpPr>
        <p:spPr>
          <a:xfrm>
            <a:off x="770025" y="6455513"/>
            <a:ext cx="97839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 obra está registrada sob a licença Creative Commons </a:t>
            </a:r>
            <a:r>
              <a:rPr lang="pt-BR" sz="12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Attribution-ShareAlike 4.0 International </a:t>
            </a:r>
            <a:r>
              <a:rPr lang="pt-BR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(CC BY-SA 4.0)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7347857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None/>
            </a:pPr>
            <a:r>
              <a:rPr lang="pt-BR" sz="333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Resultado de pesquisa após a aplicação de filtros</a:t>
            </a:r>
          </a:p>
        </p:txBody>
      </p:sp>
      <p:sp>
        <p:nvSpPr>
          <p:cNvPr id="219" name="Google Shape;219;p15"/>
          <p:cNvSpPr txBox="1">
            <a:spLocks noGrp="1"/>
          </p:cNvSpPr>
          <p:nvPr>
            <p:ph type="body" idx="1"/>
          </p:nvPr>
        </p:nvSpPr>
        <p:spPr>
          <a:xfrm>
            <a:off x="65317" y="1812471"/>
            <a:ext cx="4718954" cy="4588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t-BR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Todos os termos de pesquisa e filtros aplicados estão listados na caixa de busca. </a:t>
            </a:r>
            <a:endParaRPr lang="pt-BR" dirty="0"/>
          </a:p>
          <a:p>
            <a:pPr marL="4572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 lang="pt-BR"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t-BR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Os links/ícones abaixo do título de um resultado facilitam o acesso ao texto completo e aos indicadores bibliométricos. </a:t>
            </a:r>
            <a:endParaRPr lang="pt-BR" dirty="0"/>
          </a:p>
          <a:p>
            <a:pPr marL="457200" lvl="0" indent="-2286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 lang="pt-BR"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0" name="Google Shape;220;p15" descr="https://lh4.googleusercontent.com/M8sUYfuW6Va55xx6Lrm-2pVleNia7fYhIA7bn67pAsS03gdkRs3jOn0KJYhiNTzFCDqqwPH-P31WSLLGIglghhr0BkGRbqpf6yBrzyDCoAzWj4ogNPFAPam56CBej2EMrcqN7d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3648" y="1812471"/>
            <a:ext cx="6698155" cy="4735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4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t-BR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Links/ícones abaixo de um resultado</a:t>
            </a:r>
          </a:p>
        </p:txBody>
      </p:sp>
      <p:sp>
        <p:nvSpPr>
          <p:cNvPr id="227" name="Google Shape;227;p14"/>
          <p:cNvSpPr txBox="1">
            <a:spLocks noGrp="1"/>
          </p:cNvSpPr>
          <p:nvPr>
            <p:ph type="body" idx="1"/>
          </p:nvPr>
        </p:nvSpPr>
        <p:spPr>
          <a:xfrm>
            <a:off x="130629" y="1828799"/>
            <a:ext cx="11364685" cy="382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400" lvl="0" indent="-431800">
              <a:lnSpc>
                <a:spcPct val="100000"/>
              </a:lnSpc>
              <a:buClr>
                <a:schemeClr val="dk1"/>
              </a:buClr>
              <a:buSzPts val="2000"/>
              <a:buFont typeface="Arial"/>
              <a:buAutoNum type="arabicParenR"/>
            </a:pPr>
            <a:r>
              <a:rPr lang="pt-BR" sz="20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Citations</a:t>
            </a:r>
            <a:r>
              <a:rPr lang="pt-BR" sz="2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mostra o número de citações que um artigo recebeu.</a:t>
            </a:r>
          </a:p>
          <a:p>
            <a:pPr marL="533400" lvl="0" indent="-431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arenR"/>
            </a:pPr>
            <a:r>
              <a:rPr lang="pt-BR" sz="20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Altmetric </a:t>
            </a: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mostra os dados oferecidos pela Altmetric.com. </a:t>
            </a:r>
          </a:p>
          <a:p>
            <a:pPr marL="533400" lvl="0" indent="-431800">
              <a:lnSpc>
                <a:spcPct val="100000"/>
              </a:lnSpc>
              <a:buClr>
                <a:schemeClr val="dk1"/>
              </a:buClr>
              <a:buSzPts val="2000"/>
              <a:buFont typeface="Arial"/>
              <a:buAutoNum type="arabicParenR"/>
            </a:pPr>
            <a:r>
              <a:rPr lang="pt-BR" sz="20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Open Access</a:t>
            </a:r>
            <a:r>
              <a:rPr lang="pt-BR" sz="20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leva a um artigo de acesso aberto no site da editora.</a:t>
            </a:r>
          </a:p>
          <a:p>
            <a:pPr marL="533400" lvl="0" indent="-431800">
              <a:lnSpc>
                <a:spcPct val="100000"/>
              </a:lnSpc>
              <a:buClr>
                <a:schemeClr val="dk1"/>
              </a:buClr>
              <a:buSzPts val="2000"/>
              <a:buFont typeface="Arial"/>
              <a:buAutoNum type="arabicParenR"/>
            </a:pPr>
            <a:r>
              <a:rPr lang="pt-BR" sz="20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View PDF</a:t>
            </a: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leva ao PDF no ReadCube.</a:t>
            </a:r>
          </a:p>
          <a:p>
            <a:pPr marL="533400" lvl="0" indent="-431800">
              <a:lnSpc>
                <a:spcPct val="100000"/>
              </a:lnSpc>
              <a:buClr>
                <a:schemeClr val="dk1"/>
              </a:buClr>
              <a:buSzPts val="2000"/>
              <a:buFont typeface="Arial"/>
              <a:buAutoNum type="arabicParenR"/>
            </a:pPr>
            <a:r>
              <a:rPr lang="pt-BR" sz="20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Add to Library</a:t>
            </a:r>
            <a:r>
              <a:rPr lang="pt-BR" sz="20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salva um resultado na ReadCube Cloud Library do usuário. </a:t>
            </a:r>
            <a:endParaRPr lang="pt-BR" sz="2000" dirty="0"/>
          </a:p>
          <a:p>
            <a:pPr marL="533400" lvl="0" indent="-431800">
              <a:lnSpc>
                <a:spcPct val="100000"/>
              </a:lnSpc>
              <a:buClr>
                <a:schemeClr val="dk1"/>
              </a:buClr>
              <a:buSzPts val="2000"/>
              <a:buFont typeface="Arial"/>
              <a:buAutoNum type="arabicParenR"/>
            </a:pPr>
            <a:r>
              <a:rPr lang="pt-BR" sz="20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Check 360 Link for Full Text</a:t>
            </a:r>
            <a:r>
              <a:rPr lang="pt-BR" sz="20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leva ao</a:t>
            </a:r>
            <a:r>
              <a:rPr lang="pt-BR" sz="20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portal de conteúdo da Research4Life para acessar o texto completo dos editores parceiros da Research4Life. </a:t>
            </a:r>
            <a:endParaRPr lang="pt-BR" sz="2000" dirty="0"/>
          </a:p>
        </p:txBody>
      </p:sp>
      <p:pic>
        <p:nvPicPr>
          <p:cNvPr id="228" name="Google Shape;228;p14"/>
          <p:cNvPicPr preferRelativeResize="0"/>
          <p:nvPr/>
        </p:nvPicPr>
        <p:blipFill rotWithShape="1">
          <a:blip r:embed="rId3">
            <a:alphaModFix/>
          </a:blip>
          <a:srcRect l="23330" t="31040" r="30812" b="49310"/>
          <a:stretch/>
        </p:blipFill>
        <p:spPr>
          <a:xfrm>
            <a:off x="2931087" y="5101420"/>
            <a:ext cx="6329826" cy="1377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6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7217229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t-BR" sz="333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Detalhes sobre um artigo na visualização completa</a:t>
            </a:r>
            <a:endParaRPr lang="pt-BR" dirty="0"/>
          </a:p>
        </p:txBody>
      </p:sp>
      <p:sp>
        <p:nvSpPr>
          <p:cNvPr id="235" name="Google Shape;235;p26"/>
          <p:cNvSpPr txBox="1">
            <a:spLocks noGrp="1"/>
          </p:cNvSpPr>
          <p:nvPr>
            <p:ph type="body" idx="1"/>
          </p:nvPr>
        </p:nvSpPr>
        <p:spPr>
          <a:xfrm>
            <a:off x="326571" y="2694214"/>
            <a:ext cx="4082143" cy="3820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Clique no título de um resultado para acessar a visualização completa do artigo, a fim de ver seu texto completo e exportar a citação.</a:t>
            </a:r>
          </a:p>
        </p:txBody>
      </p:sp>
      <p:pic>
        <p:nvPicPr>
          <p:cNvPr id="236" name="Google Shape;236;p26" descr="https://lh4.googleusercontent.com/85LWCR_3uGvFtUta_fvkrLqqerjF4zBoe6O3P3IEsL5iB2XsGryPetXlIsAKiInFGGRWm_w79j7myH-kQoXhMWqYHrftGwUlJXnsvjFNBl0ae6f2kAWVaZZRoZ_pli9_c30bl4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2628" y="1674534"/>
            <a:ext cx="7200900" cy="5031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7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935686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t-BR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Visualização de dados analíticos – um exemplo</a:t>
            </a:r>
          </a:p>
        </p:txBody>
      </p:sp>
      <p:sp>
        <p:nvSpPr>
          <p:cNvPr id="243" name="Google Shape;243;p27"/>
          <p:cNvSpPr txBox="1">
            <a:spLocks noGrp="1"/>
          </p:cNvSpPr>
          <p:nvPr>
            <p:ph type="body" idx="1"/>
          </p:nvPr>
        </p:nvSpPr>
        <p:spPr>
          <a:xfrm>
            <a:off x="1" y="1910444"/>
            <a:ext cx="11761560" cy="4653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0375" lvl="0" indent="-342900">
              <a:lnSpc>
                <a:spcPct val="100000"/>
              </a:lnSpc>
              <a:buClr>
                <a:schemeClr val="dk1"/>
              </a:buClr>
              <a:buSzPts val="2000"/>
            </a:pP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guia </a:t>
            </a:r>
            <a:r>
              <a:rPr lang="pt-BR" sz="20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Researchers </a:t>
            </a: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 coluna da esquerda exibe o número de publicações do </a:t>
            </a:r>
            <a:r>
              <a:rPr lang="pt-BR" sz="20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Dr. Mason </a:t>
            </a: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 suas citações.</a:t>
            </a:r>
          </a:p>
        </p:txBody>
      </p:sp>
      <p:pic>
        <p:nvPicPr>
          <p:cNvPr id="244" name="Google Shape;244;p27" descr="https://lh5.googleusercontent.com/6n4_ktmlmZGDDE9JMI1b0VBFpNgsTnvVcWcjf_MgHoPoKEHGb4IrwLPMNSjJ1kSHRqw2lBmQ6wMWrdY4Uz-XP3POd5osNVZ3f5b2D2fMWkwkMoav4HLzL57tVhidM9ijI0_S3g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437" y="2955471"/>
            <a:ext cx="9601776" cy="3608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8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935686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lvl="0">
              <a:buClr>
                <a:schemeClr val="dk1"/>
              </a:buClr>
              <a:buSzPts val="3200"/>
            </a:pPr>
            <a:r>
              <a:rPr lang="pt-BR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Visualização de dados analíticos – um exemplo</a:t>
            </a:r>
          </a:p>
        </p:txBody>
      </p:sp>
      <p:sp>
        <p:nvSpPr>
          <p:cNvPr id="251" name="Google Shape;251;p28"/>
          <p:cNvSpPr txBox="1">
            <a:spLocks noGrp="1"/>
          </p:cNvSpPr>
          <p:nvPr>
            <p:ph type="body" idx="1"/>
          </p:nvPr>
        </p:nvSpPr>
        <p:spPr>
          <a:xfrm>
            <a:off x="244929" y="3184073"/>
            <a:ext cx="4523013" cy="195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0375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 mesma coluna, a guia </a:t>
            </a:r>
            <a:r>
              <a:rPr lang="pt-BR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Source Titles </a:t>
            </a: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mostra as publicações do </a:t>
            </a:r>
            <a:r>
              <a:rPr lang="pt-BR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Dr. Mason </a:t>
            </a: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 suas citações por fonte.</a:t>
            </a:r>
          </a:p>
        </p:txBody>
      </p:sp>
      <p:pic>
        <p:nvPicPr>
          <p:cNvPr id="252" name="Google Shape;252;p28" descr="https://lh3.googleusercontent.com/KpL8d_W4HtnSRNMU6tA_xgy6sbxGPm24EnLUBBtFmhHljoYENyzwSitg1ibsUuVus_AfZHTGJLb931YFbZ9EbAsjWEsbFyq2uJPlksKFlPiFcmFkNHeDjJcmPUsQEl_E1PmMUR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7414" y="1910444"/>
            <a:ext cx="6422118" cy="4891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9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935686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t-BR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Dados analíticos por organização </a:t>
            </a:r>
            <a:endParaRPr lang="pt-BR" dirty="0"/>
          </a:p>
        </p:txBody>
      </p:sp>
      <p:sp>
        <p:nvSpPr>
          <p:cNvPr id="259" name="Google Shape;259;p29"/>
          <p:cNvSpPr txBox="1">
            <a:spLocks noGrp="1"/>
          </p:cNvSpPr>
          <p:nvPr>
            <p:ph type="body" idx="1"/>
          </p:nvPr>
        </p:nvSpPr>
        <p:spPr>
          <a:xfrm>
            <a:off x="0" y="1648848"/>
            <a:ext cx="4800600" cy="4370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0375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 </a:t>
            </a:r>
            <a:r>
              <a:rPr lang="pt-BR" sz="20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Dimensions </a:t>
            </a: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também pode ser usado para analisar o impacto da pesquisa de uma organização. </a:t>
            </a:r>
            <a:endParaRPr lang="pt-BR" dirty="0"/>
          </a:p>
          <a:p>
            <a:pPr marL="460375" lvl="0" indent="-342900">
              <a:lnSpc>
                <a:spcPct val="100000"/>
              </a:lnSpc>
              <a:buClr>
                <a:schemeClr val="dk1"/>
              </a:buClr>
              <a:buSzPts val="2000"/>
            </a:pP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Vá para </a:t>
            </a:r>
            <a:r>
              <a:rPr lang="pt-BR" sz="20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Research Organization </a:t>
            </a: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 lista de filtros na barra lateral à esquerda. </a:t>
            </a:r>
            <a:endParaRPr lang="pt-BR" dirty="0"/>
          </a:p>
          <a:p>
            <a:pPr marL="460375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Procure "</a:t>
            </a:r>
            <a:r>
              <a:rPr lang="pt-BR" sz="20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University of Zimbabwe"</a:t>
            </a: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selecione-a e clique em </a:t>
            </a:r>
            <a:r>
              <a:rPr lang="pt-BR" sz="20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Limit to</a:t>
            </a: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lang="pt-BR" dirty="0"/>
          </a:p>
          <a:p>
            <a:pPr marL="460375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 perfil da Universidade será apresentado. </a:t>
            </a:r>
            <a:endParaRPr lang="pt-BR" dirty="0"/>
          </a:p>
          <a:p>
            <a:pPr marL="460375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 perfil mostra o número de publicações, bolsas, patentes e ensaios clínicos atribuídos à Universidade.</a:t>
            </a:r>
          </a:p>
        </p:txBody>
      </p:sp>
      <p:pic>
        <p:nvPicPr>
          <p:cNvPr id="260" name="Google Shape;260;p29" descr="https://lh5.googleusercontent.com/90ghHUtEoI6sghe0egsBLmLUgQY5UAaZb2gTajzRb_5s_yNxyLe6F0v1_N6J5zSEh1lyaM0HMkgNMpXjphpn8dYuVWQj4LBmIRtEGu-_ktltafzKk_gE1-zwDXlp9ezcO7UuO7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29585" y="1994589"/>
            <a:ext cx="6709562" cy="4487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0"/>
          <p:cNvSpPr txBox="1">
            <a:spLocks noGrp="1"/>
          </p:cNvSpPr>
          <p:nvPr>
            <p:ph type="title"/>
          </p:nvPr>
        </p:nvSpPr>
        <p:spPr>
          <a:xfrm>
            <a:off x="146958" y="551522"/>
            <a:ext cx="813816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t-BR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Visualização analítica</a:t>
            </a:r>
          </a:p>
        </p:txBody>
      </p:sp>
      <p:sp>
        <p:nvSpPr>
          <p:cNvPr id="267" name="Google Shape;267;p30"/>
          <p:cNvSpPr txBox="1">
            <a:spLocks noGrp="1"/>
          </p:cNvSpPr>
          <p:nvPr>
            <p:ph type="body" idx="1"/>
          </p:nvPr>
        </p:nvSpPr>
        <p:spPr>
          <a:xfrm>
            <a:off x="146958" y="2330245"/>
            <a:ext cx="4800599" cy="398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60375" lvl="0" indent="-342900">
              <a:lnSpc>
                <a:spcPct val="100000"/>
              </a:lnSpc>
              <a:buClr>
                <a:schemeClr val="dk1"/>
              </a:buClr>
              <a:buSzPts val="1850"/>
            </a:pPr>
            <a:r>
              <a:rPr lang="pt-BR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 quadro de </a:t>
            </a:r>
            <a:r>
              <a:rPr lang="pt-BR" sz="22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Analytical Views</a:t>
            </a:r>
            <a:r>
              <a:rPr lang="pt-BR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pt-BR" sz="2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 barra lateral à direita, mostra uma série de indicadores para a Universidade, utilizando as publicações dos pesquisadores afiliados como substituto. </a:t>
            </a:r>
            <a:endParaRPr lang="pt-BR" dirty="0"/>
          </a:p>
        </p:txBody>
      </p:sp>
      <p:pic>
        <p:nvPicPr>
          <p:cNvPr id="268" name="Google Shape;268;p30" descr="https://lh5.googleusercontent.com/90ghHUtEoI6sghe0egsBLmLUgQY5UAaZb2gTajzRb_5s_yNxyLe6F0v1_N6J5zSEh1lyaM0HMkgNMpXjphpn8dYuVWQj4LBmIRtEGu-_ktltafzKk_gE1-zwDXlp9ezcO7UuO7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39660" y="2000124"/>
            <a:ext cx="6491902" cy="4306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1"/>
          <p:cNvSpPr txBox="1">
            <a:spLocks noGrp="1"/>
          </p:cNvSpPr>
          <p:nvPr>
            <p:ph type="title"/>
          </p:nvPr>
        </p:nvSpPr>
        <p:spPr>
          <a:xfrm>
            <a:off x="146958" y="551522"/>
            <a:ext cx="813816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t-BR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Visualização analítica – panorama</a:t>
            </a:r>
          </a:p>
        </p:txBody>
      </p:sp>
      <p:sp>
        <p:nvSpPr>
          <p:cNvPr id="275" name="Google Shape;275;p31"/>
          <p:cNvSpPr txBox="1">
            <a:spLocks noGrp="1"/>
          </p:cNvSpPr>
          <p:nvPr>
            <p:ph type="body" idx="1"/>
          </p:nvPr>
        </p:nvSpPr>
        <p:spPr>
          <a:xfrm>
            <a:off x="146958" y="2694039"/>
            <a:ext cx="4800599" cy="3625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60375" lvl="0" indent="-342900">
              <a:lnSpc>
                <a:spcPct val="100000"/>
              </a:lnSpc>
              <a:buClr>
                <a:schemeClr val="dk1"/>
              </a:buClr>
              <a:buSzPts val="1850"/>
            </a:pPr>
            <a:r>
              <a:rPr lang="pt-BR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Clique na guia </a:t>
            </a:r>
            <a:r>
              <a:rPr lang="pt-BR" sz="22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Overview </a:t>
            </a:r>
            <a:r>
              <a:rPr lang="pt-BR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para ver uma representação gráfica dos resultados e indicadores da Universidade.</a:t>
            </a:r>
          </a:p>
        </p:txBody>
      </p:sp>
      <p:pic>
        <p:nvPicPr>
          <p:cNvPr id="276" name="Google Shape;276;p31" descr="https://lh3.googleusercontent.com/q7lMPcNOs_uKsRWX8aX_4MSzY81L7uF1nC8wrGqlQLNlyFf24i9e1p7qihGU1ICftHWtOS-FxCtxF2TWsMvUYhIgcuc9BAuBKNKuMPJxGYaFT0UJRA7T30d6BF65WRUVNHjMRi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4180" y="1986116"/>
            <a:ext cx="6248891" cy="457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2"/>
          <p:cNvSpPr txBox="1">
            <a:spLocks noGrp="1"/>
          </p:cNvSpPr>
          <p:nvPr>
            <p:ph type="title"/>
          </p:nvPr>
        </p:nvSpPr>
        <p:spPr>
          <a:xfrm>
            <a:off x="146958" y="551522"/>
            <a:ext cx="7935685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t-BR" sz="333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Visualização analítica – áreas de pesquisa </a:t>
            </a:r>
            <a:endParaRPr lang="pt-BR" dirty="0"/>
          </a:p>
        </p:txBody>
      </p:sp>
      <p:sp>
        <p:nvSpPr>
          <p:cNvPr id="283" name="Google Shape;283;p32"/>
          <p:cNvSpPr txBox="1">
            <a:spLocks noGrp="1"/>
          </p:cNvSpPr>
          <p:nvPr>
            <p:ph type="body" idx="1"/>
          </p:nvPr>
        </p:nvSpPr>
        <p:spPr>
          <a:xfrm>
            <a:off x="146958" y="2595715"/>
            <a:ext cx="4800599" cy="372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60375" lvl="0" indent="-342900">
              <a:lnSpc>
                <a:spcPct val="100000"/>
              </a:lnSpc>
              <a:buClr>
                <a:schemeClr val="dk1"/>
              </a:buClr>
              <a:buSzPts val="1850"/>
            </a:pPr>
            <a:r>
              <a:rPr lang="pt-BR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Clique na guia </a:t>
            </a:r>
            <a:r>
              <a:rPr lang="pt-BR" sz="22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Fields of Research </a:t>
            </a:r>
            <a:r>
              <a:rPr lang="pt-BR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para ver a distribuição das atividades de pesquisa realizadas na Universidade.</a:t>
            </a:r>
          </a:p>
        </p:txBody>
      </p:sp>
      <p:pic>
        <p:nvPicPr>
          <p:cNvPr id="284" name="Google Shape;284;p32" descr="https://lh6.googleusercontent.com/LB88k35x1sgYn50KzZigj_aHzDjpw8WIkaJHz7I7EnLjBAQux0aBMW16gatDDirtp6BPFIPYARhfPQNxii2lMZymjjBhfbO5tr2mzXwWtt-on3aJKzNHSECGKCb5UUtVs5XrHY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48980" y="1976283"/>
            <a:ext cx="6936219" cy="4330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3"/>
          <p:cNvSpPr txBox="1">
            <a:spLocks noGrp="1"/>
          </p:cNvSpPr>
          <p:nvPr>
            <p:ph type="title"/>
          </p:nvPr>
        </p:nvSpPr>
        <p:spPr>
          <a:xfrm>
            <a:off x="146958" y="551522"/>
            <a:ext cx="813816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t-BR" sz="333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Visualização analítica – organizações de pesquisa </a:t>
            </a:r>
            <a:endParaRPr lang="pt-BR" dirty="0"/>
          </a:p>
        </p:txBody>
      </p:sp>
      <p:sp>
        <p:nvSpPr>
          <p:cNvPr id="291" name="Google Shape;291;p33"/>
          <p:cNvSpPr txBox="1">
            <a:spLocks noGrp="1"/>
          </p:cNvSpPr>
          <p:nvPr>
            <p:ph type="body" idx="1"/>
          </p:nvPr>
        </p:nvSpPr>
        <p:spPr>
          <a:xfrm>
            <a:off x="-128008" y="2615381"/>
            <a:ext cx="4474028" cy="373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60375" lvl="0" indent="-342900">
              <a:lnSpc>
                <a:spcPct val="100000"/>
              </a:lnSpc>
              <a:buClr>
                <a:schemeClr val="dk1"/>
              </a:buClr>
              <a:buSzPts val="1850"/>
            </a:pPr>
            <a:r>
              <a:rPr lang="pt-BR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Clique na guia </a:t>
            </a:r>
            <a:r>
              <a:rPr lang="pt-BR" sz="22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Research Organizations </a:t>
            </a:r>
            <a:r>
              <a:rPr lang="pt-BR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para ver as publicações e citações relacionadas à Universidade.</a:t>
            </a:r>
          </a:p>
        </p:txBody>
      </p:sp>
      <p:pic>
        <p:nvPicPr>
          <p:cNvPr id="292" name="Google Shape;292;p33" descr="https://lh3.googleusercontent.com/b61qRQOzqFgixdS1N3JxxAqHodk-b6D5qq162HGFxBWXCPBVuaWuyikF8OmLc27Fj9NI6J_5mIY-2tW2WOfRZJTdddbej47uRQxqNgQZLPV3l3HvTl78TSwbT_OIK5OgxdISkY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6020" y="1825151"/>
            <a:ext cx="7660469" cy="4020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0" y="420834"/>
            <a:ext cx="7707086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pt-BR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Objetivos de aprendizagem</a:t>
            </a:r>
          </a:p>
        </p:txBody>
      </p:sp>
      <p:sp>
        <p:nvSpPr>
          <p:cNvPr id="92" name="Google Shape;92;p2"/>
          <p:cNvSpPr txBox="1">
            <a:spLocks noGrp="1"/>
          </p:cNvSpPr>
          <p:nvPr>
            <p:ph type="body" idx="1"/>
          </p:nvPr>
        </p:nvSpPr>
        <p:spPr>
          <a:xfrm>
            <a:off x="554815" y="2014144"/>
            <a:ext cx="9613800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556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Utilizar as bases de dados </a:t>
            </a:r>
            <a:r>
              <a:rPr lang="pt-BR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Scopus </a:t>
            </a: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pt-BR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Dimensions </a:t>
            </a: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para pesquisar e analisar um tópico específico.</a:t>
            </a:r>
          </a:p>
          <a:p>
            <a:pPr marL="3556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Utilizar as bases de dados </a:t>
            </a:r>
            <a:r>
              <a:rPr lang="pt-BR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Scopus </a:t>
            </a: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pt-BR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Dimensions </a:t>
            </a: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para analisar o impacto da pesquisa feita por um pesquisador específico.</a:t>
            </a:r>
          </a:p>
          <a:p>
            <a:pPr marL="3556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Utilizar as bases de dados </a:t>
            </a:r>
            <a:r>
              <a:rPr lang="pt-BR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Scopus </a:t>
            </a: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pt-BR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Dimensions </a:t>
            </a: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para analisar o impacto da pesquisa feita por uma organização.</a:t>
            </a:r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4050" y="5012700"/>
            <a:ext cx="2767950" cy="184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4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478486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t-BR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Visualização analítica – bolsas</a:t>
            </a:r>
          </a:p>
        </p:txBody>
      </p:sp>
      <p:sp>
        <p:nvSpPr>
          <p:cNvPr id="299" name="Google Shape;299;p34"/>
          <p:cNvSpPr txBox="1">
            <a:spLocks noGrp="1"/>
          </p:cNvSpPr>
          <p:nvPr>
            <p:ph type="body" idx="1"/>
          </p:nvPr>
        </p:nvSpPr>
        <p:spPr>
          <a:xfrm>
            <a:off x="146958" y="1796143"/>
            <a:ext cx="5404756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60375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Char char="●"/>
            </a:pPr>
            <a:r>
              <a:rPr lang="pt-BR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 Dimensions oferece acesso a informações sobre o financiamento da pesquisa feita na Universidade. </a:t>
            </a:r>
            <a:endParaRPr lang="pt-BR" dirty="0"/>
          </a:p>
          <a:p>
            <a:pPr marL="460375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Char char="●"/>
            </a:pPr>
            <a:r>
              <a:rPr lang="pt-BR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Clique em </a:t>
            </a:r>
            <a:r>
              <a:rPr lang="pt-BR" sz="22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Grants </a:t>
            </a:r>
            <a:r>
              <a:rPr lang="pt-BR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 perfil da organização para ver um panorama das atividades de pesquisa e suas fontes de financiamento.</a:t>
            </a:r>
          </a:p>
        </p:txBody>
      </p:sp>
      <p:pic>
        <p:nvPicPr>
          <p:cNvPr id="300" name="Google Shape;300;p34" descr="https://lh6.googleusercontent.com/Yl5Mx6pode7hWjCQUTJ-Lh3jQiLknKNJ3xXxL4OnGaoD_Y_zrz6Qgrf_2w6681rDo0Wyyhao1oblQDZQlI6QF2LpAzcsnKUGMq10FqN0YrhPCT29-SGfar1LRz8aagByYOmgC-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4076" y="1796143"/>
            <a:ext cx="6361399" cy="4539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5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8131629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t-BR" sz="4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Resumo</a:t>
            </a:r>
            <a:endParaRPr lang="pt-BR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7" name="Google Shape;307;p35"/>
          <p:cNvSpPr txBox="1">
            <a:spLocks noGrp="1"/>
          </p:cNvSpPr>
          <p:nvPr>
            <p:ph type="body" idx="1"/>
          </p:nvPr>
        </p:nvSpPr>
        <p:spPr>
          <a:xfrm>
            <a:off x="212270" y="1796144"/>
            <a:ext cx="11462659" cy="488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Tanto o </a:t>
            </a:r>
            <a:r>
              <a:rPr lang="pt-BR" sz="20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Scopus </a:t>
            </a: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como </a:t>
            </a:r>
            <a:r>
              <a:rPr lang="pt-BR" sz="20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Dimensions </a:t>
            </a: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apresentam o perfil geral da produção de um pesquisador ou organização, com base em um conjunto de indicadores bibliométricos. </a:t>
            </a:r>
            <a:endParaRPr lang="pt-BR" dirty="0"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Os indicadores são apresentados em um formato de fácil visualização, com muitos gráficos e imagens, e são fáceis de entender. </a:t>
            </a:r>
            <a:endParaRPr lang="pt-BR" dirty="0"/>
          </a:p>
          <a:p>
            <a:pPr lvl="0">
              <a:buClr>
                <a:schemeClr val="dk1"/>
              </a:buClr>
            </a:pP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Além dos dados sobre as  publicações, o </a:t>
            </a:r>
            <a:r>
              <a:rPr lang="pt-BR" sz="20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Dimensions </a:t>
            </a: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oferece acesso fácil a informações sobre bolsas, patentes, ensaios clínicos e documentos de políticas. Isto aumenta a profundidade da análise do impacto da pesquisa realizada. </a:t>
            </a:r>
            <a:endParaRPr lang="pt-BR" dirty="0"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Os resultados obtidos com o </a:t>
            </a:r>
            <a:r>
              <a:rPr lang="pt-BR" sz="20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Scopus </a:t>
            </a: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 </a:t>
            </a:r>
            <a:r>
              <a:rPr lang="pt-BR" sz="20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Dimensions </a:t>
            </a: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podem ajudar os usuários a: </a:t>
            </a:r>
            <a:endParaRPr lang="pt-BR" dirty="0"/>
          </a:p>
          <a:p>
            <a:pPr marL="914400" lvl="1" indent="-355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encontrar colaboradores para a pesquisa, isto é, com quem colaborar e sobre que assunto, </a:t>
            </a:r>
            <a:endParaRPr lang="pt-BR" dirty="0"/>
          </a:p>
          <a:p>
            <a:pPr marL="914400" lvl="1" indent="-355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preparar-se para avaliar a pesquisa de um pesquisador ou organização, </a:t>
            </a:r>
            <a:endParaRPr lang="pt-BR" dirty="0"/>
          </a:p>
          <a:p>
            <a:pPr marL="914400" lvl="1" indent="-355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desenvolver políticas com base nos dados apresentados. </a:t>
            </a:r>
            <a:endParaRPr lang="pt-B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727b3dbef2_0_81"/>
          <p:cNvSpPr txBox="1">
            <a:spLocks noGrp="1"/>
          </p:cNvSpPr>
          <p:nvPr>
            <p:ph type="title"/>
          </p:nvPr>
        </p:nvSpPr>
        <p:spPr>
          <a:xfrm>
            <a:off x="0" y="791552"/>
            <a:ext cx="82035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pt-BR" noProof="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Você está convidado a:</a:t>
            </a:r>
          </a:p>
        </p:txBody>
      </p:sp>
      <p:sp>
        <p:nvSpPr>
          <p:cNvPr id="525" name="Google Shape;525;g727b3dbef2_0_81"/>
          <p:cNvSpPr txBox="1">
            <a:spLocks noGrp="1"/>
          </p:cNvSpPr>
          <p:nvPr>
            <p:ph type="body" idx="1"/>
          </p:nvPr>
        </p:nvSpPr>
        <p:spPr>
          <a:xfrm>
            <a:off x="656075" y="2112344"/>
            <a:ext cx="9916800" cy="356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pt-BR" sz="2000" noProof="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Visitar-nos em </a:t>
            </a:r>
            <a:r>
              <a:rPr lang="pt-BR" sz="2000" u="sng" noProof="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www.research4life.org</a:t>
            </a:r>
            <a:endParaRPr lang="pt-BR" sz="2000" noProof="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pt-BR" sz="2000" noProof="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Entrar em contato através de </a:t>
            </a:r>
            <a:r>
              <a:rPr lang="pt-BR" sz="2000" noProof="0" dirty="0">
                <a:solidFill>
                  <a:srgbClr val="586F7C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/>
              </a:rPr>
              <a:t>r4l@research4life.org </a:t>
            </a:r>
            <a:endParaRPr lang="pt-BR" sz="2000" noProof="0"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indent="-317500">
              <a:lnSpc>
                <a:spcPct val="150000"/>
              </a:lnSpc>
              <a:spcBef>
                <a:spcPts val="0"/>
              </a:spcBef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pt-BR" sz="2000" noProof="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Informar-se sobre outros materiais </a:t>
            </a:r>
            <a:r>
              <a:rPr lang="pt-BR" sz="200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didáticos [</a:t>
            </a:r>
            <a:r>
              <a:rPr lang="pt-BR" sz="20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www.research4life.org/training</a:t>
            </a:r>
            <a:r>
              <a:rPr lang="pt-BR" sz="2000" noProof="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</a:p>
          <a:p>
            <a:pPr lvl="0" indent="-317500">
              <a:lnSpc>
                <a:spcPct val="150000"/>
              </a:lnSpc>
              <a:spcBef>
                <a:spcPts val="0"/>
              </a:spcBef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pt-BR" sz="2000" noProof="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Assinar o boletim da Research4Life [</a:t>
            </a:r>
            <a:r>
              <a:rPr lang="pt-BR" sz="20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</a:rPr>
              <a:t>www.research4life.org/newsletter</a:t>
            </a:r>
            <a:r>
              <a:rPr lang="pt-BR" sz="2000" noProof="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</a:p>
          <a:p>
            <a:pPr lvl="0" indent="-317500">
              <a:lnSpc>
                <a:spcPct val="150000"/>
              </a:lnSpc>
              <a:spcBef>
                <a:spcPts val="0"/>
              </a:spcBef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pt-BR" sz="2000" noProof="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Conferir os vídeos da Research4Life [</a:t>
            </a:r>
            <a:r>
              <a:rPr lang="pt-BR" sz="200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</a:rPr>
              <a:t>https://bit.ly/2w3CU5C</a:t>
            </a:r>
            <a:r>
              <a:rPr lang="pt-BR" sz="2000" noProof="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pt-BR" sz="2000" noProof="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Seguir-nos no Twitter @r4lpartnership e </a:t>
            </a:r>
            <a:r>
              <a:rPr lang="pt-BR" sz="2000" noProof="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0"/>
                  </a:ext>
                </a:extLst>
              </a:rPr>
              <a:t>Facebook</a:t>
            </a:r>
            <a:r>
              <a:rPr lang="pt-BR" sz="2000" noProof="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0"/>
                  </a:ext>
                </a:extLst>
              </a:rPr>
              <a:t> </a:t>
            </a:r>
            <a:r>
              <a:rPr lang="pt-BR" sz="2000" noProof="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@R4Lpartnership.</a:t>
            </a:r>
            <a:endParaRPr lang="pt-BR" sz="2000" noProof="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959094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5050" y="6158249"/>
            <a:ext cx="1523874" cy="633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80294" y="6217682"/>
            <a:ext cx="1962613" cy="51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87741" y="6128240"/>
            <a:ext cx="1612438" cy="693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80643" y="6191271"/>
            <a:ext cx="1468376" cy="567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029499" y="6163201"/>
            <a:ext cx="1468374" cy="624061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1"/>
          <p:cNvSpPr/>
          <p:nvPr/>
        </p:nvSpPr>
        <p:spPr>
          <a:xfrm>
            <a:off x="1100187" y="2411889"/>
            <a:ext cx="9298800" cy="3447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 b="0" i="0" u="none" strike="noStrike" cap="none" dirty="0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  <a:t>Para mais informações sobre a Research4Life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lang="pt-BR" sz="3000" b="0" i="0" u="none" strike="noStrike" cap="none" dirty="0">
              <a:solidFill>
                <a:srgbClr val="F8981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t-BR" sz="3000" b="0" i="0" u="sng" strike="noStrike" cap="none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8"/>
              </a:rPr>
              <a:t>www.research4life.org</a:t>
            </a:r>
            <a:endParaRPr lang="pt-BR" sz="3000" b="0" i="0" u="none" strike="noStrike" cap="none" dirty="0">
              <a:solidFill>
                <a:srgbClr val="00489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br>
              <a:rPr lang="pt-BR" sz="3000" b="0" i="0" u="none" strike="noStrike" cap="none" dirty="0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pt-BR" sz="3000" b="0" i="0" u="sng" strike="noStrike" cap="none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9"/>
              </a:rPr>
              <a:t>r4l@research4life.org </a:t>
            </a:r>
            <a:endParaRPr lang="pt-BR" sz="3000" b="0" i="0" u="none" strike="noStrike" cap="none" dirty="0">
              <a:solidFill>
                <a:srgbClr val="00489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lang="pt-BR" sz="2000" b="0" i="0" u="none" strike="noStrike" cap="none" dirty="0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pt-BR" sz="2000" b="0" i="0" u="none" strike="noStrike" cap="none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pt-BR" sz="1400" b="0" i="0" u="none" strike="noStrike" cap="none" dirty="0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lang="pt-BR" sz="1400" b="0" i="0" u="none" strike="noStrike" cap="none" dirty="0">
              <a:solidFill>
                <a:srgbClr val="F8981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6" name="Google Shape;536;p1"/>
          <p:cNvSpPr txBox="1"/>
          <p:nvPr/>
        </p:nvSpPr>
        <p:spPr>
          <a:xfrm>
            <a:off x="-2" y="5674296"/>
            <a:ext cx="12192000" cy="369300"/>
          </a:xfrm>
          <a:prstGeom prst="rect">
            <a:avLst/>
          </a:prstGeom>
          <a:solidFill>
            <a:srgbClr val="586F7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Research4Life é uma parceria público-privada de cinco programas:</a:t>
            </a:r>
          </a:p>
        </p:txBody>
      </p:sp>
    </p:spTree>
    <p:extLst>
      <p:ext uri="{BB962C8B-B14F-4D97-AF65-F5344CB8AC3E}">
        <p14:creationId xmlns:p14="http://schemas.microsoft.com/office/powerpoint/2010/main" val="3084348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pt-BR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Introdução às bases de dados de citações</a:t>
            </a:r>
          </a:p>
        </p:txBody>
      </p:sp>
      <p:sp>
        <p:nvSpPr>
          <p:cNvPr id="100" name="Google Shape;100;p3"/>
          <p:cNvSpPr txBox="1">
            <a:spLocks noGrp="1"/>
          </p:cNvSpPr>
          <p:nvPr>
            <p:ph type="body" idx="1"/>
          </p:nvPr>
        </p:nvSpPr>
        <p:spPr>
          <a:xfrm>
            <a:off x="-1" y="1709530"/>
            <a:ext cx="11759381" cy="453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Scopus </a:t>
            </a: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pt-BR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Dimensions</a:t>
            </a:r>
            <a:r>
              <a:rPr lang="pt-BR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lang="pt-BR" dirty="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t-BR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Estas bases de dados são utilizadas na análise do impacto da pesquisa feita por pesquisadores e organizações. </a:t>
            </a:r>
            <a:endParaRPr lang="pt-BR" dirty="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t-BR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 acesso à </a:t>
            </a:r>
            <a:r>
              <a:rPr lang="pt-BR" sz="22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Scopus</a:t>
            </a:r>
            <a:r>
              <a:rPr lang="pt-BR" sz="2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requer uma assinatura, e está disponível para certos países e instituições da Research4Life. </a:t>
            </a:r>
            <a:endParaRPr lang="pt-BR" dirty="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t-BR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 conteúdo básico do </a:t>
            </a:r>
            <a:r>
              <a:rPr lang="pt-BR" sz="22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Dimensions</a:t>
            </a:r>
            <a:r>
              <a:rPr lang="pt-BR" sz="22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está disponível gratuitamente a qualquer pessoa para uso individual não comercial, mas uma assinatura é necessária para os níveis avançados de acesso. </a:t>
            </a:r>
            <a:endParaRPr lang="pt-BR" dirty="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t-BR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 </a:t>
            </a:r>
            <a:r>
              <a:rPr lang="pt-BR" sz="22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Dimensions Plus </a:t>
            </a:r>
            <a:r>
              <a:rPr lang="pt-BR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está disponível através da Research4Life para todas as organizações-membro. </a:t>
            </a:r>
          </a:p>
          <a:p>
            <a:pPr lvl="0">
              <a:lnSpc>
                <a:spcPct val="100000"/>
              </a:lnSpc>
              <a:buClr>
                <a:schemeClr val="dk1"/>
              </a:buClr>
            </a:pPr>
            <a:r>
              <a:rPr lang="pt-BR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Para acessar estas bases de dados, visite as “</a:t>
            </a:r>
            <a:r>
              <a:rPr lang="pt-BR" sz="22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Databases</a:t>
            </a:r>
            <a:r>
              <a:rPr lang="pt-BR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" listadas no programa individual da Research4Life. </a:t>
            </a: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0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82164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t-BR" sz="3330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O que é o Scopus e para que serve? </a:t>
            </a:r>
            <a:endParaRPr lang="pt-BR" dirty="0"/>
          </a:p>
        </p:txBody>
      </p:sp>
      <p:sp>
        <p:nvSpPr>
          <p:cNvPr id="106" name="Google Shape;106;p40"/>
          <p:cNvSpPr txBox="1">
            <a:spLocks noGrp="1"/>
          </p:cNvSpPr>
          <p:nvPr>
            <p:ph type="body" idx="1"/>
          </p:nvPr>
        </p:nvSpPr>
        <p:spPr>
          <a:xfrm>
            <a:off x="201859" y="1883552"/>
            <a:ext cx="11092543" cy="4522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pt-BR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 </a:t>
            </a:r>
            <a:r>
              <a:rPr lang="pt-BR" sz="22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Scopus </a:t>
            </a:r>
            <a:r>
              <a:rPr lang="pt-BR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é uma base de dados de resumos e citações da literatura submetida à revisão por pares, como revistas científicas, livros e atas de conferências. </a:t>
            </a:r>
            <a:endParaRPr lang="pt-BR" dirty="0"/>
          </a:p>
          <a:p>
            <a:pPr marL="3556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pt-BR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É oferecido pela </a:t>
            </a:r>
            <a:r>
              <a:rPr lang="pt-BR" sz="22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Elsevier</a:t>
            </a:r>
            <a:r>
              <a:rPr lang="pt-BR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estando disponível online por assinatura. </a:t>
            </a:r>
            <a:endParaRPr lang="pt-BR" dirty="0"/>
          </a:p>
          <a:p>
            <a:pPr marL="3556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pt-BR" sz="2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 </a:t>
            </a:r>
            <a:r>
              <a:rPr lang="pt-BR" sz="2200" b="1" i="1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Scopus</a:t>
            </a:r>
            <a:r>
              <a:rPr lang="pt-BR" sz="2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tem </a:t>
            </a:r>
            <a:r>
              <a:rPr lang="pt-BR" sz="2200" u="sng" dirty="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mais de 70 milhões de itens com mais de 22.800 títulos em série e 150.000 títulos de livros de 5.000 editoras.</a:t>
            </a:r>
            <a:endParaRPr lang="pt-BR" dirty="0"/>
          </a:p>
          <a:p>
            <a:pPr marL="3556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pt-BR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Abrange a área científica, técnica, médica e de ciências sociais, assim como artes e civilizações. </a:t>
            </a:r>
            <a:endParaRPr lang="pt-BR" dirty="0"/>
          </a:p>
          <a:p>
            <a:pPr marL="3556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pt-BR" sz="22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base de dados também permite aos usuários realizar análises bibliométricas e de tendências históricas. </a:t>
            </a:r>
            <a:endParaRPr lang="pt-BR" dirty="0"/>
          </a:p>
          <a:p>
            <a:pPr marL="355600" lvl="0" indent="-203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endParaRPr lang="pt-BR"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82164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pt-BR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Pesquisa da literatura no Scopus </a:t>
            </a:r>
            <a:endParaRPr lang="pt-BR" dirty="0"/>
          </a:p>
        </p:txBody>
      </p:sp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125186" y="1731625"/>
            <a:ext cx="11802275" cy="1552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 </a:t>
            </a:r>
            <a:r>
              <a:rPr lang="pt-BR" sz="20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Scopus </a:t>
            </a: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pode ser usado para fazer buscas na literatura sobre um tema de pesquisa. </a:t>
            </a:r>
            <a:endParaRPr lang="pt-BR" dirty="0"/>
          </a:p>
          <a:p>
            <a:pPr marL="3556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Por exemplo, a figura abaixo mostra uma pesquisa sobre "</a:t>
            </a:r>
            <a:r>
              <a:rPr lang="pt-BR" sz="20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produção de milho</a:t>
            </a: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" especificamente no "</a:t>
            </a:r>
            <a:r>
              <a:rPr lang="pt-BR" sz="20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Zimbabwe"</a:t>
            </a:r>
            <a:r>
              <a:rPr lang="pt-BR" sz="20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combinada com um operador booleano (AND), para assegurar que os resultados da pesquisa incluam ambos os termos. </a:t>
            </a:r>
            <a:endParaRPr lang="pt-BR" dirty="0"/>
          </a:p>
        </p:txBody>
      </p:sp>
      <p:pic>
        <p:nvPicPr>
          <p:cNvPr id="113" name="Google Shape;113;p4" descr="https://lh6.googleusercontent.com/mIePZTNYNrlcqvr6ZOIOwRBUSJcysQ8fVsA84wCt06ySacq_pTL_0o1pxynau6C23h1Uf59ZHA8dZf8Vavb4CAF0jAlICIInMfzii0cWrtLCLrYzao2h8bjydZcnbwF4sfowpS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6206" y="3785419"/>
            <a:ext cx="7020233" cy="2783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27b3dbef2_0_52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3700"/>
              <a:buNone/>
            </a:pPr>
            <a:r>
              <a:rPr lang="pt-BR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Limitar os resultados da pesquisa no Scopus</a:t>
            </a:r>
          </a:p>
        </p:txBody>
      </p:sp>
      <p:sp>
        <p:nvSpPr>
          <p:cNvPr id="119" name="Google Shape;119;g727b3dbef2_0_52"/>
          <p:cNvSpPr txBox="1">
            <a:spLocks noGrp="1"/>
          </p:cNvSpPr>
          <p:nvPr>
            <p:ph type="body" idx="1"/>
          </p:nvPr>
        </p:nvSpPr>
        <p:spPr>
          <a:xfrm>
            <a:off x="0" y="1924495"/>
            <a:ext cx="11919857" cy="4737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pesquisa também pode ser limitada por intervalo de tempo e pelo tipo de documento: por exemplo, "</a:t>
            </a:r>
            <a:r>
              <a:rPr lang="pt-BR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 2015 até o presente</a:t>
            </a: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" e "</a:t>
            </a:r>
            <a:r>
              <a:rPr lang="pt-BR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artigo</a:t>
            </a: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". </a:t>
            </a:r>
            <a:endParaRPr lang="pt-BR" dirty="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pt-B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Estas opções limitam a busca, permitindo encontrar os resultados mais relevantes. </a:t>
            </a:r>
            <a:endParaRPr lang="pt-BR" dirty="0"/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pt-BR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0" name="Google Shape;120;g727b3dbef2_0_52" descr="https://lh5.googleusercontent.com/-fDbFEj6Y3-lxWQ2za6lOK_2IdVFism8_AzzEYHboo3IkN9DQxlu6ANugkVZh2KjwddNEqL5q9TAXILlOZmTRrLaq5eFR_X-pqCI8at-u7IcJUoyEr_xJXg5ViXw7UeU_YOG8R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2266" y="3769699"/>
            <a:ext cx="6555324" cy="2709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7837714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3700"/>
              <a:buNone/>
            </a:pPr>
            <a:r>
              <a:rPr lang="pt-BR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Exportar, salvar e enviar citações por e-mail</a:t>
            </a:r>
          </a:p>
        </p:txBody>
      </p:sp>
      <p:sp>
        <p:nvSpPr>
          <p:cNvPr id="126" name="Google Shape;126;p5"/>
          <p:cNvSpPr txBox="1">
            <a:spLocks noGrp="1"/>
          </p:cNvSpPr>
          <p:nvPr>
            <p:ph type="body" idx="1"/>
          </p:nvPr>
        </p:nvSpPr>
        <p:spPr>
          <a:xfrm>
            <a:off x="216309" y="1823270"/>
            <a:ext cx="4996542" cy="46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imagem à direita mostra o resultado da pesquisa acima. </a:t>
            </a:r>
            <a:endParaRPr lang="pt-BR" sz="1600" dirty="0"/>
          </a:p>
          <a:p>
            <a:pPr marL="5334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lphaUcPeriod"/>
            </a:pPr>
            <a:r>
              <a:rPr lang="pt-BR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Ao selecionar a casa ao lado do título de um item você pode realizar outras ações, como exportar os resultados. </a:t>
            </a:r>
            <a:endParaRPr lang="pt-BR" sz="1600" dirty="0"/>
          </a:p>
          <a:p>
            <a:pPr marL="876300" lvl="1" indent="-3429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pt-BR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Clique nos links correspondentes acima da lista de resultados para imprimir, salvar/fazer download ou enviar por e-mail os documentos selecionados. </a:t>
            </a:r>
            <a:endParaRPr lang="pt-BR" sz="1600" dirty="0"/>
          </a:p>
          <a:p>
            <a:pPr marL="5334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lphaUcPeriod"/>
            </a:pPr>
            <a:r>
              <a:rPr lang="pt-BR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exportação permite enviar os itens selecionados a sistemas de gerenciamento da bibliografia, como </a:t>
            </a:r>
            <a:r>
              <a:rPr lang="pt-BR" sz="16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Mendeley, RefWorks</a:t>
            </a:r>
            <a:r>
              <a:rPr lang="pt-BR" sz="16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pt-BR" sz="16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EndNote </a:t>
            </a:r>
            <a:r>
              <a:rPr lang="pt-BR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pt-BR" sz="16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pt-BR" sz="16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BibTeX</a:t>
            </a:r>
            <a:r>
              <a:rPr lang="pt-BR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lang="pt-BR" sz="1600" dirty="0"/>
          </a:p>
          <a:p>
            <a:pPr marL="914400" lvl="1" indent="-3556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pt-BR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Criando alertas e </a:t>
            </a:r>
            <a:r>
              <a:rPr lang="pt-BR" sz="16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feeds</a:t>
            </a:r>
            <a:r>
              <a:rPr lang="pt-BR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você pode se manter atualizado sobre um tema específico.</a:t>
            </a:r>
          </a:p>
        </p:txBody>
      </p:sp>
      <p:pic>
        <p:nvPicPr>
          <p:cNvPr id="127" name="Google Shape;127;p5" descr="https://lh5.googleusercontent.com/QerzO7mhhN3CYBjo_cxJ73x_nQWV0Hg8EF7hkQ6BK93dRPU44EIWP4V_ueJsfX4m_bfqoAh8M1r1P1NjKbcI7p9f2s4PJ80zvv-edsUDXoG6prvCg8hJeyKLbX8CjYrpqKl6sd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5561" y="2127713"/>
            <a:ext cx="6027174" cy="435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7837714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3700"/>
              <a:buNone/>
            </a:pPr>
            <a:r>
              <a:rPr lang="pt-BR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Refinar e analisar os resultados </a:t>
            </a:r>
            <a:endParaRPr lang="pt-BR" dirty="0"/>
          </a:p>
        </p:txBody>
      </p:sp>
      <p:sp>
        <p:nvSpPr>
          <p:cNvPr id="133" name="Google Shape;133;p6"/>
          <p:cNvSpPr txBox="1">
            <a:spLocks noGrp="1"/>
          </p:cNvSpPr>
          <p:nvPr>
            <p:ph type="body" idx="1"/>
          </p:nvPr>
        </p:nvSpPr>
        <p:spPr>
          <a:xfrm>
            <a:off x="186813" y="2006138"/>
            <a:ext cx="4996542" cy="46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4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lphaUcPeriod" startAt="3"/>
            </a:pP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Há mais opções para limitar os resultados em </a:t>
            </a:r>
            <a:r>
              <a:rPr lang="pt-BR" sz="1800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Refine results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no lado esquerdo da página. </a:t>
            </a:r>
            <a:endParaRPr lang="pt-BR" sz="1800" dirty="0"/>
          </a:p>
          <a:p>
            <a:pPr marL="876300" lvl="1" indent="-3429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As opções incluem nome do autor, área temática, título da fonte, afiliação, patrocinador e país/território, entre outras.</a:t>
            </a:r>
            <a:endParaRPr lang="pt-BR" sz="1800" dirty="0"/>
          </a:p>
          <a:p>
            <a:pPr marL="76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D. Clique em </a:t>
            </a:r>
            <a:r>
              <a:rPr lang="pt-BR" sz="1800" b="1" i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Analyze search results </a:t>
            </a:r>
            <a:r>
              <a:rPr lang="pt-BR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para obter uma análise aprofundada do resultado da pesquisa, para identificar quaisquer tendências no tópico pesquisado. </a:t>
            </a:r>
            <a:endParaRPr lang="pt-BR" sz="1800" dirty="0"/>
          </a:p>
        </p:txBody>
      </p:sp>
      <p:pic>
        <p:nvPicPr>
          <p:cNvPr id="134" name="Google Shape;134;p6" descr="https://lh5.googleusercontent.com/QerzO7mhhN3CYBjo_cxJ73x_nQWV0Hg8EF7hkQ6BK93dRPU44EIWP4V_ueJsfX4m_bfqoAh8M1r1P1NjKbcI7p9f2s4PJ80zvv-edsUDXoG6prvCg8hJeyKLbX8CjYrpqKl6sd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7632" y="1868129"/>
            <a:ext cx="6332587" cy="4538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69FE739999C447A76F1EF8B3FD66E4" ma:contentTypeVersion="13" ma:contentTypeDescription="Create a new document." ma:contentTypeScope="" ma:versionID="63c67376724b600441e7a1a2ca9761a8">
  <xsd:schema xmlns:xsd="http://www.w3.org/2001/XMLSchema" xmlns:xs="http://www.w3.org/2001/XMLSchema" xmlns:p="http://schemas.microsoft.com/office/2006/metadata/properties" xmlns:ns3="4655c133-e14e-4d88-8fbc-c3b347145ec5" xmlns:ns4="64ced670-a384-4657-ba0f-fc07d30f5a44" targetNamespace="http://schemas.microsoft.com/office/2006/metadata/properties" ma:root="true" ma:fieldsID="6e6f71b9e16a20e6e380905fa475fa86" ns3:_="" ns4:_="">
    <xsd:import namespace="4655c133-e14e-4d88-8fbc-c3b347145ec5"/>
    <xsd:import namespace="64ced670-a384-4657-ba0f-fc07d30f5a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55c133-e14e-4d88-8fbc-c3b347145e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ced670-a384-4657-ba0f-fc07d30f5a4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F478CC-1A1C-4E1C-892B-CF8EA3126C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3CF47E-FF0F-4E93-B48E-A133C1A3087C}">
  <ds:schemaRefs>
    <ds:schemaRef ds:uri="64ced670-a384-4657-ba0f-fc07d30f5a44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4655c133-e14e-4d88-8fbc-c3b347145ec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4325771-FC83-400E-959E-AEE4CE6BAC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55c133-e14e-4d88-8fbc-c3b347145ec5"/>
    <ds:schemaRef ds:uri="64ced670-a384-4657-ba0f-fc07d30f5a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2917</TotalTime>
  <Words>2494</Words>
  <Application>Microsoft Office PowerPoint</Application>
  <PresentationFormat>Widescreen</PresentationFormat>
  <Paragraphs>191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Open Sans</vt:lpstr>
      <vt:lpstr>Calibri</vt:lpstr>
      <vt:lpstr>Arial</vt:lpstr>
      <vt:lpstr>Trebuchet MS</vt:lpstr>
      <vt:lpstr>Gill Sans</vt:lpstr>
      <vt:lpstr>Simple Light</vt:lpstr>
      <vt:lpstr> NAVEGAÇÃO E PESQUISA POR DISCIPLINA</vt:lpstr>
      <vt:lpstr>Resumo</vt:lpstr>
      <vt:lpstr>Objetivos de aprendizagem</vt:lpstr>
      <vt:lpstr>Introdução às bases de dados de citações</vt:lpstr>
      <vt:lpstr>O que é o Scopus e para que serve? </vt:lpstr>
      <vt:lpstr>Pesquisa da literatura no Scopus </vt:lpstr>
      <vt:lpstr>Limitar os resultados da pesquisa no Scopus</vt:lpstr>
      <vt:lpstr>Exportar, salvar e enviar citações por e-mail</vt:lpstr>
      <vt:lpstr>Refinar e analisar os resultados </vt:lpstr>
      <vt:lpstr>Análise de citações por autor </vt:lpstr>
      <vt:lpstr>Exemplo de pesquisa de autor no Scopus</vt:lpstr>
      <vt:lpstr>Exemplo de vários resultados para um mesmo autor</vt:lpstr>
      <vt:lpstr>Detalhes do autor no Scopus</vt:lpstr>
      <vt:lpstr>Detalhes sobre o autor no Scopus</vt:lpstr>
      <vt:lpstr>Analisar a produção do autor</vt:lpstr>
      <vt:lpstr>Análise de citações por organização</vt:lpstr>
      <vt:lpstr>Detalhes sobre afiliação no Scopus </vt:lpstr>
      <vt:lpstr>O que é o Dimensions e para que serve? </vt:lpstr>
      <vt:lpstr>Pesquisa da literatura no Dimensions</vt:lpstr>
      <vt:lpstr>Resultado de pesquisa após a aplicação de filtros</vt:lpstr>
      <vt:lpstr>Links/ícones abaixo de um resultado</vt:lpstr>
      <vt:lpstr>Detalhes sobre um artigo na visualização completa</vt:lpstr>
      <vt:lpstr>Visualização de dados analíticos – um exemplo</vt:lpstr>
      <vt:lpstr>Visualização de dados analíticos – um exemplo</vt:lpstr>
      <vt:lpstr>Dados analíticos por organização </vt:lpstr>
      <vt:lpstr>Visualização analítica</vt:lpstr>
      <vt:lpstr>Visualização analítica – panorama</vt:lpstr>
      <vt:lpstr>Visualização analítica – áreas de pesquisa </vt:lpstr>
      <vt:lpstr>Visualização analítica – organizações de pesquisa </vt:lpstr>
      <vt:lpstr>Visualização analítica – bolsas</vt:lpstr>
      <vt:lpstr>Resumo</vt:lpstr>
      <vt:lpstr>Você está convidado a: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DISCIPLINE-SPECIFIC BROWSING AND SEARCHING</dc:title>
  <dc:creator>DeepL Translator</dc:creator>
  <cp:lastModifiedBy>Pereira dos Santos, Ms. Eliane (WDC)</cp:lastModifiedBy>
  <cp:revision>50</cp:revision>
  <dcterms:created xsi:type="dcterms:W3CDTF">2020-02-14T15:04:15Z</dcterms:created>
  <dcterms:modified xsi:type="dcterms:W3CDTF">2020-12-15T17:57:15Z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Research4Life.M1.Lesson1.1_Scientific landscape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8</vt:lpwstr>
  </property>
  <property fmtid="{D5CDD505-2E9C-101B-9397-08002B2CF9AE}" pid="5" name="ArticulateGUID">
    <vt:lpwstr>27A879D7-636B-46C0-8BBC-F616356EFAB9</vt:lpwstr>
  </property>
  <property fmtid="{D5CDD505-2E9C-101B-9397-08002B2CF9AE}" pid="6" name="ArticulateProjectFull">
    <vt:lpwstr>D:\R4Life\F2F Materials\20200420_M3_L3.7EN.Citation databases.ppta</vt:lpwstr>
  </property>
  <property fmtid="{D5CDD505-2E9C-101B-9397-08002B2CF9AE}" pid="7" name="ContentTypeId">
    <vt:lpwstr>0x0101007C69FE739999C447A76F1EF8B3FD66E4</vt:lpwstr>
  </property>
</Properties>
</file>