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2192000" cy="6858000"/>
  <p:notesSz cx="6858000" cy="9144000"/>
  <p:embeddedFontLst>
    <p:embeddedFont>
      <p:font typeface="Calibri" panose="020F0502020204030204" pitchFamily="34" charset="0"/>
      <p:regular r:id="rId46"/>
      <p:bold r:id="rId47"/>
      <p:italic r:id="rId48"/>
      <p:boldItalic r:id="rId49"/>
    </p:embeddedFont>
    <p:embeddedFont>
      <p:font typeface="Open Sans" panose="020B0604020202020204" charset="0"/>
      <p:regular r:id="rId50"/>
      <p:bold r:id="rId51"/>
      <p:italic r:id="rId52"/>
      <p:boldItalic r:id="rId53"/>
    </p:embeddedFont>
    <p:embeddedFont>
      <p:font typeface="Trebuchet MS" panose="020B0603020202020204"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gsVb49McSOVj5oJ4UlQ51sl0+z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2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765038b9c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765038b9c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8765038b9c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8765038b9c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8765038b9c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8765038b9c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66" name="Google Shape;16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73" name="Google Shape;17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829bd93e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829bd93e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Other useful tools from the results page display are the Save, SEND TO Clipboard, My Bibliography, Collections or Citation manager options. To use these options, first check the boxes of several citations on the search results page. After opening the Save feature, users can choose Selection, All Results on page or All Results from the SELECTION option.  In FORMAT, the choices are Summary (text), PubMed, PMID, CSV or Abstract(text).  For this example, Selection (4) and Abstract have been selected. Click on Create File for the .txt file. </a:t>
            </a:r>
            <a:endParaRPr/>
          </a:p>
        </p:txBody>
      </p:sp>
      <p:sp>
        <p:nvSpPr>
          <p:cNvPr id="181" name="Google Shape;181;g829bd93e0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89" name="Google Shape;189;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878e0c40ae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878e0c40ae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g878e0c40ae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878e0c40a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878e0c40a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g878e0c40ae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25" name="Google Shape;225;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32" name="Google Shape;232;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87083fd04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87083fd04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g87083fd04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47" name="Google Shape;24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Note : Google Scholar and Summon are already covered in the Lesson 3.6, PubMed is covered in this lesson and, Scopus and Dimensions are explored in the Lesson 3.7. </a:t>
            </a:r>
            <a:endParaRPr/>
          </a:p>
        </p:txBody>
      </p:sp>
      <p:sp>
        <p:nvSpPr>
          <p:cNvPr id="254" name="Google Shape;25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62" name="Google Shape;26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Font typeface="Arial"/>
              <a:buNone/>
            </a:pPr>
            <a:endParaRPr/>
          </a:p>
        </p:txBody>
      </p:sp>
      <p:sp>
        <p:nvSpPr>
          <p:cNvPr id="271" name="Google Shape;27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Font typeface="Arial"/>
              <a:buNone/>
            </a:pPr>
            <a:endParaRPr/>
          </a:p>
        </p:txBody>
      </p:sp>
      <p:sp>
        <p:nvSpPr>
          <p:cNvPr id="280" name="Google Shape;28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Font typeface="Arial"/>
              <a:buNone/>
            </a:pPr>
            <a:endParaRPr/>
          </a:p>
        </p:txBody>
      </p:sp>
      <p:sp>
        <p:nvSpPr>
          <p:cNvPr id="289" name="Google Shape;289;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Note:  The Databases for discovery, Reference sources and Free collections lists contain resources that have not been discussed in this lesson.  Investigate the other resources that meet specific information needs.  </a:t>
            </a:r>
            <a:endParaRPr/>
          </a:p>
        </p:txBody>
      </p:sp>
      <p:sp>
        <p:nvSpPr>
          <p:cNvPr id="298" name="Google Shape;29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3" name="Google Shape;333;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Several of the Free Collections listed on the Hinari Content page will be noted in the subsequent section.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42" name="Google Shape;342;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9" name="Google Shape;349;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3" name="Google Shape;393;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01600" algn="l" rtl="0">
              <a:lnSpc>
                <a:spcPct val="100000"/>
              </a:lnSpc>
              <a:spcBef>
                <a:spcPts val="0"/>
              </a:spcBef>
              <a:spcAft>
                <a:spcPts val="0"/>
              </a:spcAft>
              <a:buSzPts val="1100"/>
              <a:buFont typeface="Arial"/>
              <a:buNone/>
            </a:pPr>
            <a:endParaRPr/>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1" name="Google Shape;411;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20" name="Google Shape;420;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6" name="Google Shape;426;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2" name="Google Shape;43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Launched in October 2019, the new and streamlined design of PubMed  the default is version as of 19 May 2020 - see new interface at PubMed site. This is the version available from the Hinari/Databases for discovery list and includes the links to the available HINARI and Free Full Text articles.</a:t>
            </a:r>
            <a:endParaRPr/>
          </a:p>
        </p:txBody>
      </p:sp>
      <p:sp>
        <p:nvSpPr>
          <p:cNvPr id="108" name="Google Shape;10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The Best Match algorithm is based on several “relevance-ranking signals” (factors), the most important being the past usage of an article, publication date, relevance score, and type of article.</a:t>
            </a:r>
            <a:endParaRPr/>
          </a:p>
          <a:p>
            <a:pPr marL="171450" lvl="0" indent="-171450" algn="l" rtl="0">
              <a:lnSpc>
                <a:spcPct val="100000"/>
              </a:lnSpc>
              <a:spcBef>
                <a:spcPts val="0"/>
              </a:spcBef>
              <a:spcAft>
                <a:spcPts val="0"/>
              </a:spcAft>
              <a:buSzPts val="1400"/>
              <a:buFont typeface="Arial"/>
              <a:buChar char="•"/>
            </a:pPr>
            <a:r>
              <a:rPr lang="en-US"/>
              <a:t>The left-hand column contains the </a:t>
            </a:r>
            <a:r>
              <a:rPr lang="en-US" b="1"/>
              <a:t>Results by Year </a:t>
            </a:r>
            <a:r>
              <a:rPr lang="en-US"/>
              <a:t>graph and the filter list, including </a:t>
            </a:r>
            <a:r>
              <a:rPr lang="en-US" b="1"/>
              <a:t>TEXT AVAILABILITY </a:t>
            </a:r>
            <a:r>
              <a:rPr lang="en-US"/>
              <a:t>and </a:t>
            </a:r>
            <a:r>
              <a:rPr lang="en-US" b="1"/>
              <a:t>ARTICLE TYPE</a:t>
            </a:r>
            <a:r>
              <a:rPr lang="en-US"/>
              <a:t>. Next to the sort option, click the gear box () to open the </a:t>
            </a:r>
            <a:r>
              <a:rPr lang="en-US" b="1"/>
              <a:t>DISPLAY OPTIONS</a:t>
            </a:r>
            <a:r>
              <a:rPr lang="en-US"/>
              <a:t>.  The search terms are highlighted in the </a:t>
            </a:r>
            <a:r>
              <a:rPr lang="en-US" b="1"/>
              <a:t>abstract</a:t>
            </a:r>
            <a:r>
              <a:rPr lang="en-US"/>
              <a:t>. </a:t>
            </a:r>
            <a:endParaRPr/>
          </a:p>
          <a:p>
            <a:pPr marL="171450" lvl="0" indent="-171450" algn="l" rtl="0">
              <a:lnSpc>
                <a:spcPct val="100000"/>
              </a:lnSpc>
              <a:spcBef>
                <a:spcPts val="0"/>
              </a:spcBef>
              <a:spcAft>
                <a:spcPts val="0"/>
              </a:spcAft>
              <a:buSzPts val="1400"/>
              <a:buFont typeface="Arial"/>
              <a:buChar char="•"/>
            </a:pPr>
            <a:r>
              <a:rPr lang="en-US"/>
              <a:t>Please note that the </a:t>
            </a:r>
            <a:r>
              <a:rPr lang="en-US" b="1"/>
              <a:t>Hinari Team </a:t>
            </a:r>
            <a:r>
              <a:rPr lang="en-US"/>
              <a:t>is working with the </a:t>
            </a:r>
            <a:r>
              <a:rPr lang="en-US" b="1"/>
              <a:t>National Library of Medicine </a:t>
            </a:r>
            <a:r>
              <a:rPr lang="en-US"/>
              <a:t>on linking to the Hinari collection full-text in this version of </a:t>
            </a:r>
            <a:r>
              <a:rPr lang="en-US" b="1"/>
              <a:t>PubMed.</a:t>
            </a:r>
            <a:endParaRPr/>
          </a:p>
          <a:p>
            <a:pPr marL="171450" lvl="0" indent="-82550" algn="l" rtl="0">
              <a:lnSpc>
                <a:spcPct val="100000"/>
              </a:lnSpc>
              <a:spcBef>
                <a:spcPts val="0"/>
              </a:spcBef>
              <a:spcAft>
                <a:spcPts val="0"/>
              </a:spcAft>
              <a:buSzPts val="1400"/>
              <a:buFont typeface="Arial"/>
              <a:buNone/>
            </a:pPr>
            <a:endParaRPr/>
          </a:p>
          <a:p>
            <a:pPr marL="171450" lvl="0" indent="-82550" algn="l" rtl="0">
              <a:lnSpc>
                <a:spcPct val="100000"/>
              </a:lnSpc>
              <a:spcBef>
                <a:spcPts val="0"/>
              </a:spcBef>
              <a:spcAft>
                <a:spcPts val="0"/>
              </a:spcAft>
              <a:buSzPts val="1400"/>
              <a:buFont typeface="Arial"/>
              <a:buNone/>
            </a:pPr>
            <a:endParaRPr/>
          </a:p>
          <a:p>
            <a:pPr marL="171450" lvl="0" indent="-82550" algn="l" rtl="0">
              <a:lnSpc>
                <a:spcPct val="100000"/>
              </a:lnSpc>
              <a:spcBef>
                <a:spcPts val="0"/>
              </a:spcBef>
              <a:spcAft>
                <a:spcPts val="0"/>
              </a:spcAft>
              <a:buSzPts val="1400"/>
              <a:buFont typeface="Arial"/>
              <a:buNone/>
            </a:pPr>
            <a:endParaRPr/>
          </a:p>
        </p:txBody>
      </p:sp>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23" name="Google Shape;123;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35" name="Google Shape;13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Remember to delete the filters either by clicking on the highlighted filters or opening Reset all filters or clicking on the Clear all in the Filters applied… box below the search results.  Otherwise, these filters will continue to be used in new searches. All the filter options  are valuable tools to limit a specific search.</a:t>
            </a:r>
            <a:endParaRPr/>
          </a:p>
          <a:p>
            <a:pPr marL="171450" lvl="0" indent="-82550" algn="l" rtl="0">
              <a:lnSpc>
                <a:spcPct val="100000"/>
              </a:lnSpc>
              <a:spcBef>
                <a:spcPts val="0"/>
              </a:spcBef>
              <a:spcAft>
                <a:spcPts val="0"/>
              </a:spcAft>
              <a:buSzPts val="1400"/>
              <a:buFont typeface="Arial"/>
              <a:buNone/>
            </a:pPr>
            <a:endParaRPr/>
          </a:p>
        </p:txBody>
      </p:sp>
      <p:sp>
        <p:nvSpPr>
          <p:cNvPr id="142" name="Google Shape;14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earn.nlm.nih.gov/documentation/training-packets/T0042010P/"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learn.nlm.nih.gov/documentation/training-packets/T0022014P/"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hyperlink" Target="https://apps.who.int/iri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openi.nlm.nih.gov/"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hyperlink" Target="https://medlineplus.gov/"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highwire.stanford.edu/lists/devecon.dt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hyperlink" Target="https://guides.lib.umich.edu/ghana-health"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3" Type="http://schemas.openxmlformats.org/officeDocument/2006/relationships/hyperlink" Target="https://libguides.usc.edu/healthsciences/grey_literature"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libguides.tcu.edu/GreyLiterature"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research4life.org/" TargetMode="External"/><Relationship Id="rId7" Type="http://schemas.openxmlformats.org/officeDocument/2006/relationships/hyperlink" Target="https://bit.ly/2w3CU5C"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www.research4life.org/newsletter" TargetMode="External"/><Relationship Id="rId5" Type="http://schemas.openxmlformats.org/officeDocument/2006/relationships/hyperlink" Target="http://www.research4life.org/training" TargetMode="External"/><Relationship Id="rId4" Type="http://schemas.openxmlformats.org/officeDocument/2006/relationships/hyperlink" Target="mailto:r4l@research4life.org"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r4l@research4life.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0" y="40297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FFFFFF"/>
              </a:buClr>
              <a:buSzPts val="3600"/>
              <a:buNone/>
            </a:pPr>
            <a:r>
              <a:rPr lang="en-US" sz="4000">
                <a:solidFill>
                  <a:srgbClr val="004890"/>
                </a:solidFill>
                <a:latin typeface="Open Sans"/>
                <a:ea typeface="Open Sans"/>
                <a:cs typeface="Open Sans"/>
                <a:sym typeface="Open Sans"/>
              </a:rPr>
              <a:t>Health Sciences</a:t>
            </a:r>
            <a:endParaRPr sz="4000">
              <a:solidFill>
                <a:srgbClr val="004890"/>
              </a:solidFill>
              <a:latin typeface="Open Sans"/>
              <a:ea typeface="Open Sans"/>
              <a:cs typeface="Open Sans"/>
              <a:sym typeface="Open Sans"/>
            </a:endParaRPr>
          </a:p>
        </p:txBody>
      </p:sp>
      <p:sp>
        <p:nvSpPr>
          <p:cNvPr id="70" name="Google Shape;70;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SzPts val="4400"/>
              <a:buNone/>
            </a:pPr>
            <a:r>
              <a:rPr lang="en-US" sz="3563" b="1">
                <a:solidFill>
                  <a:srgbClr val="004890"/>
                </a:solidFill>
                <a:latin typeface="Open Sans"/>
                <a:ea typeface="Open Sans"/>
                <a:cs typeface="Open Sans"/>
                <a:sym typeface="Open Sans"/>
              </a:rPr>
              <a:t>ADDITIONAL DISCIPLINE-SPECIFIC RESOURCES</a:t>
            </a:r>
            <a:endParaRPr sz="3888" b="1">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Open Sans"/>
                <a:ea typeface="Open Sans"/>
                <a:cs typeface="Open Sans"/>
                <a:sym typeface="Open Sans"/>
              </a:rPr>
              <a:t>Research4Life is a public-private partnership of five programmes:</a:t>
            </a:r>
            <a:endParaRPr sz="1800" b="1" i="0" u="none" strike="noStrike" cap="none">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8765038b9c_0_8"/>
          <p:cNvSpPr txBox="1">
            <a:spLocks noGrp="1"/>
          </p:cNvSpPr>
          <p:nvPr>
            <p:ph type="title"/>
          </p:nvPr>
        </p:nvSpPr>
        <p:spPr>
          <a:xfrm>
            <a:off x="0" y="378812"/>
            <a:ext cx="9613800" cy="108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PuPuvbb</a:t>
            </a:r>
            <a:endParaRPr/>
          </a:p>
        </p:txBody>
      </p:sp>
      <p:sp>
        <p:nvSpPr>
          <p:cNvPr id="153" name="Google Shape;153;g8765038b9c_0_8"/>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Abstract display &amp; Full text access</a:t>
            </a:r>
            <a:endParaRPr>
              <a:solidFill>
                <a:srgbClr val="586F7C"/>
              </a:solidFill>
              <a:latin typeface="Open Sans"/>
              <a:ea typeface="Open Sans"/>
              <a:cs typeface="Open Sans"/>
              <a:sym typeface="Open Sans"/>
            </a:endParaRPr>
          </a:p>
        </p:txBody>
      </p:sp>
      <p:sp>
        <p:nvSpPr>
          <p:cNvPr id="154" name="Google Shape;154;g8765038b9c_0_8"/>
          <p:cNvSpPr txBox="1">
            <a:spLocks noGrp="1"/>
          </p:cNvSpPr>
          <p:nvPr>
            <p:ph type="body" idx="1"/>
          </p:nvPr>
        </p:nvSpPr>
        <p:spPr>
          <a:xfrm>
            <a:off x="0" y="1731625"/>
            <a:ext cx="6003300" cy="4750800"/>
          </a:xfrm>
          <a:prstGeom prst="rect">
            <a:avLst/>
          </a:prstGeom>
          <a:noFill/>
          <a:ln>
            <a:noFill/>
          </a:ln>
        </p:spPr>
        <p:txBody>
          <a:bodyPr spcFirstLastPara="1" wrap="square" lIns="91425" tIns="45700" rIns="91425" bIns="45700" anchor="t" anchorCtr="0">
            <a:noAutofit/>
          </a:bodyPr>
          <a:lstStyle/>
          <a:p>
            <a:pPr marL="355600" lvl="0" indent="-336550" algn="l" rtl="0">
              <a:lnSpc>
                <a:spcPct val="100000"/>
              </a:lnSpc>
              <a:spcBef>
                <a:spcPts val="0"/>
              </a:spcBef>
              <a:spcAft>
                <a:spcPts val="0"/>
              </a:spcAft>
              <a:buClr>
                <a:schemeClr val="dk2"/>
              </a:buClr>
              <a:buSzPts val="2100"/>
              <a:buFont typeface="Open Sans"/>
              <a:buChar char="●"/>
            </a:pPr>
            <a:r>
              <a:rPr lang="en-US" sz="2100">
                <a:solidFill>
                  <a:schemeClr val="dk1"/>
                </a:solidFill>
                <a:latin typeface="Open Sans"/>
                <a:ea typeface="Open Sans"/>
                <a:cs typeface="Open Sans"/>
                <a:sym typeface="Open Sans"/>
              </a:rPr>
              <a:t>In the </a:t>
            </a:r>
            <a:r>
              <a:rPr lang="en-US" sz="2100" b="1">
                <a:solidFill>
                  <a:schemeClr val="dk1"/>
                </a:solidFill>
                <a:latin typeface="Open Sans"/>
                <a:ea typeface="Open Sans"/>
                <a:cs typeface="Open Sans"/>
                <a:sym typeface="Open Sans"/>
              </a:rPr>
              <a:t>Summary</a:t>
            </a:r>
            <a:r>
              <a:rPr lang="en-US" sz="2100">
                <a:solidFill>
                  <a:schemeClr val="dk1"/>
                </a:solidFill>
                <a:latin typeface="Open Sans"/>
                <a:ea typeface="Open Sans"/>
                <a:cs typeface="Open Sans"/>
                <a:sym typeface="Open Sans"/>
              </a:rPr>
              <a:t> display, click on the title of any article to display the </a:t>
            </a:r>
            <a:r>
              <a:rPr lang="en-US" sz="2100" b="1">
                <a:solidFill>
                  <a:schemeClr val="dk1"/>
                </a:solidFill>
                <a:latin typeface="Open Sans"/>
                <a:ea typeface="Open Sans"/>
                <a:cs typeface="Open Sans"/>
                <a:sym typeface="Open Sans"/>
              </a:rPr>
              <a:t>Abstract</a:t>
            </a:r>
            <a:r>
              <a:rPr lang="en-US" sz="2100">
                <a:solidFill>
                  <a:schemeClr val="dk1"/>
                </a:solidFill>
                <a:latin typeface="Open Sans"/>
                <a:ea typeface="Open Sans"/>
                <a:cs typeface="Open Sans"/>
                <a:sym typeface="Open Sans"/>
              </a:rPr>
              <a:t> version.</a:t>
            </a:r>
            <a:endParaRPr sz="2100">
              <a:solidFill>
                <a:schemeClr val="dk1"/>
              </a:solidFill>
              <a:latin typeface="Open Sans"/>
              <a:ea typeface="Open Sans"/>
              <a:cs typeface="Open Sans"/>
              <a:sym typeface="Open Sans"/>
            </a:endParaRPr>
          </a:p>
          <a:p>
            <a:pPr marL="355600" lvl="0" indent="-336550" algn="l" rtl="0">
              <a:lnSpc>
                <a:spcPct val="100000"/>
              </a:lnSpc>
              <a:spcBef>
                <a:spcPts val="0"/>
              </a:spcBef>
              <a:spcAft>
                <a:spcPts val="0"/>
              </a:spcAft>
              <a:buClr>
                <a:schemeClr val="dk2"/>
              </a:buClr>
              <a:buSzPts val="2100"/>
              <a:buFont typeface="Open Sans"/>
              <a:buChar char="●"/>
            </a:pPr>
            <a:r>
              <a:rPr lang="en-US" sz="2100">
                <a:solidFill>
                  <a:schemeClr val="dk1"/>
                </a:solidFill>
                <a:latin typeface="Open Sans"/>
                <a:ea typeface="Open Sans"/>
                <a:cs typeface="Open Sans"/>
                <a:sym typeface="Open Sans"/>
              </a:rPr>
              <a:t>The </a:t>
            </a:r>
            <a:r>
              <a:rPr lang="en-US" sz="2100" b="1">
                <a:solidFill>
                  <a:schemeClr val="dk1"/>
                </a:solidFill>
                <a:latin typeface="Open Sans"/>
                <a:ea typeface="Open Sans"/>
                <a:cs typeface="Open Sans"/>
                <a:sym typeface="Open Sans"/>
              </a:rPr>
              <a:t>Abstract</a:t>
            </a:r>
            <a:r>
              <a:rPr lang="en-US" sz="2100">
                <a:solidFill>
                  <a:schemeClr val="dk1"/>
                </a:solidFill>
                <a:latin typeface="Open Sans"/>
                <a:ea typeface="Open Sans"/>
                <a:cs typeface="Open Sans"/>
                <a:sym typeface="Open Sans"/>
              </a:rPr>
              <a:t> version has additional features including, in the right column,  </a:t>
            </a:r>
            <a:r>
              <a:rPr lang="en-US" sz="2100" b="1">
                <a:solidFill>
                  <a:schemeClr val="dk1"/>
                </a:solidFill>
                <a:latin typeface="Open Sans"/>
                <a:ea typeface="Open Sans"/>
                <a:cs typeface="Open Sans"/>
                <a:sym typeface="Open Sans"/>
              </a:rPr>
              <a:t>Cite</a:t>
            </a:r>
            <a:r>
              <a:rPr lang="en-US" sz="2100">
                <a:solidFill>
                  <a:schemeClr val="dk1"/>
                </a:solidFill>
                <a:latin typeface="Open Sans"/>
                <a:ea typeface="Open Sans"/>
                <a:cs typeface="Open Sans"/>
                <a:sym typeface="Open Sans"/>
              </a:rPr>
              <a:t>, </a:t>
            </a:r>
            <a:r>
              <a:rPr lang="en-US" sz="2100" b="1">
                <a:solidFill>
                  <a:schemeClr val="dk1"/>
                </a:solidFill>
                <a:latin typeface="Open Sans"/>
                <a:ea typeface="Open Sans"/>
                <a:cs typeface="Open Sans"/>
                <a:sym typeface="Open Sans"/>
              </a:rPr>
              <a:t>Favorites</a:t>
            </a:r>
            <a:r>
              <a:rPr lang="en-US" sz="2100">
                <a:solidFill>
                  <a:schemeClr val="dk1"/>
                </a:solidFill>
                <a:latin typeface="Open Sans"/>
                <a:ea typeface="Open Sans"/>
                <a:cs typeface="Open Sans"/>
                <a:sym typeface="Open Sans"/>
              </a:rPr>
              <a:t>, </a:t>
            </a:r>
            <a:r>
              <a:rPr lang="en-US" sz="2100" b="1">
                <a:solidFill>
                  <a:schemeClr val="dk1"/>
                </a:solidFill>
                <a:latin typeface="Open Sans"/>
                <a:ea typeface="Open Sans"/>
                <a:cs typeface="Open Sans"/>
                <a:sym typeface="Open Sans"/>
              </a:rPr>
              <a:t>Share</a:t>
            </a:r>
            <a:r>
              <a:rPr lang="en-US" sz="2100">
                <a:solidFill>
                  <a:schemeClr val="dk1"/>
                </a:solidFill>
                <a:latin typeface="Open Sans"/>
                <a:ea typeface="Open Sans"/>
                <a:cs typeface="Open Sans"/>
                <a:sym typeface="Open Sans"/>
              </a:rPr>
              <a:t> and </a:t>
            </a:r>
            <a:r>
              <a:rPr lang="en-US" sz="2100" b="1">
                <a:solidFill>
                  <a:schemeClr val="dk1"/>
                </a:solidFill>
                <a:latin typeface="Open Sans"/>
                <a:ea typeface="Open Sans"/>
                <a:cs typeface="Open Sans"/>
                <a:sym typeface="Open Sans"/>
              </a:rPr>
              <a:t>Page Navigation</a:t>
            </a:r>
            <a:r>
              <a:rPr lang="en-US" sz="2100">
                <a:solidFill>
                  <a:schemeClr val="dk1"/>
                </a:solidFill>
                <a:latin typeface="Open Sans"/>
                <a:ea typeface="Open Sans"/>
                <a:cs typeface="Open Sans"/>
                <a:sym typeface="Open Sans"/>
              </a:rPr>
              <a:t> plus, below the abstract, links to </a:t>
            </a:r>
            <a:r>
              <a:rPr lang="en-US" sz="2100" b="1">
                <a:solidFill>
                  <a:schemeClr val="dk1"/>
                </a:solidFill>
                <a:latin typeface="Open Sans"/>
                <a:ea typeface="Open Sans"/>
                <a:cs typeface="Open Sans"/>
                <a:sym typeface="Open Sans"/>
              </a:rPr>
              <a:t>Similar Articles, Cited by</a:t>
            </a:r>
            <a:r>
              <a:rPr lang="en-US" sz="2100">
                <a:solidFill>
                  <a:schemeClr val="dk1"/>
                </a:solidFill>
                <a:latin typeface="Open Sans"/>
                <a:ea typeface="Open Sans"/>
                <a:cs typeface="Open Sans"/>
                <a:sym typeface="Open Sans"/>
              </a:rPr>
              <a:t> and </a:t>
            </a:r>
            <a:r>
              <a:rPr lang="en-US" sz="2100" b="1">
                <a:solidFill>
                  <a:schemeClr val="dk1"/>
                </a:solidFill>
                <a:latin typeface="Open Sans"/>
                <a:ea typeface="Open Sans"/>
                <a:cs typeface="Open Sans"/>
                <a:sym typeface="Open Sans"/>
              </a:rPr>
              <a:t>Mesh Terms</a:t>
            </a:r>
            <a:r>
              <a:rPr lang="en-US" sz="2100">
                <a:solidFill>
                  <a:schemeClr val="dk1"/>
                </a:solidFill>
                <a:latin typeface="Open Sans"/>
                <a:ea typeface="Open Sans"/>
                <a:cs typeface="Open Sans"/>
                <a:sym typeface="Open Sans"/>
              </a:rPr>
              <a:t>.</a:t>
            </a:r>
            <a:endParaRPr sz="2100">
              <a:solidFill>
                <a:schemeClr val="dk1"/>
              </a:solidFill>
              <a:latin typeface="Open Sans"/>
              <a:ea typeface="Open Sans"/>
              <a:cs typeface="Open Sans"/>
              <a:sym typeface="Open Sans"/>
            </a:endParaRPr>
          </a:p>
          <a:p>
            <a:pPr marL="355600" lvl="0" indent="-336550" algn="l" rtl="0">
              <a:lnSpc>
                <a:spcPct val="100000"/>
              </a:lnSpc>
              <a:spcBef>
                <a:spcPts val="0"/>
              </a:spcBef>
              <a:spcAft>
                <a:spcPts val="0"/>
              </a:spcAft>
              <a:buClr>
                <a:schemeClr val="dk2"/>
              </a:buClr>
              <a:buSzPts val="2100"/>
              <a:buFont typeface="Open Sans"/>
              <a:buChar char="●"/>
            </a:pPr>
            <a:r>
              <a:rPr lang="en-US" sz="2100">
                <a:solidFill>
                  <a:schemeClr val="dk1"/>
                </a:solidFill>
                <a:latin typeface="Open Sans"/>
                <a:ea typeface="Open Sans"/>
                <a:cs typeface="Open Sans"/>
                <a:sym typeface="Open Sans"/>
              </a:rPr>
              <a:t>The </a:t>
            </a:r>
            <a:r>
              <a:rPr lang="en-US" sz="2100" b="1">
                <a:solidFill>
                  <a:schemeClr val="dk1"/>
                </a:solidFill>
                <a:latin typeface="Open Sans"/>
                <a:ea typeface="Open Sans"/>
                <a:cs typeface="Open Sans"/>
                <a:sym typeface="Open Sans"/>
              </a:rPr>
              <a:t>Full Text Links</a:t>
            </a:r>
            <a:r>
              <a:rPr lang="en-US" sz="2100">
                <a:solidFill>
                  <a:schemeClr val="dk1"/>
                </a:solidFill>
                <a:latin typeface="Open Sans"/>
                <a:ea typeface="Open Sans"/>
                <a:cs typeface="Open Sans"/>
                <a:sym typeface="Open Sans"/>
              </a:rPr>
              <a:t> in the right column has the Research4Life icon for material accessible to Hinari users. I</a:t>
            </a:r>
            <a:r>
              <a:rPr lang="en-US" sz="2100">
                <a:solidFill>
                  <a:schemeClr val="dk1"/>
                </a:solidFill>
                <a:latin typeface="Open Sans"/>
                <a:ea typeface="Open Sans"/>
                <a:cs typeface="Open Sans"/>
                <a:sym typeface="Open San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n addition, </a:t>
            </a:r>
            <a:r>
              <a:rPr lang="en-US" sz="2100">
                <a:solidFill>
                  <a:schemeClr val="dk1"/>
                </a:solidFill>
                <a:latin typeface="Open Sans"/>
                <a:ea typeface="Open Sans"/>
                <a:cs typeface="Open Sans"/>
                <a:sym typeface="Open Sans"/>
              </a:rPr>
              <a:t>other full text options for the article are available.</a:t>
            </a:r>
            <a:endParaRPr sz="2100">
              <a:solidFill>
                <a:schemeClr val="dk1"/>
              </a:solidFill>
              <a:latin typeface="Open Sans"/>
              <a:ea typeface="Open Sans"/>
              <a:cs typeface="Open Sans"/>
              <a:sym typeface="Open Sans"/>
            </a:endParaRPr>
          </a:p>
          <a:p>
            <a:pPr marL="355600" lvl="0" indent="-336550" algn="l" rtl="0">
              <a:lnSpc>
                <a:spcPct val="100000"/>
              </a:lnSpc>
              <a:spcBef>
                <a:spcPts val="0"/>
              </a:spcBef>
              <a:spcAft>
                <a:spcPts val="0"/>
              </a:spcAft>
              <a:buClr>
                <a:schemeClr val="dk2"/>
              </a:buClr>
              <a:buSzPts val="2100"/>
              <a:buFont typeface="Open Sans"/>
              <a:buChar char="●"/>
            </a:pPr>
            <a:r>
              <a:rPr lang="en-US" sz="2100">
                <a:solidFill>
                  <a:schemeClr val="dk1"/>
                </a:solidFill>
                <a:latin typeface="Open Sans"/>
                <a:ea typeface="Open Sans"/>
                <a:cs typeface="Open Sans"/>
                <a:sym typeface="Open Sans"/>
              </a:rPr>
              <a:t>Select the </a:t>
            </a:r>
            <a:r>
              <a:rPr lang="en-US" sz="2100" b="1">
                <a:solidFill>
                  <a:schemeClr val="dk1"/>
                </a:solidFill>
                <a:latin typeface="Open Sans"/>
                <a:ea typeface="Open Sans"/>
                <a:cs typeface="Open Sans"/>
                <a:sym typeface="Open Sans"/>
              </a:rPr>
              <a:t>Research4Life</a:t>
            </a:r>
            <a:r>
              <a:rPr lang="en-US" sz="2100">
                <a:solidFill>
                  <a:schemeClr val="dk1"/>
                </a:solidFill>
                <a:latin typeface="Open Sans"/>
                <a:ea typeface="Open Sans"/>
                <a:cs typeface="Open Sans"/>
                <a:sym typeface="Open Sans"/>
              </a:rPr>
              <a:t> </a:t>
            </a:r>
            <a:r>
              <a:rPr lang="en-US" sz="2100" b="1" i="1">
                <a:solidFill>
                  <a:schemeClr val="dk1"/>
                </a:solidFill>
                <a:latin typeface="Open Sans"/>
                <a:ea typeface="Open Sans"/>
                <a:cs typeface="Open Sans"/>
                <a:sym typeface="Open Sans"/>
              </a:rPr>
              <a:t>full text</a:t>
            </a:r>
            <a:r>
              <a:rPr lang="en-US" sz="2100">
                <a:solidFill>
                  <a:schemeClr val="dk1"/>
                </a:solidFill>
                <a:latin typeface="Open Sans"/>
                <a:ea typeface="Open Sans"/>
                <a:cs typeface="Open Sans"/>
                <a:sym typeface="Open Sans"/>
              </a:rPr>
              <a:t> icon under the </a:t>
            </a:r>
            <a:r>
              <a:rPr lang="en-US" sz="2100" b="1">
                <a:solidFill>
                  <a:schemeClr val="dk1"/>
                </a:solidFill>
                <a:latin typeface="Open Sans"/>
                <a:ea typeface="Open Sans"/>
                <a:cs typeface="Open Sans"/>
                <a:sym typeface="Open Sans"/>
              </a:rPr>
              <a:t>Full Text Links</a:t>
            </a:r>
            <a:r>
              <a:rPr lang="en-US" sz="2100">
                <a:solidFill>
                  <a:schemeClr val="dk1"/>
                </a:solidFill>
                <a:latin typeface="Open Sans"/>
                <a:ea typeface="Open Sans"/>
                <a:cs typeface="Open Sans"/>
                <a:sym typeface="Open Sans"/>
              </a:rPr>
              <a:t> section.  The Research4Life 360 Link page will appear.</a:t>
            </a:r>
            <a:endParaRPr sz="2100">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300">
              <a:solidFill>
                <a:schemeClr val="dk1"/>
              </a:solidFill>
              <a:latin typeface="Open Sans"/>
              <a:ea typeface="Open Sans"/>
              <a:cs typeface="Open Sans"/>
              <a:sym typeface="Open Sans"/>
            </a:endParaRPr>
          </a:p>
          <a:p>
            <a:pPr marL="457200" lvl="0" indent="0" algn="l" rtl="0">
              <a:lnSpc>
                <a:spcPct val="100000"/>
              </a:lnSpc>
              <a:spcBef>
                <a:spcPts val="0"/>
              </a:spcBef>
              <a:spcAft>
                <a:spcPts val="0"/>
              </a:spcAft>
              <a:buNone/>
            </a:pPr>
            <a:endParaRPr/>
          </a:p>
          <a:p>
            <a:pPr marL="355600" lvl="0" indent="-203200" algn="l" rtl="0">
              <a:lnSpc>
                <a:spcPct val="100000"/>
              </a:lnSpc>
              <a:spcBef>
                <a:spcPts val="0"/>
              </a:spcBef>
              <a:spcAft>
                <a:spcPts val="0"/>
              </a:spcAft>
              <a:buClr>
                <a:schemeClr val="dk2"/>
              </a:buClr>
              <a:buSzPts val="2200"/>
              <a:buNone/>
            </a:pPr>
            <a:endParaRPr sz="1800">
              <a:solidFill>
                <a:schemeClr val="dk1"/>
              </a:solidFill>
              <a:latin typeface="Open Sans"/>
              <a:ea typeface="Open Sans"/>
              <a:cs typeface="Open Sans"/>
              <a:sym typeface="Open Sans"/>
            </a:endParaRPr>
          </a:p>
        </p:txBody>
      </p:sp>
      <p:pic>
        <p:nvPicPr>
          <p:cNvPr id="155" name="Google Shape;155;g8765038b9c_0_8"/>
          <p:cNvPicPr preferRelativeResize="0"/>
          <p:nvPr/>
        </p:nvPicPr>
        <p:blipFill>
          <a:blip r:embed="rId3">
            <a:alphaModFix/>
          </a:blip>
          <a:stretch>
            <a:fillRect/>
          </a:stretch>
        </p:blipFill>
        <p:spPr>
          <a:xfrm>
            <a:off x="6003225" y="2068425"/>
            <a:ext cx="6188776" cy="3901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8765038b9c_0_15"/>
          <p:cNvSpPr txBox="1">
            <a:spLocks noGrp="1"/>
          </p:cNvSpPr>
          <p:nvPr>
            <p:ph type="title"/>
          </p:nvPr>
        </p:nvSpPr>
        <p:spPr>
          <a:xfrm>
            <a:off x="0" y="378812"/>
            <a:ext cx="9613800" cy="10809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solidFill>
                  <a:srgbClr val="586F7C"/>
                </a:solidFill>
                <a:latin typeface="Open Sans"/>
                <a:ea typeface="Open Sans"/>
                <a:cs typeface="Open Sans"/>
                <a:sym typeface="Open Sans"/>
              </a:rPr>
              <a:t>Research4Life 360 Link</a:t>
            </a:r>
            <a:r>
              <a:rPr lang="en-US" sz="2200">
                <a:solidFill>
                  <a:schemeClr val="dk1"/>
                </a:solidFill>
                <a:latin typeface="Open Sans"/>
                <a:ea typeface="Open Sans"/>
                <a:cs typeface="Open Sans"/>
                <a:sym typeface="Open Sans"/>
              </a:rPr>
              <a:t> </a:t>
            </a:r>
            <a:endParaRPr/>
          </a:p>
        </p:txBody>
      </p:sp>
      <p:pic>
        <p:nvPicPr>
          <p:cNvPr id="162" name="Google Shape;162;g8765038b9c_0_15"/>
          <p:cNvPicPr preferRelativeResize="0"/>
          <p:nvPr/>
        </p:nvPicPr>
        <p:blipFill>
          <a:blip r:embed="rId3">
            <a:alphaModFix/>
          </a:blip>
          <a:stretch>
            <a:fillRect/>
          </a:stretch>
        </p:blipFill>
        <p:spPr>
          <a:xfrm>
            <a:off x="6280450" y="1850850"/>
            <a:ext cx="5084275" cy="4851000"/>
          </a:xfrm>
          <a:prstGeom prst="rect">
            <a:avLst/>
          </a:prstGeom>
          <a:noFill/>
          <a:ln>
            <a:noFill/>
          </a:ln>
        </p:spPr>
      </p:pic>
      <p:sp>
        <p:nvSpPr>
          <p:cNvPr id="163" name="Google Shape;163;g8765038b9c_0_15"/>
          <p:cNvSpPr txBox="1">
            <a:spLocks noGrp="1"/>
          </p:cNvSpPr>
          <p:nvPr>
            <p:ph type="body" idx="1"/>
          </p:nvPr>
        </p:nvSpPr>
        <p:spPr>
          <a:xfrm>
            <a:off x="0" y="1731625"/>
            <a:ext cx="5730300" cy="4750800"/>
          </a:xfrm>
          <a:prstGeom prst="rect">
            <a:avLst/>
          </a:prstGeom>
          <a:noFill/>
          <a:ln>
            <a:noFill/>
          </a:ln>
        </p:spPr>
        <p:txBody>
          <a:bodyPr spcFirstLastPara="1" wrap="square" lIns="91425" tIns="45700" rIns="91425" bIns="45700" anchor="t" anchorCtr="0">
            <a:noAutofit/>
          </a:bodyPr>
          <a:lstStyle/>
          <a:p>
            <a:pPr marL="355600" lvl="0" indent="-342900" algn="l" rtl="0">
              <a:lnSpc>
                <a:spcPct val="100000"/>
              </a:lnSpc>
              <a:spcBef>
                <a:spcPts val="0"/>
              </a:spcBef>
              <a:spcAft>
                <a:spcPts val="0"/>
              </a:spcAft>
              <a:buClr>
                <a:schemeClr val="dk2"/>
              </a:buClr>
              <a:buSzPts val="2200"/>
              <a:buFont typeface="Open Sans"/>
              <a:buChar char="●"/>
            </a:pPr>
            <a:r>
              <a:rPr lang="en-US" sz="2200">
                <a:solidFill>
                  <a:schemeClr val="dk1"/>
                </a:solidFill>
                <a:latin typeface="Open Sans"/>
                <a:ea typeface="Open Sans"/>
                <a:cs typeface="Open Sans"/>
                <a:sym typeface="Open Sans"/>
              </a:rPr>
              <a:t>Now displayed is the </a:t>
            </a:r>
            <a:r>
              <a:rPr lang="en-US" sz="2200" b="1">
                <a:solidFill>
                  <a:schemeClr val="dk1"/>
                </a:solidFill>
                <a:latin typeface="Open Sans"/>
                <a:ea typeface="Open Sans"/>
                <a:cs typeface="Open Sans"/>
                <a:sym typeface="Open Sans"/>
              </a:rPr>
              <a:t>Research4Life 360 Link</a:t>
            </a:r>
            <a:r>
              <a:rPr lang="en-US" sz="2200">
                <a:solidFill>
                  <a:schemeClr val="dk1"/>
                </a:solidFill>
                <a:latin typeface="Open Sans"/>
                <a:ea typeface="Open Sans"/>
                <a:cs typeface="Open Sans"/>
                <a:sym typeface="Open Sans"/>
              </a:rPr>
              <a:t> page.</a:t>
            </a:r>
            <a:endParaRPr sz="2200">
              <a:solidFill>
                <a:schemeClr val="dk1"/>
              </a:solidFill>
              <a:latin typeface="Open Sans"/>
              <a:ea typeface="Open Sans"/>
              <a:cs typeface="Open Sans"/>
              <a:sym typeface="Open Sans"/>
            </a:endParaRPr>
          </a:p>
          <a:p>
            <a:pPr marL="457200" lvl="0" indent="0" algn="l" rtl="0">
              <a:lnSpc>
                <a:spcPct val="100000"/>
              </a:lnSpc>
              <a:spcBef>
                <a:spcPts val="0"/>
              </a:spcBef>
              <a:spcAft>
                <a:spcPts val="0"/>
              </a:spcAft>
              <a:buNone/>
            </a:pPr>
            <a:endParaRPr sz="2200">
              <a:solidFill>
                <a:schemeClr val="dk1"/>
              </a:solidFill>
              <a:latin typeface="Open Sans"/>
              <a:ea typeface="Open Sans"/>
              <a:cs typeface="Open Sans"/>
              <a:sym typeface="Open Sans"/>
            </a:endParaRPr>
          </a:p>
          <a:p>
            <a:pPr marL="355600" lvl="0" indent="-342900" algn="l" rtl="0">
              <a:lnSpc>
                <a:spcPct val="100000"/>
              </a:lnSpc>
              <a:spcBef>
                <a:spcPts val="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Click on the link to the </a:t>
            </a:r>
            <a:r>
              <a:rPr lang="en-US" sz="2200" b="1">
                <a:solidFill>
                  <a:schemeClr val="dk1"/>
                </a:solidFill>
                <a:latin typeface="Open Sans"/>
                <a:ea typeface="Open Sans"/>
                <a:cs typeface="Open Sans"/>
                <a:sym typeface="Open Sans"/>
              </a:rPr>
              <a:t>Article Full Text</a:t>
            </a:r>
            <a:endParaRPr sz="2200" b="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a:solidFill>
                <a:schemeClr val="dk1"/>
              </a:solidFill>
              <a:latin typeface="Open Sans"/>
              <a:ea typeface="Open Sans"/>
              <a:cs typeface="Open Sans"/>
              <a:sym typeface="Open Sans"/>
            </a:endParaRPr>
          </a:p>
          <a:p>
            <a:pPr marL="355600" lvl="0" indent="-330200" algn="l" rtl="0">
              <a:lnSpc>
                <a:spcPct val="100000"/>
              </a:lnSpc>
              <a:spcBef>
                <a:spcPts val="0"/>
              </a:spcBef>
              <a:spcAft>
                <a:spcPts val="0"/>
              </a:spcAft>
              <a:buClr>
                <a:schemeClr val="dk2"/>
              </a:buClr>
              <a:buSzPts val="2000"/>
              <a:buFont typeface="Open Sans"/>
              <a:buChar char="●"/>
            </a:pPr>
            <a:r>
              <a:rPr lang="en-US" sz="2200">
                <a:solidFill>
                  <a:srgbClr val="222222"/>
                </a:solidFill>
                <a:latin typeface="Open Sans"/>
                <a:ea typeface="Open Sans"/>
                <a:cs typeface="Open Sans"/>
                <a:sym typeface="Open Sans"/>
              </a:rPr>
              <a:t>Note that the </a:t>
            </a:r>
            <a:r>
              <a:rPr lang="en-US" sz="2200" b="1">
                <a:solidFill>
                  <a:srgbClr val="222222"/>
                </a:solidFill>
                <a:latin typeface="Open Sans"/>
                <a:ea typeface="Open Sans"/>
                <a:cs typeface="Open Sans"/>
                <a:sym typeface="Open Sans"/>
              </a:rPr>
              <a:t>Research4Life </a:t>
            </a:r>
            <a:r>
              <a:rPr lang="en-US" sz="2200" b="1" i="1">
                <a:solidFill>
                  <a:srgbClr val="222222"/>
                </a:solidFill>
                <a:latin typeface="Open Sans"/>
                <a:ea typeface="Open Sans"/>
                <a:cs typeface="Open Sans"/>
                <a:sym typeface="Open Sans"/>
              </a:rPr>
              <a:t>full text</a:t>
            </a:r>
            <a:r>
              <a:rPr lang="en-US" sz="2200">
                <a:solidFill>
                  <a:srgbClr val="222222"/>
                </a:solidFill>
                <a:latin typeface="Open Sans"/>
                <a:ea typeface="Open Sans"/>
                <a:cs typeface="Open Sans"/>
                <a:sym typeface="Open Sans"/>
              </a:rPr>
              <a:t> icon will display in all citations of  search results.</a:t>
            </a:r>
            <a:endParaRPr sz="2200">
              <a:solidFill>
                <a:srgbClr val="222222"/>
              </a:solidFill>
              <a:latin typeface="Open Sans"/>
              <a:ea typeface="Open Sans"/>
              <a:cs typeface="Open Sans"/>
              <a:sym typeface="Open Sans"/>
            </a:endParaRPr>
          </a:p>
          <a:p>
            <a:pPr marL="457200" lvl="0" indent="0" algn="l" rtl="0">
              <a:lnSpc>
                <a:spcPct val="100000"/>
              </a:lnSpc>
              <a:spcBef>
                <a:spcPts val="0"/>
              </a:spcBef>
              <a:spcAft>
                <a:spcPts val="0"/>
              </a:spcAft>
              <a:buNone/>
            </a:pPr>
            <a:endParaRPr sz="2200">
              <a:solidFill>
                <a:srgbClr val="222222"/>
              </a:solidFill>
              <a:latin typeface="Open Sans"/>
              <a:ea typeface="Open Sans"/>
              <a:cs typeface="Open Sans"/>
              <a:sym typeface="Open Sans"/>
            </a:endParaRPr>
          </a:p>
          <a:p>
            <a:pPr marL="355600" lvl="0" indent="-330200" algn="l" rtl="0">
              <a:lnSpc>
                <a:spcPct val="100000"/>
              </a:lnSpc>
              <a:spcBef>
                <a:spcPts val="0"/>
              </a:spcBef>
              <a:spcAft>
                <a:spcPts val="0"/>
              </a:spcAft>
              <a:buClr>
                <a:schemeClr val="dk2"/>
              </a:buClr>
              <a:buSzPts val="2000"/>
              <a:buFont typeface="Open Sans"/>
              <a:buChar char="●"/>
            </a:pPr>
            <a:r>
              <a:rPr lang="en-US" sz="2200">
                <a:solidFill>
                  <a:srgbClr val="222222"/>
                </a:solidFill>
                <a:latin typeface="Open Sans"/>
                <a:ea typeface="Open Sans"/>
                <a:cs typeface="Open Sans"/>
                <a:sym typeface="Open Sans"/>
              </a:rPr>
              <a:t>Occasionally, Research4Life will not have the full text of a citation and the message </a:t>
            </a:r>
            <a:r>
              <a:rPr lang="en-US" sz="2200" b="1">
                <a:solidFill>
                  <a:srgbClr val="222222"/>
                </a:solidFill>
                <a:latin typeface="Open Sans"/>
                <a:ea typeface="Open Sans"/>
                <a:cs typeface="Open Sans"/>
                <a:sym typeface="Open Sans"/>
              </a:rPr>
              <a:t>no holdings were found for this journal </a:t>
            </a:r>
            <a:r>
              <a:rPr lang="en-US" sz="2200">
                <a:solidFill>
                  <a:srgbClr val="222222"/>
                </a:solidFill>
                <a:latin typeface="Open Sans"/>
                <a:ea typeface="Open Sans"/>
                <a:cs typeface="Open Sans"/>
                <a:sym typeface="Open Sans"/>
              </a:rPr>
              <a:t>will be displayed on the 360 Link page.  </a:t>
            </a:r>
            <a:r>
              <a:rPr lang="en-US" sz="2200">
                <a:solidFill>
                  <a:schemeClr val="dk1"/>
                </a:solidFill>
                <a:latin typeface="Open Sans"/>
                <a:ea typeface="Open Sans"/>
                <a:cs typeface="Open Sans"/>
                <a:sym typeface="Open Sans"/>
              </a:rPr>
              <a:t> </a:t>
            </a:r>
            <a:r>
              <a:rPr lang="en-US" sz="2000">
                <a:solidFill>
                  <a:schemeClr val="dk1"/>
                </a:solidFill>
                <a:latin typeface="Open Sans"/>
                <a:ea typeface="Open Sans"/>
                <a:cs typeface="Open Sans"/>
                <a:sym typeface="Open Sans"/>
              </a:rPr>
              <a:t> </a:t>
            </a:r>
            <a:endParaRPr sz="2000">
              <a:solidFill>
                <a:schemeClr val="dk1"/>
              </a:solidFill>
              <a:latin typeface="Open Sans"/>
              <a:ea typeface="Open Sans"/>
              <a:cs typeface="Open Sans"/>
              <a:sym typeface="Open Sans"/>
            </a:endParaRPr>
          </a:p>
          <a:p>
            <a:pPr marL="457200" lvl="0" indent="0" algn="l" rtl="0">
              <a:lnSpc>
                <a:spcPct val="100000"/>
              </a:lnSpc>
              <a:spcBef>
                <a:spcPts val="0"/>
              </a:spcBef>
              <a:spcAft>
                <a:spcPts val="0"/>
              </a:spcAft>
              <a:buNone/>
            </a:pPr>
            <a:endParaRPr sz="2000">
              <a:solidFill>
                <a:schemeClr val="dk1"/>
              </a:solidFill>
              <a:latin typeface="Open Sans"/>
              <a:ea typeface="Open Sans"/>
              <a:cs typeface="Open Sans"/>
              <a:sym typeface="Open Sans"/>
            </a:endParaRPr>
          </a:p>
          <a:p>
            <a:pPr marL="457200" lvl="0" indent="0" algn="l" rtl="0">
              <a:lnSpc>
                <a:spcPct val="100000"/>
              </a:lnSpc>
              <a:spcBef>
                <a:spcPts val="0"/>
              </a:spcBef>
              <a:spcAft>
                <a:spcPts val="0"/>
              </a:spcAft>
              <a:buNone/>
            </a:pPr>
            <a:endParaRPr sz="2000">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300">
              <a:solidFill>
                <a:schemeClr val="dk1"/>
              </a:solidFill>
              <a:latin typeface="Open Sans"/>
              <a:ea typeface="Open Sans"/>
              <a:cs typeface="Open Sans"/>
              <a:sym typeface="Open Sans"/>
            </a:endParaRPr>
          </a:p>
          <a:p>
            <a:pPr marL="457200" lvl="0" indent="0" algn="l" rtl="0">
              <a:lnSpc>
                <a:spcPct val="100000"/>
              </a:lnSpc>
              <a:spcBef>
                <a:spcPts val="0"/>
              </a:spcBef>
              <a:spcAft>
                <a:spcPts val="0"/>
              </a:spcAft>
              <a:buNone/>
            </a:pPr>
            <a:endParaRPr/>
          </a:p>
          <a:p>
            <a:pPr marL="355600" lvl="0" indent="-203200" algn="l" rtl="0">
              <a:lnSpc>
                <a:spcPct val="100000"/>
              </a:lnSpc>
              <a:spcBef>
                <a:spcPts val="0"/>
              </a:spcBef>
              <a:spcAft>
                <a:spcPts val="0"/>
              </a:spcAft>
              <a:buClr>
                <a:schemeClr val="dk2"/>
              </a:buClr>
              <a:buSzPts val="2200"/>
              <a:buNone/>
            </a:pPr>
            <a:endParaRPr sz="1800">
              <a:solidFill>
                <a:schemeClr val="dk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7"/>
        <p:cNvGrpSpPr/>
        <p:nvPr/>
      </p:nvGrpSpPr>
      <p:grpSpPr>
        <a:xfrm>
          <a:off x="0" y="0"/>
          <a:ext cx="0" cy="0"/>
          <a:chOff x="0" y="0"/>
          <a:chExt cx="0" cy="0"/>
        </a:xfrm>
      </p:grpSpPr>
      <p:sp>
        <p:nvSpPr>
          <p:cNvPr id="168" name="Google Shape;168;p7"/>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Additional options</a:t>
            </a:r>
            <a:endParaRPr>
              <a:solidFill>
                <a:srgbClr val="586F7C"/>
              </a:solidFill>
              <a:latin typeface="Open Sans"/>
              <a:ea typeface="Open Sans"/>
              <a:cs typeface="Open Sans"/>
              <a:sym typeface="Open Sans"/>
            </a:endParaRPr>
          </a:p>
        </p:txBody>
      </p:sp>
      <p:sp>
        <p:nvSpPr>
          <p:cNvPr id="169" name="Google Shape;169;p7"/>
          <p:cNvSpPr txBox="1">
            <a:spLocks noGrp="1"/>
          </p:cNvSpPr>
          <p:nvPr>
            <p:ph type="body" idx="1"/>
          </p:nvPr>
        </p:nvSpPr>
        <p:spPr>
          <a:xfrm>
            <a:off x="153050" y="1720425"/>
            <a:ext cx="5901900" cy="2053500"/>
          </a:xfrm>
          <a:prstGeom prst="rect">
            <a:avLst/>
          </a:prstGeom>
          <a:noFill/>
          <a:ln>
            <a:noFill/>
          </a:ln>
        </p:spPr>
        <p:txBody>
          <a:bodyPr spcFirstLastPara="1" wrap="square" lIns="91425" tIns="45700" rIns="91425" bIns="45700" anchor="t" anchorCtr="0">
            <a:noAutofit/>
          </a:bodyPr>
          <a:lstStyle/>
          <a:p>
            <a:pPr marL="457200" lvl="0" indent="-374650" algn="l" rtl="0">
              <a:lnSpc>
                <a:spcPct val="100000"/>
              </a:lnSpc>
              <a:spcBef>
                <a:spcPts val="1000"/>
              </a:spcBef>
              <a:spcAft>
                <a:spcPts val="0"/>
              </a:spcAft>
              <a:buClr>
                <a:schemeClr val="dk1"/>
              </a:buClr>
              <a:buSzPts val="2300"/>
              <a:buChar char="●"/>
            </a:pPr>
            <a:r>
              <a:rPr lang="en-US" sz="2300">
                <a:solidFill>
                  <a:schemeClr val="dk1"/>
                </a:solidFill>
                <a:latin typeface="Open Sans"/>
                <a:ea typeface="Open Sans"/>
                <a:cs typeface="Open Sans"/>
                <a:sym typeface="Open Sans"/>
              </a:rPr>
              <a:t>In the </a:t>
            </a:r>
            <a:r>
              <a:rPr lang="en-US" sz="2300" b="1">
                <a:solidFill>
                  <a:schemeClr val="dk1"/>
                </a:solidFill>
                <a:latin typeface="Open Sans"/>
                <a:ea typeface="Open Sans"/>
                <a:cs typeface="Open Sans"/>
                <a:sym typeface="Open Sans"/>
              </a:rPr>
              <a:t>Abstract </a:t>
            </a:r>
            <a:r>
              <a:rPr lang="en-US" sz="2300">
                <a:solidFill>
                  <a:schemeClr val="dk1"/>
                </a:solidFill>
                <a:latin typeface="Open Sans"/>
                <a:ea typeface="Open Sans"/>
                <a:cs typeface="Open Sans"/>
                <a:sym typeface="Open Sans"/>
              </a:rPr>
              <a:t>format, other features are displayed in the right column and a </a:t>
            </a:r>
            <a:r>
              <a:rPr lang="en-US" sz="2300" b="1">
                <a:solidFill>
                  <a:schemeClr val="dk1"/>
                </a:solidFill>
                <a:latin typeface="Open Sans"/>
                <a:ea typeface="Open Sans"/>
                <a:cs typeface="Open Sans"/>
                <a:sym typeface="Open Sans"/>
              </a:rPr>
              <a:t>Similar articles </a:t>
            </a:r>
            <a:r>
              <a:rPr lang="en-US" sz="2300">
                <a:solidFill>
                  <a:schemeClr val="dk1"/>
                </a:solidFill>
                <a:latin typeface="Open Sans"/>
                <a:ea typeface="Open Sans"/>
                <a:cs typeface="Open Sans"/>
                <a:sym typeface="Open Sans"/>
              </a:rPr>
              <a:t>option also has been added below the Abstract. </a:t>
            </a:r>
            <a:endParaRPr sz="2300">
              <a:solidFill>
                <a:schemeClr val="dk1"/>
              </a:solidFill>
              <a:latin typeface="Open Sans"/>
              <a:ea typeface="Open Sans"/>
              <a:cs typeface="Open Sans"/>
              <a:sym typeface="Open Sans"/>
            </a:endParaRPr>
          </a:p>
          <a:p>
            <a:pPr marL="457200" lvl="0" indent="-374650" algn="l" rtl="0">
              <a:lnSpc>
                <a:spcPct val="100000"/>
              </a:lnSpc>
              <a:spcBef>
                <a:spcPts val="1000"/>
              </a:spcBef>
              <a:spcAft>
                <a:spcPts val="0"/>
              </a:spcAft>
              <a:buClr>
                <a:schemeClr val="dk1"/>
              </a:buClr>
              <a:buSzPts val="2300"/>
              <a:buChar char="●"/>
            </a:pPr>
            <a:r>
              <a:rPr lang="en-US" sz="2300">
                <a:solidFill>
                  <a:schemeClr val="dk1"/>
                </a:solidFill>
                <a:latin typeface="Open Sans"/>
                <a:ea typeface="Open Sans"/>
                <a:cs typeface="Open Sans"/>
                <a:sym typeface="Open Sans"/>
              </a:rPr>
              <a:t>Scroll down the </a:t>
            </a:r>
            <a:r>
              <a:rPr lang="en-US" sz="2300" b="1">
                <a:solidFill>
                  <a:schemeClr val="dk1"/>
                </a:solidFill>
                <a:latin typeface="Open Sans"/>
                <a:ea typeface="Open Sans"/>
                <a:cs typeface="Open Sans"/>
                <a:sym typeface="Open Sans"/>
              </a:rPr>
              <a:t>Abstract</a:t>
            </a:r>
            <a:r>
              <a:rPr lang="en-US" sz="2300">
                <a:solidFill>
                  <a:schemeClr val="dk1"/>
                </a:solidFill>
                <a:latin typeface="Open Sans"/>
                <a:ea typeface="Open Sans"/>
                <a:cs typeface="Open Sans"/>
                <a:sym typeface="Open Sans"/>
              </a:rPr>
              <a:t> to locate additional tools  -  </a:t>
            </a:r>
            <a:r>
              <a:rPr lang="en-US" sz="2300" b="1">
                <a:solidFill>
                  <a:schemeClr val="dk1"/>
                </a:solidFill>
                <a:latin typeface="Open Sans"/>
                <a:ea typeface="Open Sans"/>
                <a:cs typeface="Open Sans"/>
                <a:sym typeface="Open Sans"/>
              </a:rPr>
              <a:t>Cited by</a:t>
            </a:r>
            <a:r>
              <a:rPr lang="en-US" sz="2300">
                <a:solidFill>
                  <a:schemeClr val="dk1"/>
                </a:solidFill>
                <a:latin typeface="Open Sans"/>
                <a:ea typeface="Open Sans"/>
                <a:cs typeface="Open Sans"/>
                <a:sym typeface="Open Sans"/>
              </a:rPr>
              <a:t> and </a:t>
            </a:r>
            <a:r>
              <a:rPr lang="en-US" sz="2300" b="1">
                <a:solidFill>
                  <a:schemeClr val="dk1"/>
                </a:solidFill>
                <a:latin typeface="Open Sans"/>
                <a:ea typeface="Open Sans"/>
                <a:cs typeface="Open Sans"/>
                <a:sym typeface="Open Sans"/>
              </a:rPr>
              <a:t>Mesh Terms.</a:t>
            </a:r>
            <a:endParaRPr sz="2300" b="1">
              <a:solidFill>
                <a:schemeClr val="dk1"/>
              </a:solidFill>
              <a:latin typeface="Open Sans"/>
              <a:ea typeface="Open Sans"/>
              <a:cs typeface="Open Sans"/>
              <a:sym typeface="Open Sans"/>
            </a:endParaRPr>
          </a:p>
          <a:p>
            <a:pPr marL="457200" lvl="0" indent="-374650" algn="l" rtl="0">
              <a:lnSpc>
                <a:spcPct val="100000"/>
              </a:lnSpc>
              <a:spcBef>
                <a:spcPts val="1000"/>
              </a:spcBef>
              <a:spcAft>
                <a:spcPts val="0"/>
              </a:spcAft>
              <a:buClr>
                <a:schemeClr val="dk1"/>
              </a:buClr>
              <a:buSzPts val="2300"/>
              <a:buFont typeface="Open Sans"/>
              <a:buChar char="●"/>
            </a:pPr>
            <a:r>
              <a:rPr lang="en-US" sz="2300">
                <a:solidFill>
                  <a:schemeClr val="dk1"/>
                </a:solidFill>
                <a:latin typeface="Open Sans"/>
                <a:ea typeface="Open Sans"/>
                <a:cs typeface="Open Sans"/>
                <a:sym typeface="Open Sans"/>
              </a:rPr>
              <a:t>See next slide for </a:t>
            </a:r>
            <a:r>
              <a:rPr lang="en-US" sz="2300" b="1">
                <a:solidFill>
                  <a:schemeClr val="dk1"/>
                </a:solidFill>
                <a:latin typeface="Open Sans"/>
                <a:ea typeface="Open Sans"/>
                <a:cs typeface="Open Sans"/>
                <a:sym typeface="Open Sans"/>
              </a:rPr>
              <a:t>Cite</a:t>
            </a:r>
            <a:r>
              <a:rPr lang="en-US" sz="2300">
                <a:solidFill>
                  <a:schemeClr val="dk1"/>
                </a:solidFill>
                <a:latin typeface="Open Sans"/>
                <a:ea typeface="Open Sans"/>
                <a:cs typeface="Open Sans"/>
                <a:sym typeface="Open Sans"/>
              </a:rPr>
              <a:t> and </a:t>
            </a:r>
            <a:r>
              <a:rPr lang="en-US" sz="2300" b="1">
                <a:solidFill>
                  <a:schemeClr val="dk1"/>
                </a:solidFill>
                <a:latin typeface="Open Sans"/>
                <a:ea typeface="Open Sans"/>
                <a:cs typeface="Open Sans"/>
                <a:sym typeface="Open Sans"/>
              </a:rPr>
              <a:t>Share</a:t>
            </a:r>
            <a:r>
              <a:rPr lang="en-US" sz="2300">
                <a:solidFill>
                  <a:schemeClr val="dk1"/>
                </a:solidFill>
                <a:latin typeface="Open Sans"/>
                <a:ea typeface="Open Sans"/>
                <a:cs typeface="Open Sans"/>
                <a:sym typeface="Open Sans"/>
              </a:rPr>
              <a:t> options (right column).</a:t>
            </a:r>
            <a:endParaRPr sz="2300">
              <a:solidFill>
                <a:schemeClr val="dk1"/>
              </a:solidFill>
              <a:latin typeface="Open Sans"/>
              <a:ea typeface="Open Sans"/>
              <a:cs typeface="Open Sans"/>
              <a:sym typeface="Open Sans"/>
            </a:endParaRPr>
          </a:p>
          <a:p>
            <a:pPr marL="457200" lvl="0" indent="-374650" algn="l" rtl="0">
              <a:lnSpc>
                <a:spcPct val="100000"/>
              </a:lnSpc>
              <a:spcBef>
                <a:spcPts val="1000"/>
              </a:spcBef>
              <a:spcAft>
                <a:spcPts val="0"/>
              </a:spcAft>
              <a:buClr>
                <a:schemeClr val="dk1"/>
              </a:buClr>
              <a:buSzPts val="2300"/>
              <a:buFont typeface="Open Sans"/>
              <a:buChar char="●"/>
            </a:pPr>
            <a:r>
              <a:rPr lang="en-US" sz="2300">
                <a:solidFill>
                  <a:schemeClr val="dk1"/>
                </a:solidFill>
                <a:latin typeface="Open Sans"/>
                <a:ea typeface="Open Sans"/>
                <a:cs typeface="Open Sans"/>
                <a:sym typeface="Open Sans"/>
              </a:rPr>
              <a:t>Note that these options also are available in the </a:t>
            </a:r>
            <a:r>
              <a:rPr lang="en-US" sz="2300" b="1">
                <a:solidFill>
                  <a:schemeClr val="dk1"/>
                </a:solidFill>
                <a:latin typeface="Open Sans"/>
                <a:ea typeface="Open Sans"/>
                <a:cs typeface="Open Sans"/>
                <a:sym typeface="Open Sans"/>
              </a:rPr>
              <a:t>Summary</a:t>
            </a:r>
            <a:r>
              <a:rPr lang="en-US" sz="2300">
                <a:solidFill>
                  <a:schemeClr val="dk1"/>
                </a:solidFill>
                <a:latin typeface="Open Sans"/>
                <a:ea typeface="Open Sans"/>
                <a:cs typeface="Open Sans"/>
                <a:sym typeface="Open Sans"/>
              </a:rPr>
              <a:t> display - in a horizontal box below the search box.</a:t>
            </a:r>
            <a:endParaRPr sz="2300">
              <a:solidFill>
                <a:schemeClr val="dk1"/>
              </a:solidFill>
              <a:latin typeface="Open Sans"/>
              <a:ea typeface="Open Sans"/>
              <a:cs typeface="Open Sans"/>
              <a:sym typeface="Open Sans"/>
            </a:endParaRPr>
          </a:p>
        </p:txBody>
      </p:sp>
      <p:pic>
        <p:nvPicPr>
          <p:cNvPr id="170" name="Google Shape;170;p7" descr="https://lh6.googleusercontent.com/zskBG7kLvs5_5JSCU89bjDohCvmgZclKElX8v32QmqzUAbe_aLl7lpDb4vOQcA5ieqEukRlmY867-K3L5Vqv1_ja2cXzNoVNsdH3ck3iG5WvW6WJ1MTdquF_2QgiWGRJZs8-X6w"/>
          <p:cNvPicPr preferRelativeResize="0"/>
          <p:nvPr/>
        </p:nvPicPr>
        <p:blipFill rotWithShape="1">
          <a:blip r:embed="rId3">
            <a:alphaModFix/>
          </a:blip>
          <a:srcRect/>
          <a:stretch/>
        </p:blipFill>
        <p:spPr>
          <a:xfrm>
            <a:off x="6055067" y="1819821"/>
            <a:ext cx="5974442" cy="490273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4"/>
        <p:cNvGrpSpPr/>
        <p:nvPr/>
      </p:nvGrpSpPr>
      <p:grpSpPr>
        <a:xfrm>
          <a:off x="0" y="0"/>
          <a:ext cx="0" cy="0"/>
          <a:chOff x="0" y="0"/>
          <a:chExt cx="0" cy="0"/>
        </a:xfrm>
      </p:grpSpPr>
      <p:sp>
        <p:nvSpPr>
          <p:cNvPr id="175" name="Google Shape;175;p11"/>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Cite and Share (right column)</a:t>
            </a:r>
            <a:endParaRPr>
              <a:solidFill>
                <a:srgbClr val="586F7C"/>
              </a:solidFill>
              <a:latin typeface="Open Sans"/>
              <a:ea typeface="Open Sans"/>
              <a:cs typeface="Open Sans"/>
              <a:sym typeface="Open Sans"/>
            </a:endParaRPr>
          </a:p>
        </p:txBody>
      </p:sp>
      <p:sp>
        <p:nvSpPr>
          <p:cNvPr id="176" name="Google Shape;176;p11"/>
          <p:cNvSpPr txBox="1">
            <a:spLocks noGrp="1"/>
          </p:cNvSpPr>
          <p:nvPr>
            <p:ph type="body" idx="1"/>
          </p:nvPr>
        </p:nvSpPr>
        <p:spPr>
          <a:xfrm>
            <a:off x="0" y="1701975"/>
            <a:ext cx="4572000" cy="4377272"/>
          </a:xfrm>
          <a:prstGeom prst="rect">
            <a:avLst/>
          </a:prstGeom>
          <a:noFill/>
          <a:ln>
            <a:noFill/>
          </a:ln>
        </p:spPr>
        <p:txBody>
          <a:bodyPr spcFirstLastPara="1" wrap="square" lIns="91425" tIns="45700" rIns="91425" bIns="45700" anchor="t" anchorCtr="0">
            <a:noAutofit/>
          </a:bodyPr>
          <a:lstStyle/>
          <a:p>
            <a:pPr marL="457200" lvl="0" indent="-361950" algn="l" rtl="0">
              <a:lnSpc>
                <a:spcPct val="100000"/>
              </a:lnSpc>
              <a:spcBef>
                <a:spcPts val="1000"/>
              </a:spcBef>
              <a:spcAft>
                <a:spcPts val="0"/>
              </a:spcAft>
              <a:buClr>
                <a:schemeClr val="dk1"/>
              </a:buClr>
              <a:buSzPts val="2100"/>
              <a:buChar char="●"/>
            </a:pPr>
            <a:r>
              <a:rPr lang="en-US" sz="2100">
                <a:solidFill>
                  <a:schemeClr val="dk1"/>
                </a:solidFill>
                <a:latin typeface="Open Sans"/>
                <a:ea typeface="Open Sans"/>
                <a:cs typeface="Open Sans"/>
                <a:sym typeface="Open Sans"/>
              </a:rPr>
              <a:t>In four citation formats - AMA, MLA, APA and NLM, the </a:t>
            </a:r>
            <a:r>
              <a:rPr lang="en-US" sz="2100" b="1">
                <a:solidFill>
                  <a:schemeClr val="dk1"/>
                </a:solidFill>
                <a:latin typeface="Open Sans"/>
                <a:ea typeface="Open Sans"/>
                <a:cs typeface="Open Sans"/>
                <a:sym typeface="Open Sans"/>
              </a:rPr>
              <a:t>Cite</a:t>
            </a:r>
            <a:r>
              <a:rPr lang="en-US" sz="2100">
                <a:solidFill>
                  <a:schemeClr val="dk1"/>
                </a:solidFill>
                <a:latin typeface="Open Sans"/>
                <a:ea typeface="Open Sans"/>
                <a:cs typeface="Open Sans"/>
                <a:sym typeface="Open Sans"/>
              </a:rPr>
              <a:t> format creates .txt files to </a:t>
            </a:r>
            <a:r>
              <a:rPr lang="en-US" sz="2100" b="1">
                <a:solidFill>
                  <a:schemeClr val="dk1"/>
                </a:solidFill>
                <a:latin typeface="Open Sans"/>
                <a:ea typeface="Open Sans"/>
                <a:cs typeface="Open Sans"/>
                <a:sym typeface="Open Sans"/>
              </a:rPr>
              <a:t>Copy</a:t>
            </a:r>
            <a:r>
              <a:rPr lang="en-US" sz="2100">
                <a:solidFill>
                  <a:schemeClr val="dk1"/>
                </a:solidFill>
                <a:latin typeface="Open Sans"/>
                <a:ea typeface="Open Sans"/>
                <a:cs typeface="Open Sans"/>
                <a:sym typeface="Open Sans"/>
              </a:rPr>
              <a:t> or .nbib files to </a:t>
            </a:r>
            <a:r>
              <a:rPr lang="en-US" sz="2100" b="1">
                <a:solidFill>
                  <a:schemeClr val="dk1"/>
                </a:solidFill>
                <a:latin typeface="Open Sans"/>
                <a:ea typeface="Open Sans"/>
                <a:cs typeface="Open Sans"/>
                <a:sym typeface="Open Sans"/>
              </a:rPr>
              <a:t>Download.</a:t>
            </a:r>
            <a:endParaRPr sz="2100"/>
          </a:p>
          <a:p>
            <a:pPr marL="457200" lvl="0" indent="-361950" algn="l" rtl="0">
              <a:lnSpc>
                <a:spcPct val="100000"/>
              </a:lnSpc>
              <a:spcBef>
                <a:spcPts val="2100"/>
              </a:spcBef>
              <a:spcAft>
                <a:spcPts val="0"/>
              </a:spcAft>
              <a:buClr>
                <a:schemeClr val="dk1"/>
              </a:buClr>
              <a:buSzPts val="2100"/>
              <a:buChar char="●"/>
            </a:pPr>
            <a:r>
              <a:rPr lang="en-US" sz="2100" b="1">
                <a:solidFill>
                  <a:schemeClr val="dk1"/>
                </a:solidFill>
                <a:latin typeface="Open Sans"/>
                <a:ea typeface="Open Sans"/>
                <a:cs typeface="Open Sans"/>
                <a:sym typeface="Open Sans"/>
              </a:rPr>
              <a:t> </a:t>
            </a:r>
            <a:r>
              <a:rPr lang="en-US" sz="2100">
                <a:solidFill>
                  <a:schemeClr val="dk1"/>
                </a:solidFill>
                <a:latin typeface="Open Sans"/>
                <a:ea typeface="Open Sans"/>
                <a:cs typeface="Open Sans"/>
                <a:sym typeface="Open Sans"/>
              </a:rPr>
              <a:t>This file format can be used by many citation management software programmes.</a:t>
            </a:r>
            <a:endParaRPr sz="2100"/>
          </a:p>
          <a:p>
            <a:pPr marL="457200" lvl="0" indent="-361950" algn="l" rtl="0">
              <a:lnSpc>
                <a:spcPct val="100000"/>
              </a:lnSpc>
              <a:spcBef>
                <a:spcPts val="1000"/>
              </a:spcBef>
              <a:spcAft>
                <a:spcPts val="0"/>
              </a:spcAft>
              <a:buClr>
                <a:schemeClr val="dk1"/>
              </a:buClr>
              <a:buSzPts val="2100"/>
              <a:buChar char="●"/>
            </a:pPr>
            <a:r>
              <a:rPr lang="en-US" sz="2100">
                <a:solidFill>
                  <a:schemeClr val="dk1"/>
                </a:solidFill>
                <a:latin typeface="Open Sans"/>
                <a:ea typeface="Open Sans"/>
                <a:cs typeface="Open Sans"/>
                <a:sym typeface="Open Sans"/>
              </a:rPr>
              <a:t>The </a:t>
            </a:r>
            <a:r>
              <a:rPr lang="en-US" sz="2100" b="1">
                <a:solidFill>
                  <a:schemeClr val="dk1"/>
                </a:solidFill>
                <a:latin typeface="Open Sans"/>
                <a:ea typeface="Open Sans"/>
                <a:cs typeface="Open Sans"/>
                <a:sym typeface="Open Sans"/>
              </a:rPr>
              <a:t>Share</a:t>
            </a:r>
            <a:r>
              <a:rPr lang="en-US" sz="2100">
                <a:solidFill>
                  <a:schemeClr val="dk1"/>
                </a:solidFill>
                <a:latin typeface="Open Sans"/>
                <a:ea typeface="Open Sans"/>
                <a:cs typeface="Open Sans"/>
                <a:sym typeface="Open Sans"/>
              </a:rPr>
              <a:t> option, users can share citations in Twitter, Facebook or via a </a:t>
            </a:r>
            <a:r>
              <a:rPr lang="en-US" sz="2100" b="1">
                <a:solidFill>
                  <a:schemeClr val="dk1"/>
                </a:solidFill>
                <a:latin typeface="Open Sans"/>
                <a:ea typeface="Open Sans"/>
                <a:cs typeface="Open Sans"/>
                <a:sym typeface="Open Sans"/>
              </a:rPr>
              <a:t>PERMALINK</a:t>
            </a:r>
            <a:r>
              <a:rPr lang="en-US" sz="2100">
                <a:solidFill>
                  <a:schemeClr val="dk1"/>
                </a:solidFill>
                <a:latin typeface="Open Sans"/>
                <a:ea typeface="Open Sans"/>
                <a:cs typeface="Open Sans"/>
                <a:sym typeface="Open Sans"/>
              </a:rPr>
              <a:t>.</a:t>
            </a:r>
            <a:endParaRPr sz="2100">
              <a:solidFill>
                <a:schemeClr val="dk1"/>
              </a:solidFill>
              <a:latin typeface="Open Sans"/>
              <a:ea typeface="Open Sans"/>
              <a:cs typeface="Open Sans"/>
              <a:sym typeface="Open Sans"/>
            </a:endParaRPr>
          </a:p>
        </p:txBody>
      </p:sp>
      <p:pic>
        <p:nvPicPr>
          <p:cNvPr id="177" name="Google Shape;177;p11" descr="https://lh3.googleusercontent.com/B3ca9Mm9cPPTF6Iv9oHGAjjfwRVUwGPIQf5WugtqmO_e79pNiXZN2qTkSc8q08B3-uYA-cdhycG_3ZxrWYvoE9QFNZK2kN4n1-GbWrhqnikP2yjcTBkF0MkDo6cDseLmPmMs8HQ"/>
          <p:cNvPicPr preferRelativeResize="0"/>
          <p:nvPr/>
        </p:nvPicPr>
        <p:blipFill rotWithShape="1">
          <a:blip r:embed="rId3">
            <a:alphaModFix/>
          </a:blip>
          <a:srcRect/>
          <a:stretch/>
        </p:blipFill>
        <p:spPr>
          <a:xfrm>
            <a:off x="4585621" y="1701975"/>
            <a:ext cx="7606379" cy="476413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829bd93e03_0_0"/>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Save, Email, Send to options</a:t>
            </a:r>
            <a:endParaRPr>
              <a:solidFill>
                <a:srgbClr val="586F7C"/>
              </a:solidFill>
              <a:latin typeface="Open Sans"/>
              <a:ea typeface="Open Sans"/>
              <a:cs typeface="Open Sans"/>
              <a:sym typeface="Open Sans"/>
            </a:endParaRPr>
          </a:p>
          <a:p>
            <a:pPr marL="0" lvl="0" indent="0" algn="l" rtl="0">
              <a:lnSpc>
                <a:spcPct val="90000"/>
              </a:lnSpc>
              <a:spcBef>
                <a:spcPts val="0"/>
              </a:spcBef>
              <a:spcAft>
                <a:spcPts val="0"/>
              </a:spcAft>
              <a:buSzPts val="3600"/>
              <a:buNone/>
            </a:pPr>
            <a:r>
              <a:rPr lang="en-US" sz="3000">
                <a:solidFill>
                  <a:srgbClr val="586F7C"/>
                </a:solidFill>
                <a:latin typeface="Open Sans"/>
                <a:ea typeface="Open Sans"/>
                <a:cs typeface="Open Sans"/>
                <a:sym typeface="Open Sans"/>
              </a:rPr>
              <a:t>(below Search box)</a:t>
            </a:r>
            <a:endParaRPr sz="3000">
              <a:solidFill>
                <a:srgbClr val="586F7C"/>
              </a:solidFill>
              <a:latin typeface="Open Sans"/>
              <a:ea typeface="Open Sans"/>
              <a:cs typeface="Open Sans"/>
              <a:sym typeface="Open Sans"/>
            </a:endParaRPr>
          </a:p>
        </p:txBody>
      </p:sp>
      <p:sp>
        <p:nvSpPr>
          <p:cNvPr id="184" name="Google Shape;184;g829bd93e03_0_0"/>
          <p:cNvSpPr txBox="1">
            <a:spLocks noGrp="1"/>
          </p:cNvSpPr>
          <p:nvPr>
            <p:ph type="body" idx="1"/>
          </p:nvPr>
        </p:nvSpPr>
        <p:spPr>
          <a:xfrm>
            <a:off x="281650" y="1748550"/>
            <a:ext cx="4792500" cy="48639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200">
                <a:solidFill>
                  <a:schemeClr val="dk1"/>
                </a:solidFill>
                <a:latin typeface="Open Sans"/>
                <a:ea typeface="Open Sans"/>
                <a:cs typeface="Open Sans"/>
                <a:sym typeface="Open San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The </a:t>
            </a:r>
            <a:r>
              <a:rPr lang="en-US" sz="2200" b="1">
                <a:solidFill>
                  <a:schemeClr val="dk1"/>
                </a:solidFill>
                <a:latin typeface="Open Sans"/>
                <a:ea typeface="Open Sans"/>
                <a:cs typeface="Open Sans"/>
                <a:sym typeface="Open San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Save </a:t>
            </a:r>
            <a:r>
              <a:rPr lang="en-US" sz="2200">
                <a:solidFill>
                  <a:schemeClr val="dk1"/>
                </a:solidFill>
                <a:latin typeface="Open Sans"/>
                <a:ea typeface="Open Sans"/>
                <a:cs typeface="Open Sans"/>
                <a:sym typeface="Open San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option saves checked citations into a .txt file. </a:t>
            </a:r>
            <a:endParaRPr sz="2200">
              <a:solidFill>
                <a:schemeClr val="dk1"/>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sz="2200">
                <a:solidFill>
                  <a:schemeClr val="dk1"/>
                </a:solidFill>
                <a:latin typeface="Open Sans"/>
                <a:ea typeface="Open Sans"/>
                <a:cs typeface="Open Sans"/>
                <a:sym typeface="Open Sans"/>
              </a:rPr>
              <a:t>The </a:t>
            </a:r>
            <a:r>
              <a:rPr lang="en-US" sz="2200" b="1">
                <a:solidFill>
                  <a:schemeClr val="dk1"/>
                </a:solidFill>
                <a:latin typeface="Open Sans"/>
                <a:ea typeface="Open Sans"/>
                <a:cs typeface="Open Sans"/>
                <a:sym typeface="Open Sans"/>
              </a:rPr>
              <a:t>Send to</a:t>
            </a:r>
            <a:r>
              <a:rPr lang="en-US" sz="2200">
                <a:solidFill>
                  <a:schemeClr val="dk1"/>
                </a:solidFill>
                <a:latin typeface="Open Sans"/>
                <a:ea typeface="Open Sans"/>
                <a:cs typeface="Open Sans"/>
                <a:sym typeface="Open Sans"/>
              </a:rPr>
              <a:t> </a:t>
            </a:r>
            <a:r>
              <a:rPr lang="en-US" sz="2200" b="1">
                <a:solidFill>
                  <a:schemeClr val="dk1"/>
                </a:solidFill>
                <a:latin typeface="Open Sans"/>
                <a:ea typeface="Open Sans"/>
                <a:cs typeface="Open Sans"/>
                <a:sym typeface="Open Sans"/>
              </a:rPr>
              <a:t>Clipboard </a:t>
            </a:r>
            <a:r>
              <a:rPr lang="en-US" sz="2200">
                <a:solidFill>
                  <a:schemeClr val="dk1"/>
                </a:solidFill>
                <a:latin typeface="Open Sans"/>
                <a:ea typeface="Open Sans"/>
                <a:cs typeface="Open Sans"/>
                <a:sym typeface="Open Sans"/>
              </a:rPr>
              <a:t>option</a:t>
            </a:r>
            <a:r>
              <a:rPr lang="en-US" sz="2200" b="1">
                <a:solidFill>
                  <a:schemeClr val="dk1"/>
                </a:solidFill>
                <a:latin typeface="Open Sans"/>
                <a:ea typeface="Open Sans"/>
                <a:cs typeface="Open Sans"/>
                <a:sym typeface="Open Sans"/>
              </a:rPr>
              <a:t> </a:t>
            </a:r>
            <a:r>
              <a:rPr lang="en-US" sz="2200">
                <a:solidFill>
                  <a:schemeClr val="dk1"/>
                </a:solidFill>
                <a:latin typeface="Open Sans"/>
                <a:ea typeface="Open Sans"/>
                <a:cs typeface="Open Sans"/>
                <a:sym typeface="Open Sans"/>
              </a:rPr>
              <a:t>saves the citation(s) in a PubMed feature.  The Clipboard link is below the PubMed search box.</a:t>
            </a:r>
            <a:endParaRPr/>
          </a:p>
          <a:p>
            <a:pPr marL="457200" lvl="0" indent="-381000" algn="l" rtl="0">
              <a:lnSpc>
                <a:spcPct val="100000"/>
              </a:lnSpc>
              <a:spcBef>
                <a:spcPts val="1000"/>
              </a:spcBef>
              <a:spcAft>
                <a:spcPts val="0"/>
              </a:spcAft>
              <a:buClr>
                <a:schemeClr val="dk1"/>
              </a:buClr>
              <a:buSzPts val="2400"/>
              <a:buChar char="●"/>
            </a:pPr>
            <a:r>
              <a:rPr lang="en-US" sz="2200">
                <a:solidFill>
                  <a:schemeClr val="dk1"/>
                </a:solidFill>
                <a:latin typeface="Open Sans"/>
                <a:ea typeface="Open Sans"/>
                <a:cs typeface="Open Sans"/>
                <a:sym typeface="Open Sans"/>
              </a:rPr>
              <a:t>The </a:t>
            </a:r>
            <a:r>
              <a:rPr lang="en-US" sz="2200" b="1">
                <a:solidFill>
                  <a:schemeClr val="dk1"/>
                </a:solidFill>
                <a:latin typeface="Open Sans"/>
                <a:ea typeface="Open Sans"/>
                <a:cs typeface="Open Sans"/>
                <a:sym typeface="Open Sans"/>
              </a:rPr>
              <a:t>Send to</a:t>
            </a:r>
            <a:r>
              <a:rPr lang="en-US" sz="2200">
                <a:solidFill>
                  <a:schemeClr val="dk1"/>
                </a:solidFill>
                <a:latin typeface="Open Sans"/>
                <a:ea typeface="Open Sans"/>
                <a:cs typeface="Open Sans"/>
                <a:sym typeface="Open Sans"/>
              </a:rPr>
              <a:t> </a:t>
            </a:r>
            <a:r>
              <a:rPr lang="en-US" sz="2200" b="1">
                <a:solidFill>
                  <a:schemeClr val="dk1"/>
                </a:solidFill>
                <a:latin typeface="Open Sans"/>
                <a:ea typeface="Open Sans"/>
                <a:cs typeface="Open Sans"/>
                <a:sym typeface="Open Sans"/>
              </a:rPr>
              <a:t>Citation manager </a:t>
            </a:r>
            <a:r>
              <a:rPr lang="en-US" sz="2200">
                <a:solidFill>
                  <a:schemeClr val="dk1"/>
                </a:solidFill>
                <a:latin typeface="Open Sans"/>
                <a:ea typeface="Open Sans"/>
                <a:cs typeface="Open Sans"/>
                <a:sym typeface="Open Sans"/>
              </a:rPr>
              <a:t>option creates .nbib file for various software options. </a:t>
            </a:r>
            <a:endParaRPr sz="2200">
              <a:solidFill>
                <a:schemeClr val="dk1"/>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sz="2200">
                <a:solidFill>
                  <a:schemeClr val="dk1"/>
                </a:solidFill>
                <a:latin typeface="Open Sans"/>
                <a:ea typeface="Open Sans"/>
                <a:cs typeface="Open Sans"/>
                <a:sym typeface="Open Sans"/>
              </a:rPr>
              <a:t>The </a:t>
            </a:r>
            <a:r>
              <a:rPr lang="en-US" sz="2200" b="1">
                <a:solidFill>
                  <a:schemeClr val="dk1"/>
                </a:solidFill>
                <a:latin typeface="Open Sans"/>
                <a:ea typeface="Open Sans"/>
                <a:cs typeface="Open Sans"/>
                <a:sym typeface="Open Sans"/>
              </a:rPr>
              <a:t>Email </a:t>
            </a:r>
            <a:r>
              <a:rPr lang="en-US" sz="2200">
                <a:solidFill>
                  <a:schemeClr val="dk1"/>
                </a:solidFill>
                <a:latin typeface="Open Sans"/>
                <a:ea typeface="Open Sans"/>
                <a:cs typeface="Open Sans"/>
                <a:sym typeface="Open Sans"/>
              </a:rPr>
              <a:t>function does not work via Hinari/PubMed.</a:t>
            </a:r>
            <a:endParaRPr sz="2200" b="1">
              <a:solidFill>
                <a:schemeClr val="dk1"/>
              </a:solidFill>
              <a:latin typeface="Open Sans"/>
              <a:ea typeface="Open Sans"/>
              <a:cs typeface="Open Sans"/>
              <a:sym typeface="Open Sans"/>
            </a:endParaRPr>
          </a:p>
        </p:txBody>
      </p:sp>
      <p:pic>
        <p:nvPicPr>
          <p:cNvPr id="185" name="Google Shape;185;g829bd93e03_0_0"/>
          <p:cNvPicPr preferRelativeResize="0"/>
          <p:nvPr/>
        </p:nvPicPr>
        <p:blipFill>
          <a:blip r:embed="rId3">
            <a:alphaModFix/>
          </a:blip>
          <a:stretch>
            <a:fillRect/>
          </a:stretch>
        </p:blipFill>
        <p:spPr>
          <a:xfrm>
            <a:off x="5282325" y="1748562"/>
            <a:ext cx="6731450" cy="509348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2"/>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Advanced search options</a:t>
            </a:r>
            <a:endParaRPr>
              <a:latin typeface="Open Sans"/>
              <a:ea typeface="Open Sans"/>
              <a:cs typeface="Open Sans"/>
              <a:sym typeface="Open Sans"/>
            </a:endParaRPr>
          </a:p>
        </p:txBody>
      </p:sp>
      <p:sp>
        <p:nvSpPr>
          <p:cNvPr id="192" name="Google Shape;192;p12"/>
          <p:cNvSpPr txBox="1">
            <a:spLocks noGrp="1"/>
          </p:cNvSpPr>
          <p:nvPr>
            <p:ph type="body" idx="1"/>
          </p:nvPr>
        </p:nvSpPr>
        <p:spPr>
          <a:xfrm>
            <a:off x="1997374" y="1835475"/>
            <a:ext cx="8388900" cy="21372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1000"/>
              </a:spcBef>
              <a:spcAft>
                <a:spcPts val="0"/>
              </a:spcAft>
              <a:buNone/>
            </a:pPr>
            <a:r>
              <a:rPr lang="en-US">
                <a:solidFill>
                  <a:schemeClr val="dk1"/>
                </a:solidFill>
                <a:latin typeface="Open Sans"/>
                <a:ea typeface="Open Sans"/>
                <a:cs typeface="Open Sans"/>
                <a:sym typeface="Open Sans"/>
              </a:rPr>
              <a:t>Click on </a:t>
            </a:r>
            <a:r>
              <a:rPr lang="en-US" b="1">
                <a:solidFill>
                  <a:schemeClr val="dk1"/>
                </a:solidFill>
                <a:latin typeface="Open Sans"/>
                <a:ea typeface="Open Sans"/>
                <a:cs typeface="Open Sans"/>
                <a:sym typeface="Open Sans"/>
              </a:rPr>
              <a:t>Advanced search</a:t>
            </a:r>
            <a:r>
              <a:rPr lang="en-US">
                <a:solidFill>
                  <a:schemeClr val="dk1"/>
                </a:solidFill>
                <a:latin typeface="Open Sans"/>
                <a:ea typeface="Open Sans"/>
                <a:cs typeface="Open Sans"/>
                <a:sym typeface="Open Sans"/>
              </a:rPr>
              <a:t>.  Also note previously discussed </a:t>
            </a:r>
            <a:r>
              <a:rPr lang="en-US" b="1">
                <a:solidFill>
                  <a:schemeClr val="dk1"/>
                </a:solidFill>
                <a:latin typeface="Open Sans"/>
                <a:ea typeface="Open Sans"/>
                <a:cs typeface="Open Sans"/>
                <a:sym typeface="Open Sans"/>
              </a:rPr>
              <a:t>Clipboard </a:t>
            </a:r>
            <a:r>
              <a:rPr lang="en-US">
                <a:solidFill>
                  <a:schemeClr val="dk1"/>
                </a:solidFill>
                <a:latin typeface="Open Sans"/>
                <a:ea typeface="Open Sans"/>
                <a:cs typeface="Open Sans"/>
                <a:sym typeface="Open Sans"/>
              </a:rPr>
              <a:t>option.</a:t>
            </a:r>
            <a:endParaRPr>
              <a:solidFill>
                <a:schemeClr val="dk1"/>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2"/>
              </a:buClr>
              <a:buSzPts val="2400"/>
              <a:buNone/>
            </a:pPr>
            <a:endParaRPr sz="2000">
              <a:solidFill>
                <a:schemeClr val="dk1"/>
              </a:solidFill>
              <a:latin typeface="Open Sans"/>
              <a:ea typeface="Open Sans"/>
              <a:cs typeface="Open Sans"/>
              <a:sym typeface="Open Sans"/>
            </a:endParaRPr>
          </a:p>
        </p:txBody>
      </p:sp>
      <p:pic>
        <p:nvPicPr>
          <p:cNvPr id="193" name="Google Shape;193;p12" descr="https://lh3.googleusercontent.com/iEHpz_cnY98zezBsj57KyE1_lzBQ7pVNbUjTV1GTa6Lb7-iZK_VFTHuQtSBZpV9egK-HEpuP-pe_AoI6HKU75G8DQ_oDvuqMOyz1A-5b-MjsYaATalswhLhCJ2Kb0XudtQznJxE"/>
          <p:cNvPicPr preferRelativeResize="0"/>
          <p:nvPr/>
        </p:nvPicPr>
        <p:blipFill rotWithShape="1">
          <a:blip r:embed="rId3">
            <a:alphaModFix/>
          </a:blip>
          <a:srcRect/>
          <a:stretch/>
        </p:blipFill>
        <p:spPr>
          <a:xfrm>
            <a:off x="674143" y="3788228"/>
            <a:ext cx="11035353" cy="140425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878e0c40ae_0_6"/>
          <p:cNvSpPr txBox="1">
            <a:spLocks noGrp="1"/>
          </p:cNvSpPr>
          <p:nvPr>
            <p:ph type="title"/>
          </p:nvPr>
        </p:nvSpPr>
        <p:spPr>
          <a:xfrm>
            <a:off x="0" y="378812"/>
            <a:ext cx="9613800" cy="108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586F7C"/>
                </a:solidFill>
                <a:latin typeface="Open Sans"/>
                <a:ea typeface="Open Sans"/>
                <a:cs typeface="Open Sans"/>
                <a:sym typeface="Open Sans"/>
              </a:rPr>
              <a:t>Advanced search options</a:t>
            </a:r>
            <a:r>
              <a:rPr lang="en-US"/>
              <a:t>A</a:t>
            </a:r>
            <a:endParaRPr/>
          </a:p>
        </p:txBody>
      </p:sp>
      <p:sp>
        <p:nvSpPr>
          <p:cNvPr id="200" name="Google Shape;200;g878e0c40ae_0_6"/>
          <p:cNvSpPr txBox="1">
            <a:spLocks noGrp="1"/>
          </p:cNvSpPr>
          <p:nvPr>
            <p:ph type="body" idx="1"/>
          </p:nvPr>
        </p:nvSpPr>
        <p:spPr>
          <a:xfrm>
            <a:off x="0" y="1863350"/>
            <a:ext cx="5143800" cy="4553700"/>
          </a:xfrm>
          <a:prstGeom prst="rect">
            <a:avLst/>
          </a:prstGeom>
          <a:noFill/>
          <a:ln>
            <a:noFill/>
          </a:ln>
        </p:spPr>
        <p:txBody>
          <a:bodyPr spcFirstLastPara="1" wrap="square" lIns="91425" tIns="45700" rIns="91425" bIns="45700" anchor="t" anchorCtr="0">
            <a:noAutofit/>
          </a:bodyPr>
          <a:lstStyle/>
          <a:p>
            <a:pPr marL="457200" lvl="0" indent="-374650" algn="l" rtl="0">
              <a:lnSpc>
                <a:spcPct val="100000"/>
              </a:lnSpc>
              <a:spcBef>
                <a:spcPts val="1000"/>
              </a:spcBef>
              <a:spcAft>
                <a:spcPts val="0"/>
              </a:spcAft>
              <a:buClr>
                <a:schemeClr val="dk1"/>
              </a:buClr>
              <a:buSzPts val="2300"/>
              <a:buChar char="•"/>
            </a:pPr>
            <a:r>
              <a:rPr lang="en-US" sz="2300" b="1">
                <a:solidFill>
                  <a:schemeClr val="dk1"/>
                </a:solidFill>
                <a:latin typeface="Open Sans"/>
                <a:ea typeface="Open Sans"/>
                <a:cs typeface="Open Sans"/>
                <a:sym typeface="Open Sans"/>
              </a:rPr>
              <a:t>History and Search Details </a:t>
            </a:r>
            <a:r>
              <a:rPr lang="en-US" sz="2300">
                <a:solidFill>
                  <a:schemeClr val="dk1"/>
                </a:solidFill>
                <a:latin typeface="Open Sans"/>
                <a:ea typeface="Open Sans"/>
                <a:cs typeface="Open Sans"/>
                <a:sym typeface="Open Sans"/>
              </a:rPr>
              <a:t>list</a:t>
            </a:r>
            <a:r>
              <a:rPr lang="en-US" sz="2300" b="1">
                <a:solidFill>
                  <a:schemeClr val="dk1"/>
                </a:solidFill>
                <a:latin typeface="Open Sans"/>
                <a:ea typeface="Open Sans"/>
                <a:cs typeface="Open Sans"/>
                <a:sym typeface="Open Sans"/>
              </a:rPr>
              <a:t> </a:t>
            </a:r>
            <a:r>
              <a:rPr lang="en-US" sz="2300">
                <a:solidFill>
                  <a:schemeClr val="dk1"/>
                </a:solidFill>
                <a:latin typeface="Open Sans"/>
                <a:ea typeface="Open Sans"/>
                <a:cs typeface="Open Sans"/>
                <a:sym typeface="Open Sans"/>
              </a:rPr>
              <a:t>(below) shows all searches that have been completed.</a:t>
            </a:r>
            <a:endParaRPr sz="2300" b="1">
              <a:solidFill>
                <a:schemeClr val="dk1"/>
              </a:solidFill>
              <a:latin typeface="Open Sans"/>
              <a:ea typeface="Open Sans"/>
              <a:cs typeface="Open Sans"/>
              <a:sym typeface="Open Sans"/>
            </a:endParaRPr>
          </a:p>
          <a:p>
            <a:pPr marL="457200" lvl="0" indent="-374650" algn="l" rtl="0">
              <a:lnSpc>
                <a:spcPct val="100000"/>
              </a:lnSpc>
              <a:spcBef>
                <a:spcPts val="1000"/>
              </a:spcBef>
              <a:spcAft>
                <a:spcPts val="0"/>
              </a:spcAft>
              <a:buClr>
                <a:schemeClr val="dk1"/>
              </a:buClr>
              <a:buSzPts val="2300"/>
              <a:buFont typeface="Arial"/>
              <a:buChar char="•"/>
            </a:pPr>
            <a:r>
              <a:rPr lang="en-US" sz="2300" b="1">
                <a:solidFill>
                  <a:schemeClr val="dk1"/>
                </a:solidFill>
                <a:latin typeface="Open Sans"/>
                <a:ea typeface="Open Sans"/>
                <a:cs typeface="Open Sans"/>
                <a:sym typeface="Open Sans"/>
              </a:rPr>
              <a:t>Actions/Add query </a:t>
            </a:r>
            <a:r>
              <a:rPr lang="en-US" sz="2300">
                <a:solidFill>
                  <a:schemeClr val="dk1"/>
                </a:solidFill>
                <a:latin typeface="Open Sans"/>
                <a:ea typeface="Open Sans"/>
                <a:cs typeface="Open Sans"/>
                <a:sym typeface="Open Sans"/>
              </a:rPr>
              <a:t>allows users to identify and add previous searches to the </a:t>
            </a:r>
            <a:r>
              <a:rPr lang="en-US" sz="2300" b="1">
                <a:solidFill>
                  <a:schemeClr val="dk1"/>
                </a:solidFill>
                <a:latin typeface="Open Sans"/>
                <a:ea typeface="Open Sans"/>
                <a:cs typeface="Open Sans"/>
                <a:sym typeface="Open Sans"/>
              </a:rPr>
              <a:t>Query box </a:t>
            </a:r>
            <a:r>
              <a:rPr lang="en-US" sz="2300">
                <a:solidFill>
                  <a:schemeClr val="dk1"/>
                </a:solidFill>
                <a:latin typeface="Open Sans"/>
                <a:ea typeface="Open Sans"/>
                <a:cs typeface="Open Sans"/>
                <a:sym typeface="Open Sans"/>
              </a:rPr>
              <a:t>(above) and create a new search.</a:t>
            </a:r>
            <a:endParaRPr sz="2300">
              <a:solidFill>
                <a:schemeClr val="dk1"/>
              </a:solidFill>
              <a:latin typeface="Open Sans"/>
              <a:ea typeface="Open Sans"/>
              <a:cs typeface="Open Sans"/>
              <a:sym typeface="Open Sans"/>
            </a:endParaRPr>
          </a:p>
          <a:p>
            <a:pPr marL="457200" lvl="0" indent="-374650" algn="l" rtl="0">
              <a:lnSpc>
                <a:spcPct val="100000"/>
              </a:lnSpc>
              <a:spcBef>
                <a:spcPts val="1000"/>
              </a:spcBef>
              <a:spcAft>
                <a:spcPts val="0"/>
              </a:spcAft>
              <a:buClr>
                <a:schemeClr val="dk1"/>
              </a:buClr>
              <a:buSzPts val="2300"/>
              <a:buFont typeface="Open Sans"/>
              <a:buChar char="•"/>
            </a:pPr>
            <a:r>
              <a:rPr lang="en-US" sz="2300">
                <a:solidFill>
                  <a:schemeClr val="dk1"/>
                </a:solidFill>
                <a:latin typeface="Open Sans"/>
                <a:ea typeface="Open Sans"/>
                <a:cs typeface="Open Sans"/>
                <a:sym typeface="Open Sans"/>
              </a:rPr>
              <a:t>Example - History #1 (</a:t>
            </a:r>
            <a:r>
              <a:rPr lang="en-US" sz="2300" b="1">
                <a:solidFill>
                  <a:schemeClr val="dk1"/>
                </a:solidFill>
                <a:latin typeface="Open Sans"/>
                <a:ea typeface="Open Sans"/>
                <a:cs typeface="Open Sans"/>
                <a:sym typeface="Open Sans"/>
              </a:rPr>
              <a:t>measles and “developing countries”) </a:t>
            </a:r>
            <a:r>
              <a:rPr lang="en-US" sz="2300">
                <a:solidFill>
                  <a:schemeClr val="dk1"/>
                </a:solidFill>
                <a:latin typeface="Open Sans"/>
                <a:ea typeface="Open Sans"/>
                <a:cs typeface="Open Sans"/>
                <a:sym typeface="Open Sans"/>
              </a:rPr>
              <a:t>and</a:t>
            </a:r>
            <a:r>
              <a:rPr lang="en-US" sz="2300" b="1">
                <a:solidFill>
                  <a:schemeClr val="dk1"/>
                </a:solidFill>
                <a:latin typeface="Open Sans"/>
                <a:ea typeface="Open Sans"/>
                <a:cs typeface="Open Sans"/>
                <a:sym typeface="Open Sans"/>
              </a:rPr>
              <a:t> vaccines </a:t>
            </a:r>
            <a:r>
              <a:rPr lang="en-US" sz="2300">
                <a:solidFill>
                  <a:schemeClr val="dk1"/>
                </a:solidFill>
                <a:latin typeface="Open Sans"/>
                <a:ea typeface="Open Sans"/>
                <a:cs typeface="Open Sans"/>
                <a:sym typeface="Open Sans"/>
              </a:rPr>
              <a:t>are combined into a new </a:t>
            </a:r>
            <a:r>
              <a:rPr lang="en-US" sz="2300" b="1">
                <a:solidFill>
                  <a:schemeClr val="dk1"/>
                </a:solidFill>
                <a:latin typeface="Open Sans"/>
                <a:ea typeface="Open Sans"/>
                <a:cs typeface="Open Sans"/>
                <a:sym typeface="Open Sans"/>
              </a:rPr>
              <a:t>Search</a:t>
            </a:r>
            <a:r>
              <a:rPr lang="en-US" sz="2300">
                <a:solidFill>
                  <a:schemeClr val="dk1"/>
                </a:solidFill>
                <a:latin typeface="Open Sans"/>
                <a:ea typeface="Open Sans"/>
                <a:cs typeface="Open Sans"/>
                <a:sym typeface="Open Sans"/>
              </a:rPr>
              <a:t>.</a:t>
            </a:r>
            <a:endParaRPr sz="2300">
              <a:latin typeface="Open Sans"/>
              <a:ea typeface="Open Sans"/>
              <a:cs typeface="Open Sans"/>
              <a:sym typeface="Open Sans"/>
            </a:endParaRPr>
          </a:p>
          <a:p>
            <a:pPr marL="457200" lvl="0" indent="-228600" algn="l" rtl="0">
              <a:lnSpc>
                <a:spcPct val="100000"/>
              </a:lnSpc>
              <a:spcBef>
                <a:spcPts val="1000"/>
              </a:spcBef>
              <a:spcAft>
                <a:spcPts val="0"/>
              </a:spcAft>
              <a:buClr>
                <a:schemeClr val="dk2"/>
              </a:buClr>
              <a:buSzPts val="2400"/>
              <a:buFont typeface="Arial"/>
              <a:buNone/>
            </a:pPr>
            <a:endParaRPr sz="1800">
              <a:solidFill>
                <a:schemeClr val="dk1"/>
              </a:solidFill>
              <a:latin typeface="Open Sans"/>
              <a:ea typeface="Open Sans"/>
              <a:cs typeface="Open Sans"/>
              <a:sym typeface="Open Sans"/>
            </a:endParaRPr>
          </a:p>
        </p:txBody>
      </p:sp>
      <p:pic>
        <p:nvPicPr>
          <p:cNvPr id="201" name="Google Shape;201;g878e0c40ae_0_6"/>
          <p:cNvPicPr preferRelativeResize="0"/>
          <p:nvPr/>
        </p:nvPicPr>
        <p:blipFill>
          <a:blip r:embed="rId3">
            <a:alphaModFix/>
          </a:blip>
          <a:stretch>
            <a:fillRect/>
          </a:stretch>
        </p:blipFill>
        <p:spPr>
          <a:xfrm>
            <a:off x="5492128" y="1863350"/>
            <a:ext cx="6453497" cy="4842250"/>
          </a:xfrm>
          <a:prstGeom prst="rect">
            <a:avLst/>
          </a:prstGeom>
          <a:noFill/>
          <a:ln>
            <a:noFill/>
          </a:ln>
        </p:spPr>
      </p:pic>
      <p:sp>
        <p:nvSpPr>
          <p:cNvPr id="202" name="Google Shape;202;g878e0c40ae_0_6"/>
          <p:cNvSpPr/>
          <p:nvPr/>
        </p:nvSpPr>
        <p:spPr>
          <a:xfrm>
            <a:off x="5631700" y="4280200"/>
            <a:ext cx="2049000" cy="2425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g878e0c40ae_0_6"/>
          <p:cNvSpPr/>
          <p:nvPr/>
        </p:nvSpPr>
        <p:spPr>
          <a:xfrm>
            <a:off x="5631700" y="2119650"/>
            <a:ext cx="6314100" cy="1714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4" name="Google Shape;204;g878e0c40ae_0_6"/>
          <p:cNvPicPr preferRelativeResize="0"/>
          <p:nvPr/>
        </p:nvPicPr>
        <p:blipFill>
          <a:blip r:embed="rId4">
            <a:alphaModFix/>
          </a:blip>
          <a:stretch>
            <a:fillRect/>
          </a:stretch>
        </p:blipFill>
        <p:spPr>
          <a:xfrm>
            <a:off x="6249288" y="5614725"/>
            <a:ext cx="953225" cy="463575"/>
          </a:xfrm>
          <a:prstGeom prst="rect">
            <a:avLst/>
          </a:prstGeom>
          <a:noFill/>
          <a:ln>
            <a:noFill/>
          </a:ln>
        </p:spPr>
      </p:pic>
      <p:pic>
        <p:nvPicPr>
          <p:cNvPr id="205" name="Google Shape;205;g878e0c40ae_0_6"/>
          <p:cNvPicPr preferRelativeResize="0"/>
          <p:nvPr/>
        </p:nvPicPr>
        <p:blipFill>
          <a:blip r:embed="rId5">
            <a:alphaModFix/>
          </a:blip>
          <a:stretch>
            <a:fillRect/>
          </a:stretch>
        </p:blipFill>
        <p:spPr>
          <a:xfrm>
            <a:off x="6183652" y="5676825"/>
            <a:ext cx="1288000" cy="819625"/>
          </a:xfrm>
          <a:prstGeom prst="rect">
            <a:avLst/>
          </a:prstGeom>
          <a:noFill/>
          <a:ln>
            <a:noFill/>
          </a:ln>
        </p:spPr>
      </p:pic>
      <p:pic>
        <p:nvPicPr>
          <p:cNvPr id="206" name="Google Shape;206;g878e0c40ae_0_6"/>
          <p:cNvPicPr preferRelativeResize="0"/>
          <p:nvPr/>
        </p:nvPicPr>
        <p:blipFill>
          <a:blip r:embed="rId6">
            <a:alphaModFix/>
          </a:blip>
          <a:stretch>
            <a:fillRect/>
          </a:stretch>
        </p:blipFill>
        <p:spPr>
          <a:xfrm>
            <a:off x="5700125" y="3242926"/>
            <a:ext cx="3204350" cy="214850"/>
          </a:xfrm>
          <a:prstGeom prst="rect">
            <a:avLst/>
          </a:prstGeom>
          <a:noFill/>
          <a:ln>
            <a:noFill/>
          </a:ln>
        </p:spPr>
      </p:pic>
      <p:sp>
        <p:nvSpPr>
          <p:cNvPr id="207" name="Google Shape;207;g878e0c40ae_0_6"/>
          <p:cNvSpPr/>
          <p:nvPr/>
        </p:nvSpPr>
        <p:spPr>
          <a:xfrm>
            <a:off x="5701400" y="3242925"/>
            <a:ext cx="3204300" cy="2148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g878e0c40ae_0_6"/>
          <p:cNvSpPr/>
          <p:nvPr/>
        </p:nvSpPr>
        <p:spPr>
          <a:xfrm>
            <a:off x="6119550" y="5614725"/>
            <a:ext cx="1352100" cy="8817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878e0c40ae_0_0"/>
          <p:cNvSpPr txBox="1">
            <a:spLocks noGrp="1"/>
          </p:cNvSpPr>
          <p:nvPr>
            <p:ph type="title"/>
          </p:nvPr>
        </p:nvSpPr>
        <p:spPr>
          <a:xfrm>
            <a:off x="0" y="378812"/>
            <a:ext cx="9613800" cy="108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600"/>
              <a:buFont typeface="Arial"/>
              <a:buNone/>
            </a:pPr>
            <a:r>
              <a:rPr lang="en-US">
                <a:solidFill>
                  <a:srgbClr val="586F7C"/>
                </a:solidFill>
                <a:latin typeface="Open Sans"/>
                <a:ea typeface="Open Sans"/>
                <a:cs typeface="Open Sans"/>
                <a:sym typeface="Open Sans"/>
              </a:rPr>
              <a:t>Advanced search options</a:t>
            </a:r>
            <a:endParaRPr/>
          </a:p>
        </p:txBody>
      </p:sp>
      <p:sp>
        <p:nvSpPr>
          <p:cNvPr id="215" name="Google Shape;215;g878e0c40ae_0_0"/>
          <p:cNvSpPr txBox="1">
            <a:spLocks noGrp="1"/>
          </p:cNvSpPr>
          <p:nvPr>
            <p:ph type="body" idx="1"/>
          </p:nvPr>
        </p:nvSpPr>
        <p:spPr>
          <a:xfrm>
            <a:off x="0" y="2007625"/>
            <a:ext cx="4168200" cy="45537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1000"/>
              </a:spcBef>
              <a:spcAft>
                <a:spcPts val="0"/>
              </a:spcAft>
              <a:buNone/>
            </a:pPr>
            <a:r>
              <a:rPr lang="en-US" sz="2300">
                <a:solidFill>
                  <a:schemeClr val="dk1"/>
                </a:solidFill>
                <a:latin typeface="Open Sans"/>
                <a:ea typeface="Open Sans"/>
                <a:cs typeface="Open Sans"/>
                <a:sym typeface="Open Sans"/>
              </a:rPr>
              <a:t>Other features:</a:t>
            </a:r>
            <a:endParaRPr sz="2300">
              <a:solidFill>
                <a:schemeClr val="dk1"/>
              </a:solidFill>
              <a:latin typeface="Open Sans"/>
              <a:ea typeface="Open Sans"/>
              <a:cs typeface="Open Sans"/>
              <a:sym typeface="Open Sans"/>
            </a:endParaRPr>
          </a:p>
          <a:p>
            <a:pPr marL="457200" lvl="0" indent="-374650" algn="l" rtl="0">
              <a:lnSpc>
                <a:spcPct val="100000"/>
              </a:lnSpc>
              <a:spcBef>
                <a:spcPts val="1000"/>
              </a:spcBef>
              <a:spcAft>
                <a:spcPts val="0"/>
              </a:spcAft>
              <a:buClr>
                <a:schemeClr val="dk1"/>
              </a:buClr>
              <a:buSzPts val="2300"/>
              <a:buChar char="•"/>
            </a:pPr>
            <a:r>
              <a:rPr lang="en-US" sz="2300" b="1">
                <a:solidFill>
                  <a:schemeClr val="dk1"/>
                </a:solidFill>
                <a:latin typeface="Open Sans"/>
                <a:ea typeface="Open Sans"/>
                <a:cs typeface="Open Sans"/>
                <a:sym typeface="Open Sans"/>
              </a:rPr>
              <a:t>All Fields </a:t>
            </a:r>
            <a:r>
              <a:rPr lang="en-US" sz="2300">
                <a:solidFill>
                  <a:schemeClr val="dk1"/>
                </a:solidFill>
                <a:latin typeface="Open Sans"/>
                <a:ea typeface="Open Sans"/>
                <a:cs typeface="Open Sans"/>
                <a:sym typeface="Open Sans"/>
              </a:rPr>
              <a:t>drop down menu allows searching in a specific field such as</a:t>
            </a:r>
            <a:r>
              <a:rPr lang="en-US" sz="2300" b="1">
                <a:solidFill>
                  <a:schemeClr val="dk1"/>
                </a:solidFill>
                <a:latin typeface="Open Sans"/>
                <a:ea typeface="Open Sans"/>
                <a:cs typeface="Open Sans"/>
                <a:sym typeface="Open Sans"/>
              </a:rPr>
              <a:t> MeSH</a:t>
            </a:r>
            <a:r>
              <a:rPr lang="en-US" sz="2300">
                <a:solidFill>
                  <a:schemeClr val="dk1"/>
                </a:solidFill>
                <a:latin typeface="Open Sans"/>
                <a:ea typeface="Open Sans"/>
                <a:cs typeface="Open Sans"/>
                <a:sym typeface="Open Sans"/>
              </a:rPr>
              <a:t>.</a:t>
            </a:r>
            <a:r>
              <a:rPr lang="en-US" sz="2300" b="1">
                <a:solidFill>
                  <a:schemeClr val="dk1"/>
                </a:solidFill>
                <a:latin typeface="Open Sans"/>
                <a:ea typeface="Open Sans"/>
                <a:cs typeface="Open Sans"/>
                <a:sym typeface="Open Sans"/>
              </a:rPr>
              <a:t> </a:t>
            </a:r>
            <a:endParaRPr sz="2300" b="1">
              <a:solidFill>
                <a:schemeClr val="dk1"/>
              </a:solidFill>
              <a:latin typeface="Open Sans"/>
              <a:ea typeface="Open Sans"/>
              <a:cs typeface="Open Sans"/>
              <a:sym typeface="Open Sans"/>
            </a:endParaRPr>
          </a:p>
          <a:p>
            <a:pPr marL="457200" lvl="0" indent="-374650" algn="l" rtl="0">
              <a:lnSpc>
                <a:spcPct val="100000"/>
              </a:lnSpc>
              <a:spcBef>
                <a:spcPts val="1000"/>
              </a:spcBef>
              <a:spcAft>
                <a:spcPts val="0"/>
              </a:spcAft>
              <a:buClr>
                <a:schemeClr val="dk1"/>
              </a:buClr>
              <a:buSzPts val="2300"/>
              <a:buChar char="•"/>
            </a:pPr>
            <a:r>
              <a:rPr lang="en-US" sz="2300">
                <a:solidFill>
                  <a:schemeClr val="dk1"/>
                </a:solidFill>
                <a:latin typeface="Open Sans"/>
                <a:ea typeface="Open Sans"/>
                <a:cs typeface="Open Sans"/>
                <a:sym typeface="Open Sans"/>
              </a:rPr>
              <a:t>Boolean logic can be applied in the </a:t>
            </a:r>
            <a:r>
              <a:rPr lang="en-US" sz="2300" b="1">
                <a:solidFill>
                  <a:schemeClr val="dk1"/>
                </a:solidFill>
                <a:latin typeface="Open Sans"/>
                <a:ea typeface="Open Sans"/>
                <a:cs typeface="Open Sans"/>
                <a:sym typeface="Open Sans"/>
              </a:rPr>
              <a:t>Add terms to the query box</a:t>
            </a:r>
            <a:r>
              <a:rPr lang="en-US" sz="2300">
                <a:solidFill>
                  <a:schemeClr val="dk1"/>
                </a:solidFill>
                <a:latin typeface="Open Sans"/>
                <a:ea typeface="Open Sans"/>
                <a:cs typeface="Open Sans"/>
                <a:sym typeface="Open Sans"/>
              </a:rPr>
              <a:t>.</a:t>
            </a:r>
            <a:endParaRPr sz="2300">
              <a:latin typeface="Open Sans"/>
              <a:ea typeface="Open Sans"/>
              <a:cs typeface="Open Sans"/>
              <a:sym typeface="Open Sans"/>
            </a:endParaRPr>
          </a:p>
          <a:p>
            <a:pPr marL="457200" lvl="0" indent="-374650" algn="l" rtl="0">
              <a:lnSpc>
                <a:spcPct val="100000"/>
              </a:lnSpc>
              <a:spcBef>
                <a:spcPts val="1000"/>
              </a:spcBef>
              <a:spcAft>
                <a:spcPts val="0"/>
              </a:spcAft>
              <a:buClr>
                <a:schemeClr val="dk1"/>
              </a:buClr>
              <a:buSzPts val="2300"/>
              <a:buChar char="•"/>
            </a:pPr>
            <a:r>
              <a:rPr lang="en-US" sz="2300">
                <a:solidFill>
                  <a:schemeClr val="dk1"/>
                </a:solidFill>
                <a:latin typeface="Open Sans"/>
                <a:ea typeface="Open Sans"/>
                <a:cs typeface="Open Sans"/>
                <a:sym typeface="Open Sans"/>
              </a:rPr>
              <a:t>Click on</a:t>
            </a:r>
            <a:r>
              <a:rPr lang="en-US" sz="2300" b="1">
                <a:solidFill>
                  <a:schemeClr val="dk1"/>
                </a:solidFill>
                <a:latin typeface="Open Sans"/>
                <a:ea typeface="Open Sans"/>
                <a:cs typeface="Open Sans"/>
                <a:sym typeface="Open Sans"/>
              </a:rPr>
              <a:t> Results # </a:t>
            </a:r>
            <a:r>
              <a:rPr lang="en-US" sz="2300">
                <a:solidFill>
                  <a:schemeClr val="dk1"/>
                </a:solidFill>
                <a:latin typeface="Open Sans"/>
                <a:ea typeface="Open Sans"/>
                <a:cs typeface="Open Sans"/>
                <a:sym typeface="Open Sans"/>
              </a:rPr>
              <a:t>to open any of the previous PubMed searches.</a:t>
            </a:r>
            <a:endParaRPr sz="2300">
              <a:solidFill>
                <a:schemeClr val="dk1"/>
              </a:solidFill>
              <a:latin typeface="Open Sans"/>
              <a:ea typeface="Open Sans"/>
              <a:cs typeface="Open Sans"/>
              <a:sym typeface="Open Sans"/>
            </a:endParaRPr>
          </a:p>
          <a:p>
            <a:pPr marL="457200" lvl="0" indent="0" algn="l" rtl="0">
              <a:lnSpc>
                <a:spcPct val="100000"/>
              </a:lnSpc>
              <a:spcBef>
                <a:spcPts val="1000"/>
              </a:spcBef>
              <a:spcAft>
                <a:spcPts val="0"/>
              </a:spcAft>
              <a:buNone/>
            </a:pPr>
            <a:endParaRPr sz="1800" b="1">
              <a:solidFill>
                <a:schemeClr val="dk1"/>
              </a:solidFill>
              <a:latin typeface="Open Sans"/>
              <a:ea typeface="Open Sans"/>
              <a:cs typeface="Open Sans"/>
              <a:sym typeface="Open Sans"/>
            </a:endParaRPr>
          </a:p>
          <a:p>
            <a:pPr marL="457200" lvl="0" indent="0" algn="l" rtl="0">
              <a:lnSpc>
                <a:spcPct val="100000"/>
              </a:lnSpc>
              <a:spcBef>
                <a:spcPts val="1000"/>
              </a:spcBef>
              <a:spcAft>
                <a:spcPts val="0"/>
              </a:spcAft>
              <a:buNone/>
            </a:pPr>
            <a:endParaRPr sz="1800">
              <a:solidFill>
                <a:schemeClr val="dk1"/>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2"/>
              </a:buClr>
              <a:buSzPts val="2400"/>
              <a:buFont typeface="Arial"/>
              <a:buNone/>
            </a:pPr>
            <a:endParaRPr sz="1800">
              <a:solidFill>
                <a:schemeClr val="dk1"/>
              </a:solidFill>
              <a:latin typeface="Open Sans"/>
              <a:ea typeface="Open Sans"/>
              <a:cs typeface="Open Sans"/>
              <a:sym typeface="Open Sans"/>
            </a:endParaRPr>
          </a:p>
        </p:txBody>
      </p:sp>
      <p:pic>
        <p:nvPicPr>
          <p:cNvPr id="216" name="Google Shape;216;g878e0c40ae_0_0"/>
          <p:cNvPicPr preferRelativeResize="0"/>
          <p:nvPr/>
        </p:nvPicPr>
        <p:blipFill>
          <a:blip r:embed="rId3">
            <a:alphaModFix/>
          </a:blip>
          <a:stretch>
            <a:fillRect/>
          </a:stretch>
        </p:blipFill>
        <p:spPr>
          <a:xfrm>
            <a:off x="5738485" y="1863350"/>
            <a:ext cx="6453514" cy="4842250"/>
          </a:xfrm>
          <a:prstGeom prst="rect">
            <a:avLst/>
          </a:prstGeom>
          <a:noFill/>
          <a:ln>
            <a:noFill/>
          </a:ln>
        </p:spPr>
      </p:pic>
      <p:pic>
        <p:nvPicPr>
          <p:cNvPr id="217" name="Google Shape;217;g878e0c40ae_0_0"/>
          <p:cNvPicPr preferRelativeResize="0"/>
          <p:nvPr/>
        </p:nvPicPr>
        <p:blipFill>
          <a:blip r:embed="rId4">
            <a:alphaModFix/>
          </a:blip>
          <a:stretch>
            <a:fillRect/>
          </a:stretch>
        </p:blipFill>
        <p:spPr>
          <a:xfrm>
            <a:off x="4168200" y="2289663"/>
            <a:ext cx="1714500" cy="3533775"/>
          </a:xfrm>
          <a:prstGeom prst="rect">
            <a:avLst/>
          </a:prstGeom>
          <a:noFill/>
          <a:ln>
            <a:noFill/>
          </a:ln>
        </p:spPr>
      </p:pic>
      <p:pic>
        <p:nvPicPr>
          <p:cNvPr id="218" name="Google Shape;218;g878e0c40ae_0_0"/>
          <p:cNvPicPr preferRelativeResize="0"/>
          <p:nvPr/>
        </p:nvPicPr>
        <p:blipFill>
          <a:blip r:embed="rId5">
            <a:alphaModFix/>
          </a:blip>
          <a:stretch>
            <a:fillRect/>
          </a:stretch>
        </p:blipFill>
        <p:spPr>
          <a:xfrm>
            <a:off x="11019725" y="2398425"/>
            <a:ext cx="1015000" cy="1310275"/>
          </a:xfrm>
          <a:prstGeom prst="rect">
            <a:avLst/>
          </a:prstGeom>
          <a:noFill/>
          <a:ln>
            <a:noFill/>
          </a:ln>
        </p:spPr>
      </p:pic>
      <p:sp>
        <p:nvSpPr>
          <p:cNvPr id="219" name="Google Shape;219;g878e0c40ae_0_0"/>
          <p:cNvSpPr/>
          <p:nvPr/>
        </p:nvSpPr>
        <p:spPr>
          <a:xfrm>
            <a:off x="11277000" y="4670475"/>
            <a:ext cx="487800" cy="12126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g878e0c40ae_0_0"/>
          <p:cNvSpPr/>
          <p:nvPr/>
        </p:nvSpPr>
        <p:spPr>
          <a:xfrm>
            <a:off x="4168200" y="2398425"/>
            <a:ext cx="2843400" cy="3483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g878e0c40ae_0_0"/>
          <p:cNvSpPr/>
          <p:nvPr/>
        </p:nvSpPr>
        <p:spPr>
          <a:xfrm>
            <a:off x="5882700" y="2173550"/>
            <a:ext cx="1463400" cy="2250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8"/>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Advanced search example</a:t>
            </a:r>
            <a:endParaRPr>
              <a:latin typeface="Open Sans"/>
              <a:ea typeface="Open Sans"/>
              <a:cs typeface="Open Sans"/>
              <a:sym typeface="Open Sans"/>
            </a:endParaRPr>
          </a:p>
        </p:txBody>
      </p:sp>
      <p:sp>
        <p:nvSpPr>
          <p:cNvPr id="228" name="Google Shape;228;p18"/>
          <p:cNvSpPr txBox="1">
            <a:spLocks noGrp="1"/>
          </p:cNvSpPr>
          <p:nvPr>
            <p:ph type="body" idx="1"/>
          </p:nvPr>
        </p:nvSpPr>
        <p:spPr>
          <a:xfrm>
            <a:off x="647664" y="1831084"/>
            <a:ext cx="9613800" cy="3599400"/>
          </a:xfrm>
          <a:prstGeom prst="rect">
            <a:avLst/>
          </a:prstGeom>
          <a:noFill/>
          <a:ln>
            <a:noFill/>
          </a:ln>
        </p:spPr>
        <p:txBody>
          <a:bodyPr spcFirstLastPara="1" wrap="square" lIns="91425" tIns="45700" rIns="91425" bIns="45700" anchor="t" anchorCtr="0">
            <a:noAutofit/>
          </a:bodyPr>
          <a:lstStyle/>
          <a:p>
            <a:pPr marL="76200" lvl="0" indent="0" algn="l" rtl="0">
              <a:lnSpc>
                <a:spcPct val="150000"/>
              </a:lnSpc>
              <a:spcBef>
                <a:spcPts val="1000"/>
              </a:spcBef>
              <a:spcAft>
                <a:spcPts val="0"/>
              </a:spcAft>
              <a:buClr>
                <a:schemeClr val="dk1"/>
              </a:buClr>
              <a:buSzPts val="2400"/>
              <a:buNone/>
            </a:pPr>
            <a:r>
              <a:rPr lang="en-US" b="1">
                <a:solidFill>
                  <a:schemeClr val="dk1"/>
                </a:solidFill>
                <a:latin typeface="Open Sans"/>
                <a:ea typeface="Open Sans"/>
                <a:cs typeface="Open Sans"/>
                <a:sym typeface="Open Sans"/>
              </a:rPr>
              <a:t>Example</a:t>
            </a:r>
            <a:r>
              <a:rPr lang="en-US">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pPr marL="533400" lvl="0" indent="-457200" algn="l" rtl="0">
              <a:lnSpc>
                <a:spcPct val="150000"/>
              </a:lnSpc>
              <a:spcBef>
                <a:spcPts val="1000"/>
              </a:spcBef>
              <a:spcAft>
                <a:spcPts val="0"/>
              </a:spcAft>
              <a:buClr>
                <a:schemeClr val="dk1"/>
              </a:buClr>
              <a:buSzPts val="2400"/>
              <a:buFont typeface="Arial"/>
              <a:buAutoNum type="arabicPeriod"/>
            </a:pPr>
            <a:r>
              <a:rPr lang="en-US">
                <a:solidFill>
                  <a:schemeClr val="dk1"/>
                </a:solidFill>
                <a:latin typeface="Open Sans"/>
                <a:ea typeface="Open Sans"/>
                <a:cs typeface="Open Sans"/>
                <a:sym typeface="Open Sans"/>
              </a:rPr>
              <a:t>From the </a:t>
            </a:r>
            <a:r>
              <a:rPr lang="en-US" b="1">
                <a:solidFill>
                  <a:schemeClr val="dk1"/>
                </a:solidFill>
                <a:latin typeface="Open Sans"/>
                <a:ea typeface="Open Sans"/>
                <a:cs typeface="Open Sans"/>
                <a:sym typeface="Open Sans"/>
              </a:rPr>
              <a:t>History</a:t>
            </a:r>
            <a:r>
              <a:rPr lang="en-US">
                <a:solidFill>
                  <a:schemeClr val="dk1"/>
                </a:solidFill>
                <a:latin typeface="Open Sans"/>
                <a:ea typeface="Open Sans"/>
                <a:cs typeface="Open Sans"/>
                <a:sym typeface="Open Sans"/>
              </a:rPr>
              <a:t> list, type </a:t>
            </a:r>
            <a:r>
              <a:rPr lang="en-US" b="1">
                <a:solidFill>
                  <a:schemeClr val="dk1"/>
                </a:solidFill>
                <a:latin typeface="Open Sans"/>
                <a:ea typeface="Open Sans"/>
                <a:cs typeface="Open Sans"/>
                <a:sym typeface="Open Sans"/>
              </a:rPr>
              <a:t>vaccines</a:t>
            </a:r>
            <a:r>
              <a:rPr lang="en-US">
                <a:solidFill>
                  <a:schemeClr val="dk1"/>
                </a:solidFill>
                <a:latin typeface="Open Sans"/>
                <a:ea typeface="Open Sans"/>
                <a:cs typeface="Open Sans"/>
                <a:sym typeface="Open Sans"/>
              </a:rPr>
              <a:t> into the Query Box and, for search #2 (</a:t>
            </a:r>
            <a:r>
              <a:rPr lang="en-US" b="1">
                <a:solidFill>
                  <a:schemeClr val="dk1"/>
                </a:solidFill>
                <a:latin typeface="Open Sans"/>
                <a:ea typeface="Open Sans"/>
                <a:cs typeface="Open Sans"/>
                <a:sym typeface="Open Sans"/>
              </a:rPr>
              <a:t>measles and “developing countries”</a:t>
            </a:r>
            <a:r>
              <a:rPr lang="en-US">
                <a:solidFill>
                  <a:schemeClr val="dk1"/>
                </a:solidFill>
                <a:latin typeface="Open Sans"/>
                <a:ea typeface="Open Sans"/>
                <a:cs typeface="Open Sans"/>
                <a:sym typeface="Open Sans"/>
              </a:rPr>
              <a:t>), click on Actions/Add with AND </a:t>
            </a:r>
            <a:endParaRPr>
              <a:solidFill>
                <a:schemeClr val="dk1"/>
              </a:solidFill>
              <a:latin typeface="Open Sans"/>
              <a:ea typeface="Open Sans"/>
              <a:cs typeface="Open Sans"/>
              <a:sym typeface="Open Sans"/>
            </a:endParaRPr>
          </a:p>
          <a:p>
            <a:pPr marL="533400" lvl="0" indent="-457200" algn="l" rtl="0">
              <a:lnSpc>
                <a:spcPct val="150000"/>
              </a:lnSpc>
              <a:spcBef>
                <a:spcPts val="1000"/>
              </a:spcBef>
              <a:spcAft>
                <a:spcPts val="0"/>
              </a:spcAft>
              <a:buClr>
                <a:schemeClr val="dk1"/>
              </a:buClr>
              <a:buSzPts val="2400"/>
              <a:buFont typeface="Arial"/>
              <a:buAutoNum type="arabicPeriod"/>
            </a:pPr>
            <a:r>
              <a:rPr lang="en-US">
                <a:solidFill>
                  <a:schemeClr val="dk1"/>
                </a:solidFill>
                <a:latin typeface="Open Sans"/>
                <a:ea typeface="Open Sans"/>
                <a:cs typeface="Open Sans"/>
                <a:sym typeface="Open Sans"/>
              </a:rPr>
              <a:t>Then click on </a:t>
            </a:r>
            <a:r>
              <a:rPr lang="en-US" b="1">
                <a:solidFill>
                  <a:schemeClr val="dk1"/>
                </a:solidFill>
                <a:latin typeface="Open Sans"/>
                <a:ea typeface="Open Sans"/>
                <a:cs typeface="Open Sans"/>
                <a:sym typeface="Open Sans"/>
              </a:rPr>
              <a:t>Search</a:t>
            </a:r>
            <a:r>
              <a:rPr lang="en-US">
                <a:solidFill>
                  <a:schemeClr val="dk1"/>
                </a:solidFill>
                <a:latin typeface="Open Sans"/>
                <a:ea typeface="Open Sans"/>
                <a:cs typeface="Open Sans"/>
                <a:sym typeface="Open Sans"/>
              </a:rPr>
              <a:t>. This will be displayed as #6 in a new listing in the </a:t>
            </a:r>
            <a:r>
              <a:rPr lang="en-US" b="1">
                <a:solidFill>
                  <a:schemeClr val="dk1"/>
                </a:solidFill>
                <a:latin typeface="Open Sans"/>
                <a:ea typeface="Open Sans"/>
                <a:cs typeface="Open Sans"/>
                <a:sym typeface="Open Sans"/>
              </a:rPr>
              <a:t>History</a:t>
            </a:r>
            <a:r>
              <a:rPr lang="en-US">
                <a:solidFill>
                  <a:schemeClr val="dk1"/>
                </a:solidFill>
                <a:latin typeface="Open Sans"/>
                <a:ea typeface="Open Sans"/>
                <a:cs typeface="Open Sans"/>
                <a:sym typeface="Open Sans"/>
              </a:rPr>
              <a:t> list.  </a:t>
            </a:r>
            <a:endParaRPr>
              <a:solidFill>
                <a:schemeClr val="dk1"/>
              </a:solidFill>
              <a:latin typeface="Open Sans"/>
              <a:ea typeface="Open Sans"/>
              <a:cs typeface="Open Sans"/>
              <a:sym typeface="Open Sans"/>
            </a:endParaRPr>
          </a:p>
          <a:p>
            <a:pPr marL="533400" lvl="0" indent="-457200" algn="l" rtl="0">
              <a:lnSpc>
                <a:spcPct val="150000"/>
              </a:lnSpc>
              <a:spcBef>
                <a:spcPts val="1000"/>
              </a:spcBef>
              <a:spcAft>
                <a:spcPts val="0"/>
              </a:spcAft>
              <a:buClr>
                <a:schemeClr val="dk1"/>
              </a:buClr>
              <a:buSzPts val="2400"/>
              <a:buFont typeface="Arial"/>
              <a:buAutoNum type="arabicPeriod"/>
            </a:pPr>
            <a:r>
              <a:rPr lang="en-US">
                <a:solidFill>
                  <a:schemeClr val="dk1"/>
                </a:solidFill>
                <a:latin typeface="Open Sans"/>
                <a:ea typeface="Open Sans"/>
                <a:cs typeface="Open Sans"/>
                <a:sym typeface="Open Sans"/>
              </a:rPr>
              <a:t>See results in the next slide</a:t>
            </a:r>
            <a:endParaRPr/>
          </a:p>
          <a:p>
            <a:pPr marL="76200" lvl="0" indent="0" algn="l" rtl="0">
              <a:lnSpc>
                <a:spcPct val="150000"/>
              </a:lnSpc>
              <a:spcBef>
                <a:spcPts val="1000"/>
              </a:spcBef>
              <a:spcAft>
                <a:spcPts val="0"/>
              </a:spcAft>
              <a:buClr>
                <a:schemeClr val="dk1"/>
              </a:buClr>
              <a:buSzPts val="2400"/>
              <a:buNone/>
            </a:pPr>
            <a:endParaRPr/>
          </a:p>
          <a:p>
            <a:pPr marL="76200" lvl="0" indent="0" algn="l" rtl="0">
              <a:lnSpc>
                <a:spcPct val="150000"/>
              </a:lnSpc>
              <a:spcBef>
                <a:spcPts val="1000"/>
              </a:spcBef>
              <a:spcAft>
                <a:spcPts val="0"/>
              </a:spcAft>
              <a:buClr>
                <a:schemeClr val="dk1"/>
              </a:buClr>
              <a:buSzPts val="2400"/>
              <a:buNone/>
            </a:pPr>
            <a:endParaRPr sz="2200">
              <a:solidFill>
                <a:schemeClr val="dk1"/>
              </a:solidFill>
              <a:latin typeface="Open Sans"/>
              <a:ea typeface="Open Sans"/>
              <a:cs typeface="Open Sans"/>
              <a:sym typeface="Open Sans"/>
            </a:endParaRPr>
          </a:p>
          <a:p>
            <a:pPr marL="76200" lvl="0" indent="0" algn="l" rtl="0">
              <a:lnSpc>
                <a:spcPct val="150000"/>
              </a:lnSpc>
              <a:spcBef>
                <a:spcPts val="1000"/>
              </a:spcBef>
              <a:spcAft>
                <a:spcPts val="0"/>
              </a:spcAft>
              <a:buClr>
                <a:schemeClr val="dk1"/>
              </a:buClr>
              <a:buSzPts val="2400"/>
              <a:buNone/>
            </a:pPr>
            <a:endParaRPr sz="2200">
              <a:solidFill>
                <a:schemeClr val="dk1"/>
              </a:solidFill>
              <a:latin typeface="Open Sans"/>
              <a:ea typeface="Open Sans"/>
              <a:cs typeface="Open Sans"/>
              <a:sym typeface="Open Sans"/>
            </a:endParaRPr>
          </a:p>
          <a:p>
            <a:pPr marL="76200" lvl="0" indent="0" algn="l" rtl="0">
              <a:lnSpc>
                <a:spcPct val="150000"/>
              </a:lnSpc>
              <a:spcBef>
                <a:spcPts val="1000"/>
              </a:spcBef>
              <a:spcAft>
                <a:spcPts val="0"/>
              </a:spcAft>
              <a:buClr>
                <a:schemeClr val="dk1"/>
              </a:buClr>
              <a:buSzPts val="2400"/>
              <a:buNone/>
            </a:pPr>
            <a:endParaRPr sz="2200">
              <a:solidFill>
                <a:schemeClr val="dk1"/>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3"/>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Advanced search example</a:t>
            </a:r>
            <a:endParaRPr>
              <a:latin typeface="Open Sans"/>
              <a:ea typeface="Open Sans"/>
              <a:cs typeface="Open Sans"/>
              <a:sym typeface="Open Sans"/>
            </a:endParaRPr>
          </a:p>
        </p:txBody>
      </p:sp>
      <p:sp>
        <p:nvSpPr>
          <p:cNvPr id="235" name="Google Shape;235;p23"/>
          <p:cNvSpPr txBox="1">
            <a:spLocks noGrp="1"/>
          </p:cNvSpPr>
          <p:nvPr>
            <p:ph type="body" idx="1"/>
          </p:nvPr>
        </p:nvSpPr>
        <p:spPr>
          <a:xfrm>
            <a:off x="382375" y="1686875"/>
            <a:ext cx="11535900" cy="13533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1000"/>
              </a:spcBef>
              <a:spcAft>
                <a:spcPts val="0"/>
              </a:spcAft>
              <a:buNone/>
            </a:pPr>
            <a:r>
              <a:rPr lang="en-US">
                <a:solidFill>
                  <a:schemeClr val="dk1"/>
                </a:solidFill>
                <a:latin typeface="Open Sans"/>
                <a:ea typeface="Open Sans"/>
                <a:cs typeface="Open Sans"/>
                <a:sym typeface="Open Sans"/>
              </a:rPr>
              <a:t>Displayed first is the </a:t>
            </a:r>
            <a:r>
              <a:rPr lang="en-US" b="1">
                <a:solidFill>
                  <a:schemeClr val="dk1"/>
                </a:solidFill>
                <a:latin typeface="Open Sans"/>
                <a:ea typeface="Open Sans"/>
                <a:cs typeface="Open Sans"/>
                <a:sym typeface="Open Sans"/>
              </a:rPr>
              <a:t>Query Box</a:t>
            </a:r>
            <a:r>
              <a:rPr lang="en-US">
                <a:solidFill>
                  <a:schemeClr val="dk1"/>
                </a:solidFill>
                <a:latin typeface="Open Sans"/>
                <a:ea typeface="Open Sans"/>
                <a:cs typeface="Open Sans"/>
                <a:sym typeface="Open Sans"/>
              </a:rPr>
              <a:t> vaccines and measles and “developing countries” search terms.</a:t>
            </a:r>
            <a:endParaRPr>
              <a:solidFill>
                <a:schemeClr val="dk1"/>
              </a:solidFill>
              <a:latin typeface="Open Sans"/>
              <a:ea typeface="Open Sans"/>
              <a:cs typeface="Open Sans"/>
              <a:sym typeface="Open Sans"/>
            </a:endParaRPr>
          </a:p>
          <a:p>
            <a:pPr marL="457200" lvl="0" indent="0" algn="l" rtl="0">
              <a:lnSpc>
                <a:spcPct val="100000"/>
              </a:lnSpc>
              <a:spcBef>
                <a:spcPts val="1000"/>
              </a:spcBef>
              <a:spcAft>
                <a:spcPts val="0"/>
              </a:spcAft>
              <a:buNone/>
            </a:pPr>
            <a:r>
              <a:rPr lang="en-US">
                <a:solidFill>
                  <a:schemeClr val="dk1"/>
                </a:solidFill>
                <a:latin typeface="Open Sans"/>
                <a:ea typeface="Open Sans"/>
                <a:cs typeface="Open Sans"/>
                <a:sym typeface="Open Sans"/>
              </a:rPr>
              <a:t>The PubMed search page with </a:t>
            </a:r>
            <a:r>
              <a:rPr lang="en-US" b="1">
                <a:solidFill>
                  <a:schemeClr val="dk1"/>
                </a:solidFill>
                <a:latin typeface="Open Sans"/>
                <a:ea typeface="Open Sans"/>
                <a:cs typeface="Open Sans"/>
                <a:sym typeface="Open Sans"/>
              </a:rPr>
              <a:t>930 results</a:t>
            </a:r>
            <a:r>
              <a:rPr lang="en-US">
                <a:solidFill>
                  <a:schemeClr val="dk1"/>
                </a:solidFill>
                <a:latin typeface="Open Sans"/>
                <a:ea typeface="Open Sans"/>
                <a:cs typeface="Open Sans"/>
                <a:sym typeface="Open Sans"/>
              </a:rPr>
              <a:t> is displayed below the Query box.</a:t>
            </a:r>
            <a:endParaRPr>
              <a:solidFill>
                <a:schemeClr val="dk1"/>
              </a:solidFill>
              <a:latin typeface="Open Sans"/>
              <a:ea typeface="Open Sans"/>
              <a:cs typeface="Open Sans"/>
              <a:sym typeface="Open Sans"/>
            </a:endParaRPr>
          </a:p>
        </p:txBody>
      </p:sp>
      <p:pic>
        <p:nvPicPr>
          <p:cNvPr id="236" name="Google Shape;236;p23"/>
          <p:cNvPicPr preferRelativeResize="0"/>
          <p:nvPr/>
        </p:nvPicPr>
        <p:blipFill>
          <a:blip r:embed="rId3">
            <a:alphaModFix/>
          </a:blip>
          <a:stretch>
            <a:fillRect/>
          </a:stretch>
        </p:blipFill>
        <p:spPr>
          <a:xfrm>
            <a:off x="2216575" y="3192575"/>
            <a:ext cx="6690285" cy="3665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0" y="45989"/>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Outline</a:t>
            </a:r>
            <a:endParaRPr>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473530" y="1740212"/>
            <a:ext cx="10597241" cy="4513631"/>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2"/>
              </a:buClr>
              <a:buSzPts val="1680"/>
              <a:buChar char="●"/>
            </a:pPr>
            <a:r>
              <a:rPr lang="en-US">
                <a:solidFill>
                  <a:schemeClr val="dk1"/>
                </a:solidFill>
                <a:latin typeface="Open Sans"/>
                <a:ea typeface="Open Sans"/>
                <a:cs typeface="Open Sans"/>
                <a:sym typeface="Open Sans"/>
              </a:rPr>
              <a:t>Introduction</a:t>
            </a:r>
            <a:endParaRPr/>
          </a:p>
          <a:p>
            <a:pPr marL="342900" lvl="0" indent="-342900" algn="l" rtl="0">
              <a:lnSpc>
                <a:spcPct val="100000"/>
              </a:lnSpc>
              <a:spcBef>
                <a:spcPts val="0"/>
              </a:spcBef>
              <a:spcAft>
                <a:spcPts val="0"/>
              </a:spcAft>
              <a:buClr>
                <a:schemeClr val="dk2"/>
              </a:buClr>
              <a:buSzPts val="1680"/>
              <a:buChar char="●"/>
            </a:pPr>
            <a:r>
              <a:rPr lang="en-US">
                <a:solidFill>
                  <a:schemeClr val="dk1"/>
                </a:solidFill>
                <a:latin typeface="Open Sans"/>
                <a:ea typeface="Open Sans"/>
                <a:cs typeface="Open Sans"/>
                <a:sym typeface="Open Sans"/>
              </a:rPr>
              <a:t>PubMed</a:t>
            </a:r>
            <a:endParaRPr/>
          </a:p>
          <a:p>
            <a:pPr marL="800100" lvl="1" indent="-342900" algn="l" rtl="0">
              <a:lnSpc>
                <a:spcPct val="100000"/>
              </a:lnSpc>
              <a:spcBef>
                <a:spcPts val="0"/>
              </a:spcBef>
              <a:spcAft>
                <a:spcPts val="0"/>
              </a:spcAft>
              <a:buClr>
                <a:schemeClr val="dk2"/>
              </a:buClr>
              <a:buSzPts val="1400"/>
              <a:buChar char="○"/>
            </a:pPr>
            <a:r>
              <a:rPr lang="en-US">
                <a:solidFill>
                  <a:schemeClr val="dk1"/>
                </a:solidFill>
                <a:latin typeface="Open Sans"/>
                <a:ea typeface="Open Sans"/>
                <a:cs typeface="Open Sans"/>
                <a:sym typeface="Open Sans"/>
              </a:rPr>
              <a:t>Basic Search</a:t>
            </a:r>
            <a:endParaRPr/>
          </a:p>
          <a:p>
            <a:pPr marL="800100" lvl="1" indent="-342900" algn="l" rtl="0">
              <a:lnSpc>
                <a:spcPct val="100000"/>
              </a:lnSpc>
              <a:spcBef>
                <a:spcPts val="0"/>
              </a:spcBef>
              <a:spcAft>
                <a:spcPts val="0"/>
              </a:spcAft>
              <a:buClr>
                <a:schemeClr val="dk2"/>
              </a:buClr>
              <a:buSzPts val="1400"/>
              <a:buChar char="○"/>
            </a:pPr>
            <a:r>
              <a:rPr lang="en-US">
                <a:solidFill>
                  <a:schemeClr val="dk1"/>
                </a:solidFill>
                <a:latin typeface="Open Sans"/>
                <a:ea typeface="Open Sans"/>
                <a:cs typeface="Open Sans"/>
                <a:sym typeface="Open Sans"/>
              </a:rPr>
              <a:t>Export, save, email citations</a:t>
            </a:r>
            <a:endParaRPr/>
          </a:p>
          <a:p>
            <a:pPr marL="800100" lvl="1" indent="-342900" algn="l" rtl="0">
              <a:lnSpc>
                <a:spcPct val="100000"/>
              </a:lnSpc>
              <a:spcBef>
                <a:spcPts val="0"/>
              </a:spcBef>
              <a:spcAft>
                <a:spcPts val="0"/>
              </a:spcAft>
              <a:buClr>
                <a:schemeClr val="dk2"/>
              </a:buClr>
              <a:buSzPts val="1400"/>
              <a:buChar char="○"/>
            </a:pPr>
            <a:r>
              <a:rPr lang="en-US">
                <a:solidFill>
                  <a:schemeClr val="dk1"/>
                </a:solidFill>
                <a:latin typeface="Open Sans"/>
                <a:ea typeface="Open Sans"/>
                <a:cs typeface="Open Sans"/>
                <a:sym typeface="Open Sans"/>
              </a:rPr>
              <a:t>Advanced search</a:t>
            </a:r>
            <a:endParaRPr/>
          </a:p>
          <a:p>
            <a:pPr marL="342900" lvl="0" indent="-342900" algn="l" rtl="0">
              <a:lnSpc>
                <a:spcPct val="100000"/>
              </a:lnSpc>
              <a:spcBef>
                <a:spcPts val="0"/>
              </a:spcBef>
              <a:spcAft>
                <a:spcPts val="0"/>
              </a:spcAft>
              <a:buClr>
                <a:schemeClr val="dk2"/>
              </a:buClr>
              <a:buSzPts val="1680"/>
              <a:buChar char="●"/>
            </a:pPr>
            <a:r>
              <a:rPr lang="en-US">
                <a:solidFill>
                  <a:schemeClr val="dk1"/>
                </a:solidFill>
                <a:latin typeface="Open Sans"/>
                <a:ea typeface="Open Sans"/>
                <a:cs typeface="Open Sans"/>
                <a:sym typeface="Open Sans"/>
              </a:rPr>
              <a:t>Other Research4Life resources</a:t>
            </a:r>
            <a:endParaRPr/>
          </a:p>
          <a:p>
            <a:pPr marL="800100" lvl="1" indent="-342900" algn="l" rtl="0">
              <a:lnSpc>
                <a:spcPct val="100000"/>
              </a:lnSpc>
              <a:spcBef>
                <a:spcPts val="0"/>
              </a:spcBef>
              <a:spcAft>
                <a:spcPts val="0"/>
              </a:spcAft>
              <a:buClr>
                <a:schemeClr val="dk2"/>
              </a:buClr>
              <a:buSzPts val="1400"/>
              <a:buChar char="○"/>
            </a:pPr>
            <a:r>
              <a:rPr lang="en-US">
                <a:solidFill>
                  <a:schemeClr val="dk1"/>
                </a:solidFill>
                <a:latin typeface="Open Sans"/>
                <a:ea typeface="Open Sans"/>
                <a:cs typeface="Open Sans"/>
                <a:sym typeface="Open Sans"/>
              </a:rPr>
              <a:t>Databases for discovery</a:t>
            </a:r>
            <a:endParaRPr/>
          </a:p>
          <a:p>
            <a:pPr marL="800100" lvl="1" indent="-342900" algn="l" rtl="0">
              <a:lnSpc>
                <a:spcPct val="100000"/>
              </a:lnSpc>
              <a:spcBef>
                <a:spcPts val="0"/>
              </a:spcBef>
              <a:spcAft>
                <a:spcPts val="0"/>
              </a:spcAft>
              <a:buClr>
                <a:schemeClr val="dk2"/>
              </a:buClr>
              <a:buSzPts val="1400"/>
              <a:buChar char="○"/>
            </a:pPr>
            <a:r>
              <a:rPr lang="en-US">
                <a:solidFill>
                  <a:schemeClr val="dk1"/>
                </a:solidFill>
                <a:latin typeface="Open Sans"/>
                <a:ea typeface="Open Sans"/>
                <a:cs typeface="Open Sans"/>
                <a:sym typeface="Open Sans"/>
              </a:rPr>
              <a:t>Reference Sources</a:t>
            </a:r>
            <a:endParaRPr/>
          </a:p>
          <a:p>
            <a:pPr marL="342900" lvl="0" indent="-342900" algn="l" rtl="0">
              <a:lnSpc>
                <a:spcPct val="100000"/>
              </a:lnSpc>
              <a:spcBef>
                <a:spcPts val="0"/>
              </a:spcBef>
              <a:spcAft>
                <a:spcPts val="0"/>
              </a:spcAft>
              <a:buClr>
                <a:schemeClr val="dk2"/>
              </a:buClr>
              <a:buSzPts val="1680"/>
              <a:buChar char="●"/>
            </a:pPr>
            <a:r>
              <a:rPr lang="en-US">
                <a:solidFill>
                  <a:schemeClr val="dk1"/>
                </a:solidFill>
                <a:latin typeface="Open Sans"/>
                <a:ea typeface="Open Sans"/>
                <a:cs typeface="Open Sans"/>
                <a:sym typeface="Open Sans"/>
              </a:rPr>
              <a:t>Internet Resources</a:t>
            </a:r>
            <a:endParaRPr/>
          </a:p>
          <a:p>
            <a:pPr marL="800100" lvl="1" indent="-342900" algn="l" rtl="0">
              <a:lnSpc>
                <a:spcPct val="100000"/>
              </a:lnSpc>
              <a:spcBef>
                <a:spcPts val="0"/>
              </a:spcBef>
              <a:spcAft>
                <a:spcPts val="0"/>
              </a:spcAft>
              <a:buClr>
                <a:schemeClr val="dk2"/>
              </a:buClr>
              <a:buSzPts val="1400"/>
              <a:buChar char="○"/>
            </a:pPr>
            <a:r>
              <a:rPr lang="en-US">
                <a:solidFill>
                  <a:schemeClr val="dk1"/>
                </a:solidFill>
                <a:latin typeface="Open Sans"/>
                <a:ea typeface="Open Sans"/>
                <a:cs typeface="Open Sans"/>
                <a:sym typeface="Open Sans"/>
              </a:rPr>
              <a:t>Search engines</a:t>
            </a:r>
            <a:endParaRPr/>
          </a:p>
          <a:p>
            <a:pPr marL="800100" lvl="1" indent="-342900" algn="l" rtl="0">
              <a:lnSpc>
                <a:spcPct val="100000"/>
              </a:lnSpc>
              <a:spcBef>
                <a:spcPts val="0"/>
              </a:spcBef>
              <a:spcAft>
                <a:spcPts val="0"/>
              </a:spcAft>
              <a:buClr>
                <a:schemeClr val="dk2"/>
              </a:buClr>
              <a:buSzPts val="1400"/>
              <a:buChar char="○"/>
            </a:pPr>
            <a:r>
              <a:rPr lang="en-US">
                <a:solidFill>
                  <a:schemeClr val="dk1"/>
                </a:solidFill>
                <a:latin typeface="Open Sans"/>
                <a:ea typeface="Open Sans"/>
                <a:cs typeface="Open Sans"/>
                <a:sym typeface="Open Sans"/>
              </a:rPr>
              <a:t>Highwire Journals - Free access</a:t>
            </a:r>
            <a:endParaRPr/>
          </a:p>
          <a:p>
            <a:pPr marL="800100" lvl="1" indent="-342900" algn="l" rtl="0">
              <a:lnSpc>
                <a:spcPct val="100000"/>
              </a:lnSpc>
              <a:spcBef>
                <a:spcPts val="0"/>
              </a:spcBef>
              <a:spcAft>
                <a:spcPts val="0"/>
              </a:spcAft>
              <a:buClr>
                <a:schemeClr val="dk2"/>
              </a:buClr>
              <a:buSzPts val="1400"/>
              <a:buChar char="○"/>
            </a:pPr>
            <a:r>
              <a:rPr lang="en-US">
                <a:solidFill>
                  <a:schemeClr val="dk1"/>
                </a:solidFill>
                <a:latin typeface="Open Sans"/>
                <a:ea typeface="Open Sans"/>
                <a:cs typeface="Open Sans"/>
                <a:sym typeface="Open Sans"/>
              </a:rPr>
              <a:t>Grey literature guides</a:t>
            </a:r>
            <a:endParaRPr/>
          </a:p>
          <a:p>
            <a:pPr marL="342900" lvl="0" indent="-342900" algn="l" rtl="0">
              <a:lnSpc>
                <a:spcPct val="100000"/>
              </a:lnSpc>
              <a:spcBef>
                <a:spcPts val="0"/>
              </a:spcBef>
              <a:spcAft>
                <a:spcPts val="0"/>
              </a:spcAft>
              <a:buClr>
                <a:schemeClr val="dk2"/>
              </a:buClr>
              <a:buSzPts val="1680"/>
              <a:buChar char="●"/>
            </a:pPr>
            <a:r>
              <a:rPr lang="en-US">
                <a:solidFill>
                  <a:schemeClr val="dk1"/>
                </a:solidFill>
                <a:latin typeface="Open Sans"/>
                <a:ea typeface="Open Sans"/>
                <a:cs typeface="Open Sans"/>
                <a:sym typeface="Open Sans"/>
              </a:rPr>
              <a:t>Summary	</a:t>
            </a:r>
            <a:endParaRPr>
              <a:solidFill>
                <a:schemeClr val="dk1"/>
              </a:solidFill>
              <a:latin typeface="Open Sans"/>
              <a:ea typeface="Open Sans"/>
              <a:cs typeface="Open Sans"/>
              <a:sym typeface="Open Sans"/>
            </a:endParaRPr>
          </a:p>
        </p:txBody>
      </p:sp>
      <p:sp>
        <p:nvSpPr>
          <p:cNvPr id="83" name="Google Shape;83;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a:t>v1.0 April 2020</a:t>
            </a:r>
            <a:endParaRPr sz="1200"/>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This work is licensed under Creative Commons </a:t>
            </a:r>
            <a:r>
              <a:rPr lang="en-US" sz="1200" b="0" i="0" u="sng" strike="noStrike" cap="none">
                <a:solidFill>
                  <a:schemeClr val="hlink"/>
                </a:solidFill>
                <a:latin typeface="Arial"/>
                <a:ea typeface="Arial"/>
                <a:cs typeface="Arial"/>
                <a:sym typeface="Arial"/>
                <a:hlinkClick r:id="rId4"/>
              </a:rPr>
              <a:t>Attribution-ShareAlike 4.0 International</a:t>
            </a:r>
            <a:r>
              <a:rPr lang="en-US" sz="1200" b="0" i="0" u="none" strike="noStrike" cap="none">
                <a:solidFill>
                  <a:srgbClr val="000000"/>
                </a:solidFill>
                <a:latin typeface="Arial"/>
                <a:ea typeface="Arial"/>
                <a:cs typeface="Arial"/>
                <a:sym typeface="Arial"/>
              </a:rPr>
              <a:t> (CC BY-SA 4.0)</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87083fd04b_0_0"/>
          <p:cNvSpPr txBox="1">
            <a:spLocks noGrp="1"/>
          </p:cNvSpPr>
          <p:nvPr>
            <p:ph type="title"/>
          </p:nvPr>
        </p:nvSpPr>
        <p:spPr>
          <a:xfrm>
            <a:off x="0" y="378812"/>
            <a:ext cx="9613800" cy="1080900"/>
          </a:xfrm>
          <a:prstGeom prst="rect">
            <a:avLst/>
          </a:prstGeom>
        </p:spPr>
        <p:txBody>
          <a:bodyPr spcFirstLastPara="1" wrap="square" lIns="91425" tIns="45700" rIns="91425" bIns="45700" anchor="ctr" anchorCtr="0">
            <a:noAutofit/>
          </a:bodyPr>
          <a:lstStyle/>
          <a:p>
            <a:pPr marL="0" lvl="0" indent="0" algn="just" rtl="0">
              <a:spcBef>
                <a:spcPts val="0"/>
              </a:spcBef>
              <a:spcAft>
                <a:spcPts val="0"/>
              </a:spcAft>
              <a:buNone/>
            </a:pPr>
            <a:r>
              <a:rPr lang="en-US" sz="3400">
                <a:solidFill>
                  <a:srgbClr val="000000"/>
                </a:solidFill>
                <a:latin typeface="Open Sans"/>
                <a:ea typeface="Open Sans"/>
                <a:cs typeface="Open Sans"/>
                <a:sym typeface="Open Sans"/>
              </a:rPr>
              <a:t>Training Resources - </a:t>
            </a:r>
            <a:endParaRPr sz="3400">
              <a:solidFill>
                <a:srgbClr val="000000"/>
              </a:solidFill>
              <a:latin typeface="Open Sans"/>
              <a:ea typeface="Open Sans"/>
              <a:cs typeface="Open Sans"/>
              <a:sym typeface="Open Sans"/>
            </a:endParaRPr>
          </a:p>
          <a:p>
            <a:pPr marL="0" lvl="0" indent="0" algn="just" rtl="0">
              <a:spcBef>
                <a:spcPts val="0"/>
              </a:spcBef>
              <a:spcAft>
                <a:spcPts val="0"/>
              </a:spcAft>
              <a:buNone/>
            </a:pPr>
            <a:r>
              <a:rPr lang="en-US" sz="3400">
                <a:solidFill>
                  <a:srgbClr val="000000"/>
                </a:solidFill>
                <a:latin typeface="Open Sans"/>
                <a:ea typeface="Open Sans"/>
                <a:cs typeface="Open Sans"/>
                <a:sym typeface="Open Sans"/>
              </a:rPr>
              <a:t>National Library of Medicine</a:t>
            </a:r>
            <a:endParaRPr sz="3400">
              <a:solidFill>
                <a:srgbClr val="000000"/>
              </a:solidFill>
              <a:latin typeface="Open Sans"/>
              <a:ea typeface="Open Sans"/>
              <a:cs typeface="Open Sans"/>
              <a:sym typeface="Open Sans"/>
            </a:endParaRPr>
          </a:p>
        </p:txBody>
      </p:sp>
      <p:sp>
        <p:nvSpPr>
          <p:cNvPr id="243" name="Google Shape;243;g87083fd04b_0_0"/>
          <p:cNvSpPr txBox="1">
            <a:spLocks noGrp="1"/>
          </p:cNvSpPr>
          <p:nvPr>
            <p:ph type="body" idx="1"/>
          </p:nvPr>
        </p:nvSpPr>
        <p:spPr>
          <a:xfrm>
            <a:off x="680326" y="2336875"/>
            <a:ext cx="10973100" cy="3599400"/>
          </a:xfrm>
          <a:prstGeom prst="rect">
            <a:avLst/>
          </a:prstGeom>
        </p:spPr>
        <p:txBody>
          <a:bodyPr spcFirstLastPara="1" wrap="square" lIns="91425" tIns="45700" rIns="91425" bIns="45700" anchor="t" anchorCtr="0">
            <a:noAutofit/>
          </a:bodyPr>
          <a:lstStyle/>
          <a:p>
            <a:pPr marL="457200" lvl="0" indent="0" algn="l" rtl="0">
              <a:lnSpc>
                <a:spcPct val="115000"/>
              </a:lnSpc>
              <a:spcBef>
                <a:spcPts val="0"/>
              </a:spcBef>
              <a:spcAft>
                <a:spcPts val="0"/>
              </a:spcAft>
              <a:buNone/>
            </a:pPr>
            <a:r>
              <a:rPr lang="en-US">
                <a:solidFill>
                  <a:schemeClr val="dk1"/>
                </a:solidFill>
                <a:latin typeface="Open Sans"/>
                <a:ea typeface="Open Sans"/>
                <a:cs typeface="Open Sans"/>
                <a:sym typeface="Open Sans"/>
              </a:rPr>
              <a:t>“PubMed® Online Training.” Accessed May 19, 2020. </a:t>
            </a:r>
            <a:r>
              <a:rPr lang="en-US" u="sng">
                <a:solidFill>
                  <a:schemeClr val="hlink"/>
                </a:solidFill>
                <a:latin typeface="Open Sans"/>
                <a:ea typeface="Open Sans"/>
                <a:cs typeface="Open Sans"/>
                <a:sym typeface="Open Sans"/>
                <a:hlinkClick r:id="rId3"/>
              </a:rPr>
              <a:t>https://learn.nlm.nih.gov/documentation/training-packets/T0042010P/</a:t>
            </a:r>
            <a:endParaRPr>
              <a:solidFill>
                <a:schemeClr val="dk1"/>
              </a:solidFill>
              <a:latin typeface="Open Sans"/>
              <a:ea typeface="Open Sans"/>
              <a:cs typeface="Open Sans"/>
              <a:sym typeface="Open Sans"/>
            </a:endParaRPr>
          </a:p>
          <a:p>
            <a:pPr marL="457200" lvl="0" indent="0" algn="l" rtl="0">
              <a:lnSpc>
                <a:spcPct val="115000"/>
              </a:lnSpc>
              <a:spcBef>
                <a:spcPts val="0"/>
              </a:spcBef>
              <a:spcAft>
                <a:spcPts val="0"/>
              </a:spcAft>
              <a:buNone/>
            </a:pPr>
            <a:r>
              <a:rPr lang="en-US">
                <a:solidFill>
                  <a:schemeClr val="dk1"/>
                </a:solidFill>
                <a:latin typeface="Open Sans"/>
                <a:ea typeface="Open Sans"/>
                <a:cs typeface="Open Sans"/>
                <a:sym typeface="Open Sans"/>
              </a:rPr>
              <a:t>Includes Quick Tours, Tutorials, Webcasts &amp; Videos, Classes, Handouts</a:t>
            </a:r>
            <a:endParaRPr>
              <a:solidFill>
                <a:schemeClr val="dk1"/>
              </a:solidFill>
              <a:latin typeface="Open Sans"/>
              <a:ea typeface="Open Sans"/>
              <a:cs typeface="Open Sans"/>
              <a:sym typeface="Open Sans"/>
            </a:endParaRPr>
          </a:p>
          <a:p>
            <a:pPr marL="457200" lvl="0" indent="0" algn="l" rtl="0">
              <a:lnSpc>
                <a:spcPct val="115000"/>
              </a:lnSpc>
              <a:spcBef>
                <a:spcPts val="0"/>
              </a:spcBef>
              <a:spcAft>
                <a:spcPts val="0"/>
              </a:spcAft>
              <a:buClr>
                <a:schemeClr val="dk1"/>
              </a:buClr>
              <a:buSzPts val="1100"/>
              <a:buFont typeface="Arial"/>
              <a:buNone/>
            </a:pPr>
            <a:endParaRPr>
              <a:solidFill>
                <a:schemeClr val="dk1"/>
              </a:solidFill>
              <a:latin typeface="Open Sans"/>
              <a:ea typeface="Open Sans"/>
              <a:cs typeface="Open Sans"/>
              <a:sym typeface="Open Sans"/>
            </a:endParaRPr>
          </a:p>
          <a:p>
            <a:pPr marL="457200" lvl="0" indent="0" algn="l" rtl="0">
              <a:lnSpc>
                <a:spcPct val="115000"/>
              </a:lnSpc>
              <a:spcBef>
                <a:spcPts val="0"/>
              </a:spcBef>
              <a:spcAft>
                <a:spcPts val="0"/>
              </a:spcAft>
              <a:buNone/>
            </a:pPr>
            <a:r>
              <a:rPr lang="en-US">
                <a:solidFill>
                  <a:schemeClr val="dk1"/>
                </a:solidFill>
                <a:latin typeface="Open Sans"/>
                <a:ea typeface="Open Sans"/>
                <a:cs typeface="Open Sans"/>
                <a:sym typeface="Open Sans"/>
              </a:rPr>
              <a:t>“The New PubMed: Trainer’s Toolkit.” Accessed May 19, 2020. </a:t>
            </a:r>
            <a:r>
              <a:rPr lang="en-US" u="sng">
                <a:solidFill>
                  <a:schemeClr val="hlink"/>
                </a:solidFill>
                <a:latin typeface="Open Sans"/>
                <a:ea typeface="Open Sans"/>
                <a:cs typeface="Open Sans"/>
                <a:sym typeface="Open Sans"/>
                <a:hlinkClick r:id="rId4"/>
              </a:rPr>
              <a:t>https://learn.nlm.nih.gov/documentation/training-packets/T0022014P/</a:t>
            </a:r>
            <a:endParaRPr>
              <a:solidFill>
                <a:schemeClr val="dk1"/>
              </a:solidFill>
              <a:latin typeface="Open Sans"/>
              <a:ea typeface="Open Sans"/>
              <a:cs typeface="Open Sans"/>
              <a:sym typeface="Open Sans"/>
            </a:endParaRPr>
          </a:p>
          <a:p>
            <a:pPr marL="457200" lvl="0" indent="0" algn="l" rtl="0">
              <a:lnSpc>
                <a:spcPct val="115000"/>
              </a:lnSpc>
              <a:spcBef>
                <a:spcPts val="0"/>
              </a:spcBef>
              <a:spcAft>
                <a:spcPts val="0"/>
              </a:spcAft>
              <a:buNone/>
            </a:pPr>
            <a:r>
              <a:rPr lang="en-US">
                <a:solidFill>
                  <a:schemeClr val="dk1"/>
                </a:solidFill>
                <a:latin typeface="Open Sans"/>
                <a:ea typeface="Open Sans"/>
                <a:cs typeface="Open Sans"/>
                <a:sym typeface="Open Sans"/>
              </a:rPr>
              <a:t>Includes Slide Decks, Handouts, Quick Tours, Training for </a:t>
            </a:r>
            <a:r>
              <a:rPr lang="en-US">
                <a:solidFill>
                  <a:schemeClr val="dk1"/>
                </a:solidFill>
                <a:latin typeface="Open Sans"/>
                <a:ea typeface="Open Sans"/>
                <a:cs typeface="Open Sans"/>
                <a:sym typeface="Open San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Trainers</a:t>
            </a:r>
            <a:endParaRPr>
              <a:solidFill>
                <a:schemeClr val="dk1"/>
              </a:solidFill>
              <a:latin typeface="Open Sans"/>
              <a:ea typeface="Open Sans"/>
              <a:cs typeface="Open Sans"/>
              <a:sym typeface="Open Sans"/>
            </a:endParaRPr>
          </a:p>
          <a:p>
            <a:pPr marL="457200" lvl="0" indent="0" algn="l" rtl="0">
              <a:lnSpc>
                <a:spcPct val="115000"/>
              </a:lnSpc>
              <a:spcBef>
                <a:spcPts val="0"/>
              </a:spcBef>
              <a:spcAft>
                <a:spcPts val="0"/>
              </a:spcAft>
              <a:buClr>
                <a:schemeClr val="dk1"/>
              </a:buClr>
              <a:buSzPts val="1100"/>
              <a:buFont typeface="Arial"/>
              <a:buNone/>
            </a:pPr>
            <a:endParaRPr>
              <a:solidFill>
                <a:schemeClr val="dk1"/>
              </a:solidFill>
              <a:latin typeface="Open Sans"/>
              <a:ea typeface="Open Sans"/>
              <a:cs typeface="Open Sans"/>
              <a:sym typeface="Open Sans"/>
            </a:endParaRPr>
          </a:p>
          <a:p>
            <a:pPr marL="0" lvl="0" indent="0" algn="l" rtl="0">
              <a:spcBef>
                <a:spcPts val="100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3"/>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Other Research4Life resources</a:t>
            </a:r>
            <a:endParaRPr sz="3200">
              <a:solidFill>
                <a:srgbClr val="586F7C"/>
              </a:solidFill>
              <a:latin typeface="Open Sans"/>
              <a:ea typeface="Open Sans"/>
              <a:cs typeface="Open Sans"/>
              <a:sym typeface="Open Sans"/>
            </a:endParaRPr>
          </a:p>
        </p:txBody>
      </p:sp>
      <p:sp>
        <p:nvSpPr>
          <p:cNvPr id="250" name="Google Shape;250;p13"/>
          <p:cNvSpPr txBox="1">
            <a:spLocks noGrp="1"/>
          </p:cNvSpPr>
          <p:nvPr>
            <p:ph type="body" idx="1"/>
          </p:nvPr>
        </p:nvSpPr>
        <p:spPr>
          <a:xfrm>
            <a:off x="359228" y="1925588"/>
            <a:ext cx="10940143" cy="4736470"/>
          </a:xfrm>
          <a:prstGeom prst="rect">
            <a:avLst/>
          </a:prstGeom>
          <a:noFill/>
          <a:ln>
            <a:noFill/>
          </a:ln>
        </p:spPr>
        <p:txBody>
          <a:bodyPr spcFirstLastPara="1" wrap="square" lIns="91425" tIns="45700" rIns="91425" bIns="45700" anchor="t" anchorCtr="0">
            <a:noAutofit/>
          </a:bodyPr>
          <a:lstStyle/>
          <a:p>
            <a:pPr marL="412750" lvl="0" indent="-285750" algn="just" rtl="0">
              <a:lnSpc>
                <a:spcPct val="15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These include key </a:t>
            </a:r>
            <a:r>
              <a:rPr lang="en-US" b="1">
                <a:solidFill>
                  <a:schemeClr val="dk1"/>
                </a:solidFill>
                <a:latin typeface="Open Sans"/>
                <a:ea typeface="Open Sans"/>
                <a:cs typeface="Open Sans"/>
                <a:sym typeface="Open Sans"/>
              </a:rPr>
              <a:t>Databases for discovery, Reference Source </a:t>
            </a:r>
            <a:r>
              <a:rPr lang="en-US">
                <a:solidFill>
                  <a:schemeClr val="dk1"/>
                </a:solidFill>
                <a:latin typeface="Open Sans"/>
                <a:ea typeface="Open Sans"/>
                <a:cs typeface="Open Sans"/>
                <a:sym typeface="Open Sans"/>
              </a:rPr>
              <a:t>resources and </a:t>
            </a:r>
            <a:r>
              <a:rPr lang="en-US" b="1">
                <a:solidFill>
                  <a:schemeClr val="dk1"/>
                </a:solidFill>
                <a:latin typeface="Open Sans"/>
                <a:ea typeface="Open Sans"/>
                <a:cs typeface="Open Sans"/>
                <a:sym typeface="Open Sans"/>
              </a:rPr>
              <a:t>Free collections</a:t>
            </a:r>
            <a:r>
              <a:rPr lang="en-US">
                <a:solidFill>
                  <a:schemeClr val="dk1"/>
                </a:solidFill>
                <a:latin typeface="Open Sans"/>
                <a:ea typeface="Open Sans"/>
                <a:cs typeface="Open Sans"/>
                <a:sym typeface="Open Sans"/>
              </a:rPr>
              <a:t>.</a:t>
            </a:r>
            <a:endParaRPr/>
          </a:p>
          <a:p>
            <a:pPr marL="412750" lvl="0" indent="-285750" algn="just" rtl="0">
              <a:lnSpc>
                <a:spcPct val="15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Each list contains several useful tools.  </a:t>
            </a:r>
            <a:endParaRPr/>
          </a:p>
          <a:p>
            <a:pPr marL="412750" lvl="0" indent="-285750" algn="just" rtl="0">
              <a:lnSpc>
                <a:spcPct val="15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All three lists can be accessed from the Hinari Content page.</a:t>
            </a:r>
            <a:endParaRPr/>
          </a:p>
          <a:p>
            <a:pPr marL="469900" lvl="0" indent="-342900" algn="just" rtl="0">
              <a:lnSpc>
                <a:spcPct val="150000"/>
              </a:lnSpc>
              <a:spcBef>
                <a:spcPts val="1000"/>
              </a:spcBef>
              <a:spcAft>
                <a:spcPts val="0"/>
              </a:spcAft>
              <a:buClr>
                <a:schemeClr val="dk1"/>
              </a:buClr>
              <a:buSzPts val="2400"/>
              <a:buFont typeface="Noto Sans Symbols"/>
              <a:buChar char="❖"/>
            </a:pPr>
            <a:r>
              <a:rPr lang="en-US">
                <a:solidFill>
                  <a:schemeClr val="dk1"/>
                </a:solidFill>
                <a:latin typeface="Open Sans"/>
                <a:ea typeface="Open Sans"/>
                <a:cs typeface="Open Sans"/>
                <a:sym typeface="Open Sans"/>
              </a:rPr>
              <a:t>Note: some of these resources may not be available as the publishers may not grant access in a specific country.</a:t>
            </a:r>
            <a:endParaRPr>
              <a:solidFill>
                <a:schemeClr val="dk1"/>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4"/>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Databases for discovery</a:t>
            </a:r>
            <a:endParaRPr sz="3200">
              <a:solidFill>
                <a:srgbClr val="586F7C"/>
              </a:solidFill>
              <a:latin typeface="Open Sans"/>
              <a:ea typeface="Open Sans"/>
              <a:cs typeface="Open Sans"/>
              <a:sym typeface="Open Sans"/>
            </a:endParaRPr>
          </a:p>
        </p:txBody>
      </p:sp>
      <p:sp>
        <p:nvSpPr>
          <p:cNvPr id="257" name="Google Shape;257;p24"/>
          <p:cNvSpPr txBox="1">
            <a:spLocks noGrp="1"/>
          </p:cNvSpPr>
          <p:nvPr>
            <p:ph type="body" idx="1"/>
          </p:nvPr>
        </p:nvSpPr>
        <p:spPr>
          <a:xfrm>
            <a:off x="0" y="1942664"/>
            <a:ext cx="4376057" cy="4736470"/>
          </a:xfrm>
          <a:prstGeom prst="rect">
            <a:avLst/>
          </a:prstGeom>
          <a:noFill/>
          <a:ln>
            <a:noFill/>
          </a:ln>
        </p:spPr>
        <p:txBody>
          <a:bodyPr spcFirstLastPara="1" wrap="square" lIns="91425" tIns="45700" rIns="91425" bIns="45700" anchor="t" anchorCtr="0">
            <a:noAutofit/>
          </a:bodyPr>
          <a:lstStyle/>
          <a:p>
            <a:pPr marL="412750" lvl="0" indent="-285750" algn="just" rtl="0">
              <a:lnSpc>
                <a:spcPct val="15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The </a:t>
            </a:r>
            <a:r>
              <a:rPr lang="en-US" sz="2000" b="1">
                <a:solidFill>
                  <a:schemeClr val="dk1"/>
                </a:solidFill>
                <a:latin typeface="Open Sans"/>
                <a:ea typeface="Open Sans"/>
                <a:cs typeface="Open Sans"/>
                <a:sym typeface="Open Sans"/>
              </a:rPr>
              <a:t>Databases for discovery </a:t>
            </a:r>
            <a:r>
              <a:rPr lang="en-US" sz="2000">
                <a:solidFill>
                  <a:schemeClr val="dk1"/>
                </a:solidFill>
                <a:latin typeface="Open Sans"/>
                <a:ea typeface="Open Sans"/>
                <a:cs typeface="Open Sans"/>
                <a:sym typeface="Open Sans"/>
              </a:rPr>
              <a:t>list is available from the Hinari  content page.</a:t>
            </a:r>
            <a:endParaRPr/>
          </a:p>
          <a:p>
            <a:pPr marL="412750" lvl="0" indent="-285750" algn="just" rtl="0">
              <a:lnSpc>
                <a:spcPct val="15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Figure on the right illustrates where to find the links to these databases on the Hinari content page.</a:t>
            </a:r>
            <a:endParaRPr sz="2000">
              <a:solidFill>
                <a:schemeClr val="dk1"/>
              </a:solidFill>
              <a:latin typeface="Open Sans"/>
              <a:ea typeface="Open Sans"/>
              <a:cs typeface="Open Sans"/>
              <a:sym typeface="Open Sans"/>
            </a:endParaRPr>
          </a:p>
        </p:txBody>
      </p:sp>
      <p:pic>
        <p:nvPicPr>
          <p:cNvPr id="258" name="Google Shape;258;p24" descr="https://lh3.googleusercontent.com/OQV8XTNNI2JehphHq65-fFtdvt57nfMN03xi4bxkXwRq3DAW-WvYghJPhU0RikVSaunbmD-Gi-zLI1__eXCJUIe49HVEI6_AmYWrvYVUdHjg6cYl5CClVhdJgQtNY0qO-cVGPnU"/>
          <p:cNvPicPr preferRelativeResize="0"/>
          <p:nvPr/>
        </p:nvPicPr>
        <p:blipFill rotWithShape="1">
          <a:blip r:embed="rId3">
            <a:alphaModFix/>
          </a:blip>
          <a:srcRect/>
          <a:stretch/>
        </p:blipFill>
        <p:spPr>
          <a:xfrm>
            <a:off x="4588451" y="1942663"/>
            <a:ext cx="7434367" cy="398460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5"/>
          <p:cNvSpPr txBox="1">
            <a:spLocks noGrp="1"/>
          </p:cNvSpPr>
          <p:nvPr>
            <p:ph type="title"/>
          </p:nvPr>
        </p:nvSpPr>
        <p:spPr>
          <a:xfrm>
            <a:off x="-1" y="43722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br>
              <a:rPr lang="en-US" sz="3200">
                <a:solidFill>
                  <a:srgbClr val="586F7C"/>
                </a:solidFill>
                <a:latin typeface="Open Sans"/>
                <a:ea typeface="Open Sans"/>
                <a:cs typeface="Open Sans"/>
                <a:sym typeface="Open Sans"/>
              </a:rPr>
            </a:br>
            <a:r>
              <a:rPr lang="en-US" sz="3200">
                <a:solidFill>
                  <a:srgbClr val="586F7C"/>
                </a:solidFill>
                <a:latin typeface="Open Sans"/>
                <a:ea typeface="Open Sans"/>
                <a:cs typeface="Open Sans"/>
                <a:sym typeface="Open Sans"/>
              </a:rPr>
              <a:t>CABI</a:t>
            </a:r>
            <a:endParaRPr sz="3200">
              <a:solidFill>
                <a:srgbClr val="586F7C"/>
              </a:solidFill>
              <a:latin typeface="Open Sans"/>
              <a:ea typeface="Open Sans"/>
              <a:cs typeface="Open Sans"/>
              <a:sym typeface="Open Sans"/>
            </a:endParaRPr>
          </a:p>
        </p:txBody>
      </p:sp>
      <p:pic>
        <p:nvPicPr>
          <p:cNvPr id="265" name="Google Shape;265;p25"/>
          <p:cNvPicPr preferRelativeResize="0"/>
          <p:nvPr/>
        </p:nvPicPr>
        <p:blipFill rotWithShape="1">
          <a:blip r:embed="rId3">
            <a:alphaModFix/>
          </a:blip>
          <a:srcRect/>
          <a:stretch/>
        </p:blipFill>
        <p:spPr>
          <a:xfrm>
            <a:off x="5292339" y="2553015"/>
            <a:ext cx="6899660" cy="3854740"/>
          </a:xfrm>
          <a:prstGeom prst="rect">
            <a:avLst/>
          </a:prstGeom>
          <a:noFill/>
          <a:ln>
            <a:noFill/>
          </a:ln>
        </p:spPr>
      </p:pic>
      <p:pic>
        <p:nvPicPr>
          <p:cNvPr id="266" name="Google Shape;266;p25" descr="https://lh5.googleusercontent.com/vF4a1bcq6t-3i8h4ZC-u3EIx14QKBAleG4ntlMm2TNskzs9GzdK55Y-YgTW-RKWUV4jjnqQOZq1z18G-soERxmsINbaBBiz0H_4gP4LDHKr5Sh_8DyKNv7oEbXAMmh1XUDJodyE"/>
          <p:cNvPicPr preferRelativeResize="0"/>
          <p:nvPr/>
        </p:nvPicPr>
        <p:blipFill rotWithShape="1">
          <a:blip r:embed="rId4">
            <a:alphaModFix/>
          </a:blip>
          <a:srcRect/>
          <a:stretch/>
        </p:blipFill>
        <p:spPr>
          <a:xfrm>
            <a:off x="-1" y="2553015"/>
            <a:ext cx="5292340" cy="1901765"/>
          </a:xfrm>
          <a:prstGeom prst="rect">
            <a:avLst/>
          </a:prstGeom>
          <a:noFill/>
          <a:ln>
            <a:noFill/>
          </a:ln>
        </p:spPr>
      </p:pic>
      <p:sp>
        <p:nvSpPr>
          <p:cNvPr id="267" name="Google Shape;267;p25"/>
          <p:cNvSpPr txBox="1"/>
          <p:nvPr/>
        </p:nvSpPr>
        <p:spPr>
          <a:xfrm>
            <a:off x="212271" y="1845129"/>
            <a:ext cx="613954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chemeClr val="dk1"/>
                </a:solidFill>
                <a:latin typeface="Open Sans"/>
                <a:ea typeface="Open Sans"/>
                <a:cs typeface="Open Sans"/>
                <a:sym typeface="Open Sans"/>
              </a:rPr>
              <a:t>See Hinari Databases for discovery list/CABI/CAB DIRECT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5"/>
          <p:cNvSpPr txBox="1">
            <a:spLocks noGrp="1"/>
          </p:cNvSpPr>
          <p:nvPr>
            <p:ph type="title"/>
          </p:nvPr>
        </p:nvSpPr>
        <p:spPr>
          <a:xfrm>
            <a:off x="0" y="378812"/>
            <a:ext cx="7347857"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80"/>
              <a:buNone/>
            </a:pPr>
            <a:r>
              <a:rPr lang="en-US" sz="3330">
                <a:solidFill>
                  <a:srgbClr val="586F7C"/>
                </a:solidFill>
                <a:latin typeface="Open Sans"/>
                <a:ea typeface="Open Sans"/>
                <a:cs typeface="Open Sans"/>
                <a:sym typeface="Open Sans"/>
              </a:rPr>
              <a:t>Cumulative Index for Nursing and Allied Health - CINAHL</a:t>
            </a:r>
            <a:endParaRPr sz="3330">
              <a:solidFill>
                <a:srgbClr val="586F7C"/>
              </a:solidFill>
              <a:latin typeface="Open Sans"/>
              <a:ea typeface="Open Sans"/>
              <a:cs typeface="Open Sans"/>
              <a:sym typeface="Open Sans"/>
            </a:endParaRPr>
          </a:p>
        </p:txBody>
      </p:sp>
      <p:pic>
        <p:nvPicPr>
          <p:cNvPr id="274" name="Google Shape;274;p15" descr="https://lh3.googleusercontent.com/KfjgIpfAE5nR5WicU-WHdyG7SBnXazWi55c3_kqCCf1suZpOLEmWSSOYIQs0b_FKuTCpG5X7-lmFr01QKblA8vNJlLDX49o1JE7BcjxJ7ifR1U5-FL7_jmT7bx7fFpM5NiSzSIM"/>
          <p:cNvPicPr preferRelativeResize="0"/>
          <p:nvPr/>
        </p:nvPicPr>
        <p:blipFill rotWithShape="1">
          <a:blip r:embed="rId3">
            <a:alphaModFix/>
          </a:blip>
          <a:srcRect/>
          <a:stretch/>
        </p:blipFill>
        <p:spPr>
          <a:xfrm>
            <a:off x="0" y="3167463"/>
            <a:ext cx="4425043" cy="1224710"/>
          </a:xfrm>
          <a:prstGeom prst="rect">
            <a:avLst/>
          </a:prstGeom>
          <a:noFill/>
          <a:ln>
            <a:noFill/>
          </a:ln>
        </p:spPr>
      </p:pic>
      <p:pic>
        <p:nvPicPr>
          <p:cNvPr id="275" name="Google Shape;275;p15"/>
          <p:cNvPicPr preferRelativeResize="0"/>
          <p:nvPr/>
        </p:nvPicPr>
        <p:blipFill rotWithShape="1">
          <a:blip r:embed="rId4">
            <a:alphaModFix/>
          </a:blip>
          <a:srcRect/>
          <a:stretch/>
        </p:blipFill>
        <p:spPr>
          <a:xfrm>
            <a:off x="4364725" y="3167463"/>
            <a:ext cx="7596098" cy="3293576"/>
          </a:xfrm>
          <a:prstGeom prst="rect">
            <a:avLst/>
          </a:prstGeom>
          <a:noFill/>
          <a:ln>
            <a:noFill/>
          </a:ln>
        </p:spPr>
      </p:pic>
      <p:sp>
        <p:nvSpPr>
          <p:cNvPr id="276" name="Google Shape;276;p15"/>
          <p:cNvSpPr txBox="1"/>
          <p:nvPr/>
        </p:nvSpPr>
        <p:spPr>
          <a:xfrm>
            <a:off x="86640" y="1873608"/>
            <a:ext cx="8556171"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chemeClr val="dk1"/>
                </a:solidFill>
                <a:latin typeface="Open Sans"/>
                <a:ea typeface="Open Sans"/>
                <a:cs typeface="Open Sans"/>
                <a:sym typeface="Open Sans"/>
              </a:rPr>
              <a:t>See Hinari Databases for discovery list/CINAHL (Cumulative Index for Nursing and Allied Health)</a:t>
            </a:r>
            <a:endParaRPr sz="20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6"/>
          <p:cNvSpPr txBox="1">
            <a:spLocks noGrp="1"/>
          </p:cNvSpPr>
          <p:nvPr>
            <p:ph type="title"/>
          </p:nvPr>
        </p:nvSpPr>
        <p:spPr>
          <a:xfrm>
            <a:off x="0" y="378812"/>
            <a:ext cx="7347857"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80"/>
              <a:buNone/>
            </a:pPr>
            <a:r>
              <a:rPr lang="en-US">
                <a:solidFill>
                  <a:srgbClr val="586F7C"/>
                </a:solidFill>
                <a:latin typeface="Open Sans"/>
                <a:ea typeface="Open Sans"/>
                <a:cs typeface="Open Sans"/>
                <a:sym typeface="Open Sans"/>
              </a:rPr>
              <a:t>IRIS (WHO Digital Publications)</a:t>
            </a:r>
            <a:endParaRPr>
              <a:solidFill>
                <a:srgbClr val="586F7C"/>
              </a:solidFill>
              <a:latin typeface="Open Sans"/>
              <a:ea typeface="Open Sans"/>
              <a:cs typeface="Open Sans"/>
              <a:sym typeface="Open Sans"/>
            </a:endParaRPr>
          </a:p>
        </p:txBody>
      </p:sp>
      <p:sp>
        <p:nvSpPr>
          <p:cNvPr id="283" name="Google Shape;283;p26"/>
          <p:cNvSpPr txBox="1"/>
          <p:nvPr/>
        </p:nvSpPr>
        <p:spPr>
          <a:xfrm>
            <a:off x="86640" y="1873608"/>
            <a:ext cx="8665474"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Open Sans"/>
                <a:ea typeface="Open Sans"/>
                <a:cs typeface="Open Sans"/>
                <a:sym typeface="Open Sans"/>
              </a:rPr>
              <a:t>See Hinari Databases for discovery list/IRIS (WHO Digital Publications); can also be accessed directly </a:t>
            </a:r>
            <a:r>
              <a:rPr lang="en-US" sz="2000" b="0" i="0" u="sng" strike="noStrike" cap="none">
                <a:solidFill>
                  <a:srgbClr val="0000FF"/>
                </a:solidFill>
                <a:latin typeface="Open Sans"/>
                <a:ea typeface="Open Sans"/>
                <a:cs typeface="Open Sans"/>
                <a:sym typeface="Open Sans"/>
                <a:hlinkClick r:id="rId3"/>
              </a:rPr>
              <a:t>https://apps.who.int/iris/</a:t>
            </a:r>
            <a:endParaRPr sz="2000" b="0" i="0" u="none" strike="noStrike" cap="none">
              <a:solidFill>
                <a:schemeClr val="dk1"/>
              </a:solidFill>
              <a:latin typeface="Open Sans"/>
              <a:ea typeface="Open Sans"/>
              <a:cs typeface="Open Sans"/>
              <a:sym typeface="Open Sans"/>
            </a:endParaRPr>
          </a:p>
        </p:txBody>
      </p:sp>
      <p:pic>
        <p:nvPicPr>
          <p:cNvPr id="284" name="Google Shape;284;p26" descr="https://lh4.googleusercontent.com/0zvpOiN71a-NMMx3HOPY-fa-9mSkMXeyA5EAlvFygC8DH242L8mqoBC7w5PNs88jiJANh0XgjKB2mzymCDYuaP5tXaSZrhxS6KmiCQR1r_UQngzSTFyXHI4jIU-CSYUkg3keKjg"/>
          <p:cNvPicPr preferRelativeResize="0"/>
          <p:nvPr/>
        </p:nvPicPr>
        <p:blipFill rotWithShape="1">
          <a:blip r:embed="rId4">
            <a:alphaModFix/>
          </a:blip>
          <a:srcRect/>
          <a:stretch/>
        </p:blipFill>
        <p:spPr>
          <a:xfrm>
            <a:off x="86640" y="3487043"/>
            <a:ext cx="4780644" cy="1387929"/>
          </a:xfrm>
          <a:prstGeom prst="rect">
            <a:avLst/>
          </a:prstGeom>
          <a:noFill/>
          <a:ln>
            <a:noFill/>
          </a:ln>
        </p:spPr>
      </p:pic>
      <p:pic>
        <p:nvPicPr>
          <p:cNvPr id="285" name="Google Shape;285;p26"/>
          <p:cNvPicPr preferRelativeResize="0"/>
          <p:nvPr/>
        </p:nvPicPr>
        <p:blipFill rotWithShape="1">
          <a:blip r:embed="rId5">
            <a:alphaModFix/>
          </a:blip>
          <a:srcRect/>
          <a:stretch/>
        </p:blipFill>
        <p:spPr>
          <a:xfrm>
            <a:off x="4865914" y="3552357"/>
            <a:ext cx="7326086" cy="302257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7"/>
          <p:cNvSpPr txBox="1">
            <a:spLocks noGrp="1"/>
          </p:cNvSpPr>
          <p:nvPr>
            <p:ph type="title"/>
          </p:nvPr>
        </p:nvSpPr>
        <p:spPr>
          <a:xfrm>
            <a:off x="0" y="378812"/>
            <a:ext cx="7347857"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80"/>
              <a:buNone/>
            </a:pPr>
            <a:r>
              <a:rPr lang="en-US" sz="3330">
                <a:solidFill>
                  <a:srgbClr val="586F7C"/>
                </a:solidFill>
                <a:latin typeface="Open Sans"/>
                <a:ea typeface="Open Sans"/>
                <a:cs typeface="Open Sans"/>
                <a:sym typeface="Open Sans"/>
              </a:rPr>
              <a:t>Joanna Briggs Institute EBP Database</a:t>
            </a:r>
            <a:endParaRPr/>
          </a:p>
        </p:txBody>
      </p:sp>
      <p:sp>
        <p:nvSpPr>
          <p:cNvPr id="292" name="Google Shape;292;p27"/>
          <p:cNvSpPr txBox="1"/>
          <p:nvPr/>
        </p:nvSpPr>
        <p:spPr>
          <a:xfrm>
            <a:off x="86640" y="1873608"/>
            <a:ext cx="8665474" cy="96455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chemeClr val="dk1"/>
                </a:solidFill>
                <a:latin typeface="Open Sans"/>
                <a:ea typeface="Open Sans"/>
                <a:cs typeface="Open Sans"/>
                <a:sym typeface="Open Sans"/>
              </a:rPr>
              <a:t>See Hinari Databases for discovery list/Joanna Briggs Institute EBP Database</a:t>
            </a:r>
            <a:endParaRPr/>
          </a:p>
        </p:txBody>
      </p:sp>
      <p:pic>
        <p:nvPicPr>
          <p:cNvPr id="293" name="Google Shape;293;p27"/>
          <p:cNvPicPr preferRelativeResize="0"/>
          <p:nvPr/>
        </p:nvPicPr>
        <p:blipFill rotWithShape="1">
          <a:blip r:embed="rId3">
            <a:alphaModFix/>
          </a:blip>
          <a:srcRect/>
          <a:stretch/>
        </p:blipFill>
        <p:spPr>
          <a:xfrm>
            <a:off x="4915001" y="3252062"/>
            <a:ext cx="6923643" cy="3034437"/>
          </a:xfrm>
          <a:prstGeom prst="rect">
            <a:avLst/>
          </a:prstGeom>
          <a:noFill/>
          <a:ln>
            <a:noFill/>
          </a:ln>
        </p:spPr>
      </p:pic>
      <p:pic>
        <p:nvPicPr>
          <p:cNvPr id="294" name="Google Shape;294;p27" descr="https://lh4.googleusercontent.com/iNCXE0LI2pQ0sDTxJ6GM1qOphqVpfanRBm2O9qqRNTdVLGC02ajsk5wYyU-ic0hT7Vxe4NFpO--mcu5bGtfA6Ev-ZTwcLWcmF3dg9dBeCC6o8qEiNVGkFgq2yh8xSSJKmCWErys"/>
          <p:cNvPicPr preferRelativeResize="0"/>
          <p:nvPr/>
        </p:nvPicPr>
        <p:blipFill rotWithShape="1">
          <a:blip r:embed="rId4">
            <a:alphaModFix/>
          </a:blip>
          <a:srcRect/>
          <a:stretch/>
        </p:blipFill>
        <p:spPr>
          <a:xfrm>
            <a:off x="86640" y="3252062"/>
            <a:ext cx="4610100" cy="16287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4"/>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Reference Sources</a:t>
            </a:r>
            <a:endParaRPr>
              <a:solidFill>
                <a:srgbClr val="586F7C"/>
              </a:solidFill>
              <a:latin typeface="Open Sans"/>
              <a:ea typeface="Open Sans"/>
              <a:cs typeface="Open Sans"/>
              <a:sym typeface="Open Sans"/>
            </a:endParaRPr>
          </a:p>
        </p:txBody>
      </p:sp>
      <p:sp>
        <p:nvSpPr>
          <p:cNvPr id="301" name="Google Shape;301;p14"/>
          <p:cNvSpPr txBox="1">
            <a:spLocks noGrp="1"/>
          </p:cNvSpPr>
          <p:nvPr>
            <p:ph type="body" idx="1"/>
          </p:nvPr>
        </p:nvSpPr>
        <p:spPr>
          <a:xfrm>
            <a:off x="130629" y="1828799"/>
            <a:ext cx="4261757" cy="3820886"/>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1000"/>
              </a:spcBef>
              <a:spcAft>
                <a:spcPts val="0"/>
              </a:spcAft>
              <a:buClr>
                <a:schemeClr val="dk1"/>
              </a:buClr>
              <a:buSzPts val="2400"/>
              <a:buChar char="●"/>
            </a:pPr>
            <a:r>
              <a:rPr lang="en-US" sz="2000" b="1">
                <a:solidFill>
                  <a:schemeClr val="dk1"/>
                </a:solidFill>
                <a:latin typeface="Open Sans"/>
                <a:ea typeface="Open Sans"/>
                <a:cs typeface="Open Sans"/>
                <a:sym typeface="Open Sans"/>
              </a:rPr>
              <a:t>Reference sources</a:t>
            </a:r>
            <a:r>
              <a:rPr lang="en-US" sz="2000">
                <a:solidFill>
                  <a:schemeClr val="dk1"/>
                </a:solidFill>
                <a:latin typeface="Open Sans"/>
                <a:ea typeface="Open Sans"/>
                <a:cs typeface="Open Sans"/>
                <a:sym typeface="Open Sans"/>
              </a:rPr>
              <a:t> are accessible through the Hinari content page.</a:t>
            </a:r>
            <a:endParaRPr/>
          </a:p>
          <a:p>
            <a:pPr marL="457200" lvl="0" indent="-381000" algn="l" rtl="0">
              <a:lnSpc>
                <a:spcPct val="15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Figure on the right shows where to find the links to these resources on the Hinari content page</a:t>
            </a:r>
            <a:endParaRPr sz="2000">
              <a:solidFill>
                <a:schemeClr val="dk1"/>
              </a:solidFill>
              <a:latin typeface="Open Sans"/>
              <a:ea typeface="Open Sans"/>
              <a:cs typeface="Open Sans"/>
              <a:sym typeface="Open Sans"/>
            </a:endParaRPr>
          </a:p>
        </p:txBody>
      </p:sp>
      <p:pic>
        <p:nvPicPr>
          <p:cNvPr id="302" name="Google Shape;302;p14" descr="https://lh3.googleusercontent.com/no9d31_cNOHVXMUKS1XbAAo-lI0Y4WKGwDBUiMdNQuQQXa3Qaj3GKGL4fvFB_cSmB14Fdp5PBqOa0ph_p71pweTjn0rP8iRjwyjN7MG6vyfI9fmLlb4yxFuC6KwbnLuWa2dXYCM"/>
          <p:cNvPicPr preferRelativeResize="0"/>
          <p:nvPr/>
        </p:nvPicPr>
        <p:blipFill rotWithShape="1">
          <a:blip r:embed="rId3">
            <a:alphaModFix/>
          </a:blip>
          <a:srcRect/>
          <a:stretch/>
        </p:blipFill>
        <p:spPr>
          <a:xfrm>
            <a:off x="4599755" y="2168298"/>
            <a:ext cx="7297877" cy="348138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8"/>
          <p:cNvSpPr txBox="1">
            <a:spLocks noGrp="1"/>
          </p:cNvSpPr>
          <p:nvPr>
            <p:ph type="title"/>
          </p:nvPr>
        </p:nvSpPr>
        <p:spPr>
          <a:xfrm>
            <a:off x="0" y="378812"/>
            <a:ext cx="72172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Clinical key</a:t>
            </a:r>
            <a:endParaRPr>
              <a:solidFill>
                <a:srgbClr val="586F7C"/>
              </a:solidFill>
              <a:latin typeface="Open Sans"/>
              <a:ea typeface="Open Sans"/>
              <a:cs typeface="Open Sans"/>
              <a:sym typeface="Open Sans"/>
            </a:endParaRPr>
          </a:p>
        </p:txBody>
      </p:sp>
      <p:sp>
        <p:nvSpPr>
          <p:cNvPr id="309" name="Google Shape;309;p28"/>
          <p:cNvSpPr txBox="1">
            <a:spLocks noGrp="1"/>
          </p:cNvSpPr>
          <p:nvPr>
            <p:ph type="body" idx="1"/>
          </p:nvPr>
        </p:nvSpPr>
        <p:spPr>
          <a:xfrm>
            <a:off x="179614" y="1796143"/>
            <a:ext cx="7037615" cy="816429"/>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200">
                <a:solidFill>
                  <a:schemeClr val="dk1"/>
                </a:solidFill>
                <a:latin typeface="Open Sans"/>
                <a:ea typeface="Open Sans"/>
                <a:cs typeface="Open Sans"/>
                <a:sym typeface="Open Sans"/>
              </a:rPr>
              <a:t>See Hinari References sources list/Clinical Key</a:t>
            </a:r>
            <a:endParaRPr sz="2200">
              <a:solidFill>
                <a:schemeClr val="dk1"/>
              </a:solidFill>
              <a:latin typeface="Open Sans"/>
              <a:ea typeface="Open Sans"/>
              <a:cs typeface="Open Sans"/>
              <a:sym typeface="Open Sans"/>
            </a:endParaRPr>
          </a:p>
        </p:txBody>
      </p:sp>
      <p:pic>
        <p:nvPicPr>
          <p:cNvPr id="310" name="Google Shape;310;p28" descr="https://lh4.googleusercontent.com/Wmj2UWGXHHK6CL72DwlqIcYeVOCP1F1jwcmQaXxRgnFRFKHZoJtdYIR-IV94aRw0Amz2OZa2sp_br5gyGr4rYLpVrdfpX2_oyplkxCSWg20LvyLqsiKV_LxI4sT7qBfl7Kz6Wys"/>
          <p:cNvPicPr preferRelativeResize="0"/>
          <p:nvPr/>
        </p:nvPicPr>
        <p:blipFill rotWithShape="1">
          <a:blip r:embed="rId3">
            <a:alphaModFix/>
          </a:blip>
          <a:srcRect/>
          <a:stretch/>
        </p:blipFill>
        <p:spPr>
          <a:xfrm>
            <a:off x="-1" y="2921208"/>
            <a:ext cx="4456847" cy="1748763"/>
          </a:xfrm>
          <a:prstGeom prst="rect">
            <a:avLst/>
          </a:prstGeom>
          <a:noFill/>
          <a:ln>
            <a:noFill/>
          </a:ln>
        </p:spPr>
      </p:pic>
      <p:pic>
        <p:nvPicPr>
          <p:cNvPr id="311" name="Google Shape;311;p28"/>
          <p:cNvPicPr preferRelativeResize="0"/>
          <p:nvPr/>
        </p:nvPicPr>
        <p:blipFill rotWithShape="1">
          <a:blip r:embed="rId4">
            <a:alphaModFix/>
          </a:blip>
          <a:srcRect/>
          <a:stretch/>
        </p:blipFill>
        <p:spPr>
          <a:xfrm>
            <a:off x="4494373" y="2921207"/>
            <a:ext cx="7402763" cy="321025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9"/>
          <p:cNvSpPr txBox="1">
            <a:spLocks noGrp="1"/>
          </p:cNvSpPr>
          <p:nvPr>
            <p:ph type="title"/>
          </p:nvPr>
        </p:nvSpPr>
        <p:spPr>
          <a:xfrm>
            <a:off x="0" y="378812"/>
            <a:ext cx="72172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Cochrane Library</a:t>
            </a:r>
            <a:endParaRPr>
              <a:solidFill>
                <a:srgbClr val="586F7C"/>
              </a:solidFill>
              <a:latin typeface="Open Sans"/>
              <a:ea typeface="Open Sans"/>
              <a:cs typeface="Open Sans"/>
              <a:sym typeface="Open Sans"/>
            </a:endParaRPr>
          </a:p>
        </p:txBody>
      </p:sp>
      <p:sp>
        <p:nvSpPr>
          <p:cNvPr id="318" name="Google Shape;318;p29"/>
          <p:cNvSpPr txBox="1">
            <a:spLocks noGrp="1"/>
          </p:cNvSpPr>
          <p:nvPr>
            <p:ph type="body" idx="1"/>
          </p:nvPr>
        </p:nvSpPr>
        <p:spPr>
          <a:xfrm>
            <a:off x="179614" y="1796143"/>
            <a:ext cx="7037615" cy="816429"/>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200">
                <a:solidFill>
                  <a:schemeClr val="dk1"/>
                </a:solidFill>
                <a:latin typeface="Open Sans"/>
                <a:ea typeface="Open Sans"/>
                <a:cs typeface="Open Sans"/>
                <a:sym typeface="Open Sans"/>
              </a:rPr>
              <a:t>See Hinari References sources list/Cochrane Library</a:t>
            </a:r>
            <a:endParaRPr sz="2200">
              <a:solidFill>
                <a:schemeClr val="dk1"/>
              </a:solidFill>
              <a:latin typeface="Open Sans"/>
              <a:ea typeface="Open Sans"/>
              <a:cs typeface="Open Sans"/>
              <a:sym typeface="Open Sans"/>
            </a:endParaRPr>
          </a:p>
        </p:txBody>
      </p:sp>
      <p:pic>
        <p:nvPicPr>
          <p:cNvPr id="319" name="Google Shape;319;p29" descr="https://lh3.googleusercontent.com/LNdysRIXVIsDtCVHUJbvDTZxqalvtptlKgb3ttfuK-TLbpekkEpE_v15yLp5PW3fLGGqOZEDBe91HWl54dFgiF_Ih39WzYm7xWFQ6NmbYfvN3FM0lFMrS-iAnqlvafV6Ba_yPO8"/>
          <p:cNvPicPr preferRelativeResize="0"/>
          <p:nvPr/>
        </p:nvPicPr>
        <p:blipFill rotWithShape="1">
          <a:blip r:embed="rId3">
            <a:alphaModFix/>
          </a:blip>
          <a:srcRect/>
          <a:stretch/>
        </p:blipFill>
        <p:spPr>
          <a:xfrm>
            <a:off x="0" y="2902403"/>
            <a:ext cx="4735286" cy="1887716"/>
          </a:xfrm>
          <a:prstGeom prst="rect">
            <a:avLst/>
          </a:prstGeom>
          <a:noFill/>
          <a:ln>
            <a:noFill/>
          </a:ln>
        </p:spPr>
      </p:pic>
      <p:pic>
        <p:nvPicPr>
          <p:cNvPr id="320" name="Google Shape;320;p29"/>
          <p:cNvPicPr preferRelativeResize="0"/>
          <p:nvPr/>
        </p:nvPicPr>
        <p:blipFill rotWithShape="1">
          <a:blip r:embed="rId4">
            <a:alphaModFix/>
          </a:blip>
          <a:srcRect/>
          <a:stretch/>
        </p:blipFill>
        <p:spPr>
          <a:xfrm>
            <a:off x="4735286" y="2902403"/>
            <a:ext cx="7240768" cy="364397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420834"/>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Learning objectives</a:t>
            </a:r>
            <a:endParaRPr>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554815" y="2014144"/>
            <a:ext cx="9613800" cy="3599400"/>
          </a:xfrm>
          <a:prstGeom prst="rect">
            <a:avLst/>
          </a:prstGeom>
          <a:noFill/>
          <a:ln>
            <a:noFill/>
          </a:ln>
        </p:spPr>
        <p:txBody>
          <a:bodyPr spcFirstLastPara="1" wrap="square" lIns="91425" tIns="45700" rIns="91425" bIns="45700" anchor="t" anchorCtr="0">
            <a:normAutofit/>
          </a:bodyPr>
          <a:lstStyle/>
          <a:p>
            <a:pPr marL="355600" lvl="0" indent="-342900" algn="l" rtl="0">
              <a:lnSpc>
                <a:spcPct val="15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Become aware of existing additional resources related to Health.</a:t>
            </a:r>
            <a:endParaRPr>
              <a:solidFill>
                <a:schemeClr val="dk1"/>
              </a:solidFill>
              <a:latin typeface="Open Sans"/>
              <a:ea typeface="Open Sans"/>
              <a:cs typeface="Open Sans"/>
              <a:sym typeface="Open Sans"/>
            </a:endParaRPr>
          </a:p>
          <a:p>
            <a:pPr marL="355600" lvl="0" indent="-342900" algn="l" rtl="0">
              <a:lnSpc>
                <a:spcPct val="15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Understand the additional collections and how to use them.</a:t>
            </a:r>
            <a:endParaRPr>
              <a:solidFill>
                <a:schemeClr val="dk1"/>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0"/>
          <p:cNvSpPr txBox="1">
            <a:spLocks noGrp="1"/>
          </p:cNvSpPr>
          <p:nvPr>
            <p:ph type="title"/>
          </p:nvPr>
        </p:nvSpPr>
        <p:spPr>
          <a:xfrm>
            <a:off x="0" y="378812"/>
            <a:ext cx="72172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Essential Evidence Plus</a:t>
            </a:r>
            <a:endParaRPr>
              <a:solidFill>
                <a:srgbClr val="586F7C"/>
              </a:solidFill>
              <a:latin typeface="Open Sans"/>
              <a:ea typeface="Open Sans"/>
              <a:cs typeface="Open Sans"/>
              <a:sym typeface="Open Sans"/>
            </a:endParaRPr>
          </a:p>
        </p:txBody>
      </p:sp>
      <p:sp>
        <p:nvSpPr>
          <p:cNvPr id="327" name="Google Shape;327;p30"/>
          <p:cNvSpPr txBox="1">
            <a:spLocks noGrp="1"/>
          </p:cNvSpPr>
          <p:nvPr>
            <p:ph type="body" idx="1"/>
          </p:nvPr>
        </p:nvSpPr>
        <p:spPr>
          <a:xfrm>
            <a:off x="179614" y="1796143"/>
            <a:ext cx="7037615" cy="816429"/>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200">
                <a:solidFill>
                  <a:schemeClr val="dk1"/>
                </a:solidFill>
                <a:latin typeface="Open Sans"/>
                <a:ea typeface="Open Sans"/>
                <a:cs typeface="Open Sans"/>
                <a:sym typeface="Open Sans"/>
              </a:rPr>
              <a:t>See Hinari References sources list/Essential Evidence Plus</a:t>
            </a:r>
            <a:endParaRPr sz="2200">
              <a:solidFill>
                <a:schemeClr val="dk1"/>
              </a:solidFill>
              <a:latin typeface="Open Sans"/>
              <a:ea typeface="Open Sans"/>
              <a:cs typeface="Open Sans"/>
              <a:sym typeface="Open Sans"/>
            </a:endParaRPr>
          </a:p>
        </p:txBody>
      </p:sp>
      <p:pic>
        <p:nvPicPr>
          <p:cNvPr id="328" name="Google Shape;328;p30" descr="https://lh4.googleusercontent.com/WuRweouqK2ne1G5Mew4tweIzRzEo0XBqnwdF2hcPtc3AosxessW_ajOGR2OJfnHhz5_8rGs0y9tH_tP4dp9venUL0d__zgN4tH9a1uKZRaDVQZ7Yb_iTax2hKIPL68XCEjF7qhI"/>
          <p:cNvPicPr preferRelativeResize="0"/>
          <p:nvPr/>
        </p:nvPicPr>
        <p:blipFill rotWithShape="1">
          <a:blip r:embed="rId3">
            <a:alphaModFix/>
          </a:blip>
          <a:srcRect/>
          <a:stretch/>
        </p:blipFill>
        <p:spPr>
          <a:xfrm>
            <a:off x="0" y="2902402"/>
            <a:ext cx="4849586" cy="1804497"/>
          </a:xfrm>
          <a:prstGeom prst="rect">
            <a:avLst/>
          </a:prstGeom>
          <a:noFill/>
          <a:ln>
            <a:noFill/>
          </a:ln>
        </p:spPr>
      </p:pic>
      <p:pic>
        <p:nvPicPr>
          <p:cNvPr id="329" name="Google Shape;329;p30"/>
          <p:cNvPicPr preferRelativeResize="0"/>
          <p:nvPr/>
        </p:nvPicPr>
        <p:blipFill rotWithShape="1">
          <a:blip r:embed="rId4">
            <a:alphaModFix/>
          </a:blip>
          <a:srcRect/>
          <a:stretch/>
        </p:blipFill>
        <p:spPr>
          <a:xfrm>
            <a:off x="4849586" y="2949003"/>
            <a:ext cx="7002643" cy="363862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1"/>
          <p:cNvSpPr txBox="1">
            <a:spLocks noGrp="1"/>
          </p:cNvSpPr>
          <p:nvPr>
            <p:ph type="title"/>
          </p:nvPr>
        </p:nvSpPr>
        <p:spPr>
          <a:xfrm>
            <a:off x="0" y="378812"/>
            <a:ext cx="72172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Oxford Medicine Online</a:t>
            </a:r>
            <a:endParaRPr>
              <a:solidFill>
                <a:srgbClr val="586F7C"/>
              </a:solidFill>
              <a:latin typeface="Open Sans"/>
              <a:ea typeface="Open Sans"/>
              <a:cs typeface="Open Sans"/>
              <a:sym typeface="Open Sans"/>
            </a:endParaRPr>
          </a:p>
        </p:txBody>
      </p:sp>
      <p:sp>
        <p:nvSpPr>
          <p:cNvPr id="336" name="Google Shape;336;p31"/>
          <p:cNvSpPr txBox="1">
            <a:spLocks noGrp="1"/>
          </p:cNvSpPr>
          <p:nvPr>
            <p:ph type="body" idx="1"/>
          </p:nvPr>
        </p:nvSpPr>
        <p:spPr>
          <a:xfrm>
            <a:off x="179614" y="1796143"/>
            <a:ext cx="7037615" cy="816429"/>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200">
                <a:solidFill>
                  <a:schemeClr val="dk1"/>
                </a:solidFill>
                <a:latin typeface="Open Sans"/>
                <a:ea typeface="Open Sans"/>
                <a:cs typeface="Open Sans"/>
                <a:sym typeface="Open Sans"/>
              </a:rPr>
              <a:t>See Hinari References sources list/Oxford Medicine Online</a:t>
            </a:r>
            <a:endParaRPr sz="2200">
              <a:solidFill>
                <a:schemeClr val="dk1"/>
              </a:solidFill>
              <a:latin typeface="Open Sans"/>
              <a:ea typeface="Open Sans"/>
              <a:cs typeface="Open Sans"/>
              <a:sym typeface="Open Sans"/>
            </a:endParaRPr>
          </a:p>
        </p:txBody>
      </p:sp>
      <p:pic>
        <p:nvPicPr>
          <p:cNvPr id="337" name="Google Shape;337;p31" descr="https://lh5.googleusercontent.com/JFXEA9riSSPYdnBq2XkmzGpz8jm4d6GWPqtPD_GRJTo1MaMRE52cm6vSRxEMVi9aHncE3nozhf6MsPgs0uN3IerGfAEJRDSzQZvkIM9Zd5lN04ONPSBp2VUMcyvzXO0EDD-nPEU"/>
          <p:cNvPicPr preferRelativeResize="0"/>
          <p:nvPr/>
        </p:nvPicPr>
        <p:blipFill rotWithShape="1">
          <a:blip r:embed="rId3">
            <a:alphaModFix/>
          </a:blip>
          <a:srcRect/>
          <a:stretch/>
        </p:blipFill>
        <p:spPr>
          <a:xfrm>
            <a:off x="0" y="2949003"/>
            <a:ext cx="4954935" cy="2357783"/>
          </a:xfrm>
          <a:prstGeom prst="rect">
            <a:avLst/>
          </a:prstGeom>
          <a:noFill/>
          <a:ln>
            <a:noFill/>
          </a:ln>
        </p:spPr>
      </p:pic>
      <p:pic>
        <p:nvPicPr>
          <p:cNvPr id="338" name="Google Shape;338;p31"/>
          <p:cNvPicPr preferRelativeResize="0"/>
          <p:nvPr/>
        </p:nvPicPr>
        <p:blipFill rotWithShape="1">
          <a:blip r:embed="rId4">
            <a:alphaModFix/>
          </a:blip>
          <a:srcRect/>
          <a:stretch/>
        </p:blipFill>
        <p:spPr>
          <a:xfrm>
            <a:off x="4954935" y="2949003"/>
            <a:ext cx="7142336" cy="313508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2"/>
          <p:cNvSpPr txBox="1">
            <a:spLocks noGrp="1"/>
          </p:cNvSpPr>
          <p:nvPr>
            <p:ph type="title"/>
          </p:nvPr>
        </p:nvSpPr>
        <p:spPr>
          <a:xfrm>
            <a:off x="0" y="437222"/>
            <a:ext cx="79356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Internet Resources</a:t>
            </a:r>
            <a:endParaRPr>
              <a:solidFill>
                <a:srgbClr val="586F7C"/>
              </a:solidFill>
              <a:latin typeface="Open Sans"/>
              <a:ea typeface="Open Sans"/>
              <a:cs typeface="Open Sans"/>
              <a:sym typeface="Open Sans"/>
            </a:endParaRPr>
          </a:p>
        </p:txBody>
      </p:sp>
      <p:sp>
        <p:nvSpPr>
          <p:cNvPr id="345" name="Google Shape;345;p32"/>
          <p:cNvSpPr txBox="1">
            <a:spLocks noGrp="1"/>
          </p:cNvSpPr>
          <p:nvPr>
            <p:ph type="body" idx="1"/>
          </p:nvPr>
        </p:nvSpPr>
        <p:spPr>
          <a:xfrm>
            <a:off x="375557" y="1975758"/>
            <a:ext cx="10128704" cy="4131127"/>
          </a:xfrm>
          <a:prstGeom prst="rect">
            <a:avLst/>
          </a:prstGeom>
          <a:noFill/>
          <a:ln>
            <a:noFill/>
          </a:ln>
        </p:spPr>
        <p:txBody>
          <a:bodyPr spcFirstLastPara="1" wrap="square" lIns="91425" tIns="45700" rIns="91425" bIns="45700" anchor="t" anchorCtr="0">
            <a:noAutofit/>
          </a:bodyPr>
          <a:lstStyle/>
          <a:p>
            <a:pPr marL="117475" lvl="0" indent="0" algn="just" rtl="0">
              <a:lnSpc>
                <a:spcPct val="150000"/>
              </a:lnSpc>
              <a:spcBef>
                <a:spcPts val="1000"/>
              </a:spcBef>
              <a:spcAft>
                <a:spcPts val="0"/>
              </a:spcAft>
              <a:buClr>
                <a:schemeClr val="dk1"/>
              </a:buClr>
              <a:buSzPts val="2400"/>
              <a:buNone/>
            </a:pPr>
            <a:r>
              <a:rPr lang="en-US">
                <a:solidFill>
                  <a:schemeClr val="dk1"/>
                </a:solidFill>
                <a:latin typeface="Open Sans"/>
                <a:ea typeface="Open Sans"/>
                <a:cs typeface="Open Sans"/>
                <a:sym typeface="Open Sans"/>
              </a:rPr>
              <a:t>This section highlights the best examples of internet resources such as;</a:t>
            </a:r>
            <a:endParaRPr/>
          </a:p>
          <a:p>
            <a:pPr marL="460375" lvl="0" indent="-342900" algn="just" rtl="0">
              <a:lnSpc>
                <a:spcPct val="15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Search engines.</a:t>
            </a:r>
            <a:endParaRPr>
              <a:solidFill>
                <a:schemeClr val="dk1"/>
              </a:solidFill>
              <a:latin typeface="Open Sans"/>
              <a:ea typeface="Open Sans"/>
              <a:cs typeface="Open Sans"/>
              <a:sym typeface="Open Sans"/>
            </a:endParaRPr>
          </a:p>
          <a:p>
            <a:pPr marL="460375" lvl="0" indent="-342900" algn="just" rtl="0">
              <a:lnSpc>
                <a:spcPct val="15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Highwire Journals - Free access.</a:t>
            </a:r>
            <a:endParaRPr>
              <a:solidFill>
                <a:schemeClr val="dk1"/>
              </a:solidFill>
              <a:latin typeface="Open Sans"/>
              <a:ea typeface="Open Sans"/>
              <a:cs typeface="Open Sans"/>
              <a:sym typeface="Open Sans"/>
            </a:endParaRPr>
          </a:p>
          <a:p>
            <a:pPr marL="460375" lvl="0" indent="-342900" algn="just" rtl="0">
              <a:lnSpc>
                <a:spcPct val="15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Grey literature guides.</a:t>
            </a:r>
            <a:endParaRPr>
              <a:solidFill>
                <a:schemeClr val="dk1"/>
              </a:solidFill>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3"/>
          <p:cNvSpPr txBox="1">
            <a:spLocks noGrp="1"/>
          </p:cNvSpPr>
          <p:nvPr>
            <p:ph type="title"/>
          </p:nvPr>
        </p:nvSpPr>
        <p:spPr>
          <a:xfrm>
            <a:off x="0" y="378812"/>
            <a:ext cx="72172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330">
                <a:solidFill>
                  <a:srgbClr val="586F7C"/>
                </a:solidFill>
                <a:latin typeface="Open Sans"/>
                <a:ea typeface="Open Sans"/>
                <a:cs typeface="Open Sans"/>
                <a:sym typeface="Open Sans"/>
              </a:rPr>
              <a:t>Open Access Biomedical Image Search Engine</a:t>
            </a:r>
            <a:endParaRPr sz="3330">
              <a:solidFill>
                <a:srgbClr val="586F7C"/>
              </a:solidFill>
              <a:latin typeface="Open Sans"/>
              <a:ea typeface="Open Sans"/>
              <a:cs typeface="Open Sans"/>
              <a:sym typeface="Open Sans"/>
            </a:endParaRPr>
          </a:p>
        </p:txBody>
      </p:sp>
      <p:sp>
        <p:nvSpPr>
          <p:cNvPr id="352" name="Google Shape;352;p33"/>
          <p:cNvSpPr txBox="1">
            <a:spLocks noGrp="1"/>
          </p:cNvSpPr>
          <p:nvPr>
            <p:ph type="body" idx="1"/>
          </p:nvPr>
        </p:nvSpPr>
        <p:spPr>
          <a:xfrm>
            <a:off x="179614" y="1796143"/>
            <a:ext cx="7037615" cy="816429"/>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200">
                <a:solidFill>
                  <a:schemeClr val="dk1"/>
                </a:solidFill>
                <a:latin typeface="Open Sans"/>
                <a:ea typeface="Open Sans"/>
                <a:cs typeface="Open Sans"/>
                <a:sym typeface="Open Sans"/>
              </a:rPr>
              <a:t>Available at </a:t>
            </a:r>
            <a:r>
              <a:rPr lang="en-US" u="sng">
                <a:solidFill>
                  <a:schemeClr val="hlink"/>
                </a:solidFill>
                <a:hlinkClick r:id="rId3"/>
              </a:rPr>
              <a:t>https://openi.nlm.nih.gov/</a:t>
            </a:r>
            <a:endParaRPr/>
          </a:p>
          <a:p>
            <a:pPr marL="76200" lvl="0" indent="0" algn="l" rtl="0">
              <a:lnSpc>
                <a:spcPct val="100000"/>
              </a:lnSpc>
              <a:spcBef>
                <a:spcPts val="1000"/>
              </a:spcBef>
              <a:spcAft>
                <a:spcPts val="0"/>
              </a:spcAft>
              <a:buClr>
                <a:schemeClr val="dk1"/>
              </a:buClr>
              <a:buSzPts val="2400"/>
              <a:buNone/>
            </a:pPr>
            <a:endParaRPr sz="2200">
              <a:solidFill>
                <a:schemeClr val="dk1"/>
              </a:solidFill>
              <a:latin typeface="Open Sans"/>
              <a:ea typeface="Open Sans"/>
              <a:cs typeface="Open Sans"/>
              <a:sym typeface="Open Sans"/>
            </a:endParaRPr>
          </a:p>
        </p:txBody>
      </p:sp>
      <p:pic>
        <p:nvPicPr>
          <p:cNvPr id="353" name="Google Shape;353;p33" descr="https://lh3.googleusercontent.com/9-2ZLAHNplVJ2_9AJm2iouyj9Gx9qp97LI1FzgVv9sou-aJ2ap7x7uMJCpZhUDeURQNMZ3qiGJV-OsEj9BLivARNCv2ADBYfly7YsLI7diiAR-KPgqMYZ6BBh8PwbrM1Rv18ygI"/>
          <p:cNvPicPr preferRelativeResize="0"/>
          <p:nvPr/>
        </p:nvPicPr>
        <p:blipFill rotWithShape="1">
          <a:blip r:embed="rId4">
            <a:alphaModFix/>
          </a:blip>
          <a:srcRect/>
          <a:stretch/>
        </p:blipFill>
        <p:spPr>
          <a:xfrm>
            <a:off x="179614" y="3079631"/>
            <a:ext cx="3673929" cy="1000125"/>
          </a:xfrm>
          <a:prstGeom prst="rect">
            <a:avLst/>
          </a:prstGeom>
          <a:noFill/>
          <a:ln>
            <a:noFill/>
          </a:ln>
        </p:spPr>
      </p:pic>
      <p:pic>
        <p:nvPicPr>
          <p:cNvPr id="354" name="Google Shape;354;p33"/>
          <p:cNvPicPr preferRelativeResize="0"/>
          <p:nvPr/>
        </p:nvPicPr>
        <p:blipFill rotWithShape="1">
          <a:blip r:embed="rId5">
            <a:alphaModFix/>
          </a:blip>
          <a:srcRect/>
          <a:stretch/>
        </p:blipFill>
        <p:spPr>
          <a:xfrm>
            <a:off x="3890535" y="3079631"/>
            <a:ext cx="7844669" cy="341914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4"/>
          <p:cNvSpPr txBox="1">
            <a:spLocks noGrp="1"/>
          </p:cNvSpPr>
          <p:nvPr>
            <p:ph type="title"/>
          </p:nvPr>
        </p:nvSpPr>
        <p:spPr>
          <a:xfrm>
            <a:off x="0" y="378812"/>
            <a:ext cx="72172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MedlinePlus</a:t>
            </a:r>
            <a:endParaRPr>
              <a:solidFill>
                <a:srgbClr val="586F7C"/>
              </a:solidFill>
              <a:latin typeface="Open Sans"/>
              <a:ea typeface="Open Sans"/>
              <a:cs typeface="Open Sans"/>
              <a:sym typeface="Open Sans"/>
            </a:endParaRPr>
          </a:p>
        </p:txBody>
      </p:sp>
      <p:sp>
        <p:nvSpPr>
          <p:cNvPr id="361" name="Google Shape;361;p34"/>
          <p:cNvSpPr txBox="1">
            <a:spLocks noGrp="1"/>
          </p:cNvSpPr>
          <p:nvPr>
            <p:ph type="body" idx="1"/>
          </p:nvPr>
        </p:nvSpPr>
        <p:spPr>
          <a:xfrm>
            <a:off x="179614" y="1796143"/>
            <a:ext cx="7037615" cy="816429"/>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200">
                <a:solidFill>
                  <a:schemeClr val="dk1"/>
                </a:solidFill>
                <a:latin typeface="Open Sans"/>
                <a:ea typeface="Open Sans"/>
                <a:cs typeface="Open Sans"/>
                <a:sym typeface="Open Sans"/>
              </a:rPr>
              <a:t>Available at </a:t>
            </a:r>
            <a:r>
              <a:rPr lang="en-US" u="sng">
                <a:solidFill>
                  <a:schemeClr val="hlink"/>
                </a:solidFill>
                <a:hlinkClick r:id="rId3"/>
              </a:rPr>
              <a:t>https://medlineplus.gov/</a:t>
            </a:r>
            <a:endParaRPr/>
          </a:p>
          <a:p>
            <a:pPr marL="76200" lvl="0" indent="0" algn="l" rtl="0">
              <a:lnSpc>
                <a:spcPct val="100000"/>
              </a:lnSpc>
              <a:spcBef>
                <a:spcPts val="1000"/>
              </a:spcBef>
              <a:spcAft>
                <a:spcPts val="0"/>
              </a:spcAft>
              <a:buClr>
                <a:schemeClr val="dk1"/>
              </a:buClr>
              <a:buSzPts val="2400"/>
              <a:buNone/>
            </a:pPr>
            <a:endParaRPr sz="2200">
              <a:solidFill>
                <a:schemeClr val="dk1"/>
              </a:solidFill>
              <a:latin typeface="Open Sans"/>
              <a:ea typeface="Open Sans"/>
              <a:cs typeface="Open Sans"/>
              <a:sym typeface="Open Sans"/>
            </a:endParaRPr>
          </a:p>
        </p:txBody>
      </p:sp>
      <p:pic>
        <p:nvPicPr>
          <p:cNvPr id="362" name="Google Shape;362;p34" descr="https://lh4.googleusercontent.com/F6pRciINKxDcbWDuCYDr4v3IIe-uZsuCOokhoq-AWVnnXliqPPa85D5G9HoZeK9C9J5t7PipqtR1-jR7inVkJheiwj0lVqPN3aKECh5qerRZhIGTi26BDGFlfxqdpSrtg9_81EQ"/>
          <p:cNvPicPr preferRelativeResize="0"/>
          <p:nvPr/>
        </p:nvPicPr>
        <p:blipFill rotWithShape="1">
          <a:blip r:embed="rId4">
            <a:alphaModFix/>
          </a:blip>
          <a:srcRect/>
          <a:stretch/>
        </p:blipFill>
        <p:spPr>
          <a:xfrm>
            <a:off x="0" y="2612572"/>
            <a:ext cx="4781041" cy="950270"/>
          </a:xfrm>
          <a:prstGeom prst="rect">
            <a:avLst/>
          </a:prstGeom>
          <a:noFill/>
          <a:ln>
            <a:noFill/>
          </a:ln>
        </p:spPr>
      </p:pic>
      <p:pic>
        <p:nvPicPr>
          <p:cNvPr id="363" name="Google Shape;363;p34"/>
          <p:cNvPicPr preferRelativeResize="0"/>
          <p:nvPr/>
        </p:nvPicPr>
        <p:blipFill rotWithShape="1">
          <a:blip r:embed="rId5">
            <a:alphaModFix/>
          </a:blip>
          <a:srcRect/>
          <a:stretch/>
        </p:blipFill>
        <p:spPr>
          <a:xfrm>
            <a:off x="4860660" y="2612572"/>
            <a:ext cx="7119070" cy="41147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5"/>
          <p:cNvSpPr txBox="1">
            <a:spLocks noGrp="1"/>
          </p:cNvSpPr>
          <p:nvPr>
            <p:ph type="title"/>
          </p:nvPr>
        </p:nvSpPr>
        <p:spPr>
          <a:xfrm>
            <a:off x="0" y="378812"/>
            <a:ext cx="72172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330">
                <a:solidFill>
                  <a:srgbClr val="586F7C"/>
                </a:solidFill>
                <a:latin typeface="Open Sans"/>
                <a:ea typeface="Open Sans"/>
                <a:cs typeface="Open Sans"/>
                <a:sym typeface="Open Sans"/>
              </a:rPr>
              <a:t>IGO Search Engine and NGO Search Engine</a:t>
            </a:r>
            <a:endParaRPr sz="3330">
              <a:solidFill>
                <a:srgbClr val="586F7C"/>
              </a:solidFill>
              <a:latin typeface="Open Sans"/>
              <a:ea typeface="Open Sans"/>
              <a:cs typeface="Open Sans"/>
              <a:sym typeface="Open Sans"/>
            </a:endParaRPr>
          </a:p>
        </p:txBody>
      </p:sp>
      <p:sp>
        <p:nvSpPr>
          <p:cNvPr id="370" name="Google Shape;370;p35"/>
          <p:cNvSpPr txBox="1">
            <a:spLocks noGrp="1"/>
          </p:cNvSpPr>
          <p:nvPr>
            <p:ph type="body" idx="1"/>
          </p:nvPr>
        </p:nvSpPr>
        <p:spPr>
          <a:xfrm>
            <a:off x="179625" y="1796150"/>
            <a:ext cx="9327000" cy="816300"/>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200">
                <a:solidFill>
                  <a:schemeClr val="dk1"/>
                </a:solidFill>
                <a:latin typeface="Open Sans"/>
                <a:ea typeface="Open Sans"/>
                <a:cs typeface="Open Sans"/>
                <a:sym typeface="Open Sans"/>
              </a:rPr>
              <a:t>Provided by Google; </a:t>
            </a:r>
            <a:r>
              <a:rPr lang="en-US" sz="2200">
                <a:solidFill>
                  <a:schemeClr val="dk1"/>
                </a:solidFill>
                <a:latin typeface="Open Sans"/>
                <a:ea typeface="Open Sans"/>
                <a:cs typeface="Open Sans"/>
                <a:sym typeface="Open San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for access, complete a search by title  in Google</a:t>
            </a:r>
            <a:endParaRPr sz="2200">
              <a:solidFill>
                <a:schemeClr val="dk1"/>
              </a:solidFill>
              <a:latin typeface="Open Sans"/>
              <a:ea typeface="Open Sans"/>
              <a:cs typeface="Open Sans"/>
              <a:sym typeface="Open Sans"/>
            </a:endParaRPr>
          </a:p>
        </p:txBody>
      </p:sp>
      <p:pic>
        <p:nvPicPr>
          <p:cNvPr id="371" name="Google Shape;371;p35" descr="https://lh5.googleusercontent.com/A-aayFmhupXx2Ej_-lOosyiXd9KyiJPvewbHaCnrRK-w-ic2YZeJHjoDIvKdNQosvfWwuNnR5DYFqTEtc5KqTccCUSpkNGRtNtSlWr8xf0_j_kUene4J9-uaaSZ0hs9B2WRHJY8"/>
          <p:cNvPicPr preferRelativeResize="0"/>
          <p:nvPr/>
        </p:nvPicPr>
        <p:blipFill rotWithShape="1">
          <a:blip r:embed="rId3">
            <a:alphaModFix/>
          </a:blip>
          <a:srcRect/>
          <a:stretch/>
        </p:blipFill>
        <p:spPr>
          <a:xfrm>
            <a:off x="799647" y="2753853"/>
            <a:ext cx="9813927" cy="3840232"/>
          </a:xfrm>
          <a:prstGeom prst="rect">
            <a:avLst/>
          </a:prstGeom>
          <a:noFill/>
          <a:ln>
            <a:noFill/>
          </a:ln>
        </p:spPr>
      </p:pic>
      <p:cxnSp>
        <p:nvCxnSpPr>
          <p:cNvPr id="372" name="Google Shape;372;p35"/>
          <p:cNvCxnSpPr/>
          <p:nvPr/>
        </p:nvCxnSpPr>
        <p:spPr>
          <a:xfrm>
            <a:off x="7164975" y="2286900"/>
            <a:ext cx="1435800" cy="501900"/>
          </a:xfrm>
          <a:prstGeom prst="straightConnector1">
            <a:avLst/>
          </a:prstGeom>
          <a:noFill/>
          <a:ln w="19050" cap="flat" cmpd="sng">
            <a:solidFill>
              <a:srgbClr val="FF0000"/>
            </a:solidFill>
            <a:prstDash val="solid"/>
            <a:round/>
            <a:headEnd type="none" w="med" len="med"/>
            <a:tailEnd type="triangle" w="med" len="med"/>
          </a:ln>
        </p:spPr>
      </p:cxnSp>
      <p:cxnSp>
        <p:nvCxnSpPr>
          <p:cNvPr id="373" name="Google Shape;373;p35"/>
          <p:cNvCxnSpPr/>
          <p:nvPr/>
        </p:nvCxnSpPr>
        <p:spPr>
          <a:xfrm flipH="1">
            <a:off x="4432963" y="2266050"/>
            <a:ext cx="2124000" cy="522600"/>
          </a:xfrm>
          <a:prstGeom prst="straightConnector1">
            <a:avLst/>
          </a:prstGeom>
          <a:noFill/>
          <a:ln w="19050" cap="flat" cmpd="sng">
            <a:solidFill>
              <a:srgbClr val="FF0000"/>
            </a:solidFill>
            <a:prstDash val="solid"/>
            <a:round/>
            <a:headEnd type="none" w="med" len="med"/>
            <a:tailEnd type="triangle" w="med" len="med"/>
          </a:ln>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6"/>
          <p:cNvSpPr txBox="1">
            <a:spLocks noGrp="1"/>
          </p:cNvSpPr>
          <p:nvPr>
            <p:ph type="title"/>
          </p:nvPr>
        </p:nvSpPr>
        <p:spPr>
          <a:xfrm>
            <a:off x="0" y="378812"/>
            <a:ext cx="72172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330">
                <a:solidFill>
                  <a:srgbClr val="586F7C"/>
                </a:solidFill>
                <a:latin typeface="Open Sans"/>
                <a:ea typeface="Open Sans"/>
                <a:cs typeface="Open Sans"/>
                <a:sym typeface="Open Sans"/>
              </a:rPr>
              <a:t>IGO Search Engine and NGO Search Engine cont.</a:t>
            </a:r>
            <a:endParaRPr sz="3330">
              <a:solidFill>
                <a:srgbClr val="586F7C"/>
              </a:solidFill>
              <a:latin typeface="Open Sans"/>
              <a:ea typeface="Open Sans"/>
              <a:cs typeface="Open Sans"/>
              <a:sym typeface="Open Sans"/>
            </a:endParaRPr>
          </a:p>
        </p:txBody>
      </p:sp>
      <p:pic>
        <p:nvPicPr>
          <p:cNvPr id="380" name="Google Shape;380;p36"/>
          <p:cNvPicPr preferRelativeResize="0"/>
          <p:nvPr/>
        </p:nvPicPr>
        <p:blipFill rotWithShape="1">
          <a:blip r:embed="rId3">
            <a:alphaModFix/>
          </a:blip>
          <a:srcRect/>
          <a:stretch/>
        </p:blipFill>
        <p:spPr>
          <a:xfrm>
            <a:off x="1665514" y="1807400"/>
            <a:ext cx="8801099" cy="491472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7"/>
          <p:cNvSpPr txBox="1">
            <a:spLocks noGrp="1"/>
          </p:cNvSpPr>
          <p:nvPr>
            <p:ph type="title"/>
          </p:nvPr>
        </p:nvSpPr>
        <p:spPr>
          <a:xfrm>
            <a:off x="0" y="378812"/>
            <a:ext cx="72172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Highwire Journals - Free access</a:t>
            </a:r>
            <a:endParaRPr>
              <a:solidFill>
                <a:srgbClr val="586F7C"/>
              </a:solidFill>
              <a:latin typeface="Open Sans"/>
              <a:ea typeface="Open Sans"/>
              <a:cs typeface="Open Sans"/>
              <a:sym typeface="Open Sans"/>
            </a:endParaRPr>
          </a:p>
        </p:txBody>
      </p:sp>
      <p:sp>
        <p:nvSpPr>
          <p:cNvPr id="387" name="Google Shape;387;p37"/>
          <p:cNvSpPr txBox="1">
            <a:spLocks noGrp="1"/>
          </p:cNvSpPr>
          <p:nvPr>
            <p:ph type="body" idx="1"/>
          </p:nvPr>
        </p:nvSpPr>
        <p:spPr>
          <a:xfrm>
            <a:off x="179614" y="1796143"/>
            <a:ext cx="7886700" cy="816429"/>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200">
                <a:solidFill>
                  <a:schemeClr val="dk1"/>
                </a:solidFill>
                <a:latin typeface="Open Sans"/>
                <a:ea typeface="Open Sans"/>
                <a:cs typeface="Open Sans"/>
                <a:sym typeface="Open Sans"/>
              </a:rPr>
              <a:t>Available at </a:t>
            </a:r>
            <a:r>
              <a:rPr lang="en-US" sz="2200" u="sng">
                <a:solidFill>
                  <a:schemeClr val="hlink"/>
                </a:solidFill>
                <a:hlinkClick r:id="rId3"/>
              </a:rPr>
              <a:t>http://highwire.stanford.edu/lists/devecon.dtl</a:t>
            </a:r>
            <a:endParaRPr sz="2200"/>
          </a:p>
          <a:p>
            <a:pPr marL="76200" lvl="0" indent="0" algn="l" rtl="0">
              <a:lnSpc>
                <a:spcPct val="100000"/>
              </a:lnSpc>
              <a:spcBef>
                <a:spcPts val="1000"/>
              </a:spcBef>
              <a:spcAft>
                <a:spcPts val="0"/>
              </a:spcAft>
              <a:buClr>
                <a:schemeClr val="dk1"/>
              </a:buClr>
              <a:buSzPts val="2400"/>
              <a:buNone/>
            </a:pPr>
            <a:endParaRPr sz="2200">
              <a:solidFill>
                <a:schemeClr val="dk1"/>
              </a:solidFill>
              <a:latin typeface="Open Sans"/>
              <a:ea typeface="Open Sans"/>
              <a:cs typeface="Open Sans"/>
              <a:sym typeface="Open Sans"/>
            </a:endParaRPr>
          </a:p>
        </p:txBody>
      </p:sp>
      <p:pic>
        <p:nvPicPr>
          <p:cNvPr id="388" name="Google Shape;388;p37" descr="https://lh3.googleusercontent.com/4NXnqtnM54gih2jyCKpUKRvR2xoxvpO98v0KTGldJ3I9OBolt1BsAWBtIbEUihNsya6AGhgM2Gbov4yRRE31Izytn0PYfdAVnnoaXOkksIN07vpGM6xqqM4PbCJy9cHSJD0B3to"/>
          <p:cNvPicPr preferRelativeResize="0"/>
          <p:nvPr/>
        </p:nvPicPr>
        <p:blipFill rotWithShape="1">
          <a:blip r:embed="rId4">
            <a:alphaModFix/>
          </a:blip>
          <a:srcRect/>
          <a:stretch/>
        </p:blipFill>
        <p:spPr>
          <a:xfrm>
            <a:off x="179614" y="3177061"/>
            <a:ext cx="4825648" cy="2074182"/>
          </a:xfrm>
          <a:prstGeom prst="rect">
            <a:avLst/>
          </a:prstGeom>
          <a:noFill/>
          <a:ln>
            <a:noFill/>
          </a:ln>
        </p:spPr>
      </p:pic>
      <p:pic>
        <p:nvPicPr>
          <p:cNvPr id="389" name="Google Shape;389;p37"/>
          <p:cNvPicPr preferRelativeResize="0"/>
          <p:nvPr/>
        </p:nvPicPr>
        <p:blipFill rotWithShape="1">
          <a:blip r:embed="rId5">
            <a:alphaModFix/>
          </a:blip>
          <a:srcRect/>
          <a:stretch/>
        </p:blipFill>
        <p:spPr>
          <a:xfrm>
            <a:off x="4963887" y="3177061"/>
            <a:ext cx="7228114" cy="36375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2"/>
          <p:cNvSpPr txBox="1">
            <a:spLocks noGrp="1"/>
          </p:cNvSpPr>
          <p:nvPr>
            <p:ph type="title"/>
          </p:nvPr>
        </p:nvSpPr>
        <p:spPr>
          <a:xfrm>
            <a:off x="0" y="378812"/>
            <a:ext cx="72172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Ghana – UM Collaboration Research Guides: Information resources</a:t>
            </a:r>
            <a:endParaRPr sz="3200">
              <a:solidFill>
                <a:srgbClr val="586F7C"/>
              </a:solidFill>
              <a:latin typeface="Open Sans"/>
              <a:ea typeface="Open Sans"/>
              <a:cs typeface="Open Sans"/>
              <a:sym typeface="Open Sans"/>
            </a:endParaRPr>
          </a:p>
        </p:txBody>
      </p:sp>
      <p:sp>
        <p:nvSpPr>
          <p:cNvPr id="396" name="Google Shape;396;p42"/>
          <p:cNvSpPr txBox="1">
            <a:spLocks noGrp="1"/>
          </p:cNvSpPr>
          <p:nvPr>
            <p:ph type="body" idx="1"/>
          </p:nvPr>
        </p:nvSpPr>
        <p:spPr>
          <a:xfrm>
            <a:off x="179614" y="1796143"/>
            <a:ext cx="7886700" cy="816429"/>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200">
                <a:solidFill>
                  <a:schemeClr val="dk1"/>
                </a:solidFill>
                <a:latin typeface="Open Sans"/>
                <a:ea typeface="Open Sans"/>
                <a:cs typeface="Open Sans"/>
                <a:sym typeface="Open Sans"/>
              </a:rPr>
              <a:t>Available at </a:t>
            </a:r>
            <a:r>
              <a:rPr lang="en-US" u="sng">
                <a:solidFill>
                  <a:schemeClr val="hlink"/>
                </a:solidFill>
                <a:hlinkClick r:id="rId3"/>
              </a:rPr>
              <a:t>https://guides.lib.umich.edu/ghana-health</a:t>
            </a:r>
            <a:endParaRPr/>
          </a:p>
          <a:p>
            <a:pPr marL="76200" lvl="0" indent="0" algn="l" rtl="0">
              <a:lnSpc>
                <a:spcPct val="100000"/>
              </a:lnSpc>
              <a:spcBef>
                <a:spcPts val="1000"/>
              </a:spcBef>
              <a:spcAft>
                <a:spcPts val="0"/>
              </a:spcAft>
              <a:buClr>
                <a:schemeClr val="dk1"/>
              </a:buClr>
              <a:buSzPts val="2400"/>
              <a:buNone/>
            </a:pPr>
            <a:endParaRPr sz="2200">
              <a:solidFill>
                <a:schemeClr val="dk1"/>
              </a:solidFill>
              <a:latin typeface="Open Sans"/>
              <a:ea typeface="Open Sans"/>
              <a:cs typeface="Open Sans"/>
              <a:sym typeface="Open Sans"/>
            </a:endParaRPr>
          </a:p>
        </p:txBody>
      </p:sp>
      <p:pic>
        <p:nvPicPr>
          <p:cNvPr id="397" name="Google Shape;397;p42" descr="https://lh3.googleusercontent.com/W1DjrEuQGWf6v6ONVVszJZihC_-b1gY6C6WmSRBbpzFPTEl2OAol59YDe57gCYxjG2TD_oNY6lZ9yP4SkTIIPTwNzoY6bcFNpuTx2biJtOB7rZya0Z2UCBPxAe6sTmCFYjVmkP0"/>
          <p:cNvPicPr preferRelativeResize="0"/>
          <p:nvPr/>
        </p:nvPicPr>
        <p:blipFill rotWithShape="1">
          <a:blip r:embed="rId4">
            <a:alphaModFix/>
          </a:blip>
          <a:srcRect/>
          <a:stretch/>
        </p:blipFill>
        <p:spPr>
          <a:xfrm>
            <a:off x="179614" y="2612572"/>
            <a:ext cx="5220784" cy="1779814"/>
          </a:xfrm>
          <a:prstGeom prst="rect">
            <a:avLst/>
          </a:prstGeom>
          <a:noFill/>
          <a:ln>
            <a:noFill/>
          </a:ln>
        </p:spPr>
      </p:pic>
      <p:pic>
        <p:nvPicPr>
          <p:cNvPr id="398" name="Google Shape;398;p42"/>
          <p:cNvPicPr preferRelativeResize="0"/>
          <p:nvPr/>
        </p:nvPicPr>
        <p:blipFill rotWithShape="1">
          <a:blip r:embed="rId5">
            <a:alphaModFix/>
          </a:blip>
          <a:srcRect/>
          <a:stretch/>
        </p:blipFill>
        <p:spPr>
          <a:xfrm>
            <a:off x="5355771" y="2612572"/>
            <a:ext cx="6342012" cy="418969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3"/>
          <p:cNvSpPr txBox="1">
            <a:spLocks noGrp="1"/>
          </p:cNvSpPr>
          <p:nvPr>
            <p:ph type="title"/>
          </p:nvPr>
        </p:nvSpPr>
        <p:spPr>
          <a:xfrm>
            <a:off x="0" y="378812"/>
            <a:ext cx="72172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USC Libraries Research Guides</a:t>
            </a:r>
            <a:endParaRPr sz="3200">
              <a:solidFill>
                <a:srgbClr val="586F7C"/>
              </a:solidFill>
              <a:latin typeface="Open Sans"/>
              <a:ea typeface="Open Sans"/>
              <a:cs typeface="Open Sans"/>
              <a:sym typeface="Open Sans"/>
            </a:endParaRPr>
          </a:p>
        </p:txBody>
      </p:sp>
      <p:sp>
        <p:nvSpPr>
          <p:cNvPr id="405" name="Google Shape;405;p43"/>
          <p:cNvSpPr txBox="1">
            <a:spLocks noGrp="1"/>
          </p:cNvSpPr>
          <p:nvPr>
            <p:ph type="body" idx="1"/>
          </p:nvPr>
        </p:nvSpPr>
        <p:spPr>
          <a:xfrm>
            <a:off x="179613" y="1796143"/>
            <a:ext cx="9780815" cy="816429"/>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200">
                <a:solidFill>
                  <a:schemeClr val="dk1"/>
                </a:solidFill>
                <a:latin typeface="Open Sans"/>
                <a:ea typeface="Open Sans"/>
                <a:cs typeface="Open Sans"/>
                <a:sym typeface="Open Sans"/>
              </a:rPr>
              <a:t>Available at </a:t>
            </a:r>
            <a:r>
              <a:rPr lang="en-US" sz="2200" u="sng">
                <a:solidFill>
                  <a:schemeClr val="dk1"/>
                </a:solidFill>
                <a:latin typeface="Open Sans"/>
                <a:ea typeface="Open Sans"/>
                <a:cs typeface="Open Sans"/>
                <a:sym typeface="Open Sans"/>
                <a:hlinkClick r:id="rId3"/>
              </a:rPr>
              <a:t>https://libguides.usc.edu/healthsciences/grey_literature</a:t>
            </a:r>
            <a:endParaRPr sz="2200">
              <a:solidFill>
                <a:schemeClr val="dk1"/>
              </a:solidFill>
              <a:latin typeface="Open Sans"/>
              <a:ea typeface="Open Sans"/>
              <a:cs typeface="Open Sans"/>
              <a:sym typeface="Open Sans"/>
            </a:endParaRPr>
          </a:p>
          <a:p>
            <a:pPr marL="76200" lvl="0" indent="0" algn="l" rtl="0">
              <a:lnSpc>
                <a:spcPct val="100000"/>
              </a:lnSpc>
              <a:spcBef>
                <a:spcPts val="1000"/>
              </a:spcBef>
              <a:spcAft>
                <a:spcPts val="0"/>
              </a:spcAft>
              <a:buClr>
                <a:schemeClr val="dk1"/>
              </a:buClr>
              <a:buSzPts val="2400"/>
              <a:buNone/>
            </a:pPr>
            <a:endParaRPr sz="2200">
              <a:solidFill>
                <a:schemeClr val="dk1"/>
              </a:solidFill>
              <a:latin typeface="Open Sans"/>
              <a:ea typeface="Open Sans"/>
              <a:cs typeface="Open Sans"/>
              <a:sym typeface="Open Sans"/>
            </a:endParaRPr>
          </a:p>
        </p:txBody>
      </p:sp>
      <p:pic>
        <p:nvPicPr>
          <p:cNvPr id="406" name="Google Shape;406;p43" descr="https://lh6.googleusercontent.com/DYcD7jL-OKFmnwBNUy1LgBWA63aQyax8FTnwjVfjli-9xKBF80YVvwhwMwtNbeJGuzfkkaLVgk0jDxPTHE4adOyKiWfz1nZ3o1cdlpNeHGmTT_BxpTd3jAD40Qy5iWyQXcJ-U9g"/>
          <p:cNvPicPr preferRelativeResize="0"/>
          <p:nvPr/>
        </p:nvPicPr>
        <p:blipFill rotWithShape="1">
          <a:blip r:embed="rId4">
            <a:alphaModFix/>
          </a:blip>
          <a:srcRect/>
          <a:stretch/>
        </p:blipFill>
        <p:spPr>
          <a:xfrm>
            <a:off x="0" y="2481944"/>
            <a:ext cx="5627279" cy="1632857"/>
          </a:xfrm>
          <a:prstGeom prst="rect">
            <a:avLst/>
          </a:prstGeom>
          <a:noFill/>
          <a:ln>
            <a:noFill/>
          </a:ln>
        </p:spPr>
      </p:pic>
      <p:pic>
        <p:nvPicPr>
          <p:cNvPr id="407" name="Google Shape;407;p43"/>
          <p:cNvPicPr preferRelativeResize="0"/>
          <p:nvPr/>
        </p:nvPicPr>
        <p:blipFill rotWithShape="1">
          <a:blip r:embed="rId5">
            <a:alphaModFix/>
          </a:blip>
          <a:srcRect/>
          <a:stretch/>
        </p:blipFill>
        <p:spPr>
          <a:xfrm>
            <a:off x="5627279" y="2481944"/>
            <a:ext cx="6099123" cy="426130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Introduction </a:t>
            </a:r>
            <a:endParaRPr>
              <a:solidFill>
                <a:srgbClr val="586F7C"/>
              </a:solidFill>
              <a:latin typeface="Open Sans"/>
              <a:ea typeface="Open Sans"/>
              <a:cs typeface="Open Sans"/>
              <a:sym typeface="Open Sans"/>
            </a:endParaRPr>
          </a:p>
        </p:txBody>
      </p:sp>
      <p:grpSp>
        <p:nvGrpSpPr>
          <p:cNvPr id="99" name="Google Shape;99;p3"/>
          <p:cNvGrpSpPr/>
          <p:nvPr/>
        </p:nvGrpSpPr>
        <p:grpSpPr>
          <a:xfrm>
            <a:off x="979714" y="2017574"/>
            <a:ext cx="10074728" cy="4455708"/>
            <a:chOff x="0" y="41817"/>
            <a:chExt cx="10074728" cy="4455708"/>
          </a:xfrm>
        </p:grpSpPr>
        <p:sp>
          <p:nvSpPr>
            <p:cNvPr id="100" name="Google Shape;100;p3"/>
            <p:cNvSpPr/>
            <p:nvPr/>
          </p:nvSpPr>
          <p:spPr>
            <a:xfrm>
              <a:off x="0" y="41817"/>
              <a:ext cx="10074728" cy="1433396"/>
            </a:xfrm>
            <a:prstGeom prst="roundRect">
              <a:avLst>
                <a:gd name="adj" fmla="val 16667"/>
              </a:avLst>
            </a:prstGeom>
            <a:solidFill>
              <a:srgbClr val="00489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txBox="1"/>
            <p:nvPr/>
          </p:nvSpPr>
          <p:spPr>
            <a:xfrm>
              <a:off x="69973" y="111790"/>
              <a:ext cx="9934782" cy="1293450"/>
            </a:xfrm>
            <a:prstGeom prst="rect">
              <a:avLst/>
            </a:prstGeom>
            <a:noFill/>
            <a:ln>
              <a:noFill/>
            </a:ln>
          </p:spPr>
          <p:txBody>
            <a:bodyPr spcFirstLastPara="1" wrap="square" lIns="102850" tIns="102850" rIns="102850" bIns="102850" anchor="ctr" anchorCtr="0">
              <a:noAutofit/>
            </a:bodyPr>
            <a:lstStyle/>
            <a:p>
              <a:pPr marL="0" marR="0" lvl="0" indent="0" algn="l" rtl="0">
                <a:lnSpc>
                  <a:spcPct val="90000"/>
                </a:lnSpc>
                <a:spcBef>
                  <a:spcPts val="0"/>
                </a:spcBef>
                <a:spcAft>
                  <a:spcPts val="0"/>
                </a:spcAft>
                <a:buNone/>
              </a:pPr>
              <a:r>
                <a:rPr lang="en-US" sz="2700" b="0" i="0" u="none" strike="noStrike" cap="none">
                  <a:solidFill>
                    <a:schemeClr val="lt1"/>
                  </a:solidFill>
                  <a:latin typeface="Arial"/>
                  <a:ea typeface="Arial"/>
                  <a:cs typeface="Arial"/>
                  <a:sym typeface="Arial"/>
                </a:rPr>
                <a:t>This </a:t>
              </a:r>
              <a:r>
                <a:rPr lang="en-US" sz="2700">
                  <a:solidFill>
                    <a:schemeClr val="lt1"/>
                  </a:solidFill>
                </a:rPr>
                <a:t>l</a:t>
              </a:r>
              <a:r>
                <a:rPr lang="en-US" sz="2700" b="0" i="0" u="none" strike="noStrike" cap="none">
                  <a:solidFill>
                    <a:schemeClr val="lt1"/>
                  </a:solidFill>
                  <a:latin typeface="Arial"/>
                  <a:ea typeface="Arial"/>
                  <a:cs typeface="Arial"/>
                  <a:sym typeface="Arial"/>
                </a:rPr>
                <a:t>esson will focus on key discipline-specific resources in health accessible from the Hinari and also via the Internet.</a:t>
              </a:r>
              <a:endParaRPr sz="2700" b="0" i="0" u="none" strike="noStrike" cap="none">
                <a:solidFill>
                  <a:schemeClr val="lt1"/>
                </a:solidFill>
                <a:latin typeface="Arial"/>
                <a:ea typeface="Arial"/>
                <a:cs typeface="Arial"/>
                <a:sym typeface="Arial"/>
              </a:endParaRPr>
            </a:p>
          </p:txBody>
        </p:sp>
        <p:sp>
          <p:nvSpPr>
            <p:cNvPr id="102" name="Google Shape;102;p3"/>
            <p:cNvSpPr/>
            <p:nvPr/>
          </p:nvSpPr>
          <p:spPr>
            <a:xfrm>
              <a:off x="0" y="1552973"/>
              <a:ext cx="10074728" cy="1433396"/>
            </a:xfrm>
            <a:prstGeom prst="roundRect">
              <a:avLst>
                <a:gd name="adj" fmla="val 16667"/>
              </a:avLst>
            </a:prstGeom>
            <a:solidFill>
              <a:srgbClr val="51B94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txBox="1"/>
            <p:nvPr/>
          </p:nvSpPr>
          <p:spPr>
            <a:xfrm>
              <a:off x="69973" y="1622946"/>
              <a:ext cx="9934782" cy="1293450"/>
            </a:xfrm>
            <a:prstGeom prst="rect">
              <a:avLst/>
            </a:prstGeom>
            <a:noFill/>
            <a:ln>
              <a:noFill/>
            </a:ln>
          </p:spPr>
          <p:txBody>
            <a:bodyPr spcFirstLastPara="1" wrap="square" lIns="102850" tIns="102850" rIns="102850" bIns="102850" anchor="ctr" anchorCtr="0">
              <a:noAutofit/>
            </a:bodyPr>
            <a:lstStyle/>
            <a:p>
              <a:pPr marL="0" marR="0" lvl="0" indent="0" algn="l" rtl="0">
                <a:lnSpc>
                  <a:spcPct val="90000"/>
                </a:lnSpc>
                <a:spcBef>
                  <a:spcPts val="0"/>
                </a:spcBef>
                <a:spcAft>
                  <a:spcPts val="0"/>
                </a:spcAft>
                <a:buNone/>
              </a:pPr>
              <a:r>
                <a:rPr lang="en-US" sz="2700" b="0" i="0" u="none" strike="noStrike" cap="none">
                  <a:solidFill>
                    <a:schemeClr val="lt1"/>
                  </a:solidFill>
                  <a:latin typeface="Arial"/>
                  <a:ea typeface="Arial"/>
                  <a:cs typeface="Arial"/>
                  <a:sym typeface="Arial"/>
                </a:rPr>
                <a:t>The first part of the lesson reviews various tools available via the Hinari portal in the </a:t>
              </a:r>
              <a:r>
                <a:rPr lang="en-US" sz="2700" b="1" i="0" u="none" strike="noStrike" cap="none">
                  <a:solidFill>
                    <a:schemeClr val="lt1"/>
                  </a:solidFill>
                  <a:latin typeface="Arial"/>
                  <a:ea typeface="Arial"/>
                  <a:cs typeface="Arial"/>
                  <a:sym typeface="Arial"/>
                </a:rPr>
                <a:t>Databases for discovery</a:t>
              </a:r>
              <a:r>
                <a:rPr lang="en-US" sz="2700" b="0" i="0" u="none" strike="noStrike" cap="none">
                  <a:solidFill>
                    <a:schemeClr val="lt1"/>
                  </a:solidFill>
                  <a:latin typeface="Arial"/>
                  <a:ea typeface="Arial"/>
                  <a:cs typeface="Arial"/>
                  <a:sym typeface="Arial"/>
                </a:rPr>
                <a:t> and </a:t>
              </a:r>
              <a:r>
                <a:rPr lang="en-US" sz="2700" b="1" i="0" u="none" strike="noStrike" cap="none">
                  <a:solidFill>
                    <a:schemeClr val="lt1"/>
                  </a:solidFill>
                  <a:latin typeface="Arial"/>
                  <a:ea typeface="Arial"/>
                  <a:cs typeface="Arial"/>
                  <a:sym typeface="Arial"/>
                </a:rPr>
                <a:t>Reference sources </a:t>
              </a:r>
              <a:r>
                <a:rPr lang="en-US" sz="2700" b="0" i="0" u="none" strike="noStrike" cap="none">
                  <a:solidFill>
                    <a:schemeClr val="lt1"/>
                  </a:solidFill>
                  <a:latin typeface="Arial"/>
                  <a:ea typeface="Arial"/>
                  <a:cs typeface="Arial"/>
                  <a:sym typeface="Arial"/>
                </a:rPr>
                <a:t>sections such as </a:t>
              </a:r>
              <a:r>
                <a:rPr lang="en-US" sz="2700" b="1" i="0" u="none" strike="noStrike" cap="none">
                  <a:solidFill>
                    <a:schemeClr val="lt1"/>
                  </a:solidFill>
                  <a:latin typeface="Arial"/>
                  <a:ea typeface="Arial"/>
                  <a:cs typeface="Arial"/>
                  <a:sym typeface="Arial"/>
                </a:rPr>
                <a:t>PubMed</a:t>
              </a:r>
              <a:r>
                <a:rPr lang="en-US" sz="2700" b="0" i="0" u="none" strike="noStrike" cap="none">
                  <a:solidFill>
                    <a:schemeClr val="lt1"/>
                  </a:solidFill>
                  <a:latin typeface="Arial"/>
                  <a:ea typeface="Arial"/>
                  <a:cs typeface="Arial"/>
                  <a:sym typeface="Arial"/>
                </a:rPr>
                <a:t>.</a:t>
              </a:r>
              <a:endParaRPr sz="2700" b="0" i="0" u="none" strike="noStrike" cap="none">
                <a:solidFill>
                  <a:schemeClr val="lt1"/>
                </a:solidFill>
                <a:latin typeface="Arial"/>
                <a:ea typeface="Arial"/>
                <a:cs typeface="Arial"/>
                <a:sym typeface="Arial"/>
              </a:endParaRPr>
            </a:p>
          </p:txBody>
        </p:sp>
        <p:sp>
          <p:nvSpPr>
            <p:cNvPr id="104" name="Google Shape;104;p3"/>
            <p:cNvSpPr/>
            <p:nvPr/>
          </p:nvSpPr>
          <p:spPr>
            <a:xfrm>
              <a:off x="0" y="3064129"/>
              <a:ext cx="10074728" cy="1433396"/>
            </a:xfrm>
            <a:prstGeom prst="roundRect">
              <a:avLst>
                <a:gd name="adj" fmla="val 16667"/>
              </a:avLst>
            </a:prstGeom>
            <a:solidFill>
              <a:srgbClr val="F8981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txBox="1"/>
            <p:nvPr/>
          </p:nvSpPr>
          <p:spPr>
            <a:xfrm>
              <a:off x="69973" y="3134102"/>
              <a:ext cx="9934782" cy="1293450"/>
            </a:xfrm>
            <a:prstGeom prst="rect">
              <a:avLst/>
            </a:prstGeom>
            <a:noFill/>
            <a:ln>
              <a:noFill/>
            </a:ln>
          </p:spPr>
          <p:txBody>
            <a:bodyPr spcFirstLastPara="1" wrap="square" lIns="102850" tIns="102850" rIns="102850" bIns="102850" anchor="ctr" anchorCtr="0">
              <a:noAutofit/>
            </a:bodyPr>
            <a:lstStyle/>
            <a:p>
              <a:pPr marL="0" marR="0" lvl="0" indent="0" algn="l" rtl="0">
                <a:lnSpc>
                  <a:spcPct val="90000"/>
                </a:lnSpc>
                <a:spcBef>
                  <a:spcPts val="0"/>
                </a:spcBef>
                <a:spcAft>
                  <a:spcPts val="0"/>
                </a:spcAft>
                <a:buNone/>
              </a:pPr>
              <a:r>
                <a:rPr lang="en-US" sz="2700" b="0" i="0" u="none" strike="noStrike" cap="none">
                  <a:solidFill>
                    <a:schemeClr val="lt1"/>
                  </a:solidFill>
                  <a:latin typeface="Arial"/>
                  <a:ea typeface="Arial"/>
                  <a:cs typeface="Arial"/>
                  <a:sym typeface="Arial"/>
                </a:rPr>
                <a:t>The second part of the lesson is a sampling of useful health-related internet tools for accessing free resources listed in the Hinari </a:t>
              </a:r>
              <a:r>
                <a:rPr lang="en-US" sz="2700" b="1" i="0" u="none" strike="noStrike" cap="none">
                  <a:solidFill>
                    <a:schemeClr val="lt1"/>
                  </a:solidFill>
                  <a:latin typeface="Arial"/>
                  <a:ea typeface="Arial"/>
                  <a:cs typeface="Arial"/>
                  <a:sym typeface="Arial"/>
                </a:rPr>
                <a:t>Free collections</a:t>
              </a:r>
              <a:r>
                <a:rPr lang="en-US" sz="2700" b="0" i="0" u="none" strike="noStrike" cap="none">
                  <a:solidFill>
                    <a:schemeClr val="lt1"/>
                  </a:solidFill>
                  <a:latin typeface="Arial"/>
                  <a:ea typeface="Arial"/>
                  <a:cs typeface="Arial"/>
                  <a:sym typeface="Arial"/>
                </a:rPr>
                <a:t> drop-down menu.</a:t>
              </a:r>
              <a:endParaRPr sz="2700" b="0" i="0" u="none" strike="noStrike" cap="none">
                <a:solidFill>
                  <a:schemeClr val="lt1"/>
                </a:solidFill>
                <a:latin typeface="Arial"/>
                <a:ea typeface="Arial"/>
                <a:cs typeface="Arial"/>
                <a:sym typeface="Arial"/>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4"/>
          <p:cNvSpPr txBox="1">
            <a:spLocks noGrp="1"/>
          </p:cNvSpPr>
          <p:nvPr>
            <p:ph type="title"/>
          </p:nvPr>
        </p:nvSpPr>
        <p:spPr>
          <a:xfrm>
            <a:off x="0" y="378812"/>
            <a:ext cx="72172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Mary Couts Bernett Library – Library Guides</a:t>
            </a:r>
            <a:endParaRPr sz="3200">
              <a:solidFill>
                <a:srgbClr val="586F7C"/>
              </a:solidFill>
              <a:latin typeface="Open Sans"/>
              <a:ea typeface="Open Sans"/>
              <a:cs typeface="Open Sans"/>
              <a:sym typeface="Open Sans"/>
            </a:endParaRPr>
          </a:p>
        </p:txBody>
      </p:sp>
      <p:sp>
        <p:nvSpPr>
          <p:cNvPr id="414" name="Google Shape;414;p44"/>
          <p:cNvSpPr txBox="1">
            <a:spLocks noGrp="1"/>
          </p:cNvSpPr>
          <p:nvPr>
            <p:ph type="body" idx="1"/>
          </p:nvPr>
        </p:nvSpPr>
        <p:spPr>
          <a:xfrm>
            <a:off x="179613" y="1796143"/>
            <a:ext cx="9780815" cy="816429"/>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200">
                <a:solidFill>
                  <a:schemeClr val="dk1"/>
                </a:solidFill>
                <a:latin typeface="Open Sans"/>
                <a:ea typeface="Open Sans"/>
                <a:cs typeface="Open Sans"/>
                <a:sym typeface="Open Sans"/>
              </a:rPr>
              <a:t>Available at </a:t>
            </a:r>
            <a:r>
              <a:rPr lang="en-US" sz="2000" u="sng">
                <a:solidFill>
                  <a:schemeClr val="hlink"/>
                </a:solidFill>
                <a:hlinkClick r:id="rId3"/>
              </a:rPr>
              <a:t>https://libguides.tcu.edu/GreyLiterature</a:t>
            </a:r>
            <a:endParaRPr sz="2200">
              <a:solidFill>
                <a:schemeClr val="dk1"/>
              </a:solidFill>
              <a:latin typeface="Open Sans"/>
              <a:ea typeface="Open Sans"/>
              <a:cs typeface="Open Sans"/>
              <a:sym typeface="Open Sans"/>
            </a:endParaRPr>
          </a:p>
        </p:txBody>
      </p:sp>
      <p:pic>
        <p:nvPicPr>
          <p:cNvPr id="415" name="Google Shape;415;p44" descr="https://lh4.googleusercontent.com/ZEMLuIh4tg37Gw1-huKTEdyb-2kGzZMkLa3ee8yLqlQ4_dOcLspicntMKD8G_Ymfik_a0gws6VKTjmun2l6oevLWZAde3rgg6fMeEhFEXvlkv9PwzEsXTV5B1dD3rDf4h8f0P4M"/>
          <p:cNvPicPr preferRelativeResize="0"/>
          <p:nvPr/>
        </p:nvPicPr>
        <p:blipFill rotWithShape="1">
          <a:blip r:embed="rId4">
            <a:alphaModFix/>
          </a:blip>
          <a:srcRect/>
          <a:stretch/>
        </p:blipFill>
        <p:spPr>
          <a:xfrm>
            <a:off x="-1" y="2805111"/>
            <a:ext cx="5104757" cy="1293359"/>
          </a:xfrm>
          <a:prstGeom prst="rect">
            <a:avLst/>
          </a:prstGeom>
          <a:noFill/>
          <a:ln>
            <a:noFill/>
          </a:ln>
        </p:spPr>
      </p:pic>
      <p:pic>
        <p:nvPicPr>
          <p:cNvPr id="416" name="Google Shape;416;p44"/>
          <p:cNvPicPr preferRelativeResize="0"/>
          <p:nvPr/>
        </p:nvPicPr>
        <p:blipFill rotWithShape="1">
          <a:blip r:embed="rId5">
            <a:alphaModFix/>
          </a:blip>
          <a:srcRect/>
          <a:stretch/>
        </p:blipFill>
        <p:spPr>
          <a:xfrm>
            <a:off x="5276581" y="2805111"/>
            <a:ext cx="6691301" cy="385694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45"/>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Summary</a:t>
            </a:r>
            <a:endParaRPr>
              <a:solidFill>
                <a:srgbClr val="586F7C"/>
              </a:solidFill>
              <a:latin typeface="Open Sans"/>
              <a:ea typeface="Open Sans"/>
              <a:cs typeface="Open Sans"/>
              <a:sym typeface="Open Sans"/>
            </a:endParaRPr>
          </a:p>
        </p:txBody>
      </p:sp>
      <p:sp>
        <p:nvSpPr>
          <p:cNvPr id="423" name="Google Shape;423;p45"/>
          <p:cNvSpPr txBox="1">
            <a:spLocks noGrp="1"/>
          </p:cNvSpPr>
          <p:nvPr>
            <p:ph type="body" idx="1"/>
          </p:nvPr>
        </p:nvSpPr>
        <p:spPr>
          <a:xfrm>
            <a:off x="212270" y="1796144"/>
            <a:ext cx="11462659" cy="4882242"/>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This lesson  focused on health-related Internet resources that range from search tools/databases to open access journals, reports, policies and images.  </a:t>
            </a:r>
            <a:endParaRPr>
              <a:solidFill>
                <a:schemeClr val="dk1"/>
              </a:solidFill>
              <a:latin typeface="Open Sans"/>
              <a:ea typeface="Open Sans"/>
              <a:cs typeface="Open Sans"/>
              <a:sym typeface="Open Sans"/>
            </a:endParaRPr>
          </a:p>
          <a:p>
            <a:pPr marL="457200" lvl="0" indent="-381000" algn="l" rtl="0">
              <a:lnSpc>
                <a:spcPct val="9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Many of the resources are available from the Hinari Content page indexes – Databases for discovery, Reference sources and Free collections.  </a:t>
            </a:r>
            <a:endParaRPr>
              <a:solidFill>
                <a:schemeClr val="dk1"/>
              </a:solidFill>
              <a:latin typeface="Open Sans"/>
              <a:ea typeface="Open Sans"/>
              <a:cs typeface="Open Sans"/>
              <a:sym typeface="Open Sans"/>
            </a:endParaRPr>
          </a:p>
          <a:p>
            <a:pPr marL="457200" lvl="0" indent="-381000" algn="l" rtl="0">
              <a:lnSpc>
                <a:spcPct val="9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Others are accessible directly on the Internet. </a:t>
            </a:r>
            <a:endParaRPr>
              <a:solidFill>
                <a:schemeClr val="dk1"/>
              </a:solidFill>
              <a:latin typeface="Open Sans"/>
              <a:ea typeface="Open Sans"/>
              <a:cs typeface="Open Sans"/>
              <a:sym typeface="Open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g727b3dbef2_0_8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You are invited to;</a:t>
            </a:r>
            <a:endParaRPr>
              <a:solidFill>
                <a:srgbClr val="586F7C"/>
              </a:solidFill>
              <a:latin typeface="Open Sans"/>
              <a:ea typeface="Open Sans"/>
              <a:cs typeface="Open Sans"/>
              <a:sym typeface="Open Sans"/>
            </a:endParaRPr>
          </a:p>
        </p:txBody>
      </p:sp>
      <p:sp>
        <p:nvSpPr>
          <p:cNvPr id="429" name="Google Shape;429;g727b3dbef2_0_81"/>
          <p:cNvSpPr txBox="1">
            <a:spLocks noGrp="1"/>
          </p:cNvSpPr>
          <p:nvPr>
            <p:ph type="body" idx="1"/>
          </p:nvPr>
        </p:nvSpPr>
        <p:spPr>
          <a:xfrm>
            <a:off x="656075" y="2094525"/>
            <a:ext cx="9916800" cy="3599400"/>
          </a:xfrm>
          <a:prstGeom prst="rect">
            <a:avLst/>
          </a:prstGeom>
          <a:noFill/>
          <a:ln>
            <a:noFill/>
          </a:ln>
        </p:spPr>
        <p:txBody>
          <a:bodyPr spcFirstLastPara="1" wrap="square" lIns="91425" tIns="45700" rIns="91425" bIns="45700" anchor="t" anchorCtr="0">
            <a:noAutofit/>
          </a:bodyPr>
          <a:lstStyle/>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Visit us at </a:t>
            </a:r>
            <a:r>
              <a:rPr lang="en-US" sz="2000">
                <a:solidFill>
                  <a:srgbClr val="586F7C"/>
                </a:solidFill>
                <a:uFill>
                  <a:noFill/>
                </a:uFill>
                <a:latin typeface="Open Sans"/>
                <a:ea typeface="Open Sans"/>
                <a:cs typeface="Open Sans"/>
                <a:sym typeface="Open Sans"/>
                <a:hlinkClick r:id="rId3"/>
              </a:rPr>
              <a:t>www.research4life.or</a:t>
            </a:r>
            <a:r>
              <a:rPr lang="en-US" sz="2000" u="sng">
                <a:solidFill>
                  <a:srgbClr val="586F7C"/>
                </a:solidFill>
                <a:latin typeface="Open Sans"/>
                <a:ea typeface="Open Sans"/>
                <a:cs typeface="Open Sans"/>
                <a:sym typeface="Open Sans"/>
                <a:hlinkClick r:id="rId3"/>
              </a:rPr>
              <a:t>g</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Contact us at </a:t>
            </a:r>
            <a:r>
              <a:rPr lang="en-US" sz="2000">
                <a:solidFill>
                  <a:srgbClr val="586F7C"/>
                </a:solidFill>
                <a:uFill>
                  <a:noFill/>
                </a:uFill>
                <a:latin typeface="Open Sans"/>
                <a:ea typeface="Open Sans"/>
                <a:cs typeface="Open Sans"/>
                <a:sym typeface="Open Sans"/>
                <a:hlinkClick r:id="rId4"/>
              </a:rPr>
              <a:t>r4l@research4life.org</a:t>
            </a:r>
            <a:r>
              <a:rPr lang="en-US" sz="2000">
                <a:solidFill>
                  <a:srgbClr val="586F7C"/>
                </a:solidFill>
                <a:latin typeface="Open Sans"/>
                <a:ea typeface="Open Sans"/>
                <a:cs typeface="Open Sans"/>
                <a:sym typeface="Open Sans"/>
              </a:rPr>
              <a:t> </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Find out about other training materials [</a:t>
            </a:r>
            <a:r>
              <a:rPr lang="en-US" sz="2000" u="sng">
                <a:solidFill>
                  <a:schemeClr val="hlink"/>
                </a:solidFill>
                <a:latin typeface="Open Sans"/>
                <a:ea typeface="Open Sans"/>
                <a:cs typeface="Open Sans"/>
                <a:sym typeface="Open Sans"/>
                <a:hlinkClick r:id="rId5"/>
              </a:rPr>
              <a:t>www.research4life.org/training</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Subscribe to Research4Life newsletter [</a:t>
            </a:r>
            <a:r>
              <a:rPr lang="en-US" sz="2000" u="sng">
                <a:solidFill>
                  <a:schemeClr val="hlink"/>
                </a:solidFill>
                <a:latin typeface="Open Sans"/>
                <a:ea typeface="Open Sans"/>
                <a:cs typeface="Open Sans"/>
                <a:sym typeface="Open Sans"/>
                <a:hlinkClick r:id="rId6"/>
              </a:rPr>
              <a:t>www.research4life.org/newsletter</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Check out Research4Life videos [</a:t>
            </a:r>
            <a:r>
              <a:rPr lang="en-US" sz="2000" u="sng">
                <a:solidFill>
                  <a:schemeClr val="hlink"/>
                </a:solidFill>
                <a:latin typeface="Open Sans"/>
                <a:ea typeface="Open Sans"/>
                <a:cs typeface="Open Sans"/>
                <a:sym typeface="Open Sans"/>
                <a:hlinkClick r:id="rId7"/>
              </a:rPr>
              <a:t>https://bit.ly/2w3CU5C</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Follow us on Twitter @r4lpartnership and </a:t>
            </a:r>
            <a:r>
              <a:rPr lang="en-US" sz="2000">
                <a:solidFill>
                  <a:srgbClr val="586F7C"/>
                </a:solidFill>
                <a:latin typeface="Open Sans"/>
                <a:ea typeface="Open Sans"/>
                <a:cs typeface="Open Sans"/>
                <a:sym typeface="Open San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Facebook</a:t>
            </a:r>
            <a:r>
              <a:rPr lang="en-US" sz="2000">
                <a:solidFill>
                  <a:srgbClr val="586F7C"/>
                </a:solidFill>
                <a:latin typeface="Open Sans"/>
                <a:ea typeface="Open Sans"/>
                <a:cs typeface="Open Sans"/>
                <a:sym typeface="Open Sans"/>
              </a:rPr>
              <a:t> @R4Lpartnership</a:t>
            </a:r>
            <a:endParaRPr sz="2000">
              <a:solidFill>
                <a:schemeClr val="dk1"/>
              </a:solidFill>
              <a:latin typeface="Open Sans"/>
              <a:ea typeface="Open Sans"/>
              <a:cs typeface="Open Sans"/>
              <a:sym typeface="Open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pic>
        <p:nvPicPr>
          <p:cNvPr id="434" name="Google Shape;434;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435" name="Google Shape;435;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436" name="Google Shape;436;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437" name="Google Shape;437;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438" name="Google Shape;438;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439" name="Google Shape;439;p1"/>
          <p:cNvSpPr/>
          <p:nvPr/>
        </p:nvSpPr>
        <p:spPr>
          <a:xfrm>
            <a:off x="1591800" y="2814175"/>
            <a:ext cx="9298800" cy="2613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F8981D"/>
                </a:solidFill>
                <a:latin typeface="Open Sans"/>
                <a:ea typeface="Open Sans"/>
                <a:cs typeface="Open Sans"/>
                <a:sym typeface="Open Sans"/>
              </a:rPr>
              <a:t>For more information on Research4Life</a:t>
            </a: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a:solidFill>
                  <a:schemeClr val="hlink"/>
                </a:solidFill>
                <a:latin typeface="Open Sans"/>
                <a:ea typeface="Open Sans"/>
                <a:cs typeface="Open Sans"/>
                <a:sym typeface="Open Sans"/>
                <a:hlinkClick r:id="rId8"/>
              </a:rPr>
              <a:t>www.research4life.org</a:t>
            </a:r>
            <a:endParaRPr sz="3000" b="0" i="0" u="none" strike="noStrike" cap="none">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a:solidFill>
                  <a:srgbClr val="F8981D"/>
                </a:solidFill>
                <a:latin typeface="Open Sans"/>
                <a:ea typeface="Open Sans"/>
                <a:cs typeface="Open Sans"/>
                <a:sym typeface="Open Sans"/>
              </a:rPr>
            </a:br>
            <a:r>
              <a:rPr lang="en-US" sz="3000" b="0" i="0" u="sng" strike="noStrike" cap="none">
                <a:solidFill>
                  <a:schemeClr val="hlink"/>
                </a:solidFill>
                <a:latin typeface="Open Sans"/>
                <a:ea typeface="Open Sans"/>
                <a:cs typeface="Open Sans"/>
                <a:sym typeface="Open Sans"/>
                <a:hlinkClick r:id="rId9"/>
              </a:rPr>
              <a:t>r4l@research4life.org</a:t>
            </a:r>
            <a:r>
              <a:rPr lang="en-US" sz="3000" b="0" i="0" u="none" strike="noStrike" cap="none">
                <a:solidFill>
                  <a:srgbClr val="004890"/>
                </a:solidFill>
                <a:latin typeface="Open Sans"/>
                <a:ea typeface="Open Sans"/>
                <a:cs typeface="Open Sans"/>
                <a:sym typeface="Open Sans"/>
              </a:rPr>
              <a:t>  </a:t>
            </a:r>
            <a:endParaRPr sz="3000" b="0" i="0" u="none" strike="noStrike" cap="none">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a:solidFill>
                  <a:srgbClr val="F8981D"/>
                </a:solidFill>
                <a:latin typeface="Open Sans"/>
                <a:ea typeface="Open Sans"/>
                <a:cs typeface="Open Sans"/>
                <a:sym typeface="Open Sans"/>
              </a:rPr>
            </a:br>
            <a:br>
              <a:rPr lang="en-US" sz="2000" b="0" i="0" u="none" strike="noStrike" cap="none">
                <a:solidFill>
                  <a:srgbClr val="586F7C"/>
                </a:solidFill>
                <a:latin typeface="Open Sans"/>
                <a:ea typeface="Open Sans"/>
                <a:cs typeface="Open Sans"/>
                <a:sym typeface="Open Sans"/>
              </a:rPr>
            </a:br>
            <a:br>
              <a:rPr lang="en-US" sz="1400" b="0" i="0" u="none" strike="noStrike" cap="none">
                <a:solidFill>
                  <a:srgbClr val="F8981D"/>
                </a:solidFill>
                <a:latin typeface="Open Sans"/>
                <a:ea typeface="Open Sans"/>
                <a:cs typeface="Open Sans"/>
                <a:sym typeface="Open Sans"/>
              </a:rPr>
            </a:br>
            <a:endParaRPr sz="1400" b="0" i="0" u="none" strike="noStrike" cap="none">
              <a:solidFill>
                <a:srgbClr val="F8981D"/>
              </a:solidFill>
              <a:latin typeface="Open Sans"/>
              <a:ea typeface="Open Sans"/>
              <a:cs typeface="Open Sans"/>
              <a:sym typeface="Open Sans"/>
            </a:endParaRPr>
          </a:p>
        </p:txBody>
      </p:sp>
      <p:sp>
        <p:nvSpPr>
          <p:cNvPr id="440" name="Google Shape;440;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Open Sans"/>
                <a:ea typeface="Open Sans"/>
                <a:cs typeface="Open Sans"/>
                <a:sym typeface="Open Sans"/>
              </a:rPr>
              <a:t>Research4Life is a public-private partnership of five programmes:</a:t>
            </a:r>
            <a:endParaRPr sz="1800" b="0" i="0" u="none" strike="noStrike" cap="none">
              <a:solidFill>
                <a:schemeClr val="lt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0"/>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PubMed</a:t>
            </a:r>
            <a:endParaRPr>
              <a:solidFill>
                <a:srgbClr val="586F7C"/>
              </a:solidFill>
              <a:latin typeface="Open Sans"/>
              <a:ea typeface="Open Sans"/>
              <a:cs typeface="Open Sans"/>
              <a:sym typeface="Open Sans"/>
            </a:endParaRPr>
          </a:p>
        </p:txBody>
      </p:sp>
      <p:sp>
        <p:nvSpPr>
          <p:cNvPr id="111" name="Google Shape;111;p40"/>
          <p:cNvSpPr txBox="1">
            <a:spLocks noGrp="1"/>
          </p:cNvSpPr>
          <p:nvPr>
            <p:ph type="body" idx="1"/>
          </p:nvPr>
        </p:nvSpPr>
        <p:spPr>
          <a:xfrm>
            <a:off x="103350" y="1878500"/>
            <a:ext cx="11985300" cy="4522200"/>
          </a:xfrm>
          <a:prstGeom prst="rect">
            <a:avLst/>
          </a:prstGeom>
          <a:noFill/>
          <a:ln>
            <a:noFill/>
          </a:ln>
        </p:spPr>
        <p:txBody>
          <a:bodyPr spcFirstLastPara="1" wrap="square" lIns="91425" tIns="45700" rIns="91425" bIns="45700" anchor="t" anchorCtr="0">
            <a:noAutofit/>
          </a:bodyPr>
          <a:lstStyle/>
          <a:p>
            <a:pPr marL="355600" lvl="0" indent="-342900" algn="l" rtl="0">
              <a:lnSpc>
                <a:spcPct val="100000"/>
              </a:lnSpc>
              <a:spcBef>
                <a:spcPts val="0"/>
              </a:spcBef>
              <a:spcAft>
                <a:spcPts val="0"/>
              </a:spcAft>
              <a:buClr>
                <a:schemeClr val="dk2"/>
              </a:buClr>
              <a:buSzPts val="2200"/>
              <a:buChar char="●"/>
            </a:pPr>
            <a:r>
              <a:rPr lang="en-US" sz="2200">
                <a:solidFill>
                  <a:schemeClr val="dk1"/>
                </a:solidFill>
                <a:latin typeface="Open Sans"/>
                <a:ea typeface="Open Sans"/>
                <a:cs typeface="Open Sans"/>
                <a:sym typeface="Open Sans"/>
              </a:rPr>
              <a:t>The </a:t>
            </a:r>
            <a:r>
              <a:rPr lang="en-US" sz="2200">
                <a:solidFill>
                  <a:schemeClr val="dk1"/>
                </a:solidFill>
                <a:latin typeface="Open Sans"/>
                <a:ea typeface="Open Sans"/>
                <a:cs typeface="Open Sans"/>
                <a:sym typeface="Open San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PubMed</a:t>
            </a:r>
            <a:r>
              <a:rPr lang="en-US" sz="2200">
                <a:solidFill>
                  <a:schemeClr val="dk1"/>
                </a:solidFill>
                <a:latin typeface="Open Sans"/>
                <a:ea typeface="Open Sans"/>
                <a:cs typeface="Open Sans"/>
                <a:sym typeface="Open Sans"/>
              </a:rPr>
              <a:t> database comprises more than 30 million citations from MEDLINE, life science journals and online books.</a:t>
            </a:r>
            <a:endParaRPr sz="2200">
              <a:solidFill>
                <a:schemeClr val="dk1"/>
              </a:solidFill>
              <a:latin typeface="Open Sans"/>
              <a:ea typeface="Open Sans"/>
              <a:cs typeface="Open Sans"/>
              <a:sym typeface="Open Sans"/>
            </a:endParaRPr>
          </a:p>
          <a:p>
            <a:pPr marL="355600" lvl="0" indent="-342900" algn="l" rtl="0">
              <a:lnSpc>
                <a:spcPct val="100000"/>
              </a:lnSpc>
              <a:spcBef>
                <a:spcPts val="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After logging into Hinari, go to the </a:t>
            </a:r>
            <a:r>
              <a:rPr lang="en-US" sz="2200" b="1">
                <a:solidFill>
                  <a:schemeClr val="dk1"/>
                </a:solidFill>
                <a:latin typeface="Open Sans"/>
                <a:ea typeface="Open Sans"/>
                <a:cs typeface="Open Sans"/>
                <a:sym typeface="Open Sans"/>
              </a:rPr>
              <a:t>Databases for discovery</a:t>
            </a:r>
            <a:r>
              <a:rPr lang="en-US" sz="2200">
                <a:solidFill>
                  <a:schemeClr val="dk1"/>
                </a:solidFill>
                <a:latin typeface="Open Sans"/>
                <a:ea typeface="Open Sans"/>
                <a:cs typeface="Open Sans"/>
                <a:sym typeface="Open Sans"/>
              </a:rPr>
              <a:t> list and, in </a:t>
            </a:r>
            <a:r>
              <a:rPr lang="en-US" sz="2200" b="1">
                <a:solidFill>
                  <a:schemeClr val="dk1"/>
                </a:solidFill>
                <a:latin typeface="Open Sans"/>
                <a:ea typeface="Open Sans"/>
                <a:cs typeface="Open Sans"/>
                <a:sym typeface="Open Sans"/>
              </a:rPr>
              <a:t>Browse databases</a:t>
            </a:r>
            <a:r>
              <a:rPr lang="en-US" sz="2200">
                <a:solidFill>
                  <a:schemeClr val="dk1"/>
                </a:solidFill>
                <a:latin typeface="Open Sans"/>
                <a:ea typeface="Open Sans"/>
                <a:cs typeface="Open Sans"/>
                <a:sym typeface="Open Sans"/>
              </a:rPr>
              <a:t>, click on </a:t>
            </a:r>
            <a:r>
              <a:rPr lang="en-US" sz="2200" b="1">
                <a:solidFill>
                  <a:schemeClr val="dk1"/>
                </a:solidFill>
                <a:latin typeface="Open Sans"/>
                <a:ea typeface="Open Sans"/>
                <a:cs typeface="Open Sans"/>
                <a:sym typeface="Open Sans"/>
              </a:rPr>
              <a:t>PubMed</a:t>
            </a:r>
            <a:endParaRPr sz="2200" b="1">
              <a:solidFill>
                <a:schemeClr val="dk1"/>
              </a:solidFill>
              <a:latin typeface="Open Sans"/>
              <a:ea typeface="Open Sans"/>
              <a:cs typeface="Open Sans"/>
              <a:sym typeface="Open Sans"/>
            </a:endParaRPr>
          </a:p>
          <a:p>
            <a:pPr marL="355600" lvl="0" indent="-342900" algn="l" rtl="0">
              <a:lnSpc>
                <a:spcPct val="100000"/>
              </a:lnSpc>
              <a:spcBef>
                <a:spcPts val="0"/>
              </a:spcBef>
              <a:spcAft>
                <a:spcPts val="0"/>
              </a:spcAft>
              <a:buClr>
                <a:schemeClr val="dk2"/>
              </a:buClr>
              <a:buSzPts val="2200"/>
              <a:buChar char="●"/>
            </a:pPr>
            <a:r>
              <a:rPr lang="en-US" sz="2200">
                <a:solidFill>
                  <a:schemeClr val="dk1"/>
                </a:solidFill>
                <a:latin typeface="Open Sans"/>
                <a:ea typeface="Open Sans"/>
                <a:cs typeface="Open Sans"/>
                <a:sym typeface="Open Sans"/>
              </a:rPr>
              <a:t>For indexing, PubMed database uses the </a:t>
            </a:r>
            <a:r>
              <a:rPr lang="en-US" sz="2200" b="1">
                <a:solidFill>
                  <a:schemeClr val="dk1"/>
                </a:solidFill>
                <a:latin typeface="Open Sans"/>
                <a:ea typeface="Open Sans"/>
                <a:cs typeface="Open Sans"/>
                <a:sym typeface="Open Sans"/>
              </a:rPr>
              <a:t>Medical Subject Headings (MeSH), </a:t>
            </a:r>
            <a:r>
              <a:rPr lang="en-US" sz="2200">
                <a:solidFill>
                  <a:schemeClr val="dk1"/>
                </a:solidFill>
                <a:latin typeface="Open Sans"/>
                <a:ea typeface="Open Sans"/>
                <a:cs typeface="Open Sans"/>
                <a:sym typeface="Open Sans"/>
              </a:rPr>
              <a:t>a controlled and hierarchically organized vocabulary</a:t>
            </a:r>
            <a:r>
              <a:rPr lang="en-US" sz="2200" i="1">
                <a:solidFill>
                  <a:schemeClr val="dk1"/>
                </a:solidFill>
                <a:latin typeface="Open Sans"/>
                <a:ea typeface="Open Sans"/>
                <a:cs typeface="Open Sans"/>
                <a:sym typeface="Open Sans"/>
              </a:rPr>
              <a:t>.</a:t>
            </a:r>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a:solidFill>
                <a:schemeClr val="dk1"/>
              </a:solidFill>
              <a:latin typeface="Open Sans"/>
              <a:ea typeface="Open Sans"/>
              <a:cs typeface="Open Sans"/>
              <a:sym typeface="Open Sans"/>
            </a:endParaRPr>
          </a:p>
        </p:txBody>
      </p:sp>
      <p:pic>
        <p:nvPicPr>
          <p:cNvPr id="112" name="Google Shape;112;p40"/>
          <p:cNvPicPr preferRelativeResize="0"/>
          <p:nvPr/>
        </p:nvPicPr>
        <p:blipFill rotWithShape="1">
          <a:blip r:embed="rId3">
            <a:alphaModFix/>
          </a:blip>
          <a:srcRect/>
          <a:stretch/>
        </p:blipFill>
        <p:spPr>
          <a:xfrm>
            <a:off x="4823275" y="4039575"/>
            <a:ext cx="6615500" cy="2687350"/>
          </a:xfrm>
          <a:prstGeom prst="rect">
            <a:avLst/>
          </a:prstGeom>
          <a:noFill/>
          <a:ln>
            <a:noFill/>
          </a:ln>
        </p:spPr>
      </p:pic>
      <p:pic>
        <p:nvPicPr>
          <p:cNvPr id="113" name="Google Shape;113;p40"/>
          <p:cNvPicPr preferRelativeResize="0"/>
          <p:nvPr/>
        </p:nvPicPr>
        <p:blipFill>
          <a:blip r:embed="rId4">
            <a:alphaModFix/>
          </a:blip>
          <a:stretch>
            <a:fillRect/>
          </a:stretch>
        </p:blipFill>
        <p:spPr>
          <a:xfrm>
            <a:off x="609375" y="4143125"/>
            <a:ext cx="3712075" cy="2480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PubMed basic search</a:t>
            </a:r>
            <a:endParaRPr>
              <a:solidFill>
                <a:srgbClr val="586F7C"/>
              </a:solidFill>
              <a:latin typeface="Open Sans"/>
              <a:ea typeface="Open Sans"/>
              <a:cs typeface="Open Sans"/>
              <a:sym typeface="Open Sans"/>
            </a:endParaRPr>
          </a:p>
        </p:txBody>
      </p:sp>
      <p:sp>
        <p:nvSpPr>
          <p:cNvPr id="119" name="Google Shape;119;p4"/>
          <p:cNvSpPr txBox="1">
            <a:spLocks noGrp="1"/>
          </p:cNvSpPr>
          <p:nvPr>
            <p:ph type="body" idx="1"/>
          </p:nvPr>
        </p:nvSpPr>
        <p:spPr>
          <a:xfrm>
            <a:off x="0" y="1731625"/>
            <a:ext cx="4865100" cy="4750800"/>
          </a:xfrm>
          <a:prstGeom prst="rect">
            <a:avLst/>
          </a:prstGeom>
          <a:noFill/>
          <a:ln>
            <a:noFill/>
          </a:ln>
        </p:spPr>
        <p:txBody>
          <a:bodyPr spcFirstLastPara="1" wrap="square" lIns="91425" tIns="45700" rIns="91425" bIns="45700" anchor="t" anchorCtr="0">
            <a:noAutofit/>
          </a:bodyPr>
          <a:lstStyle/>
          <a:p>
            <a:pPr marL="355600" lvl="0" indent="-342900" algn="l" rtl="0">
              <a:lnSpc>
                <a:spcPct val="100000"/>
              </a:lnSpc>
              <a:spcBef>
                <a:spcPts val="0"/>
              </a:spcBef>
              <a:spcAft>
                <a:spcPts val="0"/>
              </a:spcAft>
              <a:buClr>
                <a:schemeClr val="dk2"/>
              </a:buClr>
              <a:buSzPts val="2200"/>
              <a:buChar char="●"/>
            </a:pPr>
            <a:r>
              <a:rPr lang="en-US" sz="1800">
                <a:solidFill>
                  <a:schemeClr val="dk1"/>
                </a:solidFill>
                <a:latin typeface="Open Sans"/>
                <a:ea typeface="Open Sans"/>
                <a:cs typeface="Open Sans"/>
                <a:sym typeface="Open Sans"/>
              </a:rPr>
              <a:t>Displayed are the search results for </a:t>
            </a:r>
            <a:r>
              <a:rPr lang="en-US" sz="1800" b="1">
                <a:solidFill>
                  <a:schemeClr val="dk1"/>
                </a:solidFill>
                <a:latin typeface="Open Sans"/>
                <a:ea typeface="Open Sans"/>
                <a:cs typeface="Open Sans"/>
                <a:sym typeface="Open Sans"/>
              </a:rPr>
              <a:t>measles and</a:t>
            </a:r>
            <a:r>
              <a:rPr lang="en-US" sz="1800">
                <a:solidFill>
                  <a:schemeClr val="dk1"/>
                </a:solidFill>
                <a:latin typeface="Open Sans"/>
                <a:ea typeface="Open Sans"/>
                <a:cs typeface="Open Sans"/>
                <a:sym typeface="Open Sans"/>
              </a:rPr>
              <a:t> “</a:t>
            </a:r>
            <a:r>
              <a:rPr lang="en-US" sz="1800" b="1" i="1">
                <a:solidFill>
                  <a:schemeClr val="dk1"/>
                </a:solidFill>
                <a:latin typeface="Open Sans"/>
                <a:ea typeface="Open Sans"/>
                <a:cs typeface="Open Sans"/>
                <a:sym typeface="Open Sans"/>
              </a:rPr>
              <a:t>developing countries</a:t>
            </a:r>
            <a:r>
              <a:rPr lang="en-US" sz="1800">
                <a:solidFill>
                  <a:schemeClr val="dk1"/>
                </a:solidFill>
                <a:latin typeface="Open Sans"/>
                <a:ea typeface="Open Sans"/>
                <a:cs typeface="Open Sans"/>
                <a:sym typeface="Open Sans"/>
              </a:rPr>
              <a:t>” -  1236 results.</a:t>
            </a:r>
            <a:endParaRPr sz="1800">
              <a:solidFill>
                <a:schemeClr val="dk1"/>
              </a:solidFill>
              <a:latin typeface="Open Sans"/>
              <a:ea typeface="Open Sans"/>
              <a:cs typeface="Open Sans"/>
              <a:sym typeface="Open Sans"/>
            </a:endParaRPr>
          </a:p>
          <a:p>
            <a:pPr marL="457200" lvl="0" indent="0" algn="l" rtl="0">
              <a:lnSpc>
                <a:spcPct val="100000"/>
              </a:lnSpc>
              <a:spcBef>
                <a:spcPts val="0"/>
              </a:spcBef>
              <a:spcAft>
                <a:spcPts val="0"/>
              </a:spcAft>
              <a:buNone/>
            </a:pPr>
            <a:endParaRPr sz="1800">
              <a:solidFill>
                <a:schemeClr val="dk1"/>
              </a:solidFill>
              <a:latin typeface="Open Sans"/>
              <a:ea typeface="Open Sans"/>
              <a:cs typeface="Open Sans"/>
              <a:sym typeface="Open Sans"/>
            </a:endParaRPr>
          </a:p>
          <a:p>
            <a:pPr marL="457200" lvl="0" indent="-342900" algn="l" rtl="0">
              <a:lnSpc>
                <a:spcPct val="100000"/>
              </a:lnSpc>
              <a:spcBef>
                <a:spcPts val="0"/>
              </a:spcBef>
              <a:spcAft>
                <a:spcPts val="0"/>
              </a:spcAft>
              <a:buClr>
                <a:schemeClr val="dk1"/>
              </a:buClr>
              <a:buSzPts val="1800"/>
              <a:buFont typeface="Open Sans"/>
              <a:buChar char="●"/>
            </a:pPr>
            <a:r>
              <a:rPr lang="en-US" sz="1800">
                <a:solidFill>
                  <a:schemeClr val="dk1"/>
                </a:solidFill>
                <a:latin typeface="Open Sans"/>
                <a:ea typeface="Open Sans"/>
                <a:cs typeface="Open Sans"/>
                <a:sym typeface="Open Sans"/>
              </a:rPr>
              <a:t>The links to </a:t>
            </a:r>
            <a:r>
              <a:rPr lang="en-US" sz="1800" b="1">
                <a:solidFill>
                  <a:schemeClr val="dk1"/>
                </a:solidFill>
                <a:latin typeface="Open Sans"/>
                <a:ea typeface="Open Sans"/>
                <a:cs typeface="Open Sans"/>
                <a:sym typeface="Open Sans"/>
              </a:rPr>
              <a:t>Free Full Text</a:t>
            </a:r>
            <a:r>
              <a:rPr lang="en-US" sz="1800">
                <a:solidFill>
                  <a:schemeClr val="dk1"/>
                </a:solidFill>
                <a:latin typeface="Open Sans"/>
                <a:ea typeface="Open Sans"/>
                <a:cs typeface="Open Sans"/>
                <a:sym typeface="Open Sans"/>
              </a:rPr>
              <a:t> and </a:t>
            </a:r>
            <a:r>
              <a:rPr lang="en-US" sz="1800" b="1">
                <a:solidFill>
                  <a:schemeClr val="dk1"/>
                </a:solidFill>
                <a:latin typeface="Open Sans"/>
                <a:ea typeface="Open Sans"/>
                <a:cs typeface="Open Sans"/>
                <a:sym typeface="Open Sans"/>
              </a:rPr>
              <a:t>HINARI</a:t>
            </a:r>
            <a:r>
              <a:rPr lang="en-US" sz="1800">
                <a:solidFill>
                  <a:schemeClr val="dk1"/>
                </a:solidFill>
                <a:latin typeface="Open Sans"/>
                <a:ea typeface="Open Sans"/>
                <a:cs typeface="Open Sans"/>
                <a:sym typeface="Open Sans"/>
              </a:rPr>
              <a:t> full text are in the left column.  To</a:t>
            </a:r>
            <a:endParaRPr sz="1800">
              <a:solidFill>
                <a:schemeClr val="dk1"/>
              </a:solidFill>
              <a:latin typeface="Open Sans"/>
              <a:ea typeface="Open Sans"/>
              <a:cs typeface="Open Sans"/>
              <a:sym typeface="Open Sans"/>
            </a:endParaRPr>
          </a:p>
          <a:p>
            <a:pPr marL="457200" lvl="0" indent="0" algn="l" rtl="0">
              <a:lnSpc>
                <a:spcPct val="100000"/>
              </a:lnSpc>
              <a:spcBef>
                <a:spcPts val="0"/>
              </a:spcBef>
              <a:spcAft>
                <a:spcPts val="0"/>
              </a:spcAft>
              <a:buNone/>
            </a:pPr>
            <a:r>
              <a:rPr lang="en-US" sz="1800">
                <a:solidFill>
                  <a:schemeClr val="dk1"/>
                </a:solidFill>
                <a:latin typeface="Open Sans"/>
                <a:ea typeface="Open Sans"/>
                <a:cs typeface="Open Sans"/>
                <a:sym typeface="Open Sans"/>
              </a:rPr>
              <a:t>get to the full text of an individual</a:t>
            </a:r>
            <a:endParaRPr sz="1800">
              <a:solidFill>
                <a:schemeClr val="dk1"/>
              </a:solidFill>
              <a:latin typeface="Open Sans"/>
              <a:ea typeface="Open Sans"/>
              <a:cs typeface="Open Sans"/>
              <a:sym typeface="Open Sans"/>
            </a:endParaRPr>
          </a:p>
          <a:p>
            <a:pPr marL="457200" lvl="0" indent="0" algn="l" rtl="0">
              <a:lnSpc>
                <a:spcPct val="100000"/>
              </a:lnSpc>
              <a:spcBef>
                <a:spcPts val="0"/>
              </a:spcBef>
              <a:spcAft>
                <a:spcPts val="0"/>
              </a:spcAft>
              <a:buNone/>
            </a:pPr>
            <a:r>
              <a:rPr lang="en-US" sz="1800">
                <a:solidFill>
                  <a:schemeClr val="dk1"/>
                </a:solidFill>
                <a:latin typeface="Open Sans"/>
                <a:ea typeface="Open Sans"/>
                <a:cs typeface="Open Sans"/>
                <a:sym typeface="Open Sans"/>
              </a:rPr>
              <a:t>article, click on the title.</a:t>
            </a:r>
            <a:endParaRPr sz="1800">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1800">
              <a:solidFill>
                <a:schemeClr val="dk1"/>
              </a:solidFill>
              <a:latin typeface="Open Sans"/>
              <a:ea typeface="Open Sans"/>
              <a:cs typeface="Open Sans"/>
              <a:sym typeface="Open Sans"/>
            </a:endParaRPr>
          </a:p>
          <a:p>
            <a:pPr marL="355600" lvl="0" indent="-342900" algn="l" rtl="0">
              <a:lnSpc>
                <a:spcPct val="100000"/>
              </a:lnSpc>
              <a:spcBef>
                <a:spcPts val="0"/>
              </a:spcBef>
              <a:spcAft>
                <a:spcPts val="0"/>
              </a:spcAft>
              <a:buClr>
                <a:schemeClr val="dk2"/>
              </a:buClr>
              <a:buSzPts val="2200"/>
              <a:buChar char="●"/>
            </a:pPr>
            <a:r>
              <a:rPr lang="en-US" sz="1800">
                <a:solidFill>
                  <a:schemeClr val="dk1"/>
                </a:solidFill>
                <a:latin typeface="Open Sans"/>
                <a:ea typeface="Open Sans"/>
                <a:cs typeface="Open Sans"/>
                <a:sym typeface="Open Sans"/>
              </a:rPr>
              <a:t>The initial search results are displayed in the </a:t>
            </a:r>
            <a:r>
              <a:rPr lang="en-US" sz="1800" b="1">
                <a:solidFill>
                  <a:schemeClr val="dk1"/>
                </a:solidFill>
                <a:latin typeface="Open Sans"/>
                <a:ea typeface="Open Sans"/>
                <a:cs typeface="Open Sans"/>
                <a:sym typeface="Open Sans"/>
              </a:rPr>
              <a:t>Summary</a:t>
            </a:r>
            <a:r>
              <a:rPr lang="en-US" sz="1800">
                <a:solidFill>
                  <a:schemeClr val="dk1"/>
                </a:solidFill>
                <a:latin typeface="Open Sans"/>
                <a:ea typeface="Open Sans"/>
                <a:cs typeface="Open Sans"/>
                <a:sym typeface="Open Sans"/>
              </a:rPr>
              <a:t> format, with </a:t>
            </a:r>
            <a:r>
              <a:rPr lang="en-US" sz="1800" b="1">
                <a:solidFill>
                  <a:schemeClr val="dk1"/>
                </a:solidFill>
                <a:latin typeface="Open Sans"/>
                <a:ea typeface="Open Sans"/>
                <a:cs typeface="Open Sans"/>
                <a:sym typeface="Open Sans"/>
              </a:rPr>
              <a:t>Best Match</a:t>
            </a:r>
            <a:r>
              <a:rPr lang="en-US" sz="1800">
                <a:solidFill>
                  <a:schemeClr val="dk1"/>
                </a:solidFill>
                <a:latin typeface="Open Sans"/>
                <a:ea typeface="Open Sans"/>
                <a:cs typeface="Open Sans"/>
                <a:sym typeface="Open Sans"/>
              </a:rPr>
              <a:t> (the default) vs. </a:t>
            </a:r>
            <a:r>
              <a:rPr lang="en-US" sz="1800" b="1">
                <a:solidFill>
                  <a:schemeClr val="dk1"/>
                </a:solidFill>
                <a:latin typeface="Open Sans"/>
                <a:ea typeface="Open Sans"/>
                <a:cs typeface="Open Sans"/>
                <a:sym typeface="Open Sans"/>
              </a:rPr>
              <a:t>Most recent </a:t>
            </a:r>
            <a:r>
              <a:rPr lang="en-US" sz="1800">
                <a:solidFill>
                  <a:schemeClr val="dk1"/>
                </a:solidFill>
                <a:latin typeface="Open Sans"/>
                <a:ea typeface="Open Sans"/>
                <a:cs typeface="Open Sans"/>
                <a:sym typeface="Open Sans"/>
              </a:rPr>
              <a:t>or</a:t>
            </a:r>
            <a:r>
              <a:rPr lang="en-US" sz="1800" b="1">
                <a:solidFill>
                  <a:schemeClr val="dk1"/>
                </a:solidFill>
                <a:latin typeface="Open Sans"/>
                <a:ea typeface="Open Sans"/>
                <a:cs typeface="Open Sans"/>
                <a:sym typeface="Open Sans"/>
              </a:rPr>
              <a:t> Publication Date </a:t>
            </a:r>
            <a:r>
              <a:rPr lang="en-US" sz="1800">
                <a:solidFill>
                  <a:schemeClr val="dk1"/>
                </a:solidFill>
                <a:latin typeface="Open Sans"/>
                <a:ea typeface="Open Sans"/>
                <a:cs typeface="Open Sans"/>
                <a:sym typeface="Open Sans"/>
              </a:rPr>
              <a:t>sort option.</a:t>
            </a:r>
            <a:endParaRPr/>
          </a:p>
          <a:p>
            <a:pPr marL="355600" lvl="0" indent="-203200" algn="l" rtl="0">
              <a:lnSpc>
                <a:spcPct val="100000"/>
              </a:lnSpc>
              <a:spcBef>
                <a:spcPts val="0"/>
              </a:spcBef>
              <a:spcAft>
                <a:spcPts val="0"/>
              </a:spcAft>
              <a:buClr>
                <a:schemeClr val="dk2"/>
              </a:buClr>
              <a:buSzPts val="2200"/>
              <a:buNone/>
            </a:pPr>
            <a:endParaRPr sz="1800">
              <a:solidFill>
                <a:schemeClr val="dk1"/>
              </a:solidFill>
              <a:latin typeface="Open Sans"/>
              <a:ea typeface="Open Sans"/>
              <a:cs typeface="Open Sans"/>
              <a:sym typeface="Open Sans"/>
            </a:endParaRPr>
          </a:p>
          <a:p>
            <a:pPr marL="355600" lvl="0" indent="-342900" algn="l" rtl="0">
              <a:lnSpc>
                <a:spcPct val="100000"/>
              </a:lnSpc>
              <a:spcBef>
                <a:spcPts val="0"/>
              </a:spcBef>
              <a:spcAft>
                <a:spcPts val="0"/>
              </a:spcAft>
              <a:buClr>
                <a:schemeClr val="dk2"/>
              </a:buClr>
              <a:buSzPts val="2200"/>
              <a:buChar char="●"/>
            </a:pPr>
            <a:r>
              <a:rPr lang="en-US" sz="1800">
                <a:solidFill>
                  <a:schemeClr val="dk1"/>
                </a:solidFill>
                <a:latin typeface="Open Sans"/>
                <a:ea typeface="Open Sans"/>
                <a:cs typeface="Open Sans"/>
                <a:sym typeface="Open Sans"/>
              </a:rPr>
              <a:t>The </a:t>
            </a:r>
            <a:r>
              <a:rPr lang="en-US" sz="1800" b="1">
                <a:solidFill>
                  <a:schemeClr val="dk1"/>
                </a:solidFill>
                <a:latin typeface="Open Sans"/>
                <a:ea typeface="Open Sans"/>
                <a:cs typeface="Open Sans"/>
                <a:sym typeface="Open Sans"/>
              </a:rPr>
              <a:t>Summary</a:t>
            </a:r>
            <a:r>
              <a:rPr lang="en-US" sz="1800">
                <a:solidFill>
                  <a:schemeClr val="dk1"/>
                </a:solidFill>
                <a:latin typeface="Open Sans"/>
                <a:ea typeface="Open Sans"/>
                <a:cs typeface="Open Sans"/>
                <a:sym typeface="Open Sans"/>
              </a:rPr>
              <a:t> format has the basic citation information (title, author, journal, pmid #) &amp;  some of the abstract.</a:t>
            </a:r>
            <a:endParaRPr/>
          </a:p>
          <a:p>
            <a:pPr marL="355600" lvl="0" indent="-203200" algn="l" rtl="0">
              <a:lnSpc>
                <a:spcPct val="100000"/>
              </a:lnSpc>
              <a:spcBef>
                <a:spcPts val="0"/>
              </a:spcBef>
              <a:spcAft>
                <a:spcPts val="0"/>
              </a:spcAft>
              <a:buClr>
                <a:schemeClr val="dk2"/>
              </a:buClr>
              <a:buSzPts val="2200"/>
              <a:buNone/>
            </a:pPr>
            <a:endParaRPr sz="1800">
              <a:solidFill>
                <a:schemeClr val="dk1"/>
              </a:solidFill>
              <a:latin typeface="Open Sans"/>
              <a:ea typeface="Open Sans"/>
              <a:cs typeface="Open Sans"/>
              <a:sym typeface="Open Sans"/>
            </a:endParaRPr>
          </a:p>
          <a:p>
            <a:pPr marL="457200" lvl="0" indent="0" algn="l" rtl="0">
              <a:lnSpc>
                <a:spcPct val="100000"/>
              </a:lnSpc>
              <a:spcBef>
                <a:spcPts val="0"/>
              </a:spcBef>
              <a:spcAft>
                <a:spcPts val="0"/>
              </a:spcAft>
              <a:buNone/>
            </a:pPr>
            <a:endParaRPr/>
          </a:p>
          <a:p>
            <a:pPr marL="355600" lvl="0" indent="-203200" algn="l" rtl="0">
              <a:lnSpc>
                <a:spcPct val="100000"/>
              </a:lnSpc>
              <a:spcBef>
                <a:spcPts val="0"/>
              </a:spcBef>
              <a:spcAft>
                <a:spcPts val="0"/>
              </a:spcAft>
              <a:buClr>
                <a:schemeClr val="dk2"/>
              </a:buClr>
              <a:buSzPts val="2200"/>
              <a:buNone/>
            </a:pPr>
            <a:endParaRPr sz="1800">
              <a:solidFill>
                <a:schemeClr val="dk1"/>
              </a:solidFill>
              <a:latin typeface="Open Sans"/>
              <a:ea typeface="Open Sans"/>
              <a:cs typeface="Open Sans"/>
              <a:sym typeface="Open Sans"/>
            </a:endParaRPr>
          </a:p>
        </p:txBody>
      </p:sp>
      <p:pic>
        <p:nvPicPr>
          <p:cNvPr id="120" name="Google Shape;120;p4"/>
          <p:cNvPicPr preferRelativeResize="0"/>
          <p:nvPr/>
        </p:nvPicPr>
        <p:blipFill>
          <a:blip r:embed="rId3">
            <a:alphaModFix/>
          </a:blip>
          <a:stretch>
            <a:fillRect/>
          </a:stretch>
        </p:blipFill>
        <p:spPr>
          <a:xfrm>
            <a:off x="4772950" y="1731625"/>
            <a:ext cx="6889909" cy="5126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4"/>
        <p:cNvGrpSpPr/>
        <p:nvPr/>
      </p:nvGrpSpPr>
      <p:grpSpPr>
        <a:xfrm>
          <a:off x="0" y="0"/>
          <a:ext cx="0" cy="0"/>
          <a:chOff x="0" y="0"/>
          <a:chExt cx="0" cy="0"/>
        </a:xfrm>
      </p:grpSpPr>
      <p:sp>
        <p:nvSpPr>
          <p:cNvPr id="125" name="Google Shape;125;g727b3dbef2_0_52"/>
          <p:cNvSpPr txBox="1">
            <a:spLocks noGrp="1"/>
          </p:cNvSpPr>
          <p:nvPr>
            <p:ph type="title"/>
          </p:nvPr>
        </p:nvSpPr>
        <p:spPr>
          <a:xfrm>
            <a:off x="0" y="251487"/>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Initial (Summary) Search Results - </a:t>
            </a:r>
            <a:endParaRPr>
              <a:solidFill>
                <a:srgbClr val="586F7C"/>
              </a:solidFill>
              <a:latin typeface="Open Sans"/>
              <a:ea typeface="Open Sans"/>
              <a:cs typeface="Open Sans"/>
              <a:sym typeface="Open San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other options</a:t>
            </a:r>
            <a:endParaRPr>
              <a:solidFill>
                <a:srgbClr val="586F7C"/>
              </a:solidFill>
              <a:latin typeface="Open Sans"/>
              <a:ea typeface="Open Sans"/>
              <a:cs typeface="Open Sans"/>
              <a:sym typeface="Open Sans"/>
            </a:endParaRPr>
          </a:p>
        </p:txBody>
      </p:sp>
      <p:sp>
        <p:nvSpPr>
          <p:cNvPr id="126" name="Google Shape;126;g727b3dbef2_0_52"/>
          <p:cNvSpPr txBox="1">
            <a:spLocks noGrp="1"/>
          </p:cNvSpPr>
          <p:nvPr>
            <p:ph type="body" idx="1"/>
          </p:nvPr>
        </p:nvSpPr>
        <p:spPr>
          <a:xfrm>
            <a:off x="111500" y="1837200"/>
            <a:ext cx="5351100" cy="4745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000">
                <a:solidFill>
                  <a:schemeClr val="dk1"/>
                </a:solidFill>
                <a:latin typeface="Open Sans"/>
                <a:ea typeface="Open Sans"/>
                <a:cs typeface="Open Sans"/>
                <a:sym typeface="Open Sans"/>
              </a:rPr>
              <a:t>Scroll down the left column of the </a:t>
            </a:r>
            <a:r>
              <a:rPr lang="en-US" sz="2000" b="1">
                <a:solidFill>
                  <a:schemeClr val="dk1"/>
                </a:solidFill>
                <a:latin typeface="Open Sans"/>
                <a:ea typeface="Open Sans"/>
                <a:cs typeface="Open Sans"/>
                <a:sym typeface="Open Sans"/>
              </a:rPr>
              <a:t>Summary</a:t>
            </a:r>
            <a:r>
              <a:rPr lang="en-US" sz="2000">
                <a:solidFill>
                  <a:schemeClr val="dk1"/>
                </a:solidFill>
                <a:latin typeface="Open Sans"/>
                <a:ea typeface="Open Sans"/>
                <a:cs typeface="Open Sans"/>
                <a:sym typeface="Open Sans"/>
              </a:rPr>
              <a:t> search results page to view the following filters:</a:t>
            </a:r>
            <a:endParaRPr sz="2000">
              <a:solidFill>
                <a:schemeClr val="dk1"/>
              </a:solidFill>
              <a:latin typeface="Open Sans"/>
              <a:ea typeface="Open Sans"/>
              <a:cs typeface="Open Sans"/>
              <a:sym typeface="Open Sans"/>
            </a:endParaRPr>
          </a:p>
          <a:p>
            <a:pPr marL="457200" lvl="0" indent="-355600" algn="l" rtl="0">
              <a:lnSpc>
                <a:spcPct val="100000"/>
              </a:lnSpc>
              <a:spcBef>
                <a:spcPts val="0"/>
              </a:spcBef>
              <a:spcAft>
                <a:spcPts val="0"/>
              </a:spcAft>
              <a:buClr>
                <a:schemeClr val="dk1"/>
              </a:buClr>
              <a:buSzPts val="2000"/>
              <a:buFont typeface="Open Sans"/>
              <a:buChar char="●"/>
            </a:pPr>
            <a:r>
              <a:rPr lang="en-US" sz="2000" b="1">
                <a:solidFill>
                  <a:schemeClr val="dk1"/>
                </a:solidFill>
                <a:latin typeface="Open Sans"/>
                <a:ea typeface="Open Sans"/>
                <a:cs typeface="Open Sans"/>
                <a:sym typeface="Open Sans"/>
              </a:rPr>
              <a:t>Text availability: </a:t>
            </a:r>
            <a:r>
              <a:rPr lang="en-US" sz="2000">
                <a:solidFill>
                  <a:schemeClr val="dk1"/>
                </a:solidFill>
                <a:latin typeface="Open Sans"/>
                <a:ea typeface="Open Sans"/>
                <a:cs typeface="Open Sans"/>
                <a:sym typeface="Open Sans"/>
              </a:rPr>
              <a:t>Abstract, Free full text and  Full text</a:t>
            </a:r>
            <a:endParaRPr sz="2000">
              <a:solidFill>
                <a:schemeClr val="dk1"/>
              </a:solidFill>
              <a:latin typeface="Open Sans"/>
              <a:ea typeface="Open Sans"/>
              <a:cs typeface="Open Sans"/>
              <a:sym typeface="Open Sans"/>
            </a:endParaRPr>
          </a:p>
          <a:p>
            <a:pPr marL="457200" lvl="0" indent="-355600" algn="l" rtl="0">
              <a:lnSpc>
                <a:spcPct val="100000"/>
              </a:lnSpc>
              <a:spcBef>
                <a:spcPts val="0"/>
              </a:spcBef>
              <a:spcAft>
                <a:spcPts val="0"/>
              </a:spcAft>
              <a:buClr>
                <a:schemeClr val="dk1"/>
              </a:buClr>
              <a:buSzPts val="2000"/>
              <a:buFont typeface="Open Sans"/>
              <a:buChar char="●"/>
            </a:pPr>
            <a:r>
              <a:rPr lang="en-US" sz="2000" b="1">
                <a:solidFill>
                  <a:schemeClr val="dk1"/>
                </a:solidFill>
                <a:latin typeface="Open Sans"/>
                <a:ea typeface="Open Sans"/>
                <a:cs typeface="Open Sans"/>
                <a:sym typeface="Open Sans"/>
              </a:rPr>
              <a:t>Article Attribute: </a:t>
            </a:r>
            <a:r>
              <a:rPr lang="en-US" sz="2000">
                <a:solidFill>
                  <a:schemeClr val="dk1"/>
                </a:solidFill>
                <a:latin typeface="Open Sans"/>
                <a:ea typeface="Open Sans"/>
                <a:cs typeface="Open Sans"/>
                <a:sym typeface="Open Sans"/>
              </a:rPr>
              <a:t>Associated data</a:t>
            </a:r>
            <a:endParaRPr sz="2000">
              <a:solidFill>
                <a:schemeClr val="dk1"/>
              </a:solidFill>
              <a:latin typeface="Open Sans"/>
              <a:ea typeface="Open Sans"/>
              <a:cs typeface="Open Sans"/>
              <a:sym typeface="Open Sans"/>
            </a:endParaRPr>
          </a:p>
          <a:p>
            <a:pPr marL="457200" lvl="0" indent="-355600" algn="l" rtl="0">
              <a:lnSpc>
                <a:spcPct val="100000"/>
              </a:lnSpc>
              <a:spcBef>
                <a:spcPts val="0"/>
              </a:spcBef>
              <a:spcAft>
                <a:spcPts val="0"/>
              </a:spcAft>
              <a:buClr>
                <a:schemeClr val="dk1"/>
              </a:buClr>
              <a:buSzPts val="2000"/>
              <a:buFont typeface="Open Sans"/>
              <a:buChar char="●"/>
            </a:pPr>
            <a:r>
              <a:rPr lang="en-US" sz="2000" b="1">
                <a:solidFill>
                  <a:schemeClr val="dk1"/>
                </a:solidFill>
                <a:latin typeface="Open Sans"/>
                <a:ea typeface="Open Sans"/>
                <a:cs typeface="Open Sans"/>
                <a:sym typeface="Open Sans"/>
              </a:rPr>
              <a:t>Article Type</a:t>
            </a:r>
            <a:r>
              <a:rPr lang="en-US" sz="2000">
                <a:solidFill>
                  <a:schemeClr val="dk1"/>
                </a:solidFill>
                <a:latin typeface="Open Sans"/>
                <a:ea typeface="Open Sans"/>
                <a:cs typeface="Open Sans"/>
                <a:sym typeface="Open Sans"/>
              </a:rPr>
              <a:t>: Books and Documents, Clinical Trial, Meta-Analysis, Randomized Controlled  Trials, Review and Systematic Reviews</a:t>
            </a:r>
            <a:endParaRPr sz="2000">
              <a:solidFill>
                <a:schemeClr val="dk1"/>
              </a:solidFill>
              <a:latin typeface="Open Sans"/>
              <a:ea typeface="Open Sans"/>
              <a:cs typeface="Open Sans"/>
              <a:sym typeface="Open Sans"/>
            </a:endParaRPr>
          </a:p>
          <a:p>
            <a:pPr marL="457200" lvl="0" indent="-355600" algn="l" rtl="0">
              <a:lnSpc>
                <a:spcPct val="100000"/>
              </a:lnSpc>
              <a:spcBef>
                <a:spcPts val="0"/>
              </a:spcBef>
              <a:spcAft>
                <a:spcPts val="0"/>
              </a:spcAft>
              <a:buClr>
                <a:schemeClr val="dk1"/>
              </a:buClr>
              <a:buSzPts val="2000"/>
              <a:buFont typeface="Open Sans"/>
              <a:buChar char="●"/>
            </a:pPr>
            <a:r>
              <a:rPr lang="en-US" sz="2000" b="1">
                <a:solidFill>
                  <a:schemeClr val="dk1"/>
                </a:solidFill>
                <a:latin typeface="Open Sans"/>
                <a:ea typeface="Open Sans"/>
                <a:cs typeface="Open Sans"/>
                <a:sym typeface="Open Sans"/>
              </a:rPr>
              <a:t>Publication Date</a:t>
            </a:r>
            <a:r>
              <a:rPr lang="en-US" sz="2000">
                <a:solidFill>
                  <a:schemeClr val="dk1"/>
                </a:solidFill>
                <a:latin typeface="Open Sans"/>
                <a:ea typeface="Open Sans"/>
                <a:cs typeface="Open Sans"/>
                <a:sym typeface="Open Sans"/>
              </a:rPr>
              <a:t> with 1, 5 and 10 years options </a:t>
            </a:r>
            <a:endParaRPr sz="2000">
              <a:solidFill>
                <a:schemeClr val="dk1"/>
              </a:solidFill>
              <a:latin typeface="Open Sans"/>
              <a:ea typeface="Open Sans"/>
              <a:cs typeface="Open Sans"/>
              <a:sym typeface="Open Sans"/>
            </a:endParaRPr>
          </a:p>
          <a:p>
            <a:pPr marL="457200" lvl="0" indent="-355600" algn="l" rtl="0">
              <a:lnSpc>
                <a:spcPct val="100000"/>
              </a:lnSpc>
              <a:spcBef>
                <a:spcPts val="0"/>
              </a:spcBef>
              <a:spcAft>
                <a:spcPts val="0"/>
              </a:spcAft>
              <a:buClr>
                <a:schemeClr val="dk1"/>
              </a:buClr>
              <a:buSzPts val="2000"/>
              <a:buFont typeface="Open Sans"/>
              <a:buChar char="●"/>
            </a:pPr>
            <a:r>
              <a:rPr lang="en-US" sz="2000" b="1">
                <a:solidFill>
                  <a:schemeClr val="dk1"/>
                </a:solidFill>
                <a:latin typeface="Open Sans"/>
                <a:ea typeface="Open Sans"/>
                <a:cs typeface="Open Sans"/>
                <a:sym typeface="Open Sans"/>
              </a:rPr>
              <a:t>Additional filters </a:t>
            </a:r>
            <a:r>
              <a:rPr lang="en-US" sz="2000">
                <a:solidFill>
                  <a:schemeClr val="dk1"/>
                </a:solidFill>
                <a:latin typeface="Open Sans"/>
                <a:ea typeface="Open Sans"/>
                <a:cs typeface="Open Sans"/>
                <a:sym typeface="Open Sans"/>
              </a:rPr>
              <a:t>- see next slide</a:t>
            </a:r>
            <a:endParaRPr sz="2000">
              <a:latin typeface="Open Sans"/>
              <a:ea typeface="Open Sans"/>
              <a:cs typeface="Open Sans"/>
              <a:sym typeface="Open Sans"/>
            </a:endParaRPr>
          </a:p>
          <a:p>
            <a:pPr marL="457200" lvl="0" indent="-228600" algn="l" rtl="0">
              <a:lnSpc>
                <a:spcPct val="200000"/>
              </a:lnSpc>
              <a:spcBef>
                <a:spcPts val="1000"/>
              </a:spcBef>
              <a:spcAft>
                <a:spcPts val="0"/>
              </a:spcAft>
              <a:buClr>
                <a:schemeClr val="dk1"/>
              </a:buClr>
              <a:buSzPts val="2400"/>
              <a:buNone/>
            </a:pPr>
            <a:endParaRPr sz="1900">
              <a:solidFill>
                <a:schemeClr val="dk1"/>
              </a:solidFill>
              <a:latin typeface="Open Sans"/>
              <a:ea typeface="Open Sans"/>
              <a:cs typeface="Open Sans"/>
              <a:sym typeface="Open Sans"/>
            </a:endParaRPr>
          </a:p>
        </p:txBody>
      </p:sp>
      <p:pic>
        <p:nvPicPr>
          <p:cNvPr id="127" name="Google Shape;127;g727b3dbef2_0_52"/>
          <p:cNvPicPr preferRelativeResize="0"/>
          <p:nvPr/>
        </p:nvPicPr>
        <p:blipFill>
          <a:blip r:embed="rId3">
            <a:alphaModFix/>
          </a:blip>
          <a:stretch>
            <a:fillRect/>
          </a:stretch>
        </p:blipFill>
        <p:spPr>
          <a:xfrm>
            <a:off x="5580450" y="1742725"/>
            <a:ext cx="6519825" cy="4949700"/>
          </a:xfrm>
          <a:prstGeom prst="rect">
            <a:avLst/>
          </a:prstGeom>
          <a:noFill/>
          <a:ln>
            <a:noFill/>
          </a:ln>
        </p:spPr>
      </p:pic>
      <p:sp>
        <p:nvSpPr>
          <p:cNvPr id="128" name="Google Shape;128;g727b3dbef2_0_52"/>
          <p:cNvSpPr/>
          <p:nvPr/>
        </p:nvSpPr>
        <p:spPr>
          <a:xfrm>
            <a:off x="5580450" y="1742725"/>
            <a:ext cx="1031100" cy="9408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g727b3dbef2_0_52"/>
          <p:cNvSpPr/>
          <p:nvPr/>
        </p:nvSpPr>
        <p:spPr>
          <a:xfrm>
            <a:off x="5580450" y="2747550"/>
            <a:ext cx="1263000" cy="4095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g727b3dbef2_0_52"/>
          <p:cNvSpPr/>
          <p:nvPr/>
        </p:nvSpPr>
        <p:spPr>
          <a:xfrm>
            <a:off x="5580450" y="3241050"/>
            <a:ext cx="1718100" cy="15717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g727b3dbef2_0_52"/>
          <p:cNvSpPr/>
          <p:nvPr/>
        </p:nvSpPr>
        <p:spPr>
          <a:xfrm>
            <a:off x="5580475" y="4886875"/>
            <a:ext cx="1263000" cy="8649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g727b3dbef2_0_52"/>
          <p:cNvSpPr/>
          <p:nvPr/>
        </p:nvSpPr>
        <p:spPr>
          <a:xfrm>
            <a:off x="5580450" y="5857925"/>
            <a:ext cx="1263000" cy="4095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6"/>
        <p:cNvGrpSpPr/>
        <p:nvPr/>
      </p:nvGrpSpPr>
      <p:grpSpPr>
        <a:xfrm>
          <a:off x="0" y="0"/>
          <a:ext cx="0" cy="0"/>
          <a:chOff x="0" y="0"/>
          <a:chExt cx="0" cy="0"/>
        </a:xfrm>
      </p:grpSpPr>
      <p:sp>
        <p:nvSpPr>
          <p:cNvPr id="137" name="Google Shape;137;p5"/>
          <p:cNvSpPr txBox="1">
            <a:spLocks noGrp="1"/>
          </p:cNvSpPr>
          <p:nvPr>
            <p:ph type="title"/>
          </p:nvPr>
        </p:nvSpPr>
        <p:spPr>
          <a:xfrm>
            <a:off x="0" y="378812"/>
            <a:ext cx="7837714"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Default filters &amp; Additional filters options</a:t>
            </a:r>
            <a:endParaRPr>
              <a:solidFill>
                <a:srgbClr val="586F7C"/>
              </a:solidFill>
              <a:latin typeface="Open Sans"/>
              <a:ea typeface="Open Sans"/>
              <a:cs typeface="Open Sans"/>
              <a:sym typeface="Open Sans"/>
            </a:endParaRPr>
          </a:p>
        </p:txBody>
      </p:sp>
      <p:sp>
        <p:nvSpPr>
          <p:cNvPr id="138" name="Google Shape;138;p5"/>
          <p:cNvSpPr txBox="1">
            <a:spLocks noGrp="1"/>
          </p:cNvSpPr>
          <p:nvPr>
            <p:ph type="body" idx="1"/>
          </p:nvPr>
        </p:nvSpPr>
        <p:spPr>
          <a:xfrm>
            <a:off x="1" y="1810196"/>
            <a:ext cx="5666014" cy="4655918"/>
          </a:xfrm>
          <a:prstGeom prst="rect">
            <a:avLst/>
          </a:prstGeom>
          <a:noFill/>
          <a:ln>
            <a:noFill/>
          </a:ln>
        </p:spPr>
        <p:txBody>
          <a:bodyPr spcFirstLastPara="1" wrap="square" lIns="91425" tIns="45700" rIns="91425" bIns="45700" anchor="t" anchorCtr="0">
            <a:noAutofit/>
          </a:bodyPr>
          <a:lstStyle/>
          <a:p>
            <a:pPr marL="457200" lvl="0" indent="-374650" algn="l" rtl="0">
              <a:lnSpc>
                <a:spcPct val="100000"/>
              </a:lnSpc>
              <a:spcBef>
                <a:spcPts val="1000"/>
              </a:spcBef>
              <a:spcAft>
                <a:spcPts val="0"/>
              </a:spcAft>
              <a:buClr>
                <a:schemeClr val="dk1"/>
              </a:buClr>
              <a:buSzPts val="2300"/>
              <a:buChar char="●"/>
            </a:pPr>
            <a:r>
              <a:rPr lang="en-US" sz="2300">
                <a:solidFill>
                  <a:schemeClr val="dk1"/>
                </a:solidFill>
                <a:latin typeface="Open Sans"/>
                <a:ea typeface="Open Sans"/>
                <a:cs typeface="Open Sans"/>
                <a:sym typeface="Open Sans"/>
              </a:rPr>
              <a:t>Now displayed is </a:t>
            </a:r>
            <a:r>
              <a:rPr lang="en-US" sz="2300" b="1">
                <a:solidFill>
                  <a:schemeClr val="dk1"/>
                </a:solidFill>
                <a:latin typeface="Open Sans"/>
                <a:ea typeface="Open Sans"/>
                <a:cs typeface="Open Sans"/>
                <a:sym typeface="Open Sans"/>
              </a:rPr>
              <a:t>Additional filters </a:t>
            </a:r>
            <a:r>
              <a:rPr lang="en-US" sz="2300">
                <a:solidFill>
                  <a:schemeClr val="dk1"/>
                </a:solidFill>
                <a:latin typeface="Open Sans"/>
                <a:ea typeface="Open Sans"/>
                <a:cs typeface="Open Sans"/>
                <a:sym typeface="Open Sans"/>
              </a:rPr>
              <a:t>that, besides </a:t>
            </a:r>
            <a:r>
              <a:rPr lang="en-US" sz="2300" b="1">
                <a:solidFill>
                  <a:schemeClr val="dk1"/>
                </a:solidFill>
                <a:latin typeface="Open Sans"/>
                <a:ea typeface="Open Sans"/>
                <a:cs typeface="Open Sans"/>
                <a:sym typeface="Open Sans"/>
              </a:rPr>
              <a:t>ARTICLE TYPE</a:t>
            </a:r>
            <a:r>
              <a:rPr lang="en-US" sz="2300">
                <a:solidFill>
                  <a:schemeClr val="dk1"/>
                </a:solidFill>
                <a:latin typeface="Open Sans"/>
                <a:ea typeface="Open Sans"/>
                <a:cs typeface="Open Sans"/>
                <a:sym typeface="Open Sans"/>
              </a:rPr>
              <a:t>, includes </a:t>
            </a:r>
            <a:r>
              <a:rPr lang="en-US" sz="2300" b="1">
                <a:solidFill>
                  <a:schemeClr val="dk1"/>
                </a:solidFill>
                <a:latin typeface="Open Sans"/>
                <a:ea typeface="Open Sans"/>
                <a:cs typeface="Open Sans"/>
                <a:sym typeface="Open Sans"/>
              </a:rPr>
              <a:t>LANGUAGE, SEX, SUBJECT, JOURNAL</a:t>
            </a:r>
            <a:r>
              <a:rPr lang="en-US" sz="2300">
                <a:solidFill>
                  <a:schemeClr val="dk1"/>
                </a:solidFill>
                <a:latin typeface="Open Sans"/>
                <a:ea typeface="Open Sans"/>
                <a:cs typeface="Open Sans"/>
                <a:sym typeface="Open Sans"/>
              </a:rPr>
              <a:t> and </a:t>
            </a:r>
            <a:r>
              <a:rPr lang="en-US" sz="2300" b="1">
                <a:solidFill>
                  <a:schemeClr val="dk1"/>
                </a:solidFill>
                <a:latin typeface="Open Sans"/>
                <a:ea typeface="Open Sans"/>
                <a:cs typeface="Open Sans"/>
                <a:sym typeface="Open Sans"/>
              </a:rPr>
              <a:t>AGE </a:t>
            </a:r>
            <a:r>
              <a:rPr lang="en-US" sz="2300">
                <a:solidFill>
                  <a:schemeClr val="dk1"/>
                </a:solidFill>
                <a:latin typeface="Open Sans"/>
                <a:ea typeface="Open Sans"/>
                <a:cs typeface="Open Sans"/>
                <a:sym typeface="Open Sans"/>
              </a:rPr>
              <a:t>options.</a:t>
            </a:r>
            <a:endParaRPr sz="2300">
              <a:solidFill>
                <a:schemeClr val="dk1"/>
              </a:solidFill>
              <a:latin typeface="Open Sans"/>
              <a:ea typeface="Open Sans"/>
              <a:cs typeface="Open Sans"/>
              <a:sym typeface="Open Sans"/>
            </a:endParaRPr>
          </a:p>
          <a:p>
            <a:pPr marL="457200" lvl="0" indent="-374650" algn="l" rtl="0">
              <a:lnSpc>
                <a:spcPct val="100000"/>
              </a:lnSpc>
              <a:spcBef>
                <a:spcPts val="1000"/>
              </a:spcBef>
              <a:spcAft>
                <a:spcPts val="0"/>
              </a:spcAft>
              <a:buClr>
                <a:schemeClr val="dk1"/>
              </a:buClr>
              <a:buSzPts val="2300"/>
              <a:buChar char="●"/>
            </a:pPr>
            <a:r>
              <a:rPr lang="en-US" sz="2300">
                <a:solidFill>
                  <a:schemeClr val="dk1"/>
                </a:solidFill>
                <a:latin typeface="Open Sans"/>
                <a:ea typeface="Open Sans"/>
                <a:cs typeface="Open Sans"/>
                <a:sym typeface="Open Sans"/>
              </a:rPr>
              <a:t>Open the </a:t>
            </a:r>
            <a:r>
              <a:rPr lang="en-US" sz="2300" b="1">
                <a:solidFill>
                  <a:schemeClr val="dk1"/>
                </a:solidFill>
                <a:latin typeface="Open Sans"/>
                <a:ea typeface="Open Sans"/>
                <a:cs typeface="Open Sans"/>
                <a:sym typeface="Open Sans"/>
              </a:rPr>
              <a:t>AGE </a:t>
            </a:r>
            <a:r>
              <a:rPr lang="en-US" sz="2300">
                <a:solidFill>
                  <a:schemeClr val="dk1"/>
                </a:solidFill>
                <a:latin typeface="Open Sans"/>
                <a:ea typeface="Open Sans"/>
                <a:cs typeface="Open Sans"/>
                <a:sym typeface="Open Sans"/>
              </a:rPr>
              <a:t>option</a:t>
            </a:r>
            <a:r>
              <a:rPr lang="en-US" sz="2300" b="1">
                <a:solidFill>
                  <a:schemeClr val="dk1"/>
                </a:solidFill>
                <a:latin typeface="Open Sans"/>
                <a:ea typeface="Open Sans"/>
                <a:cs typeface="Open Sans"/>
                <a:sym typeface="Open Sans"/>
              </a:rPr>
              <a:t> </a:t>
            </a:r>
            <a:r>
              <a:rPr lang="en-US" sz="2300">
                <a:solidFill>
                  <a:schemeClr val="dk1"/>
                </a:solidFill>
                <a:latin typeface="Open Sans"/>
                <a:ea typeface="Open Sans"/>
                <a:cs typeface="Open Sans"/>
                <a:sym typeface="Open Sans"/>
              </a:rPr>
              <a:t>and click on the </a:t>
            </a:r>
            <a:r>
              <a:rPr lang="en-US" sz="2300" b="1">
                <a:solidFill>
                  <a:schemeClr val="dk1"/>
                </a:solidFill>
                <a:latin typeface="Open Sans"/>
                <a:ea typeface="Open Sans"/>
                <a:cs typeface="Open Sans"/>
                <a:sym typeface="Open Sans"/>
              </a:rPr>
              <a:t>Adolescent 13–18 years </a:t>
            </a:r>
            <a:r>
              <a:rPr lang="en-US" sz="2300">
                <a:solidFill>
                  <a:schemeClr val="dk1"/>
                </a:solidFill>
                <a:latin typeface="Open Sans"/>
                <a:ea typeface="Open Sans"/>
                <a:cs typeface="Open Sans"/>
                <a:sym typeface="Open Sans"/>
              </a:rPr>
              <a:t>and </a:t>
            </a:r>
            <a:r>
              <a:rPr lang="en-US" sz="2300" b="1">
                <a:solidFill>
                  <a:schemeClr val="dk1"/>
                </a:solidFill>
                <a:latin typeface="Open Sans"/>
                <a:ea typeface="Open Sans"/>
                <a:cs typeface="Open Sans"/>
                <a:sym typeface="Open Sans"/>
              </a:rPr>
              <a:t>Young Adults 19–24 years filters</a:t>
            </a:r>
            <a:r>
              <a:rPr lang="en-US" sz="2300">
                <a:solidFill>
                  <a:schemeClr val="dk1"/>
                </a:solidFill>
                <a:latin typeface="Open Sans"/>
                <a:ea typeface="Open Sans"/>
                <a:cs typeface="Open Sans"/>
                <a:sym typeface="Open Sans"/>
              </a:rPr>
              <a:t>.</a:t>
            </a:r>
            <a:endParaRPr sz="2300">
              <a:latin typeface="Open Sans"/>
              <a:ea typeface="Open Sans"/>
              <a:cs typeface="Open Sans"/>
              <a:sym typeface="Open Sans"/>
            </a:endParaRPr>
          </a:p>
          <a:p>
            <a:pPr marL="457200" lvl="0" indent="-374650" algn="l" rtl="0">
              <a:lnSpc>
                <a:spcPct val="100000"/>
              </a:lnSpc>
              <a:spcBef>
                <a:spcPts val="1000"/>
              </a:spcBef>
              <a:spcAft>
                <a:spcPts val="0"/>
              </a:spcAft>
              <a:buClr>
                <a:schemeClr val="dk1"/>
              </a:buClr>
              <a:buSzPts val="2300"/>
              <a:buChar char="●"/>
            </a:pPr>
            <a:r>
              <a:rPr lang="en-US" sz="2300">
                <a:solidFill>
                  <a:schemeClr val="dk1"/>
                </a:solidFill>
                <a:latin typeface="Open Sans"/>
                <a:ea typeface="Open Sans"/>
                <a:cs typeface="Open Sans"/>
                <a:sym typeface="Open Sans"/>
              </a:rPr>
              <a:t>Add these filters to the Search results by clicking on </a:t>
            </a:r>
            <a:r>
              <a:rPr lang="en-US" sz="2300" b="1">
                <a:solidFill>
                  <a:schemeClr val="dk1"/>
                </a:solidFill>
                <a:latin typeface="Open Sans"/>
                <a:ea typeface="Open Sans"/>
                <a:cs typeface="Open Sans"/>
                <a:sym typeface="Open Sans"/>
              </a:rPr>
              <a:t>Show</a:t>
            </a:r>
            <a:r>
              <a:rPr lang="en-US" sz="2300">
                <a:solidFill>
                  <a:schemeClr val="dk1"/>
                </a:solidFill>
                <a:latin typeface="Open Sans"/>
                <a:ea typeface="Open Sans"/>
                <a:cs typeface="Open Sans"/>
                <a:sym typeface="Open Sans"/>
              </a:rPr>
              <a:t>.</a:t>
            </a:r>
            <a:endParaRPr sz="2300">
              <a:solidFill>
                <a:schemeClr val="dk1"/>
              </a:solidFill>
              <a:latin typeface="Open Sans"/>
              <a:ea typeface="Open Sans"/>
              <a:cs typeface="Open Sans"/>
              <a:sym typeface="Open Sans"/>
            </a:endParaRPr>
          </a:p>
          <a:p>
            <a:pPr marL="457200" lvl="0" indent="-374650" algn="l" rtl="0">
              <a:lnSpc>
                <a:spcPct val="100000"/>
              </a:lnSpc>
              <a:spcBef>
                <a:spcPts val="1000"/>
              </a:spcBef>
              <a:spcAft>
                <a:spcPts val="0"/>
              </a:spcAft>
              <a:buClr>
                <a:schemeClr val="dk1"/>
              </a:buClr>
              <a:buSzPts val="2300"/>
              <a:buFont typeface="Open Sans"/>
              <a:buChar char="●"/>
            </a:pPr>
            <a:r>
              <a:rPr lang="en-US" sz="2300">
                <a:solidFill>
                  <a:schemeClr val="dk1"/>
                </a:solidFill>
                <a:latin typeface="Open Sans"/>
                <a:ea typeface="Open Sans"/>
                <a:cs typeface="Open Sans"/>
                <a:sym typeface="Open Sans"/>
              </a:rPr>
              <a:t>Also note the </a:t>
            </a:r>
            <a:r>
              <a:rPr lang="en-US" sz="2300" b="1">
                <a:solidFill>
                  <a:schemeClr val="dk1"/>
                </a:solidFill>
                <a:latin typeface="Open Sans"/>
                <a:ea typeface="Open Sans"/>
                <a:cs typeface="Open Sans"/>
                <a:sym typeface="Open Sans"/>
              </a:rPr>
              <a:t>Reset all filters</a:t>
            </a:r>
            <a:r>
              <a:rPr lang="en-US" sz="2300">
                <a:solidFill>
                  <a:schemeClr val="dk1"/>
                </a:solidFill>
                <a:latin typeface="Open Sans"/>
                <a:ea typeface="Open Sans"/>
                <a:cs typeface="Open Sans"/>
                <a:sym typeface="Open Sans"/>
              </a:rPr>
              <a:t> option that removes any that were selected.</a:t>
            </a:r>
            <a:endParaRPr sz="2300">
              <a:solidFill>
                <a:schemeClr val="dk1"/>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1"/>
              </a:buClr>
              <a:buSzPts val="2400"/>
              <a:buNone/>
            </a:pPr>
            <a:endParaRPr sz="2200">
              <a:solidFill>
                <a:schemeClr val="dk1"/>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1"/>
              </a:buClr>
              <a:buSzPts val="2400"/>
              <a:buNone/>
            </a:pPr>
            <a:endParaRPr sz="1800">
              <a:solidFill>
                <a:schemeClr val="dk1"/>
              </a:solidFill>
              <a:latin typeface="Open Sans"/>
              <a:ea typeface="Open Sans"/>
              <a:cs typeface="Open Sans"/>
              <a:sym typeface="Open Sans"/>
            </a:endParaRPr>
          </a:p>
        </p:txBody>
      </p:sp>
      <p:pic>
        <p:nvPicPr>
          <p:cNvPr id="139" name="Google Shape;139;p5"/>
          <p:cNvPicPr preferRelativeResize="0"/>
          <p:nvPr/>
        </p:nvPicPr>
        <p:blipFill>
          <a:blip r:embed="rId3">
            <a:alphaModFix/>
          </a:blip>
          <a:stretch>
            <a:fillRect/>
          </a:stretch>
        </p:blipFill>
        <p:spPr>
          <a:xfrm>
            <a:off x="5594375" y="1810200"/>
            <a:ext cx="6597624" cy="4059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3"/>
        <p:cNvGrpSpPr/>
        <p:nvPr/>
      </p:nvGrpSpPr>
      <p:grpSpPr>
        <a:xfrm>
          <a:off x="0" y="0"/>
          <a:ext cx="0" cy="0"/>
          <a:chOff x="0" y="0"/>
          <a:chExt cx="0" cy="0"/>
        </a:xfrm>
      </p:grpSpPr>
      <p:sp>
        <p:nvSpPr>
          <p:cNvPr id="144" name="Google Shape;144;p6"/>
          <p:cNvSpPr txBox="1">
            <a:spLocks noGrp="1"/>
          </p:cNvSpPr>
          <p:nvPr>
            <p:ph type="title"/>
          </p:nvPr>
        </p:nvSpPr>
        <p:spPr>
          <a:xfrm>
            <a:off x="0" y="378812"/>
            <a:ext cx="7837714"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Additional Ages filters &amp; revised search results</a:t>
            </a:r>
            <a:endParaRPr>
              <a:solidFill>
                <a:srgbClr val="586F7C"/>
              </a:solidFill>
              <a:latin typeface="Open Sans"/>
              <a:ea typeface="Open Sans"/>
              <a:cs typeface="Open Sans"/>
              <a:sym typeface="Open Sans"/>
            </a:endParaRPr>
          </a:p>
        </p:txBody>
      </p:sp>
      <p:sp>
        <p:nvSpPr>
          <p:cNvPr id="145" name="Google Shape;145;p6"/>
          <p:cNvSpPr txBox="1">
            <a:spLocks noGrp="1"/>
          </p:cNvSpPr>
          <p:nvPr>
            <p:ph type="body" idx="1"/>
          </p:nvPr>
        </p:nvSpPr>
        <p:spPr>
          <a:xfrm>
            <a:off x="0" y="1757225"/>
            <a:ext cx="11054400" cy="4970100"/>
          </a:xfrm>
          <a:prstGeom prst="rect">
            <a:avLst/>
          </a:prstGeom>
          <a:noFill/>
          <a:ln>
            <a:noFill/>
          </a:ln>
        </p:spPr>
        <p:txBody>
          <a:bodyPr spcFirstLastPara="1" wrap="square" lIns="91425" tIns="45700" rIns="91425" bIns="45700" anchor="t" anchorCtr="0">
            <a:noAutofit/>
          </a:bodyPr>
          <a:lstStyle/>
          <a:p>
            <a:pPr marL="361950" lvl="0" indent="-285750" algn="just" rtl="0">
              <a:lnSpc>
                <a:spcPct val="100000"/>
              </a:lnSpc>
              <a:spcBef>
                <a:spcPts val="1000"/>
              </a:spcBef>
              <a:spcAft>
                <a:spcPts val="0"/>
              </a:spcAft>
              <a:buClr>
                <a:schemeClr val="dk1"/>
              </a:buClr>
              <a:buSzPts val="2400"/>
              <a:buChar char="●"/>
            </a:pPr>
            <a:r>
              <a:rPr lang="en-US" sz="2200">
                <a:solidFill>
                  <a:schemeClr val="dk1"/>
                </a:solidFill>
                <a:latin typeface="Open Sans"/>
                <a:ea typeface="Open Sans"/>
                <a:cs typeface="Open Sans"/>
                <a:sym typeface="Open Sans"/>
              </a:rPr>
              <a:t>The two </a:t>
            </a:r>
            <a:r>
              <a:rPr lang="en-US" sz="2200" b="1">
                <a:solidFill>
                  <a:schemeClr val="dk1"/>
                </a:solidFill>
                <a:latin typeface="Open Sans"/>
                <a:ea typeface="Open Sans"/>
                <a:cs typeface="Open Sans"/>
                <a:sym typeface="Open Sans"/>
              </a:rPr>
              <a:t>AGE filters </a:t>
            </a:r>
            <a:r>
              <a:rPr lang="en-US" sz="2200">
                <a:solidFill>
                  <a:schemeClr val="dk1"/>
                </a:solidFill>
                <a:latin typeface="Open Sans"/>
                <a:ea typeface="Open Sans"/>
                <a:cs typeface="Open Sans"/>
                <a:sym typeface="Open Sans"/>
              </a:rPr>
              <a:t>have been added to the filters list in the left column.  </a:t>
            </a:r>
            <a:endParaRPr sz="2200">
              <a:solidFill>
                <a:schemeClr val="dk1"/>
              </a:solidFill>
              <a:latin typeface="Open Sans"/>
              <a:ea typeface="Open Sans"/>
              <a:cs typeface="Open Sans"/>
              <a:sym typeface="Open Sans"/>
            </a:endParaRPr>
          </a:p>
          <a:p>
            <a:pPr marL="361950" lvl="0" indent="-285750" algn="just" rtl="0">
              <a:lnSpc>
                <a:spcPct val="100000"/>
              </a:lnSpc>
              <a:spcBef>
                <a:spcPts val="1000"/>
              </a:spcBef>
              <a:spcAft>
                <a:spcPts val="0"/>
              </a:spcAft>
              <a:buClr>
                <a:schemeClr val="dk1"/>
              </a:buClr>
              <a:buSzPts val="2400"/>
              <a:buChar char="●"/>
            </a:pPr>
            <a:r>
              <a:rPr lang="en-US" sz="2200">
                <a:solidFill>
                  <a:schemeClr val="dk1"/>
                </a:solidFill>
                <a:latin typeface="Open Sans"/>
                <a:ea typeface="Open Sans"/>
                <a:cs typeface="Open Sans"/>
                <a:sym typeface="Open Sans"/>
              </a:rPr>
              <a:t>Click on the boxes to activate them. The new search has 201 results not 1236.</a:t>
            </a:r>
            <a:endParaRPr sz="2200">
              <a:solidFill>
                <a:schemeClr val="dk1"/>
              </a:solidFill>
              <a:latin typeface="Open Sans"/>
              <a:ea typeface="Open Sans"/>
              <a:cs typeface="Open Sans"/>
              <a:sym typeface="Open Sans"/>
            </a:endParaRPr>
          </a:p>
          <a:p>
            <a:pPr marL="361950" lvl="0" indent="-273050" algn="just" rtl="0">
              <a:lnSpc>
                <a:spcPct val="100000"/>
              </a:lnSpc>
              <a:spcBef>
                <a:spcPts val="100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Note the </a:t>
            </a:r>
            <a:r>
              <a:rPr lang="en-US" sz="2200" b="1">
                <a:solidFill>
                  <a:schemeClr val="dk1"/>
                </a:solidFill>
                <a:latin typeface="Open Sans"/>
                <a:ea typeface="Open Sans"/>
                <a:cs typeface="Open Sans"/>
                <a:sym typeface="Open Sans"/>
              </a:rPr>
              <a:t>Reset all filters</a:t>
            </a:r>
            <a:r>
              <a:rPr lang="en-US" sz="2200">
                <a:solidFill>
                  <a:schemeClr val="dk1"/>
                </a:solidFill>
                <a:latin typeface="Open Sans"/>
                <a:ea typeface="Open Sans"/>
                <a:cs typeface="Open Sans"/>
                <a:sym typeface="Open Sans"/>
              </a:rPr>
              <a:t> option - to delete all the filters.</a:t>
            </a:r>
            <a:endParaRPr sz="2200">
              <a:solidFill>
                <a:schemeClr val="dk1"/>
              </a:solidFill>
              <a:latin typeface="Open Sans"/>
              <a:ea typeface="Open Sans"/>
              <a:cs typeface="Open Sans"/>
              <a:sym typeface="Open Sans"/>
            </a:endParaRPr>
          </a:p>
        </p:txBody>
      </p:sp>
      <p:pic>
        <p:nvPicPr>
          <p:cNvPr id="146" name="Google Shape;146;p6" descr="https://lh5.googleusercontent.com/bpBEbZOgUnPsazJqXplIQk4uNOU6O0wXRJvYl3_Eb_oUPShToGboT-TC_MUaSISZZY6od2fZCIRsbFLmsZ2IhoxXmBPH-ibNSNiVUtSyDAeeGc0k-kq-FcZRV8D5_BzKECkMY9k"/>
          <p:cNvPicPr preferRelativeResize="0"/>
          <p:nvPr/>
        </p:nvPicPr>
        <p:blipFill rotWithShape="1">
          <a:blip r:embed="rId3">
            <a:alphaModFix/>
          </a:blip>
          <a:srcRect/>
          <a:stretch/>
        </p:blipFill>
        <p:spPr>
          <a:xfrm>
            <a:off x="1096725" y="3346275"/>
            <a:ext cx="8860975" cy="33811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2280</Words>
  <Application>Microsoft Office PowerPoint</Application>
  <PresentationFormat>Widescreen</PresentationFormat>
  <Paragraphs>229</Paragraphs>
  <Slides>43</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Trebuchet MS</vt:lpstr>
      <vt:lpstr>Noto Sans Symbols</vt:lpstr>
      <vt:lpstr>Open Sans</vt:lpstr>
      <vt:lpstr>Calibri</vt:lpstr>
      <vt:lpstr>Arial</vt:lpstr>
      <vt:lpstr>Gill Sans</vt:lpstr>
      <vt:lpstr>Simple Light</vt:lpstr>
      <vt:lpstr>ADDITIONAL DISCIPLINE-SPECIFIC RESOURCES</vt:lpstr>
      <vt:lpstr>Outline</vt:lpstr>
      <vt:lpstr>Learning objectives</vt:lpstr>
      <vt:lpstr>Introduction </vt:lpstr>
      <vt:lpstr>PubMed</vt:lpstr>
      <vt:lpstr>PubMed basic search</vt:lpstr>
      <vt:lpstr>Initial (Summary) Search Results -  other options</vt:lpstr>
      <vt:lpstr>Default filters &amp; Additional filters options</vt:lpstr>
      <vt:lpstr>Additional Ages filters &amp; revised search results</vt:lpstr>
      <vt:lpstr>PuPuvbb</vt:lpstr>
      <vt:lpstr>Research4Life 360 Link </vt:lpstr>
      <vt:lpstr>Additional options</vt:lpstr>
      <vt:lpstr>Cite and Share (right column)</vt:lpstr>
      <vt:lpstr>Save, Email, Send to options (below Search box)</vt:lpstr>
      <vt:lpstr>Advanced search options</vt:lpstr>
      <vt:lpstr>Advanced search optionsA</vt:lpstr>
      <vt:lpstr>Advanced search options</vt:lpstr>
      <vt:lpstr>Advanced search example</vt:lpstr>
      <vt:lpstr>Advanced search example</vt:lpstr>
      <vt:lpstr>Training Resources -  National Library of Medicine</vt:lpstr>
      <vt:lpstr>Other Research4Life resources</vt:lpstr>
      <vt:lpstr>Databases for discovery</vt:lpstr>
      <vt:lpstr> CABI</vt:lpstr>
      <vt:lpstr>Cumulative Index for Nursing and Allied Health - CINAHL</vt:lpstr>
      <vt:lpstr>IRIS (WHO Digital Publications)</vt:lpstr>
      <vt:lpstr>Joanna Briggs Institute EBP Database</vt:lpstr>
      <vt:lpstr>Reference Sources</vt:lpstr>
      <vt:lpstr>Clinical key</vt:lpstr>
      <vt:lpstr>Cochrane Library</vt:lpstr>
      <vt:lpstr>Essential Evidence Plus</vt:lpstr>
      <vt:lpstr>Oxford Medicine Online</vt:lpstr>
      <vt:lpstr>Internet Resources</vt:lpstr>
      <vt:lpstr>Open Access Biomedical Image Search Engine</vt:lpstr>
      <vt:lpstr>MedlinePlus</vt:lpstr>
      <vt:lpstr>IGO Search Engine and NGO Search Engine</vt:lpstr>
      <vt:lpstr>IGO Search Engine and NGO Search Engine cont.</vt:lpstr>
      <vt:lpstr>Highwire Journals - Free access</vt:lpstr>
      <vt:lpstr>Ghana – UM Collaboration Research Guides: Information resources</vt:lpstr>
      <vt:lpstr>USC Libraries Research Guides</vt:lpstr>
      <vt:lpstr>Mary Couts Bernett Library – Library Guides</vt:lpstr>
      <vt:lpstr>Summary</vt:lpstr>
      <vt:lpstr>You are invited to;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ADDITIONAL DISCIPLINE-SPECIFIC RESOURCES</dc:title>
  <dc:creator>Marcia Mabhula</dc:creator>
  <cp:lastModifiedBy>Rhine,Leonard A</cp:lastModifiedBy>
  <cp:revision>1</cp:revision>
  <dcterms:created xsi:type="dcterms:W3CDTF">2020-02-14T15:04:15Z</dcterms:created>
  <dcterms:modified xsi:type="dcterms:W3CDTF">2020-09-15T02:55:13Z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F7099FAC-14E4-4012-8041-123499850912</vt:lpwstr>
  </property>
  <property fmtid="{D5CDD505-2E9C-101B-9397-08002B2CF9AE}" pid="6" name="ArticulateProjectFull">
    <vt:lpwstr>D:\R4Life\F2F Materials\20200422_M4_L4.1EN.Health Sciences.ppta</vt:lpwstr>
  </property>
</Properties>
</file>