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1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1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media/image67.jpg" ContentType="image/jpg"/>
  <Override PartName="/ppt/media/image68.jpg" ContentType="image/jpg"/>
  <Override PartName="/ppt/media/image74.jpg" ContentType="image/jpg"/>
  <Override PartName="/ppt/media/image75.jpg" ContentType="image/jpg"/>
  <Override PartName="/ppt/media/image76.jpg" ContentType="image/jpg"/>
  <Override PartName="/ppt/media/image77.jpg" ContentType="image/jpg"/>
  <Override PartName="/ppt/media/image79.jpg" ContentType="image/jpg"/>
  <Override PartName="/ppt/media/image81.jpg" ContentType="image/jpg"/>
  <Override PartName="/ppt/media/image82.jpg" ContentType="image/jpg"/>
  <Override PartName="/ppt/media/image83.jpg" ContentType="image/jpg"/>
  <Override PartName="/ppt/media/image84.jpg" ContentType="image/jpg"/>
  <Override PartName="/ppt/media/image85.jpg" ContentType="image/jpg"/>
  <Override PartName="/ppt/media/image86.jpg" ContentType="image/jpg"/>
  <Override PartName="/ppt/media/image87.jpg" ContentType="image/jpg"/>
  <Override PartName="/ppt/media/image88.jpg" ContentType="image/jpg"/>
  <Override PartName="/ppt/media/image89.jpg" ContentType="image/jpg"/>
  <Override PartName="/ppt/media/image90.jpg" ContentType="image/jpg"/>
  <Override PartName="/ppt/media/image100.jpg" ContentType="image/jpg"/>
  <Override PartName="/ppt/media/image102.jpg" ContentType="image/jpg"/>
  <Override PartName="/ppt/media/image103.jpg" ContentType="image/jpg"/>
  <Override PartName="/ppt/media/image104.jpg" ContentType="image/jpg"/>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4"/>
  </p:sldMasterIdLst>
  <p:notesMasterIdLst>
    <p:notesMasterId r:id="rId51"/>
  </p:notesMasterIdLst>
  <p:sldIdLst>
    <p:sldId id="256" r:id="rId5"/>
    <p:sldId id="257" r:id="rId6"/>
    <p:sldId id="258" r:id="rId7"/>
    <p:sldId id="259" r:id="rId8"/>
    <p:sldId id="260" r:id="rId9"/>
    <p:sldId id="261" r:id="rId10"/>
    <p:sldId id="363" r:id="rId11"/>
    <p:sldId id="368" r:id="rId12"/>
    <p:sldId id="370" r:id="rId13"/>
    <p:sldId id="376" r:id="rId14"/>
    <p:sldId id="375" r:id="rId15"/>
    <p:sldId id="378" r:id="rId16"/>
    <p:sldId id="394" r:id="rId17"/>
    <p:sldId id="380" r:id="rId18"/>
    <p:sldId id="381" r:id="rId19"/>
    <p:sldId id="382" r:id="rId20"/>
    <p:sldId id="395" r:id="rId21"/>
    <p:sldId id="390" r:id="rId22"/>
    <p:sldId id="387" r:id="rId23"/>
    <p:sldId id="396" r:id="rId24"/>
    <p:sldId id="366" r:id="rId25"/>
    <p:sldId id="344" r:id="rId26"/>
    <p:sldId id="356" r:id="rId27"/>
    <p:sldId id="397" r:id="rId28"/>
    <p:sldId id="369" r:id="rId29"/>
    <p:sldId id="398" r:id="rId30"/>
    <p:sldId id="399" r:id="rId31"/>
    <p:sldId id="400" r:id="rId32"/>
    <p:sldId id="401" r:id="rId33"/>
    <p:sldId id="402" r:id="rId34"/>
    <p:sldId id="403" r:id="rId35"/>
    <p:sldId id="262" r:id="rId36"/>
    <p:sldId id="263" r:id="rId37"/>
    <p:sldId id="264" r:id="rId38"/>
    <p:sldId id="265" r:id="rId39"/>
    <p:sldId id="266" r:id="rId40"/>
    <p:sldId id="267" r:id="rId41"/>
    <p:sldId id="268" r:id="rId42"/>
    <p:sldId id="269" r:id="rId43"/>
    <p:sldId id="270" r:id="rId44"/>
    <p:sldId id="271" r:id="rId45"/>
    <p:sldId id="272" r:id="rId46"/>
    <p:sldId id="273" r:id="rId47"/>
    <p:sldId id="274" r:id="rId48"/>
    <p:sldId id="275" r:id="rId49"/>
    <p:sldId id="276" r:id="rId5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 Welcome_Kim" id="{00217768-FF7C-B74C-A8FB-DDD9DC832427}">
          <p14:sldIdLst>
            <p14:sldId id="256"/>
            <p14:sldId id="257"/>
            <p14:sldId id="258"/>
            <p14:sldId id="259"/>
            <p14:sldId id="260"/>
            <p14:sldId id="261"/>
          </p14:sldIdLst>
        </p14:section>
        <p14:section name="1.A-C_Reviews_Rob" id="{C6FE98BA-33FD-334D-814B-5DEBD831534E}">
          <p14:sldIdLst>
            <p14:sldId id="363"/>
            <p14:sldId id="368"/>
            <p14:sldId id="370"/>
            <p14:sldId id="376"/>
            <p14:sldId id="375"/>
            <p14:sldId id="378"/>
            <p14:sldId id="394"/>
            <p14:sldId id="380"/>
            <p14:sldId id="381"/>
            <p14:sldId id="382"/>
            <p14:sldId id="395"/>
            <p14:sldId id="390"/>
            <p14:sldId id="387"/>
            <p14:sldId id="396"/>
            <p14:sldId id="366"/>
            <p14:sldId id="344"/>
          </p14:sldIdLst>
        </p14:section>
        <p14:section name="2.A_User review_Andrea" id="{214B97C7-5BC1-664E-9181-3E96A5013A9F}">
          <p14:sldIdLst>
            <p14:sldId id="356"/>
            <p14:sldId id="397"/>
            <p14:sldId id="369"/>
          </p14:sldIdLst>
        </p14:section>
        <p14:section name="2.B_User Experience_Gabriela" id="{96E2B400-C586-2A49-B937-4A88249AAB36}">
          <p14:sldIdLst>
            <p14:sldId id="398"/>
            <p14:sldId id="399"/>
            <p14:sldId id="400"/>
            <p14:sldId id="401"/>
            <p14:sldId id="402"/>
            <p14:sldId id="403"/>
            <p14:sldId id="262"/>
            <p14:sldId id="263"/>
            <p14:sldId id="264"/>
            <p14:sldId id="265"/>
            <p14:sldId id="266"/>
            <p14:sldId id="267"/>
            <p14:sldId id="268"/>
            <p14:sldId id="269"/>
            <p14:sldId id="270"/>
            <p14:sldId id="271"/>
            <p14:sldId id="272"/>
            <p14:sldId id="273"/>
            <p14:sldId id="274"/>
            <p14:sldId id="275"/>
            <p14:sldId id="276"/>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ctoria Ficarra" initials="VF" lastIdx="1" clrIdx="0">
    <p:extLst>
      <p:ext uri="{19B8F6BF-5375-455C-9EA6-DF929625EA0E}">
        <p15:presenceInfo xmlns:p15="http://schemas.microsoft.com/office/powerpoint/2012/main" userId="Victoria Ficarr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D595"/>
    <a:srgbClr val="819C9A"/>
    <a:srgbClr val="547686"/>
    <a:srgbClr val="180B4B"/>
    <a:srgbClr val="B2095A"/>
    <a:srgbClr val="898989"/>
    <a:srgbClr val="9592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A632A4-CB45-48DC-A42B-614275DE72F6}" v="1" dt="2020-07-23T09:58:59.463"/>
    <p1510:client id="{C2232EDD-1BC8-4A2B-AA15-97873D674EF6}" v="5" dt="2020-07-23T08:21:57.255"/>
    <p1510:client id="{C8283FEF-FBB6-4811-A6FE-373F46BF9C58}" v="55" dt="2020-07-23T09:51:37.1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embeddings/oleObject2.bin"/></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1.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'Usage across programmes'!$A$11</c:f>
              <c:strCache>
                <c:ptCount val="1"/>
                <c:pt idx="0">
                  <c:v>Hinari</c:v>
                </c:pt>
              </c:strCache>
            </c:strRef>
          </c:tx>
          <c:spPr>
            <a:solidFill>
              <a:schemeClr val="accent1"/>
            </a:solidFill>
            <a:ln>
              <a:noFill/>
            </a:ln>
            <a:effectLst/>
          </c:spPr>
          <c:invertIfNegative val="0"/>
          <c:cat>
            <c:numRef>
              <c:f>'Usage across programmes'!$B$10:$G$10</c:f>
              <c:numCache>
                <c:formatCode>General</c:formatCode>
                <c:ptCount val="6"/>
                <c:pt idx="0">
                  <c:v>2014</c:v>
                </c:pt>
                <c:pt idx="1">
                  <c:v>2015</c:v>
                </c:pt>
                <c:pt idx="2">
                  <c:v>2016</c:v>
                </c:pt>
                <c:pt idx="3">
                  <c:v>2017</c:v>
                </c:pt>
                <c:pt idx="4">
                  <c:v>2018</c:v>
                </c:pt>
                <c:pt idx="5">
                  <c:v>2019</c:v>
                </c:pt>
              </c:numCache>
            </c:numRef>
          </c:cat>
          <c:val>
            <c:numRef>
              <c:f>'Usage across programmes'!$B$11:$G$11</c:f>
              <c:numCache>
                <c:formatCode>General</c:formatCode>
                <c:ptCount val="6"/>
                <c:pt idx="0">
                  <c:v>1274803</c:v>
                </c:pt>
                <c:pt idx="1">
                  <c:v>1128451</c:v>
                </c:pt>
                <c:pt idx="2">
                  <c:v>867403</c:v>
                </c:pt>
                <c:pt idx="3">
                  <c:v>480637</c:v>
                </c:pt>
                <c:pt idx="4">
                  <c:v>463669</c:v>
                </c:pt>
                <c:pt idx="5">
                  <c:v>403741</c:v>
                </c:pt>
              </c:numCache>
            </c:numRef>
          </c:val>
          <c:extLst>
            <c:ext xmlns:c16="http://schemas.microsoft.com/office/drawing/2014/chart" uri="{C3380CC4-5D6E-409C-BE32-E72D297353CC}">
              <c16:uniqueId val="{00000000-49B6-4239-9209-38B4AB239F81}"/>
            </c:ext>
          </c:extLst>
        </c:ser>
        <c:ser>
          <c:idx val="1"/>
          <c:order val="1"/>
          <c:tx>
            <c:strRef>
              <c:f>'Usage across programmes'!$A$12</c:f>
              <c:strCache>
                <c:ptCount val="1"/>
                <c:pt idx="0">
                  <c:v>AGORA</c:v>
                </c:pt>
              </c:strCache>
            </c:strRef>
          </c:tx>
          <c:spPr>
            <a:solidFill>
              <a:schemeClr val="accent2"/>
            </a:solidFill>
            <a:ln>
              <a:noFill/>
            </a:ln>
            <a:effectLst/>
          </c:spPr>
          <c:invertIfNegative val="0"/>
          <c:cat>
            <c:numRef>
              <c:f>'Usage across programmes'!$B$10:$G$10</c:f>
              <c:numCache>
                <c:formatCode>General</c:formatCode>
                <c:ptCount val="6"/>
                <c:pt idx="0">
                  <c:v>2014</c:v>
                </c:pt>
                <c:pt idx="1">
                  <c:v>2015</c:v>
                </c:pt>
                <c:pt idx="2">
                  <c:v>2016</c:v>
                </c:pt>
                <c:pt idx="3">
                  <c:v>2017</c:v>
                </c:pt>
                <c:pt idx="4">
                  <c:v>2018</c:v>
                </c:pt>
                <c:pt idx="5">
                  <c:v>2019</c:v>
                </c:pt>
              </c:numCache>
            </c:numRef>
          </c:cat>
          <c:val>
            <c:numRef>
              <c:f>'Usage across programmes'!$B$12:$G$12</c:f>
              <c:numCache>
                <c:formatCode>General</c:formatCode>
                <c:ptCount val="6"/>
                <c:pt idx="0">
                  <c:v>82418</c:v>
                </c:pt>
                <c:pt idx="1">
                  <c:v>79037</c:v>
                </c:pt>
                <c:pt idx="2">
                  <c:v>77633</c:v>
                </c:pt>
                <c:pt idx="3">
                  <c:v>71536</c:v>
                </c:pt>
                <c:pt idx="4">
                  <c:v>74862</c:v>
                </c:pt>
                <c:pt idx="5">
                  <c:v>69464</c:v>
                </c:pt>
              </c:numCache>
            </c:numRef>
          </c:val>
          <c:extLst>
            <c:ext xmlns:c16="http://schemas.microsoft.com/office/drawing/2014/chart" uri="{C3380CC4-5D6E-409C-BE32-E72D297353CC}">
              <c16:uniqueId val="{00000001-49B6-4239-9209-38B4AB239F81}"/>
            </c:ext>
          </c:extLst>
        </c:ser>
        <c:ser>
          <c:idx val="2"/>
          <c:order val="2"/>
          <c:tx>
            <c:strRef>
              <c:f>'Usage across programmes'!$A$13</c:f>
              <c:strCache>
                <c:ptCount val="1"/>
                <c:pt idx="0">
                  <c:v>OARE</c:v>
                </c:pt>
              </c:strCache>
            </c:strRef>
          </c:tx>
          <c:spPr>
            <a:solidFill>
              <a:schemeClr val="accent3"/>
            </a:solidFill>
            <a:ln>
              <a:noFill/>
            </a:ln>
            <a:effectLst/>
          </c:spPr>
          <c:invertIfNegative val="0"/>
          <c:cat>
            <c:numRef>
              <c:f>'Usage across programmes'!$B$10:$G$10</c:f>
              <c:numCache>
                <c:formatCode>General</c:formatCode>
                <c:ptCount val="6"/>
                <c:pt idx="0">
                  <c:v>2014</c:v>
                </c:pt>
                <c:pt idx="1">
                  <c:v>2015</c:v>
                </c:pt>
                <c:pt idx="2">
                  <c:v>2016</c:v>
                </c:pt>
                <c:pt idx="3">
                  <c:v>2017</c:v>
                </c:pt>
                <c:pt idx="4">
                  <c:v>2018</c:v>
                </c:pt>
                <c:pt idx="5">
                  <c:v>2019</c:v>
                </c:pt>
              </c:numCache>
            </c:numRef>
          </c:cat>
          <c:val>
            <c:numRef>
              <c:f>'Usage across programmes'!$B$13:$G$13</c:f>
              <c:numCache>
                <c:formatCode>General</c:formatCode>
                <c:ptCount val="6"/>
                <c:pt idx="0">
                  <c:v>71258</c:v>
                </c:pt>
                <c:pt idx="1">
                  <c:v>80966</c:v>
                </c:pt>
                <c:pt idx="2">
                  <c:v>58851</c:v>
                </c:pt>
                <c:pt idx="3">
                  <c:v>33627</c:v>
                </c:pt>
                <c:pt idx="4">
                  <c:v>34964</c:v>
                </c:pt>
                <c:pt idx="5">
                  <c:v>31316</c:v>
                </c:pt>
              </c:numCache>
            </c:numRef>
          </c:val>
          <c:extLst>
            <c:ext xmlns:c16="http://schemas.microsoft.com/office/drawing/2014/chart" uri="{C3380CC4-5D6E-409C-BE32-E72D297353CC}">
              <c16:uniqueId val="{00000002-49B6-4239-9209-38B4AB239F81}"/>
            </c:ext>
          </c:extLst>
        </c:ser>
        <c:ser>
          <c:idx val="3"/>
          <c:order val="3"/>
          <c:tx>
            <c:strRef>
              <c:f>'Usage across programmes'!$A$14</c:f>
              <c:strCache>
                <c:ptCount val="1"/>
                <c:pt idx="0">
                  <c:v>ARDI</c:v>
                </c:pt>
              </c:strCache>
            </c:strRef>
          </c:tx>
          <c:spPr>
            <a:solidFill>
              <a:schemeClr val="accent4"/>
            </a:solidFill>
            <a:ln>
              <a:noFill/>
            </a:ln>
            <a:effectLst/>
          </c:spPr>
          <c:invertIfNegative val="0"/>
          <c:cat>
            <c:numRef>
              <c:f>'Usage across programmes'!$B$10:$G$10</c:f>
              <c:numCache>
                <c:formatCode>General</c:formatCode>
                <c:ptCount val="6"/>
                <c:pt idx="0">
                  <c:v>2014</c:v>
                </c:pt>
                <c:pt idx="1">
                  <c:v>2015</c:v>
                </c:pt>
                <c:pt idx="2">
                  <c:v>2016</c:v>
                </c:pt>
                <c:pt idx="3">
                  <c:v>2017</c:v>
                </c:pt>
                <c:pt idx="4">
                  <c:v>2018</c:v>
                </c:pt>
                <c:pt idx="5">
                  <c:v>2019</c:v>
                </c:pt>
              </c:numCache>
            </c:numRef>
          </c:cat>
          <c:val>
            <c:numRef>
              <c:f>'Usage across programmes'!$B$14:$G$14</c:f>
              <c:numCache>
                <c:formatCode>General</c:formatCode>
                <c:ptCount val="6"/>
                <c:pt idx="0">
                  <c:v>3858</c:v>
                </c:pt>
                <c:pt idx="1">
                  <c:v>7119</c:v>
                </c:pt>
                <c:pt idx="2">
                  <c:v>7490</c:v>
                </c:pt>
                <c:pt idx="3">
                  <c:v>14749</c:v>
                </c:pt>
                <c:pt idx="4">
                  <c:v>26943</c:v>
                </c:pt>
                <c:pt idx="5">
                  <c:v>32919</c:v>
                </c:pt>
              </c:numCache>
            </c:numRef>
          </c:val>
          <c:extLst>
            <c:ext xmlns:c16="http://schemas.microsoft.com/office/drawing/2014/chart" uri="{C3380CC4-5D6E-409C-BE32-E72D297353CC}">
              <c16:uniqueId val="{00000003-49B6-4239-9209-38B4AB239F81}"/>
            </c:ext>
          </c:extLst>
        </c:ser>
        <c:ser>
          <c:idx val="4"/>
          <c:order val="4"/>
          <c:tx>
            <c:strRef>
              <c:f>'Usage across programmes'!$A$15</c:f>
              <c:strCache>
                <c:ptCount val="1"/>
                <c:pt idx="0">
                  <c:v>GOALI</c:v>
                </c:pt>
              </c:strCache>
            </c:strRef>
          </c:tx>
          <c:spPr>
            <a:solidFill>
              <a:schemeClr val="accent5"/>
            </a:solidFill>
            <a:ln>
              <a:noFill/>
            </a:ln>
            <a:effectLst/>
          </c:spPr>
          <c:invertIfNegative val="0"/>
          <c:cat>
            <c:numRef>
              <c:f>'Usage across programmes'!$B$10:$G$10</c:f>
              <c:numCache>
                <c:formatCode>General</c:formatCode>
                <c:ptCount val="6"/>
                <c:pt idx="0">
                  <c:v>2014</c:v>
                </c:pt>
                <c:pt idx="1">
                  <c:v>2015</c:v>
                </c:pt>
                <c:pt idx="2">
                  <c:v>2016</c:v>
                </c:pt>
                <c:pt idx="3">
                  <c:v>2017</c:v>
                </c:pt>
                <c:pt idx="4">
                  <c:v>2018</c:v>
                </c:pt>
                <c:pt idx="5">
                  <c:v>2019</c:v>
                </c:pt>
              </c:numCache>
            </c:numRef>
          </c:cat>
          <c:val>
            <c:numRef>
              <c:f>'Usage across programmes'!$B$15:$G$15</c:f>
              <c:numCache>
                <c:formatCode>General</c:formatCode>
                <c:ptCount val="6"/>
                <c:pt idx="0">
                  <c:v>0</c:v>
                </c:pt>
                <c:pt idx="1">
                  <c:v>0</c:v>
                </c:pt>
                <c:pt idx="2">
                  <c:v>0</c:v>
                </c:pt>
                <c:pt idx="3">
                  <c:v>0</c:v>
                </c:pt>
                <c:pt idx="4">
                  <c:v>10641</c:v>
                </c:pt>
                <c:pt idx="5">
                  <c:v>14619</c:v>
                </c:pt>
              </c:numCache>
            </c:numRef>
          </c:val>
          <c:extLst>
            <c:ext xmlns:c16="http://schemas.microsoft.com/office/drawing/2014/chart" uri="{C3380CC4-5D6E-409C-BE32-E72D297353CC}">
              <c16:uniqueId val="{00000004-49B6-4239-9209-38B4AB239F81}"/>
            </c:ext>
          </c:extLst>
        </c:ser>
        <c:dLbls>
          <c:showLegendKey val="0"/>
          <c:showVal val="0"/>
          <c:showCatName val="0"/>
          <c:showSerName val="0"/>
          <c:showPercent val="0"/>
          <c:showBubbleSize val="0"/>
        </c:dLbls>
        <c:gapWidth val="219"/>
        <c:overlap val="100"/>
        <c:axId val="491559872"/>
        <c:axId val="491560200"/>
      </c:barChart>
      <c:catAx>
        <c:axId val="491559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NL"/>
          </a:p>
        </c:txPr>
        <c:crossAx val="491560200"/>
        <c:crosses val="autoZero"/>
        <c:auto val="1"/>
        <c:lblAlgn val="ctr"/>
        <c:lblOffset val="100"/>
        <c:noMultiLvlLbl val="0"/>
      </c:catAx>
      <c:valAx>
        <c:axId val="4915602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Number</a:t>
                </a:r>
                <a:r>
                  <a:rPr lang="en-GB" baseline="0"/>
                  <a:t> of logins (Millions)</a:t>
                </a:r>
                <a:endParaRPr lang="en-GB"/>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NL"/>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NL"/>
          </a:p>
        </c:txPr>
        <c:crossAx val="491559872"/>
        <c:crosses val="autoZero"/>
        <c:crossBetween val="between"/>
        <c:dispUnits>
          <c:builtInUnit val="millions"/>
        </c:dispUnits>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N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NL"/>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'pivot combined'!$G$4</c:f>
              <c:strCache>
                <c:ptCount val="1"/>
                <c:pt idx="0">
                  <c:v>Guest</c:v>
                </c:pt>
              </c:strCache>
            </c:strRef>
          </c:tx>
          <c:spPr>
            <a:solidFill>
              <a:schemeClr val="accent1"/>
            </a:solidFill>
            <a:ln>
              <a:noFill/>
            </a:ln>
            <a:effectLst/>
          </c:spPr>
          <c:invertIfNegative val="0"/>
          <c:cat>
            <c:strRef>
              <c:f>'pivot combined'!$F$5:$F$9</c:f>
              <c:strCache>
                <c:ptCount val="5"/>
                <c:pt idx="0">
                  <c:v>2015</c:v>
                </c:pt>
                <c:pt idx="1">
                  <c:v>2016</c:v>
                </c:pt>
                <c:pt idx="2">
                  <c:v>2017</c:v>
                </c:pt>
                <c:pt idx="3">
                  <c:v>2018</c:v>
                </c:pt>
                <c:pt idx="4">
                  <c:v>2019</c:v>
                </c:pt>
              </c:strCache>
            </c:strRef>
          </c:cat>
          <c:val>
            <c:numRef>
              <c:f>'pivot combined'!$G$5:$G$9</c:f>
              <c:numCache>
                <c:formatCode>_-* #,##0_-;\-* #,##0_-;_-* "-"??_-;_-@_-</c:formatCode>
                <c:ptCount val="5"/>
                <c:pt idx="0">
                  <c:v>4859049</c:v>
                </c:pt>
                <c:pt idx="1">
                  <c:v>8990056</c:v>
                </c:pt>
                <c:pt idx="2">
                  <c:v>16306520</c:v>
                </c:pt>
                <c:pt idx="3">
                  <c:v>29035298</c:v>
                </c:pt>
                <c:pt idx="4">
                  <c:v>25357901</c:v>
                </c:pt>
              </c:numCache>
            </c:numRef>
          </c:val>
          <c:extLst>
            <c:ext xmlns:c16="http://schemas.microsoft.com/office/drawing/2014/chart" uri="{C3380CC4-5D6E-409C-BE32-E72D297353CC}">
              <c16:uniqueId val="{00000000-73A1-4D95-8077-E252B938D53C}"/>
            </c:ext>
          </c:extLst>
        </c:ser>
        <c:ser>
          <c:idx val="1"/>
          <c:order val="1"/>
          <c:tx>
            <c:strRef>
              <c:f>'pivot combined'!$H$4</c:f>
              <c:strCache>
                <c:ptCount val="1"/>
                <c:pt idx="0">
                  <c:v>R4L</c:v>
                </c:pt>
              </c:strCache>
            </c:strRef>
          </c:tx>
          <c:spPr>
            <a:solidFill>
              <a:schemeClr val="accent2"/>
            </a:solidFill>
            <a:ln>
              <a:noFill/>
            </a:ln>
            <a:effectLst/>
          </c:spPr>
          <c:invertIfNegative val="0"/>
          <c:cat>
            <c:strRef>
              <c:f>'pivot combined'!$F$5:$F$9</c:f>
              <c:strCache>
                <c:ptCount val="5"/>
                <c:pt idx="0">
                  <c:v>2015</c:v>
                </c:pt>
                <c:pt idx="1">
                  <c:v>2016</c:v>
                </c:pt>
                <c:pt idx="2">
                  <c:v>2017</c:v>
                </c:pt>
                <c:pt idx="3">
                  <c:v>2018</c:v>
                </c:pt>
                <c:pt idx="4">
                  <c:v>2019</c:v>
                </c:pt>
              </c:strCache>
            </c:strRef>
          </c:cat>
          <c:val>
            <c:numRef>
              <c:f>'pivot combined'!$H$5:$H$9</c:f>
              <c:numCache>
                <c:formatCode>_-* #,##0_-;\-* #,##0_-;_-* "-"??_-;_-@_-</c:formatCode>
                <c:ptCount val="5"/>
                <c:pt idx="0">
                  <c:v>3085484</c:v>
                </c:pt>
                <c:pt idx="1">
                  <c:v>2452142</c:v>
                </c:pt>
                <c:pt idx="2">
                  <c:v>1322023</c:v>
                </c:pt>
                <c:pt idx="3">
                  <c:v>1134430</c:v>
                </c:pt>
                <c:pt idx="4">
                  <c:v>825096</c:v>
                </c:pt>
              </c:numCache>
            </c:numRef>
          </c:val>
          <c:extLst>
            <c:ext xmlns:c16="http://schemas.microsoft.com/office/drawing/2014/chart" uri="{C3380CC4-5D6E-409C-BE32-E72D297353CC}">
              <c16:uniqueId val="{00000001-73A1-4D95-8077-E252B938D53C}"/>
            </c:ext>
          </c:extLst>
        </c:ser>
        <c:dLbls>
          <c:showLegendKey val="0"/>
          <c:showVal val="0"/>
          <c:showCatName val="0"/>
          <c:showSerName val="0"/>
          <c:showPercent val="0"/>
          <c:showBubbleSize val="0"/>
        </c:dLbls>
        <c:gapWidth val="150"/>
        <c:overlap val="100"/>
        <c:axId val="445052000"/>
        <c:axId val="444714624"/>
      </c:barChart>
      <c:catAx>
        <c:axId val="445052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NL"/>
          </a:p>
        </c:txPr>
        <c:crossAx val="444714624"/>
        <c:crosses val="autoZero"/>
        <c:auto val="1"/>
        <c:lblAlgn val="ctr"/>
        <c:lblOffset val="100"/>
        <c:noMultiLvlLbl val="0"/>
      </c:catAx>
      <c:valAx>
        <c:axId val="444714624"/>
        <c:scaling>
          <c:orientation val="minMax"/>
        </c:scaling>
        <c:delete val="0"/>
        <c:axPos val="l"/>
        <c:majorGridlines>
          <c:spPr>
            <a:ln w="9525" cap="flat" cmpd="sng" algn="ctr">
              <a:solidFill>
                <a:schemeClr val="tx1">
                  <a:lumMod val="15000"/>
                  <a:lumOff val="85000"/>
                </a:schemeClr>
              </a:solidFill>
              <a:round/>
            </a:ln>
            <a:effectLst/>
          </c:spPr>
        </c:majorGridlines>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NL"/>
          </a:p>
        </c:txPr>
        <c:crossAx val="445052000"/>
        <c:crosses val="autoZero"/>
        <c:crossBetween val="between"/>
        <c:dispUnits>
          <c:builtInUnit val="millions"/>
          <c:dispUnitsLbl>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NL"/>
              </a:p>
            </c:txPr>
          </c:dispUnitsLbl>
        </c:dispUnits>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N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NL"/>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'Mobile access'!$H$41</c:f>
              <c:strCache>
                <c:ptCount val="1"/>
                <c:pt idx="0">
                  <c:v>Publishers (n=37)</c:v>
                </c:pt>
              </c:strCache>
            </c:strRef>
          </c:tx>
          <c:spPr>
            <a:solidFill>
              <a:schemeClr val="accent1"/>
            </a:solidFill>
            <a:ln>
              <a:noFill/>
            </a:ln>
            <a:effectLst/>
          </c:spPr>
          <c:invertIfNegative val="0"/>
          <c:cat>
            <c:strRef>
              <c:f>'Mobile access'!$G$42:$G$46</c:f>
              <c:strCache>
                <c:ptCount val="5"/>
                <c:pt idx="0">
                  <c:v>Strongly disagree</c:v>
                </c:pt>
                <c:pt idx="1">
                  <c:v>Disagree</c:v>
                </c:pt>
                <c:pt idx="2">
                  <c:v>Neither agree nor disagree</c:v>
                </c:pt>
                <c:pt idx="3">
                  <c:v>Agree</c:v>
                </c:pt>
                <c:pt idx="4">
                  <c:v>Strongly agree</c:v>
                </c:pt>
              </c:strCache>
            </c:strRef>
          </c:cat>
          <c:val>
            <c:numRef>
              <c:f>'Mobile access'!$H$42:$H$46</c:f>
              <c:numCache>
                <c:formatCode>0%</c:formatCode>
                <c:ptCount val="5"/>
                <c:pt idx="0">
                  <c:v>0</c:v>
                </c:pt>
                <c:pt idx="1">
                  <c:v>0.08</c:v>
                </c:pt>
                <c:pt idx="2">
                  <c:v>0.7</c:v>
                </c:pt>
                <c:pt idx="3">
                  <c:v>0.11</c:v>
                </c:pt>
                <c:pt idx="4">
                  <c:v>0.05</c:v>
                </c:pt>
              </c:numCache>
            </c:numRef>
          </c:val>
          <c:extLst>
            <c:ext xmlns:c16="http://schemas.microsoft.com/office/drawing/2014/chart" uri="{C3380CC4-5D6E-409C-BE32-E72D297353CC}">
              <c16:uniqueId val="{00000000-03E7-4A2C-BC96-E6110339FECA}"/>
            </c:ext>
          </c:extLst>
        </c:ser>
        <c:ser>
          <c:idx val="1"/>
          <c:order val="1"/>
          <c:tx>
            <c:strRef>
              <c:f>'Mobile access'!$I$41</c:f>
              <c:strCache>
                <c:ptCount val="1"/>
                <c:pt idx="0">
                  <c:v>Other partners (n=8)</c:v>
                </c:pt>
              </c:strCache>
            </c:strRef>
          </c:tx>
          <c:spPr>
            <a:solidFill>
              <a:schemeClr val="accent2"/>
            </a:solidFill>
            <a:ln>
              <a:noFill/>
            </a:ln>
            <a:effectLst/>
          </c:spPr>
          <c:invertIfNegative val="0"/>
          <c:cat>
            <c:strRef>
              <c:f>'Mobile access'!$G$42:$G$46</c:f>
              <c:strCache>
                <c:ptCount val="5"/>
                <c:pt idx="0">
                  <c:v>Strongly disagree</c:v>
                </c:pt>
                <c:pt idx="1">
                  <c:v>Disagree</c:v>
                </c:pt>
                <c:pt idx="2">
                  <c:v>Neither agree nor disagree</c:v>
                </c:pt>
                <c:pt idx="3">
                  <c:v>Agree</c:v>
                </c:pt>
                <c:pt idx="4">
                  <c:v>Strongly agree</c:v>
                </c:pt>
              </c:strCache>
            </c:strRef>
          </c:cat>
          <c:val>
            <c:numRef>
              <c:f>'Mobile access'!$I$42:$I$46</c:f>
              <c:numCache>
                <c:formatCode>0%</c:formatCode>
                <c:ptCount val="5"/>
                <c:pt idx="0">
                  <c:v>0.13</c:v>
                </c:pt>
                <c:pt idx="1">
                  <c:v>0.38</c:v>
                </c:pt>
                <c:pt idx="2">
                  <c:v>0.25</c:v>
                </c:pt>
                <c:pt idx="3">
                  <c:v>0.25</c:v>
                </c:pt>
                <c:pt idx="4">
                  <c:v>0</c:v>
                </c:pt>
              </c:numCache>
            </c:numRef>
          </c:val>
          <c:extLst>
            <c:ext xmlns:c16="http://schemas.microsoft.com/office/drawing/2014/chart" uri="{C3380CC4-5D6E-409C-BE32-E72D297353CC}">
              <c16:uniqueId val="{00000001-03E7-4A2C-BC96-E6110339FECA}"/>
            </c:ext>
          </c:extLst>
        </c:ser>
        <c:dLbls>
          <c:showLegendKey val="0"/>
          <c:showVal val="0"/>
          <c:showCatName val="0"/>
          <c:showSerName val="0"/>
          <c:showPercent val="0"/>
          <c:showBubbleSize val="0"/>
        </c:dLbls>
        <c:gapWidth val="219"/>
        <c:overlap val="-27"/>
        <c:axId val="792635888"/>
        <c:axId val="728565168"/>
      </c:barChart>
      <c:catAx>
        <c:axId val="792635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NL"/>
          </a:p>
        </c:txPr>
        <c:crossAx val="728565168"/>
        <c:crosses val="autoZero"/>
        <c:auto val="1"/>
        <c:lblAlgn val="ctr"/>
        <c:lblOffset val="100"/>
        <c:noMultiLvlLbl val="0"/>
      </c:catAx>
      <c:valAx>
        <c:axId val="7285651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Percentage of responses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NL"/>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NL"/>
          </a:p>
        </c:txPr>
        <c:crossAx val="7926358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N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000"/>
      </a:pPr>
      <a:endParaRPr lang="en-NL"/>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'Open Access'!$C$39</c:f>
              <c:strCache>
                <c:ptCount val="1"/>
                <c:pt idx="0">
                  <c:v>Publishers (n=33)</c:v>
                </c:pt>
              </c:strCache>
            </c:strRef>
          </c:tx>
          <c:spPr>
            <a:solidFill>
              <a:schemeClr val="accent1"/>
            </a:solidFill>
            <a:ln>
              <a:noFill/>
            </a:ln>
            <a:effectLst/>
          </c:spPr>
          <c:invertIfNegative val="0"/>
          <c:cat>
            <c:strRef>
              <c:f>'Open Access'!$B$40:$B$42</c:f>
              <c:strCache>
                <c:ptCount val="3"/>
                <c:pt idx="0">
                  <c:v>High risk</c:v>
                </c:pt>
                <c:pt idx="1">
                  <c:v>Medium risk</c:v>
                </c:pt>
                <c:pt idx="2">
                  <c:v>Low risk</c:v>
                </c:pt>
              </c:strCache>
            </c:strRef>
          </c:cat>
          <c:val>
            <c:numRef>
              <c:f>'Open Access'!$C$40:$C$42</c:f>
              <c:numCache>
                <c:formatCode>0%</c:formatCode>
                <c:ptCount val="3"/>
                <c:pt idx="0">
                  <c:v>0.30303030303030304</c:v>
                </c:pt>
                <c:pt idx="1">
                  <c:v>0.33333333333333331</c:v>
                </c:pt>
                <c:pt idx="2">
                  <c:v>0.36363636363636365</c:v>
                </c:pt>
              </c:numCache>
            </c:numRef>
          </c:val>
          <c:extLst>
            <c:ext xmlns:c16="http://schemas.microsoft.com/office/drawing/2014/chart" uri="{C3380CC4-5D6E-409C-BE32-E72D297353CC}">
              <c16:uniqueId val="{00000000-642B-4EF3-BC14-1782C8845F64}"/>
            </c:ext>
          </c:extLst>
        </c:ser>
        <c:ser>
          <c:idx val="1"/>
          <c:order val="1"/>
          <c:tx>
            <c:strRef>
              <c:f>'Open Access'!$D$39</c:f>
              <c:strCache>
                <c:ptCount val="1"/>
                <c:pt idx="0">
                  <c:v>Other partners (n=8)</c:v>
                </c:pt>
              </c:strCache>
            </c:strRef>
          </c:tx>
          <c:spPr>
            <a:solidFill>
              <a:schemeClr val="accent2"/>
            </a:solidFill>
            <a:ln>
              <a:noFill/>
            </a:ln>
            <a:effectLst/>
          </c:spPr>
          <c:invertIfNegative val="0"/>
          <c:cat>
            <c:strRef>
              <c:f>'Open Access'!$B$40:$B$42</c:f>
              <c:strCache>
                <c:ptCount val="3"/>
                <c:pt idx="0">
                  <c:v>High risk</c:v>
                </c:pt>
                <c:pt idx="1">
                  <c:v>Medium risk</c:v>
                </c:pt>
                <c:pt idx="2">
                  <c:v>Low risk</c:v>
                </c:pt>
              </c:strCache>
            </c:strRef>
          </c:cat>
          <c:val>
            <c:numRef>
              <c:f>'Open Access'!$D$40:$D$42</c:f>
              <c:numCache>
                <c:formatCode>0%</c:formatCode>
                <c:ptCount val="3"/>
                <c:pt idx="0">
                  <c:v>0.125</c:v>
                </c:pt>
                <c:pt idx="1">
                  <c:v>0.5</c:v>
                </c:pt>
                <c:pt idx="2">
                  <c:v>0.375</c:v>
                </c:pt>
              </c:numCache>
            </c:numRef>
          </c:val>
          <c:extLst>
            <c:ext xmlns:c16="http://schemas.microsoft.com/office/drawing/2014/chart" uri="{C3380CC4-5D6E-409C-BE32-E72D297353CC}">
              <c16:uniqueId val="{00000001-642B-4EF3-BC14-1782C8845F64}"/>
            </c:ext>
          </c:extLst>
        </c:ser>
        <c:dLbls>
          <c:showLegendKey val="0"/>
          <c:showVal val="0"/>
          <c:showCatName val="0"/>
          <c:showSerName val="0"/>
          <c:showPercent val="0"/>
          <c:showBubbleSize val="0"/>
        </c:dLbls>
        <c:gapWidth val="219"/>
        <c:overlap val="-27"/>
        <c:axId val="1450849984"/>
        <c:axId val="1366864352"/>
      </c:barChart>
      <c:catAx>
        <c:axId val="1450849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NL"/>
          </a:p>
        </c:txPr>
        <c:crossAx val="1366864352"/>
        <c:crosses val="autoZero"/>
        <c:auto val="1"/>
        <c:lblAlgn val="ctr"/>
        <c:lblOffset val="100"/>
        <c:noMultiLvlLbl val="0"/>
      </c:catAx>
      <c:valAx>
        <c:axId val="13668643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Percentage of responses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NL"/>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NL"/>
          </a:p>
        </c:txPr>
        <c:crossAx val="14508499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NL"/>
        </a:p>
      </c:txPr>
    </c:legend>
    <c:plotVisOnly val="1"/>
    <c:dispBlanksAs val="gap"/>
    <c:showDLblsOverMax val="0"/>
  </c:chart>
  <c:spPr>
    <a:solidFill>
      <a:schemeClr val="bg1"/>
    </a:solidFill>
    <a:ln w="9525" cap="flat" cmpd="sng" algn="ctr">
      <a:noFill/>
      <a:round/>
    </a:ln>
    <a:effectLst/>
  </c:spPr>
  <c:txPr>
    <a:bodyPr/>
    <a:lstStyle/>
    <a:p>
      <a:pPr>
        <a:defRPr sz="1000"/>
      </a:pPr>
      <a:endParaRPr lang="en-NL"/>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Sheet1!$A$12</c:f>
              <c:strCache>
                <c:ptCount val="1"/>
                <c:pt idx="0">
                  <c:v>Total number of logins</c:v>
                </c:pt>
              </c:strCache>
            </c:strRef>
          </c:tx>
          <c:spPr>
            <a:solidFill>
              <a:schemeClr val="accent1"/>
            </a:solidFill>
            <a:ln>
              <a:noFill/>
            </a:ln>
            <a:effectLst/>
          </c:spPr>
          <c:invertIfNegative val="0"/>
          <c:cat>
            <c:numRef>
              <c:f>Sheet1!$B$11:$C$11</c:f>
              <c:numCache>
                <c:formatCode>General</c:formatCode>
                <c:ptCount val="2"/>
                <c:pt idx="0">
                  <c:v>2015</c:v>
                </c:pt>
                <c:pt idx="1">
                  <c:v>2019</c:v>
                </c:pt>
              </c:numCache>
            </c:numRef>
          </c:cat>
          <c:val>
            <c:numRef>
              <c:f>Sheet1!$B$12:$C$12</c:f>
              <c:numCache>
                <c:formatCode>General</c:formatCode>
                <c:ptCount val="2"/>
                <c:pt idx="0">
                  <c:v>1295573</c:v>
                </c:pt>
                <c:pt idx="1">
                  <c:v>552059</c:v>
                </c:pt>
              </c:numCache>
            </c:numRef>
          </c:val>
          <c:extLst>
            <c:ext xmlns:c16="http://schemas.microsoft.com/office/drawing/2014/chart" uri="{C3380CC4-5D6E-409C-BE32-E72D297353CC}">
              <c16:uniqueId val="{00000000-9244-4B10-8E9B-B982B4EBE443}"/>
            </c:ext>
          </c:extLst>
        </c:ser>
        <c:dLbls>
          <c:showLegendKey val="0"/>
          <c:showVal val="0"/>
          <c:showCatName val="0"/>
          <c:showSerName val="0"/>
          <c:showPercent val="0"/>
          <c:showBubbleSize val="0"/>
        </c:dLbls>
        <c:gapWidth val="219"/>
        <c:overlap val="-27"/>
        <c:axId val="391390176"/>
        <c:axId val="399230144"/>
      </c:barChart>
      <c:lineChart>
        <c:grouping val="standard"/>
        <c:varyColors val="0"/>
        <c:ser>
          <c:idx val="1"/>
          <c:order val="1"/>
          <c:tx>
            <c:strRef>
              <c:f>Sheet1!$A$13</c:f>
              <c:strCache>
                <c:ptCount val="1"/>
                <c:pt idx="0">
                  <c:v>Cost per login</c:v>
                </c:pt>
              </c:strCache>
            </c:strRef>
          </c:tx>
          <c:spPr>
            <a:ln w="28575" cap="rnd">
              <a:solidFill>
                <a:schemeClr val="accent2"/>
              </a:solidFill>
              <a:round/>
            </a:ln>
            <a:effectLst/>
          </c:spPr>
          <c:marker>
            <c:symbol val="none"/>
          </c:marker>
          <c:cat>
            <c:numRef>
              <c:f>Sheet1!$B$11:$C$11</c:f>
              <c:numCache>
                <c:formatCode>General</c:formatCode>
                <c:ptCount val="2"/>
                <c:pt idx="0">
                  <c:v>2015</c:v>
                </c:pt>
                <c:pt idx="1">
                  <c:v>2019</c:v>
                </c:pt>
              </c:numCache>
            </c:numRef>
          </c:cat>
          <c:val>
            <c:numRef>
              <c:f>Sheet1!$B$13:$C$13</c:f>
              <c:numCache>
                <c:formatCode>General</c:formatCode>
                <c:ptCount val="2"/>
                <c:pt idx="0">
                  <c:v>2.1612058911385157</c:v>
                </c:pt>
                <c:pt idx="1">
                  <c:v>5.7004776663363881</c:v>
                </c:pt>
              </c:numCache>
            </c:numRef>
          </c:val>
          <c:smooth val="0"/>
          <c:extLst>
            <c:ext xmlns:c16="http://schemas.microsoft.com/office/drawing/2014/chart" uri="{C3380CC4-5D6E-409C-BE32-E72D297353CC}">
              <c16:uniqueId val="{00000001-9244-4B10-8E9B-B982B4EBE443}"/>
            </c:ext>
          </c:extLst>
        </c:ser>
        <c:dLbls>
          <c:showLegendKey val="0"/>
          <c:showVal val="0"/>
          <c:showCatName val="0"/>
          <c:showSerName val="0"/>
          <c:showPercent val="0"/>
          <c:showBubbleSize val="0"/>
        </c:dLbls>
        <c:marker val="1"/>
        <c:smooth val="0"/>
        <c:axId val="333670400"/>
        <c:axId val="399229728"/>
      </c:lineChart>
      <c:catAx>
        <c:axId val="391390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NL"/>
          </a:p>
        </c:txPr>
        <c:crossAx val="399230144"/>
        <c:crosses val="autoZero"/>
        <c:auto val="1"/>
        <c:lblAlgn val="ctr"/>
        <c:lblOffset val="100"/>
        <c:noMultiLvlLbl val="0"/>
      </c:catAx>
      <c:valAx>
        <c:axId val="3992301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Number</a:t>
                </a:r>
                <a:r>
                  <a:rPr lang="en-GB" baseline="0"/>
                  <a:t> of total logins (Millions)</a:t>
                </a:r>
                <a:endParaRPr lang="en-GB"/>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NL"/>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NL"/>
          </a:p>
        </c:txPr>
        <c:crossAx val="391390176"/>
        <c:crosses val="autoZero"/>
        <c:crossBetween val="between"/>
        <c:dispUnits>
          <c:builtInUnit val="millions"/>
        </c:dispUnits>
      </c:valAx>
      <c:valAx>
        <c:axId val="399229728"/>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Cost</a:t>
                </a:r>
                <a:r>
                  <a:rPr lang="en-GB" baseline="0"/>
                  <a:t> per login ($)</a:t>
                </a:r>
                <a:endParaRPr lang="en-GB"/>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NL"/>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NL"/>
          </a:p>
        </c:txPr>
        <c:crossAx val="333670400"/>
        <c:crosses val="max"/>
        <c:crossBetween val="between"/>
      </c:valAx>
      <c:catAx>
        <c:axId val="333670400"/>
        <c:scaling>
          <c:orientation val="minMax"/>
        </c:scaling>
        <c:delete val="1"/>
        <c:axPos val="b"/>
        <c:numFmt formatCode="General" sourceLinked="1"/>
        <c:majorTickMark val="out"/>
        <c:minorTickMark val="none"/>
        <c:tickLblPos val="nextTo"/>
        <c:crossAx val="39922972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N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NL"/>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1D6D49-CC09-49C7-953E-C317385F8278}" type="datetimeFigureOut">
              <a:rPr lang="en-GB" smtClean="0"/>
              <a:t>29/07/2020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6EC805-AC9E-4570-8065-BE88FFA118EF}" type="slidenum">
              <a:rPr lang="en-GB" smtClean="0"/>
              <a:t>‹#›</a:t>
            </a:fld>
            <a:endParaRPr lang="en-GB"/>
          </a:p>
        </p:txBody>
      </p:sp>
    </p:spTree>
    <p:extLst>
      <p:ext uri="{BB962C8B-B14F-4D97-AF65-F5344CB8AC3E}">
        <p14:creationId xmlns:p14="http://schemas.microsoft.com/office/powerpoint/2010/main" val="3296281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theoryofchange.org/what-is-theory-of-change/"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www.managingforimpact.org/tool/theory-change"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ipd.co.uk/knowledge/strategy/organisational-development/pestle-analysis-factsheet"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Google Shape;4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 name="Google Shape;4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47" name="Google Shape;4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a:t>
            </a:fld>
            <a:endParaRPr/>
          </a:p>
        </p:txBody>
      </p:sp>
    </p:spTree>
    <p:extLst>
      <p:ext uri="{BB962C8B-B14F-4D97-AF65-F5344CB8AC3E}">
        <p14:creationId xmlns:p14="http://schemas.microsoft.com/office/powerpoint/2010/main" val="673806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Aims: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 assess the effectiveness and efficiency of Research4Life from the perspective of the different partner types, particularly since the last review carried out in 2014/15, and its alignment with their own internal strategic priorities;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 provide information to the partners which will help them make decisions regarding the longer-term and strategic future of Research4Life, in terms of programme infrastructure, administrative and technical support.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Methodology: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Background research:</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We undertook background research on Research4Life’s core partners’ role and involvement and analysed Research4Life usage data to form a picture of Research4Life’s value proposition. We then conducted desk research to identify the external dynamics and key trends in scholarly communication to understand how Research4Life’s value proposition positions the service in the market. In addition to desk research, over the course of our work we attended relevant conferences and events in the field of STM publishing (including ALPSP, COASP, STM Frankfurt, </a:t>
            </a:r>
            <a:r>
              <a:rPr kumimoji="0" lang="en-GB" sz="1200" b="0" i="0" u="none" strike="noStrike" kern="1200" cap="none" spc="0" normalizeH="0" baseline="0" noProof="0" err="1">
                <a:ln>
                  <a:noFill/>
                </a:ln>
                <a:solidFill>
                  <a:prstClr val="black"/>
                </a:solidFill>
                <a:effectLst/>
                <a:uLnTx/>
                <a:uFillTx/>
                <a:latin typeface="Calibri" panose="020F0502020204030204"/>
                <a:ea typeface="+mn-ea"/>
                <a:cs typeface="+mn-cs"/>
              </a:rPr>
              <a:t>SpotOn</a:t>
            </a: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 and Researcher 2 Reader), as well as international development events (such as the Science Granting Councils Initiative Annual Forum in Tanzania) that ensured we remained fully up to date with the latest trends and developments relevant to Research4Life. </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Interviews with core and collaborative partners and cost analysis</a:t>
            </a:r>
          </a:p>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We ran 23 in-depth semi-structured interviews with the core partners (Programme Managers at WHO, WIPO and ILO, University partners at Cornell and Yale, Technical partner, ProQuest, STM, 11 publishers and Field Officers at UN agencies) and four interviews with external stakeholders. As part of the interview process, we gathered evidence on how much staff resource and direct expenditure is devoted to Research4life by the different partners, as a means of putting a "value" on the programme. We used an approach consistent with the previous infrastructure review, which estimated the total annual value of resources at $2.8min 2015, for comparability purposes. </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Survey of research4Life partners and analysis</a:t>
            </a:r>
          </a:p>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We designed two surveys: one for Research4Life publishers and a second one for other partners, including UN Field Officers, librarians and volunteers (see Appendix A). The surveys received 37 and 9 responses respectively, which were analysed alongside the interview findings to produce the synthesised results presented in this report. Qualitative evidence gathered through the interviews has been coded and analysed using NVivo. Key quotes from the interviews have been extracted and added in anonymised form in this report.</a:t>
            </a:r>
          </a:p>
          <a:p>
            <a:endParaRPr lang="en-GB"/>
          </a:p>
        </p:txBody>
      </p:sp>
      <p:sp>
        <p:nvSpPr>
          <p:cNvPr id="4" name="Slide Number Placeholder 3"/>
          <p:cNvSpPr>
            <a:spLocks noGrp="1"/>
          </p:cNvSpPr>
          <p:nvPr>
            <p:ph type="sldNum" sz="quarter" idx="5"/>
          </p:nvPr>
        </p:nvSpPr>
        <p:spPr/>
        <p:txBody>
          <a:bodyPr/>
          <a:lstStyle/>
          <a:p>
            <a:fld id="{F86EC805-AC9E-4570-8065-BE88FFA118EF}" type="slidenum">
              <a:rPr lang="en-GB" smtClean="0"/>
              <a:t>12</a:t>
            </a:fld>
            <a:endParaRPr lang="en-GB"/>
          </a:p>
        </p:txBody>
      </p:sp>
    </p:spTree>
    <p:extLst>
      <p:ext uri="{BB962C8B-B14F-4D97-AF65-F5344CB8AC3E}">
        <p14:creationId xmlns:p14="http://schemas.microsoft.com/office/powerpoint/2010/main" val="1820463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1"/>
              <a:t>Overall usage has decreased since 2015 and remains low</a:t>
            </a:r>
          </a:p>
          <a:p>
            <a:pPr marL="171450" indent="-171450">
              <a:buFont typeface="Arial" panose="020B0604020202020204" pitchFamily="34" charset="0"/>
              <a:buChar char="•"/>
            </a:pPr>
            <a:r>
              <a:rPr lang="en-GB"/>
              <a:t>It is evident both from login stats supplied by WHO and data provided by individual partners that overall usage of Research4Life content has decreased sharply since 2015. Though it stabilised at a lower level in 2017 and 2018, there is still a slight downwards trajectory seen in 2019 (Figure 5). We note that this decline coincides with the introduction of </a:t>
            </a:r>
            <a:r>
              <a:rPr lang="en-GB" err="1"/>
              <a:t>PortSys</a:t>
            </a:r>
            <a:r>
              <a:rPr lang="en-GB"/>
              <a:t> and therefore could reflect the subsequent increase in accuracy when recording these figures. In addition, this decline could in part reflect a reduction in illicit users to the platform due to more robust authentication protocols. Nevertheless, the overall trend points to falling user demand for content provided through Research4Life. </a:t>
            </a:r>
          </a:p>
          <a:p>
            <a:pPr marL="0" indent="0">
              <a:buFont typeface="Arial" panose="020B0604020202020204" pitchFamily="34" charset="0"/>
              <a:buNone/>
            </a:pPr>
            <a:endParaRPr lang="en-GB"/>
          </a:p>
          <a:p>
            <a:pPr marL="0" indent="0">
              <a:buFont typeface="Arial" panose="020B0604020202020204" pitchFamily="34" charset="0"/>
              <a:buNone/>
            </a:pPr>
            <a:r>
              <a:rPr lang="en-GB" b="1"/>
              <a:t>Individual programmes show differing usage trends</a:t>
            </a:r>
          </a:p>
          <a:p>
            <a:pPr marL="171450" indent="-171450">
              <a:buFont typeface="Arial" panose="020B0604020202020204" pitchFamily="34" charset="0"/>
              <a:buChar char="•"/>
            </a:pPr>
            <a:r>
              <a:rPr lang="en-GB" sz="1200">
                <a:effectLst/>
                <a:latin typeface="Calibri" panose="020F0502020204030204" pitchFamily="34" charset="0"/>
                <a:ea typeface="Calibri" panose="020F0502020204030204" pitchFamily="34" charset="0"/>
              </a:rPr>
              <a:t>The newer programmes, ARDI and GOALI (Figure 8) have seen an increase in usage whilst older programmes such as </a:t>
            </a:r>
            <a:r>
              <a:rPr lang="en-GB" sz="1200" err="1">
                <a:effectLst/>
                <a:latin typeface="Calibri" panose="020F0502020204030204" pitchFamily="34" charset="0"/>
                <a:ea typeface="Calibri" panose="020F0502020204030204" pitchFamily="34" charset="0"/>
              </a:rPr>
              <a:t>Hinari</a:t>
            </a:r>
            <a:r>
              <a:rPr lang="en-GB" sz="1200">
                <a:effectLst/>
                <a:latin typeface="Calibri" panose="020F0502020204030204" pitchFamily="34" charset="0"/>
                <a:ea typeface="Calibri" panose="020F0502020204030204" pitchFamily="34" charset="0"/>
              </a:rPr>
              <a:t> (Figure 6), OARE and, to a lesser extent, AGORA (Figure 7) have seen a continued decline since 2015. Notably, </a:t>
            </a:r>
            <a:r>
              <a:rPr lang="en-GB" sz="1200" err="1">
                <a:effectLst/>
                <a:latin typeface="Calibri" panose="020F0502020204030204" pitchFamily="34" charset="0"/>
                <a:ea typeface="Calibri" panose="020F0502020204030204" pitchFamily="34" charset="0"/>
              </a:rPr>
              <a:t>Hinari’s</a:t>
            </a:r>
            <a:r>
              <a:rPr lang="en-GB" sz="1200">
                <a:effectLst/>
                <a:latin typeface="Calibri" panose="020F0502020204030204" pitchFamily="34" charset="0"/>
                <a:ea typeface="Calibri" panose="020F0502020204030204" pitchFamily="34" charset="0"/>
              </a:rPr>
              <a:t> decline in usage is much steeper than that of AGORA and OARE, and due to its size this accounts for the sharp drop in aggregate usage across all five programmes. </a:t>
            </a:r>
          </a:p>
          <a:p>
            <a:pPr marL="171450" indent="-171450">
              <a:buFont typeface="Arial" panose="020B0604020202020204" pitchFamily="34" charset="0"/>
              <a:buChar char="•"/>
            </a:pPr>
            <a:endParaRPr lang="en-GB" sz="1200" b="1">
              <a:effectLst/>
              <a:latin typeface="Calibri" panose="020F0502020204030204" pitchFamily="34" charset="0"/>
            </a:endParaRPr>
          </a:p>
          <a:p>
            <a:pPr marL="0" indent="0">
              <a:buFont typeface="Arial" panose="020B0604020202020204" pitchFamily="34" charset="0"/>
              <a:buNone/>
            </a:pPr>
            <a:r>
              <a:rPr lang="en-GB" b="1"/>
              <a:t>ScienceDirect data:</a:t>
            </a:r>
          </a:p>
          <a:p>
            <a:pPr marL="0" indent="0">
              <a:buFont typeface="Arial" panose="020B0604020202020204" pitchFamily="34" charset="0"/>
              <a:buNone/>
            </a:pPr>
            <a:r>
              <a:rPr lang="en-GB"/>
              <a:t>Data supplied by Elsevier from its ScienceDirect platform indicates that usage of Research4Life is being displaced by the growing </a:t>
            </a:r>
            <a:r>
              <a:rPr lang="en-GB" err="1"/>
              <a:t>availabilty</a:t>
            </a:r>
            <a:r>
              <a:rPr lang="en-GB"/>
              <a:t> of open access content (Figure 9). Total usage within the ScienceDirect Research4Life accounts has declined significantly in recent years, including for open access and open archive articles, even as the number of articles on ScienceDirect available under these models is growing. By contrast, guest usage  of open access and open archive content is increasing rapidly, and exceeded Research4Life usage by a factor of 30 in 2019. The data suggests that users prefer to use content without any authentication, even if that means that part of the content is not available to them.</a:t>
            </a:r>
          </a:p>
          <a:p>
            <a:pPr marL="0" indent="0">
              <a:buFont typeface="Arial" panose="020B0604020202020204" pitchFamily="34" charset="0"/>
              <a:buNone/>
            </a:pPr>
            <a:endParaRPr lang="en-GB"/>
          </a:p>
          <a:p>
            <a:pPr marL="0" indent="0">
              <a:buFont typeface="Arial" panose="020B0604020202020204" pitchFamily="34" charset="0"/>
              <a:buNone/>
            </a:pPr>
            <a:r>
              <a:rPr lang="en-GB" b="1"/>
              <a:t>Many partners appear unaware of the decrease in usage</a:t>
            </a:r>
          </a:p>
          <a:p>
            <a:pPr marL="0" indent="0">
              <a:buFont typeface="Arial" panose="020B0604020202020204" pitchFamily="34" charset="0"/>
              <a:buNone/>
            </a:pPr>
            <a:r>
              <a:rPr lang="en-GB"/>
              <a:t> Concerningly, the majority of the partners we interviewed seemed unaware of the extent to which usage has declined over the last five years. Similarly, the vast majority of respondents from the publisher survey either believed usage had been stable (52%) or had increased slightly (24%). Many of the publishers we interviewed indicated that they simply were unaware of the high-level trends and that, more broadly, they do not receive statistical data with enough granularity to understand service usage.</a:t>
            </a:r>
          </a:p>
          <a:p>
            <a:pPr marL="0" indent="0">
              <a:buFont typeface="Arial" panose="020B0604020202020204" pitchFamily="34" charset="0"/>
              <a:buNone/>
            </a:pPr>
            <a:endParaRPr lang="en-GB"/>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Some partners want more granular statistics, but others disagree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Publishers and other partners we interviewed reported that they receive country-level data but would prefer to receive institution-level data. However, 54% of publisher survey respondents neither agreed nor disagreed that the partnership provided sufficiently granular statistics on usage, suggesting that appetite for this data is limited.  By contrast, 75% of respondents from the partner survey either disagreed or strongly disagreed with the same statement. We recognise that current authentication and access control systems, which rely on proxy IPs, make it difficult to provide more granular statistics. </a:t>
            </a:r>
          </a:p>
          <a:p>
            <a:pPr marL="0" indent="0">
              <a:buFont typeface="Arial" panose="020B0604020202020204" pitchFamily="34" charset="0"/>
              <a:buNone/>
            </a:pPr>
            <a:endParaRPr lang="en-GB"/>
          </a:p>
          <a:p>
            <a:pPr marL="0" indent="0">
              <a:buFont typeface="Arial" panose="020B0604020202020204" pitchFamily="34" charset="0"/>
              <a:buNone/>
            </a:pPr>
            <a:endParaRPr lang="en-GB"/>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Partners find Research4Life to work well, but usage compares unfavourably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The majority of publishers find Research4Life works well in comparison to other initiatives they work with. However, one publisher noted a very sizeable difference in the number of downloads in one country from Research4Life and INASP. </a:t>
            </a:r>
          </a:p>
          <a:p>
            <a:pPr marL="0" indent="0">
              <a:buFont typeface="Arial" panose="020B0604020202020204" pitchFamily="34" charset="0"/>
              <a:buNone/>
            </a:pPr>
            <a:r>
              <a:rPr lang="en-GB"/>
              <a:t>"Take Ethiopia for instance, 15 downloads via R4L, whereas with INASP we've had 35,000. They both have different authentication models, it's much easier for people to access our content through INASP than R4L as they handle it similarly to academic subscriptions." – Publisher</a:t>
            </a:r>
          </a:p>
          <a:p>
            <a:pPr marL="0" indent="0">
              <a:buFont typeface="Arial" panose="020B0604020202020204" pitchFamily="34" charset="0"/>
              <a:buNone/>
            </a:pPr>
            <a:endParaRPr lang="en-GB"/>
          </a:p>
          <a:p>
            <a:pPr marL="0" indent="0">
              <a:buFont typeface="Arial" panose="020B0604020202020204" pitchFamily="34" charset="0"/>
              <a:buNone/>
            </a:pPr>
            <a:endParaRPr lang="en-GB"/>
          </a:p>
          <a:p>
            <a:pPr marL="0" indent="0">
              <a:buFont typeface="Arial" panose="020B0604020202020204" pitchFamily="34" charset="0"/>
              <a:buNone/>
            </a:pPr>
            <a:endParaRPr lang="en-GB"/>
          </a:p>
        </p:txBody>
      </p:sp>
      <p:sp>
        <p:nvSpPr>
          <p:cNvPr id="4" name="Slide Number Placeholder 3"/>
          <p:cNvSpPr>
            <a:spLocks noGrp="1"/>
          </p:cNvSpPr>
          <p:nvPr>
            <p:ph type="sldNum" sz="quarter" idx="5"/>
          </p:nvPr>
        </p:nvSpPr>
        <p:spPr/>
        <p:txBody>
          <a:bodyPr/>
          <a:lstStyle/>
          <a:p>
            <a:fld id="{F86EC805-AC9E-4570-8065-BE88FFA118EF}" type="slidenum">
              <a:rPr lang="en-GB" smtClean="0"/>
              <a:t>14</a:t>
            </a:fld>
            <a:endParaRPr lang="en-GB"/>
          </a:p>
        </p:txBody>
      </p:sp>
    </p:spTree>
    <p:extLst>
      <p:ext uri="{BB962C8B-B14F-4D97-AF65-F5344CB8AC3E}">
        <p14:creationId xmlns:p14="http://schemas.microsoft.com/office/powerpoint/2010/main" val="31818590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1"/>
              <a:t>Partners emphasise a need for data which can illustrate impact:</a:t>
            </a:r>
          </a:p>
          <a:p>
            <a:pPr marL="0" indent="0">
              <a:buFont typeface="Arial" panose="020B0604020202020204" pitchFamily="34" charset="0"/>
              <a:buNone/>
            </a:pPr>
            <a:r>
              <a:rPr lang="en-GB"/>
              <a:t>The surveys indicate that a significant majority of publishers and other partners see demonstrating impact as a medium to high priority. Partners currently receive access and usage reports and case studies on the ‘Voices’ page of the Research4Life website. These are reported in ‘Information in Action’, ‘Unsung Heroes’, and ‘Making a difference’ and illustrate the effects of the partnership on researchers, policy makers and librarians, physicians and others in low-and-middle income countries. However, all partner types stressed a need for more concrete indicators which could better illustrate impact. </a:t>
            </a:r>
          </a:p>
          <a:p>
            <a:pPr marL="0" indent="0">
              <a:buFont typeface="Arial" panose="020B0604020202020204" pitchFamily="34" charset="0"/>
              <a:buNone/>
            </a:pPr>
            <a:endParaRPr lang="en-GB"/>
          </a:p>
          <a:p>
            <a:pPr marL="0" indent="0">
              <a:buFont typeface="Arial" panose="020B0604020202020204" pitchFamily="34" charset="0"/>
              <a:buNone/>
            </a:pPr>
            <a:r>
              <a:rPr lang="en-GB" b="1"/>
              <a:t>There is a risk of UN agencies pulling out failing the ability to provide impact data</a:t>
            </a:r>
          </a:p>
          <a:p>
            <a:pPr marL="0" indent="0">
              <a:buFont typeface="Arial" panose="020B0604020202020204" pitchFamily="34" charset="0"/>
              <a:buNone/>
            </a:pPr>
            <a:r>
              <a:rPr lang="en-GB"/>
              <a:t> Measuring impact was seen as crucial to keeping partners involved. UN agencies suggested that the inability to demonstrate the impact of Research4Life within their organisation was placing strain on their continued involvement. This has the potential to have a knock-on-effect to the overall partnership and poses risks for the continuation of the initiative.</a:t>
            </a:r>
          </a:p>
          <a:p>
            <a:pPr marL="0" indent="0">
              <a:buFont typeface="Arial" panose="020B0604020202020204" pitchFamily="34" charset="0"/>
              <a:buNone/>
            </a:pPr>
            <a:r>
              <a:rPr lang="en-GB"/>
              <a:t> </a:t>
            </a:r>
          </a:p>
          <a:p>
            <a:pPr marL="0" indent="0">
              <a:buFont typeface="Arial" panose="020B0604020202020204" pitchFamily="34" charset="0"/>
              <a:buNone/>
            </a:pPr>
            <a:endParaRPr lang="en-GB"/>
          </a:p>
        </p:txBody>
      </p:sp>
      <p:sp>
        <p:nvSpPr>
          <p:cNvPr id="4" name="Slide Number Placeholder 3"/>
          <p:cNvSpPr>
            <a:spLocks noGrp="1"/>
          </p:cNvSpPr>
          <p:nvPr>
            <p:ph type="sldNum" sz="quarter" idx="5"/>
          </p:nvPr>
        </p:nvSpPr>
        <p:spPr/>
        <p:txBody>
          <a:bodyPr/>
          <a:lstStyle/>
          <a:p>
            <a:fld id="{F86EC805-AC9E-4570-8065-BE88FFA118EF}" type="slidenum">
              <a:rPr lang="en-GB" smtClean="0"/>
              <a:t>15</a:t>
            </a:fld>
            <a:endParaRPr lang="en-GB"/>
          </a:p>
        </p:txBody>
      </p:sp>
    </p:spTree>
    <p:extLst>
      <p:ext uri="{BB962C8B-B14F-4D97-AF65-F5344CB8AC3E}">
        <p14:creationId xmlns:p14="http://schemas.microsoft.com/office/powerpoint/2010/main" val="30772784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Developing a Theory of Change:</a:t>
            </a:r>
          </a:p>
          <a:p>
            <a:r>
              <a:rPr lang="en-GB"/>
              <a:t>In order to articulate Research4Life’s impact, the partnership could consider developing a Theory of Change. Albeit also used in the private and public sectors, Theory of Change is especially appropriate for planning, executing and evaluating development interventions. In this context, the Theory of Change would help partners describe what change they expect Research4Life to produce, how and why it is expected to happen. It could be used as a framework for the General Partners Meeting to set specific goals, which could be evaluated by the Executive Council and discussed periodically (e.g. annually). The framework would help stakeholders make the case for supporting Research4life within their respective partner institutions, but also identify unmet needs and alternative strategies to meet those needs.</a:t>
            </a:r>
          </a:p>
          <a:p>
            <a:endParaRPr lang="en-GB"/>
          </a:p>
          <a:p>
            <a:r>
              <a:rPr lang="en-GB" b="1"/>
              <a:t>What is a Theory of Change?</a:t>
            </a:r>
          </a:p>
          <a:p>
            <a:endParaRPr lang="en-GB"/>
          </a:p>
          <a:p>
            <a:r>
              <a:rPr lang="en-GB"/>
              <a:t>Theory of Change is essentially a comprehensive description and illustration of how and why a desired change is expected to happen in a particular context. It is focused in particular on mapping out or “filling in” what has been described as the “missing middle” between what a program or change initiative does (its activities or interventions) and how these lead to desired goals being achieved. It does this by first identifying the desired long-term goals and then works back from these to identify all the conditions (outcomes) that must be in place (and how these related to one another causally) for the goals to occur. These are all mapped out in an Outcomes Framework.</a:t>
            </a:r>
          </a:p>
          <a:p>
            <a:endParaRPr lang="en-GB"/>
          </a:p>
          <a:p>
            <a:r>
              <a:rPr lang="en-GB"/>
              <a:t>The Outcomes Framework then provides the basis for identifying what type of activity or intervention will lead to the outcomes identified as preconditions for achieving the long-term goal. Through this approach the precise link between activities and the achievement of the long-term goals are more fully understood. This leads to better planning, in that activities are linked to a detailed understanding of how change actually happens. It also leads to better evaluation, as it is possible to measure progress towards the achievement of longer-term goals that goes beyond the identification of program outputs.</a:t>
            </a:r>
          </a:p>
          <a:p>
            <a:endParaRPr lang="en-GB"/>
          </a:p>
          <a:p>
            <a:r>
              <a:rPr lang="en-GB">
                <a:hlinkClick r:id="rId3"/>
              </a:rPr>
              <a:t>https://www.theoryofchange.org/what-is-theory-of-change/</a:t>
            </a:r>
            <a:endParaRPr lang="en-GB"/>
          </a:p>
          <a:p>
            <a:endParaRPr lang="en-GB"/>
          </a:p>
          <a:p>
            <a:r>
              <a:rPr lang="en-GB"/>
              <a:t>Infographic recreated based upon this infographic found online: </a:t>
            </a:r>
            <a:r>
              <a:rPr lang="en-GB">
                <a:hlinkClick r:id="rId4"/>
              </a:rPr>
              <a:t>http://www.managingforimpact.org/tool/theory-change</a:t>
            </a:r>
            <a:r>
              <a:rPr lang="en-GB"/>
              <a:t> which was adapted from Van Es et al (2015)</a:t>
            </a:r>
          </a:p>
        </p:txBody>
      </p:sp>
      <p:sp>
        <p:nvSpPr>
          <p:cNvPr id="4" name="Slide Number Placeholder 3"/>
          <p:cNvSpPr>
            <a:spLocks noGrp="1"/>
          </p:cNvSpPr>
          <p:nvPr>
            <p:ph type="sldNum" sz="quarter" idx="5"/>
          </p:nvPr>
        </p:nvSpPr>
        <p:spPr/>
        <p:txBody>
          <a:bodyPr/>
          <a:lstStyle/>
          <a:p>
            <a:fld id="{F86EC805-AC9E-4570-8065-BE88FFA118EF}" type="slidenum">
              <a:rPr lang="en-GB" smtClean="0"/>
              <a:t>16</a:t>
            </a:fld>
            <a:endParaRPr lang="en-GB"/>
          </a:p>
        </p:txBody>
      </p:sp>
    </p:spTree>
    <p:extLst>
      <p:ext uri="{BB962C8B-B14F-4D97-AF65-F5344CB8AC3E}">
        <p14:creationId xmlns:p14="http://schemas.microsoft.com/office/powerpoint/2010/main" val="15225801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Disagreement amongst partners on the priority of systems development:</a:t>
            </a:r>
          </a:p>
          <a:p>
            <a:r>
              <a:rPr lang="en-GB"/>
              <a:t>Most partners we interviewed agree that systems development is a pressing improvement the partnership needs to address, but survey respondents don’t see this as being a significant priority. Improved IP authentication and mobile access to the partnership’s content is seen by infrastructure partners as key to increasing usage.</a:t>
            </a:r>
          </a:p>
          <a:p>
            <a:endParaRPr lang="en-GB" b="1"/>
          </a:p>
          <a:p>
            <a:r>
              <a:rPr lang="en-GB" b="1"/>
              <a:t>User experience has suffered from a lack of investment:</a:t>
            </a:r>
          </a:p>
          <a:p>
            <a:r>
              <a:rPr lang="en-GB" b="1"/>
              <a:t> </a:t>
            </a:r>
            <a:r>
              <a:rPr lang="en-GB" b="0"/>
              <a:t>Several interviewees indicated that systems development is an important area that the partnership needs to invest in. While the implementation of a modern authentication identity control system has been highly beneficial, the user portals and underpinning infrastructure remain dated, and contribute to a poor user experience. However, survey respondents did not share the same level of concern, suggesting many publisher partners have limited visibility of the end user experience. We note that Research4Life has issued a request for proposals to improve the content portal which should allow some of the existing deficiencies to be addressed.</a:t>
            </a:r>
          </a:p>
          <a:p>
            <a:endParaRPr lang="en-GB" b="1"/>
          </a:p>
          <a:p>
            <a:r>
              <a:rPr lang="en-GB" b="1"/>
              <a:t>The partnership should prioritise content delivery:</a:t>
            </a:r>
          </a:p>
          <a:p>
            <a:r>
              <a:rPr lang="en-GB" b="0"/>
              <a:t>Several infrastructure partners expressed frustration over the lack of investment in systems, and the process inefficiencies that result.   All partners recognise there is a limit to how much can be done given the lack of funding. Some suggest that there is a need to seek greater input from users to guide systems development, but others argue that the gaps in provision are already well known, and modern software should be sufficiently intuitive that users need minimal training and guidance.</a:t>
            </a:r>
          </a:p>
          <a:p>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Improving mobile access is also important: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Infrastructure providers and UN agencies, in particular, commented that improving mobile access to Research4Life is of high importance. Over the past decade, mobile internet access has been key to ensuring digital inclusion in low-and-middle income countries (GSMA, 2019), and it is playing an increasing important part in the researcher workflow. Recent evidence suggests that readers in low-and-middle income countries are most likely to access content via laptop computers, but access on mobile phones now accounts for almost 20% of total article views in low income countries. Desktop computers are increasingly seen as legacy devices mostly used in the developed world, with more mobile forms of computing favoured in poorer countries (Gardner and Inger, 2018). Findings from the publisher survey suggest there is insufficient awareness of the deficiencies in Research4Life’s current support for mobile access (Figure 12). </a:t>
            </a:r>
          </a:p>
          <a:p>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Partners note that IP recognition would improve usability…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 Several respondents, and especially UN agencies and infrastructure partners, indicated that further rollout of IP recognition would improve usability of the programmes and increase usage. These partners note that, currently, many users are unaware of their own access to Research4Life within their institutions because of the lack of automated IP recognition. One publisher raised the point that certain countries will decide to go for a paid subscription, even though they can access the same content for free via Research4Life, because of the additional convenience this offers.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…but is difficult to implement in practice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We understand that Research4Life’s current approach to IP recognition operates via a proxy server, which recognises the institution’s IP address and then does not require user login credentials. Further uptake of this approach typically relies on institutions themselves registering their details with IP registries, which is rarely seen as a high priority. Additionally, the rollout of IP authentication in the future is constrained by the limited number of institutions in LMICs with fixed institutional IP addresses.</a:t>
            </a:r>
          </a:p>
          <a:p>
            <a:endParaRPr lang="en-GB" b="1"/>
          </a:p>
        </p:txBody>
      </p:sp>
      <p:sp>
        <p:nvSpPr>
          <p:cNvPr id="4" name="Slide Number Placeholder 3"/>
          <p:cNvSpPr>
            <a:spLocks noGrp="1"/>
          </p:cNvSpPr>
          <p:nvPr>
            <p:ph type="sldNum" sz="quarter" idx="5"/>
          </p:nvPr>
        </p:nvSpPr>
        <p:spPr/>
        <p:txBody>
          <a:bodyPr/>
          <a:lstStyle/>
          <a:p>
            <a:fld id="{F86EC805-AC9E-4570-8065-BE88FFA118EF}" type="slidenum">
              <a:rPr lang="en-GB" smtClean="0"/>
              <a:t>17</a:t>
            </a:fld>
            <a:endParaRPr lang="en-GB"/>
          </a:p>
        </p:txBody>
      </p:sp>
    </p:spTree>
    <p:extLst>
      <p:ext uri="{BB962C8B-B14F-4D97-AF65-F5344CB8AC3E}">
        <p14:creationId xmlns:p14="http://schemas.microsoft.com/office/powerpoint/2010/main" val="21459322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1"/>
              <a:t>Views on OA are mixed, and partners are largely involved with other access initiatives </a:t>
            </a:r>
          </a:p>
          <a:p>
            <a:pPr marL="0" indent="0">
              <a:buFont typeface="Arial" panose="020B0604020202020204" pitchFamily="34" charset="0"/>
              <a:buNone/>
            </a:pPr>
            <a:r>
              <a:rPr lang="en-GB"/>
              <a:t>There are mixed views amongst the partnership on the issue of open access, but broad agreement on the risk illicit content represents to the Research4Life partnership. Most partners are also involved in other access initiatives, particularly INASP’s recently-closed Access to Information programme, but feel Research4Life compares favourably to these. </a:t>
            </a:r>
          </a:p>
          <a:p>
            <a:pPr marL="0" indent="0">
              <a:buFont typeface="Arial" panose="020B0604020202020204" pitchFamily="34" charset="0"/>
              <a:buNone/>
            </a:pPr>
            <a:endParaRPr lang="en-GB"/>
          </a:p>
          <a:p>
            <a:pPr marL="0" indent="0">
              <a:buFont typeface="Arial" panose="020B0604020202020204" pitchFamily="34" charset="0"/>
              <a:buNone/>
            </a:pPr>
            <a:r>
              <a:rPr lang="en-GB" b="1"/>
              <a:t>Views on the issue of OA are mixed</a:t>
            </a:r>
          </a:p>
          <a:p>
            <a:pPr marL="0" indent="0">
              <a:buFont typeface="Arial" panose="020B0604020202020204" pitchFamily="34" charset="0"/>
              <a:buNone/>
            </a:pPr>
            <a:r>
              <a:rPr lang="en-GB"/>
              <a:t> There was a diverse range of responses on the issue of OA. Some partners argue that OA is not a significant threat to Research4Life, as they did in 2015, and believe it will move slowly and Research4Life will be able to provide valuable access during a protracted transition period. However, others view OA as a serious threat and suggest that Research4Life must do more to ensure its continued relevance. Figure 18 below illustrates that OA is largely perceived to be a low-medium risk.</a:t>
            </a:r>
          </a:p>
          <a:p>
            <a:pPr marL="0" indent="0">
              <a:buFont typeface="Arial" panose="020B0604020202020204" pitchFamily="34" charset="0"/>
              <a:buNone/>
            </a:pPr>
            <a:endParaRPr lang="en-GB"/>
          </a:p>
          <a:p>
            <a:pPr marL="0" indent="0">
              <a:buFont typeface="Arial" panose="020B0604020202020204" pitchFamily="34" charset="0"/>
              <a:buNone/>
            </a:pPr>
            <a:r>
              <a:rPr lang="en-GB" b="1"/>
              <a:t>Partners suggest Research4Life could become more involved in OA advocacy</a:t>
            </a:r>
          </a:p>
          <a:p>
            <a:pPr marL="0" indent="0">
              <a:buFont typeface="Arial" panose="020B0604020202020204" pitchFamily="34" charset="0"/>
              <a:buNone/>
            </a:pPr>
            <a:r>
              <a:rPr lang="en-GB"/>
              <a:t>A couple of partners highlighted that they would like to see Research4Life do more to advocate for OA in order to ensure the partnership remains relevant. The main suggestions from partners were for Research4Life to have a greater role in OA-related training, facilitating offsets or waivers for APCs and promoting dialogue on the unintentional move from barriers to access to barriers to publishing.</a:t>
            </a:r>
          </a:p>
          <a:p>
            <a:pPr marL="0" indent="0">
              <a:buFont typeface="Arial" panose="020B0604020202020204" pitchFamily="34" charset="0"/>
              <a:buNone/>
            </a:pPr>
            <a:endParaRPr lang="en-GB"/>
          </a:p>
          <a:p>
            <a:pPr marL="0" indent="0">
              <a:buFont typeface="Arial" panose="020B0604020202020204" pitchFamily="34" charset="0"/>
              <a:buNone/>
            </a:pPr>
            <a:r>
              <a:rPr lang="en-GB" b="1"/>
              <a:t>Partners suggest Research4Life could play a role in representing the global south in the move to OA</a:t>
            </a:r>
          </a:p>
          <a:p>
            <a:pPr marL="0" indent="0">
              <a:buFont typeface="Arial" panose="020B0604020202020204" pitchFamily="34" charset="0"/>
              <a:buNone/>
            </a:pPr>
            <a:r>
              <a:rPr lang="en-GB"/>
              <a:t>A few partners, including publishers, a UN Field Officer and an infrastructure partner, expressed concern over the fact the progression of OA, mostly through Plan S, is Eurocentric and tailored to the global north. These partners suggest Research4Life could have a role in better communicating these challenges and helping institutions in LMICs to transition to OA in their own global context. </a:t>
            </a:r>
          </a:p>
          <a:p>
            <a:pPr marL="0" indent="0">
              <a:buFont typeface="Arial" panose="020B0604020202020204" pitchFamily="34" charset="0"/>
              <a:buNone/>
            </a:pPr>
            <a:endParaRPr lang="en-GB"/>
          </a:p>
          <a:p>
            <a:pPr marL="0" indent="0">
              <a:buFont typeface="Arial" panose="020B0604020202020204" pitchFamily="34" charset="0"/>
              <a:buNone/>
            </a:pPr>
            <a:r>
              <a:rPr lang="en-GB" b="1"/>
              <a:t>Partners note that the growth of illicit content is a threat to Research4Life</a:t>
            </a:r>
          </a:p>
          <a:p>
            <a:pPr marL="0" indent="0">
              <a:buFont typeface="Arial" panose="020B0604020202020204" pitchFamily="34" charset="0"/>
              <a:buNone/>
            </a:pPr>
            <a:r>
              <a:rPr lang="en-GB"/>
              <a:t>Partners also recognise the growing use of services such as Sci-Hub to access illicit scholarly content, with 56% of respondents to the publisher survey and 43% of partner survey respondents noting this was a high risk (Figure 19). Linking to earlier comments on the user experience Research4Life offers, partners emphasise that these sources are being used as the search and navigation of them is considerably more user friendly. Therefore, if Research4Life were to improve the usability of its own platform, it may attract more usage from users who previously gravitated towards these illegal resources.</a:t>
            </a:r>
          </a:p>
          <a:p>
            <a:pPr marL="0" indent="0">
              <a:buFont typeface="Arial" panose="020B0604020202020204" pitchFamily="34" charset="0"/>
              <a:buNone/>
            </a:pPr>
            <a:endParaRPr lang="en-GB"/>
          </a:p>
          <a:p>
            <a:pPr marL="0" indent="0">
              <a:buFont typeface="Arial" panose="020B0604020202020204" pitchFamily="34" charset="0"/>
              <a:buNone/>
            </a:pPr>
            <a:endParaRPr lang="en-GB"/>
          </a:p>
        </p:txBody>
      </p:sp>
      <p:sp>
        <p:nvSpPr>
          <p:cNvPr id="4" name="Slide Number Placeholder 3"/>
          <p:cNvSpPr>
            <a:spLocks noGrp="1"/>
          </p:cNvSpPr>
          <p:nvPr>
            <p:ph type="sldNum" sz="quarter" idx="5"/>
          </p:nvPr>
        </p:nvSpPr>
        <p:spPr/>
        <p:txBody>
          <a:bodyPr/>
          <a:lstStyle/>
          <a:p>
            <a:fld id="{F86EC805-AC9E-4570-8065-BE88FFA118EF}" type="slidenum">
              <a:rPr lang="en-GB" smtClean="0"/>
              <a:t>18</a:t>
            </a:fld>
            <a:endParaRPr lang="en-GB"/>
          </a:p>
        </p:txBody>
      </p:sp>
    </p:spTree>
    <p:extLst>
      <p:ext uri="{BB962C8B-B14F-4D97-AF65-F5344CB8AC3E}">
        <p14:creationId xmlns:p14="http://schemas.microsoft.com/office/powerpoint/2010/main" val="15973420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Footnotes to table:</a:t>
            </a:r>
          </a:p>
          <a:p>
            <a:r>
              <a:rPr lang="en-GB" b="0"/>
              <a:t>c) The 2019 figure assumes an inflationary increase on the 2015 figure in the absence of any other data.</a:t>
            </a:r>
          </a:p>
          <a:p>
            <a:r>
              <a:rPr lang="en-GB" b="0"/>
              <a:t>d) Financing from UNEP has reduced, and they now rely mainly on the partnership’s money to finance capacity building.</a:t>
            </a:r>
          </a:p>
          <a:p>
            <a:r>
              <a:rPr lang="en-GB" b="0"/>
              <a:t>e) The Medical Library’s engagement with Research4Life has decreased significantly over the past few years through staffing changes and efficient gains with how metadata is handled, and subject headings are assigned.</a:t>
            </a:r>
          </a:p>
          <a:p>
            <a:r>
              <a:rPr lang="en-GB" b="0"/>
              <a:t>f) Previously Cornell spent more time and therefore incurred greater costs because they were developing processes such as the process to get Ulrich’s subject categories for journals and processes to create statistics reports and LC classifications for books and journals. As these processes are now in place, significantly less time is spent to rerun them.</a:t>
            </a:r>
          </a:p>
          <a:p>
            <a:endParaRPr lang="en-GB" b="1"/>
          </a:p>
          <a:p>
            <a:endParaRPr lang="en-GB" b="1"/>
          </a:p>
          <a:p>
            <a:r>
              <a:rPr lang="en-GB" b="1"/>
              <a:t>Costs have stayed largely the same, but partners are still concerned over the lack of funding</a:t>
            </a:r>
          </a:p>
          <a:p>
            <a:r>
              <a:rPr lang="en-GB"/>
              <a:t>Not dissimilarly to the 2015 review, most partners are unable to provide accurate cost data, but we estimate that costs have stayed largely the same in real terms. Publishers’ perceptions of their costs are in line with this, however the majority other partners report that their costs have increased. All partners expect their costs to stay largely the same over the next five years. Some partners do highlight concerns over the current lack of funding but there is little consensus on which alternate funding streams the partnership could adopt. </a:t>
            </a:r>
          </a:p>
          <a:p>
            <a:endParaRPr lang="en-GB"/>
          </a:p>
          <a:p>
            <a:r>
              <a:rPr lang="en-GB" b="1"/>
              <a:t>Partners unaware of their costs</a:t>
            </a:r>
          </a:p>
          <a:p>
            <a:r>
              <a:rPr lang="en-GB"/>
              <a:t> As was the case with the 2015 review, partners are largely unaware of their costs, reporting in most cases that costs are so minimal that they don’t keep track of them. This was especially the case for publisher partners, whereas UN agencies and technical partners were able to more confidently provide estimates.</a:t>
            </a:r>
          </a:p>
          <a:p>
            <a:endParaRPr lang="en-GB"/>
          </a:p>
          <a:p>
            <a:r>
              <a:rPr lang="en-GB" b="1"/>
              <a:t>Costs have stayed much the same…</a:t>
            </a:r>
          </a:p>
          <a:p>
            <a:r>
              <a:rPr lang="en-GB"/>
              <a:t> Costs are much the same in real terms as they were in 2015 as is demonstrated in Table 2 below, with a slight increase of $347,000 overall. However, this has not been an evenly distributed increase, with some partners’ costs rising and others decreasing. Notably, costs have reduced quite drastically for UNEP, Yale and Cornell but have increased substantially for WHO. We note that, as mentioned in 6.1, this may reflect the key role that WHO plays in co-ordinating and managing the partnership, especially in the handling of Group B fees through its regional offices, as well as the dominance of the </a:t>
            </a:r>
            <a:r>
              <a:rPr lang="en-GB" err="1"/>
              <a:t>Hinari</a:t>
            </a:r>
            <a:r>
              <a:rPr lang="en-GB"/>
              <a:t> programme. This increase likely reflects the increased staffing costs to enable this core role. The partnership currently receives c.$250k in subscription revenue from Group B countries.</a:t>
            </a:r>
          </a:p>
          <a:p>
            <a:endParaRPr lang="en-GB"/>
          </a:p>
          <a:p>
            <a:r>
              <a:rPr lang="en-GB" b="1"/>
              <a:t>…But the cost per login has increased</a:t>
            </a:r>
          </a:p>
          <a:p>
            <a:r>
              <a:rPr lang="en-GB"/>
              <a:t>We have estimated that, based on an estimation of $2.8 million for the partnership’s total costs in 2015, and with just under 1.3 million total logins, the cost per use in 2015 was $2 per login. Whereas in 2019, with an estimation of $3.1 million, and just over 550 thousand total logins, this has increased to $5 per login. </a:t>
            </a:r>
          </a:p>
          <a:p>
            <a:r>
              <a:rPr lang="en-GB"/>
              <a:t> While this crude metric does not capture the full breadth of the partnership’s activities, in the absence of other data on usage and impact it provides an indication of the diminishing returns that are currently being achieved from the partnership’s efforts.</a:t>
            </a:r>
          </a:p>
          <a:p>
            <a:endParaRPr lang="en-GB"/>
          </a:p>
          <a:p>
            <a:r>
              <a:rPr lang="en-GB" b="1"/>
              <a:t>Publishers report that costs have stayed the same, but other partners note costs have increased </a:t>
            </a:r>
          </a:p>
          <a:p>
            <a:r>
              <a:rPr lang="en-GB"/>
              <a:t>This cost analysis seems to corroborate publisher survey respondents’ perception of costs over the past five years, with 100% indicating that costs have stayed roughly the same. However, for other partners this is much more mixed, with 55.5% reporting that costs have increased slightly or substantially and only 22.2% reporting costs have stayed the same (Figure 21). This finding is in line with partners’ cost predictions for the next five years, with the majority of publisher partners (84%) and other partners (56%) anticipating that costs will stay the same (Figure 22). It should be noted that other partners were asked to consider costs and time as opposed to just costs in order to reflect the volunteer role of some of these partners.</a:t>
            </a:r>
          </a:p>
          <a:p>
            <a:endParaRPr lang="en-GB"/>
          </a:p>
        </p:txBody>
      </p:sp>
      <p:sp>
        <p:nvSpPr>
          <p:cNvPr id="4" name="Slide Number Placeholder 3"/>
          <p:cNvSpPr>
            <a:spLocks noGrp="1"/>
          </p:cNvSpPr>
          <p:nvPr>
            <p:ph type="sldNum" sz="quarter" idx="5"/>
          </p:nvPr>
        </p:nvSpPr>
        <p:spPr/>
        <p:txBody>
          <a:bodyPr/>
          <a:lstStyle/>
          <a:p>
            <a:fld id="{F86EC805-AC9E-4570-8065-BE88FFA118EF}" type="slidenum">
              <a:rPr lang="en-GB" smtClean="0"/>
              <a:t>19</a:t>
            </a:fld>
            <a:endParaRPr lang="en-GB"/>
          </a:p>
        </p:txBody>
      </p:sp>
    </p:spTree>
    <p:extLst>
      <p:ext uri="{BB962C8B-B14F-4D97-AF65-F5344CB8AC3E}">
        <p14:creationId xmlns:p14="http://schemas.microsoft.com/office/powerpoint/2010/main" val="35428082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Variety of suggestions for future funding models</a:t>
            </a:r>
          </a:p>
          <a:p>
            <a:r>
              <a:rPr lang="en-GB" b="1"/>
              <a:t> </a:t>
            </a:r>
          </a:p>
          <a:p>
            <a:r>
              <a:rPr lang="en-GB" b="0"/>
              <a:t>Partners shared a wide range of suggestions on future funding models but there was very little consensus. A number of partners did suggest that a model like Friends of Research4Life could work, with publishers contributing more to funding the partnership. Technical partners highlighted that there were financial rules restricting their ability to make donations so something more akin to a membership fee could be another potential idea. However, others suggested that utilising the partnership’s UN links to gain philanthropic funding would be a better way to ensure it is possible to make the necessary changes to the partnership’s existing services. </a:t>
            </a:r>
          </a:p>
          <a:p>
            <a:r>
              <a:rPr lang="en-GB" b="0"/>
              <a:t> </a:t>
            </a:r>
          </a:p>
          <a:p>
            <a:r>
              <a:rPr lang="en-GB" b="0"/>
              <a:t>"Our financial rules don’t allow us to help, maybe if we created some kind of membership category, we could provide that way. We’d be able to contribute if it was something akin to FriendsofR4L. I believe we’re going to have to go back and take a look at that." – Infrastructure Partner</a:t>
            </a:r>
          </a:p>
          <a:p>
            <a:r>
              <a:rPr lang="en-GB" b="0"/>
              <a:t> </a:t>
            </a:r>
          </a:p>
          <a:p>
            <a:r>
              <a:rPr lang="en-GB" b="0"/>
              <a:t>“Primary funders for this are the publishers, as we discovered from the feasibility study from CABI. With funders it is difficult to make the case, they just turn around and ask, ‘well why aren’t publishers doing more?’.” – Infrastructure partner</a:t>
            </a:r>
          </a:p>
          <a:p>
            <a:endParaRPr lang="en-GB" b="1"/>
          </a:p>
          <a:p>
            <a:r>
              <a:rPr lang="en-GB" b="1"/>
              <a:t>Partners wish to consolidate the organisation rather than expand</a:t>
            </a:r>
          </a:p>
          <a:p>
            <a:r>
              <a:rPr lang="en-GB"/>
              <a:t>Partners do not believe that programmes need to be developed any further, but rather wish to consolidate what is already in place. In the same vein, partners see little benefit in including new bodies in the partnership. Partners do note that the five separate programmes confuse the overall brand of the partnership. In addition, it is noted by UN Field Officers that greater language coverage would be beneficial. </a:t>
            </a:r>
          </a:p>
          <a:p>
            <a:endParaRPr lang="en-GB" b="1"/>
          </a:p>
          <a:p>
            <a:r>
              <a:rPr lang="en-GB" b="1"/>
              <a:t>Partners wish to consolidate rather than add any new programmes</a:t>
            </a:r>
          </a:p>
          <a:p>
            <a:r>
              <a:rPr lang="en-GB"/>
              <a:t>Partners view the move from four to five programmes to have been successful. In contrast to the previous review, the vast majority of partners we consulted and who completed the survey do not indicate that they wish to see more programmes added. Instead there is a sense that partners wish to consolidate the five programmes already in place. </a:t>
            </a:r>
          </a:p>
          <a:p>
            <a:r>
              <a:rPr lang="en-GB"/>
              <a:t> </a:t>
            </a:r>
          </a:p>
          <a:p>
            <a:r>
              <a:rPr lang="en-GB"/>
              <a:t>"…I don't want to sound territorial, but we have five programmes now and I'm not sure that we should start another programme. At this point we should merge the programmes and rebrand as focusing on R4L as a whole." - UN Agency</a:t>
            </a:r>
          </a:p>
          <a:p>
            <a:endParaRPr lang="en-GB"/>
          </a:p>
          <a:p>
            <a:r>
              <a:rPr lang="en-GB" b="1"/>
              <a:t>The five separate programmes confuses the overall partnership</a:t>
            </a:r>
          </a:p>
          <a:p>
            <a:r>
              <a:rPr lang="en-GB"/>
              <a:t>This feeds into a few partners’ concerns over the potential confusion created by the established identities of the five separate programmes. Non-agency partners recognised the value of the five separate programmes to UN agencies in particular, understanding that ownership of the programmes remains a key incentive for their participation in the partnership. However, they did comment that these five separate routes confused the overall perception of the partnership in some instances. Partners commented that </a:t>
            </a:r>
            <a:r>
              <a:rPr lang="en-GB" err="1"/>
              <a:t>Hinari</a:t>
            </a:r>
            <a:r>
              <a:rPr lang="en-GB"/>
              <a:t> was often conflated with the overall partnership, what with it being the first and largest programme.</a:t>
            </a:r>
          </a:p>
          <a:p>
            <a:r>
              <a:rPr lang="en-GB"/>
              <a:t> </a:t>
            </a:r>
          </a:p>
          <a:p>
            <a:r>
              <a:rPr lang="en-GB"/>
              <a:t>"I think it's overkill having different sites for each programme, it just adds complexity, and the interface allows you to filter by subject anyway. The number of programmes just dilutes the brand of Research4Life, and I think there's an in-between approach they could take." - Technical Partner</a:t>
            </a:r>
          </a:p>
          <a:p>
            <a:endParaRPr lang="en-GB" b="1"/>
          </a:p>
          <a:p>
            <a:r>
              <a:rPr lang="en-GB" b="1"/>
              <a:t>Partners don’t see a need to include any new bodies</a:t>
            </a:r>
          </a:p>
          <a:p>
            <a:r>
              <a:rPr lang="en-GB"/>
              <a:t> </a:t>
            </a:r>
          </a:p>
          <a:p>
            <a:r>
              <a:rPr lang="en-GB"/>
              <a:t>In the same vein, the majority of partners don’t see any benefit in trying to include any new bodies. The few partners who did, indicate the inclusion of other bodies could be useful but don’t specify that this is a high priority. UN agencies particularly note that this process is often difficult and trying to negotiate these relationships when two parties have differing interests can result in a lack of alignment. As previously mentioned in section 3.2, we recognise that this was particularly the case when trying to negotiate a mutually agreeable relationship with the UN Tech Bank for technical infrastructure funding.</a:t>
            </a:r>
          </a:p>
          <a:p>
            <a:r>
              <a:rPr lang="en-GB"/>
              <a:t> </a:t>
            </a:r>
          </a:p>
          <a:p>
            <a:r>
              <a:rPr lang="en-GB"/>
              <a:t>“In terms of other bodies, I can't think of any and that may be because we're already broadly inclusive and adding new organisations might make this more difficult." - UN Agency</a:t>
            </a:r>
          </a:p>
          <a:p>
            <a:endParaRPr lang="en-GB"/>
          </a:p>
          <a:p>
            <a:r>
              <a:rPr lang="en-GB" b="1"/>
              <a:t>UN Field Officers highlight a need for better language coverage</a:t>
            </a:r>
          </a:p>
          <a:p>
            <a:r>
              <a:rPr lang="en-GB"/>
              <a:t>As indicated in section 4.3 of the landscape analysis report, there has been a move towards multilingualism in scholarly communication with the recognition that the dominance of the English language in research has negatively impacted the circulation of publications in other languages (</a:t>
            </a:r>
            <a:r>
              <a:rPr lang="en-GB" err="1"/>
              <a:t>Gordin</a:t>
            </a:r>
            <a:r>
              <a:rPr lang="en-GB"/>
              <a:t>, 2015). This corroborates the findings from our consultation and was highlighted particularly by UN Field Officers, who observed that the partnership needs to improve its language coverage given a concern that at present it’s Euro-centric.</a:t>
            </a:r>
          </a:p>
          <a:p>
            <a:r>
              <a:rPr lang="en-GB"/>
              <a:t> </a:t>
            </a:r>
          </a:p>
          <a:p>
            <a:r>
              <a:rPr lang="en-GB"/>
              <a:t>“We also need better language coverage - we have English, French, a little bit of Portuguese at present, but having more language accessibility would help a lot. English is the main language for the content, but people have a real barrier when the discovery and interface are all Anglophone.” - UN Field Officer</a:t>
            </a:r>
          </a:p>
          <a:p>
            <a:r>
              <a:rPr lang="en-GB"/>
              <a:t> </a:t>
            </a:r>
          </a:p>
          <a:p>
            <a:r>
              <a:rPr lang="en-GB"/>
              <a:t>“Even if the content is in English, information on how to use a platform or service should be as good as possible, and one way to do that is to put it in the local language. If most content is in English that should be communicated, but you don’t need to do so in English!” – External expert</a:t>
            </a:r>
          </a:p>
          <a:p>
            <a:endParaRPr lang="en-GB"/>
          </a:p>
        </p:txBody>
      </p:sp>
      <p:sp>
        <p:nvSpPr>
          <p:cNvPr id="4" name="Slide Number Placeholder 3"/>
          <p:cNvSpPr>
            <a:spLocks noGrp="1"/>
          </p:cNvSpPr>
          <p:nvPr>
            <p:ph type="sldNum" sz="quarter" idx="5"/>
          </p:nvPr>
        </p:nvSpPr>
        <p:spPr/>
        <p:txBody>
          <a:bodyPr/>
          <a:lstStyle/>
          <a:p>
            <a:fld id="{F86EC805-AC9E-4570-8065-BE88FFA118EF}" type="slidenum">
              <a:rPr lang="en-GB" smtClean="0"/>
              <a:t>20</a:t>
            </a:fld>
            <a:endParaRPr lang="en-GB"/>
          </a:p>
        </p:txBody>
      </p:sp>
    </p:spTree>
    <p:extLst>
      <p:ext uri="{BB962C8B-B14F-4D97-AF65-F5344CB8AC3E}">
        <p14:creationId xmlns:p14="http://schemas.microsoft.com/office/powerpoint/2010/main" val="39533480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86EC805-AC9E-4570-8065-BE88FFA118EF}" type="slidenum">
              <a:rPr lang="en-GB" smtClean="0"/>
              <a:t>21</a:t>
            </a:fld>
            <a:endParaRPr lang="en-GB"/>
          </a:p>
        </p:txBody>
      </p:sp>
    </p:spTree>
    <p:extLst>
      <p:ext uri="{BB962C8B-B14F-4D97-AF65-F5344CB8AC3E}">
        <p14:creationId xmlns:p14="http://schemas.microsoft.com/office/powerpoint/2010/main" val="3225383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 name="Google Shape;6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2" name="Google Shape;6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a:t>
            </a:fld>
            <a:endParaRPr/>
          </a:p>
        </p:txBody>
      </p:sp>
    </p:spTree>
    <p:extLst>
      <p:ext uri="{BB962C8B-B14F-4D97-AF65-F5344CB8AC3E}">
        <p14:creationId xmlns:p14="http://schemas.microsoft.com/office/powerpoint/2010/main" val="1348647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 name="Google Shape;6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9" name="Google Shape;69;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a:t>
            </a:fld>
            <a:endParaRPr/>
          </a:p>
        </p:txBody>
      </p:sp>
    </p:spTree>
    <p:extLst>
      <p:ext uri="{BB962C8B-B14F-4D97-AF65-F5344CB8AC3E}">
        <p14:creationId xmlns:p14="http://schemas.microsoft.com/office/powerpoint/2010/main" val="1515808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 name="Google Shape;7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 name="Google Shape;77;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a:t>
            </a:fld>
            <a:endParaRPr/>
          </a:p>
        </p:txBody>
      </p:sp>
    </p:spTree>
    <p:extLst>
      <p:ext uri="{BB962C8B-B14F-4D97-AF65-F5344CB8AC3E}">
        <p14:creationId xmlns:p14="http://schemas.microsoft.com/office/powerpoint/2010/main" val="1081826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 name="Google Shape;8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 name="Google Shape;85;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a:t>
            </a:fld>
            <a:endParaRPr/>
          </a:p>
        </p:txBody>
      </p:sp>
    </p:spTree>
    <p:extLst>
      <p:ext uri="{BB962C8B-B14F-4D97-AF65-F5344CB8AC3E}">
        <p14:creationId xmlns:p14="http://schemas.microsoft.com/office/powerpoint/2010/main" val="667849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 name="Google Shape;9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 name="Google Shape;9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6</a:t>
            </a:fld>
            <a:endParaRPr/>
          </a:p>
        </p:txBody>
      </p:sp>
    </p:spTree>
    <p:extLst>
      <p:ext uri="{BB962C8B-B14F-4D97-AF65-F5344CB8AC3E}">
        <p14:creationId xmlns:p14="http://schemas.microsoft.com/office/powerpoint/2010/main" val="28186566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86EC805-AC9E-4570-8065-BE88FFA118EF}" type="slidenum">
              <a:rPr lang="en-GB" smtClean="0"/>
              <a:t>7</a:t>
            </a:fld>
            <a:endParaRPr lang="en-GB"/>
          </a:p>
        </p:txBody>
      </p:sp>
    </p:spTree>
    <p:extLst>
      <p:ext uri="{BB962C8B-B14F-4D97-AF65-F5344CB8AC3E}">
        <p14:creationId xmlns:p14="http://schemas.microsoft.com/office/powerpoint/2010/main" val="1506448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Open Sans"/>
                <a:ea typeface="+mn-ea"/>
                <a:cs typeface="+mn-cs"/>
              </a:rPr>
              <a:t>We used a simplified version of the </a:t>
            </a:r>
            <a:r>
              <a:rPr kumimoji="0" lang="en-GB" sz="1100" b="0" i="0" u="none" strike="noStrike" kern="1200" cap="none" spc="0" normalizeH="0" baseline="0" noProof="0">
                <a:ln>
                  <a:noFill/>
                </a:ln>
                <a:solidFill>
                  <a:prstClr val="black"/>
                </a:solidFill>
                <a:effectLst/>
                <a:uLnTx/>
                <a:uFillTx/>
                <a:latin typeface="Open Sans"/>
                <a:ea typeface="+mn-ea"/>
                <a:cs typeface="+mn-cs"/>
                <a:hlinkClick r:id="rId3"/>
              </a:rPr>
              <a:t>PESTLE</a:t>
            </a:r>
            <a:r>
              <a:rPr kumimoji="0" lang="en-GB" sz="1100" b="0" i="0" u="none" strike="noStrike" kern="1200" cap="none" spc="0" normalizeH="0" baseline="0" noProof="0">
                <a:ln>
                  <a:noFill/>
                </a:ln>
                <a:solidFill>
                  <a:prstClr val="black"/>
                </a:solidFill>
                <a:effectLst/>
                <a:uLnTx/>
                <a:uFillTx/>
                <a:latin typeface="Open Sans"/>
                <a:ea typeface="+mn-ea"/>
                <a:cs typeface="+mn-cs"/>
              </a:rPr>
              <a:t> framework, a tool used by companies to track the environment they’re operating. Focusing on the political, economic, social and technological dimensions (PEST)</a:t>
            </a:r>
          </a:p>
          <a:p>
            <a:endParaRPr lang="en-GB"/>
          </a:p>
        </p:txBody>
      </p:sp>
      <p:sp>
        <p:nvSpPr>
          <p:cNvPr id="4" name="Slide Number Placeholder 3"/>
          <p:cNvSpPr>
            <a:spLocks noGrp="1"/>
          </p:cNvSpPr>
          <p:nvPr>
            <p:ph type="sldNum" sz="quarter" idx="5"/>
          </p:nvPr>
        </p:nvSpPr>
        <p:spPr/>
        <p:txBody>
          <a:bodyPr/>
          <a:lstStyle/>
          <a:p>
            <a:fld id="{F86EC805-AC9E-4570-8065-BE88FFA118EF}" type="slidenum">
              <a:rPr lang="en-GB" smtClean="0"/>
              <a:t>9</a:t>
            </a:fld>
            <a:endParaRPr lang="en-GB"/>
          </a:p>
        </p:txBody>
      </p:sp>
    </p:spTree>
    <p:extLst>
      <p:ext uri="{BB962C8B-B14F-4D97-AF65-F5344CB8AC3E}">
        <p14:creationId xmlns:p14="http://schemas.microsoft.com/office/powerpoint/2010/main" val="4083227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Government and state actors:</a:t>
            </a:r>
          </a:p>
          <a:p>
            <a:r>
              <a:rPr kumimoji="0" lang="en" sz="1100" b="0" i="0" u="none" strike="noStrike" kern="1200" cap="none" spc="0" normalizeH="0" baseline="0" noProof="0">
                <a:ln>
                  <a:noFill/>
                </a:ln>
                <a:solidFill>
                  <a:srgbClr val="004890"/>
                </a:solidFill>
                <a:effectLst/>
                <a:uLnTx/>
                <a:uFillTx/>
                <a:latin typeface="Lato" panose="020F0502020204030203" pitchFamily="34" charset="0"/>
                <a:ea typeface="+mn-ea"/>
                <a:cs typeface="+mn-cs"/>
              </a:rPr>
              <a:t>The pandemic will have fundamental implications for the role of governments and state actors, and their willingness to intervene in both citizens’ lives and commercial markets.</a:t>
            </a:r>
            <a:endParaRPr lang="en-GB"/>
          </a:p>
          <a:p>
            <a:endParaRPr lang="en-GB" b="1"/>
          </a:p>
          <a:p>
            <a:r>
              <a:rPr lang="en-GB" b="1"/>
              <a:t>Fiscal and monetary risks: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4890"/>
                </a:solidFill>
                <a:effectLst/>
                <a:uLnTx/>
                <a:uFillTx/>
                <a:latin typeface="Lato" panose="020F0502020204030203"/>
                <a:ea typeface="+mn-ea"/>
                <a:cs typeface="+mn-cs"/>
              </a:rPr>
              <a:t>There are growing fears that developing countries in South Asia and sub-Saharan African will bear the brunt of a coronavirus induced recession, with a significant knock-on effect on international student flows to Western universities.</a:t>
            </a:r>
            <a:endParaRPr kumimoji="0" lang="en-GB" sz="1800" b="0" i="0" u="none" strike="noStrike" kern="1200" cap="none" spc="0" normalizeH="0" baseline="0" noProof="0">
              <a:ln>
                <a:noFill/>
              </a:ln>
              <a:solidFill>
                <a:srgbClr val="004890"/>
              </a:solidFill>
              <a:effectLst/>
              <a:uLnTx/>
              <a:uFillTx/>
              <a:latin typeface="Open Sans"/>
              <a:ea typeface="+mn-ea"/>
              <a:cs typeface="+mn-cs"/>
            </a:endParaRPr>
          </a:p>
          <a:p>
            <a:endParaRPr lang="en-GB" b="1"/>
          </a:p>
          <a:p>
            <a:r>
              <a:rPr lang="en-GB" b="1"/>
              <a:t>Importance of internet and mobile connectivity: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4890"/>
                </a:solidFill>
                <a:effectLst/>
                <a:uLnTx/>
                <a:uFillTx/>
                <a:latin typeface="Lato" panose="020F0502020204030203"/>
                <a:ea typeface="+mn-ea"/>
                <a:cs typeface="+mn-cs"/>
              </a:rPr>
              <a:t>The use of AI and big data technologies to map the virus’s spread and impact will increase their rate of adoption in both the public sector and many sectors of the economy.</a:t>
            </a:r>
          </a:p>
          <a:p>
            <a:endParaRPr lang="en-GB" b="1"/>
          </a:p>
          <a:p>
            <a:r>
              <a:rPr lang="en-GB" b="1"/>
              <a:t>Increased demand for research and open access: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4890"/>
                </a:solidFill>
                <a:effectLst/>
                <a:uLnTx/>
                <a:uFillTx/>
                <a:latin typeface="Lato" panose="020F0502020204030203"/>
                <a:ea typeface="+mn-ea"/>
                <a:cs typeface="+mn-cs"/>
              </a:rPr>
              <a:t>Beyond emergency measures, COVID-19 is likely to lead to increased investment by governments in scientific research, information and advice and strengthened demands for open access to scientific publications and data.</a:t>
            </a:r>
            <a:endParaRPr kumimoji="0" lang="en-GB" sz="1800" b="0" i="0" u="none" strike="noStrike" kern="1200" cap="none" spc="0" normalizeH="0" baseline="0" noProof="0">
              <a:ln>
                <a:noFill/>
              </a:ln>
              <a:solidFill>
                <a:srgbClr val="004890"/>
              </a:solidFill>
              <a:effectLst/>
              <a:uLnTx/>
              <a:uFillTx/>
              <a:latin typeface="Open Sans"/>
              <a:ea typeface="+mn-ea"/>
              <a:cs typeface="+mn-cs"/>
            </a:endParaRPr>
          </a:p>
          <a:p>
            <a:endParaRPr lang="en-GB"/>
          </a:p>
          <a:p>
            <a:r>
              <a:rPr lang="en-GB" b="1"/>
              <a:t>A shift to electronic: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4890"/>
                </a:solidFill>
                <a:effectLst/>
                <a:uLnTx/>
                <a:uFillTx/>
                <a:latin typeface="Lato" panose="020F0502020204030203"/>
                <a:ea typeface="+mn-ea"/>
                <a:cs typeface="+mn-cs"/>
              </a:rPr>
              <a:t>In the medium term, there will be an acceleration of the shift to electronic, rather than print, resources. The future withdrawal of free access to electronic resources risks promoting a backlash against the subscription model. </a:t>
            </a:r>
            <a:endParaRPr kumimoji="0" lang="en-GB" sz="1800" b="0" i="0" u="none" strike="noStrike" kern="1200" cap="none" spc="0" normalizeH="0" baseline="0" noProof="0">
              <a:ln>
                <a:noFill/>
              </a:ln>
              <a:solidFill>
                <a:prstClr val="black"/>
              </a:solidFill>
              <a:effectLst/>
              <a:uLnTx/>
              <a:uFillTx/>
              <a:latin typeface="Open Sans"/>
              <a:ea typeface="+mn-ea"/>
              <a:cs typeface="+mn-cs"/>
            </a:endParaRPr>
          </a:p>
          <a:p>
            <a:endParaRPr lang="en-GB"/>
          </a:p>
          <a:p>
            <a:r>
              <a:rPr lang="en-GB" b="1"/>
              <a:t>Threats to HEIs and library budgets: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4890"/>
                </a:solidFill>
                <a:effectLst/>
                <a:uLnTx/>
                <a:uFillTx/>
                <a:latin typeface="Lato" panose="020F0502020204030203"/>
                <a:ea typeface="+mn-ea"/>
                <a:cs typeface="+mn-cs"/>
              </a:rPr>
              <a:t>In the longer term, the threats to HEIs and the corresponding implications for library budgets in both high-income and low-income countries, will see publishers come under increased financial pressure. </a:t>
            </a:r>
            <a:endParaRPr kumimoji="0" lang="en-GB" sz="1800" b="0" i="0" u="none" strike="noStrike" kern="1200" cap="none" spc="0" normalizeH="0" baseline="0" noProof="0">
              <a:ln>
                <a:noFill/>
              </a:ln>
              <a:solidFill>
                <a:prstClr val="black"/>
              </a:solidFill>
              <a:effectLst/>
              <a:uLnTx/>
              <a:uFillTx/>
              <a:latin typeface="Open Sans"/>
              <a:ea typeface="+mn-ea"/>
              <a:cs typeface="+mn-cs"/>
            </a:endParaRPr>
          </a:p>
          <a:p>
            <a:endParaRPr lang="en-GB"/>
          </a:p>
        </p:txBody>
      </p:sp>
      <p:sp>
        <p:nvSpPr>
          <p:cNvPr id="4" name="Slide Number Placeholder 3"/>
          <p:cNvSpPr>
            <a:spLocks noGrp="1"/>
          </p:cNvSpPr>
          <p:nvPr>
            <p:ph type="sldNum" sz="quarter" idx="5"/>
          </p:nvPr>
        </p:nvSpPr>
        <p:spPr/>
        <p:txBody>
          <a:bodyPr/>
          <a:lstStyle/>
          <a:p>
            <a:fld id="{F86EC805-AC9E-4570-8065-BE88FFA118EF}" type="slidenum">
              <a:rPr lang="en-GB" smtClean="0"/>
              <a:t>11</a:t>
            </a:fld>
            <a:endParaRPr lang="en-GB"/>
          </a:p>
        </p:txBody>
      </p:sp>
    </p:spTree>
    <p:extLst>
      <p:ext uri="{BB962C8B-B14F-4D97-AF65-F5344CB8AC3E}">
        <p14:creationId xmlns:p14="http://schemas.microsoft.com/office/powerpoint/2010/main" val="129306288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hyperlink" Target="https://dgroups.org/fao/research4life" TargetMode="External"/><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hyperlink" Target="https://www.facebook.com/R4Lpartnership/" TargetMode="External"/><Relationship Id="rId2" Type="http://schemas.openxmlformats.org/officeDocument/2006/relationships/image" Target="../media/image2.png"/><Relationship Id="rId16"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hyperlink" Target="https://twitter.com/R4LPartnership" TargetMode="External"/><Relationship Id="rId5" Type="http://schemas.openxmlformats.org/officeDocument/2006/relationships/image" Target="../media/image5.svg"/><Relationship Id="rId15" Type="http://schemas.openxmlformats.org/officeDocument/2006/relationships/image" Target="../media/image1.png"/><Relationship Id="rId10" Type="http://schemas.openxmlformats.org/officeDocument/2006/relationships/hyperlink" Target="http://www.research4life.org/" TargetMode="External"/><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0.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hyperlink" Target="https://dgroups.org/fao/research4life" TargetMode="External"/><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hyperlink" Target="https://www.facebook.com/R4Lpartnership/" TargetMode="External"/><Relationship Id="rId2" Type="http://schemas.openxmlformats.org/officeDocument/2006/relationships/image" Target="../media/image2.png"/><Relationship Id="rId16"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hyperlink" Target="https://twitter.com/R4LPartnership" TargetMode="External"/><Relationship Id="rId5" Type="http://schemas.openxmlformats.org/officeDocument/2006/relationships/image" Target="../media/image5.svg"/><Relationship Id="rId15" Type="http://schemas.openxmlformats.org/officeDocument/2006/relationships/image" Target="../media/image1.png"/><Relationship Id="rId10" Type="http://schemas.openxmlformats.org/officeDocument/2006/relationships/hyperlink" Target="http://www.research4life.org/" TargetMode="External"/><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0.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grpSp>
        <p:nvGrpSpPr>
          <p:cNvPr id="7" name="Groep 6">
            <a:extLst>
              <a:ext uri="{FF2B5EF4-FFF2-40B4-BE49-F238E27FC236}">
                <a16:creationId xmlns:a16="http://schemas.microsoft.com/office/drawing/2014/main" id="{D1479D60-DB8A-46F5-9A1B-8861ABFB579B}"/>
              </a:ext>
            </a:extLst>
          </p:cNvPr>
          <p:cNvGrpSpPr/>
          <p:nvPr userDrawn="1"/>
        </p:nvGrpSpPr>
        <p:grpSpPr>
          <a:xfrm>
            <a:off x="865917" y="5659640"/>
            <a:ext cx="210465" cy="829373"/>
            <a:chOff x="995850" y="5698383"/>
            <a:chExt cx="230165" cy="907002"/>
          </a:xfrm>
        </p:grpSpPr>
        <p:grpSp>
          <p:nvGrpSpPr>
            <p:cNvPr id="8" name="Groep 7">
              <a:extLst>
                <a:ext uri="{FF2B5EF4-FFF2-40B4-BE49-F238E27FC236}">
                  <a16:creationId xmlns:a16="http://schemas.microsoft.com/office/drawing/2014/main" id="{B9F021FC-DA74-48ED-9C9E-A6CD6681AD7C}"/>
                </a:ext>
              </a:extLst>
            </p:cNvPr>
            <p:cNvGrpSpPr/>
            <p:nvPr userDrawn="1"/>
          </p:nvGrpSpPr>
          <p:grpSpPr>
            <a:xfrm>
              <a:off x="995850" y="5698383"/>
              <a:ext cx="230165" cy="679950"/>
              <a:chOff x="995850" y="5698383"/>
              <a:chExt cx="230165" cy="679950"/>
            </a:xfrm>
          </p:grpSpPr>
          <p:pic>
            <p:nvPicPr>
              <p:cNvPr id="10" name="Graphic 9">
                <a:extLst>
                  <a:ext uri="{FF2B5EF4-FFF2-40B4-BE49-F238E27FC236}">
                    <a16:creationId xmlns:a16="http://schemas.microsoft.com/office/drawing/2014/main" id="{ADA46F03-E09A-4AC7-823D-28909F71B5B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7415" y="5948349"/>
                <a:ext cx="216000" cy="216000"/>
              </a:xfrm>
              <a:prstGeom prst="rect">
                <a:avLst/>
              </a:prstGeom>
            </p:spPr>
          </p:pic>
          <p:pic>
            <p:nvPicPr>
              <p:cNvPr id="11" name="Graphic 10">
                <a:extLst>
                  <a:ext uri="{FF2B5EF4-FFF2-40B4-BE49-F238E27FC236}">
                    <a16:creationId xmlns:a16="http://schemas.microsoft.com/office/drawing/2014/main" id="{DCEEFA0B-3D3A-40A8-8E2F-8ABFCEAA701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95850" y="6162333"/>
                <a:ext cx="216000" cy="216000"/>
              </a:xfrm>
              <a:prstGeom prst="rect">
                <a:avLst/>
              </a:prstGeom>
            </p:spPr>
          </p:pic>
          <p:pic>
            <p:nvPicPr>
              <p:cNvPr id="12" name="Graphic 11">
                <a:extLst>
                  <a:ext uri="{FF2B5EF4-FFF2-40B4-BE49-F238E27FC236}">
                    <a16:creationId xmlns:a16="http://schemas.microsoft.com/office/drawing/2014/main" id="{18BB864D-3FAE-448F-BBF1-8C677B01F91B}"/>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97415" y="5698383"/>
                <a:ext cx="228600" cy="228600"/>
              </a:xfrm>
              <a:prstGeom prst="rect">
                <a:avLst/>
              </a:prstGeom>
            </p:spPr>
          </p:pic>
        </p:grpSp>
        <p:pic>
          <p:nvPicPr>
            <p:cNvPr id="9" name="Graphic 8">
              <a:extLst>
                <a:ext uri="{FF2B5EF4-FFF2-40B4-BE49-F238E27FC236}">
                  <a16:creationId xmlns:a16="http://schemas.microsoft.com/office/drawing/2014/main" id="{E86E01AE-3F7D-4886-B309-C4AE5D9467A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98583" y="6389385"/>
              <a:ext cx="216000" cy="216000"/>
            </a:xfrm>
            <a:prstGeom prst="rect">
              <a:avLst/>
            </a:prstGeom>
          </p:spPr>
        </p:pic>
      </p:grpSp>
      <p:sp>
        <p:nvSpPr>
          <p:cNvPr id="13" name="Tekstvak 12">
            <a:extLst>
              <a:ext uri="{FF2B5EF4-FFF2-40B4-BE49-F238E27FC236}">
                <a16:creationId xmlns:a16="http://schemas.microsoft.com/office/drawing/2014/main" id="{34DC1038-8171-4E41-84A1-A3DA3B2A82C1}"/>
              </a:ext>
            </a:extLst>
          </p:cNvPr>
          <p:cNvSpPr txBox="1"/>
          <p:nvPr userDrawn="1"/>
        </p:nvSpPr>
        <p:spPr>
          <a:xfrm>
            <a:off x="1096260" y="5597274"/>
            <a:ext cx="2183653" cy="954107"/>
          </a:xfrm>
          <a:prstGeom prst="rect">
            <a:avLst/>
          </a:prstGeom>
          <a:noFill/>
        </p:spPr>
        <p:txBody>
          <a:bodyPr wrap="square" rtlCol="0">
            <a:spAutoFit/>
          </a:bodyPr>
          <a:lstStyle/>
          <a:p>
            <a:r>
              <a:rPr lang="nl-NL" sz="1400">
                <a:solidFill>
                  <a:schemeClr val="tx2"/>
                </a:solidFill>
                <a:latin typeface="+mj-lt"/>
                <a:hlinkClick r:id="rId10"/>
              </a:rPr>
              <a:t>www.research4life.org</a:t>
            </a:r>
            <a:endParaRPr lang="nl-NL" sz="1400">
              <a:solidFill>
                <a:schemeClr val="tx2"/>
              </a:solidFill>
              <a:latin typeface="+mj-lt"/>
            </a:endParaRPr>
          </a:p>
          <a:p>
            <a:r>
              <a:rPr lang="nl-NL" sz="1400">
                <a:solidFill>
                  <a:schemeClr val="tx2"/>
                </a:solidFill>
                <a:latin typeface="+mj-lt"/>
                <a:hlinkClick r:id="rId11"/>
              </a:rPr>
              <a:t>R4L_partnership</a:t>
            </a:r>
            <a:endParaRPr lang="nl-NL" sz="1400">
              <a:solidFill>
                <a:schemeClr val="tx2"/>
              </a:solidFill>
              <a:latin typeface="+mj-lt"/>
            </a:endParaRPr>
          </a:p>
          <a:p>
            <a:r>
              <a:rPr lang="nl-NL" sz="1400">
                <a:solidFill>
                  <a:schemeClr val="tx2"/>
                </a:solidFill>
                <a:latin typeface="+mj-lt"/>
                <a:hlinkClick r:id="rId12"/>
              </a:rPr>
              <a:t>R4Lpartnership</a:t>
            </a:r>
            <a:endParaRPr lang="nl-NL" sz="1400">
              <a:solidFill>
                <a:schemeClr val="tx2"/>
              </a:solidFill>
              <a:latin typeface="+mj-lt"/>
            </a:endParaRPr>
          </a:p>
          <a:p>
            <a:r>
              <a:rPr lang="nl-NL" sz="1400">
                <a:solidFill>
                  <a:schemeClr val="tx2"/>
                </a:solidFill>
                <a:latin typeface="+mj-lt"/>
                <a:hlinkClick r:id="rId13"/>
              </a:rPr>
              <a:t>Research4Life</a:t>
            </a:r>
            <a:endParaRPr lang="nl-NL" sz="1400">
              <a:solidFill>
                <a:schemeClr val="tx2"/>
              </a:solidFill>
              <a:latin typeface="+mj-lt"/>
            </a:endParaRPr>
          </a:p>
        </p:txBody>
      </p:sp>
      <p:pic>
        <p:nvPicPr>
          <p:cNvPr id="21" name="Afbeelding 20">
            <a:extLst>
              <a:ext uri="{FF2B5EF4-FFF2-40B4-BE49-F238E27FC236}">
                <a16:creationId xmlns:a16="http://schemas.microsoft.com/office/drawing/2014/main" id="{182D40A2-FE48-4A6F-AF98-829E3844C97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20585" y="4609287"/>
            <a:ext cx="2268566" cy="75619"/>
          </a:xfrm>
          <a:prstGeom prst="rect">
            <a:avLst/>
          </a:prstGeom>
        </p:spPr>
      </p:pic>
      <p:pic>
        <p:nvPicPr>
          <p:cNvPr id="22" name="Afbeelding 21">
            <a:extLst>
              <a:ext uri="{FF2B5EF4-FFF2-40B4-BE49-F238E27FC236}">
                <a16:creationId xmlns:a16="http://schemas.microsoft.com/office/drawing/2014/main" id="{7637D4D8-08A1-4AEC-A39E-617121CDBA6C}"/>
              </a:ext>
              <a:ext uri="{C183D7F6-B498-43B3-948B-1728B52AA6E4}">
                <adec:decorative xmlns:adec="http://schemas.microsoft.com/office/drawing/2017/decorative" val="1"/>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127062" y="6012950"/>
            <a:ext cx="1804486" cy="568413"/>
          </a:xfrm>
          <a:prstGeom prst="rect">
            <a:avLst/>
          </a:prstGeom>
        </p:spPr>
      </p:pic>
      <p:sp>
        <p:nvSpPr>
          <p:cNvPr id="19" name="Tijdelijke aanduiding voor titel 1">
            <a:extLst>
              <a:ext uri="{FF2B5EF4-FFF2-40B4-BE49-F238E27FC236}">
                <a16:creationId xmlns:a16="http://schemas.microsoft.com/office/drawing/2014/main" id="{3B362967-A6AD-476A-876F-E65C50D19176}"/>
              </a:ext>
            </a:extLst>
          </p:cNvPr>
          <p:cNvSpPr>
            <a:spLocks noGrp="1"/>
          </p:cNvSpPr>
          <p:nvPr>
            <p:ph type="title"/>
          </p:nvPr>
        </p:nvSpPr>
        <p:spPr>
          <a:xfrm>
            <a:off x="807984" y="3791125"/>
            <a:ext cx="10515600" cy="842006"/>
          </a:xfrm>
          <a:prstGeom prst="rect">
            <a:avLst/>
          </a:prstGeom>
        </p:spPr>
        <p:txBody>
          <a:bodyPr vert="horz" lIns="91440" tIns="45720" rIns="91440" bIns="45720" rtlCol="0" anchor="ctr">
            <a:normAutofit/>
          </a:bodyPr>
          <a:lstStyle/>
          <a:p>
            <a:r>
              <a:rPr lang="nl-NL"/>
              <a:t>Klik om stijl te bewerken</a:t>
            </a:r>
          </a:p>
        </p:txBody>
      </p:sp>
      <p:sp>
        <p:nvSpPr>
          <p:cNvPr id="20" name="Tijdelijke aanduiding voor tekst 2">
            <a:extLst>
              <a:ext uri="{FF2B5EF4-FFF2-40B4-BE49-F238E27FC236}">
                <a16:creationId xmlns:a16="http://schemas.microsoft.com/office/drawing/2014/main" id="{646D2140-B8D1-4EC1-B95B-FA0CF0F57B01}"/>
              </a:ext>
            </a:extLst>
          </p:cNvPr>
          <p:cNvSpPr>
            <a:spLocks noGrp="1"/>
          </p:cNvSpPr>
          <p:nvPr>
            <p:ph idx="1" hasCustomPrompt="1"/>
          </p:nvPr>
        </p:nvSpPr>
        <p:spPr>
          <a:xfrm>
            <a:off x="807984" y="4873190"/>
            <a:ext cx="10515600" cy="635171"/>
          </a:xfrm>
          <a:prstGeom prst="rect">
            <a:avLst/>
          </a:prstGeom>
        </p:spPr>
        <p:txBody>
          <a:bodyPr vert="horz" lIns="91440" tIns="45720" rIns="91440" bIns="45720" rtlCol="0">
            <a:normAutofit/>
          </a:bodyPr>
          <a:lstStyle>
            <a:lvl1pPr marL="0" indent="0">
              <a:buNone/>
              <a:defRPr sz="2000">
                <a:solidFill>
                  <a:srgbClr val="898989"/>
                </a:solidFill>
              </a:defRPr>
            </a:lvl1pPr>
          </a:lstStyle>
          <a:p>
            <a:pPr lvl="0"/>
            <a:r>
              <a:rPr lang="nl-NL"/>
              <a:t>Klikken om de tekststijl van het model te bewerken</a:t>
            </a:r>
          </a:p>
        </p:txBody>
      </p:sp>
      <p:pic>
        <p:nvPicPr>
          <p:cNvPr id="2" name="Afbeelding 1">
            <a:extLst>
              <a:ext uri="{FF2B5EF4-FFF2-40B4-BE49-F238E27FC236}">
                <a16:creationId xmlns:a16="http://schemas.microsoft.com/office/drawing/2014/main" id="{C8067B8D-6BD4-40D6-81B5-2815710F0AD8}"/>
              </a:ext>
            </a:extLst>
          </p:cNvPr>
          <p:cNvPicPr>
            <a:picLocks noChangeAspect="1"/>
          </p:cNvPicPr>
          <p:nvPr userDrawn="1"/>
        </p:nvPicPr>
        <p:blipFill>
          <a:blip r:embed="rId16"/>
          <a:stretch>
            <a:fillRect/>
          </a:stretch>
        </p:blipFill>
        <p:spPr>
          <a:xfrm>
            <a:off x="0" y="-5575"/>
            <a:ext cx="12192000" cy="3590925"/>
          </a:xfrm>
          <a:prstGeom prst="rect">
            <a:avLst/>
          </a:prstGeom>
        </p:spPr>
      </p:pic>
    </p:spTree>
    <p:extLst>
      <p:ext uri="{BB962C8B-B14F-4D97-AF65-F5344CB8AC3E}">
        <p14:creationId xmlns:p14="http://schemas.microsoft.com/office/powerpoint/2010/main" val="2313331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600" b="1" i="0">
                <a:solidFill>
                  <a:srgbClr val="44536A"/>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7/29/20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70568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grpSp>
        <p:nvGrpSpPr>
          <p:cNvPr id="7" name="Groep 6">
            <a:extLst>
              <a:ext uri="{FF2B5EF4-FFF2-40B4-BE49-F238E27FC236}">
                <a16:creationId xmlns:a16="http://schemas.microsoft.com/office/drawing/2014/main" id="{D1479D60-DB8A-46F5-9A1B-8861ABFB579B}"/>
              </a:ext>
            </a:extLst>
          </p:cNvPr>
          <p:cNvGrpSpPr/>
          <p:nvPr userDrawn="1"/>
        </p:nvGrpSpPr>
        <p:grpSpPr>
          <a:xfrm>
            <a:off x="865917" y="5659640"/>
            <a:ext cx="210465" cy="829373"/>
            <a:chOff x="995850" y="5698383"/>
            <a:chExt cx="230165" cy="907002"/>
          </a:xfrm>
        </p:grpSpPr>
        <p:grpSp>
          <p:nvGrpSpPr>
            <p:cNvPr id="8" name="Groep 7">
              <a:extLst>
                <a:ext uri="{FF2B5EF4-FFF2-40B4-BE49-F238E27FC236}">
                  <a16:creationId xmlns:a16="http://schemas.microsoft.com/office/drawing/2014/main" id="{B9F021FC-DA74-48ED-9C9E-A6CD6681AD7C}"/>
                </a:ext>
              </a:extLst>
            </p:cNvPr>
            <p:cNvGrpSpPr/>
            <p:nvPr userDrawn="1"/>
          </p:nvGrpSpPr>
          <p:grpSpPr>
            <a:xfrm>
              <a:off x="995850" y="5698383"/>
              <a:ext cx="230165" cy="679950"/>
              <a:chOff x="995850" y="5698383"/>
              <a:chExt cx="230165" cy="679950"/>
            </a:xfrm>
          </p:grpSpPr>
          <p:pic>
            <p:nvPicPr>
              <p:cNvPr id="10" name="Graphic 9">
                <a:extLst>
                  <a:ext uri="{FF2B5EF4-FFF2-40B4-BE49-F238E27FC236}">
                    <a16:creationId xmlns:a16="http://schemas.microsoft.com/office/drawing/2014/main" id="{ADA46F03-E09A-4AC7-823D-28909F71B5B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7415" y="5948349"/>
                <a:ext cx="216000" cy="216000"/>
              </a:xfrm>
              <a:prstGeom prst="rect">
                <a:avLst/>
              </a:prstGeom>
            </p:spPr>
          </p:pic>
          <p:pic>
            <p:nvPicPr>
              <p:cNvPr id="11" name="Graphic 10">
                <a:extLst>
                  <a:ext uri="{FF2B5EF4-FFF2-40B4-BE49-F238E27FC236}">
                    <a16:creationId xmlns:a16="http://schemas.microsoft.com/office/drawing/2014/main" id="{DCEEFA0B-3D3A-40A8-8E2F-8ABFCEAA701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95850" y="6162333"/>
                <a:ext cx="216000" cy="216000"/>
              </a:xfrm>
              <a:prstGeom prst="rect">
                <a:avLst/>
              </a:prstGeom>
            </p:spPr>
          </p:pic>
          <p:pic>
            <p:nvPicPr>
              <p:cNvPr id="12" name="Graphic 11">
                <a:extLst>
                  <a:ext uri="{FF2B5EF4-FFF2-40B4-BE49-F238E27FC236}">
                    <a16:creationId xmlns:a16="http://schemas.microsoft.com/office/drawing/2014/main" id="{18BB864D-3FAE-448F-BBF1-8C677B01F91B}"/>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97415" y="5698383"/>
                <a:ext cx="228600" cy="228600"/>
              </a:xfrm>
              <a:prstGeom prst="rect">
                <a:avLst/>
              </a:prstGeom>
            </p:spPr>
          </p:pic>
        </p:grpSp>
        <p:pic>
          <p:nvPicPr>
            <p:cNvPr id="9" name="Graphic 8">
              <a:extLst>
                <a:ext uri="{FF2B5EF4-FFF2-40B4-BE49-F238E27FC236}">
                  <a16:creationId xmlns:a16="http://schemas.microsoft.com/office/drawing/2014/main" id="{E86E01AE-3F7D-4886-B309-C4AE5D9467A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98583" y="6389385"/>
              <a:ext cx="216000" cy="216000"/>
            </a:xfrm>
            <a:prstGeom prst="rect">
              <a:avLst/>
            </a:prstGeom>
          </p:spPr>
        </p:pic>
      </p:grpSp>
      <p:sp>
        <p:nvSpPr>
          <p:cNvPr id="13" name="Tekstvak 12">
            <a:extLst>
              <a:ext uri="{FF2B5EF4-FFF2-40B4-BE49-F238E27FC236}">
                <a16:creationId xmlns:a16="http://schemas.microsoft.com/office/drawing/2014/main" id="{34DC1038-8171-4E41-84A1-A3DA3B2A82C1}"/>
              </a:ext>
            </a:extLst>
          </p:cNvPr>
          <p:cNvSpPr txBox="1"/>
          <p:nvPr userDrawn="1"/>
        </p:nvSpPr>
        <p:spPr>
          <a:xfrm>
            <a:off x="1096260" y="5597274"/>
            <a:ext cx="2183653" cy="954107"/>
          </a:xfrm>
          <a:prstGeom prst="rect">
            <a:avLst/>
          </a:prstGeom>
          <a:noFill/>
        </p:spPr>
        <p:txBody>
          <a:bodyPr wrap="square" rtlCol="0">
            <a:spAutoFit/>
          </a:bodyPr>
          <a:lstStyle/>
          <a:p>
            <a:r>
              <a:rPr lang="nl-NL" sz="1400">
                <a:solidFill>
                  <a:schemeClr val="tx2"/>
                </a:solidFill>
                <a:latin typeface="+mj-lt"/>
                <a:hlinkClick r:id="rId10"/>
              </a:rPr>
              <a:t>www.research4life.org</a:t>
            </a:r>
            <a:endParaRPr lang="nl-NL" sz="1400">
              <a:solidFill>
                <a:schemeClr val="tx2"/>
              </a:solidFill>
              <a:latin typeface="+mj-lt"/>
            </a:endParaRPr>
          </a:p>
          <a:p>
            <a:r>
              <a:rPr lang="nl-NL" sz="1400">
                <a:solidFill>
                  <a:schemeClr val="tx2"/>
                </a:solidFill>
                <a:latin typeface="+mj-lt"/>
                <a:hlinkClick r:id="rId11"/>
              </a:rPr>
              <a:t>R4L_partnership</a:t>
            </a:r>
            <a:endParaRPr lang="nl-NL" sz="1400">
              <a:solidFill>
                <a:schemeClr val="tx2"/>
              </a:solidFill>
              <a:latin typeface="+mj-lt"/>
            </a:endParaRPr>
          </a:p>
          <a:p>
            <a:r>
              <a:rPr lang="nl-NL" sz="1400">
                <a:solidFill>
                  <a:schemeClr val="tx2"/>
                </a:solidFill>
                <a:latin typeface="+mj-lt"/>
                <a:hlinkClick r:id="rId12"/>
              </a:rPr>
              <a:t>R4Lpartnership</a:t>
            </a:r>
            <a:endParaRPr lang="nl-NL" sz="1400">
              <a:solidFill>
                <a:schemeClr val="tx2"/>
              </a:solidFill>
              <a:latin typeface="+mj-lt"/>
            </a:endParaRPr>
          </a:p>
          <a:p>
            <a:r>
              <a:rPr lang="nl-NL" sz="1400">
                <a:solidFill>
                  <a:schemeClr val="tx2"/>
                </a:solidFill>
                <a:latin typeface="+mj-lt"/>
                <a:hlinkClick r:id="rId13"/>
              </a:rPr>
              <a:t>Research4Life</a:t>
            </a:r>
            <a:endParaRPr lang="nl-NL" sz="1400">
              <a:solidFill>
                <a:schemeClr val="tx2"/>
              </a:solidFill>
              <a:latin typeface="+mj-lt"/>
            </a:endParaRPr>
          </a:p>
        </p:txBody>
      </p:sp>
      <p:pic>
        <p:nvPicPr>
          <p:cNvPr id="21" name="Afbeelding 20">
            <a:extLst>
              <a:ext uri="{FF2B5EF4-FFF2-40B4-BE49-F238E27FC236}">
                <a16:creationId xmlns:a16="http://schemas.microsoft.com/office/drawing/2014/main" id="{182D40A2-FE48-4A6F-AF98-829E3844C97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20585" y="4609287"/>
            <a:ext cx="2268566" cy="75619"/>
          </a:xfrm>
          <a:prstGeom prst="rect">
            <a:avLst/>
          </a:prstGeom>
        </p:spPr>
      </p:pic>
      <p:pic>
        <p:nvPicPr>
          <p:cNvPr id="22" name="Afbeelding 21">
            <a:extLst>
              <a:ext uri="{FF2B5EF4-FFF2-40B4-BE49-F238E27FC236}">
                <a16:creationId xmlns:a16="http://schemas.microsoft.com/office/drawing/2014/main" id="{7637D4D8-08A1-4AEC-A39E-617121CDBA6C}"/>
              </a:ext>
              <a:ext uri="{C183D7F6-B498-43B3-948B-1728B52AA6E4}">
                <adec:decorative xmlns:adec="http://schemas.microsoft.com/office/drawing/2017/decorative" val="1"/>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127062" y="6012950"/>
            <a:ext cx="1804486" cy="568413"/>
          </a:xfrm>
          <a:prstGeom prst="rect">
            <a:avLst/>
          </a:prstGeom>
        </p:spPr>
      </p:pic>
      <p:sp>
        <p:nvSpPr>
          <p:cNvPr id="19" name="Tijdelijke aanduiding voor titel 1">
            <a:extLst>
              <a:ext uri="{FF2B5EF4-FFF2-40B4-BE49-F238E27FC236}">
                <a16:creationId xmlns:a16="http://schemas.microsoft.com/office/drawing/2014/main" id="{3B362967-A6AD-476A-876F-E65C50D19176}"/>
              </a:ext>
            </a:extLst>
          </p:cNvPr>
          <p:cNvSpPr>
            <a:spLocks noGrp="1"/>
          </p:cNvSpPr>
          <p:nvPr>
            <p:ph type="title"/>
          </p:nvPr>
        </p:nvSpPr>
        <p:spPr>
          <a:xfrm>
            <a:off x="807984" y="3791125"/>
            <a:ext cx="10515600" cy="842006"/>
          </a:xfrm>
          <a:prstGeom prst="rect">
            <a:avLst/>
          </a:prstGeom>
        </p:spPr>
        <p:txBody>
          <a:bodyPr vert="horz" lIns="91440" tIns="45720" rIns="91440" bIns="45720" rtlCol="0" anchor="ctr">
            <a:normAutofit/>
          </a:bodyPr>
          <a:lstStyle/>
          <a:p>
            <a:r>
              <a:rPr lang="nl-NL"/>
              <a:t>Klik om stijl te bewerken</a:t>
            </a:r>
          </a:p>
        </p:txBody>
      </p:sp>
      <p:sp>
        <p:nvSpPr>
          <p:cNvPr id="20" name="Tijdelijke aanduiding voor tekst 2">
            <a:extLst>
              <a:ext uri="{FF2B5EF4-FFF2-40B4-BE49-F238E27FC236}">
                <a16:creationId xmlns:a16="http://schemas.microsoft.com/office/drawing/2014/main" id="{646D2140-B8D1-4EC1-B95B-FA0CF0F57B01}"/>
              </a:ext>
            </a:extLst>
          </p:cNvPr>
          <p:cNvSpPr>
            <a:spLocks noGrp="1"/>
          </p:cNvSpPr>
          <p:nvPr>
            <p:ph idx="1" hasCustomPrompt="1"/>
          </p:nvPr>
        </p:nvSpPr>
        <p:spPr>
          <a:xfrm>
            <a:off x="807984" y="4873190"/>
            <a:ext cx="10515600" cy="635171"/>
          </a:xfrm>
          <a:prstGeom prst="rect">
            <a:avLst/>
          </a:prstGeom>
        </p:spPr>
        <p:txBody>
          <a:bodyPr vert="horz" lIns="91440" tIns="45720" rIns="91440" bIns="45720" rtlCol="0">
            <a:normAutofit/>
          </a:bodyPr>
          <a:lstStyle>
            <a:lvl1pPr marL="0" indent="0">
              <a:buNone/>
              <a:defRPr sz="2000">
                <a:solidFill>
                  <a:srgbClr val="898989"/>
                </a:solidFill>
              </a:defRPr>
            </a:lvl1pPr>
          </a:lstStyle>
          <a:p>
            <a:pPr lvl="0"/>
            <a:r>
              <a:rPr lang="nl-NL"/>
              <a:t>Klikken om de tekststijl van het model te bewerken</a:t>
            </a:r>
          </a:p>
        </p:txBody>
      </p:sp>
      <p:pic>
        <p:nvPicPr>
          <p:cNvPr id="2" name="Afbeelding 1">
            <a:extLst>
              <a:ext uri="{FF2B5EF4-FFF2-40B4-BE49-F238E27FC236}">
                <a16:creationId xmlns:a16="http://schemas.microsoft.com/office/drawing/2014/main" id="{C8067B8D-6BD4-40D6-81B5-2815710F0AD8}"/>
              </a:ext>
            </a:extLst>
          </p:cNvPr>
          <p:cNvPicPr>
            <a:picLocks noChangeAspect="1"/>
          </p:cNvPicPr>
          <p:nvPr userDrawn="1"/>
        </p:nvPicPr>
        <p:blipFill>
          <a:blip r:embed="rId16"/>
          <a:stretch>
            <a:fillRect/>
          </a:stretch>
        </p:blipFill>
        <p:spPr>
          <a:xfrm>
            <a:off x="0" y="-5575"/>
            <a:ext cx="12192000" cy="3590925"/>
          </a:xfrm>
          <a:prstGeom prst="rect">
            <a:avLst/>
          </a:prstGeom>
        </p:spPr>
      </p:pic>
    </p:spTree>
    <p:extLst>
      <p:ext uri="{BB962C8B-B14F-4D97-AF65-F5344CB8AC3E}">
        <p14:creationId xmlns:p14="http://schemas.microsoft.com/office/powerpoint/2010/main" val="2313331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eldia">
    <p:bg>
      <p:bgPr>
        <a:solidFill>
          <a:schemeClr val="bg1"/>
        </a:solidFill>
        <a:effectLst/>
      </p:bgPr>
    </p:b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AC8EB6D2-CF8C-4FE2-841A-1BA05EC5479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27062" y="6012950"/>
            <a:ext cx="1804486" cy="568413"/>
          </a:xfrm>
          <a:prstGeom prst="rect">
            <a:avLst/>
          </a:prstGeom>
        </p:spPr>
      </p:pic>
      <p:pic>
        <p:nvPicPr>
          <p:cNvPr id="11" name="Afbeelding 10">
            <a:extLst>
              <a:ext uri="{FF2B5EF4-FFF2-40B4-BE49-F238E27FC236}">
                <a16:creationId xmlns:a16="http://schemas.microsoft.com/office/drawing/2014/main" id="{189EA821-AB14-4AFA-875E-CB91069B17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0585" y="4609287"/>
            <a:ext cx="2268566" cy="75619"/>
          </a:xfrm>
          <a:prstGeom prst="rect">
            <a:avLst/>
          </a:prstGeom>
        </p:spPr>
      </p:pic>
      <p:sp>
        <p:nvSpPr>
          <p:cNvPr id="12" name="Tijdelijke aanduiding voor titel 1">
            <a:extLst>
              <a:ext uri="{FF2B5EF4-FFF2-40B4-BE49-F238E27FC236}">
                <a16:creationId xmlns:a16="http://schemas.microsoft.com/office/drawing/2014/main" id="{B9AF5BBB-8013-4757-A3B1-AFE7817FDB6C}"/>
              </a:ext>
            </a:extLst>
          </p:cNvPr>
          <p:cNvSpPr>
            <a:spLocks noGrp="1"/>
          </p:cNvSpPr>
          <p:nvPr>
            <p:ph type="title"/>
          </p:nvPr>
        </p:nvSpPr>
        <p:spPr>
          <a:xfrm>
            <a:off x="807984" y="3791125"/>
            <a:ext cx="10515600" cy="842006"/>
          </a:xfrm>
          <a:prstGeom prst="rect">
            <a:avLst/>
          </a:prstGeom>
        </p:spPr>
        <p:txBody>
          <a:bodyPr vert="horz" lIns="91440" tIns="45720" rIns="91440" bIns="45720" rtlCol="0" anchor="ctr">
            <a:normAutofit/>
          </a:bodyPr>
          <a:lstStyle/>
          <a:p>
            <a:r>
              <a:rPr lang="nl-NL"/>
              <a:t>Klik om stijl te bewerken</a:t>
            </a:r>
          </a:p>
        </p:txBody>
      </p:sp>
      <p:sp>
        <p:nvSpPr>
          <p:cNvPr id="13" name="Tijdelijke aanduiding voor tekst 2">
            <a:extLst>
              <a:ext uri="{FF2B5EF4-FFF2-40B4-BE49-F238E27FC236}">
                <a16:creationId xmlns:a16="http://schemas.microsoft.com/office/drawing/2014/main" id="{5F244039-D7CD-4181-A4FD-B1A0FA7C4556}"/>
              </a:ext>
            </a:extLst>
          </p:cNvPr>
          <p:cNvSpPr>
            <a:spLocks noGrp="1"/>
          </p:cNvSpPr>
          <p:nvPr>
            <p:ph idx="1" hasCustomPrompt="1"/>
          </p:nvPr>
        </p:nvSpPr>
        <p:spPr>
          <a:xfrm>
            <a:off x="807984" y="4873190"/>
            <a:ext cx="10515600" cy="635171"/>
          </a:xfrm>
          <a:prstGeom prst="rect">
            <a:avLst/>
          </a:prstGeom>
        </p:spPr>
        <p:txBody>
          <a:bodyPr vert="horz" lIns="91440" tIns="45720" rIns="91440" bIns="45720" rtlCol="0">
            <a:noAutofit/>
          </a:bodyPr>
          <a:lstStyle>
            <a:lvl1pPr marL="0" indent="0">
              <a:buNone/>
              <a:defRPr sz="2000" b="0">
                <a:solidFill>
                  <a:srgbClr val="898989"/>
                </a:solidFill>
              </a:defRPr>
            </a:lvl1pPr>
          </a:lstStyle>
          <a:p>
            <a:pPr lvl="0"/>
            <a:r>
              <a:rPr lang="nl-NL"/>
              <a:t>Klikken om de tekststijl van het model te bewerken</a:t>
            </a:r>
          </a:p>
        </p:txBody>
      </p:sp>
    </p:spTree>
    <p:extLst>
      <p:ext uri="{BB962C8B-B14F-4D97-AF65-F5344CB8AC3E}">
        <p14:creationId xmlns:p14="http://schemas.microsoft.com/office/powerpoint/2010/main" val="890161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AD1EAF35-6686-44E3-9DB4-E923CD46103A}"/>
              </a:ext>
            </a:extLst>
          </p:cNvPr>
          <p:cNvSpPr>
            <a:spLocks noGrp="1"/>
          </p:cNvSpPr>
          <p:nvPr>
            <p:ph idx="1"/>
          </p:nvPr>
        </p:nvSpPr>
        <p:spPr>
          <a:xfrm>
            <a:off x="838200" y="1660124"/>
            <a:ext cx="10515600" cy="4832751"/>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tel 1">
            <a:extLst>
              <a:ext uri="{FF2B5EF4-FFF2-40B4-BE49-F238E27FC236}">
                <a16:creationId xmlns:a16="http://schemas.microsoft.com/office/drawing/2014/main" id="{632953C8-66DE-4D65-BB81-887E212FAB97}"/>
              </a:ext>
            </a:extLst>
          </p:cNvPr>
          <p:cNvSpPr>
            <a:spLocks noGrp="1"/>
          </p:cNvSpPr>
          <p:nvPr>
            <p:ph type="title"/>
          </p:nvPr>
        </p:nvSpPr>
        <p:spPr>
          <a:xfrm>
            <a:off x="838200" y="536012"/>
            <a:ext cx="10515600" cy="839712"/>
          </a:xfrm>
          <a:prstGeom prst="rect">
            <a:avLst/>
          </a:prstGeom>
        </p:spPr>
        <p:txBody>
          <a:bodyPr/>
          <a:lstStyle/>
          <a:p>
            <a:r>
              <a:rPr lang="nl-NL"/>
              <a:t>Klik om stijl te bewerken</a:t>
            </a:r>
          </a:p>
        </p:txBody>
      </p:sp>
      <p:pic>
        <p:nvPicPr>
          <p:cNvPr id="6" name="Afbeelding 5">
            <a:extLst>
              <a:ext uri="{FF2B5EF4-FFF2-40B4-BE49-F238E27FC236}">
                <a16:creationId xmlns:a16="http://schemas.microsoft.com/office/drawing/2014/main" id="{8C8FC7E7-52A6-4745-AF4F-0726F45773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0463" y="1300105"/>
            <a:ext cx="2268566" cy="75619"/>
          </a:xfrm>
          <a:prstGeom prst="rect">
            <a:avLst/>
          </a:prstGeom>
        </p:spPr>
      </p:pic>
    </p:spTree>
    <p:extLst>
      <p:ext uri="{BB962C8B-B14F-4D97-AF65-F5344CB8AC3E}">
        <p14:creationId xmlns:p14="http://schemas.microsoft.com/office/powerpoint/2010/main" val="19678328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el en object">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AD1EAF35-6686-44E3-9DB4-E923CD46103A}"/>
              </a:ext>
            </a:extLst>
          </p:cNvPr>
          <p:cNvSpPr>
            <a:spLocks noGrp="1"/>
          </p:cNvSpPr>
          <p:nvPr>
            <p:ph idx="1"/>
          </p:nvPr>
        </p:nvSpPr>
        <p:spPr>
          <a:xfrm>
            <a:off x="838200" y="1669002"/>
            <a:ext cx="5257800" cy="4823874"/>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tel 1">
            <a:extLst>
              <a:ext uri="{FF2B5EF4-FFF2-40B4-BE49-F238E27FC236}">
                <a16:creationId xmlns:a16="http://schemas.microsoft.com/office/drawing/2014/main" id="{632953C8-66DE-4D65-BB81-887E212FAB97}"/>
              </a:ext>
            </a:extLst>
          </p:cNvPr>
          <p:cNvSpPr>
            <a:spLocks noGrp="1"/>
          </p:cNvSpPr>
          <p:nvPr>
            <p:ph type="title"/>
          </p:nvPr>
        </p:nvSpPr>
        <p:spPr>
          <a:xfrm>
            <a:off x="838200" y="536012"/>
            <a:ext cx="10515600" cy="839712"/>
          </a:xfrm>
          <a:prstGeom prst="rect">
            <a:avLst/>
          </a:prstGeom>
        </p:spPr>
        <p:txBody>
          <a:bodyPr/>
          <a:lstStyle/>
          <a:p>
            <a:r>
              <a:rPr lang="nl-NL"/>
              <a:t>Klik om stijl te bewerken</a:t>
            </a:r>
          </a:p>
        </p:txBody>
      </p:sp>
      <p:pic>
        <p:nvPicPr>
          <p:cNvPr id="6" name="Afbeelding 5">
            <a:extLst>
              <a:ext uri="{FF2B5EF4-FFF2-40B4-BE49-F238E27FC236}">
                <a16:creationId xmlns:a16="http://schemas.microsoft.com/office/drawing/2014/main" id="{8C8FC7E7-52A6-4745-AF4F-0726F45773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0463" y="1300105"/>
            <a:ext cx="2268566" cy="75619"/>
          </a:xfrm>
          <a:prstGeom prst="rect">
            <a:avLst/>
          </a:prstGeom>
        </p:spPr>
      </p:pic>
      <p:sp>
        <p:nvSpPr>
          <p:cNvPr id="8" name="Tijdelijke aanduiding voor inhoud 2">
            <a:extLst>
              <a:ext uri="{FF2B5EF4-FFF2-40B4-BE49-F238E27FC236}">
                <a16:creationId xmlns:a16="http://schemas.microsoft.com/office/drawing/2014/main" id="{D62A7C84-DBA0-422B-BBE6-6F300FDF16E4}"/>
              </a:ext>
            </a:extLst>
          </p:cNvPr>
          <p:cNvSpPr>
            <a:spLocks noGrp="1"/>
          </p:cNvSpPr>
          <p:nvPr>
            <p:ph idx="10"/>
          </p:nvPr>
        </p:nvSpPr>
        <p:spPr>
          <a:xfrm>
            <a:off x="6096000" y="1669001"/>
            <a:ext cx="5257800" cy="4823873"/>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792128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el en object">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AD1EAF35-6686-44E3-9DB4-E923CD46103A}"/>
              </a:ext>
            </a:extLst>
          </p:cNvPr>
          <p:cNvSpPr>
            <a:spLocks noGrp="1"/>
          </p:cNvSpPr>
          <p:nvPr>
            <p:ph idx="1"/>
          </p:nvPr>
        </p:nvSpPr>
        <p:spPr>
          <a:xfrm>
            <a:off x="838200" y="1669001"/>
            <a:ext cx="6710680" cy="4823873"/>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tel 1">
            <a:extLst>
              <a:ext uri="{FF2B5EF4-FFF2-40B4-BE49-F238E27FC236}">
                <a16:creationId xmlns:a16="http://schemas.microsoft.com/office/drawing/2014/main" id="{632953C8-66DE-4D65-BB81-887E212FAB97}"/>
              </a:ext>
            </a:extLst>
          </p:cNvPr>
          <p:cNvSpPr>
            <a:spLocks noGrp="1"/>
          </p:cNvSpPr>
          <p:nvPr>
            <p:ph type="title"/>
          </p:nvPr>
        </p:nvSpPr>
        <p:spPr>
          <a:xfrm>
            <a:off x="838200" y="536012"/>
            <a:ext cx="10515600" cy="839712"/>
          </a:xfrm>
          <a:prstGeom prst="rect">
            <a:avLst/>
          </a:prstGeom>
        </p:spPr>
        <p:txBody>
          <a:bodyPr/>
          <a:lstStyle/>
          <a:p>
            <a:r>
              <a:rPr lang="nl-NL"/>
              <a:t>Klik om stijl te bewerken</a:t>
            </a:r>
          </a:p>
        </p:txBody>
      </p:sp>
      <p:pic>
        <p:nvPicPr>
          <p:cNvPr id="6" name="Afbeelding 5">
            <a:extLst>
              <a:ext uri="{FF2B5EF4-FFF2-40B4-BE49-F238E27FC236}">
                <a16:creationId xmlns:a16="http://schemas.microsoft.com/office/drawing/2014/main" id="{8C8FC7E7-52A6-4745-AF4F-0726F45773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0463" y="1300105"/>
            <a:ext cx="2268566" cy="75619"/>
          </a:xfrm>
          <a:prstGeom prst="rect">
            <a:avLst/>
          </a:prstGeom>
        </p:spPr>
      </p:pic>
      <p:sp>
        <p:nvSpPr>
          <p:cNvPr id="8" name="Tijdelijke aanduiding voor inhoud 2">
            <a:extLst>
              <a:ext uri="{FF2B5EF4-FFF2-40B4-BE49-F238E27FC236}">
                <a16:creationId xmlns:a16="http://schemas.microsoft.com/office/drawing/2014/main" id="{D62A7C84-DBA0-422B-BBE6-6F300FDF16E4}"/>
              </a:ext>
            </a:extLst>
          </p:cNvPr>
          <p:cNvSpPr>
            <a:spLocks noGrp="1"/>
          </p:cNvSpPr>
          <p:nvPr>
            <p:ph idx="10"/>
          </p:nvPr>
        </p:nvSpPr>
        <p:spPr>
          <a:xfrm>
            <a:off x="7548880" y="1669001"/>
            <a:ext cx="3804920" cy="4823874"/>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241712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714753"/>
            <a:ext cx="7315200" cy="1325563"/>
          </a:xfrm>
          <a:prstGeom prst="rect">
            <a:avLst/>
          </a:prstGeom>
        </p:spPr>
        <p:txBody>
          <a:bodyPr/>
          <a:lstStyle>
            <a:lvl1pPr>
              <a:defRPr sz="4400">
                <a:solidFill>
                  <a:srgbClr val="002060"/>
                </a:solidFill>
                <a:latin typeface="Raleway" charset="0"/>
                <a:ea typeface="Raleway" charset="0"/>
                <a:cs typeface="Raleway" charset="0"/>
              </a:defRPr>
            </a:lvl1pPr>
          </a:lstStyle>
          <a:p>
            <a:r>
              <a:rPr lang="en-US"/>
              <a:t>Click to edit Master title style</a:t>
            </a:r>
            <a:endParaRPr lang="en-GB"/>
          </a:p>
        </p:txBody>
      </p:sp>
      <p:sp>
        <p:nvSpPr>
          <p:cNvPr id="3" name="Content Placeholder 2"/>
          <p:cNvSpPr>
            <a:spLocks noGrp="1"/>
          </p:cNvSpPr>
          <p:nvPr>
            <p:ph idx="1"/>
          </p:nvPr>
        </p:nvSpPr>
        <p:spPr>
          <a:xfrm>
            <a:off x="838200" y="2698376"/>
            <a:ext cx="10515600" cy="3487552"/>
          </a:xfrm>
          <a:prstGeom prst="rect">
            <a:avLst/>
          </a:prstGeom>
        </p:spPr>
        <p:txBody>
          <a:bodyPr/>
          <a:lstStyle>
            <a:lvl1pPr>
              <a:defRPr>
                <a:solidFill>
                  <a:schemeClr val="accent2"/>
                </a:solidFill>
                <a:latin typeface="Lato" panose="020F0502020204030203" pitchFamily="34" charset="0"/>
              </a:defRPr>
            </a:lvl1pPr>
            <a:lvl2pPr>
              <a:defRPr>
                <a:solidFill>
                  <a:schemeClr val="accent3"/>
                </a:solidFill>
                <a:latin typeface="Lato" panose="020F0502020204030203" pitchFamily="34" charset="0"/>
              </a:defRPr>
            </a:lvl2pPr>
            <a:lvl3pPr>
              <a:defRPr>
                <a:solidFill>
                  <a:schemeClr val="accent3"/>
                </a:solidFill>
                <a:latin typeface="Lato" panose="020F0502020204030203" pitchFamily="34" charset="0"/>
              </a:defRPr>
            </a:lvl3pPr>
            <a:lvl4pPr>
              <a:defRPr>
                <a:solidFill>
                  <a:schemeClr val="accent3"/>
                </a:solidFill>
                <a:latin typeface="Lato" panose="020F0502020204030203" pitchFamily="34" charset="0"/>
              </a:defRPr>
            </a:lvl4pPr>
            <a:lvl5pPr>
              <a:defRPr>
                <a:solidFill>
                  <a:schemeClr val="accent3"/>
                </a:solidFill>
                <a:latin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2"/>
          </p:nvPr>
        </p:nvSpPr>
        <p:spPr>
          <a:xfrm>
            <a:off x="961900" y="6519773"/>
            <a:ext cx="2743200" cy="365125"/>
          </a:xfrm>
          <a:prstGeom prst="rect">
            <a:avLst/>
          </a:prstGeom>
        </p:spPr>
        <p:txBody>
          <a:bodyPr/>
          <a:lstStyle>
            <a:lvl1pPr>
              <a:defRPr sz="1100"/>
            </a:lvl1pPr>
          </a:lstStyle>
          <a:p>
            <a:fld id="{BDE78B3D-6F99-F64D-AE6F-ABB695B53FF9}" type="datetime1">
              <a:rPr lang="en-GB" smtClean="0"/>
              <a:t>29/07/2020</a:t>
            </a:fld>
            <a:endParaRPr lang="en-GB"/>
          </a:p>
        </p:txBody>
      </p:sp>
      <p:sp>
        <p:nvSpPr>
          <p:cNvPr id="8" name="Footer Placeholder 4"/>
          <p:cNvSpPr>
            <a:spLocks noGrp="1"/>
          </p:cNvSpPr>
          <p:nvPr>
            <p:ph type="ftr" sz="quarter" idx="3"/>
          </p:nvPr>
        </p:nvSpPr>
        <p:spPr>
          <a:xfrm>
            <a:off x="4162300" y="6519773"/>
            <a:ext cx="4114800" cy="365125"/>
          </a:xfrm>
          <a:prstGeom prst="rect">
            <a:avLst/>
          </a:prstGeom>
        </p:spPr>
        <p:txBody>
          <a:bodyPr/>
          <a:lstStyle>
            <a:lvl1pPr>
              <a:defRPr sz="1100">
                <a:effectLst>
                  <a:outerShdw blurRad="50800" dist="50800" dir="5400000" sx="1000" sy="1000" algn="ctr" rotWithShape="0">
                    <a:srgbClr val="000000">
                      <a:alpha val="43137"/>
                    </a:srgbClr>
                  </a:outerShdw>
                </a:effectLst>
              </a:defRPr>
            </a:lvl1pPr>
          </a:lstStyle>
          <a:p>
            <a:endParaRPr lang="en-GB"/>
          </a:p>
        </p:txBody>
      </p:sp>
      <p:sp>
        <p:nvSpPr>
          <p:cNvPr id="9" name="Slide Number Placeholder 5"/>
          <p:cNvSpPr>
            <a:spLocks noGrp="1"/>
          </p:cNvSpPr>
          <p:nvPr>
            <p:ph type="sldNum" sz="quarter" idx="4"/>
          </p:nvPr>
        </p:nvSpPr>
        <p:spPr>
          <a:xfrm>
            <a:off x="11164047" y="6519773"/>
            <a:ext cx="727408" cy="365125"/>
          </a:xfrm>
          <a:prstGeom prst="rect">
            <a:avLst/>
          </a:prstGeom>
        </p:spPr>
        <p:txBody>
          <a:bodyPr/>
          <a:lstStyle>
            <a:lvl1pPr>
              <a:defRPr sz="1100" b="1"/>
            </a:lvl1pPr>
          </a:lstStyle>
          <a:p>
            <a:fld id="{0E0D4DE8-BDBC-4683-BDD5-D05B1051FC87}" type="slidenum">
              <a:rPr lang="en-GB" smtClean="0"/>
              <a:pPr/>
              <a:t>‹#›</a:t>
            </a:fld>
            <a:endParaRPr lang="en-GB"/>
          </a:p>
        </p:txBody>
      </p:sp>
    </p:spTree>
    <p:extLst>
      <p:ext uri="{BB962C8B-B14F-4D97-AF65-F5344CB8AC3E}">
        <p14:creationId xmlns:p14="http://schemas.microsoft.com/office/powerpoint/2010/main" val="2484351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el en object">
  <p:cSld name="4_Titel en object">
    <p:spTree>
      <p:nvGrpSpPr>
        <p:cNvPr id="1" name="Shape 17"/>
        <p:cNvGrpSpPr/>
        <p:nvPr/>
      </p:nvGrpSpPr>
      <p:grpSpPr>
        <a:xfrm>
          <a:off x="0" y="0"/>
          <a:ext cx="0" cy="0"/>
          <a:chOff x="0" y="0"/>
          <a:chExt cx="0" cy="0"/>
        </a:xfrm>
      </p:grpSpPr>
      <p:sp>
        <p:nvSpPr>
          <p:cNvPr id="18" name="Google Shape;18;p9"/>
          <p:cNvSpPr txBox="1">
            <a:spLocks noGrp="1"/>
          </p:cNvSpPr>
          <p:nvPr>
            <p:ph type="body" idx="1"/>
          </p:nvPr>
        </p:nvSpPr>
        <p:spPr>
          <a:xfrm>
            <a:off x="838200" y="1554480"/>
            <a:ext cx="10515600" cy="4938395"/>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Open Sans"/>
                <a:ea typeface="Open Sans"/>
                <a:cs typeface="Open Sans"/>
                <a:sym typeface="Open Sans"/>
              </a:defRPr>
            </a:lvl1pPr>
            <a:lvl2pPr marL="914400" marR="0" lvl="1" indent="-381000"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2pPr>
            <a:lvl3pPr marL="1371600" marR="0" lvl="2" indent="-355600"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Open Sans"/>
                <a:ea typeface="Open Sans"/>
                <a:cs typeface="Open Sans"/>
                <a:sym typeface="Open Sans"/>
              </a:defRPr>
            </a:lvl3pPr>
            <a:lvl4pPr marL="1828800" marR="0" lvl="3" indent="-342900"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Open Sans"/>
                <a:ea typeface="Open Sans"/>
                <a:cs typeface="Open Sans"/>
                <a:sym typeface="Open Sans"/>
              </a:defRPr>
            </a:lvl4pPr>
            <a:lvl5pPr marL="2286000" marR="0" lvl="4" indent="-342900"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
        <p:nvSpPr>
          <p:cNvPr id="19" name="Google Shape;19;p9"/>
          <p:cNvSpPr txBox="1">
            <a:spLocks noGrp="1"/>
          </p:cNvSpPr>
          <p:nvPr>
            <p:ph type="title"/>
          </p:nvPr>
        </p:nvSpPr>
        <p:spPr>
          <a:xfrm>
            <a:off x="838200" y="536012"/>
            <a:ext cx="10515600" cy="83971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2"/>
              </a:buClr>
              <a:buSzPts val="4000"/>
              <a:buFont typeface="Open Sans"/>
              <a:buNone/>
              <a:defRPr sz="4000" b="1" i="0" u="none" strike="noStrike" cap="none">
                <a:solidFill>
                  <a:schemeClr val="dk2"/>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20" name="Google Shape;20;p9"/>
          <p:cNvPicPr preferRelativeResize="0"/>
          <p:nvPr/>
        </p:nvPicPr>
        <p:blipFill rotWithShape="1">
          <a:blip r:embed="rId2">
            <a:alphaModFix/>
          </a:blip>
          <a:srcRect/>
          <a:stretch/>
        </p:blipFill>
        <p:spPr>
          <a:xfrm>
            <a:off x="940463" y="1300105"/>
            <a:ext cx="2268566" cy="75619"/>
          </a:xfrm>
          <a:prstGeom prst="rect">
            <a:avLst/>
          </a:prstGeom>
          <a:noFill/>
          <a:ln>
            <a:noFill/>
          </a:ln>
        </p:spPr>
      </p:pic>
    </p:spTree>
    <p:extLst>
      <p:ext uri="{BB962C8B-B14F-4D97-AF65-F5344CB8AC3E}">
        <p14:creationId xmlns:p14="http://schemas.microsoft.com/office/powerpoint/2010/main" val="3367674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7/29/20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95237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1678B616-9E15-4065-9BB1-94BD1B7E3214}"/>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0127062" y="6012950"/>
            <a:ext cx="1804486" cy="568413"/>
          </a:xfrm>
          <a:prstGeom prst="rect">
            <a:avLst/>
          </a:prstGeom>
        </p:spPr>
      </p:pic>
      <p:sp>
        <p:nvSpPr>
          <p:cNvPr id="11" name="Rechthoek 10">
            <a:extLst>
              <a:ext uri="{FF2B5EF4-FFF2-40B4-BE49-F238E27FC236}">
                <a16:creationId xmlns:a16="http://schemas.microsoft.com/office/drawing/2014/main" id="{A5FA4210-7CDD-4F9C-B173-EA4EB9476DDB}"/>
              </a:ext>
            </a:extLst>
          </p:cNvPr>
          <p:cNvSpPr/>
          <p:nvPr userDrawn="1"/>
        </p:nvSpPr>
        <p:spPr>
          <a:xfrm>
            <a:off x="0" y="0"/>
            <a:ext cx="12192000" cy="39949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821584034"/>
      </p:ext>
    </p:extLst>
  </p:cSld>
  <p:clrMap bg1="lt1" tx1="dk1" bg2="lt2" tx2="dk2" accent1="accent1" accent2="accent2" accent3="accent3" accent4="accent4" accent5="accent5" accent6="accent6" hlink="hlink" folHlink="folHlink"/>
  <p:sldLayoutIdLst>
    <p:sldLayoutId id="2147483682" r:id="rId1"/>
    <p:sldLayoutId id="2147483662" r:id="rId2"/>
    <p:sldLayoutId id="2147483663" r:id="rId3"/>
    <p:sldLayoutId id="2147483650" r:id="rId4"/>
    <p:sldLayoutId id="2147483664" r:id="rId5"/>
    <p:sldLayoutId id="2147483665" r:id="rId6"/>
    <p:sldLayoutId id="2147483681" r:id="rId7"/>
    <p:sldLayoutId id="2147483683" r:id="rId8"/>
    <p:sldLayoutId id="2147483684" r:id="rId9"/>
    <p:sldLayoutId id="2147483685" r:id="rId10"/>
  </p:sldLayoutIdLst>
  <p:txStyles>
    <p:titleStyle>
      <a:lvl1pPr algn="l" defTabSz="914400" rtl="0" eaLnBrk="1" latinLnBrk="0" hangingPunct="1">
        <a:lnSpc>
          <a:spcPct val="90000"/>
        </a:lnSpc>
        <a:spcBef>
          <a:spcPct val="0"/>
        </a:spcBef>
        <a:buNone/>
        <a:defRPr sz="40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twitter.com/R4LPartnership" TargetMode="External"/><Relationship Id="rId3" Type="http://schemas.openxmlformats.org/officeDocument/2006/relationships/image" Target="../media/image13.png"/><Relationship Id="rId7" Type="http://schemas.openxmlformats.org/officeDocument/2006/relationships/hyperlink" Target="http://www.research4life.org/"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6.png"/><Relationship Id="rId11" Type="http://schemas.openxmlformats.org/officeDocument/2006/relationships/image" Target="../media/image17.jpg"/><Relationship Id="rId5" Type="http://schemas.openxmlformats.org/officeDocument/2006/relationships/image" Target="../media/image15.png"/><Relationship Id="rId10" Type="http://schemas.openxmlformats.org/officeDocument/2006/relationships/hyperlink" Target="https://dgroups.org/fao/research4life" TargetMode="External"/><Relationship Id="rId4" Type="http://schemas.openxmlformats.org/officeDocument/2006/relationships/image" Target="../media/image14.png"/><Relationship Id="rId9" Type="http://schemas.openxmlformats.org/officeDocument/2006/relationships/hyperlink" Target="https://www.facebook.com/R4Lpartnership/"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sv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 Id="rId14" Type="http://schemas.openxmlformats.org/officeDocument/2006/relationships/image" Target="../media/image34.svg"/></Relationships>
</file>

<file path=ppt/slides/_rels/slide11.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1.png"/><Relationship Id="rId3" Type="http://schemas.openxmlformats.org/officeDocument/2006/relationships/image" Target="../media/image35.jpeg"/><Relationship Id="rId7" Type="http://schemas.openxmlformats.org/officeDocument/2006/relationships/image" Target="../media/image25.png"/><Relationship Id="rId12" Type="http://schemas.openxmlformats.org/officeDocument/2006/relationships/image" Target="../media/image40.svg"/><Relationship Id="rId2" Type="http://schemas.openxmlformats.org/officeDocument/2006/relationships/notesSlide" Target="../notesSlides/notesSlide9.xml"/><Relationship Id="rId16" Type="http://schemas.openxmlformats.org/officeDocument/2006/relationships/image" Target="../media/image44.svg"/><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43.png"/><Relationship Id="rId10" Type="http://schemas.openxmlformats.org/officeDocument/2006/relationships/image" Target="../media/image39.svg"/><Relationship Id="rId4" Type="http://schemas.openxmlformats.org/officeDocument/2006/relationships/image" Target="../media/image20.jpeg"/><Relationship Id="rId9" Type="http://schemas.openxmlformats.org/officeDocument/2006/relationships/image" Target="../media/image38.png"/><Relationship Id="rId14" Type="http://schemas.openxmlformats.org/officeDocument/2006/relationships/image" Target="../media/image42.sv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chart" Target="../charts/char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18.xml.rels><?xml version="1.0" encoding="UTF-8" standalone="yes"?>
<Relationships xmlns="http://schemas.openxmlformats.org/package/2006/relationships"><Relationship Id="rId3" Type="http://schemas.openxmlformats.org/officeDocument/2006/relationships/hyperlink" Target="https://peerj.com/articles/4375/"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47.png"/><Relationship Id="rId4" Type="http://schemas.openxmlformats.org/officeDocument/2006/relationships/chart" Target="../charts/chart4.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chart" Target="../charts/chart5.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hyperlink" Target="mailto:r4l@research4life.org" TargetMode="External"/><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hyperlink" Target="https://www.research4life.org/other/gpm2020/"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image" Target="../media/image57.jpeg"/><Relationship Id="rId13" Type="http://schemas.openxmlformats.org/officeDocument/2006/relationships/image" Target="../media/image62.jpeg"/><Relationship Id="rId3" Type="http://schemas.openxmlformats.org/officeDocument/2006/relationships/image" Target="../media/image52.jpeg"/><Relationship Id="rId7" Type="http://schemas.openxmlformats.org/officeDocument/2006/relationships/image" Target="../media/image56.jpeg"/><Relationship Id="rId12" Type="http://schemas.openxmlformats.org/officeDocument/2006/relationships/image" Target="../media/image61.jpeg"/><Relationship Id="rId2" Type="http://schemas.openxmlformats.org/officeDocument/2006/relationships/image" Target="../media/image51.jpeg"/><Relationship Id="rId1" Type="http://schemas.openxmlformats.org/officeDocument/2006/relationships/slideLayout" Target="../slideLayouts/slideLayout4.xml"/><Relationship Id="rId6" Type="http://schemas.openxmlformats.org/officeDocument/2006/relationships/image" Target="../media/image55.png"/><Relationship Id="rId11" Type="http://schemas.openxmlformats.org/officeDocument/2006/relationships/image" Target="../media/image60.jpeg"/><Relationship Id="rId5" Type="http://schemas.openxmlformats.org/officeDocument/2006/relationships/image" Target="../media/image54.jpeg"/><Relationship Id="rId10" Type="http://schemas.openxmlformats.org/officeDocument/2006/relationships/image" Target="../media/image59.jpeg"/><Relationship Id="rId4" Type="http://schemas.openxmlformats.org/officeDocument/2006/relationships/image" Target="../media/image53.jpeg"/><Relationship Id="rId9" Type="http://schemas.openxmlformats.org/officeDocument/2006/relationships/image" Target="../media/image58.png"/><Relationship Id="rId14" Type="http://schemas.openxmlformats.org/officeDocument/2006/relationships/image" Target="../media/image63.jpeg"/></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9.xml"/><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jp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10.xml"/><Relationship Id="rId4" Type="http://schemas.openxmlformats.org/officeDocument/2006/relationships/image" Target="../media/image67.jp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78.png"/><Relationship Id="rId1" Type="http://schemas.openxmlformats.org/officeDocument/2006/relationships/slideLayout" Target="../slideLayouts/slideLayout9.xml"/><Relationship Id="rId5" Type="http://schemas.openxmlformats.org/officeDocument/2006/relationships/image" Target="../media/image67.jpg"/><Relationship Id="rId4" Type="http://schemas.openxmlformats.org/officeDocument/2006/relationships/image" Target="../media/image79.jpg"/></Relationships>
</file>

<file path=ppt/slides/_rels/slide33.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88.jpg"/><Relationship Id="rId3" Type="http://schemas.openxmlformats.org/officeDocument/2006/relationships/image" Target="../media/image83.jpg"/><Relationship Id="rId7" Type="http://schemas.openxmlformats.org/officeDocument/2006/relationships/image" Target="../media/image87.jpg"/><Relationship Id="rId2" Type="http://schemas.openxmlformats.org/officeDocument/2006/relationships/image" Target="../media/image67.jpg"/><Relationship Id="rId1" Type="http://schemas.openxmlformats.org/officeDocument/2006/relationships/slideLayout" Target="../slideLayouts/slideLayout7.xml"/><Relationship Id="rId6" Type="http://schemas.openxmlformats.org/officeDocument/2006/relationships/image" Target="../media/image86.jpg"/><Relationship Id="rId5" Type="http://schemas.openxmlformats.org/officeDocument/2006/relationships/image" Target="../media/image85.jpg"/><Relationship Id="rId4" Type="http://schemas.openxmlformats.org/officeDocument/2006/relationships/image" Target="../media/image84.jpg"/><Relationship Id="rId9" Type="http://schemas.openxmlformats.org/officeDocument/2006/relationships/image" Target="../media/image89.jpg"/></Relationships>
</file>

<file path=ppt/slides/_rels/slide39.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2.jpg"/><Relationship Id="rId3" Type="http://schemas.openxmlformats.org/officeDocument/2006/relationships/image" Target="../media/image92.png"/><Relationship Id="rId7" Type="http://schemas.openxmlformats.org/officeDocument/2006/relationships/image" Target="../media/image96.png"/><Relationship Id="rId12" Type="http://schemas.openxmlformats.org/officeDocument/2006/relationships/image" Target="../media/image101.png"/><Relationship Id="rId2"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95.png"/><Relationship Id="rId11" Type="http://schemas.openxmlformats.org/officeDocument/2006/relationships/image" Target="../media/image100.jpg"/><Relationship Id="rId5" Type="http://schemas.openxmlformats.org/officeDocument/2006/relationships/image" Target="../media/image94.png"/><Relationship Id="rId15" Type="http://schemas.openxmlformats.org/officeDocument/2006/relationships/image" Target="../media/image67.jpg"/><Relationship Id="rId10" Type="http://schemas.openxmlformats.org/officeDocument/2006/relationships/image" Target="../media/image99.png"/><Relationship Id="rId4" Type="http://schemas.openxmlformats.org/officeDocument/2006/relationships/image" Target="../media/image93.png"/><Relationship Id="rId9" Type="http://schemas.openxmlformats.org/officeDocument/2006/relationships/image" Target="../media/image98.png"/><Relationship Id="rId14" Type="http://schemas.openxmlformats.org/officeDocument/2006/relationships/image" Target="../media/image103.jpg"/></Relationships>
</file>

<file path=ppt/slides/_rels/slide42.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3.xml"/><Relationship Id="rId4" Type="http://schemas.openxmlformats.org/officeDocument/2006/relationships/hyperlink" Target="https://www.growkudos.com/projects/research4life-landscape-analysi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Google Shape;49;p1"/>
          <p:cNvSpPr txBox="1">
            <a:spLocks noGrp="1"/>
          </p:cNvSpPr>
          <p:nvPr>
            <p:ph type="title"/>
          </p:nvPr>
        </p:nvSpPr>
        <p:spPr>
          <a:xfrm>
            <a:off x="807984" y="3791125"/>
            <a:ext cx="10515600" cy="84200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000"/>
              <a:buFont typeface="Open Sans"/>
              <a:buNone/>
            </a:pPr>
            <a:r>
              <a:rPr lang="en-GB"/>
              <a:t>Welcome to the Research4Life vGPM</a:t>
            </a:r>
            <a:endParaRPr/>
          </a:p>
        </p:txBody>
      </p:sp>
      <p:sp>
        <p:nvSpPr>
          <p:cNvPr id="50" name="Google Shape;50;p1"/>
          <p:cNvSpPr txBox="1">
            <a:spLocks noGrp="1"/>
          </p:cNvSpPr>
          <p:nvPr>
            <p:ph type="body" idx="1"/>
          </p:nvPr>
        </p:nvSpPr>
        <p:spPr>
          <a:xfrm>
            <a:off x="807984" y="4873190"/>
            <a:ext cx="10515600" cy="63517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98989"/>
              </a:buClr>
              <a:buSzPts val="2000"/>
              <a:buNone/>
            </a:pPr>
            <a:r>
              <a:rPr lang="en-GB"/>
              <a:t>Research4Life virtual General Partners Meeting 29-30 July 2020</a:t>
            </a:r>
            <a:endParaRPr/>
          </a:p>
        </p:txBody>
      </p:sp>
      <p:grpSp>
        <p:nvGrpSpPr>
          <p:cNvPr id="51" name="Google Shape;51;p1"/>
          <p:cNvGrpSpPr/>
          <p:nvPr/>
        </p:nvGrpSpPr>
        <p:grpSpPr>
          <a:xfrm>
            <a:off x="865917" y="5659640"/>
            <a:ext cx="210465" cy="829373"/>
            <a:chOff x="995850" y="5698383"/>
            <a:chExt cx="230165" cy="907002"/>
          </a:xfrm>
        </p:grpSpPr>
        <p:grpSp>
          <p:nvGrpSpPr>
            <p:cNvPr id="52" name="Google Shape;52;p1"/>
            <p:cNvGrpSpPr/>
            <p:nvPr/>
          </p:nvGrpSpPr>
          <p:grpSpPr>
            <a:xfrm>
              <a:off x="995850" y="5698383"/>
              <a:ext cx="230165" cy="679950"/>
              <a:chOff x="995850" y="5698383"/>
              <a:chExt cx="230165" cy="679950"/>
            </a:xfrm>
          </p:grpSpPr>
          <p:pic>
            <p:nvPicPr>
              <p:cNvPr id="53" name="Google Shape;53;p1"/>
              <p:cNvPicPr preferRelativeResize="0"/>
              <p:nvPr/>
            </p:nvPicPr>
            <p:blipFill rotWithShape="1">
              <a:blip r:embed="rId3">
                <a:alphaModFix/>
              </a:blip>
              <a:srcRect/>
              <a:stretch/>
            </p:blipFill>
            <p:spPr>
              <a:xfrm>
                <a:off x="997415" y="5948349"/>
                <a:ext cx="216000" cy="216000"/>
              </a:xfrm>
              <a:prstGeom prst="rect">
                <a:avLst/>
              </a:prstGeom>
              <a:noFill/>
              <a:ln>
                <a:noFill/>
              </a:ln>
            </p:spPr>
          </p:pic>
          <p:pic>
            <p:nvPicPr>
              <p:cNvPr id="54" name="Google Shape;54;p1"/>
              <p:cNvPicPr preferRelativeResize="0"/>
              <p:nvPr/>
            </p:nvPicPr>
            <p:blipFill rotWithShape="1">
              <a:blip r:embed="rId4">
                <a:alphaModFix/>
              </a:blip>
              <a:srcRect/>
              <a:stretch/>
            </p:blipFill>
            <p:spPr>
              <a:xfrm>
                <a:off x="995850" y="6162333"/>
                <a:ext cx="216000" cy="216000"/>
              </a:xfrm>
              <a:prstGeom prst="rect">
                <a:avLst/>
              </a:prstGeom>
              <a:noFill/>
              <a:ln>
                <a:noFill/>
              </a:ln>
            </p:spPr>
          </p:pic>
          <p:pic>
            <p:nvPicPr>
              <p:cNvPr id="55" name="Google Shape;55;p1"/>
              <p:cNvPicPr preferRelativeResize="0"/>
              <p:nvPr/>
            </p:nvPicPr>
            <p:blipFill rotWithShape="1">
              <a:blip r:embed="rId5">
                <a:alphaModFix/>
              </a:blip>
              <a:srcRect/>
              <a:stretch/>
            </p:blipFill>
            <p:spPr>
              <a:xfrm>
                <a:off x="997415" y="5698383"/>
                <a:ext cx="228600" cy="228600"/>
              </a:xfrm>
              <a:prstGeom prst="rect">
                <a:avLst/>
              </a:prstGeom>
              <a:noFill/>
              <a:ln>
                <a:noFill/>
              </a:ln>
            </p:spPr>
          </p:pic>
        </p:grpSp>
        <p:pic>
          <p:nvPicPr>
            <p:cNvPr id="56" name="Google Shape;56;p1"/>
            <p:cNvPicPr preferRelativeResize="0"/>
            <p:nvPr/>
          </p:nvPicPr>
          <p:blipFill rotWithShape="1">
            <a:blip r:embed="rId6">
              <a:alphaModFix/>
            </a:blip>
            <a:srcRect/>
            <a:stretch/>
          </p:blipFill>
          <p:spPr>
            <a:xfrm>
              <a:off x="998583" y="6389385"/>
              <a:ext cx="216000" cy="216000"/>
            </a:xfrm>
            <a:prstGeom prst="rect">
              <a:avLst/>
            </a:prstGeom>
            <a:noFill/>
            <a:ln>
              <a:noFill/>
            </a:ln>
          </p:spPr>
        </p:pic>
      </p:grpSp>
      <p:sp>
        <p:nvSpPr>
          <p:cNvPr id="57" name="Google Shape;57;p1"/>
          <p:cNvSpPr txBox="1"/>
          <p:nvPr/>
        </p:nvSpPr>
        <p:spPr>
          <a:xfrm>
            <a:off x="1096260" y="5597274"/>
            <a:ext cx="2183653"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0" i="0" u="sng" strike="noStrike" cap="none">
                <a:solidFill>
                  <a:schemeClr val="dk2"/>
                </a:solidFill>
                <a:latin typeface="Open Sans"/>
                <a:ea typeface="Open Sans"/>
                <a:cs typeface="Open Sans"/>
                <a:sym typeface="Open Sans"/>
                <a:hlinkClick r:id="rId7"/>
              </a:rPr>
              <a:t>www.research4life.org</a:t>
            </a:r>
            <a:endParaRPr sz="1400">
              <a:solidFill>
                <a:schemeClr val="dk2"/>
              </a:solidFill>
              <a:latin typeface="Open Sans"/>
              <a:ea typeface="Open Sans"/>
              <a:cs typeface="Open Sans"/>
              <a:sym typeface="Open Sans"/>
            </a:endParaRPr>
          </a:p>
          <a:p>
            <a:pPr marL="0" marR="0" lvl="0" indent="0" algn="l" rtl="0">
              <a:spcBef>
                <a:spcPts val="0"/>
              </a:spcBef>
              <a:spcAft>
                <a:spcPts val="0"/>
              </a:spcAft>
              <a:buNone/>
            </a:pPr>
            <a:r>
              <a:rPr lang="en-GB" sz="1400" u="sng">
                <a:solidFill>
                  <a:schemeClr val="dk2"/>
                </a:solidFill>
                <a:latin typeface="Open Sans"/>
                <a:ea typeface="Open Sans"/>
                <a:cs typeface="Open Sans"/>
                <a:sym typeface="Open Sans"/>
                <a:hlinkClick r:id="rId8"/>
              </a:rPr>
              <a:t>R4Lpartnership</a:t>
            </a:r>
            <a:endParaRPr sz="1400">
              <a:solidFill>
                <a:schemeClr val="dk2"/>
              </a:solidFill>
              <a:latin typeface="Open Sans"/>
              <a:ea typeface="Open Sans"/>
              <a:cs typeface="Open Sans"/>
              <a:sym typeface="Open Sans"/>
            </a:endParaRPr>
          </a:p>
          <a:p>
            <a:pPr marL="0" marR="0" lvl="0" indent="0" algn="l" rtl="0">
              <a:spcBef>
                <a:spcPts val="0"/>
              </a:spcBef>
              <a:spcAft>
                <a:spcPts val="0"/>
              </a:spcAft>
              <a:buNone/>
            </a:pPr>
            <a:r>
              <a:rPr lang="en-GB" sz="1400" u="sng">
                <a:solidFill>
                  <a:schemeClr val="dk2"/>
                </a:solidFill>
                <a:latin typeface="Open Sans"/>
                <a:ea typeface="Open Sans"/>
                <a:cs typeface="Open Sans"/>
                <a:sym typeface="Open Sans"/>
                <a:hlinkClick r:id="rId9"/>
              </a:rPr>
              <a:t>R4Lpartnership</a:t>
            </a:r>
            <a:endParaRPr sz="1400">
              <a:solidFill>
                <a:schemeClr val="dk2"/>
              </a:solidFill>
              <a:latin typeface="Open Sans"/>
              <a:ea typeface="Open Sans"/>
              <a:cs typeface="Open Sans"/>
              <a:sym typeface="Open Sans"/>
            </a:endParaRPr>
          </a:p>
          <a:p>
            <a:pPr marL="0" marR="0" lvl="0" indent="0" algn="l" rtl="0">
              <a:spcBef>
                <a:spcPts val="0"/>
              </a:spcBef>
              <a:spcAft>
                <a:spcPts val="0"/>
              </a:spcAft>
              <a:buNone/>
            </a:pPr>
            <a:r>
              <a:rPr lang="en-GB" sz="1400" u="sng">
                <a:solidFill>
                  <a:schemeClr val="dk2"/>
                </a:solidFill>
                <a:latin typeface="Open Sans"/>
                <a:ea typeface="Open Sans"/>
                <a:cs typeface="Open Sans"/>
                <a:sym typeface="Open Sans"/>
                <a:hlinkClick r:id="rId10"/>
              </a:rPr>
              <a:t>Research4Life</a:t>
            </a:r>
            <a:endParaRPr sz="1400">
              <a:solidFill>
                <a:schemeClr val="dk2"/>
              </a:solidFill>
              <a:latin typeface="Open Sans"/>
              <a:ea typeface="Open Sans"/>
              <a:cs typeface="Open Sans"/>
              <a:sym typeface="Open Sans"/>
            </a:endParaRPr>
          </a:p>
        </p:txBody>
      </p:sp>
      <p:pic>
        <p:nvPicPr>
          <p:cNvPr id="58" name="Google Shape;58;p1"/>
          <p:cNvPicPr preferRelativeResize="0"/>
          <p:nvPr/>
        </p:nvPicPr>
        <p:blipFill rotWithShape="1">
          <a:blip r:embed="rId11">
            <a:alphaModFix/>
          </a:blip>
          <a:srcRect/>
          <a:stretch/>
        </p:blipFill>
        <p:spPr>
          <a:xfrm>
            <a:off x="0" y="0"/>
            <a:ext cx="12192000" cy="3791125"/>
          </a:xfrm>
          <a:prstGeom prst="rect">
            <a:avLst/>
          </a:prstGeom>
          <a:noFill/>
          <a:ln>
            <a:noFill/>
          </a:ln>
        </p:spPr>
      </p:pic>
    </p:spTree>
    <p:extLst>
      <p:ext uri="{BB962C8B-B14F-4D97-AF65-F5344CB8AC3E}">
        <p14:creationId xmlns:p14="http://schemas.microsoft.com/office/powerpoint/2010/main" val="11526544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endParaRPr lang="en-GB"/>
          </a:p>
        </p:txBody>
      </p:sp>
      <p:sp>
        <p:nvSpPr>
          <p:cNvPr id="41" name="Title 40"/>
          <p:cNvSpPr>
            <a:spLocks noGrp="1"/>
          </p:cNvSpPr>
          <p:nvPr>
            <p:ph type="title"/>
          </p:nvPr>
        </p:nvSpPr>
        <p:spPr/>
        <p:txBody>
          <a:bodyPr/>
          <a:lstStyle/>
          <a:p>
            <a:r>
              <a:rPr lang="en-US"/>
              <a:t>In summary…</a:t>
            </a:r>
          </a:p>
        </p:txBody>
      </p:sp>
      <p:pic>
        <p:nvPicPr>
          <p:cNvPr id="39" name="Picture 38">
            <a:extLst>
              <a:ext uri="{FF2B5EF4-FFF2-40B4-BE49-F238E27FC236}">
                <a16:creationId xmlns:a16="http://schemas.microsoft.com/office/drawing/2014/main" id="{BD6C2490-B038-44C2-9C73-E5CFE5EC49D8}"/>
              </a:ext>
            </a:extLst>
          </p:cNvPr>
          <p:cNvPicPr/>
          <p:nvPr/>
        </p:nvPicPr>
        <p:blipFill>
          <a:blip r:embed="rId2">
            <a:extLst>
              <a:ext uri="{28A0092B-C50C-407E-A947-70E740481C1C}">
                <a14:useLocalDpi xmlns:a14="http://schemas.microsoft.com/office/drawing/2010/main" val="0"/>
              </a:ext>
            </a:extLst>
          </a:blip>
          <a:stretch>
            <a:fillRect/>
          </a:stretch>
        </p:blipFill>
        <p:spPr>
          <a:xfrm>
            <a:off x="7620873" y="5914239"/>
            <a:ext cx="2177468" cy="866742"/>
          </a:xfrm>
          <a:prstGeom prst="rect">
            <a:avLst/>
          </a:prstGeom>
        </p:spPr>
      </p:pic>
      <p:sp>
        <p:nvSpPr>
          <p:cNvPr id="12" name="Shape 230"/>
          <p:cNvSpPr/>
          <p:nvPr/>
        </p:nvSpPr>
        <p:spPr>
          <a:xfrm>
            <a:off x="4386324" y="1480206"/>
            <a:ext cx="692400" cy="692400"/>
          </a:xfrm>
          <a:prstGeom prst="rect">
            <a:avLst/>
          </a:prstGeom>
          <a:solidFill>
            <a:schemeClr val="accent2"/>
          </a:solidFill>
          <a:ln>
            <a:noFill/>
          </a:ln>
        </p:spPr>
        <p:txBody>
          <a:bodyPr lIns="91425" tIns="91425" rIns="91425" bIns="91425" anchor="ctr" anchorCtr="0">
            <a:noAutofit/>
          </a:bodyPr>
          <a:lstStyle/>
          <a:p>
            <a:endParaRPr>
              <a:solidFill>
                <a:schemeClr val="accent1"/>
              </a:solidFill>
            </a:endParaRPr>
          </a:p>
        </p:txBody>
      </p:sp>
      <p:sp>
        <p:nvSpPr>
          <p:cNvPr id="15" name="Shape 233"/>
          <p:cNvSpPr/>
          <p:nvPr/>
        </p:nvSpPr>
        <p:spPr>
          <a:xfrm>
            <a:off x="4386324" y="3842406"/>
            <a:ext cx="692400" cy="692400"/>
          </a:xfrm>
          <a:prstGeom prst="rect">
            <a:avLst/>
          </a:prstGeom>
          <a:solidFill>
            <a:schemeClr val="accent2"/>
          </a:solidFill>
          <a:ln>
            <a:noFill/>
          </a:ln>
        </p:spPr>
        <p:txBody>
          <a:bodyPr lIns="91425" tIns="91425" rIns="91425" bIns="91425" anchor="ctr" anchorCtr="0">
            <a:noAutofit/>
          </a:bodyPr>
          <a:lstStyle/>
          <a:p>
            <a:endParaRPr>
              <a:solidFill>
                <a:schemeClr val="accent1"/>
              </a:solidFill>
              <a:latin typeface="Lato" panose="020F0502020204030203" pitchFamily="34" charset="0"/>
            </a:endParaRPr>
          </a:p>
        </p:txBody>
      </p:sp>
      <p:sp>
        <p:nvSpPr>
          <p:cNvPr id="11" name="Shape 229"/>
          <p:cNvSpPr/>
          <p:nvPr/>
        </p:nvSpPr>
        <p:spPr>
          <a:xfrm>
            <a:off x="968022" y="1480206"/>
            <a:ext cx="692400" cy="692400"/>
          </a:xfrm>
          <a:prstGeom prst="rect">
            <a:avLst/>
          </a:prstGeom>
          <a:solidFill>
            <a:schemeClr val="accent1"/>
          </a:solidFill>
          <a:ln>
            <a:noFill/>
          </a:ln>
        </p:spPr>
        <p:txBody>
          <a:bodyPr lIns="91425" tIns="91425" rIns="91425" bIns="91425" anchor="ctr" anchorCtr="0">
            <a:noAutofit/>
          </a:bodyPr>
          <a:lstStyle/>
          <a:p>
            <a:endParaRPr>
              <a:solidFill>
                <a:schemeClr val="accent1"/>
              </a:solidFill>
            </a:endParaRPr>
          </a:p>
        </p:txBody>
      </p:sp>
      <p:sp>
        <p:nvSpPr>
          <p:cNvPr id="14" name="Shape 232"/>
          <p:cNvSpPr/>
          <p:nvPr/>
        </p:nvSpPr>
        <p:spPr>
          <a:xfrm>
            <a:off x="968022" y="3842406"/>
            <a:ext cx="692400" cy="692400"/>
          </a:xfrm>
          <a:prstGeom prst="rect">
            <a:avLst/>
          </a:prstGeom>
          <a:solidFill>
            <a:schemeClr val="accent1"/>
          </a:solidFill>
          <a:ln>
            <a:noFill/>
          </a:ln>
        </p:spPr>
        <p:txBody>
          <a:bodyPr lIns="91425" tIns="91425" rIns="91425" bIns="91425" anchor="ctr" anchorCtr="0">
            <a:noAutofit/>
          </a:bodyPr>
          <a:lstStyle/>
          <a:p>
            <a:endParaRPr>
              <a:solidFill>
                <a:schemeClr val="accent1"/>
              </a:solidFill>
              <a:latin typeface="Lato" panose="020F0502020204030203" pitchFamily="34" charset="0"/>
            </a:endParaRPr>
          </a:p>
        </p:txBody>
      </p:sp>
      <p:sp>
        <p:nvSpPr>
          <p:cNvPr id="13" name="Shape 231"/>
          <p:cNvSpPr/>
          <p:nvPr/>
        </p:nvSpPr>
        <p:spPr>
          <a:xfrm>
            <a:off x="7804627" y="1480206"/>
            <a:ext cx="692400" cy="692400"/>
          </a:xfrm>
          <a:prstGeom prst="rect">
            <a:avLst/>
          </a:prstGeom>
          <a:solidFill>
            <a:schemeClr val="accent3"/>
          </a:solidFill>
          <a:ln>
            <a:noFill/>
          </a:ln>
        </p:spPr>
        <p:txBody>
          <a:bodyPr lIns="91425" tIns="91425" rIns="91425" bIns="91425" anchor="ctr" anchorCtr="0">
            <a:noAutofit/>
          </a:bodyPr>
          <a:lstStyle/>
          <a:p>
            <a:endParaRPr>
              <a:solidFill>
                <a:schemeClr val="accent1"/>
              </a:solidFill>
            </a:endParaRPr>
          </a:p>
        </p:txBody>
      </p:sp>
      <p:sp>
        <p:nvSpPr>
          <p:cNvPr id="16" name="Shape 234"/>
          <p:cNvSpPr/>
          <p:nvPr/>
        </p:nvSpPr>
        <p:spPr>
          <a:xfrm>
            <a:off x="7804627" y="3842406"/>
            <a:ext cx="692400" cy="692400"/>
          </a:xfrm>
          <a:prstGeom prst="rect">
            <a:avLst/>
          </a:prstGeom>
          <a:solidFill>
            <a:schemeClr val="accent3"/>
          </a:solidFill>
          <a:ln>
            <a:noFill/>
          </a:ln>
        </p:spPr>
        <p:txBody>
          <a:bodyPr lIns="91425" tIns="91425" rIns="91425" bIns="91425" anchor="ctr" anchorCtr="0">
            <a:noAutofit/>
          </a:bodyPr>
          <a:lstStyle/>
          <a:p>
            <a:endParaRPr>
              <a:solidFill>
                <a:schemeClr val="accent1"/>
              </a:solidFill>
              <a:latin typeface="Lato" panose="020F0502020204030203" pitchFamily="34" charset="0"/>
            </a:endParaRPr>
          </a:p>
        </p:txBody>
      </p:sp>
      <p:sp>
        <p:nvSpPr>
          <p:cNvPr id="4" name="TextBox 3">
            <a:extLst>
              <a:ext uri="{FF2B5EF4-FFF2-40B4-BE49-F238E27FC236}">
                <a16:creationId xmlns:a16="http://schemas.microsoft.com/office/drawing/2014/main" id="{1132807A-38EA-4146-AEB9-8E68646A322C}"/>
              </a:ext>
            </a:extLst>
          </p:cNvPr>
          <p:cNvSpPr txBox="1"/>
          <p:nvPr/>
        </p:nvSpPr>
        <p:spPr>
          <a:xfrm>
            <a:off x="7712348" y="2211998"/>
            <a:ext cx="3095538" cy="1169551"/>
          </a:xfrm>
          <a:prstGeom prst="rect">
            <a:avLst/>
          </a:prstGeom>
          <a:noFill/>
        </p:spPr>
        <p:txBody>
          <a:bodyPr wrap="square" rtlCol="0">
            <a:spAutoFit/>
          </a:bodyPr>
          <a:lstStyle/>
          <a:p>
            <a:r>
              <a:rPr lang="en-GB" sz="1400" b="1">
                <a:solidFill>
                  <a:schemeClr val="accent1"/>
                </a:solidFill>
                <a:latin typeface="Lato" panose="020F0502020204030203"/>
              </a:rPr>
              <a:t>Growing demand for higher education has increased the talent pool for research and has seen the number of universities in LMICs soar</a:t>
            </a:r>
            <a:endParaRPr lang="en-GB" sz="2400"/>
          </a:p>
        </p:txBody>
      </p:sp>
      <p:sp>
        <p:nvSpPr>
          <p:cNvPr id="42" name="TextBox 41">
            <a:extLst>
              <a:ext uri="{FF2B5EF4-FFF2-40B4-BE49-F238E27FC236}">
                <a16:creationId xmlns:a16="http://schemas.microsoft.com/office/drawing/2014/main" id="{8BBB9289-40C8-4127-A072-C5B741D9DDE5}"/>
              </a:ext>
            </a:extLst>
          </p:cNvPr>
          <p:cNvSpPr txBox="1"/>
          <p:nvPr/>
        </p:nvSpPr>
        <p:spPr>
          <a:xfrm>
            <a:off x="838200" y="2217211"/>
            <a:ext cx="3095538" cy="1015663"/>
          </a:xfrm>
          <a:prstGeom prst="rect">
            <a:avLst/>
          </a:prstGeom>
          <a:noFill/>
        </p:spPr>
        <p:txBody>
          <a:bodyPr wrap="square" rtlCol="0">
            <a:spAutoFit/>
          </a:bodyPr>
          <a:lstStyle/>
          <a:p>
            <a:r>
              <a:rPr lang="en-GB" sz="1400" b="1">
                <a:solidFill>
                  <a:schemeClr val="accent1"/>
                </a:solidFill>
                <a:latin typeface="Lato" panose="020F0502020204030203"/>
              </a:rPr>
              <a:t>Demand for more equitable research partnerships between high income countries and LMICs</a:t>
            </a:r>
          </a:p>
          <a:p>
            <a:endParaRPr lang="en-GB"/>
          </a:p>
        </p:txBody>
      </p:sp>
      <p:sp>
        <p:nvSpPr>
          <p:cNvPr id="43" name="TextBox 42">
            <a:extLst>
              <a:ext uri="{FF2B5EF4-FFF2-40B4-BE49-F238E27FC236}">
                <a16:creationId xmlns:a16="http://schemas.microsoft.com/office/drawing/2014/main" id="{54CD3601-0165-4496-B1E5-A1975EFBEEB7}"/>
              </a:ext>
            </a:extLst>
          </p:cNvPr>
          <p:cNvSpPr txBox="1"/>
          <p:nvPr/>
        </p:nvSpPr>
        <p:spPr>
          <a:xfrm>
            <a:off x="4290733" y="2217211"/>
            <a:ext cx="3095538" cy="523220"/>
          </a:xfrm>
          <a:prstGeom prst="rect">
            <a:avLst/>
          </a:prstGeom>
          <a:noFill/>
        </p:spPr>
        <p:txBody>
          <a:bodyPr wrap="square" rtlCol="0">
            <a:spAutoFit/>
          </a:bodyPr>
          <a:lstStyle/>
          <a:p>
            <a:r>
              <a:rPr lang="en-GB" sz="1400" b="1">
                <a:solidFill>
                  <a:schemeClr val="accent1"/>
                </a:solidFill>
                <a:latin typeface="Lato" panose="020F0502020204030203"/>
              </a:rPr>
              <a:t>Public sector R&amp;D investment is growing, but from a very low base</a:t>
            </a:r>
          </a:p>
        </p:txBody>
      </p:sp>
      <p:sp>
        <p:nvSpPr>
          <p:cNvPr id="44" name="TextBox 43">
            <a:extLst>
              <a:ext uri="{FF2B5EF4-FFF2-40B4-BE49-F238E27FC236}">
                <a16:creationId xmlns:a16="http://schemas.microsoft.com/office/drawing/2014/main" id="{3B6860AC-A405-4955-BD41-0124CC98A044}"/>
              </a:ext>
            </a:extLst>
          </p:cNvPr>
          <p:cNvSpPr txBox="1"/>
          <p:nvPr/>
        </p:nvSpPr>
        <p:spPr>
          <a:xfrm>
            <a:off x="862668" y="4576721"/>
            <a:ext cx="3095538" cy="954107"/>
          </a:xfrm>
          <a:prstGeom prst="rect">
            <a:avLst/>
          </a:prstGeom>
          <a:noFill/>
        </p:spPr>
        <p:txBody>
          <a:bodyPr wrap="square" rtlCol="0">
            <a:spAutoFit/>
          </a:bodyPr>
          <a:lstStyle/>
          <a:p>
            <a:r>
              <a:rPr lang="en-GB" sz="1400" b="1">
                <a:solidFill>
                  <a:schemeClr val="accent1"/>
                </a:solidFill>
                <a:latin typeface="Lato" panose="020F0502020204030203"/>
              </a:rPr>
              <a:t>Research in LMICs is growing both in terms of the total amount of money invested in R&amp;D and the total number of researchers  </a:t>
            </a:r>
          </a:p>
        </p:txBody>
      </p:sp>
      <p:sp>
        <p:nvSpPr>
          <p:cNvPr id="45" name="TextBox 44">
            <a:extLst>
              <a:ext uri="{FF2B5EF4-FFF2-40B4-BE49-F238E27FC236}">
                <a16:creationId xmlns:a16="http://schemas.microsoft.com/office/drawing/2014/main" id="{DCE1D095-EBA6-403E-B396-208952B613AC}"/>
              </a:ext>
            </a:extLst>
          </p:cNvPr>
          <p:cNvSpPr txBox="1"/>
          <p:nvPr/>
        </p:nvSpPr>
        <p:spPr>
          <a:xfrm>
            <a:off x="4271357" y="4576721"/>
            <a:ext cx="3095538" cy="1169551"/>
          </a:xfrm>
          <a:prstGeom prst="rect">
            <a:avLst/>
          </a:prstGeom>
          <a:noFill/>
        </p:spPr>
        <p:txBody>
          <a:bodyPr wrap="square" rtlCol="0">
            <a:spAutoFit/>
          </a:bodyPr>
          <a:lstStyle/>
          <a:p>
            <a:r>
              <a:rPr lang="en-GB" sz="1400" b="1">
                <a:solidFill>
                  <a:schemeClr val="accent1"/>
                </a:solidFill>
                <a:latin typeface="Lato" panose="020F0502020204030203"/>
              </a:rPr>
              <a:t>The rise of open access is changing the amount of literature freely available to LMIC researchers as well as publishing models</a:t>
            </a:r>
          </a:p>
        </p:txBody>
      </p:sp>
      <p:sp>
        <p:nvSpPr>
          <p:cNvPr id="46" name="TextBox 45">
            <a:extLst>
              <a:ext uri="{FF2B5EF4-FFF2-40B4-BE49-F238E27FC236}">
                <a16:creationId xmlns:a16="http://schemas.microsoft.com/office/drawing/2014/main" id="{C8023175-3946-4021-A26E-AD801AA14279}"/>
              </a:ext>
            </a:extLst>
          </p:cNvPr>
          <p:cNvSpPr txBox="1"/>
          <p:nvPr/>
        </p:nvSpPr>
        <p:spPr>
          <a:xfrm>
            <a:off x="7720737" y="4580741"/>
            <a:ext cx="3095538" cy="738664"/>
          </a:xfrm>
          <a:prstGeom prst="rect">
            <a:avLst/>
          </a:prstGeom>
          <a:noFill/>
        </p:spPr>
        <p:txBody>
          <a:bodyPr wrap="square" rtlCol="0">
            <a:spAutoFit/>
          </a:bodyPr>
          <a:lstStyle/>
          <a:p>
            <a:r>
              <a:rPr lang="en-GB" sz="1400" b="1">
                <a:solidFill>
                  <a:schemeClr val="accent1"/>
                </a:solidFill>
                <a:latin typeface="Lato" panose="020F0502020204030203"/>
              </a:rPr>
              <a:t>Changes to search and discovery workflows have radically altered the user experience</a:t>
            </a:r>
          </a:p>
        </p:txBody>
      </p:sp>
      <p:pic>
        <p:nvPicPr>
          <p:cNvPr id="47" name="Graphic 46" descr="Scales of justice">
            <a:extLst>
              <a:ext uri="{FF2B5EF4-FFF2-40B4-BE49-F238E27FC236}">
                <a16:creationId xmlns:a16="http://schemas.microsoft.com/office/drawing/2014/main" id="{2DE71CAA-9844-4F3C-9BB5-DC4DD066A5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2688" y="1554872"/>
            <a:ext cx="543067" cy="543067"/>
          </a:xfrm>
          <a:prstGeom prst="rect">
            <a:avLst/>
          </a:prstGeom>
        </p:spPr>
      </p:pic>
      <p:pic>
        <p:nvPicPr>
          <p:cNvPr id="49" name="Graphic 48" descr="Coins">
            <a:extLst>
              <a:ext uri="{FF2B5EF4-FFF2-40B4-BE49-F238E27FC236}">
                <a16:creationId xmlns:a16="http://schemas.microsoft.com/office/drawing/2014/main" id="{08DF9815-414D-4839-A1E4-F82C15C9EF1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79478" y="1573359"/>
            <a:ext cx="506091" cy="506091"/>
          </a:xfrm>
          <a:prstGeom prst="rect">
            <a:avLst/>
          </a:prstGeom>
        </p:spPr>
      </p:pic>
      <p:pic>
        <p:nvPicPr>
          <p:cNvPr id="52" name="Graphic 51" descr="Graduation cap">
            <a:extLst>
              <a:ext uri="{FF2B5EF4-FFF2-40B4-BE49-F238E27FC236}">
                <a16:creationId xmlns:a16="http://schemas.microsoft.com/office/drawing/2014/main" id="{7A509EF9-34D1-4F24-9A4E-D1C0597A4D1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7874291" y="1548864"/>
            <a:ext cx="543886" cy="543886"/>
          </a:xfrm>
          <a:prstGeom prst="rect">
            <a:avLst/>
          </a:prstGeom>
        </p:spPr>
      </p:pic>
      <p:pic>
        <p:nvPicPr>
          <p:cNvPr id="54" name="Graphic 53" descr="Microscope">
            <a:extLst>
              <a:ext uri="{FF2B5EF4-FFF2-40B4-BE49-F238E27FC236}">
                <a16:creationId xmlns:a16="http://schemas.microsoft.com/office/drawing/2014/main" id="{E35DD7B8-C37D-4E94-95AA-7EC032712F8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1042687" y="3921439"/>
            <a:ext cx="543067" cy="543067"/>
          </a:xfrm>
          <a:prstGeom prst="rect">
            <a:avLst/>
          </a:prstGeom>
        </p:spPr>
      </p:pic>
      <p:pic>
        <p:nvPicPr>
          <p:cNvPr id="56" name="Graphic 55" descr="Unlock">
            <a:extLst>
              <a:ext uri="{FF2B5EF4-FFF2-40B4-BE49-F238E27FC236}">
                <a16:creationId xmlns:a16="http://schemas.microsoft.com/office/drawing/2014/main" id="{8E7DE699-415F-453A-B53A-1E88F1A6B85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4473513" y="3929596"/>
            <a:ext cx="518020" cy="518020"/>
          </a:xfrm>
          <a:prstGeom prst="rect">
            <a:avLst/>
          </a:prstGeom>
        </p:spPr>
      </p:pic>
      <p:pic>
        <p:nvPicPr>
          <p:cNvPr id="58" name="Graphic 57" descr="Research">
            <a:extLst>
              <a:ext uri="{FF2B5EF4-FFF2-40B4-BE49-F238E27FC236}">
                <a16:creationId xmlns:a16="http://schemas.microsoft.com/office/drawing/2014/main" id="{65C9B323-0B08-47F0-A3B9-18CDE35A6B9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7875110" y="3914561"/>
            <a:ext cx="543067" cy="543067"/>
          </a:xfrm>
          <a:prstGeom prst="rect">
            <a:avLst/>
          </a:prstGeom>
        </p:spPr>
      </p:pic>
    </p:spTree>
    <p:extLst>
      <p:ext uri="{BB962C8B-B14F-4D97-AF65-F5344CB8AC3E}">
        <p14:creationId xmlns:p14="http://schemas.microsoft.com/office/powerpoint/2010/main" val="33952574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gear, animal, fish, baseball&#10;&#10;Description automatically generated">
            <a:extLst>
              <a:ext uri="{FF2B5EF4-FFF2-40B4-BE49-F238E27FC236}">
                <a16:creationId xmlns:a16="http://schemas.microsoft.com/office/drawing/2014/main" id="{35ED15C0-3861-4EE4-9732-75B04304C6EA}"/>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2991" r="2612" b="14121"/>
          <a:stretch/>
        </p:blipFill>
        <p:spPr>
          <a:xfrm>
            <a:off x="0" y="374574"/>
            <a:ext cx="12192000" cy="5539665"/>
          </a:xfrm>
          <a:prstGeom prst="rect">
            <a:avLst/>
          </a:prstGeom>
        </p:spPr>
      </p:pic>
      <p:sp>
        <p:nvSpPr>
          <p:cNvPr id="2" name="Footer Placeholder 1"/>
          <p:cNvSpPr>
            <a:spLocks noGrp="1"/>
          </p:cNvSpPr>
          <p:nvPr>
            <p:ph type="ftr" sz="quarter" idx="3"/>
          </p:nvPr>
        </p:nvSpPr>
        <p:spPr/>
        <p:txBody>
          <a:bodyPr/>
          <a:lstStyle/>
          <a:p>
            <a:endParaRPr lang="en-GB"/>
          </a:p>
        </p:txBody>
      </p:sp>
      <p:sp>
        <p:nvSpPr>
          <p:cNvPr id="41" name="Title 40"/>
          <p:cNvSpPr>
            <a:spLocks noGrp="1"/>
          </p:cNvSpPr>
          <p:nvPr>
            <p:ph type="title"/>
          </p:nvPr>
        </p:nvSpPr>
        <p:spPr>
          <a:xfrm>
            <a:off x="510251" y="541133"/>
            <a:ext cx="7315200" cy="1325563"/>
          </a:xfrm>
        </p:spPr>
        <p:txBody>
          <a:bodyPr anchor="t"/>
          <a:lstStyle/>
          <a:p>
            <a:r>
              <a:rPr lang="en-US">
                <a:latin typeface="Raleway"/>
              </a:rPr>
              <a:t>The impact of COVID-19 </a:t>
            </a:r>
          </a:p>
        </p:txBody>
      </p:sp>
      <p:pic>
        <p:nvPicPr>
          <p:cNvPr id="39" name="Picture 38">
            <a:extLst>
              <a:ext uri="{FF2B5EF4-FFF2-40B4-BE49-F238E27FC236}">
                <a16:creationId xmlns:a16="http://schemas.microsoft.com/office/drawing/2014/main" id="{BD6C2490-B038-44C2-9C73-E5CFE5EC49D8}"/>
              </a:ext>
            </a:extLst>
          </p:cNvPr>
          <p:cNvPicPr/>
          <p:nvPr/>
        </p:nvPicPr>
        <p:blipFill>
          <a:blip r:embed="rId4">
            <a:extLst>
              <a:ext uri="{28A0092B-C50C-407E-A947-70E740481C1C}">
                <a14:useLocalDpi xmlns:a14="http://schemas.microsoft.com/office/drawing/2010/main" val="0"/>
              </a:ext>
            </a:extLst>
          </a:blip>
          <a:stretch>
            <a:fillRect/>
          </a:stretch>
        </p:blipFill>
        <p:spPr>
          <a:xfrm>
            <a:off x="7620873" y="5914239"/>
            <a:ext cx="2177468" cy="866742"/>
          </a:xfrm>
          <a:prstGeom prst="rect">
            <a:avLst/>
          </a:prstGeom>
        </p:spPr>
      </p:pic>
      <p:grpSp>
        <p:nvGrpSpPr>
          <p:cNvPr id="4" name="Group 3">
            <a:extLst>
              <a:ext uri="{FF2B5EF4-FFF2-40B4-BE49-F238E27FC236}">
                <a16:creationId xmlns:a16="http://schemas.microsoft.com/office/drawing/2014/main" id="{298B63E5-8332-4536-AA1E-43F1DB7CFE7F}"/>
              </a:ext>
            </a:extLst>
          </p:cNvPr>
          <p:cNvGrpSpPr/>
          <p:nvPr/>
        </p:nvGrpSpPr>
        <p:grpSpPr>
          <a:xfrm>
            <a:off x="554995" y="1334843"/>
            <a:ext cx="2707765" cy="2002108"/>
            <a:chOff x="440494" y="1390027"/>
            <a:chExt cx="2707765" cy="2002108"/>
          </a:xfrm>
        </p:grpSpPr>
        <p:sp>
          <p:nvSpPr>
            <p:cNvPr id="3" name="Rectangle: Rounded Corners 2">
              <a:extLst>
                <a:ext uri="{FF2B5EF4-FFF2-40B4-BE49-F238E27FC236}">
                  <a16:creationId xmlns:a16="http://schemas.microsoft.com/office/drawing/2014/main" id="{67D41DB1-49AB-432F-83FB-EF2439EE722E}"/>
                </a:ext>
              </a:extLst>
            </p:cNvPr>
            <p:cNvSpPr/>
            <p:nvPr/>
          </p:nvSpPr>
          <p:spPr>
            <a:xfrm>
              <a:off x="548278" y="1532293"/>
              <a:ext cx="2599981" cy="1859842"/>
            </a:xfrm>
            <a:prstGeom prst="roundRect">
              <a:avLst/>
            </a:prstGeom>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a:p>
              <a:pPr algn="ctr"/>
              <a:endParaRPr lang="en-GB" sz="1600"/>
            </a:p>
            <a:p>
              <a:pPr algn="ctr"/>
              <a:r>
                <a:rPr lang="en-GB" sz="1500" b="1"/>
                <a:t>Sets precedent for greater intervention by governments and state actors </a:t>
              </a:r>
            </a:p>
            <a:p>
              <a:pPr algn="ctr"/>
              <a:endParaRPr lang="en-GB" sz="1600"/>
            </a:p>
          </p:txBody>
        </p:sp>
        <p:sp>
          <p:nvSpPr>
            <p:cNvPr id="16" name="Oval 15">
              <a:extLst>
                <a:ext uri="{FF2B5EF4-FFF2-40B4-BE49-F238E27FC236}">
                  <a16:creationId xmlns:a16="http://schemas.microsoft.com/office/drawing/2014/main" id="{54FD2703-09E8-47C0-925D-694ED87FCD2B}"/>
                </a:ext>
              </a:extLst>
            </p:cNvPr>
            <p:cNvSpPr/>
            <p:nvPr/>
          </p:nvSpPr>
          <p:spPr>
            <a:xfrm>
              <a:off x="440494" y="1390027"/>
              <a:ext cx="714450" cy="642985"/>
            </a:xfrm>
            <a:prstGeom prst="ellipse">
              <a:avLst/>
            </a:prstGeom>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 name="Group 20">
            <a:extLst>
              <a:ext uri="{FF2B5EF4-FFF2-40B4-BE49-F238E27FC236}">
                <a16:creationId xmlns:a16="http://schemas.microsoft.com/office/drawing/2014/main" id="{15CC54F5-F404-4EFF-86B8-EBC7BE8D1AF6}"/>
              </a:ext>
            </a:extLst>
          </p:cNvPr>
          <p:cNvGrpSpPr/>
          <p:nvPr/>
        </p:nvGrpSpPr>
        <p:grpSpPr>
          <a:xfrm>
            <a:off x="8821456" y="3581740"/>
            <a:ext cx="2707765" cy="2002108"/>
            <a:chOff x="440494" y="1390027"/>
            <a:chExt cx="2707765" cy="2002108"/>
          </a:xfrm>
        </p:grpSpPr>
        <p:sp>
          <p:nvSpPr>
            <p:cNvPr id="22" name="Rectangle: Rounded Corners 21">
              <a:extLst>
                <a:ext uri="{FF2B5EF4-FFF2-40B4-BE49-F238E27FC236}">
                  <a16:creationId xmlns:a16="http://schemas.microsoft.com/office/drawing/2014/main" id="{919AC113-EC92-4EE2-9820-41E6B7CD5E37}"/>
                </a:ext>
              </a:extLst>
            </p:cNvPr>
            <p:cNvSpPr/>
            <p:nvPr/>
          </p:nvSpPr>
          <p:spPr>
            <a:xfrm>
              <a:off x="548278" y="1532293"/>
              <a:ext cx="2599981" cy="1859842"/>
            </a:xfrm>
            <a:prstGeom prst="roundRect">
              <a:avLst/>
            </a:prstGeom>
            <a:solidFill>
              <a:schemeClr val="accent3"/>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b="1"/>
            </a:p>
          </p:txBody>
        </p:sp>
        <p:sp>
          <p:nvSpPr>
            <p:cNvPr id="25" name="Oval 24">
              <a:extLst>
                <a:ext uri="{FF2B5EF4-FFF2-40B4-BE49-F238E27FC236}">
                  <a16:creationId xmlns:a16="http://schemas.microsoft.com/office/drawing/2014/main" id="{ABB7B2DB-7E77-4116-AA12-8AA2FBA4B609}"/>
                </a:ext>
              </a:extLst>
            </p:cNvPr>
            <p:cNvSpPr/>
            <p:nvPr/>
          </p:nvSpPr>
          <p:spPr>
            <a:xfrm>
              <a:off x="440494" y="1390027"/>
              <a:ext cx="714450" cy="642985"/>
            </a:xfrm>
            <a:prstGeom prst="ellipse">
              <a:avLst/>
            </a:prstGeom>
            <a:solidFill>
              <a:schemeClr val="accent3"/>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6" name="Group 25">
            <a:extLst>
              <a:ext uri="{FF2B5EF4-FFF2-40B4-BE49-F238E27FC236}">
                <a16:creationId xmlns:a16="http://schemas.microsoft.com/office/drawing/2014/main" id="{8539AA47-8ED0-4923-A983-BC912A671F79}"/>
              </a:ext>
            </a:extLst>
          </p:cNvPr>
          <p:cNvGrpSpPr/>
          <p:nvPr/>
        </p:nvGrpSpPr>
        <p:grpSpPr>
          <a:xfrm>
            <a:off x="8821456" y="1302340"/>
            <a:ext cx="2707765" cy="2002108"/>
            <a:chOff x="440494" y="1390027"/>
            <a:chExt cx="2707765" cy="2002108"/>
          </a:xfrm>
          <a:solidFill>
            <a:schemeClr val="accent1"/>
          </a:solidFill>
        </p:grpSpPr>
        <p:sp>
          <p:nvSpPr>
            <p:cNvPr id="27" name="Rectangle: Rounded Corners 26">
              <a:extLst>
                <a:ext uri="{FF2B5EF4-FFF2-40B4-BE49-F238E27FC236}">
                  <a16:creationId xmlns:a16="http://schemas.microsoft.com/office/drawing/2014/main" id="{30B4F2BC-F50D-46D6-8F69-E6EB48DC1856}"/>
                </a:ext>
              </a:extLst>
            </p:cNvPr>
            <p:cNvSpPr/>
            <p:nvPr/>
          </p:nvSpPr>
          <p:spPr>
            <a:xfrm>
              <a:off x="548278" y="1532293"/>
              <a:ext cx="2599981" cy="1859842"/>
            </a:xfrm>
            <a:prstGeom prst="roundRect">
              <a:avLst/>
            </a:prstGeom>
            <a:grp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b="1"/>
                <a:t>Increased adoption of new technologies, including AI and big data</a:t>
              </a:r>
            </a:p>
          </p:txBody>
        </p:sp>
        <p:sp>
          <p:nvSpPr>
            <p:cNvPr id="28" name="Oval 27">
              <a:extLst>
                <a:ext uri="{FF2B5EF4-FFF2-40B4-BE49-F238E27FC236}">
                  <a16:creationId xmlns:a16="http://schemas.microsoft.com/office/drawing/2014/main" id="{850411A2-857D-4EE4-935C-64871FEAC167}"/>
                </a:ext>
              </a:extLst>
            </p:cNvPr>
            <p:cNvSpPr/>
            <p:nvPr/>
          </p:nvSpPr>
          <p:spPr>
            <a:xfrm>
              <a:off x="440494" y="1390027"/>
              <a:ext cx="714450" cy="642985"/>
            </a:xfrm>
            <a:prstGeom prst="ellipse">
              <a:avLst/>
            </a:prstGeom>
            <a:grp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9" name="Group 28">
            <a:extLst>
              <a:ext uri="{FF2B5EF4-FFF2-40B4-BE49-F238E27FC236}">
                <a16:creationId xmlns:a16="http://schemas.microsoft.com/office/drawing/2014/main" id="{CC2100DF-F3EE-40E3-9A86-ADF59A9F72FF}"/>
              </a:ext>
            </a:extLst>
          </p:cNvPr>
          <p:cNvGrpSpPr/>
          <p:nvPr/>
        </p:nvGrpSpPr>
        <p:grpSpPr>
          <a:xfrm>
            <a:off x="4688225" y="3587030"/>
            <a:ext cx="2707765" cy="2002108"/>
            <a:chOff x="440494" y="1390027"/>
            <a:chExt cx="2707765" cy="2002108"/>
          </a:xfrm>
          <a:solidFill>
            <a:schemeClr val="accent1"/>
          </a:solidFill>
        </p:grpSpPr>
        <p:sp>
          <p:nvSpPr>
            <p:cNvPr id="30" name="Rectangle: Rounded Corners 29">
              <a:extLst>
                <a:ext uri="{FF2B5EF4-FFF2-40B4-BE49-F238E27FC236}">
                  <a16:creationId xmlns:a16="http://schemas.microsoft.com/office/drawing/2014/main" id="{DA1183E2-A2BB-4C2B-A9AE-03E7611A7113}"/>
                </a:ext>
              </a:extLst>
            </p:cNvPr>
            <p:cNvSpPr/>
            <p:nvPr/>
          </p:nvSpPr>
          <p:spPr>
            <a:xfrm>
              <a:off x="548278" y="1532293"/>
              <a:ext cx="2599981" cy="1859842"/>
            </a:xfrm>
            <a:prstGeom prst="roundRect">
              <a:avLst/>
            </a:prstGeom>
            <a:solidFill>
              <a:schemeClr val="accent3"/>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b="1"/>
            </a:p>
            <a:p>
              <a:pPr algn="ctr"/>
              <a:r>
                <a:rPr lang="en-GB" sz="1500" b="1"/>
                <a:t>Threats to HEIs and library budgets in both high-income and low-income countries</a:t>
              </a:r>
            </a:p>
          </p:txBody>
        </p:sp>
        <p:sp>
          <p:nvSpPr>
            <p:cNvPr id="31" name="Oval 30">
              <a:extLst>
                <a:ext uri="{FF2B5EF4-FFF2-40B4-BE49-F238E27FC236}">
                  <a16:creationId xmlns:a16="http://schemas.microsoft.com/office/drawing/2014/main" id="{952DC7AC-5EF0-4D20-9CFE-F124E55A812C}"/>
                </a:ext>
              </a:extLst>
            </p:cNvPr>
            <p:cNvSpPr/>
            <p:nvPr/>
          </p:nvSpPr>
          <p:spPr>
            <a:xfrm>
              <a:off x="440494" y="1390027"/>
              <a:ext cx="714450" cy="642985"/>
            </a:xfrm>
            <a:prstGeom prst="ellipse">
              <a:avLst/>
            </a:prstGeom>
            <a:solidFill>
              <a:schemeClr val="accent3"/>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 name="Group 37">
            <a:extLst>
              <a:ext uri="{FF2B5EF4-FFF2-40B4-BE49-F238E27FC236}">
                <a16:creationId xmlns:a16="http://schemas.microsoft.com/office/drawing/2014/main" id="{C84F7E3A-C359-4ACB-8358-EC24BD2B497D}"/>
              </a:ext>
            </a:extLst>
          </p:cNvPr>
          <p:cNvGrpSpPr/>
          <p:nvPr/>
        </p:nvGrpSpPr>
        <p:grpSpPr>
          <a:xfrm>
            <a:off x="4688225" y="1288662"/>
            <a:ext cx="2707765" cy="2002108"/>
            <a:chOff x="440494" y="1390027"/>
            <a:chExt cx="2707765" cy="2002108"/>
          </a:xfrm>
          <a:solidFill>
            <a:schemeClr val="accent1"/>
          </a:solidFill>
        </p:grpSpPr>
        <p:sp>
          <p:nvSpPr>
            <p:cNvPr id="42" name="Rectangle: Rounded Corners 41">
              <a:extLst>
                <a:ext uri="{FF2B5EF4-FFF2-40B4-BE49-F238E27FC236}">
                  <a16:creationId xmlns:a16="http://schemas.microsoft.com/office/drawing/2014/main" id="{B26CDD82-8143-42A3-BD9F-E52DF6B04F7D}"/>
                </a:ext>
              </a:extLst>
            </p:cNvPr>
            <p:cNvSpPr/>
            <p:nvPr/>
          </p:nvSpPr>
          <p:spPr>
            <a:xfrm>
              <a:off x="548278" y="1532293"/>
              <a:ext cx="2599981" cy="1859842"/>
            </a:xfrm>
            <a:prstGeom prst="roundRect">
              <a:avLst/>
            </a:prstGeom>
            <a:grp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b="1"/>
                <a:t>Widespread fiscal and monetary risks, especially for LMICs</a:t>
              </a:r>
            </a:p>
          </p:txBody>
        </p:sp>
        <p:sp>
          <p:nvSpPr>
            <p:cNvPr id="43" name="Oval 42">
              <a:extLst>
                <a:ext uri="{FF2B5EF4-FFF2-40B4-BE49-F238E27FC236}">
                  <a16:creationId xmlns:a16="http://schemas.microsoft.com/office/drawing/2014/main" id="{E19DE75A-F349-498A-B72F-A1A3435048D3}"/>
                </a:ext>
              </a:extLst>
            </p:cNvPr>
            <p:cNvSpPr/>
            <p:nvPr/>
          </p:nvSpPr>
          <p:spPr>
            <a:xfrm>
              <a:off x="440494" y="1390027"/>
              <a:ext cx="714450" cy="642985"/>
            </a:xfrm>
            <a:prstGeom prst="ellipse">
              <a:avLst/>
            </a:prstGeom>
            <a:grp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4" name="Graphic 43" descr="Scales of justice">
            <a:extLst>
              <a:ext uri="{FF2B5EF4-FFF2-40B4-BE49-F238E27FC236}">
                <a16:creationId xmlns:a16="http://schemas.microsoft.com/office/drawing/2014/main" id="{09BABAE0-3D9D-4878-AFA5-95809547DAF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9861" y="1352298"/>
            <a:ext cx="543067" cy="543067"/>
          </a:xfrm>
          <a:prstGeom prst="rect">
            <a:avLst/>
          </a:prstGeom>
        </p:spPr>
      </p:pic>
      <p:pic>
        <p:nvPicPr>
          <p:cNvPr id="45" name="Graphic 44" descr="Coins">
            <a:extLst>
              <a:ext uri="{FF2B5EF4-FFF2-40B4-BE49-F238E27FC236}">
                <a16:creationId xmlns:a16="http://schemas.microsoft.com/office/drawing/2014/main" id="{2500502A-024F-4347-83CA-779CCC43FB3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91992" y="1357108"/>
            <a:ext cx="506091" cy="506091"/>
          </a:xfrm>
          <a:prstGeom prst="rect">
            <a:avLst/>
          </a:prstGeom>
        </p:spPr>
      </p:pic>
      <p:pic>
        <p:nvPicPr>
          <p:cNvPr id="46" name="Graphic 45" descr="Cell Tower">
            <a:extLst>
              <a:ext uri="{FF2B5EF4-FFF2-40B4-BE49-F238E27FC236}">
                <a16:creationId xmlns:a16="http://schemas.microsoft.com/office/drawing/2014/main" id="{DF92EF86-234E-48B0-AE9A-0AF0D5E681C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906738" y="1348340"/>
            <a:ext cx="543886" cy="543886"/>
          </a:xfrm>
          <a:prstGeom prst="rect">
            <a:avLst/>
          </a:prstGeom>
        </p:spPr>
      </p:pic>
      <p:grpSp>
        <p:nvGrpSpPr>
          <p:cNvPr id="5" name="Group 4">
            <a:extLst>
              <a:ext uri="{FF2B5EF4-FFF2-40B4-BE49-F238E27FC236}">
                <a16:creationId xmlns:a16="http://schemas.microsoft.com/office/drawing/2014/main" id="{287693E2-21E9-4039-A2AA-D707EACEFF85}"/>
              </a:ext>
            </a:extLst>
          </p:cNvPr>
          <p:cNvGrpSpPr/>
          <p:nvPr/>
        </p:nvGrpSpPr>
        <p:grpSpPr>
          <a:xfrm>
            <a:off x="564070" y="3581740"/>
            <a:ext cx="2707765" cy="2002108"/>
            <a:chOff x="554170" y="3705651"/>
            <a:chExt cx="2707765" cy="2002108"/>
          </a:xfrm>
        </p:grpSpPr>
        <p:grpSp>
          <p:nvGrpSpPr>
            <p:cNvPr id="18" name="Group 17">
              <a:extLst>
                <a:ext uri="{FF2B5EF4-FFF2-40B4-BE49-F238E27FC236}">
                  <a16:creationId xmlns:a16="http://schemas.microsoft.com/office/drawing/2014/main" id="{47CA7C6A-FA1F-4E96-8144-9A758FB72F9E}"/>
                </a:ext>
              </a:extLst>
            </p:cNvPr>
            <p:cNvGrpSpPr/>
            <p:nvPr/>
          </p:nvGrpSpPr>
          <p:grpSpPr>
            <a:xfrm>
              <a:off x="554170" y="3705651"/>
              <a:ext cx="2707765" cy="2002108"/>
              <a:chOff x="440494" y="1390027"/>
              <a:chExt cx="2707765" cy="2002108"/>
            </a:xfrm>
            <a:solidFill>
              <a:schemeClr val="accent1"/>
            </a:solidFill>
          </p:grpSpPr>
          <p:sp>
            <p:nvSpPr>
              <p:cNvPr id="19" name="Rectangle: Rounded Corners 18">
                <a:extLst>
                  <a:ext uri="{FF2B5EF4-FFF2-40B4-BE49-F238E27FC236}">
                    <a16:creationId xmlns:a16="http://schemas.microsoft.com/office/drawing/2014/main" id="{800DBDE3-CF0E-45CD-93F0-1EB921F91E68}"/>
                  </a:ext>
                </a:extLst>
              </p:cNvPr>
              <p:cNvSpPr/>
              <p:nvPr/>
            </p:nvSpPr>
            <p:spPr>
              <a:xfrm>
                <a:off x="548278" y="1532293"/>
                <a:ext cx="2599981" cy="1859842"/>
              </a:xfrm>
              <a:prstGeom prst="roundRect">
                <a:avLst/>
              </a:prstGeom>
              <a:solidFill>
                <a:schemeClr val="accent3"/>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b="1"/>
                  <a:t>Heightened recognition of the value of scientific research </a:t>
                </a:r>
              </a:p>
            </p:txBody>
          </p:sp>
          <p:sp>
            <p:nvSpPr>
              <p:cNvPr id="20" name="Oval 19">
                <a:extLst>
                  <a:ext uri="{FF2B5EF4-FFF2-40B4-BE49-F238E27FC236}">
                    <a16:creationId xmlns:a16="http://schemas.microsoft.com/office/drawing/2014/main" id="{BB078172-DDA1-4698-B13F-AAB4623500E7}"/>
                  </a:ext>
                </a:extLst>
              </p:cNvPr>
              <p:cNvSpPr/>
              <p:nvPr/>
            </p:nvSpPr>
            <p:spPr>
              <a:xfrm>
                <a:off x="440494" y="1390027"/>
                <a:ext cx="714450" cy="642985"/>
              </a:xfrm>
              <a:prstGeom prst="ellipse">
                <a:avLst/>
              </a:prstGeom>
              <a:solidFill>
                <a:schemeClr val="accent3"/>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7" name="Graphic 46" descr="Microscope">
              <a:extLst>
                <a:ext uri="{FF2B5EF4-FFF2-40B4-BE49-F238E27FC236}">
                  <a16:creationId xmlns:a16="http://schemas.microsoft.com/office/drawing/2014/main" id="{6383D676-2AD8-4CEB-9BCF-E2681511900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49040" y="3729860"/>
              <a:ext cx="543067" cy="543067"/>
            </a:xfrm>
            <a:prstGeom prst="rect">
              <a:avLst/>
            </a:prstGeom>
          </p:spPr>
        </p:pic>
      </p:grpSp>
      <p:pic>
        <p:nvPicPr>
          <p:cNvPr id="48" name="Graphic 47" descr="Internet Banking">
            <a:extLst>
              <a:ext uri="{FF2B5EF4-FFF2-40B4-BE49-F238E27FC236}">
                <a16:creationId xmlns:a16="http://schemas.microsoft.com/office/drawing/2014/main" id="{9AAF65B0-0D8B-4CF2-BE34-8A68A062510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8926618" y="3640606"/>
            <a:ext cx="518020" cy="518020"/>
          </a:xfrm>
          <a:prstGeom prst="rect">
            <a:avLst/>
          </a:prstGeom>
        </p:spPr>
      </p:pic>
      <p:pic>
        <p:nvPicPr>
          <p:cNvPr id="49" name="Graphic 48" descr="Court">
            <a:extLst>
              <a:ext uri="{FF2B5EF4-FFF2-40B4-BE49-F238E27FC236}">
                <a16:creationId xmlns:a16="http://schemas.microsoft.com/office/drawing/2014/main" id="{85584D65-0029-4541-B609-F0526E953C0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798730" y="3605949"/>
            <a:ext cx="543067" cy="543067"/>
          </a:xfrm>
          <a:prstGeom prst="rect">
            <a:avLst/>
          </a:prstGeom>
        </p:spPr>
      </p:pic>
      <p:sp>
        <p:nvSpPr>
          <p:cNvPr id="6" name="Rectangle 5">
            <a:extLst>
              <a:ext uri="{FF2B5EF4-FFF2-40B4-BE49-F238E27FC236}">
                <a16:creationId xmlns:a16="http://schemas.microsoft.com/office/drawing/2014/main" id="{9049B43D-B842-4CC1-9941-495681A4B878}"/>
              </a:ext>
            </a:extLst>
          </p:cNvPr>
          <p:cNvSpPr/>
          <p:nvPr/>
        </p:nvSpPr>
        <p:spPr>
          <a:xfrm>
            <a:off x="9288478" y="4078332"/>
            <a:ext cx="2101573" cy="1246495"/>
          </a:xfrm>
          <a:prstGeom prst="rect">
            <a:avLst/>
          </a:prstGeom>
        </p:spPr>
        <p:txBody>
          <a:bodyPr wrap="square">
            <a:spAutoFit/>
          </a:bodyPr>
          <a:lstStyle/>
          <a:p>
            <a:pPr algn="ctr"/>
            <a:r>
              <a:rPr lang="en-GB" sz="1500" b="1">
                <a:solidFill>
                  <a:schemeClr val="lt1"/>
                </a:solidFill>
              </a:rPr>
              <a:t>Accelerating shift to open, electronic content rather than closed and print resources</a:t>
            </a:r>
          </a:p>
        </p:txBody>
      </p:sp>
    </p:spTree>
    <p:extLst>
      <p:ext uri="{BB962C8B-B14F-4D97-AF65-F5344CB8AC3E}">
        <p14:creationId xmlns:p14="http://schemas.microsoft.com/office/powerpoint/2010/main" val="38892859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25E92-32CB-40EB-B031-7C1C4D62B4FA}"/>
              </a:ext>
            </a:extLst>
          </p:cNvPr>
          <p:cNvSpPr>
            <a:spLocks noGrp="1"/>
          </p:cNvSpPr>
          <p:nvPr>
            <p:ph type="title"/>
          </p:nvPr>
        </p:nvSpPr>
        <p:spPr/>
        <p:txBody>
          <a:bodyPr>
            <a:normAutofit/>
          </a:bodyPr>
          <a:lstStyle/>
          <a:p>
            <a:r>
              <a:rPr lang="en-GB"/>
              <a:t>Research4Life Infrastructure Review</a:t>
            </a:r>
          </a:p>
        </p:txBody>
      </p:sp>
      <p:pic>
        <p:nvPicPr>
          <p:cNvPr id="11" name="Picture 10">
            <a:extLst>
              <a:ext uri="{FF2B5EF4-FFF2-40B4-BE49-F238E27FC236}">
                <a16:creationId xmlns:a16="http://schemas.microsoft.com/office/drawing/2014/main" id="{75E79854-4F5F-4F0F-A7D1-046AC50974B3}"/>
              </a:ext>
            </a:extLst>
          </p:cNvPr>
          <p:cNvPicPr/>
          <p:nvPr/>
        </p:nvPicPr>
        <p:blipFill>
          <a:blip r:embed="rId3">
            <a:extLst>
              <a:ext uri="{28A0092B-C50C-407E-A947-70E740481C1C}">
                <a14:useLocalDpi xmlns:a14="http://schemas.microsoft.com/office/drawing/2010/main" val="0"/>
              </a:ext>
            </a:extLst>
          </a:blip>
          <a:stretch>
            <a:fillRect/>
          </a:stretch>
        </p:blipFill>
        <p:spPr>
          <a:xfrm>
            <a:off x="7620873" y="5914239"/>
            <a:ext cx="2177468" cy="866742"/>
          </a:xfrm>
          <a:prstGeom prst="rect">
            <a:avLst/>
          </a:prstGeom>
        </p:spPr>
      </p:pic>
      <p:pic>
        <p:nvPicPr>
          <p:cNvPr id="3" name="Picture 2">
            <a:extLst>
              <a:ext uri="{FF2B5EF4-FFF2-40B4-BE49-F238E27FC236}">
                <a16:creationId xmlns:a16="http://schemas.microsoft.com/office/drawing/2014/main" id="{B4B00972-C686-4323-B720-3C317F0DD557}"/>
              </a:ext>
            </a:extLst>
          </p:cNvPr>
          <p:cNvPicPr>
            <a:picLocks noChangeAspect="1"/>
          </p:cNvPicPr>
          <p:nvPr/>
        </p:nvPicPr>
        <p:blipFill rotWithShape="1">
          <a:blip r:embed="rId4"/>
          <a:srcRect t="24757" b="33156"/>
          <a:stretch/>
        </p:blipFill>
        <p:spPr>
          <a:xfrm>
            <a:off x="0" y="375706"/>
            <a:ext cx="12192000" cy="3212480"/>
          </a:xfrm>
          <a:prstGeom prst="rect">
            <a:avLst/>
          </a:prstGeom>
        </p:spPr>
      </p:pic>
    </p:spTree>
    <p:extLst>
      <p:ext uri="{BB962C8B-B14F-4D97-AF65-F5344CB8AC3E}">
        <p14:creationId xmlns:p14="http://schemas.microsoft.com/office/powerpoint/2010/main" val="34655995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AD4265-4AB8-4A64-9E3E-7E413311A3E5}"/>
              </a:ext>
            </a:extLst>
          </p:cNvPr>
          <p:cNvSpPr>
            <a:spLocks noGrp="1"/>
          </p:cNvSpPr>
          <p:nvPr>
            <p:ph type="title"/>
          </p:nvPr>
        </p:nvSpPr>
        <p:spPr/>
        <p:txBody>
          <a:bodyPr/>
          <a:lstStyle/>
          <a:p>
            <a:r>
              <a:rPr lang="en-GB"/>
              <a:t>SWOT analysis</a:t>
            </a:r>
          </a:p>
        </p:txBody>
      </p:sp>
      <p:pic>
        <p:nvPicPr>
          <p:cNvPr id="4" name="Content Placeholder 3">
            <a:extLst>
              <a:ext uri="{FF2B5EF4-FFF2-40B4-BE49-F238E27FC236}">
                <a16:creationId xmlns:a16="http://schemas.microsoft.com/office/drawing/2014/main" id="{7588C91B-D7CB-44A9-BD80-3AA74208A439}"/>
              </a:ext>
            </a:extLst>
          </p:cNvPr>
          <p:cNvPicPr>
            <a:picLocks noGrp="1" noChangeAspect="1"/>
          </p:cNvPicPr>
          <p:nvPr>
            <p:ph idx="1"/>
          </p:nvPr>
        </p:nvPicPr>
        <p:blipFill>
          <a:blip r:embed="rId2"/>
          <a:stretch>
            <a:fillRect/>
          </a:stretch>
        </p:blipFill>
        <p:spPr>
          <a:xfrm>
            <a:off x="275209" y="426128"/>
            <a:ext cx="9718402" cy="6431872"/>
          </a:xfrm>
          <a:prstGeom prst="rect">
            <a:avLst/>
          </a:prstGeom>
        </p:spPr>
      </p:pic>
      <p:pic>
        <p:nvPicPr>
          <p:cNvPr id="2" name="Picture 1">
            <a:extLst>
              <a:ext uri="{FF2B5EF4-FFF2-40B4-BE49-F238E27FC236}">
                <a16:creationId xmlns:a16="http://schemas.microsoft.com/office/drawing/2014/main" id="{3107E214-B069-4931-9DAA-D57B355F5990}"/>
              </a:ext>
            </a:extLst>
          </p:cNvPr>
          <p:cNvPicPr/>
          <p:nvPr/>
        </p:nvPicPr>
        <p:blipFill>
          <a:blip r:embed="rId3">
            <a:extLst>
              <a:ext uri="{28A0092B-C50C-407E-A947-70E740481C1C}">
                <a14:useLocalDpi xmlns:a14="http://schemas.microsoft.com/office/drawing/2010/main" val="0"/>
              </a:ext>
            </a:extLst>
          </a:blip>
          <a:stretch>
            <a:fillRect/>
          </a:stretch>
        </p:blipFill>
        <p:spPr>
          <a:xfrm>
            <a:off x="9888211" y="4869211"/>
            <a:ext cx="2177468" cy="866742"/>
          </a:xfrm>
          <a:prstGeom prst="rect">
            <a:avLst/>
          </a:prstGeom>
        </p:spPr>
      </p:pic>
      <p:sp>
        <p:nvSpPr>
          <p:cNvPr id="5" name="Rectangle 4">
            <a:extLst>
              <a:ext uri="{FF2B5EF4-FFF2-40B4-BE49-F238E27FC236}">
                <a16:creationId xmlns:a16="http://schemas.microsoft.com/office/drawing/2014/main" id="{3510AF16-306D-4750-A499-94F93CC092A0}"/>
              </a:ext>
            </a:extLst>
          </p:cNvPr>
          <p:cNvSpPr/>
          <p:nvPr/>
        </p:nvSpPr>
        <p:spPr>
          <a:xfrm>
            <a:off x="938463" y="4704347"/>
            <a:ext cx="1828800" cy="625642"/>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6846B705-AA5C-4C14-A900-2FCB2D947F6C}"/>
              </a:ext>
            </a:extLst>
          </p:cNvPr>
          <p:cNvSpPr/>
          <p:nvPr/>
        </p:nvSpPr>
        <p:spPr>
          <a:xfrm>
            <a:off x="3152274" y="2310064"/>
            <a:ext cx="1780674" cy="673769"/>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7194C9F-FFD0-4867-925B-B81AB8191D51}"/>
              </a:ext>
            </a:extLst>
          </p:cNvPr>
          <p:cNvSpPr/>
          <p:nvPr/>
        </p:nvSpPr>
        <p:spPr>
          <a:xfrm>
            <a:off x="5350045" y="5338678"/>
            <a:ext cx="1828800" cy="580859"/>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60847689-AE3D-4A93-AF3D-D2F7109B55E1}"/>
              </a:ext>
            </a:extLst>
          </p:cNvPr>
          <p:cNvSpPr/>
          <p:nvPr/>
        </p:nvSpPr>
        <p:spPr>
          <a:xfrm>
            <a:off x="7523750" y="2310063"/>
            <a:ext cx="1828800" cy="372979"/>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4924F7B8-0BB7-4E84-B576-82675A96DB06}"/>
              </a:ext>
            </a:extLst>
          </p:cNvPr>
          <p:cNvSpPr/>
          <p:nvPr/>
        </p:nvSpPr>
        <p:spPr>
          <a:xfrm>
            <a:off x="938463" y="3116179"/>
            <a:ext cx="1828800" cy="481263"/>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4B796EE-005E-4807-86F2-58AFD06F13BA}"/>
              </a:ext>
            </a:extLst>
          </p:cNvPr>
          <p:cNvSpPr/>
          <p:nvPr/>
        </p:nvSpPr>
        <p:spPr>
          <a:xfrm>
            <a:off x="3155105" y="4092349"/>
            <a:ext cx="1828800" cy="771199"/>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01857BF0-E56C-485D-949F-6ECC17AD9369}"/>
              </a:ext>
            </a:extLst>
          </p:cNvPr>
          <p:cNvSpPr/>
          <p:nvPr/>
        </p:nvSpPr>
        <p:spPr>
          <a:xfrm>
            <a:off x="5345563" y="4245172"/>
            <a:ext cx="1828800" cy="481263"/>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4BB6B931-8388-4281-8A00-ED4BDBBD2A3E}"/>
              </a:ext>
            </a:extLst>
          </p:cNvPr>
          <p:cNvSpPr/>
          <p:nvPr/>
        </p:nvSpPr>
        <p:spPr>
          <a:xfrm>
            <a:off x="7523750" y="2991739"/>
            <a:ext cx="1828800" cy="625642"/>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DD209321-C94D-4DD2-8CBC-4C1242F5109E}"/>
              </a:ext>
            </a:extLst>
          </p:cNvPr>
          <p:cNvSpPr/>
          <p:nvPr/>
        </p:nvSpPr>
        <p:spPr>
          <a:xfrm>
            <a:off x="5330995" y="2363144"/>
            <a:ext cx="1873624" cy="481263"/>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64348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1" grpId="0" animBg="1"/>
      <p:bldP spid="13" grpId="0" animBg="1"/>
      <p:bldP spid="15" grpId="0" animBg="1"/>
      <p:bldP spid="17" grpId="0" animBg="1"/>
      <p:bldP spid="19"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3093C-A276-4731-8888-51EADE58EFE6}"/>
              </a:ext>
            </a:extLst>
          </p:cNvPr>
          <p:cNvSpPr>
            <a:spLocks noGrp="1"/>
          </p:cNvSpPr>
          <p:nvPr>
            <p:ph type="title"/>
          </p:nvPr>
        </p:nvSpPr>
        <p:spPr/>
        <p:txBody>
          <a:bodyPr/>
          <a:lstStyle/>
          <a:p>
            <a:r>
              <a:rPr lang="en-GB"/>
              <a:t>Decline in usage</a:t>
            </a:r>
          </a:p>
        </p:txBody>
      </p:sp>
      <p:graphicFrame>
        <p:nvGraphicFramePr>
          <p:cNvPr id="4" name="Content Placeholder 3">
            <a:extLst>
              <a:ext uri="{FF2B5EF4-FFF2-40B4-BE49-F238E27FC236}">
                <a16:creationId xmlns:a16="http://schemas.microsoft.com/office/drawing/2014/main" id="{1243FD04-40FC-40F4-8F50-50ACF0A11D4D}"/>
              </a:ext>
            </a:extLst>
          </p:cNvPr>
          <p:cNvGraphicFramePr>
            <a:graphicFrameLocks noGrp="1"/>
          </p:cNvGraphicFramePr>
          <p:nvPr>
            <p:ph idx="1"/>
            <p:extLst>
              <p:ext uri="{D42A27DB-BD31-4B8C-83A1-F6EECF244321}">
                <p14:modId xmlns:p14="http://schemas.microsoft.com/office/powerpoint/2010/main" val="2853695438"/>
              </p:ext>
            </p:extLst>
          </p:nvPr>
        </p:nvGraphicFramePr>
        <p:xfrm>
          <a:off x="15610" y="2107611"/>
          <a:ext cx="6080390" cy="391531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997FD122-11B6-4108-8011-7DC223BDE84A}"/>
              </a:ext>
            </a:extLst>
          </p:cNvPr>
          <p:cNvGraphicFramePr/>
          <p:nvPr>
            <p:extLst>
              <p:ext uri="{D42A27DB-BD31-4B8C-83A1-F6EECF244321}">
                <p14:modId xmlns:p14="http://schemas.microsoft.com/office/powerpoint/2010/main" val="1092117584"/>
              </p:ext>
            </p:extLst>
          </p:nvPr>
        </p:nvGraphicFramePr>
        <p:xfrm>
          <a:off x="6327631" y="2313487"/>
          <a:ext cx="5607693" cy="3697408"/>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9908EED5-5450-44D0-99A3-EBFB8EFBB171}"/>
              </a:ext>
            </a:extLst>
          </p:cNvPr>
          <p:cNvSpPr txBox="1"/>
          <p:nvPr/>
        </p:nvSpPr>
        <p:spPr>
          <a:xfrm>
            <a:off x="469240" y="1901816"/>
            <a:ext cx="4006656" cy="276999"/>
          </a:xfrm>
          <a:prstGeom prst="rect">
            <a:avLst/>
          </a:prstGeom>
          <a:solidFill>
            <a:schemeClr val="bg1"/>
          </a:solidFill>
          <a:ln w="28575">
            <a:solidFill>
              <a:schemeClr val="bg1"/>
            </a:solidFill>
          </a:ln>
        </p:spPr>
        <p:txBody>
          <a:bodyPr wrap="square" rtlCol="0">
            <a:spAutoFit/>
          </a:bodyPr>
          <a:lstStyle/>
          <a:p>
            <a:r>
              <a:rPr lang="en-GB" sz="1200" b="1">
                <a:solidFill>
                  <a:schemeClr val="accent1">
                    <a:lumMod val="50000"/>
                  </a:schemeClr>
                </a:solidFill>
              </a:rPr>
              <a:t>Usage across the five programmes</a:t>
            </a:r>
          </a:p>
        </p:txBody>
      </p:sp>
      <p:sp>
        <p:nvSpPr>
          <p:cNvPr id="11" name="TextBox 10">
            <a:extLst>
              <a:ext uri="{FF2B5EF4-FFF2-40B4-BE49-F238E27FC236}">
                <a16:creationId xmlns:a16="http://schemas.microsoft.com/office/drawing/2014/main" id="{4DE25D05-AE34-4045-9439-C3A9132F6D9E}"/>
              </a:ext>
            </a:extLst>
          </p:cNvPr>
          <p:cNvSpPr txBox="1"/>
          <p:nvPr/>
        </p:nvSpPr>
        <p:spPr>
          <a:xfrm>
            <a:off x="6842387" y="1875482"/>
            <a:ext cx="5092937" cy="461665"/>
          </a:xfrm>
          <a:prstGeom prst="rect">
            <a:avLst/>
          </a:prstGeom>
          <a:solidFill>
            <a:schemeClr val="bg1"/>
          </a:solidFill>
          <a:ln w="28575">
            <a:solidFill>
              <a:schemeClr val="bg1"/>
            </a:solidFill>
          </a:ln>
        </p:spPr>
        <p:txBody>
          <a:bodyPr wrap="square" rtlCol="0">
            <a:spAutoFit/>
          </a:bodyPr>
          <a:lstStyle/>
          <a:p>
            <a:r>
              <a:rPr lang="en-GB" sz="1200" b="1">
                <a:solidFill>
                  <a:schemeClr val="accent1">
                    <a:lumMod val="50000"/>
                  </a:schemeClr>
                </a:solidFill>
              </a:rPr>
              <a:t>Research4Life usage and guest usage from Research4Life countries – ScienceDirect (source: Elsevier, 2019 data incomplete)</a:t>
            </a:r>
          </a:p>
        </p:txBody>
      </p:sp>
      <p:sp>
        <p:nvSpPr>
          <p:cNvPr id="13" name="TextBox 12">
            <a:extLst>
              <a:ext uri="{FF2B5EF4-FFF2-40B4-BE49-F238E27FC236}">
                <a16:creationId xmlns:a16="http://schemas.microsoft.com/office/drawing/2014/main" id="{CB5734C1-966D-439A-8E12-BA2ACBF172A7}"/>
              </a:ext>
            </a:extLst>
          </p:cNvPr>
          <p:cNvSpPr txBox="1"/>
          <p:nvPr/>
        </p:nvSpPr>
        <p:spPr>
          <a:xfrm>
            <a:off x="469240" y="1377534"/>
            <a:ext cx="11285613" cy="338554"/>
          </a:xfrm>
          <a:prstGeom prst="rect">
            <a:avLst/>
          </a:prstGeom>
          <a:noFill/>
        </p:spPr>
        <p:txBody>
          <a:bodyPr wrap="square" rtlCol="0">
            <a:spAutoFit/>
          </a:bodyPr>
          <a:lstStyle/>
          <a:p>
            <a:r>
              <a:rPr lang="en-GB" sz="1600"/>
              <a:t>Research4Life usage is declining but usage of open access content is increasing. </a:t>
            </a:r>
          </a:p>
        </p:txBody>
      </p:sp>
      <p:pic>
        <p:nvPicPr>
          <p:cNvPr id="3" name="Picture 2">
            <a:extLst>
              <a:ext uri="{FF2B5EF4-FFF2-40B4-BE49-F238E27FC236}">
                <a16:creationId xmlns:a16="http://schemas.microsoft.com/office/drawing/2014/main" id="{4E8394B3-CDAB-40A5-B17C-244E2175A2D3}"/>
              </a:ext>
            </a:extLst>
          </p:cNvPr>
          <p:cNvPicPr/>
          <p:nvPr/>
        </p:nvPicPr>
        <p:blipFill>
          <a:blip r:embed="rId5">
            <a:extLst>
              <a:ext uri="{28A0092B-C50C-407E-A947-70E740481C1C}">
                <a14:useLocalDpi xmlns:a14="http://schemas.microsoft.com/office/drawing/2010/main" val="0"/>
              </a:ext>
            </a:extLst>
          </a:blip>
          <a:stretch>
            <a:fillRect/>
          </a:stretch>
        </p:blipFill>
        <p:spPr>
          <a:xfrm>
            <a:off x="10014532" y="439761"/>
            <a:ext cx="2177468" cy="866742"/>
          </a:xfrm>
          <a:prstGeom prst="rect">
            <a:avLst/>
          </a:prstGeom>
        </p:spPr>
      </p:pic>
      <p:pic>
        <p:nvPicPr>
          <p:cNvPr id="6" name="Picture 5">
            <a:extLst>
              <a:ext uri="{FF2B5EF4-FFF2-40B4-BE49-F238E27FC236}">
                <a16:creationId xmlns:a16="http://schemas.microsoft.com/office/drawing/2014/main" id="{580F8717-5A71-44BF-AF7D-1B7704CC1C79}"/>
              </a:ext>
            </a:extLst>
          </p:cNvPr>
          <p:cNvPicPr/>
          <p:nvPr/>
        </p:nvPicPr>
        <p:blipFill>
          <a:blip r:embed="rId5">
            <a:extLst>
              <a:ext uri="{28A0092B-C50C-407E-A947-70E740481C1C}">
                <a14:useLocalDpi xmlns:a14="http://schemas.microsoft.com/office/drawing/2010/main" val="0"/>
              </a:ext>
            </a:extLst>
          </a:blip>
          <a:stretch>
            <a:fillRect/>
          </a:stretch>
        </p:blipFill>
        <p:spPr>
          <a:xfrm>
            <a:off x="7620873" y="5914239"/>
            <a:ext cx="2177468" cy="866742"/>
          </a:xfrm>
          <a:prstGeom prst="rect">
            <a:avLst/>
          </a:prstGeom>
        </p:spPr>
      </p:pic>
    </p:spTree>
    <p:extLst>
      <p:ext uri="{BB962C8B-B14F-4D97-AF65-F5344CB8AC3E}">
        <p14:creationId xmlns:p14="http://schemas.microsoft.com/office/powerpoint/2010/main" val="9149841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E06F3-AB1F-4386-A1A8-0796D253BC5F}"/>
              </a:ext>
            </a:extLst>
          </p:cNvPr>
          <p:cNvSpPr>
            <a:spLocks noGrp="1"/>
          </p:cNvSpPr>
          <p:nvPr>
            <p:ph type="title"/>
          </p:nvPr>
        </p:nvSpPr>
        <p:spPr/>
        <p:txBody>
          <a:bodyPr/>
          <a:lstStyle/>
          <a:p>
            <a:r>
              <a:rPr lang="en-GB"/>
              <a:t>Impact </a:t>
            </a:r>
          </a:p>
        </p:txBody>
      </p:sp>
      <p:sp>
        <p:nvSpPr>
          <p:cNvPr id="3" name="Content Placeholder 2">
            <a:extLst>
              <a:ext uri="{FF2B5EF4-FFF2-40B4-BE49-F238E27FC236}">
                <a16:creationId xmlns:a16="http://schemas.microsoft.com/office/drawing/2014/main" id="{68504644-C822-494F-8FB2-D049AEA2160B}"/>
              </a:ext>
            </a:extLst>
          </p:cNvPr>
          <p:cNvSpPr>
            <a:spLocks noGrp="1"/>
          </p:cNvSpPr>
          <p:nvPr>
            <p:ph idx="1"/>
          </p:nvPr>
        </p:nvSpPr>
        <p:spPr>
          <a:xfrm>
            <a:off x="838200" y="1612231"/>
            <a:ext cx="10515600" cy="4199021"/>
          </a:xfrm>
        </p:spPr>
        <p:txBody>
          <a:bodyPr/>
          <a:lstStyle/>
          <a:p>
            <a:pPr marL="0" indent="0">
              <a:buNone/>
            </a:pPr>
            <a:r>
              <a:rPr lang="en-GB" sz="2400" i="1">
                <a:solidFill>
                  <a:srgbClr val="A01150"/>
                </a:solidFill>
                <a:effectLst/>
                <a:latin typeface="Calibri" panose="020F0502020204030204" pitchFamily="34" charset="0"/>
                <a:ea typeface="Calibri" panose="020F0502020204030204" pitchFamily="34" charset="0"/>
              </a:rPr>
              <a:t>“Impact reports I’ve seen in the past, I felt were a bit weak, it’s about really being able to see what impact R4L is having on a large scale. We saw some interesting reports that talked about programmes delivered, but not genuine impact: ‘as a result, this happened’. – </a:t>
            </a:r>
            <a:r>
              <a:rPr lang="en-GB" sz="2400">
                <a:solidFill>
                  <a:srgbClr val="A01150"/>
                </a:solidFill>
                <a:effectLst/>
                <a:latin typeface="Calibri" panose="020F0502020204030204" pitchFamily="34" charset="0"/>
                <a:ea typeface="Calibri" panose="020F0502020204030204" pitchFamily="34" charset="0"/>
              </a:rPr>
              <a:t>Publisher</a:t>
            </a:r>
          </a:p>
          <a:p>
            <a:pPr marL="0" indent="0">
              <a:buNone/>
            </a:pPr>
            <a:endParaRPr lang="en-GB" sz="2400" i="1">
              <a:solidFill>
                <a:srgbClr val="A01150"/>
              </a:solidFill>
              <a:effectLst/>
              <a:latin typeface="Calibri" panose="020F0502020204030204" pitchFamily="34" charset="0"/>
              <a:ea typeface="Calibri" panose="020F0502020204030204" pitchFamily="34" charset="0"/>
            </a:endParaRPr>
          </a:p>
          <a:p>
            <a:pPr marL="0" indent="0">
              <a:buNone/>
            </a:pPr>
            <a:r>
              <a:rPr lang="en-GB" sz="2400" i="1">
                <a:solidFill>
                  <a:srgbClr val="A01150"/>
                </a:solidFill>
                <a:effectLst/>
                <a:latin typeface="Calibri" panose="020F0502020204030204" pitchFamily="34" charset="0"/>
                <a:ea typeface="Calibri" panose="020F0502020204030204" pitchFamily="34" charset="0"/>
              </a:rPr>
              <a:t>“We have a lot of good intentions but need to think about how to demonstrate the impact of our work. Everyone assumes it’s good, but it’s not well-explained or quantified.” - </a:t>
            </a:r>
            <a:r>
              <a:rPr lang="en-GB" sz="2400">
                <a:solidFill>
                  <a:srgbClr val="A01150"/>
                </a:solidFill>
                <a:effectLst/>
                <a:latin typeface="Calibri" panose="020F0502020204030204" pitchFamily="34" charset="0"/>
                <a:ea typeface="Calibri" panose="020F0502020204030204" pitchFamily="34" charset="0"/>
              </a:rPr>
              <a:t>UN Agency</a:t>
            </a:r>
          </a:p>
          <a:p>
            <a:pPr marL="0" indent="0">
              <a:buNone/>
            </a:pPr>
            <a:endParaRPr lang="en-GB" sz="2400" i="1">
              <a:solidFill>
                <a:srgbClr val="A01150"/>
              </a:solidFill>
              <a:effectLst/>
              <a:latin typeface="Calibri" panose="020F0502020204030204" pitchFamily="34" charset="0"/>
              <a:ea typeface="Calibri" panose="020F0502020204030204" pitchFamily="34" charset="0"/>
            </a:endParaRPr>
          </a:p>
          <a:p>
            <a:pPr marL="0" indent="0">
              <a:buNone/>
            </a:pPr>
            <a:r>
              <a:rPr lang="en-GB" sz="2400" i="1">
                <a:solidFill>
                  <a:srgbClr val="A01150"/>
                </a:solidFill>
                <a:effectLst/>
                <a:latin typeface="Calibri" panose="020F0502020204030204" pitchFamily="34" charset="0"/>
                <a:ea typeface="Calibri" panose="020F0502020204030204" pitchFamily="34" charset="0"/>
              </a:rPr>
              <a:t>“One of the issues we are facing is that there are no indicators, so without indicators the whole initiative is at risk.” - </a:t>
            </a:r>
            <a:r>
              <a:rPr lang="en-GB" sz="2400">
                <a:solidFill>
                  <a:srgbClr val="A01150"/>
                </a:solidFill>
                <a:effectLst/>
                <a:latin typeface="Calibri" panose="020F0502020204030204" pitchFamily="34" charset="0"/>
                <a:ea typeface="Calibri" panose="020F0502020204030204" pitchFamily="34" charset="0"/>
              </a:rPr>
              <a:t>UN Agency</a:t>
            </a:r>
          </a:p>
          <a:p>
            <a:pPr marL="0" indent="0">
              <a:buNone/>
            </a:pPr>
            <a:endParaRPr lang="en-GB"/>
          </a:p>
        </p:txBody>
      </p:sp>
      <p:pic>
        <p:nvPicPr>
          <p:cNvPr id="5" name="Picture 4">
            <a:extLst>
              <a:ext uri="{FF2B5EF4-FFF2-40B4-BE49-F238E27FC236}">
                <a16:creationId xmlns:a16="http://schemas.microsoft.com/office/drawing/2014/main" id="{8519B674-0EEC-44EA-97D0-416B5F01D4A6}"/>
              </a:ext>
            </a:extLst>
          </p:cNvPr>
          <p:cNvPicPr/>
          <p:nvPr/>
        </p:nvPicPr>
        <p:blipFill>
          <a:blip r:embed="rId3">
            <a:extLst>
              <a:ext uri="{28A0092B-C50C-407E-A947-70E740481C1C}">
                <a14:useLocalDpi xmlns:a14="http://schemas.microsoft.com/office/drawing/2010/main" val="0"/>
              </a:ext>
            </a:extLst>
          </a:blip>
          <a:stretch>
            <a:fillRect/>
          </a:stretch>
        </p:blipFill>
        <p:spPr>
          <a:xfrm>
            <a:off x="7620873" y="5914239"/>
            <a:ext cx="2177468" cy="866742"/>
          </a:xfrm>
          <a:prstGeom prst="rect">
            <a:avLst/>
          </a:prstGeom>
        </p:spPr>
      </p:pic>
    </p:spTree>
    <p:extLst>
      <p:ext uri="{BB962C8B-B14F-4D97-AF65-F5344CB8AC3E}">
        <p14:creationId xmlns:p14="http://schemas.microsoft.com/office/powerpoint/2010/main" val="22629658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928C8-5874-4069-A543-CC2ABC5D3A83}"/>
              </a:ext>
            </a:extLst>
          </p:cNvPr>
          <p:cNvSpPr>
            <a:spLocks noGrp="1"/>
          </p:cNvSpPr>
          <p:nvPr>
            <p:ph type="title"/>
          </p:nvPr>
        </p:nvSpPr>
        <p:spPr/>
        <p:txBody>
          <a:bodyPr/>
          <a:lstStyle/>
          <a:p>
            <a:r>
              <a:rPr lang="en-GB"/>
              <a:t>Theory of change</a:t>
            </a:r>
          </a:p>
        </p:txBody>
      </p:sp>
      <p:sp>
        <p:nvSpPr>
          <p:cNvPr id="3" name="Content Placeholder 2">
            <a:extLst>
              <a:ext uri="{FF2B5EF4-FFF2-40B4-BE49-F238E27FC236}">
                <a16:creationId xmlns:a16="http://schemas.microsoft.com/office/drawing/2014/main" id="{DE22966B-16F3-447B-B1D5-9DF9086DAAA6}"/>
              </a:ext>
            </a:extLst>
          </p:cNvPr>
          <p:cNvSpPr>
            <a:spLocks noGrp="1"/>
          </p:cNvSpPr>
          <p:nvPr>
            <p:ph idx="1"/>
          </p:nvPr>
        </p:nvSpPr>
        <p:spPr>
          <a:xfrm>
            <a:off x="6234805" y="2504236"/>
            <a:ext cx="5857161" cy="2695894"/>
          </a:xfrm>
        </p:spPr>
        <p:txBody>
          <a:bodyPr/>
          <a:lstStyle/>
          <a:p>
            <a:pPr marL="0" indent="0">
              <a:buNone/>
            </a:pPr>
            <a:r>
              <a:rPr lang="en-GB" sz="2800" i="1">
                <a:solidFill>
                  <a:srgbClr val="A01150"/>
                </a:solidFill>
                <a:effectLst/>
                <a:latin typeface="Calibri" panose="020F0502020204030204" pitchFamily="34" charset="0"/>
                <a:ea typeface="Calibri" panose="020F0502020204030204" pitchFamily="34" charset="0"/>
              </a:rPr>
              <a:t>“A theory of change would be useful, that's an excellent idea. There are so many smart people with good intentions, but we have to be more business-minded to demonstrate impact” </a:t>
            </a:r>
            <a:r>
              <a:rPr lang="en-GB" sz="2800">
                <a:solidFill>
                  <a:srgbClr val="A01150"/>
                </a:solidFill>
                <a:effectLst/>
                <a:latin typeface="Calibri" panose="020F0502020204030204" pitchFamily="34" charset="0"/>
                <a:ea typeface="Calibri" panose="020F0502020204030204" pitchFamily="34" charset="0"/>
              </a:rPr>
              <a:t>- UN Agency</a:t>
            </a:r>
            <a:endParaRPr lang="en-GB"/>
          </a:p>
        </p:txBody>
      </p:sp>
      <p:grpSp>
        <p:nvGrpSpPr>
          <p:cNvPr id="22" name="Group 21">
            <a:extLst>
              <a:ext uri="{FF2B5EF4-FFF2-40B4-BE49-F238E27FC236}">
                <a16:creationId xmlns:a16="http://schemas.microsoft.com/office/drawing/2014/main" id="{3E1689CE-5ED0-42EE-9301-EC329AD2BEC4}"/>
              </a:ext>
            </a:extLst>
          </p:cNvPr>
          <p:cNvGrpSpPr/>
          <p:nvPr/>
        </p:nvGrpSpPr>
        <p:grpSpPr>
          <a:xfrm>
            <a:off x="428124" y="1431989"/>
            <a:ext cx="5286876" cy="5305696"/>
            <a:chOff x="428124" y="1431988"/>
            <a:chExt cx="5312946" cy="5421105"/>
          </a:xfrm>
        </p:grpSpPr>
        <p:sp>
          <p:nvSpPr>
            <p:cNvPr id="6" name="Oval 5">
              <a:extLst>
                <a:ext uri="{FF2B5EF4-FFF2-40B4-BE49-F238E27FC236}">
                  <a16:creationId xmlns:a16="http://schemas.microsoft.com/office/drawing/2014/main" id="{75261B87-9A41-4852-9E2D-A705431163FA}"/>
                </a:ext>
              </a:extLst>
            </p:cNvPr>
            <p:cNvSpPr/>
            <p:nvPr/>
          </p:nvSpPr>
          <p:spPr>
            <a:xfrm>
              <a:off x="1239253" y="2157991"/>
              <a:ext cx="3910263" cy="3910262"/>
            </a:xfrm>
            <a:prstGeom prst="ellipse">
              <a:avLst/>
            </a:prstGeom>
            <a:solidFill>
              <a:schemeClr val="bg1"/>
            </a:solidFill>
            <a:ln w="76200">
              <a:solidFill>
                <a:srgbClr val="5476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4" name="Oval 3">
              <a:extLst>
                <a:ext uri="{FF2B5EF4-FFF2-40B4-BE49-F238E27FC236}">
                  <a16:creationId xmlns:a16="http://schemas.microsoft.com/office/drawing/2014/main" id="{2C79A135-7759-40D2-9BDF-601C8E7AC6DA}"/>
                </a:ext>
              </a:extLst>
            </p:cNvPr>
            <p:cNvSpPr/>
            <p:nvPr/>
          </p:nvSpPr>
          <p:spPr>
            <a:xfrm>
              <a:off x="2195763" y="3160100"/>
              <a:ext cx="1997241" cy="1906044"/>
            </a:xfrm>
            <a:prstGeom prst="ellipse">
              <a:avLst/>
            </a:prstGeom>
            <a:solidFill>
              <a:srgbClr val="959269"/>
            </a:solidFill>
            <a:ln>
              <a:solidFill>
                <a:srgbClr val="959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t>Theory of Change</a:t>
              </a:r>
            </a:p>
          </p:txBody>
        </p:sp>
        <p:sp>
          <p:nvSpPr>
            <p:cNvPr id="8" name="Oval 7">
              <a:extLst>
                <a:ext uri="{FF2B5EF4-FFF2-40B4-BE49-F238E27FC236}">
                  <a16:creationId xmlns:a16="http://schemas.microsoft.com/office/drawing/2014/main" id="{E4EBBDCA-86C4-40A4-83CC-8A4A2EC6C23A}"/>
                </a:ext>
              </a:extLst>
            </p:cNvPr>
            <p:cNvSpPr/>
            <p:nvPr/>
          </p:nvSpPr>
          <p:spPr>
            <a:xfrm>
              <a:off x="2425364" y="1431988"/>
              <a:ext cx="1538037" cy="1452005"/>
            </a:xfrm>
            <a:prstGeom prst="ellipse">
              <a:avLst/>
            </a:prstGeom>
            <a:solidFill>
              <a:srgbClr val="B2095A"/>
            </a:solidFill>
            <a:ln>
              <a:solidFill>
                <a:srgbClr val="B209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t>Identify the purpose of the TOC</a:t>
              </a:r>
            </a:p>
          </p:txBody>
        </p:sp>
        <p:sp>
          <p:nvSpPr>
            <p:cNvPr id="10" name="Oval 9">
              <a:extLst>
                <a:ext uri="{FF2B5EF4-FFF2-40B4-BE49-F238E27FC236}">
                  <a16:creationId xmlns:a16="http://schemas.microsoft.com/office/drawing/2014/main" id="{1E13B872-4A93-46C5-8E74-00B82383C414}"/>
                </a:ext>
              </a:extLst>
            </p:cNvPr>
            <p:cNvSpPr/>
            <p:nvPr/>
          </p:nvSpPr>
          <p:spPr>
            <a:xfrm>
              <a:off x="4193004" y="2375260"/>
              <a:ext cx="1538037" cy="1452005"/>
            </a:xfrm>
            <a:prstGeom prst="ellipse">
              <a:avLst/>
            </a:prstGeom>
            <a:solidFill>
              <a:srgbClr val="B2095A"/>
            </a:solidFill>
            <a:ln>
              <a:solidFill>
                <a:srgbClr val="B209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t>Develop vision and define desired change</a:t>
              </a:r>
            </a:p>
          </p:txBody>
        </p:sp>
        <p:sp>
          <p:nvSpPr>
            <p:cNvPr id="12" name="Oval 11">
              <a:extLst>
                <a:ext uri="{FF2B5EF4-FFF2-40B4-BE49-F238E27FC236}">
                  <a16:creationId xmlns:a16="http://schemas.microsoft.com/office/drawing/2014/main" id="{D8C504AE-DA14-44F0-BCD8-7EE24B300E30}"/>
                </a:ext>
              </a:extLst>
            </p:cNvPr>
            <p:cNvSpPr/>
            <p:nvPr/>
          </p:nvSpPr>
          <p:spPr>
            <a:xfrm>
              <a:off x="4203033" y="4556091"/>
              <a:ext cx="1538037" cy="1452005"/>
            </a:xfrm>
            <a:prstGeom prst="ellipse">
              <a:avLst/>
            </a:prstGeom>
            <a:solidFill>
              <a:srgbClr val="547686"/>
            </a:solidFill>
            <a:ln>
              <a:solidFill>
                <a:srgbClr val="5476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t>Identify domains of change</a:t>
              </a:r>
            </a:p>
          </p:txBody>
        </p:sp>
        <p:sp>
          <p:nvSpPr>
            <p:cNvPr id="16" name="Oval 15">
              <a:extLst>
                <a:ext uri="{FF2B5EF4-FFF2-40B4-BE49-F238E27FC236}">
                  <a16:creationId xmlns:a16="http://schemas.microsoft.com/office/drawing/2014/main" id="{B58A96FF-1347-45DC-9EB4-721816B60189}"/>
                </a:ext>
              </a:extLst>
            </p:cNvPr>
            <p:cNvSpPr/>
            <p:nvPr/>
          </p:nvSpPr>
          <p:spPr>
            <a:xfrm>
              <a:off x="2425364" y="5401088"/>
              <a:ext cx="1538037" cy="1452005"/>
            </a:xfrm>
            <a:prstGeom prst="ellipse">
              <a:avLst/>
            </a:prstGeom>
            <a:solidFill>
              <a:srgbClr val="547686"/>
            </a:solidFill>
            <a:ln>
              <a:solidFill>
                <a:srgbClr val="5476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t>Identify strategic priorities</a:t>
              </a:r>
            </a:p>
          </p:txBody>
        </p:sp>
        <p:sp>
          <p:nvSpPr>
            <p:cNvPr id="18" name="Oval 17">
              <a:extLst>
                <a:ext uri="{FF2B5EF4-FFF2-40B4-BE49-F238E27FC236}">
                  <a16:creationId xmlns:a16="http://schemas.microsoft.com/office/drawing/2014/main" id="{AF87C596-6E58-43F7-8710-147DDA12321E}"/>
                </a:ext>
              </a:extLst>
            </p:cNvPr>
            <p:cNvSpPr/>
            <p:nvPr/>
          </p:nvSpPr>
          <p:spPr>
            <a:xfrm>
              <a:off x="594562" y="4564537"/>
              <a:ext cx="1538037" cy="1452005"/>
            </a:xfrm>
            <a:prstGeom prst="ellipse">
              <a:avLst/>
            </a:prstGeom>
            <a:solidFill>
              <a:srgbClr val="180B4B"/>
            </a:solidFill>
            <a:ln>
              <a:solidFill>
                <a:srgbClr val="180B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t>Develop pathways of change</a:t>
              </a:r>
            </a:p>
          </p:txBody>
        </p:sp>
        <p:sp>
          <p:nvSpPr>
            <p:cNvPr id="20" name="Oval 19">
              <a:extLst>
                <a:ext uri="{FF2B5EF4-FFF2-40B4-BE49-F238E27FC236}">
                  <a16:creationId xmlns:a16="http://schemas.microsoft.com/office/drawing/2014/main" id="{87A9F92B-938C-4B96-9F45-97C64B569BE2}"/>
                </a:ext>
              </a:extLst>
            </p:cNvPr>
            <p:cNvSpPr/>
            <p:nvPr/>
          </p:nvSpPr>
          <p:spPr>
            <a:xfrm>
              <a:off x="428124" y="2267135"/>
              <a:ext cx="1538037" cy="1452005"/>
            </a:xfrm>
            <a:prstGeom prst="ellipse">
              <a:avLst/>
            </a:prstGeom>
            <a:solidFill>
              <a:srgbClr val="180B4B"/>
            </a:solidFill>
            <a:ln>
              <a:solidFill>
                <a:srgbClr val="180B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t>Review &amp; adapt TOC</a:t>
              </a:r>
            </a:p>
          </p:txBody>
        </p:sp>
      </p:grpSp>
      <p:pic>
        <p:nvPicPr>
          <p:cNvPr id="5" name="Picture 4">
            <a:extLst>
              <a:ext uri="{FF2B5EF4-FFF2-40B4-BE49-F238E27FC236}">
                <a16:creationId xmlns:a16="http://schemas.microsoft.com/office/drawing/2014/main" id="{BF192AF8-AF1A-4F5C-B7C5-CE90C0FEC177}"/>
              </a:ext>
            </a:extLst>
          </p:cNvPr>
          <p:cNvPicPr/>
          <p:nvPr/>
        </p:nvPicPr>
        <p:blipFill>
          <a:blip r:embed="rId3">
            <a:extLst>
              <a:ext uri="{28A0092B-C50C-407E-A947-70E740481C1C}">
                <a14:useLocalDpi xmlns:a14="http://schemas.microsoft.com/office/drawing/2010/main" val="0"/>
              </a:ext>
            </a:extLst>
          </a:blip>
          <a:stretch>
            <a:fillRect/>
          </a:stretch>
        </p:blipFill>
        <p:spPr>
          <a:xfrm>
            <a:off x="7620873" y="5914239"/>
            <a:ext cx="2177468" cy="866742"/>
          </a:xfrm>
          <a:prstGeom prst="rect">
            <a:avLst/>
          </a:prstGeom>
        </p:spPr>
      </p:pic>
    </p:spTree>
    <p:extLst>
      <p:ext uri="{BB962C8B-B14F-4D97-AF65-F5344CB8AC3E}">
        <p14:creationId xmlns:p14="http://schemas.microsoft.com/office/powerpoint/2010/main" val="39364973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DA967-BA81-4EA1-81EE-E89356228149}"/>
              </a:ext>
            </a:extLst>
          </p:cNvPr>
          <p:cNvSpPr>
            <a:spLocks noGrp="1"/>
          </p:cNvSpPr>
          <p:nvPr>
            <p:ph type="title"/>
          </p:nvPr>
        </p:nvSpPr>
        <p:spPr/>
        <p:txBody>
          <a:bodyPr/>
          <a:lstStyle/>
          <a:p>
            <a:r>
              <a:rPr lang="en-GB"/>
              <a:t>Technical infrastructure</a:t>
            </a:r>
          </a:p>
        </p:txBody>
      </p:sp>
      <p:sp>
        <p:nvSpPr>
          <p:cNvPr id="3" name="Content Placeholder 2">
            <a:extLst>
              <a:ext uri="{FF2B5EF4-FFF2-40B4-BE49-F238E27FC236}">
                <a16:creationId xmlns:a16="http://schemas.microsoft.com/office/drawing/2014/main" id="{157721DD-16FB-4D4D-8049-94136AA68FCC}"/>
              </a:ext>
            </a:extLst>
          </p:cNvPr>
          <p:cNvSpPr>
            <a:spLocks noGrp="1"/>
          </p:cNvSpPr>
          <p:nvPr>
            <p:ph idx="1"/>
          </p:nvPr>
        </p:nvSpPr>
        <p:spPr>
          <a:xfrm>
            <a:off x="682393" y="1832103"/>
            <a:ext cx="5085133" cy="1596897"/>
          </a:xfrm>
        </p:spPr>
        <p:txBody>
          <a:bodyPr/>
          <a:lstStyle/>
          <a:p>
            <a:pPr marL="0" indent="0">
              <a:buNone/>
            </a:pPr>
            <a:r>
              <a:rPr lang="en-GB" sz="2000" i="1">
                <a:solidFill>
                  <a:srgbClr val="A01150"/>
                </a:solidFill>
                <a:effectLst/>
                <a:latin typeface="Calibri" panose="020F0502020204030204" pitchFamily="34" charset="0"/>
                <a:ea typeface="Calibri" panose="020F0502020204030204" pitchFamily="34" charset="0"/>
              </a:rPr>
              <a:t>“In terms of systems development, this portal is so old-fashioned and horrible, everybody knows that, and it needs to change for sure.” - </a:t>
            </a:r>
            <a:r>
              <a:rPr lang="en-GB" sz="2000">
                <a:solidFill>
                  <a:srgbClr val="A01150"/>
                </a:solidFill>
                <a:effectLst/>
                <a:latin typeface="Calibri" panose="020F0502020204030204" pitchFamily="34" charset="0"/>
                <a:ea typeface="Calibri" panose="020F0502020204030204" pitchFamily="34" charset="0"/>
              </a:rPr>
              <a:t>UN Agency</a:t>
            </a:r>
          </a:p>
          <a:p>
            <a:pPr marL="0" indent="0">
              <a:buNone/>
            </a:pPr>
            <a:endParaRPr lang="en-GB" sz="2000">
              <a:solidFill>
                <a:srgbClr val="A01150"/>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solidFill>
                  <a:srgbClr val="A01150"/>
                </a:solidFill>
                <a:effectLst/>
                <a:uLnTx/>
                <a:uFillTx/>
                <a:latin typeface="Calibri" panose="020F0502020204030204" pitchFamily="34" charset="0"/>
                <a:ea typeface="Calibri" panose="020F0502020204030204" pitchFamily="34" charset="0"/>
                <a:cs typeface="+mn-cs"/>
              </a:rPr>
              <a:t>“Mobile devices are very important - people complain so much and say, 'why don’t you have an app?'" - UN Field Officer</a:t>
            </a:r>
          </a:p>
          <a:p>
            <a:pPr marL="0" indent="0">
              <a:buNone/>
            </a:pPr>
            <a:endParaRPr lang="en-GB" sz="2000">
              <a:solidFill>
                <a:srgbClr val="A01150"/>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solidFill>
                  <a:srgbClr val="A01150"/>
                </a:solidFill>
                <a:effectLst/>
                <a:uLnTx/>
                <a:uFillTx/>
                <a:latin typeface="Calibri" panose="020F0502020204030204" pitchFamily="34" charset="0"/>
                <a:ea typeface="Calibri" panose="020F0502020204030204" pitchFamily="34" charset="0"/>
                <a:cs typeface="+mn-cs"/>
              </a:rPr>
              <a:t>“The whole area of IP recognition needs to be looked at to a greater extent. [We need] some kind of review around the current password system and what opportunities there are for addressing that." – </a:t>
            </a:r>
            <a:r>
              <a:rPr kumimoji="0" lang="en-GB" sz="2000" b="0" i="0" u="none" strike="noStrike" kern="1200" cap="none" spc="0" normalizeH="0" baseline="0" noProof="0">
                <a:ln>
                  <a:noFill/>
                </a:ln>
                <a:solidFill>
                  <a:srgbClr val="A01150"/>
                </a:solidFill>
                <a:effectLst/>
                <a:uLnTx/>
                <a:uFillTx/>
                <a:latin typeface="Calibri" panose="020F0502020204030204" pitchFamily="34" charset="0"/>
                <a:ea typeface="Calibri" panose="020F0502020204030204" pitchFamily="34" charset="0"/>
                <a:cs typeface="+mn-cs"/>
              </a:rPr>
              <a:t>Publisher</a:t>
            </a:r>
          </a:p>
          <a:p>
            <a:pPr marL="0" indent="0">
              <a:buNone/>
            </a:pPr>
            <a:endParaRPr lang="en-GB" sz="1600"/>
          </a:p>
        </p:txBody>
      </p:sp>
      <p:pic>
        <p:nvPicPr>
          <p:cNvPr id="5" name="Picture 4">
            <a:extLst>
              <a:ext uri="{FF2B5EF4-FFF2-40B4-BE49-F238E27FC236}">
                <a16:creationId xmlns:a16="http://schemas.microsoft.com/office/drawing/2014/main" id="{C51EC6C1-9BF3-4971-B224-005F5479C919}"/>
              </a:ext>
            </a:extLst>
          </p:cNvPr>
          <p:cNvPicPr/>
          <p:nvPr/>
        </p:nvPicPr>
        <p:blipFill>
          <a:blip r:embed="rId3">
            <a:extLst>
              <a:ext uri="{28A0092B-C50C-407E-A947-70E740481C1C}">
                <a14:useLocalDpi xmlns:a14="http://schemas.microsoft.com/office/drawing/2010/main" val="0"/>
              </a:ext>
            </a:extLst>
          </a:blip>
          <a:stretch>
            <a:fillRect/>
          </a:stretch>
        </p:blipFill>
        <p:spPr>
          <a:xfrm>
            <a:off x="7620873" y="5914239"/>
            <a:ext cx="2177468" cy="866742"/>
          </a:xfrm>
          <a:prstGeom prst="rect">
            <a:avLst/>
          </a:prstGeom>
        </p:spPr>
      </p:pic>
      <p:graphicFrame>
        <p:nvGraphicFramePr>
          <p:cNvPr id="4" name="Chart 3">
            <a:extLst>
              <a:ext uri="{FF2B5EF4-FFF2-40B4-BE49-F238E27FC236}">
                <a16:creationId xmlns:a16="http://schemas.microsoft.com/office/drawing/2014/main" id="{D5B0DD30-E52B-48FB-8866-0A5C038B9432}"/>
              </a:ext>
            </a:extLst>
          </p:cNvPr>
          <p:cNvGraphicFramePr/>
          <p:nvPr>
            <p:extLst>
              <p:ext uri="{D42A27DB-BD31-4B8C-83A1-F6EECF244321}">
                <p14:modId xmlns:p14="http://schemas.microsoft.com/office/powerpoint/2010/main" val="492567721"/>
              </p:ext>
            </p:extLst>
          </p:nvPr>
        </p:nvGraphicFramePr>
        <p:xfrm>
          <a:off x="6096000" y="2361622"/>
          <a:ext cx="5413607" cy="3552617"/>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DD635E5F-3D69-4566-9C88-300DCD9C2189}"/>
              </a:ext>
            </a:extLst>
          </p:cNvPr>
          <p:cNvSpPr txBox="1"/>
          <p:nvPr/>
        </p:nvSpPr>
        <p:spPr>
          <a:xfrm>
            <a:off x="6096000" y="1832103"/>
            <a:ext cx="5598696" cy="461665"/>
          </a:xfrm>
          <a:prstGeom prst="rect">
            <a:avLst/>
          </a:prstGeom>
          <a:solidFill>
            <a:schemeClr val="bg1"/>
          </a:solidFill>
          <a:ln w="28575">
            <a:solidFill>
              <a:schemeClr val="bg1"/>
            </a:solidFill>
          </a:ln>
        </p:spPr>
        <p:txBody>
          <a:bodyPr wrap="square" rtlCol="0">
            <a:spAutoFit/>
          </a:bodyPr>
          <a:lstStyle/>
          <a:p>
            <a:r>
              <a:rPr lang="en-GB" sz="1200" b="1">
                <a:solidFill>
                  <a:schemeClr val="accent1">
                    <a:lumMod val="50000"/>
                  </a:schemeClr>
                </a:solidFill>
              </a:rPr>
              <a:t>Percentage of publishers and other partners who agreed that Research4Life is effective in supporting mobile access</a:t>
            </a:r>
          </a:p>
        </p:txBody>
      </p:sp>
    </p:spTree>
    <p:extLst>
      <p:ext uri="{BB962C8B-B14F-4D97-AF65-F5344CB8AC3E}">
        <p14:creationId xmlns:p14="http://schemas.microsoft.com/office/powerpoint/2010/main" val="13154781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3093C-A276-4731-8888-51EADE58EFE6}"/>
              </a:ext>
            </a:extLst>
          </p:cNvPr>
          <p:cNvSpPr>
            <a:spLocks noGrp="1"/>
          </p:cNvSpPr>
          <p:nvPr>
            <p:ph type="title"/>
          </p:nvPr>
        </p:nvSpPr>
        <p:spPr/>
        <p:txBody>
          <a:bodyPr/>
          <a:lstStyle/>
          <a:p>
            <a:r>
              <a:rPr lang="en-GB"/>
              <a:t>Open access</a:t>
            </a:r>
          </a:p>
        </p:txBody>
      </p:sp>
      <p:sp>
        <p:nvSpPr>
          <p:cNvPr id="9" name="TextBox 8">
            <a:extLst>
              <a:ext uri="{FF2B5EF4-FFF2-40B4-BE49-F238E27FC236}">
                <a16:creationId xmlns:a16="http://schemas.microsoft.com/office/drawing/2014/main" id="{9908EED5-5450-44D0-99A3-EBFB8EFBB171}"/>
              </a:ext>
            </a:extLst>
          </p:cNvPr>
          <p:cNvSpPr txBox="1"/>
          <p:nvPr/>
        </p:nvSpPr>
        <p:spPr>
          <a:xfrm>
            <a:off x="469240" y="1901816"/>
            <a:ext cx="5626760" cy="461665"/>
          </a:xfrm>
          <a:prstGeom prst="rect">
            <a:avLst/>
          </a:prstGeom>
          <a:solidFill>
            <a:schemeClr val="bg1"/>
          </a:solidFill>
          <a:ln w="28575">
            <a:solidFill>
              <a:schemeClr val="bg1"/>
            </a:solidFill>
          </a:ln>
        </p:spPr>
        <p:txBody>
          <a:bodyPr wrap="square" rtlCol="0">
            <a:spAutoFit/>
          </a:bodyPr>
          <a:lstStyle/>
          <a:p>
            <a:r>
              <a:rPr lang="en-GB" sz="1200" b="1">
                <a:solidFill>
                  <a:schemeClr val="accent1">
                    <a:lumMod val="50000"/>
                  </a:schemeClr>
                </a:solidFill>
              </a:rPr>
              <a:t>Publishers’ and other partners’ views on the risk posed to Research4Life by OA </a:t>
            </a:r>
          </a:p>
        </p:txBody>
      </p:sp>
      <p:sp>
        <p:nvSpPr>
          <p:cNvPr id="11" name="TextBox 10">
            <a:extLst>
              <a:ext uri="{FF2B5EF4-FFF2-40B4-BE49-F238E27FC236}">
                <a16:creationId xmlns:a16="http://schemas.microsoft.com/office/drawing/2014/main" id="{4DE25D05-AE34-4045-9439-C3A9132F6D9E}"/>
              </a:ext>
            </a:extLst>
          </p:cNvPr>
          <p:cNvSpPr txBox="1"/>
          <p:nvPr/>
        </p:nvSpPr>
        <p:spPr>
          <a:xfrm>
            <a:off x="6842387" y="1901816"/>
            <a:ext cx="5092937" cy="276999"/>
          </a:xfrm>
          <a:prstGeom prst="rect">
            <a:avLst/>
          </a:prstGeom>
          <a:solidFill>
            <a:schemeClr val="bg1"/>
          </a:solidFill>
          <a:ln w="28575">
            <a:solidFill>
              <a:schemeClr val="bg1"/>
            </a:solidFill>
          </a:ln>
        </p:spPr>
        <p:txBody>
          <a:bodyPr wrap="square" rtlCol="0">
            <a:spAutoFit/>
          </a:bodyPr>
          <a:lstStyle/>
          <a:p>
            <a:pPr marR="0" lvl="0" indent="0" fontAlgn="auto">
              <a:lnSpc>
                <a:spcPct val="100000"/>
              </a:lnSpc>
              <a:spcBef>
                <a:spcPts val="0"/>
              </a:spcBef>
              <a:spcAft>
                <a:spcPts val="0"/>
              </a:spcAft>
              <a:buClrTx/>
              <a:buSzTx/>
              <a:buFontTx/>
              <a:buNone/>
              <a:tabLst/>
              <a:defRPr/>
            </a:pPr>
            <a:r>
              <a:rPr lang="en-GB" sz="1200" b="1">
                <a:solidFill>
                  <a:schemeClr val="accent1">
                    <a:lumMod val="50000"/>
                  </a:schemeClr>
                </a:solidFill>
              </a:rPr>
              <a:t>Projected article views, by OA type (</a:t>
            </a:r>
            <a:r>
              <a:rPr lang="en-GB" sz="1200" b="1">
                <a:solidFill>
                  <a:schemeClr val="accent1">
                    <a:lumMod val="50000"/>
                  </a:schemeClr>
                </a:solidFill>
                <a:hlinkClick r:id="rId3">
                  <a:extLst>
                    <a:ext uri="{A12FA001-AC4F-418D-AE19-62706E023703}">
                      <ahyp:hlinkClr xmlns:ahyp="http://schemas.microsoft.com/office/drawing/2018/hyperlinkcolor" val="tx"/>
                    </a:ext>
                  </a:extLst>
                </a:hlinkClick>
              </a:rPr>
              <a:t>Piwowar et al, 2018</a:t>
            </a:r>
            <a:r>
              <a:rPr lang="en-GB" sz="1200" b="1">
                <a:solidFill>
                  <a:schemeClr val="accent1">
                    <a:lumMod val="50000"/>
                  </a:schemeClr>
                </a:solidFill>
              </a:rPr>
              <a:t>)</a:t>
            </a:r>
          </a:p>
        </p:txBody>
      </p:sp>
      <p:sp>
        <p:nvSpPr>
          <p:cNvPr id="13" name="TextBox 12">
            <a:extLst>
              <a:ext uri="{FF2B5EF4-FFF2-40B4-BE49-F238E27FC236}">
                <a16:creationId xmlns:a16="http://schemas.microsoft.com/office/drawing/2014/main" id="{CB5734C1-966D-439A-8E12-BA2ACBF172A7}"/>
              </a:ext>
            </a:extLst>
          </p:cNvPr>
          <p:cNvSpPr txBox="1"/>
          <p:nvPr/>
        </p:nvSpPr>
        <p:spPr>
          <a:xfrm>
            <a:off x="469240" y="1377534"/>
            <a:ext cx="11285613" cy="338554"/>
          </a:xfrm>
          <a:prstGeom prst="rect">
            <a:avLst/>
          </a:prstGeom>
          <a:noFill/>
        </p:spPr>
        <p:txBody>
          <a:bodyPr wrap="square" rtlCol="0">
            <a:spAutoFit/>
          </a:bodyPr>
          <a:lstStyle/>
          <a:p>
            <a:r>
              <a:rPr lang="en-GB" sz="1600">
                <a:solidFill>
                  <a:srgbClr val="180B4B"/>
                </a:solidFill>
              </a:rPr>
              <a:t>Many partners don’t see open access as a high risk - but usage of open access is growing rapidly</a:t>
            </a:r>
          </a:p>
        </p:txBody>
      </p:sp>
      <p:graphicFrame>
        <p:nvGraphicFramePr>
          <p:cNvPr id="14" name="Chart 13">
            <a:extLst>
              <a:ext uri="{FF2B5EF4-FFF2-40B4-BE49-F238E27FC236}">
                <a16:creationId xmlns:a16="http://schemas.microsoft.com/office/drawing/2014/main" id="{4DE124A6-E72A-4243-8BEA-21CF447F1C0F}"/>
              </a:ext>
            </a:extLst>
          </p:cNvPr>
          <p:cNvGraphicFramePr/>
          <p:nvPr>
            <p:extLst>
              <p:ext uri="{D42A27DB-BD31-4B8C-83A1-F6EECF244321}">
                <p14:modId xmlns:p14="http://schemas.microsoft.com/office/powerpoint/2010/main" val="3502427284"/>
              </p:ext>
            </p:extLst>
          </p:nvPr>
        </p:nvGraphicFramePr>
        <p:xfrm>
          <a:off x="469239" y="2374148"/>
          <a:ext cx="5907497" cy="3769099"/>
        </p:xfrm>
        <a:graphic>
          <a:graphicData uri="http://schemas.openxmlformats.org/drawingml/2006/chart">
            <c:chart xmlns:c="http://schemas.openxmlformats.org/drawingml/2006/chart" xmlns:r="http://schemas.openxmlformats.org/officeDocument/2006/relationships" r:id="rId4"/>
          </a:graphicData>
        </a:graphic>
      </p:graphicFrame>
      <p:pic>
        <p:nvPicPr>
          <p:cNvPr id="17" name="Content Placeholder 16">
            <a:extLst>
              <a:ext uri="{FF2B5EF4-FFF2-40B4-BE49-F238E27FC236}">
                <a16:creationId xmlns:a16="http://schemas.microsoft.com/office/drawing/2014/main" id="{4E46E6C6-CCA8-4212-B6D7-C2AAEA617193}"/>
              </a:ext>
            </a:extLst>
          </p:cNvPr>
          <p:cNvPicPr>
            <a:picLocks noGrp="1" noChangeAspect="1"/>
          </p:cNvPicPr>
          <p:nvPr>
            <p:ph idx="1"/>
          </p:nvPr>
        </p:nvPicPr>
        <p:blipFill>
          <a:blip r:embed="rId5"/>
          <a:stretch>
            <a:fillRect/>
          </a:stretch>
        </p:blipFill>
        <p:spPr>
          <a:xfrm>
            <a:off x="6648404" y="2455554"/>
            <a:ext cx="5106449" cy="3487738"/>
          </a:xfrm>
        </p:spPr>
      </p:pic>
      <p:pic>
        <p:nvPicPr>
          <p:cNvPr id="19" name="Picture 18">
            <a:extLst>
              <a:ext uri="{FF2B5EF4-FFF2-40B4-BE49-F238E27FC236}">
                <a16:creationId xmlns:a16="http://schemas.microsoft.com/office/drawing/2014/main" id="{9A91A56E-AD65-4365-8F56-D84C931673D5}"/>
              </a:ext>
            </a:extLst>
          </p:cNvPr>
          <p:cNvPicPr/>
          <p:nvPr/>
        </p:nvPicPr>
        <p:blipFill>
          <a:blip r:embed="rId6">
            <a:extLst>
              <a:ext uri="{28A0092B-C50C-407E-A947-70E740481C1C}">
                <a14:useLocalDpi xmlns:a14="http://schemas.microsoft.com/office/drawing/2010/main" val="0"/>
              </a:ext>
            </a:extLst>
          </a:blip>
          <a:stretch>
            <a:fillRect/>
          </a:stretch>
        </p:blipFill>
        <p:spPr>
          <a:xfrm>
            <a:off x="7620873" y="5914239"/>
            <a:ext cx="2177468" cy="866742"/>
          </a:xfrm>
          <a:prstGeom prst="rect">
            <a:avLst/>
          </a:prstGeom>
        </p:spPr>
      </p:pic>
    </p:spTree>
    <p:extLst>
      <p:ext uri="{BB962C8B-B14F-4D97-AF65-F5344CB8AC3E}">
        <p14:creationId xmlns:p14="http://schemas.microsoft.com/office/powerpoint/2010/main" val="15338275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CA1AB-27FD-415E-AE7C-AC03107C1117}"/>
              </a:ext>
            </a:extLst>
          </p:cNvPr>
          <p:cNvSpPr>
            <a:spLocks noGrp="1"/>
          </p:cNvSpPr>
          <p:nvPr>
            <p:ph type="title"/>
          </p:nvPr>
        </p:nvSpPr>
        <p:spPr/>
        <p:txBody>
          <a:bodyPr/>
          <a:lstStyle/>
          <a:p>
            <a:r>
              <a:rPr lang="en-GB"/>
              <a:t>Costs and resources</a:t>
            </a:r>
          </a:p>
        </p:txBody>
      </p:sp>
      <p:sp>
        <p:nvSpPr>
          <p:cNvPr id="11" name="TextBox 10">
            <a:extLst>
              <a:ext uri="{FF2B5EF4-FFF2-40B4-BE49-F238E27FC236}">
                <a16:creationId xmlns:a16="http://schemas.microsoft.com/office/drawing/2014/main" id="{3FBD9397-FB47-43C0-8A36-DFBAF135BA35}"/>
              </a:ext>
            </a:extLst>
          </p:cNvPr>
          <p:cNvSpPr txBox="1"/>
          <p:nvPr/>
        </p:nvSpPr>
        <p:spPr>
          <a:xfrm>
            <a:off x="489144" y="1695477"/>
            <a:ext cx="4006656" cy="276999"/>
          </a:xfrm>
          <a:prstGeom prst="rect">
            <a:avLst/>
          </a:prstGeom>
          <a:solidFill>
            <a:schemeClr val="bg1"/>
          </a:solidFill>
          <a:ln w="28575">
            <a:solidFill>
              <a:schemeClr val="bg1"/>
            </a:solidFill>
          </a:ln>
        </p:spPr>
        <p:txBody>
          <a:bodyPr wrap="square" rtlCol="0">
            <a:spAutoFit/>
          </a:bodyPr>
          <a:lstStyle/>
          <a:p>
            <a:r>
              <a:rPr lang="en-GB" sz="1200" b="1">
                <a:solidFill>
                  <a:schemeClr val="accent1">
                    <a:lumMod val="50000"/>
                  </a:schemeClr>
                </a:solidFill>
              </a:rPr>
              <a:t>Cost comparison 2015 and 2019</a:t>
            </a:r>
          </a:p>
        </p:txBody>
      </p:sp>
      <p:pic>
        <p:nvPicPr>
          <p:cNvPr id="12" name="Picture 11">
            <a:extLst>
              <a:ext uri="{FF2B5EF4-FFF2-40B4-BE49-F238E27FC236}">
                <a16:creationId xmlns:a16="http://schemas.microsoft.com/office/drawing/2014/main" id="{DB141D38-0AD2-4E94-9F18-5981C5187B0E}"/>
              </a:ext>
            </a:extLst>
          </p:cNvPr>
          <p:cNvPicPr>
            <a:picLocks noChangeAspect="1"/>
          </p:cNvPicPr>
          <p:nvPr/>
        </p:nvPicPr>
        <p:blipFill>
          <a:blip r:embed="rId3"/>
          <a:stretch>
            <a:fillRect/>
          </a:stretch>
        </p:blipFill>
        <p:spPr>
          <a:xfrm>
            <a:off x="588865" y="2118684"/>
            <a:ext cx="4842891" cy="4024563"/>
          </a:xfrm>
          <a:prstGeom prst="rect">
            <a:avLst/>
          </a:prstGeom>
        </p:spPr>
      </p:pic>
      <p:pic>
        <p:nvPicPr>
          <p:cNvPr id="16" name="Picture 15">
            <a:extLst>
              <a:ext uri="{FF2B5EF4-FFF2-40B4-BE49-F238E27FC236}">
                <a16:creationId xmlns:a16="http://schemas.microsoft.com/office/drawing/2014/main" id="{26902EA7-36DB-4E32-8AB4-101741FA9AD1}"/>
              </a:ext>
            </a:extLst>
          </p:cNvPr>
          <p:cNvPicPr/>
          <p:nvPr/>
        </p:nvPicPr>
        <p:blipFill>
          <a:blip r:embed="rId4">
            <a:extLst>
              <a:ext uri="{28A0092B-C50C-407E-A947-70E740481C1C}">
                <a14:useLocalDpi xmlns:a14="http://schemas.microsoft.com/office/drawing/2010/main" val="0"/>
              </a:ext>
            </a:extLst>
          </a:blip>
          <a:stretch>
            <a:fillRect/>
          </a:stretch>
        </p:blipFill>
        <p:spPr>
          <a:xfrm>
            <a:off x="7620873" y="5914239"/>
            <a:ext cx="2177468" cy="866742"/>
          </a:xfrm>
          <a:prstGeom prst="rect">
            <a:avLst/>
          </a:prstGeom>
        </p:spPr>
      </p:pic>
      <p:graphicFrame>
        <p:nvGraphicFramePr>
          <p:cNvPr id="17" name="Chart 16">
            <a:extLst>
              <a:ext uri="{FF2B5EF4-FFF2-40B4-BE49-F238E27FC236}">
                <a16:creationId xmlns:a16="http://schemas.microsoft.com/office/drawing/2014/main" id="{566EC596-D61D-49E6-A112-AC6996A60FA8}"/>
              </a:ext>
            </a:extLst>
          </p:cNvPr>
          <p:cNvGraphicFramePr>
            <a:graphicFrameLocks/>
          </p:cNvGraphicFramePr>
          <p:nvPr>
            <p:extLst>
              <p:ext uri="{D42A27DB-BD31-4B8C-83A1-F6EECF244321}">
                <p14:modId xmlns:p14="http://schemas.microsoft.com/office/powerpoint/2010/main" val="1325700526"/>
              </p:ext>
            </p:extLst>
          </p:nvPr>
        </p:nvGraphicFramePr>
        <p:xfrm>
          <a:off x="5780812" y="2118684"/>
          <a:ext cx="5822323" cy="3941762"/>
        </p:xfrm>
        <a:graphic>
          <a:graphicData uri="http://schemas.openxmlformats.org/drawingml/2006/chart">
            <c:chart xmlns:c="http://schemas.openxmlformats.org/drawingml/2006/chart" xmlns:r="http://schemas.openxmlformats.org/officeDocument/2006/relationships" r:id="rId5"/>
          </a:graphicData>
        </a:graphic>
      </p:graphicFrame>
      <p:sp>
        <p:nvSpPr>
          <p:cNvPr id="19" name="TextBox 18">
            <a:extLst>
              <a:ext uri="{FF2B5EF4-FFF2-40B4-BE49-F238E27FC236}">
                <a16:creationId xmlns:a16="http://schemas.microsoft.com/office/drawing/2014/main" id="{474BD54D-4D05-4B82-9F90-DDCE40C85E32}"/>
              </a:ext>
            </a:extLst>
          </p:cNvPr>
          <p:cNvSpPr txBox="1"/>
          <p:nvPr/>
        </p:nvSpPr>
        <p:spPr>
          <a:xfrm>
            <a:off x="6096000" y="1695476"/>
            <a:ext cx="4006656" cy="276999"/>
          </a:xfrm>
          <a:prstGeom prst="rect">
            <a:avLst/>
          </a:prstGeom>
          <a:solidFill>
            <a:schemeClr val="bg1"/>
          </a:solidFill>
          <a:ln w="28575">
            <a:solidFill>
              <a:schemeClr val="bg1"/>
            </a:solidFill>
          </a:ln>
        </p:spPr>
        <p:txBody>
          <a:bodyPr wrap="square" rtlCol="0">
            <a:spAutoFit/>
          </a:bodyPr>
          <a:lstStyle/>
          <a:p>
            <a:r>
              <a:rPr lang="en-GB" sz="1200" b="1">
                <a:solidFill>
                  <a:schemeClr val="accent1">
                    <a:lumMod val="50000"/>
                  </a:schemeClr>
                </a:solidFill>
              </a:rPr>
              <a:t>Cost per login 2015 and 2019</a:t>
            </a:r>
          </a:p>
        </p:txBody>
      </p:sp>
      <p:sp>
        <p:nvSpPr>
          <p:cNvPr id="21" name="TextBox 20">
            <a:extLst>
              <a:ext uri="{FF2B5EF4-FFF2-40B4-BE49-F238E27FC236}">
                <a16:creationId xmlns:a16="http://schemas.microsoft.com/office/drawing/2014/main" id="{CB6713AC-CBBB-400A-9D9C-2055C7226382}"/>
              </a:ext>
            </a:extLst>
          </p:cNvPr>
          <p:cNvSpPr txBox="1"/>
          <p:nvPr/>
        </p:nvSpPr>
        <p:spPr>
          <a:xfrm>
            <a:off x="469240" y="1377534"/>
            <a:ext cx="11285613" cy="338554"/>
          </a:xfrm>
          <a:prstGeom prst="rect">
            <a:avLst/>
          </a:prstGeom>
          <a:noFill/>
        </p:spPr>
        <p:txBody>
          <a:bodyPr wrap="square" rtlCol="0">
            <a:spAutoFit/>
          </a:bodyPr>
          <a:lstStyle/>
          <a:p>
            <a:r>
              <a:rPr lang="en-GB" sz="1600">
                <a:solidFill>
                  <a:srgbClr val="180B4B"/>
                </a:solidFill>
              </a:rPr>
              <a:t>Costs have increased and with the decline in usage, so have the costs per login.</a:t>
            </a:r>
          </a:p>
        </p:txBody>
      </p:sp>
    </p:spTree>
    <p:extLst>
      <p:ext uri="{BB962C8B-B14F-4D97-AF65-F5344CB8AC3E}">
        <p14:creationId xmlns:p14="http://schemas.microsoft.com/office/powerpoint/2010/main" val="9783003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2"/>
          <p:cNvSpPr txBox="1">
            <a:spLocks noGrp="1"/>
          </p:cNvSpPr>
          <p:nvPr>
            <p:ph type="title"/>
          </p:nvPr>
        </p:nvSpPr>
        <p:spPr>
          <a:xfrm>
            <a:off x="838200" y="536012"/>
            <a:ext cx="10515600" cy="83971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4000"/>
              <a:buFont typeface="Open Sans"/>
              <a:buNone/>
            </a:pPr>
            <a:r>
              <a:rPr lang="en-GB" dirty="0"/>
              <a:t>Welcome and reminders</a:t>
            </a:r>
            <a:endParaRPr dirty="0"/>
          </a:p>
        </p:txBody>
      </p:sp>
      <p:sp>
        <p:nvSpPr>
          <p:cNvPr id="65" name="Google Shape;65;p2"/>
          <p:cNvSpPr txBox="1">
            <a:spLocks noGrp="1"/>
          </p:cNvSpPr>
          <p:nvPr>
            <p:ph type="body" idx="1"/>
          </p:nvPr>
        </p:nvSpPr>
        <p:spPr>
          <a:xfrm>
            <a:off x="838200" y="1554480"/>
            <a:ext cx="11238186" cy="4938395"/>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3200"/>
              <a:buChar char="•"/>
            </a:pPr>
            <a:r>
              <a:rPr lang="en-GB" sz="3200" dirty="0">
                <a:solidFill>
                  <a:schemeClr val="dk1"/>
                </a:solidFill>
                <a:latin typeface="Open Sans"/>
                <a:ea typeface="Open Sans"/>
                <a:cs typeface="Open Sans"/>
                <a:sym typeface="Open Sans"/>
              </a:rPr>
              <a:t>Interact on </a:t>
            </a:r>
            <a:r>
              <a:rPr lang="en-GB" sz="3200" dirty="0" err="1">
                <a:solidFill>
                  <a:schemeClr val="dk1"/>
                </a:solidFill>
                <a:latin typeface="Open Sans"/>
                <a:ea typeface="Open Sans"/>
                <a:cs typeface="Open Sans"/>
                <a:sym typeface="Open Sans"/>
              </a:rPr>
              <a:t>Slido</a:t>
            </a:r>
            <a:r>
              <a:rPr lang="en-GB" sz="3200" dirty="0">
                <a:solidFill>
                  <a:schemeClr val="dk1"/>
                </a:solidFill>
                <a:latin typeface="Open Sans"/>
                <a:ea typeface="Open Sans"/>
                <a:cs typeface="Open Sans"/>
                <a:sym typeface="Open Sans"/>
              </a:rPr>
              <a:t> (</a:t>
            </a:r>
            <a:r>
              <a:rPr lang="en-GB" sz="3200" dirty="0" err="1">
                <a:solidFill>
                  <a:schemeClr val="dk1"/>
                </a:solidFill>
                <a:latin typeface="Open Sans"/>
                <a:ea typeface="Open Sans"/>
                <a:cs typeface="Open Sans"/>
                <a:sym typeface="Open Sans"/>
              </a:rPr>
              <a:t>slido.com</a:t>
            </a:r>
            <a:r>
              <a:rPr lang="en-GB" sz="3200" dirty="0">
                <a:solidFill>
                  <a:schemeClr val="dk1"/>
                </a:solidFill>
                <a:latin typeface="Open Sans"/>
                <a:ea typeface="Open Sans"/>
                <a:cs typeface="Open Sans"/>
                <a:sym typeface="Open Sans"/>
              </a:rPr>
              <a:t> and Event Code #R4LvGPM2020)</a:t>
            </a:r>
            <a:endParaRPr lang="en-GB" dirty="0"/>
          </a:p>
          <a:p>
            <a:pPr marL="228600" lvl="0" indent="-228600" algn="l" rtl="0">
              <a:lnSpc>
                <a:spcPct val="90000"/>
              </a:lnSpc>
              <a:spcBef>
                <a:spcPts val="1000"/>
              </a:spcBef>
              <a:spcAft>
                <a:spcPts val="0"/>
              </a:spcAft>
              <a:buClr>
                <a:schemeClr val="dk1"/>
              </a:buClr>
              <a:buSzPts val="3200"/>
              <a:buChar char="•"/>
            </a:pPr>
            <a:r>
              <a:rPr lang="en-GB" sz="3200" dirty="0">
                <a:solidFill>
                  <a:schemeClr val="dk1"/>
                </a:solidFill>
                <a:latin typeface="Open Sans"/>
                <a:ea typeface="Open Sans"/>
                <a:cs typeface="Open Sans"/>
                <a:sym typeface="Open Sans"/>
              </a:rPr>
              <a:t>Struggling with Zoom? (post a help request in the “I need help with Zoom” </a:t>
            </a:r>
            <a:r>
              <a:rPr lang="en-GB" sz="3200" dirty="0" err="1">
                <a:solidFill>
                  <a:schemeClr val="dk1"/>
                </a:solidFill>
                <a:latin typeface="Open Sans"/>
                <a:ea typeface="Open Sans"/>
                <a:cs typeface="Open Sans"/>
                <a:sym typeface="Open Sans"/>
              </a:rPr>
              <a:t>Slido</a:t>
            </a:r>
            <a:r>
              <a:rPr lang="en-GB" sz="3200" dirty="0">
                <a:solidFill>
                  <a:schemeClr val="dk1"/>
                </a:solidFill>
                <a:latin typeface="Open Sans"/>
                <a:ea typeface="Open Sans"/>
                <a:cs typeface="Open Sans"/>
                <a:sym typeface="Open Sans"/>
              </a:rPr>
              <a:t> topic)</a:t>
            </a:r>
            <a:endParaRPr lang="en-GB" dirty="0"/>
          </a:p>
          <a:p>
            <a:pPr marL="228600" lvl="0" indent="-228600" algn="l" rtl="0">
              <a:lnSpc>
                <a:spcPct val="90000"/>
              </a:lnSpc>
              <a:spcBef>
                <a:spcPts val="1000"/>
              </a:spcBef>
              <a:spcAft>
                <a:spcPts val="0"/>
              </a:spcAft>
              <a:buClr>
                <a:schemeClr val="dk1"/>
              </a:buClr>
              <a:buSzPts val="3200"/>
              <a:buChar char="•"/>
            </a:pPr>
            <a:r>
              <a:rPr lang="en-GB" sz="3200" dirty="0">
                <a:solidFill>
                  <a:schemeClr val="dk1"/>
                </a:solidFill>
                <a:latin typeface="Open Sans"/>
                <a:ea typeface="Open Sans"/>
                <a:cs typeface="Open Sans"/>
                <a:sym typeface="Open Sans"/>
              </a:rPr>
              <a:t>Struggling with </a:t>
            </a:r>
            <a:r>
              <a:rPr lang="en-GB" sz="3200" dirty="0" err="1">
                <a:solidFill>
                  <a:schemeClr val="dk1"/>
                </a:solidFill>
                <a:latin typeface="Open Sans"/>
                <a:ea typeface="Open Sans"/>
                <a:cs typeface="Open Sans"/>
                <a:sym typeface="Open Sans"/>
              </a:rPr>
              <a:t>Slido</a:t>
            </a:r>
            <a:r>
              <a:rPr lang="en-GB" sz="3200" dirty="0">
                <a:solidFill>
                  <a:schemeClr val="dk1"/>
                </a:solidFill>
                <a:latin typeface="Open Sans"/>
                <a:ea typeface="Open Sans"/>
                <a:cs typeface="Open Sans"/>
                <a:sym typeface="Open Sans"/>
              </a:rPr>
              <a:t>? (post a help request in the “I need help with </a:t>
            </a:r>
            <a:r>
              <a:rPr lang="en-GB" sz="3200" dirty="0" err="1">
                <a:solidFill>
                  <a:schemeClr val="dk1"/>
                </a:solidFill>
                <a:latin typeface="Open Sans"/>
                <a:ea typeface="Open Sans"/>
                <a:cs typeface="Open Sans"/>
                <a:sym typeface="Open Sans"/>
              </a:rPr>
              <a:t>Slido</a:t>
            </a:r>
            <a:r>
              <a:rPr lang="en-GB" sz="3200" dirty="0">
                <a:solidFill>
                  <a:schemeClr val="dk1"/>
                </a:solidFill>
                <a:latin typeface="Open Sans"/>
                <a:ea typeface="Open Sans"/>
                <a:cs typeface="Open Sans"/>
                <a:sym typeface="Open Sans"/>
              </a:rPr>
              <a:t>” </a:t>
            </a:r>
            <a:r>
              <a:rPr lang="en-GB" sz="3200" dirty="0" err="1">
                <a:solidFill>
                  <a:schemeClr val="dk1"/>
                </a:solidFill>
                <a:latin typeface="Open Sans"/>
                <a:ea typeface="Open Sans"/>
                <a:cs typeface="Open Sans"/>
                <a:sym typeface="Open Sans"/>
              </a:rPr>
              <a:t>Slido</a:t>
            </a:r>
            <a:r>
              <a:rPr lang="en-GB" sz="3200" dirty="0">
                <a:solidFill>
                  <a:schemeClr val="dk1"/>
                </a:solidFill>
                <a:latin typeface="Open Sans"/>
                <a:ea typeface="Open Sans"/>
                <a:cs typeface="Open Sans"/>
                <a:sym typeface="Open Sans"/>
              </a:rPr>
              <a:t> topic)</a:t>
            </a:r>
            <a:endParaRPr lang="en-GB" dirty="0"/>
          </a:p>
          <a:p>
            <a:pPr marL="228600" lvl="0" indent="-228600" algn="l" rtl="0">
              <a:lnSpc>
                <a:spcPct val="90000"/>
              </a:lnSpc>
              <a:spcBef>
                <a:spcPts val="1000"/>
              </a:spcBef>
              <a:spcAft>
                <a:spcPts val="0"/>
              </a:spcAft>
              <a:buClr>
                <a:schemeClr val="dk1"/>
              </a:buClr>
              <a:buSzPts val="3200"/>
              <a:buChar char="•"/>
            </a:pPr>
            <a:r>
              <a:rPr lang="en-GB" sz="3200" dirty="0">
                <a:solidFill>
                  <a:schemeClr val="dk1"/>
                </a:solidFill>
                <a:latin typeface="Open Sans"/>
                <a:ea typeface="Open Sans"/>
                <a:cs typeface="Open Sans"/>
                <a:sym typeface="Open Sans"/>
              </a:rPr>
              <a:t>Can’t get to the </a:t>
            </a:r>
            <a:r>
              <a:rPr lang="en-GB" sz="3200" dirty="0" err="1">
                <a:solidFill>
                  <a:schemeClr val="dk1"/>
                </a:solidFill>
                <a:latin typeface="Open Sans"/>
                <a:ea typeface="Open Sans"/>
                <a:cs typeface="Open Sans"/>
                <a:sym typeface="Open Sans"/>
              </a:rPr>
              <a:t>Slido</a:t>
            </a:r>
            <a:r>
              <a:rPr lang="en-GB" sz="3200" dirty="0">
                <a:solidFill>
                  <a:schemeClr val="dk1"/>
                </a:solidFill>
                <a:latin typeface="Open Sans"/>
                <a:ea typeface="Open Sans"/>
                <a:cs typeface="Open Sans"/>
                <a:sym typeface="Open Sans"/>
              </a:rPr>
              <a:t> “I need help with </a:t>
            </a:r>
            <a:r>
              <a:rPr lang="en-GB" sz="3200" dirty="0" err="1">
                <a:solidFill>
                  <a:schemeClr val="dk1"/>
                </a:solidFill>
                <a:latin typeface="Open Sans"/>
                <a:ea typeface="Open Sans"/>
                <a:cs typeface="Open Sans"/>
                <a:sym typeface="Open Sans"/>
              </a:rPr>
              <a:t>Slido</a:t>
            </a:r>
            <a:r>
              <a:rPr lang="en-GB" sz="3200" dirty="0">
                <a:solidFill>
                  <a:schemeClr val="dk1"/>
                </a:solidFill>
                <a:latin typeface="Open Sans"/>
                <a:ea typeface="Open Sans"/>
                <a:cs typeface="Open Sans"/>
                <a:sym typeface="Open Sans"/>
              </a:rPr>
              <a:t>” topic? (email </a:t>
            </a:r>
            <a:r>
              <a:rPr lang="en-GB" sz="3200" u="sng" dirty="0">
                <a:solidFill>
                  <a:schemeClr val="dk1"/>
                </a:solidFill>
                <a:latin typeface="Open Sans"/>
                <a:ea typeface="Open Sans"/>
                <a:cs typeface="Open Sans"/>
                <a:sym typeface="Open Sans"/>
                <a:hlinkClick r:id="rId3"/>
              </a:rPr>
              <a:t>r4l@research4life.org</a:t>
            </a:r>
            <a:r>
              <a:rPr lang="en-GB" sz="3200" dirty="0">
                <a:solidFill>
                  <a:schemeClr val="dk1"/>
                </a:solidFill>
                <a:latin typeface="Open Sans"/>
                <a:ea typeface="Open Sans"/>
                <a:cs typeface="Open Sans"/>
                <a:sym typeface="Open Sans"/>
              </a:rPr>
              <a:t>)</a:t>
            </a:r>
            <a:endParaRPr lang="en-GB" dirty="0"/>
          </a:p>
          <a:p>
            <a:pPr marL="228600" lvl="0" indent="-228600" algn="l" rtl="0">
              <a:lnSpc>
                <a:spcPct val="90000"/>
              </a:lnSpc>
              <a:spcBef>
                <a:spcPts val="1000"/>
              </a:spcBef>
              <a:spcAft>
                <a:spcPts val="0"/>
              </a:spcAft>
              <a:buClr>
                <a:schemeClr val="dk1"/>
              </a:buClr>
              <a:buSzPts val="3200"/>
              <a:buChar char="•"/>
            </a:pPr>
            <a:r>
              <a:rPr lang="en-GB" sz="3200" dirty="0">
                <a:solidFill>
                  <a:schemeClr val="dk1"/>
                </a:solidFill>
                <a:latin typeface="Open Sans"/>
                <a:ea typeface="Open Sans"/>
                <a:cs typeface="Open Sans"/>
                <a:sym typeface="Open Sans"/>
              </a:rPr>
              <a:t>Background docs at: </a:t>
            </a:r>
            <a:r>
              <a:rPr lang="en-GB" sz="3200" u="sng" dirty="0">
                <a:solidFill>
                  <a:schemeClr val="hlink"/>
                </a:solidFill>
                <a:hlinkClick r:id="rId4"/>
              </a:rPr>
              <a:t>https://www.research4life.org/other/gpm2020/</a:t>
            </a:r>
            <a:endParaRPr lang="en-GB" sz="3200" dirty="0"/>
          </a:p>
          <a:p>
            <a:pPr marL="685800" lvl="1" indent="-228600" algn="l" rtl="0">
              <a:lnSpc>
                <a:spcPct val="90000"/>
              </a:lnSpc>
              <a:spcBef>
                <a:spcPts val="500"/>
              </a:spcBef>
              <a:spcAft>
                <a:spcPts val="0"/>
              </a:spcAft>
              <a:buClr>
                <a:schemeClr val="dk2"/>
              </a:buClr>
              <a:buSzPts val="2400"/>
              <a:buChar char="•"/>
            </a:pPr>
            <a:r>
              <a:rPr lang="en-GB" u="sng" dirty="0"/>
              <a:t>Pw: GPM2020</a:t>
            </a:r>
            <a:endParaRPr lang="en-GB" sz="2800" dirty="0">
              <a:solidFill>
                <a:schemeClr val="dk1"/>
              </a:solidFill>
              <a:latin typeface="Open Sans"/>
              <a:ea typeface="Open Sans"/>
              <a:cs typeface="Open Sans"/>
              <a:sym typeface="Open Sans"/>
            </a:endParaRPr>
          </a:p>
          <a:p>
            <a:pPr marL="0" lvl="0" indent="0" algn="l" rtl="0">
              <a:lnSpc>
                <a:spcPct val="90000"/>
              </a:lnSpc>
              <a:spcBef>
                <a:spcPts val="1000"/>
              </a:spcBef>
              <a:spcAft>
                <a:spcPts val="0"/>
              </a:spcAft>
              <a:buClr>
                <a:schemeClr val="dk2"/>
              </a:buClr>
              <a:buSzPts val="3200"/>
              <a:buNone/>
            </a:pPr>
            <a:endParaRPr lang="en-GB" dirty="0"/>
          </a:p>
        </p:txBody>
      </p:sp>
    </p:spTree>
    <p:extLst>
      <p:ext uri="{BB962C8B-B14F-4D97-AF65-F5344CB8AC3E}">
        <p14:creationId xmlns:p14="http://schemas.microsoft.com/office/powerpoint/2010/main" val="41691584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1D838-B92F-468F-98DE-DA772E1B193D}"/>
              </a:ext>
            </a:extLst>
          </p:cNvPr>
          <p:cNvSpPr>
            <a:spLocks noGrp="1"/>
          </p:cNvSpPr>
          <p:nvPr>
            <p:ph type="title"/>
          </p:nvPr>
        </p:nvSpPr>
        <p:spPr/>
        <p:txBody>
          <a:bodyPr/>
          <a:lstStyle/>
          <a:p>
            <a:r>
              <a:rPr lang="en-GB"/>
              <a:t>Future developments</a:t>
            </a:r>
          </a:p>
        </p:txBody>
      </p:sp>
      <p:sp>
        <p:nvSpPr>
          <p:cNvPr id="3" name="Content Placeholder 2">
            <a:extLst>
              <a:ext uri="{FF2B5EF4-FFF2-40B4-BE49-F238E27FC236}">
                <a16:creationId xmlns:a16="http://schemas.microsoft.com/office/drawing/2014/main" id="{CA1950D3-E9D9-4C0E-A16D-EADAA3D07CAE}"/>
              </a:ext>
            </a:extLst>
          </p:cNvPr>
          <p:cNvSpPr>
            <a:spLocks noGrp="1"/>
          </p:cNvSpPr>
          <p:nvPr>
            <p:ph idx="1"/>
          </p:nvPr>
        </p:nvSpPr>
        <p:spPr>
          <a:xfrm>
            <a:off x="838200" y="1377534"/>
            <a:ext cx="10515600" cy="4321033"/>
          </a:xfrm>
        </p:spPr>
        <p:txBody>
          <a:bodyPr/>
          <a:lstStyle/>
          <a:p>
            <a:r>
              <a:rPr lang="en-GB" sz="1800">
                <a:solidFill>
                  <a:srgbClr val="180B4B"/>
                </a:solidFill>
              </a:rPr>
              <a:t>There are a variety of suggestions for future funding models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i="1">
                <a:solidFill>
                  <a:srgbClr val="A01150"/>
                </a:solidFill>
                <a:latin typeface="Calibri" panose="020F0502020204030204" pitchFamily="34" charset="0"/>
              </a:rPr>
              <a:t>“Primary funders for this are the publishers, as we discovered from the feasibility study from CABI. With funders it is difficult to make the case, they just turn around and ask, ‘well why aren’t publishers doing more?’.” – </a:t>
            </a:r>
            <a:r>
              <a:rPr lang="en-GB" sz="1400">
                <a:solidFill>
                  <a:srgbClr val="A01150"/>
                </a:solidFill>
                <a:latin typeface="Calibri" panose="020F0502020204030204" pitchFamily="34" charset="0"/>
              </a:rPr>
              <a:t>Infrastructure partner</a:t>
            </a:r>
          </a:p>
          <a:p>
            <a:r>
              <a:rPr lang="en-GB" sz="1800">
                <a:solidFill>
                  <a:srgbClr val="180B4B"/>
                </a:solidFill>
              </a:rPr>
              <a:t>Partners wish to consolidate rather than add any new programmes</a:t>
            </a:r>
          </a:p>
          <a:p>
            <a:pPr marL="0" indent="0">
              <a:buNone/>
            </a:pPr>
            <a:r>
              <a:rPr lang="en-GB" sz="1400" i="1">
                <a:solidFill>
                  <a:srgbClr val="A01150"/>
                </a:solidFill>
                <a:effectLst/>
                <a:latin typeface="Calibri" panose="020F0502020204030204" pitchFamily="34" charset="0"/>
                <a:ea typeface="Calibri" panose="020F0502020204030204" pitchFamily="34" charset="0"/>
              </a:rPr>
              <a:t>"…I don't want to sound territorial, but we have five programmes now and I'm not sure that we should start another programme. At this point we should merge the programmes and rebrand as focusing on R4L as a whole." - </a:t>
            </a:r>
            <a:r>
              <a:rPr lang="en-GB" sz="1400">
                <a:solidFill>
                  <a:srgbClr val="A01150"/>
                </a:solidFill>
                <a:effectLst/>
                <a:latin typeface="Calibri" panose="020F0502020204030204" pitchFamily="34" charset="0"/>
                <a:ea typeface="Calibri" panose="020F0502020204030204" pitchFamily="34" charset="0"/>
              </a:rPr>
              <a:t>UN Agency</a:t>
            </a:r>
            <a:endParaRPr lang="en-GB" sz="1400">
              <a:solidFill>
                <a:srgbClr val="180B4B"/>
              </a:solidFill>
            </a:endParaRPr>
          </a:p>
          <a:p>
            <a:r>
              <a:rPr lang="en-GB" sz="1800">
                <a:solidFill>
                  <a:srgbClr val="180B4B"/>
                </a:solidFill>
              </a:rPr>
              <a:t>The five separate programmes confuses the overall partnership</a:t>
            </a:r>
          </a:p>
          <a:p>
            <a:pPr marL="0" indent="0">
              <a:buNone/>
            </a:pPr>
            <a:r>
              <a:rPr lang="en-GB" sz="1400" i="1">
                <a:solidFill>
                  <a:srgbClr val="A01150"/>
                </a:solidFill>
                <a:effectLst/>
                <a:latin typeface="Calibri" panose="020F0502020204030204" pitchFamily="34" charset="0"/>
                <a:ea typeface="Calibri" panose="020F0502020204030204" pitchFamily="34" charset="0"/>
              </a:rPr>
              <a:t>"I think it's overkill having different sites for each programme, it just adds complexity, and the interface allows you to filter by subject anyway. The number of programmes just dilutes the brand of Research4Life, and I think there's an in-between approach they could take." - </a:t>
            </a:r>
            <a:r>
              <a:rPr lang="en-GB" sz="1400">
                <a:solidFill>
                  <a:srgbClr val="A01150"/>
                </a:solidFill>
                <a:effectLst/>
                <a:latin typeface="Calibri" panose="020F0502020204030204" pitchFamily="34" charset="0"/>
                <a:ea typeface="Calibri" panose="020F0502020204030204" pitchFamily="34" charset="0"/>
              </a:rPr>
              <a:t>Technical Partner</a:t>
            </a:r>
            <a:endParaRPr lang="en-GB" sz="1400">
              <a:solidFill>
                <a:srgbClr val="180B4B"/>
              </a:solidFill>
            </a:endParaRPr>
          </a:p>
          <a:p>
            <a:r>
              <a:rPr lang="en-GB" sz="1800">
                <a:solidFill>
                  <a:srgbClr val="180B4B"/>
                </a:solidFill>
              </a:rPr>
              <a:t>Partners don’t see a need to include any new bodies</a:t>
            </a:r>
          </a:p>
          <a:p>
            <a:pPr marL="0" indent="0">
              <a:buNone/>
            </a:pPr>
            <a:r>
              <a:rPr lang="en-GB" sz="1400" i="1">
                <a:solidFill>
                  <a:srgbClr val="A01150"/>
                </a:solidFill>
                <a:effectLst/>
                <a:latin typeface="Calibri" panose="020F0502020204030204" pitchFamily="34" charset="0"/>
                <a:ea typeface="Calibri" panose="020F0502020204030204" pitchFamily="34" charset="0"/>
              </a:rPr>
              <a:t>“In terms of other bodies, I can't think of any and that may be because we're already broadly inclusive and adding new organisations might make this more difficult." - </a:t>
            </a:r>
            <a:r>
              <a:rPr lang="en-GB" sz="1400">
                <a:solidFill>
                  <a:srgbClr val="A01150"/>
                </a:solidFill>
                <a:effectLst/>
                <a:latin typeface="Calibri" panose="020F0502020204030204" pitchFamily="34" charset="0"/>
                <a:ea typeface="Calibri" panose="020F0502020204030204" pitchFamily="34" charset="0"/>
              </a:rPr>
              <a:t>UN Agency</a:t>
            </a:r>
            <a:endParaRPr lang="en-GB" sz="1400">
              <a:solidFill>
                <a:srgbClr val="180B4B"/>
              </a:solidFill>
            </a:endParaRPr>
          </a:p>
          <a:p>
            <a:r>
              <a:rPr lang="en-GB" sz="1800">
                <a:solidFill>
                  <a:srgbClr val="180B4B"/>
                </a:solidFill>
              </a:rPr>
              <a:t>UN Field Officers highlight a need for better language coverage</a:t>
            </a:r>
          </a:p>
          <a:p>
            <a:pPr marL="0" indent="0">
              <a:buNone/>
            </a:pPr>
            <a:r>
              <a:rPr lang="en-GB" sz="1400" i="1">
                <a:solidFill>
                  <a:srgbClr val="A01150"/>
                </a:solidFill>
                <a:effectLst/>
                <a:latin typeface="Calibri" panose="020F0502020204030204" pitchFamily="34" charset="0"/>
                <a:ea typeface="Calibri" panose="020F0502020204030204" pitchFamily="34" charset="0"/>
              </a:rPr>
              <a:t>“We also need better language coverage - we have English, French, a little bit of Portuguese at present, but having more language accessibility would help a lot. English is the main language for the content, but people have a real barrier when the discovery and interface are all Anglophone.” - </a:t>
            </a:r>
            <a:r>
              <a:rPr lang="en-GB" sz="1400">
                <a:solidFill>
                  <a:srgbClr val="A01150"/>
                </a:solidFill>
                <a:effectLst/>
                <a:latin typeface="Calibri" panose="020F0502020204030204" pitchFamily="34" charset="0"/>
                <a:ea typeface="Calibri" panose="020F0502020204030204" pitchFamily="34" charset="0"/>
              </a:rPr>
              <a:t>UN Field Officer</a:t>
            </a:r>
            <a:endParaRPr lang="en-GB" sz="1400">
              <a:solidFill>
                <a:srgbClr val="180B4B"/>
              </a:solidFill>
            </a:endParaRPr>
          </a:p>
          <a:p>
            <a:pPr marL="0" indent="0">
              <a:buNone/>
            </a:pPr>
            <a:endParaRPr lang="en-GB" sz="2000">
              <a:solidFill>
                <a:srgbClr val="180B4B"/>
              </a:solidFill>
            </a:endParaRPr>
          </a:p>
        </p:txBody>
      </p:sp>
      <p:pic>
        <p:nvPicPr>
          <p:cNvPr id="5" name="Picture 4">
            <a:extLst>
              <a:ext uri="{FF2B5EF4-FFF2-40B4-BE49-F238E27FC236}">
                <a16:creationId xmlns:a16="http://schemas.microsoft.com/office/drawing/2014/main" id="{AFBCCA6E-8942-4987-871C-EF09C6E5576E}"/>
              </a:ext>
            </a:extLst>
          </p:cNvPr>
          <p:cNvPicPr/>
          <p:nvPr/>
        </p:nvPicPr>
        <p:blipFill>
          <a:blip r:embed="rId3">
            <a:extLst>
              <a:ext uri="{28A0092B-C50C-407E-A947-70E740481C1C}">
                <a14:useLocalDpi xmlns:a14="http://schemas.microsoft.com/office/drawing/2010/main" val="0"/>
              </a:ext>
            </a:extLst>
          </a:blip>
          <a:stretch>
            <a:fillRect/>
          </a:stretch>
        </p:blipFill>
        <p:spPr>
          <a:xfrm>
            <a:off x="7620873" y="5914239"/>
            <a:ext cx="2177468" cy="866742"/>
          </a:xfrm>
          <a:prstGeom prst="rect">
            <a:avLst/>
          </a:prstGeom>
        </p:spPr>
      </p:pic>
    </p:spTree>
    <p:extLst>
      <p:ext uri="{BB962C8B-B14F-4D97-AF65-F5344CB8AC3E}">
        <p14:creationId xmlns:p14="http://schemas.microsoft.com/office/powerpoint/2010/main" val="11486104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FF36FA0-3F33-4F21-A22F-A678F7200D29}"/>
              </a:ext>
            </a:extLst>
          </p:cNvPr>
          <p:cNvSpPr>
            <a:spLocks noGrp="1"/>
          </p:cNvSpPr>
          <p:nvPr>
            <p:ph idx="1"/>
          </p:nvPr>
        </p:nvSpPr>
        <p:spPr/>
        <p:txBody>
          <a:bodyPr/>
          <a:lstStyle/>
          <a:p>
            <a:pPr marL="0" indent="0">
              <a:buNone/>
            </a:pPr>
            <a:r>
              <a:rPr lang="en-GB" b="1"/>
              <a:t>Strategy: </a:t>
            </a:r>
            <a:r>
              <a:rPr lang="en-GB"/>
              <a:t>Review and redefine Research4Life’s strategic priorities</a:t>
            </a:r>
          </a:p>
          <a:p>
            <a:pPr marL="0" indent="0">
              <a:buNone/>
            </a:pPr>
            <a:r>
              <a:rPr lang="en-GB" b="1"/>
              <a:t>Technology:</a:t>
            </a:r>
            <a:r>
              <a:rPr lang="en-GB"/>
              <a:t> Redevelop content portal, with a focus on responsive design</a:t>
            </a:r>
          </a:p>
          <a:p>
            <a:pPr marL="0" indent="0">
              <a:buNone/>
            </a:pPr>
            <a:r>
              <a:rPr lang="en-GB" b="1"/>
              <a:t>Marketing and communications: </a:t>
            </a:r>
            <a:r>
              <a:rPr lang="en-GB"/>
              <a:t>Increase use of marketing and social media to promote the programme in LMICs</a:t>
            </a:r>
          </a:p>
          <a:p>
            <a:pPr marL="0" indent="0">
              <a:buNone/>
            </a:pPr>
            <a:r>
              <a:rPr lang="en-GB" b="1"/>
              <a:t>Capacity Development: </a:t>
            </a:r>
            <a:r>
              <a:rPr lang="en-GB"/>
              <a:t>Strengthen online training offer, leveraging the success of the MOOC</a:t>
            </a:r>
          </a:p>
          <a:p>
            <a:pPr marL="0" indent="0">
              <a:buNone/>
            </a:pPr>
            <a:r>
              <a:rPr lang="en-GB" b="1"/>
              <a:t>Funding:</a:t>
            </a:r>
            <a:r>
              <a:rPr lang="en-GB"/>
              <a:t> review scope to improve recovery of funds from Group B countries</a:t>
            </a:r>
          </a:p>
        </p:txBody>
      </p:sp>
      <p:sp>
        <p:nvSpPr>
          <p:cNvPr id="3" name="Title 2">
            <a:extLst>
              <a:ext uri="{FF2B5EF4-FFF2-40B4-BE49-F238E27FC236}">
                <a16:creationId xmlns:a16="http://schemas.microsoft.com/office/drawing/2014/main" id="{CB82901D-D80A-4EE4-92C5-188A1465333A}"/>
              </a:ext>
            </a:extLst>
          </p:cNvPr>
          <p:cNvSpPr>
            <a:spLocks noGrp="1"/>
          </p:cNvSpPr>
          <p:nvPr>
            <p:ph type="title"/>
          </p:nvPr>
        </p:nvSpPr>
        <p:spPr/>
        <p:txBody>
          <a:bodyPr/>
          <a:lstStyle/>
          <a:p>
            <a:r>
              <a:rPr lang="en-GB"/>
              <a:t>Conclusions and recommendations</a:t>
            </a:r>
          </a:p>
        </p:txBody>
      </p:sp>
      <p:pic>
        <p:nvPicPr>
          <p:cNvPr id="5" name="Picture 4">
            <a:extLst>
              <a:ext uri="{FF2B5EF4-FFF2-40B4-BE49-F238E27FC236}">
                <a16:creationId xmlns:a16="http://schemas.microsoft.com/office/drawing/2014/main" id="{703ABE1C-F8FE-4067-B59D-F03344B9D0D0}"/>
              </a:ext>
            </a:extLst>
          </p:cNvPr>
          <p:cNvPicPr/>
          <p:nvPr/>
        </p:nvPicPr>
        <p:blipFill>
          <a:blip r:embed="rId3">
            <a:extLst>
              <a:ext uri="{28A0092B-C50C-407E-A947-70E740481C1C}">
                <a14:useLocalDpi xmlns:a14="http://schemas.microsoft.com/office/drawing/2010/main" val="0"/>
              </a:ext>
            </a:extLst>
          </a:blip>
          <a:stretch>
            <a:fillRect/>
          </a:stretch>
        </p:blipFill>
        <p:spPr>
          <a:xfrm>
            <a:off x="7620873" y="5914239"/>
            <a:ext cx="2177468" cy="866742"/>
          </a:xfrm>
          <a:prstGeom prst="rect">
            <a:avLst/>
          </a:prstGeom>
        </p:spPr>
      </p:pic>
    </p:spTree>
    <p:extLst>
      <p:ext uri="{BB962C8B-B14F-4D97-AF65-F5344CB8AC3E}">
        <p14:creationId xmlns:p14="http://schemas.microsoft.com/office/powerpoint/2010/main" val="17583682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93"/>
          <p:cNvSpPr txBox="1">
            <a:spLocks/>
          </p:cNvSpPr>
          <p:nvPr/>
        </p:nvSpPr>
        <p:spPr>
          <a:xfrm>
            <a:off x="838200" y="1476850"/>
            <a:ext cx="5561100" cy="1046400"/>
          </a:xfrm>
          <a:prstGeom prst="rect">
            <a:avLst/>
          </a:prstGeom>
        </p:spPr>
        <p:txBody>
          <a:bodyPr lIns="91425" tIns="91425" rIns="91425" bIns="91425"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buNone/>
            </a:pPr>
            <a:r>
              <a:rPr lang="en" sz="4800" b="1">
                <a:solidFill>
                  <a:schemeClr val="accent3"/>
                </a:solidFill>
                <a:latin typeface="Lato" panose="020F0502020204030203" pitchFamily="34" charset="0"/>
              </a:rPr>
              <a:t>Rob Johnson</a:t>
            </a:r>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14028" t="9095" r="60238" b="21347"/>
          <a:stretch/>
        </p:blipFill>
        <p:spPr>
          <a:xfrm>
            <a:off x="8586105" y="381554"/>
            <a:ext cx="3619500" cy="6476446"/>
          </a:xfrm>
          <a:prstGeom prst="rect">
            <a:avLst/>
          </a:prstGeom>
        </p:spPr>
      </p:pic>
      <p:pic>
        <p:nvPicPr>
          <p:cNvPr id="13" name="Picture 2" descr="http://www.sketchappsources.com/resources/source-image/twitterlogo_1x.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305" y="4116997"/>
            <a:ext cx="498882" cy="374162"/>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Shape 390"/>
          <p:cNvGrpSpPr/>
          <p:nvPr/>
        </p:nvGrpSpPr>
        <p:grpSpPr>
          <a:xfrm>
            <a:off x="1001305" y="3606447"/>
            <a:ext cx="476670" cy="334436"/>
            <a:chOff x="559275" y="1683950"/>
            <a:chExt cx="466500" cy="327301"/>
          </a:xfrm>
          <a:noFill/>
        </p:grpSpPr>
        <p:sp>
          <p:nvSpPr>
            <p:cNvPr id="16" name="Shape 391"/>
            <p:cNvSpPr/>
            <p:nvPr/>
          </p:nvSpPr>
          <p:spPr>
            <a:xfrm>
              <a:off x="559275" y="1683950"/>
              <a:ext cx="466500" cy="197850"/>
            </a:xfrm>
            <a:custGeom>
              <a:avLst/>
              <a:gdLst/>
              <a:ahLst/>
              <a:cxnLst/>
              <a:rect l="0" t="0" r="0" b="0"/>
              <a:pathLst>
                <a:path w="18660" h="7914" extrusionOk="0">
                  <a:moveTo>
                    <a:pt x="391" y="1"/>
                  </a:moveTo>
                  <a:lnTo>
                    <a:pt x="293" y="50"/>
                  </a:lnTo>
                  <a:lnTo>
                    <a:pt x="220" y="74"/>
                  </a:lnTo>
                  <a:lnTo>
                    <a:pt x="147" y="147"/>
                  </a:lnTo>
                  <a:lnTo>
                    <a:pt x="74" y="221"/>
                  </a:lnTo>
                  <a:lnTo>
                    <a:pt x="49" y="294"/>
                  </a:lnTo>
                  <a:lnTo>
                    <a:pt x="0" y="392"/>
                  </a:lnTo>
                  <a:lnTo>
                    <a:pt x="0" y="489"/>
                  </a:lnTo>
                  <a:lnTo>
                    <a:pt x="0" y="1173"/>
                  </a:lnTo>
                  <a:lnTo>
                    <a:pt x="9330" y="7914"/>
                  </a:lnTo>
                  <a:lnTo>
                    <a:pt x="18659" y="1173"/>
                  </a:lnTo>
                  <a:lnTo>
                    <a:pt x="18659" y="489"/>
                  </a:lnTo>
                  <a:lnTo>
                    <a:pt x="18659" y="392"/>
                  </a:lnTo>
                  <a:lnTo>
                    <a:pt x="18611" y="294"/>
                  </a:lnTo>
                  <a:lnTo>
                    <a:pt x="18586" y="221"/>
                  </a:lnTo>
                  <a:lnTo>
                    <a:pt x="18513" y="147"/>
                  </a:lnTo>
                  <a:lnTo>
                    <a:pt x="18440" y="74"/>
                  </a:lnTo>
                  <a:lnTo>
                    <a:pt x="18366" y="50"/>
                  </a:lnTo>
                  <a:lnTo>
                    <a:pt x="18269" y="1"/>
                  </a:lnTo>
                  <a:close/>
                </a:path>
              </a:pathLst>
            </a:custGeom>
            <a:grpFill/>
            <a:ln>
              <a:solidFill>
                <a:schemeClr val="accent1"/>
              </a:solidFill>
            </a:ln>
          </p:spPr>
          <p:txBody>
            <a:bodyPr lIns="91425" tIns="91425" rIns="91425" bIns="91425" anchor="ctr" anchorCtr="0">
              <a:noAutofit/>
            </a:bodyPr>
            <a:lstStyle/>
            <a:p>
              <a:endParaRPr/>
            </a:p>
          </p:txBody>
        </p:sp>
        <p:sp>
          <p:nvSpPr>
            <p:cNvPr id="17" name="Shape 392"/>
            <p:cNvSpPr/>
            <p:nvPr/>
          </p:nvSpPr>
          <p:spPr>
            <a:xfrm>
              <a:off x="559275" y="1727926"/>
              <a:ext cx="466500" cy="283325"/>
            </a:xfrm>
            <a:custGeom>
              <a:avLst/>
              <a:gdLst/>
              <a:ahLst/>
              <a:cxnLst/>
              <a:rect l="0" t="0" r="0" b="0"/>
              <a:pathLst>
                <a:path w="18660" h="11333" extrusionOk="0">
                  <a:moveTo>
                    <a:pt x="0" y="0"/>
                  </a:moveTo>
                  <a:lnTo>
                    <a:pt x="0" y="10844"/>
                  </a:lnTo>
                  <a:lnTo>
                    <a:pt x="0" y="10917"/>
                  </a:lnTo>
                  <a:lnTo>
                    <a:pt x="5129" y="7230"/>
                  </a:lnTo>
                  <a:lnTo>
                    <a:pt x="5227" y="7181"/>
                  </a:lnTo>
                  <a:lnTo>
                    <a:pt x="5325" y="7181"/>
                  </a:lnTo>
                  <a:lnTo>
                    <a:pt x="5398" y="7205"/>
                  </a:lnTo>
                  <a:lnTo>
                    <a:pt x="5471" y="7278"/>
                  </a:lnTo>
                  <a:lnTo>
                    <a:pt x="5520" y="7376"/>
                  </a:lnTo>
                  <a:lnTo>
                    <a:pt x="5520" y="7474"/>
                  </a:lnTo>
                  <a:lnTo>
                    <a:pt x="5471" y="7547"/>
                  </a:lnTo>
                  <a:lnTo>
                    <a:pt x="5422" y="7620"/>
                  </a:lnTo>
                  <a:lnTo>
                    <a:pt x="318" y="11308"/>
                  </a:lnTo>
                  <a:lnTo>
                    <a:pt x="415" y="11333"/>
                  </a:lnTo>
                  <a:lnTo>
                    <a:pt x="18244" y="11333"/>
                  </a:lnTo>
                  <a:lnTo>
                    <a:pt x="18342" y="11308"/>
                  </a:lnTo>
                  <a:lnTo>
                    <a:pt x="13238" y="7620"/>
                  </a:lnTo>
                  <a:lnTo>
                    <a:pt x="13189" y="7547"/>
                  </a:lnTo>
                  <a:lnTo>
                    <a:pt x="13140" y="7474"/>
                  </a:lnTo>
                  <a:lnTo>
                    <a:pt x="13140" y="7376"/>
                  </a:lnTo>
                  <a:lnTo>
                    <a:pt x="13189" y="7278"/>
                  </a:lnTo>
                  <a:lnTo>
                    <a:pt x="13262" y="7205"/>
                  </a:lnTo>
                  <a:lnTo>
                    <a:pt x="13335" y="7181"/>
                  </a:lnTo>
                  <a:lnTo>
                    <a:pt x="13433" y="7181"/>
                  </a:lnTo>
                  <a:lnTo>
                    <a:pt x="13531" y="7230"/>
                  </a:lnTo>
                  <a:lnTo>
                    <a:pt x="18659" y="10917"/>
                  </a:lnTo>
                  <a:lnTo>
                    <a:pt x="18659" y="10844"/>
                  </a:lnTo>
                  <a:lnTo>
                    <a:pt x="18659" y="0"/>
                  </a:lnTo>
                  <a:lnTo>
                    <a:pt x="9476" y="6643"/>
                  </a:lnTo>
                  <a:lnTo>
                    <a:pt x="9403" y="6692"/>
                  </a:lnTo>
                  <a:lnTo>
                    <a:pt x="9257" y="6692"/>
                  </a:lnTo>
                  <a:lnTo>
                    <a:pt x="9183" y="6643"/>
                  </a:lnTo>
                  <a:lnTo>
                    <a:pt x="0" y="0"/>
                  </a:lnTo>
                  <a:close/>
                </a:path>
              </a:pathLst>
            </a:custGeom>
            <a:grpFill/>
            <a:ln>
              <a:solidFill>
                <a:schemeClr val="accent1"/>
              </a:solidFill>
            </a:ln>
          </p:spPr>
          <p:txBody>
            <a:bodyPr lIns="91425" tIns="91425" rIns="91425" bIns="91425" anchor="ctr" anchorCtr="0">
              <a:noAutofit/>
            </a:bodyPr>
            <a:lstStyle/>
            <a:p>
              <a:endParaRPr/>
            </a:p>
          </p:txBody>
        </p:sp>
      </p:grpSp>
      <p:sp>
        <p:nvSpPr>
          <p:cNvPr id="14" name="Shape 512"/>
          <p:cNvSpPr/>
          <p:nvPr/>
        </p:nvSpPr>
        <p:spPr>
          <a:xfrm>
            <a:off x="1015309" y="4638226"/>
            <a:ext cx="462666" cy="462640"/>
          </a:xfrm>
          <a:custGeom>
            <a:avLst/>
            <a:gdLst/>
            <a:ahLst/>
            <a:cxnLst/>
            <a:rect l="0" t="0" r="0" b="0"/>
            <a:pathLst>
              <a:path w="18758" h="18757" extrusionOk="0">
                <a:moveTo>
                  <a:pt x="10039" y="2467"/>
                </a:moveTo>
                <a:lnTo>
                  <a:pt x="10380" y="2491"/>
                </a:lnTo>
                <a:lnTo>
                  <a:pt x="10674" y="2516"/>
                </a:lnTo>
                <a:lnTo>
                  <a:pt x="10869" y="2540"/>
                </a:lnTo>
                <a:lnTo>
                  <a:pt x="10967" y="2564"/>
                </a:lnTo>
                <a:lnTo>
                  <a:pt x="10991" y="2589"/>
                </a:lnTo>
                <a:lnTo>
                  <a:pt x="10967" y="2638"/>
                </a:lnTo>
                <a:lnTo>
                  <a:pt x="10893" y="2784"/>
                </a:lnTo>
                <a:lnTo>
                  <a:pt x="10771" y="2955"/>
                </a:lnTo>
                <a:lnTo>
                  <a:pt x="10600" y="3151"/>
                </a:lnTo>
                <a:lnTo>
                  <a:pt x="10405" y="3322"/>
                </a:lnTo>
                <a:lnTo>
                  <a:pt x="10209" y="3468"/>
                </a:lnTo>
                <a:lnTo>
                  <a:pt x="10039" y="3590"/>
                </a:lnTo>
                <a:lnTo>
                  <a:pt x="9941" y="3615"/>
                </a:lnTo>
                <a:lnTo>
                  <a:pt x="9843" y="3639"/>
                </a:lnTo>
                <a:lnTo>
                  <a:pt x="9745" y="3663"/>
                </a:lnTo>
                <a:lnTo>
                  <a:pt x="9648" y="3737"/>
                </a:lnTo>
                <a:lnTo>
                  <a:pt x="9550" y="3810"/>
                </a:lnTo>
                <a:lnTo>
                  <a:pt x="9452" y="3883"/>
                </a:lnTo>
                <a:lnTo>
                  <a:pt x="9355" y="3957"/>
                </a:lnTo>
                <a:lnTo>
                  <a:pt x="9257" y="3981"/>
                </a:lnTo>
                <a:lnTo>
                  <a:pt x="9159" y="4005"/>
                </a:lnTo>
                <a:lnTo>
                  <a:pt x="9086" y="4005"/>
                </a:lnTo>
                <a:lnTo>
                  <a:pt x="8988" y="4054"/>
                </a:lnTo>
                <a:lnTo>
                  <a:pt x="8866" y="4128"/>
                </a:lnTo>
                <a:lnTo>
                  <a:pt x="8793" y="4201"/>
                </a:lnTo>
                <a:lnTo>
                  <a:pt x="8695" y="4274"/>
                </a:lnTo>
                <a:lnTo>
                  <a:pt x="8598" y="4323"/>
                </a:lnTo>
                <a:lnTo>
                  <a:pt x="8500" y="4372"/>
                </a:lnTo>
                <a:lnTo>
                  <a:pt x="8304" y="4372"/>
                </a:lnTo>
                <a:lnTo>
                  <a:pt x="8207" y="4323"/>
                </a:lnTo>
                <a:lnTo>
                  <a:pt x="8109" y="4274"/>
                </a:lnTo>
                <a:lnTo>
                  <a:pt x="8036" y="4201"/>
                </a:lnTo>
                <a:lnTo>
                  <a:pt x="7963" y="4103"/>
                </a:lnTo>
                <a:lnTo>
                  <a:pt x="7938" y="4005"/>
                </a:lnTo>
                <a:lnTo>
                  <a:pt x="7963" y="3908"/>
                </a:lnTo>
                <a:lnTo>
                  <a:pt x="8036" y="3810"/>
                </a:lnTo>
                <a:lnTo>
                  <a:pt x="8109" y="3712"/>
                </a:lnTo>
                <a:lnTo>
                  <a:pt x="8158" y="3615"/>
                </a:lnTo>
                <a:lnTo>
                  <a:pt x="8207" y="3517"/>
                </a:lnTo>
                <a:lnTo>
                  <a:pt x="8207" y="3419"/>
                </a:lnTo>
                <a:lnTo>
                  <a:pt x="8182" y="3273"/>
                </a:lnTo>
                <a:lnTo>
                  <a:pt x="8158" y="3199"/>
                </a:lnTo>
                <a:lnTo>
                  <a:pt x="8109" y="3151"/>
                </a:lnTo>
                <a:lnTo>
                  <a:pt x="8060" y="3102"/>
                </a:lnTo>
                <a:lnTo>
                  <a:pt x="7987" y="3077"/>
                </a:lnTo>
                <a:lnTo>
                  <a:pt x="7840" y="3053"/>
                </a:lnTo>
                <a:lnTo>
                  <a:pt x="7669" y="3028"/>
                </a:lnTo>
                <a:lnTo>
                  <a:pt x="7596" y="2980"/>
                </a:lnTo>
                <a:lnTo>
                  <a:pt x="7547" y="2955"/>
                </a:lnTo>
                <a:lnTo>
                  <a:pt x="7523" y="2906"/>
                </a:lnTo>
                <a:lnTo>
                  <a:pt x="7547" y="2833"/>
                </a:lnTo>
                <a:lnTo>
                  <a:pt x="7572" y="2760"/>
                </a:lnTo>
                <a:lnTo>
                  <a:pt x="7645" y="2662"/>
                </a:lnTo>
                <a:lnTo>
                  <a:pt x="7694" y="2638"/>
                </a:lnTo>
                <a:lnTo>
                  <a:pt x="7792" y="2589"/>
                </a:lnTo>
                <a:lnTo>
                  <a:pt x="8036" y="2540"/>
                </a:lnTo>
                <a:lnTo>
                  <a:pt x="8329" y="2491"/>
                </a:lnTo>
                <a:lnTo>
                  <a:pt x="8671" y="2467"/>
                </a:lnTo>
                <a:close/>
                <a:moveTo>
                  <a:pt x="11455" y="4763"/>
                </a:moveTo>
                <a:lnTo>
                  <a:pt x="11528" y="4787"/>
                </a:lnTo>
                <a:lnTo>
                  <a:pt x="11577" y="4811"/>
                </a:lnTo>
                <a:lnTo>
                  <a:pt x="11626" y="4885"/>
                </a:lnTo>
                <a:lnTo>
                  <a:pt x="11650" y="4958"/>
                </a:lnTo>
                <a:lnTo>
                  <a:pt x="11626" y="5031"/>
                </a:lnTo>
                <a:lnTo>
                  <a:pt x="11577" y="5153"/>
                </a:lnTo>
                <a:lnTo>
                  <a:pt x="11528" y="5251"/>
                </a:lnTo>
                <a:lnTo>
                  <a:pt x="11455" y="5324"/>
                </a:lnTo>
                <a:lnTo>
                  <a:pt x="11357" y="5398"/>
                </a:lnTo>
                <a:lnTo>
                  <a:pt x="11260" y="5471"/>
                </a:lnTo>
                <a:lnTo>
                  <a:pt x="11162" y="5520"/>
                </a:lnTo>
                <a:lnTo>
                  <a:pt x="10991" y="5520"/>
                </a:lnTo>
                <a:lnTo>
                  <a:pt x="10942" y="5471"/>
                </a:lnTo>
                <a:lnTo>
                  <a:pt x="10893" y="5398"/>
                </a:lnTo>
                <a:lnTo>
                  <a:pt x="10869" y="5324"/>
                </a:lnTo>
                <a:lnTo>
                  <a:pt x="10893" y="5251"/>
                </a:lnTo>
                <a:lnTo>
                  <a:pt x="10942" y="5153"/>
                </a:lnTo>
                <a:lnTo>
                  <a:pt x="10991" y="5031"/>
                </a:lnTo>
                <a:lnTo>
                  <a:pt x="11064" y="4958"/>
                </a:lnTo>
                <a:lnTo>
                  <a:pt x="11162" y="4885"/>
                </a:lnTo>
                <a:lnTo>
                  <a:pt x="11260" y="4811"/>
                </a:lnTo>
                <a:lnTo>
                  <a:pt x="11357" y="4787"/>
                </a:lnTo>
                <a:lnTo>
                  <a:pt x="11455" y="4763"/>
                </a:lnTo>
                <a:close/>
                <a:moveTo>
                  <a:pt x="16437" y="12260"/>
                </a:moveTo>
                <a:lnTo>
                  <a:pt x="16511" y="12285"/>
                </a:lnTo>
                <a:lnTo>
                  <a:pt x="16535" y="12334"/>
                </a:lnTo>
                <a:lnTo>
                  <a:pt x="16559" y="12407"/>
                </a:lnTo>
                <a:lnTo>
                  <a:pt x="16584" y="12578"/>
                </a:lnTo>
                <a:lnTo>
                  <a:pt x="16584" y="12651"/>
                </a:lnTo>
                <a:lnTo>
                  <a:pt x="16535" y="12749"/>
                </a:lnTo>
                <a:lnTo>
                  <a:pt x="16486" y="12871"/>
                </a:lnTo>
                <a:lnTo>
                  <a:pt x="16413" y="12944"/>
                </a:lnTo>
                <a:lnTo>
                  <a:pt x="16340" y="13042"/>
                </a:lnTo>
                <a:lnTo>
                  <a:pt x="16266" y="13140"/>
                </a:lnTo>
                <a:lnTo>
                  <a:pt x="16218" y="13237"/>
                </a:lnTo>
                <a:lnTo>
                  <a:pt x="16218" y="13335"/>
                </a:lnTo>
                <a:lnTo>
                  <a:pt x="16193" y="13482"/>
                </a:lnTo>
                <a:lnTo>
                  <a:pt x="16144" y="13555"/>
                </a:lnTo>
                <a:lnTo>
                  <a:pt x="16120" y="13628"/>
                </a:lnTo>
                <a:lnTo>
                  <a:pt x="16071" y="13653"/>
                </a:lnTo>
                <a:lnTo>
                  <a:pt x="15973" y="13653"/>
                </a:lnTo>
                <a:lnTo>
                  <a:pt x="15924" y="13628"/>
                </a:lnTo>
                <a:lnTo>
                  <a:pt x="15900" y="13555"/>
                </a:lnTo>
                <a:lnTo>
                  <a:pt x="15851" y="13433"/>
                </a:lnTo>
                <a:lnTo>
                  <a:pt x="15851" y="13286"/>
                </a:lnTo>
                <a:lnTo>
                  <a:pt x="15827" y="13140"/>
                </a:lnTo>
                <a:lnTo>
                  <a:pt x="15851" y="12969"/>
                </a:lnTo>
                <a:lnTo>
                  <a:pt x="15924" y="12798"/>
                </a:lnTo>
                <a:lnTo>
                  <a:pt x="15998" y="12627"/>
                </a:lnTo>
                <a:lnTo>
                  <a:pt x="16120" y="12480"/>
                </a:lnTo>
                <a:lnTo>
                  <a:pt x="16242" y="12383"/>
                </a:lnTo>
                <a:lnTo>
                  <a:pt x="16340" y="12309"/>
                </a:lnTo>
                <a:lnTo>
                  <a:pt x="16437" y="12260"/>
                </a:lnTo>
                <a:close/>
                <a:moveTo>
                  <a:pt x="13922" y="3615"/>
                </a:moveTo>
                <a:lnTo>
                  <a:pt x="14239" y="3639"/>
                </a:lnTo>
                <a:lnTo>
                  <a:pt x="14483" y="3639"/>
                </a:lnTo>
                <a:lnTo>
                  <a:pt x="14679" y="3688"/>
                </a:lnTo>
                <a:lnTo>
                  <a:pt x="14777" y="3712"/>
                </a:lnTo>
                <a:lnTo>
                  <a:pt x="14825" y="3737"/>
                </a:lnTo>
                <a:lnTo>
                  <a:pt x="14874" y="3761"/>
                </a:lnTo>
                <a:lnTo>
                  <a:pt x="14923" y="3737"/>
                </a:lnTo>
                <a:lnTo>
                  <a:pt x="14972" y="3712"/>
                </a:lnTo>
                <a:lnTo>
                  <a:pt x="15045" y="3688"/>
                </a:lnTo>
                <a:lnTo>
                  <a:pt x="15143" y="3663"/>
                </a:lnTo>
                <a:lnTo>
                  <a:pt x="15485" y="3639"/>
                </a:lnTo>
                <a:lnTo>
                  <a:pt x="15900" y="4103"/>
                </a:lnTo>
                <a:lnTo>
                  <a:pt x="16291" y="4616"/>
                </a:lnTo>
                <a:lnTo>
                  <a:pt x="16633" y="5153"/>
                </a:lnTo>
                <a:lnTo>
                  <a:pt x="16926" y="5715"/>
                </a:lnTo>
                <a:lnTo>
                  <a:pt x="17194" y="6301"/>
                </a:lnTo>
                <a:lnTo>
                  <a:pt x="17390" y="6912"/>
                </a:lnTo>
                <a:lnTo>
                  <a:pt x="17561" y="7547"/>
                </a:lnTo>
                <a:lnTo>
                  <a:pt x="17683" y="8182"/>
                </a:lnTo>
                <a:lnTo>
                  <a:pt x="17414" y="8157"/>
                </a:lnTo>
                <a:lnTo>
                  <a:pt x="17317" y="8133"/>
                </a:lnTo>
                <a:lnTo>
                  <a:pt x="17268" y="8084"/>
                </a:lnTo>
                <a:lnTo>
                  <a:pt x="17219" y="8060"/>
                </a:lnTo>
                <a:lnTo>
                  <a:pt x="17146" y="8035"/>
                </a:lnTo>
                <a:lnTo>
                  <a:pt x="16975" y="8011"/>
                </a:lnTo>
                <a:lnTo>
                  <a:pt x="16877" y="7986"/>
                </a:lnTo>
                <a:lnTo>
                  <a:pt x="16779" y="7938"/>
                </a:lnTo>
                <a:lnTo>
                  <a:pt x="16682" y="7889"/>
                </a:lnTo>
                <a:lnTo>
                  <a:pt x="16584" y="7815"/>
                </a:lnTo>
                <a:lnTo>
                  <a:pt x="16511" y="7742"/>
                </a:lnTo>
                <a:lnTo>
                  <a:pt x="16437" y="7693"/>
                </a:lnTo>
                <a:lnTo>
                  <a:pt x="16364" y="7693"/>
                </a:lnTo>
                <a:lnTo>
                  <a:pt x="16315" y="7718"/>
                </a:lnTo>
                <a:lnTo>
                  <a:pt x="16291" y="7767"/>
                </a:lnTo>
                <a:lnTo>
                  <a:pt x="16291" y="7840"/>
                </a:lnTo>
                <a:lnTo>
                  <a:pt x="16340" y="7913"/>
                </a:lnTo>
                <a:lnTo>
                  <a:pt x="16413" y="8011"/>
                </a:lnTo>
                <a:lnTo>
                  <a:pt x="16486" y="8084"/>
                </a:lnTo>
                <a:lnTo>
                  <a:pt x="16584" y="8133"/>
                </a:lnTo>
                <a:lnTo>
                  <a:pt x="16706" y="8182"/>
                </a:lnTo>
                <a:lnTo>
                  <a:pt x="16779" y="8182"/>
                </a:lnTo>
                <a:lnTo>
                  <a:pt x="16877" y="8206"/>
                </a:lnTo>
                <a:lnTo>
                  <a:pt x="16975" y="8255"/>
                </a:lnTo>
                <a:lnTo>
                  <a:pt x="17072" y="8304"/>
                </a:lnTo>
                <a:lnTo>
                  <a:pt x="17170" y="8377"/>
                </a:lnTo>
                <a:lnTo>
                  <a:pt x="17194" y="8426"/>
                </a:lnTo>
                <a:lnTo>
                  <a:pt x="17219" y="8475"/>
                </a:lnTo>
                <a:lnTo>
                  <a:pt x="17194" y="8621"/>
                </a:lnTo>
                <a:lnTo>
                  <a:pt x="17097" y="8792"/>
                </a:lnTo>
                <a:lnTo>
                  <a:pt x="16975" y="8963"/>
                </a:lnTo>
                <a:lnTo>
                  <a:pt x="16804" y="9110"/>
                </a:lnTo>
                <a:lnTo>
                  <a:pt x="16657" y="9232"/>
                </a:lnTo>
                <a:lnTo>
                  <a:pt x="16511" y="9305"/>
                </a:lnTo>
                <a:lnTo>
                  <a:pt x="16413" y="9330"/>
                </a:lnTo>
                <a:lnTo>
                  <a:pt x="16242" y="9354"/>
                </a:lnTo>
                <a:lnTo>
                  <a:pt x="16169" y="9378"/>
                </a:lnTo>
                <a:lnTo>
                  <a:pt x="16120" y="9427"/>
                </a:lnTo>
                <a:lnTo>
                  <a:pt x="16071" y="9452"/>
                </a:lnTo>
                <a:lnTo>
                  <a:pt x="16022" y="9476"/>
                </a:lnTo>
                <a:lnTo>
                  <a:pt x="15973" y="9452"/>
                </a:lnTo>
                <a:lnTo>
                  <a:pt x="15924" y="9427"/>
                </a:lnTo>
                <a:lnTo>
                  <a:pt x="15900" y="9378"/>
                </a:lnTo>
                <a:lnTo>
                  <a:pt x="15851" y="9305"/>
                </a:lnTo>
                <a:lnTo>
                  <a:pt x="15827" y="9134"/>
                </a:lnTo>
                <a:lnTo>
                  <a:pt x="15802" y="9037"/>
                </a:lnTo>
                <a:lnTo>
                  <a:pt x="15729" y="8890"/>
                </a:lnTo>
                <a:lnTo>
                  <a:pt x="15607" y="8743"/>
                </a:lnTo>
                <a:lnTo>
                  <a:pt x="15460" y="8573"/>
                </a:lnTo>
                <a:lnTo>
                  <a:pt x="15314" y="8402"/>
                </a:lnTo>
                <a:lnTo>
                  <a:pt x="15192" y="8255"/>
                </a:lnTo>
                <a:lnTo>
                  <a:pt x="15094" y="8108"/>
                </a:lnTo>
                <a:lnTo>
                  <a:pt x="15070" y="8011"/>
                </a:lnTo>
                <a:lnTo>
                  <a:pt x="15070" y="7938"/>
                </a:lnTo>
                <a:lnTo>
                  <a:pt x="15045" y="7889"/>
                </a:lnTo>
                <a:lnTo>
                  <a:pt x="15021" y="7889"/>
                </a:lnTo>
                <a:lnTo>
                  <a:pt x="14972" y="7913"/>
                </a:lnTo>
                <a:lnTo>
                  <a:pt x="14948" y="7962"/>
                </a:lnTo>
                <a:lnTo>
                  <a:pt x="14899" y="8035"/>
                </a:lnTo>
                <a:lnTo>
                  <a:pt x="14874" y="8182"/>
                </a:lnTo>
                <a:lnTo>
                  <a:pt x="14899" y="8279"/>
                </a:lnTo>
                <a:lnTo>
                  <a:pt x="14972" y="8402"/>
                </a:lnTo>
                <a:lnTo>
                  <a:pt x="15045" y="8548"/>
                </a:lnTo>
                <a:lnTo>
                  <a:pt x="15167" y="8670"/>
                </a:lnTo>
                <a:lnTo>
                  <a:pt x="15265" y="8792"/>
                </a:lnTo>
                <a:lnTo>
                  <a:pt x="15363" y="8914"/>
                </a:lnTo>
                <a:lnTo>
                  <a:pt x="15436" y="9037"/>
                </a:lnTo>
                <a:lnTo>
                  <a:pt x="15460" y="9134"/>
                </a:lnTo>
                <a:lnTo>
                  <a:pt x="15460" y="9232"/>
                </a:lnTo>
                <a:lnTo>
                  <a:pt x="15509" y="9330"/>
                </a:lnTo>
                <a:lnTo>
                  <a:pt x="15558" y="9427"/>
                </a:lnTo>
                <a:lnTo>
                  <a:pt x="15631" y="9525"/>
                </a:lnTo>
                <a:lnTo>
                  <a:pt x="15753" y="9598"/>
                </a:lnTo>
                <a:lnTo>
                  <a:pt x="15900" y="9647"/>
                </a:lnTo>
                <a:lnTo>
                  <a:pt x="16047" y="9696"/>
                </a:lnTo>
                <a:lnTo>
                  <a:pt x="16218" y="9720"/>
                </a:lnTo>
                <a:lnTo>
                  <a:pt x="16364" y="9720"/>
                </a:lnTo>
                <a:lnTo>
                  <a:pt x="16486" y="9769"/>
                </a:lnTo>
                <a:lnTo>
                  <a:pt x="16559" y="9818"/>
                </a:lnTo>
                <a:lnTo>
                  <a:pt x="16584" y="9867"/>
                </a:lnTo>
                <a:lnTo>
                  <a:pt x="16584" y="9916"/>
                </a:lnTo>
                <a:lnTo>
                  <a:pt x="16559" y="10013"/>
                </a:lnTo>
                <a:lnTo>
                  <a:pt x="16437" y="10209"/>
                </a:lnTo>
                <a:lnTo>
                  <a:pt x="16242" y="10429"/>
                </a:lnTo>
                <a:lnTo>
                  <a:pt x="16022" y="10673"/>
                </a:lnTo>
                <a:lnTo>
                  <a:pt x="15802" y="10917"/>
                </a:lnTo>
                <a:lnTo>
                  <a:pt x="15631" y="11186"/>
                </a:lnTo>
                <a:lnTo>
                  <a:pt x="15485" y="11430"/>
                </a:lnTo>
                <a:lnTo>
                  <a:pt x="15460" y="11528"/>
                </a:lnTo>
                <a:lnTo>
                  <a:pt x="15460" y="11625"/>
                </a:lnTo>
                <a:lnTo>
                  <a:pt x="15460" y="11772"/>
                </a:lnTo>
                <a:lnTo>
                  <a:pt x="15485" y="11918"/>
                </a:lnTo>
                <a:lnTo>
                  <a:pt x="15509" y="12016"/>
                </a:lnTo>
                <a:lnTo>
                  <a:pt x="15558" y="12089"/>
                </a:lnTo>
                <a:lnTo>
                  <a:pt x="15583" y="12138"/>
                </a:lnTo>
                <a:lnTo>
                  <a:pt x="15607" y="12212"/>
                </a:lnTo>
                <a:lnTo>
                  <a:pt x="15631" y="12383"/>
                </a:lnTo>
                <a:lnTo>
                  <a:pt x="15607" y="12480"/>
                </a:lnTo>
                <a:lnTo>
                  <a:pt x="15509" y="12651"/>
                </a:lnTo>
                <a:lnTo>
                  <a:pt x="15363" y="12847"/>
                </a:lnTo>
                <a:lnTo>
                  <a:pt x="15167" y="13042"/>
                </a:lnTo>
                <a:lnTo>
                  <a:pt x="14972" y="13237"/>
                </a:lnTo>
                <a:lnTo>
                  <a:pt x="14825" y="13433"/>
                </a:lnTo>
                <a:lnTo>
                  <a:pt x="14728" y="13604"/>
                </a:lnTo>
                <a:lnTo>
                  <a:pt x="14679" y="13701"/>
                </a:lnTo>
                <a:lnTo>
                  <a:pt x="14654" y="13823"/>
                </a:lnTo>
                <a:lnTo>
                  <a:pt x="14581" y="13970"/>
                </a:lnTo>
                <a:lnTo>
                  <a:pt x="14459" y="14117"/>
                </a:lnTo>
                <a:lnTo>
                  <a:pt x="14313" y="14288"/>
                </a:lnTo>
                <a:lnTo>
                  <a:pt x="14142" y="14434"/>
                </a:lnTo>
                <a:lnTo>
                  <a:pt x="13995" y="14556"/>
                </a:lnTo>
                <a:lnTo>
                  <a:pt x="13848" y="14629"/>
                </a:lnTo>
                <a:lnTo>
                  <a:pt x="13726" y="14654"/>
                </a:lnTo>
                <a:lnTo>
                  <a:pt x="13653" y="14654"/>
                </a:lnTo>
                <a:lnTo>
                  <a:pt x="13555" y="14605"/>
                </a:lnTo>
                <a:lnTo>
                  <a:pt x="13458" y="14556"/>
                </a:lnTo>
                <a:lnTo>
                  <a:pt x="13360" y="14483"/>
                </a:lnTo>
                <a:lnTo>
                  <a:pt x="13287" y="14385"/>
                </a:lnTo>
                <a:lnTo>
                  <a:pt x="13213" y="14288"/>
                </a:lnTo>
                <a:lnTo>
                  <a:pt x="13189" y="14190"/>
                </a:lnTo>
                <a:lnTo>
                  <a:pt x="13165" y="14092"/>
                </a:lnTo>
                <a:lnTo>
                  <a:pt x="13140" y="13921"/>
                </a:lnTo>
                <a:lnTo>
                  <a:pt x="13116" y="13848"/>
                </a:lnTo>
                <a:lnTo>
                  <a:pt x="13067" y="13799"/>
                </a:lnTo>
                <a:lnTo>
                  <a:pt x="13043" y="13750"/>
                </a:lnTo>
                <a:lnTo>
                  <a:pt x="12994" y="13677"/>
                </a:lnTo>
                <a:lnTo>
                  <a:pt x="12969" y="13530"/>
                </a:lnTo>
                <a:lnTo>
                  <a:pt x="12945" y="13359"/>
                </a:lnTo>
                <a:lnTo>
                  <a:pt x="12920" y="13286"/>
                </a:lnTo>
                <a:lnTo>
                  <a:pt x="12872" y="13237"/>
                </a:lnTo>
                <a:lnTo>
                  <a:pt x="12847" y="13164"/>
                </a:lnTo>
                <a:lnTo>
                  <a:pt x="12823" y="13066"/>
                </a:lnTo>
                <a:lnTo>
                  <a:pt x="12798" y="12920"/>
                </a:lnTo>
                <a:lnTo>
                  <a:pt x="12774" y="12749"/>
                </a:lnTo>
                <a:lnTo>
                  <a:pt x="12798" y="12602"/>
                </a:lnTo>
                <a:lnTo>
                  <a:pt x="12823" y="12456"/>
                </a:lnTo>
                <a:lnTo>
                  <a:pt x="12847" y="12358"/>
                </a:lnTo>
                <a:lnTo>
                  <a:pt x="12872" y="12285"/>
                </a:lnTo>
                <a:lnTo>
                  <a:pt x="12920" y="12236"/>
                </a:lnTo>
                <a:lnTo>
                  <a:pt x="12945" y="12163"/>
                </a:lnTo>
                <a:lnTo>
                  <a:pt x="12969" y="11992"/>
                </a:lnTo>
                <a:lnTo>
                  <a:pt x="12945" y="11894"/>
                </a:lnTo>
                <a:lnTo>
                  <a:pt x="12896" y="11772"/>
                </a:lnTo>
                <a:lnTo>
                  <a:pt x="12798" y="11650"/>
                </a:lnTo>
                <a:lnTo>
                  <a:pt x="12701" y="11528"/>
                </a:lnTo>
                <a:lnTo>
                  <a:pt x="12578" y="11381"/>
                </a:lnTo>
                <a:lnTo>
                  <a:pt x="12481" y="11210"/>
                </a:lnTo>
                <a:lnTo>
                  <a:pt x="12432" y="11015"/>
                </a:lnTo>
                <a:lnTo>
                  <a:pt x="12408" y="10844"/>
                </a:lnTo>
                <a:lnTo>
                  <a:pt x="12408" y="10697"/>
                </a:lnTo>
                <a:lnTo>
                  <a:pt x="12383" y="10551"/>
                </a:lnTo>
                <a:lnTo>
                  <a:pt x="12334" y="10453"/>
                </a:lnTo>
                <a:lnTo>
                  <a:pt x="12310" y="10380"/>
                </a:lnTo>
                <a:lnTo>
                  <a:pt x="12261" y="10331"/>
                </a:lnTo>
                <a:lnTo>
                  <a:pt x="12188" y="10307"/>
                </a:lnTo>
                <a:lnTo>
                  <a:pt x="12017" y="10282"/>
                </a:lnTo>
                <a:lnTo>
                  <a:pt x="11870" y="10307"/>
                </a:lnTo>
                <a:lnTo>
                  <a:pt x="11797" y="10331"/>
                </a:lnTo>
                <a:lnTo>
                  <a:pt x="11748" y="10380"/>
                </a:lnTo>
                <a:lnTo>
                  <a:pt x="11675" y="10429"/>
                </a:lnTo>
                <a:lnTo>
                  <a:pt x="11553" y="10453"/>
                </a:lnTo>
                <a:lnTo>
                  <a:pt x="11406" y="10478"/>
                </a:lnTo>
                <a:lnTo>
                  <a:pt x="11260" y="10478"/>
                </a:lnTo>
                <a:lnTo>
                  <a:pt x="11089" y="10453"/>
                </a:lnTo>
                <a:lnTo>
                  <a:pt x="10893" y="10355"/>
                </a:lnTo>
                <a:lnTo>
                  <a:pt x="10674" y="10233"/>
                </a:lnTo>
                <a:lnTo>
                  <a:pt x="10503" y="10087"/>
                </a:lnTo>
                <a:lnTo>
                  <a:pt x="10429" y="10013"/>
                </a:lnTo>
                <a:lnTo>
                  <a:pt x="10356" y="9891"/>
                </a:lnTo>
                <a:lnTo>
                  <a:pt x="10234" y="9598"/>
                </a:lnTo>
                <a:lnTo>
                  <a:pt x="10161" y="9281"/>
                </a:lnTo>
                <a:lnTo>
                  <a:pt x="10112" y="8963"/>
                </a:lnTo>
                <a:lnTo>
                  <a:pt x="10136" y="8792"/>
                </a:lnTo>
                <a:lnTo>
                  <a:pt x="10161" y="8621"/>
                </a:lnTo>
                <a:lnTo>
                  <a:pt x="10258" y="8279"/>
                </a:lnTo>
                <a:lnTo>
                  <a:pt x="10332" y="8108"/>
                </a:lnTo>
                <a:lnTo>
                  <a:pt x="10405" y="7962"/>
                </a:lnTo>
                <a:lnTo>
                  <a:pt x="10503" y="7815"/>
                </a:lnTo>
                <a:lnTo>
                  <a:pt x="10600" y="7718"/>
                </a:lnTo>
                <a:lnTo>
                  <a:pt x="10796" y="7522"/>
                </a:lnTo>
                <a:lnTo>
                  <a:pt x="10991" y="7376"/>
                </a:lnTo>
                <a:lnTo>
                  <a:pt x="11162" y="7278"/>
                </a:lnTo>
                <a:lnTo>
                  <a:pt x="11260" y="7229"/>
                </a:lnTo>
                <a:lnTo>
                  <a:pt x="11431" y="7205"/>
                </a:lnTo>
                <a:lnTo>
                  <a:pt x="11504" y="7180"/>
                </a:lnTo>
                <a:lnTo>
                  <a:pt x="11553" y="7132"/>
                </a:lnTo>
                <a:lnTo>
                  <a:pt x="11626" y="7107"/>
                </a:lnTo>
                <a:lnTo>
                  <a:pt x="11724" y="7083"/>
                </a:lnTo>
                <a:lnTo>
                  <a:pt x="11870" y="7058"/>
                </a:lnTo>
                <a:lnTo>
                  <a:pt x="12188" y="7058"/>
                </a:lnTo>
                <a:lnTo>
                  <a:pt x="12359" y="7107"/>
                </a:lnTo>
                <a:lnTo>
                  <a:pt x="12481" y="7156"/>
                </a:lnTo>
                <a:lnTo>
                  <a:pt x="12603" y="7229"/>
                </a:lnTo>
                <a:lnTo>
                  <a:pt x="12676" y="7303"/>
                </a:lnTo>
                <a:lnTo>
                  <a:pt x="12774" y="7376"/>
                </a:lnTo>
                <a:lnTo>
                  <a:pt x="12896" y="7425"/>
                </a:lnTo>
                <a:lnTo>
                  <a:pt x="12969" y="7425"/>
                </a:lnTo>
                <a:lnTo>
                  <a:pt x="13140" y="7449"/>
                </a:lnTo>
                <a:lnTo>
                  <a:pt x="13213" y="7498"/>
                </a:lnTo>
                <a:lnTo>
                  <a:pt x="13262" y="7522"/>
                </a:lnTo>
                <a:lnTo>
                  <a:pt x="13311" y="7547"/>
                </a:lnTo>
                <a:lnTo>
                  <a:pt x="13360" y="7571"/>
                </a:lnTo>
                <a:lnTo>
                  <a:pt x="13409" y="7547"/>
                </a:lnTo>
                <a:lnTo>
                  <a:pt x="13458" y="7522"/>
                </a:lnTo>
                <a:lnTo>
                  <a:pt x="13507" y="7498"/>
                </a:lnTo>
                <a:lnTo>
                  <a:pt x="13580" y="7449"/>
                </a:lnTo>
                <a:lnTo>
                  <a:pt x="13726" y="7425"/>
                </a:lnTo>
                <a:lnTo>
                  <a:pt x="13897" y="7449"/>
                </a:lnTo>
                <a:lnTo>
                  <a:pt x="13971" y="7498"/>
                </a:lnTo>
                <a:lnTo>
                  <a:pt x="14019" y="7522"/>
                </a:lnTo>
                <a:lnTo>
                  <a:pt x="14093" y="7571"/>
                </a:lnTo>
                <a:lnTo>
                  <a:pt x="14190" y="7596"/>
                </a:lnTo>
                <a:lnTo>
                  <a:pt x="14337" y="7620"/>
                </a:lnTo>
                <a:lnTo>
                  <a:pt x="14654" y="7620"/>
                </a:lnTo>
                <a:lnTo>
                  <a:pt x="14801" y="7596"/>
                </a:lnTo>
                <a:lnTo>
                  <a:pt x="14899" y="7571"/>
                </a:lnTo>
                <a:lnTo>
                  <a:pt x="14972" y="7522"/>
                </a:lnTo>
                <a:lnTo>
                  <a:pt x="15021" y="7473"/>
                </a:lnTo>
                <a:lnTo>
                  <a:pt x="15045" y="7400"/>
                </a:lnTo>
                <a:lnTo>
                  <a:pt x="15070" y="7229"/>
                </a:lnTo>
                <a:lnTo>
                  <a:pt x="15070" y="7205"/>
                </a:lnTo>
                <a:lnTo>
                  <a:pt x="15045" y="7156"/>
                </a:lnTo>
                <a:lnTo>
                  <a:pt x="14948" y="7107"/>
                </a:lnTo>
                <a:lnTo>
                  <a:pt x="14825" y="7058"/>
                </a:lnTo>
                <a:lnTo>
                  <a:pt x="14679" y="7058"/>
                </a:lnTo>
                <a:lnTo>
                  <a:pt x="14532" y="7034"/>
                </a:lnTo>
                <a:lnTo>
                  <a:pt x="14361" y="6985"/>
                </a:lnTo>
                <a:lnTo>
                  <a:pt x="14215" y="6936"/>
                </a:lnTo>
                <a:lnTo>
                  <a:pt x="14117" y="6863"/>
                </a:lnTo>
                <a:lnTo>
                  <a:pt x="14019" y="6790"/>
                </a:lnTo>
                <a:lnTo>
                  <a:pt x="13922" y="6716"/>
                </a:lnTo>
                <a:lnTo>
                  <a:pt x="13824" y="6692"/>
                </a:lnTo>
                <a:lnTo>
                  <a:pt x="13726" y="6668"/>
                </a:lnTo>
                <a:lnTo>
                  <a:pt x="13653" y="6643"/>
                </a:lnTo>
                <a:lnTo>
                  <a:pt x="13555" y="6619"/>
                </a:lnTo>
                <a:lnTo>
                  <a:pt x="13458" y="6545"/>
                </a:lnTo>
                <a:lnTo>
                  <a:pt x="13360" y="6472"/>
                </a:lnTo>
                <a:lnTo>
                  <a:pt x="13287" y="6399"/>
                </a:lnTo>
                <a:lnTo>
                  <a:pt x="13189" y="6374"/>
                </a:lnTo>
                <a:lnTo>
                  <a:pt x="13116" y="6350"/>
                </a:lnTo>
                <a:lnTo>
                  <a:pt x="13067" y="6374"/>
                </a:lnTo>
                <a:lnTo>
                  <a:pt x="13018" y="6399"/>
                </a:lnTo>
                <a:lnTo>
                  <a:pt x="12945" y="6399"/>
                </a:lnTo>
                <a:lnTo>
                  <a:pt x="12872" y="6350"/>
                </a:lnTo>
                <a:lnTo>
                  <a:pt x="12774" y="6277"/>
                </a:lnTo>
                <a:lnTo>
                  <a:pt x="12701" y="6228"/>
                </a:lnTo>
                <a:lnTo>
                  <a:pt x="12627" y="6179"/>
                </a:lnTo>
                <a:lnTo>
                  <a:pt x="12505" y="6179"/>
                </a:lnTo>
                <a:lnTo>
                  <a:pt x="12456" y="6228"/>
                </a:lnTo>
                <a:lnTo>
                  <a:pt x="12383" y="6252"/>
                </a:lnTo>
                <a:lnTo>
                  <a:pt x="12212" y="6277"/>
                </a:lnTo>
                <a:lnTo>
                  <a:pt x="12114" y="6326"/>
                </a:lnTo>
                <a:lnTo>
                  <a:pt x="11968" y="6399"/>
                </a:lnTo>
                <a:lnTo>
                  <a:pt x="11797" y="6521"/>
                </a:lnTo>
                <a:lnTo>
                  <a:pt x="11650" y="6668"/>
                </a:lnTo>
                <a:lnTo>
                  <a:pt x="11479" y="6814"/>
                </a:lnTo>
                <a:lnTo>
                  <a:pt x="11309" y="6936"/>
                </a:lnTo>
                <a:lnTo>
                  <a:pt x="11186" y="7009"/>
                </a:lnTo>
                <a:lnTo>
                  <a:pt x="11064" y="7058"/>
                </a:lnTo>
                <a:lnTo>
                  <a:pt x="10918" y="7009"/>
                </a:lnTo>
                <a:lnTo>
                  <a:pt x="10844" y="6985"/>
                </a:lnTo>
                <a:lnTo>
                  <a:pt x="10796" y="6961"/>
                </a:lnTo>
                <a:lnTo>
                  <a:pt x="10747" y="6912"/>
                </a:lnTo>
                <a:lnTo>
                  <a:pt x="10722" y="6838"/>
                </a:lnTo>
                <a:lnTo>
                  <a:pt x="10698" y="6668"/>
                </a:lnTo>
                <a:lnTo>
                  <a:pt x="10722" y="6497"/>
                </a:lnTo>
                <a:lnTo>
                  <a:pt x="10747" y="6423"/>
                </a:lnTo>
                <a:lnTo>
                  <a:pt x="10796" y="6374"/>
                </a:lnTo>
                <a:lnTo>
                  <a:pt x="10844" y="6350"/>
                </a:lnTo>
                <a:lnTo>
                  <a:pt x="10967" y="6326"/>
                </a:lnTo>
                <a:lnTo>
                  <a:pt x="11113" y="6301"/>
                </a:lnTo>
                <a:lnTo>
                  <a:pt x="11260" y="6277"/>
                </a:lnTo>
                <a:lnTo>
                  <a:pt x="11406" y="6277"/>
                </a:lnTo>
                <a:lnTo>
                  <a:pt x="11528" y="6228"/>
                </a:lnTo>
                <a:lnTo>
                  <a:pt x="11602" y="6179"/>
                </a:lnTo>
                <a:lnTo>
                  <a:pt x="11626" y="6130"/>
                </a:lnTo>
                <a:lnTo>
                  <a:pt x="11650" y="6106"/>
                </a:lnTo>
                <a:lnTo>
                  <a:pt x="11602" y="5935"/>
                </a:lnTo>
                <a:lnTo>
                  <a:pt x="11577" y="5862"/>
                </a:lnTo>
                <a:lnTo>
                  <a:pt x="11553" y="5813"/>
                </a:lnTo>
                <a:lnTo>
                  <a:pt x="11504" y="5764"/>
                </a:lnTo>
                <a:lnTo>
                  <a:pt x="11504" y="5715"/>
                </a:lnTo>
                <a:lnTo>
                  <a:pt x="11504" y="5666"/>
                </a:lnTo>
                <a:lnTo>
                  <a:pt x="11553" y="5617"/>
                </a:lnTo>
                <a:lnTo>
                  <a:pt x="11602" y="5593"/>
                </a:lnTo>
                <a:lnTo>
                  <a:pt x="11675" y="5544"/>
                </a:lnTo>
                <a:lnTo>
                  <a:pt x="11821" y="5520"/>
                </a:lnTo>
                <a:lnTo>
                  <a:pt x="11919" y="5520"/>
                </a:lnTo>
                <a:lnTo>
                  <a:pt x="12017" y="5471"/>
                </a:lnTo>
                <a:lnTo>
                  <a:pt x="12114" y="5398"/>
                </a:lnTo>
                <a:lnTo>
                  <a:pt x="12212" y="5324"/>
                </a:lnTo>
                <a:lnTo>
                  <a:pt x="12285" y="5251"/>
                </a:lnTo>
                <a:lnTo>
                  <a:pt x="12359" y="5153"/>
                </a:lnTo>
                <a:lnTo>
                  <a:pt x="12383" y="5031"/>
                </a:lnTo>
                <a:lnTo>
                  <a:pt x="12408" y="4958"/>
                </a:lnTo>
                <a:lnTo>
                  <a:pt x="12383" y="4787"/>
                </a:lnTo>
                <a:lnTo>
                  <a:pt x="12334" y="4714"/>
                </a:lnTo>
                <a:lnTo>
                  <a:pt x="12310" y="4665"/>
                </a:lnTo>
                <a:lnTo>
                  <a:pt x="12310" y="4640"/>
                </a:lnTo>
                <a:lnTo>
                  <a:pt x="12310" y="4592"/>
                </a:lnTo>
                <a:lnTo>
                  <a:pt x="12383" y="4469"/>
                </a:lnTo>
                <a:lnTo>
                  <a:pt x="12505" y="4298"/>
                </a:lnTo>
                <a:lnTo>
                  <a:pt x="12701" y="4103"/>
                </a:lnTo>
                <a:lnTo>
                  <a:pt x="12798" y="4005"/>
                </a:lnTo>
                <a:lnTo>
                  <a:pt x="12945" y="3908"/>
                </a:lnTo>
                <a:lnTo>
                  <a:pt x="13091" y="3834"/>
                </a:lnTo>
                <a:lnTo>
                  <a:pt x="13262" y="3761"/>
                </a:lnTo>
                <a:lnTo>
                  <a:pt x="13604" y="3663"/>
                </a:lnTo>
                <a:lnTo>
                  <a:pt x="13775" y="3639"/>
                </a:lnTo>
                <a:lnTo>
                  <a:pt x="13922" y="3615"/>
                </a:lnTo>
                <a:close/>
                <a:moveTo>
                  <a:pt x="6888" y="2467"/>
                </a:moveTo>
                <a:lnTo>
                  <a:pt x="6986" y="2491"/>
                </a:lnTo>
                <a:lnTo>
                  <a:pt x="7083" y="2516"/>
                </a:lnTo>
                <a:lnTo>
                  <a:pt x="7132" y="2540"/>
                </a:lnTo>
                <a:lnTo>
                  <a:pt x="7181" y="2589"/>
                </a:lnTo>
                <a:lnTo>
                  <a:pt x="7181" y="2638"/>
                </a:lnTo>
                <a:lnTo>
                  <a:pt x="7181" y="2711"/>
                </a:lnTo>
                <a:lnTo>
                  <a:pt x="7132" y="2784"/>
                </a:lnTo>
                <a:lnTo>
                  <a:pt x="7083" y="2858"/>
                </a:lnTo>
                <a:lnTo>
                  <a:pt x="6937" y="3028"/>
                </a:lnTo>
                <a:lnTo>
                  <a:pt x="6864" y="3175"/>
                </a:lnTo>
                <a:lnTo>
                  <a:pt x="6839" y="3322"/>
                </a:lnTo>
                <a:lnTo>
                  <a:pt x="6864" y="3395"/>
                </a:lnTo>
                <a:lnTo>
                  <a:pt x="6888" y="3419"/>
                </a:lnTo>
                <a:lnTo>
                  <a:pt x="6961" y="3517"/>
                </a:lnTo>
                <a:lnTo>
                  <a:pt x="7010" y="3615"/>
                </a:lnTo>
                <a:lnTo>
                  <a:pt x="7059" y="3712"/>
                </a:lnTo>
                <a:lnTo>
                  <a:pt x="7083" y="3810"/>
                </a:lnTo>
                <a:lnTo>
                  <a:pt x="7059" y="3908"/>
                </a:lnTo>
                <a:lnTo>
                  <a:pt x="7010" y="4005"/>
                </a:lnTo>
                <a:lnTo>
                  <a:pt x="6961" y="4103"/>
                </a:lnTo>
                <a:lnTo>
                  <a:pt x="6888" y="4201"/>
                </a:lnTo>
                <a:lnTo>
                  <a:pt x="6839" y="4225"/>
                </a:lnTo>
                <a:lnTo>
                  <a:pt x="6644" y="4225"/>
                </a:lnTo>
                <a:lnTo>
                  <a:pt x="6473" y="4128"/>
                </a:lnTo>
                <a:lnTo>
                  <a:pt x="6302" y="4005"/>
                </a:lnTo>
                <a:lnTo>
                  <a:pt x="6155" y="3859"/>
                </a:lnTo>
                <a:lnTo>
                  <a:pt x="5984" y="3786"/>
                </a:lnTo>
                <a:lnTo>
                  <a:pt x="5838" y="3761"/>
                </a:lnTo>
                <a:lnTo>
                  <a:pt x="5789" y="3786"/>
                </a:lnTo>
                <a:lnTo>
                  <a:pt x="5740" y="3810"/>
                </a:lnTo>
                <a:lnTo>
                  <a:pt x="5642" y="3883"/>
                </a:lnTo>
                <a:lnTo>
                  <a:pt x="5545" y="3957"/>
                </a:lnTo>
                <a:lnTo>
                  <a:pt x="5447" y="3981"/>
                </a:lnTo>
                <a:lnTo>
                  <a:pt x="5349" y="4005"/>
                </a:lnTo>
                <a:lnTo>
                  <a:pt x="5203" y="4030"/>
                </a:lnTo>
                <a:lnTo>
                  <a:pt x="5129" y="4054"/>
                </a:lnTo>
                <a:lnTo>
                  <a:pt x="5081" y="4103"/>
                </a:lnTo>
                <a:lnTo>
                  <a:pt x="5032" y="4128"/>
                </a:lnTo>
                <a:lnTo>
                  <a:pt x="4959" y="4152"/>
                </a:lnTo>
                <a:lnTo>
                  <a:pt x="4788" y="4201"/>
                </a:lnTo>
                <a:lnTo>
                  <a:pt x="4690" y="4201"/>
                </a:lnTo>
                <a:lnTo>
                  <a:pt x="4592" y="4250"/>
                </a:lnTo>
                <a:lnTo>
                  <a:pt x="4494" y="4298"/>
                </a:lnTo>
                <a:lnTo>
                  <a:pt x="4397" y="4372"/>
                </a:lnTo>
                <a:lnTo>
                  <a:pt x="4372" y="4421"/>
                </a:lnTo>
                <a:lnTo>
                  <a:pt x="4372" y="4494"/>
                </a:lnTo>
                <a:lnTo>
                  <a:pt x="4372" y="4616"/>
                </a:lnTo>
                <a:lnTo>
                  <a:pt x="4470" y="4787"/>
                </a:lnTo>
                <a:lnTo>
                  <a:pt x="4592" y="4958"/>
                </a:lnTo>
                <a:lnTo>
                  <a:pt x="4690" y="5031"/>
                </a:lnTo>
                <a:lnTo>
                  <a:pt x="4788" y="5056"/>
                </a:lnTo>
                <a:lnTo>
                  <a:pt x="4885" y="5080"/>
                </a:lnTo>
                <a:lnTo>
                  <a:pt x="5007" y="5080"/>
                </a:lnTo>
                <a:lnTo>
                  <a:pt x="5129" y="5056"/>
                </a:lnTo>
                <a:lnTo>
                  <a:pt x="5227" y="5007"/>
                </a:lnTo>
                <a:lnTo>
                  <a:pt x="5349" y="4933"/>
                </a:lnTo>
                <a:lnTo>
                  <a:pt x="5447" y="4860"/>
                </a:lnTo>
                <a:lnTo>
                  <a:pt x="5642" y="4665"/>
                </a:lnTo>
                <a:lnTo>
                  <a:pt x="5838" y="4518"/>
                </a:lnTo>
                <a:lnTo>
                  <a:pt x="6009" y="4421"/>
                </a:lnTo>
                <a:lnTo>
                  <a:pt x="6131" y="4372"/>
                </a:lnTo>
                <a:lnTo>
                  <a:pt x="6204" y="4396"/>
                </a:lnTo>
                <a:lnTo>
                  <a:pt x="6253" y="4445"/>
                </a:lnTo>
                <a:lnTo>
                  <a:pt x="6302" y="4494"/>
                </a:lnTo>
                <a:lnTo>
                  <a:pt x="6302" y="4567"/>
                </a:lnTo>
                <a:lnTo>
                  <a:pt x="6326" y="4640"/>
                </a:lnTo>
                <a:lnTo>
                  <a:pt x="6375" y="4714"/>
                </a:lnTo>
                <a:lnTo>
                  <a:pt x="6424" y="4738"/>
                </a:lnTo>
                <a:lnTo>
                  <a:pt x="6497" y="4763"/>
                </a:lnTo>
                <a:lnTo>
                  <a:pt x="6595" y="4787"/>
                </a:lnTo>
                <a:lnTo>
                  <a:pt x="6693" y="4811"/>
                </a:lnTo>
                <a:lnTo>
                  <a:pt x="6790" y="4885"/>
                </a:lnTo>
                <a:lnTo>
                  <a:pt x="6888" y="4958"/>
                </a:lnTo>
                <a:lnTo>
                  <a:pt x="6937" y="5031"/>
                </a:lnTo>
                <a:lnTo>
                  <a:pt x="6961" y="5153"/>
                </a:lnTo>
                <a:lnTo>
                  <a:pt x="6937" y="5251"/>
                </a:lnTo>
                <a:lnTo>
                  <a:pt x="6888" y="5324"/>
                </a:lnTo>
                <a:lnTo>
                  <a:pt x="6790" y="5398"/>
                </a:lnTo>
                <a:lnTo>
                  <a:pt x="6693" y="5471"/>
                </a:lnTo>
                <a:lnTo>
                  <a:pt x="6595" y="5520"/>
                </a:lnTo>
                <a:lnTo>
                  <a:pt x="6497" y="5520"/>
                </a:lnTo>
                <a:lnTo>
                  <a:pt x="6399" y="5544"/>
                </a:lnTo>
                <a:lnTo>
                  <a:pt x="6253" y="5642"/>
                </a:lnTo>
                <a:lnTo>
                  <a:pt x="6082" y="5764"/>
                </a:lnTo>
                <a:lnTo>
                  <a:pt x="5935" y="5910"/>
                </a:lnTo>
                <a:lnTo>
                  <a:pt x="5764" y="6057"/>
                </a:lnTo>
                <a:lnTo>
                  <a:pt x="5594" y="6179"/>
                </a:lnTo>
                <a:lnTo>
                  <a:pt x="5471" y="6252"/>
                </a:lnTo>
                <a:lnTo>
                  <a:pt x="5349" y="6277"/>
                </a:lnTo>
                <a:lnTo>
                  <a:pt x="5227" y="6326"/>
                </a:lnTo>
                <a:lnTo>
                  <a:pt x="5056" y="6448"/>
                </a:lnTo>
                <a:lnTo>
                  <a:pt x="4812" y="6643"/>
                </a:lnTo>
                <a:lnTo>
                  <a:pt x="4568" y="6887"/>
                </a:lnTo>
                <a:lnTo>
                  <a:pt x="4226" y="7229"/>
                </a:lnTo>
                <a:lnTo>
                  <a:pt x="4104" y="7327"/>
                </a:lnTo>
                <a:lnTo>
                  <a:pt x="3957" y="7449"/>
                </a:lnTo>
                <a:lnTo>
                  <a:pt x="3640" y="7644"/>
                </a:lnTo>
                <a:lnTo>
                  <a:pt x="3347" y="7767"/>
                </a:lnTo>
                <a:lnTo>
                  <a:pt x="3200" y="7791"/>
                </a:lnTo>
                <a:lnTo>
                  <a:pt x="3078" y="7815"/>
                </a:lnTo>
                <a:lnTo>
                  <a:pt x="2834" y="7815"/>
                </a:lnTo>
                <a:lnTo>
                  <a:pt x="2614" y="7864"/>
                </a:lnTo>
                <a:lnTo>
                  <a:pt x="2443" y="7938"/>
                </a:lnTo>
                <a:lnTo>
                  <a:pt x="2321" y="8011"/>
                </a:lnTo>
                <a:lnTo>
                  <a:pt x="2248" y="8084"/>
                </a:lnTo>
                <a:lnTo>
                  <a:pt x="2174" y="8182"/>
                </a:lnTo>
                <a:lnTo>
                  <a:pt x="2125" y="8279"/>
                </a:lnTo>
                <a:lnTo>
                  <a:pt x="2125" y="8377"/>
                </a:lnTo>
                <a:lnTo>
                  <a:pt x="2125" y="8475"/>
                </a:lnTo>
                <a:lnTo>
                  <a:pt x="2174" y="8573"/>
                </a:lnTo>
                <a:lnTo>
                  <a:pt x="2248" y="8670"/>
                </a:lnTo>
                <a:lnTo>
                  <a:pt x="2321" y="8768"/>
                </a:lnTo>
                <a:lnTo>
                  <a:pt x="2394" y="8841"/>
                </a:lnTo>
                <a:lnTo>
                  <a:pt x="2492" y="8890"/>
                </a:lnTo>
                <a:lnTo>
                  <a:pt x="2614" y="8939"/>
                </a:lnTo>
                <a:lnTo>
                  <a:pt x="2687" y="8939"/>
                </a:lnTo>
                <a:lnTo>
                  <a:pt x="2809" y="8988"/>
                </a:lnTo>
                <a:lnTo>
                  <a:pt x="2956" y="9085"/>
                </a:lnTo>
                <a:lnTo>
                  <a:pt x="3151" y="9232"/>
                </a:lnTo>
                <a:lnTo>
                  <a:pt x="3371" y="9427"/>
                </a:lnTo>
                <a:lnTo>
                  <a:pt x="3566" y="9623"/>
                </a:lnTo>
                <a:lnTo>
                  <a:pt x="3762" y="9769"/>
                </a:lnTo>
                <a:lnTo>
                  <a:pt x="3908" y="9867"/>
                </a:lnTo>
                <a:lnTo>
                  <a:pt x="4030" y="9891"/>
                </a:lnTo>
                <a:lnTo>
                  <a:pt x="4177" y="9867"/>
                </a:lnTo>
                <a:lnTo>
                  <a:pt x="4250" y="9843"/>
                </a:lnTo>
                <a:lnTo>
                  <a:pt x="4324" y="9818"/>
                </a:lnTo>
                <a:lnTo>
                  <a:pt x="4372" y="9769"/>
                </a:lnTo>
                <a:lnTo>
                  <a:pt x="4494" y="9745"/>
                </a:lnTo>
                <a:lnTo>
                  <a:pt x="4641" y="9720"/>
                </a:lnTo>
                <a:lnTo>
                  <a:pt x="4959" y="9720"/>
                </a:lnTo>
                <a:lnTo>
                  <a:pt x="5105" y="9769"/>
                </a:lnTo>
                <a:lnTo>
                  <a:pt x="5252" y="9818"/>
                </a:lnTo>
                <a:lnTo>
                  <a:pt x="5349" y="9916"/>
                </a:lnTo>
                <a:lnTo>
                  <a:pt x="5447" y="9989"/>
                </a:lnTo>
                <a:lnTo>
                  <a:pt x="5545" y="10038"/>
                </a:lnTo>
                <a:lnTo>
                  <a:pt x="5642" y="10087"/>
                </a:lnTo>
                <a:lnTo>
                  <a:pt x="5740" y="10087"/>
                </a:lnTo>
                <a:lnTo>
                  <a:pt x="5838" y="10136"/>
                </a:lnTo>
                <a:lnTo>
                  <a:pt x="5984" y="10209"/>
                </a:lnTo>
                <a:lnTo>
                  <a:pt x="6155" y="10331"/>
                </a:lnTo>
                <a:lnTo>
                  <a:pt x="6302" y="10478"/>
                </a:lnTo>
                <a:lnTo>
                  <a:pt x="6473" y="10624"/>
                </a:lnTo>
                <a:lnTo>
                  <a:pt x="6644" y="10746"/>
                </a:lnTo>
                <a:lnTo>
                  <a:pt x="6790" y="10819"/>
                </a:lnTo>
                <a:lnTo>
                  <a:pt x="6888" y="10844"/>
                </a:lnTo>
                <a:lnTo>
                  <a:pt x="6961" y="10868"/>
                </a:lnTo>
                <a:lnTo>
                  <a:pt x="7083" y="10917"/>
                </a:lnTo>
                <a:lnTo>
                  <a:pt x="7181" y="10966"/>
                </a:lnTo>
                <a:lnTo>
                  <a:pt x="7254" y="11039"/>
                </a:lnTo>
                <a:lnTo>
                  <a:pt x="7352" y="11113"/>
                </a:lnTo>
                <a:lnTo>
                  <a:pt x="7450" y="11186"/>
                </a:lnTo>
                <a:lnTo>
                  <a:pt x="7547" y="11210"/>
                </a:lnTo>
                <a:lnTo>
                  <a:pt x="7645" y="11235"/>
                </a:lnTo>
                <a:lnTo>
                  <a:pt x="7743" y="11259"/>
                </a:lnTo>
                <a:lnTo>
                  <a:pt x="7840" y="11283"/>
                </a:lnTo>
                <a:lnTo>
                  <a:pt x="7938" y="11357"/>
                </a:lnTo>
                <a:lnTo>
                  <a:pt x="8036" y="11430"/>
                </a:lnTo>
                <a:lnTo>
                  <a:pt x="8109" y="11528"/>
                </a:lnTo>
                <a:lnTo>
                  <a:pt x="8158" y="11625"/>
                </a:lnTo>
                <a:lnTo>
                  <a:pt x="8207" y="11723"/>
                </a:lnTo>
                <a:lnTo>
                  <a:pt x="8207" y="11796"/>
                </a:lnTo>
                <a:lnTo>
                  <a:pt x="8207" y="11894"/>
                </a:lnTo>
                <a:lnTo>
                  <a:pt x="8158" y="11992"/>
                </a:lnTo>
                <a:lnTo>
                  <a:pt x="8109" y="12089"/>
                </a:lnTo>
                <a:lnTo>
                  <a:pt x="8036" y="12187"/>
                </a:lnTo>
                <a:lnTo>
                  <a:pt x="7963" y="12285"/>
                </a:lnTo>
                <a:lnTo>
                  <a:pt x="7889" y="12383"/>
                </a:lnTo>
                <a:lnTo>
                  <a:pt x="7840" y="12480"/>
                </a:lnTo>
                <a:lnTo>
                  <a:pt x="7840" y="12578"/>
                </a:lnTo>
                <a:lnTo>
                  <a:pt x="7816" y="12676"/>
                </a:lnTo>
                <a:lnTo>
                  <a:pt x="7718" y="12822"/>
                </a:lnTo>
                <a:lnTo>
                  <a:pt x="7596" y="12969"/>
                </a:lnTo>
                <a:lnTo>
                  <a:pt x="7450" y="13140"/>
                </a:lnTo>
                <a:lnTo>
                  <a:pt x="7303" y="13311"/>
                </a:lnTo>
                <a:lnTo>
                  <a:pt x="7181" y="13457"/>
                </a:lnTo>
                <a:lnTo>
                  <a:pt x="7108" y="13604"/>
                </a:lnTo>
                <a:lnTo>
                  <a:pt x="7083" y="13701"/>
                </a:lnTo>
                <a:lnTo>
                  <a:pt x="7034" y="13823"/>
                </a:lnTo>
                <a:lnTo>
                  <a:pt x="6961" y="13970"/>
                </a:lnTo>
                <a:lnTo>
                  <a:pt x="6839" y="14117"/>
                </a:lnTo>
                <a:lnTo>
                  <a:pt x="6693" y="14288"/>
                </a:lnTo>
                <a:lnTo>
                  <a:pt x="6546" y="14434"/>
                </a:lnTo>
                <a:lnTo>
                  <a:pt x="6424" y="14605"/>
                </a:lnTo>
                <a:lnTo>
                  <a:pt x="6351" y="14752"/>
                </a:lnTo>
                <a:lnTo>
                  <a:pt x="6302" y="14849"/>
                </a:lnTo>
                <a:lnTo>
                  <a:pt x="6277" y="14947"/>
                </a:lnTo>
                <a:lnTo>
                  <a:pt x="6229" y="15069"/>
                </a:lnTo>
                <a:lnTo>
                  <a:pt x="6131" y="15216"/>
                </a:lnTo>
                <a:lnTo>
                  <a:pt x="6033" y="15338"/>
                </a:lnTo>
                <a:lnTo>
                  <a:pt x="5911" y="15460"/>
                </a:lnTo>
                <a:lnTo>
                  <a:pt x="5813" y="15582"/>
                </a:lnTo>
                <a:lnTo>
                  <a:pt x="5764" y="15704"/>
                </a:lnTo>
                <a:lnTo>
                  <a:pt x="5740" y="15802"/>
                </a:lnTo>
                <a:lnTo>
                  <a:pt x="5764" y="15973"/>
                </a:lnTo>
                <a:lnTo>
                  <a:pt x="5789" y="16046"/>
                </a:lnTo>
                <a:lnTo>
                  <a:pt x="5838" y="16095"/>
                </a:lnTo>
                <a:lnTo>
                  <a:pt x="5862" y="16144"/>
                </a:lnTo>
                <a:lnTo>
                  <a:pt x="5911" y="16217"/>
                </a:lnTo>
                <a:lnTo>
                  <a:pt x="5935" y="16388"/>
                </a:lnTo>
                <a:lnTo>
                  <a:pt x="5911" y="16461"/>
                </a:lnTo>
                <a:lnTo>
                  <a:pt x="5862" y="16510"/>
                </a:lnTo>
                <a:lnTo>
                  <a:pt x="5813" y="16559"/>
                </a:lnTo>
                <a:lnTo>
                  <a:pt x="5642" y="16559"/>
                </a:lnTo>
                <a:lnTo>
                  <a:pt x="5545" y="16510"/>
                </a:lnTo>
                <a:lnTo>
                  <a:pt x="5447" y="16461"/>
                </a:lnTo>
                <a:lnTo>
                  <a:pt x="5349" y="16388"/>
                </a:lnTo>
                <a:lnTo>
                  <a:pt x="5276" y="16266"/>
                </a:lnTo>
                <a:lnTo>
                  <a:pt x="5227" y="16119"/>
                </a:lnTo>
                <a:lnTo>
                  <a:pt x="5178" y="15973"/>
                </a:lnTo>
                <a:lnTo>
                  <a:pt x="5178" y="15802"/>
                </a:lnTo>
                <a:lnTo>
                  <a:pt x="5154" y="15655"/>
                </a:lnTo>
                <a:lnTo>
                  <a:pt x="5105" y="15484"/>
                </a:lnTo>
                <a:lnTo>
                  <a:pt x="5056" y="15338"/>
                </a:lnTo>
                <a:lnTo>
                  <a:pt x="4983" y="15240"/>
                </a:lnTo>
                <a:lnTo>
                  <a:pt x="4934" y="15191"/>
                </a:lnTo>
                <a:lnTo>
                  <a:pt x="4910" y="15093"/>
                </a:lnTo>
                <a:lnTo>
                  <a:pt x="4836" y="14849"/>
                </a:lnTo>
                <a:lnTo>
                  <a:pt x="4812" y="14556"/>
                </a:lnTo>
                <a:lnTo>
                  <a:pt x="4788" y="14214"/>
                </a:lnTo>
                <a:lnTo>
                  <a:pt x="4788" y="13970"/>
                </a:lnTo>
                <a:lnTo>
                  <a:pt x="4788" y="13799"/>
                </a:lnTo>
                <a:lnTo>
                  <a:pt x="4739" y="13604"/>
                </a:lnTo>
                <a:lnTo>
                  <a:pt x="4714" y="13433"/>
                </a:lnTo>
                <a:lnTo>
                  <a:pt x="4641" y="13237"/>
                </a:lnTo>
                <a:lnTo>
                  <a:pt x="4568" y="13066"/>
                </a:lnTo>
                <a:lnTo>
                  <a:pt x="4494" y="12920"/>
                </a:lnTo>
                <a:lnTo>
                  <a:pt x="4397" y="12773"/>
                </a:lnTo>
                <a:lnTo>
                  <a:pt x="4324" y="12676"/>
                </a:lnTo>
                <a:lnTo>
                  <a:pt x="4128" y="12456"/>
                </a:lnTo>
                <a:lnTo>
                  <a:pt x="3982" y="12260"/>
                </a:lnTo>
                <a:lnTo>
                  <a:pt x="3884" y="12114"/>
                </a:lnTo>
                <a:lnTo>
                  <a:pt x="3835" y="11992"/>
                </a:lnTo>
                <a:lnTo>
                  <a:pt x="3811" y="11845"/>
                </a:lnTo>
                <a:lnTo>
                  <a:pt x="3786" y="11772"/>
                </a:lnTo>
                <a:lnTo>
                  <a:pt x="3737" y="11723"/>
                </a:lnTo>
                <a:lnTo>
                  <a:pt x="3713" y="11650"/>
                </a:lnTo>
                <a:lnTo>
                  <a:pt x="3664" y="11528"/>
                </a:lnTo>
                <a:lnTo>
                  <a:pt x="3664" y="11381"/>
                </a:lnTo>
                <a:lnTo>
                  <a:pt x="3640" y="11235"/>
                </a:lnTo>
                <a:lnTo>
                  <a:pt x="3664" y="11088"/>
                </a:lnTo>
                <a:lnTo>
                  <a:pt x="3664" y="10942"/>
                </a:lnTo>
                <a:lnTo>
                  <a:pt x="3713" y="10819"/>
                </a:lnTo>
                <a:lnTo>
                  <a:pt x="3737" y="10771"/>
                </a:lnTo>
                <a:lnTo>
                  <a:pt x="3786" y="10697"/>
                </a:lnTo>
                <a:lnTo>
                  <a:pt x="3811" y="10648"/>
                </a:lnTo>
                <a:lnTo>
                  <a:pt x="3835" y="10478"/>
                </a:lnTo>
                <a:lnTo>
                  <a:pt x="3811" y="10307"/>
                </a:lnTo>
                <a:lnTo>
                  <a:pt x="3786" y="10233"/>
                </a:lnTo>
                <a:lnTo>
                  <a:pt x="3737" y="10184"/>
                </a:lnTo>
                <a:lnTo>
                  <a:pt x="3689" y="10160"/>
                </a:lnTo>
                <a:lnTo>
                  <a:pt x="3615" y="10111"/>
                </a:lnTo>
                <a:lnTo>
                  <a:pt x="3444" y="10087"/>
                </a:lnTo>
                <a:lnTo>
                  <a:pt x="3347" y="10062"/>
                </a:lnTo>
                <a:lnTo>
                  <a:pt x="3200" y="9989"/>
                </a:lnTo>
                <a:lnTo>
                  <a:pt x="3054" y="9867"/>
                </a:lnTo>
                <a:lnTo>
                  <a:pt x="2883" y="9720"/>
                </a:lnTo>
                <a:lnTo>
                  <a:pt x="2712" y="9574"/>
                </a:lnTo>
                <a:lnTo>
                  <a:pt x="2565" y="9452"/>
                </a:lnTo>
                <a:lnTo>
                  <a:pt x="2419" y="9354"/>
                </a:lnTo>
                <a:lnTo>
                  <a:pt x="2321" y="9330"/>
                </a:lnTo>
                <a:lnTo>
                  <a:pt x="2199" y="9281"/>
                </a:lnTo>
                <a:lnTo>
                  <a:pt x="2003" y="9159"/>
                </a:lnTo>
                <a:lnTo>
                  <a:pt x="1784" y="8988"/>
                </a:lnTo>
                <a:lnTo>
                  <a:pt x="1539" y="8768"/>
                </a:lnTo>
                <a:lnTo>
                  <a:pt x="1246" y="8402"/>
                </a:lnTo>
                <a:lnTo>
                  <a:pt x="1078" y="8185"/>
                </a:lnTo>
                <a:lnTo>
                  <a:pt x="1124" y="7840"/>
                </a:lnTo>
                <a:lnTo>
                  <a:pt x="1197" y="7473"/>
                </a:lnTo>
                <a:lnTo>
                  <a:pt x="1295" y="7132"/>
                </a:lnTo>
                <a:lnTo>
                  <a:pt x="1393" y="6790"/>
                </a:lnTo>
                <a:lnTo>
                  <a:pt x="1515" y="6448"/>
                </a:lnTo>
                <a:lnTo>
                  <a:pt x="1637" y="6106"/>
                </a:lnTo>
                <a:lnTo>
                  <a:pt x="1784" y="5788"/>
                </a:lnTo>
                <a:lnTo>
                  <a:pt x="1954" y="5471"/>
                </a:lnTo>
                <a:lnTo>
                  <a:pt x="2125" y="5153"/>
                </a:lnTo>
                <a:lnTo>
                  <a:pt x="2296" y="4860"/>
                </a:lnTo>
                <a:lnTo>
                  <a:pt x="2516" y="4567"/>
                </a:lnTo>
                <a:lnTo>
                  <a:pt x="2712" y="4298"/>
                </a:lnTo>
                <a:lnTo>
                  <a:pt x="3151" y="3737"/>
                </a:lnTo>
                <a:lnTo>
                  <a:pt x="3664" y="3248"/>
                </a:lnTo>
                <a:lnTo>
                  <a:pt x="4079" y="3248"/>
                </a:lnTo>
                <a:lnTo>
                  <a:pt x="4299" y="3297"/>
                </a:lnTo>
                <a:lnTo>
                  <a:pt x="4470" y="3346"/>
                </a:lnTo>
                <a:lnTo>
                  <a:pt x="4592" y="3419"/>
                </a:lnTo>
                <a:lnTo>
                  <a:pt x="4690" y="3493"/>
                </a:lnTo>
                <a:lnTo>
                  <a:pt x="4788" y="3517"/>
                </a:lnTo>
                <a:lnTo>
                  <a:pt x="4885" y="3493"/>
                </a:lnTo>
                <a:lnTo>
                  <a:pt x="4983" y="3419"/>
                </a:lnTo>
                <a:lnTo>
                  <a:pt x="5056" y="3346"/>
                </a:lnTo>
                <a:lnTo>
                  <a:pt x="5178" y="3297"/>
                </a:lnTo>
                <a:lnTo>
                  <a:pt x="5276" y="3248"/>
                </a:lnTo>
                <a:lnTo>
                  <a:pt x="5349" y="3248"/>
                </a:lnTo>
                <a:lnTo>
                  <a:pt x="5471" y="3199"/>
                </a:lnTo>
                <a:lnTo>
                  <a:pt x="5594" y="3126"/>
                </a:lnTo>
                <a:lnTo>
                  <a:pt x="5764" y="3004"/>
                </a:lnTo>
                <a:lnTo>
                  <a:pt x="5935" y="2858"/>
                </a:lnTo>
                <a:lnTo>
                  <a:pt x="6131" y="2711"/>
                </a:lnTo>
                <a:lnTo>
                  <a:pt x="6375" y="2589"/>
                </a:lnTo>
                <a:lnTo>
                  <a:pt x="6619" y="2516"/>
                </a:lnTo>
                <a:lnTo>
                  <a:pt x="6888" y="2467"/>
                </a:lnTo>
                <a:close/>
                <a:moveTo>
                  <a:pt x="9379" y="0"/>
                </a:moveTo>
                <a:lnTo>
                  <a:pt x="8891" y="24"/>
                </a:lnTo>
                <a:lnTo>
                  <a:pt x="8427" y="49"/>
                </a:lnTo>
                <a:lnTo>
                  <a:pt x="7963" y="122"/>
                </a:lnTo>
                <a:lnTo>
                  <a:pt x="7499" y="195"/>
                </a:lnTo>
                <a:lnTo>
                  <a:pt x="7034" y="293"/>
                </a:lnTo>
                <a:lnTo>
                  <a:pt x="6595" y="440"/>
                </a:lnTo>
                <a:lnTo>
                  <a:pt x="6155" y="586"/>
                </a:lnTo>
                <a:lnTo>
                  <a:pt x="5740" y="733"/>
                </a:lnTo>
                <a:lnTo>
                  <a:pt x="5325" y="928"/>
                </a:lnTo>
                <a:lnTo>
                  <a:pt x="4910" y="1148"/>
                </a:lnTo>
                <a:lnTo>
                  <a:pt x="4519" y="1368"/>
                </a:lnTo>
                <a:lnTo>
                  <a:pt x="4128" y="1612"/>
                </a:lnTo>
                <a:lnTo>
                  <a:pt x="3762" y="1881"/>
                </a:lnTo>
                <a:lnTo>
                  <a:pt x="3420" y="2149"/>
                </a:lnTo>
                <a:lnTo>
                  <a:pt x="3078" y="2442"/>
                </a:lnTo>
                <a:lnTo>
                  <a:pt x="2760" y="2760"/>
                </a:lnTo>
                <a:lnTo>
                  <a:pt x="2443" y="3077"/>
                </a:lnTo>
                <a:lnTo>
                  <a:pt x="2150" y="3419"/>
                </a:lnTo>
                <a:lnTo>
                  <a:pt x="1881" y="3761"/>
                </a:lnTo>
                <a:lnTo>
                  <a:pt x="1613" y="4128"/>
                </a:lnTo>
                <a:lnTo>
                  <a:pt x="1368" y="4518"/>
                </a:lnTo>
                <a:lnTo>
                  <a:pt x="1149" y="4909"/>
                </a:lnTo>
                <a:lnTo>
                  <a:pt x="929" y="5324"/>
                </a:lnTo>
                <a:lnTo>
                  <a:pt x="733" y="5739"/>
                </a:lnTo>
                <a:lnTo>
                  <a:pt x="587" y="6155"/>
                </a:lnTo>
                <a:lnTo>
                  <a:pt x="440" y="6594"/>
                </a:lnTo>
                <a:lnTo>
                  <a:pt x="294" y="7034"/>
                </a:lnTo>
                <a:lnTo>
                  <a:pt x="196" y="7498"/>
                </a:lnTo>
                <a:lnTo>
                  <a:pt x="123" y="7962"/>
                </a:lnTo>
                <a:lnTo>
                  <a:pt x="49" y="8426"/>
                </a:lnTo>
                <a:lnTo>
                  <a:pt x="25" y="8890"/>
                </a:lnTo>
                <a:lnTo>
                  <a:pt x="1" y="9378"/>
                </a:lnTo>
                <a:lnTo>
                  <a:pt x="25" y="9867"/>
                </a:lnTo>
                <a:lnTo>
                  <a:pt x="49" y="10331"/>
                </a:lnTo>
                <a:lnTo>
                  <a:pt x="123" y="10795"/>
                </a:lnTo>
                <a:lnTo>
                  <a:pt x="196" y="11259"/>
                </a:lnTo>
                <a:lnTo>
                  <a:pt x="294" y="11723"/>
                </a:lnTo>
                <a:lnTo>
                  <a:pt x="440" y="12163"/>
                </a:lnTo>
                <a:lnTo>
                  <a:pt x="587" y="12602"/>
                </a:lnTo>
                <a:lnTo>
                  <a:pt x="733" y="13018"/>
                </a:lnTo>
                <a:lnTo>
                  <a:pt x="929" y="13433"/>
                </a:lnTo>
                <a:lnTo>
                  <a:pt x="1149" y="13848"/>
                </a:lnTo>
                <a:lnTo>
                  <a:pt x="1368" y="14239"/>
                </a:lnTo>
                <a:lnTo>
                  <a:pt x="1613" y="14629"/>
                </a:lnTo>
                <a:lnTo>
                  <a:pt x="1881" y="14996"/>
                </a:lnTo>
                <a:lnTo>
                  <a:pt x="2150" y="15338"/>
                </a:lnTo>
                <a:lnTo>
                  <a:pt x="2443" y="15680"/>
                </a:lnTo>
                <a:lnTo>
                  <a:pt x="2760" y="15997"/>
                </a:lnTo>
                <a:lnTo>
                  <a:pt x="3078" y="16315"/>
                </a:lnTo>
                <a:lnTo>
                  <a:pt x="3420" y="16608"/>
                </a:lnTo>
                <a:lnTo>
                  <a:pt x="3762" y="16876"/>
                </a:lnTo>
                <a:lnTo>
                  <a:pt x="4128" y="17145"/>
                </a:lnTo>
                <a:lnTo>
                  <a:pt x="4519" y="17389"/>
                </a:lnTo>
                <a:lnTo>
                  <a:pt x="4910" y="17609"/>
                </a:lnTo>
                <a:lnTo>
                  <a:pt x="5325" y="17829"/>
                </a:lnTo>
                <a:lnTo>
                  <a:pt x="5740" y="18024"/>
                </a:lnTo>
                <a:lnTo>
                  <a:pt x="6155" y="18171"/>
                </a:lnTo>
                <a:lnTo>
                  <a:pt x="6595" y="18317"/>
                </a:lnTo>
                <a:lnTo>
                  <a:pt x="7034" y="18464"/>
                </a:lnTo>
                <a:lnTo>
                  <a:pt x="7499" y="18562"/>
                </a:lnTo>
                <a:lnTo>
                  <a:pt x="7963" y="18635"/>
                </a:lnTo>
                <a:lnTo>
                  <a:pt x="8427" y="18708"/>
                </a:lnTo>
                <a:lnTo>
                  <a:pt x="8891" y="18733"/>
                </a:lnTo>
                <a:lnTo>
                  <a:pt x="9379" y="18757"/>
                </a:lnTo>
                <a:lnTo>
                  <a:pt x="9868" y="18733"/>
                </a:lnTo>
                <a:lnTo>
                  <a:pt x="10332" y="18708"/>
                </a:lnTo>
                <a:lnTo>
                  <a:pt x="10796" y="18635"/>
                </a:lnTo>
                <a:lnTo>
                  <a:pt x="11260" y="18562"/>
                </a:lnTo>
                <a:lnTo>
                  <a:pt x="11724" y="18464"/>
                </a:lnTo>
                <a:lnTo>
                  <a:pt x="12163" y="18317"/>
                </a:lnTo>
                <a:lnTo>
                  <a:pt x="12603" y="18171"/>
                </a:lnTo>
                <a:lnTo>
                  <a:pt x="13018" y="18024"/>
                </a:lnTo>
                <a:lnTo>
                  <a:pt x="13433" y="17829"/>
                </a:lnTo>
                <a:lnTo>
                  <a:pt x="13848" y="17609"/>
                </a:lnTo>
                <a:lnTo>
                  <a:pt x="14239" y="17389"/>
                </a:lnTo>
                <a:lnTo>
                  <a:pt x="14630" y="17145"/>
                </a:lnTo>
                <a:lnTo>
                  <a:pt x="14996" y="16876"/>
                </a:lnTo>
                <a:lnTo>
                  <a:pt x="15338" y="16608"/>
                </a:lnTo>
                <a:lnTo>
                  <a:pt x="15680" y="16315"/>
                </a:lnTo>
                <a:lnTo>
                  <a:pt x="15998" y="15997"/>
                </a:lnTo>
                <a:lnTo>
                  <a:pt x="16315" y="15680"/>
                </a:lnTo>
                <a:lnTo>
                  <a:pt x="16608" y="15338"/>
                </a:lnTo>
                <a:lnTo>
                  <a:pt x="16877" y="14996"/>
                </a:lnTo>
                <a:lnTo>
                  <a:pt x="17146" y="14629"/>
                </a:lnTo>
                <a:lnTo>
                  <a:pt x="17390" y="14239"/>
                </a:lnTo>
                <a:lnTo>
                  <a:pt x="17610" y="13848"/>
                </a:lnTo>
                <a:lnTo>
                  <a:pt x="17829" y="13433"/>
                </a:lnTo>
                <a:lnTo>
                  <a:pt x="18025" y="13018"/>
                </a:lnTo>
                <a:lnTo>
                  <a:pt x="18171" y="12602"/>
                </a:lnTo>
                <a:lnTo>
                  <a:pt x="18318" y="12163"/>
                </a:lnTo>
                <a:lnTo>
                  <a:pt x="18464" y="11723"/>
                </a:lnTo>
                <a:lnTo>
                  <a:pt x="18562" y="11259"/>
                </a:lnTo>
                <a:lnTo>
                  <a:pt x="18635" y="10795"/>
                </a:lnTo>
                <a:lnTo>
                  <a:pt x="18709" y="10331"/>
                </a:lnTo>
                <a:lnTo>
                  <a:pt x="18733" y="9867"/>
                </a:lnTo>
                <a:lnTo>
                  <a:pt x="18758" y="9378"/>
                </a:lnTo>
                <a:lnTo>
                  <a:pt x="18733" y="8890"/>
                </a:lnTo>
                <a:lnTo>
                  <a:pt x="18709" y="8426"/>
                </a:lnTo>
                <a:lnTo>
                  <a:pt x="18635" y="7962"/>
                </a:lnTo>
                <a:lnTo>
                  <a:pt x="18562" y="7498"/>
                </a:lnTo>
                <a:lnTo>
                  <a:pt x="18464" y="7034"/>
                </a:lnTo>
                <a:lnTo>
                  <a:pt x="18318" y="6594"/>
                </a:lnTo>
                <a:lnTo>
                  <a:pt x="18171" y="6155"/>
                </a:lnTo>
                <a:lnTo>
                  <a:pt x="18025" y="5739"/>
                </a:lnTo>
                <a:lnTo>
                  <a:pt x="17829" y="5324"/>
                </a:lnTo>
                <a:lnTo>
                  <a:pt x="17610" y="4909"/>
                </a:lnTo>
                <a:lnTo>
                  <a:pt x="17390" y="4518"/>
                </a:lnTo>
                <a:lnTo>
                  <a:pt x="17146" y="4128"/>
                </a:lnTo>
                <a:lnTo>
                  <a:pt x="16877" y="3761"/>
                </a:lnTo>
                <a:lnTo>
                  <a:pt x="16608" y="3419"/>
                </a:lnTo>
                <a:lnTo>
                  <a:pt x="16315" y="3077"/>
                </a:lnTo>
                <a:lnTo>
                  <a:pt x="15998" y="2760"/>
                </a:lnTo>
                <a:lnTo>
                  <a:pt x="15680" y="2442"/>
                </a:lnTo>
                <a:lnTo>
                  <a:pt x="15338" y="2149"/>
                </a:lnTo>
                <a:lnTo>
                  <a:pt x="14996" y="1881"/>
                </a:lnTo>
                <a:lnTo>
                  <a:pt x="14630" y="1612"/>
                </a:lnTo>
                <a:lnTo>
                  <a:pt x="14239" y="1368"/>
                </a:lnTo>
                <a:lnTo>
                  <a:pt x="13848" y="1148"/>
                </a:lnTo>
                <a:lnTo>
                  <a:pt x="13433" y="928"/>
                </a:lnTo>
                <a:lnTo>
                  <a:pt x="13018" y="733"/>
                </a:lnTo>
                <a:lnTo>
                  <a:pt x="12603" y="586"/>
                </a:lnTo>
                <a:lnTo>
                  <a:pt x="12163" y="440"/>
                </a:lnTo>
                <a:lnTo>
                  <a:pt x="11724" y="293"/>
                </a:lnTo>
                <a:lnTo>
                  <a:pt x="11260" y="195"/>
                </a:lnTo>
                <a:lnTo>
                  <a:pt x="10796" y="122"/>
                </a:lnTo>
                <a:lnTo>
                  <a:pt x="10332" y="49"/>
                </a:lnTo>
                <a:lnTo>
                  <a:pt x="9868" y="24"/>
                </a:lnTo>
                <a:lnTo>
                  <a:pt x="9379" y="0"/>
                </a:lnTo>
                <a:close/>
              </a:path>
            </a:pathLst>
          </a:custGeom>
          <a:solidFill>
            <a:srgbClr val="FFFFFF"/>
          </a:solidFill>
          <a:ln>
            <a:solidFill>
              <a:schemeClr val="accent1"/>
            </a:solidFill>
          </a:ln>
        </p:spPr>
        <p:txBody>
          <a:bodyPr lIns="91425" tIns="91425" rIns="91425" bIns="91425" anchor="ctr" anchorCtr="0">
            <a:noAutofit/>
          </a:bodyPr>
          <a:lstStyle/>
          <a:p>
            <a:endParaRPr/>
          </a:p>
        </p:txBody>
      </p:sp>
      <p:sp>
        <p:nvSpPr>
          <p:cNvPr id="8" name="Title 7"/>
          <p:cNvSpPr>
            <a:spLocks noGrp="1"/>
          </p:cNvSpPr>
          <p:nvPr>
            <p:ph type="title"/>
          </p:nvPr>
        </p:nvSpPr>
        <p:spPr/>
        <p:txBody>
          <a:bodyPr/>
          <a:lstStyle/>
          <a:p>
            <a:r>
              <a:rPr lang="en-US"/>
              <a:t>Thank you</a:t>
            </a:r>
          </a:p>
        </p:txBody>
      </p:sp>
      <p:sp>
        <p:nvSpPr>
          <p:cNvPr id="12" name="Content Placeholder 11"/>
          <p:cNvSpPr>
            <a:spLocks noGrp="1"/>
          </p:cNvSpPr>
          <p:nvPr>
            <p:ph idx="1"/>
          </p:nvPr>
        </p:nvSpPr>
        <p:spPr>
          <a:xfrm>
            <a:off x="1717323" y="3595688"/>
            <a:ext cx="5712178" cy="2182812"/>
          </a:xfrm>
        </p:spPr>
        <p:txBody>
          <a:bodyPr/>
          <a:lstStyle/>
          <a:p>
            <a:pPr marL="0" indent="0">
              <a:buNone/>
            </a:pPr>
            <a:r>
              <a:rPr lang="en-GB" sz="2000">
                <a:ea typeface="Cambria Math" charset="0"/>
                <a:cs typeface="Cambria Math" charset="0"/>
              </a:rPr>
              <a:t>rob.johnson@research-consulting.com</a:t>
            </a:r>
          </a:p>
          <a:p>
            <a:pPr marL="0" indent="0">
              <a:buNone/>
            </a:pPr>
            <a:endParaRPr lang="en-GB" sz="300">
              <a:ea typeface="Cambria Math" charset="0"/>
              <a:cs typeface="Cambria Math" charset="0"/>
            </a:endParaRPr>
          </a:p>
          <a:p>
            <a:pPr marL="0" indent="0">
              <a:buNone/>
            </a:pPr>
            <a:r>
              <a:rPr lang="en-GB" sz="2000">
                <a:ea typeface="Cambria Math" charset="0"/>
                <a:cs typeface="Cambria Math" charset="0"/>
              </a:rPr>
              <a:t>@</a:t>
            </a:r>
            <a:r>
              <a:rPr lang="en-GB" sz="2000" err="1">
                <a:ea typeface="Cambria Math" charset="0"/>
                <a:cs typeface="Cambria Math" charset="0"/>
              </a:rPr>
              <a:t>rschconsulting</a:t>
            </a:r>
            <a:endParaRPr lang="en-GB" sz="2000">
              <a:ea typeface="Cambria Math" charset="0"/>
              <a:cs typeface="Cambria Math" charset="0"/>
            </a:endParaRPr>
          </a:p>
          <a:p>
            <a:pPr marL="0" indent="0">
              <a:buNone/>
            </a:pPr>
            <a:endParaRPr lang="en-GB" sz="300">
              <a:ea typeface="Cambria Math" charset="0"/>
              <a:cs typeface="Cambria Math" charset="0"/>
            </a:endParaRPr>
          </a:p>
          <a:p>
            <a:pPr marL="0" indent="0">
              <a:buNone/>
            </a:pPr>
            <a:r>
              <a:rPr lang="en-GB" sz="2000">
                <a:ea typeface="Cambria Math" charset="0"/>
                <a:cs typeface="Cambria Math" charset="0"/>
              </a:rPr>
              <a:t>www.research-consulting.com</a:t>
            </a:r>
          </a:p>
          <a:p>
            <a:pPr marL="0" indent="0">
              <a:buNone/>
            </a:pPr>
            <a:endParaRPr lang="en-GB" sz="2000">
              <a:ea typeface="Cambria Math" charset="0"/>
              <a:cs typeface="Cambria Math" charset="0"/>
            </a:endParaRPr>
          </a:p>
        </p:txBody>
      </p:sp>
      <p:pic>
        <p:nvPicPr>
          <p:cNvPr id="18" name="Picture 17">
            <a:extLst>
              <a:ext uri="{FF2B5EF4-FFF2-40B4-BE49-F238E27FC236}">
                <a16:creationId xmlns:a16="http://schemas.microsoft.com/office/drawing/2014/main" id="{20AB373A-B48F-4B7C-AC21-51F9E3A23E37}"/>
              </a:ext>
            </a:extLst>
          </p:cNvPr>
          <p:cNvPicPr/>
          <p:nvPr/>
        </p:nvPicPr>
        <p:blipFill>
          <a:blip r:embed="rId4">
            <a:extLst>
              <a:ext uri="{28A0092B-C50C-407E-A947-70E740481C1C}">
                <a14:useLocalDpi xmlns:a14="http://schemas.microsoft.com/office/drawing/2010/main" val="0"/>
              </a:ext>
            </a:extLst>
          </a:blip>
          <a:stretch>
            <a:fillRect/>
          </a:stretch>
        </p:blipFill>
        <p:spPr>
          <a:xfrm>
            <a:off x="838200" y="5444177"/>
            <a:ext cx="2177468" cy="866742"/>
          </a:xfrm>
          <a:prstGeom prst="rect">
            <a:avLst/>
          </a:prstGeom>
        </p:spPr>
      </p:pic>
    </p:spTree>
    <p:extLst>
      <p:ext uri="{BB962C8B-B14F-4D97-AF65-F5344CB8AC3E}">
        <p14:creationId xmlns:p14="http://schemas.microsoft.com/office/powerpoint/2010/main" val="29375465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0EB70-4266-43CE-9777-6F0F2F7A3362}"/>
              </a:ext>
            </a:extLst>
          </p:cNvPr>
          <p:cNvSpPr>
            <a:spLocks noGrp="1"/>
          </p:cNvSpPr>
          <p:nvPr>
            <p:ph type="title"/>
          </p:nvPr>
        </p:nvSpPr>
        <p:spPr/>
        <p:txBody>
          <a:bodyPr/>
          <a:lstStyle/>
          <a:p>
            <a:r>
              <a:rPr lang="en-GB" dirty="0"/>
              <a:t>Research4Life User review</a:t>
            </a:r>
          </a:p>
        </p:txBody>
      </p:sp>
      <p:sp>
        <p:nvSpPr>
          <p:cNvPr id="3" name="Content Placeholder 2">
            <a:extLst>
              <a:ext uri="{FF2B5EF4-FFF2-40B4-BE49-F238E27FC236}">
                <a16:creationId xmlns:a16="http://schemas.microsoft.com/office/drawing/2014/main" id="{331D93E1-DC9D-4950-89CA-109D8CFF0503}"/>
              </a:ext>
            </a:extLst>
          </p:cNvPr>
          <p:cNvSpPr>
            <a:spLocks noGrp="1"/>
          </p:cNvSpPr>
          <p:nvPr>
            <p:ph idx="1"/>
          </p:nvPr>
        </p:nvSpPr>
        <p:spPr/>
        <p:txBody>
          <a:bodyPr vert="horz" lIns="91440" tIns="45720" rIns="91440" bIns="45720" rtlCol="0" anchor="t">
            <a:noAutofit/>
          </a:bodyPr>
          <a:lstStyle/>
          <a:p>
            <a:r>
              <a:rPr lang="en-US" sz="1800" dirty="0">
                <a:latin typeface="Arial"/>
                <a:ea typeface="+mn-lt"/>
                <a:cs typeface="+mn-lt"/>
              </a:rPr>
              <a:t>Andrea Powell</a:t>
            </a:r>
            <a:endParaRPr lang="en-GB" dirty="0">
              <a:latin typeface="Arial"/>
              <a:cs typeface="Arial"/>
            </a:endParaRPr>
          </a:p>
        </p:txBody>
      </p:sp>
      <p:pic>
        <p:nvPicPr>
          <p:cNvPr id="4" name="Picture 2" descr="http://www.sketchappsources.com/resources/source-image/twitterlogo_1x.png">
            <a:extLst>
              <a:ext uri="{FF2B5EF4-FFF2-40B4-BE49-F238E27FC236}">
                <a16:creationId xmlns:a16="http://schemas.microsoft.com/office/drawing/2014/main" id="{5A1863D5-CCD6-4883-BE45-2CD9635669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278" y="6282939"/>
            <a:ext cx="498882" cy="37416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F1CCBB2C-2958-4A26-853D-8ADD2061667D}"/>
              </a:ext>
            </a:extLst>
          </p:cNvPr>
          <p:cNvSpPr/>
          <p:nvPr/>
        </p:nvSpPr>
        <p:spPr>
          <a:xfrm>
            <a:off x="929604" y="6246872"/>
            <a:ext cx="1495922" cy="369332"/>
          </a:xfrm>
          <a:prstGeom prst="rect">
            <a:avLst/>
          </a:prstGeom>
        </p:spPr>
        <p:txBody>
          <a:bodyPr wrap="none">
            <a:spAutoFit/>
          </a:bodyPr>
          <a:lstStyle/>
          <a:p>
            <a:r>
              <a:rPr lang="en-GB"/>
              <a:t>#R4LReviews</a:t>
            </a:r>
          </a:p>
        </p:txBody>
      </p:sp>
    </p:spTree>
    <p:extLst>
      <p:ext uri="{BB962C8B-B14F-4D97-AF65-F5344CB8AC3E}">
        <p14:creationId xmlns:p14="http://schemas.microsoft.com/office/powerpoint/2010/main" val="16743750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E89728F-CD60-450A-B106-E4809D3BBDFF}"/>
              </a:ext>
            </a:extLst>
          </p:cNvPr>
          <p:cNvSpPr>
            <a:spLocks noGrp="1"/>
          </p:cNvSpPr>
          <p:nvPr>
            <p:ph idx="1"/>
          </p:nvPr>
        </p:nvSpPr>
        <p:spPr>
          <a:xfrm>
            <a:off x="838200" y="1660124"/>
            <a:ext cx="10805522" cy="4832751"/>
          </a:xfrm>
        </p:spPr>
        <p:txBody>
          <a:bodyPr anchor="t"/>
          <a:lstStyle/>
          <a:p>
            <a:r>
              <a:rPr lang="en-GB" dirty="0"/>
              <a:t>Interviews with librarians, research directors, researchers and students in 12 Research4Life countries – Algeria, Bangladesh, El Salvador, Ghana, Jordan, Mozambique, Myanmar, Nicaragua, Papua New Guinea, Rwanda, Ukraine, Vietnam</a:t>
            </a:r>
          </a:p>
          <a:p>
            <a:r>
              <a:rPr lang="en-GB" dirty="0"/>
              <a:t>Interviews in Bangla, English, French, Portuguese, Russian, Spanish, Ukrainian</a:t>
            </a:r>
          </a:p>
          <a:p>
            <a:r>
              <a:rPr lang="en-GB" dirty="0"/>
              <a:t>Large-scale survey throughout August (deadline early Sept)</a:t>
            </a:r>
          </a:p>
          <a:p>
            <a:r>
              <a:rPr lang="en-GB" dirty="0"/>
              <a:t>Two in-depth case studies – in Kenya (Group A, Africa) and Honduras (Group B, Central America)</a:t>
            </a:r>
          </a:p>
          <a:p>
            <a:r>
              <a:rPr lang="en-GB" dirty="0"/>
              <a:t>Findings shared at next year's Research4Life meeting</a:t>
            </a:r>
          </a:p>
          <a:p>
            <a:endParaRPr lang="en-GB" dirty="0"/>
          </a:p>
        </p:txBody>
      </p:sp>
      <p:sp>
        <p:nvSpPr>
          <p:cNvPr id="3" name="Title 2">
            <a:extLst>
              <a:ext uri="{FF2B5EF4-FFF2-40B4-BE49-F238E27FC236}">
                <a16:creationId xmlns:a16="http://schemas.microsoft.com/office/drawing/2014/main" id="{E0F2CE33-A0D9-446E-80A5-22AEA39775D9}"/>
              </a:ext>
            </a:extLst>
          </p:cNvPr>
          <p:cNvSpPr>
            <a:spLocks noGrp="1"/>
          </p:cNvSpPr>
          <p:nvPr>
            <p:ph type="title"/>
          </p:nvPr>
        </p:nvSpPr>
        <p:spPr/>
        <p:txBody>
          <a:bodyPr anchor="t"/>
          <a:lstStyle/>
          <a:p>
            <a:r>
              <a:rPr lang="en-GB" dirty="0"/>
              <a:t>User Review being carried out by INASP</a:t>
            </a:r>
          </a:p>
        </p:txBody>
      </p:sp>
      <p:pic>
        <p:nvPicPr>
          <p:cNvPr id="4" name="Picture 2" descr="http://www.sketchappsources.com/resources/source-image/twitterlogo_1x.png">
            <a:extLst>
              <a:ext uri="{FF2B5EF4-FFF2-40B4-BE49-F238E27FC236}">
                <a16:creationId xmlns:a16="http://schemas.microsoft.com/office/drawing/2014/main" id="{20F34C6E-1288-4302-B951-4812254B42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278" y="6282939"/>
            <a:ext cx="498882" cy="37416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CBEEEEB-8A8D-446D-B08E-653BE6983F9C}"/>
              </a:ext>
            </a:extLst>
          </p:cNvPr>
          <p:cNvSpPr/>
          <p:nvPr/>
        </p:nvSpPr>
        <p:spPr>
          <a:xfrm>
            <a:off x="929604" y="6246872"/>
            <a:ext cx="1495922" cy="369332"/>
          </a:xfrm>
          <a:prstGeom prst="rect">
            <a:avLst/>
          </a:prstGeom>
        </p:spPr>
        <p:txBody>
          <a:bodyPr wrap="none">
            <a:spAutoFit/>
          </a:bodyPr>
          <a:lstStyle/>
          <a:p>
            <a:r>
              <a:rPr lang="en-GB" dirty="0"/>
              <a:t>#R4LReviews</a:t>
            </a:r>
          </a:p>
        </p:txBody>
      </p:sp>
    </p:spTree>
    <p:extLst>
      <p:ext uri="{BB962C8B-B14F-4D97-AF65-F5344CB8AC3E}">
        <p14:creationId xmlns:p14="http://schemas.microsoft.com/office/powerpoint/2010/main" val="11828977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33096B-9065-42E2-A258-36F19F60484C}"/>
              </a:ext>
            </a:extLst>
          </p:cNvPr>
          <p:cNvSpPr>
            <a:spLocks noGrp="1"/>
          </p:cNvSpPr>
          <p:nvPr>
            <p:ph idx="1"/>
          </p:nvPr>
        </p:nvSpPr>
        <p:spPr>
          <a:xfrm rot="16200000">
            <a:off x="-1473200" y="3440946"/>
            <a:ext cx="4871155" cy="1543451"/>
          </a:xfrm>
        </p:spPr>
        <p:txBody>
          <a:bodyPr anchor="t">
            <a:normAutofit lnSpcReduction="10000"/>
          </a:bodyPr>
          <a:lstStyle/>
          <a:p>
            <a:pPr marL="0" indent="0">
              <a:buNone/>
            </a:pPr>
            <a:r>
              <a:rPr lang="en-US" i="1">
                <a:ea typeface="+mn-lt"/>
                <a:cs typeface="+mn-lt"/>
              </a:rPr>
              <a:t>Alejandra, Alex, Anne, Davi, </a:t>
            </a:r>
            <a:br>
              <a:rPr lang="en-US" i="1">
                <a:ea typeface="+mn-lt"/>
                <a:cs typeface="+mn-lt"/>
              </a:rPr>
            </a:br>
            <a:r>
              <a:rPr lang="en-US" i="1">
                <a:ea typeface="+mn-lt"/>
                <a:cs typeface="+mn-lt"/>
              </a:rPr>
              <a:t>Femi, Gary, Haseeb, Josie, </a:t>
            </a:r>
            <a:br>
              <a:rPr lang="en-US" i="1">
                <a:ea typeface="+mn-lt"/>
                <a:cs typeface="+mn-lt"/>
              </a:rPr>
            </a:br>
            <a:r>
              <a:rPr lang="en-US" i="1" err="1">
                <a:ea typeface="+mn-lt"/>
                <a:cs typeface="+mn-lt"/>
              </a:rPr>
              <a:t>Lamiaa</a:t>
            </a:r>
            <a:r>
              <a:rPr lang="en-US" i="1">
                <a:ea typeface="+mn-lt"/>
                <a:cs typeface="+mn-lt"/>
              </a:rPr>
              <a:t>, Leandro, Oksana, Ravi, Rebecca, </a:t>
            </a:r>
            <a:r>
              <a:rPr lang="en-US" i="1" err="1">
                <a:ea typeface="+mn-lt"/>
                <a:cs typeface="+mn-lt"/>
              </a:rPr>
              <a:t>Siân</a:t>
            </a:r>
            <a:endParaRPr lang="en-US" i="1" err="1"/>
          </a:p>
        </p:txBody>
      </p:sp>
      <p:sp>
        <p:nvSpPr>
          <p:cNvPr id="3" name="Title 2">
            <a:extLst>
              <a:ext uri="{FF2B5EF4-FFF2-40B4-BE49-F238E27FC236}">
                <a16:creationId xmlns:a16="http://schemas.microsoft.com/office/drawing/2014/main" id="{1F1E8714-71DE-490F-A2B7-57644A54B863}"/>
              </a:ext>
            </a:extLst>
          </p:cNvPr>
          <p:cNvSpPr>
            <a:spLocks noGrp="1"/>
          </p:cNvSpPr>
          <p:nvPr>
            <p:ph type="title"/>
          </p:nvPr>
        </p:nvSpPr>
        <p:spPr/>
        <p:txBody>
          <a:bodyPr anchor="t"/>
          <a:lstStyle/>
          <a:p>
            <a:r>
              <a:rPr lang="en-US"/>
              <a:t>The 2020 User Review researchers</a:t>
            </a:r>
          </a:p>
        </p:txBody>
      </p:sp>
      <p:pic>
        <p:nvPicPr>
          <p:cNvPr id="4" name="Picture 4" descr="A person wearing glasses and smiling at the camera&#10;&#10;Description automatically generated">
            <a:extLst>
              <a:ext uri="{FF2B5EF4-FFF2-40B4-BE49-F238E27FC236}">
                <a16:creationId xmlns:a16="http://schemas.microsoft.com/office/drawing/2014/main" id="{56E25FE4-B9B4-4BDB-A09A-8C9A84477A86}"/>
              </a:ext>
            </a:extLst>
          </p:cNvPr>
          <p:cNvPicPr>
            <a:picLocks noChangeAspect="1"/>
          </p:cNvPicPr>
          <p:nvPr/>
        </p:nvPicPr>
        <p:blipFill rotWithShape="1">
          <a:blip r:embed="rId2"/>
          <a:srcRect l="16923" t="-1911" r="2991" b="2548"/>
          <a:stretch/>
        </p:blipFill>
        <p:spPr>
          <a:xfrm>
            <a:off x="8346723" y="3675028"/>
            <a:ext cx="1152705" cy="1150523"/>
          </a:xfrm>
          <a:prstGeom prst="rect">
            <a:avLst/>
          </a:prstGeom>
        </p:spPr>
      </p:pic>
      <p:pic>
        <p:nvPicPr>
          <p:cNvPr id="5" name="Picture 5" descr="A person in a blue shirt&#10;&#10;Description automatically generated">
            <a:extLst>
              <a:ext uri="{FF2B5EF4-FFF2-40B4-BE49-F238E27FC236}">
                <a16:creationId xmlns:a16="http://schemas.microsoft.com/office/drawing/2014/main" id="{085C7EE9-FA1D-4F13-AD2C-DB42FF9A41A7}"/>
              </a:ext>
            </a:extLst>
          </p:cNvPr>
          <p:cNvPicPr>
            <a:picLocks noChangeAspect="1"/>
          </p:cNvPicPr>
          <p:nvPr/>
        </p:nvPicPr>
        <p:blipFill rotWithShape="1">
          <a:blip r:embed="rId3"/>
          <a:srcRect l="7692" t="-1835" r="35815" b="917"/>
          <a:stretch/>
        </p:blipFill>
        <p:spPr>
          <a:xfrm>
            <a:off x="6048023" y="1432483"/>
            <a:ext cx="1140479" cy="1137020"/>
          </a:xfrm>
          <a:prstGeom prst="rect">
            <a:avLst/>
          </a:prstGeom>
        </p:spPr>
      </p:pic>
      <p:pic>
        <p:nvPicPr>
          <p:cNvPr id="6" name="Picture 6" descr="A person smiling for the camera&#10;&#10;Description automatically generated">
            <a:extLst>
              <a:ext uri="{FF2B5EF4-FFF2-40B4-BE49-F238E27FC236}">
                <a16:creationId xmlns:a16="http://schemas.microsoft.com/office/drawing/2014/main" id="{C5A779A6-21BA-4304-9561-431C8AE89B44}"/>
              </a:ext>
            </a:extLst>
          </p:cNvPr>
          <p:cNvPicPr>
            <a:picLocks noChangeAspect="1"/>
          </p:cNvPicPr>
          <p:nvPr/>
        </p:nvPicPr>
        <p:blipFill rotWithShape="1">
          <a:blip r:embed="rId4"/>
          <a:srcRect l="-741" t="6486" r="741" b="20657"/>
          <a:stretch/>
        </p:blipFill>
        <p:spPr>
          <a:xfrm>
            <a:off x="7199489" y="4840464"/>
            <a:ext cx="1128891" cy="1153555"/>
          </a:xfrm>
          <a:prstGeom prst="rect">
            <a:avLst/>
          </a:prstGeom>
        </p:spPr>
      </p:pic>
      <p:pic>
        <p:nvPicPr>
          <p:cNvPr id="7" name="Picture 7" descr="A person wearing glasses and smiling at the camera&#10;&#10;Description automatically generated">
            <a:extLst>
              <a:ext uri="{FF2B5EF4-FFF2-40B4-BE49-F238E27FC236}">
                <a16:creationId xmlns:a16="http://schemas.microsoft.com/office/drawing/2014/main" id="{2C4853C1-91C5-4015-A4B9-5820C0E93ECD}"/>
              </a:ext>
            </a:extLst>
          </p:cNvPr>
          <p:cNvPicPr>
            <a:picLocks noChangeAspect="1"/>
          </p:cNvPicPr>
          <p:nvPr/>
        </p:nvPicPr>
        <p:blipFill rotWithShape="1">
          <a:blip r:embed="rId5"/>
          <a:srcRect l="6667" r="6269" b="585"/>
          <a:stretch/>
        </p:blipFill>
        <p:spPr>
          <a:xfrm>
            <a:off x="4917722" y="2559638"/>
            <a:ext cx="1146583" cy="1146125"/>
          </a:xfrm>
          <a:prstGeom prst="rect">
            <a:avLst/>
          </a:prstGeom>
        </p:spPr>
      </p:pic>
      <p:pic>
        <p:nvPicPr>
          <p:cNvPr id="8" name="Picture 8" descr="A person in a blue shirt&#10;&#10;Description automatically generated">
            <a:extLst>
              <a:ext uri="{FF2B5EF4-FFF2-40B4-BE49-F238E27FC236}">
                <a16:creationId xmlns:a16="http://schemas.microsoft.com/office/drawing/2014/main" id="{8B391EBC-AA1C-4BED-BD47-735F209ED523}"/>
              </a:ext>
            </a:extLst>
          </p:cNvPr>
          <p:cNvPicPr>
            <a:picLocks noChangeAspect="1"/>
          </p:cNvPicPr>
          <p:nvPr/>
        </p:nvPicPr>
        <p:blipFill rotWithShape="1">
          <a:blip r:embed="rId6"/>
          <a:srcRect r="599" b="42994"/>
          <a:stretch/>
        </p:blipFill>
        <p:spPr>
          <a:xfrm>
            <a:off x="3762587" y="1433689"/>
            <a:ext cx="1147574" cy="1146247"/>
          </a:xfrm>
          <a:prstGeom prst="rect">
            <a:avLst/>
          </a:prstGeom>
        </p:spPr>
      </p:pic>
      <p:pic>
        <p:nvPicPr>
          <p:cNvPr id="9" name="Picture 9" descr="A person wearing glasses and looking at the camera&#10;&#10;Description automatically generated">
            <a:extLst>
              <a:ext uri="{FF2B5EF4-FFF2-40B4-BE49-F238E27FC236}">
                <a16:creationId xmlns:a16="http://schemas.microsoft.com/office/drawing/2014/main" id="{9A8ED700-639B-4649-84FC-C917068905DD}"/>
              </a:ext>
            </a:extLst>
          </p:cNvPr>
          <p:cNvPicPr>
            <a:picLocks noChangeAspect="1"/>
          </p:cNvPicPr>
          <p:nvPr/>
        </p:nvPicPr>
        <p:blipFill rotWithShape="1">
          <a:blip r:embed="rId7"/>
          <a:srcRect r="513" b="6400"/>
          <a:stretch/>
        </p:blipFill>
        <p:spPr>
          <a:xfrm>
            <a:off x="10632723" y="1410946"/>
            <a:ext cx="1148689" cy="1139813"/>
          </a:xfrm>
          <a:prstGeom prst="rect">
            <a:avLst/>
          </a:prstGeom>
        </p:spPr>
      </p:pic>
      <p:pic>
        <p:nvPicPr>
          <p:cNvPr id="10" name="Picture 10" descr="A person holding a plant in a garden smiling&#10;&#10;Description automatically generated">
            <a:extLst>
              <a:ext uri="{FF2B5EF4-FFF2-40B4-BE49-F238E27FC236}">
                <a16:creationId xmlns:a16="http://schemas.microsoft.com/office/drawing/2014/main" id="{163C17F6-05B7-4744-A94A-33F02FD2CB25}"/>
              </a:ext>
            </a:extLst>
          </p:cNvPr>
          <p:cNvPicPr>
            <a:picLocks noChangeAspect="1"/>
          </p:cNvPicPr>
          <p:nvPr/>
        </p:nvPicPr>
        <p:blipFill rotWithShape="1">
          <a:blip r:embed="rId8"/>
          <a:srcRect l="6667" r="10256" b="613"/>
          <a:stretch/>
        </p:blipFill>
        <p:spPr>
          <a:xfrm>
            <a:off x="2606323" y="2582410"/>
            <a:ext cx="1150081" cy="1151352"/>
          </a:xfrm>
          <a:prstGeom prst="rect">
            <a:avLst/>
          </a:prstGeom>
        </p:spPr>
      </p:pic>
      <p:pic>
        <p:nvPicPr>
          <p:cNvPr id="11" name="Picture 11" descr="A person smiling for the camera&#10;&#10;Description automatically generated">
            <a:extLst>
              <a:ext uri="{FF2B5EF4-FFF2-40B4-BE49-F238E27FC236}">
                <a16:creationId xmlns:a16="http://schemas.microsoft.com/office/drawing/2014/main" id="{8E95406F-6A42-405D-9582-336ED80DF816}"/>
              </a:ext>
            </a:extLst>
          </p:cNvPr>
          <p:cNvPicPr>
            <a:picLocks noChangeAspect="1"/>
          </p:cNvPicPr>
          <p:nvPr/>
        </p:nvPicPr>
        <p:blipFill rotWithShape="1">
          <a:blip r:embed="rId9"/>
          <a:srcRect r="523" b="1625"/>
          <a:stretch/>
        </p:blipFill>
        <p:spPr>
          <a:xfrm>
            <a:off x="9490075" y="2548996"/>
            <a:ext cx="1147991" cy="1137036"/>
          </a:xfrm>
          <a:prstGeom prst="rect">
            <a:avLst/>
          </a:prstGeom>
        </p:spPr>
      </p:pic>
      <p:pic>
        <p:nvPicPr>
          <p:cNvPr id="12" name="Picture 12" descr="A person posing for the camera&#10;&#10;Description automatically generated">
            <a:extLst>
              <a:ext uri="{FF2B5EF4-FFF2-40B4-BE49-F238E27FC236}">
                <a16:creationId xmlns:a16="http://schemas.microsoft.com/office/drawing/2014/main" id="{D5A04887-4143-4E40-8FCE-8D363267D994}"/>
              </a:ext>
            </a:extLst>
          </p:cNvPr>
          <p:cNvPicPr>
            <a:picLocks noChangeAspect="1"/>
          </p:cNvPicPr>
          <p:nvPr/>
        </p:nvPicPr>
        <p:blipFill rotWithShape="1">
          <a:blip r:embed="rId10"/>
          <a:srcRect l="1026" t="28979" r="40000" b="24206"/>
          <a:stretch/>
        </p:blipFill>
        <p:spPr>
          <a:xfrm>
            <a:off x="7188200" y="2552688"/>
            <a:ext cx="1152127" cy="1142791"/>
          </a:xfrm>
          <a:prstGeom prst="rect">
            <a:avLst/>
          </a:prstGeom>
        </p:spPr>
      </p:pic>
      <p:pic>
        <p:nvPicPr>
          <p:cNvPr id="13" name="Picture 13" descr="A person in a blue shirt and smiling at the camera&#10;&#10;Description automatically generated">
            <a:extLst>
              <a:ext uri="{FF2B5EF4-FFF2-40B4-BE49-F238E27FC236}">
                <a16:creationId xmlns:a16="http://schemas.microsoft.com/office/drawing/2014/main" id="{007BBE7A-33E6-47A6-AF1C-4D3DE648024C}"/>
              </a:ext>
            </a:extLst>
          </p:cNvPr>
          <p:cNvPicPr>
            <a:picLocks noChangeAspect="1"/>
          </p:cNvPicPr>
          <p:nvPr/>
        </p:nvPicPr>
        <p:blipFill rotWithShape="1">
          <a:blip r:embed="rId11"/>
          <a:srcRect l="923" t="-501" r="3705" b="23868"/>
          <a:stretch/>
        </p:blipFill>
        <p:spPr>
          <a:xfrm>
            <a:off x="8343899" y="1408921"/>
            <a:ext cx="1148702" cy="1144720"/>
          </a:xfrm>
          <a:prstGeom prst="rect">
            <a:avLst/>
          </a:prstGeom>
        </p:spPr>
      </p:pic>
      <p:pic>
        <p:nvPicPr>
          <p:cNvPr id="15" name="Picture 15" descr="A person smiling for the camera&#10;&#10;Description automatically generated">
            <a:extLst>
              <a:ext uri="{FF2B5EF4-FFF2-40B4-BE49-F238E27FC236}">
                <a16:creationId xmlns:a16="http://schemas.microsoft.com/office/drawing/2014/main" id="{45C2C144-C4AA-475E-940A-94CD377386D0}"/>
              </a:ext>
            </a:extLst>
          </p:cNvPr>
          <p:cNvPicPr>
            <a:picLocks noChangeAspect="1"/>
          </p:cNvPicPr>
          <p:nvPr/>
        </p:nvPicPr>
        <p:blipFill rotWithShape="1">
          <a:blip r:embed="rId12"/>
          <a:srcRect r="1587" b="18826"/>
          <a:stretch/>
        </p:blipFill>
        <p:spPr>
          <a:xfrm>
            <a:off x="10631548" y="3675183"/>
            <a:ext cx="1163681" cy="1147949"/>
          </a:xfrm>
          <a:prstGeom prst="rect">
            <a:avLst/>
          </a:prstGeom>
        </p:spPr>
      </p:pic>
      <p:pic>
        <p:nvPicPr>
          <p:cNvPr id="16" name="Picture 16" descr="A person wearing glasses and smiling at the camera&#10;&#10;Description automatically generated">
            <a:extLst>
              <a:ext uri="{FF2B5EF4-FFF2-40B4-BE49-F238E27FC236}">
                <a16:creationId xmlns:a16="http://schemas.microsoft.com/office/drawing/2014/main" id="{ED26334A-B46A-43DC-8373-CFBE4F645323}"/>
              </a:ext>
            </a:extLst>
          </p:cNvPr>
          <p:cNvPicPr>
            <a:picLocks noChangeAspect="1"/>
          </p:cNvPicPr>
          <p:nvPr/>
        </p:nvPicPr>
        <p:blipFill rotWithShape="1">
          <a:blip r:embed="rId13"/>
          <a:srcRect t="8304" b="16955"/>
          <a:stretch/>
        </p:blipFill>
        <p:spPr>
          <a:xfrm>
            <a:off x="6078220" y="3695805"/>
            <a:ext cx="1147314" cy="1144098"/>
          </a:xfrm>
          <a:prstGeom prst="rect">
            <a:avLst/>
          </a:prstGeom>
        </p:spPr>
      </p:pic>
      <p:pic>
        <p:nvPicPr>
          <p:cNvPr id="17" name="Picture 17" descr="A person wearing a blue shirt looking at the camera&#10;&#10;Description automatically generated">
            <a:extLst>
              <a:ext uri="{FF2B5EF4-FFF2-40B4-BE49-F238E27FC236}">
                <a16:creationId xmlns:a16="http://schemas.microsoft.com/office/drawing/2014/main" id="{121411B8-35BA-40BA-8BCC-7A4050F47067}"/>
              </a:ext>
            </a:extLst>
          </p:cNvPr>
          <p:cNvPicPr>
            <a:picLocks noChangeAspect="1"/>
          </p:cNvPicPr>
          <p:nvPr/>
        </p:nvPicPr>
        <p:blipFill>
          <a:blip r:embed="rId14"/>
          <a:stretch>
            <a:fillRect/>
          </a:stretch>
        </p:blipFill>
        <p:spPr>
          <a:xfrm>
            <a:off x="3771900" y="3733800"/>
            <a:ext cx="1143000" cy="1143000"/>
          </a:xfrm>
          <a:prstGeom prst="rect">
            <a:avLst/>
          </a:prstGeom>
        </p:spPr>
      </p:pic>
    </p:spTree>
    <p:extLst>
      <p:ext uri="{BB962C8B-B14F-4D97-AF65-F5344CB8AC3E}">
        <p14:creationId xmlns:p14="http://schemas.microsoft.com/office/powerpoint/2010/main" val="27837324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126980" y="6013703"/>
            <a:ext cx="1804416" cy="56692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0"/>
            <a:ext cx="12192000" cy="399415"/>
          </a:xfrm>
          <a:custGeom>
            <a:avLst/>
            <a:gdLst/>
            <a:ahLst/>
            <a:cxnLst/>
            <a:rect l="l" t="t" r="r" b="b"/>
            <a:pathLst>
              <a:path w="12192000" h="399415">
                <a:moveTo>
                  <a:pt x="0" y="399288"/>
                </a:moveTo>
                <a:lnTo>
                  <a:pt x="12192000" y="399288"/>
                </a:lnTo>
                <a:lnTo>
                  <a:pt x="12192000" y="0"/>
                </a:lnTo>
                <a:lnTo>
                  <a:pt x="0" y="0"/>
                </a:lnTo>
                <a:lnTo>
                  <a:pt x="0" y="399288"/>
                </a:lnTo>
                <a:close/>
              </a:path>
            </a:pathLst>
          </a:custGeom>
          <a:solidFill>
            <a:srgbClr val="E4E4E4"/>
          </a:solidFill>
        </p:spPr>
        <p:txBody>
          <a:bodyPr wrap="square" lIns="0" tIns="0" rIns="0" bIns="0" rtlCol="0"/>
          <a:lstStyle/>
          <a:p>
            <a:endParaRPr/>
          </a:p>
        </p:txBody>
      </p:sp>
      <p:sp>
        <p:nvSpPr>
          <p:cNvPr id="4" name="object 4"/>
          <p:cNvSpPr/>
          <p:nvPr/>
        </p:nvSpPr>
        <p:spPr>
          <a:xfrm>
            <a:off x="920496" y="4608576"/>
            <a:ext cx="2269236" cy="76200"/>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886764" y="3516883"/>
            <a:ext cx="10293985" cy="756920"/>
          </a:xfrm>
          <a:prstGeom prst="rect">
            <a:avLst/>
          </a:prstGeom>
        </p:spPr>
        <p:txBody>
          <a:bodyPr vert="horz" wrap="square" lIns="0" tIns="12700" rIns="0" bIns="0" rtlCol="0">
            <a:spAutoFit/>
          </a:bodyPr>
          <a:lstStyle/>
          <a:p>
            <a:pPr marL="12700">
              <a:lnSpc>
                <a:spcPct val="100000"/>
              </a:lnSpc>
              <a:spcBef>
                <a:spcPts val="100"/>
              </a:spcBef>
            </a:pPr>
            <a:r>
              <a:rPr sz="4800" b="1" spc="-5" dirty="0">
                <a:solidFill>
                  <a:srgbClr val="44536A"/>
                </a:solidFill>
                <a:latin typeface="Arial"/>
                <a:cs typeface="Arial"/>
              </a:rPr>
              <a:t>Research4Life Program</a:t>
            </a:r>
            <a:r>
              <a:rPr sz="4800" b="1" spc="60" dirty="0">
                <a:solidFill>
                  <a:srgbClr val="44536A"/>
                </a:solidFill>
                <a:latin typeface="Arial"/>
                <a:cs typeface="Arial"/>
              </a:rPr>
              <a:t> </a:t>
            </a:r>
            <a:r>
              <a:rPr sz="4800" b="1" spc="-5" dirty="0">
                <a:solidFill>
                  <a:srgbClr val="44536A"/>
                </a:solidFill>
                <a:latin typeface="Arial"/>
                <a:cs typeface="Arial"/>
              </a:rPr>
              <a:t>Experience</a:t>
            </a:r>
            <a:endParaRPr sz="4800">
              <a:latin typeface="Arial"/>
              <a:cs typeface="Arial"/>
            </a:endParaRPr>
          </a:p>
        </p:txBody>
      </p:sp>
      <p:sp>
        <p:nvSpPr>
          <p:cNvPr id="6" name="object 6"/>
          <p:cNvSpPr txBox="1"/>
          <p:nvPr/>
        </p:nvSpPr>
        <p:spPr>
          <a:xfrm>
            <a:off x="886764" y="4863210"/>
            <a:ext cx="5621655" cy="1831339"/>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004790"/>
                </a:solidFill>
                <a:latin typeface="Arial"/>
                <a:cs typeface="Arial"/>
              </a:rPr>
              <a:t>Central America University</a:t>
            </a:r>
            <a:r>
              <a:rPr sz="2400" b="1" spc="-35" dirty="0">
                <a:solidFill>
                  <a:srgbClr val="004790"/>
                </a:solidFill>
                <a:latin typeface="Arial"/>
                <a:cs typeface="Arial"/>
              </a:rPr>
              <a:t> </a:t>
            </a:r>
            <a:r>
              <a:rPr sz="2400" b="1" spc="-5" dirty="0">
                <a:solidFill>
                  <a:srgbClr val="004790"/>
                </a:solidFill>
                <a:latin typeface="Arial"/>
                <a:cs typeface="Arial"/>
              </a:rPr>
              <a:t>Experience</a:t>
            </a:r>
            <a:endParaRPr sz="2400">
              <a:latin typeface="Arial"/>
              <a:cs typeface="Arial"/>
            </a:endParaRPr>
          </a:p>
          <a:p>
            <a:pPr marL="12700">
              <a:lnSpc>
                <a:spcPct val="100000"/>
              </a:lnSpc>
              <a:spcBef>
                <a:spcPts val="1735"/>
              </a:spcBef>
            </a:pPr>
            <a:r>
              <a:rPr sz="2000" b="1" dirty="0">
                <a:latin typeface="Arial"/>
                <a:cs typeface="Arial"/>
              </a:rPr>
              <a:t>Gabriela</a:t>
            </a:r>
            <a:r>
              <a:rPr sz="2000" b="1" spc="-50" dirty="0">
                <a:latin typeface="Arial"/>
                <a:cs typeface="Arial"/>
              </a:rPr>
              <a:t> </a:t>
            </a:r>
            <a:r>
              <a:rPr sz="2000" b="1" dirty="0">
                <a:latin typeface="Arial"/>
                <a:cs typeface="Arial"/>
              </a:rPr>
              <a:t>Paz</a:t>
            </a:r>
            <a:endParaRPr sz="2000">
              <a:latin typeface="Arial"/>
              <a:cs typeface="Arial"/>
            </a:endParaRPr>
          </a:p>
          <a:p>
            <a:pPr marL="12700" marR="1259205">
              <a:lnSpc>
                <a:spcPct val="100000"/>
              </a:lnSpc>
            </a:pPr>
            <a:r>
              <a:rPr sz="2000" dirty="0">
                <a:latin typeface="Arial"/>
                <a:cs typeface="Arial"/>
              </a:rPr>
              <a:t>Director of the Center for Learning</a:t>
            </a:r>
            <a:r>
              <a:rPr sz="2000" spc="-180" dirty="0">
                <a:latin typeface="Arial"/>
                <a:cs typeface="Arial"/>
              </a:rPr>
              <a:t> </a:t>
            </a:r>
            <a:r>
              <a:rPr sz="2000" dirty="0">
                <a:latin typeface="Arial"/>
                <a:cs typeface="Arial"/>
              </a:rPr>
              <a:t>and  Research</a:t>
            </a:r>
            <a:r>
              <a:rPr sz="2000" spc="-40" dirty="0">
                <a:latin typeface="Arial"/>
                <a:cs typeface="Arial"/>
              </a:rPr>
              <a:t> </a:t>
            </a:r>
            <a:r>
              <a:rPr sz="2000" dirty="0">
                <a:latin typeface="Arial"/>
                <a:cs typeface="Arial"/>
              </a:rPr>
              <a:t>Resources</a:t>
            </a:r>
            <a:endParaRPr sz="2000">
              <a:latin typeface="Arial"/>
              <a:cs typeface="Arial"/>
            </a:endParaRPr>
          </a:p>
          <a:p>
            <a:pPr marL="12700">
              <a:lnSpc>
                <a:spcPct val="100000"/>
              </a:lnSpc>
            </a:pPr>
            <a:r>
              <a:rPr sz="2000" dirty="0">
                <a:latin typeface="Arial"/>
                <a:cs typeface="Arial"/>
              </a:rPr>
              <a:t>July</a:t>
            </a:r>
            <a:r>
              <a:rPr sz="2000" spc="-15" dirty="0">
                <a:latin typeface="Arial"/>
                <a:cs typeface="Arial"/>
              </a:rPr>
              <a:t> </a:t>
            </a:r>
            <a:r>
              <a:rPr sz="2000" dirty="0">
                <a:latin typeface="Arial"/>
                <a:cs typeface="Arial"/>
              </a:rPr>
              <a:t>2020</a:t>
            </a:r>
            <a:endParaRPr sz="2000">
              <a:latin typeface="Arial"/>
              <a:cs typeface="Arial"/>
            </a:endParaRPr>
          </a:p>
        </p:txBody>
      </p:sp>
      <p:sp>
        <p:nvSpPr>
          <p:cNvPr id="7" name="object 7"/>
          <p:cNvSpPr/>
          <p:nvPr/>
        </p:nvSpPr>
        <p:spPr>
          <a:xfrm>
            <a:off x="2992298" y="1217783"/>
            <a:ext cx="5856461" cy="1951295"/>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9252359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295400" y="2039111"/>
            <a:ext cx="9004300" cy="0"/>
          </a:xfrm>
          <a:custGeom>
            <a:avLst/>
            <a:gdLst/>
            <a:ahLst/>
            <a:cxnLst/>
            <a:rect l="l" t="t" r="r" b="b"/>
            <a:pathLst>
              <a:path w="9004300">
                <a:moveTo>
                  <a:pt x="0" y="0"/>
                </a:moveTo>
                <a:lnTo>
                  <a:pt x="9003792" y="0"/>
                </a:lnTo>
              </a:path>
            </a:pathLst>
          </a:custGeom>
          <a:ln w="12192">
            <a:solidFill>
              <a:srgbClr val="F8971D"/>
            </a:solidFill>
          </a:ln>
        </p:spPr>
        <p:txBody>
          <a:bodyPr wrap="square" lIns="0" tIns="0" rIns="0" bIns="0" rtlCol="0"/>
          <a:lstStyle/>
          <a:p>
            <a:endParaRPr/>
          </a:p>
        </p:txBody>
      </p:sp>
      <p:sp>
        <p:nvSpPr>
          <p:cNvPr id="3" name="object 3"/>
          <p:cNvSpPr/>
          <p:nvPr/>
        </p:nvSpPr>
        <p:spPr>
          <a:xfrm>
            <a:off x="1295400" y="2787395"/>
            <a:ext cx="9004300" cy="0"/>
          </a:xfrm>
          <a:custGeom>
            <a:avLst/>
            <a:gdLst/>
            <a:ahLst/>
            <a:cxnLst/>
            <a:rect l="l" t="t" r="r" b="b"/>
            <a:pathLst>
              <a:path w="9004300">
                <a:moveTo>
                  <a:pt x="0" y="0"/>
                </a:moveTo>
                <a:lnTo>
                  <a:pt x="9003792" y="0"/>
                </a:lnTo>
              </a:path>
            </a:pathLst>
          </a:custGeom>
          <a:ln w="12192">
            <a:solidFill>
              <a:srgbClr val="E0E91E"/>
            </a:solidFill>
          </a:ln>
        </p:spPr>
        <p:txBody>
          <a:bodyPr wrap="square" lIns="0" tIns="0" rIns="0" bIns="0" rtlCol="0"/>
          <a:lstStyle/>
          <a:p>
            <a:endParaRPr/>
          </a:p>
        </p:txBody>
      </p:sp>
      <p:sp>
        <p:nvSpPr>
          <p:cNvPr id="4" name="object 4"/>
          <p:cNvSpPr/>
          <p:nvPr/>
        </p:nvSpPr>
        <p:spPr>
          <a:xfrm>
            <a:off x="1295400" y="3534155"/>
            <a:ext cx="9004300" cy="0"/>
          </a:xfrm>
          <a:custGeom>
            <a:avLst/>
            <a:gdLst/>
            <a:ahLst/>
            <a:cxnLst/>
            <a:rect l="l" t="t" r="r" b="b"/>
            <a:pathLst>
              <a:path w="9004300">
                <a:moveTo>
                  <a:pt x="0" y="0"/>
                </a:moveTo>
                <a:lnTo>
                  <a:pt x="9003792" y="0"/>
                </a:lnTo>
              </a:path>
            </a:pathLst>
          </a:custGeom>
          <a:ln w="12192">
            <a:solidFill>
              <a:srgbClr val="79D225"/>
            </a:solidFill>
          </a:ln>
        </p:spPr>
        <p:txBody>
          <a:bodyPr wrap="square" lIns="0" tIns="0" rIns="0" bIns="0" rtlCol="0"/>
          <a:lstStyle/>
          <a:p>
            <a:endParaRPr/>
          </a:p>
        </p:txBody>
      </p:sp>
      <p:sp>
        <p:nvSpPr>
          <p:cNvPr id="5" name="object 5"/>
          <p:cNvSpPr/>
          <p:nvPr/>
        </p:nvSpPr>
        <p:spPr>
          <a:xfrm>
            <a:off x="1295400" y="4280915"/>
            <a:ext cx="9004300" cy="0"/>
          </a:xfrm>
          <a:custGeom>
            <a:avLst/>
            <a:gdLst/>
            <a:ahLst/>
            <a:cxnLst/>
            <a:rect l="l" t="t" r="r" b="b"/>
            <a:pathLst>
              <a:path w="9004300">
                <a:moveTo>
                  <a:pt x="0" y="0"/>
                </a:moveTo>
                <a:lnTo>
                  <a:pt x="9003792" y="0"/>
                </a:lnTo>
              </a:path>
            </a:pathLst>
          </a:custGeom>
          <a:ln w="12192">
            <a:solidFill>
              <a:srgbClr val="33B831"/>
            </a:solidFill>
          </a:ln>
        </p:spPr>
        <p:txBody>
          <a:bodyPr wrap="square" lIns="0" tIns="0" rIns="0" bIns="0" rtlCol="0"/>
          <a:lstStyle/>
          <a:p>
            <a:endParaRPr/>
          </a:p>
        </p:txBody>
      </p:sp>
      <p:sp>
        <p:nvSpPr>
          <p:cNvPr id="6" name="object 6"/>
          <p:cNvSpPr/>
          <p:nvPr/>
        </p:nvSpPr>
        <p:spPr>
          <a:xfrm>
            <a:off x="1295400" y="5027676"/>
            <a:ext cx="9004300" cy="0"/>
          </a:xfrm>
          <a:custGeom>
            <a:avLst/>
            <a:gdLst/>
            <a:ahLst/>
            <a:cxnLst/>
            <a:rect l="l" t="t" r="r" b="b"/>
            <a:pathLst>
              <a:path w="9004300">
                <a:moveTo>
                  <a:pt x="0" y="0"/>
                </a:moveTo>
                <a:lnTo>
                  <a:pt x="9003792" y="0"/>
                </a:lnTo>
              </a:path>
            </a:pathLst>
          </a:custGeom>
          <a:ln w="12192">
            <a:solidFill>
              <a:srgbClr val="3BA06B"/>
            </a:solidFill>
          </a:ln>
        </p:spPr>
        <p:txBody>
          <a:bodyPr wrap="square" lIns="0" tIns="0" rIns="0" bIns="0" rtlCol="0"/>
          <a:lstStyle/>
          <a:p>
            <a:endParaRPr/>
          </a:p>
        </p:txBody>
      </p:sp>
      <p:sp>
        <p:nvSpPr>
          <p:cNvPr id="7" name="object 7"/>
          <p:cNvSpPr txBox="1"/>
          <p:nvPr/>
        </p:nvSpPr>
        <p:spPr>
          <a:xfrm>
            <a:off x="1416177" y="1868906"/>
            <a:ext cx="7167245" cy="3761104"/>
          </a:xfrm>
          <a:prstGeom prst="rect">
            <a:avLst/>
          </a:prstGeom>
        </p:spPr>
        <p:txBody>
          <a:bodyPr vert="horz" wrap="square" lIns="0" tIns="226060" rIns="0" bIns="0" rtlCol="0">
            <a:spAutoFit/>
          </a:bodyPr>
          <a:lstStyle/>
          <a:p>
            <a:pPr marL="12700">
              <a:lnSpc>
                <a:spcPct val="100000"/>
              </a:lnSpc>
              <a:spcBef>
                <a:spcPts val="1780"/>
              </a:spcBef>
            </a:pPr>
            <a:r>
              <a:rPr sz="3500" dirty="0">
                <a:latin typeface="Arial"/>
                <a:cs typeface="Arial"/>
              </a:rPr>
              <a:t>Presenter</a:t>
            </a:r>
            <a:endParaRPr sz="3500">
              <a:latin typeface="Arial"/>
              <a:cs typeface="Arial"/>
            </a:endParaRPr>
          </a:p>
          <a:p>
            <a:pPr marL="12700" marR="2548890">
              <a:lnSpc>
                <a:spcPts val="5880"/>
              </a:lnSpc>
              <a:spcBef>
                <a:spcPts val="480"/>
              </a:spcBef>
            </a:pPr>
            <a:r>
              <a:rPr sz="3500" dirty="0">
                <a:latin typeface="Arial"/>
                <a:cs typeface="Arial"/>
              </a:rPr>
              <a:t>About CRAI and</a:t>
            </a:r>
            <a:r>
              <a:rPr sz="3500" spc="-95" dirty="0">
                <a:latin typeface="Arial"/>
                <a:cs typeface="Arial"/>
              </a:rPr>
              <a:t> </a:t>
            </a:r>
            <a:r>
              <a:rPr sz="3500" dirty="0">
                <a:latin typeface="Arial"/>
                <a:cs typeface="Arial"/>
              </a:rPr>
              <a:t>Unitec  R4L in</a:t>
            </a:r>
            <a:r>
              <a:rPr sz="3500" spc="-150" dirty="0">
                <a:latin typeface="Arial"/>
                <a:cs typeface="Arial"/>
              </a:rPr>
              <a:t> </a:t>
            </a:r>
            <a:r>
              <a:rPr sz="3500" spc="-5" dirty="0">
                <a:latin typeface="Arial"/>
                <a:cs typeface="Arial"/>
              </a:rPr>
              <a:t>Honduras</a:t>
            </a:r>
            <a:endParaRPr sz="3500">
              <a:latin typeface="Arial"/>
              <a:cs typeface="Arial"/>
            </a:endParaRPr>
          </a:p>
          <a:p>
            <a:pPr marL="12700" marR="5080">
              <a:lnSpc>
                <a:spcPts val="5880"/>
              </a:lnSpc>
              <a:spcBef>
                <a:spcPts val="5"/>
              </a:spcBef>
            </a:pPr>
            <a:r>
              <a:rPr sz="3500" dirty="0">
                <a:latin typeface="Arial"/>
                <a:cs typeface="Arial"/>
              </a:rPr>
              <a:t>When </a:t>
            </a:r>
            <a:r>
              <a:rPr sz="3500" spc="-30" dirty="0">
                <a:latin typeface="Arial"/>
                <a:cs typeface="Arial"/>
              </a:rPr>
              <a:t>We </a:t>
            </a:r>
            <a:r>
              <a:rPr sz="3500" spc="-5" dirty="0">
                <a:latin typeface="Arial"/>
                <a:cs typeface="Arial"/>
              </a:rPr>
              <a:t>discovered </a:t>
            </a:r>
            <a:r>
              <a:rPr sz="3500" dirty="0">
                <a:latin typeface="Arial"/>
                <a:cs typeface="Arial"/>
              </a:rPr>
              <a:t>R4L </a:t>
            </a:r>
            <a:r>
              <a:rPr sz="3500" spc="-5" dirty="0">
                <a:latin typeface="Arial"/>
                <a:cs typeface="Arial"/>
              </a:rPr>
              <a:t>Program  Recommendations and</a:t>
            </a:r>
            <a:r>
              <a:rPr sz="3500" spc="-25" dirty="0">
                <a:latin typeface="Arial"/>
                <a:cs typeface="Arial"/>
              </a:rPr>
              <a:t> </a:t>
            </a:r>
            <a:r>
              <a:rPr sz="3500" dirty="0">
                <a:latin typeface="Arial"/>
                <a:cs typeface="Arial"/>
              </a:rPr>
              <a:t>Suggestions</a:t>
            </a:r>
            <a:endParaRPr sz="3500">
              <a:latin typeface="Arial"/>
              <a:cs typeface="Arial"/>
            </a:endParaRPr>
          </a:p>
        </p:txBody>
      </p:sp>
      <p:sp>
        <p:nvSpPr>
          <p:cNvPr id="8" name="object 8"/>
          <p:cNvSpPr txBox="1">
            <a:spLocks noGrp="1"/>
          </p:cNvSpPr>
          <p:nvPr>
            <p:ph type="title"/>
          </p:nvPr>
        </p:nvSpPr>
        <p:spPr>
          <a:xfrm>
            <a:off x="916939" y="494233"/>
            <a:ext cx="2677599" cy="635000"/>
          </a:xfrm>
          <a:prstGeom prst="rect">
            <a:avLst/>
          </a:prstGeom>
        </p:spPr>
        <p:txBody>
          <a:bodyPr vert="horz" wrap="square" lIns="0" tIns="12065" rIns="0" bIns="0" rtlCol="0">
            <a:spAutoFit/>
          </a:bodyPr>
          <a:lstStyle/>
          <a:p>
            <a:pPr marL="12700">
              <a:lnSpc>
                <a:spcPct val="100000"/>
              </a:lnSpc>
              <a:spcBef>
                <a:spcPts val="95"/>
              </a:spcBef>
            </a:pPr>
            <a:r>
              <a:rPr sz="4000" spc="-5" dirty="0"/>
              <a:t>Co</a:t>
            </a:r>
            <a:r>
              <a:rPr sz="4000" spc="-20" dirty="0"/>
              <a:t>n</a:t>
            </a:r>
            <a:r>
              <a:rPr sz="4000" spc="-5" dirty="0"/>
              <a:t>tents</a:t>
            </a:r>
            <a:endParaRPr sz="4000" dirty="0"/>
          </a:p>
        </p:txBody>
      </p:sp>
      <p:sp>
        <p:nvSpPr>
          <p:cNvPr id="9" name="object 9"/>
          <p:cNvSpPr/>
          <p:nvPr/>
        </p:nvSpPr>
        <p:spPr>
          <a:xfrm>
            <a:off x="8525284" y="6118973"/>
            <a:ext cx="1412562" cy="473850"/>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1084846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141561" y="551687"/>
            <a:ext cx="1591894" cy="2449068"/>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2385822" y="1324651"/>
            <a:ext cx="6520815" cy="1599565"/>
          </a:xfrm>
          <a:prstGeom prst="rect">
            <a:avLst/>
          </a:prstGeom>
        </p:spPr>
        <p:txBody>
          <a:bodyPr vert="horz" wrap="square" lIns="0" tIns="118745" rIns="0" bIns="0" rtlCol="0">
            <a:spAutoFit/>
          </a:bodyPr>
          <a:lstStyle/>
          <a:p>
            <a:pPr marL="3810" algn="ctr">
              <a:lnSpc>
                <a:spcPct val="100000"/>
              </a:lnSpc>
              <a:spcBef>
                <a:spcPts val="935"/>
              </a:spcBef>
            </a:pPr>
            <a:r>
              <a:rPr sz="2200" b="1" spc="-5" dirty="0">
                <a:solidFill>
                  <a:srgbClr val="44536A"/>
                </a:solidFill>
                <a:latin typeface="Arial"/>
                <a:cs typeface="Arial"/>
              </a:rPr>
              <a:t>Gabriela Paz</a:t>
            </a:r>
            <a:r>
              <a:rPr sz="2200" b="1" spc="15" dirty="0">
                <a:solidFill>
                  <a:srgbClr val="44536A"/>
                </a:solidFill>
                <a:latin typeface="Arial"/>
                <a:cs typeface="Arial"/>
              </a:rPr>
              <a:t> </a:t>
            </a:r>
            <a:r>
              <a:rPr sz="2200" b="1" spc="-5" dirty="0">
                <a:solidFill>
                  <a:srgbClr val="44536A"/>
                </a:solidFill>
                <a:latin typeface="Arial"/>
                <a:cs typeface="Arial"/>
              </a:rPr>
              <a:t>Zelaya</a:t>
            </a:r>
            <a:endParaRPr sz="2200">
              <a:latin typeface="Arial"/>
              <a:cs typeface="Arial"/>
            </a:endParaRPr>
          </a:p>
          <a:p>
            <a:pPr marL="2540" algn="ctr">
              <a:lnSpc>
                <a:spcPct val="100000"/>
              </a:lnSpc>
              <a:spcBef>
                <a:spcPts val="765"/>
              </a:spcBef>
            </a:pPr>
            <a:r>
              <a:rPr sz="2000" dirty="0">
                <a:solidFill>
                  <a:srgbClr val="44536A"/>
                </a:solidFill>
                <a:latin typeface="Arial"/>
                <a:cs typeface="Arial"/>
              </a:rPr>
              <a:t>MSc.</a:t>
            </a:r>
            <a:r>
              <a:rPr sz="2000" spc="-30" dirty="0">
                <a:solidFill>
                  <a:srgbClr val="44536A"/>
                </a:solidFill>
                <a:latin typeface="Arial"/>
                <a:cs typeface="Arial"/>
              </a:rPr>
              <a:t> </a:t>
            </a:r>
            <a:r>
              <a:rPr sz="2000" dirty="0">
                <a:solidFill>
                  <a:srgbClr val="44536A"/>
                </a:solidFill>
                <a:latin typeface="Arial"/>
                <a:cs typeface="Arial"/>
              </a:rPr>
              <a:t>Finance</a:t>
            </a:r>
            <a:endParaRPr sz="2000">
              <a:latin typeface="Arial"/>
              <a:cs typeface="Arial"/>
            </a:endParaRPr>
          </a:p>
          <a:p>
            <a:pPr marL="12700" marR="5080" algn="ctr">
              <a:lnSpc>
                <a:spcPts val="2380"/>
              </a:lnSpc>
              <a:spcBef>
                <a:spcPts val="1030"/>
              </a:spcBef>
            </a:pPr>
            <a:r>
              <a:rPr sz="2200" b="1" spc="-5" dirty="0">
                <a:solidFill>
                  <a:srgbClr val="44536A"/>
                </a:solidFill>
                <a:latin typeface="Arial"/>
                <a:cs typeface="Arial"/>
              </a:rPr>
              <a:t>Director of the Center for Learning and Research  Resources</a:t>
            </a:r>
            <a:endParaRPr sz="2200">
              <a:latin typeface="Arial"/>
              <a:cs typeface="Arial"/>
            </a:endParaRPr>
          </a:p>
        </p:txBody>
      </p:sp>
      <p:sp>
        <p:nvSpPr>
          <p:cNvPr id="4" name="object 4"/>
          <p:cNvSpPr txBox="1">
            <a:spLocks noGrp="1"/>
          </p:cNvSpPr>
          <p:nvPr>
            <p:ph type="title"/>
          </p:nvPr>
        </p:nvSpPr>
        <p:spPr>
          <a:xfrm>
            <a:off x="916939" y="494233"/>
            <a:ext cx="3975100" cy="635000"/>
          </a:xfrm>
          <a:prstGeom prst="rect">
            <a:avLst/>
          </a:prstGeom>
        </p:spPr>
        <p:txBody>
          <a:bodyPr vert="horz" wrap="square" lIns="0" tIns="12065" rIns="0" bIns="0" rtlCol="0">
            <a:spAutoFit/>
          </a:bodyPr>
          <a:lstStyle/>
          <a:p>
            <a:pPr marL="12700">
              <a:lnSpc>
                <a:spcPct val="100000"/>
              </a:lnSpc>
              <a:spcBef>
                <a:spcPts val="95"/>
              </a:spcBef>
            </a:pPr>
            <a:r>
              <a:rPr sz="4000" spc="-5" dirty="0"/>
              <a:t>About</a:t>
            </a:r>
            <a:r>
              <a:rPr sz="4000" spc="-55" dirty="0"/>
              <a:t> </a:t>
            </a:r>
            <a:r>
              <a:rPr sz="4000" spc="-5" dirty="0"/>
              <a:t>Presenter</a:t>
            </a:r>
            <a:endParaRPr sz="4000"/>
          </a:p>
        </p:txBody>
      </p:sp>
      <p:sp>
        <p:nvSpPr>
          <p:cNvPr id="5" name="object 5"/>
          <p:cNvSpPr/>
          <p:nvPr/>
        </p:nvSpPr>
        <p:spPr>
          <a:xfrm>
            <a:off x="722376" y="3279647"/>
            <a:ext cx="10780395" cy="0"/>
          </a:xfrm>
          <a:custGeom>
            <a:avLst/>
            <a:gdLst/>
            <a:ahLst/>
            <a:cxnLst/>
            <a:rect l="l" t="t" r="r" b="b"/>
            <a:pathLst>
              <a:path w="10780395">
                <a:moveTo>
                  <a:pt x="0" y="0"/>
                </a:moveTo>
                <a:lnTo>
                  <a:pt x="10780268" y="0"/>
                </a:lnTo>
              </a:path>
            </a:pathLst>
          </a:custGeom>
          <a:ln w="6096">
            <a:solidFill>
              <a:srgbClr val="004790"/>
            </a:solidFill>
          </a:ln>
        </p:spPr>
        <p:txBody>
          <a:bodyPr wrap="square" lIns="0" tIns="0" rIns="0" bIns="0" rtlCol="0"/>
          <a:lstStyle/>
          <a:p>
            <a:endParaRPr/>
          </a:p>
        </p:txBody>
      </p:sp>
      <p:sp>
        <p:nvSpPr>
          <p:cNvPr id="6" name="object 6"/>
          <p:cNvSpPr txBox="1"/>
          <p:nvPr/>
        </p:nvSpPr>
        <p:spPr>
          <a:xfrm>
            <a:off x="1298194" y="3759877"/>
            <a:ext cx="1922145" cy="2758440"/>
          </a:xfrm>
          <a:prstGeom prst="rect">
            <a:avLst/>
          </a:prstGeom>
        </p:spPr>
        <p:txBody>
          <a:bodyPr vert="horz" wrap="square" lIns="0" tIns="111125" rIns="0" bIns="0" rtlCol="0">
            <a:spAutoFit/>
          </a:bodyPr>
          <a:lstStyle/>
          <a:p>
            <a:pPr marL="12700">
              <a:lnSpc>
                <a:spcPct val="100000"/>
              </a:lnSpc>
              <a:spcBef>
                <a:spcPts val="875"/>
              </a:spcBef>
            </a:pPr>
            <a:r>
              <a:rPr sz="2400" b="1" spc="-190" dirty="0">
                <a:solidFill>
                  <a:srgbClr val="692D5C"/>
                </a:solidFill>
                <a:latin typeface="Arial"/>
                <a:cs typeface="Arial"/>
              </a:rPr>
              <a:t>Projects</a:t>
            </a:r>
            <a:endParaRPr sz="2400">
              <a:latin typeface="Arial"/>
              <a:cs typeface="Arial"/>
            </a:endParaRPr>
          </a:p>
          <a:p>
            <a:pPr marL="12700" marR="5080">
              <a:lnSpc>
                <a:spcPct val="100000"/>
              </a:lnSpc>
              <a:spcBef>
                <a:spcPts val="580"/>
              </a:spcBef>
            </a:pPr>
            <a:r>
              <a:rPr sz="1800" spc="-85" dirty="0">
                <a:latin typeface="Arial"/>
                <a:cs typeface="Arial"/>
              </a:rPr>
              <a:t>Projects </a:t>
            </a:r>
            <a:r>
              <a:rPr sz="1800" spc="-55" dirty="0">
                <a:latin typeface="Arial"/>
                <a:cs typeface="Arial"/>
              </a:rPr>
              <a:t>which</a:t>
            </a:r>
            <a:r>
              <a:rPr sz="1800" spc="-155" dirty="0">
                <a:latin typeface="Arial"/>
                <a:cs typeface="Arial"/>
              </a:rPr>
              <a:t> </a:t>
            </a:r>
            <a:r>
              <a:rPr sz="1800" spc="-85" dirty="0">
                <a:latin typeface="Arial"/>
                <a:cs typeface="Arial"/>
              </a:rPr>
              <a:t>helps  </a:t>
            </a:r>
            <a:r>
              <a:rPr sz="1800" spc="-20" dirty="0">
                <a:latin typeface="Arial"/>
                <a:cs typeface="Arial"/>
              </a:rPr>
              <a:t>institutional </a:t>
            </a:r>
            <a:r>
              <a:rPr sz="1800" spc="-114" dirty="0">
                <a:latin typeface="Arial"/>
                <a:cs typeface="Arial"/>
              </a:rPr>
              <a:t>users  </a:t>
            </a:r>
            <a:r>
              <a:rPr sz="1800" spc="-70" dirty="0">
                <a:latin typeface="Arial"/>
                <a:cs typeface="Arial"/>
              </a:rPr>
              <a:t>develop </a:t>
            </a:r>
            <a:r>
              <a:rPr sz="1800" spc="-80" dirty="0">
                <a:latin typeface="Arial"/>
                <a:cs typeface="Arial"/>
              </a:rPr>
              <a:t>skills </a:t>
            </a:r>
            <a:r>
              <a:rPr sz="1800" spc="-25" dirty="0">
                <a:latin typeface="Arial"/>
                <a:cs typeface="Arial"/>
              </a:rPr>
              <a:t>in  </a:t>
            </a:r>
            <a:r>
              <a:rPr sz="1800" spc="-130" dirty="0">
                <a:latin typeface="Arial"/>
                <a:cs typeface="Arial"/>
              </a:rPr>
              <a:t>accessing </a:t>
            </a:r>
            <a:r>
              <a:rPr sz="1800" spc="-50" dirty="0">
                <a:latin typeface="Arial"/>
                <a:cs typeface="Arial"/>
              </a:rPr>
              <a:t>reliable  </a:t>
            </a:r>
            <a:r>
              <a:rPr sz="1800" spc="-30" dirty="0">
                <a:latin typeface="Arial"/>
                <a:cs typeface="Arial"/>
              </a:rPr>
              <a:t>information  </a:t>
            </a:r>
            <a:r>
              <a:rPr sz="1800" spc="-100" dirty="0">
                <a:latin typeface="Arial"/>
                <a:cs typeface="Arial"/>
              </a:rPr>
              <a:t>resources </a:t>
            </a:r>
            <a:r>
              <a:rPr sz="1800" spc="-85" dirty="0">
                <a:latin typeface="Arial"/>
                <a:cs typeface="Arial"/>
              </a:rPr>
              <a:t>and  </a:t>
            </a:r>
            <a:r>
              <a:rPr sz="1800" spc="-70" dirty="0">
                <a:latin typeface="Arial"/>
                <a:cs typeface="Arial"/>
              </a:rPr>
              <a:t>developing </a:t>
            </a:r>
            <a:r>
              <a:rPr sz="1800" spc="-35" dirty="0">
                <a:latin typeface="Arial"/>
                <a:cs typeface="Arial"/>
              </a:rPr>
              <a:t>quality  </a:t>
            </a:r>
            <a:r>
              <a:rPr sz="1800" spc="-95" dirty="0">
                <a:latin typeface="Arial"/>
                <a:cs typeface="Arial"/>
              </a:rPr>
              <a:t>research</a:t>
            </a:r>
            <a:endParaRPr sz="1800">
              <a:latin typeface="Arial"/>
              <a:cs typeface="Arial"/>
            </a:endParaRPr>
          </a:p>
        </p:txBody>
      </p:sp>
      <p:sp>
        <p:nvSpPr>
          <p:cNvPr id="7" name="object 7"/>
          <p:cNvSpPr/>
          <p:nvPr/>
        </p:nvSpPr>
        <p:spPr>
          <a:xfrm>
            <a:off x="120395" y="3736847"/>
            <a:ext cx="1435608" cy="1075944"/>
          </a:xfrm>
          <a:prstGeom prst="rect">
            <a:avLst/>
          </a:prstGeom>
          <a:blipFill>
            <a:blip r:embed="rId3" cstate="print"/>
            <a:stretch>
              <a:fillRect/>
            </a:stretch>
          </a:blipFill>
        </p:spPr>
        <p:txBody>
          <a:bodyPr wrap="square" lIns="0" tIns="0" rIns="0" bIns="0" rtlCol="0"/>
          <a:lstStyle/>
          <a:p>
            <a:endParaRPr/>
          </a:p>
        </p:txBody>
      </p:sp>
      <p:sp>
        <p:nvSpPr>
          <p:cNvPr id="8" name="object 8"/>
          <p:cNvSpPr txBox="1"/>
          <p:nvPr/>
        </p:nvSpPr>
        <p:spPr>
          <a:xfrm>
            <a:off x="5256657" y="3709670"/>
            <a:ext cx="1534160" cy="1221740"/>
          </a:xfrm>
          <a:prstGeom prst="rect">
            <a:avLst/>
          </a:prstGeom>
        </p:spPr>
        <p:txBody>
          <a:bodyPr vert="horz" wrap="square" lIns="0" tIns="173355" rIns="0" bIns="0" rtlCol="0">
            <a:spAutoFit/>
          </a:bodyPr>
          <a:lstStyle/>
          <a:p>
            <a:pPr marL="12700">
              <a:lnSpc>
                <a:spcPct val="100000"/>
              </a:lnSpc>
              <a:spcBef>
                <a:spcPts val="1365"/>
              </a:spcBef>
            </a:pPr>
            <a:r>
              <a:rPr sz="2400" b="1" spc="-215" dirty="0">
                <a:solidFill>
                  <a:srgbClr val="692D5C"/>
                </a:solidFill>
                <a:latin typeface="Arial"/>
                <a:cs typeface="Arial"/>
              </a:rPr>
              <a:t>Trainnings</a:t>
            </a:r>
            <a:endParaRPr sz="2400">
              <a:latin typeface="Arial"/>
              <a:cs typeface="Arial"/>
            </a:endParaRPr>
          </a:p>
          <a:p>
            <a:pPr marL="12700" marR="5080">
              <a:lnSpc>
                <a:spcPct val="100000"/>
              </a:lnSpc>
              <a:spcBef>
                <a:spcPts val="950"/>
              </a:spcBef>
            </a:pPr>
            <a:r>
              <a:rPr sz="1800" spc="-70" dirty="0">
                <a:latin typeface="Arial"/>
                <a:cs typeface="Arial"/>
              </a:rPr>
              <a:t>face-to-face</a:t>
            </a:r>
            <a:r>
              <a:rPr sz="1800" spc="-150" dirty="0">
                <a:latin typeface="Arial"/>
                <a:cs typeface="Arial"/>
              </a:rPr>
              <a:t> </a:t>
            </a:r>
            <a:r>
              <a:rPr sz="1800" spc="-85" dirty="0">
                <a:latin typeface="Arial"/>
                <a:cs typeface="Arial"/>
              </a:rPr>
              <a:t>and  </a:t>
            </a:r>
            <a:r>
              <a:rPr sz="1800" spc="-50" dirty="0">
                <a:latin typeface="Arial"/>
                <a:cs typeface="Arial"/>
              </a:rPr>
              <a:t>online</a:t>
            </a:r>
            <a:r>
              <a:rPr sz="1800" spc="-90" dirty="0">
                <a:latin typeface="Arial"/>
                <a:cs typeface="Arial"/>
              </a:rPr>
              <a:t> </a:t>
            </a:r>
            <a:r>
              <a:rPr sz="1800" spc="-40" dirty="0">
                <a:latin typeface="Arial"/>
                <a:cs typeface="Arial"/>
              </a:rPr>
              <a:t>training</a:t>
            </a:r>
            <a:endParaRPr sz="1800">
              <a:latin typeface="Arial"/>
              <a:cs typeface="Arial"/>
            </a:endParaRPr>
          </a:p>
        </p:txBody>
      </p:sp>
      <p:sp>
        <p:nvSpPr>
          <p:cNvPr id="9" name="object 9"/>
          <p:cNvSpPr txBox="1"/>
          <p:nvPr/>
        </p:nvSpPr>
        <p:spPr>
          <a:xfrm>
            <a:off x="5256657" y="5204866"/>
            <a:ext cx="1737360" cy="1221740"/>
          </a:xfrm>
          <a:prstGeom prst="rect">
            <a:avLst/>
          </a:prstGeom>
        </p:spPr>
        <p:txBody>
          <a:bodyPr vert="horz" wrap="square" lIns="0" tIns="173355" rIns="0" bIns="0" rtlCol="0">
            <a:spAutoFit/>
          </a:bodyPr>
          <a:lstStyle/>
          <a:p>
            <a:pPr marL="12700">
              <a:lnSpc>
                <a:spcPct val="100000"/>
              </a:lnSpc>
              <a:spcBef>
                <a:spcPts val="1365"/>
              </a:spcBef>
            </a:pPr>
            <a:r>
              <a:rPr sz="2400" b="1" spc="-185" dirty="0">
                <a:solidFill>
                  <a:srgbClr val="692D5C"/>
                </a:solidFill>
                <a:latin typeface="Arial"/>
                <a:cs typeface="Arial"/>
              </a:rPr>
              <a:t>Publisher</a:t>
            </a:r>
            <a:endParaRPr sz="2400">
              <a:latin typeface="Arial"/>
              <a:cs typeface="Arial"/>
            </a:endParaRPr>
          </a:p>
          <a:p>
            <a:pPr marL="12700" marR="5080">
              <a:lnSpc>
                <a:spcPct val="100000"/>
              </a:lnSpc>
              <a:spcBef>
                <a:spcPts val="950"/>
              </a:spcBef>
            </a:pPr>
            <a:r>
              <a:rPr sz="1800" spc="-70" dirty="0">
                <a:latin typeface="Arial"/>
                <a:cs typeface="Arial"/>
              </a:rPr>
              <a:t>Management</a:t>
            </a:r>
            <a:r>
              <a:rPr sz="1800" spc="-155" dirty="0">
                <a:latin typeface="Arial"/>
                <a:cs typeface="Arial"/>
              </a:rPr>
              <a:t> </a:t>
            </a:r>
            <a:r>
              <a:rPr sz="1800" spc="5" dirty="0">
                <a:latin typeface="Arial"/>
                <a:cs typeface="Arial"/>
              </a:rPr>
              <a:t>with  </a:t>
            </a:r>
            <a:r>
              <a:rPr sz="1800" spc="-75" dirty="0">
                <a:latin typeface="Arial"/>
                <a:cs typeface="Arial"/>
              </a:rPr>
              <a:t>publishers</a:t>
            </a:r>
            <a:endParaRPr sz="1800">
              <a:latin typeface="Arial"/>
              <a:cs typeface="Arial"/>
            </a:endParaRPr>
          </a:p>
        </p:txBody>
      </p:sp>
      <p:sp>
        <p:nvSpPr>
          <p:cNvPr id="10" name="object 10"/>
          <p:cNvSpPr txBox="1"/>
          <p:nvPr/>
        </p:nvSpPr>
        <p:spPr>
          <a:xfrm>
            <a:off x="8966961" y="3712717"/>
            <a:ext cx="2764155" cy="947419"/>
          </a:xfrm>
          <a:prstGeom prst="rect">
            <a:avLst/>
          </a:prstGeom>
        </p:spPr>
        <p:txBody>
          <a:bodyPr vert="horz" wrap="square" lIns="0" tIns="173355" rIns="0" bIns="0" rtlCol="0">
            <a:spAutoFit/>
          </a:bodyPr>
          <a:lstStyle/>
          <a:p>
            <a:pPr marL="12700">
              <a:lnSpc>
                <a:spcPct val="100000"/>
              </a:lnSpc>
              <a:spcBef>
                <a:spcPts val="1365"/>
              </a:spcBef>
            </a:pPr>
            <a:r>
              <a:rPr sz="2400" b="1" spc="-225" dirty="0">
                <a:solidFill>
                  <a:srgbClr val="692D5C"/>
                </a:solidFill>
                <a:latin typeface="Arial"/>
                <a:cs typeface="Arial"/>
              </a:rPr>
              <a:t>Services</a:t>
            </a:r>
            <a:endParaRPr sz="2400">
              <a:latin typeface="Arial"/>
              <a:cs typeface="Arial"/>
            </a:endParaRPr>
          </a:p>
          <a:p>
            <a:pPr marL="12700">
              <a:lnSpc>
                <a:spcPct val="100000"/>
              </a:lnSpc>
              <a:spcBef>
                <a:spcPts val="950"/>
              </a:spcBef>
            </a:pPr>
            <a:r>
              <a:rPr sz="1800" spc="-70" dirty="0">
                <a:latin typeface="Arial"/>
                <a:cs typeface="Arial"/>
              </a:rPr>
              <a:t>Development </a:t>
            </a:r>
            <a:r>
              <a:rPr sz="1800" spc="-5" dirty="0">
                <a:latin typeface="Arial"/>
                <a:cs typeface="Arial"/>
              </a:rPr>
              <a:t>of </a:t>
            </a:r>
            <a:r>
              <a:rPr sz="1800" spc="-65" dirty="0">
                <a:latin typeface="Arial"/>
                <a:cs typeface="Arial"/>
              </a:rPr>
              <a:t>new</a:t>
            </a:r>
            <a:r>
              <a:rPr sz="1800" spc="-240" dirty="0">
                <a:latin typeface="Arial"/>
                <a:cs typeface="Arial"/>
              </a:rPr>
              <a:t> </a:t>
            </a:r>
            <a:r>
              <a:rPr sz="1800" spc="-100" dirty="0">
                <a:latin typeface="Arial"/>
                <a:cs typeface="Arial"/>
              </a:rPr>
              <a:t>services</a:t>
            </a:r>
            <a:endParaRPr sz="1800">
              <a:latin typeface="Arial"/>
              <a:cs typeface="Arial"/>
            </a:endParaRPr>
          </a:p>
        </p:txBody>
      </p:sp>
      <p:sp>
        <p:nvSpPr>
          <p:cNvPr id="11" name="object 11"/>
          <p:cNvSpPr txBox="1"/>
          <p:nvPr/>
        </p:nvSpPr>
        <p:spPr>
          <a:xfrm>
            <a:off x="8966961" y="5063015"/>
            <a:ext cx="2651125" cy="1221740"/>
          </a:xfrm>
          <a:prstGeom prst="rect">
            <a:avLst/>
          </a:prstGeom>
        </p:spPr>
        <p:txBody>
          <a:bodyPr vert="horz" wrap="square" lIns="0" tIns="173355" rIns="0" bIns="0" rtlCol="0">
            <a:spAutoFit/>
          </a:bodyPr>
          <a:lstStyle/>
          <a:p>
            <a:pPr marL="12700">
              <a:lnSpc>
                <a:spcPct val="100000"/>
              </a:lnSpc>
              <a:spcBef>
                <a:spcPts val="1365"/>
              </a:spcBef>
            </a:pPr>
            <a:r>
              <a:rPr sz="2400" b="1" spc="-215" dirty="0">
                <a:solidFill>
                  <a:srgbClr val="692D5C"/>
                </a:solidFill>
                <a:latin typeface="Arial"/>
                <a:cs typeface="Arial"/>
              </a:rPr>
              <a:t>Teacher</a:t>
            </a:r>
            <a:endParaRPr sz="2400">
              <a:latin typeface="Arial"/>
              <a:cs typeface="Arial"/>
            </a:endParaRPr>
          </a:p>
          <a:p>
            <a:pPr marL="12700" marR="5080">
              <a:lnSpc>
                <a:spcPct val="100000"/>
              </a:lnSpc>
              <a:spcBef>
                <a:spcPts val="950"/>
              </a:spcBef>
            </a:pPr>
            <a:r>
              <a:rPr sz="1800" spc="-130" dirty="0">
                <a:latin typeface="Arial"/>
                <a:cs typeface="Arial"/>
              </a:rPr>
              <a:t>Teacher </a:t>
            </a:r>
            <a:r>
              <a:rPr sz="1800" spc="-5" dirty="0">
                <a:latin typeface="Arial"/>
                <a:cs typeface="Arial"/>
              </a:rPr>
              <a:t>of </a:t>
            </a:r>
            <a:r>
              <a:rPr sz="1800" spc="-35" dirty="0">
                <a:latin typeface="Arial"/>
                <a:cs typeface="Arial"/>
              </a:rPr>
              <a:t>Virtual</a:t>
            </a:r>
            <a:r>
              <a:rPr sz="1800" spc="-190" dirty="0">
                <a:latin typeface="Arial"/>
                <a:cs typeface="Arial"/>
              </a:rPr>
              <a:t> </a:t>
            </a:r>
            <a:r>
              <a:rPr sz="1800" spc="-60" dirty="0">
                <a:latin typeface="Arial"/>
                <a:cs typeface="Arial"/>
              </a:rPr>
              <a:t>University  </a:t>
            </a:r>
            <a:r>
              <a:rPr sz="1800" spc="-65" dirty="0">
                <a:latin typeface="Arial"/>
                <a:cs typeface="Arial"/>
              </a:rPr>
              <a:t>(Unitec)</a:t>
            </a:r>
            <a:endParaRPr sz="1800">
              <a:latin typeface="Arial"/>
              <a:cs typeface="Arial"/>
            </a:endParaRPr>
          </a:p>
        </p:txBody>
      </p:sp>
      <p:sp>
        <p:nvSpPr>
          <p:cNvPr id="12" name="object 12"/>
          <p:cNvSpPr/>
          <p:nvPr/>
        </p:nvSpPr>
        <p:spPr>
          <a:xfrm>
            <a:off x="4368006" y="3961098"/>
            <a:ext cx="767651" cy="781441"/>
          </a:xfrm>
          <a:prstGeom prst="rect">
            <a:avLst/>
          </a:prstGeom>
          <a:blipFill>
            <a:blip r:embed="rId4" cstate="print"/>
            <a:stretch>
              <a:fillRect/>
            </a:stretch>
          </a:blipFill>
        </p:spPr>
        <p:txBody>
          <a:bodyPr wrap="square" lIns="0" tIns="0" rIns="0" bIns="0" rtlCol="0"/>
          <a:lstStyle/>
          <a:p>
            <a:endParaRPr/>
          </a:p>
        </p:txBody>
      </p:sp>
      <p:sp>
        <p:nvSpPr>
          <p:cNvPr id="13" name="object 13"/>
          <p:cNvSpPr/>
          <p:nvPr/>
        </p:nvSpPr>
        <p:spPr>
          <a:xfrm>
            <a:off x="4372468" y="5347772"/>
            <a:ext cx="821259" cy="819823"/>
          </a:xfrm>
          <a:prstGeom prst="rect">
            <a:avLst/>
          </a:prstGeom>
          <a:blipFill>
            <a:blip r:embed="rId5" cstate="print"/>
            <a:stretch>
              <a:fillRect/>
            </a:stretch>
          </a:blipFill>
        </p:spPr>
        <p:txBody>
          <a:bodyPr wrap="square" lIns="0" tIns="0" rIns="0" bIns="0" rtlCol="0"/>
          <a:lstStyle/>
          <a:p>
            <a:endParaRPr/>
          </a:p>
        </p:txBody>
      </p:sp>
      <p:sp>
        <p:nvSpPr>
          <p:cNvPr id="14" name="object 14"/>
          <p:cNvSpPr/>
          <p:nvPr/>
        </p:nvSpPr>
        <p:spPr>
          <a:xfrm>
            <a:off x="8031480" y="3901440"/>
            <a:ext cx="768096" cy="769619"/>
          </a:xfrm>
          <a:prstGeom prst="rect">
            <a:avLst/>
          </a:prstGeom>
          <a:blipFill>
            <a:blip r:embed="rId6" cstate="print"/>
            <a:stretch>
              <a:fillRect/>
            </a:stretch>
          </a:blipFill>
        </p:spPr>
        <p:txBody>
          <a:bodyPr wrap="square" lIns="0" tIns="0" rIns="0" bIns="0" rtlCol="0"/>
          <a:lstStyle/>
          <a:p>
            <a:endParaRPr/>
          </a:p>
        </p:txBody>
      </p:sp>
      <p:sp>
        <p:nvSpPr>
          <p:cNvPr id="15" name="object 15"/>
          <p:cNvSpPr/>
          <p:nvPr/>
        </p:nvSpPr>
        <p:spPr>
          <a:xfrm>
            <a:off x="8031480" y="5350764"/>
            <a:ext cx="751331" cy="752856"/>
          </a:xfrm>
          <a:prstGeom prst="rect">
            <a:avLst/>
          </a:prstGeom>
          <a:blipFill>
            <a:blip r:embed="rId7"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2632160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92963" y="494233"/>
            <a:ext cx="10944860" cy="635000"/>
          </a:xfrm>
          <a:prstGeom prst="rect">
            <a:avLst/>
          </a:prstGeom>
        </p:spPr>
        <p:txBody>
          <a:bodyPr vert="horz" wrap="square" lIns="0" tIns="12065" rIns="0" bIns="0" rtlCol="0">
            <a:spAutoFit/>
          </a:bodyPr>
          <a:lstStyle/>
          <a:p>
            <a:pPr marL="12700">
              <a:lnSpc>
                <a:spcPct val="100000"/>
              </a:lnSpc>
              <a:spcBef>
                <a:spcPts val="95"/>
              </a:spcBef>
            </a:pPr>
            <a:r>
              <a:rPr sz="4000" spc="-5" dirty="0"/>
              <a:t>Center for Learning and Research</a:t>
            </a:r>
            <a:r>
              <a:rPr sz="4000" spc="70" dirty="0"/>
              <a:t> </a:t>
            </a:r>
            <a:r>
              <a:rPr sz="4000" spc="-10" dirty="0"/>
              <a:t>Resources</a:t>
            </a:r>
            <a:endParaRPr sz="4000"/>
          </a:p>
        </p:txBody>
      </p:sp>
      <p:sp>
        <p:nvSpPr>
          <p:cNvPr id="3" name="object 3"/>
          <p:cNvSpPr/>
          <p:nvPr/>
        </p:nvSpPr>
        <p:spPr>
          <a:xfrm>
            <a:off x="4104132" y="1549906"/>
            <a:ext cx="4558284" cy="5187696"/>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48173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3"/>
          <p:cNvSpPr txBox="1">
            <a:spLocks noGrp="1"/>
          </p:cNvSpPr>
          <p:nvPr>
            <p:ph type="title"/>
          </p:nvPr>
        </p:nvSpPr>
        <p:spPr>
          <a:xfrm>
            <a:off x="838200" y="536012"/>
            <a:ext cx="10515600" cy="83971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4000"/>
              <a:buFont typeface="Open Sans"/>
              <a:buNone/>
            </a:pPr>
            <a:r>
              <a:rPr lang="en-GB" dirty="0"/>
              <a:t>Requests for Zoom</a:t>
            </a:r>
            <a:endParaRPr dirty="0"/>
          </a:p>
        </p:txBody>
      </p:sp>
      <p:sp>
        <p:nvSpPr>
          <p:cNvPr id="72" name="Google Shape;72;p3"/>
          <p:cNvSpPr txBox="1">
            <a:spLocks noGrp="1"/>
          </p:cNvSpPr>
          <p:nvPr>
            <p:ph type="body" idx="1"/>
          </p:nvPr>
        </p:nvSpPr>
        <p:spPr>
          <a:xfrm>
            <a:off x="838199" y="1554480"/>
            <a:ext cx="11143593" cy="4938395"/>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3200"/>
              <a:buChar char="•"/>
            </a:pPr>
            <a:r>
              <a:rPr lang="en-GB" dirty="0">
                <a:solidFill>
                  <a:schemeClr val="dk1"/>
                </a:solidFill>
                <a:latin typeface="Open Sans"/>
                <a:ea typeface="Open Sans"/>
                <a:cs typeface="Open Sans"/>
                <a:sym typeface="Open Sans"/>
              </a:rPr>
              <a:t>Keep yourself muted (unless you presenting!)</a:t>
            </a:r>
            <a:br>
              <a:rPr lang="en-GB" dirty="0">
                <a:solidFill>
                  <a:schemeClr val="dk1"/>
                </a:solidFill>
                <a:latin typeface="Open Sans"/>
                <a:ea typeface="Open Sans"/>
                <a:cs typeface="Open Sans"/>
                <a:sym typeface="Open Sans"/>
              </a:rPr>
            </a:br>
            <a:endParaRPr sz="2400" dirty="0"/>
          </a:p>
          <a:p>
            <a:pPr marL="228600" lvl="0" indent="-228600" algn="l" rtl="0">
              <a:lnSpc>
                <a:spcPct val="90000"/>
              </a:lnSpc>
              <a:spcBef>
                <a:spcPts val="1000"/>
              </a:spcBef>
              <a:spcAft>
                <a:spcPts val="0"/>
              </a:spcAft>
              <a:buClr>
                <a:schemeClr val="dk1"/>
              </a:buClr>
              <a:buSzPts val="3200"/>
              <a:buChar char="•"/>
            </a:pPr>
            <a:r>
              <a:rPr lang="en-GB" dirty="0">
                <a:solidFill>
                  <a:schemeClr val="dk1"/>
                </a:solidFill>
                <a:latin typeface="Open Sans"/>
                <a:ea typeface="Open Sans"/>
                <a:cs typeface="Open Sans"/>
                <a:sym typeface="Open Sans"/>
              </a:rPr>
              <a:t>Turn off your video if you wander away or aren’t looking (or pretending to be) fascinated by the topics underway</a:t>
            </a:r>
            <a:br>
              <a:rPr lang="en-GB" dirty="0">
                <a:solidFill>
                  <a:schemeClr val="dk1"/>
                </a:solidFill>
                <a:latin typeface="Open Sans"/>
                <a:ea typeface="Open Sans"/>
                <a:cs typeface="Open Sans"/>
                <a:sym typeface="Open Sans"/>
              </a:rPr>
            </a:br>
            <a:endParaRPr sz="2400" dirty="0"/>
          </a:p>
          <a:p>
            <a:pPr marL="228600" lvl="0" indent="-228600" algn="l" rtl="0">
              <a:lnSpc>
                <a:spcPct val="90000"/>
              </a:lnSpc>
              <a:spcBef>
                <a:spcPts val="1000"/>
              </a:spcBef>
              <a:spcAft>
                <a:spcPts val="0"/>
              </a:spcAft>
              <a:buClr>
                <a:schemeClr val="dk1"/>
              </a:buClr>
              <a:buSzPts val="3200"/>
              <a:buChar char="•"/>
            </a:pPr>
            <a:r>
              <a:rPr lang="en-GB" dirty="0">
                <a:solidFill>
                  <a:schemeClr val="dk1"/>
                </a:solidFill>
                <a:latin typeface="Open Sans"/>
                <a:ea typeface="Open Sans"/>
                <a:cs typeface="Open Sans"/>
                <a:sym typeface="Open Sans"/>
              </a:rPr>
              <a:t>We’ll ask everyone to turn on their cameras (if possible) for a group photo before the break each day.</a:t>
            </a:r>
            <a:br>
              <a:rPr lang="en-GB" dirty="0">
                <a:solidFill>
                  <a:schemeClr val="dk1"/>
                </a:solidFill>
                <a:latin typeface="Open Sans"/>
                <a:ea typeface="Open Sans"/>
                <a:cs typeface="Open Sans"/>
                <a:sym typeface="Open Sans"/>
              </a:rPr>
            </a:br>
            <a:endParaRPr sz="2400" dirty="0"/>
          </a:p>
          <a:p>
            <a:pPr marL="228600" lvl="0" indent="-228600" algn="l" rtl="0">
              <a:lnSpc>
                <a:spcPct val="90000"/>
              </a:lnSpc>
              <a:spcBef>
                <a:spcPts val="1000"/>
              </a:spcBef>
              <a:spcAft>
                <a:spcPts val="0"/>
              </a:spcAft>
              <a:buClr>
                <a:schemeClr val="dk1"/>
              </a:buClr>
              <a:buSzPts val="3200"/>
              <a:buChar char="•"/>
            </a:pPr>
            <a:r>
              <a:rPr lang="en-GB" dirty="0">
                <a:solidFill>
                  <a:schemeClr val="dk1"/>
                </a:solidFill>
                <a:latin typeface="Open Sans"/>
                <a:ea typeface="Open Sans"/>
                <a:cs typeface="Open Sans"/>
                <a:sym typeface="Open Sans"/>
              </a:rPr>
              <a:t>Leave your Zoom session on during the break on 29</a:t>
            </a:r>
            <a:r>
              <a:rPr lang="en-GB" baseline="30000" dirty="0">
                <a:solidFill>
                  <a:schemeClr val="dk1"/>
                </a:solidFill>
                <a:latin typeface="Open Sans"/>
                <a:ea typeface="Open Sans"/>
                <a:cs typeface="Open Sans"/>
                <a:sym typeface="Open Sans"/>
              </a:rPr>
              <a:t>th</a:t>
            </a:r>
            <a:r>
              <a:rPr lang="en-GB" dirty="0">
                <a:solidFill>
                  <a:schemeClr val="dk1"/>
                </a:solidFill>
                <a:latin typeface="Open Sans"/>
                <a:ea typeface="Open Sans"/>
                <a:cs typeface="Open Sans"/>
                <a:sym typeface="Open Sans"/>
              </a:rPr>
              <a:t> to help the Zoom hosts get you into the right breakout session.</a:t>
            </a:r>
            <a:br>
              <a:rPr lang="en-GB" dirty="0">
                <a:solidFill>
                  <a:schemeClr val="dk1"/>
                </a:solidFill>
                <a:latin typeface="Open Sans"/>
                <a:ea typeface="Open Sans"/>
                <a:cs typeface="Open Sans"/>
                <a:sym typeface="Open Sans"/>
              </a:rPr>
            </a:br>
            <a:endParaRPr sz="2400" dirty="0"/>
          </a:p>
          <a:p>
            <a:pPr marL="228600" lvl="0" indent="-228600" algn="l" rtl="0">
              <a:lnSpc>
                <a:spcPct val="90000"/>
              </a:lnSpc>
              <a:spcBef>
                <a:spcPts val="1000"/>
              </a:spcBef>
              <a:spcAft>
                <a:spcPts val="0"/>
              </a:spcAft>
              <a:buClr>
                <a:schemeClr val="dk1"/>
              </a:buClr>
              <a:buSzPts val="3200"/>
              <a:buChar char="•"/>
            </a:pPr>
            <a:r>
              <a:rPr lang="en-GB" dirty="0">
                <a:solidFill>
                  <a:schemeClr val="dk1"/>
                </a:solidFill>
                <a:latin typeface="Open Sans"/>
                <a:ea typeface="Open Sans"/>
                <a:cs typeface="Open Sans"/>
                <a:sym typeface="Open Sans"/>
              </a:rPr>
              <a:t>Don’t use Zoom chat – put your comments in the relevant </a:t>
            </a:r>
            <a:r>
              <a:rPr lang="en-GB" dirty="0" err="1">
                <a:solidFill>
                  <a:schemeClr val="dk1"/>
                </a:solidFill>
                <a:latin typeface="Open Sans"/>
                <a:ea typeface="Open Sans"/>
                <a:cs typeface="Open Sans"/>
                <a:sym typeface="Open Sans"/>
              </a:rPr>
              <a:t>Slido</a:t>
            </a:r>
            <a:r>
              <a:rPr lang="en-GB" dirty="0">
                <a:solidFill>
                  <a:schemeClr val="dk1"/>
                </a:solidFill>
                <a:latin typeface="Open Sans"/>
                <a:ea typeface="Open Sans"/>
                <a:cs typeface="Open Sans"/>
                <a:sym typeface="Open Sans"/>
              </a:rPr>
              <a:t> topic element.</a:t>
            </a:r>
            <a:endParaRPr dirty="0">
              <a:solidFill>
                <a:schemeClr val="dk1"/>
              </a:solidFill>
              <a:latin typeface="Open Sans"/>
              <a:ea typeface="Open Sans"/>
              <a:cs typeface="Open Sans"/>
              <a:sym typeface="Open Sans"/>
            </a:endParaRPr>
          </a:p>
          <a:p>
            <a:pPr marL="0" lvl="0" indent="0" algn="l" rtl="0">
              <a:lnSpc>
                <a:spcPct val="90000"/>
              </a:lnSpc>
              <a:spcBef>
                <a:spcPts val="1000"/>
              </a:spcBef>
              <a:spcAft>
                <a:spcPts val="0"/>
              </a:spcAft>
              <a:buClr>
                <a:schemeClr val="dk2"/>
              </a:buClr>
              <a:buSzPts val="3200"/>
              <a:buNone/>
            </a:pPr>
            <a:endParaRPr dirty="0"/>
          </a:p>
        </p:txBody>
      </p:sp>
      <p:sp>
        <p:nvSpPr>
          <p:cNvPr id="73" name="Google Shape;73;p3"/>
          <p:cNvSpPr txBox="1"/>
          <p:nvPr/>
        </p:nvSpPr>
        <p:spPr>
          <a:xfrm>
            <a:off x="9446161" y="365125"/>
            <a:ext cx="430137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dirty="0" err="1">
                <a:solidFill>
                  <a:schemeClr val="dk1"/>
                </a:solidFill>
                <a:latin typeface="Open Sans"/>
                <a:ea typeface="Open Sans"/>
                <a:cs typeface="Open Sans"/>
                <a:sym typeface="Open Sans"/>
              </a:rPr>
              <a:t>slido.com</a:t>
            </a:r>
            <a:r>
              <a:rPr lang="en-GB" sz="2000" dirty="0">
                <a:solidFill>
                  <a:schemeClr val="dk1"/>
                </a:solidFill>
                <a:latin typeface="Open Sans"/>
                <a:ea typeface="Open Sans"/>
                <a:cs typeface="Open Sans"/>
                <a:sym typeface="Open Sans"/>
              </a:rPr>
              <a:t> and Event #R4LvGPM2020</a:t>
            </a:r>
            <a:endParaRPr sz="2000" dirty="0">
              <a:solidFill>
                <a:schemeClr val="dk1"/>
              </a:solidFill>
              <a:latin typeface="Open Sans"/>
              <a:ea typeface="Open Sans"/>
              <a:cs typeface="Open Sans"/>
              <a:sym typeface="Open Sans"/>
            </a:endParaRPr>
          </a:p>
        </p:txBody>
      </p:sp>
    </p:spTree>
    <p:extLst>
      <p:ext uri="{BB962C8B-B14F-4D97-AF65-F5344CB8AC3E}">
        <p14:creationId xmlns:p14="http://schemas.microsoft.com/office/powerpoint/2010/main" val="11105939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508253"/>
            <a:ext cx="10132695" cy="513715"/>
          </a:xfrm>
          <a:prstGeom prst="rect">
            <a:avLst/>
          </a:prstGeom>
        </p:spPr>
        <p:txBody>
          <a:bodyPr vert="horz" wrap="square" lIns="0" tIns="13335" rIns="0" bIns="0" rtlCol="0">
            <a:spAutoFit/>
          </a:bodyPr>
          <a:lstStyle/>
          <a:p>
            <a:pPr marL="12700">
              <a:lnSpc>
                <a:spcPct val="100000"/>
              </a:lnSpc>
              <a:spcBef>
                <a:spcPts val="105"/>
              </a:spcBef>
            </a:pPr>
            <a:r>
              <a:rPr sz="3200" dirty="0"/>
              <a:t>CRAI (Center for Learning and </a:t>
            </a:r>
            <a:r>
              <a:rPr sz="3200" spc="-5" dirty="0"/>
              <a:t>Research</a:t>
            </a:r>
            <a:r>
              <a:rPr sz="3200" spc="-125" dirty="0"/>
              <a:t> </a:t>
            </a:r>
            <a:r>
              <a:rPr sz="3200" spc="-5" dirty="0"/>
              <a:t>Resources)</a:t>
            </a:r>
            <a:endParaRPr sz="3200"/>
          </a:p>
        </p:txBody>
      </p:sp>
      <p:sp>
        <p:nvSpPr>
          <p:cNvPr id="3" name="object 3"/>
          <p:cNvSpPr/>
          <p:nvPr/>
        </p:nvSpPr>
        <p:spPr>
          <a:xfrm>
            <a:off x="0" y="1277109"/>
            <a:ext cx="5449821" cy="5580886"/>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8525284" y="6118973"/>
            <a:ext cx="1412562" cy="473850"/>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5823330" y="1547240"/>
            <a:ext cx="5358765" cy="3827779"/>
          </a:xfrm>
          <a:prstGeom prst="rect">
            <a:avLst/>
          </a:prstGeom>
        </p:spPr>
        <p:txBody>
          <a:bodyPr vert="horz" wrap="square" lIns="0" tIns="12700" rIns="0" bIns="0" rtlCol="0">
            <a:spAutoFit/>
          </a:bodyPr>
          <a:lstStyle/>
          <a:p>
            <a:pPr marL="12700" marR="287655" algn="ctr">
              <a:lnSpc>
                <a:spcPct val="100000"/>
              </a:lnSpc>
              <a:spcBef>
                <a:spcPts val="100"/>
              </a:spcBef>
            </a:pPr>
            <a:r>
              <a:rPr sz="2400" spc="-5" dirty="0">
                <a:solidFill>
                  <a:srgbClr val="03979E"/>
                </a:solidFill>
                <a:latin typeface="Arial"/>
                <a:cs typeface="Arial"/>
              </a:rPr>
              <a:t>The main objective </a:t>
            </a:r>
            <a:r>
              <a:rPr sz="2400" dirty="0">
                <a:solidFill>
                  <a:srgbClr val="03979E"/>
                </a:solidFill>
                <a:latin typeface="Arial"/>
                <a:cs typeface="Arial"/>
              </a:rPr>
              <a:t>of the </a:t>
            </a:r>
            <a:r>
              <a:rPr sz="2400" spc="-5" dirty="0">
                <a:solidFill>
                  <a:srgbClr val="03979E"/>
                </a:solidFill>
                <a:latin typeface="Arial"/>
                <a:cs typeface="Arial"/>
              </a:rPr>
              <a:t>Center is </a:t>
            </a:r>
            <a:r>
              <a:rPr sz="2400" dirty="0">
                <a:solidFill>
                  <a:srgbClr val="03979E"/>
                </a:solidFill>
                <a:latin typeface="Arial"/>
                <a:cs typeface="Arial"/>
              </a:rPr>
              <a:t>to  </a:t>
            </a:r>
            <a:r>
              <a:rPr sz="2400" spc="-5" dirty="0">
                <a:solidFill>
                  <a:srgbClr val="03979E"/>
                </a:solidFill>
                <a:latin typeface="Arial"/>
                <a:cs typeface="Arial"/>
              </a:rPr>
              <a:t>facilitate </a:t>
            </a:r>
            <a:r>
              <a:rPr sz="2400" dirty="0">
                <a:solidFill>
                  <a:srgbClr val="03979E"/>
                </a:solidFill>
                <a:latin typeface="Arial"/>
                <a:cs typeface="Arial"/>
              </a:rPr>
              <a:t>access to </a:t>
            </a:r>
            <a:r>
              <a:rPr sz="2400" spc="-5" dirty="0">
                <a:solidFill>
                  <a:srgbClr val="03979E"/>
                </a:solidFill>
                <a:latin typeface="Arial"/>
                <a:cs typeface="Arial"/>
              </a:rPr>
              <a:t>information by </a:t>
            </a:r>
            <a:r>
              <a:rPr sz="2400" dirty="0">
                <a:solidFill>
                  <a:srgbClr val="03979E"/>
                </a:solidFill>
                <a:latin typeface="Arial"/>
                <a:cs typeface="Arial"/>
              </a:rPr>
              <a:t>the  </a:t>
            </a:r>
            <a:r>
              <a:rPr sz="2400" spc="-5" dirty="0">
                <a:solidFill>
                  <a:srgbClr val="03979E"/>
                </a:solidFill>
                <a:latin typeface="Arial"/>
                <a:cs typeface="Arial"/>
              </a:rPr>
              <a:t>university</a:t>
            </a:r>
            <a:r>
              <a:rPr sz="2400" spc="15" dirty="0">
                <a:solidFill>
                  <a:srgbClr val="03979E"/>
                </a:solidFill>
                <a:latin typeface="Arial"/>
                <a:cs typeface="Arial"/>
              </a:rPr>
              <a:t> </a:t>
            </a:r>
            <a:r>
              <a:rPr sz="2400" spc="-5" dirty="0">
                <a:solidFill>
                  <a:srgbClr val="03979E"/>
                </a:solidFill>
                <a:latin typeface="Arial"/>
                <a:cs typeface="Arial"/>
              </a:rPr>
              <a:t>community</a:t>
            </a:r>
            <a:endParaRPr sz="2400">
              <a:latin typeface="Arial"/>
              <a:cs typeface="Arial"/>
            </a:endParaRPr>
          </a:p>
          <a:p>
            <a:pPr>
              <a:lnSpc>
                <a:spcPct val="100000"/>
              </a:lnSpc>
              <a:spcBef>
                <a:spcPts val="35"/>
              </a:spcBef>
            </a:pPr>
            <a:endParaRPr sz="2100">
              <a:latin typeface="Arial"/>
              <a:cs typeface="Arial"/>
            </a:endParaRPr>
          </a:p>
          <a:p>
            <a:pPr marL="464820" indent="-229235">
              <a:lnSpc>
                <a:spcPct val="100000"/>
              </a:lnSpc>
              <a:buChar char="•"/>
              <a:tabLst>
                <a:tab pos="465455" algn="l"/>
              </a:tabLst>
            </a:pPr>
            <a:r>
              <a:rPr sz="2400" spc="-5" dirty="0">
                <a:solidFill>
                  <a:srgbClr val="44536A"/>
                </a:solidFill>
                <a:latin typeface="Arial"/>
                <a:cs typeface="Arial"/>
              </a:rPr>
              <a:t>8 Libraries around</a:t>
            </a:r>
            <a:r>
              <a:rPr sz="2400" spc="40" dirty="0">
                <a:solidFill>
                  <a:srgbClr val="44536A"/>
                </a:solidFill>
                <a:latin typeface="Arial"/>
                <a:cs typeface="Arial"/>
              </a:rPr>
              <a:t> </a:t>
            </a:r>
            <a:r>
              <a:rPr sz="2400" spc="-5" dirty="0">
                <a:solidFill>
                  <a:srgbClr val="44536A"/>
                </a:solidFill>
                <a:latin typeface="Arial"/>
                <a:cs typeface="Arial"/>
              </a:rPr>
              <a:t>Honduras</a:t>
            </a:r>
            <a:endParaRPr sz="2400">
              <a:latin typeface="Arial"/>
              <a:cs typeface="Arial"/>
            </a:endParaRPr>
          </a:p>
          <a:p>
            <a:pPr marL="464820" marR="300990" indent="-228600">
              <a:lnSpc>
                <a:spcPts val="2590"/>
              </a:lnSpc>
              <a:spcBef>
                <a:spcPts val="1040"/>
              </a:spcBef>
              <a:buChar char="•"/>
              <a:tabLst>
                <a:tab pos="465455" algn="l"/>
              </a:tabLst>
            </a:pPr>
            <a:r>
              <a:rPr sz="2400" dirty="0">
                <a:solidFill>
                  <a:srgbClr val="44536A"/>
                </a:solidFill>
                <a:latin typeface="Arial"/>
                <a:cs typeface="Arial"/>
              </a:rPr>
              <a:t>&gt; </a:t>
            </a:r>
            <a:r>
              <a:rPr sz="2400" spc="-5" dirty="0">
                <a:solidFill>
                  <a:srgbClr val="44536A"/>
                </a:solidFill>
                <a:latin typeface="Arial"/>
                <a:cs typeface="Arial"/>
              </a:rPr>
              <a:t>20,000 books, </a:t>
            </a:r>
            <a:r>
              <a:rPr sz="2400" dirty="0">
                <a:solidFill>
                  <a:srgbClr val="44536A"/>
                </a:solidFill>
                <a:latin typeface="Arial"/>
                <a:cs typeface="Arial"/>
              </a:rPr>
              <a:t>theses </a:t>
            </a:r>
            <a:r>
              <a:rPr sz="2400" spc="-5" dirty="0">
                <a:solidFill>
                  <a:srgbClr val="44536A"/>
                </a:solidFill>
                <a:latin typeface="Arial"/>
                <a:cs typeface="Arial"/>
              </a:rPr>
              <a:t>and some  databases</a:t>
            </a:r>
            <a:endParaRPr sz="2400">
              <a:latin typeface="Arial"/>
              <a:cs typeface="Arial"/>
            </a:endParaRPr>
          </a:p>
          <a:p>
            <a:pPr marL="464820" marR="5080" indent="-228600">
              <a:lnSpc>
                <a:spcPts val="2590"/>
              </a:lnSpc>
              <a:spcBef>
                <a:spcPts val="1000"/>
              </a:spcBef>
              <a:buChar char="•"/>
              <a:tabLst>
                <a:tab pos="465455" algn="l"/>
              </a:tabLst>
            </a:pPr>
            <a:r>
              <a:rPr sz="2400" spc="-70" dirty="0">
                <a:solidFill>
                  <a:srgbClr val="44536A"/>
                </a:solidFill>
                <a:latin typeface="Arial"/>
                <a:cs typeface="Arial"/>
              </a:rPr>
              <a:t>Team </a:t>
            </a:r>
            <a:r>
              <a:rPr sz="2400" dirty="0">
                <a:solidFill>
                  <a:srgbClr val="44536A"/>
                </a:solidFill>
                <a:latin typeface="Arial"/>
                <a:cs typeface="Arial"/>
              </a:rPr>
              <a:t>of </a:t>
            </a:r>
            <a:r>
              <a:rPr sz="2400" spc="-5" dirty="0">
                <a:solidFill>
                  <a:srgbClr val="44536A"/>
                </a:solidFill>
                <a:latin typeface="Arial"/>
                <a:cs typeface="Arial"/>
              </a:rPr>
              <a:t>28 people working in library  in </a:t>
            </a:r>
            <a:r>
              <a:rPr sz="2400" dirty="0">
                <a:solidFill>
                  <a:srgbClr val="44536A"/>
                </a:solidFill>
                <a:latin typeface="Arial"/>
                <a:cs typeface="Arial"/>
              </a:rPr>
              <a:t>front </a:t>
            </a:r>
            <a:r>
              <a:rPr sz="2400" spc="-5" dirty="0">
                <a:solidFill>
                  <a:srgbClr val="44536A"/>
                </a:solidFill>
                <a:latin typeface="Arial"/>
                <a:cs typeface="Arial"/>
              </a:rPr>
              <a:t>y back</a:t>
            </a:r>
            <a:r>
              <a:rPr sz="2400" spc="-20" dirty="0">
                <a:solidFill>
                  <a:srgbClr val="44536A"/>
                </a:solidFill>
                <a:latin typeface="Arial"/>
                <a:cs typeface="Arial"/>
              </a:rPr>
              <a:t> </a:t>
            </a:r>
            <a:r>
              <a:rPr sz="2400" spc="-10" dirty="0">
                <a:solidFill>
                  <a:srgbClr val="44536A"/>
                </a:solidFill>
                <a:latin typeface="Arial"/>
                <a:cs typeface="Arial"/>
              </a:rPr>
              <a:t>office</a:t>
            </a:r>
            <a:endParaRPr sz="2400">
              <a:latin typeface="Arial"/>
              <a:cs typeface="Arial"/>
            </a:endParaRPr>
          </a:p>
          <a:p>
            <a:pPr marL="464820" indent="-229235">
              <a:lnSpc>
                <a:spcPct val="100000"/>
              </a:lnSpc>
              <a:spcBef>
                <a:spcPts val="685"/>
              </a:spcBef>
              <a:buChar char="•"/>
              <a:tabLst>
                <a:tab pos="465455" algn="l"/>
              </a:tabLst>
            </a:pPr>
            <a:r>
              <a:rPr sz="2400" spc="-5" dirty="0">
                <a:solidFill>
                  <a:srgbClr val="44536A"/>
                </a:solidFill>
                <a:latin typeface="Arial"/>
                <a:cs typeface="Arial"/>
              </a:rPr>
              <a:t>Information</a:t>
            </a:r>
            <a:r>
              <a:rPr sz="2400" spc="-15" dirty="0">
                <a:solidFill>
                  <a:srgbClr val="44536A"/>
                </a:solidFill>
                <a:latin typeface="Arial"/>
                <a:cs typeface="Arial"/>
              </a:rPr>
              <a:t> </a:t>
            </a:r>
            <a:r>
              <a:rPr sz="2400" spc="-5" dirty="0">
                <a:solidFill>
                  <a:srgbClr val="44536A"/>
                </a:solidFill>
                <a:latin typeface="Arial"/>
                <a:cs typeface="Arial"/>
              </a:rPr>
              <a:t>literacy</a:t>
            </a:r>
            <a:endParaRPr sz="2400">
              <a:latin typeface="Arial"/>
              <a:cs typeface="Arial"/>
            </a:endParaRPr>
          </a:p>
        </p:txBody>
      </p:sp>
      <p:sp>
        <p:nvSpPr>
          <p:cNvPr id="6" name="object 6"/>
          <p:cNvSpPr/>
          <p:nvPr/>
        </p:nvSpPr>
        <p:spPr>
          <a:xfrm>
            <a:off x="838200" y="1277111"/>
            <a:ext cx="10780395" cy="0"/>
          </a:xfrm>
          <a:custGeom>
            <a:avLst/>
            <a:gdLst/>
            <a:ahLst/>
            <a:cxnLst/>
            <a:rect l="l" t="t" r="r" b="b"/>
            <a:pathLst>
              <a:path w="10780395">
                <a:moveTo>
                  <a:pt x="0" y="0"/>
                </a:moveTo>
                <a:lnTo>
                  <a:pt x="10780268" y="0"/>
                </a:lnTo>
              </a:path>
            </a:pathLst>
          </a:custGeom>
          <a:ln w="6096">
            <a:solidFill>
              <a:srgbClr val="004790"/>
            </a:solidFill>
          </a:ln>
        </p:spPr>
        <p:txBody>
          <a:bodyPr wrap="square" lIns="0" tIns="0" rIns="0" bIns="0" rtlCol="0"/>
          <a:lstStyle/>
          <a:p>
            <a:endParaRPr/>
          </a:p>
        </p:txBody>
      </p:sp>
      <p:sp>
        <p:nvSpPr>
          <p:cNvPr id="7" name="object 7"/>
          <p:cNvSpPr/>
          <p:nvPr/>
        </p:nvSpPr>
        <p:spPr>
          <a:xfrm>
            <a:off x="5727191" y="2801111"/>
            <a:ext cx="5859780" cy="1270"/>
          </a:xfrm>
          <a:custGeom>
            <a:avLst/>
            <a:gdLst/>
            <a:ahLst/>
            <a:cxnLst/>
            <a:rect l="l" t="t" r="r" b="b"/>
            <a:pathLst>
              <a:path w="5859780" h="1269">
                <a:moveTo>
                  <a:pt x="0" y="0"/>
                </a:moveTo>
                <a:lnTo>
                  <a:pt x="5859399" y="1015"/>
                </a:lnTo>
              </a:path>
            </a:pathLst>
          </a:custGeom>
          <a:ln w="6096">
            <a:solidFill>
              <a:srgbClr val="004790"/>
            </a:solidFill>
          </a:ln>
        </p:spPr>
        <p:txBody>
          <a:bodyPr wrap="square" lIns="0" tIns="0" rIns="0" bIns="0" rtlCol="0"/>
          <a:lstStyle/>
          <a:p>
            <a:endParaRPr/>
          </a:p>
        </p:txBody>
      </p:sp>
    </p:spTree>
    <p:extLst>
      <p:ext uri="{BB962C8B-B14F-4D97-AF65-F5344CB8AC3E}">
        <p14:creationId xmlns:p14="http://schemas.microsoft.com/office/powerpoint/2010/main" val="1454044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494233"/>
            <a:ext cx="2282825" cy="635000"/>
          </a:xfrm>
          <a:prstGeom prst="rect">
            <a:avLst/>
          </a:prstGeom>
        </p:spPr>
        <p:txBody>
          <a:bodyPr vert="horz" wrap="square" lIns="0" tIns="12065" rIns="0" bIns="0" rtlCol="0">
            <a:spAutoFit/>
          </a:bodyPr>
          <a:lstStyle/>
          <a:p>
            <a:pPr marL="12700">
              <a:lnSpc>
                <a:spcPct val="100000"/>
              </a:lnSpc>
              <a:spcBef>
                <a:spcPts val="95"/>
              </a:spcBef>
            </a:pPr>
            <a:r>
              <a:rPr sz="4000" spc="-5" dirty="0"/>
              <a:t>Activities</a:t>
            </a:r>
            <a:endParaRPr sz="4000"/>
          </a:p>
        </p:txBody>
      </p:sp>
      <p:sp>
        <p:nvSpPr>
          <p:cNvPr id="3" name="object 3"/>
          <p:cNvSpPr/>
          <p:nvPr/>
        </p:nvSpPr>
        <p:spPr>
          <a:xfrm>
            <a:off x="341375" y="1559052"/>
            <a:ext cx="6091428" cy="4280916"/>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6656831" y="2055876"/>
            <a:ext cx="5320283" cy="3142488"/>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8525284" y="6118973"/>
            <a:ext cx="1412562" cy="473850"/>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9280101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126980" y="6013703"/>
            <a:ext cx="1804416" cy="56692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0"/>
            <a:ext cx="12192000" cy="399415"/>
          </a:xfrm>
          <a:custGeom>
            <a:avLst/>
            <a:gdLst/>
            <a:ahLst/>
            <a:cxnLst/>
            <a:rect l="l" t="t" r="r" b="b"/>
            <a:pathLst>
              <a:path w="12192000" h="399415">
                <a:moveTo>
                  <a:pt x="0" y="399288"/>
                </a:moveTo>
                <a:lnTo>
                  <a:pt x="12192000" y="399288"/>
                </a:lnTo>
                <a:lnTo>
                  <a:pt x="12192000" y="0"/>
                </a:lnTo>
                <a:lnTo>
                  <a:pt x="0" y="0"/>
                </a:lnTo>
                <a:lnTo>
                  <a:pt x="0" y="399288"/>
                </a:lnTo>
                <a:close/>
              </a:path>
            </a:pathLst>
          </a:custGeom>
          <a:solidFill>
            <a:srgbClr val="E4E4E4"/>
          </a:solidFill>
        </p:spPr>
        <p:txBody>
          <a:bodyPr wrap="square" lIns="0" tIns="0" rIns="0" bIns="0" rtlCol="0"/>
          <a:lstStyle/>
          <a:p>
            <a:endParaRPr/>
          </a:p>
        </p:txBody>
      </p:sp>
      <p:sp>
        <p:nvSpPr>
          <p:cNvPr id="4" name="object 4"/>
          <p:cNvSpPr/>
          <p:nvPr/>
        </p:nvSpPr>
        <p:spPr>
          <a:xfrm>
            <a:off x="940308" y="1299972"/>
            <a:ext cx="2269236" cy="7620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557783" y="818388"/>
            <a:ext cx="11151108" cy="4981956"/>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8525284" y="6118973"/>
            <a:ext cx="1412562" cy="473850"/>
          </a:xfrm>
          <a:prstGeom prst="rect">
            <a:avLst/>
          </a:prstGeom>
          <a:blipFill>
            <a:blip r:embed="rId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3617722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494233"/>
            <a:ext cx="3613150" cy="635000"/>
          </a:xfrm>
          <a:prstGeom prst="rect">
            <a:avLst/>
          </a:prstGeom>
        </p:spPr>
        <p:txBody>
          <a:bodyPr vert="horz" wrap="square" lIns="0" tIns="12065" rIns="0" bIns="0" rtlCol="0">
            <a:spAutoFit/>
          </a:bodyPr>
          <a:lstStyle/>
          <a:p>
            <a:pPr marL="12700">
              <a:lnSpc>
                <a:spcPct val="100000"/>
              </a:lnSpc>
              <a:spcBef>
                <a:spcPts val="95"/>
              </a:spcBef>
            </a:pPr>
            <a:r>
              <a:rPr sz="4000" spc="-5" dirty="0"/>
              <a:t>Where we</a:t>
            </a:r>
            <a:r>
              <a:rPr sz="4000" spc="-35" dirty="0"/>
              <a:t> </a:t>
            </a:r>
            <a:r>
              <a:rPr sz="4000" spc="-5" dirty="0"/>
              <a:t>are?</a:t>
            </a:r>
            <a:endParaRPr sz="4000"/>
          </a:p>
        </p:txBody>
      </p:sp>
      <p:sp>
        <p:nvSpPr>
          <p:cNvPr id="3" name="object 3"/>
          <p:cNvSpPr/>
          <p:nvPr/>
        </p:nvSpPr>
        <p:spPr>
          <a:xfrm>
            <a:off x="1694688" y="1496567"/>
            <a:ext cx="4666488" cy="5096256"/>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36434" y="1896821"/>
            <a:ext cx="4178300" cy="2465705"/>
          </a:xfrm>
          <a:prstGeom prst="rect">
            <a:avLst/>
          </a:prstGeom>
        </p:spPr>
        <p:txBody>
          <a:bodyPr vert="horz" wrap="square" lIns="0" tIns="13335" rIns="0" bIns="0" rtlCol="0">
            <a:spAutoFit/>
          </a:bodyPr>
          <a:lstStyle/>
          <a:p>
            <a:pPr marL="12700" marR="5080">
              <a:lnSpc>
                <a:spcPct val="100000"/>
              </a:lnSpc>
              <a:spcBef>
                <a:spcPts val="105"/>
              </a:spcBef>
            </a:pPr>
            <a:r>
              <a:rPr sz="3200" spc="-5" dirty="0">
                <a:latin typeface="Arial"/>
                <a:cs typeface="Arial"/>
              </a:rPr>
              <a:t>Honduras 2020  population </a:t>
            </a:r>
            <a:r>
              <a:rPr sz="3200" dirty="0">
                <a:latin typeface="Arial"/>
                <a:cs typeface="Arial"/>
              </a:rPr>
              <a:t>is</a:t>
            </a:r>
            <a:r>
              <a:rPr sz="3200" spc="-50" dirty="0">
                <a:latin typeface="Arial"/>
                <a:cs typeface="Arial"/>
              </a:rPr>
              <a:t> </a:t>
            </a:r>
            <a:r>
              <a:rPr sz="3200" spc="-5" dirty="0">
                <a:latin typeface="Arial"/>
                <a:cs typeface="Arial"/>
              </a:rPr>
              <a:t>estimated  </a:t>
            </a:r>
            <a:r>
              <a:rPr sz="3200" dirty="0">
                <a:latin typeface="Arial"/>
                <a:cs typeface="Arial"/>
              </a:rPr>
              <a:t>at </a:t>
            </a:r>
            <a:r>
              <a:rPr sz="3200" spc="-5" dirty="0">
                <a:latin typeface="Arial"/>
                <a:cs typeface="Arial"/>
              </a:rPr>
              <a:t>9,904,607 people </a:t>
            </a:r>
            <a:r>
              <a:rPr sz="3200" dirty="0">
                <a:latin typeface="Arial"/>
                <a:cs typeface="Arial"/>
              </a:rPr>
              <a:t>at  </a:t>
            </a:r>
            <a:r>
              <a:rPr sz="3200" spc="-5" dirty="0">
                <a:latin typeface="Arial"/>
                <a:cs typeface="Arial"/>
              </a:rPr>
              <a:t>mid </a:t>
            </a:r>
            <a:r>
              <a:rPr sz="3200" dirty="0">
                <a:latin typeface="Arial"/>
                <a:cs typeface="Arial"/>
              </a:rPr>
              <a:t>year according to  </a:t>
            </a:r>
            <a:r>
              <a:rPr sz="3200" spc="-5" dirty="0">
                <a:latin typeface="Arial"/>
                <a:cs typeface="Arial"/>
              </a:rPr>
              <a:t>United Nations</a:t>
            </a:r>
            <a:r>
              <a:rPr sz="3200" spc="-30" dirty="0">
                <a:latin typeface="Arial"/>
                <a:cs typeface="Arial"/>
              </a:rPr>
              <a:t> </a:t>
            </a:r>
            <a:r>
              <a:rPr sz="3200" spc="-5" dirty="0">
                <a:latin typeface="Arial"/>
                <a:cs typeface="Arial"/>
              </a:rPr>
              <a:t>data</a:t>
            </a:r>
            <a:endParaRPr sz="3200">
              <a:latin typeface="Arial"/>
              <a:cs typeface="Arial"/>
            </a:endParaRPr>
          </a:p>
        </p:txBody>
      </p:sp>
      <p:sp>
        <p:nvSpPr>
          <p:cNvPr id="5" name="object 5"/>
          <p:cNvSpPr/>
          <p:nvPr/>
        </p:nvSpPr>
        <p:spPr>
          <a:xfrm>
            <a:off x="8525284" y="6118973"/>
            <a:ext cx="1412562" cy="473850"/>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4024503" y="2229611"/>
            <a:ext cx="2809875" cy="1820545"/>
          </a:xfrm>
          <a:custGeom>
            <a:avLst/>
            <a:gdLst/>
            <a:ahLst/>
            <a:cxnLst/>
            <a:rect l="l" t="t" r="r" b="b"/>
            <a:pathLst>
              <a:path w="2809875" h="1820545">
                <a:moveTo>
                  <a:pt x="2742256" y="36017"/>
                </a:moveTo>
                <a:lnTo>
                  <a:pt x="0" y="1809495"/>
                </a:lnTo>
                <a:lnTo>
                  <a:pt x="6858" y="1820164"/>
                </a:lnTo>
                <a:lnTo>
                  <a:pt x="2749182" y="46723"/>
                </a:lnTo>
                <a:lnTo>
                  <a:pt x="2742256" y="36017"/>
                </a:lnTo>
                <a:close/>
              </a:path>
              <a:path w="2809875" h="1820545">
                <a:moveTo>
                  <a:pt x="2792590" y="29083"/>
                </a:moveTo>
                <a:lnTo>
                  <a:pt x="2752979" y="29083"/>
                </a:lnTo>
                <a:lnTo>
                  <a:pt x="2759964" y="39750"/>
                </a:lnTo>
                <a:lnTo>
                  <a:pt x="2749182" y="46723"/>
                </a:lnTo>
                <a:lnTo>
                  <a:pt x="2766441" y="73405"/>
                </a:lnTo>
                <a:lnTo>
                  <a:pt x="2792590" y="29083"/>
                </a:lnTo>
                <a:close/>
              </a:path>
              <a:path w="2809875" h="1820545">
                <a:moveTo>
                  <a:pt x="2752979" y="29083"/>
                </a:moveTo>
                <a:lnTo>
                  <a:pt x="2742256" y="36017"/>
                </a:lnTo>
                <a:lnTo>
                  <a:pt x="2749182" y="46723"/>
                </a:lnTo>
                <a:lnTo>
                  <a:pt x="2759964" y="39750"/>
                </a:lnTo>
                <a:lnTo>
                  <a:pt x="2752979" y="29083"/>
                </a:lnTo>
                <a:close/>
              </a:path>
              <a:path w="2809875" h="1820545">
                <a:moveTo>
                  <a:pt x="2809748" y="0"/>
                </a:moveTo>
                <a:lnTo>
                  <a:pt x="2725039" y="9398"/>
                </a:lnTo>
                <a:lnTo>
                  <a:pt x="2742256" y="36017"/>
                </a:lnTo>
                <a:lnTo>
                  <a:pt x="2752979" y="29083"/>
                </a:lnTo>
                <a:lnTo>
                  <a:pt x="2792590" y="29083"/>
                </a:lnTo>
                <a:lnTo>
                  <a:pt x="2809748" y="0"/>
                </a:lnTo>
                <a:close/>
              </a:path>
            </a:pathLst>
          </a:custGeom>
          <a:solidFill>
            <a:srgbClr val="004790"/>
          </a:solidFill>
        </p:spPr>
        <p:txBody>
          <a:bodyPr wrap="square" lIns="0" tIns="0" rIns="0" bIns="0" rtlCol="0"/>
          <a:lstStyle/>
          <a:p>
            <a:endParaRPr/>
          </a:p>
        </p:txBody>
      </p:sp>
    </p:spTree>
    <p:extLst>
      <p:ext uri="{BB962C8B-B14F-4D97-AF65-F5344CB8AC3E}">
        <p14:creationId xmlns:p14="http://schemas.microsoft.com/office/powerpoint/2010/main" val="21594383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8" y="494233"/>
            <a:ext cx="4075475" cy="635000"/>
          </a:xfrm>
          <a:prstGeom prst="rect">
            <a:avLst/>
          </a:prstGeom>
        </p:spPr>
        <p:txBody>
          <a:bodyPr vert="horz" wrap="square" lIns="0" tIns="12065" rIns="0" bIns="0" rtlCol="0">
            <a:spAutoFit/>
          </a:bodyPr>
          <a:lstStyle/>
          <a:p>
            <a:pPr marL="12700">
              <a:lnSpc>
                <a:spcPct val="100000"/>
              </a:lnSpc>
              <a:spcBef>
                <a:spcPts val="95"/>
              </a:spcBef>
            </a:pPr>
            <a:r>
              <a:rPr sz="4000" spc="-5" dirty="0"/>
              <a:t>About</a:t>
            </a:r>
            <a:r>
              <a:rPr sz="4000" spc="-80" dirty="0"/>
              <a:t> </a:t>
            </a:r>
            <a:r>
              <a:rPr sz="4000" spc="-5" dirty="0"/>
              <a:t>Unitec</a:t>
            </a:r>
            <a:endParaRPr sz="4000"/>
          </a:p>
        </p:txBody>
      </p:sp>
      <p:sp>
        <p:nvSpPr>
          <p:cNvPr id="3" name="object 3"/>
          <p:cNvSpPr/>
          <p:nvPr/>
        </p:nvSpPr>
        <p:spPr>
          <a:xfrm>
            <a:off x="277368" y="1554480"/>
            <a:ext cx="6944868" cy="4555236"/>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471029" y="1475359"/>
            <a:ext cx="4499610" cy="4476750"/>
          </a:xfrm>
          <a:prstGeom prst="rect">
            <a:avLst/>
          </a:prstGeom>
        </p:spPr>
        <p:txBody>
          <a:bodyPr vert="horz" wrap="square" lIns="0" tIns="54610" rIns="0" bIns="0" rtlCol="0">
            <a:spAutoFit/>
          </a:bodyPr>
          <a:lstStyle/>
          <a:p>
            <a:pPr marL="41275" marR="38735" indent="1270" algn="ctr">
              <a:lnSpc>
                <a:spcPct val="90000"/>
              </a:lnSpc>
              <a:spcBef>
                <a:spcPts val="430"/>
              </a:spcBef>
            </a:pPr>
            <a:r>
              <a:rPr sz="2800" b="1" spc="-5" dirty="0">
                <a:solidFill>
                  <a:srgbClr val="44536A"/>
                </a:solidFill>
                <a:latin typeface="Arial"/>
                <a:cs typeface="Arial"/>
              </a:rPr>
              <a:t>Central American  </a:t>
            </a:r>
            <a:r>
              <a:rPr sz="2800" b="1" spc="-25" dirty="0">
                <a:solidFill>
                  <a:srgbClr val="44536A"/>
                </a:solidFill>
                <a:latin typeface="Arial"/>
                <a:cs typeface="Arial"/>
              </a:rPr>
              <a:t>Technology </a:t>
            </a:r>
            <a:r>
              <a:rPr sz="2800" b="1" spc="-5" dirty="0">
                <a:solidFill>
                  <a:srgbClr val="44536A"/>
                </a:solidFill>
                <a:latin typeface="Arial"/>
                <a:cs typeface="Arial"/>
              </a:rPr>
              <a:t>University  </a:t>
            </a:r>
            <a:r>
              <a:rPr sz="2800" spc="-5" dirty="0">
                <a:solidFill>
                  <a:srgbClr val="44536A"/>
                </a:solidFill>
                <a:latin typeface="Arial"/>
                <a:cs typeface="Arial"/>
              </a:rPr>
              <a:t>(UNITEC) Honduras, </a:t>
            </a:r>
            <a:r>
              <a:rPr sz="2800" dirty="0">
                <a:solidFill>
                  <a:srgbClr val="44536A"/>
                </a:solidFill>
                <a:latin typeface="Arial"/>
                <a:cs typeface="Arial"/>
              </a:rPr>
              <a:t>part of  </a:t>
            </a:r>
            <a:r>
              <a:rPr sz="2800" spc="-5" dirty="0">
                <a:solidFill>
                  <a:srgbClr val="44536A"/>
                </a:solidFill>
                <a:latin typeface="Arial"/>
                <a:cs typeface="Arial"/>
              </a:rPr>
              <a:t>the </a:t>
            </a:r>
            <a:r>
              <a:rPr sz="2800" dirty="0">
                <a:solidFill>
                  <a:srgbClr val="44536A"/>
                </a:solidFill>
                <a:latin typeface="Arial"/>
                <a:cs typeface="Arial"/>
              </a:rPr>
              <a:t>Laureate International  </a:t>
            </a:r>
            <a:r>
              <a:rPr sz="2800" spc="-5" dirty="0">
                <a:solidFill>
                  <a:srgbClr val="44536A"/>
                </a:solidFill>
                <a:latin typeface="Arial"/>
                <a:cs typeface="Arial"/>
              </a:rPr>
              <a:t>Universities</a:t>
            </a:r>
            <a:r>
              <a:rPr sz="2800" spc="15" dirty="0">
                <a:solidFill>
                  <a:srgbClr val="44536A"/>
                </a:solidFill>
                <a:latin typeface="Arial"/>
                <a:cs typeface="Arial"/>
              </a:rPr>
              <a:t> </a:t>
            </a:r>
            <a:r>
              <a:rPr sz="2800" spc="-5" dirty="0">
                <a:solidFill>
                  <a:srgbClr val="44536A"/>
                </a:solidFill>
                <a:latin typeface="Arial"/>
                <a:cs typeface="Arial"/>
              </a:rPr>
              <a:t>system</a:t>
            </a:r>
            <a:endParaRPr sz="2800">
              <a:latin typeface="Arial"/>
              <a:cs typeface="Arial"/>
            </a:endParaRPr>
          </a:p>
          <a:p>
            <a:pPr>
              <a:lnSpc>
                <a:spcPct val="100000"/>
              </a:lnSpc>
              <a:spcBef>
                <a:spcPts val="15"/>
              </a:spcBef>
            </a:pPr>
            <a:endParaRPr sz="3500">
              <a:latin typeface="Arial"/>
              <a:cs typeface="Arial"/>
            </a:endParaRPr>
          </a:p>
          <a:p>
            <a:pPr marL="12700" marR="5080" algn="just">
              <a:lnSpc>
                <a:spcPct val="89900"/>
              </a:lnSpc>
              <a:spcBef>
                <a:spcPts val="5"/>
              </a:spcBef>
            </a:pPr>
            <a:r>
              <a:rPr sz="2000" dirty="0">
                <a:solidFill>
                  <a:srgbClr val="44536A"/>
                </a:solidFill>
                <a:latin typeface="Arial"/>
                <a:cs typeface="Arial"/>
              </a:rPr>
              <a:t>UNITEC </a:t>
            </a:r>
            <a:r>
              <a:rPr sz="2000" spc="-5" dirty="0">
                <a:solidFill>
                  <a:srgbClr val="44536A"/>
                </a:solidFill>
                <a:latin typeface="Arial"/>
                <a:cs typeface="Arial"/>
              </a:rPr>
              <a:t>is </a:t>
            </a:r>
            <a:r>
              <a:rPr sz="2000" dirty="0">
                <a:solidFill>
                  <a:srgbClr val="44536A"/>
                </a:solidFill>
                <a:latin typeface="Arial"/>
                <a:cs typeface="Arial"/>
              </a:rPr>
              <a:t>an </a:t>
            </a:r>
            <a:r>
              <a:rPr sz="2000" spc="-5" dirty="0">
                <a:solidFill>
                  <a:srgbClr val="44536A"/>
                </a:solidFill>
                <a:latin typeface="Arial"/>
                <a:cs typeface="Arial"/>
              </a:rPr>
              <a:t>institution </a:t>
            </a:r>
            <a:r>
              <a:rPr sz="2000" dirty="0">
                <a:solidFill>
                  <a:srgbClr val="44536A"/>
                </a:solidFill>
                <a:latin typeface="Arial"/>
                <a:cs typeface="Arial"/>
              </a:rPr>
              <a:t>of </a:t>
            </a:r>
            <a:r>
              <a:rPr sz="2000" spc="-5" dirty="0">
                <a:solidFill>
                  <a:srgbClr val="44536A"/>
                </a:solidFill>
                <a:latin typeface="Arial"/>
                <a:cs typeface="Arial"/>
              </a:rPr>
              <a:t>higher  </a:t>
            </a:r>
            <a:r>
              <a:rPr sz="2000" dirty="0">
                <a:solidFill>
                  <a:srgbClr val="44536A"/>
                </a:solidFill>
                <a:latin typeface="Arial"/>
                <a:cs typeface="Arial"/>
              </a:rPr>
              <a:t>education and was </a:t>
            </a:r>
            <a:r>
              <a:rPr sz="2000" spc="-5" dirty="0">
                <a:solidFill>
                  <a:srgbClr val="44536A"/>
                </a:solidFill>
                <a:latin typeface="Arial"/>
                <a:cs typeface="Arial"/>
              </a:rPr>
              <a:t>created </a:t>
            </a:r>
            <a:r>
              <a:rPr sz="2000" spc="-15" dirty="0">
                <a:solidFill>
                  <a:srgbClr val="44536A"/>
                </a:solidFill>
                <a:latin typeface="Arial"/>
                <a:cs typeface="Arial"/>
              </a:rPr>
              <a:t>on   </a:t>
            </a:r>
            <a:r>
              <a:rPr sz="2000" dirty="0">
                <a:solidFill>
                  <a:srgbClr val="44536A"/>
                </a:solidFill>
                <a:latin typeface="Arial"/>
                <a:cs typeface="Arial"/>
              </a:rPr>
              <a:t>December </a:t>
            </a:r>
            <a:r>
              <a:rPr sz="2000" spc="-10" dirty="0">
                <a:solidFill>
                  <a:srgbClr val="44536A"/>
                </a:solidFill>
                <a:latin typeface="Arial"/>
                <a:cs typeface="Arial"/>
              </a:rPr>
              <a:t>17, </a:t>
            </a:r>
            <a:r>
              <a:rPr sz="2000" dirty="0">
                <a:solidFill>
                  <a:srgbClr val="44536A"/>
                </a:solidFill>
                <a:latin typeface="Arial"/>
                <a:cs typeface="Arial"/>
              </a:rPr>
              <a:t>1986 with </a:t>
            </a:r>
            <a:r>
              <a:rPr sz="2000" spc="-10" dirty="0">
                <a:solidFill>
                  <a:srgbClr val="44536A"/>
                </a:solidFill>
                <a:latin typeface="Arial"/>
                <a:cs typeface="Arial"/>
              </a:rPr>
              <a:t>the </a:t>
            </a:r>
            <a:r>
              <a:rPr sz="2000" spc="-5" dirty="0">
                <a:solidFill>
                  <a:srgbClr val="44536A"/>
                </a:solidFill>
                <a:latin typeface="Arial"/>
                <a:cs typeface="Arial"/>
              </a:rPr>
              <a:t>purpose </a:t>
            </a:r>
            <a:r>
              <a:rPr sz="2000" dirty="0">
                <a:solidFill>
                  <a:srgbClr val="44536A"/>
                </a:solidFill>
                <a:latin typeface="Arial"/>
                <a:cs typeface="Arial"/>
              </a:rPr>
              <a:t>of  becoming an </a:t>
            </a:r>
            <a:r>
              <a:rPr sz="2000" spc="-5" dirty="0">
                <a:solidFill>
                  <a:srgbClr val="44536A"/>
                </a:solidFill>
                <a:latin typeface="Arial"/>
                <a:cs typeface="Arial"/>
              </a:rPr>
              <a:t>alternative </a:t>
            </a:r>
            <a:r>
              <a:rPr sz="2000" spc="-10" dirty="0">
                <a:solidFill>
                  <a:srgbClr val="44536A"/>
                </a:solidFill>
                <a:latin typeface="Arial"/>
                <a:cs typeface="Arial"/>
              </a:rPr>
              <a:t>for </a:t>
            </a:r>
            <a:r>
              <a:rPr sz="2000" dirty="0">
                <a:solidFill>
                  <a:srgbClr val="44536A"/>
                </a:solidFill>
                <a:latin typeface="Arial"/>
                <a:cs typeface="Arial"/>
              </a:rPr>
              <a:t>university  training, </a:t>
            </a:r>
            <a:r>
              <a:rPr sz="2000" spc="-5" dirty="0">
                <a:solidFill>
                  <a:srgbClr val="44536A"/>
                </a:solidFill>
                <a:latin typeface="Arial"/>
                <a:cs typeface="Arial"/>
              </a:rPr>
              <a:t>both </a:t>
            </a:r>
            <a:r>
              <a:rPr sz="2000" spc="-10" dirty="0">
                <a:solidFill>
                  <a:srgbClr val="44536A"/>
                </a:solidFill>
                <a:latin typeface="Arial"/>
                <a:cs typeface="Arial"/>
              </a:rPr>
              <a:t>for </a:t>
            </a:r>
            <a:r>
              <a:rPr sz="2000" dirty="0">
                <a:solidFill>
                  <a:srgbClr val="44536A"/>
                </a:solidFill>
                <a:latin typeface="Arial"/>
                <a:cs typeface="Arial"/>
              </a:rPr>
              <a:t>its innovative  academic </a:t>
            </a:r>
            <a:r>
              <a:rPr sz="2000" spc="-15" dirty="0">
                <a:solidFill>
                  <a:srgbClr val="44536A"/>
                </a:solidFill>
                <a:latin typeface="Arial"/>
                <a:cs typeface="Arial"/>
              </a:rPr>
              <a:t>offer </a:t>
            </a:r>
            <a:r>
              <a:rPr sz="2000" spc="-5" dirty="0">
                <a:solidFill>
                  <a:srgbClr val="44536A"/>
                </a:solidFill>
                <a:latin typeface="Arial"/>
                <a:cs typeface="Arial"/>
              </a:rPr>
              <a:t>and </a:t>
            </a:r>
            <a:r>
              <a:rPr sz="2000" spc="-10" dirty="0">
                <a:solidFill>
                  <a:srgbClr val="44536A"/>
                </a:solidFill>
                <a:latin typeface="Arial"/>
                <a:cs typeface="Arial"/>
              </a:rPr>
              <a:t>for its </a:t>
            </a:r>
            <a:r>
              <a:rPr sz="2000" spc="-5" dirty="0">
                <a:solidFill>
                  <a:srgbClr val="44536A"/>
                </a:solidFill>
                <a:latin typeface="Arial"/>
                <a:cs typeface="Arial"/>
              </a:rPr>
              <a:t>educational  </a:t>
            </a:r>
            <a:r>
              <a:rPr sz="2000" dirty="0">
                <a:solidFill>
                  <a:srgbClr val="44536A"/>
                </a:solidFill>
                <a:latin typeface="Arial"/>
                <a:cs typeface="Arial"/>
              </a:rPr>
              <a:t>proposal and</a:t>
            </a:r>
            <a:r>
              <a:rPr sz="2000" spc="-65" dirty="0">
                <a:solidFill>
                  <a:srgbClr val="44536A"/>
                </a:solidFill>
                <a:latin typeface="Arial"/>
                <a:cs typeface="Arial"/>
              </a:rPr>
              <a:t> </a:t>
            </a:r>
            <a:r>
              <a:rPr sz="2000" dirty="0">
                <a:solidFill>
                  <a:srgbClr val="44536A"/>
                </a:solidFill>
                <a:latin typeface="Arial"/>
                <a:cs typeface="Arial"/>
              </a:rPr>
              <a:t>model</a:t>
            </a:r>
            <a:r>
              <a:rPr sz="2400" dirty="0">
                <a:solidFill>
                  <a:srgbClr val="44536A"/>
                </a:solidFill>
                <a:latin typeface="Arial"/>
                <a:cs typeface="Arial"/>
              </a:rPr>
              <a:t>.</a:t>
            </a:r>
            <a:endParaRPr sz="2400">
              <a:latin typeface="Arial"/>
              <a:cs typeface="Arial"/>
            </a:endParaRPr>
          </a:p>
        </p:txBody>
      </p:sp>
      <p:sp>
        <p:nvSpPr>
          <p:cNvPr id="5" name="object 5"/>
          <p:cNvSpPr/>
          <p:nvPr/>
        </p:nvSpPr>
        <p:spPr>
          <a:xfrm>
            <a:off x="8525284" y="6118973"/>
            <a:ext cx="1412562" cy="473850"/>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4546255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494233"/>
            <a:ext cx="2395855" cy="635000"/>
          </a:xfrm>
          <a:prstGeom prst="rect">
            <a:avLst/>
          </a:prstGeom>
        </p:spPr>
        <p:txBody>
          <a:bodyPr vert="horz" wrap="square" lIns="0" tIns="12065" rIns="0" bIns="0" rtlCol="0">
            <a:spAutoFit/>
          </a:bodyPr>
          <a:lstStyle/>
          <a:p>
            <a:pPr marL="12700">
              <a:lnSpc>
                <a:spcPct val="100000"/>
              </a:lnSpc>
              <a:spcBef>
                <a:spcPts val="95"/>
              </a:spcBef>
            </a:pPr>
            <a:r>
              <a:rPr sz="4000" spc="-5" dirty="0"/>
              <a:t>Programs</a:t>
            </a:r>
            <a:endParaRPr sz="4000"/>
          </a:p>
        </p:txBody>
      </p:sp>
      <p:sp>
        <p:nvSpPr>
          <p:cNvPr id="3" name="object 3"/>
          <p:cNvSpPr/>
          <p:nvPr/>
        </p:nvSpPr>
        <p:spPr>
          <a:xfrm>
            <a:off x="1496567" y="3182111"/>
            <a:ext cx="1772920" cy="3411220"/>
          </a:xfrm>
          <a:custGeom>
            <a:avLst/>
            <a:gdLst/>
            <a:ahLst/>
            <a:cxnLst/>
            <a:rect l="l" t="t" r="r" b="b"/>
            <a:pathLst>
              <a:path w="1772920" h="3411220">
                <a:moveTo>
                  <a:pt x="0" y="0"/>
                </a:moveTo>
                <a:lnTo>
                  <a:pt x="0" y="2524506"/>
                </a:lnTo>
                <a:lnTo>
                  <a:pt x="886206" y="3410712"/>
                </a:lnTo>
                <a:lnTo>
                  <a:pt x="1772411" y="2524506"/>
                </a:lnTo>
                <a:lnTo>
                  <a:pt x="1772411" y="886206"/>
                </a:lnTo>
                <a:lnTo>
                  <a:pt x="886206" y="886206"/>
                </a:lnTo>
                <a:lnTo>
                  <a:pt x="0" y="0"/>
                </a:lnTo>
                <a:close/>
              </a:path>
              <a:path w="1772920" h="3411220">
                <a:moveTo>
                  <a:pt x="1772411" y="0"/>
                </a:moveTo>
                <a:lnTo>
                  <a:pt x="886206" y="886206"/>
                </a:lnTo>
                <a:lnTo>
                  <a:pt x="1772411" y="886206"/>
                </a:lnTo>
                <a:lnTo>
                  <a:pt x="1772411" y="0"/>
                </a:lnTo>
                <a:close/>
              </a:path>
            </a:pathLst>
          </a:custGeom>
          <a:solidFill>
            <a:srgbClr val="004790"/>
          </a:solidFill>
        </p:spPr>
        <p:txBody>
          <a:bodyPr wrap="square" lIns="0" tIns="0" rIns="0" bIns="0" rtlCol="0"/>
          <a:lstStyle/>
          <a:p>
            <a:endParaRPr/>
          </a:p>
        </p:txBody>
      </p:sp>
      <p:sp>
        <p:nvSpPr>
          <p:cNvPr id="4" name="object 4"/>
          <p:cNvSpPr/>
          <p:nvPr/>
        </p:nvSpPr>
        <p:spPr>
          <a:xfrm>
            <a:off x="1496567" y="3182111"/>
            <a:ext cx="1772920" cy="3411220"/>
          </a:xfrm>
          <a:custGeom>
            <a:avLst/>
            <a:gdLst/>
            <a:ahLst/>
            <a:cxnLst/>
            <a:rect l="l" t="t" r="r" b="b"/>
            <a:pathLst>
              <a:path w="1772920" h="3411220">
                <a:moveTo>
                  <a:pt x="1772411" y="0"/>
                </a:moveTo>
                <a:lnTo>
                  <a:pt x="1772411" y="2524506"/>
                </a:lnTo>
                <a:lnTo>
                  <a:pt x="886206" y="3410712"/>
                </a:lnTo>
                <a:lnTo>
                  <a:pt x="0" y="2524506"/>
                </a:lnTo>
                <a:lnTo>
                  <a:pt x="0" y="0"/>
                </a:lnTo>
                <a:lnTo>
                  <a:pt x="886206" y="886206"/>
                </a:lnTo>
                <a:lnTo>
                  <a:pt x="1772411" y="0"/>
                </a:lnTo>
                <a:close/>
              </a:path>
            </a:pathLst>
          </a:custGeom>
          <a:ln w="12192">
            <a:solidFill>
              <a:srgbClr val="004790"/>
            </a:solidFill>
          </a:ln>
        </p:spPr>
        <p:txBody>
          <a:bodyPr wrap="square" lIns="0" tIns="0" rIns="0" bIns="0" rtlCol="0"/>
          <a:lstStyle/>
          <a:p>
            <a:endParaRPr/>
          </a:p>
        </p:txBody>
      </p:sp>
      <p:sp>
        <p:nvSpPr>
          <p:cNvPr id="5" name="object 5"/>
          <p:cNvSpPr txBox="1"/>
          <p:nvPr/>
        </p:nvSpPr>
        <p:spPr>
          <a:xfrm>
            <a:off x="1530222" y="4445253"/>
            <a:ext cx="1704339" cy="820419"/>
          </a:xfrm>
          <a:prstGeom prst="rect">
            <a:avLst/>
          </a:prstGeom>
        </p:spPr>
        <p:txBody>
          <a:bodyPr vert="horz" wrap="square" lIns="0" tIns="73025" rIns="0" bIns="0" rtlCol="0">
            <a:spAutoFit/>
          </a:bodyPr>
          <a:lstStyle/>
          <a:p>
            <a:pPr marL="12700" marR="5080" indent="325755">
              <a:lnSpc>
                <a:spcPts val="2900"/>
              </a:lnSpc>
              <a:spcBef>
                <a:spcPts val="575"/>
              </a:spcBef>
            </a:pPr>
            <a:r>
              <a:rPr sz="2800" b="1" spc="-10" dirty="0">
                <a:solidFill>
                  <a:srgbClr val="FFFFFF"/>
                </a:solidFill>
                <a:latin typeface="Arial"/>
                <a:cs typeface="Arial"/>
              </a:rPr>
              <a:t>Under  </a:t>
            </a:r>
            <a:r>
              <a:rPr sz="2800" b="1" spc="-5" dirty="0">
                <a:solidFill>
                  <a:srgbClr val="FFFFFF"/>
                </a:solidFill>
                <a:latin typeface="Arial"/>
                <a:cs typeface="Arial"/>
              </a:rPr>
              <a:t>Graduat</a:t>
            </a:r>
            <a:r>
              <a:rPr sz="2800" b="1" spc="5" dirty="0">
                <a:solidFill>
                  <a:srgbClr val="FFFFFF"/>
                </a:solidFill>
                <a:latin typeface="Arial"/>
                <a:cs typeface="Arial"/>
              </a:rPr>
              <a:t>e</a:t>
            </a:r>
            <a:r>
              <a:rPr sz="2800" b="1" spc="-5" dirty="0">
                <a:solidFill>
                  <a:srgbClr val="FFFFFF"/>
                </a:solidFill>
                <a:latin typeface="Arial"/>
                <a:cs typeface="Arial"/>
              </a:rPr>
              <a:t>:</a:t>
            </a:r>
            <a:endParaRPr sz="2800">
              <a:latin typeface="Arial"/>
              <a:cs typeface="Arial"/>
            </a:endParaRPr>
          </a:p>
        </p:txBody>
      </p:sp>
      <p:sp>
        <p:nvSpPr>
          <p:cNvPr id="6" name="object 6"/>
          <p:cNvSpPr/>
          <p:nvPr/>
        </p:nvSpPr>
        <p:spPr>
          <a:xfrm>
            <a:off x="3268979" y="3182111"/>
            <a:ext cx="2658110" cy="2524125"/>
          </a:xfrm>
          <a:custGeom>
            <a:avLst/>
            <a:gdLst/>
            <a:ahLst/>
            <a:cxnLst/>
            <a:rect l="l" t="t" r="r" b="b"/>
            <a:pathLst>
              <a:path w="2658110" h="2524125">
                <a:moveTo>
                  <a:pt x="2657856" y="420624"/>
                </a:moveTo>
                <a:lnTo>
                  <a:pt x="2657856" y="2103120"/>
                </a:lnTo>
                <a:lnTo>
                  <a:pt x="2655025" y="2152169"/>
                </a:lnTo>
                <a:lnTo>
                  <a:pt x="2646745" y="2199558"/>
                </a:lnTo>
                <a:lnTo>
                  <a:pt x="2633331" y="2244970"/>
                </a:lnTo>
                <a:lnTo>
                  <a:pt x="2615099" y="2288090"/>
                </a:lnTo>
                <a:lnTo>
                  <a:pt x="2592364" y="2328602"/>
                </a:lnTo>
                <a:lnTo>
                  <a:pt x="2565442" y="2366189"/>
                </a:lnTo>
                <a:lnTo>
                  <a:pt x="2534650" y="2400538"/>
                </a:lnTo>
                <a:lnTo>
                  <a:pt x="2500301" y="2431330"/>
                </a:lnTo>
                <a:lnTo>
                  <a:pt x="2462714" y="2458252"/>
                </a:lnTo>
                <a:lnTo>
                  <a:pt x="2422202" y="2480987"/>
                </a:lnTo>
                <a:lnTo>
                  <a:pt x="2379082" y="2499219"/>
                </a:lnTo>
                <a:lnTo>
                  <a:pt x="2333670" y="2512633"/>
                </a:lnTo>
                <a:lnTo>
                  <a:pt x="2286281" y="2520913"/>
                </a:lnTo>
                <a:lnTo>
                  <a:pt x="2237232" y="2523744"/>
                </a:lnTo>
                <a:lnTo>
                  <a:pt x="0" y="2523744"/>
                </a:lnTo>
                <a:lnTo>
                  <a:pt x="0" y="0"/>
                </a:lnTo>
                <a:lnTo>
                  <a:pt x="2237232" y="0"/>
                </a:lnTo>
                <a:lnTo>
                  <a:pt x="2286281" y="2830"/>
                </a:lnTo>
                <a:lnTo>
                  <a:pt x="2333670" y="11110"/>
                </a:lnTo>
                <a:lnTo>
                  <a:pt x="2379082" y="24524"/>
                </a:lnTo>
                <a:lnTo>
                  <a:pt x="2422202" y="42756"/>
                </a:lnTo>
                <a:lnTo>
                  <a:pt x="2462714" y="65491"/>
                </a:lnTo>
                <a:lnTo>
                  <a:pt x="2500301" y="92413"/>
                </a:lnTo>
                <a:lnTo>
                  <a:pt x="2534650" y="123205"/>
                </a:lnTo>
                <a:lnTo>
                  <a:pt x="2565442" y="157554"/>
                </a:lnTo>
                <a:lnTo>
                  <a:pt x="2592364" y="195141"/>
                </a:lnTo>
                <a:lnTo>
                  <a:pt x="2615099" y="235653"/>
                </a:lnTo>
                <a:lnTo>
                  <a:pt x="2633331" y="278773"/>
                </a:lnTo>
                <a:lnTo>
                  <a:pt x="2646745" y="324185"/>
                </a:lnTo>
                <a:lnTo>
                  <a:pt x="2655025" y="371574"/>
                </a:lnTo>
                <a:lnTo>
                  <a:pt x="2657856" y="420624"/>
                </a:lnTo>
                <a:close/>
              </a:path>
            </a:pathLst>
          </a:custGeom>
          <a:ln w="12192">
            <a:solidFill>
              <a:srgbClr val="004790"/>
            </a:solidFill>
          </a:ln>
        </p:spPr>
        <p:txBody>
          <a:bodyPr wrap="square" lIns="0" tIns="0" rIns="0" bIns="0" rtlCol="0"/>
          <a:lstStyle/>
          <a:p>
            <a:endParaRPr/>
          </a:p>
        </p:txBody>
      </p:sp>
      <p:sp>
        <p:nvSpPr>
          <p:cNvPr id="7" name="object 7"/>
          <p:cNvSpPr txBox="1"/>
          <p:nvPr/>
        </p:nvSpPr>
        <p:spPr>
          <a:xfrm>
            <a:off x="3412616" y="3274898"/>
            <a:ext cx="2333625" cy="2289175"/>
          </a:xfrm>
          <a:prstGeom prst="rect">
            <a:avLst/>
          </a:prstGeom>
        </p:spPr>
        <p:txBody>
          <a:bodyPr vert="horz" wrap="square" lIns="0" tIns="12065" rIns="0" bIns="0" rtlCol="0">
            <a:spAutoFit/>
          </a:bodyPr>
          <a:lstStyle/>
          <a:p>
            <a:pPr marL="241300" indent="-228600">
              <a:lnSpc>
                <a:spcPct val="100000"/>
              </a:lnSpc>
              <a:spcBef>
                <a:spcPts val="95"/>
              </a:spcBef>
              <a:buChar char="•"/>
              <a:tabLst>
                <a:tab pos="240665" algn="l"/>
                <a:tab pos="241300" algn="l"/>
              </a:tabLst>
            </a:pPr>
            <a:r>
              <a:rPr sz="2200" spc="-5" dirty="0">
                <a:latin typeface="Arial"/>
                <a:cs typeface="Arial"/>
              </a:rPr>
              <a:t>Bachelors</a:t>
            </a:r>
            <a:endParaRPr sz="2200">
              <a:latin typeface="Arial"/>
              <a:cs typeface="Arial"/>
            </a:endParaRPr>
          </a:p>
          <a:p>
            <a:pPr marL="241300" indent="-228600">
              <a:lnSpc>
                <a:spcPct val="100000"/>
              </a:lnSpc>
              <a:spcBef>
                <a:spcPts val="15"/>
              </a:spcBef>
              <a:buChar char="•"/>
              <a:tabLst>
                <a:tab pos="240665" algn="l"/>
                <a:tab pos="241300" algn="l"/>
              </a:tabLst>
            </a:pPr>
            <a:r>
              <a:rPr sz="2200" spc="-5" dirty="0">
                <a:latin typeface="Arial"/>
                <a:cs typeface="Arial"/>
              </a:rPr>
              <a:t>Diplomas</a:t>
            </a:r>
            <a:endParaRPr sz="2200">
              <a:latin typeface="Arial"/>
              <a:cs typeface="Arial"/>
            </a:endParaRPr>
          </a:p>
          <a:p>
            <a:pPr marL="241300" indent="-228600">
              <a:lnSpc>
                <a:spcPct val="100000"/>
              </a:lnSpc>
              <a:spcBef>
                <a:spcPts val="25"/>
              </a:spcBef>
              <a:buChar char="•"/>
              <a:tabLst>
                <a:tab pos="240665" algn="l"/>
                <a:tab pos="241300" algn="l"/>
              </a:tabLst>
            </a:pPr>
            <a:r>
              <a:rPr sz="2200" spc="-5" dirty="0">
                <a:latin typeface="Arial"/>
                <a:cs typeface="Arial"/>
              </a:rPr>
              <a:t>Certificates</a:t>
            </a:r>
            <a:endParaRPr sz="2200">
              <a:latin typeface="Arial"/>
              <a:cs typeface="Arial"/>
            </a:endParaRPr>
          </a:p>
          <a:p>
            <a:pPr marL="241300" indent="-228600">
              <a:lnSpc>
                <a:spcPts val="2460"/>
              </a:lnSpc>
              <a:spcBef>
                <a:spcPts val="10"/>
              </a:spcBef>
              <a:buChar char="•"/>
              <a:tabLst>
                <a:tab pos="240665" algn="l"/>
                <a:tab pos="241300" algn="l"/>
              </a:tabLst>
            </a:pPr>
            <a:r>
              <a:rPr sz="2200" spc="-5" dirty="0">
                <a:latin typeface="Arial"/>
                <a:cs typeface="Arial"/>
              </a:rPr>
              <a:t>Accelerated</a:t>
            </a:r>
            <a:r>
              <a:rPr sz="2200" spc="-55" dirty="0">
                <a:latin typeface="Arial"/>
                <a:cs typeface="Arial"/>
              </a:rPr>
              <a:t> </a:t>
            </a:r>
            <a:r>
              <a:rPr sz="2200" spc="-5" dirty="0">
                <a:latin typeface="Arial"/>
                <a:cs typeface="Arial"/>
              </a:rPr>
              <a:t>high</a:t>
            </a:r>
            <a:endParaRPr sz="2200">
              <a:latin typeface="Arial"/>
              <a:cs typeface="Arial"/>
            </a:endParaRPr>
          </a:p>
          <a:p>
            <a:pPr marL="241300">
              <a:lnSpc>
                <a:spcPts val="2460"/>
              </a:lnSpc>
            </a:pPr>
            <a:r>
              <a:rPr sz="2200" spc="-5" dirty="0">
                <a:latin typeface="Arial"/>
                <a:cs typeface="Arial"/>
              </a:rPr>
              <a:t>school</a:t>
            </a:r>
            <a:endParaRPr sz="2200">
              <a:latin typeface="Arial"/>
              <a:cs typeface="Arial"/>
            </a:endParaRPr>
          </a:p>
          <a:p>
            <a:pPr marL="241300" marR="904875" indent="-228600">
              <a:lnSpc>
                <a:spcPts val="2280"/>
              </a:lnSpc>
              <a:spcBef>
                <a:spcPts val="395"/>
              </a:spcBef>
              <a:buChar char="•"/>
              <a:tabLst>
                <a:tab pos="240665" algn="l"/>
                <a:tab pos="241300" algn="l"/>
              </a:tabLst>
            </a:pPr>
            <a:r>
              <a:rPr sz="2200" spc="-30" dirty="0">
                <a:latin typeface="Arial"/>
                <a:cs typeface="Arial"/>
              </a:rPr>
              <a:t>Technical  </a:t>
            </a:r>
            <a:r>
              <a:rPr sz="2200" spc="-5" dirty="0">
                <a:latin typeface="Arial"/>
                <a:cs typeface="Arial"/>
              </a:rPr>
              <a:t>programs</a:t>
            </a:r>
            <a:endParaRPr sz="2200">
              <a:latin typeface="Arial"/>
              <a:cs typeface="Arial"/>
            </a:endParaRPr>
          </a:p>
        </p:txBody>
      </p:sp>
      <p:sp>
        <p:nvSpPr>
          <p:cNvPr id="8" name="object 8"/>
          <p:cNvSpPr/>
          <p:nvPr/>
        </p:nvSpPr>
        <p:spPr>
          <a:xfrm>
            <a:off x="8525284" y="6118973"/>
            <a:ext cx="1412562" cy="473850"/>
          </a:xfrm>
          <a:prstGeom prst="rect">
            <a:avLst/>
          </a:prstGeom>
          <a:blipFill>
            <a:blip r:embed="rId2" cstate="print"/>
            <a:stretch>
              <a:fillRect/>
            </a:stretch>
          </a:blipFill>
        </p:spPr>
        <p:txBody>
          <a:bodyPr wrap="square" lIns="0" tIns="0" rIns="0" bIns="0" rtlCol="0"/>
          <a:lstStyle/>
          <a:p>
            <a:endParaRPr/>
          </a:p>
        </p:txBody>
      </p:sp>
      <p:sp>
        <p:nvSpPr>
          <p:cNvPr id="9" name="object 9"/>
          <p:cNvSpPr txBox="1"/>
          <p:nvPr/>
        </p:nvSpPr>
        <p:spPr>
          <a:xfrm>
            <a:off x="838200" y="1764792"/>
            <a:ext cx="3750945" cy="1016635"/>
          </a:xfrm>
          <a:prstGeom prst="rect">
            <a:avLst/>
          </a:prstGeom>
          <a:ln w="12192">
            <a:solidFill>
              <a:srgbClr val="F8971D"/>
            </a:solidFill>
          </a:ln>
        </p:spPr>
        <p:txBody>
          <a:bodyPr vert="horz" wrap="square" lIns="0" tIns="38735" rIns="0" bIns="0" rtlCol="0">
            <a:spAutoFit/>
          </a:bodyPr>
          <a:lstStyle/>
          <a:p>
            <a:pPr marL="172720" marR="164465" indent="635" algn="ctr">
              <a:lnSpc>
                <a:spcPct val="100000"/>
              </a:lnSpc>
              <a:spcBef>
                <a:spcPts val="305"/>
              </a:spcBef>
            </a:pPr>
            <a:r>
              <a:rPr sz="2000" dirty="0">
                <a:solidFill>
                  <a:srgbClr val="FF9535"/>
                </a:solidFill>
                <a:latin typeface="Arial"/>
                <a:cs typeface="Arial"/>
              </a:rPr>
              <a:t>Programmes in Social  Sciences, Engineering,</a:t>
            </a:r>
            <a:r>
              <a:rPr sz="2000" spc="-100" dirty="0">
                <a:solidFill>
                  <a:srgbClr val="FF9535"/>
                </a:solidFill>
                <a:latin typeface="Arial"/>
                <a:cs typeface="Arial"/>
              </a:rPr>
              <a:t> </a:t>
            </a:r>
            <a:r>
              <a:rPr sz="2000" dirty="0">
                <a:solidFill>
                  <a:srgbClr val="FF9535"/>
                </a:solidFill>
                <a:latin typeface="Arial"/>
                <a:cs typeface="Arial"/>
              </a:rPr>
              <a:t>Health  and Special</a:t>
            </a:r>
            <a:r>
              <a:rPr sz="2000" spc="-30" dirty="0">
                <a:solidFill>
                  <a:srgbClr val="FF9535"/>
                </a:solidFill>
                <a:latin typeface="Arial"/>
                <a:cs typeface="Arial"/>
              </a:rPr>
              <a:t> </a:t>
            </a:r>
            <a:r>
              <a:rPr sz="2000" dirty="0">
                <a:solidFill>
                  <a:srgbClr val="FF9535"/>
                </a:solidFill>
                <a:latin typeface="Arial"/>
                <a:cs typeface="Arial"/>
              </a:rPr>
              <a:t>Needs</a:t>
            </a:r>
            <a:endParaRPr sz="2000">
              <a:latin typeface="Arial"/>
              <a:cs typeface="Arial"/>
            </a:endParaRPr>
          </a:p>
        </p:txBody>
      </p:sp>
      <p:sp>
        <p:nvSpPr>
          <p:cNvPr id="10" name="object 10"/>
          <p:cNvSpPr txBox="1"/>
          <p:nvPr/>
        </p:nvSpPr>
        <p:spPr>
          <a:xfrm>
            <a:off x="5042915" y="1776983"/>
            <a:ext cx="2921635" cy="1016635"/>
          </a:xfrm>
          <a:prstGeom prst="rect">
            <a:avLst/>
          </a:prstGeom>
          <a:ln w="12192">
            <a:solidFill>
              <a:srgbClr val="51B847"/>
            </a:solidFill>
          </a:ln>
        </p:spPr>
        <p:txBody>
          <a:bodyPr vert="horz" wrap="square" lIns="0" tIns="39369" rIns="0" bIns="0" rtlCol="0">
            <a:spAutoFit/>
          </a:bodyPr>
          <a:lstStyle/>
          <a:p>
            <a:pPr marL="907415" marR="209550" indent="-688975">
              <a:lnSpc>
                <a:spcPct val="100000"/>
              </a:lnSpc>
              <a:spcBef>
                <a:spcPts val="309"/>
              </a:spcBef>
            </a:pPr>
            <a:r>
              <a:rPr sz="2000" dirty="0">
                <a:solidFill>
                  <a:srgbClr val="54B848"/>
                </a:solidFill>
                <a:latin typeface="Arial"/>
                <a:cs typeface="Arial"/>
              </a:rPr>
              <a:t>Presence in 3 cities</a:t>
            </a:r>
            <a:r>
              <a:rPr sz="2000" spc="-114" dirty="0">
                <a:solidFill>
                  <a:srgbClr val="54B848"/>
                </a:solidFill>
                <a:latin typeface="Arial"/>
                <a:cs typeface="Arial"/>
              </a:rPr>
              <a:t> </a:t>
            </a:r>
            <a:r>
              <a:rPr sz="2000" dirty="0">
                <a:solidFill>
                  <a:srgbClr val="54B848"/>
                </a:solidFill>
                <a:latin typeface="Arial"/>
                <a:cs typeface="Arial"/>
              </a:rPr>
              <a:t>of  Honduras</a:t>
            </a:r>
            <a:endParaRPr sz="2000">
              <a:latin typeface="Arial"/>
              <a:cs typeface="Arial"/>
            </a:endParaRPr>
          </a:p>
        </p:txBody>
      </p:sp>
      <p:sp>
        <p:nvSpPr>
          <p:cNvPr id="11" name="object 11"/>
          <p:cNvSpPr/>
          <p:nvPr/>
        </p:nvSpPr>
        <p:spPr>
          <a:xfrm>
            <a:off x="6682740" y="3171444"/>
            <a:ext cx="1774189" cy="3411220"/>
          </a:xfrm>
          <a:custGeom>
            <a:avLst/>
            <a:gdLst/>
            <a:ahLst/>
            <a:cxnLst/>
            <a:rect l="l" t="t" r="r" b="b"/>
            <a:pathLst>
              <a:path w="1774190" h="3411220">
                <a:moveTo>
                  <a:pt x="0" y="0"/>
                </a:moveTo>
                <a:lnTo>
                  <a:pt x="0" y="2523743"/>
                </a:lnTo>
                <a:lnTo>
                  <a:pt x="886967" y="3410711"/>
                </a:lnTo>
                <a:lnTo>
                  <a:pt x="1773935" y="2523743"/>
                </a:lnTo>
                <a:lnTo>
                  <a:pt x="1773935" y="886967"/>
                </a:lnTo>
                <a:lnTo>
                  <a:pt x="886967" y="886967"/>
                </a:lnTo>
                <a:lnTo>
                  <a:pt x="0" y="0"/>
                </a:lnTo>
                <a:close/>
              </a:path>
              <a:path w="1774190" h="3411220">
                <a:moveTo>
                  <a:pt x="1773935" y="0"/>
                </a:moveTo>
                <a:lnTo>
                  <a:pt x="886967" y="886967"/>
                </a:lnTo>
                <a:lnTo>
                  <a:pt x="1773935" y="886967"/>
                </a:lnTo>
                <a:lnTo>
                  <a:pt x="1773935" y="0"/>
                </a:lnTo>
                <a:close/>
              </a:path>
            </a:pathLst>
          </a:custGeom>
          <a:solidFill>
            <a:srgbClr val="004790"/>
          </a:solidFill>
        </p:spPr>
        <p:txBody>
          <a:bodyPr wrap="square" lIns="0" tIns="0" rIns="0" bIns="0" rtlCol="0"/>
          <a:lstStyle/>
          <a:p>
            <a:endParaRPr/>
          </a:p>
        </p:txBody>
      </p:sp>
      <p:sp>
        <p:nvSpPr>
          <p:cNvPr id="12" name="object 12"/>
          <p:cNvSpPr/>
          <p:nvPr/>
        </p:nvSpPr>
        <p:spPr>
          <a:xfrm>
            <a:off x="6682740" y="3171444"/>
            <a:ext cx="1774189" cy="3411220"/>
          </a:xfrm>
          <a:custGeom>
            <a:avLst/>
            <a:gdLst/>
            <a:ahLst/>
            <a:cxnLst/>
            <a:rect l="l" t="t" r="r" b="b"/>
            <a:pathLst>
              <a:path w="1774190" h="3411220">
                <a:moveTo>
                  <a:pt x="1773935" y="0"/>
                </a:moveTo>
                <a:lnTo>
                  <a:pt x="1773935" y="2523743"/>
                </a:lnTo>
                <a:lnTo>
                  <a:pt x="886967" y="3410711"/>
                </a:lnTo>
                <a:lnTo>
                  <a:pt x="0" y="2523743"/>
                </a:lnTo>
                <a:lnTo>
                  <a:pt x="0" y="0"/>
                </a:lnTo>
                <a:lnTo>
                  <a:pt x="886967" y="886967"/>
                </a:lnTo>
                <a:lnTo>
                  <a:pt x="1773935" y="0"/>
                </a:lnTo>
                <a:close/>
              </a:path>
            </a:pathLst>
          </a:custGeom>
          <a:ln w="12192">
            <a:solidFill>
              <a:srgbClr val="004790"/>
            </a:solidFill>
          </a:ln>
        </p:spPr>
        <p:txBody>
          <a:bodyPr wrap="square" lIns="0" tIns="0" rIns="0" bIns="0" rtlCol="0"/>
          <a:lstStyle/>
          <a:p>
            <a:endParaRPr/>
          </a:p>
        </p:txBody>
      </p:sp>
      <p:sp>
        <p:nvSpPr>
          <p:cNvPr id="13" name="object 13"/>
          <p:cNvSpPr txBox="1"/>
          <p:nvPr/>
        </p:nvSpPr>
        <p:spPr>
          <a:xfrm>
            <a:off x="6718172" y="4435221"/>
            <a:ext cx="1704339" cy="820419"/>
          </a:xfrm>
          <a:prstGeom prst="rect">
            <a:avLst/>
          </a:prstGeom>
        </p:spPr>
        <p:txBody>
          <a:bodyPr vert="horz" wrap="square" lIns="0" tIns="73025" rIns="0" bIns="0" rtlCol="0">
            <a:spAutoFit/>
          </a:bodyPr>
          <a:lstStyle/>
          <a:p>
            <a:pPr marL="12700" marR="5080" indent="325755">
              <a:lnSpc>
                <a:spcPts val="2900"/>
              </a:lnSpc>
              <a:spcBef>
                <a:spcPts val="575"/>
              </a:spcBef>
            </a:pPr>
            <a:r>
              <a:rPr sz="2800" b="1" spc="-10" dirty="0">
                <a:solidFill>
                  <a:srgbClr val="FFFFFF"/>
                </a:solidFill>
                <a:latin typeface="Arial"/>
                <a:cs typeface="Arial"/>
              </a:rPr>
              <a:t>Under  </a:t>
            </a:r>
            <a:r>
              <a:rPr sz="2800" b="1" spc="-5" dirty="0">
                <a:solidFill>
                  <a:srgbClr val="FFFFFF"/>
                </a:solidFill>
                <a:latin typeface="Arial"/>
                <a:cs typeface="Arial"/>
              </a:rPr>
              <a:t>Graduat</a:t>
            </a:r>
            <a:r>
              <a:rPr sz="2800" b="1" spc="5" dirty="0">
                <a:solidFill>
                  <a:srgbClr val="FFFFFF"/>
                </a:solidFill>
                <a:latin typeface="Arial"/>
                <a:cs typeface="Arial"/>
              </a:rPr>
              <a:t>e</a:t>
            </a:r>
            <a:r>
              <a:rPr sz="2800" b="1" spc="-5" dirty="0">
                <a:solidFill>
                  <a:srgbClr val="FFFFFF"/>
                </a:solidFill>
                <a:latin typeface="Arial"/>
                <a:cs typeface="Arial"/>
              </a:rPr>
              <a:t>:</a:t>
            </a:r>
            <a:endParaRPr sz="2800">
              <a:latin typeface="Arial"/>
              <a:cs typeface="Arial"/>
            </a:endParaRPr>
          </a:p>
        </p:txBody>
      </p:sp>
      <p:sp>
        <p:nvSpPr>
          <p:cNvPr id="14" name="object 14"/>
          <p:cNvSpPr/>
          <p:nvPr/>
        </p:nvSpPr>
        <p:spPr>
          <a:xfrm>
            <a:off x="8456676" y="3171444"/>
            <a:ext cx="2658110" cy="2525395"/>
          </a:xfrm>
          <a:custGeom>
            <a:avLst/>
            <a:gdLst/>
            <a:ahLst/>
            <a:cxnLst/>
            <a:rect l="l" t="t" r="r" b="b"/>
            <a:pathLst>
              <a:path w="2658109" h="2525395">
                <a:moveTo>
                  <a:pt x="2657855" y="420877"/>
                </a:moveTo>
                <a:lnTo>
                  <a:pt x="2657855" y="2104390"/>
                </a:lnTo>
                <a:lnTo>
                  <a:pt x="2655023" y="2153466"/>
                </a:lnTo>
                <a:lnTo>
                  <a:pt x="2646738" y="2200882"/>
                </a:lnTo>
                <a:lnTo>
                  <a:pt x="2633315" y="2246321"/>
                </a:lnTo>
                <a:lnTo>
                  <a:pt x="2615071" y="2289466"/>
                </a:lnTo>
                <a:lnTo>
                  <a:pt x="2592321" y="2330002"/>
                </a:lnTo>
                <a:lnTo>
                  <a:pt x="2565382" y="2367613"/>
                </a:lnTo>
                <a:lnTo>
                  <a:pt x="2534570" y="2401982"/>
                </a:lnTo>
                <a:lnTo>
                  <a:pt x="2500201" y="2432794"/>
                </a:lnTo>
                <a:lnTo>
                  <a:pt x="2462590" y="2459733"/>
                </a:lnTo>
                <a:lnTo>
                  <a:pt x="2422054" y="2482483"/>
                </a:lnTo>
                <a:lnTo>
                  <a:pt x="2378909" y="2500727"/>
                </a:lnTo>
                <a:lnTo>
                  <a:pt x="2333470" y="2514150"/>
                </a:lnTo>
                <a:lnTo>
                  <a:pt x="2286054" y="2522435"/>
                </a:lnTo>
                <a:lnTo>
                  <a:pt x="2236978" y="2525267"/>
                </a:lnTo>
                <a:lnTo>
                  <a:pt x="0" y="2525267"/>
                </a:lnTo>
                <a:lnTo>
                  <a:pt x="0" y="0"/>
                </a:lnTo>
                <a:lnTo>
                  <a:pt x="2236978" y="0"/>
                </a:lnTo>
                <a:lnTo>
                  <a:pt x="2286054" y="2832"/>
                </a:lnTo>
                <a:lnTo>
                  <a:pt x="2333470" y="11117"/>
                </a:lnTo>
                <a:lnTo>
                  <a:pt x="2378909" y="24540"/>
                </a:lnTo>
                <a:lnTo>
                  <a:pt x="2422054" y="42784"/>
                </a:lnTo>
                <a:lnTo>
                  <a:pt x="2462590" y="65534"/>
                </a:lnTo>
                <a:lnTo>
                  <a:pt x="2500201" y="92473"/>
                </a:lnTo>
                <a:lnTo>
                  <a:pt x="2534570" y="123285"/>
                </a:lnTo>
                <a:lnTo>
                  <a:pt x="2565382" y="157654"/>
                </a:lnTo>
                <a:lnTo>
                  <a:pt x="2592321" y="195265"/>
                </a:lnTo>
                <a:lnTo>
                  <a:pt x="2615071" y="235801"/>
                </a:lnTo>
                <a:lnTo>
                  <a:pt x="2633315" y="278946"/>
                </a:lnTo>
                <a:lnTo>
                  <a:pt x="2646738" y="324385"/>
                </a:lnTo>
                <a:lnTo>
                  <a:pt x="2655023" y="371801"/>
                </a:lnTo>
                <a:lnTo>
                  <a:pt x="2657855" y="420877"/>
                </a:lnTo>
                <a:close/>
              </a:path>
            </a:pathLst>
          </a:custGeom>
          <a:ln w="12192">
            <a:solidFill>
              <a:srgbClr val="004790"/>
            </a:solidFill>
          </a:ln>
        </p:spPr>
        <p:txBody>
          <a:bodyPr wrap="square" lIns="0" tIns="0" rIns="0" bIns="0" rtlCol="0"/>
          <a:lstStyle/>
          <a:p>
            <a:endParaRPr/>
          </a:p>
        </p:txBody>
      </p:sp>
      <p:sp>
        <p:nvSpPr>
          <p:cNvPr id="15" name="object 15"/>
          <p:cNvSpPr txBox="1"/>
          <p:nvPr/>
        </p:nvSpPr>
        <p:spPr>
          <a:xfrm>
            <a:off x="8671941" y="3893565"/>
            <a:ext cx="1757680" cy="1004569"/>
          </a:xfrm>
          <a:prstGeom prst="rect">
            <a:avLst/>
          </a:prstGeom>
        </p:spPr>
        <p:txBody>
          <a:bodyPr vert="horz" wrap="square" lIns="0" tIns="12700" rIns="0" bIns="0" rtlCol="0">
            <a:spAutoFit/>
          </a:bodyPr>
          <a:lstStyle/>
          <a:p>
            <a:pPr marL="299085" indent="-287020">
              <a:lnSpc>
                <a:spcPct val="100000"/>
              </a:lnSpc>
              <a:spcBef>
                <a:spcPts val="100"/>
              </a:spcBef>
              <a:buChar char="•"/>
              <a:tabLst>
                <a:tab pos="299720" algn="l"/>
              </a:tabLst>
            </a:pPr>
            <a:r>
              <a:rPr sz="3200" dirty="0">
                <a:latin typeface="Arial"/>
                <a:cs typeface="Arial"/>
              </a:rPr>
              <a:t>M</a:t>
            </a:r>
            <a:r>
              <a:rPr sz="3200" spc="-10" dirty="0">
                <a:latin typeface="Arial"/>
                <a:cs typeface="Arial"/>
              </a:rPr>
              <a:t>a</a:t>
            </a:r>
            <a:r>
              <a:rPr sz="3200" dirty="0">
                <a:latin typeface="Arial"/>
                <a:cs typeface="Arial"/>
              </a:rPr>
              <a:t>sters</a:t>
            </a:r>
            <a:endParaRPr sz="3200">
              <a:latin typeface="Arial"/>
              <a:cs typeface="Arial"/>
            </a:endParaRPr>
          </a:p>
          <a:p>
            <a:pPr marL="299085" indent="-287020">
              <a:lnSpc>
                <a:spcPct val="100000"/>
              </a:lnSpc>
              <a:spcBef>
                <a:spcPts val="25"/>
              </a:spcBef>
              <a:buChar char="•"/>
              <a:tabLst>
                <a:tab pos="299720" algn="l"/>
              </a:tabLst>
            </a:pPr>
            <a:r>
              <a:rPr sz="3200" dirty="0">
                <a:latin typeface="Arial"/>
                <a:cs typeface="Arial"/>
              </a:rPr>
              <a:t>PhD</a:t>
            </a:r>
            <a:endParaRPr sz="3200">
              <a:latin typeface="Arial"/>
              <a:cs typeface="Arial"/>
            </a:endParaRPr>
          </a:p>
        </p:txBody>
      </p:sp>
      <p:sp>
        <p:nvSpPr>
          <p:cNvPr id="16" name="object 16"/>
          <p:cNvSpPr txBox="1"/>
          <p:nvPr/>
        </p:nvSpPr>
        <p:spPr>
          <a:xfrm>
            <a:off x="8420100" y="1776983"/>
            <a:ext cx="2933700" cy="1016635"/>
          </a:xfrm>
          <a:prstGeom prst="rect">
            <a:avLst/>
          </a:prstGeom>
          <a:ln w="12192">
            <a:solidFill>
              <a:srgbClr val="F8971D"/>
            </a:solidFill>
          </a:ln>
        </p:spPr>
        <p:txBody>
          <a:bodyPr vert="horz" wrap="square" lIns="0" tIns="635" rIns="0" bIns="0" rtlCol="0">
            <a:spAutoFit/>
          </a:bodyPr>
          <a:lstStyle/>
          <a:p>
            <a:pPr>
              <a:lnSpc>
                <a:spcPct val="100000"/>
              </a:lnSpc>
              <a:spcBef>
                <a:spcPts val="5"/>
              </a:spcBef>
            </a:pPr>
            <a:endParaRPr sz="2350">
              <a:latin typeface="Times New Roman"/>
              <a:cs typeface="Times New Roman"/>
            </a:endParaRPr>
          </a:p>
          <a:p>
            <a:pPr marL="317500">
              <a:lnSpc>
                <a:spcPct val="100000"/>
              </a:lnSpc>
            </a:pPr>
            <a:r>
              <a:rPr sz="2000" dirty="0">
                <a:solidFill>
                  <a:srgbClr val="FF9535"/>
                </a:solidFill>
                <a:latin typeface="Arial"/>
                <a:cs typeface="Arial"/>
              </a:rPr>
              <a:t>+22,000</a:t>
            </a:r>
            <a:r>
              <a:rPr sz="2000" spc="-50" dirty="0">
                <a:solidFill>
                  <a:srgbClr val="FF9535"/>
                </a:solidFill>
                <a:latin typeface="Arial"/>
                <a:cs typeface="Arial"/>
              </a:rPr>
              <a:t> </a:t>
            </a:r>
            <a:r>
              <a:rPr sz="2000" dirty="0">
                <a:solidFill>
                  <a:srgbClr val="FF9535"/>
                </a:solidFill>
                <a:latin typeface="Arial"/>
                <a:cs typeface="Arial"/>
              </a:rPr>
              <a:t>estudiantes</a:t>
            </a:r>
            <a:endParaRPr sz="2000">
              <a:latin typeface="Arial"/>
              <a:cs typeface="Arial"/>
            </a:endParaRPr>
          </a:p>
        </p:txBody>
      </p:sp>
    </p:spTree>
    <p:extLst>
      <p:ext uri="{BB962C8B-B14F-4D97-AF65-F5344CB8AC3E}">
        <p14:creationId xmlns:p14="http://schemas.microsoft.com/office/powerpoint/2010/main" val="4821528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6939" y="1535633"/>
            <a:ext cx="10359390" cy="1604645"/>
          </a:xfrm>
          <a:prstGeom prst="rect">
            <a:avLst/>
          </a:prstGeom>
        </p:spPr>
        <p:txBody>
          <a:bodyPr vert="horz" wrap="square" lIns="0" tIns="55244" rIns="0" bIns="0" rtlCol="0">
            <a:spAutoFit/>
          </a:bodyPr>
          <a:lstStyle/>
          <a:p>
            <a:pPr marL="12700" marR="5080" algn="just">
              <a:lnSpc>
                <a:spcPct val="90000"/>
              </a:lnSpc>
              <a:spcBef>
                <a:spcPts val="434"/>
              </a:spcBef>
            </a:pPr>
            <a:r>
              <a:rPr sz="2800" spc="-5" dirty="0">
                <a:solidFill>
                  <a:srgbClr val="44536A"/>
                </a:solidFill>
                <a:latin typeface="Arial"/>
                <a:cs typeface="Arial"/>
              </a:rPr>
              <a:t>After </a:t>
            </a:r>
            <a:r>
              <a:rPr sz="2800" dirty="0">
                <a:solidFill>
                  <a:srgbClr val="44536A"/>
                </a:solidFill>
                <a:latin typeface="Arial"/>
                <a:cs typeface="Arial"/>
              </a:rPr>
              <a:t>learning about </a:t>
            </a:r>
            <a:r>
              <a:rPr sz="2800" spc="-5" dirty="0">
                <a:solidFill>
                  <a:srgbClr val="44536A"/>
                </a:solidFill>
                <a:latin typeface="Arial"/>
                <a:cs typeface="Arial"/>
              </a:rPr>
              <a:t>Hinari in </a:t>
            </a:r>
            <a:r>
              <a:rPr sz="2800" dirty="0">
                <a:solidFill>
                  <a:srgbClr val="44536A"/>
                </a:solidFill>
                <a:latin typeface="Arial"/>
                <a:cs typeface="Arial"/>
              </a:rPr>
              <a:t>Honduras, various </a:t>
            </a:r>
            <a:r>
              <a:rPr sz="2800" spc="-5" dirty="0">
                <a:solidFill>
                  <a:srgbClr val="44536A"/>
                </a:solidFill>
                <a:latin typeface="Arial"/>
                <a:cs typeface="Arial"/>
              </a:rPr>
              <a:t>institutions and  </a:t>
            </a:r>
            <a:r>
              <a:rPr sz="2800" dirty="0">
                <a:solidFill>
                  <a:srgbClr val="44536A"/>
                </a:solidFill>
                <a:latin typeface="Arial"/>
                <a:cs typeface="Arial"/>
              </a:rPr>
              <a:t>researchers have been </a:t>
            </a:r>
            <a:r>
              <a:rPr sz="2800" spc="-5" dirty="0">
                <a:solidFill>
                  <a:srgbClr val="44536A"/>
                </a:solidFill>
                <a:latin typeface="Arial"/>
                <a:cs typeface="Arial"/>
              </a:rPr>
              <a:t>benefited </a:t>
            </a:r>
            <a:r>
              <a:rPr sz="2800" dirty="0">
                <a:solidFill>
                  <a:srgbClr val="44536A"/>
                </a:solidFill>
                <a:latin typeface="Arial"/>
                <a:cs typeface="Arial"/>
              </a:rPr>
              <a:t>from </a:t>
            </a:r>
            <a:r>
              <a:rPr sz="2800" spc="-5" dirty="0">
                <a:solidFill>
                  <a:srgbClr val="44536A"/>
                </a:solidFill>
                <a:latin typeface="Arial"/>
                <a:cs typeface="Arial"/>
              </a:rPr>
              <a:t>this type </a:t>
            </a:r>
            <a:r>
              <a:rPr sz="2800" dirty="0">
                <a:solidFill>
                  <a:srgbClr val="44536A"/>
                </a:solidFill>
                <a:latin typeface="Arial"/>
                <a:cs typeface="Arial"/>
              </a:rPr>
              <a:t>of program;  because subscribing </a:t>
            </a:r>
            <a:r>
              <a:rPr sz="2800" spc="-5" dirty="0">
                <a:solidFill>
                  <a:srgbClr val="44536A"/>
                </a:solidFill>
                <a:latin typeface="Arial"/>
                <a:cs typeface="Arial"/>
              </a:rPr>
              <a:t>to </a:t>
            </a:r>
            <a:r>
              <a:rPr sz="2800" dirty="0">
                <a:solidFill>
                  <a:srgbClr val="44536A"/>
                </a:solidFill>
                <a:latin typeface="Arial"/>
                <a:cs typeface="Arial"/>
              </a:rPr>
              <a:t>other types of </a:t>
            </a:r>
            <a:r>
              <a:rPr sz="2800" spc="-5" dirty="0">
                <a:solidFill>
                  <a:srgbClr val="44536A"/>
                </a:solidFill>
                <a:latin typeface="Arial"/>
                <a:cs typeface="Arial"/>
              </a:rPr>
              <a:t>paid </a:t>
            </a:r>
            <a:r>
              <a:rPr sz="2800" dirty="0">
                <a:solidFill>
                  <a:srgbClr val="44536A"/>
                </a:solidFill>
                <a:latin typeface="Arial"/>
                <a:cs typeface="Arial"/>
              </a:rPr>
              <a:t>databases represent  </a:t>
            </a:r>
            <a:r>
              <a:rPr sz="2800" spc="-5" dirty="0">
                <a:solidFill>
                  <a:srgbClr val="44536A"/>
                </a:solidFill>
                <a:latin typeface="Arial"/>
                <a:cs typeface="Arial"/>
              </a:rPr>
              <a:t>high </a:t>
            </a:r>
            <a:r>
              <a:rPr sz="2800" dirty="0">
                <a:solidFill>
                  <a:srgbClr val="44536A"/>
                </a:solidFill>
                <a:latin typeface="Arial"/>
                <a:cs typeface="Arial"/>
              </a:rPr>
              <a:t>costs that </a:t>
            </a:r>
            <a:r>
              <a:rPr sz="2800" spc="-5" dirty="0">
                <a:solidFill>
                  <a:srgbClr val="44536A"/>
                </a:solidFill>
                <a:latin typeface="Arial"/>
                <a:cs typeface="Arial"/>
              </a:rPr>
              <a:t>impede </a:t>
            </a:r>
            <a:r>
              <a:rPr sz="2800" dirty="0">
                <a:solidFill>
                  <a:srgbClr val="44536A"/>
                </a:solidFill>
                <a:latin typeface="Arial"/>
                <a:cs typeface="Arial"/>
              </a:rPr>
              <a:t>access </a:t>
            </a:r>
            <a:r>
              <a:rPr sz="2800" spc="-5" dirty="0">
                <a:solidFill>
                  <a:srgbClr val="44536A"/>
                </a:solidFill>
                <a:latin typeface="Arial"/>
                <a:cs typeface="Arial"/>
              </a:rPr>
              <a:t>to</a:t>
            </a:r>
            <a:r>
              <a:rPr sz="2800" spc="30" dirty="0">
                <a:solidFill>
                  <a:srgbClr val="44536A"/>
                </a:solidFill>
                <a:latin typeface="Arial"/>
                <a:cs typeface="Arial"/>
              </a:rPr>
              <a:t> </a:t>
            </a:r>
            <a:r>
              <a:rPr sz="2800" dirty="0">
                <a:solidFill>
                  <a:srgbClr val="44536A"/>
                </a:solidFill>
                <a:latin typeface="Arial"/>
                <a:cs typeface="Arial"/>
              </a:rPr>
              <a:t>information.</a:t>
            </a:r>
            <a:endParaRPr sz="2800">
              <a:latin typeface="Arial"/>
              <a:cs typeface="Arial"/>
            </a:endParaRPr>
          </a:p>
        </p:txBody>
      </p:sp>
      <p:sp>
        <p:nvSpPr>
          <p:cNvPr id="3" name="object 3"/>
          <p:cNvSpPr txBox="1">
            <a:spLocks noGrp="1"/>
          </p:cNvSpPr>
          <p:nvPr>
            <p:ph type="title"/>
          </p:nvPr>
        </p:nvSpPr>
        <p:spPr>
          <a:xfrm>
            <a:off x="916939" y="494233"/>
            <a:ext cx="4076700" cy="635000"/>
          </a:xfrm>
          <a:prstGeom prst="rect">
            <a:avLst/>
          </a:prstGeom>
        </p:spPr>
        <p:txBody>
          <a:bodyPr vert="horz" wrap="square" lIns="0" tIns="12065" rIns="0" bIns="0" rtlCol="0">
            <a:spAutoFit/>
          </a:bodyPr>
          <a:lstStyle/>
          <a:p>
            <a:pPr marL="12700">
              <a:lnSpc>
                <a:spcPct val="100000"/>
              </a:lnSpc>
              <a:spcBef>
                <a:spcPts val="95"/>
              </a:spcBef>
            </a:pPr>
            <a:r>
              <a:rPr sz="4000" spc="-5" dirty="0"/>
              <a:t>R4L in</a:t>
            </a:r>
            <a:r>
              <a:rPr sz="4000" spc="-145" dirty="0"/>
              <a:t> </a:t>
            </a:r>
            <a:r>
              <a:rPr sz="4000" spc="-5" dirty="0"/>
              <a:t>Honduras</a:t>
            </a:r>
            <a:endParaRPr sz="4000"/>
          </a:p>
        </p:txBody>
      </p:sp>
      <p:sp>
        <p:nvSpPr>
          <p:cNvPr id="4" name="object 4"/>
          <p:cNvSpPr/>
          <p:nvPr/>
        </p:nvSpPr>
        <p:spPr>
          <a:xfrm>
            <a:off x="8525284" y="6118973"/>
            <a:ext cx="1412562" cy="473850"/>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2854451" y="3166872"/>
            <a:ext cx="5471159" cy="3505200"/>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3957030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494233"/>
            <a:ext cx="2506345" cy="635000"/>
          </a:xfrm>
          <a:prstGeom prst="rect">
            <a:avLst/>
          </a:prstGeom>
        </p:spPr>
        <p:txBody>
          <a:bodyPr vert="horz" wrap="square" lIns="0" tIns="12065" rIns="0" bIns="0" rtlCol="0">
            <a:spAutoFit/>
          </a:bodyPr>
          <a:lstStyle/>
          <a:p>
            <a:pPr marL="12700">
              <a:lnSpc>
                <a:spcPct val="100000"/>
              </a:lnSpc>
              <a:spcBef>
                <a:spcPts val="95"/>
              </a:spcBef>
            </a:pPr>
            <a:r>
              <a:rPr sz="4000" spc="-5" dirty="0"/>
              <a:t>Why</a:t>
            </a:r>
            <a:r>
              <a:rPr sz="4000" spc="-70" dirty="0"/>
              <a:t> </a:t>
            </a:r>
            <a:r>
              <a:rPr sz="4000" spc="-10" dirty="0"/>
              <a:t>R4L?</a:t>
            </a:r>
            <a:endParaRPr sz="4000"/>
          </a:p>
        </p:txBody>
      </p:sp>
      <p:sp>
        <p:nvSpPr>
          <p:cNvPr id="3" name="object 3"/>
          <p:cNvSpPr/>
          <p:nvPr/>
        </p:nvSpPr>
        <p:spPr>
          <a:xfrm>
            <a:off x="8525284" y="6118973"/>
            <a:ext cx="1412562" cy="473850"/>
          </a:xfrm>
          <a:prstGeom prst="rect">
            <a:avLst/>
          </a:prstGeom>
          <a:blipFill>
            <a:blip r:embed="rId2" cstate="print"/>
            <a:stretch>
              <a:fillRect/>
            </a:stretch>
          </a:blipFill>
        </p:spPr>
        <p:txBody>
          <a:bodyPr wrap="square" lIns="0" tIns="0" rIns="0" bIns="0" rtlCol="0"/>
          <a:lstStyle/>
          <a:p>
            <a:endParaRPr/>
          </a:p>
        </p:txBody>
      </p:sp>
      <p:sp>
        <p:nvSpPr>
          <p:cNvPr id="4" name="object 4"/>
          <p:cNvSpPr txBox="1">
            <a:spLocks noGrp="1"/>
          </p:cNvSpPr>
          <p:nvPr>
            <p:ph type="body" idx="1"/>
          </p:nvPr>
        </p:nvSpPr>
        <p:spPr>
          <a:xfrm>
            <a:off x="838200" y="1994182"/>
            <a:ext cx="10515600" cy="3487552"/>
          </a:xfrm>
          <a:prstGeom prst="rect">
            <a:avLst/>
          </a:prstGeom>
        </p:spPr>
        <p:txBody>
          <a:bodyPr vert="horz" wrap="square" lIns="0" tIns="54610" rIns="0" bIns="0" rtlCol="0">
            <a:spAutoFit/>
          </a:bodyPr>
          <a:lstStyle/>
          <a:p>
            <a:pPr marL="12700" marR="5080" algn="just">
              <a:lnSpc>
                <a:spcPct val="90000"/>
              </a:lnSpc>
              <a:spcBef>
                <a:spcPts val="430"/>
              </a:spcBef>
            </a:pPr>
            <a:r>
              <a:rPr spc="-5" dirty="0"/>
              <a:t>Low- </a:t>
            </a:r>
            <a:r>
              <a:rPr dirty="0"/>
              <a:t>and middle-income </a:t>
            </a:r>
            <a:r>
              <a:rPr spc="-5" dirty="0"/>
              <a:t>countries </a:t>
            </a:r>
            <a:r>
              <a:rPr dirty="0"/>
              <a:t>have </a:t>
            </a:r>
            <a:r>
              <a:rPr spc="-5" dirty="0"/>
              <a:t>very few </a:t>
            </a:r>
            <a:r>
              <a:rPr dirty="0"/>
              <a:t>accesses </a:t>
            </a:r>
            <a:r>
              <a:rPr spc="-15" dirty="0"/>
              <a:t>to  </a:t>
            </a:r>
            <a:r>
              <a:rPr dirty="0"/>
              <a:t>updated materials, </a:t>
            </a:r>
            <a:r>
              <a:rPr spc="-5" dirty="0"/>
              <a:t>because </a:t>
            </a:r>
            <a:r>
              <a:rPr dirty="0"/>
              <a:t>subscribing </a:t>
            </a:r>
            <a:r>
              <a:rPr spc="-5" dirty="0"/>
              <a:t>to accesses </a:t>
            </a:r>
            <a:r>
              <a:rPr dirty="0"/>
              <a:t>represent  </a:t>
            </a:r>
            <a:r>
              <a:rPr spc="-5" dirty="0"/>
              <a:t>high </a:t>
            </a:r>
            <a:r>
              <a:rPr dirty="0"/>
              <a:t>costs that </a:t>
            </a:r>
            <a:r>
              <a:rPr spc="-5" dirty="0"/>
              <a:t>often </a:t>
            </a:r>
            <a:r>
              <a:rPr dirty="0"/>
              <a:t>cannot </a:t>
            </a:r>
            <a:r>
              <a:rPr spc="-5" dirty="0"/>
              <a:t>be</a:t>
            </a:r>
            <a:r>
              <a:rPr spc="25" dirty="0"/>
              <a:t> </a:t>
            </a:r>
            <a:r>
              <a:rPr dirty="0"/>
              <a:t>paid.</a:t>
            </a:r>
          </a:p>
          <a:p>
            <a:pPr marL="12700" marR="5080" algn="just">
              <a:lnSpc>
                <a:spcPct val="90000"/>
              </a:lnSpc>
              <a:spcBef>
                <a:spcPts val="994"/>
              </a:spcBef>
            </a:pPr>
            <a:r>
              <a:rPr spc="-5" dirty="0"/>
              <a:t>Thanks to the </a:t>
            </a:r>
            <a:r>
              <a:rPr spc="-15" dirty="0"/>
              <a:t>World  </a:t>
            </a:r>
            <a:r>
              <a:rPr spc="-5" dirty="0"/>
              <a:t>Health Organization in alliance with  </a:t>
            </a:r>
            <a:r>
              <a:rPr dirty="0"/>
              <a:t>publishers, they have </a:t>
            </a:r>
            <a:r>
              <a:rPr spc="-5" dirty="0"/>
              <a:t>created platforms </a:t>
            </a:r>
            <a:r>
              <a:rPr dirty="0"/>
              <a:t>that </a:t>
            </a:r>
            <a:r>
              <a:rPr spc="-5" dirty="0"/>
              <a:t>allow </a:t>
            </a:r>
            <a:r>
              <a:rPr dirty="0"/>
              <a:t>access </a:t>
            </a:r>
            <a:r>
              <a:rPr spc="-15" dirty="0"/>
              <a:t>to  </a:t>
            </a:r>
            <a:r>
              <a:rPr dirty="0"/>
              <a:t>scientific articles, </a:t>
            </a:r>
            <a:r>
              <a:rPr spc="-5" dirty="0"/>
              <a:t>books and </a:t>
            </a:r>
            <a:r>
              <a:rPr dirty="0"/>
              <a:t>other relevant materials </a:t>
            </a:r>
            <a:r>
              <a:rPr spc="-5" dirty="0"/>
              <a:t>at low  prices </a:t>
            </a:r>
            <a:r>
              <a:rPr dirty="0"/>
              <a:t>or even free; </a:t>
            </a:r>
            <a:r>
              <a:rPr spc="-5" dirty="0"/>
              <a:t>This allows the </a:t>
            </a:r>
            <a:r>
              <a:rPr dirty="0"/>
              <a:t>community </a:t>
            </a:r>
            <a:r>
              <a:rPr spc="-5" dirty="0"/>
              <a:t>to </a:t>
            </a:r>
            <a:r>
              <a:rPr dirty="0"/>
              <a:t>access </a:t>
            </a:r>
            <a:r>
              <a:rPr spc="-5" dirty="0"/>
              <a:t>updated  quality content </a:t>
            </a:r>
            <a:r>
              <a:rPr dirty="0"/>
              <a:t>and contribute </a:t>
            </a:r>
            <a:r>
              <a:rPr spc="-5" dirty="0"/>
              <a:t>to better </a:t>
            </a:r>
            <a:r>
              <a:rPr dirty="0"/>
              <a:t>performance </a:t>
            </a:r>
            <a:r>
              <a:rPr spc="-5" dirty="0"/>
              <a:t>in their </a:t>
            </a:r>
            <a:r>
              <a:rPr dirty="0"/>
              <a:t>areas  of</a:t>
            </a:r>
            <a:r>
              <a:rPr spc="-15" dirty="0"/>
              <a:t> </a:t>
            </a:r>
            <a:r>
              <a:rPr dirty="0"/>
              <a:t>interest.</a:t>
            </a:r>
          </a:p>
        </p:txBody>
      </p:sp>
    </p:spTree>
    <p:extLst>
      <p:ext uri="{BB962C8B-B14F-4D97-AF65-F5344CB8AC3E}">
        <p14:creationId xmlns:p14="http://schemas.microsoft.com/office/powerpoint/2010/main" val="41768407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6939" y="1450810"/>
            <a:ext cx="6574155" cy="3093085"/>
          </a:xfrm>
          <a:prstGeom prst="rect">
            <a:avLst/>
          </a:prstGeom>
        </p:spPr>
        <p:txBody>
          <a:bodyPr vert="horz" wrap="square" lIns="0" tIns="97155" rIns="0" bIns="0" rtlCol="0">
            <a:spAutoFit/>
          </a:bodyPr>
          <a:lstStyle/>
          <a:p>
            <a:pPr marL="241300" indent="-228600">
              <a:lnSpc>
                <a:spcPct val="100000"/>
              </a:lnSpc>
              <a:spcBef>
                <a:spcPts val="765"/>
              </a:spcBef>
              <a:buChar char="•"/>
              <a:tabLst>
                <a:tab pos="241300" algn="l"/>
              </a:tabLst>
            </a:pPr>
            <a:r>
              <a:rPr sz="2800" dirty="0">
                <a:solidFill>
                  <a:srgbClr val="44536A"/>
                </a:solidFill>
                <a:latin typeface="Arial"/>
                <a:cs typeface="Arial"/>
              </a:rPr>
              <a:t>National non-governmental</a:t>
            </a:r>
            <a:r>
              <a:rPr sz="2800" spc="-25" dirty="0">
                <a:solidFill>
                  <a:srgbClr val="44536A"/>
                </a:solidFill>
                <a:latin typeface="Arial"/>
                <a:cs typeface="Arial"/>
              </a:rPr>
              <a:t> </a:t>
            </a:r>
            <a:r>
              <a:rPr sz="2800" dirty="0">
                <a:solidFill>
                  <a:srgbClr val="44536A"/>
                </a:solidFill>
                <a:latin typeface="Arial"/>
                <a:cs typeface="Arial"/>
              </a:rPr>
              <a:t>organization</a:t>
            </a:r>
            <a:endParaRPr sz="2800">
              <a:latin typeface="Arial"/>
              <a:cs typeface="Arial"/>
            </a:endParaRPr>
          </a:p>
          <a:p>
            <a:pPr marL="241300" indent="-228600">
              <a:lnSpc>
                <a:spcPct val="100000"/>
              </a:lnSpc>
              <a:spcBef>
                <a:spcPts val="665"/>
              </a:spcBef>
              <a:buChar char="•"/>
              <a:tabLst>
                <a:tab pos="241300" algn="l"/>
              </a:tabLst>
            </a:pPr>
            <a:r>
              <a:rPr sz="2800" dirty="0">
                <a:solidFill>
                  <a:srgbClr val="44536A"/>
                </a:solidFill>
                <a:latin typeface="Arial"/>
                <a:cs typeface="Arial"/>
              </a:rPr>
              <a:t>University </a:t>
            </a:r>
            <a:r>
              <a:rPr sz="2800" spc="-5" dirty="0">
                <a:solidFill>
                  <a:srgbClr val="44536A"/>
                </a:solidFill>
                <a:latin typeface="Arial"/>
                <a:cs typeface="Arial"/>
              </a:rPr>
              <a:t>/ Faculty / School /</a:t>
            </a:r>
            <a:r>
              <a:rPr sz="2800" spc="20" dirty="0">
                <a:solidFill>
                  <a:srgbClr val="44536A"/>
                </a:solidFill>
                <a:latin typeface="Arial"/>
                <a:cs typeface="Arial"/>
              </a:rPr>
              <a:t> </a:t>
            </a:r>
            <a:r>
              <a:rPr sz="2800" spc="-5" dirty="0">
                <a:solidFill>
                  <a:srgbClr val="44536A"/>
                </a:solidFill>
                <a:latin typeface="Arial"/>
                <a:cs typeface="Arial"/>
              </a:rPr>
              <a:t>College</a:t>
            </a:r>
            <a:endParaRPr sz="2800">
              <a:latin typeface="Arial"/>
              <a:cs typeface="Arial"/>
            </a:endParaRPr>
          </a:p>
          <a:p>
            <a:pPr marL="241300" indent="-228600">
              <a:lnSpc>
                <a:spcPct val="100000"/>
              </a:lnSpc>
              <a:spcBef>
                <a:spcPts val="670"/>
              </a:spcBef>
              <a:buChar char="•"/>
              <a:tabLst>
                <a:tab pos="241300" algn="l"/>
              </a:tabLst>
            </a:pPr>
            <a:r>
              <a:rPr sz="2800" dirty="0">
                <a:solidFill>
                  <a:srgbClr val="44536A"/>
                </a:solidFill>
                <a:latin typeface="Arial"/>
                <a:cs typeface="Arial"/>
              </a:rPr>
              <a:t>Research</a:t>
            </a:r>
            <a:r>
              <a:rPr sz="2800" spc="5" dirty="0">
                <a:solidFill>
                  <a:srgbClr val="44536A"/>
                </a:solidFill>
                <a:latin typeface="Arial"/>
                <a:cs typeface="Arial"/>
              </a:rPr>
              <a:t> </a:t>
            </a:r>
            <a:r>
              <a:rPr sz="2800" dirty="0">
                <a:solidFill>
                  <a:srgbClr val="44536A"/>
                </a:solidFill>
                <a:latin typeface="Arial"/>
                <a:cs typeface="Arial"/>
              </a:rPr>
              <a:t>Institute</a:t>
            </a:r>
            <a:endParaRPr sz="2800">
              <a:latin typeface="Arial"/>
              <a:cs typeface="Arial"/>
            </a:endParaRPr>
          </a:p>
          <a:p>
            <a:pPr marL="241300" indent="-228600">
              <a:lnSpc>
                <a:spcPct val="100000"/>
              </a:lnSpc>
              <a:spcBef>
                <a:spcPts val="660"/>
              </a:spcBef>
              <a:buChar char="•"/>
              <a:tabLst>
                <a:tab pos="241300" algn="l"/>
              </a:tabLst>
            </a:pPr>
            <a:r>
              <a:rPr sz="2800" spc="-40" dirty="0">
                <a:solidFill>
                  <a:srgbClr val="44536A"/>
                </a:solidFill>
                <a:latin typeface="Arial"/>
                <a:cs typeface="Arial"/>
              </a:rPr>
              <a:t>Teaching</a:t>
            </a:r>
            <a:r>
              <a:rPr sz="2800" spc="5" dirty="0">
                <a:solidFill>
                  <a:srgbClr val="44536A"/>
                </a:solidFill>
                <a:latin typeface="Arial"/>
                <a:cs typeface="Arial"/>
              </a:rPr>
              <a:t> </a:t>
            </a:r>
            <a:r>
              <a:rPr sz="2800" dirty="0">
                <a:solidFill>
                  <a:srgbClr val="44536A"/>
                </a:solidFill>
                <a:latin typeface="Arial"/>
                <a:cs typeface="Arial"/>
              </a:rPr>
              <a:t>Hospital</a:t>
            </a:r>
            <a:endParaRPr sz="2800">
              <a:latin typeface="Arial"/>
              <a:cs typeface="Arial"/>
            </a:endParaRPr>
          </a:p>
          <a:p>
            <a:pPr marL="241300" indent="-228600">
              <a:lnSpc>
                <a:spcPct val="100000"/>
              </a:lnSpc>
              <a:spcBef>
                <a:spcPts val="660"/>
              </a:spcBef>
              <a:buChar char="•"/>
              <a:tabLst>
                <a:tab pos="241300" algn="l"/>
              </a:tabLst>
            </a:pPr>
            <a:r>
              <a:rPr sz="2800" dirty="0">
                <a:solidFill>
                  <a:srgbClr val="44536A"/>
                </a:solidFill>
                <a:latin typeface="Arial"/>
                <a:cs typeface="Arial"/>
              </a:rPr>
              <a:t>Government</a:t>
            </a:r>
            <a:r>
              <a:rPr sz="2800" spc="5" dirty="0">
                <a:solidFill>
                  <a:srgbClr val="44536A"/>
                </a:solidFill>
                <a:latin typeface="Arial"/>
                <a:cs typeface="Arial"/>
              </a:rPr>
              <a:t> </a:t>
            </a:r>
            <a:r>
              <a:rPr sz="2800" spc="-10" dirty="0">
                <a:solidFill>
                  <a:srgbClr val="44536A"/>
                </a:solidFill>
                <a:latin typeface="Arial"/>
                <a:cs typeface="Arial"/>
              </a:rPr>
              <a:t>Office</a:t>
            </a:r>
            <a:endParaRPr sz="2800">
              <a:latin typeface="Arial"/>
              <a:cs typeface="Arial"/>
            </a:endParaRPr>
          </a:p>
          <a:p>
            <a:pPr marL="241300" indent="-228600">
              <a:lnSpc>
                <a:spcPct val="100000"/>
              </a:lnSpc>
              <a:spcBef>
                <a:spcPts val="675"/>
              </a:spcBef>
              <a:buChar char="•"/>
              <a:tabLst>
                <a:tab pos="241300" algn="l"/>
              </a:tabLst>
            </a:pPr>
            <a:r>
              <a:rPr sz="2800" dirty="0">
                <a:solidFill>
                  <a:srgbClr val="44536A"/>
                </a:solidFill>
                <a:latin typeface="Arial"/>
                <a:cs typeface="Arial"/>
              </a:rPr>
              <a:t>National </a:t>
            </a:r>
            <a:r>
              <a:rPr sz="2800" spc="-5" dirty="0">
                <a:solidFill>
                  <a:srgbClr val="44536A"/>
                </a:solidFill>
                <a:latin typeface="Arial"/>
                <a:cs typeface="Arial"/>
              </a:rPr>
              <a:t>library / </a:t>
            </a:r>
            <a:r>
              <a:rPr sz="2800" dirty="0">
                <a:solidFill>
                  <a:srgbClr val="44536A"/>
                </a:solidFill>
                <a:latin typeface="Arial"/>
                <a:cs typeface="Arial"/>
              </a:rPr>
              <a:t>Documentation</a:t>
            </a:r>
            <a:r>
              <a:rPr sz="2800" spc="20" dirty="0">
                <a:solidFill>
                  <a:srgbClr val="44536A"/>
                </a:solidFill>
                <a:latin typeface="Arial"/>
                <a:cs typeface="Arial"/>
              </a:rPr>
              <a:t> </a:t>
            </a:r>
            <a:r>
              <a:rPr sz="2800" dirty="0">
                <a:solidFill>
                  <a:srgbClr val="44536A"/>
                </a:solidFill>
                <a:latin typeface="Arial"/>
                <a:cs typeface="Arial"/>
              </a:rPr>
              <a:t>center</a:t>
            </a:r>
            <a:endParaRPr sz="2800">
              <a:latin typeface="Arial"/>
              <a:cs typeface="Arial"/>
            </a:endParaRPr>
          </a:p>
        </p:txBody>
      </p:sp>
      <p:sp>
        <p:nvSpPr>
          <p:cNvPr id="3" name="object 3"/>
          <p:cNvSpPr txBox="1">
            <a:spLocks noGrp="1"/>
          </p:cNvSpPr>
          <p:nvPr>
            <p:ph type="title"/>
          </p:nvPr>
        </p:nvSpPr>
        <p:spPr>
          <a:xfrm>
            <a:off x="916939" y="494233"/>
            <a:ext cx="5769610" cy="635000"/>
          </a:xfrm>
          <a:prstGeom prst="rect">
            <a:avLst/>
          </a:prstGeom>
        </p:spPr>
        <p:txBody>
          <a:bodyPr vert="horz" wrap="square" lIns="0" tIns="12065" rIns="0" bIns="0" rtlCol="0">
            <a:spAutoFit/>
          </a:bodyPr>
          <a:lstStyle/>
          <a:p>
            <a:pPr marL="12700">
              <a:lnSpc>
                <a:spcPct val="100000"/>
              </a:lnSpc>
              <a:spcBef>
                <a:spcPts val="95"/>
              </a:spcBef>
            </a:pPr>
            <a:r>
              <a:rPr sz="4000" spc="-5" dirty="0"/>
              <a:t>Who use R4L</a:t>
            </a:r>
            <a:r>
              <a:rPr sz="4000" spc="-135" dirty="0"/>
              <a:t> </a:t>
            </a:r>
            <a:r>
              <a:rPr sz="4000" spc="-5" dirty="0"/>
              <a:t>Program?</a:t>
            </a:r>
            <a:endParaRPr sz="4000"/>
          </a:p>
        </p:txBody>
      </p:sp>
      <p:sp>
        <p:nvSpPr>
          <p:cNvPr id="4" name="object 4"/>
          <p:cNvSpPr/>
          <p:nvPr/>
        </p:nvSpPr>
        <p:spPr>
          <a:xfrm>
            <a:off x="8525284" y="6118973"/>
            <a:ext cx="1412562" cy="473850"/>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4536947" y="4975859"/>
            <a:ext cx="1427988" cy="963167"/>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2854451" y="4759452"/>
            <a:ext cx="1077468" cy="1675663"/>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6550152" y="4500371"/>
            <a:ext cx="1382268" cy="2113788"/>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9343643" y="3413759"/>
            <a:ext cx="1629294" cy="2525267"/>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10370819" y="955547"/>
            <a:ext cx="1601724" cy="2592324"/>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7932419" y="1007363"/>
            <a:ext cx="1639824" cy="2819400"/>
          </a:xfrm>
          <a:prstGeom prst="rect">
            <a:avLst/>
          </a:prstGeom>
          <a:blipFill>
            <a:blip r:embed="rId8" cstate="print"/>
            <a:stretch>
              <a:fillRect/>
            </a:stretch>
          </a:blipFill>
        </p:spPr>
        <p:txBody>
          <a:bodyPr wrap="square" lIns="0" tIns="0" rIns="0" bIns="0" rtlCol="0"/>
          <a:lstStyle/>
          <a:p>
            <a:endParaRPr/>
          </a:p>
        </p:txBody>
      </p:sp>
      <p:sp>
        <p:nvSpPr>
          <p:cNvPr id="11" name="object 11"/>
          <p:cNvSpPr/>
          <p:nvPr/>
        </p:nvSpPr>
        <p:spPr>
          <a:xfrm>
            <a:off x="880872" y="4675630"/>
            <a:ext cx="1378305" cy="2109216"/>
          </a:xfrm>
          <a:prstGeom prst="rect">
            <a:avLst/>
          </a:prstGeom>
          <a:blipFill>
            <a:blip r:embed="rId9"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1570520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494233"/>
            <a:ext cx="7228578" cy="635000"/>
          </a:xfrm>
          <a:prstGeom prst="rect">
            <a:avLst/>
          </a:prstGeom>
        </p:spPr>
        <p:txBody>
          <a:bodyPr vert="horz" wrap="square" lIns="0" tIns="12065" rIns="0" bIns="0" rtlCol="0">
            <a:spAutoFit/>
          </a:bodyPr>
          <a:lstStyle/>
          <a:p>
            <a:pPr marL="12700">
              <a:lnSpc>
                <a:spcPct val="100000"/>
              </a:lnSpc>
              <a:spcBef>
                <a:spcPts val="95"/>
              </a:spcBef>
            </a:pPr>
            <a:r>
              <a:rPr sz="4000" spc="-5" dirty="0"/>
              <a:t>When we Registered in</a:t>
            </a:r>
            <a:r>
              <a:rPr sz="4000" spc="-10" dirty="0"/>
              <a:t> </a:t>
            </a:r>
            <a:r>
              <a:rPr sz="4000" spc="-5" dirty="0"/>
              <a:t>R4L</a:t>
            </a:r>
            <a:endParaRPr sz="4000" dirty="0"/>
          </a:p>
        </p:txBody>
      </p:sp>
      <p:sp>
        <p:nvSpPr>
          <p:cNvPr id="3" name="object 3"/>
          <p:cNvSpPr/>
          <p:nvPr/>
        </p:nvSpPr>
        <p:spPr>
          <a:xfrm>
            <a:off x="8525284" y="6118973"/>
            <a:ext cx="1412562" cy="47385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141475" y="1780032"/>
            <a:ext cx="2333625" cy="4320540"/>
          </a:xfrm>
          <a:custGeom>
            <a:avLst/>
            <a:gdLst/>
            <a:ahLst/>
            <a:cxnLst/>
            <a:rect l="l" t="t" r="r" b="b"/>
            <a:pathLst>
              <a:path w="2333625" h="4320540">
                <a:moveTo>
                  <a:pt x="0" y="0"/>
                </a:moveTo>
                <a:lnTo>
                  <a:pt x="0" y="4320540"/>
                </a:lnTo>
                <a:lnTo>
                  <a:pt x="2333244" y="3456431"/>
                </a:lnTo>
                <a:lnTo>
                  <a:pt x="2333244" y="864107"/>
                </a:lnTo>
                <a:lnTo>
                  <a:pt x="0" y="0"/>
                </a:lnTo>
                <a:close/>
              </a:path>
            </a:pathLst>
          </a:custGeom>
          <a:solidFill>
            <a:srgbClr val="51B847"/>
          </a:solidFill>
        </p:spPr>
        <p:txBody>
          <a:bodyPr wrap="square" lIns="0" tIns="0" rIns="0" bIns="0" rtlCol="0"/>
          <a:lstStyle/>
          <a:p>
            <a:endParaRPr/>
          </a:p>
        </p:txBody>
      </p:sp>
      <p:sp>
        <p:nvSpPr>
          <p:cNvPr id="5" name="object 5"/>
          <p:cNvSpPr txBox="1"/>
          <p:nvPr/>
        </p:nvSpPr>
        <p:spPr>
          <a:xfrm>
            <a:off x="1421130" y="2324516"/>
            <a:ext cx="1550035" cy="2113280"/>
          </a:xfrm>
          <a:prstGeom prst="rect">
            <a:avLst/>
          </a:prstGeom>
        </p:spPr>
        <p:txBody>
          <a:bodyPr vert="horz" wrap="square" lIns="0" tIns="217170" rIns="0" bIns="0" rtlCol="0">
            <a:spAutoFit/>
          </a:bodyPr>
          <a:lstStyle/>
          <a:p>
            <a:pPr marL="12700">
              <a:lnSpc>
                <a:spcPct val="100000"/>
              </a:lnSpc>
              <a:spcBef>
                <a:spcPts val="1710"/>
              </a:spcBef>
            </a:pPr>
            <a:r>
              <a:rPr sz="4600" spc="-5" dirty="0">
                <a:solidFill>
                  <a:srgbClr val="FFFFFF"/>
                </a:solidFill>
                <a:latin typeface="Arial"/>
                <a:cs typeface="Arial"/>
              </a:rPr>
              <a:t>Hinari</a:t>
            </a:r>
            <a:endParaRPr sz="4600">
              <a:latin typeface="Arial"/>
              <a:cs typeface="Arial"/>
            </a:endParaRPr>
          </a:p>
          <a:p>
            <a:pPr marL="299085" marR="224154" indent="-287020">
              <a:lnSpc>
                <a:spcPts val="3720"/>
              </a:lnSpc>
              <a:spcBef>
                <a:spcPts val="1885"/>
              </a:spcBef>
              <a:buChar char="•"/>
              <a:tabLst>
                <a:tab pos="299720" algn="l"/>
              </a:tabLst>
            </a:pPr>
            <a:r>
              <a:rPr sz="3600" dirty="0">
                <a:solidFill>
                  <a:srgbClr val="FFFFFF"/>
                </a:solidFill>
                <a:latin typeface="Arial"/>
                <a:cs typeface="Arial"/>
              </a:rPr>
              <a:t>Sept  2002</a:t>
            </a:r>
            <a:endParaRPr sz="3600">
              <a:latin typeface="Arial"/>
              <a:cs typeface="Arial"/>
            </a:endParaRPr>
          </a:p>
        </p:txBody>
      </p:sp>
      <p:sp>
        <p:nvSpPr>
          <p:cNvPr id="6" name="object 6"/>
          <p:cNvSpPr/>
          <p:nvPr/>
        </p:nvSpPr>
        <p:spPr>
          <a:xfrm>
            <a:off x="3649979" y="1780032"/>
            <a:ext cx="2334895" cy="4320540"/>
          </a:xfrm>
          <a:custGeom>
            <a:avLst/>
            <a:gdLst/>
            <a:ahLst/>
            <a:cxnLst/>
            <a:rect l="l" t="t" r="r" b="b"/>
            <a:pathLst>
              <a:path w="2334895" h="4320540">
                <a:moveTo>
                  <a:pt x="0" y="0"/>
                </a:moveTo>
                <a:lnTo>
                  <a:pt x="0" y="4320540"/>
                </a:lnTo>
                <a:lnTo>
                  <a:pt x="2334768" y="3456431"/>
                </a:lnTo>
                <a:lnTo>
                  <a:pt x="2334768" y="864107"/>
                </a:lnTo>
                <a:lnTo>
                  <a:pt x="0" y="0"/>
                </a:lnTo>
                <a:close/>
              </a:path>
            </a:pathLst>
          </a:custGeom>
          <a:solidFill>
            <a:srgbClr val="F8971D"/>
          </a:solidFill>
        </p:spPr>
        <p:txBody>
          <a:bodyPr wrap="square" lIns="0" tIns="0" rIns="0" bIns="0" rtlCol="0"/>
          <a:lstStyle/>
          <a:p>
            <a:endParaRPr/>
          </a:p>
        </p:txBody>
      </p:sp>
      <p:sp>
        <p:nvSpPr>
          <p:cNvPr id="7" name="object 7"/>
          <p:cNvSpPr txBox="1"/>
          <p:nvPr/>
        </p:nvSpPr>
        <p:spPr>
          <a:xfrm>
            <a:off x="3930141" y="2324516"/>
            <a:ext cx="1583055" cy="2113280"/>
          </a:xfrm>
          <a:prstGeom prst="rect">
            <a:avLst/>
          </a:prstGeom>
        </p:spPr>
        <p:txBody>
          <a:bodyPr vert="horz" wrap="square" lIns="0" tIns="217170" rIns="0" bIns="0" rtlCol="0">
            <a:spAutoFit/>
          </a:bodyPr>
          <a:lstStyle/>
          <a:p>
            <a:pPr marL="12700">
              <a:lnSpc>
                <a:spcPct val="100000"/>
              </a:lnSpc>
              <a:spcBef>
                <a:spcPts val="1710"/>
              </a:spcBef>
            </a:pPr>
            <a:r>
              <a:rPr sz="4600" spc="-5" dirty="0">
                <a:solidFill>
                  <a:srgbClr val="FFFFFF"/>
                </a:solidFill>
                <a:latin typeface="Arial"/>
                <a:cs typeface="Arial"/>
              </a:rPr>
              <a:t>Agora</a:t>
            </a:r>
            <a:endParaRPr sz="4600">
              <a:latin typeface="Arial"/>
              <a:cs typeface="Arial"/>
            </a:endParaRPr>
          </a:p>
          <a:p>
            <a:pPr marL="299085" marR="257810" indent="-287020">
              <a:lnSpc>
                <a:spcPts val="3720"/>
              </a:lnSpc>
              <a:spcBef>
                <a:spcPts val="1885"/>
              </a:spcBef>
              <a:buChar char="•"/>
              <a:tabLst>
                <a:tab pos="299720" algn="l"/>
              </a:tabLst>
            </a:pPr>
            <a:r>
              <a:rPr sz="3600" spc="-5" dirty="0">
                <a:solidFill>
                  <a:srgbClr val="FFFFFF"/>
                </a:solidFill>
                <a:latin typeface="Arial"/>
                <a:cs typeface="Arial"/>
              </a:rPr>
              <a:t>June  </a:t>
            </a:r>
            <a:r>
              <a:rPr sz="3600" dirty="0">
                <a:solidFill>
                  <a:srgbClr val="FFFFFF"/>
                </a:solidFill>
                <a:latin typeface="Arial"/>
                <a:cs typeface="Arial"/>
              </a:rPr>
              <a:t>2007</a:t>
            </a:r>
            <a:endParaRPr sz="3600">
              <a:latin typeface="Arial"/>
              <a:cs typeface="Arial"/>
            </a:endParaRPr>
          </a:p>
        </p:txBody>
      </p:sp>
      <p:sp>
        <p:nvSpPr>
          <p:cNvPr id="8" name="object 8"/>
          <p:cNvSpPr/>
          <p:nvPr/>
        </p:nvSpPr>
        <p:spPr>
          <a:xfrm>
            <a:off x="6160008" y="1780032"/>
            <a:ext cx="2333625" cy="4320540"/>
          </a:xfrm>
          <a:custGeom>
            <a:avLst/>
            <a:gdLst/>
            <a:ahLst/>
            <a:cxnLst/>
            <a:rect l="l" t="t" r="r" b="b"/>
            <a:pathLst>
              <a:path w="2333625" h="4320540">
                <a:moveTo>
                  <a:pt x="0" y="0"/>
                </a:moveTo>
                <a:lnTo>
                  <a:pt x="0" y="4320540"/>
                </a:lnTo>
                <a:lnTo>
                  <a:pt x="2333243" y="3456431"/>
                </a:lnTo>
                <a:lnTo>
                  <a:pt x="2333243" y="864107"/>
                </a:lnTo>
                <a:lnTo>
                  <a:pt x="0" y="0"/>
                </a:lnTo>
                <a:close/>
              </a:path>
            </a:pathLst>
          </a:custGeom>
          <a:solidFill>
            <a:srgbClr val="3BA06B"/>
          </a:solidFill>
        </p:spPr>
        <p:txBody>
          <a:bodyPr wrap="square" lIns="0" tIns="0" rIns="0" bIns="0" rtlCol="0"/>
          <a:lstStyle/>
          <a:p>
            <a:endParaRPr/>
          </a:p>
        </p:txBody>
      </p:sp>
      <p:sp>
        <p:nvSpPr>
          <p:cNvPr id="9" name="object 9"/>
          <p:cNvSpPr txBox="1"/>
          <p:nvPr/>
        </p:nvSpPr>
        <p:spPr>
          <a:xfrm>
            <a:off x="6439661" y="2324516"/>
            <a:ext cx="1419860" cy="2113280"/>
          </a:xfrm>
          <a:prstGeom prst="rect">
            <a:avLst/>
          </a:prstGeom>
        </p:spPr>
        <p:txBody>
          <a:bodyPr vert="horz" wrap="square" lIns="0" tIns="217170" rIns="0" bIns="0" rtlCol="0">
            <a:spAutoFit/>
          </a:bodyPr>
          <a:lstStyle/>
          <a:p>
            <a:pPr marL="12700">
              <a:lnSpc>
                <a:spcPct val="100000"/>
              </a:lnSpc>
              <a:spcBef>
                <a:spcPts val="1710"/>
              </a:spcBef>
            </a:pPr>
            <a:r>
              <a:rPr sz="4600" spc="-5" dirty="0">
                <a:solidFill>
                  <a:srgbClr val="FFFFFF"/>
                </a:solidFill>
                <a:latin typeface="Arial"/>
                <a:cs typeface="Arial"/>
              </a:rPr>
              <a:t>ARDI</a:t>
            </a:r>
            <a:endParaRPr sz="4600">
              <a:latin typeface="Arial"/>
              <a:cs typeface="Arial"/>
            </a:endParaRPr>
          </a:p>
          <a:p>
            <a:pPr marL="299085" marR="94615" indent="-287020">
              <a:lnSpc>
                <a:spcPts val="3720"/>
              </a:lnSpc>
              <a:spcBef>
                <a:spcPts val="1885"/>
              </a:spcBef>
              <a:buChar char="•"/>
              <a:tabLst>
                <a:tab pos="299720" algn="l"/>
              </a:tabLst>
            </a:pPr>
            <a:r>
              <a:rPr sz="3600" dirty="0">
                <a:solidFill>
                  <a:srgbClr val="FFFFFF"/>
                </a:solidFill>
                <a:latin typeface="Arial"/>
                <a:cs typeface="Arial"/>
              </a:rPr>
              <a:t>May  2012</a:t>
            </a:r>
            <a:endParaRPr sz="3600">
              <a:latin typeface="Arial"/>
              <a:cs typeface="Arial"/>
            </a:endParaRPr>
          </a:p>
        </p:txBody>
      </p:sp>
      <p:sp>
        <p:nvSpPr>
          <p:cNvPr id="10" name="object 10"/>
          <p:cNvSpPr/>
          <p:nvPr/>
        </p:nvSpPr>
        <p:spPr>
          <a:xfrm>
            <a:off x="8668511" y="1780032"/>
            <a:ext cx="2333625" cy="4320540"/>
          </a:xfrm>
          <a:custGeom>
            <a:avLst/>
            <a:gdLst/>
            <a:ahLst/>
            <a:cxnLst/>
            <a:rect l="l" t="t" r="r" b="b"/>
            <a:pathLst>
              <a:path w="2333625" h="4320540">
                <a:moveTo>
                  <a:pt x="0" y="0"/>
                </a:moveTo>
                <a:lnTo>
                  <a:pt x="0" y="4320540"/>
                </a:lnTo>
                <a:lnTo>
                  <a:pt x="2333244" y="3456431"/>
                </a:lnTo>
                <a:lnTo>
                  <a:pt x="2333244" y="864107"/>
                </a:lnTo>
                <a:lnTo>
                  <a:pt x="0" y="0"/>
                </a:lnTo>
                <a:close/>
              </a:path>
            </a:pathLst>
          </a:custGeom>
          <a:solidFill>
            <a:srgbClr val="F05C21"/>
          </a:solidFill>
        </p:spPr>
        <p:txBody>
          <a:bodyPr wrap="square" lIns="0" tIns="0" rIns="0" bIns="0" rtlCol="0"/>
          <a:lstStyle/>
          <a:p>
            <a:endParaRPr/>
          </a:p>
        </p:txBody>
      </p:sp>
      <p:sp>
        <p:nvSpPr>
          <p:cNvPr id="11" name="object 11"/>
          <p:cNvSpPr/>
          <p:nvPr/>
        </p:nvSpPr>
        <p:spPr>
          <a:xfrm>
            <a:off x="8668511" y="1780032"/>
            <a:ext cx="2333625" cy="4320540"/>
          </a:xfrm>
          <a:custGeom>
            <a:avLst/>
            <a:gdLst/>
            <a:ahLst/>
            <a:cxnLst/>
            <a:rect l="l" t="t" r="r" b="b"/>
            <a:pathLst>
              <a:path w="2333625" h="4320540">
                <a:moveTo>
                  <a:pt x="0" y="4320540"/>
                </a:moveTo>
                <a:lnTo>
                  <a:pt x="0" y="0"/>
                </a:lnTo>
                <a:lnTo>
                  <a:pt x="2333244" y="864107"/>
                </a:lnTo>
                <a:lnTo>
                  <a:pt x="2333244" y="3456431"/>
                </a:lnTo>
                <a:lnTo>
                  <a:pt x="0" y="4320540"/>
                </a:lnTo>
                <a:close/>
              </a:path>
            </a:pathLst>
          </a:custGeom>
          <a:ln w="12192">
            <a:solidFill>
              <a:srgbClr val="FFFFFF"/>
            </a:solidFill>
          </a:ln>
        </p:spPr>
        <p:txBody>
          <a:bodyPr wrap="square" lIns="0" tIns="0" rIns="0" bIns="0" rtlCol="0"/>
          <a:lstStyle/>
          <a:p>
            <a:endParaRPr/>
          </a:p>
        </p:txBody>
      </p:sp>
      <p:sp>
        <p:nvSpPr>
          <p:cNvPr id="12" name="object 12"/>
          <p:cNvSpPr txBox="1"/>
          <p:nvPr/>
        </p:nvSpPr>
        <p:spPr>
          <a:xfrm>
            <a:off x="8949055" y="2324516"/>
            <a:ext cx="1735455" cy="2113280"/>
          </a:xfrm>
          <a:prstGeom prst="rect">
            <a:avLst/>
          </a:prstGeom>
        </p:spPr>
        <p:txBody>
          <a:bodyPr vert="horz" wrap="square" lIns="0" tIns="217170" rIns="0" bIns="0" rtlCol="0">
            <a:spAutoFit/>
          </a:bodyPr>
          <a:lstStyle/>
          <a:p>
            <a:pPr marL="12700">
              <a:lnSpc>
                <a:spcPct val="100000"/>
              </a:lnSpc>
              <a:spcBef>
                <a:spcPts val="1710"/>
              </a:spcBef>
            </a:pPr>
            <a:r>
              <a:rPr sz="4600" spc="-5" dirty="0">
                <a:solidFill>
                  <a:srgbClr val="FFFFFF"/>
                </a:solidFill>
                <a:latin typeface="Arial"/>
                <a:cs typeface="Arial"/>
              </a:rPr>
              <a:t>OARE</a:t>
            </a:r>
            <a:endParaRPr sz="4600">
              <a:latin typeface="Arial"/>
              <a:cs typeface="Arial"/>
            </a:endParaRPr>
          </a:p>
          <a:p>
            <a:pPr marL="299085" marR="5080" indent="-287020">
              <a:lnSpc>
                <a:spcPts val="3720"/>
              </a:lnSpc>
              <a:spcBef>
                <a:spcPts val="1885"/>
              </a:spcBef>
              <a:buChar char="•"/>
              <a:tabLst>
                <a:tab pos="299720" algn="l"/>
              </a:tabLst>
            </a:pPr>
            <a:r>
              <a:rPr sz="3600" dirty="0">
                <a:solidFill>
                  <a:srgbClr val="FFFFFF"/>
                </a:solidFill>
                <a:latin typeface="Arial"/>
                <a:cs typeface="Arial"/>
              </a:rPr>
              <a:t>August  2009</a:t>
            </a:r>
            <a:endParaRPr sz="3600">
              <a:latin typeface="Arial"/>
              <a:cs typeface="Arial"/>
            </a:endParaRPr>
          </a:p>
        </p:txBody>
      </p:sp>
    </p:spTree>
    <p:extLst>
      <p:ext uri="{BB962C8B-B14F-4D97-AF65-F5344CB8AC3E}">
        <p14:creationId xmlns:p14="http://schemas.microsoft.com/office/powerpoint/2010/main" val="2749047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4"/>
          <p:cNvSpPr txBox="1">
            <a:spLocks noGrp="1"/>
          </p:cNvSpPr>
          <p:nvPr>
            <p:ph type="title"/>
          </p:nvPr>
        </p:nvSpPr>
        <p:spPr>
          <a:xfrm>
            <a:off x="838200" y="536012"/>
            <a:ext cx="10515600" cy="83971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4000"/>
              <a:buFont typeface="Open Sans"/>
              <a:buNone/>
            </a:pPr>
            <a:r>
              <a:rPr lang="en-GB"/>
              <a:t>Interacting</a:t>
            </a:r>
            <a:endParaRPr/>
          </a:p>
        </p:txBody>
      </p:sp>
      <p:sp>
        <p:nvSpPr>
          <p:cNvPr id="80" name="Google Shape;80;p4"/>
          <p:cNvSpPr txBox="1">
            <a:spLocks noGrp="1"/>
          </p:cNvSpPr>
          <p:nvPr>
            <p:ph type="body" idx="1"/>
          </p:nvPr>
        </p:nvSpPr>
        <p:spPr>
          <a:xfrm>
            <a:off x="838200" y="1554480"/>
            <a:ext cx="10515600" cy="4938395"/>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3200"/>
              <a:buChar char="•"/>
            </a:pPr>
            <a:r>
              <a:rPr lang="en-GB" sz="3200">
                <a:solidFill>
                  <a:schemeClr val="dk1"/>
                </a:solidFill>
                <a:latin typeface="Open Sans"/>
                <a:ea typeface="Open Sans"/>
                <a:cs typeface="Open Sans"/>
                <a:sym typeface="Open Sans"/>
              </a:rPr>
              <a:t>Interact on Slido (slido.com and Event #R4LvGPM2020)</a:t>
            </a:r>
            <a:endParaRPr/>
          </a:p>
          <a:p>
            <a:pPr marL="228600" lvl="0" indent="-228600" algn="l" rtl="0">
              <a:lnSpc>
                <a:spcPct val="90000"/>
              </a:lnSpc>
              <a:spcBef>
                <a:spcPts val="1000"/>
              </a:spcBef>
              <a:spcAft>
                <a:spcPts val="0"/>
              </a:spcAft>
              <a:buClr>
                <a:schemeClr val="dk1"/>
              </a:buClr>
              <a:buSzPts val="3200"/>
              <a:buChar char="•"/>
            </a:pPr>
            <a:r>
              <a:rPr lang="en-GB" sz="3200">
                <a:solidFill>
                  <a:schemeClr val="dk1"/>
                </a:solidFill>
                <a:latin typeface="Open Sans"/>
                <a:ea typeface="Open Sans"/>
                <a:cs typeface="Open Sans"/>
                <a:sym typeface="Open Sans"/>
              </a:rPr>
              <a:t>Participate in the polls</a:t>
            </a:r>
            <a:endParaRPr/>
          </a:p>
          <a:p>
            <a:pPr marL="228600" lvl="0" indent="-228600" algn="l" rtl="0">
              <a:lnSpc>
                <a:spcPct val="90000"/>
              </a:lnSpc>
              <a:spcBef>
                <a:spcPts val="1000"/>
              </a:spcBef>
              <a:spcAft>
                <a:spcPts val="0"/>
              </a:spcAft>
              <a:buClr>
                <a:schemeClr val="dk1"/>
              </a:buClr>
              <a:buSzPts val="3200"/>
              <a:buChar char="•"/>
            </a:pPr>
            <a:r>
              <a:rPr lang="en-GB" sz="3200">
                <a:solidFill>
                  <a:schemeClr val="dk1"/>
                </a:solidFill>
                <a:latin typeface="Open Sans"/>
                <a:ea typeface="Open Sans"/>
                <a:cs typeface="Open Sans"/>
                <a:sym typeface="Open Sans"/>
              </a:rPr>
              <a:t>Enter comments</a:t>
            </a:r>
            <a:endParaRPr/>
          </a:p>
          <a:p>
            <a:pPr marL="228600" lvl="0" indent="-228600" algn="l" rtl="0">
              <a:lnSpc>
                <a:spcPct val="90000"/>
              </a:lnSpc>
              <a:spcBef>
                <a:spcPts val="1000"/>
              </a:spcBef>
              <a:spcAft>
                <a:spcPts val="0"/>
              </a:spcAft>
              <a:buClr>
                <a:schemeClr val="dk1"/>
              </a:buClr>
              <a:buSzPts val="3200"/>
              <a:buChar char="•"/>
            </a:pPr>
            <a:r>
              <a:rPr lang="en-GB" sz="3200">
                <a:solidFill>
                  <a:schemeClr val="dk1"/>
                </a:solidFill>
                <a:latin typeface="Open Sans"/>
                <a:ea typeface="Open Sans"/>
                <a:cs typeface="Open Sans"/>
                <a:sym typeface="Open Sans"/>
              </a:rPr>
              <a:t>Ask questions</a:t>
            </a:r>
            <a:endParaRPr/>
          </a:p>
          <a:p>
            <a:pPr marL="228600" lvl="0" indent="-228600" algn="l" rtl="0">
              <a:lnSpc>
                <a:spcPct val="90000"/>
              </a:lnSpc>
              <a:spcBef>
                <a:spcPts val="1000"/>
              </a:spcBef>
              <a:spcAft>
                <a:spcPts val="0"/>
              </a:spcAft>
              <a:buClr>
                <a:schemeClr val="dk1"/>
              </a:buClr>
              <a:buSzPts val="3200"/>
              <a:buChar char="•"/>
            </a:pPr>
            <a:r>
              <a:rPr lang="en-GB" sz="3200">
                <a:solidFill>
                  <a:schemeClr val="dk1"/>
                </a:solidFill>
                <a:latin typeface="Open Sans"/>
                <a:ea typeface="Open Sans"/>
                <a:cs typeface="Open Sans"/>
                <a:sym typeface="Open Sans"/>
              </a:rPr>
              <a:t>Reply - to comment on other people’s comments/questions</a:t>
            </a:r>
            <a:endParaRPr/>
          </a:p>
          <a:p>
            <a:pPr marL="228600" lvl="0" indent="-228600" algn="l" rtl="0">
              <a:lnSpc>
                <a:spcPct val="90000"/>
              </a:lnSpc>
              <a:spcBef>
                <a:spcPts val="1000"/>
              </a:spcBef>
              <a:spcAft>
                <a:spcPts val="0"/>
              </a:spcAft>
              <a:buClr>
                <a:schemeClr val="dk1"/>
              </a:buClr>
              <a:buSzPts val="3200"/>
              <a:buChar char="•"/>
            </a:pPr>
            <a:r>
              <a:rPr lang="en-GB" sz="3200">
                <a:solidFill>
                  <a:schemeClr val="dk1"/>
                </a:solidFill>
                <a:latin typeface="Open Sans"/>
                <a:ea typeface="Open Sans"/>
                <a:cs typeface="Open Sans"/>
                <a:sym typeface="Open Sans"/>
              </a:rPr>
              <a:t>Upvote questions/comments if you agree</a:t>
            </a:r>
            <a:endParaRPr/>
          </a:p>
          <a:p>
            <a:pPr marL="228600" lvl="0" indent="-228600" algn="l" rtl="0">
              <a:lnSpc>
                <a:spcPct val="90000"/>
              </a:lnSpc>
              <a:spcBef>
                <a:spcPts val="1000"/>
              </a:spcBef>
              <a:spcAft>
                <a:spcPts val="0"/>
              </a:spcAft>
              <a:buClr>
                <a:schemeClr val="dk1"/>
              </a:buClr>
              <a:buSzPts val="3200"/>
              <a:buChar char="•"/>
            </a:pPr>
            <a:r>
              <a:rPr lang="en-GB" sz="3200">
                <a:solidFill>
                  <a:schemeClr val="dk1"/>
                </a:solidFill>
                <a:latin typeface="Open Sans"/>
                <a:ea typeface="Open Sans"/>
                <a:cs typeface="Open Sans"/>
                <a:sym typeface="Open Sans"/>
              </a:rPr>
              <a:t>Vote on the decisions (when they are launched) </a:t>
            </a:r>
            <a:endParaRPr/>
          </a:p>
          <a:p>
            <a:pPr marL="228600" lvl="0" indent="-25400" algn="l" rtl="0">
              <a:lnSpc>
                <a:spcPct val="90000"/>
              </a:lnSpc>
              <a:spcBef>
                <a:spcPts val="1000"/>
              </a:spcBef>
              <a:spcAft>
                <a:spcPts val="0"/>
              </a:spcAft>
              <a:buClr>
                <a:schemeClr val="dk2"/>
              </a:buClr>
              <a:buSzPts val="3200"/>
              <a:buNone/>
            </a:pPr>
            <a:endParaRPr sz="3200">
              <a:solidFill>
                <a:schemeClr val="dk1"/>
              </a:solidFill>
              <a:latin typeface="Open Sans"/>
              <a:ea typeface="Open Sans"/>
              <a:cs typeface="Open Sans"/>
              <a:sym typeface="Open Sans"/>
            </a:endParaRPr>
          </a:p>
          <a:p>
            <a:pPr marL="228600" lvl="0" indent="-25400" algn="l" rtl="0">
              <a:lnSpc>
                <a:spcPct val="90000"/>
              </a:lnSpc>
              <a:spcBef>
                <a:spcPts val="1000"/>
              </a:spcBef>
              <a:spcAft>
                <a:spcPts val="0"/>
              </a:spcAft>
              <a:buClr>
                <a:schemeClr val="dk2"/>
              </a:buClr>
              <a:buSzPts val="3200"/>
              <a:buNone/>
            </a:pPr>
            <a:endParaRPr sz="3200">
              <a:solidFill>
                <a:schemeClr val="dk1"/>
              </a:solidFill>
              <a:latin typeface="Open Sans"/>
              <a:ea typeface="Open Sans"/>
              <a:cs typeface="Open Sans"/>
              <a:sym typeface="Open Sans"/>
            </a:endParaRPr>
          </a:p>
          <a:p>
            <a:pPr marL="0" lvl="0" indent="0" algn="l" rtl="0">
              <a:lnSpc>
                <a:spcPct val="90000"/>
              </a:lnSpc>
              <a:spcBef>
                <a:spcPts val="1000"/>
              </a:spcBef>
              <a:spcAft>
                <a:spcPts val="0"/>
              </a:spcAft>
              <a:buClr>
                <a:schemeClr val="dk2"/>
              </a:buClr>
              <a:buSzPts val="3200"/>
              <a:buNone/>
            </a:pPr>
            <a:endParaRPr sz="3200"/>
          </a:p>
        </p:txBody>
      </p:sp>
      <p:pic>
        <p:nvPicPr>
          <p:cNvPr id="81" name="Google Shape;81;p4"/>
          <p:cNvPicPr preferRelativeResize="0"/>
          <p:nvPr/>
        </p:nvPicPr>
        <p:blipFill rotWithShape="1">
          <a:blip r:embed="rId3">
            <a:alphaModFix/>
          </a:blip>
          <a:srcRect/>
          <a:stretch/>
        </p:blipFill>
        <p:spPr>
          <a:xfrm>
            <a:off x="9015464" y="5129315"/>
            <a:ext cx="632585" cy="581978"/>
          </a:xfrm>
          <a:prstGeom prst="rect">
            <a:avLst/>
          </a:prstGeom>
          <a:noFill/>
          <a:ln>
            <a:noFill/>
          </a:ln>
        </p:spPr>
      </p:pic>
    </p:spTree>
    <p:extLst>
      <p:ext uri="{BB962C8B-B14F-4D97-AF65-F5344CB8AC3E}">
        <p14:creationId xmlns:p14="http://schemas.microsoft.com/office/powerpoint/2010/main" val="21208642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494233"/>
            <a:ext cx="2414270" cy="635000"/>
          </a:xfrm>
          <a:prstGeom prst="rect">
            <a:avLst/>
          </a:prstGeom>
        </p:spPr>
        <p:txBody>
          <a:bodyPr vert="horz" wrap="square" lIns="0" tIns="12065" rIns="0" bIns="0" rtlCol="0">
            <a:spAutoFit/>
          </a:bodyPr>
          <a:lstStyle/>
          <a:p>
            <a:pPr marL="12700">
              <a:lnSpc>
                <a:spcPct val="100000"/>
              </a:lnSpc>
              <a:spcBef>
                <a:spcPts val="95"/>
              </a:spcBef>
            </a:pPr>
            <a:r>
              <a:rPr sz="4000" spc="-30" dirty="0"/>
              <a:t>Web</a:t>
            </a:r>
            <a:r>
              <a:rPr sz="4000" spc="-75" dirty="0"/>
              <a:t> </a:t>
            </a:r>
            <a:r>
              <a:rPr sz="4000" spc="-5" dirty="0"/>
              <a:t>page</a:t>
            </a:r>
            <a:endParaRPr sz="4000"/>
          </a:p>
        </p:txBody>
      </p:sp>
      <p:sp>
        <p:nvSpPr>
          <p:cNvPr id="3" name="object 3"/>
          <p:cNvSpPr/>
          <p:nvPr/>
        </p:nvSpPr>
        <p:spPr>
          <a:xfrm>
            <a:off x="1964435" y="1376172"/>
            <a:ext cx="8263127" cy="5035296"/>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4490041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85088" y="1665732"/>
            <a:ext cx="10022205" cy="1892935"/>
          </a:xfrm>
          <a:custGeom>
            <a:avLst/>
            <a:gdLst/>
            <a:ahLst/>
            <a:cxnLst/>
            <a:rect l="l" t="t" r="r" b="b"/>
            <a:pathLst>
              <a:path w="10022205" h="1892935">
                <a:moveTo>
                  <a:pt x="0" y="189229"/>
                </a:moveTo>
                <a:lnTo>
                  <a:pt x="6761" y="138920"/>
                </a:lnTo>
                <a:lnTo>
                  <a:pt x="25841" y="93716"/>
                </a:lnTo>
                <a:lnTo>
                  <a:pt x="55433" y="55419"/>
                </a:lnTo>
                <a:lnTo>
                  <a:pt x="93733" y="25832"/>
                </a:lnTo>
                <a:lnTo>
                  <a:pt x="138934" y="6758"/>
                </a:lnTo>
                <a:lnTo>
                  <a:pt x="189230" y="0"/>
                </a:lnTo>
                <a:lnTo>
                  <a:pt x="9832594" y="0"/>
                </a:lnTo>
                <a:lnTo>
                  <a:pt x="9882903" y="6758"/>
                </a:lnTo>
                <a:lnTo>
                  <a:pt x="9928107" y="25832"/>
                </a:lnTo>
                <a:lnTo>
                  <a:pt x="9966404" y="55419"/>
                </a:lnTo>
                <a:lnTo>
                  <a:pt x="9995991" y="93716"/>
                </a:lnTo>
                <a:lnTo>
                  <a:pt x="10015065" y="138920"/>
                </a:lnTo>
                <a:lnTo>
                  <a:pt x="10021823" y="189229"/>
                </a:lnTo>
                <a:lnTo>
                  <a:pt x="10021823" y="1703577"/>
                </a:lnTo>
                <a:lnTo>
                  <a:pt x="10015065" y="1753887"/>
                </a:lnTo>
                <a:lnTo>
                  <a:pt x="9995991" y="1799091"/>
                </a:lnTo>
                <a:lnTo>
                  <a:pt x="9966404" y="1837388"/>
                </a:lnTo>
                <a:lnTo>
                  <a:pt x="9928107" y="1866975"/>
                </a:lnTo>
                <a:lnTo>
                  <a:pt x="9882903" y="1886049"/>
                </a:lnTo>
                <a:lnTo>
                  <a:pt x="9832594" y="1892807"/>
                </a:lnTo>
                <a:lnTo>
                  <a:pt x="189230" y="1892807"/>
                </a:lnTo>
                <a:lnTo>
                  <a:pt x="138934" y="1886049"/>
                </a:lnTo>
                <a:lnTo>
                  <a:pt x="93733" y="1866975"/>
                </a:lnTo>
                <a:lnTo>
                  <a:pt x="55433" y="1837388"/>
                </a:lnTo>
                <a:lnTo>
                  <a:pt x="25841" y="1799091"/>
                </a:lnTo>
                <a:lnTo>
                  <a:pt x="6761" y="1753887"/>
                </a:lnTo>
                <a:lnTo>
                  <a:pt x="0" y="1703577"/>
                </a:lnTo>
                <a:lnTo>
                  <a:pt x="0" y="189229"/>
                </a:lnTo>
                <a:close/>
              </a:path>
            </a:pathLst>
          </a:custGeom>
          <a:ln w="6096">
            <a:solidFill>
              <a:srgbClr val="51B847"/>
            </a:solidFill>
          </a:ln>
        </p:spPr>
        <p:txBody>
          <a:bodyPr wrap="square" lIns="0" tIns="0" rIns="0" bIns="0" rtlCol="0"/>
          <a:lstStyle/>
          <a:p>
            <a:endParaRPr/>
          </a:p>
        </p:txBody>
      </p:sp>
      <p:sp>
        <p:nvSpPr>
          <p:cNvPr id="3" name="object 3"/>
          <p:cNvSpPr/>
          <p:nvPr/>
        </p:nvSpPr>
        <p:spPr>
          <a:xfrm>
            <a:off x="1338035" y="1888189"/>
            <a:ext cx="2286072" cy="1492042"/>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388363" y="1918716"/>
            <a:ext cx="2190115" cy="1388745"/>
          </a:xfrm>
          <a:custGeom>
            <a:avLst/>
            <a:gdLst/>
            <a:ahLst/>
            <a:cxnLst/>
            <a:rect l="l" t="t" r="r" b="b"/>
            <a:pathLst>
              <a:path w="2190115" h="1388745">
                <a:moveTo>
                  <a:pt x="2051177" y="0"/>
                </a:moveTo>
                <a:lnTo>
                  <a:pt x="138811" y="0"/>
                </a:lnTo>
                <a:lnTo>
                  <a:pt x="94918" y="7072"/>
                </a:lnTo>
                <a:lnTo>
                  <a:pt x="56811" y="26769"/>
                </a:lnTo>
                <a:lnTo>
                  <a:pt x="26769" y="56811"/>
                </a:lnTo>
                <a:lnTo>
                  <a:pt x="7072" y="94918"/>
                </a:lnTo>
                <a:lnTo>
                  <a:pt x="0" y="138811"/>
                </a:lnTo>
                <a:lnTo>
                  <a:pt x="0" y="1249553"/>
                </a:lnTo>
                <a:lnTo>
                  <a:pt x="7072" y="1293445"/>
                </a:lnTo>
                <a:lnTo>
                  <a:pt x="26769" y="1331552"/>
                </a:lnTo>
                <a:lnTo>
                  <a:pt x="56811" y="1361594"/>
                </a:lnTo>
                <a:lnTo>
                  <a:pt x="94918" y="1381291"/>
                </a:lnTo>
                <a:lnTo>
                  <a:pt x="138811" y="1388364"/>
                </a:lnTo>
                <a:lnTo>
                  <a:pt x="2051177" y="1388364"/>
                </a:lnTo>
                <a:lnTo>
                  <a:pt x="2095069" y="1381291"/>
                </a:lnTo>
                <a:lnTo>
                  <a:pt x="2133176" y="1361594"/>
                </a:lnTo>
                <a:lnTo>
                  <a:pt x="2163218" y="1331552"/>
                </a:lnTo>
                <a:lnTo>
                  <a:pt x="2182915" y="1293445"/>
                </a:lnTo>
                <a:lnTo>
                  <a:pt x="2189988" y="1249553"/>
                </a:lnTo>
                <a:lnTo>
                  <a:pt x="2189988" y="138811"/>
                </a:lnTo>
                <a:lnTo>
                  <a:pt x="2182915" y="94918"/>
                </a:lnTo>
                <a:lnTo>
                  <a:pt x="2163218" y="56811"/>
                </a:lnTo>
                <a:lnTo>
                  <a:pt x="2133176" y="26769"/>
                </a:lnTo>
                <a:lnTo>
                  <a:pt x="2095069" y="7072"/>
                </a:lnTo>
                <a:lnTo>
                  <a:pt x="2051177" y="0"/>
                </a:lnTo>
                <a:close/>
              </a:path>
            </a:pathLst>
          </a:custGeom>
          <a:solidFill>
            <a:srgbClr val="D0E6CF"/>
          </a:solidFill>
        </p:spPr>
        <p:txBody>
          <a:bodyPr wrap="square" lIns="0" tIns="0" rIns="0" bIns="0" rtlCol="0"/>
          <a:lstStyle/>
          <a:p>
            <a:endParaRPr/>
          </a:p>
        </p:txBody>
      </p:sp>
      <p:sp>
        <p:nvSpPr>
          <p:cNvPr id="5" name="object 5"/>
          <p:cNvSpPr/>
          <p:nvPr/>
        </p:nvSpPr>
        <p:spPr>
          <a:xfrm>
            <a:off x="1328927" y="3518915"/>
            <a:ext cx="2304288" cy="2426207"/>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1472183" y="3924312"/>
            <a:ext cx="2086355" cy="1149083"/>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1388363" y="3558540"/>
            <a:ext cx="2189988" cy="2313432"/>
          </a:xfrm>
          <a:prstGeom prst="rect">
            <a:avLst/>
          </a:prstGeom>
          <a:blipFill>
            <a:blip r:embed="rId5" cstate="print"/>
            <a:stretch>
              <a:fillRect/>
            </a:stretch>
          </a:blipFill>
        </p:spPr>
        <p:txBody>
          <a:bodyPr wrap="square" lIns="0" tIns="0" rIns="0" bIns="0" rtlCol="0"/>
          <a:lstStyle/>
          <a:p>
            <a:endParaRPr/>
          </a:p>
        </p:txBody>
      </p:sp>
      <p:sp>
        <p:nvSpPr>
          <p:cNvPr id="8" name="object 8"/>
          <p:cNvSpPr txBox="1"/>
          <p:nvPr/>
        </p:nvSpPr>
        <p:spPr>
          <a:xfrm>
            <a:off x="1664589" y="4009135"/>
            <a:ext cx="1635760" cy="857250"/>
          </a:xfrm>
          <a:prstGeom prst="rect">
            <a:avLst/>
          </a:prstGeom>
        </p:spPr>
        <p:txBody>
          <a:bodyPr vert="horz" wrap="square" lIns="0" tIns="55244" rIns="0" bIns="0" rtlCol="0">
            <a:spAutoFit/>
          </a:bodyPr>
          <a:lstStyle/>
          <a:p>
            <a:pPr marL="12700" marR="5080" algn="ctr">
              <a:lnSpc>
                <a:spcPct val="86200"/>
              </a:lnSpc>
              <a:spcBef>
                <a:spcPts val="434"/>
              </a:spcBef>
            </a:pPr>
            <a:r>
              <a:rPr sz="2000" dirty="0">
                <a:latin typeface="Arial"/>
                <a:cs typeface="Arial"/>
              </a:rPr>
              <a:t>Marketing</a:t>
            </a:r>
            <a:r>
              <a:rPr sz="2000" spc="-100" dirty="0">
                <a:latin typeface="Arial"/>
                <a:cs typeface="Arial"/>
              </a:rPr>
              <a:t> </a:t>
            </a:r>
            <a:r>
              <a:rPr sz="2000" dirty="0">
                <a:latin typeface="Arial"/>
                <a:cs typeface="Arial"/>
              </a:rPr>
              <a:t>and  language  barrier</a:t>
            </a:r>
            <a:endParaRPr sz="2000">
              <a:latin typeface="Arial"/>
              <a:cs typeface="Arial"/>
            </a:endParaRPr>
          </a:p>
        </p:txBody>
      </p:sp>
      <p:sp>
        <p:nvSpPr>
          <p:cNvPr id="9" name="object 9"/>
          <p:cNvSpPr/>
          <p:nvPr/>
        </p:nvSpPr>
        <p:spPr>
          <a:xfrm>
            <a:off x="3745955" y="1888189"/>
            <a:ext cx="2286072" cy="1492042"/>
          </a:xfrm>
          <a:prstGeom prst="rect">
            <a:avLst/>
          </a:prstGeom>
          <a:blipFill>
            <a:blip r:embed="rId2" cstate="print"/>
            <a:stretch>
              <a:fillRect/>
            </a:stretch>
          </a:blipFill>
        </p:spPr>
        <p:txBody>
          <a:bodyPr wrap="square" lIns="0" tIns="0" rIns="0" bIns="0" rtlCol="0"/>
          <a:lstStyle/>
          <a:p>
            <a:endParaRPr/>
          </a:p>
        </p:txBody>
      </p:sp>
      <p:sp>
        <p:nvSpPr>
          <p:cNvPr id="10" name="object 10"/>
          <p:cNvSpPr/>
          <p:nvPr/>
        </p:nvSpPr>
        <p:spPr>
          <a:xfrm>
            <a:off x="3796284" y="1918716"/>
            <a:ext cx="2190115" cy="1388745"/>
          </a:xfrm>
          <a:custGeom>
            <a:avLst/>
            <a:gdLst/>
            <a:ahLst/>
            <a:cxnLst/>
            <a:rect l="l" t="t" r="r" b="b"/>
            <a:pathLst>
              <a:path w="2190115" h="1388745">
                <a:moveTo>
                  <a:pt x="2051177" y="0"/>
                </a:moveTo>
                <a:lnTo>
                  <a:pt x="138811" y="0"/>
                </a:lnTo>
                <a:lnTo>
                  <a:pt x="94918" y="7072"/>
                </a:lnTo>
                <a:lnTo>
                  <a:pt x="56811" y="26769"/>
                </a:lnTo>
                <a:lnTo>
                  <a:pt x="26769" y="56811"/>
                </a:lnTo>
                <a:lnTo>
                  <a:pt x="7072" y="94918"/>
                </a:lnTo>
                <a:lnTo>
                  <a:pt x="0" y="138811"/>
                </a:lnTo>
                <a:lnTo>
                  <a:pt x="0" y="1249553"/>
                </a:lnTo>
                <a:lnTo>
                  <a:pt x="7072" y="1293445"/>
                </a:lnTo>
                <a:lnTo>
                  <a:pt x="26769" y="1331552"/>
                </a:lnTo>
                <a:lnTo>
                  <a:pt x="56811" y="1361594"/>
                </a:lnTo>
                <a:lnTo>
                  <a:pt x="94918" y="1381291"/>
                </a:lnTo>
                <a:lnTo>
                  <a:pt x="138811" y="1388364"/>
                </a:lnTo>
                <a:lnTo>
                  <a:pt x="2051177" y="1388364"/>
                </a:lnTo>
                <a:lnTo>
                  <a:pt x="2095069" y="1381291"/>
                </a:lnTo>
                <a:lnTo>
                  <a:pt x="2133176" y="1361594"/>
                </a:lnTo>
                <a:lnTo>
                  <a:pt x="2163218" y="1331552"/>
                </a:lnTo>
                <a:lnTo>
                  <a:pt x="2182915" y="1293445"/>
                </a:lnTo>
                <a:lnTo>
                  <a:pt x="2189988" y="1249553"/>
                </a:lnTo>
                <a:lnTo>
                  <a:pt x="2189988" y="138811"/>
                </a:lnTo>
                <a:lnTo>
                  <a:pt x="2182915" y="94918"/>
                </a:lnTo>
                <a:lnTo>
                  <a:pt x="2163218" y="56811"/>
                </a:lnTo>
                <a:lnTo>
                  <a:pt x="2133176" y="26769"/>
                </a:lnTo>
                <a:lnTo>
                  <a:pt x="2095069" y="7072"/>
                </a:lnTo>
                <a:lnTo>
                  <a:pt x="2051177" y="0"/>
                </a:lnTo>
                <a:close/>
              </a:path>
            </a:pathLst>
          </a:custGeom>
          <a:solidFill>
            <a:srgbClr val="D0E6CF"/>
          </a:solidFill>
        </p:spPr>
        <p:txBody>
          <a:bodyPr wrap="square" lIns="0" tIns="0" rIns="0" bIns="0" rtlCol="0"/>
          <a:lstStyle/>
          <a:p>
            <a:endParaRPr/>
          </a:p>
        </p:txBody>
      </p:sp>
      <p:sp>
        <p:nvSpPr>
          <p:cNvPr id="11" name="object 11"/>
          <p:cNvSpPr/>
          <p:nvPr/>
        </p:nvSpPr>
        <p:spPr>
          <a:xfrm>
            <a:off x="3736847" y="3518915"/>
            <a:ext cx="2304288" cy="2426207"/>
          </a:xfrm>
          <a:prstGeom prst="rect">
            <a:avLst/>
          </a:prstGeom>
          <a:blipFill>
            <a:blip r:embed="rId3" cstate="print"/>
            <a:stretch>
              <a:fillRect/>
            </a:stretch>
          </a:blipFill>
        </p:spPr>
        <p:txBody>
          <a:bodyPr wrap="square" lIns="0" tIns="0" rIns="0" bIns="0" rtlCol="0"/>
          <a:lstStyle/>
          <a:p>
            <a:endParaRPr/>
          </a:p>
        </p:txBody>
      </p:sp>
      <p:sp>
        <p:nvSpPr>
          <p:cNvPr id="12" name="object 12"/>
          <p:cNvSpPr/>
          <p:nvPr/>
        </p:nvSpPr>
        <p:spPr>
          <a:xfrm>
            <a:off x="3880103" y="3924312"/>
            <a:ext cx="2017776" cy="885431"/>
          </a:xfrm>
          <a:prstGeom prst="rect">
            <a:avLst/>
          </a:prstGeom>
          <a:blipFill>
            <a:blip r:embed="rId6" cstate="print"/>
            <a:stretch>
              <a:fillRect/>
            </a:stretch>
          </a:blipFill>
        </p:spPr>
        <p:txBody>
          <a:bodyPr wrap="square" lIns="0" tIns="0" rIns="0" bIns="0" rtlCol="0"/>
          <a:lstStyle/>
          <a:p>
            <a:endParaRPr/>
          </a:p>
        </p:txBody>
      </p:sp>
      <p:sp>
        <p:nvSpPr>
          <p:cNvPr id="13" name="object 13"/>
          <p:cNvSpPr/>
          <p:nvPr/>
        </p:nvSpPr>
        <p:spPr>
          <a:xfrm>
            <a:off x="3796284" y="3558540"/>
            <a:ext cx="2189988" cy="2313432"/>
          </a:xfrm>
          <a:prstGeom prst="rect">
            <a:avLst/>
          </a:prstGeom>
          <a:blipFill>
            <a:blip r:embed="rId7" cstate="print"/>
            <a:stretch>
              <a:fillRect/>
            </a:stretch>
          </a:blipFill>
        </p:spPr>
        <p:txBody>
          <a:bodyPr wrap="square" lIns="0" tIns="0" rIns="0" bIns="0" rtlCol="0"/>
          <a:lstStyle/>
          <a:p>
            <a:endParaRPr/>
          </a:p>
        </p:txBody>
      </p:sp>
      <p:sp>
        <p:nvSpPr>
          <p:cNvPr id="14" name="object 14"/>
          <p:cNvSpPr txBox="1"/>
          <p:nvPr/>
        </p:nvSpPr>
        <p:spPr>
          <a:xfrm>
            <a:off x="4073397" y="4009135"/>
            <a:ext cx="1638300" cy="593090"/>
          </a:xfrm>
          <a:prstGeom prst="rect">
            <a:avLst/>
          </a:prstGeom>
        </p:spPr>
        <p:txBody>
          <a:bodyPr vert="horz" wrap="square" lIns="0" tIns="57785" rIns="0" bIns="0" rtlCol="0">
            <a:spAutoFit/>
          </a:bodyPr>
          <a:lstStyle/>
          <a:p>
            <a:pPr marL="12700" marR="5080" indent="112395">
              <a:lnSpc>
                <a:spcPts val="2060"/>
              </a:lnSpc>
              <a:spcBef>
                <a:spcPts val="455"/>
              </a:spcBef>
            </a:pPr>
            <a:r>
              <a:rPr sz="2000" dirty="0">
                <a:latin typeface="Arial"/>
                <a:cs typeface="Arial"/>
              </a:rPr>
              <a:t>Support and  Au</a:t>
            </a:r>
            <a:r>
              <a:rPr sz="2000" spc="-10" dirty="0">
                <a:latin typeface="Arial"/>
                <a:cs typeface="Arial"/>
              </a:rPr>
              <a:t>t</a:t>
            </a:r>
            <a:r>
              <a:rPr sz="2000" dirty="0">
                <a:latin typeface="Arial"/>
                <a:cs typeface="Arial"/>
              </a:rPr>
              <a:t>hentic</a:t>
            </a:r>
            <a:r>
              <a:rPr sz="2000" spc="5" dirty="0">
                <a:latin typeface="Arial"/>
                <a:cs typeface="Arial"/>
              </a:rPr>
              <a:t>a</a:t>
            </a:r>
            <a:r>
              <a:rPr sz="2000" dirty="0">
                <a:latin typeface="Arial"/>
                <a:cs typeface="Arial"/>
              </a:rPr>
              <a:t>tion</a:t>
            </a:r>
            <a:endParaRPr sz="2000">
              <a:latin typeface="Arial"/>
              <a:cs typeface="Arial"/>
            </a:endParaRPr>
          </a:p>
        </p:txBody>
      </p:sp>
      <p:sp>
        <p:nvSpPr>
          <p:cNvPr id="15" name="object 15"/>
          <p:cNvSpPr/>
          <p:nvPr/>
        </p:nvSpPr>
        <p:spPr>
          <a:xfrm>
            <a:off x="6155399" y="1888189"/>
            <a:ext cx="2286072" cy="1492042"/>
          </a:xfrm>
          <a:prstGeom prst="rect">
            <a:avLst/>
          </a:prstGeom>
          <a:blipFill>
            <a:blip r:embed="rId2" cstate="print"/>
            <a:stretch>
              <a:fillRect/>
            </a:stretch>
          </a:blipFill>
        </p:spPr>
        <p:txBody>
          <a:bodyPr wrap="square" lIns="0" tIns="0" rIns="0" bIns="0" rtlCol="0"/>
          <a:lstStyle/>
          <a:p>
            <a:endParaRPr/>
          </a:p>
        </p:txBody>
      </p:sp>
      <p:sp>
        <p:nvSpPr>
          <p:cNvPr id="16" name="object 16"/>
          <p:cNvSpPr/>
          <p:nvPr/>
        </p:nvSpPr>
        <p:spPr>
          <a:xfrm>
            <a:off x="6205728" y="1918716"/>
            <a:ext cx="2190115" cy="1388745"/>
          </a:xfrm>
          <a:custGeom>
            <a:avLst/>
            <a:gdLst/>
            <a:ahLst/>
            <a:cxnLst/>
            <a:rect l="l" t="t" r="r" b="b"/>
            <a:pathLst>
              <a:path w="2190115" h="1388745">
                <a:moveTo>
                  <a:pt x="2051177" y="0"/>
                </a:moveTo>
                <a:lnTo>
                  <a:pt x="138811" y="0"/>
                </a:lnTo>
                <a:lnTo>
                  <a:pt x="94918" y="7072"/>
                </a:lnTo>
                <a:lnTo>
                  <a:pt x="56811" y="26769"/>
                </a:lnTo>
                <a:lnTo>
                  <a:pt x="26769" y="56811"/>
                </a:lnTo>
                <a:lnTo>
                  <a:pt x="7072" y="94918"/>
                </a:lnTo>
                <a:lnTo>
                  <a:pt x="0" y="138811"/>
                </a:lnTo>
                <a:lnTo>
                  <a:pt x="0" y="1249553"/>
                </a:lnTo>
                <a:lnTo>
                  <a:pt x="7072" y="1293445"/>
                </a:lnTo>
                <a:lnTo>
                  <a:pt x="26769" y="1331552"/>
                </a:lnTo>
                <a:lnTo>
                  <a:pt x="56811" y="1361594"/>
                </a:lnTo>
                <a:lnTo>
                  <a:pt x="94918" y="1381291"/>
                </a:lnTo>
                <a:lnTo>
                  <a:pt x="138811" y="1388364"/>
                </a:lnTo>
                <a:lnTo>
                  <a:pt x="2051177" y="1388364"/>
                </a:lnTo>
                <a:lnTo>
                  <a:pt x="2095069" y="1381291"/>
                </a:lnTo>
                <a:lnTo>
                  <a:pt x="2133176" y="1361594"/>
                </a:lnTo>
                <a:lnTo>
                  <a:pt x="2163218" y="1331552"/>
                </a:lnTo>
                <a:lnTo>
                  <a:pt x="2182915" y="1293445"/>
                </a:lnTo>
                <a:lnTo>
                  <a:pt x="2189988" y="1249553"/>
                </a:lnTo>
                <a:lnTo>
                  <a:pt x="2189988" y="138811"/>
                </a:lnTo>
                <a:lnTo>
                  <a:pt x="2182915" y="94918"/>
                </a:lnTo>
                <a:lnTo>
                  <a:pt x="2163218" y="56811"/>
                </a:lnTo>
                <a:lnTo>
                  <a:pt x="2133176" y="26769"/>
                </a:lnTo>
                <a:lnTo>
                  <a:pt x="2095069" y="7072"/>
                </a:lnTo>
                <a:lnTo>
                  <a:pt x="2051177" y="0"/>
                </a:lnTo>
                <a:close/>
              </a:path>
            </a:pathLst>
          </a:custGeom>
          <a:solidFill>
            <a:srgbClr val="D0E6CF"/>
          </a:solidFill>
        </p:spPr>
        <p:txBody>
          <a:bodyPr wrap="square" lIns="0" tIns="0" rIns="0" bIns="0" rtlCol="0"/>
          <a:lstStyle/>
          <a:p>
            <a:endParaRPr/>
          </a:p>
        </p:txBody>
      </p:sp>
      <p:sp>
        <p:nvSpPr>
          <p:cNvPr id="17" name="object 17"/>
          <p:cNvSpPr/>
          <p:nvPr/>
        </p:nvSpPr>
        <p:spPr>
          <a:xfrm>
            <a:off x="6146291" y="3518915"/>
            <a:ext cx="2304288" cy="2426207"/>
          </a:xfrm>
          <a:prstGeom prst="rect">
            <a:avLst/>
          </a:prstGeom>
          <a:blipFill>
            <a:blip r:embed="rId3" cstate="print"/>
            <a:stretch>
              <a:fillRect/>
            </a:stretch>
          </a:blipFill>
        </p:spPr>
        <p:txBody>
          <a:bodyPr wrap="square" lIns="0" tIns="0" rIns="0" bIns="0" rtlCol="0"/>
          <a:lstStyle/>
          <a:p>
            <a:endParaRPr/>
          </a:p>
        </p:txBody>
      </p:sp>
      <p:sp>
        <p:nvSpPr>
          <p:cNvPr id="18" name="object 18"/>
          <p:cNvSpPr/>
          <p:nvPr/>
        </p:nvSpPr>
        <p:spPr>
          <a:xfrm>
            <a:off x="6504431" y="3924274"/>
            <a:ext cx="1586483" cy="623341"/>
          </a:xfrm>
          <a:prstGeom prst="rect">
            <a:avLst/>
          </a:prstGeom>
          <a:blipFill>
            <a:blip r:embed="rId8" cstate="print"/>
            <a:stretch>
              <a:fillRect/>
            </a:stretch>
          </a:blipFill>
        </p:spPr>
        <p:txBody>
          <a:bodyPr wrap="square" lIns="0" tIns="0" rIns="0" bIns="0" rtlCol="0"/>
          <a:lstStyle/>
          <a:p>
            <a:endParaRPr/>
          </a:p>
        </p:txBody>
      </p:sp>
      <p:sp>
        <p:nvSpPr>
          <p:cNvPr id="19" name="object 19"/>
          <p:cNvSpPr/>
          <p:nvPr/>
        </p:nvSpPr>
        <p:spPr>
          <a:xfrm>
            <a:off x="6205728" y="3558540"/>
            <a:ext cx="2189988" cy="2313432"/>
          </a:xfrm>
          <a:prstGeom prst="rect">
            <a:avLst/>
          </a:prstGeom>
          <a:blipFill>
            <a:blip r:embed="rId7" cstate="print"/>
            <a:stretch>
              <a:fillRect/>
            </a:stretch>
          </a:blipFill>
        </p:spPr>
        <p:txBody>
          <a:bodyPr wrap="square" lIns="0" tIns="0" rIns="0" bIns="0" rtlCol="0"/>
          <a:lstStyle/>
          <a:p>
            <a:endParaRPr/>
          </a:p>
        </p:txBody>
      </p:sp>
      <p:sp>
        <p:nvSpPr>
          <p:cNvPr id="20" name="object 20"/>
          <p:cNvSpPr txBox="1"/>
          <p:nvPr/>
        </p:nvSpPr>
        <p:spPr>
          <a:xfrm>
            <a:off x="6697218" y="4009135"/>
            <a:ext cx="1205230" cy="330835"/>
          </a:xfrm>
          <a:prstGeom prst="rect">
            <a:avLst/>
          </a:prstGeom>
        </p:spPr>
        <p:txBody>
          <a:bodyPr vert="horz" wrap="square" lIns="0" tIns="12700" rIns="0" bIns="0" rtlCol="0">
            <a:spAutoFit/>
          </a:bodyPr>
          <a:lstStyle/>
          <a:p>
            <a:pPr marL="12700">
              <a:lnSpc>
                <a:spcPct val="100000"/>
              </a:lnSpc>
              <a:spcBef>
                <a:spcPts val="100"/>
              </a:spcBef>
            </a:pPr>
            <a:r>
              <a:rPr sz="2000" spc="-10" dirty="0">
                <a:latin typeface="Arial"/>
                <a:cs typeface="Arial"/>
              </a:rPr>
              <a:t>Trainnings</a:t>
            </a:r>
            <a:endParaRPr sz="2000">
              <a:latin typeface="Arial"/>
              <a:cs typeface="Arial"/>
            </a:endParaRPr>
          </a:p>
        </p:txBody>
      </p:sp>
      <p:sp>
        <p:nvSpPr>
          <p:cNvPr id="21" name="object 21"/>
          <p:cNvSpPr/>
          <p:nvPr/>
        </p:nvSpPr>
        <p:spPr>
          <a:xfrm>
            <a:off x="8563319" y="1888189"/>
            <a:ext cx="2286072" cy="1492042"/>
          </a:xfrm>
          <a:prstGeom prst="rect">
            <a:avLst/>
          </a:prstGeom>
          <a:blipFill>
            <a:blip r:embed="rId2" cstate="print"/>
            <a:stretch>
              <a:fillRect/>
            </a:stretch>
          </a:blipFill>
        </p:spPr>
        <p:txBody>
          <a:bodyPr wrap="square" lIns="0" tIns="0" rIns="0" bIns="0" rtlCol="0"/>
          <a:lstStyle/>
          <a:p>
            <a:endParaRPr/>
          </a:p>
        </p:txBody>
      </p:sp>
      <p:sp>
        <p:nvSpPr>
          <p:cNvPr id="22" name="object 22"/>
          <p:cNvSpPr/>
          <p:nvPr/>
        </p:nvSpPr>
        <p:spPr>
          <a:xfrm>
            <a:off x="8613647" y="1918716"/>
            <a:ext cx="2190115" cy="1388745"/>
          </a:xfrm>
          <a:custGeom>
            <a:avLst/>
            <a:gdLst/>
            <a:ahLst/>
            <a:cxnLst/>
            <a:rect l="l" t="t" r="r" b="b"/>
            <a:pathLst>
              <a:path w="2190115" h="1388745">
                <a:moveTo>
                  <a:pt x="2051177" y="0"/>
                </a:moveTo>
                <a:lnTo>
                  <a:pt x="138810" y="0"/>
                </a:lnTo>
                <a:lnTo>
                  <a:pt x="94918" y="7072"/>
                </a:lnTo>
                <a:lnTo>
                  <a:pt x="56811" y="26769"/>
                </a:lnTo>
                <a:lnTo>
                  <a:pt x="26769" y="56811"/>
                </a:lnTo>
                <a:lnTo>
                  <a:pt x="7072" y="94918"/>
                </a:lnTo>
                <a:lnTo>
                  <a:pt x="0" y="138811"/>
                </a:lnTo>
                <a:lnTo>
                  <a:pt x="0" y="1249553"/>
                </a:lnTo>
                <a:lnTo>
                  <a:pt x="7072" y="1293445"/>
                </a:lnTo>
                <a:lnTo>
                  <a:pt x="26769" y="1331552"/>
                </a:lnTo>
                <a:lnTo>
                  <a:pt x="56811" y="1361594"/>
                </a:lnTo>
                <a:lnTo>
                  <a:pt x="94918" y="1381291"/>
                </a:lnTo>
                <a:lnTo>
                  <a:pt x="138810" y="1388364"/>
                </a:lnTo>
                <a:lnTo>
                  <a:pt x="2051177" y="1388364"/>
                </a:lnTo>
                <a:lnTo>
                  <a:pt x="2095069" y="1381291"/>
                </a:lnTo>
                <a:lnTo>
                  <a:pt x="2133176" y="1361594"/>
                </a:lnTo>
                <a:lnTo>
                  <a:pt x="2163218" y="1331552"/>
                </a:lnTo>
                <a:lnTo>
                  <a:pt x="2182915" y="1293445"/>
                </a:lnTo>
                <a:lnTo>
                  <a:pt x="2189987" y="1249553"/>
                </a:lnTo>
                <a:lnTo>
                  <a:pt x="2189987" y="138811"/>
                </a:lnTo>
                <a:lnTo>
                  <a:pt x="2182915" y="94918"/>
                </a:lnTo>
                <a:lnTo>
                  <a:pt x="2163218" y="56811"/>
                </a:lnTo>
                <a:lnTo>
                  <a:pt x="2133176" y="26769"/>
                </a:lnTo>
                <a:lnTo>
                  <a:pt x="2095069" y="7072"/>
                </a:lnTo>
                <a:lnTo>
                  <a:pt x="2051177" y="0"/>
                </a:lnTo>
                <a:close/>
              </a:path>
            </a:pathLst>
          </a:custGeom>
          <a:solidFill>
            <a:srgbClr val="D0E6CF"/>
          </a:solidFill>
        </p:spPr>
        <p:txBody>
          <a:bodyPr wrap="square" lIns="0" tIns="0" rIns="0" bIns="0" rtlCol="0"/>
          <a:lstStyle/>
          <a:p>
            <a:endParaRPr/>
          </a:p>
        </p:txBody>
      </p:sp>
      <p:sp>
        <p:nvSpPr>
          <p:cNvPr id="23" name="object 23"/>
          <p:cNvSpPr/>
          <p:nvPr/>
        </p:nvSpPr>
        <p:spPr>
          <a:xfrm>
            <a:off x="8554211" y="3518915"/>
            <a:ext cx="2304288" cy="2426207"/>
          </a:xfrm>
          <a:prstGeom prst="rect">
            <a:avLst/>
          </a:prstGeom>
          <a:blipFill>
            <a:blip r:embed="rId3" cstate="print"/>
            <a:stretch>
              <a:fillRect/>
            </a:stretch>
          </a:blipFill>
        </p:spPr>
        <p:txBody>
          <a:bodyPr wrap="square" lIns="0" tIns="0" rIns="0" bIns="0" rtlCol="0"/>
          <a:lstStyle/>
          <a:p>
            <a:endParaRPr/>
          </a:p>
        </p:txBody>
      </p:sp>
      <p:sp>
        <p:nvSpPr>
          <p:cNvPr id="24" name="object 24"/>
          <p:cNvSpPr/>
          <p:nvPr/>
        </p:nvSpPr>
        <p:spPr>
          <a:xfrm>
            <a:off x="9121140" y="3924274"/>
            <a:ext cx="1170444" cy="623341"/>
          </a:xfrm>
          <a:prstGeom prst="rect">
            <a:avLst/>
          </a:prstGeom>
          <a:blipFill>
            <a:blip r:embed="rId9" cstate="print"/>
            <a:stretch>
              <a:fillRect/>
            </a:stretch>
          </a:blipFill>
        </p:spPr>
        <p:txBody>
          <a:bodyPr wrap="square" lIns="0" tIns="0" rIns="0" bIns="0" rtlCol="0"/>
          <a:lstStyle/>
          <a:p>
            <a:endParaRPr/>
          </a:p>
        </p:txBody>
      </p:sp>
      <p:sp>
        <p:nvSpPr>
          <p:cNvPr id="25" name="object 25"/>
          <p:cNvSpPr/>
          <p:nvPr/>
        </p:nvSpPr>
        <p:spPr>
          <a:xfrm>
            <a:off x="8613647" y="3558540"/>
            <a:ext cx="2189987" cy="2313432"/>
          </a:xfrm>
          <a:prstGeom prst="rect">
            <a:avLst/>
          </a:prstGeom>
          <a:blipFill>
            <a:blip r:embed="rId10" cstate="print"/>
            <a:stretch>
              <a:fillRect/>
            </a:stretch>
          </a:blipFill>
        </p:spPr>
        <p:txBody>
          <a:bodyPr wrap="square" lIns="0" tIns="0" rIns="0" bIns="0" rtlCol="0"/>
          <a:lstStyle/>
          <a:p>
            <a:endParaRPr/>
          </a:p>
        </p:txBody>
      </p:sp>
      <p:sp>
        <p:nvSpPr>
          <p:cNvPr id="26" name="object 26"/>
          <p:cNvSpPr txBox="1"/>
          <p:nvPr/>
        </p:nvSpPr>
        <p:spPr>
          <a:xfrm>
            <a:off x="9314815" y="4009135"/>
            <a:ext cx="790575" cy="330835"/>
          </a:xfrm>
          <a:prstGeom prst="rect">
            <a:avLst/>
          </a:prstGeom>
        </p:spPr>
        <p:txBody>
          <a:bodyPr vert="horz" wrap="square" lIns="0" tIns="12700" rIns="0" bIns="0" rtlCol="0">
            <a:spAutoFit/>
          </a:bodyPr>
          <a:lstStyle/>
          <a:p>
            <a:pPr marL="12700">
              <a:lnSpc>
                <a:spcPct val="100000"/>
              </a:lnSpc>
              <a:spcBef>
                <a:spcPts val="100"/>
              </a:spcBef>
            </a:pPr>
            <a:r>
              <a:rPr sz="2000" dirty="0">
                <a:latin typeface="Arial"/>
                <a:cs typeface="Arial"/>
              </a:rPr>
              <a:t>Othe</a:t>
            </a:r>
            <a:r>
              <a:rPr sz="2000" spc="5" dirty="0">
                <a:latin typeface="Arial"/>
                <a:cs typeface="Arial"/>
              </a:rPr>
              <a:t>r</a:t>
            </a:r>
            <a:r>
              <a:rPr sz="2000" dirty="0">
                <a:latin typeface="Arial"/>
                <a:cs typeface="Arial"/>
              </a:rPr>
              <a:t>s</a:t>
            </a:r>
            <a:endParaRPr sz="2000">
              <a:latin typeface="Arial"/>
              <a:cs typeface="Arial"/>
            </a:endParaRPr>
          </a:p>
        </p:txBody>
      </p:sp>
      <p:sp>
        <p:nvSpPr>
          <p:cNvPr id="27" name="object 27"/>
          <p:cNvSpPr txBox="1">
            <a:spLocks noGrp="1"/>
          </p:cNvSpPr>
          <p:nvPr>
            <p:ph type="title"/>
          </p:nvPr>
        </p:nvSpPr>
        <p:spPr>
          <a:xfrm>
            <a:off x="916939" y="494233"/>
            <a:ext cx="8188959" cy="635000"/>
          </a:xfrm>
          <a:prstGeom prst="rect">
            <a:avLst/>
          </a:prstGeom>
        </p:spPr>
        <p:txBody>
          <a:bodyPr vert="horz" wrap="square" lIns="0" tIns="12065" rIns="0" bIns="0" rtlCol="0">
            <a:spAutoFit/>
          </a:bodyPr>
          <a:lstStyle/>
          <a:p>
            <a:pPr marL="12700">
              <a:lnSpc>
                <a:spcPct val="100000"/>
              </a:lnSpc>
              <a:spcBef>
                <a:spcPts val="95"/>
              </a:spcBef>
            </a:pPr>
            <a:r>
              <a:rPr sz="4000" b="0" spc="-5" dirty="0">
                <a:latin typeface="Arial"/>
                <a:cs typeface="Arial"/>
              </a:rPr>
              <a:t>Recommendations and</a:t>
            </a:r>
            <a:r>
              <a:rPr sz="4000" b="0" spc="45" dirty="0">
                <a:latin typeface="Arial"/>
                <a:cs typeface="Arial"/>
              </a:rPr>
              <a:t> </a:t>
            </a:r>
            <a:r>
              <a:rPr sz="4000" b="0" spc="-5" dirty="0">
                <a:latin typeface="Arial"/>
                <a:cs typeface="Arial"/>
              </a:rPr>
              <a:t>Suggestions</a:t>
            </a:r>
            <a:endParaRPr sz="4000">
              <a:latin typeface="Arial"/>
              <a:cs typeface="Arial"/>
            </a:endParaRPr>
          </a:p>
        </p:txBody>
      </p:sp>
      <p:sp>
        <p:nvSpPr>
          <p:cNvPr id="28" name="object 28"/>
          <p:cNvSpPr/>
          <p:nvPr/>
        </p:nvSpPr>
        <p:spPr>
          <a:xfrm>
            <a:off x="1769364" y="1955292"/>
            <a:ext cx="1438656" cy="1316736"/>
          </a:xfrm>
          <a:prstGeom prst="rect">
            <a:avLst/>
          </a:prstGeom>
          <a:blipFill>
            <a:blip r:embed="rId11" cstate="print"/>
            <a:stretch>
              <a:fillRect/>
            </a:stretch>
          </a:blipFill>
        </p:spPr>
        <p:txBody>
          <a:bodyPr wrap="square" lIns="0" tIns="0" rIns="0" bIns="0" rtlCol="0"/>
          <a:lstStyle/>
          <a:p>
            <a:endParaRPr/>
          </a:p>
        </p:txBody>
      </p:sp>
      <p:sp>
        <p:nvSpPr>
          <p:cNvPr id="29" name="object 29"/>
          <p:cNvSpPr/>
          <p:nvPr/>
        </p:nvSpPr>
        <p:spPr>
          <a:xfrm>
            <a:off x="4023359" y="2028444"/>
            <a:ext cx="1848612" cy="1171955"/>
          </a:xfrm>
          <a:prstGeom prst="rect">
            <a:avLst/>
          </a:prstGeom>
          <a:blipFill>
            <a:blip r:embed="rId12" cstate="print"/>
            <a:stretch>
              <a:fillRect/>
            </a:stretch>
          </a:blipFill>
        </p:spPr>
        <p:txBody>
          <a:bodyPr wrap="square" lIns="0" tIns="0" rIns="0" bIns="0" rtlCol="0"/>
          <a:lstStyle/>
          <a:p>
            <a:endParaRPr/>
          </a:p>
        </p:txBody>
      </p:sp>
      <p:sp>
        <p:nvSpPr>
          <p:cNvPr id="30" name="object 30"/>
          <p:cNvSpPr/>
          <p:nvPr/>
        </p:nvSpPr>
        <p:spPr>
          <a:xfrm>
            <a:off x="6277355" y="2028444"/>
            <a:ext cx="2065020" cy="1235964"/>
          </a:xfrm>
          <a:prstGeom prst="rect">
            <a:avLst/>
          </a:prstGeom>
          <a:blipFill>
            <a:blip r:embed="rId13" cstate="print"/>
            <a:stretch>
              <a:fillRect/>
            </a:stretch>
          </a:blipFill>
        </p:spPr>
        <p:txBody>
          <a:bodyPr wrap="square" lIns="0" tIns="0" rIns="0" bIns="0" rtlCol="0"/>
          <a:lstStyle/>
          <a:p>
            <a:endParaRPr/>
          </a:p>
        </p:txBody>
      </p:sp>
      <p:sp>
        <p:nvSpPr>
          <p:cNvPr id="31" name="object 31"/>
          <p:cNvSpPr/>
          <p:nvPr/>
        </p:nvSpPr>
        <p:spPr>
          <a:xfrm>
            <a:off x="8732519" y="1991867"/>
            <a:ext cx="1984248" cy="1243584"/>
          </a:xfrm>
          <a:prstGeom prst="rect">
            <a:avLst/>
          </a:prstGeom>
          <a:blipFill>
            <a:blip r:embed="rId14" cstate="print"/>
            <a:stretch>
              <a:fillRect/>
            </a:stretch>
          </a:blipFill>
        </p:spPr>
        <p:txBody>
          <a:bodyPr wrap="square" lIns="0" tIns="0" rIns="0" bIns="0" rtlCol="0"/>
          <a:lstStyle/>
          <a:p>
            <a:endParaRPr/>
          </a:p>
        </p:txBody>
      </p:sp>
      <p:sp>
        <p:nvSpPr>
          <p:cNvPr id="32" name="object 32"/>
          <p:cNvSpPr/>
          <p:nvPr/>
        </p:nvSpPr>
        <p:spPr>
          <a:xfrm>
            <a:off x="8525284" y="6118973"/>
            <a:ext cx="1412562" cy="473850"/>
          </a:xfrm>
          <a:prstGeom prst="rect">
            <a:avLst/>
          </a:prstGeom>
          <a:blipFill>
            <a:blip r:embed="rId1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7935395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6939" y="1535633"/>
            <a:ext cx="10288905" cy="3780154"/>
          </a:xfrm>
          <a:prstGeom prst="rect">
            <a:avLst/>
          </a:prstGeom>
        </p:spPr>
        <p:txBody>
          <a:bodyPr vert="horz" wrap="square" lIns="0" tIns="55244" rIns="0" bIns="0" rtlCol="0">
            <a:spAutoFit/>
          </a:bodyPr>
          <a:lstStyle/>
          <a:p>
            <a:pPr marL="241300" marR="5080" indent="-228600">
              <a:lnSpc>
                <a:spcPct val="90000"/>
              </a:lnSpc>
              <a:spcBef>
                <a:spcPts val="434"/>
              </a:spcBef>
              <a:buChar char="•"/>
              <a:tabLst>
                <a:tab pos="241300" algn="l"/>
              </a:tabLst>
            </a:pPr>
            <a:r>
              <a:rPr sz="2800" dirty="0">
                <a:solidFill>
                  <a:srgbClr val="44536A"/>
                </a:solidFill>
                <a:latin typeface="Arial"/>
                <a:cs typeface="Arial"/>
              </a:rPr>
              <a:t>Several institutions </a:t>
            </a:r>
            <a:r>
              <a:rPr sz="2800" spc="-5" dirty="0">
                <a:solidFill>
                  <a:srgbClr val="44536A"/>
                </a:solidFill>
                <a:latin typeface="Arial"/>
                <a:cs typeface="Arial"/>
              </a:rPr>
              <a:t>in </a:t>
            </a:r>
            <a:r>
              <a:rPr sz="2800" dirty="0">
                <a:solidFill>
                  <a:srgbClr val="44536A"/>
                </a:solidFill>
                <a:latin typeface="Arial"/>
                <a:cs typeface="Arial"/>
              </a:rPr>
              <a:t>Honduras </a:t>
            </a:r>
            <a:r>
              <a:rPr sz="2800" spc="-5" dirty="0">
                <a:solidFill>
                  <a:srgbClr val="44536A"/>
                </a:solidFill>
                <a:latin typeface="Arial"/>
                <a:cs typeface="Arial"/>
              </a:rPr>
              <a:t>do </a:t>
            </a:r>
            <a:r>
              <a:rPr sz="2800" dirty="0">
                <a:solidFill>
                  <a:srgbClr val="44536A"/>
                </a:solidFill>
                <a:latin typeface="Arial"/>
                <a:cs typeface="Arial"/>
              </a:rPr>
              <a:t>not have access because  they </a:t>
            </a:r>
            <a:r>
              <a:rPr sz="2800" spc="-5" dirty="0">
                <a:solidFill>
                  <a:srgbClr val="44536A"/>
                </a:solidFill>
                <a:latin typeface="Arial"/>
                <a:cs typeface="Arial"/>
              </a:rPr>
              <a:t>don't </a:t>
            </a:r>
            <a:r>
              <a:rPr sz="2800" dirty="0">
                <a:solidFill>
                  <a:srgbClr val="44536A"/>
                </a:solidFill>
                <a:latin typeface="Arial"/>
                <a:cs typeface="Arial"/>
              </a:rPr>
              <a:t>know about this type </a:t>
            </a:r>
            <a:r>
              <a:rPr sz="2800" spc="-5" dirty="0">
                <a:solidFill>
                  <a:srgbClr val="44536A"/>
                </a:solidFill>
                <a:latin typeface="Arial"/>
                <a:cs typeface="Arial"/>
              </a:rPr>
              <a:t>of </a:t>
            </a:r>
            <a:r>
              <a:rPr sz="2800" dirty="0">
                <a:solidFill>
                  <a:srgbClr val="44536A"/>
                </a:solidFill>
                <a:latin typeface="Arial"/>
                <a:cs typeface="Arial"/>
              </a:rPr>
              <a:t>program, so </a:t>
            </a:r>
            <a:r>
              <a:rPr sz="2800" spc="-5" dirty="0">
                <a:solidFill>
                  <a:srgbClr val="44536A"/>
                </a:solidFill>
                <a:latin typeface="Arial"/>
                <a:cs typeface="Arial"/>
              </a:rPr>
              <a:t>it is </a:t>
            </a:r>
            <a:r>
              <a:rPr sz="2800" dirty="0">
                <a:solidFill>
                  <a:srgbClr val="44536A"/>
                </a:solidFill>
                <a:latin typeface="Arial"/>
                <a:cs typeface="Arial"/>
              </a:rPr>
              <a:t>necessary </a:t>
            </a:r>
            <a:r>
              <a:rPr sz="2800" spc="-5" dirty="0">
                <a:solidFill>
                  <a:srgbClr val="44536A"/>
                </a:solidFill>
                <a:latin typeface="Arial"/>
                <a:cs typeface="Arial"/>
              </a:rPr>
              <a:t>to  do </a:t>
            </a:r>
            <a:r>
              <a:rPr sz="2800" dirty="0">
                <a:solidFill>
                  <a:srgbClr val="44536A"/>
                </a:solidFill>
                <a:latin typeface="Arial"/>
                <a:cs typeface="Arial"/>
              </a:rPr>
              <a:t>campaigns </a:t>
            </a:r>
            <a:r>
              <a:rPr sz="2800" spc="-5" dirty="0">
                <a:solidFill>
                  <a:srgbClr val="44536A"/>
                </a:solidFill>
                <a:latin typeface="Arial"/>
                <a:cs typeface="Arial"/>
              </a:rPr>
              <a:t>to promote and </a:t>
            </a:r>
            <a:r>
              <a:rPr sz="2800" dirty="0">
                <a:solidFill>
                  <a:srgbClr val="44536A"/>
                </a:solidFill>
                <a:latin typeface="Arial"/>
                <a:cs typeface="Arial"/>
              </a:rPr>
              <a:t>publicize </a:t>
            </a:r>
            <a:r>
              <a:rPr sz="2800" spc="-5" dirty="0">
                <a:solidFill>
                  <a:srgbClr val="44536A"/>
                </a:solidFill>
                <a:latin typeface="Arial"/>
                <a:cs typeface="Arial"/>
              </a:rPr>
              <a:t>the </a:t>
            </a:r>
            <a:r>
              <a:rPr sz="2800" dirty="0">
                <a:solidFill>
                  <a:srgbClr val="44536A"/>
                </a:solidFill>
                <a:latin typeface="Arial"/>
                <a:cs typeface="Arial"/>
              </a:rPr>
              <a:t>services </a:t>
            </a:r>
            <a:r>
              <a:rPr sz="2800" spc="-5" dirty="0">
                <a:solidFill>
                  <a:srgbClr val="44536A"/>
                </a:solidFill>
                <a:latin typeface="Arial"/>
                <a:cs typeface="Arial"/>
              </a:rPr>
              <a:t>and </a:t>
            </a:r>
            <a:r>
              <a:rPr sz="2800" dirty="0">
                <a:solidFill>
                  <a:srgbClr val="44536A"/>
                </a:solidFill>
                <a:latin typeface="Arial"/>
                <a:cs typeface="Arial"/>
              </a:rPr>
              <a:t>how </a:t>
            </a:r>
            <a:r>
              <a:rPr sz="2800" spc="-5" dirty="0">
                <a:solidFill>
                  <a:srgbClr val="44536A"/>
                </a:solidFill>
                <a:latin typeface="Arial"/>
                <a:cs typeface="Arial"/>
              </a:rPr>
              <a:t>to  </a:t>
            </a:r>
            <a:r>
              <a:rPr sz="2800" spc="-20" dirty="0">
                <a:solidFill>
                  <a:srgbClr val="44536A"/>
                </a:solidFill>
                <a:latin typeface="Arial"/>
                <a:cs typeface="Arial"/>
              </a:rPr>
              <a:t>register.</a:t>
            </a:r>
            <a:endParaRPr sz="2800">
              <a:latin typeface="Arial"/>
              <a:cs typeface="Arial"/>
            </a:endParaRPr>
          </a:p>
          <a:p>
            <a:pPr>
              <a:lnSpc>
                <a:spcPct val="100000"/>
              </a:lnSpc>
              <a:spcBef>
                <a:spcPts val="25"/>
              </a:spcBef>
              <a:buClr>
                <a:srgbClr val="44536A"/>
              </a:buClr>
              <a:buFont typeface="Arial"/>
              <a:buChar char="•"/>
            </a:pPr>
            <a:endParaRPr sz="4350">
              <a:latin typeface="Arial"/>
              <a:cs typeface="Arial"/>
            </a:endParaRPr>
          </a:p>
          <a:p>
            <a:pPr marL="241300" marR="871219" indent="-228600">
              <a:lnSpc>
                <a:spcPct val="90000"/>
              </a:lnSpc>
              <a:buChar char="•"/>
              <a:tabLst>
                <a:tab pos="241300" algn="l"/>
              </a:tabLst>
            </a:pPr>
            <a:r>
              <a:rPr sz="2800" dirty="0">
                <a:solidFill>
                  <a:srgbClr val="44536A"/>
                </a:solidFill>
                <a:latin typeface="Arial"/>
                <a:cs typeface="Arial"/>
              </a:rPr>
              <a:t>It </a:t>
            </a:r>
            <a:r>
              <a:rPr sz="2800" spc="-5" dirty="0">
                <a:solidFill>
                  <a:srgbClr val="44536A"/>
                </a:solidFill>
                <a:latin typeface="Arial"/>
                <a:cs typeface="Arial"/>
              </a:rPr>
              <a:t>is </a:t>
            </a:r>
            <a:r>
              <a:rPr sz="2800" dirty="0">
                <a:solidFill>
                  <a:srgbClr val="44536A"/>
                </a:solidFill>
                <a:latin typeface="Arial"/>
                <a:cs typeface="Arial"/>
              </a:rPr>
              <a:t>important that </a:t>
            </a:r>
            <a:r>
              <a:rPr sz="2800" spc="-5" dirty="0">
                <a:solidFill>
                  <a:srgbClr val="44536A"/>
                </a:solidFill>
                <a:latin typeface="Arial"/>
                <a:cs typeface="Arial"/>
              </a:rPr>
              <a:t>there </a:t>
            </a:r>
            <a:r>
              <a:rPr sz="2800" dirty="0">
                <a:solidFill>
                  <a:srgbClr val="44536A"/>
                </a:solidFill>
                <a:latin typeface="Arial"/>
                <a:cs typeface="Arial"/>
              </a:rPr>
              <a:t>are support resources </a:t>
            </a:r>
            <a:r>
              <a:rPr sz="2800" spc="-5" dirty="0">
                <a:solidFill>
                  <a:srgbClr val="44536A"/>
                </a:solidFill>
                <a:latin typeface="Arial"/>
                <a:cs typeface="Arial"/>
              </a:rPr>
              <a:t>like </a:t>
            </a:r>
            <a:r>
              <a:rPr sz="2800" dirty="0">
                <a:solidFill>
                  <a:srgbClr val="44536A"/>
                </a:solidFill>
                <a:latin typeface="Arial"/>
                <a:cs typeface="Arial"/>
              </a:rPr>
              <a:t>videos,  presentations and other trainnings materials </a:t>
            </a:r>
            <a:r>
              <a:rPr sz="2800" spc="-5" dirty="0">
                <a:solidFill>
                  <a:srgbClr val="44536A"/>
                </a:solidFill>
                <a:latin typeface="Arial"/>
                <a:cs typeface="Arial"/>
              </a:rPr>
              <a:t>in Spanish  </a:t>
            </a:r>
            <a:r>
              <a:rPr sz="2800" dirty="0">
                <a:solidFill>
                  <a:srgbClr val="44536A"/>
                </a:solidFill>
                <a:latin typeface="Arial"/>
                <a:cs typeface="Arial"/>
              </a:rPr>
              <a:t>Language or with subtitles, in order </a:t>
            </a:r>
            <a:r>
              <a:rPr sz="2800" spc="-5" dirty="0">
                <a:solidFill>
                  <a:srgbClr val="44536A"/>
                </a:solidFill>
                <a:latin typeface="Arial"/>
                <a:cs typeface="Arial"/>
              </a:rPr>
              <a:t>to </a:t>
            </a:r>
            <a:r>
              <a:rPr sz="2800" dirty="0">
                <a:solidFill>
                  <a:srgbClr val="44536A"/>
                </a:solidFill>
                <a:latin typeface="Arial"/>
                <a:cs typeface="Arial"/>
              </a:rPr>
              <a:t>facilitate the  understanding </a:t>
            </a:r>
            <a:r>
              <a:rPr sz="2800" spc="-5" dirty="0">
                <a:solidFill>
                  <a:srgbClr val="44536A"/>
                </a:solidFill>
                <a:latin typeface="Arial"/>
                <a:cs typeface="Arial"/>
              </a:rPr>
              <a:t>of the</a:t>
            </a:r>
            <a:r>
              <a:rPr sz="2800" spc="40" dirty="0">
                <a:solidFill>
                  <a:srgbClr val="44536A"/>
                </a:solidFill>
                <a:latin typeface="Arial"/>
                <a:cs typeface="Arial"/>
              </a:rPr>
              <a:t> </a:t>
            </a:r>
            <a:r>
              <a:rPr sz="2800" dirty="0">
                <a:solidFill>
                  <a:srgbClr val="44536A"/>
                </a:solidFill>
                <a:latin typeface="Arial"/>
                <a:cs typeface="Arial"/>
              </a:rPr>
              <a:t>users.</a:t>
            </a:r>
            <a:endParaRPr sz="2800">
              <a:latin typeface="Arial"/>
              <a:cs typeface="Arial"/>
            </a:endParaRPr>
          </a:p>
        </p:txBody>
      </p:sp>
      <p:sp>
        <p:nvSpPr>
          <p:cNvPr id="3" name="object 3"/>
          <p:cNvSpPr txBox="1">
            <a:spLocks noGrp="1"/>
          </p:cNvSpPr>
          <p:nvPr>
            <p:ph type="title"/>
          </p:nvPr>
        </p:nvSpPr>
        <p:spPr>
          <a:xfrm>
            <a:off x="916938" y="494233"/>
            <a:ext cx="8700027" cy="635000"/>
          </a:xfrm>
          <a:prstGeom prst="rect">
            <a:avLst/>
          </a:prstGeom>
        </p:spPr>
        <p:txBody>
          <a:bodyPr vert="horz" wrap="square" lIns="0" tIns="12065" rIns="0" bIns="0" rtlCol="0">
            <a:spAutoFit/>
          </a:bodyPr>
          <a:lstStyle/>
          <a:p>
            <a:pPr marL="12700">
              <a:lnSpc>
                <a:spcPct val="100000"/>
              </a:lnSpc>
              <a:spcBef>
                <a:spcPts val="95"/>
              </a:spcBef>
            </a:pPr>
            <a:r>
              <a:rPr sz="4000" spc="-5" dirty="0"/>
              <a:t>Marketing and </a:t>
            </a:r>
            <a:r>
              <a:rPr sz="4000" spc="-10" dirty="0"/>
              <a:t>language</a:t>
            </a:r>
            <a:r>
              <a:rPr sz="4000" spc="35" dirty="0"/>
              <a:t> </a:t>
            </a:r>
            <a:r>
              <a:rPr sz="4000" spc="-5" dirty="0"/>
              <a:t>barrier</a:t>
            </a:r>
            <a:endParaRPr sz="4000" dirty="0"/>
          </a:p>
        </p:txBody>
      </p:sp>
      <p:sp>
        <p:nvSpPr>
          <p:cNvPr id="4" name="object 4"/>
          <p:cNvSpPr/>
          <p:nvPr/>
        </p:nvSpPr>
        <p:spPr>
          <a:xfrm>
            <a:off x="8525284" y="6118973"/>
            <a:ext cx="1412562" cy="473850"/>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5113936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08456" y="1389634"/>
            <a:ext cx="10265410" cy="5184775"/>
          </a:xfrm>
          <a:prstGeom prst="rect">
            <a:avLst/>
          </a:prstGeom>
        </p:spPr>
        <p:txBody>
          <a:bodyPr vert="horz" wrap="square" lIns="0" tIns="60960" rIns="0" bIns="0" rtlCol="0">
            <a:spAutoFit/>
          </a:bodyPr>
          <a:lstStyle/>
          <a:p>
            <a:pPr marL="241300" marR="1528445" indent="-228600">
              <a:lnSpc>
                <a:spcPts val="3020"/>
              </a:lnSpc>
              <a:spcBef>
                <a:spcPts val="480"/>
              </a:spcBef>
              <a:buChar char="•"/>
              <a:tabLst>
                <a:tab pos="241300" algn="l"/>
              </a:tabLst>
            </a:pPr>
            <a:r>
              <a:rPr sz="2800" spc="-5" dirty="0">
                <a:solidFill>
                  <a:srgbClr val="44536A"/>
                </a:solidFill>
                <a:latin typeface="Arial"/>
                <a:cs typeface="Arial"/>
              </a:rPr>
              <a:t>Have a </a:t>
            </a:r>
            <a:r>
              <a:rPr sz="2800" dirty="0">
                <a:solidFill>
                  <a:srgbClr val="44536A"/>
                </a:solidFill>
                <a:latin typeface="Arial"/>
                <a:cs typeface="Arial"/>
              </a:rPr>
              <a:t>support team </a:t>
            </a:r>
            <a:r>
              <a:rPr sz="2800" spc="-5" dirty="0">
                <a:solidFill>
                  <a:srgbClr val="44536A"/>
                </a:solidFill>
                <a:latin typeface="Arial"/>
                <a:cs typeface="Arial"/>
              </a:rPr>
              <a:t>regionally in Spanish to facilitate  communication and </a:t>
            </a:r>
            <a:r>
              <a:rPr sz="2800" dirty="0">
                <a:solidFill>
                  <a:srgbClr val="44536A"/>
                </a:solidFill>
                <a:latin typeface="Arial"/>
                <a:cs typeface="Arial"/>
              </a:rPr>
              <a:t>interaction </a:t>
            </a:r>
            <a:r>
              <a:rPr sz="2800" spc="-5" dirty="0">
                <a:solidFill>
                  <a:srgbClr val="44536A"/>
                </a:solidFill>
                <a:latin typeface="Arial"/>
                <a:cs typeface="Arial"/>
              </a:rPr>
              <a:t>to </a:t>
            </a:r>
            <a:r>
              <a:rPr sz="2800" dirty="0">
                <a:solidFill>
                  <a:srgbClr val="44536A"/>
                </a:solidFill>
                <a:latin typeface="Arial"/>
                <a:cs typeface="Arial"/>
              </a:rPr>
              <a:t>solving</a:t>
            </a:r>
            <a:r>
              <a:rPr sz="2800" spc="80" dirty="0">
                <a:solidFill>
                  <a:srgbClr val="44536A"/>
                </a:solidFill>
                <a:latin typeface="Arial"/>
                <a:cs typeface="Arial"/>
              </a:rPr>
              <a:t> </a:t>
            </a:r>
            <a:r>
              <a:rPr sz="2800" dirty="0">
                <a:solidFill>
                  <a:srgbClr val="44536A"/>
                </a:solidFill>
                <a:latin typeface="Arial"/>
                <a:cs typeface="Arial"/>
              </a:rPr>
              <a:t>problems.</a:t>
            </a:r>
            <a:endParaRPr sz="2800">
              <a:latin typeface="Arial"/>
              <a:cs typeface="Arial"/>
            </a:endParaRPr>
          </a:p>
          <a:p>
            <a:pPr>
              <a:lnSpc>
                <a:spcPct val="100000"/>
              </a:lnSpc>
              <a:spcBef>
                <a:spcPts val="40"/>
              </a:spcBef>
              <a:buClr>
                <a:srgbClr val="44536A"/>
              </a:buClr>
              <a:buFont typeface="Arial"/>
              <a:buChar char="•"/>
            </a:pPr>
            <a:endParaRPr sz="4300">
              <a:latin typeface="Arial"/>
              <a:cs typeface="Arial"/>
            </a:endParaRPr>
          </a:p>
          <a:p>
            <a:pPr marL="241300" marR="5080" indent="-228600">
              <a:lnSpc>
                <a:spcPct val="90000"/>
              </a:lnSpc>
              <a:buChar char="•"/>
              <a:tabLst>
                <a:tab pos="241300" algn="l"/>
              </a:tabLst>
            </a:pPr>
            <a:r>
              <a:rPr sz="2800" dirty="0">
                <a:solidFill>
                  <a:srgbClr val="44536A"/>
                </a:solidFill>
                <a:latin typeface="Arial"/>
                <a:cs typeface="Arial"/>
              </a:rPr>
              <a:t>It </a:t>
            </a:r>
            <a:r>
              <a:rPr sz="2800" spc="-5" dirty="0">
                <a:solidFill>
                  <a:srgbClr val="44536A"/>
                </a:solidFill>
                <a:latin typeface="Arial"/>
                <a:cs typeface="Arial"/>
              </a:rPr>
              <a:t>will </a:t>
            </a:r>
            <a:r>
              <a:rPr sz="2800" dirty="0">
                <a:solidFill>
                  <a:srgbClr val="44536A"/>
                </a:solidFill>
                <a:latin typeface="Arial"/>
                <a:cs typeface="Arial"/>
              </a:rPr>
              <a:t>be important </a:t>
            </a:r>
            <a:r>
              <a:rPr sz="2800" spc="-5" dirty="0">
                <a:solidFill>
                  <a:srgbClr val="44536A"/>
                </a:solidFill>
                <a:latin typeface="Arial"/>
                <a:cs typeface="Arial"/>
              </a:rPr>
              <a:t>to identify </a:t>
            </a:r>
            <a:r>
              <a:rPr sz="2800" dirty="0">
                <a:solidFill>
                  <a:srgbClr val="44536A"/>
                </a:solidFill>
                <a:latin typeface="Arial"/>
                <a:cs typeface="Arial"/>
              </a:rPr>
              <a:t>other types </a:t>
            </a:r>
            <a:r>
              <a:rPr sz="2800" spc="-5" dirty="0">
                <a:solidFill>
                  <a:srgbClr val="44536A"/>
                </a:solidFill>
                <a:latin typeface="Arial"/>
                <a:cs typeface="Arial"/>
              </a:rPr>
              <a:t>of </a:t>
            </a:r>
            <a:r>
              <a:rPr sz="2800" dirty="0">
                <a:solidFill>
                  <a:srgbClr val="44536A"/>
                </a:solidFill>
                <a:latin typeface="Arial"/>
                <a:cs typeface="Arial"/>
              </a:rPr>
              <a:t>registration and  authentication because now there </a:t>
            </a:r>
            <a:r>
              <a:rPr sz="2800" spc="-5" dirty="0">
                <a:solidFill>
                  <a:srgbClr val="44536A"/>
                </a:solidFill>
                <a:latin typeface="Arial"/>
                <a:cs typeface="Arial"/>
              </a:rPr>
              <a:t>are some </a:t>
            </a:r>
            <a:r>
              <a:rPr sz="2800" dirty="0">
                <a:solidFill>
                  <a:srgbClr val="44536A"/>
                </a:solidFill>
                <a:latin typeface="Arial"/>
                <a:cs typeface="Arial"/>
              </a:rPr>
              <a:t>limitations for user  access. </a:t>
            </a:r>
            <a:r>
              <a:rPr sz="2800" spc="-5" dirty="0">
                <a:solidFill>
                  <a:srgbClr val="44536A"/>
                </a:solidFill>
                <a:latin typeface="Arial"/>
                <a:cs typeface="Arial"/>
              </a:rPr>
              <a:t>Making some </a:t>
            </a:r>
            <a:r>
              <a:rPr sz="2800" dirty="0">
                <a:solidFill>
                  <a:srgbClr val="44536A"/>
                </a:solidFill>
                <a:latin typeface="Arial"/>
                <a:cs typeface="Arial"/>
              </a:rPr>
              <a:t>changes </a:t>
            </a:r>
            <a:r>
              <a:rPr sz="2800" spc="-5" dirty="0">
                <a:solidFill>
                  <a:srgbClr val="44536A"/>
                </a:solidFill>
                <a:latin typeface="Arial"/>
                <a:cs typeface="Arial"/>
              </a:rPr>
              <a:t>to this </a:t>
            </a:r>
            <a:r>
              <a:rPr sz="2800" dirty="0">
                <a:solidFill>
                  <a:srgbClr val="44536A"/>
                </a:solidFill>
                <a:latin typeface="Arial"/>
                <a:cs typeface="Arial"/>
              </a:rPr>
              <a:t>topic </a:t>
            </a:r>
            <a:r>
              <a:rPr sz="2800" spc="-5" dirty="0">
                <a:solidFill>
                  <a:srgbClr val="44536A"/>
                </a:solidFill>
                <a:latin typeface="Arial"/>
                <a:cs typeface="Arial"/>
              </a:rPr>
              <a:t>would help increase  the </a:t>
            </a:r>
            <a:r>
              <a:rPr sz="2800" dirty="0">
                <a:solidFill>
                  <a:srgbClr val="44536A"/>
                </a:solidFill>
                <a:latin typeface="Arial"/>
                <a:cs typeface="Arial"/>
              </a:rPr>
              <a:t>use </a:t>
            </a:r>
            <a:r>
              <a:rPr sz="2800" spc="-5" dirty="0">
                <a:solidFill>
                  <a:srgbClr val="44536A"/>
                </a:solidFill>
                <a:latin typeface="Arial"/>
                <a:cs typeface="Arial"/>
              </a:rPr>
              <a:t>of </a:t>
            </a:r>
            <a:r>
              <a:rPr sz="2800" dirty="0">
                <a:solidFill>
                  <a:srgbClr val="44536A"/>
                </a:solidFill>
                <a:latin typeface="Arial"/>
                <a:cs typeface="Arial"/>
              </a:rPr>
              <a:t>the</a:t>
            </a:r>
            <a:r>
              <a:rPr sz="2800" spc="10" dirty="0">
                <a:solidFill>
                  <a:srgbClr val="44536A"/>
                </a:solidFill>
                <a:latin typeface="Arial"/>
                <a:cs typeface="Arial"/>
              </a:rPr>
              <a:t> </a:t>
            </a:r>
            <a:r>
              <a:rPr sz="2800" dirty="0">
                <a:solidFill>
                  <a:srgbClr val="44536A"/>
                </a:solidFill>
                <a:latin typeface="Arial"/>
                <a:cs typeface="Arial"/>
              </a:rPr>
              <a:t>platform.</a:t>
            </a:r>
            <a:endParaRPr sz="2800">
              <a:latin typeface="Arial"/>
              <a:cs typeface="Arial"/>
            </a:endParaRPr>
          </a:p>
          <a:p>
            <a:pPr>
              <a:lnSpc>
                <a:spcPct val="100000"/>
              </a:lnSpc>
              <a:spcBef>
                <a:spcPts val="15"/>
              </a:spcBef>
              <a:buClr>
                <a:srgbClr val="44536A"/>
              </a:buClr>
              <a:buFont typeface="Arial"/>
              <a:buChar char="•"/>
            </a:pPr>
            <a:endParaRPr sz="4350">
              <a:latin typeface="Arial"/>
              <a:cs typeface="Arial"/>
            </a:endParaRPr>
          </a:p>
          <a:p>
            <a:pPr marL="241300" marR="271145" indent="-228600">
              <a:lnSpc>
                <a:spcPct val="90000"/>
              </a:lnSpc>
              <a:spcBef>
                <a:spcPts val="5"/>
              </a:spcBef>
              <a:buChar char="•"/>
              <a:tabLst>
                <a:tab pos="241300" algn="l"/>
              </a:tabLst>
            </a:pPr>
            <a:r>
              <a:rPr sz="2800" spc="-5" dirty="0">
                <a:solidFill>
                  <a:srgbClr val="44536A"/>
                </a:solidFill>
                <a:latin typeface="Arial"/>
                <a:cs typeface="Arial"/>
              </a:rPr>
              <a:t>Counter Reports or Usage Statistics must be </a:t>
            </a:r>
            <a:r>
              <a:rPr sz="2800" dirty="0">
                <a:solidFill>
                  <a:srgbClr val="44536A"/>
                </a:solidFill>
                <a:latin typeface="Arial"/>
                <a:cs typeface="Arial"/>
              </a:rPr>
              <a:t>able to </a:t>
            </a:r>
            <a:r>
              <a:rPr sz="2800" spc="-5" dirty="0">
                <a:solidFill>
                  <a:srgbClr val="44536A"/>
                </a:solidFill>
                <a:latin typeface="Arial"/>
                <a:cs typeface="Arial"/>
              </a:rPr>
              <a:t>be  generated with admin user </a:t>
            </a:r>
            <a:r>
              <a:rPr sz="2800" dirty="0">
                <a:solidFill>
                  <a:srgbClr val="44536A"/>
                </a:solidFill>
                <a:latin typeface="Arial"/>
                <a:cs typeface="Arial"/>
              </a:rPr>
              <a:t>and </a:t>
            </a:r>
            <a:r>
              <a:rPr sz="2800" spc="-5" dirty="0">
                <a:solidFill>
                  <a:srgbClr val="44536A"/>
                </a:solidFill>
                <a:latin typeface="Arial"/>
                <a:cs typeface="Arial"/>
              </a:rPr>
              <a:t>not depend </a:t>
            </a:r>
            <a:r>
              <a:rPr sz="2800" dirty="0">
                <a:solidFill>
                  <a:srgbClr val="44536A"/>
                </a:solidFill>
                <a:latin typeface="Arial"/>
                <a:cs typeface="Arial"/>
              </a:rPr>
              <a:t>on other people </a:t>
            </a:r>
            <a:r>
              <a:rPr sz="2800" spc="-5" dirty="0">
                <a:solidFill>
                  <a:srgbClr val="44536A"/>
                </a:solidFill>
                <a:latin typeface="Arial"/>
                <a:cs typeface="Arial"/>
              </a:rPr>
              <a:t>to  </a:t>
            </a:r>
            <a:r>
              <a:rPr sz="2800" dirty="0">
                <a:solidFill>
                  <a:srgbClr val="44536A"/>
                </a:solidFill>
                <a:latin typeface="Arial"/>
                <a:cs typeface="Arial"/>
              </a:rPr>
              <a:t>receive them. </a:t>
            </a:r>
            <a:r>
              <a:rPr sz="2800" spc="-25" dirty="0">
                <a:solidFill>
                  <a:srgbClr val="44536A"/>
                </a:solidFill>
                <a:latin typeface="Arial"/>
                <a:cs typeface="Arial"/>
              </a:rPr>
              <a:t>Timely </a:t>
            </a:r>
            <a:r>
              <a:rPr sz="2800" dirty="0">
                <a:solidFill>
                  <a:srgbClr val="44536A"/>
                </a:solidFill>
                <a:latin typeface="Arial"/>
                <a:cs typeface="Arial"/>
              </a:rPr>
              <a:t>statistics </a:t>
            </a:r>
            <a:r>
              <a:rPr sz="2800" spc="-5" dirty="0">
                <a:solidFill>
                  <a:srgbClr val="44536A"/>
                </a:solidFill>
                <a:latin typeface="Arial"/>
                <a:cs typeface="Arial"/>
              </a:rPr>
              <a:t>will </a:t>
            </a:r>
            <a:r>
              <a:rPr sz="2800" dirty="0">
                <a:solidFill>
                  <a:srgbClr val="44536A"/>
                </a:solidFill>
                <a:latin typeface="Arial"/>
                <a:cs typeface="Arial"/>
              </a:rPr>
              <a:t>facilitate those responsible  </a:t>
            </a:r>
            <a:r>
              <a:rPr sz="2800" spc="-5" dirty="0">
                <a:solidFill>
                  <a:srgbClr val="44536A"/>
                </a:solidFill>
                <a:latin typeface="Arial"/>
                <a:cs typeface="Arial"/>
              </a:rPr>
              <a:t>for generating </a:t>
            </a:r>
            <a:r>
              <a:rPr sz="2800" dirty="0">
                <a:solidFill>
                  <a:srgbClr val="44536A"/>
                </a:solidFill>
                <a:latin typeface="Arial"/>
                <a:cs typeface="Arial"/>
              </a:rPr>
              <a:t>internal</a:t>
            </a:r>
            <a:r>
              <a:rPr sz="2800" spc="30" dirty="0">
                <a:solidFill>
                  <a:srgbClr val="44536A"/>
                </a:solidFill>
                <a:latin typeface="Arial"/>
                <a:cs typeface="Arial"/>
              </a:rPr>
              <a:t> </a:t>
            </a:r>
            <a:r>
              <a:rPr sz="2800" dirty="0">
                <a:solidFill>
                  <a:srgbClr val="44536A"/>
                </a:solidFill>
                <a:latin typeface="Arial"/>
                <a:cs typeface="Arial"/>
              </a:rPr>
              <a:t>strategies</a:t>
            </a:r>
            <a:endParaRPr sz="2800">
              <a:latin typeface="Arial"/>
              <a:cs typeface="Arial"/>
            </a:endParaRPr>
          </a:p>
        </p:txBody>
      </p:sp>
      <p:sp>
        <p:nvSpPr>
          <p:cNvPr id="3" name="object 3"/>
          <p:cNvSpPr txBox="1">
            <a:spLocks noGrp="1"/>
          </p:cNvSpPr>
          <p:nvPr>
            <p:ph type="title"/>
          </p:nvPr>
        </p:nvSpPr>
        <p:spPr>
          <a:xfrm>
            <a:off x="916938" y="494233"/>
            <a:ext cx="8594923" cy="635000"/>
          </a:xfrm>
          <a:prstGeom prst="rect">
            <a:avLst/>
          </a:prstGeom>
        </p:spPr>
        <p:txBody>
          <a:bodyPr vert="horz" wrap="square" lIns="0" tIns="12065" rIns="0" bIns="0" rtlCol="0">
            <a:spAutoFit/>
          </a:bodyPr>
          <a:lstStyle/>
          <a:p>
            <a:pPr marL="12700">
              <a:lnSpc>
                <a:spcPct val="100000"/>
              </a:lnSpc>
              <a:spcBef>
                <a:spcPts val="95"/>
              </a:spcBef>
            </a:pPr>
            <a:r>
              <a:rPr sz="4000" spc="-5" dirty="0"/>
              <a:t>Support and</a:t>
            </a:r>
            <a:r>
              <a:rPr sz="4000" spc="-200" dirty="0"/>
              <a:t> </a:t>
            </a:r>
            <a:r>
              <a:rPr sz="4000" spc="-5" dirty="0"/>
              <a:t>Authentication</a:t>
            </a:r>
            <a:endParaRPr sz="4000" dirty="0"/>
          </a:p>
        </p:txBody>
      </p:sp>
      <p:sp>
        <p:nvSpPr>
          <p:cNvPr id="4" name="object 4"/>
          <p:cNvSpPr/>
          <p:nvPr/>
        </p:nvSpPr>
        <p:spPr>
          <a:xfrm>
            <a:off x="8516111" y="6100571"/>
            <a:ext cx="1472183" cy="492252"/>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687115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6939" y="1535633"/>
            <a:ext cx="10186035" cy="4547870"/>
          </a:xfrm>
          <a:prstGeom prst="rect">
            <a:avLst/>
          </a:prstGeom>
        </p:spPr>
        <p:txBody>
          <a:bodyPr vert="horz" wrap="square" lIns="0" tIns="55244" rIns="0" bIns="0" rtlCol="0">
            <a:spAutoFit/>
          </a:bodyPr>
          <a:lstStyle/>
          <a:p>
            <a:pPr marL="241300" marR="945515" indent="-228600" algn="just">
              <a:lnSpc>
                <a:spcPct val="90000"/>
              </a:lnSpc>
              <a:spcBef>
                <a:spcPts val="434"/>
              </a:spcBef>
              <a:buChar char="•"/>
              <a:tabLst>
                <a:tab pos="241300" algn="l"/>
              </a:tabLst>
            </a:pPr>
            <a:r>
              <a:rPr sz="2800" dirty="0">
                <a:solidFill>
                  <a:srgbClr val="44536A"/>
                </a:solidFill>
                <a:latin typeface="Arial"/>
                <a:cs typeface="Arial"/>
              </a:rPr>
              <a:t>It </a:t>
            </a:r>
            <a:r>
              <a:rPr sz="2800" spc="-5" dirty="0">
                <a:solidFill>
                  <a:srgbClr val="44536A"/>
                </a:solidFill>
                <a:latin typeface="Arial"/>
                <a:cs typeface="Arial"/>
              </a:rPr>
              <a:t>is </a:t>
            </a:r>
            <a:r>
              <a:rPr sz="2800" dirty="0">
                <a:solidFill>
                  <a:srgbClr val="44536A"/>
                </a:solidFill>
                <a:latin typeface="Arial"/>
                <a:cs typeface="Arial"/>
              </a:rPr>
              <a:t>important </a:t>
            </a:r>
            <a:r>
              <a:rPr sz="2800" spc="-5" dirty="0">
                <a:solidFill>
                  <a:srgbClr val="44536A"/>
                </a:solidFill>
                <a:latin typeface="Arial"/>
                <a:cs typeface="Arial"/>
              </a:rPr>
              <a:t>to </a:t>
            </a:r>
            <a:r>
              <a:rPr sz="2800" dirty="0">
                <a:solidFill>
                  <a:srgbClr val="44536A"/>
                </a:solidFill>
                <a:latin typeface="Arial"/>
                <a:cs typeface="Arial"/>
              </a:rPr>
              <a:t>increase </a:t>
            </a:r>
            <a:r>
              <a:rPr sz="2800" spc="-5" dirty="0">
                <a:solidFill>
                  <a:srgbClr val="44536A"/>
                </a:solidFill>
                <a:latin typeface="Arial"/>
                <a:cs typeface="Arial"/>
              </a:rPr>
              <a:t>in Spanish Language and </a:t>
            </a:r>
            <a:r>
              <a:rPr sz="2800" dirty="0">
                <a:solidFill>
                  <a:srgbClr val="44536A"/>
                </a:solidFill>
                <a:latin typeface="Arial"/>
                <a:cs typeface="Arial"/>
              </a:rPr>
              <a:t>have  monthly training calendars on the use </a:t>
            </a:r>
            <a:r>
              <a:rPr sz="2800" spc="-5" dirty="0">
                <a:solidFill>
                  <a:srgbClr val="44536A"/>
                </a:solidFill>
                <a:latin typeface="Arial"/>
                <a:cs typeface="Arial"/>
              </a:rPr>
              <a:t>of </a:t>
            </a:r>
            <a:r>
              <a:rPr sz="2800" dirty="0">
                <a:solidFill>
                  <a:srgbClr val="44536A"/>
                </a:solidFill>
                <a:latin typeface="Arial"/>
                <a:cs typeface="Arial"/>
              </a:rPr>
              <a:t>each </a:t>
            </a:r>
            <a:r>
              <a:rPr sz="2800" spc="-5" dirty="0">
                <a:solidFill>
                  <a:srgbClr val="44536A"/>
                </a:solidFill>
                <a:latin typeface="Arial"/>
                <a:cs typeface="Arial"/>
              </a:rPr>
              <a:t>of the R4L  </a:t>
            </a:r>
            <a:r>
              <a:rPr sz="2800" dirty="0">
                <a:solidFill>
                  <a:srgbClr val="44536A"/>
                </a:solidFill>
                <a:latin typeface="Arial"/>
                <a:cs typeface="Arial"/>
              </a:rPr>
              <a:t>platforms.</a:t>
            </a:r>
            <a:endParaRPr sz="2800">
              <a:latin typeface="Arial"/>
              <a:cs typeface="Arial"/>
            </a:endParaRPr>
          </a:p>
          <a:p>
            <a:pPr marL="241300" marR="369570">
              <a:lnSpc>
                <a:spcPts val="3030"/>
              </a:lnSpc>
              <a:spcBef>
                <a:spcPts val="40"/>
              </a:spcBef>
            </a:pPr>
            <a:r>
              <a:rPr sz="2800" dirty="0">
                <a:solidFill>
                  <a:srgbClr val="44536A"/>
                </a:solidFill>
                <a:latin typeface="Arial"/>
                <a:cs typeface="Arial"/>
              </a:rPr>
              <a:t>Expand </a:t>
            </a:r>
            <a:r>
              <a:rPr sz="2800" spc="-5" dirty="0">
                <a:solidFill>
                  <a:srgbClr val="44536A"/>
                </a:solidFill>
                <a:latin typeface="Arial"/>
                <a:cs typeface="Arial"/>
              </a:rPr>
              <a:t>the diversity </a:t>
            </a:r>
            <a:r>
              <a:rPr sz="2800" dirty="0">
                <a:solidFill>
                  <a:srgbClr val="44536A"/>
                </a:solidFill>
                <a:latin typeface="Arial"/>
                <a:cs typeface="Arial"/>
              </a:rPr>
              <a:t>types </a:t>
            </a:r>
            <a:r>
              <a:rPr sz="2800" spc="-5" dirty="0">
                <a:solidFill>
                  <a:srgbClr val="44536A"/>
                </a:solidFill>
                <a:latin typeface="Arial"/>
                <a:cs typeface="Arial"/>
              </a:rPr>
              <a:t>of </a:t>
            </a:r>
            <a:r>
              <a:rPr sz="2800" dirty="0">
                <a:solidFill>
                  <a:srgbClr val="44536A"/>
                </a:solidFill>
                <a:latin typeface="Arial"/>
                <a:cs typeface="Arial"/>
              </a:rPr>
              <a:t>training. </a:t>
            </a:r>
            <a:r>
              <a:rPr sz="2800" spc="-5" dirty="0">
                <a:solidFill>
                  <a:srgbClr val="44536A"/>
                </a:solidFill>
                <a:latin typeface="Arial"/>
                <a:cs typeface="Arial"/>
              </a:rPr>
              <a:t>Block or module is  </a:t>
            </a:r>
            <a:r>
              <a:rPr sz="2800" dirty="0">
                <a:solidFill>
                  <a:srgbClr val="44536A"/>
                </a:solidFill>
                <a:latin typeface="Arial"/>
                <a:cs typeface="Arial"/>
              </a:rPr>
              <a:t>suggested, </a:t>
            </a:r>
            <a:r>
              <a:rPr sz="2800" spc="-5" dirty="0">
                <a:solidFill>
                  <a:srgbClr val="44536A"/>
                </a:solidFill>
                <a:latin typeface="Arial"/>
                <a:cs typeface="Arial"/>
              </a:rPr>
              <a:t>for </a:t>
            </a:r>
            <a:r>
              <a:rPr sz="2800" dirty="0">
                <a:solidFill>
                  <a:srgbClr val="44536A"/>
                </a:solidFill>
                <a:latin typeface="Arial"/>
                <a:cs typeface="Arial"/>
              </a:rPr>
              <a:t>example: basic, advanced level </a:t>
            </a:r>
            <a:r>
              <a:rPr sz="2800" spc="-5" dirty="0">
                <a:solidFill>
                  <a:srgbClr val="44536A"/>
                </a:solidFill>
                <a:latin typeface="Arial"/>
                <a:cs typeface="Arial"/>
              </a:rPr>
              <a:t>and </a:t>
            </a:r>
            <a:r>
              <a:rPr sz="2800" dirty="0">
                <a:solidFill>
                  <a:srgbClr val="44536A"/>
                </a:solidFill>
                <a:latin typeface="Arial"/>
                <a:cs typeface="Arial"/>
              </a:rPr>
              <a:t>others, </a:t>
            </a:r>
            <a:r>
              <a:rPr sz="2800" spc="-5" dirty="0">
                <a:solidFill>
                  <a:srgbClr val="44536A"/>
                </a:solidFill>
                <a:latin typeface="Arial"/>
                <a:cs typeface="Arial"/>
              </a:rPr>
              <a:t>in  </a:t>
            </a:r>
            <a:r>
              <a:rPr sz="2800" dirty="0">
                <a:solidFill>
                  <a:srgbClr val="44536A"/>
                </a:solidFill>
                <a:latin typeface="Arial"/>
                <a:cs typeface="Arial"/>
              </a:rPr>
              <a:t>order </a:t>
            </a:r>
            <a:r>
              <a:rPr sz="2800" spc="-5" dirty="0">
                <a:solidFill>
                  <a:srgbClr val="44536A"/>
                </a:solidFill>
                <a:latin typeface="Arial"/>
                <a:cs typeface="Arial"/>
              </a:rPr>
              <a:t>to </a:t>
            </a:r>
            <a:r>
              <a:rPr sz="2800" dirty="0">
                <a:solidFill>
                  <a:srgbClr val="44536A"/>
                </a:solidFill>
                <a:latin typeface="Arial"/>
                <a:cs typeface="Arial"/>
              </a:rPr>
              <a:t>facilitate understanding.</a:t>
            </a:r>
            <a:endParaRPr sz="2800">
              <a:latin typeface="Arial"/>
              <a:cs typeface="Arial"/>
            </a:endParaRPr>
          </a:p>
          <a:p>
            <a:pPr>
              <a:lnSpc>
                <a:spcPct val="100000"/>
              </a:lnSpc>
              <a:spcBef>
                <a:spcPts val="25"/>
              </a:spcBef>
            </a:pPr>
            <a:endParaRPr sz="4300">
              <a:latin typeface="Arial"/>
              <a:cs typeface="Arial"/>
            </a:endParaRPr>
          </a:p>
          <a:p>
            <a:pPr marL="241300" marR="5080" indent="-228600">
              <a:lnSpc>
                <a:spcPct val="90000"/>
              </a:lnSpc>
              <a:buChar char="•"/>
              <a:tabLst>
                <a:tab pos="241300" algn="l"/>
              </a:tabLst>
            </a:pPr>
            <a:r>
              <a:rPr sz="2800" spc="-5" dirty="0">
                <a:solidFill>
                  <a:srgbClr val="44536A"/>
                </a:solidFill>
                <a:latin typeface="Arial"/>
                <a:cs typeface="Arial"/>
              </a:rPr>
              <a:t>A large number of </a:t>
            </a:r>
            <a:r>
              <a:rPr sz="2800" dirty="0">
                <a:solidFill>
                  <a:srgbClr val="44536A"/>
                </a:solidFill>
                <a:latin typeface="Arial"/>
                <a:cs typeface="Arial"/>
              </a:rPr>
              <a:t>institutions </a:t>
            </a:r>
            <a:r>
              <a:rPr sz="2800" spc="-5" dirty="0">
                <a:solidFill>
                  <a:srgbClr val="44536A"/>
                </a:solidFill>
                <a:latin typeface="Arial"/>
                <a:cs typeface="Arial"/>
              </a:rPr>
              <a:t>in Honduras </a:t>
            </a:r>
            <a:r>
              <a:rPr sz="2800" dirty="0">
                <a:solidFill>
                  <a:srgbClr val="44536A"/>
                </a:solidFill>
                <a:latin typeface="Arial"/>
                <a:cs typeface="Arial"/>
              </a:rPr>
              <a:t>have access </a:t>
            </a:r>
            <a:r>
              <a:rPr sz="2800" spc="-5" dirty="0">
                <a:solidFill>
                  <a:srgbClr val="44536A"/>
                </a:solidFill>
                <a:latin typeface="Arial"/>
                <a:cs typeface="Arial"/>
              </a:rPr>
              <a:t>to</a:t>
            </a:r>
            <a:r>
              <a:rPr sz="2800" spc="-65" dirty="0">
                <a:solidFill>
                  <a:srgbClr val="44536A"/>
                </a:solidFill>
                <a:latin typeface="Arial"/>
                <a:cs typeface="Arial"/>
              </a:rPr>
              <a:t> </a:t>
            </a:r>
            <a:r>
              <a:rPr sz="2800" dirty="0">
                <a:solidFill>
                  <a:srgbClr val="44536A"/>
                </a:solidFill>
                <a:latin typeface="Arial"/>
                <a:cs typeface="Arial"/>
              </a:rPr>
              <a:t>R4L,  however librarians </a:t>
            </a:r>
            <a:r>
              <a:rPr sz="2800" spc="-5" dirty="0">
                <a:solidFill>
                  <a:srgbClr val="44536A"/>
                </a:solidFill>
                <a:latin typeface="Arial"/>
                <a:cs typeface="Arial"/>
              </a:rPr>
              <a:t>or </a:t>
            </a:r>
            <a:r>
              <a:rPr sz="2800" dirty="0">
                <a:solidFill>
                  <a:srgbClr val="44536A"/>
                </a:solidFill>
                <a:latin typeface="Arial"/>
                <a:cs typeface="Arial"/>
              </a:rPr>
              <a:t>representatives do not share </a:t>
            </a:r>
            <a:r>
              <a:rPr sz="2800" spc="-5" dirty="0">
                <a:solidFill>
                  <a:srgbClr val="44536A"/>
                </a:solidFill>
                <a:latin typeface="Arial"/>
                <a:cs typeface="Arial"/>
              </a:rPr>
              <a:t>the  </a:t>
            </a:r>
            <a:r>
              <a:rPr sz="2800" dirty="0">
                <a:solidFill>
                  <a:srgbClr val="44536A"/>
                </a:solidFill>
                <a:latin typeface="Arial"/>
                <a:cs typeface="Arial"/>
              </a:rPr>
              <a:t>information </a:t>
            </a:r>
            <a:r>
              <a:rPr sz="2800" spc="-5" dirty="0">
                <a:solidFill>
                  <a:srgbClr val="44536A"/>
                </a:solidFill>
                <a:latin typeface="Arial"/>
                <a:cs typeface="Arial"/>
              </a:rPr>
              <a:t>with the </a:t>
            </a:r>
            <a:r>
              <a:rPr sz="2800" dirty="0">
                <a:solidFill>
                  <a:srgbClr val="44536A"/>
                </a:solidFill>
                <a:latin typeface="Arial"/>
                <a:cs typeface="Arial"/>
              </a:rPr>
              <a:t>community because they are afraid </a:t>
            </a:r>
            <a:r>
              <a:rPr sz="2800" spc="-5" dirty="0">
                <a:solidFill>
                  <a:srgbClr val="44536A"/>
                </a:solidFill>
                <a:latin typeface="Arial"/>
                <a:cs typeface="Arial"/>
              </a:rPr>
              <a:t>of how  to use it and </a:t>
            </a:r>
            <a:r>
              <a:rPr sz="2800" dirty="0">
                <a:solidFill>
                  <a:srgbClr val="44536A"/>
                </a:solidFill>
                <a:latin typeface="Arial"/>
                <a:cs typeface="Arial"/>
              </a:rPr>
              <a:t>how to navigate</a:t>
            </a:r>
            <a:r>
              <a:rPr sz="2800" spc="70" dirty="0">
                <a:solidFill>
                  <a:srgbClr val="44536A"/>
                </a:solidFill>
                <a:latin typeface="Arial"/>
                <a:cs typeface="Arial"/>
              </a:rPr>
              <a:t> </a:t>
            </a:r>
            <a:r>
              <a:rPr sz="2800" dirty="0">
                <a:solidFill>
                  <a:srgbClr val="44536A"/>
                </a:solidFill>
                <a:latin typeface="Arial"/>
                <a:cs typeface="Arial"/>
              </a:rPr>
              <a:t>it.</a:t>
            </a:r>
            <a:endParaRPr sz="2800">
              <a:latin typeface="Arial"/>
              <a:cs typeface="Arial"/>
            </a:endParaRPr>
          </a:p>
        </p:txBody>
      </p:sp>
      <p:sp>
        <p:nvSpPr>
          <p:cNvPr id="3" name="object 3"/>
          <p:cNvSpPr txBox="1">
            <a:spLocks noGrp="1"/>
          </p:cNvSpPr>
          <p:nvPr>
            <p:ph type="title"/>
          </p:nvPr>
        </p:nvSpPr>
        <p:spPr>
          <a:xfrm>
            <a:off x="916939" y="494233"/>
            <a:ext cx="2593340" cy="635000"/>
          </a:xfrm>
          <a:prstGeom prst="rect">
            <a:avLst/>
          </a:prstGeom>
        </p:spPr>
        <p:txBody>
          <a:bodyPr vert="horz" wrap="square" lIns="0" tIns="12065" rIns="0" bIns="0" rtlCol="0">
            <a:spAutoFit/>
          </a:bodyPr>
          <a:lstStyle/>
          <a:p>
            <a:pPr marL="12700">
              <a:lnSpc>
                <a:spcPct val="100000"/>
              </a:lnSpc>
              <a:spcBef>
                <a:spcPts val="95"/>
              </a:spcBef>
            </a:pPr>
            <a:r>
              <a:rPr sz="4000" spc="-225" dirty="0"/>
              <a:t>T</a:t>
            </a:r>
            <a:r>
              <a:rPr sz="4000" spc="-5" dirty="0"/>
              <a:t>rainings</a:t>
            </a:r>
            <a:endParaRPr sz="4000" dirty="0"/>
          </a:p>
        </p:txBody>
      </p:sp>
      <p:sp>
        <p:nvSpPr>
          <p:cNvPr id="4" name="object 4"/>
          <p:cNvSpPr/>
          <p:nvPr/>
        </p:nvSpPr>
        <p:spPr>
          <a:xfrm>
            <a:off x="8525284" y="6118973"/>
            <a:ext cx="1412562" cy="473850"/>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9339850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6939" y="1535633"/>
            <a:ext cx="10050145" cy="4547870"/>
          </a:xfrm>
          <a:prstGeom prst="rect">
            <a:avLst/>
          </a:prstGeom>
        </p:spPr>
        <p:txBody>
          <a:bodyPr vert="horz" wrap="square" lIns="0" tIns="55244" rIns="0" bIns="0" rtlCol="0">
            <a:spAutoFit/>
          </a:bodyPr>
          <a:lstStyle/>
          <a:p>
            <a:pPr marL="241300" marR="5080" indent="-228600">
              <a:lnSpc>
                <a:spcPct val="90000"/>
              </a:lnSpc>
              <a:spcBef>
                <a:spcPts val="434"/>
              </a:spcBef>
              <a:buChar char="•"/>
              <a:tabLst>
                <a:tab pos="241300" algn="l"/>
              </a:tabLst>
            </a:pPr>
            <a:r>
              <a:rPr sz="2800" dirty="0">
                <a:solidFill>
                  <a:srgbClr val="44536A"/>
                </a:solidFill>
                <a:latin typeface="Arial"/>
                <a:cs typeface="Arial"/>
              </a:rPr>
              <a:t>There </a:t>
            </a:r>
            <a:r>
              <a:rPr sz="2800" spc="-5" dirty="0">
                <a:solidFill>
                  <a:srgbClr val="44536A"/>
                </a:solidFill>
                <a:latin typeface="Arial"/>
                <a:cs typeface="Arial"/>
              </a:rPr>
              <a:t>are </a:t>
            </a:r>
            <a:r>
              <a:rPr sz="2800" dirty="0">
                <a:solidFill>
                  <a:srgbClr val="44536A"/>
                </a:solidFill>
                <a:latin typeface="Arial"/>
                <a:cs typeface="Arial"/>
              </a:rPr>
              <a:t>institutions that </a:t>
            </a:r>
            <a:r>
              <a:rPr sz="2800" spc="-5" dirty="0">
                <a:solidFill>
                  <a:srgbClr val="44536A"/>
                </a:solidFill>
                <a:latin typeface="Arial"/>
                <a:cs typeface="Arial"/>
              </a:rPr>
              <a:t>have </a:t>
            </a:r>
            <a:r>
              <a:rPr sz="2800" dirty="0">
                <a:solidFill>
                  <a:srgbClr val="44536A"/>
                </a:solidFill>
                <a:latin typeface="Arial"/>
                <a:cs typeface="Arial"/>
              </a:rPr>
              <a:t>not </a:t>
            </a:r>
            <a:r>
              <a:rPr sz="2800" spc="-5" dirty="0">
                <a:solidFill>
                  <a:srgbClr val="44536A"/>
                </a:solidFill>
                <a:latin typeface="Arial"/>
                <a:cs typeface="Arial"/>
              </a:rPr>
              <a:t>been </a:t>
            </a:r>
            <a:r>
              <a:rPr sz="2800" dirty="0">
                <a:solidFill>
                  <a:srgbClr val="44536A"/>
                </a:solidFill>
                <a:latin typeface="Arial"/>
                <a:cs typeface="Arial"/>
              </a:rPr>
              <a:t>created </a:t>
            </a:r>
            <a:r>
              <a:rPr sz="2800" spc="-5" dirty="0">
                <a:solidFill>
                  <a:srgbClr val="44536A"/>
                </a:solidFill>
                <a:latin typeface="Arial"/>
                <a:cs typeface="Arial"/>
              </a:rPr>
              <a:t>by </a:t>
            </a:r>
            <a:r>
              <a:rPr sz="2800" dirty="0">
                <a:solidFill>
                  <a:srgbClr val="44536A"/>
                </a:solidFill>
                <a:latin typeface="Arial"/>
                <a:cs typeface="Arial"/>
              </a:rPr>
              <a:t>Librarians  </a:t>
            </a:r>
            <a:r>
              <a:rPr sz="2800" spc="-5" dirty="0">
                <a:solidFill>
                  <a:srgbClr val="44536A"/>
                </a:solidFill>
                <a:latin typeface="Arial"/>
                <a:cs typeface="Arial"/>
              </a:rPr>
              <a:t>or the </a:t>
            </a:r>
            <a:r>
              <a:rPr sz="2800" spc="-20" dirty="0">
                <a:solidFill>
                  <a:srgbClr val="44536A"/>
                </a:solidFill>
                <a:latin typeface="Arial"/>
                <a:cs typeface="Arial"/>
              </a:rPr>
              <a:t>Director, </a:t>
            </a:r>
            <a:r>
              <a:rPr sz="2800" dirty="0">
                <a:solidFill>
                  <a:srgbClr val="44536A"/>
                </a:solidFill>
                <a:latin typeface="Arial"/>
                <a:cs typeface="Arial"/>
              </a:rPr>
              <a:t>so </a:t>
            </a:r>
            <a:r>
              <a:rPr sz="2800" spc="-5" dirty="0">
                <a:solidFill>
                  <a:srgbClr val="44536A"/>
                </a:solidFill>
                <a:latin typeface="Arial"/>
                <a:cs typeface="Arial"/>
              </a:rPr>
              <a:t>it is </a:t>
            </a:r>
            <a:r>
              <a:rPr sz="2800" dirty="0">
                <a:solidFill>
                  <a:srgbClr val="44536A"/>
                </a:solidFill>
                <a:latin typeface="Arial"/>
                <a:cs typeface="Arial"/>
              </a:rPr>
              <a:t>important to generate procedures that  guarantee the approval </a:t>
            </a:r>
            <a:r>
              <a:rPr sz="2800" spc="-5" dirty="0">
                <a:solidFill>
                  <a:srgbClr val="44536A"/>
                </a:solidFill>
                <a:latin typeface="Arial"/>
                <a:cs typeface="Arial"/>
              </a:rPr>
              <a:t>or </a:t>
            </a:r>
            <a:r>
              <a:rPr sz="2800" dirty="0">
                <a:solidFill>
                  <a:srgbClr val="44536A"/>
                </a:solidFill>
                <a:latin typeface="Arial"/>
                <a:cs typeface="Arial"/>
              </a:rPr>
              <a:t>knowledge </a:t>
            </a:r>
            <a:r>
              <a:rPr sz="2800" spc="-5" dirty="0">
                <a:solidFill>
                  <a:srgbClr val="44536A"/>
                </a:solidFill>
                <a:latin typeface="Arial"/>
                <a:cs typeface="Arial"/>
              </a:rPr>
              <a:t>of the </a:t>
            </a:r>
            <a:r>
              <a:rPr sz="2800" dirty="0">
                <a:solidFill>
                  <a:srgbClr val="44536A"/>
                </a:solidFill>
                <a:latin typeface="Arial"/>
                <a:cs typeface="Arial"/>
              </a:rPr>
              <a:t>leaders of the  libraries.</a:t>
            </a:r>
            <a:endParaRPr sz="2800">
              <a:latin typeface="Arial"/>
              <a:cs typeface="Arial"/>
            </a:endParaRPr>
          </a:p>
          <a:p>
            <a:pPr marL="241300" marR="364490" indent="-228600" algn="just">
              <a:lnSpc>
                <a:spcPts val="3030"/>
              </a:lnSpc>
              <a:spcBef>
                <a:spcPts val="1035"/>
              </a:spcBef>
              <a:buChar char="•"/>
              <a:tabLst>
                <a:tab pos="241300" algn="l"/>
              </a:tabLst>
            </a:pPr>
            <a:r>
              <a:rPr sz="2800" dirty="0">
                <a:solidFill>
                  <a:srgbClr val="44536A"/>
                </a:solidFill>
                <a:latin typeface="Arial"/>
                <a:cs typeface="Arial"/>
              </a:rPr>
              <a:t>It </a:t>
            </a:r>
            <a:r>
              <a:rPr sz="2800" spc="-5" dirty="0">
                <a:solidFill>
                  <a:srgbClr val="44536A"/>
                </a:solidFill>
                <a:latin typeface="Arial"/>
                <a:cs typeface="Arial"/>
              </a:rPr>
              <a:t>is </a:t>
            </a:r>
            <a:r>
              <a:rPr sz="2800" dirty="0">
                <a:solidFill>
                  <a:srgbClr val="44536A"/>
                </a:solidFill>
                <a:latin typeface="Arial"/>
                <a:cs typeface="Arial"/>
              </a:rPr>
              <a:t>necessary </a:t>
            </a:r>
            <a:r>
              <a:rPr sz="2800" spc="-5" dirty="0">
                <a:solidFill>
                  <a:srgbClr val="44536A"/>
                </a:solidFill>
                <a:latin typeface="Arial"/>
                <a:cs typeface="Arial"/>
              </a:rPr>
              <a:t>to </a:t>
            </a:r>
            <a:r>
              <a:rPr sz="2800" dirty="0">
                <a:solidFill>
                  <a:srgbClr val="44536A"/>
                </a:solidFill>
                <a:latin typeface="Arial"/>
                <a:cs typeface="Arial"/>
              </a:rPr>
              <a:t>periodically update the contact </a:t>
            </a:r>
            <a:r>
              <a:rPr sz="2800" spc="-5" dirty="0">
                <a:solidFill>
                  <a:srgbClr val="44536A"/>
                </a:solidFill>
                <a:latin typeface="Arial"/>
                <a:cs typeface="Arial"/>
              </a:rPr>
              <a:t>base of </a:t>
            </a:r>
            <a:r>
              <a:rPr sz="2800" dirty="0">
                <a:solidFill>
                  <a:srgbClr val="44536A"/>
                </a:solidFill>
                <a:latin typeface="Arial"/>
                <a:cs typeface="Arial"/>
              </a:rPr>
              <a:t>the  responsible people </a:t>
            </a:r>
            <a:r>
              <a:rPr sz="2800" spc="-5" dirty="0">
                <a:solidFill>
                  <a:srgbClr val="44536A"/>
                </a:solidFill>
                <a:latin typeface="Arial"/>
                <a:cs typeface="Arial"/>
              </a:rPr>
              <a:t>in </a:t>
            </a:r>
            <a:r>
              <a:rPr sz="2800" dirty="0">
                <a:solidFill>
                  <a:srgbClr val="44536A"/>
                </a:solidFill>
                <a:latin typeface="Arial"/>
                <a:cs typeface="Arial"/>
              </a:rPr>
              <a:t>each institution </a:t>
            </a:r>
            <a:r>
              <a:rPr sz="2800" spc="-5" dirty="0">
                <a:solidFill>
                  <a:srgbClr val="44536A"/>
                </a:solidFill>
                <a:latin typeface="Arial"/>
                <a:cs typeface="Arial"/>
              </a:rPr>
              <a:t>in </a:t>
            </a:r>
            <a:r>
              <a:rPr sz="2800" dirty="0">
                <a:solidFill>
                  <a:srgbClr val="44536A"/>
                </a:solidFill>
                <a:latin typeface="Arial"/>
                <a:cs typeface="Arial"/>
              </a:rPr>
              <a:t>order </a:t>
            </a:r>
            <a:r>
              <a:rPr sz="2800" spc="-5" dirty="0">
                <a:solidFill>
                  <a:srgbClr val="44536A"/>
                </a:solidFill>
                <a:latin typeface="Arial"/>
                <a:cs typeface="Arial"/>
              </a:rPr>
              <a:t>to </a:t>
            </a:r>
            <a:r>
              <a:rPr sz="2800" dirty="0">
                <a:solidFill>
                  <a:srgbClr val="44536A"/>
                </a:solidFill>
                <a:latin typeface="Arial"/>
                <a:cs typeface="Arial"/>
              </a:rPr>
              <a:t>have </a:t>
            </a:r>
            <a:r>
              <a:rPr sz="2800" spc="-5" dirty="0">
                <a:solidFill>
                  <a:srgbClr val="44536A"/>
                </a:solidFill>
                <a:latin typeface="Arial"/>
                <a:cs typeface="Arial"/>
              </a:rPr>
              <a:t>more  </a:t>
            </a:r>
            <a:r>
              <a:rPr sz="2800" dirty="0">
                <a:solidFill>
                  <a:srgbClr val="44536A"/>
                </a:solidFill>
                <a:latin typeface="Arial"/>
                <a:cs typeface="Arial"/>
              </a:rPr>
              <a:t>assertive</a:t>
            </a:r>
            <a:r>
              <a:rPr sz="2800" spc="-10" dirty="0">
                <a:solidFill>
                  <a:srgbClr val="44536A"/>
                </a:solidFill>
                <a:latin typeface="Arial"/>
                <a:cs typeface="Arial"/>
              </a:rPr>
              <a:t> </a:t>
            </a:r>
            <a:r>
              <a:rPr sz="2800" spc="-5" dirty="0">
                <a:solidFill>
                  <a:srgbClr val="44536A"/>
                </a:solidFill>
                <a:latin typeface="Arial"/>
                <a:cs typeface="Arial"/>
              </a:rPr>
              <a:t>communication</a:t>
            </a:r>
            <a:endParaRPr sz="2800">
              <a:latin typeface="Arial"/>
              <a:cs typeface="Arial"/>
            </a:endParaRPr>
          </a:p>
          <a:p>
            <a:pPr marL="241300" marR="537845" indent="-228600">
              <a:lnSpc>
                <a:spcPct val="90000"/>
              </a:lnSpc>
              <a:spcBef>
                <a:spcPts val="950"/>
              </a:spcBef>
              <a:buChar char="•"/>
              <a:tabLst>
                <a:tab pos="241300" algn="l"/>
              </a:tabLst>
            </a:pPr>
            <a:r>
              <a:rPr sz="2800" dirty="0">
                <a:solidFill>
                  <a:srgbClr val="44536A"/>
                </a:solidFill>
                <a:latin typeface="Arial"/>
                <a:cs typeface="Arial"/>
              </a:rPr>
              <a:t>Defining </a:t>
            </a:r>
            <a:r>
              <a:rPr sz="2800" spc="-5" dirty="0">
                <a:solidFill>
                  <a:srgbClr val="44536A"/>
                </a:solidFill>
                <a:latin typeface="Arial"/>
                <a:cs typeface="Arial"/>
              </a:rPr>
              <a:t>new </a:t>
            </a:r>
            <a:r>
              <a:rPr sz="2800" dirty="0">
                <a:solidFill>
                  <a:srgbClr val="44536A"/>
                </a:solidFill>
                <a:latin typeface="Arial"/>
                <a:cs typeface="Arial"/>
              </a:rPr>
              <a:t>payment </a:t>
            </a:r>
            <a:r>
              <a:rPr sz="2800" spc="-5" dirty="0">
                <a:solidFill>
                  <a:srgbClr val="44536A"/>
                </a:solidFill>
                <a:latin typeface="Arial"/>
                <a:cs typeface="Arial"/>
              </a:rPr>
              <a:t>methods for the </a:t>
            </a:r>
            <a:r>
              <a:rPr sz="2800" dirty="0">
                <a:solidFill>
                  <a:srgbClr val="44536A"/>
                </a:solidFill>
                <a:latin typeface="Arial"/>
                <a:cs typeface="Arial"/>
              </a:rPr>
              <a:t>annual subscription  because doing it through third parties complicates the  processes that can often complicate continuing </a:t>
            </a:r>
            <a:r>
              <a:rPr sz="2800" spc="-5" dirty="0">
                <a:solidFill>
                  <a:srgbClr val="44536A"/>
                </a:solidFill>
                <a:latin typeface="Arial"/>
                <a:cs typeface="Arial"/>
              </a:rPr>
              <a:t>with </a:t>
            </a:r>
            <a:r>
              <a:rPr sz="2800" dirty="0">
                <a:solidFill>
                  <a:srgbClr val="44536A"/>
                </a:solidFill>
                <a:latin typeface="Arial"/>
                <a:cs typeface="Arial"/>
              </a:rPr>
              <a:t>the  subscription.</a:t>
            </a:r>
            <a:endParaRPr sz="2800">
              <a:latin typeface="Arial"/>
              <a:cs typeface="Arial"/>
            </a:endParaRPr>
          </a:p>
        </p:txBody>
      </p:sp>
      <p:sp>
        <p:nvSpPr>
          <p:cNvPr id="3" name="object 3"/>
          <p:cNvSpPr txBox="1">
            <a:spLocks noGrp="1"/>
          </p:cNvSpPr>
          <p:nvPr>
            <p:ph type="title"/>
          </p:nvPr>
        </p:nvSpPr>
        <p:spPr>
          <a:xfrm>
            <a:off x="916939" y="494233"/>
            <a:ext cx="4849495" cy="635000"/>
          </a:xfrm>
          <a:prstGeom prst="rect">
            <a:avLst/>
          </a:prstGeom>
        </p:spPr>
        <p:txBody>
          <a:bodyPr vert="horz" wrap="square" lIns="0" tIns="12065" rIns="0" bIns="0" rtlCol="0">
            <a:spAutoFit/>
          </a:bodyPr>
          <a:lstStyle/>
          <a:p>
            <a:pPr marL="12700">
              <a:lnSpc>
                <a:spcPct val="100000"/>
              </a:lnSpc>
              <a:spcBef>
                <a:spcPts val="95"/>
              </a:spcBef>
            </a:pPr>
            <a:r>
              <a:rPr sz="4000" spc="-5" dirty="0"/>
              <a:t>Others</a:t>
            </a:r>
            <a:r>
              <a:rPr sz="4000" spc="-50" dirty="0"/>
              <a:t> </a:t>
            </a:r>
            <a:r>
              <a:rPr sz="4000" spc="-5" dirty="0"/>
              <a:t>Suggestions</a:t>
            </a:r>
            <a:endParaRPr sz="4000"/>
          </a:p>
        </p:txBody>
      </p:sp>
      <p:sp>
        <p:nvSpPr>
          <p:cNvPr id="4" name="object 4"/>
          <p:cNvSpPr/>
          <p:nvPr/>
        </p:nvSpPr>
        <p:spPr>
          <a:xfrm>
            <a:off x="8525284" y="6118973"/>
            <a:ext cx="1412562" cy="473850"/>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7135868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30621" y="945931"/>
            <a:ext cx="0" cy="5429692"/>
          </a:xfrm>
          <a:prstGeom prst="rect">
            <a:avLst/>
          </a:prstGeom>
        </p:spPr>
        <p:txBody>
          <a:bodyPr vert="horz" wrap="square" lIns="0" tIns="12700" rIns="0" bIns="0" rtlCol="0">
            <a:spAutoFit/>
          </a:bodyPr>
          <a:lstStyle/>
          <a:p>
            <a:pPr marL="2117090">
              <a:lnSpc>
                <a:spcPct val="100000"/>
              </a:lnSpc>
              <a:spcBef>
                <a:spcPts val="100"/>
              </a:spcBef>
            </a:pPr>
            <a:r>
              <a:rPr sz="4400" spc="-5" dirty="0"/>
              <a:t>Thank</a:t>
            </a:r>
            <a:r>
              <a:rPr sz="4400" spc="-45" dirty="0"/>
              <a:t> </a:t>
            </a:r>
            <a:r>
              <a:rPr sz="4400" dirty="0"/>
              <a:t>you</a:t>
            </a:r>
          </a:p>
        </p:txBody>
      </p:sp>
      <p:sp>
        <p:nvSpPr>
          <p:cNvPr id="3" name="object 3"/>
          <p:cNvSpPr/>
          <p:nvPr/>
        </p:nvSpPr>
        <p:spPr>
          <a:xfrm>
            <a:off x="2378964" y="1828799"/>
            <a:ext cx="3104388" cy="4139184"/>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733440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5"/>
          <p:cNvSpPr txBox="1">
            <a:spLocks noGrp="1"/>
          </p:cNvSpPr>
          <p:nvPr>
            <p:ph type="title"/>
          </p:nvPr>
        </p:nvSpPr>
        <p:spPr>
          <a:xfrm>
            <a:off x="838200" y="536012"/>
            <a:ext cx="10515600" cy="83971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4000"/>
              <a:buFont typeface="Open Sans"/>
              <a:buNone/>
            </a:pPr>
            <a:r>
              <a:rPr lang="en-GB"/>
              <a:t>Reminder of the Social Event</a:t>
            </a:r>
            <a:endParaRPr/>
          </a:p>
        </p:txBody>
      </p:sp>
      <p:sp>
        <p:nvSpPr>
          <p:cNvPr id="88" name="Google Shape;88;p5"/>
          <p:cNvSpPr txBox="1">
            <a:spLocks noGrp="1"/>
          </p:cNvSpPr>
          <p:nvPr>
            <p:ph type="body" idx="1"/>
          </p:nvPr>
        </p:nvSpPr>
        <p:spPr>
          <a:xfrm>
            <a:off x="838200" y="1554480"/>
            <a:ext cx="10515600" cy="4938395"/>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3200"/>
              <a:buChar char="•"/>
            </a:pPr>
            <a:r>
              <a:rPr lang="en-GB" sz="3200">
                <a:solidFill>
                  <a:schemeClr val="dk1"/>
                </a:solidFill>
                <a:latin typeface="Open Sans"/>
                <a:ea typeface="Open Sans"/>
                <a:cs typeface="Open Sans"/>
                <a:sym typeface="Open Sans"/>
              </a:rPr>
              <a:t>1 pm EDT</a:t>
            </a:r>
            <a:endParaRPr/>
          </a:p>
          <a:p>
            <a:pPr marL="228600" lvl="0" indent="-228600" algn="l" rtl="0">
              <a:lnSpc>
                <a:spcPct val="90000"/>
              </a:lnSpc>
              <a:spcBef>
                <a:spcPts val="1000"/>
              </a:spcBef>
              <a:spcAft>
                <a:spcPts val="0"/>
              </a:spcAft>
              <a:buClr>
                <a:schemeClr val="dk1"/>
              </a:buClr>
              <a:buSzPts val="3200"/>
              <a:buChar char="•"/>
            </a:pPr>
            <a:r>
              <a:rPr lang="en-GB" sz="3200">
                <a:solidFill>
                  <a:schemeClr val="dk1"/>
                </a:solidFill>
                <a:latin typeface="Open Sans"/>
                <a:ea typeface="Open Sans"/>
                <a:cs typeface="Open Sans"/>
                <a:sym typeface="Open Sans"/>
              </a:rPr>
              <a:t>6 pm BST</a:t>
            </a:r>
            <a:endParaRPr/>
          </a:p>
          <a:p>
            <a:pPr marL="228600" lvl="0" indent="-228600" algn="l" rtl="0">
              <a:lnSpc>
                <a:spcPct val="90000"/>
              </a:lnSpc>
              <a:spcBef>
                <a:spcPts val="1000"/>
              </a:spcBef>
              <a:spcAft>
                <a:spcPts val="0"/>
              </a:spcAft>
              <a:buClr>
                <a:schemeClr val="dk1"/>
              </a:buClr>
              <a:buSzPts val="3200"/>
              <a:buChar char="•"/>
            </a:pPr>
            <a:r>
              <a:rPr lang="en-GB" sz="3200">
                <a:solidFill>
                  <a:schemeClr val="dk1"/>
                </a:solidFill>
                <a:latin typeface="Open Sans"/>
                <a:ea typeface="Open Sans"/>
                <a:cs typeface="Open Sans"/>
                <a:sym typeface="Open Sans"/>
              </a:rPr>
              <a:t>7 pm CEST</a:t>
            </a:r>
            <a:endParaRPr/>
          </a:p>
          <a:p>
            <a:pPr marL="228600" lvl="0" indent="-228600" algn="l" rtl="0">
              <a:lnSpc>
                <a:spcPct val="90000"/>
              </a:lnSpc>
              <a:spcBef>
                <a:spcPts val="1000"/>
              </a:spcBef>
              <a:spcAft>
                <a:spcPts val="0"/>
              </a:spcAft>
              <a:buClr>
                <a:schemeClr val="dk1"/>
              </a:buClr>
              <a:buSzPts val="3200"/>
              <a:buChar char="•"/>
            </a:pPr>
            <a:r>
              <a:rPr lang="en-GB" sz="3200">
                <a:solidFill>
                  <a:schemeClr val="dk1"/>
                </a:solidFill>
                <a:latin typeface="Open Sans"/>
                <a:ea typeface="Open Sans"/>
                <a:cs typeface="Open Sans"/>
                <a:sym typeface="Open Sans"/>
              </a:rPr>
              <a:t>All other corresponding timezones!</a:t>
            </a:r>
            <a:endParaRPr/>
          </a:p>
          <a:p>
            <a:pPr marL="228600" lvl="0" indent="-228600" algn="l" rtl="0">
              <a:lnSpc>
                <a:spcPct val="90000"/>
              </a:lnSpc>
              <a:spcBef>
                <a:spcPts val="1000"/>
              </a:spcBef>
              <a:spcAft>
                <a:spcPts val="0"/>
              </a:spcAft>
              <a:buClr>
                <a:schemeClr val="dk1"/>
              </a:buClr>
              <a:buSzPts val="3200"/>
              <a:buChar char="•"/>
            </a:pPr>
            <a:r>
              <a:rPr lang="en-GB" sz="3200">
                <a:solidFill>
                  <a:schemeClr val="dk1"/>
                </a:solidFill>
                <a:latin typeface="Open Sans"/>
                <a:ea typeface="Open Sans"/>
                <a:cs typeface="Open Sans"/>
                <a:sym typeface="Open Sans"/>
              </a:rPr>
              <a:t>Zoom invite already sent: </a:t>
            </a:r>
            <a:endParaRPr/>
          </a:p>
          <a:p>
            <a:pPr marL="685800" lvl="1" indent="-228600" algn="l" rtl="0">
              <a:lnSpc>
                <a:spcPct val="90000"/>
              </a:lnSpc>
              <a:spcBef>
                <a:spcPts val="500"/>
              </a:spcBef>
              <a:spcAft>
                <a:spcPts val="0"/>
              </a:spcAft>
              <a:buClr>
                <a:schemeClr val="dk2"/>
              </a:buClr>
              <a:buSzPts val="2400"/>
              <a:buChar char="•"/>
            </a:pPr>
            <a:r>
              <a:rPr lang="en-GB"/>
              <a:t>Meeting ID: </a:t>
            </a:r>
            <a:r>
              <a:rPr lang="en-GB">
                <a:solidFill>
                  <a:srgbClr val="FF0000"/>
                </a:solidFill>
              </a:rPr>
              <a:t>203 432 4571</a:t>
            </a:r>
            <a:endParaRPr>
              <a:solidFill>
                <a:srgbClr val="FF0000"/>
              </a:solidFill>
            </a:endParaRPr>
          </a:p>
          <a:p>
            <a:pPr marL="685800" lvl="1" indent="-228600" algn="l" rtl="0">
              <a:lnSpc>
                <a:spcPct val="90000"/>
              </a:lnSpc>
              <a:spcBef>
                <a:spcPts val="500"/>
              </a:spcBef>
              <a:spcAft>
                <a:spcPts val="0"/>
              </a:spcAft>
              <a:buClr>
                <a:schemeClr val="dk2"/>
              </a:buClr>
              <a:buSzPts val="2400"/>
              <a:buChar char="•"/>
            </a:pPr>
            <a:r>
              <a:rPr lang="en-GB"/>
              <a:t>Password: </a:t>
            </a:r>
            <a:r>
              <a:rPr lang="en-GB">
                <a:solidFill>
                  <a:srgbClr val="FF0000"/>
                </a:solidFill>
              </a:rPr>
              <a:t>553905</a:t>
            </a:r>
            <a:endParaRPr>
              <a:solidFill>
                <a:srgbClr val="FF0000"/>
              </a:solidFill>
            </a:endParaRPr>
          </a:p>
          <a:p>
            <a:pPr marL="685800" lvl="1" indent="-50800" algn="l" rtl="0">
              <a:lnSpc>
                <a:spcPct val="90000"/>
              </a:lnSpc>
              <a:spcBef>
                <a:spcPts val="500"/>
              </a:spcBef>
              <a:spcAft>
                <a:spcPts val="0"/>
              </a:spcAft>
              <a:buClr>
                <a:schemeClr val="dk2"/>
              </a:buClr>
              <a:buSzPts val="2800"/>
              <a:buNone/>
            </a:pPr>
            <a:endParaRPr sz="2800">
              <a:solidFill>
                <a:schemeClr val="dk1"/>
              </a:solidFill>
              <a:latin typeface="Open Sans"/>
              <a:ea typeface="Open Sans"/>
              <a:cs typeface="Open Sans"/>
              <a:sym typeface="Open Sans"/>
            </a:endParaRPr>
          </a:p>
          <a:p>
            <a:pPr marL="228600" lvl="0" indent="-25400" algn="l" rtl="0">
              <a:lnSpc>
                <a:spcPct val="90000"/>
              </a:lnSpc>
              <a:spcBef>
                <a:spcPts val="1000"/>
              </a:spcBef>
              <a:spcAft>
                <a:spcPts val="0"/>
              </a:spcAft>
              <a:buClr>
                <a:schemeClr val="dk2"/>
              </a:buClr>
              <a:buSzPts val="3200"/>
              <a:buNone/>
            </a:pPr>
            <a:endParaRPr sz="3200">
              <a:solidFill>
                <a:schemeClr val="dk1"/>
              </a:solidFill>
              <a:latin typeface="Open Sans"/>
              <a:ea typeface="Open Sans"/>
              <a:cs typeface="Open Sans"/>
              <a:sym typeface="Open Sans"/>
            </a:endParaRPr>
          </a:p>
          <a:p>
            <a:pPr marL="0" lvl="0" indent="0" algn="l" rtl="0">
              <a:lnSpc>
                <a:spcPct val="90000"/>
              </a:lnSpc>
              <a:spcBef>
                <a:spcPts val="1000"/>
              </a:spcBef>
              <a:spcAft>
                <a:spcPts val="0"/>
              </a:spcAft>
              <a:buClr>
                <a:schemeClr val="dk2"/>
              </a:buClr>
              <a:buSzPts val="3200"/>
              <a:buNone/>
            </a:pPr>
            <a:endParaRPr sz="3200"/>
          </a:p>
        </p:txBody>
      </p:sp>
    </p:spTree>
    <p:extLst>
      <p:ext uri="{BB962C8B-B14F-4D97-AF65-F5344CB8AC3E}">
        <p14:creationId xmlns:p14="http://schemas.microsoft.com/office/powerpoint/2010/main" val="4327529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6"/>
          <p:cNvSpPr txBox="1">
            <a:spLocks noGrp="1"/>
          </p:cNvSpPr>
          <p:nvPr>
            <p:ph type="title"/>
          </p:nvPr>
        </p:nvSpPr>
        <p:spPr>
          <a:xfrm>
            <a:off x="838200" y="536012"/>
            <a:ext cx="10515600" cy="83971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4000"/>
              <a:buFont typeface="Open Sans"/>
              <a:buNone/>
            </a:pPr>
            <a:r>
              <a:rPr lang="en-GB"/>
              <a:t>Thank you</a:t>
            </a:r>
            <a:endParaRPr/>
          </a:p>
        </p:txBody>
      </p:sp>
      <p:sp>
        <p:nvSpPr>
          <p:cNvPr id="95" name="Google Shape;95;p6"/>
          <p:cNvSpPr txBox="1">
            <a:spLocks noGrp="1"/>
          </p:cNvSpPr>
          <p:nvPr>
            <p:ph type="body" idx="1"/>
          </p:nvPr>
        </p:nvSpPr>
        <p:spPr>
          <a:xfrm>
            <a:off x="838200" y="1554480"/>
            <a:ext cx="10515600" cy="4938395"/>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3200"/>
              <a:buChar char="•"/>
            </a:pPr>
            <a:r>
              <a:rPr lang="en-GB" sz="3200" dirty="0">
                <a:solidFill>
                  <a:schemeClr val="dk1"/>
                </a:solidFill>
                <a:latin typeface="Open Sans"/>
                <a:ea typeface="Open Sans"/>
                <a:cs typeface="Open Sans"/>
                <a:sym typeface="Open Sans"/>
              </a:rPr>
              <a:t>Zoom for </a:t>
            </a:r>
            <a:r>
              <a:rPr lang="en-GB" sz="3200" dirty="0" err="1">
                <a:solidFill>
                  <a:schemeClr val="dk1"/>
                </a:solidFill>
                <a:latin typeface="Open Sans"/>
                <a:ea typeface="Open Sans"/>
                <a:cs typeface="Open Sans"/>
                <a:sym typeface="Open Sans"/>
              </a:rPr>
              <a:t>vGPM</a:t>
            </a:r>
            <a:r>
              <a:rPr lang="en-GB" sz="3200" dirty="0">
                <a:solidFill>
                  <a:schemeClr val="dk1"/>
                </a:solidFill>
                <a:latin typeface="Open Sans"/>
                <a:ea typeface="Open Sans"/>
                <a:cs typeface="Open Sans"/>
                <a:sym typeface="Open Sans"/>
              </a:rPr>
              <a:t>: Elsevier Foundation</a:t>
            </a:r>
            <a:endParaRPr dirty="0"/>
          </a:p>
          <a:p>
            <a:pPr marL="228600" lvl="0" indent="-228600" algn="l" rtl="0">
              <a:lnSpc>
                <a:spcPct val="90000"/>
              </a:lnSpc>
              <a:spcBef>
                <a:spcPts val="1000"/>
              </a:spcBef>
              <a:spcAft>
                <a:spcPts val="0"/>
              </a:spcAft>
              <a:buClr>
                <a:schemeClr val="dk1"/>
              </a:buClr>
              <a:buSzPts val="3200"/>
              <a:buChar char="•"/>
            </a:pPr>
            <a:r>
              <a:rPr lang="en-GB" sz="3200" dirty="0" err="1">
                <a:solidFill>
                  <a:schemeClr val="dk1"/>
                </a:solidFill>
                <a:latin typeface="Open Sans"/>
                <a:ea typeface="Open Sans"/>
                <a:cs typeface="Open Sans"/>
                <a:sym typeface="Open Sans"/>
              </a:rPr>
              <a:t>Slido</a:t>
            </a:r>
            <a:r>
              <a:rPr lang="en-GB" sz="3200" dirty="0">
                <a:solidFill>
                  <a:schemeClr val="dk1"/>
                </a:solidFill>
                <a:latin typeface="Open Sans"/>
                <a:ea typeface="Open Sans"/>
                <a:cs typeface="Open Sans"/>
                <a:sym typeface="Open Sans"/>
              </a:rPr>
              <a:t>: World Health Organization</a:t>
            </a:r>
            <a:endParaRPr dirty="0"/>
          </a:p>
          <a:p>
            <a:pPr marL="228600" lvl="0" indent="-228600" algn="l" rtl="0">
              <a:lnSpc>
                <a:spcPct val="90000"/>
              </a:lnSpc>
              <a:spcBef>
                <a:spcPts val="1000"/>
              </a:spcBef>
              <a:spcAft>
                <a:spcPts val="0"/>
              </a:spcAft>
              <a:buClr>
                <a:schemeClr val="dk1"/>
              </a:buClr>
              <a:buSzPts val="3200"/>
              <a:buChar char="•"/>
            </a:pPr>
            <a:r>
              <a:rPr lang="en-GB" sz="3200" dirty="0">
                <a:solidFill>
                  <a:schemeClr val="dk1"/>
                </a:solidFill>
                <a:latin typeface="Open Sans"/>
                <a:ea typeface="Open Sans"/>
                <a:cs typeface="Open Sans"/>
                <a:sym typeface="Open Sans"/>
              </a:rPr>
              <a:t>Zoom for Social Event: Yale University Library</a:t>
            </a:r>
            <a:endParaRPr dirty="0"/>
          </a:p>
          <a:p>
            <a:pPr marL="228600" lvl="0" indent="-228600" algn="l" rtl="0">
              <a:lnSpc>
                <a:spcPct val="90000"/>
              </a:lnSpc>
              <a:spcBef>
                <a:spcPts val="1000"/>
              </a:spcBef>
              <a:spcAft>
                <a:spcPts val="0"/>
              </a:spcAft>
              <a:buClr>
                <a:schemeClr val="dk1"/>
              </a:buClr>
              <a:buSzPts val="3200"/>
              <a:buChar char="•"/>
            </a:pPr>
            <a:r>
              <a:rPr lang="en-GB" sz="3200" dirty="0">
                <a:solidFill>
                  <a:schemeClr val="dk1"/>
                </a:solidFill>
                <a:latin typeface="Open Sans"/>
                <a:ea typeface="Open Sans"/>
                <a:cs typeface="Open Sans"/>
                <a:sym typeface="Open Sans"/>
              </a:rPr>
              <a:t>Catering: Your cafeteria, canteen, take-away, delivery service or kitchen! </a:t>
            </a:r>
            <a:endParaRPr dirty="0"/>
          </a:p>
          <a:p>
            <a:pPr marL="228600" lvl="0" indent="-228600" algn="l" rtl="0">
              <a:lnSpc>
                <a:spcPct val="90000"/>
              </a:lnSpc>
              <a:spcBef>
                <a:spcPts val="1000"/>
              </a:spcBef>
              <a:spcAft>
                <a:spcPts val="0"/>
              </a:spcAft>
              <a:buClr>
                <a:schemeClr val="dk1"/>
              </a:buClr>
              <a:buSzPts val="3200"/>
              <a:buChar char="•"/>
            </a:pPr>
            <a:r>
              <a:rPr lang="en-GB" sz="3200" dirty="0">
                <a:solidFill>
                  <a:schemeClr val="dk1"/>
                </a:solidFill>
                <a:latin typeface="Open Sans"/>
                <a:ea typeface="Open Sans"/>
                <a:cs typeface="Open Sans"/>
                <a:sym typeface="Open Sans"/>
              </a:rPr>
              <a:t>Preparation, support, organization and more</a:t>
            </a:r>
            <a:endParaRPr dirty="0"/>
          </a:p>
          <a:p>
            <a:pPr marL="685800" lvl="1" indent="-228600" algn="l" rtl="0">
              <a:lnSpc>
                <a:spcPct val="90000"/>
              </a:lnSpc>
              <a:spcBef>
                <a:spcPts val="500"/>
              </a:spcBef>
              <a:spcAft>
                <a:spcPts val="0"/>
              </a:spcAft>
              <a:buClr>
                <a:schemeClr val="dk1"/>
              </a:buClr>
              <a:buSzPts val="2800"/>
              <a:buChar char="•"/>
            </a:pPr>
            <a:r>
              <a:rPr lang="en-GB" sz="2800" dirty="0">
                <a:solidFill>
                  <a:schemeClr val="dk1"/>
                </a:solidFill>
                <a:latin typeface="Open Sans"/>
                <a:ea typeface="Open Sans"/>
                <a:cs typeface="Open Sans"/>
                <a:sym typeface="Open Sans"/>
              </a:rPr>
              <a:t>The </a:t>
            </a:r>
            <a:r>
              <a:rPr lang="en-GB" sz="2800" dirty="0" err="1">
                <a:solidFill>
                  <a:schemeClr val="dk1"/>
                </a:solidFill>
                <a:latin typeface="Open Sans"/>
                <a:ea typeface="Open Sans"/>
                <a:cs typeface="Open Sans"/>
                <a:sym typeface="Open Sans"/>
              </a:rPr>
              <a:t>vGPM</a:t>
            </a:r>
            <a:r>
              <a:rPr lang="en-GB" sz="2800" dirty="0">
                <a:solidFill>
                  <a:schemeClr val="dk1"/>
                </a:solidFill>
                <a:latin typeface="Open Sans"/>
                <a:ea typeface="Open Sans"/>
                <a:cs typeface="Open Sans"/>
                <a:sym typeface="Open Sans"/>
              </a:rPr>
              <a:t> Task Force, volunteers, breakout moderators</a:t>
            </a:r>
            <a:endParaRPr dirty="0">
              <a:solidFill>
                <a:srgbClr val="FF0000"/>
              </a:solidFill>
            </a:endParaRPr>
          </a:p>
          <a:p>
            <a:pPr marL="685800" lvl="1" indent="-50800" algn="l" rtl="0">
              <a:lnSpc>
                <a:spcPct val="90000"/>
              </a:lnSpc>
              <a:spcBef>
                <a:spcPts val="500"/>
              </a:spcBef>
              <a:spcAft>
                <a:spcPts val="0"/>
              </a:spcAft>
              <a:buClr>
                <a:schemeClr val="dk2"/>
              </a:buClr>
              <a:buSzPts val="2800"/>
              <a:buNone/>
            </a:pPr>
            <a:endParaRPr sz="2800" dirty="0">
              <a:solidFill>
                <a:schemeClr val="dk1"/>
              </a:solidFill>
              <a:latin typeface="Open Sans"/>
              <a:ea typeface="Open Sans"/>
              <a:cs typeface="Open Sans"/>
              <a:sym typeface="Open Sans"/>
            </a:endParaRPr>
          </a:p>
          <a:p>
            <a:pPr marL="228600" lvl="0" indent="-25400" algn="l" rtl="0">
              <a:lnSpc>
                <a:spcPct val="90000"/>
              </a:lnSpc>
              <a:spcBef>
                <a:spcPts val="1000"/>
              </a:spcBef>
              <a:spcAft>
                <a:spcPts val="0"/>
              </a:spcAft>
              <a:buClr>
                <a:schemeClr val="dk2"/>
              </a:buClr>
              <a:buSzPts val="3200"/>
              <a:buNone/>
            </a:pPr>
            <a:endParaRPr sz="3200" dirty="0">
              <a:solidFill>
                <a:schemeClr val="dk1"/>
              </a:solidFill>
              <a:latin typeface="Open Sans"/>
              <a:ea typeface="Open Sans"/>
              <a:cs typeface="Open Sans"/>
              <a:sym typeface="Open Sans"/>
            </a:endParaRPr>
          </a:p>
          <a:p>
            <a:pPr marL="0" lvl="0" indent="0" algn="l" rtl="0">
              <a:lnSpc>
                <a:spcPct val="90000"/>
              </a:lnSpc>
              <a:spcBef>
                <a:spcPts val="1000"/>
              </a:spcBef>
              <a:spcAft>
                <a:spcPts val="0"/>
              </a:spcAft>
              <a:buClr>
                <a:schemeClr val="dk2"/>
              </a:buClr>
              <a:buSzPts val="3200"/>
              <a:buNone/>
            </a:pPr>
            <a:endParaRPr sz="3200" dirty="0"/>
          </a:p>
        </p:txBody>
      </p:sp>
      <p:pic>
        <p:nvPicPr>
          <p:cNvPr id="96" name="Google Shape;96;p6"/>
          <p:cNvPicPr preferRelativeResize="0"/>
          <p:nvPr/>
        </p:nvPicPr>
        <p:blipFill rotWithShape="1">
          <a:blip r:embed="rId3">
            <a:alphaModFix/>
          </a:blip>
          <a:srcRect/>
          <a:stretch/>
        </p:blipFill>
        <p:spPr>
          <a:xfrm>
            <a:off x="4465320" y="3757612"/>
            <a:ext cx="402907" cy="402907"/>
          </a:xfrm>
          <a:prstGeom prst="rect">
            <a:avLst/>
          </a:prstGeom>
          <a:noFill/>
          <a:ln>
            <a:noFill/>
          </a:ln>
        </p:spPr>
      </p:pic>
      <p:sp>
        <p:nvSpPr>
          <p:cNvPr id="97" name="Google Shape;97;p6"/>
          <p:cNvSpPr txBox="1"/>
          <p:nvPr/>
        </p:nvSpPr>
        <p:spPr>
          <a:xfrm>
            <a:off x="9320037" y="555758"/>
            <a:ext cx="430137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dirty="0" err="1">
                <a:solidFill>
                  <a:schemeClr val="dk1"/>
                </a:solidFill>
                <a:latin typeface="Open Sans"/>
                <a:ea typeface="Open Sans"/>
                <a:cs typeface="Open Sans"/>
                <a:sym typeface="Open Sans"/>
              </a:rPr>
              <a:t>slido.com</a:t>
            </a:r>
            <a:r>
              <a:rPr lang="en-GB" sz="2000" dirty="0">
                <a:solidFill>
                  <a:schemeClr val="dk1"/>
                </a:solidFill>
                <a:latin typeface="Open Sans"/>
                <a:ea typeface="Open Sans"/>
                <a:cs typeface="Open Sans"/>
                <a:sym typeface="Open Sans"/>
              </a:rPr>
              <a:t> and Event #R4LvGPM2020</a:t>
            </a:r>
            <a:endParaRPr sz="2000" dirty="0">
              <a:solidFill>
                <a:schemeClr val="dk1"/>
              </a:solidFill>
              <a:latin typeface="Open Sans"/>
              <a:ea typeface="Open Sans"/>
              <a:cs typeface="Open Sans"/>
              <a:sym typeface="Open Sans"/>
            </a:endParaRPr>
          </a:p>
        </p:txBody>
      </p:sp>
    </p:spTree>
    <p:extLst>
      <p:ext uri="{BB962C8B-B14F-4D97-AF65-F5344CB8AC3E}">
        <p14:creationId xmlns:p14="http://schemas.microsoft.com/office/powerpoint/2010/main" val="39463389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D22CEBA-A69A-4A63-85DE-F0F24A4DD9E6}"/>
              </a:ext>
            </a:extLst>
          </p:cNvPr>
          <p:cNvSpPr>
            <a:spLocks noGrp="1"/>
          </p:cNvSpPr>
          <p:nvPr>
            <p:ph idx="1"/>
          </p:nvPr>
        </p:nvSpPr>
        <p:spPr/>
        <p:txBody>
          <a:bodyPr anchor="t"/>
          <a:lstStyle/>
          <a:p>
            <a:r>
              <a:rPr lang="en-US"/>
              <a:t>Every five years, we carry out an in-depth evaluation of Research4Life, from the perspective of the partners and the users</a:t>
            </a:r>
          </a:p>
          <a:p>
            <a:r>
              <a:rPr lang="en-US"/>
              <a:t>This time, we also commissioned a Landscape Analysis, to provide more external context, given the many dynamic changes in scholarly communication and development research</a:t>
            </a:r>
          </a:p>
          <a:p>
            <a:r>
              <a:rPr lang="en-US"/>
              <a:t>We contracted Research Consulting to perform the Landscape Analysis and the Infrastructure Review, while INASP is currently carrying out the User Review</a:t>
            </a:r>
          </a:p>
          <a:p>
            <a:r>
              <a:rPr lang="en-US"/>
              <a:t>These three components will form the evidence base for the next Research4Life Strategic Review</a:t>
            </a:r>
          </a:p>
          <a:p>
            <a:endParaRPr lang="en-US"/>
          </a:p>
        </p:txBody>
      </p:sp>
      <p:sp>
        <p:nvSpPr>
          <p:cNvPr id="3" name="Title 2">
            <a:extLst>
              <a:ext uri="{FF2B5EF4-FFF2-40B4-BE49-F238E27FC236}">
                <a16:creationId xmlns:a16="http://schemas.microsoft.com/office/drawing/2014/main" id="{84606BAE-1EAA-4B1D-991C-B92F3B9E54B3}"/>
              </a:ext>
            </a:extLst>
          </p:cNvPr>
          <p:cNvSpPr>
            <a:spLocks noGrp="1"/>
          </p:cNvSpPr>
          <p:nvPr>
            <p:ph type="title"/>
          </p:nvPr>
        </p:nvSpPr>
        <p:spPr/>
        <p:txBody>
          <a:bodyPr anchor="t"/>
          <a:lstStyle/>
          <a:p>
            <a:r>
              <a:rPr lang="en-US"/>
              <a:t>Research4Life Review Project</a:t>
            </a:r>
          </a:p>
        </p:txBody>
      </p:sp>
    </p:spTree>
    <p:extLst>
      <p:ext uri="{BB962C8B-B14F-4D97-AF65-F5344CB8AC3E}">
        <p14:creationId xmlns:p14="http://schemas.microsoft.com/office/powerpoint/2010/main" val="34400417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25E92-32CB-40EB-B031-7C1C4D62B4FA}"/>
              </a:ext>
            </a:extLst>
          </p:cNvPr>
          <p:cNvSpPr>
            <a:spLocks noGrp="1"/>
          </p:cNvSpPr>
          <p:nvPr>
            <p:ph type="title"/>
          </p:nvPr>
        </p:nvSpPr>
        <p:spPr/>
        <p:txBody>
          <a:bodyPr>
            <a:normAutofit fontScale="90000"/>
          </a:bodyPr>
          <a:lstStyle/>
          <a:p>
            <a:r>
              <a:rPr lang="en-GB"/>
              <a:t>Research4Life Landscape and Situation Analysis</a:t>
            </a:r>
          </a:p>
        </p:txBody>
      </p:sp>
      <p:pic>
        <p:nvPicPr>
          <p:cNvPr id="11" name="Picture 10">
            <a:extLst>
              <a:ext uri="{FF2B5EF4-FFF2-40B4-BE49-F238E27FC236}">
                <a16:creationId xmlns:a16="http://schemas.microsoft.com/office/drawing/2014/main" id="{75E79854-4F5F-4F0F-A7D1-046AC50974B3}"/>
              </a:ext>
            </a:extLst>
          </p:cNvPr>
          <p:cNvPicPr/>
          <p:nvPr/>
        </p:nvPicPr>
        <p:blipFill>
          <a:blip r:embed="rId2">
            <a:extLst>
              <a:ext uri="{28A0092B-C50C-407E-A947-70E740481C1C}">
                <a14:useLocalDpi xmlns:a14="http://schemas.microsoft.com/office/drawing/2010/main" val="0"/>
              </a:ext>
            </a:extLst>
          </a:blip>
          <a:stretch>
            <a:fillRect/>
          </a:stretch>
        </p:blipFill>
        <p:spPr>
          <a:xfrm>
            <a:off x="7620873" y="5914239"/>
            <a:ext cx="2177468" cy="866742"/>
          </a:xfrm>
          <a:prstGeom prst="rect">
            <a:avLst/>
          </a:prstGeom>
        </p:spPr>
      </p:pic>
      <p:pic>
        <p:nvPicPr>
          <p:cNvPr id="4" name="Picture 3" descr="A view of the earth from space&#10;&#10;Description automatically generated">
            <a:extLst>
              <a:ext uri="{FF2B5EF4-FFF2-40B4-BE49-F238E27FC236}">
                <a16:creationId xmlns:a16="http://schemas.microsoft.com/office/drawing/2014/main" id="{8C10FB54-9B81-4F90-8ECA-B2B3B7700A78}"/>
              </a:ext>
            </a:extLst>
          </p:cNvPr>
          <p:cNvPicPr>
            <a:picLocks noChangeAspect="1"/>
          </p:cNvPicPr>
          <p:nvPr/>
        </p:nvPicPr>
        <p:blipFill rotWithShape="1">
          <a:blip r:embed="rId3">
            <a:extLst>
              <a:ext uri="{28A0092B-C50C-407E-A947-70E740481C1C}">
                <a14:useLocalDpi xmlns:a14="http://schemas.microsoft.com/office/drawing/2010/main" val="0"/>
              </a:ext>
            </a:extLst>
          </a:blip>
          <a:srcRect t="27962" b="29939"/>
          <a:stretch/>
        </p:blipFill>
        <p:spPr>
          <a:xfrm>
            <a:off x="0" y="407597"/>
            <a:ext cx="12192000" cy="3212479"/>
          </a:xfrm>
          <a:prstGeom prst="rect">
            <a:avLst/>
          </a:prstGeom>
        </p:spPr>
      </p:pic>
      <p:sp>
        <p:nvSpPr>
          <p:cNvPr id="3" name="TextBox 2">
            <a:extLst>
              <a:ext uri="{FF2B5EF4-FFF2-40B4-BE49-F238E27FC236}">
                <a16:creationId xmlns:a16="http://schemas.microsoft.com/office/drawing/2014/main" id="{3006705B-3ACB-4097-B1CA-BD87C4F00599}"/>
              </a:ext>
            </a:extLst>
          </p:cNvPr>
          <p:cNvSpPr txBox="1"/>
          <p:nvPr/>
        </p:nvSpPr>
        <p:spPr>
          <a:xfrm>
            <a:off x="905436" y="5074024"/>
            <a:ext cx="748552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4"/>
              </a:rPr>
              <a:t>https://www.growkudos.com/projects/research4life-landscape-analysis</a:t>
            </a:r>
            <a:endParaRPr lang="en-US"/>
          </a:p>
        </p:txBody>
      </p:sp>
    </p:spTree>
    <p:extLst>
      <p:ext uri="{BB962C8B-B14F-4D97-AF65-F5344CB8AC3E}">
        <p14:creationId xmlns:p14="http://schemas.microsoft.com/office/powerpoint/2010/main" val="15098053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B6D9BB6-65BB-4C1E-BFA4-AFF5C91FA81F}"/>
              </a:ext>
            </a:extLst>
          </p:cNvPr>
          <p:cNvSpPr/>
          <p:nvPr/>
        </p:nvSpPr>
        <p:spPr>
          <a:xfrm>
            <a:off x="838200" y="1163782"/>
            <a:ext cx="2449945" cy="2955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D1F5203D-C303-4A3E-8C13-21CBF4464D28}"/>
              </a:ext>
            </a:extLst>
          </p:cNvPr>
          <p:cNvSpPr>
            <a:spLocks noGrp="1"/>
          </p:cNvSpPr>
          <p:nvPr>
            <p:ph type="title"/>
          </p:nvPr>
        </p:nvSpPr>
        <p:spPr>
          <a:xfrm>
            <a:off x="838200" y="536012"/>
            <a:ext cx="10515600" cy="722337"/>
          </a:xfrm>
        </p:spPr>
        <p:txBody>
          <a:bodyPr/>
          <a:lstStyle/>
          <a:p>
            <a:r>
              <a:rPr lang="en-GB"/>
              <a:t>PEST levels of analysis</a:t>
            </a:r>
          </a:p>
        </p:txBody>
      </p:sp>
      <p:pic>
        <p:nvPicPr>
          <p:cNvPr id="4" name="Content Placeholder 3" descr="A close up of a logo&#10;&#10;Description automatically generated">
            <a:extLst>
              <a:ext uri="{FF2B5EF4-FFF2-40B4-BE49-F238E27FC236}">
                <a16:creationId xmlns:a16="http://schemas.microsoft.com/office/drawing/2014/main" id="{D4ADA355-E1B8-4306-B709-043568036B71}"/>
              </a:ext>
            </a:extLst>
          </p:cNvPr>
          <p:cNvPicPr>
            <a:picLocks noGrp="1"/>
          </p:cNvPicPr>
          <p:nvPr>
            <p:ph idx="1"/>
          </p:nvPr>
        </p:nvPicPr>
        <p:blipFill>
          <a:blip r:embed="rId3"/>
          <a:stretch>
            <a:fillRect/>
          </a:stretch>
        </p:blipFill>
        <p:spPr>
          <a:xfrm>
            <a:off x="2794931" y="1258349"/>
            <a:ext cx="6602137" cy="5323698"/>
          </a:xfrm>
          <a:prstGeom prst="rect">
            <a:avLst/>
          </a:prstGeom>
        </p:spPr>
      </p:pic>
      <p:pic>
        <p:nvPicPr>
          <p:cNvPr id="6" name="Picture 5">
            <a:extLst>
              <a:ext uri="{FF2B5EF4-FFF2-40B4-BE49-F238E27FC236}">
                <a16:creationId xmlns:a16="http://schemas.microsoft.com/office/drawing/2014/main" id="{2FE8A55A-3B6A-4D04-BB7F-510B4D7A88EE}"/>
              </a:ext>
            </a:extLst>
          </p:cNvPr>
          <p:cNvPicPr/>
          <p:nvPr/>
        </p:nvPicPr>
        <p:blipFill>
          <a:blip r:embed="rId4">
            <a:extLst>
              <a:ext uri="{28A0092B-C50C-407E-A947-70E740481C1C}">
                <a14:useLocalDpi xmlns:a14="http://schemas.microsoft.com/office/drawing/2010/main" val="0"/>
              </a:ext>
            </a:extLst>
          </a:blip>
          <a:stretch>
            <a:fillRect/>
          </a:stretch>
        </p:blipFill>
        <p:spPr>
          <a:xfrm>
            <a:off x="9967692" y="4874004"/>
            <a:ext cx="2177468" cy="866742"/>
          </a:xfrm>
          <a:prstGeom prst="rect">
            <a:avLst/>
          </a:prstGeom>
        </p:spPr>
      </p:pic>
    </p:spTree>
    <p:extLst>
      <p:ext uri="{BB962C8B-B14F-4D97-AF65-F5344CB8AC3E}">
        <p14:creationId xmlns:p14="http://schemas.microsoft.com/office/powerpoint/2010/main" val="14304485"/>
      </p:ext>
    </p:extLst>
  </p:cSld>
  <p:clrMapOvr>
    <a:masterClrMapping/>
  </p:clrMapOvr>
</p:sld>
</file>

<file path=ppt/theme/theme1.xml><?xml version="1.0" encoding="utf-8"?>
<a:theme xmlns:a="http://schemas.openxmlformats.org/drawingml/2006/main" name="Kantoorthema">
  <a:themeElements>
    <a:clrScheme name="Research4Life">
      <a:dk1>
        <a:sysClr val="windowText" lastClr="000000"/>
      </a:dk1>
      <a:lt1>
        <a:sysClr val="window" lastClr="FFFFFF"/>
      </a:lt1>
      <a:dk2>
        <a:srgbClr val="44546A"/>
      </a:dk2>
      <a:lt2>
        <a:srgbClr val="E7E6E6"/>
      </a:lt2>
      <a:accent1>
        <a:srgbClr val="004890"/>
      </a:accent1>
      <a:accent2>
        <a:srgbClr val="51B948"/>
      </a:accent2>
      <a:accent3>
        <a:srgbClr val="F8981D"/>
      </a:accent3>
      <a:accent4>
        <a:srgbClr val="3CA16B"/>
      </a:accent4>
      <a:accent5>
        <a:srgbClr val="F15C22"/>
      </a:accent5>
      <a:accent6>
        <a:srgbClr val="7F7F7F"/>
      </a:accent6>
      <a:hlink>
        <a:srgbClr val="004890"/>
      </a:hlink>
      <a:folHlink>
        <a:srgbClr val="0064C8"/>
      </a:folHlink>
    </a:clrScheme>
    <a:fontScheme name="Research4Life">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17" id="{6E585C16-4A03-4D62-88C1-61287DE2BA64}" vid="{5C0DC4C9-8C96-4DB9-A72F-264C3BA3A66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Research Consulting Final">
    <a:dk1>
      <a:sysClr val="windowText" lastClr="000000"/>
    </a:dk1>
    <a:lt1>
      <a:sysClr val="window" lastClr="FFFFFF"/>
    </a:lt1>
    <a:dk2>
      <a:srgbClr val="44546A"/>
    </a:dk2>
    <a:lt2>
      <a:srgbClr val="E7E6E6"/>
    </a:lt2>
    <a:accent1>
      <a:srgbClr val="180B4B"/>
    </a:accent1>
    <a:accent2>
      <a:srgbClr val="B2095A"/>
    </a:accent2>
    <a:accent3>
      <a:srgbClr val="547686"/>
    </a:accent3>
    <a:accent4>
      <a:srgbClr val="819C9A"/>
    </a:accent4>
    <a:accent5>
      <a:srgbClr val="959269"/>
    </a:accent5>
    <a:accent6>
      <a:srgbClr val="DAD595"/>
    </a:accent6>
    <a:hlink>
      <a:srgbClr val="0563C1"/>
    </a:hlink>
    <a:folHlink>
      <a:srgbClr val="954F72"/>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Research Consulting Final">
    <a:dk1>
      <a:sysClr val="windowText" lastClr="000000"/>
    </a:dk1>
    <a:lt1>
      <a:sysClr val="window" lastClr="FFFFFF"/>
    </a:lt1>
    <a:dk2>
      <a:srgbClr val="44546A"/>
    </a:dk2>
    <a:lt2>
      <a:srgbClr val="E7E6E6"/>
    </a:lt2>
    <a:accent1>
      <a:srgbClr val="180B4B"/>
    </a:accent1>
    <a:accent2>
      <a:srgbClr val="B2095A"/>
    </a:accent2>
    <a:accent3>
      <a:srgbClr val="547686"/>
    </a:accent3>
    <a:accent4>
      <a:srgbClr val="819C9A"/>
    </a:accent4>
    <a:accent5>
      <a:srgbClr val="959269"/>
    </a:accent5>
    <a:accent6>
      <a:srgbClr val="DAD595"/>
    </a:accent6>
    <a:hlink>
      <a:srgbClr val="0563C1"/>
    </a:hlink>
    <a:folHlink>
      <a:srgbClr val="954F72"/>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Research Consulting Final">
    <a:dk1>
      <a:sysClr val="windowText" lastClr="000000"/>
    </a:dk1>
    <a:lt1>
      <a:sysClr val="window" lastClr="FFFFFF"/>
    </a:lt1>
    <a:dk2>
      <a:srgbClr val="44546A"/>
    </a:dk2>
    <a:lt2>
      <a:srgbClr val="E7E6E6"/>
    </a:lt2>
    <a:accent1>
      <a:srgbClr val="180B4B"/>
    </a:accent1>
    <a:accent2>
      <a:srgbClr val="B2095A"/>
    </a:accent2>
    <a:accent3>
      <a:srgbClr val="547686"/>
    </a:accent3>
    <a:accent4>
      <a:srgbClr val="819C9A"/>
    </a:accent4>
    <a:accent5>
      <a:srgbClr val="959269"/>
    </a:accent5>
    <a:accent6>
      <a:srgbClr val="DAD595"/>
    </a:accent6>
    <a:hlink>
      <a:srgbClr val="0563C1"/>
    </a:hlink>
    <a:folHlink>
      <a:srgbClr val="954F72"/>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Research Consulting Final">
    <a:dk1>
      <a:sysClr val="windowText" lastClr="000000"/>
    </a:dk1>
    <a:lt1>
      <a:sysClr val="window" lastClr="FFFFFF"/>
    </a:lt1>
    <a:dk2>
      <a:srgbClr val="44546A"/>
    </a:dk2>
    <a:lt2>
      <a:srgbClr val="E7E6E6"/>
    </a:lt2>
    <a:accent1>
      <a:srgbClr val="180B4B"/>
    </a:accent1>
    <a:accent2>
      <a:srgbClr val="B2095A"/>
    </a:accent2>
    <a:accent3>
      <a:srgbClr val="547686"/>
    </a:accent3>
    <a:accent4>
      <a:srgbClr val="819C9A"/>
    </a:accent4>
    <a:accent5>
      <a:srgbClr val="959269"/>
    </a:accent5>
    <a:accent6>
      <a:srgbClr val="DAD595"/>
    </a:accent6>
    <a:hlink>
      <a:srgbClr val="0563C1"/>
    </a:hlink>
    <a:folHlink>
      <a:srgbClr val="954F72"/>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RC - Updated">
    <a:dk1>
      <a:sysClr val="windowText" lastClr="000000"/>
    </a:dk1>
    <a:lt1>
      <a:sysClr val="window" lastClr="FFFFFF"/>
    </a:lt1>
    <a:dk2>
      <a:srgbClr val="819C9A"/>
    </a:dk2>
    <a:lt2>
      <a:srgbClr val="DAD595"/>
    </a:lt2>
    <a:accent1>
      <a:srgbClr val="180B4B"/>
    </a:accent1>
    <a:accent2>
      <a:srgbClr val="B2095A"/>
    </a:accent2>
    <a:accent3>
      <a:srgbClr val="547686"/>
    </a:accent3>
    <a:accent4>
      <a:srgbClr val="819C9A"/>
    </a:accent4>
    <a:accent5>
      <a:srgbClr val="959269"/>
    </a:accent5>
    <a:accent6>
      <a:srgbClr val="DAD595"/>
    </a:accent6>
    <a:hlink>
      <a:srgbClr val="B2095A"/>
    </a:hlink>
    <a:folHlink>
      <a:srgbClr val="B2095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6EFC9AA84AEBE41A28688785C267D35" ma:contentTypeVersion="15" ma:contentTypeDescription="Create a new document." ma:contentTypeScope="" ma:versionID="b74c57e7e3fc6df5e6ba7fc8e363e02b">
  <xsd:schema xmlns:xsd="http://www.w3.org/2001/XMLSchema" xmlns:xs="http://www.w3.org/2001/XMLSchema" xmlns:p="http://schemas.microsoft.com/office/2006/metadata/properties" xmlns:ns3="bbf91d3f-931c-4206-89f4-f9be3aca032d" xmlns:ns4="f3eec4bd-499c-46eb-9019-3e28b1fe3491" targetNamespace="http://schemas.microsoft.com/office/2006/metadata/properties" ma:root="true" ma:fieldsID="830227ae31c3e1f5b88cae2dd20d2596" ns3:_="" ns4:_="">
    <xsd:import namespace="bbf91d3f-931c-4206-89f4-f9be3aca032d"/>
    <xsd:import namespace="f3eec4bd-499c-46eb-9019-3e28b1fe3491"/>
    <xsd:element name="properties">
      <xsd:complexType>
        <xsd:sequence>
          <xsd:element name="documentManagement">
            <xsd:complexType>
              <xsd:all>
                <xsd:element ref="ns3:SharedWithUsers" minOccurs="0"/>
                <xsd:element ref="ns3:SharedWithDetails" minOccurs="0"/>
                <xsd:element ref="ns3:SharingHintHash" minOccurs="0"/>
                <xsd:element ref="ns3:LastSharedByUser" minOccurs="0"/>
                <xsd:element ref="ns3:LastSharedByTime" minOccurs="0"/>
                <xsd:element ref="ns4:MediaServiceMetadata" minOccurs="0"/>
                <xsd:element ref="ns4:MediaServiceFastMetadata" minOccurs="0"/>
                <xsd:element ref="ns4:MediaServiceAutoTags" minOccurs="0"/>
                <xsd:element ref="ns4:MediaServiceDateTaken" minOccurs="0"/>
                <xsd:element ref="ns4:MediaServiceLocation" minOccurs="0"/>
                <xsd:element ref="ns4:MediaServiceOCR"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f91d3f-931c-4206-89f4-f9be3aca032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f3eec4bd-499c-46eb-9019-3e28b1fe3491"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AutoTags" ma:index="15" nillable="true" ma:displayName="MediaServiceAutoTags" ma:description="" ma:internalName="MediaServiceAutoTags" ma:readOnly="true">
      <xsd:simpleType>
        <xsd:restriction base="dms:Text"/>
      </xsd:simpleType>
    </xsd:element>
    <xsd:element name="MediaServiceDateTaken" ma:index="16" nillable="true" ma:displayName="MediaServiceDateTaken" ma:description="" ma:hidden="true" ma:internalName="MediaServiceDateTaken" ma:readOnly="true">
      <xsd:simpleType>
        <xsd:restriction base="dms:Text"/>
      </xsd:simpleType>
    </xsd:element>
    <xsd:element name="MediaServiceLocation" ma:index="17" nillable="true" ma:displayName="MediaServiceLocation" ma:description="" ma:internalName="MediaServiceLocation" ma:readOnly="true">
      <xsd:simpleType>
        <xsd:restriction base="dms:Text"/>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0EB90AD-3F60-4F1F-B334-C310B004975D}">
  <ds:schemaRefs>
    <ds:schemaRef ds:uri="bbf91d3f-931c-4206-89f4-f9be3aca032d"/>
    <ds:schemaRef ds:uri="f3eec4bd-499c-46eb-9019-3e28b1fe349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4E50B7E-D46A-427C-8962-2BEF331B94B6}">
  <ds:schemaRefs>
    <ds:schemaRef ds:uri="http://schemas.microsoft.com/sharepoint/v3/contenttype/forms"/>
  </ds:schemaRefs>
</ds:datastoreItem>
</file>

<file path=customXml/itemProps3.xml><?xml version="1.0" encoding="utf-8"?>
<ds:datastoreItem xmlns:ds="http://schemas.openxmlformats.org/officeDocument/2006/customXml" ds:itemID="{6F7C02D7-93E4-4D12-ADBC-CF26DAC3BDD9}">
  <ds:schemaRefs>
    <ds:schemaRef ds:uri="bbf91d3f-931c-4206-89f4-f9be3aca032d"/>
    <ds:schemaRef ds:uri="f3eec4bd-499c-46eb-9019-3e28b1fe349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7</TotalTime>
  <Words>7167</Words>
  <Application>Microsoft Macintosh PowerPoint</Application>
  <PresentationFormat>Widescreen</PresentationFormat>
  <Paragraphs>426</Paragraphs>
  <Slides>46</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Arial</vt:lpstr>
      <vt:lpstr>Calibri</vt:lpstr>
      <vt:lpstr>Courier New</vt:lpstr>
      <vt:lpstr>Lato</vt:lpstr>
      <vt:lpstr>Open Sans</vt:lpstr>
      <vt:lpstr>Raleway</vt:lpstr>
      <vt:lpstr>Times New Roman</vt:lpstr>
      <vt:lpstr>Kantoorthema</vt:lpstr>
      <vt:lpstr>Welcome to the Research4Life vGPM</vt:lpstr>
      <vt:lpstr>Welcome and reminders</vt:lpstr>
      <vt:lpstr>Requests for Zoom</vt:lpstr>
      <vt:lpstr>Interacting</vt:lpstr>
      <vt:lpstr>Reminder of the Social Event</vt:lpstr>
      <vt:lpstr>Thank you</vt:lpstr>
      <vt:lpstr>Research4Life Review Project</vt:lpstr>
      <vt:lpstr>Research4Life Landscape and Situation Analysis</vt:lpstr>
      <vt:lpstr>PEST levels of analysis</vt:lpstr>
      <vt:lpstr>In summary…</vt:lpstr>
      <vt:lpstr>The impact of COVID-19 </vt:lpstr>
      <vt:lpstr>Research4Life Infrastructure Review</vt:lpstr>
      <vt:lpstr>SWOT analysis</vt:lpstr>
      <vt:lpstr>Decline in usage</vt:lpstr>
      <vt:lpstr>Impact </vt:lpstr>
      <vt:lpstr>Theory of change</vt:lpstr>
      <vt:lpstr>Technical infrastructure</vt:lpstr>
      <vt:lpstr>Open access</vt:lpstr>
      <vt:lpstr>Costs and resources</vt:lpstr>
      <vt:lpstr>Future developments</vt:lpstr>
      <vt:lpstr>Conclusions and recommendations</vt:lpstr>
      <vt:lpstr>Thank you</vt:lpstr>
      <vt:lpstr>Research4Life User review</vt:lpstr>
      <vt:lpstr>User Review being carried out by INASP</vt:lpstr>
      <vt:lpstr>The 2020 User Review researchers</vt:lpstr>
      <vt:lpstr>PowerPoint Presentation</vt:lpstr>
      <vt:lpstr>Contents</vt:lpstr>
      <vt:lpstr>About Presenter</vt:lpstr>
      <vt:lpstr>Center for Learning and Research Resources</vt:lpstr>
      <vt:lpstr>CRAI (Center for Learning and Research Resources)</vt:lpstr>
      <vt:lpstr>Activities</vt:lpstr>
      <vt:lpstr>PowerPoint Presentation</vt:lpstr>
      <vt:lpstr>Where we are?</vt:lpstr>
      <vt:lpstr>About Unitec</vt:lpstr>
      <vt:lpstr>Programs</vt:lpstr>
      <vt:lpstr>R4L in Honduras</vt:lpstr>
      <vt:lpstr>Why R4L?</vt:lpstr>
      <vt:lpstr>Who use R4L Program?</vt:lpstr>
      <vt:lpstr>When we Registered in R4L</vt:lpstr>
      <vt:lpstr>Web page</vt:lpstr>
      <vt:lpstr>Recommendations and Suggestions</vt:lpstr>
      <vt:lpstr>Marketing and language barrier</vt:lpstr>
      <vt:lpstr>Support and Authentication</vt:lpstr>
      <vt:lpstr>Trainings</vt:lpstr>
      <vt:lpstr>Others Suggestions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Research4Life</dc:title>
  <dc:creator>Elisa</dc:creator>
  <cp:lastModifiedBy>Francescon, Domiziana (ELS-AMS)</cp:lastModifiedBy>
  <cp:revision>4</cp:revision>
  <dcterms:created xsi:type="dcterms:W3CDTF">2020-06-16T20:21:55Z</dcterms:created>
  <dcterms:modified xsi:type="dcterms:W3CDTF">2020-07-29T08:20:30Z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0x01010046EFC9AA84AEBE41A28688785C267D35</vt:lpwstr>
  </property>
</Properties>
</file>