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embeddedFontLst>
    <p:embeddedFont>
      <p:font typeface="Open Sans"/>
      <p:regular r:id="rId55"/>
      <p:bold r:id="rId56"/>
      <p:italic r:id="rId57"/>
      <p:boldItalic r:id="rId58"/>
    </p:embeddedFon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3" roundtripDataSignature="AMtx7miXFUES+nrxD5+vvmCrKb5uOBMM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1C096DB-5E71-4341-B87A-3878D02CCD76}">
  <a:tblStyle styleId="{51C096DB-5E71-4341-B87A-3878D02CCD7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E1076BC-134F-4929-84BD-F2709801FC80}"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5.xml"/><Relationship Id="rId63"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Gothic-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OpenSans-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OpenSans-italic.fntdata"/><Relationship Id="rId12" Type="http://schemas.openxmlformats.org/officeDocument/2006/relationships/slide" Target="slides/slide7.xml"/><Relationship Id="rId56" Type="http://schemas.openxmlformats.org/officeDocument/2006/relationships/font" Target="fonts/OpenSans-bold.fntdata"/><Relationship Id="rId15" Type="http://schemas.openxmlformats.org/officeDocument/2006/relationships/slide" Target="slides/slide10.xml"/><Relationship Id="rId59" Type="http://schemas.openxmlformats.org/officeDocument/2006/relationships/font" Target="fonts/CenturyGothic-regular.fntdata"/><Relationship Id="rId14" Type="http://schemas.openxmlformats.org/officeDocument/2006/relationships/slide" Target="slides/slide9.xml"/><Relationship Id="rId58"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81" name="Google Shape;181;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9" name="Google Shape;19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878e0c40a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878e0c40ae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878e0c40ae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78e0c40a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878e0c40a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878e0c40a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45" name="Google Shape;24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52" name="Google Shape;252;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87083fd04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87083fd04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87083fd04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66" name="Google Shape;26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76" name="Google Shape;27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86" name="Google Shape;28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t/>
            </a:r>
            <a:endParaRPr/>
          </a:p>
        </p:txBody>
      </p:sp>
      <p:sp>
        <p:nvSpPr>
          <p:cNvPr id="296" name="Google Shape;29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6" name="Google Shape;31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t/>
            </a:r>
            <a:endParaRPr/>
          </a:p>
        </p:txBody>
      </p:sp>
      <p:sp>
        <p:nvSpPr>
          <p:cNvPr id="323" name="Google Shape;32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8" name="Google Shape;8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t/>
            </a:r>
            <a:endParaRPr/>
          </a:p>
        </p:txBody>
      </p:sp>
      <p:sp>
        <p:nvSpPr>
          <p:cNvPr id="351" name="Google Shape;35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t/>
            </a:r>
            <a:endParaRPr/>
          </a:p>
        </p:txBody>
      </p:sp>
      <p:sp>
        <p:nvSpPr>
          <p:cNvPr id="361" name="Google Shape;36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5" name="Google Shape;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Several of the Free Collections listed on the Hinari Content page will be noted in the subsequent section.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02" name="Google Shape;502;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16" name="Google Shape;516;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7" name="Google Shape;1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1" name="Google Shape;12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765038b9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8765038b9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8765038b9c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49" name="Google Shape;149;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jpg"/><Relationship Id="rId7"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bestpractice.bmj.com/info/us/toolkit/ebm-tools/a-glossary-of-ebm-term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learn.maricopa.edu/courses/804760/pages/understanding-pre-appraised-sources?module_item_id=5387411" TargetMode="External"/><Relationship Id="rId4" Type="http://schemas.openxmlformats.org/officeDocument/2006/relationships/hyperlink" Target="http://www.pdqa.gov.hk/english/ebeplatform/ebm/ebm_bestevid.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hsl.unc.edu/Services/Tutorials/ebm/welcome.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8.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sites.google.com/site/ebmlibrarian/" TargetMode="External"/><Relationship Id="rId4" Type="http://schemas.openxmlformats.org/officeDocument/2006/relationships/hyperlink" Target="https://www.evidencealerts.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hiru.mcmaster.ca/hiru/HIRU_McMaster_PLUS_projects.aspx" TargetMode="External"/><Relationship Id="rId4" Type="http://schemas.openxmlformats.org/officeDocument/2006/relationships/hyperlink" Target="http://www.openclinical.org/guidelines.html" TargetMode="External"/><Relationship Id="rId5" Type="http://schemas.openxmlformats.org/officeDocument/2006/relationships/hyperlink" Target="http://www.tripdatabase.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 Id="rId5" Type="http://schemas.openxmlformats.org/officeDocument/2006/relationships/image" Target="../media/image2.pn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hyperlink" Target="http://www.research4lif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guides.dml.georgetown.edu/ebm/definingebm"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8"/>
          <p:cNvSpPr txBox="1"/>
          <p:nvPr>
            <p:ph type="ctrTitle"/>
          </p:nvPr>
        </p:nvSpPr>
        <p:spPr>
          <a:xfrm>
            <a:off x="-75527" y="3018183"/>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763">
                <a:solidFill>
                  <a:srgbClr val="004890"/>
                </a:solidFill>
                <a:latin typeface="Open Sans"/>
                <a:ea typeface="Open Sans"/>
                <a:cs typeface="Open Sans"/>
                <a:sym typeface="Open Sans"/>
              </a:rPr>
              <a:t>EVIDENCE-BASED PRACTICE:</a:t>
            </a:r>
            <a:br>
              <a:rPr b="1" lang="en-US" sz="3763">
                <a:solidFill>
                  <a:srgbClr val="004890"/>
                </a:solidFill>
                <a:latin typeface="Open Sans"/>
                <a:ea typeface="Open Sans"/>
                <a:cs typeface="Open Sans"/>
                <a:sym typeface="Open Sans"/>
              </a:rPr>
            </a:br>
            <a:r>
              <a:rPr b="1" lang="en-US" sz="3763">
                <a:solidFill>
                  <a:srgbClr val="004890"/>
                </a:solidFill>
                <a:latin typeface="Open Sans"/>
                <a:ea typeface="Open Sans"/>
                <a:cs typeface="Open Sans"/>
                <a:sym typeface="Open Sans"/>
              </a:rPr>
              <a:t>OVERVIEW &amp; RESOURCES</a:t>
            </a:r>
            <a:br>
              <a:rPr b="1" lang="en-US" sz="3763">
                <a:solidFill>
                  <a:srgbClr val="004890"/>
                </a:solidFill>
                <a:latin typeface="Open Sans"/>
                <a:ea typeface="Open Sans"/>
                <a:cs typeface="Open Sans"/>
                <a:sym typeface="Open Sans"/>
              </a:rPr>
            </a:br>
            <a:endParaRPr b="1" sz="4088">
              <a:solidFill>
                <a:srgbClr val="004890"/>
              </a:solidFill>
              <a:latin typeface="Open Sans"/>
              <a:ea typeface="Open Sans"/>
              <a:cs typeface="Open Sans"/>
              <a:sym typeface="Open Sans"/>
            </a:endParaRPr>
          </a:p>
        </p:txBody>
      </p:sp>
      <p:sp>
        <p:nvSpPr>
          <p:cNvPr id="70" name="Google Shape;70;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9"/>
          <p:cNvSpPr txBox="1"/>
          <p:nvPr>
            <p:ph type="title"/>
          </p:nvPr>
        </p:nvSpPr>
        <p:spPr>
          <a:xfrm>
            <a:off x="0" y="251487"/>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sz="3500">
                <a:solidFill>
                  <a:srgbClr val="586F7C"/>
                </a:solidFill>
                <a:latin typeface="Open Sans"/>
                <a:ea typeface="Open Sans"/>
                <a:cs typeface="Open Sans"/>
                <a:sym typeface="Open Sans"/>
              </a:rPr>
              <a:t>Traditional (narrative) literature </a:t>
            </a:r>
            <a:br>
              <a:rPr lang="en-US" sz="3500">
                <a:solidFill>
                  <a:srgbClr val="586F7C"/>
                </a:solidFill>
                <a:latin typeface="Open Sans"/>
                <a:ea typeface="Open Sans"/>
                <a:cs typeface="Open Sans"/>
                <a:sym typeface="Open Sans"/>
              </a:rPr>
            </a:br>
            <a:r>
              <a:rPr lang="en-US" sz="3500">
                <a:solidFill>
                  <a:srgbClr val="586F7C"/>
                </a:solidFill>
                <a:latin typeface="Open Sans"/>
                <a:ea typeface="Open Sans"/>
                <a:cs typeface="Open Sans"/>
                <a:sym typeface="Open Sans"/>
              </a:rPr>
              <a:t>review vs. systematic review</a:t>
            </a:r>
            <a:endParaRPr sz="3500">
              <a:solidFill>
                <a:srgbClr val="586F7C"/>
              </a:solidFill>
              <a:latin typeface="Open Sans"/>
              <a:ea typeface="Open Sans"/>
              <a:cs typeface="Open Sans"/>
              <a:sym typeface="Open Sans"/>
            </a:endParaRPr>
          </a:p>
        </p:txBody>
      </p:sp>
      <p:graphicFrame>
        <p:nvGraphicFramePr>
          <p:cNvPr id="159" name="Google Shape;159;p9"/>
          <p:cNvGraphicFramePr/>
          <p:nvPr/>
        </p:nvGraphicFramePr>
        <p:xfrm>
          <a:off x="638460" y="1874520"/>
          <a:ext cx="3000000" cy="3000000"/>
        </p:xfrm>
        <a:graphic>
          <a:graphicData uri="http://schemas.openxmlformats.org/drawingml/2006/table">
            <a:tbl>
              <a:tblPr bandRow="1" firstRow="1">
                <a:noFill/>
                <a:tableStyleId>{51C096DB-5E71-4341-B87A-3878D02CCD76}</a:tableStyleId>
              </a:tblPr>
              <a:tblGrid>
                <a:gridCol w="3579650"/>
                <a:gridCol w="3579650"/>
                <a:gridCol w="3579650"/>
              </a:tblGrid>
              <a:tr h="413100">
                <a:tc>
                  <a:txBody>
                    <a:bodyPr/>
                    <a:lstStyle/>
                    <a:p>
                      <a:pPr indent="0" lvl="0" marL="0" marR="0" rtl="0" algn="l">
                        <a:lnSpc>
                          <a:spcPct val="100000"/>
                        </a:lnSpc>
                        <a:spcBef>
                          <a:spcPts val="0"/>
                        </a:spcBef>
                        <a:spcAft>
                          <a:spcPts val="0"/>
                        </a:spcAft>
                        <a:buNone/>
                      </a:pPr>
                      <a:r>
                        <a:rPr b="1" lang="en-US" sz="2000" u="none" cap="none" strike="noStrike">
                          <a:latin typeface="Open Sans"/>
                          <a:ea typeface="Open Sans"/>
                          <a:cs typeface="Open Sans"/>
                          <a:sym typeface="Open Sans"/>
                        </a:rPr>
                        <a:t>Review</a:t>
                      </a:r>
                      <a:r>
                        <a:rPr b="1" lang="en-US" sz="1600" u="none" cap="none" strike="noStrike">
                          <a:latin typeface="Open Sans"/>
                          <a:ea typeface="Open Sans"/>
                          <a:cs typeface="Open Sans"/>
                          <a:sym typeface="Open Sans"/>
                        </a:rPr>
                        <a:t> </a:t>
                      </a:r>
                      <a:r>
                        <a:rPr b="1" lang="en-US" sz="2000" u="none" cap="none" strike="noStrike">
                          <a:latin typeface="Open Sans"/>
                          <a:ea typeface="Open Sans"/>
                          <a:cs typeface="Open Sans"/>
                          <a:sym typeface="Open Sans"/>
                        </a:rPr>
                        <a:t>stage</a:t>
                      </a:r>
                      <a:endParaRPr b="1" i="0" sz="2000" u="none" cap="none" strike="noStrike">
                        <a:latin typeface="Open Sans"/>
                        <a:ea typeface="Open Sans"/>
                        <a:cs typeface="Open Sans"/>
                        <a:sym typeface="Open Sans"/>
                      </a:endParaRPr>
                    </a:p>
                  </a:txBody>
                  <a:tcPr marT="34275" marB="34275" marR="68575" marL="6857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000" u="none" cap="none" strike="noStrike">
                          <a:latin typeface="Open Sans"/>
                          <a:ea typeface="Open Sans"/>
                          <a:cs typeface="Open Sans"/>
                          <a:sym typeface="Open Sans"/>
                        </a:rPr>
                        <a:t>Narrative</a:t>
                      </a:r>
                      <a:r>
                        <a:rPr b="1" lang="en-US" sz="1600" u="none" cap="none" strike="noStrike">
                          <a:latin typeface="Open Sans"/>
                          <a:ea typeface="Open Sans"/>
                          <a:cs typeface="Open Sans"/>
                          <a:sym typeface="Open Sans"/>
                        </a:rPr>
                        <a:t> </a:t>
                      </a:r>
                      <a:r>
                        <a:rPr b="1" lang="en-US" sz="2000" u="none" cap="none" strike="noStrike">
                          <a:latin typeface="Open Sans"/>
                          <a:ea typeface="Open Sans"/>
                          <a:cs typeface="Open Sans"/>
                          <a:sym typeface="Open Sans"/>
                        </a:rPr>
                        <a:t>review</a:t>
                      </a:r>
                      <a:endParaRPr b="1" i="0" sz="2000" u="none" cap="none" strike="noStrike">
                        <a:latin typeface="Open Sans"/>
                        <a:ea typeface="Open Sans"/>
                        <a:cs typeface="Open Sans"/>
                        <a:sym typeface="Open Sans"/>
                      </a:endParaRPr>
                    </a:p>
                  </a:txBody>
                  <a:tcPr marT="34275" marB="34275" marR="68575" marL="6857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000" u="none" cap="none" strike="noStrike">
                          <a:latin typeface="Open Sans"/>
                          <a:ea typeface="Open Sans"/>
                          <a:cs typeface="Open Sans"/>
                          <a:sym typeface="Open Sans"/>
                        </a:rPr>
                        <a:t>Systematic</a:t>
                      </a:r>
                      <a:r>
                        <a:rPr b="1" lang="en-US" sz="1600" u="none" cap="none" strike="noStrike">
                          <a:latin typeface="Open Sans"/>
                          <a:ea typeface="Open Sans"/>
                          <a:cs typeface="Open Sans"/>
                          <a:sym typeface="Open Sans"/>
                        </a:rPr>
                        <a:t> </a:t>
                      </a:r>
                      <a:r>
                        <a:rPr b="1" lang="en-US" sz="2000" u="none" cap="none" strike="noStrike">
                          <a:latin typeface="Open Sans"/>
                          <a:ea typeface="Open Sans"/>
                          <a:cs typeface="Open Sans"/>
                          <a:sym typeface="Open Sans"/>
                        </a:rPr>
                        <a:t>review</a:t>
                      </a:r>
                      <a:endParaRPr b="1" i="0" sz="2000" u="none" cap="none" strike="noStrike">
                        <a:latin typeface="Open Sans"/>
                        <a:ea typeface="Open Sans"/>
                        <a:cs typeface="Open Sans"/>
                        <a:sym typeface="Open Sans"/>
                      </a:endParaRPr>
                    </a:p>
                  </a:txBody>
                  <a:tcPr marT="34275" marB="34275" marR="68575" marL="68575">
                    <a:lnB cap="flat" cmpd="sng" w="12700">
                      <a:solidFill>
                        <a:schemeClr val="dk1"/>
                      </a:solidFill>
                      <a:prstDash val="solid"/>
                      <a:round/>
                      <a:headEnd len="sm" w="sm" type="none"/>
                      <a:tailEnd len="sm" w="sm" type="none"/>
                    </a:lnB>
                  </a:tcPr>
                </a:tc>
              </a:tr>
              <a:tr h="908825">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Review</a:t>
                      </a:r>
                      <a:r>
                        <a:rPr lang="en-US" sz="1700" u="none" cap="none" strike="noStrike">
                          <a:latin typeface="Open Sans"/>
                          <a:ea typeface="Open Sans"/>
                          <a:cs typeface="Open Sans"/>
                          <a:sym typeface="Open Sans"/>
                        </a:rPr>
                        <a:t> question</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Question is broad and terms are not well-defined </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Question is specific</a:t>
                      </a:r>
                      <a:r>
                        <a:rPr lang="en-US" sz="1700" u="none" cap="none" strike="noStrike">
                          <a:latin typeface="Open Sans"/>
                          <a:ea typeface="Open Sans"/>
                          <a:cs typeface="Open Sans"/>
                          <a:sym typeface="Open Sans"/>
                        </a:rPr>
                        <a:t>; terms and protocol are defined in advance</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84250">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Study selection</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Convenience sampling</a:t>
                      </a:r>
                      <a:r>
                        <a:rPr lang="en-US" sz="1700" u="none" cap="none" strike="noStrike">
                          <a:latin typeface="Open Sans"/>
                          <a:ea typeface="Open Sans"/>
                          <a:cs typeface="Open Sans"/>
                          <a:sym typeface="Open Sans"/>
                        </a:rPr>
                        <a:t> and biased selection</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Exhaustive searches with pre-defined criteria</a:t>
                      </a:r>
                      <a:r>
                        <a:rPr lang="en-US" sz="1700" u="none" cap="none" strike="noStrike">
                          <a:latin typeface="Open Sans"/>
                          <a:ea typeface="Open Sans"/>
                          <a:cs typeface="Open Sans"/>
                          <a:sym typeface="Open Sans"/>
                        </a:rPr>
                        <a:t> applied for selection by more than one reviewer</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08825">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Quality assessment</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None</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Selected</a:t>
                      </a:r>
                      <a:r>
                        <a:rPr lang="en-US" sz="1700" u="none" cap="none" strike="noStrike">
                          <a:latin typeface="Open Sans"/>
                          <a:ea typeface="Open Sans"/>
                          <a:cs typeface="Open Sans"/>
                          <a:sym typeface="Open Sans"/>
                        </a:rPr>
                        <a:t> studies assessed for risk of bias and study quality</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84250">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Synthesis</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Qualitative and narrative; vote-counting may be used</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700" u="none" cap="none" strike="noStrike">
                          <a:latin typeface="Open Sans"/>
                          <a:ea typeface="Open Sans"/>
                          <a:cs typeface="Open Sans"/>
                          <a:sym typeface="Open Sans"/>
                        </a:rPr>
                        <a:t>Sometimes quantitative,</a:t>
                      </a:r>
                      <a:r>
                        <a:rPr lang="en-US" sz="1700" u="none" cap="none" strike="noStrike">
                          <a:latin typeface="Open Sans"/>
                          <a:ea typeface="Open Sans"/>
                          <a:cs typeface="Open Sans"/>
                          <a:sym typeface="Open Sans"/>
                        </a:rPr>
                        <a:t> including meta-analysis with risk of bias considered</a:t>
                      </a:r>
                      <a:endParaRPr i="0" sz="1700" u="none" cap="none" strike="noStrike">
                        <a:latin typeface="Open Sans"/>
                        <a:ea typeface="Open Sans"/>
                        <a:cs typeface="Open Sans"/>
                        <a:sym typeface="Open Sans"/>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3" name="Shape 163"/>
        <p:cNvGrpSpPr/>
        <p:nvPr/>
      </p:nvGrpSpPr>
      <p:grpSpPr>
        <a:xfrm>
          <a:off x="0" y="0"/>
          <a:ext cx="0" cy="0"/>
          <a:chOff x="0" y="0"/>
          <a:chExt cx="0" cy="0"/>
        </a:xfrm>
      </p:grpSpPr>
      <p:sp>
        <p:nvSpPr>
          <p:cNvPr id="164" name="Google Shape;164;p5"/>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Definitions of other study types</a:t>
            </a:r>
            <a:endParaRPr>
              <a:solidFill>
                <a:srgbClr val="586F7C"/>
              </a:solidFill>
              <a:latin typeface="Open Sans"/>
              <a:ea typeface="Open Sans"/>
              <a:cs typeface="Open Sans"/>
              <a:sym typeface="Open Sans"/>
            </a:endParaRPr>
          </a:p>
        </p:txBody>
      </p:sp>
      <p:sp>
        <p:nvSpPr>
          <p:cNvPr id="165" name="Google Shape;165;p5"/>
          <p:cNvSpPr txBox="1"/>
          <p:nvPr>
            <p:ph idx="1" type="body"/>
          </p:nvPr>
        </p:nvSpPr>
        <p:spPr>
          <a:xfrm>
            <a:off x="197004" y="1717070"/>
            <a:ext cx="11798100" cy="4656000"/>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1000"/>
              </a:spcBef>
              <a:spcAft>
                <a:spcPts val="0"/>
              </a:spcAft>
              <a:buClr>
                <a:srgbClr val="000000"/>
              </a:buClr>
              <a:buSzPts val="1900"/>
              <a:buFont typeface="Century Gothic"/>
              <a:buChar char="●"/>
            </a:pPr>
            <a:r>
              <a:rPr b="1" lang="en-US" sz="1900">
                <a:solidFill>
                  <a:srgbClr val="000000"/>
                </a:solidFill>
                <a:latin typeface="Open Sans"/>
                <a:ea typeface="Open Sans"/>
                <a:cs typeface="Open Sans"/>
                <a:sym typeface="Open Sans"/>
              </a:rPr>
              <a:t>Randomized Controlled Trial:</a:t>
            </a:r>
            <a:r>
              <a:rPr lang="en-US" sz="1900">
                <a:solidFill>
                  <a:srgbClr val="000000"/>
                </a:solidFill>
                <a:latin typeface="Open Sans"/>
                <a:ea typeface="Open Sans"/>
                <a:cs typeface="Open Sans"/>
                <a:sym typeface="Open Sans"/>
              </a:rPr>
              <a:t> a trial in which participants are randomly assigned to two or more groups: at least one (the experimental group) receiving an intervention that is being tested and another (the comparison or control group) receiving an alternative treatment or placebo. This design allows assessment of the relative effects of interventions.</a:t>
            </a:r>
            <a:endParaRPr sz="1900">
              <a:solidFill>
                <a:srgbClr val="000000"/>
              </a:solidFill>
              <a:latin typeface="Open Sans"/>
              <a:ea typeface="Open Sans"/>
              <a:cs typeface="Open Sans"/>
              <a:sym typeface="Open Sans"/>
            </a:endParaRPr>
          </a:p>
          <a:p>
            <a:pPr indent="0" lvl="0" marL="457200" rtl="0" algn="l">
              <a:lnSpc>
                <a:spcPct val="90000"/>
              </a:lnSpc>
              <a:spcBef>
                <a:spcPts val="1000"/>
              </a:spcBef>
              <a:spcAft>
                <a:spcPts val="0"/>
              </a:spcAft>
              <a:buNone/>
            </a:pPr>
            <a:r>
              <a:t/>
            </a:r>
            <a:endParaRPr sz="1900">
              <a:solidFill>
                <a:srgbClr val="000000"/>
              </a:solidFill>
              <a:latin typeface="Open Sans"/>
              <a:ea typeface="Open Sans"/>
              <a:cs typeface="Open Sans"/>
              <a:sym typeface="Open Sans"/>
            </a:endParaRPr>
          </a:p>
          <a:p>
            <a:pPr indent="-349250" lvl="0" marL="457200" rtl="0" algn="l">
              <a:lnSpc>
                <a:spcPct val="90000"/>
              </a:lnSpc>
              <a:spcBef>
                <a:spcPts val="1000"/>
              </a:spcBef>
              <a:spcAft>
                <a:spcPts val="0"/>
              </a:spcAft>
              <a:buClr>
                <a:srgbClr val="000000"/>
              </a:buClr>
              <a:buSzPts val="1900"/>
              <a:buFont typeface="Century Gothic"/>
              <a:buChar char="●"/>
            </a:pPr>
            <a:r>
              <a:rPr b="1" lang="en-US" sz="1900">
                <a:solidFill>
                  <a:srgbClr val="000000"/>
                </a:solidFill>
                <a:latin typeface="Open Sans"/>
                <a:ea typeface="Open Sans"/>
                <a:cs typeface="Open Sans"/>
                <a:sym typeface="Open Sans"/>
              </a:rPr>
              <a:t>Controlled Clinical Trial:</a:t>
            </a:r>
            <a:r>
              <a:rPr lang="en-US" sz="1900">
                <a:solidFill>
                  <a:srgbClr val="000000"/>
                </a:solidFill>
                <a:latin typeface="Open Sans"/>
                <a:ea typeface="Open Sans"/>
                <a:cs typeface="Open Sans"/>
                <a:sym typeface="Open Sans"/>
              </a:rPr>
              <a:t> a trial in which participants are assigned to two or more different treatment groups. In Clinical Evidence, we use the term to refer to controlled trials in which treatment is assigned by a method other than random allocation. When the method of allocation is by random selection, the study is referred to as a randomized controlled trial (RCT). Non-randomized controlled trials are more likely to suffer from bias than RCTs.</a:t>
            </a:r>
            <a:endParaRPr sz="1900">
              <a:solidFill>
                <a:srgbClr val="000000"/>
              </a:solidFill>
              <a:latin typeface="Open Sans"/>
              <a:ea typeface="Open Sans"/>
              <a:cs typeface="Open Sans"/>
              <a:sym typeface="Open Sans"/>
            </a:endParaRPr>
          </a:p>
          <a:p>
            <a:pPr indent="0" lvl="0" marL="457200" rtl="0" algn="l">
              <a:lnSpc>
                <a:spcPct val="90000"/>
              </a:lnSpc>
              <a:spcBef>
                <a:spcPts val="1000"/>
              </a:spcBef>
              <a:spcAft>
                <a:spcPts val="0"/>
              </a:spcAft>
              <a:buNone/>
            </a:pPr>
            <a:r>
              <a:t/>
            </a:r>
            <a:endParaRPr sz="1900">
              <a:solidFill>
                <a:srgbClr val="000000"/>
              </a:solidFill>
              <a:latin typeface="Open Sans"/>
              <a:ea typeface="Open Sans"/>
              <a:cs typeface="Open Sans"/>
              <a:sym typeface="Open Sans"/>
            </a:endParaRPr>
          </a:p>
          <a:p>
            <a:pPr indent="-349250" lvl="0" marL="457200" rtl="0" algn="l">
              <a:lnSpc>
                <a:spcPct val="90000"/>
              </a:lnSpc>
              <a:spcBef>
                <a:spcPts val="1000"/>
              </a:spcBef>
              <a:spcAft>
                <a:spcPts val="0"/>
              </a:spcAft>
              <a:buClr>
                <a:srgbClr val="000000"/>
              </a:buClr>
              <a:buSzPts val="1900"/>
              <a:buFont typeface="Century Gothic"/>
              <a:buChar char="●"/>
            </a:pPr>
            <a:r>
              <a:rPr b="1" lang="en-US" sz="1900">
                <a:solidFill>
                  <a:srgbClr val="000000"/>
                </a:solidFill>
                <a:latin typeface="Open Sans"/>
                <a:ea typeface="Open Sans"/>
                <a:cs typeface="Open Sans"/>
                <a:sym typeface="Open Sans"/>
              </a:rPr>
              <a:t>Cohort Study:</a:t>
            </a:r>
            <a:r>
              <a:rPr lang="en-US" sz="1900">
                <a:solidFill>
                  <a:srgbClr val="000000"/>
                </a:solidFill>
                <a:latin typeface="Open Sans"/>
                <a:ea typeface="Open Sans"/>
                <a:cs typeface="Open Sans"/>
                <a:sym typeface="Open Sans"/>
              </a:rPr>
              <a:t> a non-experimental study design that follows a group of people (a cohort), and then looks at how events differ among people within the group. A study that examines a cohort, which differs in respect to exposure to some suspected risk factor (e.g. smoking), is useful for trying to ascertain whether exposure is likely to cause specified events (e.g. lung cancer). Prospective cohort studies (which track participants forward in time) are more reliable than retrospective cohort studies.</a:t>
            </a:r>
            <a:endParaRPr sz="2300">
              <a:solidFill>
                <a:srgbClr val="000000"/>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None/>
            </a:pPr>
            <a:r>
              <a:t/>
            </a:r>
            <a:endParaRPr sz="17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9" name="Shape 169"/>
        <p:cNvGrpSpPr/>
        <p:nvPr/>
      </p:nvGrpSpPr>
      <p:grpSpPr>
        <a:xfrm>
          <a:off x="0" y="0"/>
          <a:ext cx="0" cy="0"/>
          <a:chOff x="0" y="0"/>
          <a:chExt cx="0" cy="0"/>
        </a:xfrm>
      </p:grpSpPr>
      <p:sp>
        <p:nvSpPr>
          <p:cNvPr id="170" name="Google Shape;170;p6"/>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Definitions continued</a:t>
            </a:r>
            <a:endParaRPr>
              <a:solidFill>
                <a:srgbClr val="586F7C"/>
              </a:solidFill>
              <a:latin typeface="Open Sans"/>
              <a:ea typeface="Open Sans"/>
              <a:cs typeface="Open Sans"/>
              <a:sym typeface="Open Sans"/>
            </a:endParaRPr>
          </a:p>
        </p:txBody>
      </p:sp>
      <p:sp>
        <p:nvSpPr>
          <p:cNvPr id="171" name="Google Shape;171;p6"/>
          <p:cNvSpPr txBox="1"/>
          <p:nvPr>
            <p:ph idx="1" type="body"/>
          </p:nvPr>
        </p:nvSpPr>
        <p:spPr>
          <a:xfrm>
            <a:off x="0" y="1757225"/>
            <a:ext cx="11054400" cy="49701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000"/>
              </a:spcBef>
              <a:spcAft>
                <a:spcPts val="0"/>
              </a:spcAft>
              <a:buClr>
                <a:srgbClr val="000000"/>
              </a:buClr>
              <a:buSzPts val="2300"/>
              <a:buChar char="●"/>
            </a:pPr>
            <a:r>
              <a:rPr b="1" lang="en-US" sz="2300">
                <a:solidFill>
                  <a:srgbClr val="000000"/>
                </a:solidFill>
                <a:latin typeface="Open Sans"/>
                <a:ea typeface="Open Sans"/>
                <a:cs typeface="Open Sans"/>
                <a:sym typeface="Open Sans"/>
              </a:rPr>
              <a:t>Case control study:</a:t>
            </a:r>
            <a:r>
              <a:rPr lang="en-US" sz="2300">
                <a:solidFill>
                  <a:srgbClr val="000000"/>
                </a:solidFill>
                <a:latin typeface="Open Sans"/>
                <a:ea typeface="Open Sans"/>
                <a:cs typeface="Open Sans"/>
                <a:sym typeface="Open Sans"/>
              </a:rPr>
              <a:t> a study design that examines a group of people who have experienced an event (usually an adverse event) and a group of people who have not experienced the same event, and looks at how exposure to suspect (usually noxious) agents differed between the two groups. This type of study design is most useful for trying to ascertain the cause of rare events, such as rare cancers.</a:t>
            </a:r>
            <a:endParaRPr sz="2300">
              <a:solidFill>
                <a:srgbClr val="000000"/>
              </a:solidFill>
              <a:latin typeface="Open Sans"/>
              <a:ea typeface="Open Sans"/>
              <a:cs typeface="Open Sans"/>
              <a:sym typeface="Open Sans"/>
            </a:endParaRPr>
          </a:p>
          <a:p>
            <a:pPr indent="-374650" lvl="0" marL="457200" rtl="0" algn="l">
              <a:lnSpc>
                <a:spcPct val="90000"/>
              </a:lnSpc>
              <a:spcBef>
                <a:spcPts val="1000"/>
              </a:spcBef>
              <a:spcAft>
                <a:spcPts val="0"/>
              </a:spcAft>
              <a:buClr>
                <a:srgbClr val="000000"/>
              </a:buClr>
              <a:buSzPts val="2300"/>
              <a:buChar char="●"/>
            </a:pPr>
            <a:r>
              <a:rPr b="1" lang="en-US" sz="2300">
                <a:solidFill>
                  <a:srgbClr val="000000"/>
                </a:solidFill>
                <a:latin typeface="Open Sans"/>
                <a:ea typeface="Open Sans"/>
                <a:cs typeface="Open Sans"/>
                <a:sym typeface="Open Sans"/>
              </a:rPr>
              <a:t>Case Series:</a:t>
            </a:r>
            <a:r>
              <a:rPr lang="en-US" sz="2300">
                <a:solidFill>
                  <a:srgbClr val="000000"/>
                </a:solidFill>
                <a:latin typeface="Open Sans"/>
                <a:ea typeface="Open Sans"/>
                <a:cs typeface="Open Sans"/>
                <a:sym typeface="Open Sans"/>
              </a:rPr>
              <a:t> analysis of series of people with the disease (there is no comparison group in case series). </a:t>
            </a:r>
            <a:endParaRPr sz="2300">
              <a:solidFill>
                <a:srgbClr val="000000"/>
              </a:solidFill>
              <a:latin typeface="Open Sans"/>
              <a:ea typeface="Open Sans"/>
              <a:cs typeface="Open Sans"/>
              <a:sym typeface="Open Sans"/>
            </a:endParaRPr>
          </a:p>
          <a:p>
            <a:pPr indent="-374650" lvl="0" marL="457200" rtl="0" algn="l">
              <a:lnSpc>
                <a:spcPct val="90000"/>
              </a:lnSpc>
              <a:spcBef>
                <a:spcPts val="1000"/>
              </a:spcBef>
              <a:spcAft>
                <a:spcPts val="0"/>
              </a:spcAft>
              <a:buClr>
                <a:srgbClr val="000000"/>
              </a:buClr>
              <a:buSzPts val="2300"/>
              <a:buFont typeface="Open Sans"/>
              <a:buChar char="●"/>
            </a:pPr>
            <a:r>
              <a:rPr lang="en-US" sz="1700">
                <a:solidFill>
                  <a:srgbClr val="000000"/>
                </a:solidFill>
                <a:latin typeface="Open Sans"/>
                <a:ea typeface="Open Sans"/>
                <a:cs typeface="Open Sans"/>
                <a:sym typeface="Open Sans"/>
              </a:rPr>
              <a:t>BMJ Glossary of EBM Terms: Accessed June 10, 2020 </a:t>
            </a:r>
            <a:r>
              <a:rPr lang="en-US" sz="1700" u="sng">
                <a:solidFill>
                  <a:srgbClr val="000000"/>
                </a:solidFill>
                <a:latin typeface="Open Sans"/>
                <a:ea typeface="Open Sans"/>
                <a:cs typeface="Open Sans"/>
                <a:sym typeface="Open Sans"/>
                <a:hlinkClick r:id="rId3"/>
              </a:rPr>
              <a:t>https://bestpractice.bmj.com/info/us/toolkit/ebm-tools/a-glossary-of-ebm-terms/</a:t>
            </a:r>
            <a:endParaRPr sz="1700">
              <a:solidFill>
                <a:srgbClr val="000000"/>
              </a:solidFill>
              <a:latin typeface="Open Sans"/>
              <a:ea typeface="Open Sans"/>
              <a:cs typeface="Open Sans"/>
              <a:sym typeface="Open Sans"/>
            </a:endParaRPr>
          </a:p>
          <a:p>
            <a:pPr indent="0" lvl="0" marL="76200" rtl="0" algn="just">
              <a:lnSpc>
                <a:spcPct val="100000"/>
              </a:lnSpc>
              <a:spcBef>
                <a:spcPts val="1000"/>
              </a:spcBef>
              <a:spcAft>
                <a:spcPts val="0"/>
              </a:spcAft>
              <a:buClr>
                <a:schemeClr val="dk1"/>
              </a:buClr>
              <a:buSzPts val="2400"/>
              <a:buNone/>
            </a:pPr>
            <a:r>
              <a:t/>
            </a:r>
            <a:endParaRPr sz="21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5" name="Shape 175"/>
        <p:cNvGrpSpPr/>
        <p:nvPr/>
      </p:nvGrpSpPr>
      <p:grpSpPr>
        <a:xfrm>
          <a:off x="0" y="0"/>
          <a:ext cx="0" cy="0"/>
          <a:chOff x="0" y="0"/>
          <a:chExt cx="0" cy="0"/>
        </a:xfrm>
      </p:grpSpPr>
      <p:sp>
        <p:nvSpPr>
          <p:cNvPr id="176" name="Google Shape;176;p11"/>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Types of EBP resources</a:t>
            </a:r>
            <a:endParaRPr>
              <a:solidFill>
                <a:srgbClr val="586F7C"/>
              </a:solidFill>
              <a:latin typeface="Open Sans"/>
              <a:ea typeface="Open Sans"/>
              <a:cs typeface="Open Sans"/>
              <a:sym typeface="Open Sans"/>
            </a:endParaRPr>
          </a:p>
        </p:txBody>
      </p:sp>
      <p:sp>
        <p:nvSpPr>
          <p:cNvPr id="177" name="Google Shape;177;p11"/>
          <p:cNvSpPr txBox="1"/>
          <p:nvPr>
            <p:ph idx="1" type="body"/>
          </p:nvPr>
        </p:nvSpPr>
        <p:spPr>
          <a:xfrm>
            <a:off x="392244" y="1968019"/>
            <a:ext cx="10969176"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000000"/>
              </a:buClr>
              <a:buSzPts val="2400"/>
              <a:buChar char="●"/>
            </a:pPr>
            <a:r>
              <a:rPr b="1" lang="en-US">
                <a:solidFill>
                  <a:srgbClr val="000000"/>
                </a:solidFill>
                <a:latin typeface="Open Sans"/>
                <a:ea typeface="Open Sans"/>
                <a:cs typeface="Open Sans"/>
                <a:sym typeface="Open Sans"/>
              </a:rPr>
              <a:t>Pre-appraised literature </a:t>
            </a:r>
            <a:r>
              <a:rPr lang="en-US">
                <a:solidFill>
                  <a:srgbClr val="000000"/>
                </a:solidFill>
                <a:latin typeface="Open Sans"/>
                <a:ea typeface="Open Sans"/>
                <a:cs typeface="Open Sans"/>
                <a:sym typeface="Open Sans"/>
              </a:rPr>
              <a:t>uses an explicit review process – by experts - to find and appraise evidence; to provide clinicians with the best evidence, often at the point of care (evidence summaries, journals that summarize research, clinical practice guidelines).    </a:t>
            </a:r>
            <a:endParaRPr>
              <a:solidFill>
                <a:srgbClr val="000000"/>
              </a:solidFill>
            </a:endParaRPr>
          </a:p>
          <a:p>
            <a:pPr indent="0" lvl="0" marL="457200" rtl="0" algn="l">
              <a:lnSpc>
                <a:spcPct val="90000"/>
              </a:lnSpc>
              <a:spcBef>
                <a:spcPts val="1000"/>
              </a:spcBef>
              <a:spcAft>
                <a:spcPts val="0"/>
              </a:spcAft>
              <a:buNone/>
            </a:pPr>
            <a:r>
              <a:rPr lang="en-US" sz="1800">
                <a:solidFill>
                  <a:srgbClr val="000000"/>
                </a:solidFill>
                <a:latin typeface="Open Sans"/>
                <a:ea typeface="Open Sans"/>
                <a:cs typeface="Open Sans"/>
                <a:sym typeface="Open Sans"/>
              </a:rPr>
              <a:t>Accessed September 23, 2016  </a:t>
            </a:r>
            <a:r>
              <a:rPr lang="en-US" sz="1800" u="sng">
                <a:solidFill>
                  <a:srgbClr val="000000"/>
                </a:solidFill>
                <a:latin typeface="Open Sans"/>
                <a:ea typeface="Open Sans"/>
                <a:cs typeface="Open Sans"/>
                <a:sym typeface="Open Sans"/>
                <a:hlinkClick r:id="rId3"/>
              </a:rPr>
              <a:t>https://learn.maricopa.edu/courses/804760/pages/understanding-pre-appraised-sources?module_item_id=5387411</a:t>
            </a:r>
            <a:r>
              <a:rPr lang="en-US" sz="1800">
                <a:solidFill>
                  <a:srgbClr val="000000"/>
                </a:solidFill>
                <a:latin typeface="Open Sans"/>
                <a:ea typeface="Open Sans"/>
                <a:cs typeface="Open Sans"/>
                <a:sym typeface="Open Sans"/>
              </a:rPr>
              <a:t>; 23 September 2016</a:t>
            </a:r>
            <a:endParaRPr>
              <a:solidFill>
                <a:srgbClr val="000000"/>
              </a:solidFill>
            </a:endParaRPr>
          </a:p>
          <a:p>
            <a:pPr indent="0" lvl="0" marL="0" rtl="0" algn="l">
              <a:lnSpc>
                <a:spcPct val="90000"/>
              </a:lnSpc>
              <a:spcBef>
                <a:spcPts val="1000"/>
              </a:spcBef>
              <a:spcAft>
                <a:spcPts val="0"/>
              </a:spcAft>
              <a:buSzPts val="2400"/>
              <a:buFont typeface="Arial"/>
              <a:buNone/>
            </a:pPr>
            <a:r>
              <a:t/>
            </a:r>
            <a:endParaRPr sz="900">
              <a:solidFill>
                <a:srgbClr val="000000"/>
              </a:solidFill>
              <a:latin typeface="Open Sans"/>
              <a:ea typeface="Open Sans"/>
              <a:cs typeface="Open Sans"/>
              <a:sym typeface="Open Sans"/>
            </a:endParaRPr>
          </a:p>
          <a:p>
            <a:pPr indent="-381000" lvl="0" marL="457200" rtl="0" algn="l">
              <a:lnSpc>
                <a:spcPct val="90000"/>
              </a:lnSpc>
              <a:spcBef>
                <a:spcPts val="1000"/>
              </a:spcBef>
              <a:spcAft>
                <a:spcPts val="0"/>
              </a:spcAft>
              <a:buClr>
                <a:srgbClr val="000000"/>
              </a:buClr>
              <a:buSzPts val="2400"/>
              <a:buChar char="●"/>
            </a:pPr>
            <a:r>
              <a:rPr b="1" lang="en-US">
                <a:solidFill>
                  <a:srgbClr val="000000"/>
                </a:solidFill>
                <a:latin typeface="Open Sans"/>
                <a:ea typeface="Open Sans"/>
                <a:cs typeface="Open Sans"/>
                <a:sym typeface="Open Sans"/>
              </a:rPr>
              <a:t>Non-appraised or primary sources</a:t>
            </a:r>
            <a:r>
              <a:rPr lang="en-US">
                <a:solidFill>
                  <a:srgbClr val="000000"/>
                </a:solidFill>
                <a:latin typeface="Open Sans"/>
                <a:ea typeface="Open Sans"/>
                <a:cs typeface="Open Sans"/>
                <a:sym typeface="Open Sans"/>
              </a:rPr>
              <a:t> (individual research articles) answer very specific questions and provide the most recent data. User must be able to search efficiently and critically appraise the information.</a:t>
            </a:r>
            <a:endParaRPr>
              <a:solidFill>
                <a:srgbClr val="000000"/>
              </a:solidFill>
            </a:endParaRPr>
          </a:p>
          <a:p>
            <a:pPr indent="-381000" lvl="0" marL="457200" rtl="0" algn="l">
              <a:lnSpc>
                <a:spcPct val="90000"/>
              </a:lnSpc>
              <a:spcBef>
                <a:spcPts val="1000"/>
              </a:spcBef>
              <a:spcAft>
                <a:spcPts val="0"/>
              </a:spcAft>
              <a:buClr>
                <a:srgbClr val="000000"/>
              </a:buClr>
              <a:buSzPts val="2400"/>
              <a:buChar char="●"/>
            </a:pPr>
            <a:r>
              <a:rPr lang="en-US">
                <a:solidFill>
                  <a:srgbClr val="000000"/>
                </a:solidFill>
                <a:latin typeface="Open Sans"/>
                <a:ea typeface="Open Sans"/>
                <a:cs typeface="Open Sans"/>
                <a:sym typeface="Open Sans"/>
              </a:rPr>
              <a:t>Regardless of category, sources must be appraised by the user  </a:t>
            </a:r>
            <a:endParaRPr>
              <a:solidFill>
                <a:srgbClr val="000000"/>
              </a:solidFill>
            </a:endParaRPr>
          </a:p>
          <a:p>
            <a:pPr indent="0" lvl="0" marL="0" rtl="0" algn="l">
              <a:lnSpc>
                <a:spcPct val="90000"/>
              </a:lnSpc>
              <a:spcBef>
                <a:spcPts val="1000"/>
              </a:spcBef>
              <a:spcAft>
                <a:spcPts val="0"/>
              </a:spcAft>
              <a:buSzPts val="2400"/>
              <a:buFont typeface="Arial"/>
              <a:buNone/>
            </a:pPr>
            <a:r>
              <a:rPr lang="en-US" sz="1800">
                <a:solidFill>
                  <a:srgbClr val="000000"/>
                </a:solidFill>
                <a:latin typeface="Open Sans"/>
                <a:ea typeface="Open Sans"/>
                <a:cs typeface="Open Sans"/>
                <a:sym typeface="Open Sans"/>
              </a:rPr>
              <a:t>      Accessed September 23, 2016  </a:t>
            </a:r>
            <a:r>
              <a:rPr lang="en-US" sz="1800" u="sng">
                <a:solidFill>
                  <a:srgbClr val="000000"/>
                </a:solidFill>
                <a:latin typeface="Open Sans"/>
                <a:ea typeface="Open Sans"/>
                <a:cs typeface="Open Sans"/>
                <a:sym typeface="Open Sans"/>
                <a:hlinkClick r:id="rId4"/>
              </a:rPr>
              <a:t>www.pdqa.gov.hk/english/ebeplatform/ebm/ebm_bestevid.php</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g829bd93e03_0_0"/>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Sources to find primary studies</a:t>
            </a:r>
            <a:endParaRPr sz="3000">
              <a:solidFill>
                <a:srgbClr val="586F7C"/>
              </a:solidFill>
              <a:latin typeface="Open Sans"/>
              <a:ea typeface="Open Sans"/>
              <a:cs typeface="Open Sans"/>
              <a:sym typeface="Open Sans"/>
            </a:endParaRPr>
          </a:p>
        </p:txBody>
      </p:sp>
      <p:sp>
        <p:nvSpPr>
          <p:cNvPr id="184" name="Google Shape;184;g829bd93e03_0_0"/>
          <p:cNvSpPr txBox="1"/>
          <p:nvPr/>
        </p:nvSpPr>
        <p:spPr>
          <a:xfrm>
            <a:off x="6096000" y="1722375"/>
            <a:ext cx="5858400" cy="130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Trebuchet MS"/>
              <a:buNone/>
            </a:pPr>
            <a:r>
              <a:rPr b="1" i="0" lang="en-US" sz="2400" u="none" cap="none" strike="noStrike">
                <a:solidFill>
                  <a:srgbClr val="FF0000"/>
                </a:solidFill>
                <a:latin typeface="Open Sans"/>
                <a:ea typeface="Open Sans"/>
                <a:cs typeface="Open Sans"/>
                <a:sym typeface="Open Sans"/>
              </a:rPr>
              <a:t>Priority 2: Non-filtered</a:t>
            </a:r>
            <a:r>
              <a:rPr b="0" i="0" lang="en-US" sz="2400" u="none" cap="none" strike="noStrike">
                <a:solidFill>
                  <a:srgbClr val="FFFFFF"/>
                </a:solidFill>
                <a:latin typeface="Open Sans"/>
                <a:ea typeface="Open Sans"/>
                <a:cs typeface="Open Sans"/>
                <a:sym typeface="Open Sans"/>
              </a:rPr>
              <a:t> </a:t>
            </a:r>
            <a:r>
              <a:rPr b="0" i="0" lang="en-US" sz="2400" u="none" cap="none" strike="noStrike">
                <a:solidFill>
                  <a:schemeClr val="dk1"/>
                </a:solidFill>
                <a:latin typeface="Open Sans"/>
                <a:ea typeface="Open Sans"/>
                <a:cs typeface="Open Sans"/>
                <a:sym typeface="Open Sans"/>
              </a:rPr>
              <a:t>(non-appraised literature) primary sources: Medline (PubMed), Scopus, Google/Scholar...   </a:t>
            </a:r>
            <a:endParaRPr/>
          </a:p>
        </p:txBody>
      </p:sp>
      <p:sp>
        <p:nvSpPr>
          <p:cNvPr id="185" name="Google Shape;185;g829bd93e03_0_0"/>
          <p:cNvSpPr txBox="1"/>
          <p:nvPr/>
        </p:nvSpPr>
        <p:spPr>
          <a:xfrm>
            <a:off x="461150" y="1722381"/>
            <a:ext cx="5359787" cy="129855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FF0000"/>
                </a:solidFill>
                <a:latin typeface="Open Sans"/>
                <a:ea typeface="Open Sans"/>
                <a:cs typeface="Open Sans"/>
                <a:sym typeface="Open Sans"/>
              </a:rPr>
              <a:t>Priority 1: Filtered</a:t>
            </a:r>
            <a:r>
              <a:rPr b="0" i="0" lang="en-US" sz="2400" u="none" cap="none" strike="noStrike">
                <a:solidFill>
                  <a:srgbClr val="000000"/>
                </a:solidFill>
                <a:latin typeface="Open Sans"/>
                <a:ea typeface="Open Sans"/>
                <a:cs typeface="Open Sans"/>
                <a:sym typeface="Open Sans"/>
              </a:rPr>
              <a:t> (pre-appraised literature): Cochrane Library, Joanna Briggs Institute EBP Database…</a:t>
            </a:r>
            <a:endParaRPr/>
          </a:p>
        </p:txBody>
      </p:sp>
      <p:sp>
        <p:nvSpPr>
          <p:cNvPr id="186" name="Google Shape;186;g829bd93e03_0_0"/>
          <p:cNvSpPr txBox="1"/>
          <p:nvPr/>
        </p:nvSpPr>
        <p:spPr>
          <a:xfrm>
            <a:off x="461150" y="3232363"/>
            <a:ext cx="5359786" cy="3162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Save Time</a:t>
            </a:r>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Ask the experts</a:t>
            </a:r>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Use quality research only</a:t>
            </a:r>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Use at the point of care</a:t>
            </a:r>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Not all clinicians will need or want to do literature searches and clinical appraisal</a:t>
            </a:r>
            <a:endParaRPr/>
          </a:p>
          <a:p>
            <a:pPr indent="-190500" lvl="0" marL="342900" marR="0" rtl="0" algn="l">
              <a:lnSpc>
                <a:spcPct val="100000"/>
              </a:lnSpc>
              <a:spcBef>
                <a:spcPts val="48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00000"/>
              </a:lnSpc>
              <a:spcBef>
                <a:spcPts val="48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52400" lvl="0" marL="342900" marR="0" rtl="0" algn="l">
              <a:lnSpc>
                <a:spcPct val="100000"/>
              </a:lnSpc>
              <a:spcBef>
                <a:spcPts val="60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87" name="Google Shape;187;g829bd93e03_0_0"/>
          <p:cNvSpPr/>
          <p:nvPr/>
        </p:nvSpPr>
        <p:spPr>
          <a:xfrm>
            <a:off x="5981004" y="3232363"/>
            <a:ext cx="6096000"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Create comprehensive searches</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Conduct systematic reviews</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Conduct synonym searching using thesauri</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Set up and distribute alerts</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Limit to populations &amp; publication types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1" name="Shape 191"/>
        <p:cNvGrpSpPr/>
        <p:nvPr/>
      </p:nvGrpSpPr>
      <p:grpSpPr>
        <a:xfrm>
          <a:off x="0" y="0"/>
          <a:ext cx="0" cy="0"/>
          <a:chOff x="0" y="0"/>
          <a:chExt cx="0" cy="0"/>
        </a:xfrm>
      </p:grpSpPr>
      <p:sp>
        <p:nvSpPr>
          <p:cNvPr id="192" name="Google Shape;192;p7"/>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Hierarchy of Evidence &amp;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Search Approaches</a:t>
            </a:r>
            <a:endParaRPr>
              <a:solidFill>
                <a:srgbClr val="586F7C"/>
              </a:solidFill>
              <a:latin typeface="Open Sans"/>
              <a:ea typeface="Open Sans"/>
              <a:cs typeface="Open Sans"/>
              <a:sym typeface="Open Sans"/>
            </a:endParaRPr>
          </a:p>
        </p:txBody>
      </p:sp>
      <p:pic>
        <p:nvPicPr>
          <p:cNvPr id="193" name="Google Shape;193;p7"/>
          <p:cNvPicPr preferRelativeResize="0"/>
          <p:nvPr/>
        </p:nvPicPr>
        <p:blipFill rotWithShape="1">
          <a:blip r:embed="rId3">
            <a:alphaModFix/>
          </a:blip>
          <a:srcRect b="0" l="0" r="0" t="0"/>
          <a:stretch/>
        </p:blipFill>
        <p:spPr>
          <a:xfrm>
            <a:off x="917270" y="1757892"/>
            <a:ext cx="7987775" cy="4531395"/>
          </a:xfrm>
          <a:prstGeom prst="rect">
            <a:avLst/>
          </a:prstGeom>
          <a:noFill/>
          <a:ln>
            <a:noFill/>
          </a:ln>
        </p:spPr>
      </p:pic>
      <p:graphicFrame>
        <p:nvGraphicFramePr>
          <p:cNvPr id="194" name="Google Shape;194;p7"/>
          <p:cNvGraphicFramePr/>
          <p:nvPr/>
        </p:nvGraphicFramePr>
        <p:xfrm>
          <a:off x="8471910" y="2071357"/>
          <a:ext cx="3000000" cy="3000000"/>
        </p:xfrm>
        <a:graphic>
          <a:graphicData uri="http://schemas.openxmlformats.org/drawingml/2006/table">
            <a:tbl>
              <a:tblPr bandRow="1" firstRow="1">
                <a:noFill/>
                <a:tableStyleId>{5E1076BC-134F-4929-84BD-F2709801FC80}</a:tableStyleId>
              </a:tblPr>
              <a:tblGrid>
                <a:gridCol w="1468425"/>
              </a:tblGrid>
              <a:tr h="747575">
                <a:tc>
                  <a:txBody>
                    <a:bodyPr/>
                    <a:lstStyle/>
                    <a:p>
                      <a:pPr indent="0" lvl="0" marL="0" marR="0" rtl="0" algn="l">
                        <a:lnSpc>
                          <a:spcPct val="100000"/>
                        </a:lnSpc>
                        <a:spcBef>
                          <a:spcPts val="0"/>
                        </a:spcBef>
                        <a:spcAft>
                          <a:spcPts val="0"/>
                        </a:spcAft>
                        <a:buNone/>
                      </a:pPr>
                      <a:r>
                        <a:rPr b="1" lang="en-US" sz="1100" u="none" cap="none" strike="noStrike">
                          <a:solidFill>
                            <a:schemeClr val="dk1"/>
                          </a:solidFill>
                        </a:rPr>
                        <a:t>Cochrane Database of </a:t>
                      </a:r>
                      <a:endParaRPr/>
                    </a:p>
                    <a:p>
                      <a:pPr indent="0" lvl="0" marL="0" marR="0" rtl="0" algn="l">
                        <a:lnSpc>
                          <a:spcPct val="100000"/>
                        </a:lnSpc>
                        <a:spcBef>
                          <a:spcPts val="0"/>
                        </a:spcBef>
                        <a:spcAft>
                          <a:spcPts val="0"/>
                        </a:spcAft>
                        <a:buNone/>
                      </a:pPr>
                      <a:r>
                        <a:rPr b="1" lang="en-US" sz="1100" u="none" cap="none" strike="noStrike">
                          <a:solidFill>
                            <a:schemeClr val="dk1"/>
                          </a:solidFill>
                        </a:rPr>
                        <a:t>Systematic Reviews </a:t>
                      </a:r>
                      <a:br>
                        <a:rPr b="0" lang="en-US" sz="1100" u="none" cap="none" strike="noStrike">
                          <a:solidFill>
                            <a:schemeClr val="dk1"/>
                          </a:solidFill>
                        </a:rPr>
                      </a:br>
                      <a:endParaRPr b="0" sz="1100" u="none" cap="none" strike="noStrike">
                        <a:solidFill>
                          <a:schemeClr val="dk1"/>
                        </a:solidFill>
                      </a:endParaRPr>
                    </a:p>
                    <a:p>
                      <a:pPr indent="0" lvl="0" marL="0" marR="0" rtl="0" algn="l">
                        <a:lnSpc>
                          <a:spcPct val="100000"/>
                        </a:lnSpc>
                        <a:spcBef>
                          <a:spcPts val="0"/>
                        </a:spcBef>
                        <a:spcAft>
                          <a:spcPts val="0"/>
                        </a:spcAft>
                        <a:buNone/>
                      </a:pPr>
                      <a:r>
                        <a:t/>
                      </a:r>
                      <a:endParaRPr b="0" sz="1100" u="none" cap="none" strike="noStrike">
                        <a:solidFill>
                          <a:schemeClr val="dk1"/>
                        </a:solidFill>
                      </a:endParaRPr>
                    </a:p>
                  </a:txBody>
                  <a:tcPr marT="34275" marB="34275" marR="68550" marL="68550">
                    <a:solidFill>
                      <a:srgbClr val="C00000">
                        <a:alpha val="35686"/>
                      </a:srgbClr>
                    </a:solidFill>
                  </a:tcPr>
                </a:tc>
              </a:tr>
              <a:tr h="739200">
                <a:tc>
                  <a:txBody>
                    <a:bodyPr/>
                    <a:lstStyle/>
                    <a:p>
                      <a:pPr indent="0" lvl="0" marL="0" marR="0" rtl="0" algn="l">
                        <a:lnSpc>
                          <a:spcPct val="100000"/>
                        </a:lnSpc>
                        <a:spcBef>
                          <a:spcPts val="0"/>
                        </a:spcBef>
                        <a:spcAft>
                          <a:spcPts val="0"/>
                        </a:spcAft>
                        <a:buNone/>
                      </a:pPr>
                      <a:r>
                        <a:rPr b="1" i="0" lang="en-US" sz="1100" u="none" cap="none" strike="noStrike">
                          <a:solidFill>
                            <a:schemeClr val="dk1"/>
                          </a:solidFill>
                        </a:rPr>
                        <a:t>EBM Guidelines</a:t>
                      </a:r>
                      <a:br>
                        <a:rPr b="1" i="0" lang="en-US" sz="1100" u="none" cap="none" strike="noStrike">
                          <a:solidFill>
                            <a:schemeClr val="dk1"/>
                          </a:solidFill>
                        </a:rPr>
                      </a:br>
                      <a:r>
                        <a:rPr b="1" i="0" lang="en-US" sz="1100" u="none" cap="none" strike="noStrike">
                          <a:solidFill>
                            <a:schemeClr val="dk1"/>
                          </a:solidFill>
                        </a:rPr>
                        <a:t>Essential Evidence Plus</a:t>
                      </a:r>
                      <a:endParaRPr/>
                    </a:p>
                    <a:p>
                      <a:pPr indent="0" lvl="0" marL="0" marR="0" rtl="0" algn="l">
                        <a:lnSpc>
                          <a:spcPct val="100000"/>
                        </a:lnSpc>
                        <a:spcBef>
                          <a:spcPts val="0"/>
                        </a:spcBef>
                        <a:spcAft>
                          <a:spcPts val="0"/>
                        </a:spcAft>
                        <a:buNone/>
                      </a:pPr>
                      <a:r>
                        <a:t/>
                      </a:r>
                      <a:endParaRPr b="1" sz="1100" u="none" cap="none" strike="noStrike">
                        <a:solidFill>
                          <a:schemeClr val="dk1"/>
                        </a:solidFill>
                      </a:endParaRPr>
                    </a:p>
                  </a:txBody>
                  <a:tcPr marT="34275" marB="34275" marR="68550" marL="68550">
                    <a:solidFill>
                      <a:srgbClr val="FFFF00">
                        <a:alpha val="53725"/>
                      </a:srgbClr>
                    </a:solidFill>
                  </a:tcPr>
                </a:tc>
              </a:tr>
              <a:tr h="458600">
                <a:tc>
                  <a:txBody>
                    <a:bodyPr/>
                    <a:lstStyle/>
                    <a:p>
                      <a:pPr indent="0" lvl="0" marL="0" marR="0" rtl="0" algn="l">
                        <a:lnSpc>
                          <a:spcPct val="100000"/>
                        </a:lnSpc>
                        <a:spcBef>
                          <a:spcPts val="0"/>
                        </a:spcBef>
                        <a:spcAft>
                          <a:spcPts val="0"/>
                        </a:spcAft>
                        <a:buClr>
                          <a:schemeClr val="dk1"/>
                        </a:buClr>
                        <a:buSzPts val="1100"/>
                        <a:buFont typeface="Arial"/>
                        <a:buNone/>
                      </a:pPr>
                      <a:r>
                        <a:rPr b="1" lang="en-US" sz="1100" u="none" cap="none" strike="noStrike">
                          <a:solidFill>
                            <a:schemeClr val="dk1"/>
                          </a:solidFill>
                        </a:rPr>
                        <a:t>PubMed</a:t>
                      </a:r>
                      <a:endParaRPr/>
                    </a:p>
                    <a:p>
                      <a:pPr indent="0" lvl="0" marL="0" marR="0" rtl="0" algn="l">
                        <a:lnSpc>
                          <a:spcPct val="100000"/>
                        </a:lnSpc>
                        <a:spcBef>
                          <a:spcPts val="0"/>
                        </a:spcBef>
                        <a:spcAft>
                          <a:spcPts val="0"/>
                        </a:spcAft>
                        <a:buClr>
                          <a:schemeClr val="dk1"/>
                        </a:buClr>
                        <a:buSzPts val="1100"/>
                        <a:buFont typeface="Arial"/>
                        <a:buNone/>
                      </a:pPr>
                      <a:r>
                        <a:rPr b="1" lang="en-US" sz="1100" u="none" cap="none" strike="noStrike">
                          <a:solidFill>
                            <a:schemeClr val="dk1"/>
                          </a:solidFill>
                        </a:rPr>
                        <a:t>CINAHL</a:t>
                      </a:r>
                      <a:endParaRPr/>
                    </a:p>
                  </a:txBody>
                  <a:tcPr marT="34275" marB="34275" marR="68550" marL="68550">
                    <a:solidFill>
                      <a:srgbClr val="92D050">
                        <a:alpha val="40784"/>
                      </a:srgbClr>
                    </a:solidFill>
                  </a:tcPr>
                </a:tc>
              </a:tr>
              <a:tr h="571525">
                <a:tc>
                  <a:txBody>
                    <a:bodyPr/>
                    <a:lstStyle/>
                    <a:p>
                      <a:pPr indent="0" lvl="0" marL="0" marR="0" rtl="0" algn="l">
                        <a:lnSpc>
                          <a:spcPct val="100000"/>
                        </a:lnSpc>
                        <a:spcBef>
                          <a:spcPts val="0"/>
                        </a:spcBef>
                        <a:spcAft>
                          <a:spcPts val="0"/>
                        </a:spcAft>
                        <a:buNone/>
                      </a:pPr>
                      <a:r>
                        <a:rPr b="1" lang="en-US" sz="1100" u="none" cap="none" strike="noStrike"/>
                        <a:t>CENTRAL</a:t>
                      </a:r>
                      <a:endParaRPr/>
                    </a:p>
                    <a:p>
                      <a:pPr indent="0" lvl="0" marL="0" marR="0" rtl="0" algn="l">
                        <a:lnSpc>
                          <a:spcPct val="100000"/>
                        </a:lnSpc>
                        <a:spcBef>
                          <a:spcPts val="0"/>
                        </a:spcBef>
                        <a:spcAft>
                          <a:spcPts val="0"/>
                        </a:spcAft>
                        <a:buNone/>
                      </a:pPr>
                      <a:r>
                        <a:rPr b="1" lang="en-US" sz="1100" u="none" cap="none" strike="noStrike"/>
                        <a:t>PubMed</a:t>
                      </a:r>
                      <a:endParaRPr/>
                    </a:p>
                    <a:p>
                      <a:pPr indent="0" lvl="0" marL="0" marR="0" rtl="0" algn="l">
                        <a:lnSpc>
                          <a:spcPct val="100000"/>
                        </a:lnSpc>
                        <a:spcBef>
                          <a:spcPts val="0"/>
                        </a:spcBef>
                        <a:spcAft>
                          <a:spcPts val="0"/>
                        </a:spcAft>
                        <a:buNone/>
                      </a:pPr>
                      <a:r>
                        <a:rPr b="1" lang="en-US" sz="1100" u="none" cap="none" strike="noStrike">
                          <a:solidFill>
                            <a:schemeClr val="dk1"/>
                          </a:solidFill>
                        </a:rPr>
                        <a:t>CINAHL</a:t>
                      </a:r>
                      <a:endParaRPr/>
                    </a:p>
                  </a:txBody>
                  <a:tcPr marT="34275" marB="34275" marR="68550" marL="68550">
                    <a:solidFill>
                      <a:srgbClr val="7030A0">
                        <a:alpha val="43921"/>
                      </a:srgbClr>
                    </a:solidFill>
                  </a:tcPr>
                </a:tc>
              </a:tr>
              <a:tr h="403875">
                <a:tc>
                  <a:txBody>
                    <a:bodyPr/>
                    <a:lstStyle/>
                    <a:p>
                      <a:pPr indent="0" lvl="0" marL="0" marR="0" rtl="0" algn="l">
                        <a:lnSpc>
                          <a:spcPct val="100000"/>
                        </a:lnSpc>
                        <a:spcBef>
                          <a:spcPts val="0"/>
                        </a:spcBef>
                        <a:spcAft>
                          <a:spcPts val="0"/>
                        </a:spcAft>
                        <a:buNone/>
                      </a:pPr>
                      <a:r>
                        <a:rPr b="1" lang="en-US" sz="1100" u="none" cap="none" strike="noStrike"/>
                        <a:t>PubMed</a:t>
                      </a:r>
                      <a:endParaRPr/>
                    </a:p>
                    <a:p>
                      <a:pPr indent="0" lvl="0" marL="0" marR="0" rtl="0" algn="l">
                        <a:lnSpc>
                          <a:spcPct val="100000"/>
                        </a:lnSpc>
                        <a:spcBef>
                          <a:spcPts val="0"/>
                        </a:spcBef>
                        <a:spcAft>
                          <a:spcPts val="0"/>
                        </a:spcAft>
                        <a:buNone/>
                      </a:pPr>
                      <a:r>
                        <a:rPr b="1" lang="en-US" sz="1100" u="none" cap="none" strike="noStrike">
                          <a:solidFill>
                            <a:schemeClr val="dk1"/>
                          </a:solidFill>
                        </a:rPr>
                        <a:t>CINAHL</a:t>
                      </a:r>
                      <a:endParaRPr/>
                    </a:p>
                  </a:txBody>
                  <a:tcPr marT="34275" marB="34275" marR="68550" marL="68550">
                    <a:solidFill>
                      <a:srgbClr val="F77B43">
                        <a:alpha val="72941"/>
                      </a:srgbClr>
                    </a:solidFill>
                  </a:tcPr>
                </a:tc>
              </a:tr>
              <a:tr h="500750">
                <a:tc>
                  <a:txBody>
                    <a:bodyPr/>
                    <a:lstStyle/>
                    <a:p>
                      <a:pPr indent="0" lvl="0" marL="0" marR="0" rtl="0" algn="l">
                        <a:lnSpc>
                          <a:spcPct val="100000"/>
                        </a:lnSpc>
                        <a:spcBef>
                          <a:spcPts val="0"/>
                        </a:spcBef>
                        <a:spcAft>
                          <a:spcPts val="0"/>
                        </a:spcAft>
                        <a:buNone/>
                      </a:pPr>
                      <a:r>
                        <a:rPr b="1" i="0" lang="en-US" sz="1100" u="none" cap="none" strike="noStrike">
                          <a:solidFill>
                            <a:schemeClr val="dk1"/>
                          </a:solidFill>
                        </a:rPr>
                        <a:t>Textbooks</a:t>
                      </a:r>
                      <a:endParaRPr i="1" sz="1100" u="none" cap="none" strike="noStrike">
                        <a:solidFill>
                          <a:srgbClr val="C00000"/>
                        </a:solidFill>
                      </a:endParaRPr>
                    </a:p>
                  </a:txBody>
                  <a:tcPr marT="34275" marB="34275" marR="68550" marL="68550">
                    <a:solidFill>
                      <a:srgbClr val="50EC12">
                        <a:alpha val="78823"/>
                      </a:srgbClr>
                    </a:solidFill>
                  </a:tcPr>
                </a:tc>
              </a:tr>
            </a:tbl>
          </a:graphicData>
        </a:graphic>
      </p:graphicFrame>
      <p:pic>
        <p:nvPicPr>
          <p:cNvPr id="195" name="Google Shape;195;p7"/>
          <p:cNvPicPr preferRelativeResize="0"/>
          <p:nvPr/>
        </p:nvPicPr>
        <p:blipFill rotWithShape="1">
          <a:blip r:embed="rId4">
            <a:alphaModFix/>
          </a:blip>
          <a:srcRect b="0" l="0" r="0" t="0"/>
          <a:stretch/>
        </p:blipFill>
        <p:spPr>
          <a:xfrm>
            <a:off x="783216" y="2559277"/>
            <a:ext cx="1468437" cy="32604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12"/>
          <p:cNvSpPr txBox="1"/>
          <p:nvPr>
            <p:ph type="title"/>
          </p:nvPr>
        </p:nvSpPr>
        <p:spPr>
          <a:xfrm>
            <a:off x="0" y="512627"/>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The 5 steps of EBP process</a:t>
            </a:r>
            <a:endParaRPr>
              <a:latin typeface="Open Sans"/>
              <a:ea typeface="Open Sans"/>
              <a:cs typeface="Open Sans"/>
              <a:sym typeface="Open Sans"/>
            </a:endParaRPr>
          </a:p>
        </p:txBody>
      </p:sp>
      <p:grpSp>
        <p:nvGrpSpPr>
          <p:cNvPr id="202" name="Google Shape;202;p12"/>
          <p:cNvGrpSpPr/>
          <p:nvPr/>
        </p:nvGrpSpPr>
        <p:grpSpPr>
          <a:xfrm>
            <a:off x="6838766" y="1954328"/>
            <a:ext cx="4686295" cy="4523756"/>
            <a:chOff x="105412" y="1103"/>
            <a:chExt cx="4686295" cy="4523756"/>
          </a:xfrm>
        </p:grpSpPr>
        <p:sp>
          <p:nvSpPr>
            <p:cNvPr id="203" name="Google Shape;203;p12"/>
            <p:cNvSpPr/>
            <p:nvPr/>
          </p:nvSpPr>
          <p:spPr>
            <a:xfrm>
              <a:off x="1765880" y="1103"/>
              <a:ext cx="1365359" cy="1365359"/>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
            <p:cNvSpPr txBox="1"/>
            <p:nvPr/>
          </p:nvSpPr>
          <p:spPr>
            <a:xfrm>
              <a:off x="1965832" y="201055"/>
              <a:ext cx="965455" cy="96545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Ask</a:t>
              </a:r>
              <a:endParaRPr/>
            </a:p>
          </p:txBody>
        </p:sp>
        <p:sp>
          <p:nvSpPr>
            <p:cNvPr id="205" name="Google Shape;205;p12"/>
            <p:cNvSpPr/>
            <p:nvPr/>
          </p:nvSpPr>
          <p:spPr>
            <a:xfrm rot="2160000">
              <a:off x="3088376" y="1050520"/>
              <a:ext cx="364158" cy="460808"/>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txBox="1"/>
            <p:nvPr/>
          </p:nvSpPr>
          <p:spPr>
            <a:xfrm rot="2160000">
              <a:off x="3098808" y="1110575"/>
              <a:ext cx="254911" cy="2764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07" name="Google Shape;207;p12"/>
            <p:cNvSpPr/>
            <p:nvPr/>
          </p:nvSpPr>
          <p:spPr>
            <a:xfrm>
              <a:off x="3426348" y="1207503"/>
              <a:ext cx="1365359" cy="1365359"/>
            </a:xfrm>
            <a:prstGeom prst="ellipse">
              <a:avLst/>
            </a:prstGeom>
            <a:solidFill>
              <a:srgbClr val="66B79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
            <p:cNvSpPr txBox="1"/>
            <p:nvPr/>
          </p:nvSpPr>
          <p:spPr>
            <a:xfrm>
              <a:off x="3626300" y="1407455"/>
              <a:ext cx="965455" cy="96545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Access</a:t>
              </a:r>
              <a:endParaRPr/>
            </a:p>
          </p:txBody>
        </p:sp>
        <p:sp>
          <p:nvSpPr>
            <p:cNvPr id="209" name="Google Shape;209;p12"/>
            <p:cNvSpPr/>
            <p:nvPr/>
          </p:nvSpPr>
          <p:spPr>
            <a:xfrm rot="6480000">
              <a:off x="3613012" y="2625975"/>
              <a:ext cx="364158" cy="460808"/>
            </a:xfrm>
            <a:prstGeom prst="rightArrow">
              <a:avLst>
                <a:gd fmla="val 60000" name="adj1"/>
                <a:gd fmla="val 50000" name="adj2"/>
              </a:avLst>
            </a:prstGeom>
            <a:solidFill>
              <a:srgbClr val="66B7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
            <p:cNvSpPr txBox="1"/>
            <p:nvPr/>
          </p:nvSpPr>
          <p:spPr>
            <a:xfrm rot="-4320000">
              <a:off x="3684515" y="2666187"/>
              <a:ext cx="254911" cy="2764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1" name="Google Shape;211;p12"/>
            <p:cNvSpPr/>
            <p:nvPr/>
          </p:nvSpPr>
          <p:spPr>
            <a:xfrm>
              <a:off x="2792105" y="3159500"/>
              <a:ext cx="1365359" cy="1365359"/>
            </a:xfrm>
            <a:prstGeom prst="ellipse">
              <a:avLst/>
            </a:prstGeom>
            <a:solidFill>
              <a:srgbClr val="5AD15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
            <p:cNvSpPr txBox="1"/>
            <p:nvPr/>
          </p:nvSpPr>
          <p:spPr>
            <a:xfrm>
              <a:off x="2992057" y="3359452"/>
              <a:ext cx="965455" cy="96545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Appraise</a:t>
              </a:r>
              <a:endParaRPr/>
            </a:p>
          </p:txBody>
        </p:sp>
        <p:sp>
          <p:nvSpPr>
            <p:cNvPr id="213" name="Google Shape;213;p12"/>
            <p:cNvSpPr/>
            <p:nvPr/>
          </p:nvSpPr>
          <p:spPr>
            <a:xfrm rot="10800000">
              <a:off x="2276787" y="3611775"/>
              <a:ext cx="364158" cy="460808"/>
            </a:xfrm>
            <a:prstGeom prst="rightArrow">
              <a:avLst>
                <a:gd fmla="val 60000" name="adj1"/>
                <a:gd fmla="val 50000" name="adj2"/>
              </a:avLst>
            </a:prstGeom>
            <a:solidFill>
              <a:srgbClr val="5AD1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
            <p:cNvSpPr txBox="1"/>
            <p:nvPr/>
          </p:nvSpPr>
          <p:spPr>
            <a:xfrm>
              <a:off x="2386034" y="3703937"/>
              <a:ext cx="254911" cy="2764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5" name="Google Shape;215;p12"/>
            <p:cNvSpPr/>
            <p:nvPr/>
          </p:nvSpPr>
          <p:spPr>
            <a:xfrm>
              <a:off x="739654" y="3159500"/>
              <a:ext cx="1365359" cy="1365359"/>
            </a:xfrm>
            <a:prstGeom prst="ellipse">
              <a:avLst/>
            </a:prstGeom>
            <a:solidFill>
              <a:srgbClr val="BCE94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txBox="1"/>
            <p:nvPr/>
          </p:nvSpPr>
          <p:spPr>
            <a:xfrm>
              <a:off x="939606" y="3359452"/>
              <a:ext cx="965455" cy="96545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Apply</a:t>
              </a:r>
              <a:endParaRPr/>
            </a:p>
          </p:txBody>
        </p:sp>
        <p:sp>
          <p:nvSpPr>
            <p:cNvPr id="217" name="Google Shape;217;p12"/>
            <p:cNvSpPr/>
            <p:nvPr/>
          </p:nvSpPr>
          <p:spPr>
            <a:xfrm rot="-6480000">
              <a:off x="926318" y="2645579"/>
              <a:ext cx="364158" cy="460808"/>
            </a:xfrm>
            <a:prstGeom prst="rightArrow">
              <a:avLst>
                <a:gd fmla="val 60000" name="adj1"/>
                <a:gd fmla="val 50000" name="adj2"/>
              </a:avLst>
            </a:prstGeom>
            <a:solidFill>
              <a:srgbClr val="BCE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
            <p:cNvSpPr txBox="1"/>
            <p:nvPr/>
          </p:nvSpPr>
          <p:spPr>
            <a:xfrm rot="4320000">
              <a:off x="997821" y="2789691"/>
              <a:ext cx="254911" cy="2764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9" name="Google Shape;219;p12"/>
            <p:cNvSpPr/>
            <p:nvPr/>
          </p:nvSpPr>
          <p:spPr>
            <a:xfrm>
              <a:off x="105412" y="1207503"/>
              <a:ext cx="1365359" cy="1365359"/>
            </a:xfrm>
            <a:prstGeom prst="ellipse">
              <a:avLst/>
            </a:prstGeom>
            <a:solidFill>
              <a:srgbClr val="FEA9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txBox="1"/>
            <p:nvPr/>
          </p:nvSpPr>
          <p:spPr>
            <a:xfrm>
              <a:off x="305364" y="1407455"/>
              <a:ext cx="965455" cy="96545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Assess</a:t>
              </a:r>
              <a:endParaRPr/>
            </a:p>
          </p:txBody>
        </p:sp>
        <p:sp>
          <p:nvSpPr>
            <p:cNvPr id="221" name="Google Shape;221;p12"/>
            <p:cNvSpPr/>
            <p:nvPr/>
          </p:nvSpPr>
          <p:spPr>
            <a:xfrm rot="-2160000">
              <a:off x="1427908" y="1062636"/>
              <a:ext cx="364158" cy="460808"/>
            </a:xfrm>
            <a:prstGeom prst="rightArrow">
              <a:avLst>
                <a:gd fmla="val 60000" name="adj1"/>
                <a:gd fmla="val 50000" name="adj2"/>
              </a:avLst>
            </a:prstGeom>
            <a:solidFill>
              <a:srgbClr val="FEA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txBox="1"/>
            <p:nvPr/>
          </p:nvSpPr>
          <p:spPr>
            <a:xfrm rot="-2160000">
              <a:off x="1438340" y="1186905"/>
              <a:ext cx="254911" cy="2764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223" name="Google Shape;223;p12"/>
          <p:cNvSpPr txBox="1"/>
          <p:nvPr>
            <p:ph idx="1" type="body"/>
          </p:nvPr>
        </p:nvSpPr>
        <p:spPr>
          <a:xfrm>
            <a:off x="123826" y="1835150"/>
            <a:ext cx="5674808" cy="4644038"/>
          </a:xfrm>
          <a:prstGeom prst="rect">
            <a:avLst/>
          </a:prstGeom>
          <a:noFill/>
          <a:ln>
            <a:noFill/>
          </a:ln>
        </p:spPr>
        <p:txBody>
          <a:bodyPr anchorCtr="0" anchor="t" bIns="45700" lIns="91425" spcFirstLastPara="1" rIns="91425" wrap="square" tIns="45700">
            <a:noAutofit/>
          </a:bodyPr>
          <a:lstStyle/>
          <a:p>
            <a:pPr indent="0" lvl="1" marL="558800" rtl="0" algn="l">
              <a:lnSpc>
                <a:spcPct val="80000"/>
              </a:lnSpc>
              <a:spcBef>
                <a:spcPts val="440"/>
              </a:spcBef>
              <a:spcAft>
                <a:spcPts val="0"/>
              </a:spcAft>
              <a:buSzPts val="2000"/>
              <a:buNone/>
            </a:pPr>
            <a:r>
              <a:rPr lang="en-US">
                <a:solidFill>
                  <a:srgbClr val="000000"/>
                </a:solidFill>
                <a:latin typeface="Open Sans"/>
                <a:ea typeface="Open Sans"/>
                <a:cs typeface="Open Sans"/>
                <a:sym typeface="Open Sans"/>
              </a:rPr>
              <a:t> </a:t>
            </a:r>
            <a:r>
              <a:rPr lang="en-US" sz="2200">
                <a:solidFill>
                  <a:srgbClr val="000000"/>
                </a:solidFill>
                <a:latin typeface="Open Sans"/>
                <a:ea typeface="Open Sans"/>
                <a:cs typeface="Open Sans"/>
                <a:sym typeface="Open Sans"/>
              </a:rPr>
              <a:t>1. </a:t>
            </a:r>
            <a:r>
              <a:rPr b="1" lang="en-US" sz="2200">
                <a:solidFill>
                  <a:srgbClr val="FF0000"/>
                </a:solidFill>
                <a:latin typeface="Open Sans"/>
                <a:ea typeface="Open Sans"/>
                <a:cs typeface="Open Sans"/>
                <a:sym typeface="Open Sans"/>
              </a:rPr>
              <a:t>ASK</a:t>
            </a:r>
            <a:r>
              <a:rPr lang="en-US" sz="2200">
                <a:solidFill>
                  <a:srgbClr val="000000"/>
                </a:solidFill>
                <a:latin typeface="Open Sans"/>
                <a:ea typeface="Open Sans"/>
                <a:cs typeface="Open Sans"/>
                <a:sym typeface="Open Sans"/>
              </a:rPr>
              <a:t>: Formulate an answerable 	clinical	question</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indent="-381000" lvl="0" marL="457200" rtl="0" algn="l">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  2. </a:t>
            </a:r>
            <a:r>
              <a:rPr b="1" lang="en-US" sz="2200">
                <a:solidFill>
                  <a:srgbClr val="FF0000"/>
                </a:solidFill>
                <a:latin typeface="Open Sans"/>
                <a:ea typeface="Open Sans"/>
                <a:cs typeface="Open Sans"/>
                <a:sym typeface="Open Sans"/>
              </a:rPr>
              <a:t>ACCESS</a:t>
            </a:r>
            <a:r>
              <a:rPr lang="en-US" sz="2200">
                <a:solidFill>
                  <a:srgbClr val="000000"/>
                </a:solidFill>
                <a:latin typeface="Open Sans"/>
                <a:ea typeface="Open Sans"/>
                <a:cs typeface="Open Sans"/>
                <a:sym typeface="Open Sans"/>
              </a:rPr>
              <a:t>: Track down the</a:t>
            </a:r>
            <a:endParaRPr>
              <a:solidFill>
                <a:srgbClr val="000000"/>
              </a:solidFill>
            </a:endParaRPr>
          </a:p>
          <a:p>
            <a:pPr indent="-381000" lvl="0" marL="457200" rtl="0" algn="l">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   	best evidence</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indent="-609600" lvl="0" marL="609600" rtl="0" algn="l">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3.	</a:t>
            </a:r>
            <a:r>
              <a:rPr b="1" lang="en-US" sz="2200">
                <a:solidFill>
                  <a:srgbClr val="FF0000"/>
                </a:solidFill>
                <a:latin typeface="Open Sans"/>
                <a:ea typeface="Open Sans"/>
                <a:cs typeface="Open Sans"/>
                <a:sym typeface="Open Sans"/>
              </a:rPr>
              <a:t>APPRAISE</a:t>
            </a:r>
            <a:r>
              <a:rPr lang="en-US" sz="2200">
                <a:solidFill>
                  <a:srgbClr val="000000"/>
                </a:solidFill>
                <a:latin typeface="Open Sans"/>
                <a:ea typeface="Open Sans"/>
                <a:cs typeface="Open Sans"/>
                <a:sym typeface="Open Sans"/>
              </a:rPr>
              <a:t>: Appraise the evidence  	for its validity and usefulness</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indent="-609600" lvl="0" marL="609600" rtl="0" algn="l">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4. </a:t>
            </a:r>
            <a:r>
              <a:rPr b="1" lang="en-US" sz="2200">
                <a:solidFill>
                  <a:srgbClr val="FF0000"/>
                </a:solidFill>
                <a:latin typeface="Open Sans"/>
                <a:ea typeface="Open Sans"/>
                <a:cs typeface="Open Sans"/>
                <a:sym typeface="Open Sans"/>
              </a:rPr>
              <a:t>APPLY</a:t>
            </a:r>
            <a:r>
              <a:rPr lang="en-US" sz="2200">
                <a:solidFill>
                  <a:srgbClr val="000000"/>
                </a:solidFill>
                <a:latin typeface="Open Sans"/>
                <a:ea typeface="Open Sans"/>
                <a:cs typeface="Open Sans"/>
                <a:sym typeface="Open Sans"/>
              </a:rPr>
              <a:t>: Integrate the results with 	your clinical expertise and your 	patient values/local conditions </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indent="-609600" lvl="0" marL="609600" rtl="0" algn="l">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5. </a:t>
            </a:r>
            <a:r>
              <a:rPr b="1" lang="en-US" sz="2200">
                <a:solidFill>
                  <a:srgbClr val="FF0000"/>
                </a:solidFill>
                <a:latin typeface="Open Sans"/>
                <a:ea typeface="Open Sans"/>
                <a:cs typeface="Open Sans"/>
                <a:sym typeface="Open Sans"/>
              </a:rPr>
              <a:t>ASSESS</a:t>
            </a:r>
            <a:r>
              <a:rPr lang="en-US" sz="2200">
                <a:solidFill>
                  <a:srgbClr val="000000"/>
                </a:solidFill>
                <a:latin typeface="Open Sans"/>
                <a:ea typeface="Open Sans"/>
                <a:cs typeface="Open Sans"/>
                <a:sym typeface="Open Sans"/>
              </a:rPr>
              <a:t>: Evaluate the effectiveness 	of the process</a:t>
            </a:r>
            <a:endParaRPr>
              <a:solidFill>
                <a:srgbClr val="000000"/>
              </a:solidFill>
            </a:endParaRPr>
          </a:p>
          <a:p>
            <a:pPr indent="-190500" lvl="0" marL="342900" rtl="0" algn="l">
              <a:lnSpc>
                <a:spcPct val="90000"/>
              </a:lnSpc>
              <a:spcBef>
                <a:spcPts val="640"/>
              </a:spcBef>
              <a:spcAft>
                <a:spcPts val="0"/>
              </a:spcAft>
              <a:buSzPts val="2400"/>
              <a:buFont typeface="Arial"/>
              <a:buNone/>
            </a:pPr>
            <a:r>
              <a:t/>
            </a:r>
            <a:endParaRPr sz="32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g878e0c40ae_0_6"/>
          <p:cNvSpPr txBox="1"/>
          <p:nvPr>
            <p:ph type="title"/>
          </p:nvPr>
        </p:nvSpPr>
        <p:spPr>
          <a:xfrm>
            <a:off x="0" y="55246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Evidence-based practice Step 1: Ask</a:t>
            </a:r>
            <a:endParaRPr>
              <a:solidFill>
                <a:srgbClr val="FF0000"/>
              </a:solidFill>
              <a:latin typeface="Open Sans"/>
              <a:ea typeface="Open Sans"/>
              <a:cs typeface="Open Sans"/>
              <a:sym typeface="Open Sans"/>
            </a:endParaRPr>
          </a:p>
        </p:txBody>
      </p:sp>
      <p:sp>
        <p:nvSpPr>
          <p:cNvPr id="230" name="Google Shape;230;g878e0c40ae_0_6"/>
          <p:cNvSpPr txBox="1"/>
          <p:nvPr>
            <p:ph idx="1" type="body"/>
          </p:nvPr>
        </p:nvSpPr>
        <p:spPr>
          <a:xfrm>
            <a:off x="197005" y="1751838"/>
            <a:ext cx="11797990" cy="45537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000000"/>
              </a:buClr>
              <a:buSzPts val="2400"/>
              <a:buFont typeface="Arial"/>
              <a:buChar char="•"/>
            </a:pPr>
            <a:r>
              <a:rPr b="1" lang="en-US" sz="2200">
                <a:solidFill>
                  <a:srgbClr val="000000"/>
                </a:solidFill>
                <a:latin typeface="Open Sans"/>
                <a:ea typeface="Open Sans"/>
                <a:cs typeface="Open Sans"/>
                <a:sym typeface="Open Sans"/>
              </a:rPr>
              <a:t>Answer Background Questions First- </a:t>
            </a:r>
            <a:r>
              <a:rPr lang="en-US" sz="2200">
                <a:solidFill>
                  <a:srgbClr val="000000"/>
                </a:solidFill>
                <a:latin typeface="Open Sans"/>
                <a:ea typeface="Open Sans"/>
                <a:cs typeface="Open Sans"/>
                <a:sym typeface="Open Sans"/>
              </a:rPr>
              <a:t>What/How Questions;  helps user learn more about the scope of the topic and the possible alternatives in order to address the real problem. For example, What is hypertension? How does treatment A work?</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indent="-381000" lvl="0" marL="457200" rtl="0" algn="l">
              <a:lnSpc>
                <a:spcPct val="90000"/>
              </a:lnSpc>
              <a:spcBef>
                <a:spcPts val="1000"/>
              </a:spcBef>
              <a:spcAft>
                <a:spcPts val="0"/>
              </a:spcAft>
              <a:buClr>
                <a:srgbClr val="000000"/>
              </a:buClr>
              <a:buSzPts val="2400"/>
              <a:buFont typeface="Arial"/>
              <a:buChar char="•"/>
            </a:pPr>
            <a:r>
              <a:rPr b="1" lang="en-US" sz="2200">
                <a:solidFill>
                  <a:srgbClr val="000000"/>
                </a:solidFill>
                <a:latin typeface="Open Sans"/>
                <a:ea typeface="Open Sans"/>
                <a:cs typeface="Open Sans"/>
                <a:sym typeface="Open Sans"/>
              </a:rPr>
              <a:t>Formulate focused clinical questions using PICO* - </a:t>
            </a:r>
            <a:r>
              <a:rPr lang="en-US" sz="2200">
                <a:solidFill>
                  <a:srgbClr val="000000"/>
                </a:solidFill>
                <a:latin typeface="Open Sans"/>
                <a:ea typeface="Open Sans"/>
                <a:cs typeface="Open Sans"/>
                <a:sym typeface="Open Sans"/>
              </a:rPr>
              <a:t>Address the real problem. </a:t>
            </a:r>
            <a:br>
              <a:rPr lang="en-US" sz="2200">
                <a:solidFill>
                  <a:srgbClr val="000000"/>
                </a:solidFill>
                <a:latin typeface="Open Sans"/>
                <a:ea typeface="Open Sans"/>
                <a:cs typeface="Open Sans"/>
                <a:sym typeface="Open Sans"/>
              </a:rPr>
            </a:br>
            <a:r>
              <a:rPr lang="en-US" sz="2200">
                <a:solidFill>
                  <a:srgbClr val="000000"/>
                </a:solidFill>
                <a:latin typeface="Open Sans"/>
                <a:ea typeface="Open Sans"/>
                <a:cs typeface="Open Sans"/>
                <a:sym typeface="Open Sans"/>
              </a:rPr>
              <a:t>*You may not always have all 4 elements in one question.</a:t>
            </a:r>
            <a:endParaRPr>
              <a:solidFill>
                <a:srgbClr val="000000"/>
              </a:solidFill>
            </a:endParaRPr>
          </a:p>
          <a:p>
            <a:pPr indent="-228600" lvl="0" marL="457200" rtl="0" algn="l">
              <a:lnSpc>
                <a:spcPct val="90000"/>
              </a:lnSpc>
              <a:spcBef>
                <a:spcPts val="1000"/>
              </a:spcBef>
              <a:spcAft>
                <a:spcPts val="0"/>
              </a:spcAft>
              <a:buSzPts val="2400"/>
              <a:buFont typeface="Arial"/>
              <a:buNone/>
            </a:pPr>
            <a:r>
              <a:t/>
            </a:r>
            <a:endParaRPr sz="2200">
              <a:solidFill>
                <a:srgbClr val="000000"/>
              </a:solidFill>
              <a:latin typeface="Open Sans"/>
              <a:ea typeface="Open Sans"/>
              <a:cs typeface="Open Sans"/>
              <a:sym typeface="Open Sans"/>
            </a:endParaRPr>
          </a:p>
        </p:txBody>
      </p:sp>
      <p:pic>
        <p:nvPicPr>
          <p:cNvPr id="231" name="Google Shape;231;g878e0c40ae_0_6"/>
          <p:cNvPicPr preferRelativeResize="0"/>
          <p:nvPr/>
        </p:nvPicPr>
        <p:blipFill rotWithShape="1">
          <a:blip r:embed="rId3">
            <a:alphaModFix/>
          </a:blip>
          <a:srcRect b="0" l="0" r="0" t="0"/>
          <a:stretch/>
        </p:blipFill>
        <p:spPr>
          <a:xfrm>
            <a:off x="596706" y="4028688"/>
            <a:ext cx="9227518" cy="2428294"/>
          </a:xfrm>
          <a:prstGeom prst="rect">
            <a:avLst/>
          </a:prstGeom>
          <a:noFill/>
          <a:ln>
            <a:noFill/>
          </a:ln>
        </p:spPr>
      </p:pic>
      <p:grpSp>
        <p:nvGrpSpPr>
          <p:cNvPr id="232" name="Google Shape;232;g878e0c40ae_0_6"/>
          <p:cNvGrpSpPr/>
          <p:nvPr/>
        </p:nvGrpSpPr>
        <p:grpSpPr>
          <a:xfrm>
            <a:off x="10107983" y="3727628"/>
            <a:ext cx="1589646" cy="1602655"/>
            <a:chOff x="1765880" y="1103"/>
            <a:chExt cx="1365359" cy="1365359"/>
          </a:xfrm>
        </p:grpSpPr>
        <p:sp>
          <p:nvSpPr>
            <p:cNvPr id="233" name="Google Shape;233;g878e0c40ae_0_6"/>
            <p:cNvSpPr/>
            <p:nvPr/>
          </p:nvSpPr>
          <p:spPr>
            <a:xfrm>
              <a:off x="1765880" y="1103"/>
              <a:ext cx="1365359" cy="1365359"/>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878e0c40ae_0_6"/>
            <p:cNvSpPr txBox="1"/>
            <p:nvPr/>
          </p:nvSpPr>
          <p:spPr>
            <a:xfrm>
              <a:off x="1965832" y="201055"/>
              <a:ext cx="965455" cy="96545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Ask</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g878e0c40ae_0_0"/>
          <p:cNvSpPr txBox="1"/>
          <p:nvPr>
            <p:ph type="title"/>
          </p:nvPr>
        </p:nvSpPr>
        <p:spPr>
          <a:xfrm>
            <a:off x="0" y="512627"/>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None/>
            </a:pPr>
            <a:r>
              <a:rPr lang="en-US">
                <a:solidFill>
                  <a:srgbClr val="586F7C"/>
                </a:solidFill>
                <a:latin typeface="Open Sans"/>
                <a:ea typeface="Open Sans"/>
                <a:cs typeface="Open Sans"/>
                <a:sym typeface="Open Sans"/>
              </a:rPr>
              <a:t>Next – Classify the Type of Question</a:t>
            </a:r>
            <a:endParaRPr>
              <a:solidFill>
                <a:srgbClr val="FF0000"/>
              </a:solidFill>
            </a:endParaRPr>
          </a:p>
        </p:txBody>
      </p:sp>
      <p:sp>
        <p:nvSpPr>
          <p:cNvPr id="241" name="Google Shape;241;g878e0c40ae_0_0"/>
          <p:cNvSpPr txBox="1"/>
          <p:nvPr>
            <p:ph idx="1" type="body"/>
          </p:nvPr>
        </p:nvSpPr>
        <p:spPr>
          <a:xfrm>
            <a:off x="858643" y="1791673"/>
            <a:ext cx="9746166" cy="45537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000000"/>
              </a:buClr>
              <a:buSzPts val="2400"/>
              <a:buFont typeface="Open Sans"/>
              <a:buChar char="●"/>
            </a:pPr>
            <a:r>
              <a:rPr lang="en-US" sz="2600">
                <a:solidFill>
                  <a:srgbClr val="000000"/>
                </a:solidFill>
                <a:latin typeface="Open Sans"/>
                <a:ea typeface="Open Sans"/>
                <a:cs typeface="Open Sans"/>
                <a:sym typeface="Open Sans"/>
              </a:rPr>
              <a:t>What is the treatment/preventive treatment?  </a:t>
            </a:r>
            <a:br>
              <a:rPr lang="en-US" sz="2600">
                <a:solidFill>
                  <a:srgbClr val="000000"/>
                </a:solidFill>
                <a:latin typeface="Open Sans"/>
                <a:ea typeface="Open Sans"/>
                <a:cs typeface="Open Sans"/>
                <a:sym typeface="Open Sans"/>
              </a:rPr>
            </a:br>
            <a:r>
              <a:rPr lang="en-US" sz="2600">
                <a:solidFill>
                  <a:srgbClr val="000000"/>
                </a:solidFill>
                <a:latin typeface="Open Sans"/>
                <a:ea typeface="Open Sans"/>
                <a:cs typeface="Open Sans"/>
                <a:sym typeface="Open Sans"/>
              </a:rPr>
              <a:t> Question of </a:t>
            </a:r>
            <a:r>
              <a:rPr lang="en-US" sz="2600">
                <a:solidFill>
                  <a:srgbClr val="FF0000"/>
                </a:solidFill>
                <a:latin typeface="Open Sans"/>
                <a:ea typeface="Open Sans"/>
                <a:cs typeface="Open Sans"/>
                <a:sym typeface="Open Sans"/>
              </a:rPr>
              <a:t>INTERVENTION/PREVENTION</a:t>
            </a:r>
            <a:br>
              <a:rPr lang="en-US" sz="2600">
                <a:solidFill>
                  <a:srgbClr val="000000"/>
                </a:solidFill>
                <a:latin typeface="Open Sans"/>
                <a:ea typeface="Open Sans"/>
                <a:cs typeface="Open Sans"/>
                <a:sym typeface="Open Sans"/>
              </a:rPr>
            </a:br>
            <a:endParaRPr sz="2600">
              <a:solidFill>
                <a:srgbClr val="000000"/>
              </a:solidFill>
              <a:latin typeface="Open Sans"/>
              <a:ea typeface="Open Sans"/>
              <a:cs typeface="Open Sans"/>
              <a:sym typeface="Open Sans"/>
            </a:endParaRPr>
          </a:p>
          <a:p>
            <a:pPr indent="-381000" lvl="0" marL="457200" rtl="0" algn="l">
              <a:lnSpc>
                <a:spcPct val="90000"/>
              </a:lnSpc>
              <a:spcBef>
                <a:spcPts val="1000"/>
              </a:spcBef>
              <a:spcAft>
                <a:spcPts val="0"/>
              </a:spcAft>
              <a:buClr>
                <a:srgbClr val="000000"/>
              </a:buClr>
              <a:buSzPts val="2400"/>
              <a:buFont typeface="Open Sans"/>
              <a:buChar char="●"/>
            </a:pPr>
            <a:r>
              <a:rPr lang="en-US" sz="2600">
                <a:solidFill>
                  <a:srgbClr val="000000"/>
                </a:solidFill>
                <a:latin typeface="Open Sans"/>
                <a:ea typeface="Open Sans"/>
                <a:cs typeface="Open Sans"/>
                <a:sym typeface="Open Sans"/>
              </a:rPr>
              <a:t>What causes the problem? </a:t>
            </a:r>
            <a:br>
              <a:rPr lang="en-US" sz="2600">
                <a:solidFill>
                  <a:srgbClr val="000000"/>
                </a:solidFill>
                <a:latin typeface="Open Sans"/>
                <a:ea typeface="Open Sans"/>
                <a:cs typeface="Open Sans"/>
                <a:sym typeface="Open Sans"/>
              </a:rPr>
            </a:br>
            <a:r>
              <a:rPr lang="en-US" sz="2600">
                <a:solidFill>
                  <a:srgbClr val="000000"/>
                </a:solidFill>
                <a:latin typeface="Open Sans"/>
                <a:ea typeface="Open Sans"/>
                <a:cs typeface="Open Sans"/>
                <a:sym typeface="Open Sans"/>
              </a:rPr>
              <a:t>Question of </a:t>
            </a:r>
            <a:r>
              <a:rPr lang="en-US" sz="2600">
                <a:solidFill>
                  <a:srgbClr val="FF0000"/>
                </a:solidFill>
                <a:latin typeface="Open Sans"/>
                <a:ea typeface="Open Sans"/>
                <a:cs typeface="Open Sans"/>
                <a:sym typeface="Open Sans"/>
              </a:rPr>
              <a:t>ETIOLOGY, RISK, HARM</a:t>
            </a:r>
            <a:br>
              <a:rPr lang="en-US" sz="2600">
                <a:solidFill>
                  <a:srgbClr val="000000"/>
                </a:solidFill>
                <a:latin typeface="Open Sans"/>
                <a:ea typeface="Open Sans"/>
                <a:cs typeface="Open Sans"/>
                <a:sym typeface="Open Sans"/>
              </a:rPr>
            </a:br>
            <a:endParaRPr sz="2600">
              <a:solidFill>
                <a:srgbClr val="000000"/>
              </a:solidFill>
              <a:latin typeface="Open Sans"/>
              <a:ea typeface="Open Sans"/>
              <a:cs typeface="Open Sans"/>
              <a:sym typeface="Open Sans"/>
            </a:endParaRPr>
          </a:p>
          <a:p>
            <a:pPr indent="-381000" lvl="0" marL="457200" rtl="0" algn="l">
              <a:lnSpc>
                <a:spcPct val="90000"/>
              </a:lnSpc>
              <a:spcBef>
                <a:spcPts val="1000"/>
              </a:spcBef>
              <a:spcAft>
                <a:spcPts val="0"/>
              </a:spcAft>
              <a:buClr>
                <a:srgbClr val="000000"/>
              </a:buClr>
              <a:buSzPts val="2400"/>
              <a:buFont typeface="Open Sans"/>
              <a:buChar char="●"/>
            </a:pPr>
            <a:r>
              <a:rPr lang="en-US" sz="2600">
                <a:solidFill>
                  <a:srgbClr val="000000"/>
                </a:solidFill>
                <a:latin typeface="Open Sans"/>
                <a:ea typeface="Open Sans"/>
                <a:cs typeface="Open Sans"/>
                <a:sym typeface="Open Sans"/>
              </a:rPr>
              <a:t>Does this person have the problem? </a:t>
            </a:r>
            <a:br>
              <a:rPr lang="en-US" sz="2600">
                <a:solidFill>
                  <a:srgbClr val="000000"/>
                </a:solidFill>
                <a:latin typeface="Open Sans"/>
                <a:ea typeface="Open Sans"/>
                <a:cs typeface="Open Sans"/>
                <a:sym typeface="Open Sans"/>
              </a:rPr>
            </a:br>
            <a:r>
              <a:rPr lang="en-US" sz="2600">
                <a:solidFill>
                  <a:srgbClr val="000000"/>
                </a:solidFill>
                <a:latin typeface="Open Sans"/>
                <a:ea typeface="Open Sans"/>
                <a:cs typeface="Open Sans"/>
                <a:sym typeface="Open Sans"/>
              </a:rPr>
              <a:t>Question of </a:t>
            </a:r>
            <a:r>
              <a:rPr lang="en-US" sz="2600">
                <a:solidFill>
                  <a:srgbClr val="FF0000"/>
                </a:solidFill>
                <a:latin typeface="Open Sans"/>
                <a:ea typeface="Open Sans"/>
                <a:cs typeface="Open Sans"/>
                <a:sym typeface="Open Sans"/>
              </a:rPr>
              <a:t>DIAGNOSIS</a:t>
            </a:r>
            <a:br>
              <a:rPr lang="en-US" sz="2600">
                <a:solidFill>
                  <a:srgbClr val="000000"/>
                </a:solidFill>
                <a:latin typeface="Open Sans"/>
                <a:ea typeface="Open Sans"/>
                <a:cs typeface="Open Sans"/>
                <a:sym typeface="Open Sans"/>
              </a:rPr>
            </a:br>
            <a:endParaRPr sz="2600">
              <a:solidFill>
                <a:srgbClr val="000000"/>
              </a:solidFill>
              <a:latin typeface="Open Sans"/>
              <a:ea typeface="Open Sans"/>
              <a:cs typeface="Open Sans"/>
              <a:sym typeface="Open Sans"/>
            </a:endParaRPr>
          </a:p>
          <a:p>
            <a:pPr indent="-381000" lvl="0" marL="457200" rtl="0" algn="l">
              <a:lnSpc>
                <a:spcPct val="90000"/>
              </a:lnSpc>
              <a:spcBef>
                <a:spcPts val="1000"/>
              </a:spcBef>
              <a:spcAft>
                <a:spcPts val="0"/>
              </a:spcAft>
              <a:buClr>
                <a:srgbClr val="000000"/>
              </a:buClr>
              <a:buSzPts val="2400"/>
              <a:buFont typeface="Open Sans"/>
              <a:buChar char="●"/>
            </a:pPr>
            <a:r>
              <a:rPr lang="en-US" sz="2600">
                <a:solidFill>
                  <a:srgbClr val="000000"/>
                </a:solidFill>
                <a:latin typeface="Open Sans"/>
                <a:ea typeface="Open Sans"/>
                <a:cs typeface="Open Sans"/>
                <a:sym typeface="Open Sans"/>
              </a:rPr>
              <a:t>Who (and how likely) will get the problem? </a:t>
            </a:r>
            <a:br>
              <a:rPr lang="en-US" sz="2600">
                <a:solidFill>
                  <a:srgbClr val="000000"/>
                </a:solidFill>
                <a:latin typeface="Open Sans"/>
                <a:ea typeface="Open Sans"/>
                <a:cs typeface="Open Sans"/>
                <a:sym typeface="Open Sans"/>
              </a:rPr>
            </a:br>
            <a:r>
              <a:rPr lang="en-US" sz="2600">
                <a:solidFill>
                  <a:srgbClr val="000000"/>
                </a:solidFill>
                <a:latin typeface="Open Sans"/>
                <a:ea typeface="Open Sans"/>
                <a:cs typeface="Open Sans"/>
                <a:sym typeface="Open Sans"/>
              </a:rPr>
              <a:t>Question of </a:t>
            </a:r>
            <a:r>
              <a:rPr lang="en-US" sz="2600">
                <a:solidFill>
                  <a:srgbClr val="FF0000"/>
                </a:solidFill>
                <a:latin typeface="Open Sans"/>
                <a:ea typeface="Open Sans"/>
                <a:cs typeface="Open Sans"/>
                <a:sym typeface="Open Sans"/>
              </a:rPr>
              <a:t>PROGNOSIS</a:t>
            </a:r>
            <a:endParaRPr>
              <a:solidFill>
                <a:srgbClr val="FF0000"/>
              </a:solidFill>
              <a:latin typeface="Open Sans"/>
              <a:ea typeface="Open Sans"/>
              <a:cs typeface="Open Sans"/>
              <a:sym typeface="Open Sans"/>
            </a:endParaRPr>
          </a:p>
          <a:p>
            <a:pPr indent="0" lvl="0" marL="457200" rtl="0" algn="l">
              <a:lnSpc>
                <a:spcPct val="100000"/>
              </a:lnSpc>
              <a:spcBef>
                <a:spcPts val="1000"/>
              </a:spcBef>
              <a:spcAft>
                <a:spcPts val="0"/>
              </a:spcAft>
              <a:buSzPts val="2400"/>
              <a:buNone/>
            </a:pPr>
            <a:r>
              <a:t/>
            </a:r>
            <a:endParaRPr b="1" sz="1800">
              <a:solidFill>
                <a:srgbClr val="000000"/>
              </a:solidFill>
              <a:latin typeface="Open Sans"/>
              <a:ea typeface="Open Sans"/>
              <a:cs typeface="Open Sans"/>
              <a:sym typeface="Open Sans"/>
            </a:endParaRPr>
          </a:p>
          <a:p>
            <a:pPr indent="0" lvl="0" marL="457200" rtl="0" algn="l">
              <a:lnSpc>
                <a:spcPct val="100000"/>
              </a:lnSpc>
              <a:spcBef>
                <a:spcPts val="1000"/>
              </a:spcBef>
              <a:spcAft>
                <a:spcPts val="0"/>
              </a:spcAft>
              <a:buSzPts val="2400"/>
              <a:buNone/>
            </a:pPr>
            <a:r>
              <a:t/>
            </a:r>
            <a:endParaRPr sz="1800">
              <a:solidFill>
                <a:srgbClr val="000000"/>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2"/>
              </a:buClr>
              <a:buSzPts val="2400"/>
              <a:buFont typeface="Arial"/>
              <a:buNone/>
            </a:pPr>
            <a:r>
              <a:t/>
            </a:r>
            <a:endParaRPr sz="1800">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18"/>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Templates of EBP Questions</a:t>
            </a:r>
            <a:endParaRPr>
              <a:latin typeface="Open Sans"/>
              <a:ea typeface="Open Sans"/>
              <a:cs typeface="Open Sans"/>
              <a:sym typeface="Open Sans"/>
            </a:endParaRPr>
          </a:p>
        </p:txBody>
      </p:sp>
      <p:sp>
        <p:nvSpPr>
          <p:cNvPr id="248" name="Google Shape;248;p18"/>
          <p:cNvSpPr txBox="1"/>
          <p:nvPr>
            <p:ph idx="1" type="body"/>
          </p:nvPr>
        </p:nvSpPr>
        <p:spPr>
          <a:xfrm>
            <a:off x="78059" y="1594624"/>
            <a:ext cx="11775687" cy="3746651"/>
          </a:xfrm>
          <a:prstGeom prst="rect">
            <a:avLst/>
          </a:prstGeom>
          <a:noFill/>
          <a:ln>
            <a:noFill/>
          </a:ln>
        </p:spPr>
        <p:txBody>
          <a:bodyPr anchorCtr="0" anchor="t" bIns="45700" lIns="91425" spcFirstLastPara="1" rIns="91425" wrap="square" tIns="45700">
            <a:noAutofit/>
          </a:bodyPr>
          <a:lstStyle/>
          <a:p>
            <a:pPr indent="-450850" lvl="0" marL="533400" rtl="0" algn="l">
              <a:lnSpc>
                <a:spcPct val="90000"/>
              </a:lnSpc>
              <a:spcBef>
                <a:spcPts val="1000"/>
              </a:spcBef>
              <a:spcAft>
                <a:spcPts val="0"/>
              </a:spcAft>
              <a:buSzPts val="2300"/>
              <a:buFont typeface="Arial"/>
              <a:buAutoNum type="arabicPeriod"/>
            </a:pPr>
            <a:r>
              <a:rPr b="1" lang="en-US" sz="2200">
                <a:solidFill>
                  <a:schemeClr val="dk1"/>
                </a:solidFill>
                <a:latin typeface="Open Sans"/>
                <a:ea typeface="Open Sans"/>
                <a:cs typeface="Open Sans"/>
                <a:sym typeface="Open Sans"/>
              </a:rPr>
              <a:t>For a therapy:</a:t>
            </a:r>
            <a:r>
              <a:rPr lang="en-US" sz="2200">
                <a:latin typeface="Open Sans"/>
                <a:ea typeface="Open Sans"/>
                <a:cs typeface="Open Sans"/>
                <a:sym typeface="Open Sans"/>
              </a:rPr>
              <a:t> In </a:t>
            </a:r>
            <a:r>
              <a:rPr lang="en-US" sz="2200" u="sng">
                <a:solidFill>
                  <a:srgbClr val="FF0000"/>
                </a:solidFill>
                <a:latin typeface="Open Sans"/>
                <a:ea typeface="Open Sans"/>
                <a:cs typeface="Open Sans"/>
                <a:sym typeface="Open Sans"/>
              </a:rPr>
              <a:t>adult patients w/total hip replacements </a:t>
            </a:r>
            <a:r>
              <a:rPr lang="en-US" sz="2200">
                <a:latin typeface="Open Sans"/>
                <a:ea typeface="Open Sans"/>
                <a:cs typeface="Open Sans"/>
                <a:sym typeface="Open Sans"/>
              </a:rPr>
              <a:t>(P), what is the effect of </a:t>
            </a:r>
            <a:r>
              <a:rPr lang="en-US" sz="2200" u="sng">
                <a:solidFill>
                  <a:srgbClr val="FF0000"/>
                </a:solidFill>
                <a:latin typeface="Open Sans"/>
                <a:ea typeface="Open Sans"/>
                <a:cs typeface="Open Sans"/>
                <a:sym typeface="Open Sans"/>
              </a:rPr>
              <a:t>PCA pain Medication </a:t>
            </a:r>
            <a:r>
              <a:rPr lang="en-US" sz="2200">
                <a:latin typeface="Open Sans"/>
                <a:ea typeface="Open Sans"/>
                <a:cs typeface="Open Sans"/>
                <a:sym typeface="Open Sans"/>
              </a:rPr>
              <a:t>(I) on </a:t>
            </a:r>
            <a:r>
              <a:rPr lang="en-US" sz="2200" u="sng">
                <a:solidFill>
                  <a:srgbClr val="FF0000"/>
                </a:solidFill>
                <a:latin typeface="Open Sans"/>
                <a:ea typeface="Open Sans"/>
                <a:cs typeface="Open Sans"/>
                <a:sym typeface="Open Sans"/>
              </a:rPr>
              <a:t>postoperative pain</a:t>
            </a:r>
            <a:r>
              <a:rPr lang="en-US" sz="2200">
                <a:latin typeface="Open Sans"/>
                <a:ea typeface="Open Sans"/>
                <a:cs typeface="Open Sans"/>
                <a:sym typeface="Open Sans"/>
              </a:rPr>
              <a:t>(O) compared with </a:t>
            </a:r>
            <a:r>
              <a:rPr lang="en-US" sz="2200" u="sng">
                <a:solidFill>
                  <a:srgbClr val="FF0000"/>
                </a:solidFill>
                <a:latin typeface="Open Sans"/>
                <a:ea typeface="Open Sans"/>
                <a:cs typeface="Open Sans"/>
                <a:sym typeface="Open Sans"/>
              </a:rPr>
              <a:t>prn IM pain Medication</a:t>
            </a:r>
            <a:r>
              <a:rPr lang="en-US" sz="2200">
                <a:latin typeface="Open Sans"/>
                <a:ea typeface="Open Sans"/>
                <a:cs typeface="Open Sans"/>
                <a:sym typeface="Open Sans"/>
              </a:rPr>
              <a:t>(C)?</a:t>
            </a:r>
            <a:endParaRPr sz="2300">
              <a:latin typeface="Open Sans"/>
              <a:ea typeface="Open Sans"/>
              <a:cs typeface="Open Sans"/>
              <a:sym typeface="Open Sans"/>
            </a:endParaRPr>
          </a:p>
          <a:p>
            <a:pPr indent="-374650" lvl="0" marL="457200" rtl="0" algn="l">
              <a:lnSpc>
                <a:spcPct val="90000"/>
              </a:lnSpc>
              <a:spcBef>
                <a:spcPts val="1000"/>
              </a:spcBef>
              <a:spcAft>
                <a:spcPts val="0"/>
              </a:spcAft>
              <a:buSzPts val="2300"/>
              <a:buChar char="●"/>
            </a:pPr>
            <a:r>
              <a:rPr b="1" lang="en-US" sz="2200">
                <a:solidFill>
                  <a:schemeClr val="dk1"/>
                </a:solidFill>
                <a:latin typeface="Open Sans"/>
                <a:ea typeface="Open Sans"/>
                <a:cs typeface="Open Sans"/>
                <a:sym typeface="Open Sans"/>
              </a:rPr>
              <a:t>Prevention:</a:t>
            </a:r>
            <a:r>
              <a:rPr lang="en-US" sz="2200">
                <a:solidFill>
                  <a:schemeClr val="dk1"/>
                </a:solidFill>
                <a:latin typeface="Open Sans"/>
                <a:ea typeface="Open Sans"/>
                <a:cs typeface="Open Sans"/>
                <a:sym typeface="Open Sans"/>
              </a:rPr>
              <a:t> </a:t>
            </a:r>
            <a:r>
              <a:rPr lang="en-US" sz="2200">
                <a:latin typeface="Open Sans"/>
                <a:ea typeface="Open Sans"/>
                <a:cs typeface="Open Sans"/>
                <a:sym typeface="Open Sans"/>
              </a:rPr>
              <a:t>For </a:t>
            </a:r>
            <a:r>
              <a:rPr lang="en-US" sz="2200" u="sng">
                <a:solidFill>
                  <a:srgbClr val="FF0000"/>
                </a:solidFill>
                <a:latin typeface="Open Sans"/>
                <a:ea typeface="Open Sans"/>
                <a:cs typeface="Open Sans"/>
                <a:sym typeface="Open Sans"/>
              </a:rPr>
              <a:t>women under the age of 60</a:t>
            </a:r>
            <a:r>
              <a:rPr lang="en-US" sz="2200">
                <a:latin typeface="Open Sans"/>
                <a:ea typeface="Open Sans"/>
                <a:cs typeface="Open Sans"/>
                <a:sym typeface="Open Sans"/>
              </a:rPr>
              <a:t> (P) does the use of </a:t>
            </a:r>
            <a:r>
              <a:rPr lang="en-US" sz="2200" u="sng">
                <a:solidFill>
                  <a:srgbClr val="FF0000"/>
                </a:solidFill>
                <a:latin typeface="Open Sans"/>
                <a:ea typeface="Open Sans"/>
                <a:cs typeface="Open Sans"/>
                <a:sym typeface="Open Sans"/>
              </a:rPr>
              <a:t>low-dose aspirin</a:t>
            </a:r>
            <a:r>
              <a:rPr lang="en-US" sz="2200">
                <a:latin typeface="Open Sans"/>
                <a:ea typeface="Open Sans"/>
                <a:cs typeface="Open Sans"/>
                <a:sym typeface="Open Sans"/>
              </a:rPr>
              <a:t> (I) reduce the future risk of </a:t>
            </a:r>
            <a:r>
              <a:rPr lang="en-US" sz="2200" u="sng">
                <a:solidFill>
                  <a:srgbClr val="FF0000"/>
                </a:solidFill>
                <a:latin typeface="Open Sans"/>
                <a:ea typeface="Open Sans"/>
                <a:cs typeface="Open Sans"/>
                <a:sym typeface="Open Sans"/>
              </a:rPr>
              <a:t>stroke</a:t>
            </a:r>
            <a:r>
              <a:rPr lang="en-US" sz="2200">
                <a:latin typeface="Open Sans"/>
                <a:ea typeface="Open Sans"/>
                <a:cs typeface="Open Sans"/>
                <a:sym typeface="Open Sans"/>
              </a:rPr>
              <a:t> (O) compared with </a:t>
            </a:r>
            <a:r>
              <a:rPr lang="en-US" sz="2200" u="sng">
                <a:solidFill>
                  <a:srgbClr val="FF0000"/>
                </a:solidFill>
                <a:latin typeface="Open Sans"/>
                <a:ea typeface="Open Sans"/>
                <a:cs typeface="Open Sans"/>
                <a:sym typeface="Open Sans"/>
              </a:rPr>
              <a:t>none</a:t>
            </a:r>
            <a:r>
              <a:rPr lang="en-US" sz="2200">
                <a:latin typeface="Open Sans"/>
                <a:ea typeface="Open Sans"/>
                <a:cs typeface="Open Sans"/>
                <a:sym typeface="Open Sans"/>
              </a:rPr>
              <a:t> (C)? </a:t>
            </a:r>
            <a:endParaRPr sz="2300">
              <a:latin typeface="Open Sans"/>
              <a:ea typeface="Open Sans"/>
              <a:cs typeface="Open Sans"/>
              <a:sym typeface="Open Sans"/>
            </a:endParaRPr>
          </a:p>
          <a:p>
            <a:pPr indent="-374650" lvl="0" marL="457200" rtl="0" algn="l">
              <a:lnSpc>
                <a:spcPct val="90000"/>
              </a:lnSpc>
              <a:spcBef>
                <a:spcPts val="1000"/>
              </a:spcBef>
              <a:spcAft>
                <a:spcPts val="0"/>
              </a:spcAft>
              <a:buSzPts val="2300"/>
              <a:buChar char="●"/>
            </a:pPr>
            <a:r>
              <a:rPr b="1" lang="en-US" sz="2200">
                <a:solidFill>
                  <a:schemeClr val="dk1"/>
                </a:solidFill>
                <a:latin typeface="Open Sans"/>
                <a:ea typeface="Open Sans"/>
                <a:cs typeface="Open Sans"/>
                <a:sym typeface="Open Sans"/>
              </a:rPr>
              <a:t>For etiology/harm:</a:t>
            </a:r>
            <a:r>
              <a:rPr lang="en-US" sz="2200">
                <a:solidFill>
                  <a:schemeClr val="dk1"/>
                </a:solidFill>
                <a:latin typeface="Open Sans"/>
                <a:ea typeface="Open Sans"/>
                <a:cs typeface="Open Sans"/>
                <a:sym typeface="Open Sans"/>
              </a:rPr>
              <a:t> </a:t>
            </a:r>
            <a:r>
              <a:rPr lang="en-US" sz="2200">
                <a:latin typeface="Open Sans"/>
                <a:ea typeface="Open Sans"/>
                <a:cs typeface="Open Sans"/>
                <a:sym typeface="Open Sans"/>
              </a:rPr>
              <a:t>Are </a:t>
            </a:r>
            <a:r>
              <a:rPr lang="en-US" sz="2200" u="sng">
                <a:solidFill>
                  <a:srgbClr val="FF0000"/>
                </a:solidFill>
                <a:latin typeface="Open Sans"/>
                <a:ea typeface="Open Sans"/>
                <a:cs typeface="Open Sans"/>
                <a:sym typeface="Open Sans"/>
              </a:rPr>
              <a:t>adult males</a:t>
            </a:r>
            <a:r>
              <a:rPr lang="en-US" sz="2200">
                <a:latin typeface="Open Sans"/>
                <a:ea typeface="Open Sans"/>
                <a:cs typeface="Open Sans"/>
                <a:sym typeface="Open Sans"/>
              </a:rPr>
              <a:t> (P) who have a </a:t>
            </a:r>
            <a:r>
              <a:rPr lang="en-US" sz="2200" u="sng">
                <a:solidFill>
                  <a:srgbClr val="FF0000"/>
                </a:solidFill>
                <a:latin typeface="Open Sans"/>
                <a:ea typeface="Open Sans"/>
                <a:cs typeface="Open Sans"/>
                <a:sym typeface="Open Sans"/>
              </a:rPr>
              <a:t>vasectomy</a:t>
            </a:r>
            <a:r>
              <a:rPr lang="en-US" sz="2200">
                <a:latin typeface="Open Sans"/>
                <a:ea typeface="Open Sans"/>
                <a:cs typeface="Open Sans"/>
                <a:sym typeface="Open Sans"/>
              </a:rPr>
              <a:t> (I) at an </a:t>
            </a:r>
            <a:r>
              <a:rPr lang="en-US" sz="2200" u="sng">
                <a:solidFill>
                  <a:srgbClr val="FF0000"/>
                </a:solidFill>
                <a:latin typeface="Open Sans"/>
                <a:ea typeface="Open Sans"/>
                <a:cs typeface="Open Sans"/>
                <a:sym typeface="Open Sans"/>
              </a:rPr>
              <a:t>increased</a:t>
            </a:r>
            <a:r>
              <a:rPr lang="en-US" sz="2200">
                <a:latin typeface="Open Sans"/>
                <a:ea typeface="Open Sans"/>
                <a:cs typeface="Open Sans"/>
                <a:sym typeface="Open Sans"/>
              </a:rPr>
              <a:t> (Increased/decreased) risk for/of</a:t>
            </a:r>
            <a:r>
              <a:rPr lang="en-US" sz="2200" u="sng">
                <a:solidFill>
                  <a:srgbClr val="FF0000"/>
                </a:solidFill>
                <a:latin typeface="Open Sans"/>
                <a:ea typeface="Open Sans"/>
                <a:cs typeface="Open Sans"/>
                <a:sym typeface="Open Sans"/>
              </a:rPr>
              <a:t> testicular cancer</a:t>
            </a:r>
            <a:r>
              <a:rPr lang="en-US" sz="2200">
                <a:latin typeface="Open Sans"/>
                <a:ea typeface="Open Sans"/>
                <a:cs typeface="Open Sans"/>
                <a:sym typeface="Open Sans"/>
              </a:rPr>
              <a:t> (O) compared with </a:t>
            </a:r>
            <a:r>
              <a:rPr lang="en-US" sz="2200" u="sng">
                <a:solidFill>
                  <a:srgbClr val="FF0000"/>
                </a:solidFill>
                <a:latin typeface="Open Sans"/>
                <a:ea typeface="Open Sans"/>
                <a:cs typeface="Open Sans"/>
                <a:sym typeface="Open Sans"/>
              </a:rPr>
              <a:t>adult males </a:t>
            </a:r>
            <a:r>
              <a:rPr lang="en-US" sz="2200">
                <a:latin typeface="Open Sans"/>
                <a:ea typeface="Open Sans"/>
                <a:cs typeface="Open Sans"/>
                <a:sym typeface="Open Sans"/>
              </a:rPr>
              <a:t>(P) with/without </a:t>
            </a:r>
            <a:r>
              <a:rPr lang="en-US" sz="2200" u="sng">
                <a:solidFill>
                  <a:srgbClr val="FF0000"/>
                </a:solidFill>
                <a:latin typeface="Open Sans"/>
                <a:ea typeface="Open Sans"/>
                <a:cs typeface="Open Sans"/>
                <a:sym typeface="Open Sans"/>
              </a:rPr>
              <a:t>no vasectomy</a:t>
            </a:r>
            <a:r>
              <a:rPr lang="en-US" sz="2200">
                <a:latin typeface="Open Sans"/>
                <a:ea typeface="Open Sans"/>
                <a:cs typeface="Open Sans"/>
                <a:sym typeface="Open Sans"/>
              </a:rPr>
              <a:t> (C)? </a:t>
            </a:r>
            <a:endParaRPr sz="2300">
              <a:latin typeface="Open Sans"/>
              <a:ea typeface="Open Sans"/>
              <a:cs typeface="Open Sans"/>
              <a:sym typeface="Open Sans"/>
            </a:endParaRPr>
          </a:p>
          <a:p>
            <a:pPr indent="-374650" lvl="0" marL="457200" rtl="0" algn="l">
              <a:lnSpc>
                <a:spcPct val="90000"/>
              </a:lnSpc>
              <a:spcBef>
                <a:spcPts val="1000"/>
              </a:spcBef>
              <a:spcAft>
                <a:spcPts val="0"/>
              </a:spcAft>
              <a:buSzPts val="2300"/>
              <a:buChar char="●"/>
            </a:pPr>
            <a:r>
              <a:rPr b="1" lang="en-US" sz="2200">
                <a:solidFill>
                  <a:schemeClr val="dk1"/>
                </a:solidFill>
                <a:latin typeface="Open Sans"/>
                <a:ea typeface="Open Sans"/>
                <a:cs typeface="Open Sans"/>
                <a:sym typeface="Open Sans"/>
              </a:rPr>
              <a:t>Diagnosis or diagnostic test: </a:t>
            </a:r>
            <a:r>
              <a:rPr lang="en-US" sz="2200">
                <a:latin typeface="Open Sans"/>
                <a:ea typeface="Open Sans"/>
                <a:cs typeface="Open Sans"/>
                <a:sym typeface="Open Sans"/>
              </a:rPr>
              <a:t>Are (is) </a:t>
            </a:r>
            <a:r>
              <a:rPr lang="en-US" sz="2200" u="sng">
                <a:solidFill>
                  <a:srgbClr val="FF0000"/>
                </a:solidFill>
                <a:latin typeface="Open Sans"/>
                <a:ea typeface="Open Sans"/>
                <a:cs typeface="Open Sans"/>
                <a:sym typeface="Open Sans"/>
              </a:rPr>
              <a:t>mammogram</a:t>
            </a:r>
            <a:r>
              <a:rPr lang="en-US" sz="2200">
                <a:latin typeface="Open Sans"/>
                <a:ea typeface="Open Sans"/>
                <a:cs typeface="Open Sans"/>
                <a:sym typeface="Open Sans"/>
              </a:rPr>
              <a:t>(I) more accurate in diagnosing </a:t>
            </a:r>
            <a:r>
              <a:rPr lang="en-US" sz="2200" u="sng">
                <a:solidFill>
                  <a:srgbClr val="FF0000"/>
                </a:solidFill>
                <a:latin typeface="Open Sans"/>
                <a:ea typeface="Open Sans"/>
                <a:cs typeface="Open Sans"/>
                <a:sym typeface="Open Sans"/>
              </a:rPr>
              <a:t>breast cancer</a:t>
            </a:r>
            <a:r>
              <a:rPr lang="en-US" sz="2200">
                <a:latin typeface="Open Sans"/>
                <a:ea typeface="Open Sans"/>
                <a:cs typeface="Open Sans"/>
                <a:sym typeface="Open Sans"/>
              </a:rPr>
              <a:t> (P) compared with </a:t>
            </a:r>
            <a:r>
              <a:rPr lang="en-US" sz="2200" u="sng">
                <a:solidFill>
                  <a:srgbClr val="FF0000"/>
                </a:solidFill>
                <a:latin typeface="Open Sans"/>
                <a:ea typeface="Open Sans"/>
                <a:cs typeface="Open Sans"/>
                <a:sym typeface="Open Sans"/>
              </a:rPr>
              <a:t>clinical breast exam</a:t>
            </a:r>
            <a:r>
              <a:rPr lang="en-US" sz="2200">
                <a:latin typeface="Open Sans"/>
                <a:ea typeface="Open Sans"/>
                <a:cs typeface="Open Sans"/>
                <a:sym typeface="Open Sans"/>
              </a:rPr>
              <a:t> (C) for </a:t>
            </a:r>
            <a:r>
              <a:rPr lang="en-US" sz="2200" u="sng">
                <a:solidFill>
                  <a:srgbClr val="FF0000"/>
                </a:solidFill>
                <a:latin typeface="Open Sans"/>
                <a:ea typeface="Open Sans"/>
                <a:cs typeface="Open Sans"/>
                <a:sym typeface="Open Sans"/>
              </a:rPr>
              <a:t>earlier diagnosis of breast cancer</a:t>
            </a:r>
            <a:r>
              <a:rPr lang="en-US" sz="2200">
                <a:latin typeface="Open Sans"/>
                <a:ea typeface="Open Sans"/>
                <a:cs typeface="Open Sans"/>
                <a:sym typeface="Open Sans"/>
              </a:rPr>
              <a:t> (O)? </a:t>
            </a:r>
            <a:endParaRPr sz="2300">
              <a:latin typeface="Open Sans"/>
              <a:ea typeface="Open Sans"/>
              <a:cs typeface="Open Sans"/>
              <a:sym typeface="Open Sans"/>
            </a:endParaRPr>
          </a:p>
          <a:p>
            <a:pPr indent="-374650" lvl="0" marL="457200" rtl="0" algn="l">
              <a:lnSpc>
                <a:spcPct val="90000"/>
              </a:lnSpc>
              <a:spcBef>
                <a:spcPts val="1000"/>
              </a:spcBef>
              <a:spcAft>
                <a:spcPts val="0"/>
              </a:spcAft>
              <a:buSzPts val="2300"/>
              <a:buChar char="●"/>
            </a:pPr>
            <a:r>
              <a:rPr b="1" lang="en-US" sz="2200">
                <a:solidFill>
                  <a:schemeClr val="dk1"/>
                </a:solidFill>
                <a:latin typeface="Open Sans"/>
                <a:ea typeface="Open Sans"/>
                <a:cs typeface="Open Sans"/>
                <a:sym typeface="Open Sans"/>
              </a:rPr>
              <a:t>Prognosis</a:t>
            </a:r>
            <a:r>
              <a:rPr lang="en-US" sz="2200">
                <a:solidFill>
                  <a:schemeClr val="dk1"/>
                </a:solidFill>
                <a:latin typeface="Open Sans"/>
                <a:ea typeface="Open Sans"/>
                <a:cs typeface="Open Sans"/>
                <a:sym typeface="Open Sans"/>
              </a:rPr>
              <a:t>: </a:t>
            </a:r>
            <a:r>
              <a:rPr lang="en-US" sz="2200">
                <a:latin typeface="Open Sans"/>
                <a:ea typeface="Open Sans"/>
                <a:cs typeface="Open Sans"/>
                <a:sym typeface="Open Sans"/>
              </a:rPr>
              <a:t>Does </a:t>
            </a:r>
            <a:r>
              <a:rPr lang="en-US" sz="2200" u="sng">
                <a:solidFill>
                  <a:srgbClr val="FF0000"/>
                </a:solidFill>
                <a:latin typeface="Open Sans"/>
                <a:ea typeface="Open Sans"/>
                <a:cs typeface="Open Sans"/>
                <a:sym typeface="Open Sans"/>
              </a:rPr>
              <a:t>smoking education</a:t>
            </a:r>
            <a:r>
              <a:rPr lang="en-US" sz="2200">
                <a:latin typeface="Open Sans"/>
                <a:ea typeface="Open Sans"/>
                <a:cs typeface="Open Sans"/>
                <a:sym typeface="Open Sans"/>
              </a:rPr>
              <a:t> (I) influence </a:t>
            </a:r>
            <a:r>
              <a:rPr lang="en-US" sz="2200" u="sng">
                <a:solidFill>
                  <a:srgbClr val="FF0000"/>
                </a:solidFill>
                <a:latin typeface="Open Sans"/>
                <a:ea typeface="Open Sans"/>
                <a:cs typeface="Open Sans"/>
                <a:sym typeface="Open Sans"/>
              </a:rPr>
              <a:t>young people not to smoke</a:t>
            </a:r>
            <a:r>
              <a:rPr lang="en-US" sz="2200">
                <a:latin typeface="Open Sans"/>
                <a:ea typeface="Open Sans"/>
                <a:cs typeface="Open Sans"/>
                <a:sym typeface="Open Sans"/>
              </a:rPr>
              <a:t> (O) in patients who have </a:t>
            </a:r>
            <a:r>
              <a:rPr lang="en-US" sz="2200" u="sng">
                <a:solidFill>
                  <a:srgbClr val="FF0000"/>
                </a:solidFill>
                <a:latin typeface="Open Sans"/>
                <a:ea typeface="Open Sans"/>
                <a:cs typeface="Open Sans"/>
                <a:sym typeface="Open Sans"/>
              </a:rPr>
              <a:t>high risk of smoking</a:t>
            </a:r>
            <a:r>
              <a:rPr lang="en-US" sz="2200">
                <a:latin typeface="Open Sans"/>
                <a:ea typeface="Open Sans"/>
                <a:cs typeface="Open Sans"/>
                <a:sym typeface="Open Sans"/>
              </a:rPr>
              <a:t> (P)? </a:t>
            </a:r>
            <a:endParaRPr sz="2300">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rPr lang="en-US" sz="1400">
                <a:latin typeface="Open Sans"/>
                <a:ea typeface="Open Sans"/>
                <a:cs typeface="Open Sans"/>
                <a:sym typeface="Open Sans"/>
              </a:rPr>
              <a:t>       Melnyk B. &amp; Fineout-Overholt E. (2005).</a:t>
            </a:r>
            <a:r>
              <a:rPr i="1" lang="en-US" sz="1400">
                <a:latin typeface="Open Sans"/>
                <a:ea typeface="Open Sans"/>
                <a:cs typeface="Open Sans"/>
                <a:sym typeface="Open Sans"/>
              </a:rPr>
              <a:t> Evidence-based practice in nursing &amp; healthcare.</a:t>
            </a:r>
            <a:r>
              <a:rPr lang="en-US" sz="1400">
                <a:latin typeface="Open Sans"/>
                <a:ea typeface="Open Sans"/>
                <a:cs typeface="Open Sans"/>
                <a:sym typeface="Open Sans"/>
              </a:rPr>
              <a:t> New York: Lippincott Williams &amp; </a:t>
            </a:r>
            <a:r>
              <a:rPr lang="en-US" sz="1500">
                <a:latin typeface="Open Sans"/>
                <a:ea typeface="Open Sans"/>
                <a:cs typeface="Open Sans"/>
                <a:sym typeface="Open Sans"/>
              </a:rPr>
              <a:t>Wilkins. </a:t>
            </a:r>
            <a:endParaRPr sz="2300">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sz="2300">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sz="2100">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sz="2100">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sz="21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39"/>
          <p:cNvSpPr txBox="1"/>
          <p:nvPr>
            <p:ph type="title"/>
          </p:nvPr>
        </p:nvSpPr>
        <p:spPr>
          <a:xfrm>
            <a:off x="0" y="39807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1" name="Google Shape;81;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1680"/>
              <a:buChar char="●"/>
            </a:pPr>
            <a:r>
              <a:rPr lang="en-US" sz="2100">
                <a:solidFill>
                  <a:srgbClr val="000000"/>
                </a:solidFill>
                <a:latin typeface="Open Sans"/>
                <a:ea typeface="Open Sans"/>
                <a:cs typeface="Open Sans"/>
                <a:sym typeface="Open Sans"/>
              </a:rPr>
              <a:t>Evidence and Evidence-based Practice background</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Definitions</a:t>
            </a:r>
            <a:endParaRPr>
              <a:solidFill>
                <a:srgbClr val="000000"/>
              </a:solidFill>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5 step EBP process</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Export, save, email citations</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Advanced search</a:t>
            </a:r>
            <a:endParaRPr sz="2100">
              <a:solidFill>
                <a:srgbClr val="000000"/>
              </a:solidFill>
              <a:latin typeface="Open Sans"/>
              <a:ea typeface="Open Sans"/>
              <a:cs typeface="Open Sans"/>
              <a:sym typeface="Open Sans"/>
            </a:endParaRPr>
          </a:p>
          <a:p>
            <a:pPr indent="-342900" lvl="0" marL="342900" rtl="0" algn="l">
              <a:lnSpc>
                <a:spcPct val="100000"/>
              </a:lnSpc>
              <a:spcBef>
                <a:spcPts val="0"/>
              </a:spcBef>
              <a:spcAft>
                <a:spcPts val="0"/>
              </a:spcAft>
              <a:buClr>
                <a:srgbClr val="000000"/>
              </a:buClr>
              <a:buSzPts val="1680"/>
              <a:buChar char="●"/>
            </a:pPr>
            <a:r>
              <a:rPr lang="en-US" sz="2100">
                <a:solidFill>
                  <a:srgbClr val="000000"/>
                </a:solidFill>
                <a:latin typeface="Open Sans"/>
                <a:ea typeface="Open Sans"/>
                <a:cs typeface="Open Sans"/>
                <a:sym typeface="Open Sans"/>
              </a:rPr>
              <a:t>Hinari Resources</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Cochrane Library</a:t>
            </a:r>
            <a:endParaRPr>
              <a:solidFill>
                <a:srgbClr val="000000"/>
              </a:solidFill>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Johanna Briggs Institute…… Database</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Essential Evidence Plus</a:t>
            </a:r>
            <a:endParaRPr sz="2100">
              <a:solidFill>
                <a:srgbClr val="000000"/>
              </a:solidFill>
              <a:latin typeface="Open Sans"/>
              <a:ea typeface="Open Sans"/>
              <a:cs typeface="Open Sans"/>
              <a:sym typeface="Open Sans"/>
            </a:endParaRPr>
          </a:p>
          <a:p>
            <a:pPr indent="-342900" lvl="0" marL="342900" rtl="0" algn="l">
              <a:lnSpc>
                <a:spcPct val="100000"/>
              </a:lnSpc>
              <a:spcBef>
                <a:spcPts val="0"/>
              </a:spcBef>
              <a:spcAft>
                <a:spcPts val="0"/>
              </a:spcAft>
              <a:buClr>
                <a:srgbClr val="000000"/>
              </a:buClr>
              <a:buSzPts val="1680"/>
              <a:buChar char="●"/>
            </a:pPr>
            <a:r>
              <a:rPr lang="en-US" sz="2100">
                <a:solidFill>
                  <a:srgbClr val="000000"/>
                </a:solidFill>
                <a:latin typeface="Open Sans"/>
                <a:ea typeface="Open Sans"/>
                <a:cs typeface="Open Sans"/>
                <a:sym typeface="Open Sans"/>
              </a:rPr>
              <a:t>PubMed</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Clinical Queries</a:t>
            </a:r>
            <a:endParaRPr sz="2100">
              <a:solidFill>
                <a:srgbClr val="000000"/>
              </a:solidFill>
              <a:latin typeface="Open Sans"/>
              <a:ea typeface="Open Sans"/>
              <a:cs typeface="Open Sans"/>
              <a:sym typeface="Open Sans"/>
            </a:endParaRPr>
          </a:p>
          <a:p>
            <a:pPr indent="-342900" lvl="1" marL="800100" rtl="0" algn="l">
              <a:lnSpc>
                <a:spcPct val="100000"/>
              </a:lnSpc>
              <a:spcBef>
                <a:spcPts val="0"/>
              </a:spcBef>
              <a:spcAft>
                <a:spcPts val="0"/>
              </a:spcAft>
              <a:buClr>
                <a:srgbClr val="000000"/>
              </a:buClr>
              <a:buSzPts val="1400"/>
              <a:buChar char="○"/>
            </a:pPr>
            <a:r>
              <a:rPr lang="en-US" sz="2100">
                <a:solidFill>
                  <a:srgbClr val="000000"/>
                </a:solidFill>
                <a:latin typeface="Open Sans"/>
                <a:ea typeface="Open Sans"/>
                <a:cs typeface="Open Sans"/>
                <a:sym typeface="Open Sans"/>
              </a:rPr>
              <a:t>Filters</a:t>
            </a:r>
            <a:endParaRPr>
              <a:solidFill>
                <a:srgbClr val="000000"/>
              </a:solidFill>
            </a:endParaRPr>
          </a:p>
          <a:p>
            <a:pPr indent="-342900" lvl="0" marL="342900" rtl="0" algn="l">
              <a:lnSpc>
                <a:spcPct val="100000"/>
              </a:lnSpc>
              <a:spcBef>
                <a:spcPts val="0"/>
              </a:spcBef>
              <a:spcAft>
                <a:spcPts val="0"/>
              </a:spcAft>
              <a:buClr>
                <a:srgbClr val="000000"/>
              </a:buClr>
              <a:buSzPts val="1680"/>
              <a:buChar char="●"/>
            </a:pPr>
            <a:r>
              <a:rPr lang="en-US" sz="2100">
                <a:solidFill>
                  <a:srgbClr val="000000"/>
                </a:solidFill>
                <a:latin typeface="Open Sans"/>
                <a:ea typeface="Open Sans"/>
                <a:cs typeface="Open Sans"/>
                <a:sym typeface="Open Sans"/>
              </a:rPr>
              <a:t>Internet Resources	</a:t>
            </a:r>
            <a:endParaRPr>
              <a:solidFill>
                <a:srgbClr val="000000"/>
              </a:solidFill>
            </a:endParaRPr>
          </a:p>
          <a:p>
            <a:pPr indent="-342900" lvl="0" marL="342900" rtl="0" algn="l">
              <a:lnSpc>
                <a:spcPct val="100000"/>
              </a:lnSpc>
              <a:spcBef>
                <a:spcPts val="0"/>
              </a:spcBef>
              <a:spcAft>
                <a:spcPts val="0"/>
              </a:spcAft>
              <a:buClr>
                <a:srgbClr val="000000"/>
              </a:buClr>
              <a:buSzPts val="1680"/>
              <a:buChar char="●"/>
            </a:pPr>
            <a:r>
              <a:rPr lang="en-US" sz="2100">
                <a:solidFill>
                  <a:srgbClr val="000000"/>
                </a:solidFill>
                <a:latin typeface="Open Sans"/>
                <a:ea typeface="Open Sans"/>
                <a:cs typeface="Open Sans"/>
                <a:sym typeface="Open Sans"/>
              </a:rPr>
              <a:t>Summary</a:t>
            </a:r>
            <a:endParaRPr sz="2100">
              <a:solidFill>
                <a:srgbClr val="000000"/>
              </a:solidFill>
              <a:latin typeface="Open Sans"/>
              <a:ea typeface="Open Sans"/>
              <a:cs typeface="Open Sans"/>
              <a:sym typeface="Open Sans"/>
            </a:endParaRPr>
          </a:p>
        </p:txBody>
      </p:sp>
      <p:sp>
        <p:nvSpPr>
          <p:cNvPr id="82" name="Google Shape;82;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v1.0 April 2020</a:t>
            </a:r>
            <a:endParaRPr sz="1200"/>
          </a:p>
        </p:txBody>
      </p:sp>
      <p:pic>
        <p:nvPicPr>
          <p:cNvPr id="83" name="Google Shape;83;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4" name="Google Shape;84;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3"/>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Formulate Intervention Questions </a:t>
            </a:r>
            <a:endParaRPr>
              <a:solidFill>
                <a:srgbClr val="FF0000"/>
              </a:solidFill>
              <a:latin typeface="Open Sans"/>
              <a:ea typeface="Open Sans"/>
              <a:cs typeface="Open Sans"/>
              <a:sym typeface="Open Sans"/>
            </a:endParaRPr>
          </a:p>
        </p:txBody>
      </p:sp>
      <p:sp>
        <p:nvSpPr>
          <p:cNvPr id="255" name="Google Shape;255;p23"/>
          <p:cNvSpPr/>
          <p:nvPr/>
        </p:nvSpPr>
        <p:spPr>
          <a:xfrm>
            <a:off x="514814" y="1884557"/>
            <a:ext cx="11162371" cy="43396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Open Sans"/>
                <a:ea typeface="Open Sans"/>
                <a:cs typeface="Open Sans"/>
                <a:sym typeface="Open Sans"/>
              </a:rPr>
              <a:t>For a 54 year old male patient with intermediate grade prostate cancer, is radical prostatectomy more effective compared to radiation treatment in reducing the risk of mortality, impotence, and incontinence?</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800" u="none" cap="none" strike="noStrike">
                <a:solidFill>
                  <a:srgbClr val="FF0000"/>
                </a:solidFill>
                <a:latin typeface="Open Sans"/>
                <a:ea typeface="Open Sans"/>
                <a:cs typeface="Open Sans"/>
                <a:sym typeface="Open Sans"/>
              </a:rPr>
              <a:t>P</a:t>
            </a:r>
            <a:r>
              <a:rPr b="0" i="0" lang="en-US" sz="2800" u="none" cap="none" strike="noStrike">
                <a:solidFill>
                  <a:srgbClr val="000000"/>
                </a:solidFill>
                <a:latin typeface="Open Sans"/>
                <a:ea typeface="Open Sans"/>
                <a:cs typeface="Open Sans"/>
                <a:sym typeface="Open Sans"/>
              </a:rPr>
              <a:t> - 54 years old male with intermediate grade prostate cancer</a:t>
            </a:r>
            <a:endParaRPr/>
          </a:p>
          <a:p>
            <a:pPr indent="0" lvl="0" marL="0" marR="0" rtl="0" algn="l">
              <a:lnSpc>
                <a:spcPct val="100000"/>
              </a:lnSpc>
              <a:spcBef>
                <a:spcPts val="0"/>
              </a:spcBef>
              <a:spcAft>
                <a:spcPts val="0"/>
              </a:spcAft>
              <a:buNone/>
            </a:pPr>
            <a:r>
              <a:rPr b="0" i="0" lang="en-US" sz="2800" u="none" cap="none" strike="noStrike">
                <a:solidFill>
                  <a:srgbClr val="FF0000"/>
                </a:solidFill>
                <a:latin typeface="Open Sans"/>
                <a:ea typeface="Open Sans"/>
                <a:cs typeface="Open Sans"/>
                <a:sym typeface="Open Sans"/>
              </a:rPr>
              <a:t>I  </a:t>
            </a:r>
            <a:r>
              <a:rPr b="0" i="0" lang="en-US" sz="2800" u="none" cap="none" strike="noStrike">
                <a:solidFill>
                  <a:srgbClr val="000000"/>
                </a:solidFill>
                <a:latin typeface="Open Sans"/>
                <a:ea typeface="Open Sans"/>
                <a:cs typeface="Open Sans"/>
                <a:sym typeface="Open Sans"/>
              </a:rPr>
              <a:t>- radical prostatectomy </a:t>
            </a:r>
            <a:endParaRPr/>
          </a:p>
          <a:p>
            <a:pPr indent="0" lvl="0" marL="0" marR="0" rtl="0" algn="l">
              <a:lnSpc>
                <a:spcPct val="100000"/>
              </a:lnSpc>
              <a:spcBef>
                <a:spcPts val="0"/>
              </a:spcBef>
              <a:spcAft>
                <a:spcPts val="0"/>
              </a:spcAft>
              <a:buNone/>
            </a:pPr>
            <a:r>
              <a:rPr b="0" i="0" lang="en-US" sz="2800" u="none" cap="none" strike="noStrike">
                <a:solidFill>
                  <a:srgbClr val="FF0000"/>
                </a:solidFill>
                <a:latin typeface="Open Sans"/>
                <a:ea typeface="Open Sans"/>
                <a:cs typeface="Open Sans"/>
                <a:sym typeface="Open Sans"/>
              </a:rPr>
              <a:t>C</a:t>
            </a:r>
            <a:r>
              <a:rPr b="0" i="0" lang="en-US" sz="2800" u="none" cap="none" strike="noStrike">
                <a:solidFill>
                  <a:srgbClr val="000000"/>
                </a:solidFill>
                <a:latin typeface="Open Sans"/>
                <a:ea typeface="Open Sans"/>
                <a:cs typeface="Open Sans"/>
                <a:sym typeface="Open Sans"/>
              </a:rPr>
              <a:t> - radiation treatment </a:t>
            </a:r>
            <a:endParaRPr/>
          </a:p>
          <a:p>
            <a:pPr indent="0" lvl="0" marL="0" marR="0" rtl="0" algn="l">
              <a:lnSpc>
                <a:spcPct val="100000"/>
              </a:lnSpc>
              <a:spcBef>
                <a:spcPts val="0"/>
              </a:spcBef>
              <a:spcAft>
                <a:spcPts val="0"/>
              </a:spcAft>
              <a:buNone/>
            </a:pPr>
            <a:r>
              <a:rPr b="0" i="0" lang="en-US" sz="2800" u="none" cap="none" strike="noStrike">
                <a:solidFill>
                  <a:srgbClr val="FF0000"/>
                </a:solidFill>
                <a:latin typeface="Open Sans"/>
                <a:ea typeface="Open Sans"/>
                <a:cs typeface="Open Sans"/>
                <a:sym typeface="Open Sans"/>
              </a:rPr>
              <a:t>O</a:t>
            </a:r>
            <a:r>
              <a:rPr b="0" i="0" lang="en-US" sz="2800" u="none" cap="none" strike="noStrike">
                <a:solidFill>
                  <a:srgbClr val="000000"/>
                </a:solidFill>
                <a:latin typeface="Open Sans"/>
                <a:ea typeface="Open Sans"/>
                <a:cs typeface="Open Sans"/>
                <a:sym typeface="Open Sans"/>
              </a:rPr>
              <a:t> - reduce risk of mortality, impotence, and incontinence</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g87083fd04b_0_0"/>
          <p:cNvSpPr txBox="1"/>
          <p:nvPr>
            <p:ph type="title"/>
          </p:nvPr>
        </p:nvSpPr>
        <p:spPr>
          <a:xfrm>
            <a:off x="0" y="490324"/>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Formulate Etiology or Risk Question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What causes a disease or health condition </a:t>
            </a:r>
            <a:endParaRPr sz="3500">
              <a:solidFill>
                <a:schemeClr val="dk1"/>
              </a:solidFill>
              <a:latin typeface="Open Sans"/>
              <a:ea typeface="Open Sans"/>
              <a:cs typeface="Open Sans"/>
              <a:sym typeface="Open Sans"/>
            </a:endParaRPr>
          </a:p>
        </p:txBody>
      </p:sp>
      <p:sp>
        <p:nvSpPr>
          <p:cNvPr id="262" name="Google Shape;262;g87083fd04b_0_0"/>
          <p:cNvSpPr txBox="1"/>
          <p:nvPr>
            <p:ph idx="1" type="body"/>
          </p:nvPr>
        </p:nvSpPr>
        <p:spPr>
          <a:xfrm>
            <a:off x="468453" y="1723558"/>
            <a:ext cx="10973100" cy="3599400"/>
          </a:xfrm>
          <a:prstGeom prst="rect">
            <a:avLst/>
          </a:prstGeom>
          <a:noFill/>
          <a:ln>
            <a:noFill/>
          </a:ln>
        </p:spPr>
        <p:txBody>
          <a:bodyPr anchorCtr="0" anchor="t" bIns="45700" lIns="91425" spcFirstLastPara="1" rIns="91425" wrap="square" tIns="45700">
            <a:noAutofit/>
          </a:bodyPr>
          <a:lstStyle/>
          <a:p>
            <a:pPr indent="-381000" lvl="0" marL="457200" rtl="0" algn="just">
              <a:lnSpc>
                <a:spcPct val="90000"/>
              </a:lnSpc>
              <a:spcBef>
                <a:spcPts val="1000"/>
              </a:spcBef>
              <a:spcAft>
                <a:spcPts val="0"/>
              </a:spcAft>
              <a:buClr>
                <a:srgbClr val="000000"/>
              </a:buClr>
              <a:buSzPts val="2400"/>
              <a:buChar char="●"/>
            </a:pPr>
            <a:r>
              <a:rPr lang="en-US" sz="2600">
                <a:solidFill>
                  <a:srgbClr val="000000"/>
                </a:solidFill>
                <a:latin typeface="Open Sans"/>
                <a:ea typeface="Open Sans"/>
                <a:cs typeface="Open Sans"/>
                <a:sym typeface="Open Sans"/>
              </a:rPr>
              <a:t>This is the reverse of intervention questions- it deals with harmful outcomes of an activity or exposure (public health issues).</a:t>
            </a:r>
            <a:endParaRPr>
              <a:solidFill>
                <a:srgbClr val="000000"/>
              </a:solidFill>
            </a:endParaRPr>
          </a:p>
          <a:p>
            <a:pPr indent="-381000" lvl="0" marL="457200" rtl="0" algn="just">
              <a:lnSpc>
                <a:spcPct val="90000"/>
              </a:lnSpc>
              <a:spcBef>
                <a:spcPts val="1000"/>
              </a:spcBef>
              <a:spcAft>
                <a:spcPts val="0"/>
              </a:spcAft>
              <a:buSzPts val="2400"/>
              <a:buFont typeface="Arial"/>
              <a:buNone/>
            </a:pPr>
            <a:r>
              <a:rPr lang="en-US" sz="2600">
                <a:solidFill>
                  <a:srgbClr val="000000"/>
                </a:solidFill>
                <a:latin typeface="Open Sans"/>
                <a:ea typeface="Open Sans"/>
                <a:cs typeface="Open Sans"/>
                <a:sym typeface="Open Sans"/>
              </a:rPr>
              <a:t>	S. is a smoker and just found out that she is 3 months pregnant. She quit smoking immediately. But she is worried if her developing baby was harmed and if the baby is at risk for having developmental problems.  She is asking you if smoking during the first trimester can harm her baby? </a:t>
            </a:r>
            <a:endParaRPr>
              <a:solidFill>
                <a:srgbClr val="000000"/>
              </a:solidFill>
            </a:endParaRPr>
          </a:p>
          <a:p>
            <a:pPr indent="-381000" lvl="0" marL="457200" rtl="0" algn="l">
              <a:lnSpc>
                <a:spcPct val="90000"/>
              </a:lnSpc>
              <a:spcBef>
                <a:spcPts val="1000"/>
              </a:spcBef>
              <a:spcAft>
                <a:spcPts val="0"/>
              </a:spcAft>
              <a:buSzPts val="2400"/>
              <a:buFont typeface="Arial"/>
              <a:buNone/>
            </a:pPr>
            <a:r>
              <a:t/>
            </a:r>
            <a:endParaRPr sz="600">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ts val="2400"/>
              <a:buFont typeface="Arial"/>
              <a:buNone/>
            </a:pPr>
            <a:r>
              <a:rPr lang="en-US" sz="2600">
                <a:solidFill>
                  <a:srgbClr val="000000"/>
                </a:solidFill>
                <a:latin typeface="Open Sans"/>
                <a:ea typeface="Open Sans"/>
                <a:cs typeface="Open Sans"/>
                <a:sym typeface="Open Sans"/>
              </a:rPr>
              <a:t> </a:t>
            </a:r>
            <a:r>
              <a:rPr lang="en-US" sz="2600">
                <a:solidFill>
                  <a:srgbClr val="FF0000"/>
                </a:solidFill>
                <a:latin typeface="Open Sans"/>
                <a:ea typeface="Open Sans"/>
                <a:cs typeface="Open Sans"/>
                <a:sym typeface="Open Sans"/>
              </a:rPr>
              <a:t>P</a:t>
            </a:r>
            <a:r>
              <a:rPr lang="en-US" sz="2600">
                <a:solidFill>
                  <a:srgbClr val="000000"/>
                </a:solidFill>
                <a:latin typeface="Open Sans"/>
                <a:ea typeface="Open Sans"/>
                <a:cs typeface="Open Sans"/>
                <a:sym typeface="Open Sans"/>
              </a:rPr>
              <a:t> - babies of mothers who smoke</a:t>
            </a:r>
            <a:endParaRPr>
              <a:solidFill>
                <a:srgbClr val="000000"/>
              </a:solidFill>
            </a:endParaRPr>
          </a:p>
          <a:p>
            <a:pPr indent="0" lvl="0" marL="76200" rtl="0" algn="l">
              <a:lnSpc>
                <a:spcPct val="90000"/>
              </a:lnSpc>
              <a:spcBef>
                <a:spcPts val="1000"/>
              </a:spcBef>
              <a:spcAft>
                <a:spcPts val="0"/>
              </a:spcAft>
              <a:buSzPts val="2400"/>
              <a:buFont typeface="Arial"/>
              <a:buNone/>
            </a:pPr>
            <a:r>
              <a:rPr lang="en-US" sz="2600">
                <a:solidFill>
                  <a:srgbClr val="FF0000"/>
                </a:solidFill>
                <a:latin typeface="Open Sans"/>
                <a:ea typeface="Open Sans"/>
                <a:cs typeface="Open Sans"/>
                <a:sym typeface="Open Sans"/>
              </a:rPr>
              <a:t>I </a:t>
            </a:r>
            <a:r>
              <a:rPr lang="en-US" sz="2600">
                <a:solidFill>
                  <a:srgbClr val="000000"/>
                </a:solidFill>
                <a:latin typeface="Open Sans"/>
                <a:ea typeface="Open Sans"/>
                <a:cs typeface="Open Sans"/>
                <a:sym typeface="Open Sans"/>
              </a:rPr>
              <a:t>- smoking in first trimester</a:t>
            </a:r>
            <a:endParaRPr>
              <a:solidFill>
                <a:srgbClr val="000000"/>
              </a:solidFill>
            </a:endParaRPr>
          </a:p>
          <a:p>
            <a:pPr indent="0" lvl="0" marL="76200" rtl="0" algn="l">
              <a:lnSpc>
                <a:spcPct val="90000"/>
              </a:lnSpc>
              <a:spcBef>
                <a:spcPts val="1000"/>
              </a:spcBef>
              <a:spcAft>
                <a:spcPts val="0"/>
              </a:spcAft>
              <a:buSzPts val="2400"/>
              <a:buFont typeface="Arial"/>
              <a:buNone/>
            </a:pPr>
            <a:r>
              <a:rPr lang="en-US" sz="2600">
                <a:solidFill>
                  <a:srgbClr val="FF0000"/>
                </a:solidFill>
                <a:latin typeface="Open Sans"/>
                <a:ea typeface="Open Sans"/>
                <a:cs typeface="Open Sans"/>
                <a:sym typeface="Open Sans"/>
              </a:rPr>
              <a:t>C</a:t>
            </a:r>
            <a:r>
              <a:rPr lang="en-US" sz="2600">
                <a:solidFill>
                  <a:srgbClr val="000000"/>
                </a:solidFill>
                <a:latin typeface="Open Sans"/>
                <a:ea typeface="Open Sans"/>
                <a:cs typeface="Open Sans"/>
                <a:sym typeface="Open Sans"/>
              </a:rPr>
              <a:t> - nothing</a:t>
            </a:r>
            <a:endParaRPr>
              <a:solidFill>
                <a:srgbClr val="000000"/>
              </a:solidFill>
            </a:endParaRPr>
          </a:p>
          <a:p>
            <a:pPr indent="0" lvl="0" marL="76200" rtl="0" algn="l">
              <a:lnSpc>
                <a:spcPct val="90000"/>
              </a:lnSpc>
              <a:spcBef>
                <a:spcPts val="1000"/>
              </a:spcBef>
              <a:spcAft>
                <a:spcPts val="0"/>
              </a:spcAft>
              <a:buSzPts val="2400"/>
              <a:buFont typeface="Arial"/>
              <a:buNone/>
            </a:pPr>
            <a:r>
              <a:rPr lang="en-US" sz="2600">
                <a:solidFill>
                  <a:srgbClr val="FF0000"/>
                </a:solidFill>
                <a:latin typeface="Open Sans"/>
                <a:ea typeface="Open Sans"/>
                <a:cs typeface="Open Sans"/>
                <a:sym typeface="Open Sans"/>
              </a:rPr>
              <a:t>O</a:t>
            </a:r>
            <a:r>
              <a:rPr lang="en-US" sz="2600">
                <a:solidFill>
                  <a:srgbClr val="000000"/>
                </a:solidFill>
                <a:latin typeface="Open Sans"/>
                <a:ea typeface="Open Sans"/>
                <a:cs typeface="Open Sans"/>
                <a:sym typeface="Open Sans"/>
              </a:rPr>
              <a:t> - increase risk of developmental problems</a:t>
            </a:r>
            <a:endParaRPr>
              <a:solidFill>
                <a:srgbClr val="000000"/>
              </a:solidFill>
            </a:endParaRPr>
          </a:p>
          <a:p>
            <a:pPr indent="0" lvl="0" marL="457200" rtl="0" algn="l">
              <a:lnSpc>
                <a:spcPct val="115000"/>
              </a:lnSpc>
              <a:spcBef>
                <a:spcPts val="0"/>
              </a:spcBef>
              <a:spcAft>
                <a:spcPts val="0"/>
              </a:spcAft>
              <a:buClr>
                <a:schemeClr val="dk1"/>
              </a:buClr>
              <a:buSzPts val="1100"/>
              <a:buFont typeface="Arial"/>
              <a:buNone/>
            </a:pPr>
            <a:r>
              <a:t/>
            </a:r>
            <a:endParaRPr>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ts val="2400"/>
              <a:buNone/>
            </a:pPr>
            <a:r>
              <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13"/>
          <p:cNvSpPr txBox="1"/>
          <p:nvPr>
            <p:ph type="title"/>
          </p:nvPr>
        </p:nvSpPr>
        <p:spPr>
          <a:xfrm>
            <a:off x="0" y="753155"/>
            <a:ext cx="7828156" cy="8155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EBP Step 2: Access the evidence</a:t>
            </a:r>
            <a:endParaRPr sz="3200">
              <a:solidFill>
                <a:srgbClr val="586F7C"/>
              </a:solidFill>
              <a:latin typeface="Open Sans"/>
              <a:ea typeface="Open Sans"/>
              <a:cs typeface="Open Sans"/>
              <a:sym typeface="Open Sans"/>
            </a:endParaRPr>
          </a:p>
        </p:txBody>
      </p:sp>
      <p:sp>
        <p:nvSpPr>
          <p:cNvPr id="269" name="Google Shape;269;p13"/>
          <p:cNvSpPr txBox="1"/>
          <p:nvPr>
            <p:ph idx="1" type="body"/>
          </p:nvPr>
        </p:nvSpPr>
        <p:spPr>
          <a:xfrm>
            <a:off x="391287" y="2880051"/>
            <a:ext cx="10940100" cy="322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200">
                <a:solidFill>
                  <a:srgbClr val="000000"/>
                </a:solidFill>
                <a:latin typeface="Open Sans"/>
                <a:ea typeface="Open Sans"/>
                <a:cs typeface="Open Sans"/>
                <a:sym typeface="Open Sans"/>
              </a:rPr>
              <a:t>Track down the best available evidence – filtered vs. non</a:t>
            </a:r>
            <a:r>
              <a:rPr lang="en-US" sz="3200">
                <a:solidFill>
                  <a:srgbClr val="000000"/>
                </a:solidFill>
                <a:latin typeface="Open Sans"/>
                <a:ea typeface="Open Sans"/>
                <a:cs typeface="Open Sans"/>
                <a:sym typeface="Open Sans"/>
              </a:rPr>
              <a:t>filtered</a:t>
            </a:r>
            <a:br>
              <a:rPr lang="en-US" sz="3200">
                <a:solidFill>
                  <a:srgbClr val="000000"/>
                </a:solidFill>
                <a:latin typeface="Open Sans"/>
                <a:ea typeface="Open Sans"/>
                <a:cs typeface="Open Sans"/>
                <a:sym typeface="Open Sans"/>
              </a:rPr>
            </a:br>
            <a:endParaRPr sz="32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None/>
            </a:pPr>
            <a:r>
              <a:rPr lang="en-US" sz="3200">
                <a:solidFill>
                  <a:srgbClr val="000000"/>
                </a:solidFill>
                <a:latin typeface="Open Sans"/>
                <a:ea typeface="Open Sans"/>
                <a:cs typeface="Open Sans"/>
                <a:sym typeface="Open Sans"/>
              </a:rPr>
              <a:t>Start from the best resource for your question</a:t>
            </a:r>
            <a:br>
              <a:rPr i="1" lang="en-US" sz="3200">
                <a:solidFill>
                  <a:srgbClr val="000000"/>
                </a:solidFill>
                <a:latin typeface="Open Sans"/>
                <a:ea typeface="Open Sans"/>
                <a:cs typeface="Open Sans"/>
                <a:sym typeface="Open Sans"/>
              </a:rPr>
            </a:br>
            <a:endParaRPr i="1" sz="32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None/>
            </a:pPr>
            <a:r>
              <a:rPr lang="en-US" sz="3200">
                <a:solidFill>
                  <a:srgbClr val="000000"/>
                </a:solidFill>
                <a:latin typeface="Open Sans"/>
                <a:ea typeface="Open Sans"/>
                <a:cs typeface="Open Sans"/>
                <a:sym typeface="Open Sans"/>
              </a:rPr>
              <a:t>Develop effective EBP search strategies </a:t>
            </a:r>
            <a:endParaRPr>
              <a:solidFill>
                <a:srgbClr val="000000"/>
              </a:solidFill>
            </a:endParaRPr>
          </a:p>
          <a:p>
            <a:pPr indent="0" lvl="0" marL="457200" rtl="0" algn="l">
              <a:lnSpc>
                <a:spcPct val="90000"/>
              </a:lnSpc>
              <a:spcBef>
                <a:spcPts val="0"/>
              </a:spcBef>
              <a:spcAft>
                <a:spcPts val="0"/>
              </a:spcAft>
              <a:buNone/>
            </a:pPr>
            <a:r>
              <a:t/>
            </a:r>
            <a:endParaRPr sz="3200">
              <a:solidFill>
                <a:srgbClr val="000000"/>
              </a:solidFill>
              <a:latin typeface="Arial"/>
              <a:ea typeface="Arial"/>
              <a:cs typeface="Arial"/>
              <a:sym typeface="Arial"/>
            </a:endParaRPr>
          </a:p>
        </p:txBody>
      </p:sp>
      <p:grpSp>
        <p:nvGrpSpPr>
          <p:cNvPr id="270" name="Google Shape;270;p13"/>
          <p:cNvGrpSpPr/>
          <p:nvPr/>
        </p:nvGrpSpPr>
        <p:grpSpPr>
          <a:xfrm>
            <a:off x="9110208" y="1294993"/>
            <a:ext cx="1628054" cy="1499983"/>
            <a:chOff x="3426348" y="1207503"/>
            <a:chExt cx="1365359" cy="1365359"/>
          </a:xfrm>
        </p:grpSpPr>
        <p:sp>
          <p:nvSpPr>
            <p:cNvPr id="271" name="Google Shape;271;p13"/>
            <p:cNvSpPr/>
            <p:nvPr/>
          </p:nvSpPr>
          <p:spPr>
            <a:xfrm>
              <a:off x="3426348" y="1207503"/>
              <a:ext cx="1365359" cy="1365359"/>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3627447" y="1408602"/>
              <a:ext cx="963161" cy="963161"/>
            </a:xfrm>
            <a:prstGeom prst="rect">
              <a:avLst/>
            </a:prstGeom>
            <a:noFill/>
            <a:ln>
              <a:noFill/>
            </a:ln>
          </p:spPr>
          <p:txBody>
            <a:bodyPr anchorCtr="0" anchor="ctr" bIns="18075" lIns="18075" spcFirstLastPara="1" rIns="18075" wrap="square" tIns="18075">
              <a:noAutofit/>
            </a:bodyPr>
            <a:lstStyle/>
            <a:p>
              <a:pPr indent="0" lvl="0" marL="0" marR="0" rtl="0" algn="ctr">
                <a:lnSpc>
                  <a:spcPct val="90000"/>
                </a:lnSpc>
                <a:spcBef>
                  <a:spcPts val="0"/>
                </a:spcBef>
                <a:spcAft>
                  <a:spcPts val="0"/>
                </a:spcAft>
                <a:buNone/>
              </a:pPr>
              <a:r>
                <a:rPr b="1" i="0" lang="en-US" sz="1425" u="none" cap="none" strike="noStrike">
                  <a:solidFill>
                    <a:schemeClr val="lt1"/>
                  </a:solidFill>
                  <a:latin typeface="Arial"/>
                  <a:ea typeface="Arial"/>
                  <a:cs typeface="Arial"/>
                  <a:sym typeface="Arial"/>
                </a:rPr>
                <a:t>Access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4"/>
          <p:cNvSpPr txBox="1"/>
          <p:nvPr>
            <p:ph type="title"/>
          </p:nvPr>
        </p:nvSpPr>
        <p:spPr>
          <a:xfrm>
            <a:off x="0" y="752901"/>
            <a:ext cx="8162693" cy="6817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EBP Step 3: Appraise (validity, impact)</a:t>
            </a:r>
            <a:br>
              <a:rPr lang="en-US" sz="2160">
                <a:solidFill>
                  <a:srgbClr val="FF0000"/>
                </a:solidFill>
              </a:rPr>
            </a:br>
            <a:endParaRPr sz="2880">
              <a:solidFill>
                <a:srgbClr val="586F7C"/>
              </a:solidFill>
              <a:latin typeface="Open Sans"/>
              <a:ea typeface="Open Sans"/>
              <a:cs typeface="Open Sans"/>
              <a:sym typeface="Open Sans"/>
            </a:endParaRPr>
          </a:p>
        </p:txBody>
      </p:sp>
      <p:sp>
        <p:nvSpPr>
          <p:cNvPr id="279" name="Google Shape;279;p24"/>
          <p:cNvSpPr txBox="1"/>
          <p:nvPr>
            <p:ph idx="1" type="body"/>
          </p:nvPr>
        </p:nvSpPr>
        <p:spPr>
          <a:xfrm>
            <a:off x="167268" y="1994578"/>
            <a:ext cx="11641873" cy="35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2100"/>
              </a:spcBef>
              <a:spcAft>
                <a:spcPts val="0"/>
              </a:spcAft>
              <a:buNone/>
            </a:pPr>
            <a:r>
              <a:rPr lang="en-US" sz="2600">
                <a:solidFill>
                  <a:srgbClr val="000000"/>
                </a:solidFill>
                <a:latin typeface="Open Sans"/>
                <a:ea typeface="Open Sans"/>
                <a:cs typeface="Open Sans"/>
                <a:sym typeface="Open Sans"/>
              </a:rPr>
              <a:t>Does PICO of the study match my PICO question?</a:t>
            </a:r>
            <a:endParaRPr>
              <a:solidFill>
                <a:srgbClr val="000000"/>
              </a:solidFill>
            </a:endParaRPr>
          </a:p>
          <a:p>
            <a:pPr indent="-393700" lvl="0" marL="457200" rtl="0" algn="l">
              <a:lnSpc>
                <a:spcPct val="150000"/>
              </a:lnSpc>
              <a:spcBef>
                <a:spcPts val="2100"/>
              </a:spcBef>
              <a:spcAft>
                <a:spcPts val="0"/>
              </a:spcAft>
              <a:buClr>
                <a:srgbClr val="000000"/>
              </a:buClr>
              <a:buSzPts val="2600"/>
              <a:buFont typeface="Open Sans"/>
              <a:buChar char="●"/>
            </a:pPr>
            <a:r>
              <a:rPr b="1" lang="en-US" sz="2600">
                <a:solidFill>
                  <a:srgbClr val="000000"/>
                </a:solidFill>
                <a:latin typeface="Open Sans"/>
                <a:ea typeface="Open Sans"/>
                <a:cs typeface="Open Sans"/>
                <a:sym typeface="Open Sans"/>
              </a:rPr>
              <a:t>internal</a:t>
            </a:r>
            <a:r>
              <a:rPr lang="en-US" sz="2600">
                <a:solidFill>
                  <a:srgbClr val="000000"/>
                </a:solidFill>
                <a:latin typeface="Open Sans"/>
                <a:ea typeface="Open Sans"/>
                <a:cs typeface="Open Sans"/>
                <a:sym typeface="Open Sans"/>
              </a:rPr>
              <a:t> validity – methods; how well was the study done?  Is it biased? </a:t>
            </a:r>
            <a:endParaRPr>
              <a:solidFill>
                <a:srgbClr val="000000"/>
              </a:solidFill>
            </a:endParaRPr>
          </a:p>
          <a:p>
            <a:pPr indent="-393700" lvl="0" marL="457200" rtl="0" algn="l">
              <a:lnSpc>
                <a:spcPct val="150000"/>
              </a:lnSpc>
              <a:spcBef>
                <a:spcPts val="0"/>
              </a:spcBef>
              <a:spcAft>
                <a:spcPts val="0"/>
              </a:spcAft>
              <a:buClr>
                <a:srgbClr val="000000"/>
              </a:buClr>
              <a:buSzPts val="2600"/>
              <a:buFont typeface="Open Sans"/>
              <a:buChar char="●"/>
            </a:pPr>
            <a:r>
              <a:rPr b="1" lang="en-US" sz="2600">
                <a:solidFill>
                  <a:srgbClr val="000000"/>
                </a:solidFill>
                <a:latin typeface="Open Sans"/>
                <a:ea typeface="Open Sans"/>
                <a:cs typeface="Open Sans"/>
                <a:sym typeface="Open Sans"/>
              </a:rPr>
              <a:t>external</a:t>
            </a:r>
            <a:r>
              <a:rPr lang="en-US" sz="2600">
                <a:solidFill>
                  <a:srgbClr val="000000"/>
                </a:solidFill>
                <a:latin typeface="Open Sans"/>
                <a:ea typeface="Open Sans"/>
                <a:cs typeface="Open Sans"/>
                <a:sym typeface="Open Sans"/>
              </a:rPr>
              <a:t> validity - generalizability </a:t>
            </a:r>
            <a:endParaRPr>
              <a:solidFill>
                <a:srgbClr val="000000"/>
              </a:solidFill>
            </a:endParaRPr>
          </a:p>
          <a:p>
            <a:pPr indent="-393700" lvl="0" marL="457200" rtl="0" algn="l">
              <a:lnSpc>
                <a:spcPct val="150000"/>
              </a:lnSpc>
              <a:spcBef>
                <a:spcPts val="0"/>
              </a:spcBef>
              <a:spcAft>
                <a:spcPts val="0"/>
              </a:spcAft>
              <a:buClr>
                <a:srgbClr val="000000"/>
              </a:buClr>
              <a:buSzPts val="2600"/>
              <a:buFont typeface="Open Sans"/>
              <a:buChar char="●"/>
            </a:pPr>
            <a:r>
              <a:rPr b="1" lang="en-US" sz="2600">
                <a:solidFill>
                  <a:srgbClr val="000000"/>
                </a:solidFill>
                <a:latin typeface="Open Sans"/>
                <a:ea typeface="Open Sans"/>
                <a:cs typeface="Open Sans"/>
                <a:sym typeface="Open Sans"/>
              </a:rPr>
              <a:t>impact</a:t>
            </a:r>
            <a:r>
              <a:rPr lang="en-US" sz="2600">
                <a:solidFill>
                  <a:srgbClr val="000000"/>
                </a:solidFill>
                <a:latin typeface="Open Sans"/>
                <a:ea typeface="Open Sans"/>
                <a:cs typeface="Open Sans"/>
                <a:sym typeface="Open Sans"/>
              </a:rPr>
              <a:t> - does it matter to your patient?</a:t>
            </a:r>
            <a:endParaRPr>
              <a:solidFill>
                <a:srgbClr val="000000"/>
              </a:solidFill>
            </a:endParaRPr>
          </a:p>
          <a:p>
            <a:pPr indent="0" lvl="0" marL="0" rtl="0" algn="l">
              <a:lnSpc>
                <a:spcPct val="90000"/>
              </a:lnSpc>
              <a:spcBef>
                <a:spcPts val="1000"/>
              </a:spcBef>
              <a:spcAft>
                <a:spcPts val="0"/>
              </a:spcAft>
              <a:buNone/>
            </a:pPr>
            <a:r>
              <a:t/>
            </a:r>
            <a:endParaRPr sz="2600">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None/>
            </a:pPr>
            <a:r>
              <a:rPr lang="en-US" sz="2200">
                <a:solidFill>
                  <a:srgbClr val="000000"/>
                </a:solidFill>
                <a:latin typeface="Open Sans"/>
                <a:ea typeface="Open Sans"/>
                <a:cs typeface="Open Sans"/>
                <a:sym typeface="Open Sans"/>
              </a:rPr>
              <a:t>See:  Evaluating the Evidence section in the EBM  tutorial </a:t>
            </a:r>
            <a:endParaRPr>
              <a:solidFill>
                <a:srgbClr val="000000"/>
              </a:solidFill>
            </a:endParaRPr>
          </a:p>
          <a:p>
            <a:pPr indent="0" lvl="0" marL="0" rtl="0" algn="l">
              <a:lnSpc>
                <a:spcPct val="90000"/>
              </a:lnSpc>
              <a:spcBef>
                <a:spcPts val="1000"/>
              </a:spcBef>
              <a:spcAft>
                <a:spcPts val="0"/>
              </a:spcAft>
              <a:buNone/>
            </a:pPr>
            <a:r>
              <a:rPr lang="en-US" sz="2200" u="sng">
                <a:solidFill>
                  <a:srgbClr val="000000"/>
                </a:solidFill>
                <a:latin typeface="Open Sans"/>
                <a:ea typeface="Open Sans"/>
                <a:cs typeface="Open Sans"/>
                <a:sym typeface="Open Sans"/>
                <a:hlinkClick r:id="rId3"/>
              </a:rPr>
              <a:t>http://www.hsl.unc.edu/Services/Tutorials/ebm/welcome.htm</a:t>
            </a:r>
            <a:endParaRPr sz="2200">
              <a:solidFill>
                <a:srgbClr val="000000"/>
              </a:solidFill>
              <a:latin typeface="Open Sans"/>
              <a:ea typeface="Open Sans"/>
              <a:cs typeface="Open Sans"/>
              <a:sym typeface="Open Sans"/>
            </a:endParaRPr>
          </a:p>
          <a:p>
            <a:pPr indent="0" lvl="0" marL="457200" rtl="0" algn="l">
              <a:lnSpc>
                <a:spcPct val="90000"/>
              </a:lnSpc>
              <a:spcBef>
                <a:spcPts val="1000"/>
              </a:spcBef>
              <a:spcAft>
                <a:spcPts val="0"/>
              </a:spcAft>
              <a:buNone/>
            </a:pPr>
            <a:r>
              <a:t/>
            </a:r>
            <a:endParaRPr>
              <a:solidFill>
                <a:srgbClr val="000000"/>
              </a:solidFill>
            </a:endParaRPr>
          </a:p>
        </p:txBody>
      </p:sp>
      <p:grpSp>
        <p:nvGrpSpPr>
          <p:cNvPr id="280" name="Google Shape;280;p24"/>
          <p:cNvGrpSpPr/>
          <p:nvPr/>
        </p:nvGrpSpPr>
        <p:grpSpPr>
          <a:xfrm>
            <a:off x="9218690" y="1264022"/>
            <a:ext cx="1475330" cy="1423422"/>
            <a:chOff x="3722457" y="3343667"/>
            <a:chExt cx="1365359" cy="1365359"/>
          </a:xfrm>
        </p:grpSpPr>
        <p:sp>
          <p:nvSpPr>
            <p:cNvPr id="281" name="Google Shape;281;p24"/>
            <p:cNvSpPr/>
            <p:nvPr/>
          </p:nvSpPr>
          <p:spPr>
            <a:xfrm>
              <a:off x="3722457" y="3343667"/>
              <a:ext cx="1365359" cy="1365359"/>
            </a:xfrm>
            <a:prstGeom prst="ellipse">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3872752" y="3559584"/>
              <a:ext cx="965278" cy="965278"/>
            </a:xfrm>
            <a:prstGeom prst="rect">
              <a:avLst/>
            </a:prstGeom>
            <a:noFill/>
            <a:ln>
              <a:noFill/>
            </a:ln>
          </p:spPr>
          <p:txBody>
            <a:bodyPr anchorCtr="0" anchor="ctr" bIns="18075" lIns="18075" spcFirstLastPara="1" rIns="18075" wrap="square" tIns="18075">
              <a:noAutofit/>
            </a:bodyPr>
            <a:lstStyle/>
            <a:p>
              <a:pPr indent="0" lvl="0" marL="0" marR="0" rtl="0" algn="ctr">
                <a:lnSpc>
                  <a:spcPct val="90000"/>
                </a:lnSpc>
                <a:spcBef>
                  <a:spcPts val="0"/>
                </a:spcBef>
                <a:spcAft>
                  <a:spcPts val="0"/>
                </a:spcAft>
                <a:buNone/>
              </a:pPr>
              <a:r>
                <a:rPr b="1" i="0" lang="en-US" sz="1425" u="none" cap="none" strike="noStrike">
                  <a:solidFill>
                    <a:schemeClr val="lt1"/>
                  </a:solidFill>
                  <a:latin typeface="Arial"/>
                  <a:ea typeface="Arial"/>
                  <a:cs typeface="Arial"/>
                  <a:sym typeface="Arial"/>
                </a:rPr>
                <a:t>Appraise</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25"/>
          <p:cNvSpPr txBox="1"/>
          <p:nvPr>
            <p:ph type="title"/>
          </p:nvPr>
        </p:nvSpPr>
        <p:spPr>
          <a:xfrm>
            <a:off x="0" y="215080"/>
            <a:ext cx="8131629"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EBP Step 4: Apply (patient, setting) </a:t>
            </a:r>
            <a:endParaRPr>
              <a:solidFill>
                <a:srgbClr val="586F7C"/>
              </a:solidFill>
              <a:latin typeface="Open Sans"/>
              <a:ea typeface="Open Sans"/>
              <a:cs typeface="Open Sans"/>
              <a:sym typeface="Open Sans"/>
            </a:endParaRPr>
          </a:p>
        </p:txBody>
      </p:sp>
      <p:sp>
        <p:nvSpPr>
          <p:cNvPr id="289" name="Google Shape;289;p25"/>
          <p:cNvSpPr txBox="1"/>
          <p:nvPr/>
        </p:nvSpPr>
        <p:spPr>
          <a:xfrm>
            <a:off x="486936" y="2130399"/>
            <a:ext cx="11218127" cy="46166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Integrate the results with your clinical expertise and </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your patient values</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2600" u="none" cap="none" strike="noStrike">
                <a:latin typeface="Open Sans"/>
                <a:ea typeface="Open Sans"/>
                <a:cs typeface="Open Sans"/>
                <a:sym typeface="Open Sans"/>
              </a:rPr>
              <a:t>Patient</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Is my patient similar enough that the results of the study apply?</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Will the potential benefits outweigh the potential harms of treatment ?</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What does my patient think? What are his cultural beliefs?</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i="0" sz="1000" u="none" cap="none" strike="noStrike">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2600" u="none" cap="none" strike="noStrike">
                <a:latin typeface="Open Sans"/>
                <a:ea typeface="Open Sans"/>
                <a:cs typeface="Open Sans"/>
                <a:sym typeface="Open Sans"/>
              </a:rPr>
              <a:t>Setting</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Is the intervention feasible in my settings?</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i="0" lang="en-US" sz="2600" u="none" cap="none" strike="noStrike">
                <a:latin typeface="Open Sans"/>
                <a:ea typeface="Open Sans"/>
                <a:cs typeface="Open Sans"/>
                <a:sym typeface="Open Sans"/>
              </a:rPr>
              <a:t>What alternatives are available?</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i="0" sz="2400" u="none" cap="none" strike="noStrike">
              <a:latin typeface="Open Sans"/>
              <a:ea typeface="Open Sans"/>
              <a:cs typeface="Open Sans"/>
              <a:sym typeface="Open Sans"/>
            </a:endParaRPr>
          </a:p>
        </p:txBody>
      </p:sp>
      <p:grpSp>
        <p:nvGrpSpPr>
          <p:cNvPr id="290" name="Google Shape;290;p25"/>
          <p:cNvGrpSpPr/>
          <p:nvPr/>
        </p:nvGrpSpPr>
        <p:grpSpPr>
          <a:xfrm>
            <a:off x="8943278" y="1086701"/>
            <a:ext cx="1594624" cy="1420888"/>
            <a:chOff x="739654" y="3159500"/>
            <a:chExt cx="1365359" cy="1365359"/>
          </a:xfrm>
        </p:grpSpPr>
        <p:sp>
          <p:nvSpPr>
            <p:cNvPr id="291" name="Google Shape;291;p25"/>
            <p:cNvSpPr/>
            <p:nvPr/>
          </p:nvSpPr>
          <p:spPr>
            <a:xfrm>
              <a:off x="739654" y="3159500"/>
              <a:ext cx="1365359" cy="1365359"/>
            </a:xfrm>
            <a:prstGeom prst="ellipse">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940753" y="3360600"/>
              <a:ext cx="963161" cy="963159"/>
            </a:xfrm>
            <a:prstGeom prst="rect">
              <a:avLst/>
            </a:prstGeom>
            <a:noFill/>
            <a:ln>
              <a:noFill/>
            </a:ln>
          </p:spPr>
          <p:txBody>
            <a:bodyPr anchorCtr="0" anchor="ctr" bIns="18075" lIns="18075" spcFirstLastPara="1" rIns="18075" wrap="square" tIns="18075">
              <a:noAutofit/>
            </a:bodyPr>
            <a:lstStyle/>
            <a:p>
              <a:pPr indent="0" lvl="0" marL="0" marR="0" rtl="0" algn="ctr">
                <a:lnSpc>
                  <a:spcPct val="90000"/>
                </a:lnSpc>
                <a:spcBef>
                  <a:spcPts val="0"/>
                </a:spcBef>
                <a:spcAft>
                  <a:spcPts val="0"/>
                </a:spcAft>
                <a:buNone/>
              </a:pPr>
              <a:r>
                <a:rPr b="1" i="0" lang="en-US" sz="1425" u="none" cap="none" strike="noStrike">
                  <a:solidFill>
                    <a:schemeClr val="lt1"/>
                  </a:solidFill>
                  <a:latin typeface="Arial"/>
                  <a:ea typeface="Arial"/>
                  <a:cs typeface="Arial"/>
                  <a:sym typeface="Arial"/>
                </a:rPr>
                <a:t>Apply</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15"/>
          <p:cNvSpPr txBox="1"/>
          <p:nvPr>
            <p:ph type="title"/>
          </p:nvPr>
        </p:nvSpPr>
        <p:spPr>
          <a:xfrm>
            <a:off x="0" y="813202"/>
            <a:ext cx="8430322" cy="6679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EBP Step 5: Access (patient, yourself) </a:t>
            </a:r>
            <a:endParaRPr>
              <a:solidFill>
                <a:srgbClr val="586F7C"/>
              </a:solidFill>
              <a:latin typeface="Open Sans"/>
              <a:ea typeface="Open Sans"/>
              <a:cs typeface="Open Sans"/>
              <a:sym typeface="Open Sans"/>
            </a:endParaRPr>
          </a:p>
        </p:txBody>
      </p:sp>
      <p:sp>
        <p:nvSpPr>
          <p:cNvPr id="299" name="Google Shape;299;p15"/>
          <p:cNvSpPr txBox="1"/>
          <p:nvPr/>
        </p:nvSpPr>
        <p:spPr>
          <a:xfrm>
            <a:off x="1186976" y="1939601"/>
            <a:ext cx="7924200" cy="3936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0" lang="en-US" sz="2600" u="none" cap="none" strike="noStrike">
                <a:solidFill>
                  <a:srgbClr val="000000"/>
                </a:solidFill>
                <a:latin typeface="Open Sans"/>
                <a:ea typeface="Open Sans"/>
                <a:cs typeface="Open Sans"/>
                <a:sym typeface="Open Sans"/>
              </a:rPr>
              <a:t>Evaluate the effectiveness of the process:</a:t>
            </a:r>
            <a:endParaRPr>
              <a:latin typeface="Open Sans"/>
              <a:ea typeface="Open Sans"/>
              <a:cs typeface="Open Sans"/>
              <a:sym typeface="Open Sans"/>
            </a:endParaRPr>
          </a:p>
          <a:p>
            <a:pPr indent="0" lvl="0" marL="0" marR="0" rtl="0" algn="l">
              <a:lnSpc>
                <a:spcPct val="150000"/>
              </a:lnSpc>
              <a:spcBef>
                <a:spcPts val="0"/>
              </a:spcBef>
              <a:spcAft>
                <a:spcPts val="0"/>
              </a:spcAft>
              <a:buNone/>
            </a:pPr>
            <a:r>
              <a:t/>
            </a:r>
            <a:endParaRPr i="0" sz="10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Am I asking questions?</a:t>
            </a:r>
            <a:endParaRPr>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Am I writing down my information needs?</a:t>
            </a:r>
            <a:endParaRPr>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How is my searching going? Am I becoming more efficient?</a:t>
            </a:r>
            <a:endParaRPr>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What is my success rate in the EBP steps?</a:t>
            </a:r>
            <a:endParaRPr>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Am I periodically syncing (checking) my skills and knowledge with new developments?</a:t>
            </a:r>
            <a:endParaRPr>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Teach others EBP skills </a:t>
            </a:r>
            <a:endParaRPr>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600"/>
              <a:buFont typeface="Open Sans"/>
              <a:buChar char="•"/>
            </a:pPr>
            <a:r>
              <a:rPr i="0" lang="en-US" sz="2600" u="none" cap="none" strike="noStrike">
                <a:solidFill>
                  <a:srgbClr val="000000"/>
                </a:solidFill>
                <a:latin typeface="Open Sans"/>
                <a:ea typeface="Open Sans"/>
                <a:cs typeface="Open Sans"/>
                <a:sym typeface="Open Sans"/>
              </a:rPr>
              <a:t>Keep a record of your questions</a:t>
            </a:r>
            <a:endParaRPr>
              <a:latin typeface="Open Sans"/>
              <a:ea typeface="Open Sans"/>
              <a:cs typeface="Open Sans"/>
              <a:sym typeface="Open Sans"/>
            </a:endParaRPr>
          </a:p>
          <a:p>
            <a:pPr indent="0" lvl="0" marL="0" marR="0" rtl="0" algn="l">
              <a:lnSpc>
                <a:spcPct val="150000"/>
              </a:lnSpc>
              <a:spcBef>
                <a:spcPts val="0"/>
              </a:spcBef>
              <a:spcAft>
                <a:spcPts val="0"/>
              </a:spcAft>
              <a:buNone/>
            </a:pPr>
            <a:r>
              <a:t/>
            </a:r>
            <a:endParaRPr i="0" sz="20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i="0" sz="2000" u="none" cap="none" strike="noStrike">
              <a:solidFill>
                <a:schemeClr val="dk1"/>
              </a:solidFill>
              <a:latin typeface="Open Sans"/>
              <a:ea typeface="Open Sans"/>
              <a:cs typeface="Open Sans"/>
              <a:sym typeface="Open Sans"/>
            </a:endParaRPr>
          </a:p>
        </p:txBody>
      </p:sp>
      <p:grpSp>
        <p:nvGrpSpPr>
          <p:cNvPr id="300" name="Google Shape;300;p15"/>
          <p:cNvGrpSpPr/>
          <p:nvPr/>
        </p:nvGrpSpPr>
        <p:grpSpPr>
          <a:xfrm>
            <a:off x="9111163" y="1394107"/>
            <a:ext cx="1656050" cy="1639026"/>
            <a:chOff x="105412" y="1207503"/>
            <a:chExt cx="1365359" cy="1365359"/>
          </a:xfrm>
        </p:grpSpPr>
        <p:sp>
          <p:nvSpPr>
            <p:cNvPr id="301" name="Google Shape;301;p15"/>
            <p:cNvSpPr/>
            <p:nvPr/>
          </p:nvSpPr>
          <p:spPr>
            <a:xfrm>
              <a:off x="105412" y="1207503"/>
              <a:ext cx="1365359" cy="1365359"/>
            </a:xfrm>
            <a:prstGeom prst="ellipse">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306511" y="1408603"/>
              <a:ext cx="963161" cy="963159"/>
            </a:xfrm>
            <a:prstGeom prst="rect">
              <a:avLst/>
            </a:prstGeom>
            <a:noFill/>
            <a:ln>
              <a:noFill/>
            </a:ln>
          </p:spPr>
          <p:txBody>
            <a:bodyPr anchorCtr="0" anchor="ctr" bIns="18075" lIns="18075" spcFirstLastPara="1" rIns="18075" wrap="square" tIns="18075">
              <a:noAutofit/>
            </a:bodyPr>
            <a:lstStyle/>
            <a:p>
              <a:pPr indent="0" lvl="0" marL="0" marR="0" rtl="0" algn="ctr">
                <a:lnSpc>
                  <a:spcPct val="90000"/>
                </a:lnSpc>
                <a:spcBef>
                  <a:spcPts val="0"/>
                </a:spcBef>
                <a:spcAft>
                  <a:spcPts val="0"/>
                </a:spcAft>
                <a:buNone/>
              </a:pPr>
              <a:r>
                <a:rPr b="1" i="0" lang="en-US" sz="1425" u="none" cap="none" strike="noStrike">
                  <a:solidFill>
                    <a:schemeClr val="lt1"/>
                  </a:solidFill>
                  <a:latin typeface="Arial"/>
                  <a:ea typeface="Arial"/>
                  <a:cs typeface="Arial"/>
                  <a:sym typeface="Arial"/>
                </a:rPr>
                <a:t>Assess</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10"/>
          <p:cNvSpPr txBox="1"/>
          <p:nvPr>
            <p:ph type="title"/>
          </p:nvPr>
        </p:nvSpPr>
        <p:spPr>
          <a:xfrm>
            <a:off x="0" y="507626"/>
            <a:ext cx="72172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R4L resources:  Cochrane Library (EBP resources available via Hinari)</a:t>
            </a:r>
            <a:endParaRPr sz="3330">
              <a:solidFill>
                <a:srgbClr val="586F7C"/>
              </a:solidFill>
              <a:latin typeface="Open Sans"/>
              <a:ea typeface="Open Sans"/>
              <a:cs typeface="Open Sans"/>
              <a:sym typeface="Open Sans"/>
            </a:endParaRPr>
          </a:p>
        </p:txBody>
      </p:sp>
      <p:sp>
        <p:nvSpPr>
          <p:cNvPr id="309" name="Google Shape;309;p10"/>
          <p:cNvSpPr txBox="1"/>
          <p:nvPr>
            <p:ph idx="1" type="body"/>
          </p:nvPr>
        </p:nvSpPr>
        <p:spPr>
          <a:xfrm>
            <a:off x="179614" y="4378356"/>
            <a:ext cx="4392386"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Note: Cochrane Library is available to all the R4L registered institutions; for the other resources, the publishers choose to grant access on a country by country basis</a:t>
            </a:r>
            <a:endParaRPr sz="2200">
              <a:solidFill>
                <a:schemeClr val="dk1"/>
              </a:solidFill>
              <a:latin typeface="Open Sans"/>
              <a:ea typeface="Open Sans"/>
              <a:cs typeface="Open Sans"/>
              <a:sym typeface="Open Sans"/>
            </a:endParaRPr>
          </a:p>
        </p:txBody>
      </p:sp>
      <p:pic>
        <p:nvPicPr>
          <p:cNvPr descr="https://lh3.googleusercontent.com/LNdysRIXVIsDtCVHUJbvDTZxqalvtptlKgb3ttfuK-TLbpekkEpE_v15yLp5PW3fLGGqOZEDBe91HWl54dFgiF_Ih39WzYm7xWFQ6NmbYfvN3FM0lFMrS-iAnqlvafV6Ba_yPO8" id="310" name="Google Shape;310;p10"/>
          <p:cNvPicPr preferRelativeResize="0"/>
          <p:nvPr/>
        </p:nvPicPr>
        <p:blipFill rotWithShape="1">
          <a:blip r:embed="rId3">
            <a:alphaModFix/>
          </a:blip>
          <a:srcRect b="0" l="0" r="0" t="0"/>
          <a:stretch/>
        </p:blipFill>
        <p:spPr>
          <a:xfrm>
            <a:off x="0" y="2396077"/>
            <a:ext cx="4735286" cy="1887716"/>
          </a:xfrm>
          <a:prstGeom prst="rect">
            <a:avLst/>
          </a:prstGeom>
          <a:noFill/>
          <a:ln>
            <a:noFill/>
          </a:ln>
        </p:spPr>
      </p:pic>
      <p:pic>
        <p:nvPicPr>
          <p:cNvPr id="311" name="Google Shape;311;p10"/>
          <p:cNvPicPr preferRelativeResize="0"/>
          <p:nvPr/>
        </p:nvPicPr>
        <p:blipFill rotWithShape="1">
          <a:blip r:embed="rId4">
            <a:alphaModFix/>
          </a:blip>
          <a:srcRect b="0" l="0" r="0" t="0"/>
          <a:stretch/>
        </p:blipFill>
        <p:spPr>
          <a:xfrm>
            <a:off x="4735286" y="2461808"/>
            <a:ext cx="7240768" cy="3643970"/>
          </a:xfrm>
          <a:prstGeom prst="rect">
            <a:avLst/>
          </a:prstGeom>
          <a:noFill/>
          <a:ln>
            <a:noFill/>
          </a:ln>
        </p:spPr>
      </p:pic>
      <p:sp>
        <p:nvSpPr>
          <p:cNvPr id="312" name="Google Shape;312;p10"/>
          <p:cNvSpPr txBox="1"/>
          <p:nvPr/>
        </p:nvSpPr>
        <p:spPr>
          <a:xfrm>
            <a:off x="179614" y="1683089"/>
            <a:ext cx="7037615" cy="816429"/>
          </a:xfrm>
          <a:prstGeom prst="rect">
            <a:avLst/>
          </a:prstGeom>
          <a:noFill/>
          <a:ln>
            <a:noFill/>
          </a:ln>
        </p:spPr>
        <p:txBody>
          <a:bodyPr anchorCtr="0" anchor="t" bIns="45700" lIns="91425" spcFirstLastPara="1" rIns="91425" wrap="square" tIns="45700">
            <a:noAutofit/>
          </a:bodyPr>
          <a:lstStyle/>
          <a:p>
            <a:pPr indent="0" lvl="0" marL="76200" marR="0" rtl="0" algn="l">
              <a:lnSpc>
                <a:spcPct val="100000"/>
              </a:lnSpc>
              <a:spcBef>
                <a:spcPts val="1000"/>
              </a:spcBef>
              <a:spcAft>
                <a:spcPts val="0"/>
              </a:spcAft>
              <a:buClr>
                <a:schemeClr val="dk1"/>
              </a:buClr>
              <a:buSzPts val="2400"/>
              <a:buFont typeface="Arial"/>
              <a:buNone/>
            </a:pPr>
            <a:r>
              <a:rPr b="0" i="0" lang="en-US" sz="2200" u="none" cap="none" strike="noStrike">
                <a:solidFill>
                  <a:schemeClr val="dk1"/>
                </a:solidFill>
                <a:latin typeface="Open Sans"/>
                <a:ea typeface="Open Sans"/>
                <a:cs typeface="Open Sans"/>
                <a:sym typeface="Open Sans"/>
              </a:rPr>
              <a:t>See Hinari References sources list/Cochrane Library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16"/>
          <p:cNvSpPr txBox="1"/>
          <p:nvPr>
            <p:ph type="title"/>
          </p:nvPr>
        </p:nvSpPr>
        <p:spPr>
          <a:xfrm>
            <a:off x="0" y="4931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Content: Cochrane Library</a:t>
            </a:r>
            <a:endParaRPr/>
          </a:p>
        </p:txBody>
      </p:sp>
      <p:sp>
        <p:nvSpPr>
          <p:cNvPr id="319" name="Google Shape;319;p16"/>
          <p:cNvSpPr txBox="1"/>
          <p:nvPr/>
        </p:nvSpPr>
        <p:spPr>
          <a:xfrm>
            <a:off x="342900" y="1866688"/>
            <a:ext cx="11506200" cy="6161646"/>
          </a:xfrm>
          <a:prstGeom prst="rect">
            <a:avLst/>
          </a:prstGeom>
          <a:noFill/>
          <a:ln>
            <a:noFill/>
          </a:ln>
        </p:spPr>
        <p:txBody>
          <a:bodyPr anchorCtr="0" anchor="t" bIns="45700" lIns="91425" spcFirstLastPara="1" rIns="91425" wrap="square" tIns="45700">
            <a:spAutoFit/>
          </a:bodyPr>
          <a:lstStyle/>
          <a:p>
            <a:pPr indent="-127000" lvl="1" marL="0" marR="0" rtl="0" algn="l">
              <a:lnSpc>
                <a:spcPct val="120000"/>
              </a:lnSpc>
              <a:spcBef>
                <a:spcPts val="0"/>
              </a:spcBef>
              <a:spcAft>
                <a:spcPts val="0"/>
              </a:spcAft>
              <a:buSzPts val="2000"/>
              <a:buFont typeface="Arial"/>
              <a:buChar char="•"/>
            </a:pPr>
            <a:r>
              <a:rPr b="0" i="0" lang="en-US" sz="2000" u="none" cap="none" strike="noStrike">
                <a:latin typeface="Open Sans"/>
                <a:ea typeface="Open Sans"/>
                <a:cs typeface="Open Sans"/>
                <a:sym typeface="Open Sans"/>
              </a:rPr>
              <a:t> </a:t>
            </a:r>
            <a:r>
              <a:rPr b="0" i="0" lang="en-US" sz="2200" u="none" cap="none" strike="noStrike">
                <a:latin typeface="Open Sans"/>
                <a:ea typeface="Open Sans"/>
                <a:cs typeface="Open Sans"/>
                <a:sym typeface="Open Sans"/>
              </a:rPr>
              <a:t>Independent non-for-profit international collaboration (36,000 contributors from 107 countries, 40 regional centers, 52 review groups) </a:t>
            </a:r>
            <a:endParaRPr/>
          </a:p>
          <a:p>
            <a:pPr indent="-139700" lvl="1" marL="0" marR="0" rtl="0" algn="l">
              <a:lnSpc>
                <a:spcPct val="120000"/>
              </a:lnSpc>
              <a:spcBef>
                <a:spcPts val="0"/>
              </a:spcBef>
              <a:spcAft>
                <a:spcPts val="0"/>
              </a:spcAft>
              <a:buSzPts val="2200"/>
              <a:buFont typeface="Arial"/>
              <a:buChar char="•"/>
            </a:pPr>
            <a:r>
              <a:rPr b="0" i="0" lang="en-US" sz="2200" u="none" cap="none" strike="noStrike">
                <a:latin typeface="Open Sans"/>
                <a:ea typeface="Open Sans"/>
                <a:cs typeface="Open Sans"/>
                <a:sym typeface="Open Sans"/>
              </a:rPr>
              <a:t> Produces Systematic Reviews - internationally recognized as the highest standard in evidence-based health care because they contain the </a:t>
            </a:r>
            <a:r>
              <a:rPr b="0" i="0" lang="en-US" sz="2200" u="sng" cap="none" strike="noStrike">
                <a:latin typeface="Open Sans"/>
                <a:ea typeface="Open Sans"/>
                <a:cs typeface="Open Sans"/>
                <a:sym typeface="Open Sans"/>
              </a:rPr>
              <a:t>highest</a:t>
            </a:r>
            <a:r>
              <a:rPr b="0" i="0" lang="en-US" sz="2200" u="none" cap="none" strike="noStrike">
                <a:latin typeface="Open Sans"/>
                <a:ea typeface="Open Sans"/>
                <a:cs typeface="Open Sans"/>
                <a:sym typeface="Open Sans"/>
              </a:rPr>
              <a:t> scientific evidence</a:t>
            </a:r>
            <a:endParaRPr/>
          </a:p>
          <a:p>
            <a:pPr indent="-139700" lvl="1" marL="0" marR="0" rtl="0" algn="l">
              <a:lnSpc>
                <a:spcPct val="120000"/>
              </a:lnSpc>
              <a:spcBef>
                <a:spcPts val="0"/>
              </a:spcBef>
              <a:spcAft>
                <a:spcPts val="0"/>
              </a:spcAft>
              <a:buSzPts val="2200"/>
              <a:buFont typeface="Arial"/>
              <a:buChar char="•"/>
            </a:pPr>
            <a:r>
              <a:rPr b="0" i="0" lang="en-US" sz="2200" u="none" cap="none" strike="noStrike">
                <a:latin typeface="Open Sans"/>
                <a:ea typeface="Open Sans"/>
                <a:cs typeface="Open Sans"/>
                <a:sym typeface="Open Sans"/>
              </a:rPr>
              <a:t> Minimum Bias: Evidence is included/excluded on the basis of explicit quality criteria; A panel of experts reviews the evidence, peer-reviewed, dynamic (updated regularly)</a:t>
            </a:r>
            <a:endParaRPr/>
          </a:p>
          <a:p>
            <a:pPr indent="-139700" lvl="1" marL="0" marR="0" rtl="0" algn="l">
              <a:lnSpc>
                <a:spcPct val="120000"/>
              </a:lnSpc>
              <a:spcBef>
                <a:spcPts val="0"/>
              </a:spcBef>
              <a:spcAft>
                <a:spcPts val="0"/>
              </a:spcAft>
              <a:buSzPts val="2200"/>
              <a:buFont typeface="Arial"/>
              <a:buChar char="•"/>
            </a:pPr>
            <a:r>
              <a:rPr b="0" i="0" lang="en-US" sz="2200" u="none" cap="none" strike="noStrike">
                <a:latin typeface="Open Sans"/>
                <a:ea typeface="Open Sans"/>
                <a:cs typeface="Open Sans"/>
                <a:sym typeface="Open Sans"/>
              </a:rPr>
              <a:t> Reviews involve exhaustive searches for all RCT, both published and unpublished, on a particular topic; focus on intervention, rehabilitation, prevention, or diagnoses </a:t>
            </a:r>
            <a:endParaRPr/>
          </a:p>
          <a:p>
            <a:pPr indent="-139700" lvl="1" marL="0" marR="0" rtl="0" algn="l">
              <a:lnSpc>
                <a:spcPct val="120000"/>
              </a:lnSpc>
              <a:spcBef>
                <a:spcPts val="0"/>
              </a:spcBef>
              <a:spcAft>
                <a:spcPts val="0"/>
              </a:spcAft>
              <a:buSzPts val="2200"/>
              <a:buFont typeface="Arial"/>
              <a:buChar char="•"/>
            </a:pPr>
            <a:r>
              <a:rPr b="0" i="0" lang="en-US" sz="2200" u="none" cap="none" strike="noStrike">
                <a:latin typeface="Open Sans"/>
                <a:ea typeface="Open Sans"/>
                <a:cs typeface="Open Sans"/>
                <a:sym typeface="Open Sans"/>
              </a:rPr>
              <a:t> Content includes </a:t>
            </a:r>
            <a:r>
              <a:rPr b="1" i="0" lang="en-US" sz="2200" u="none" cap="none" strike="noStrike">
                <a:latin typeface="Open Sans"/>
                <a:ea typeface="Open Sans"/>
                <a:cs typeface="Open Sans"/>
                <a:sym typeface="Open Sans"/>
              </a:rPr>
              <a:t>Cochrane Database of Systematic Reviews </a:t>
            </a:r>
            <a:r>
              <a:rPr b="0" i="0" lang="en-US" sz="2200" u="none" cap="none" strike="noStrike">
                <a:latin typeface="Open Sans"/>
                <a:ea typeface="Open Sans"/>
                <a:cs typeface="Open Sans"/>
                <a:sym typeface="Open Sans"/>
              </a:rPr>
              <a:t>(7600 reviews &amp; 2400 protocols), </a:t>
            </a:r>
            <a:r>
              <a:rPr b="1" i="0" lang="en-US" sz="2200" u="none" cap="none" strike="noStrike">
                <a:latin typeface="Open Sans"/>
                <a:ea typeface="Open Sans"/>
                <a:cs typeface="Open Sans"/>
                <a:sym typeface="Open Sans"/>
              </a:rPr>
              <a:t>Central Registry of Controlled Trials </a:t>
            </a:r>
            <a:r>
              <a:rPr b="0" i="0" lang="en-US" sz="2200" u="none" cap="none" strike="noStrike">
                <a:latin typeface="Open Sans"/>
                <a:ea typeface="Open Sans"/>
                <a:cs typeface="Open Sans"/>
                <a:sym typeface="Open Sans"/>
              </a:rPr>
              <a:t>(1.1 million articles)  </a:t>
            </a:r>
            <a:r>
              <a:rPr b="1" i="0" lang="en-US" sz="2200" u="none" cap="none" strike="noStrike">
                <a:latin typeface="Open Sans"/>
                <a:ea typeface="Open Sans"/>
                <a:cs typeface="Open Sans"/>
                <a:sym typeface="Open Sans"/>
              </a:rPr>
              <a:t>Cochrane Clinical Answers</a:t>
            </a:r>
            <a:r>
              <a:rPr b="0" i="0" lang="en-US" sz="2200" u="none" cap="none" strike="noStrike">
                <a:latin typeface="Open Sans"/>
                <a:ea typeface="Open Sans"/>
                <a:cs typeface="Open Sans"/>
                <a:sym typeface="Open Sans"/>
              </a:rPr>
              <a:t> (1600) and Systematic Reviews from </a:t>
            </a:r>
            <a:r>
              <a:rPr b="1" i="0" lang="en-US" sz="2200" u="none" cap="none" strike="noStrike">
                <a:latin typeface="Open Sans"/>
                <a:ea typeface="Open Sans"/>
                <a:cs typeface="Open Sans"/>
                <a:sym typeface="Open Sans"/>
              </a:rPr>
              <a:t>Epistemonikos</a:t>
            </a:r>
            <a:r>
              <a:rPr b="0" i="0" lang="en-US" sz="2200" u="none" cap="none" strike="noStrike">
                <a:latin typeface="Open Sans"/>
                <a:ea typeface="Open Sans"/>
                <a:cs typeface="Open Sans"/>
                <a:sym typeface="Open Sans"/>
              </a:rPr>
              <a:t> (200,000)  </a:t>
            </a:r>
            <a:endParaRPr/>
          </a:p>
          <a:p>
            <a:pPr indent="0" lvl="1" marL="0" marR="0" rtl="0" algn="l">
              <a:lnSpc>
                <a:spcPct val="120000"/>
              </a:lnSpc>
              <a:spcBef>
                <a:spcPts val="0"/>
              </a:spcBef>
              <a:spcAft>
                <a:spcPts val="0"/>
              </a:spcAft>
              <a:buClr>
                <a:srgbClr val="000000"/>
              </a:buClr>
              <a:buSzPts val="2000"/>
              <a:buFont typeface="Arial"/>
              <a:buNone/>
            </a:pPr>
            <a:r>
              <a:t/>
            </a:r>
            <a:endParaRPr b="0" i="0" sz="2000" u="none" cap="none" strike="noStrike">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latin typeface="Open Sans"/>
              <a:ea typeface="Open Sans"/>
              <a:cs typeface="Open Sans"/>
              <a:sym typeface="Open Sans"/>
            </a:endParaRPr>
          </a:p>
          <a:p>
            <a:pPr indent="0" lvl="0" marL="0" marR="0" rtl="0" algn="l">
              <a:lnSpc>
                <a:spcPct val="150000"/>
              </a:lnSpc>
              <a:spcBef>
                <a:spcPts val="0"/>
              </a:spcBef>
              <a:spcAft>
                <a:spcPts val="0"/>
              </a:spcAft>
              <a:buNone/>
            </a:pPr>
            <a:r>
              <a:t/>
            </a:r>
            <a:endParaRPr b="0" i="0" sz="2000" u="none" cap="none" strike="noStrike">
              <a:latin typeface="Arial"/>
              <a:ea typeface="Arial"/>
              <a:cs typeface="Arial"/>
              <a:sym typeface="Arial"/>
            </a:endParaRPr>
          </a:p>
          <a:p>
            <a:pPr indent="0" lvl="0" marL="0" marR="0" rtl="0" algn="l">
              <a:lnSpc>
                <a:spcPct val="150000"/>
              </a:lnSpc>
              <a:spcBef>
                <a:spcPts val="0"/>
              </a:spcBef>
              <a:spcAft>
                <a:spcPts val="0"/>
              </a:spcAft>
              <a:buNone/>
            </a:pPr>
            <a:r>
              <a:t/>
            </a:r>
            <a:endParaRPr b="0" i="0" sz="2000" u="none" cap="none" strike="noStrike">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27"/>
          <p:cNvSpPr txBox="1"/>
          <p:nvPr>
            <p:ph type="title"/>
          </p:nvPr>
        </p:nvSpPr>
        <p:spPr>
          <a:xfrm>
            <a:off x="0" y="778449"/>
            <a:ext cx="7932420" cy="8882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Cochrane Library options</a:t>
            </a:r>
            <a:endParaRPr/>
          </a:p>
        </p:txBody>
      </p:sp>
      <p:pic>
        <p:nvPicPr>
          <p:cNvPr id="326" name="Google Shape;326;p27"/>
          <p:cNvPicPr preferRelativeResize="0"/>
          <p:nvPr/>
        </p:nvPicPr>
        <p:blipFill rotWithShape="1">
          <a:blip r:embed="rId3">
            <a:alphaModFix/>
          </a:blip>
          <a:srcRect b="0" l="0" r="0" t="0"/>
          <a:stretch/>
        </p:blipFill>
        <p:spPr>
          <a:xfrm>
            <a:off x="3448712" y="2196934"/>
            <a:ext cx="8461635" cy="3657600"/>
          </a:xfrm>
          <a:prstGeom prst="rect">
            <a:avLst/>
          </a:prstGeom>
          <a:noFill/>
          <a:ln>
            <a:noFill/>
          </a:ln>
        </p:spPr>
      </p:pic>
      <p:sp>
        <p:nvSpPr>
          <p:cNvPr id="327" name="Google Shape;327;p27"/>
          <p:cNvSpPr txBox="1"/>
          <p:nvPr>
            <p:ph idx="1" type="body"/>
          </p:nvPr>
        </p:nvSpPr>
        <p:spPr>
          <a:xfrm>
            <a:off x="0" y="1796143"/>
            <a:ext cx="3543300" cy="4261757"/>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From Hinari Databases for discovery list, open </a:t>
            </a:r>
            <a:r>
              <a:rPr b="1" lang="en-US" sz="2200">
                <a:solidFill>
                  <a:schemeClr val="dk1"/>
                </a:solidFill>
                <a:latin typeface="Open Sans"/>
                <a:ea typeface="Open Sans"/>
                <a:cs typeface="Open Sans"/>
                <a:sym typeface="Open Sans"/>
              </a:rPr>
              <a:t>Cochrane Library</a:t>
            </a:r>
            <a:r>
              <a:rPr lang="en-US" sz="2200">
                <a:solidFill>
                  <a:schemeClr val="dk1"/>
                </a:solidFill>
                <a:latin typeface="Open Sans"/>
                <a:ea typeface="Open Sans"/>
                <a:cs typeface="Open Sans"/>
                <a:sym typeface="Open Sans"/>
              </a:rPr>
              <a:t>.</a:t>
            </a:r>
            <a:endParaRPr/>
          </a:p>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Initial page of </a:t>
            </a:r>
            <a:r>
              <a:rPr b="1" lang="en-US" sz="2200">
                <a:solidFill>
                  <a:schemeClr val="dk1"/>
                </a:solidFill>
                <a:latin typeface="Open Sans"/>
                <a:ea typeface="Open Sans"/>
                <a:cs typeface="Open Sans"/>
                <a:sym typeface="Open Sans"/>
              </a:rPr>
              <a:t>Cochrane Library </a:t>
            </a:r>
            <a:r>
              <a:rPr lang="en-US" sz="2200">
                <a:solidFill>
                  <a:schemeClr val="dk1"/>
                </a:solidFill>
                <a:latin typeface="Open Sans"/>
                <a:ea typeface="Open Sans"/>
                <a:cs typeface="Open Sans"/>
                <a:sym typeface="Open Sans"/>
              </a:rPr>
              <a:t>website.</a:t>
            </a:r>
            <a:endParaRPr/>
          </a:p>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Besides the search box, note the other tools for opening </a:t>
            </a:r>
            <a:r>
              <a:rPr b="1" lang="en-US" sz="2200">
                <a:solidFill>
                  <a:schemeClr val="dk1"/>
                </a:solidFill>
                <a:latin typeface="Open Sans"/>
                <a:ea typeface="Open Sans"/>
                <a:cs typeface="Open Sans"/>
                <a:sym typeface="Open Sans"/>
              </a:rPr>
              <a:t>Cochrane Reviews</a:t>
            </a:r>
            <a:r>
              <a:rPr lang="en-US" sz="2200">
                <a:solidFill>
                  <a:schemeClr val="dk1"/>
                </a:solidFill>
                <a:latin typeface="Open Sans"/>
                <a:ea typeface="Open Sans"/>
                <a:cs typeface="Open Sans"/>
                <a:sym typeface="Open Sans"/>
              </a:rPr>
              <a:t>.</a:t>
            </a:r>
            <a:endParaRPr b="1" sz="2200">
              <a:solidFill>
                <a:schemeClr val="dk1"/>
              </a:solidFill>
              <a:latin typeface="Open Sans"/>
              <a:ea typeface="Open Sans"/>
              <a:cs typeface="Open Sans"/>
              <a:sym typeface="Open Sans"/>
            </a:endParaRPr>
          </a:p>
        </p:txBody>
      </p:sp>
      <p:sp>
        <p:nvSpPr>
          <p:cNvPr id="328" name="Google Shape;328;p27"/>
          <p:cNvSpPr/>
          <p:nvPr/>
        </p:nvSpPr>
        <p:spPr>
          <a:xfrm>
            <a:off x="3448712" y="3107055"/>
            <a:ext cx="2203943" cy="2640602"/>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
        <p:nvSpPr>
          <p:cNvPr id="329" name="Google Shape;329;p27"/>
          <p:cNvSpPr/>
          <p:nvPr/>
        </p:nvSpPr>
        <p:spPr>
          <a:xfrm>
            <a:off x="8814076" y="2420141"/>
            <a:ext cx="3096271" cy="441811"/>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Google Shape;335;p17"/>
          <p:cNvPicPr preferRelativeResize="0"/>
          <p:nvPr/>
        </p:nvPicPr>
        <p:blipFill rotWithShape="1">
          <a:blip r:embed="rId3">
            <a:alphaModFix/>
          </a:blip>
          <a:srcRect b="0" l="0" r="0" t="0"/>
          <a:stretch/>
        </p:blipFill>
        <p:spPr>
          <a:xfrm>
            <a:off x="3760470" y="1796142"/>
            <a:ext cx="8181669" cy="3804557"/>
          </a:xfrm>
          <a:prstGeom prst="rect">
            <a:avLst/>
          </a:prstGeom>
          <a:noFill/>
          <a:ln>
            <a:noFill/>
          </a:ln>
        </p:spPr>
      </p:pic>
      <p:sp>
        <p:nvSpPr>
          <p:cNvPr id="336" name="Google Shape;336;p17"/>
          <p:cNvSpPr txBox="1"/>
          <p:nvPr>
            <p:ph type="title"/>
          </p:nvPr>
        </p:nvSpPr>
        <p:spPr>
          <a:xfrm>
            <a:off x="0" y="514350"/>
            <a:ext cx="7509510" cy="8164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“hypertension prevention” search results/</a:t>
            </a:r>
            <a:br>
              <a:rPr lang="en-US" sz="2800">
                <a:solidFill>
                  <a:srgbClr val="586F7C"/>
                </a:solidFill>
                <a:latin typeface="Open Sans"/>
                <a:ea typeface="Open Sans"/>
                <a:cs typeface="Open Sans"/>
                <a:sym typeface="Open Sans"/>
              </a:rPr>
            </a:br>
            <a:r>
              <a:rPr lang="en-US" sz="2800">
                <a:solidFill>
                  <a:srgbClr val="586F7C"/>
                </a:solidFill>
                <a:latin typeface="Open Sans"/>
                <a:ea typeface="Open Sans"/>
                <a:cs typeface="Open Sans"/>
                <a:sym typeface="Open Sans"/>
              </a:rPr>
              <a:t>Cochrane Database for Systematic Reviews</a:t>
            </a:r>
            <a:endParaRPr sz="2800">
              <a:solidFill>
                <a:srgbClr val="586F7C"/>
              </a:solidFill>
              <a:latin typeface="Open Sans"/>
              <a:ea typeface="Open Sans"/>
              <a:cs typeface="Open Sans"/>
              <a:sym typeface="Open Sans"/>
            </a:endParaRPr>
          </a:p>
        </p:txBody>
      </p:sp>
      <p:sp>
        <p:nvSpPr>
          <p:cNvPr id="337" name="Google Shape;337;p17"/>
          <p:cNvSpPr/>
          <p:nvPr/>
        </p:nvSpPr>
        <p:spPr>
          <a:xfrm>
            <a:off x="6366510" y="1897380"/>
            <a:ext cx="5680709" cy="857250"/>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
        <p:nvSpPr>
          <p:cNvPr id="338" name="Google Shape;338;p17"/>
          <p:cNvSpPr txBox="1"/>
          <p:nvPr>
            <p:ph idx="1" type="body"/>
          </p:nvPr>
        </p:nvSpPr>
        <p:spPr>
          <a:xfrm>
            <a:off x="0" y="1796143"/>
            <a:ext cx="3760470" cy="4261757"/>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These are the search results for </a:t>
            </a:r>
            <a:r>
              <a:rPr i="1" lang="en-US" sz="2300">
                <a:solidFill>
                  <a:schemeClr val="dk1"/>
                </a:solidFill>
                <a:latin typeface="Open Sans"/>
                <a:ea typeface="Open Sans"/>
                <a:cs typeface="Open Sans"/>
                <a:sym typeface="Open Sans"/>
              </a:rPr>
              <a:t>“hypertension prevention”; </a:t>
            </a:r>
            <a:r>
              <a:rPr lang="en-US" sz="2300">
                <a:solidFill>
                  <a:schemeClr val="dk1"/>
                </a:solidFill>
                <a:latin typeface="Open Sans"/>
                <a:ea typeface="Open Sans"/>
                <a:cs typeface="Open Sans"/>
                <a:sym typeface="Open Sans"/>
              </a:rPr>
              <a:t>note how the results are divided into </a:t>
            </a:r>
            <a:r>
              <a:rPr b="1" lang="en-US" sz="2300">
                <a:solidFill>
                  <a:schemeClr val="dk1"/>
                </a:solidFill>
                <a:latin typeface="Open Sans"/>
                <a:ea typeface="Open Sans"/>
                <a:cs typeface="Open Sans"/>
                <a:sym typeface="Open Sans"/>
              </a:rPr>
              <a:t>Cochrane Reviews</a:t>
            </a:r>
            <a:r>
              <a:rPr lang="en-US" sz="2300">
                <a:solidFill>
                  <a:schemeClr val="dk1"/>
                </a:solidFill>
                <a:latin typeface="Open Sans"/>
                <a:ea typeface="Open Sans"/>
                <a:cs typeface="Open Sans"/>
                <a:sym typeface="Open Sans"/>
              </a:rPr>
              <a:t>, </a:t>
            </a:r>
            <a:r>
              <a:rPr b="1" lang="en-US" sz="2300">
                <a:solidFill>
                  <a:schemeClr val="dk1"/>
                </a:solidFill>
                <a:latin typeface="Open Sans"/>
                <a:ea typeface="Open Sans"/>
                <a:cs typeface="Open Sans"/>
                <a:sym typeface="Open Sans"/>
              </a:rPr>
              <a:t>Cochrane Protocols </a:t>
            </a:r>
            <a:r>
              <a:rPr lang="en-US" sz="2300">
                <a:solidFill>
                  <a:schemeClr val="dk1"/>
                </a:solidFill>
                <a:latin typeface="Open Sans"/>
                <a:ea typeface="Open Sans"/>
                <a:cs typeface="Open Sans"/>
                <a:sym typeface="Open Sans"/>
              </a:rPr>
              <a:t>and </a:t>
            </a:r>
            <a:r>
              <a:rPr b="1" lang="en-US" sz="2300">
                <a:solidFill>
                  <a:schemeClr val="dk1"/>
                </a:solidFill>
                <a:latin typeface="Open Sans"/>
                <a:ea typeface="Open Sans"/>
                <a:cs typeface="Open Sans"/>
                <a:sym typeface="Open Sans"/>
              </a:rPr>
              <a:t>Trials, Editorials </a:t>
            </a:r>
            <a:r>
              <a:rPr lang="en-US" sz="2300">
                <a:solidFill>
                  <a:schemeClr val="dk1"/>
                </a:solidFill>
                <a:latin typeface="Open Sans"/>
                <a:ea typeface="Open Sans"/>
                <a:cs typeface="Open Sans"/>
                <a:sym typeface="Open Sans"/>
              </a:rPr>
              <a:t>and </a:t>
            </a:r>
            <a:r>
              <a:rPr b="1" lang="en-US" sz="2300">
                <a:solidFill>
                  <a:schemeClr val="dk1"/>
                </a:solidFill>
                <a:latin typeface="Open Sans"/>
                <a:ea typeface="Open Sans"/>
                <a:cs typeface="Open Sans"/>
                <a:sym typeface="Open Sans"/>
              </a:rPr>
              <a:t>Clinical Answers</a:t>
            </a:r>
            <a:r>
              <a:rPr lang="en-US" sz="2300">
                <a:solidFill>
                  <a:schemeClr val="dk1"/>
                </a:solidFill>
                <a:latin typeface="Open Sans"/>
                <a:ea typeface="Open Sans"/>
                <a:cs typeface="Open Sans"/>
                <a:sym typeface="Open Sans"/>
              </a:rPr>
              <a:t>.</a:t>
            </a:r>
            <a:endParaRPr b="1" sz="2300">
              <a:solidFill>
                <a:schemeClr val="dk1"/>
              </a:solidFill>
              <a:latin typeface="Open Sans"/>
              <a:ea typeface="Open Sans"/>
              <a:cs typeface="Open Sans"/>
              <a:sym typeface="Open Sans"/>
            </a:endParaRPr>
          </a:p>
        </p:txBody>
      </p:sp>
      <p:sp>
        <p:nvSpPr>
          <p:cNvPr id="339" name="Google Shape;339;p17"/>
          <p:cNvSpPr/>
          <p:nvPr/>
        </p:nvSpPr>
        <p:spPr>
          <a:xfrm>
            <a:off x="6512242" y="2754630"/>
            <a:ext cx="2334577" cy="400050"/>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2"/>
          <p:cNvSpPr txBox="1"/>
          <p:nvPr>
            <p:ph type="title"/>
          </p:nvPr>
        </p:nvSpPr>
        <p:spPr>
          <a:xfrm>
            <a:off x="0" y="657922"/>
            <a:ext cx="7707086" cy="112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1" name="Google Shape;91;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Become aware of key concepts of evidence-based medicine (EBM) and strategies for evidence-based practice (EBP).</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Understand the Research4Life EBP tools and how to use them.</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Understand the PubMed EBP tools and how to use them.</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Become knowledgeable of Internet-based EBP resources</a:t>
            </a:r>
            <a:endParaRPr>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19"/>
          <p:cNvSpPr txBox="1"/>
          <p:nvPr>
            <p:ph type="title"/>
          </p:nvPr>
        </p:nvSpPr>
        <p:spPr>
          <a:xfrm>
            <a:off x="80010" y="525780"/>
            <a:ext cx="7757704" cy="6939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Sample of Cochrane systematic review abstract including Plain Language Summary</a:t>
            </a:r>
            <a:endParaRPr sz="2800">
              <a:solidFill>
                <a:srgbClr val="586F7C"/>
              </a:solidFill>
              <a:latin typeface="Open Sans"/>
              <a:ea typeface="Open Sans"/>
              <a:cs typeface="Open Sans"/>
              <a:sym typeface="Open Sans"/>
            </a:endParaRPr>
          </a:p>
        </p:txBody>
      </p:sp>
      <p:pic>
        <p:nvPicPr>
          <p:cNvPr id="346" name="Google Shape;346;p19"/>
          <p:cNvPicPr preferRelativeResize="0"/>
          <p:nvPr/>
        </p:nvPicPr>
        <p:blipFill rotWithShape="1">
          <a:blip r:embed="rId3">
            <a:alphaModFix/>
          </a:blip>
          <a:srcRect b="0" l="0" r="0" t="0"/>
          <a:stretch/>
        </p:blipFill>
        <p:spPr>
          <a:xfrm>
            <a:off x="0" y="1685925"/>
            <a:ext cx="6229351" cy="5076521"/>
          </a:xfrm>
          <a:prstGeom prst="rect">
            <a:avLst/>
          </a:prstGeom>
          <a:noFill/>
          <a:ln>
            <a:noFill/>
          </a:ln>
        </p:spPr>
      </p:pic>
      <p:pic>
        <p:nvPicPr>
          <p:cNvPr id="347" name="Google Shape;347;p19"/>
          <p:cNvPicPr preferRelativeResize="0"/>
          <p:nvPr/>
        </p:nvPicPr>
        <p:blipFill rotWithShape="1">
          <a:blip r:embed="rId4">
            <a:alphaModFix/>
          </a:blip>
          <a:srcRect b="0" l="0" r="0" t="0"/>
          <a:stretch/>
        </p:blipFill>
        <p:spPr>
          <a:xfrm>
            <a:off x="6096000" y="1685925"/>
            <a:ext cx="6096000" cy="5172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id="353" name="Google Shape;353;p20"/>
          <p:cNvPicPr preferRelativeResize="0"/>
          <p:nvPr/>
        </p:nvPicPr>
        <p:blipFill rotWithShape="1">
          <a:blip r:embed="rId3">
            <a:alphaModFix/>
          </a:blip>
          <a:srcRect b="0" l="0" r="0" t="0"/>
          <a:stretch/>
        </p:blipFill>
        <p:spPr>
          <a:xfrm>
            <a:off x="5085124" y="3429000"/>
            <a:ext cx="6925853" cy="2305077"/>
          </a:xfrm>
          <a:prstGeom prst="rect">
            <a:avLst/>
          </a:prstGeom>
          <a:noFill/>
          <a:ln>
            <a:noFill/>
          </a:ln>
        </p:spPr>
      </p:pic>
      <p:sp>
        <p:nvSpPr>
          <p:cNvPr id="354" name="Google Shape;354;p20"/>
          <p:cNvSpPr txBox="1"/>
          <p:nvPr>
            <p:ph type="title"/>
          </p:nvPr>
        </p:nvSpPr>
        <p:spPr>
          <a:xfrm>
            <a:off x="0" y="783322"/>
            <a:ext cx="7718961" cy="6763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sp>
        <p:nvSpPr>
          <p:cNvPr id="355" name="Google Shape;355;p20"/>
          <p:cNvSpPr/>
          <p:nvPr/>
        </p:nvSpPr>
        <p:spPr>
          <a:xfrm>
            <a:off x="232559" y="1971255"/>
            <a:ext cx="10823367" cy="430887"/>
          </a:xfrm>
          <a:prstGeom prst="rect">
            <a:avLst/>
          </a:prstGeom>
          <a:noFill/>
          <a:ln>
            <a:noFill/>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None/>
            </a:pPr>
            <a:r>
              <a:rPr b="0" i="0" lang="en-US" sz="2200" u="none" cap="none" strike="noStrike">
                <a:solidFill>
                  <a:schemeClr val="dk1"/>
                </a:solidFill>
                <a:latin typeface="Open Sans"/>
                <a:ea typeface="Open Sans"/>
                <a:cs typeface="Open Sans"/>
                <a:sym typeface="Open Sans"/>
              </a:rPr>
              <a:t>See Hinari Databases for discovery list/Joanna Briggs Institute EDP Database</a:t>
            </a:r>
            <a:r>
              <a:rPr b="0" i="0" lang="en-US" sz="2000" u="none" cap="none" strike="noStrike">
                <a:solidFill>
                  <a:schemeClr val="dk1"/>
                </a:solidFill>
                <a:latin typeface="Open Sans"/>
                <a:ea typeface="Open Sans"/>
                <a:cs typeface="Open Sans"/>
                <a:sym typeface="Open Sans"/>
              </a:rPr>
              <a:t> </a:t>
            </a:r>
            <a:endParaRPr/>
          </a:p>
        </p:txBody>
      </p:sp>
      <p:pic>
        <p:nvPicPr>
          <p:cNvPr id="356" name="Google Shape;356;p20"/>
          <p:cNvPicPr preferRelativeResize="0"/>
          <p:nvPr/>
        </p:nvPicPr>
        <p:blipFill rotWithShape="1">
          <a:blip r:embed="rId4">
            <a:alphaModFix/>
          </a:blip>
          <a:srcRect b="0" l="0" r="0" t="0"/>
          <a:stretch/>
        </p:blipFill>
        <p:spPr>
          <a:xfrm>
            <a:off x="67042" y="2622257"/>
            <a:ext cx="5085124" cy="2157077"/>
          </a:xfrm>
          <a:prstGeom prst="rect">
            <a:avLst/>
          </a:prstGeom>
          <a:noFill/>
          <a:ln>
            <a:noFill/>
          </a:ln>
        </p:spPr>
      </p:pic>
      <p:pic>
        <p:nvPicPr>
          <p:cNvPr id="357" name="Google Shape;357;p20"/>
          <p:cNvPicPr preferRelativeResize="0"/>
          <p:nvPr/>
        </p:nvPicPr>
        <p:blipFill rotWithShape="1">
          <a:blip r:embed="rId5">
            <a:alphaModFix/>
          </a:blip>
          <a:srcRect b="0" l="0" r="0" t="0"/>
          <a:stretch/>
        </p:blipFill>
        <p:spPr>
          <a:xfrm>
            <a:off x="5085123" y="2631601"/>
            <a:ext cx="6925853" cy="8738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21"/>
          <p:cNvSpPr txBox="1"/>
          <p:nvPr>
            <p:ph type="title"/>
          </p:nvPr>
        </p:nvSpPr>
        <p:spPr>
          <a:xfrm>
            <a:off x="0" y="783322"/>
            <a:ext cx="7718961" cy="6763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pic>
        <p:nvPicPr>
          <p:cNvPr id="364" name="Google Shape;364;p21"/>
          <p:cNvPicPr preferRelativeResize="0"/>
          <p:nvPr/>
        </p:nvPicPr>
        <p:blipFill rotWithShape="1">
          <a:blip r:embed="rId3">
            <a:alphaModFix/>
          </a:blip>
          <a:srcRect b="0" l="0" r="0" t="0"/>
          <a:stretch/>
        </p:blipFill>
        <p:spPr>
          <a:xfrm>
            <a:off x="4844144" y="1905506"/>
            <a:ext cx="7347856" cy="4672012"/>
          </a:xfrm>
          <a:prstGeom prst="rect">
            <a:avLst/>
          </a:prstGeom>
          <a:noFill/>
          <a:ln>
            <a:noFill/>
          </a:ln>
        </p:spPr>
      </p:pic>
      <p:sp>
        <p:nvSpPr>
          <p:cNvPr id="365" name="Google Shape;365;p21"/>
          <p:cNvSpPr/>
          <p:nvPr/>
        </p:nvSpPr>
        <p:spPr>
          <a:xfrm>
            <a:off x="221673" y="1905506"/>
            <a:ext cx="4469080" cy="3046988"/>
          </a:xfrm>
          <a:prstGeom prst="rect">
            <a:avLst/>
          </a:prstGeom>
          <a:noFill/>
          <a:ln>
            <a:noFill/>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None/>
            </a:pPr>
            <a:r>
              <a:rPr b="0" i="0" lang="en-US" sz="2400" u="none" cap="none" strike="noStrike">
                <a:solidFill>
                  <a:schemeClr val="dk1"/>
                </a:solidFill>
                <a:latin typeface="Open Sans"/>
                <a:ea typeface="Open Sans"/>
                <a:cs typeface="Open Sans"/>
                <a:sym typeface="Open Sans"/>
              </a:rPr>
              <a:t>From the Hinari Reference sources list, open the </a:t>
            </a:r>
            <a:r>
              <a:rPr b="1" i="0" lang="en-US" sz="2400" u="none" cap="none" strike="noStrike">
                <a:solidFill>
                  <a:schemeClr val="dk1"/>
                </a:solidFill>
                <a:latin typeface="Open Sans"/>
                <a:ea typeface="Open Sans"/>
                <a:cs typeface="Open Sans"/>
                <a:sym typeface="Open Sans"/>
              </a:rPr>
              <a:t>Joanna Briggs Institute EDP Database</a:t>
            </a:r>
            <a:r>
              <a:rPr b="0" i="0" lang="en-US" sz="2400" u="none" cap="none" strike="noStrike">
                <a:solidFill>
                  <a:schemeClr val="dk1"/>
                </a:solidFill>
                <a:latin typeface="Open Sans"/>
                <a:ea typeface="Open Sans"/>
                <a:cs typeface="Open Sans"/>
                <a:sym typeface="Open Sans"/>
              </a:rPr>
              <a:t>.  On the OVID resources page, click on </a:t>
            </a:r>
            <a:r>
              <a:rPr b="1" i="0" lang="en-US" sz="2400" u="none" cap="none" strike="noStrike">
                <a:solidFill>
                  <a:schemeClr val="dk1"/>
                </a:solidFill>
                <a:latin typeface="Open Sans"/>
                <a:ea typeface="Open Sans"/>
                <a:cs typeface="Open Sans"/>
                <a:sym typeface="Open Sans"/>
              </a:rPr>
              <a:t>Journals@OVID Full Text </a:t>
            </a:r>
            <a:r>
              <a:rPr b="0" i="0" lang="en-US" sz="2400" u="none" cap="none" strike="noStrike">
                <a:solidFill>
                  <a:schemeClr val="dk1"/>
                </a:solidFill>
                <a:latin typeface="Open Sans"/>
                <a:ea typeface="Open Sans"/>
                <a:cs typeface="Open Sans"/>
                <a:sym typeface="Open Sans"/>
              </a:rPr>
              <a:t>and </a:t>
            </a:r>
            <a:r>
              <a:rPr b="1" i="0" lang="en-US" sz="2400" u="none" cap="none" strike="noStrike">
                <a:solidFill>
                  <a:schemeClr val="dk1"/>
                </a:solidFill>
                <a:latin typeface="Open Sans"/>
                <a:ea typeface="Open Sans"/>
                <a:cs typeface="Open Sans"/>
                <a:sym typeface="Open Sans"/>
              </a:rPr>
              <a:t>Joanna Briggs Institute EBP Database</a:t>
            </a:r>
            <a:r>
              <a:rPr b="0" i="0" lang="en-US" sz="2400" u="none" cap="none" strike="noStrike">
                <a:solidFill>
                  <a:schemeClr val="dk1"/>
                </a:solidFill>
                <a:latin typeface="Open Sans"/>
                <a:ea typeface="Open Sans"/>
                <a:cs typeface="Open Sans"/>
                <a:sym typeface="Open Sans"/>
              </a:rPr>
              <a:t> and </a:t>
            </a:r>
            <a:r>
              <a:rPr b="1" i="0" lang="en-US" sz="2400" u="none" cap="none" strike="noStrike">
                <a:solidFill>
                  <a:schemeClr val="dk1"/>
                </a:solidFill>
                <a:latin typeface="Open Sans"/>
                <a:ea typeface="Open Sans"/>
                <a:cs typeface="Open Sans"/>
                <a:sym typeface="Open Sans"/>
              </a:rPr>
              <a:t>OK</a:t>
            </a:r>
            <a:r>
              <a:rPr b="0" i="0" lang="en-US" sz="2400" u="none" cap="none" strike="noStrike">
                <a:solidFill>
                  <a:schemeClr val="dk1"/>
                </a:solidFill>
                <a:latin typeface="Open Sans"/>
                <a:ea typeface="Open Sans"/>
                <a:cs typeface="Open Sans"/>
                <a:sym typeface="Open Sans"/>
              </a:rPr>
              <a:t>.</a:t>
            </a:r>
            <a:endParaRPr b="1" i="0" sz="2400" u="none" cap="none" strike="noStrike">
              <a:solidFill>
                <a:schemeClr val="dk1"/>
              </a:solidFill>
              <a:latin typeface="Open Sans"/>
              <a:ea typeface="Open Sans"/>
              <a:cs typeface="Open Sans"/>
              <a:sym typeface="Open Sans"/>
            </a:endParaRPr>
          </a:p>
        </p:txBody>
      </p:sp>
      <p:sp>
        <p:nvSpPr>
          <p:cNvPr id="366" name="Google Shape;366;p21"/>
          <p:cNvSpPr/>
          <p:nvPr/>
        </p:nvSpPr>
        <p:spPr>
          <a:xfrm>
            <a:off x="5205957" y="2528998"/>
            <a:ext cx="4175549" cy="1057349"/>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2"/>
          <p:cNvSpPr txBox="1"/>
          <p:nvPr>
            <p:ph type="title"/>
          </p:nvPr>
        </p:nvSpPr>
        <p:spPr>
          <a:xfrm>
            <a:off x="0" y="795783"/>
            <a:ext cx="7217229" cy="568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chemeClr val="dk1"/>
                </a:solidFill>
                <a:latin typeface="Open Sans"/>
                <a:ea typeface="Open Sans"/>
                <a:cs typeface="Open Sans"/>
                <a:sym typeface="Open Sans"/>
              </a:rPr>
              <a:t>Joanna Briggs database search</a:t>
            </a:r>
            <a:endParaRPr sz="3330">
              <a:solidFill>
                <a:schemeClr val="dk1"/>
              </a:solidFill>
              <a:latin typeface="Open Sans"/>
              <a:ea typeface="Open Sans"/>
              <a:cs typeface="Open Sans"/>
              <a:sym typeface="Open Sans"/>
            </a:endParaRPr>
          </a:p>
        </p:txBody>
      </p:sp>
      <p:sp>
        <p:nvSpPr>
          <p:cNvPr id="373" name="Google Shape;373;p22"/>
          <p:cNvSpPr txBox="1"/>
          <p:nvPr>
            <p:ph idx="1" type="body"/>
          </p:nvPr>
        </p:nvSpPr>
        <p:spPr>
          <a:xfrm>
            <a:off x="1" y="2333353"/>
            <a:ext cx="4476996"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Search for </a:t>
            </a:r>
            <a:r>
              <a:rPr i="1" lang="en-US" sz="2300">
                <a:solidFill>
                  <a:schemeClr val="dk1"/>
                </a:solidFill>
                <a:latin typeface="Open Sans"/>
                <a:ea typeface="Open Sans"/>
                <a:cs typeface="Open Sans"/>
                <a:sym typeface="Open Sans"/>
              </a:rPr>
              <a:t>“blood donation”.  </a:t>
            </a:r>
            <a:r>
              <a:rPr lang="en-US" sz="2300">
                <a:solidFill>
                  <a:schemeClr val="dk1"/>
                </a:solidFill>
                <a:latin typeface="Open Sans"/>
                <a:ea typeface="Open Sans"/>
                <a:cs typeface="Open Sans"/>
                <a:sym typeface="Open Sans"/>
              </a:rPr>
              <a:t>Note the various </a:t>
            </a:r>
            <a:r>
              <a:rPr b="1" lang="en-US" sz="2300">
                <a:solidFill>
                  <a:schemeClr val="dk1"/>
                </a:solidFill>
                <a:latin typeface="Open Sans"/>
                <a:ea typeface="Open Sans"/>
                <a:cs typeface="Open Sans"/>
                <a:sym typeface="Open Sans"/>
              </a:rPr>
              <a:t>limits</a:t>
            </a:r>
            <a:r>
              <a:rPr lang="en-US" sz="2300">
                <a:solidFill>
                  <a:schemeClr val="dk1"/>
                </a:solidFill>
                <a:latin typeface="Open Sans"/>
                <a:ea typeface="Open Sans"/>
                <a:cs typeface="Open Sans"/>
                <a:sym typeface="Open Sans"/>
              </a:rPr>
              <a:t> that  can be added to a search,</a:t>
            </a:r>
            <a:endParaRPr sz="2300"/>
          </a:p>
          <a:p>
            <a:pPr indent="0" lvl="0" marL="76200" rtl="0" algn="l">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p:txBody>
      </p:sp>
      <p:pic>
        <p:nvPicPr>
          <p:cNvPr id="374" name="Google Shape;374;p22"/>
          <p:cNvPicPr preferRelativeResize="0"/>
          <p:nvPr/>
        </p:nvPicPr>
        <p:blipFill rotWithShape="1">
          <a:blip r:embed="rId3">
            <a:alphaModFix/>
          </a:blip>
          <a:srcRect b="0" l="0" r="0" t="0"/>
          <a:stretch/>
        </p:blipFill>
        <p:spPr>
          <a:xfrm>
            <a:off x="4370120" y="1750423"/>
            <a:ext cx="7821880" cy="4752975"/>
          </a:xfrm>
          <a:prstGeom prst="rect">
            <a:avLst/>
          </a:prstGeom>
          <a:noFill/>
          <a:ln>
            <a:noFill/>
          </a:ln>
        </p:spPr>
      </p:pic>
      <p:sp>
        <p:nvSpPr>
          <p:cNvPr id="375" name="Google Shape;375;p22"/>
          <p:cNvSpPr/>
          <p:nvPr/>
        </p:nvSpPr>
        <p:spPr>
          <a:xfrm>
            <a:off x="4873449" y="2749732"/>
            <a:ext cx="1503602" cy="400050"/>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1"/>
          <p:cNvSpPr txBox="1"/>
          <p:nvPr>
            <p:ph type="title"/>
          </p:nvPr>
        </p:nvSpPr>
        <p:spPr>
          <a:xfrm>
            <a:off x="0" y="826976"/>
            <a:ext cx="769521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chemeClr val="dk1"/>
                </a:solidFill>
                <a:latin typeface="Open Sans"/>
                <a:ea typeface="Open Sans"/>
                <a:cs typeface="Open Sans"/>
                <a:sym typeface="Open Sans"/>
              </a:rPr>
              <a:t>Joanna Briggs database search results</a:t>
            </a:r>
            <a:endParaRPr sz="3330">
              <a:solidFill>
                <a:schemeClr val="dk1"/>
              </a:solidFill>
              <a:latin typeface="Open Sans"/>
              <a:ea typeface="Open Sans"/>
              <a:cs typeface="Open Sans"/>
              <a:sym typeface="Open Sans"/>
            </a:endParaRPr>
          </a:p>
        </p:txBody>
      </p:sp>
      <p:sp>
        <p:nvSpPr>
          <p:cNvPr id="382" name="Google Shape;382;p41"/>
          <p:cNvSpPr txBox="1"/>
          <p:nvPr>
            <p:ph idx="1" type="body"/>
          </p:nvPr>
        </p:nvSpPr>
        <p:spPr>
          <a:xfrm>
            <a:off x="118753" y="1951203"/>
            <a:ext cx="4168239" cy="444137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rgbClr val="000000"/>
                </a:solidFill>
                <a:latin typeface="Open Sans"/>
                <a:ea typeface="Open Sans"/>
                <a:cs typeface="Open Sans"/>
                <a:sym typeface="Open Sans"/>
              </a:rPr>
              <a:t>The results for the “blood donation”</a:t>
            </a:r>
            <a:r>
              <a:rPr b="1" lang="en-US">
                <a:solidFill>
                  <a:srgbClr val="000000"/>
                </a:solidFill>
                <a:latin typeface="Open Sans"/>
                <a:ea typeface="Open Sans"/>
                <a:cs typeface="Open Sans"/>
                <a:sym typeface="Open Sans"/>
              </a:rPr>
              <a:t> </a:t>
            </a:r>
            <a:r>
              <a:rPr lang="en-US">
                <a:solidFill>
                  <a:srgbClr val="000000"/>
                </a:solidFill>
                <a:latin typeface="Open Sans"/>
                <a:ea typeface="Open Sans"/>
                <a:cs typeface="Open Sans"/>
                <a:sym typeface="Open Sans"/>
              </a:rPr>
              <a:t>from the two OVID</a:t>
            </a:r>
            <a:r>
              <a:rPr b="1" lang="en-US">
                <a:solidFill>
                  <a:srgbClr val="000000"/>
                </a:solidFill>
                <a:latin typeface="Open Sans"/>
                <a:ea typeface="Open Sans"/>
                <a:cs typeface="Open Sans"/>
                <a:sym typeface="Open Sans"/>
              </a:rPr>
              <a:t> </a:t>
            </a:r>
            <a:r>
              <a:rPr lang="en-US">
                <a:solidFill>
                  <a:srgbClr val="000000"/>
                </a:solidFill>
                <a:latin typeface="Open Sans"/>
                <a:ea typeface="Open Sans"/>
                <a:cs typeface="Open Sans"/>
                <a:sym typeface="Open Sans"/>
              </a:rPr>
              <a:t>sources are displayed. </a:t>
            </a:r>
            <a:endParaRPr>
              <a:solidFill>
                <a:srgbClr val="000000"/>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rPr lang="en-US">
                <a:solidFill>
                  <a:srgbClr val="000000"/>
                </a:solidFill>
                <a:latin typeface="Open Sans"/>
                <a:ea typeface="Open Sans"/>
                <a:cs typeface="Open Sans"/>
                <a:sym typeface="Open Sans"/>
              </a:rPr>
              <a:t>Note the </a:t>
            </a:r>
            <a:r>
              <a:rPr b="1" lang="en-US">
                <a:solidFill>
                  <a:srgbClr val="000000"/>
                </a:solidFill>
                <a:latin typeface="Open Sans"/>
                <a:ea typeface="Open Sans"/>
                <a:cs typeface="Open Sans"/>
                <a:sym typeface="Open Sans"/>
              </a:rPr>
              <a:t>Search Information </a:t>
            </a:r>
            <a:r>
              <a:rPr lang="en-US">
                <a:solidFill>
                  <a:srgbClr val="000000"/>
                </a:solidFill>
                <a:latin typeface="Open Sans"/>
                <a:ea typeface="Open Sans"/>
                <a:cs typeface="Open Sans"/>
                <a:sym typeface="Open Sans"/>
              </a:rPr>
              <a:t>and</a:t>
            </a:r>
            <a:r>
              <a:rPr b="1" lang="en-US">
                <a:solidFill>
                  <a:srgbClr val="000000"/>
                </a:solidFill>
                <a:latin typeface="Open Sans"/>
                <a:ea typeface="Open Sans"/>
                <a:cs typeface="Open Sans"/>
                <a:sym typeface="Open Sans"/>
              </a:rPr>
              <a:t> Filter by </a:t>
            </a:r>
            <a:r>
              <a:rPr lang="en-US">
                <a:solidFill>
                  <a:srgbClr val="000000"/>
                </a:solidFill>
                <a:latin typeface="Open Sans"/>
                <a:ea typeface="Open Sans"/>
                <a:cs typeface="Open Sans"/>
                <a:sym typeface="Open Sans"/>
              </a:rPr>
              <a:t>options</a:t>
            </a:r>
            <a:r>
              <a:rPr b="1" lang="en-US">
                <a:solidFill>
                  <a:srgbClr val="000000"/>
                </a:solidFill>
                <a:latin typeface="Open Sans"/>
                <a:ea typeface="Open Sans"/>
                <a:cs typeface="Open Sans"/>
                <a:sym typeface="Open Sans"/>
              </a:rPr>
              <a:t>.</a:t>
            </a:r>
            <a:endParaRPr>
              <a:solidFill>
                <a:srgbClr val="000000"/>
              </a:solidFill>
              <a:latin typeface="Open Sans"/>
              <a:ea typeface="Open Sans"/>
              <a:cs typeface="Open Sans"/>
              <a:sym typeface="Open Sans"/>
            </a:endParaRPr>
          </a:p>
        </p:txBody>
      </p:sp>
      <p:pic>
        <p:nvPicPr>
          <p:cNvPr id="383" name="Google Shape;383;p41"/>
          <p:cNvPicPr preferRelativeResize="0"/>
          <p:nvPr/>
        </p:nvPicPr>
        <p:blipFill rotWithShape="1">
          <a:blip r:embed="rId3">
            <a:alphaModFix/>
          </a:blip>
          <a:srcRect b="0" l="0" r="0" t="0"/>
          <a:stretch/>
        </p:blipFill>
        <p:spPr>
          <a:xfrm>
            <a:off x="4286992" y="1922318"/>
            <a:ext cx="7905008" cy="4470255"/>
          </a:xfrm>
          <a:prstGeom prst="rect">
            <a:avLst/>
          </a:prstGeom>
          <a:noFill/>
          <a:ln>
            <a:noFill/>
          </a:ln>
        </p:spPr>
      </p:pic>
      <p:sp>
        <p:nvSpPr>
          <p:cNvPr id="384" name="Google Shape;384;p41"/>
          <p:cNvSpPr/>
          <p:nvPr/>
        </p:nvSpPr>
        <p:spPr>
          <a:xfrm>
            <a:off x="4286993" y="2154555"/>
            <a:ext cx="1615044" cy="4238018"/>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28"/>
          <p:cNvSpPr txBox="1"/>
          <p:nvPr>
            <p:ph type="title"/>
          </p:nvPr>
        </p:nvSpPr>
        <p:spPr>
          <a:xfrm>
            <a:off x="0" y="726534"/>
            <a:ext cx="7217229" cy="7331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a:t>
            </a:r>
            <a:endParaRPr>
              <a:solidFill>
                <a:srgbClr val="586F7C"/>
              </a:solidFill>
              <a:latin typeface="Open Sans"/>
              <a:ea typeface="Open Sans"/>
              <a:cs typeface="Open Sans"/>
              <a:sym typeface="Open Sans"/>
            </a:endParaRPr>
          </a:p>
        </p:txBody>
      </p:sp>
      <p:sp>
        <p:nvSpPr>
          <p:cNvPr id="391" name="Google Shape;391;p28"/>
          <p:cNvSpPr txBox="1"/>
          <p:nvPr>
            <p:ph idx="1" type="body"/>
          </p:nvPr>
        </p:nvSpPr>
        <p:spPr>
          <a:xfrm>
            <a:off x="179614" y="1796143"/>
            <a:ext cx="7037615"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See Hinari References sources list/Clinical Key</a:t>
            </a:r>
            <a:endParaRPr sz="2200">
              <a:solidFill>
                <a:schemeClr val="dk1"/>
              </a:solidFill>
              <a:latin typeface="Open Sans"/>
              <a:ea typeface="Open Sans"/>
              <a:cs typeface="Open Sans"/>
              <a:sym typeface="Open Sans"/>
            </a:endParaRPr>
          </a:p>
        </p:txBody>
      </p:sp>
      <p:pic>
        <p:nvPicPr>
          <p:cNvPr descr="https://lh4.googleusercontent.com/Wmj2UWGXHHK6CL72DwlqIcYeVOCP1F1jwcmQaXxRgnFRFKHZoJtdYIR-IV94aRw0Amz2OZa2sp_br5gyGr4rYLpVrdfpX2_oyplkxCSWg20LvyLqsiKV_LxI4sT7qBfl7Kz6Wys" id="392" name="Google Shape;392;p28"/>
          <p:cNvPicPr preferRelativeResize="0"/>
          <p:nvPr/>
        </p:nvPicPr>
        <p:blipFill rotWithShape="1">
          <a:blip r:embed="rId3">
            <a:alphaModFix/>
          </a:blip>
          <a:srcRect b="0" l="0" r="0" t="0"/>
          <a:stretch/>
        </p:blipFill>
        <p:spPr>
          <a:xfrm>
            <a:off x="0" y="2496666"/>
            <a:ext cx="4456847" cy="1748763"/>
          </a:xfrm>
          <a:prstGeom prst="rect">
            <a:avLst/>
          </a:prstGeom>
          <a:noFill/>
          <a:ln>
            <a:noFill/>
          </a:ln>
        </p:spPr>
      </p:pic>
      <p:pic>
        <p:nvPicPr>
          <p:cNvPr id="393" name="Google Shape;393;p28"/>
          <p:cNvPicPr preferRelativeResize="0"/>
          <p:nvPr/>
        </p:nvPicPr>
        <p:blipFill rotWithShape="1">
          <a:blip r:embed="rId4">
            <a:alphaModFix/>
          </a:blip>
          <a:srcRect b="0" l="0" r="0" t="0"/>
          <a:stretch/>
        </p:blipFill>
        <p:spPr>
          <a:xfrm>
            <a:off x="4456847" y="2496666"/>
            <a:ext cx="7402764" cy="3210259"/>
          </a:xfrm>
          <a:prstGeom prst="rect">
            <a:avLst/>
          </a:prstGeom>
          <a:noFill/>
          <a:ln>
            <a:noFill/>
          </a:ln>
        </p:spPr>
      </p:pic>
      <p:sp>
        <p:nvSpPr>
          <p:cNvPr id="394" name="Google Shape;394;p28"/>
          <p:cNvSpPr txBox="1"/>
          <p:nvPr/>
        </p:nvSpPr>
        <p:spPr>
          <a:xfrm>
            <a:off x="0" y="4245429"/>
            <a:ext cx="4456846" cy="816429"/>
          </a:xfrm>
          <a:prstGeom prst="rect">
            <a:avLst/>
          </a:prstGeom>
          <a:noFill/>
          <a:ln>
            <a:noFill/>
          </a:ln>
        </p:spPr>
        <p:txBody>
          <a:bodyPr anchorCtr="0" anchor="t" bIns="45700" lIns="91425" spcFirstLastPara="1" rIns="91425" wrap="square" tIns="45700">
            <a:noAutofit/>
          </a:bodyPr>
          <a:lstStyle/>
          <a:p>
            <a:pPr indent="0" lvl="0" marL="76200" marR="0" rtl="0" algn="l">
              <a:lnSpc>
                <a:spcPct val="100000"/>
              </a:lnSpc>
              <a:spcBef>
                <a:spcPts val="1000"/>
              </a:spcBef>
              <a:spcAft>
                <a:spcPts val="0"/>
              </a:spcAft>
              <a:buClr>
                <a:schemeClr val="dk1"/>
              </a:buClr>
              <a:buSzPts val="2400"/>
              <a:buFont typeface="Arial"/>
              <a:buNone/>
            </a:pPr>
            <a:r>
              <a:rPr b="0" i="0" lang="en-US" sz="2200" u="none" cap="none" strike="noStrike">
                <a:solidFill>
                  <a:schemeClr val="dk1"/>
                </a:solidFill>
                <a:latin typeface="Open Sans"/>
                <a:ea typeface="Open Sans"/>
                <a:cs typeface="Open Sans"/>
                <a:sym typeface="Open Sans"/>
              </a:rPr>
              <a:t>Note: the final two resources are not evidence-based practice databases but, for clinical practice outcomes, often use the results from the EBP resources previously noted.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6"/>
          <p:cNvSpPr txBox="1"/>
          <p:nvPr>
            <p:ph type="title"/>
          </p:nvPr>
        </p:nvSpPr>
        <p:spPr>
          <a:xfrm>
            <a:off x="0" y="726534"/>
            <a:ext cx="7217229" cy="7331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 search</a:t>
            </a:r>
            <a:endParaRPr>
              <a:solidFill>
                <a:srgbClr val="586F7C"/>
              </a:solidFill>
              <a:latin typeface="Open Sans"/>
              <a:ea typeface="Open Sans"/>
              <a:cs typeface="Open Sans"/>
              <a:sym typeface="Open Sans"/>
            </a:endParaRPr>
          </a:p>
        </p:txBody>
      </p:sp>
      <p:sp>
        <p:nvSpPr>
          <p:cNvPr id="401" name="Google Shape;401;p46"/>
          <p:cNvSpPr txBox="1"/>
          <p:nvPr>
            <p:ph idx="1" type="body"/>
          </p:nvPr>
        </p:nvSpPr>
        <p:spPr>
          <a:xfrm>
            <a:off x="179614" y="1796143"/>
            <a:ext cx="3988625" cy="363088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From the Hinari References sources list, Click on </a:t>
            </a:r>
            <a:r>
              <a:rPr b="1" lang="en-US" sz="2300">
                <a:solidFill>
                  <a:schemeClr val="dk1"/>
                </a:solidFill>
                <a:latin typeface="Open Sans"/>
                <a:ea typeface="Open Sans"/>
                <a:cs typeface="Open Sans"/>
                <a:sym typeface="Open Sans"/>
              </a:rPr>
              <a:t>Clinical Key </a:t>
            </a:r>
            <a:endParaRPr/>
          </a:p>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Complete a search for “</a:t>
            </a:r>
            <a:r>
              <a:rPr i="1" lang="en-US" sz="2300">
                <a:solidFill>
                  <a:schemeClr val="dk1"/>
                </a:solidFill>
                <a:latin typeface="Open Sans"/>
                <a:ea typeface="Open Sans"/>
                <a:cs typeface="Open Sans"/>
                <a:sym typeface="Open Sans"/>
              </a:rPr>
              <a:t>dengue fever treatment</a:t>
            </a:r>
            <a:r>
              <a:rPr lang="en-US" sz="2300">
                <a:solidFill>
                  <a:schemeClr val="dk1"/>
                </a:solidFill>
                <a:latin typeface="Open Sans"/>
                <a:ea typeface="Open Sans"/>
                <a:cs typeface="Open Sans"/>
                <a:sym typeface="Open Sans"/>
              </a:rPr>
              <a:t>”.</a:t>
            </a:r>
            <a:endParaRPr/>
          </a:p>
          <a:p>
            <a:pPr indent="0" lvl="0" marL="76200" rtl="0" algn="l">
              <a:lnSpc>
                <a:spcPct val="100000"/>
              </a:lnSpc>
              <a:spcBef>
                <a:spcPts val="1000"/>
              </a:spcBef>
              <a:spcAft>
                <a:spcPts val="0"/>
              </a:spcAft>
              <a:buClr>
                <a:schemeClr val="dk1"/>
              </a:buClr>
              <a:buSzPts val="2400"/>
              <a:buNone/>
            </a:pPr>
            <a:r>
              <a:t/>
            </a:r>
            <a:endParaRPr b="1" sz="23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Note the types of resources available.</a:t>
            </a:r>
            <a:endParaRPr sz="2300">
              <a:solidFill>
                <a:schemeClr val="dk1"/>
              </a:solidFill>
              <a:latin typeface="Open Sans"/>
              <a:ea typeface="Open Sans"/>
              <a:cs typeface="Open Sans"/>
              <a:sym typeface="Open Sans"/>
            </a:endParaRPr>
          </a:p>
        </p:txBody>
      </p:sp>
      <p:pic>
        <p:nvPicPr>
          <p:cNvPr id="402" name="Google Shape;402;p46"/>
          <p:cNvPicPr preferRelativeResize="0"/>
          <p:nvPr/>
        </p:nvPicPr>
        <p:blipFill rotWithShape="1">
          <a:blip r:embed="rId3">
            <a:alphaModFix/>
          </a:blip>
          <a:srcRect b="0" l="0" r="0" t="0"/>
          <a:stretch/>
        </p:blipFill>
        <p:spPr>
          <a:xfrm>
            <a:off x="4346368" y="1796143"/>
            <a:ext cx="7666017" cy="2447557"/>
          </a:xfrm>
          <a:prstGeom prst="rect">
            <a:avLst/>
          </a:prstGeom>
          <a:noFill/>
          <a:ln>
            <a:noFill/>
          </a:ln>
        </p:spPr>
      </p:pic>
      <p:pic>
        <p:nvPicPr>
          <p:cNvPr id="403" name="Google Shape;403;p46"/>
          <p:cNvPicPr preferRelativeResize="0"/>
          <p:nvPr/>
        </p:nvPicPr>
        <p:blipFill rotWithShape="1">
          <a:blip r:embed="rId4">
            <a:alphaModFix/>
          </a:blip>
          <a:srcRect b="0" l="0" r="0" t="0"/>
          <a:stretch/>
        </p:blipFill>
        <p:spPr>
          <a:xfrm>
            <a:off x="4573114" y="2765653"/>
            <a:ext cx="1522886" cy="3837673"/>
          </a:xfrm>
          <a:prstGeom prst="rect">
            <a:avLst/>
          </a:prstGeom>
          <a:noFill/>
          <a:ln>
            <a:noFill/>
          </a:ln>
        </p:spPr>
      </p:pic>
      <p:sp>
        <p:nvSpPr>
          <p:cNvPr id="404" name="Google Shape;404;p46"/>
          <p:cNvSpPr/>
          <p:nvPr/>
        </p:nvSpPr>
        <p:spPr>
          <a:xfrm>
            <a:off x="6096000" y="2819896"/>
            <a:ext cx="1848592" cy="291439"/>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
        <p:nvSpPr>
          <p:cNvPr id="405" name="Google Shape;405;p46"/>
          <p:cNvSpPr/>
          <p:nvPr/>
        </p:nvSpPr>
        <p:spPr>
          <a:xfrm>
            <a:off x="4573114" y="3111335"/>
            <a:ext cx="1423925" cy="3630880"/>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47"/>
          <p:cNvSpPr txBox="1"/>
          <p:nvPr>
            <p:ph type="title"/>
          </p:nvPr>
        </p:nvSpPr>
        <p:spPr>
          <a:xfrm>
            <a:off x="0" y="726534"/>
            <a:ext cx="7217229" cy="7331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 </a:t>
            </a:r>
            <a:r>
              <a:rPr lang="en-US">
                <a:solidFill>
                  <a:schemeClr val="dk1"/>
                </a:solidFill>
                <a:latin typeface="Open Sans"/>
                <a:ea typeface="Open Sans"/>
                <a:cs typeface="Open Sans"/>
                <a:sym typeface="Open Sans"/>
              </a:rPr>
              <a:t>search results</a:t>
            </a:r>
            <a:endParaRPr>
              <a:solidFill>
                <a:schemeClr val="dk1"/>
              </a:solidFill>
              <a:latin typeface="Open Sans"/>
              <a:ea typeface="Open Sans"/>
              <a:cs typeface="Open Sans"/>
              <a:sym typeface="Open Sans"/>
            </a:endParaRPr>
          </a:p>
        </p:txBody>
      </p:sp>
      <p:sp>
        <p:nvSpPr>
          <p:cNvPr id="412" name="Google Shape;412;p47"/>
          <p:cNvSpPr txBox="1"/>
          <p:nvPr>
            <p:ph idx="1" type="body"/>
          </p:nvPr>
        </p:nvSpPr>
        <p:spPr>
          <a:xfrm>
            <a:off x="179614" y="1796143"/>
            <a:ext cx="4665703" cy="4509654"/>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The “</a:t>
            </a:r>
            <a:r>
              <a:rPr i="1" lang="en-US" sz="2300">
                <a:solidFill>
                  <a:schemeClr val="dk1"/>
                </a:solidFill>
                <a:latin typeface="Open Sans"/>
                <a:ea typeface="Open Sans"/>
                <a:cs typeface="Open Sans"/>
                <a:sym typeface="Open Sans"/>
              </a:rPr>
              <a:t>dengue fever treatment” </a:t>
            </a:r>
            <a:r>
              <a:rPr lang="en-US" sz="2300">
                <a:solidFill>
                  <a:schemeClr val="dk1"/>
                </a:solidFill>
                <a:latin typeface="Open Sans"/>
                <a:ea typeface="Open Sans"/>
                <a:cs typeface="Open Sans"/>
                <a:sym typeface="Open Sans"/>
              </a:rPr>
              <a:t>search results in </a:t>
            </a:r>
            <a:r>
              <a:rPr b="1" lang="en-US" sz="2300">
                <a:solidFill>
                  <a:schemeClr val="dk1"/>
                </a:solidFill>
                <a:latin typeface="Open Sans"/>
                <a:ea typeface="Open Sans"/>
                <a:cs typeface="Open Sans"/>
                <a:sym typeface="Open Sans"/>
              </a:rPr>
              <a:t>2017</a:t>
            </a:r>
            <a:r>
              <a:rPr lang="en-US" sz="2300">
                <a:solidFill>
                  <a:schemeClr val="dk1"/>
                </a:solidFill>
                <a:latin typeface="Open Sans"/>
                <a:ea typeface="Open Sans"/>
                <a:cs typeface="Open Sans"/>
                <a:sym typeface="Open Sans"/>
              </a:rPr>
              <a:t> citations with many being evidence-based practice resources (systematic reviews, meta-analysis, randomized control trials).</a:t>
            </a:r>
            <a:endParaRPr/>
          </a:p>
          <a:p>
            <a:pPr indent="0" lvl="0" marL="76200" rtl="0" algn="l">
              <a:lnSpc>
                <a:spcPct val="100000"/>
              </a:lnSpc>
              <a:spcBef>
                <a:spcPts val="1000"/>
              </a:spcBef>
              <a:spcAft>
                <a:spcPts val="0"/>
              </a:spcAft>
              <a:buClr>
                <a:schemeClr val="dk1"/>
              </a:buClr>
              <a:buSzPts val="2400"/>
              <a:buNone/>
            </a:pPr>
            <a:r>
              <a:rPr lang="en-US" sz="2300">
                <a:solidFill>
                  <a:schemeClr val="dk1"/>
                </a:solidFill>
                <a:latin typeface="Open Sans"/>
                <a:ea typeface="Open Sans"/>
                <a:cs typeface="Open Sans"/>
                <a:sym typeface="Open Sans"/>
              </a:rPr>
              <a:t>Note </a:t>
            </a:r>
            <a:r>
              <a:rPr b="1" lang="en-US" sz="2300">
                <a:solidFill>
                  <a:schemeClr val="dk1"/>
                </a:solidFill>
                <a:latin typeface="Open Sans"/>
                <a:ea typeface="Open Sans"/>
                <a:cs typeface="Open Sans"/>
                <a:sym typeface="Open Sans"/>
              </a:rPr>
              <a:t>Filter By:  Source Type </a:t>
            </a:r>
            <a:r>
              <a:rPr lang="en-US" sz="2300">
                <a:solidFill>
                  <a:schemeClr val="dk1"/>
                </a:solidFill>
                <a:latin typeface="Open Sans"/>
                <a:ea typeface="Open Sans"/>
                <a:cs typeface="Open Sans"/>
                <a:sym typeface="Open Sans"/>
              </a:rPr>
              <a:t>option.</a:t>
            </a:r>
            <a:endParaRPr sz="2300">
              <a:solidFill>
                <a:schemeClr val="dk1"/>
              </a:solidFill>
              <a:latin typeface="Open Sans"/>
              <a:ea typeface="Open Sans"/>
              <a:cs typeface="Open Sans"/>
              <a:sym typeface="Open Sans"/>
            </a:endParaRPr>
          </a:p>
        </p:txBody>
      </p:sp>
      <p:pic>
        <p:nvPicPr>
          <p:cNvPr id="413" name="Google Shape;413;p47"/>
          <p:cNvPicPr preferRelativeResize="0"/>
          <p:nvPr/>
        </p:nvPicPr>
        <p:blipFill rotWithShape="1">
          <a:blip r:embed="rId3">
            <a:alphaModFix/>
          </a:blip>
          <a:srcRect b="0" l="0" r="0" t="0"/>
          <a:stretch/>
        </p:blipFill>
        <p:spPr>
          <a:xfrm>
            <a:off x="4845318" y="1724892"/>
            <a:ext cx="6626245" cy="4885671"/>
          </a:xfrm>
          <a:prstGeom prst="rect">
            <a:avLst/>
          </a:prstGeom>
          <a:noFill/>
          <a:ln>
            <a:noFill/>
          </a:ln>
        </p:spPr>
      </p:pic>
      <p:sp>
        <p:nvSpPr>
          <p:cNvPr id="414" name="Google Shape;414;p47"/>
          <p:cNvSpPr/>
          <p:nvPr/>
        </p:nvSpPr>
        <p:spPr>
          <a:xfrm>
            <a:off x="6452260" y="1916880"/>
            <a:ext cx="1183574" cy="375058"/>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
        <p:nvSpPr>
          <p:cNvPr id="415" name="Google Shape;415;p47"/>
          <p:cNvSpPr/>
          <p:nvPr/>
        </p:nvSpPr>
        <p:spPr>
          <a:xfrm>
            <a:off x="4845317" y="1958689"/>
            <a:ext cx="1606942" cy="4651874"/>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30"/>
          <p:cNvSpPr txBox="1"/>
          <p:nvPr>
            <p:ph type="title"/>
          </p:nvPr>
        </p:nvSpPr>
        <p:spPr>
          <a:xfrm>
            <a:off x="0" y="777240"/>
            <a:ext cx="7217229" cy="6824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a:t>
            </a:r>
            <a:endParaRPr>
              <a:solidFill>
                <a:srgbClr val="586F7C"/>
              </a:solidFill>
              <a:latin typeface="Open Sans"/>
              <a:ea typeface="Open Sans"/>
              <a:cs typeface="Open Sans"/>
              <a:sym typeface="Open Sans"/>
            </a:endParaRPr>
          </a:p>
        </p:txBody>
      </p:sp>
      <p:sp>
        <p:nvSpPr>
          <p:cNvPr id="422" name="Google Shape;422;p30"/>
          <p:cNvSpPr txBox="1"/>
          <p:nvPr>
            <p:ph idx="1" type="body"/>
          </p:nvPr>
        </p:nvSpPr>
        <p:spPr>
          <a:xfrm>
            <a:off x="179614" y="1796143"/>
            <a:ext cx="7931233"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See Hinari References sources list/Essential  Evidence Plus</a:t>
            </a:r>
            <a:endParaRPr sz="2200">
              <a:solidFill>
                <a:schemeClr val="dk1"/>
              </a:solidFill>
              <a:latin typeface="Open Sans"/>
              <a:ea typeface="Open Sans"/>
              <a:cs typeface="Open Sans"/>
              <a:sym typeface="Open Sans"/>
            </a:endParaRPr>
          </a:p>
        </p:txBody>
      </p:sp>
      <p:pic>
        <p:nvPicPr>
          <p:cNvPr descr="https://lh4.googleusercontent.com/WuRweouqK2ne1G5Mew4tweIzRzEo0XBqnwdF2hcPtc3AosxessW_ajOGR2OJfnHhz5_8rGs0y9tH_tP4dp9venUL0d__zgN4tH9a1uKZRaDVQZ7Yb_iTax2hKIPL68XCEjF7qhI" id="423" name="Google Shape;423;p30"/>
          <p:cNvPicPr preferRelativeResize="0"/>
          <p:nvPr/>
        </p:nvPicPr>
        <p:blipFill rotWithShape="1">
          <a:blip r:embed="rId3">
            <a:alphaModFix/>
          </a:blip>
          <a:srcRect b="0" l="0" r="0" t="0"/>
          <a:stretch/>
        </p:blipFill>
        <p:spPr>
          <a:xfrm>
            <a:off x="0" y="2612572"/>
            <a:ext cx="4849586" cy="2624446"/>
          </a:xfrm>
          <a:prstGeom prst="rect">
            <a:avLst/>
          </a:prstGeom>
          <a:noFill/>
          <a:ln>
            <a:noFill/>
          </a:ln>
        </p:spPr>
      </p:pic>
      <p:pic>
        <p:nvPicPr>
          <p:cNvPr id="424" name="Google Shape;424;p30"/>
          <p:cNvPicPr preferRelativeResize="0"/>
          <p:nvPr/>
        </p:nvPicPr>
        <p:blipFill rotWithShape="1">
          <a:blip r:embed="rId4">
            <a:alphaModFix/>
          </a:blip>
          <a:srcRect b="0" l="0" r="0" t="0"/>
          <a:stretch/>
        </p:blipFill>
        <p:spPr>
          <a:xfrm>
            <a:off x="4849586" y="2735247"/>
            <a:ext cx="7002643" cy="363862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48"/>
          <p:cNvSpPr txBox="1"/>
          <p:nvPr>
            <p:ph type="title"/>
          </p:nvPr>
        </p:nvSpPr>
        <p:spPr>
          <a:xfrm>
            <a:off x="0" y="719794"/>
            <a:ext cx="7217229" cy="6253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a:t>
            </a:r>
            <a:r>
              <a:rPr lang="en-US">
                <a:solidFill>
                  <a:srgbClr val="FF0000"/>
                </a:solidFill>
                <a:latin typeface="Open Sans"/>
                <a:ea typeface="Open Sans"/>
                <a:cs typeface="Open Sans"/>
                <a:sym typeface="Open Sans"/>
              </a:rPr>
              <a:t> </a:t>
            </a:r>
            <a:r>
              <a:rPr lang="en-US">
                <a:solidFill>
                  <a:schemeClr val="dk1"/>
                </a:solidFill>
                <a:latin typeface="Open Sans"/>
                <a:ea typeface="Open Sans"/>
                <a:cs typeface="Open Sans"/>
                <a:sym typeface="Open Sans"/>
              </a:rPr>
              <a:t>options</a:t>
            </a:r>
            <a:endParaRPr>
              <a:solidFill>
                <a:schemeClr val="dk1"/>
              </a:solidFill>
              <a:latin typeface="Open Sans"/>
              <a:ea typeface="Open Sans"/>
              <a:cs typeface="Open Sans"/>
              <a:sym typeface="Open Sans"/>
            </a:endParaRPr>
          </a:p>
        </p:txBody>
      </p:sp>
      <p:sp>
        <p:nvSpPr>
          <p:cNvPr id="431" name="Google Shape;431;p48"/>
          <p:cNvSpPr txBox="1"/>
          <p:nvPr>
            <p:ph idx="1" type="body"/>
          </p:nvPr>
        </p:nvSpPr>
        <p:spPr>
          <a:xfrm>
            <a:off x="179615" y="1796143"/>
            <a:ext cx="4582390"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From the Hinari References sources list, Click on </a:t>
            </a:r>
            <a:r>
              <a:rPr b="1" lang="en-US" sz="2200">
                <a:solidFill>
                  <a:schemeClr val="dk1"/>
                </a:solidFill>
                <a:latin typeface="Open Sans"/>
                <a:ea typeface="Open Sans"/>
                <a:cs typeface="Open Sans"/>
                <a:sym typeface="Open Sans"/>
              </a:rPr>
              <a:t>Essential Evidence Plus.  </a:t>
            </a:r>
            <a:r>
              <a:rPr lang="en-US" sz="2200">
                <a:solidFill>
                  <a:schemeClr val="dk1"/>
                </a:solidFill>
                <a:latin typeface="Open Sans"/>
                <a:ea typeface="Open Sans"/>
                <a:cs typeface="Open Sans"/>
                <a:sym typeface="Open Sans"/>
              </a:rPr>
              <a:t>Note the </a:t>
            </a:r>
            <a:r>
              <a:rPr b="1" lang="en-US" sz="2200">
                <a:solidFill>
                  <a:schemeClr val="dk1"/>
                </a:solidFill>
                <a:latin typeface="Open Sans"/>
                <a:ea typeface="Open Sans"/>
                <a:cs typeface="Open Sans"/>
                <a:sym typeface="Open Sans"/>
              </a:rPr>
              <a:t>keyword search box </a:t>
            </a:r>
            <a:r>
              <a:rPr lang="en-US" sz="2200">
                <a:solidFill>
                  <a:schemeClr val="dk1"/>
                </a:solidFill>
                <a:latin typeface="Open Sans"/>
                <a:ea typeface="Open Sans"/>
                <a:cs typeface="Open Sans"/>
                <a:sym typeface="Open Sans"/>
              </a:rPr>
              <a:t>and also the option to</a:t>
            </a:r>
            <a:r>
              <a:rPr b="1" lang="en-US" sz="2200">
                <a:solidFill>
                  <a:schemeClr val="dk1"/>
                </a:solidFill>
                <a:latin typeface="Open Sans"/>
                <a:ea typeface="Open Sans"/>
                <a:cs typeface="Open Sans"/>
                <a:sym typeface="Open Sans"/>
              </a:rPr>
              <a:t> Browse Our Databases and Interactive Tools </a:t>
            </a:r>
            <a:r>
              <a:rPr lang="en-US" sz="2200">
                <a:solidFill>
                  <a:schemeClr val="dk1"/>
                </a:solidFill>
                <a:latin typeface="Open Sans"/>
                <a:ea typeface="Open Sans"/>
                <a:cs typeface="Open Sans"/>
                <a:sym typeface="Open Sans"/>
              </a:rPr>
              <a:t>including</a:t>
            </a:r>
            <a:r>
              <a:rPr b="1" lang="en-US" sz="2200">
                <a:solidFill>
                  <a:schemeClr val="dk1"/>
                </a:solidFill>
                <a:latin typeface="Open Sans"/>
                <a:ea typeface="Open Sans"/>
                <a:cs typeface="Open Sans"/>
                <a:sym typeface="Open Sans"/>
              </a:rPr>
              <a:t> Cochrane Systematic Reviews</a:t>
            </a:r>
            <a:r>
              <a:rPr lang="en-US" sz="2200">
                <a:solidFill>
                  <a:schemeClr val="dk1"/>
                </a:solidFill>
                <a:latin typeface="Open Sans"/>
                <a:ea typeface="Open Sans"/>
                <a:cs typeface="Open Sans"/>
                <a:sym typeface="Open Sans"/>
              </a:rPr>
              <a:t>.</a:t>
            </a:r>
            <a:endParaRPr b="1" sz="22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Similar to Clinical Key, the search results will use evidence-based practice studies.</a:t>
            </a:r>
            <a:endParaRPr/>
          </a:p>
        </p:txBody>
      </p:sp>
      <p:pic>
        <p:nvPicPr>
          <p:cNvPr id="432" name="Google Shape;432;p48"/>
          <p:cNvPicPr preferRelativeResize="0"/>
          <p:nvPr/>
        </p:nvPicPr>
        <p:blipFill rotWithShape="1">
          <a:blip r:embed="rId3">
            <a:alphaModFix/>
          </a:blip>
          <a:srcRect b="0" l="0" r="0" t="0"/>
          <a:stretch/>
        </p:blipFill>
        <p:spPr>
          <a:xfrm>
            <a:off x="4928259" y="1796143"/>
            <a:ext cx="7086641" cy="4082143"/>
          </a:xfrm>
          <a:prstGeom prst="rect">
            <a:avLst/>
          </a:prstGeom>
          <a:noFill/>
          <a:ln>
            <a:noFill/>
          </a:ln>
        </p:spPr>
      </p:pic>
      <p:sp>
        <p:nvSpPr>
          <p:cNvPr id="433" name="Google Shape;433;p48"/>
          <p:cNvSpPr/>
          <p:nvPr/>
        </p:nvSpPr>
        <p:spPr>
          <a:xfrm>
            <a:off x="4928258" y="2698197"/>
            <a:ext cx="4631377" cy="543273"/>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
        <p:nvSpPr>
          <p:cNvPr id="434" name="Google Shape;434;p48"/>
          <p:cNvSpPr/>
          <p:nvPr/>
        </p:nvSpPr>
        <p:spPr>
          <a:xfrm>
            <a:off x="4928258" y="3241471"/>
            <a:ext cx="3728854" cy="1449282"/>
          </a:xfrm>
          <a:prstGeom prst="rect">
            <a:avLst/>
          </a:prstGeom>
          <a:noFill/>
          <a:ln cap="flat" cmpd="sng" w="255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Times New Roman"/>
              <a:buNone/>
            </a:pPr>
            <a:r>
              <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3"/>
          <p:cNvSpPr txBox="1"/>
          <p:nvPr>
            <p:ph type="title"/>
          </p:nvPr>
        </p:nvSpPr>
        <p:spPr>
          <a:xfrm>
            <a:off x="0" y="646770"/>
            <a:ext cx="9613800" cy="8129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grpSp>
        <p:nvGrpSpPr>
          <p:cNvPr id="98" name="Google Shape;98;p3"/>
          <p:cNvGrpSpPr/>
          <p:nvPr/>
        </p:nvGrpSpPr>
        <p:grpSpPr>
          <a:xfrm>
            <a:off x="979714" y="2017574"/>
            <a:ext cx="10074728" cy="4455708"/>
            <a:chOff x="0" y="41817"/>
            <a:chExt cx="10074728" cy="4455708"/>
          </a:xfrm>
        </p:grpSpPr>
        <p:sp>
          <p:nvSpPr>
            <p:cNvPr id="99" name="Google Shape;99;p3"/>
            <p:cNvSpPr/>
            <p:nvPr/>
          </p:nvSpPr>
          <p:spPr>
            <a:xfrm>
              <a:off x="0" y="41817"/>
              <a:ext cx="10074728" cy="1433396"/>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69973" y="111790"/>
              <a:ext cx="9934782" cy="129345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lt1"/>
                  </a:solidFill>
                  <a:latin typeface="Open Sans"/>
                  <a:ea typeface="Open Sans"/>
                  <a:cs typeface="Open Sans"/>
                  <a:sym typeface="Open Sans"/>
                </a:rPr>
                <a:t>This lesson will focus on the concepts of evidence-based medicine/practice and key EBP resources that are available.</a:t>
              </a:r>
              <a:endParaRPr b="0" i="0" sz="2700" u="none" cap="none" strike="noStrike">
                <a:solidFill>
                  <a:schemeClr val="lt1"/>
                </a:solidFill>
                <a:latin typeface="Open Sans"/>
                <a:ea typeface="Open Sans"/>
                <a:cs typeface="Open Sans"/>
                <a:sym typeface="Open Sans"/>
              </a:endParaRPr>
            </a:p>
          </p:txBody>
        </p:sp>
        <p:sp>
          <p:nvSpPr>
            <p:cNvPr id="101" name="Google Shape;101;p3"/>
            <p:cNvSpPr/>
            <p:nvPr/>
          </p:nvSpPr>
          <p:spPr>
            <a:xfrm>
              <a:off x="0" y="1552973"/>
              <a:ext cx="10074728" cy="1433396"/>
            </a:xfrm>
            <a:prstGeom prst="roundRect">
              <a:avLst>
                <a:gd fmla="val 16667" name="adj"/>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a:off x="69973" y="1622946"/>
              <a:ext cx="9934782" cy="129345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lt1"/>
                  </a:solidFill>
                  <a:latin typeface="Open Sans"/>
                  <a:ea typeface="Open Sans"/>
                  <a:cs typeface="Open Sans"/>
                  <a:sym typeface="Open Sans"/>
                </a:rPr>
                <a:t>The first part of the lesson is an overview of components of EBP (systematic reviews, study-types, hierarchy of resources) and the 5-step EBP process.</a:t>
              </a:r>
              <a:endParaRPr b="0" i="0" sz="2700" u="none" cap="none" strike="noStrike">
                <a:solidFill>
                  <a:schemeClr val="lt1"/>
                </a:solidFill>
                <a:latin typeface="Open Sans"/>
                <a:ea typeface="Open Sans"/>
                <a:cs typeface="Open Sans"/>
                <a:sym typeface="Open Sans"/>
              </a:endParaRPr>
            </a:p>
          </p:txBody>
        </p:sp>
        <p:sp>
          <p:nvSpPr>
            <p:cNvPr id="103" name="Google Shape;103;p3"/>
            <p:cNvSpPr/>
            <p:nvPr/>
          </p:nvSpPr>
          <p:spPr>
            <a:xfrm>
              <a:off x="0" y="3064129"/>
              <a:ext cx="10074728" cy="1433396"/>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69973" y="3134102"/>
              <a:ext cx="9934782" cy="129345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lt1"/>
                  </a:solidFill>
                  <a:latin typeface="Open Sans"/>
                  <a:ea typeface="Open Sans"/>
                  <a:cs typeface="Open Sans"/>
                  <a:sym typeface="Open Sans"/>
                </a:rPr>
                <a:t>The second part of the lesson focuses on the key information resources that are available from Research4Life, PubMed and the Internet.</a:t>
              </a:r>
              <a:endParaRPr b="0" i="0" sz="27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49"/>
          <p:cNvSpPr txBox="1"/>
          <p:nvPr>
            <p:ph type="title"/>
          </p:nvPr>
        </p:nvSpPr>
        <p:spPr>
          <a:xfrm>
            <a:off x="0" y="571500"/>
            <a:ext cx="828675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Clinical Queries (PubMed) – access to filtered and non-filtered research literature</a:t>
            </a:r>
            <a:endParaRPr sz="3000">
              <a:solidFill>
                <a:srgbClr val="586F7C"/>
              </a:solidFill>
              <a:latin typeface="Open Sans"/>
              <a:ea typeface="Open Sans"/>
              <a:cs typeface="Open Sans"/>
              <a:sym typeface="Open Sans"/>
            </a:endParaRPr>
          </a:p>
        </p:txBody>
      </p:sp>
      <p:pic>
        <p:nvPicPr>
          <p:cNvPr id="441" name="Google Shape;441;p49"/>
          <p:cNvPicPr preferRelativeResize="0"/>
          <p:nvPr/>
        </p:nvPicPr>
        <p:blipFill rotWithShape="1">
          <a:blip r:embed="rId3">
            <a:alphaModFix/>
          </a:blip>
          <a:srcRect b="0" l="0" r="0" t="0"/>
          <a:stretch/>
        </p:blipFill>
        <p:spPr>
          <a:xfrm>
            <a:off x="587965" y="3876675"/>
            <a:ext cx="3632835" cy="2981325"/>
          </a:xfrm>
          <a:prstGeom prst="rect">
            <a:avLst/>
          </a:prstGeom>
          <a:noFill/>
          <a:ln>
            <a:noFill/>
          </a:ln>
        </p:spPr>
      </p:pic>
      <p:pic>
        <p:nvPicPr>
          <p:cNvPr id="442" name="Google Shape;442;p49"/>
          <p:cNvPicPr preferRelativeResize="0"/>
          <p:nvPr/>
        </p:nvPicPr>
        <p:blipFill rotWithShape="1">
          <a:blip r:embed="rId4">
            <a:alphaModFix/>
          </a:blip>
          <a:srcRect b="0" l="0" r="0" t="0"/>
          <a:stretch/>
        </p:blipFill>
        <p:spPr>
          <a:xfrm>
            <a:off x="5029199" y="2023110"/>
            <a:ext cx="7032241" cy="4536697"/>
          </a:xfrm>
          <a:prstGeom prst="rect">
            <a:avLst/>
          </a:prstGeom>
          <a:noFill/>
          <a:ln>
            <a:noFill/>
          </a:ln>
        </p:spPr>
      </p:pic>
      <p:sp>
        <p:nvSpPr>
          <p:cNvPr id="443" name="Google Shape;443;p49"/>
          <p:cNvSpPr txBox="1"/>
          <p:nvPr>
            <p:ph idx="1" type="body"/>
          </p:nvPr>
        </p:nvSpPr>
        <p:spPr>
          <a:xfrm>
            <a:off x="179615" y="1796143"/>
            <a:ext cx="4449536" cy="501287"/>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From the Hinari content page, open Databases for discovery and click on PubMed.</a:t>
            </a:r>
            <a:endParaRPr/>
          </a:p>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In Hinari/PubMed, click on </a:t>
            </a:r>
            <a:r>
              <a:rPr b="1" lang="en-US" sz="2200">
                <a:solidFill>
                  <a:schemeClr val="dk1"/>
                </a:solidFill>
                <a:latin typeface="Open Sans"/>
                <a:ea typeface="Open Sans"/>
                <a:cs typeface="Open Sans"/>
                <a:sym typeface="Open Sans"/>
              </a:rPr>
              <a:t>Clinical Queries</a:t>
            </a:r>
            <a:r>
              <a:rPr lang="en-US" sz="2200">
                <a:solidFill>
                  <a:schemeClr val="dk1"/>
                </a:solidFill>
                <a:latin typeface="Open Sans"/>
                <a:ea typeface="Open Sans"/>
                <a:cs typeface="Open Sans"/>
                <a:sym typeface="Open Sans"/>
              </a:rPr>
              <a:t>.</a:t>
            </a:r>
            <a:endParaRPr sz="2200">
              <a:solidFill>
                <a:schemeClr val="dk1"/>
              </a:solidFill>
              <a:latin typeface="Open Sans"/>
              <a:ea typeface="Open Sans"/>
              <a:cs typeface="Open Sans"/>
              <a:sym typeface="Open Sans"/>
            </a:endParaRPr>
          </a:p>
        </p:txBody>
      </p:sp>
      <p:sp>
        <p:nvSpPr>
          <p:cNvPr id="444" name="Google Shape;444;p49"/>
          <p:cNvSpPr/>
          <p:nvPr/>
        </p:nvSpPr>
        <p:spPr>
          <a:xfrm>
            <a:off x="7217229" y="6046470"/>
            <a:ext cx="886641" cy="24003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45" name="Google Shape;445;p49"/>
          <p:cNvCxnSpPr/>
          <p:nvPr/>
        </p:nvCxnSpPr>
        <p:spPr>
          <a:xfrm>
            <a:off x="1850845" y="6106477"/>
            <a:ext cx="5366384" cy="60008"/>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50"/>
          <p:cNvSpPr txBox="1"/>
          <p:nvPr>
            <p:ph type="title"/>
          </p:nvPr>
        </p:nvSpPr>
        <p:spPr>
          <a:xfrm>
            <a:off x="0" y="715243"/>
            <a:ext cx="72172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Queries search </a:t>
            </a:r>
            <a:endParaRPr>
              <a:solidFill>
                <a:srgbClr val="586F7C"/>
              </a:solidFill>
              <a:latin typeface="Open Sans"/>
              <a:ea typeface="Open Sans"/>
              <a:cs typeface="Open Sans"/>
              <a:sym typeface="Open Sans"/>
            </a:endParaRPr>
          </a:p>
        </p:txBody>
      </p:sp>
      <p:sp>
        <p:nvSpPr>
          <p:cNvPr id="452" name="Google Shape;452;p50"/>
          <p:cNvSpPr txBox="1"/>
          <p:nvPr>
            <p:ph idx="1" type="body"/>
          </p:nvPr>
        </p:nvSpPr>
        <p:spPr>
          <a:xfrm>
            <a:off x="179613" y="1681843"/>
            <a:ext cx="11177501"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In the PubMed Clinical Queries </a:t>
            </a:r>
            <a:r>
              <a:rPr b="1" lang="en-US">
                <a:solidFill>
                  <a:schemeClr val="dk1"/>
                </a:solidFill>
                <a:latin typeface="Open Sans"/>
                <a:ea typeface="Open Sans"/>
                <a:cs typeface="Open Sans"/>
                <a:sym typeface="Open Sans"/>
              </a:rPr>
              <a:t>search</a:t>
            </a:r>
            <a:r>
              <a:rPr lang="en-US">
                <a:solidFill>
                  <a:schemeClr val="dk1"/>
                </a:solidFill>
                <a:latin typeface="Open Sans"/>
                <a:ea typeface="Open Sans"/>
                <a:cs typeface="Open Sans"/>
                <a:sym typeface="Open Sans"/>
              </a:rPr>
              <a:t> box, enter </a:t>
            </a:r>
            <a:r>
              <a:rPr i="1" lang="en-US">
                <a:solidFill>
                  <a:schemeClr val="dk1"/>
                </a:solidFill>
                <a:latin typeface="Open Sans"/>
                <a:ea typeface="Open Sans"/>
                <a:cs typeface="Open Sans"/>
                <a:sym typeface="Open Sans"/>
              </a:rPr>
              <a:t>“pregnancy complications” and “developing countries” ; </a:t>
            </a:r>
            <a:r>
              <a:rPr lang="en-US">
                <a:solidFill>
                  <a:schemeClr val="dk1"/>
                </a:solidFill>
                <a:latin typeface="Open Sans"/>
                <a:ea typeface="Open Sans"/>
                <a:cs typeface="Open Sans"/>
                <a:sym typeface="Open Sans"/>
              </a:rPr>
              <a:t>click on </a:t>
            </a:r>
            <a:r>
              <a:rPr b="1" lang="en-US">
                <a:solidFill>
                  <a:schemeClr val="dk1"/>
                </a:solidFill>
                <a:latin typeface="Open Sans"/>
                <a:ea typeface="Open Sans"/>
                <a:cs typeface="Open Sans"/>
                <a:sym typeface="Open Sans"/>
              </a:rPr>
              <a:t>Search</a:t>
            </a:r>
            <a:r>
              <a:rPr i="1" lang="en-US">
                <a:solidFill>
                  <a:schemeClr val="dk1"/>
                </a:solidFill>
                <a:latin typeface="Open Sans"/>
                <a:ea typeface="Open Sans"/>
                <a:cs typeface="Open Sans"/>
                <a:sym typeface="Open Sans"/>
              </a:rPr>
              <a:t>.  </a:t>
            </a:r>
            <a:endParaRPr/>
          </a:p>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Note the </a:t>
            </a:r>
            <a:r>
              <a:rPr b="1" lang="en-US">
                <a:solidFill>
                  <a:schemeClr val="dk1"/>
                </a:solidFill>
                <a:latin typeface="Open Sans"/>
                <a:ea typeface="Open Sans"/>
                <a:cs typeface="Open Sans"/>
                <a:sym typeface="Open Sans"/>
              </a:rPr>
              <a:t>Clinical Study Categories</a:t>
            </a:r>
            <a:r>
              <a:rPr lang="en-US">
                <a:solidFill>
                  <a:schemeClr val="dk1"/>
                </a:solidFill>
                <a:latin typeface="Open Sans"/>
                <a:ea typeface="Open Sans"/>
                <a:cs typeface="Open Sans"/>
                <a:sym typeface="Open Sans"/>
              </a:rPr>
              <a:t> and </a:t>
            </a:r>
            <a:r>
              <a:rPr b="1" lang="en-US">
                <a:solidFill>
                  <a:schemeClr val="dk1"/>
                </a:solidFill>
                <a:latin typeface="Open Sans"/>
                <a:ea typeface="Open Sans"/>
                <a:cs typeface="Open Sans"/>
                <a:sym typeface="Open Sans"/>
              </a:rPr>
              <a:t>Scope</a:t>
            </a:r>
            <a:r>
              <a:rPr lang="en-US">
                <a:solidFill>
                  <a:schemeClr val="dk1"/>
                </a:solidFill>
                <a:latin typeface="Open Sans"/>
                <a:ea typeface="Open Sans"/>
                <a:cs typeface="Open Sans"/>
                <a:sym typeface="Open Sans"/>
              </a:rPr>
              <a:t> search options.</a:t>
            </a:r>
            <a:endParaRPr>
              <a:solidFill>
                <a:schemeClr val="dk1"/>
              </a:solidFill>
              <a:latin typeface="Open Sans"/>
              <a:ea typeface="Open Sans"/>
              <a:cs typeface="Open Sans"/>
              <a:sym typeface="Open Sans"/>
            </a:endParaRPr>
          </a:p>
        </p:txBody>
      </p:sp>
      <p:pic>
        <p:nvPicPr>
          <p:cNvPr id="453" name="Google Shape;453;p50"/>
          <p:cNvPicPr preferRelativeResize="0"/>
          <p:nvPr/>
        </p:nvPicPr>
        <p:blipFill rotWithShape="1">
          <a:blip r:embed="rId3">
            <a:alphaModFix/>
          </a:blip>
          <a:srcRect b="0" l="0" r="0" t="0"/>
          <a:stretch/>
        </p:blipFill>
        <p:spPr>
          <a:xfrm>
            <a:off x="332509" y="3246119"/>
            <a:ext cx="11177501" cy="1417320"/>
          </a:xfrm>
          <a:prstGeom prst="rect">
            <a:avLst/>
          </a:prstGeom>
          <a:solidFill>
            <a:schemeClr val="lt1"/>
          </a:solidFill>
          <a:ln cap="flat" cmpd="sng" w="19050">
            <a:solidFill>
              <a:srgbClr val="FF0000"/>
            </a:solidFill>
            <a:prstDash val="solid"/>
            <a:round/>
            <a:headEnd len="sm" w="sm" type="none"/>
            <a:tailEnd len="sm" w="sm" type="none"/>
          </a:ln>
        </p:spPr>
      </p:pic>
      <p:sp>
        <p:nvSpPr>
          <p:cNvPr id="454" name="Google Shape;454;p50"/>
          <p:cNvSpPr/>
          <p:nvPr/>
        </p:nvSpPr>
        <p:spPr>
          <a:xfrm>
            <a:off x="480651" y="4080510"/>
            <a:ext cx="3508419" cy="45720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5" name="Google Shape;455;p50"/>
          <p:cNvPicPr preferRelativeResize="0"/>
          <p:nvPr/>
        </p:nvPicPr>
        <p:blipFill rotWithShape="1">
          <a:blip r:embed="rId4">
            <a:alphaModFix/>
          </a:blip>
          <a:srcRect b="0" l="0" r="0" t="0"/>
          <a:stretch/>
        </p:blipFill>
        <p:spPr>
          <a:xfrm>
            <a:off x="653710" y="4663439"/>
            <a:ext cx="4069460" cy="1765067"/>
          </a:xfrm>
          <a:prstGeom prst="rect">
            <a:avLst/>
          </a:prstGeom>
          <a:noFill/>
          <a:ln>
            <a:noFill/>
          </a:ln>
        </p:spPr>
      </p:pic>
      <p:pic>
        <p:nvPicPr>
          <p:cNvPr id="456" name="Google Shape;456;p50"/>
          <p:cNvPicPr preferRelativeResize="0"/>
          <p:nvPr/>
        </p:nvPicPr>
        <p:blipFill rotWithShape="1">
          <a:blip r:embed="rId5">
            <a:alphaModFix/>
          </a:blip>
          <a:srcRect b="0" l="0" r="0" t="0"/>
          <a:stretch/>
        </p:blipFill>
        <p:spPr>
          <a:xfrm>
            <a:off x="5044371" y="5008921"/>
            <a:ext cx="4036625" cy="804729"/>
          </a:xfrm>
          <a:prstGeom prst="rect">
            <a:avLst/>
          </a:prstGeom>
          <a:noFill/>
          <a:ln>
            <a:noFill/>
          </a:ln>
        </p:spPr>
      </p:pic>
      <p:sp>
        <p:nvSpPr>
          <p:cNvPr id="457" name="Google Shape;457;p50"/>
          <p:cNvSpPr/>
          <p:nvPr/>
        </p:nvSpPr>
        <p:spPr>
          <a:xfrm>
            <a:off x="653710" y="4722767"/>
            <a:ext cx="4069460" cy="1831468"/>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 name="Google Shape;458;p50"/>
          <p:cNvSpPr/>
          <p:nvPr/>
        </p:nvSpPr>
        <p:spPr>
          <a:xfrm>
            <a:off x="5074851" y="4947556"/>
            <a:ext cx="4069460" cy="950323"/>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59" name="Google Shape;459;p50"/>
          <p:cNvCxnSpPr/>
          <p:nvPr/>
        </p:nvCxnSpPr>
        <p:spPr>
          <a:xfrm flipH="1">
            <a:off x="3406140" y="3040380"/>
            <a:ext cx="1177290" cy="1884312"/>
          </a:xfrm>
          <a:prstGeom prst="straightConnector1">
            <a:avLst/>
          </a:prstGeom>
          <a:solidFill>
            <a:schemeClr val="lt1"/>
          </a:solidFill>
          <a:ln cap="flat" cmpd="sng" w="19050">
            <a:solidFill>
              <a:srgbClr val="FF0000"/>
            </a:solidFill>
            <a:prstDash val="solid"/>
            <a:round/>
            <a:headEnd len="sm" w="sm" type="none"/>
            <a:tailEnd len="med" w="med" type="triangle"/>
          </a:ln>
        </p:spPr>
      </p:cxnSp>
      <p:cxnSp>
        <p:nvCxnSpPr>
          <p:cNvPr id="460" name="Google Shape;460;p50"/>
          <p:cNvCxnSpPr/>
          <p:nvPr/>
        </p:nvCxnSpPr>
        <p:spPr>
          <a:xfrm flipH="1">
            <a:off x="5543550" y="3040380"/>
            <a:ext cx="1071770" cy="1884312"/>
          </a:xfrm>
          <a:prstGeom prst="straightConnector1">
            <a:avLst/>
          </a:prstGeom>
          <a:solidFill>
            <a:schemeClr val="lt1"/>
          </a:solidFill>
          <a:ln cap="flat" cmpd="sng" w="19050">
            <a:solidFill>
              <a:srgbClr val="FF0000"/>
            </a:solidFill>
            <a:prstDash val="solid"/>
            <a:round/>
            <a:headEnd len="sm" w="sm"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51"/>
          <p:cNvSpPr txBox="1"/>
          <p:nvPr>
            <p:ph type="title"/>
          </p:nvPr>
        </p:nvSpPr>
        <p:spPr>
          <a:xfrm>
            <a:off x="0" y="715243"/>
            <a:ext cx="72172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Queries search results</a:t>
            </a:r>
            <a:endParaRPr>
              <a:solidFill>
                <a:srgbClr val="586F7C"/>
              </a:solidFill>
              <a:latin typeface="Open Sans"/>
              <a:ea typeface="Open Sans"/>
              <a:cs typeface="Open Sans"/>
              <a:sym typeface="Open Sans"/>
            </a:endParaRPr>
          </a:p>
        </p:txBody>
      </p:sp>
      <p:pic>
        <p:nvPicPr>
          <p:cNvPr id="467" name="Google Shape;467;p51"/>
          <p:cNvPicPr preferRelativeResize="0"/>
          <p:nvPr/>
        </p:nvPicPr>
        <p:blipFill rotWithShape="1">
          <a:blip r:embed="rId3">
            <a:alphaModFix/>
          </a:blip>
          <a:srcRect b="0" l="0" r="0" t="0"/>
          <a:stretch/>
        </p:blipFill>
        <p:spPr>
          <a:xfrm>
            <a:off x="340994" y="3087571"/>
            <a:ext cx="11214502" cy="2326958"/>
          </a:xfrm>
          <a:prstGeom prst="rect">
            <a:avLst/>
          </a:prstGeom>
          <a:noFill/>
          <a:ln>
            <a:noFill/>
          </a:ln>
        </p:spPr>
      </p:pic>
      <p:pic>
        <p:nvPicPr>
          <p:cNvPr id="468" name="Google Shape;468;p51"/>
          <p:cNvPicPr preferRelativeResize="0"/>
          <p:nvPr/>
        </p:nvPicPr>
        <p:blipFill rotWithShape="1">
          <a:blip r:embed="rId4">
            <a:alphaModFix/>
          </a:blip>
          <a:srcRect b="0" l="0" r="0" t="0"/>
          <a:stretch/>
        </p:blipFill>
        <p:spPr>
          <a:xfrm>
            <a:off x="340995" y="5491247"/>
            <a:ext cx="7733371" cy="1303020"/>
          </a:xfrm>
          <a:prstGeom prst="rect">
            <a:avLst/>
          </a:prstGeom>
          <a:noFill/>
          <a:ln>
            <a:noFill/>
          </a:ln>
        </p:spPr>
      </p:pic>
      <p:sp>
        <p:nvSpPr>
          <p:cNvPr id="469" name="Google Shape;469;p51"/>
          <p:cNvSpPr txBox="1"/>
          <p:nvPr>
            <p:ph idx="1" type="body"/>
          </p:nvPr>
        </p:nvSpPr>
        <p:spPr>
          <a:xfrm>
            <a:off x="179613" y="1681843"/>
            <a:ext cx="11375883"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Results for </a:t>
            </a:r>
            <a:r>
              <a:rPr b="1" lang="en-US">
                <a:solidFill>
                  <a:schemeClr val="dk1"/>
                </a:solidFill>
                <a:latin typeface="Open Sans"/>
                <a:ea typeface="Open Sans"/>
                <a:cs typeface="Open Sans"/>
                <a:sym typeface="Open Sans"/>
              </a:rPr>
              <a:t>Clinical Study Categories </a:t>
            </a:r>
            <a:r>
              <a:rPr lang="en-US">
                <a:solidFill>
                  <a:schemeClr val="dk1"/>
                </a:solidFill>
                <a:latin typeface="Open Sans"/>
                <a:ea typeface="Open Sans"/>
                <a:cs typeface="Open Sans"/>
                <a:sym typeface="Open Sans"/>
              </a:rPr>
              <a:t>(non-filtered) and </a:t>
            </a:r>
            <a:r>
              <a:rPr b="1" lang="en-US">
                <a:solidFill>
                  <a:schemeClr val="dk1"/>
                </a:solidFill>
                <a:latin typeface="Open Sans"/>
                <a:ea typeface="Open Sans"/>
                <a:cs typeface="Open Sans"/>
                <a:sym typeface="Open Sans"/>
              </a:rPr>
              <a:t>Systematic Reviews </a:t>
            </a:r>
            <a:r>
              <a:rPr lang="en-US">
                <a:solidFill>
                  <a:schemeClr val="dk1"/>
                </a:solidFill>
                <a:latin typeface="Open Sans"/>
                <a:ea typeface="Open Sans"/>
                <a:cs typeface="Open Sans"/>
                <a:sym typeface="Open Sans"/>
              </a:rPr>
              <a:t>(filtered) citations.  For </a:t>
            </a:r>
            <a:r>
              <a:rPr b="1" lang="en-US">
                <a:solidFill>
                  <a:schemeClr val="dk1"/>
                </a:solidFill>
                <a:latin typeface="Open Sans"/>
                <a:ea typeface="Open Sans"/>
                <a:cs typeface="Open Sans"/>
                <a:sym typeface="Open Sans"/>
              </a:rPr>
              <a:t>Clinical Study Categories</a:t>
            </a:r>
            <a:r>
              <a:rPr lang="en-US">
                <a:solidFill>
                  <a:schemeClr val="dk1"/>
                </a:solidFill>
                <a:latin typeface="Open Sans"/>
                <a:ea typeface="Open Sans"/>
                <a:cs typeface="Open Sans"/>
                <a:sym typeface="Open Sans"/>
              </a:rPr>
              <a:t>, click on </a:t>
            </a:r>
            <a:r>
              <a:rPr i="1" lang="en-US">
                <a:solidFill>
                  <a:schemeClr val="dk1"/>
                </a:solidFill>
                <a:latin typeface="Open Sans"/>
                <a:ea typeface="Open Sans"/>
                <a:cs typeface="Open Sans"/>
                <a:sym typeface="Open Sans"/>
              </a:rPr>
              <a:t>See all(808) </a:t>
            </a:r>
            <a:r>
              <a:rPr lang="en-US">
                <a:solidFill>
                  <a:schemeClr val="dk1"/>
                </a:solidFill>
                <a:latin typeface="Open Sans"/>
                <a:ea typeface="Open Sans"/>
                <a:cs typeface="Open Sans"/>
                <a:sym typeface="Open Sans"/>
              </a:rPr>
              <a:t>and for</a:t>
            </a:r>
            <a:r>
              <a:rPr b="1" lang="en-US">
                <a:solidFill>
                  <a:schemeClr val="dk1"/>
                </a:solidFill>
                <a:latin typeface="Open Sans"/>
                <a:ea typeface="Open Sans"/>
                <a:cs typeface="Open Sans"/>
                <a:sym typeface="Open Sans"/>
              </a:rPr>
              <a:t> Systematic Reviews</a:t>
            </a:r>
            <a:r>
              <a:rPr lang="en-US">
                <a:solidFill>
                  <a:schemeClr val="dk1"/>
                </a:solidFill>
                <a:latin typeface="Open Sans"/>
                <a:ea typeface="Open Sans"/>
                <a:cs typeface="Open Sans"/>
                <a:sym typeface="Open Sans"/>
              </a:rPr>
              <a:t>, click on </a:t>
            </a:r>
            <a:r>
              <a:rPr i="1" lang="en-US">
                <a:solidFill>
                  <a:schemeClr val="dk1"/>
                </a:solidFill>
                <a:latin typeface="Open Sans"/>
                <a:ea typeface="Open Sans"/>
                <a:cs typeface="Open Sans"/>
                <a:sym typeface="Open Sans"/>
              </a:rPr>
              <a:t>See all </a:t>
            </a:r>
            <a:r>
              <a:rPr lang="en-US">
                <a:solidFill>
                  <a:schemeClr val="dk1"/>
                </a:solidFill>
                <a:latin typeface="Open Sans"/>
                <a:ea typeface="Open Sans"/>
                <a:cs typeface="Open Sans"/>
                <a:sym typeface="Open Sans"/>
              </a:rPr>
              <a:t>(79)</a:t>
            </a:r>
            <a:endParaRPr>
              <a:solidFill>
                <a:schemeClr val="dk1"/>
              </a:solidFill>
              <a:latin typeface="Open Sans"/>
              <a:ea typeface="Open Sans"/>
              <a:cs typeface="Open Sans"/>
              <a:sym typeface="Open Sans"/>
            </a:endParaRPr>
          </a:p>
        </p:txBody>
      </p:sp>
      <p:sp>
        <p:nvSpPr>
          <p:cNvPr id="470" name="Google Shape;470;p51"/>
          <p:cNvSpPr/>
          <p:nvPr/>
        </p:nvSpPr>
        <p:spPr>
          <a:xfrm>
            <a:off x="4113344" y="3087570"/>
            <a:ext cx="1750246" cy="310599"/>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1" name="Google Shape;471;p51"/>
          <p:cNvSpPr/>
          <p:nvPr/>
        </p:nvSpPr>
        <p:spPr>
          <a:xfrm>
            <a:off x="340994" y="3087571"/>
            <a:ext cx="2116455" cy="310599"/>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2" name="Google Shape;472;p51"/>
          <p:cNvSpPr/>
          <p:nvPr/>
        </p:nvSpPr>
        <p:spPr>
          <a:xfrm>
            <a:off x="3246711" y="5345430"/>
            <a:ext cx="894759" cy="406718"/>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3" name="Google Shape;473;p51"/>
          <p:cNvSpPr/>
          <p:nvPr/>
        </p:nvSpPr>
        <p:spPr>
          <a:xfrm>
            <a:off x="7179607" y="5752148"/>
            <a:ext cx="894759" cy="390609"/>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52"/>
          <p:cNvSpPr txBox="1"/>
          <p:nvPr>
            <p:ph type="title"/>
          </p:nvPr>
        </p:nvSpPr>
        <p:spPr>
          <a:xfrm>
            <a:off x="0" y="715243"/>
            <a:ext cx="72172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PubMed search results</a:t>
            </a:r>
            <a:endParaRPr>
              <a:solidFill>
                <a:srgbClr val="586F7C"/>
              </a:solidFill>
              <a:latin typeface="Open Sans"/>
              <a:ea typeface="Open Sans"/>
              <a:cs typeface="Open Sans"/>
              <a:sym typeface="Open Sans"/>
            </a:endParaRPr>
          </a:p>
        </p:txBody>
      </p:sp>
      <p:sp>
        <p:nvSpPr>
          <p:cNvPr id="480" name="Google Shape;480;p52"/>
          <p:cNvSpPr txBox="1"/>
          <p:nvPr>
            <p:ph idx="1" type="body"/>
          </p:nvPr>
        </p:nvSpPr>
        <p:spPr>
          <a:xfrm>
            <a:off x="1110898" y="1641794"/>
            <a:ext cx="10261963"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rgbClr val="000000"/>
                </a:solidFill>
                <a:latin typeface="Open Sans"/>
                <a:ea typeface="Open Sans"/>
                <a:cs typeface="Open Sans"/>
                <a:sym typeface="Open Sans"/>
              </a:rPr>
              <a:t>Displayed are the results for the </a:t>
            </a:r>
            <a:r>
              <a:rPr i="1" lang="en-US">
                <a:solidFill>
                  <a:srgbClr val="000000"/>
                </a:solidFill>
                <a:latin typeface="Open Sans"/>
                <a:ea typeface="Open Sans"/>
                <a:cs typeface="Open Sans"/>
                <a:sym typeface="Open Sans"/>
              </a:rPr>
              <a:t>systematic[sb] AND (“pregnancy complications” and “developing countries”)</a:t>
            </a:r>
            <a:r>
              <a:rPr lang="en-US">
                <a:solidFill>
                  <a:srgbClr val="000000"/>
                </a:solidFill>
                <a:latin typeface="Open Sans"/>
                <a:ea typeface="Open Sans"/>
                <a:cs typeface="Open Sans"/>
                <a:sym typeface="Open Sans"/>
              </a:rPr>
              <a:t> search with </a:t>
            </a:r>
            <a:r>
              <a:rPr b="1" lang="en-US">
                <a:solidFill>
                  <a:srgbClr val="000000"/>
                </a:solidFill>
                <a:latin typeface="Open Sans"/>
                <a:ea typeface="Open Sans"/>
                <a:cs typeface="Open Sans"/>
                <a:sym typeface="Open Sans"/>
              </a:rPr>
              <a:t>79</a:t>
            </a:r>
            <a:r>
              <a:rPr lang="en-US">
                <a:solidFill>
                  <a:srgbClr val="000000"/>
                </a:solidFill>
                <a:latin typeface="Open Sans"/>
                <a:ea typeface="Open Sans"/>
                <a:cs typeface="Open Sans"/>
                <a:sym typeface="Open Sans"/>
              </a:rPr>
              <a:t> citations.  Note the links to Hinari full-text (</a:t>
            </a:r>
            <a:r>
              <a:rPr b="1" lang="en-US">
                <a:solidFill>
                  <a:srgbClr val="000000"/>
                </a:solidFill>
                <a:latin typeface="Open Sans"/>
                <a:ea typeface="Open Sans"/>
                <a:cs typeface="Open Sans"/>
                <a:sym typeface="Open Sans"/>
              </a:rPr>
              <a:t>31</a:t>
            </a:r>
            <a:r>
              <a:rPr lang="en-US">
                <a:solidFill>
                  <a:srgbClr val="000000"/>
                </a:solidFill>
                <a:latin typeface="Open Sans"/>
                <a:ea typeface="Open Sans"/>
                <a:cs typeface="Open Sans"/>
                <a:sym typeface="Open Sans"/>
              </a:rPr>
              <a:t>) and Free Full Text (</a:t>
            </a:r>
            <a:r>
              <a:rPr b="1" lang="en-US">
                <a:solidFill>
                  <a:srgbClr val="000000"/>
                </a:solidFill>
                <a:latin typeface="Open Sans"/>
                <a:ea typeface="Open Sans"/>
                <a:cs typeface="Open Sans"/>
                <a:sym typeface="Open Sans"/>
              </a:rPr>
              <a:t>53</a:t>
            </a:r>
            <a:r>
              <a:rPr lang="en-US">
                <a:solidFill>
                  <a:srgbClr val="000000"/>
                </a:solidFill>
                <a:latin typeface="Open Sans"/>
                <a:ea typeface="Open Sans"/>
                <a:cs typeface="Open Sans"/>
                <a:sym typeface="Open Sans"/>
              </a:rPr>
              <a:t>).  </a:t>
            </a:r>
            <a:endParaRPr>
              <a:solidFill>
                <a:srgbClr val="000000"/>
              </a:solidFill>
              <a:latin typeface="Open Sans"/>
              <a:ea typeface="Open Sans"/>
              <a:cs typeface="Open Sans"/>
              <a:sym typeface="Open Sans"/>
            </a:endParaRPr>
          </a:p>
        </p:txBody>
      </p:sp>
      <p:pic>
        <p:nvPicPr>
          <p:cNvPr id="481" name="Google Shape;481;p52"/>
          <p:cNvPicPr preferRelativeResize="0"/>
          <p:nvPr/>
        </p:nvPicPr>
        <p:blipFill rotWithShape="1">
          <a:blip r:embed="rId3">
            <a:alphaModFix/>
          </a:blip>
          <a:srcRect b="0" l="0" r="0" t="0"/>
          <a:stretch/>
        </p:blipFill>
        <p:spPr>
          <a:xfrm>
            <a:off x="1192922" y="3283267"/>
            <a:ext cx="9147266" cy="3129012"/>
          </a:xfrm>
          <a:prstGeom prst="rect">
            <a:avLst/>
          </a:prstGeom>
          <a:noFill/>
          <a:ln>
            <a:noFill/>
          </a:ln>
        </p:spPr>
      </p:pic>
      <p:sp>
        <p:nvSpPr>
          <p:cNvPr id="482" name="Google Shape;482;p52"/>
          <p:cNvSpPr/>
          <p:nvPr/>
        </p:nvSpPr>
        <p:spPr>
          <a:xfrm>
            <a:off x="1240842" y="5098732"/>
            <a:ext cx="1365198" cy="805816"/>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3" name="Google Shape;483;p52"/>
          <p:cNvSpPr/>
          <p:nvPr/>
        </p:nvSpPr>
        <p:spPr>
          <a:xfrm>
            <a:off x="3694090" y="3283266"/>
            <a:ext cx="5095580" cy="57504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4" name="Google Shape;484;p52"/>
          <p:cNvSpPr/>
          <p:nvPr/>
        </p:nvSpPr>
        <p:spPr>
          <a:xfrm>
            <a:off x="3608614" y="4774610"/>
            <a:ext cx="757646" cy="436833"/>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id="490" name="Google Shape;490;p53"/>
          <p:cNvPicPr preferRelativeResize="0"/>
          <p:nvPr/>
        </p:nvPicPr>
        <p:blipFill rotWithShape="1">
          <a:blip r:embed="rId3">
            <a:alphaModFix/>
          </a:blip>
          <a:srcRect b="0" l="0" r="0" t="0"/>
          <a:stretch/>
        </p:blipFill>
        <p:spPr>
          <a:xfrm>
            <a:off x="373575" y="3526155"/>
            <a:ext cx="3052976" cy="2713757"/>
          </a:xfrm>
          <a:prstGeom prst="rect">
            <a:avLst/>
          </a:prstGeom>
          <a:noFill/>
          <a:ln>
            <a:noFill/>
          </a:ln>
        </p:spPr>
      </p:pic>
      <p:sp>
        <p:nvSpPr>
          <p:cNvPr id="491" name="Google Shape;491;p53"/>
          <p:cNvSpPr txBox="1"/>
          <p:nvPr>
            <p:ph type="title"/>
          </p:nvPr>
        </p:nvSpPr>
        <p:spPr>
          <a:xfrm>
            <a:off x="0" y="715243"/>
            <a:ext cx="72172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PubMed filters search</a:t>
            </a:r>
            <a:endParaRPr>
              <a:solidFill>
                <a:srgbClr val="586F7C"/>
              </a:solidFill>
              <a:latin typeface="Open Sans"/>
              <a:ea typeface="Open Sans"/>
              <a:cs typeface="Open Sans"/>
              <a:sym typeface="Open Sans"/>
            </a:endParaRPr>
          </a:p>
        </p:txBody>
      </p:sp>
      <p:sp>
        <p:nvSpPr>
          <p:cNvPr id="492" name="Google Shape;492;p53"/>
          <p:cNvSpPr txBox="1"/>
          <p:nvPr>
            <p:ph idx="1" type="body"/>
          </p:nvPr>
        </p:nvSpPr>
        <p:spPr>
          <a:xfrm>
            <a:off x="111033" y="1639895"/>
            <a:ext cx="11811319" cy="81642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Using the </a:t>
            </a:r>
            <a:r>
              <a:rPr i="1" lang="en-US" sz="2200">
                <a:solidFill>
                  <a:schemeClr val="dk1"/>
                </a:solidFill>
                <a:latin typeface="Open Sans"/>
                <a:ea typeface="Open Sans"/>
                <a:cs typeface="Open Sans"/>
                <a:sym typeface="Open Sans"/>
              </a:rPr>
              <a:t>“pregnancy complications” and “developing countries” </a:t>
            </a:r>
            <a:r>
              <a:rPr lang="en-US" sz="2200">
                <a:solidFill>
                  <a:schemeClr val="dk1"/>
                </a:solidFill>
                <a:latin typeface="Open Sans"/>
                <a:ea typeface="Open Sans"/>
                <a:cs typeface="Open Sans"/>
                <a:sym typeface="Open Sans"/>
              </a:rPr>
              <a:t>search, add the filters for </a:t>
            </a:r>
            <a:r>
              <a:rPr b="1" lang="en-US" sz="2200">
                <a:solidFill>
                  <a:schemeClr val="dk1"/>
                </a:solidFill>
                <a:latin typeface="Open Sans"/>
                <a:ea typeface="Open Sans"/>
                <a:cs typeface="Open Sans"/>
                <a:sym typeface="Open Sans"/>
              </a:rPr>
              <a:t>ARTICLE TYPE/Meta-Analysis, Randomized Controlled Trial </a:t>
            </a:r>
            <a:r>
              <a:rPr lang="en-US" sz="2200">
                <a:solidFill>
                  <a:schemeClr val="dk1"/>
                </a:solidFill>
                <a:latin typeface="Open Sans"/>
                <a:ea typeface="Open Sans"/>
                <a:cs typeface="Open Sans"/>
                <a:sym typeface="Open Sans"/>
              </a:rPr>
              <a:t>and</a:t>
            </a:r>
            <a:r>
              <a:rPr b="1" lang="en-US" sz="2200">
                <a:solidFill>
                  <a:schemeClr val="dk1"/>
                </a:solidFill>
                <a:latin typeface="Open Sans"/>
                <a:ea typeface="Open Sans"/>
                <a:cs typeface="Open Sans"/>
                <a:sym typeface="Open Sans"/>
              </a:rPr>
              <a:t> Systematic Reviews</a:t>
            </a:r>
            <a:r>
              <a:rPr lang="en-US" sz="2200">
                <a:solidFill>
                  <a:schemeClr val="dk1"/>
                </a:solidFill>
                <a:latin typeface="Open Sans"/>
                <a:ea typeface="Open Sans"/>
                <a:cs typeface="Open Sans"/>
                <a:sym typeface="Open Sans"/>
              </a:rPr>
              <a:t>.  The search results total </a:t>
            </a:r>
            <a:r>
              <a:rPr b="1" lang="en-US" sz="2200">
                <a:solidFill>
                  <a:schemeClr val="dk1"/>
                </a:solidFill>
                <a:latin typeface="Open Sans"/>
                <a:ea typeface="Open Sans"/>
                <a:cs typeface="Open Sans"/>
                <a:sym typeface="Open Sans"/>
              </a:rPr>
              <a:t>122.</a:t>
            </a:r>
            <a:endParaRPr b="1" sz="2200">
              <a:solidFill>
                <a:schemeClr val="dk1"/>
              </a:solidFill>
              <a:latin typeface="Open Sans"/>
              <a:ea typeface="Open Sans"/>
              <a:cs typeface="Open Sans"/>
              <a:sym typeface="Open Sans"/>
            </a:endParaRPr>
          </a:p>
        </p:txBody>
      </p:sp>
      <p:pic>
        <p:nvPicPr>
          <p:cNvPr id="493" name="Google Shape;493;p53"/>
          <p:cNvPicPr preferRelativeResize="0"/>
          <p:nvPr/>
        </p:nvPicPr>
        <p:blipFill rotWithShape="1">
          <a:blip r:embed="rId4">
            <a:alphaModFix/>
          </a:blip>
          <a:srcRect b="0" l="0" r="0" t="0"/>
          <a:stretch/>
        </p:blipFill>
        <p:spPr>
          <a:xfrm>
            <a:off x="3001918" y="3073063"/>
            <a:ext cx="8920435" cy="906184"/>
          </a:xfrm>
          <a:prstGeom prst="rect">
            <a:avLst/>
          </a:prstGeom>
          <a:noFill/>
          <a:ln>
            <a:noFill/>
          </a:ln>
        </p:spPr>
      </p:pic>
      <p:pic>
        <p:nvPicPr>
          <p:cNvPr id="494" name="Google Shape;494;p53"/>
          <p:cNvPicPr preferRelativeResize="0"/>
          <p:nvPr/>
        </p:nvPicPr>
        <p:blipFill rotWithShape="1">
          <a:blip r:embed="rId5">
            <a:alphaModFix/>
          </a:blip>
          <a:srcRect b="0" l="0" r="0" t="0"/>
          <a:stretch/>
        </p:blipFill>
        <p:spPr>
          <a:xfrm>
            <a:off x="3698421" y="4106584"/>
            <a:ext cx="7527430" cy="2579966"/>
          </a:xfrm>
          <a:prstGeom prst="rect">
            <a:avLst/>
          </a:prstGeom>
          <a:noFill/>
          <a:ln>
            <a:noFill/>
          </a:ln>
        </p:spPr>
      </p:pic>
      <p:sp>
        <p:nvSpPr>
          <p:cNvPr id="495" name="Google Shape;495;p53"/>
          <p:cNvSpPr/>
          <p:nvPr/>
        </p:nvSpPr>
        <p:spPr>
          <a:xfrm>
            <a:off x="5452701" y="3248101"/>
            <a:ext cx="3554139" cy="363779"/>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6" name="Google Shape;496;p53"/>
          <p:cNvSpPr/>
          <p:nvPr/>
        </p:nvSpPr>
        <p:spPr>
          <a:xfrm>
            <a:off x="572093" y="3536059"/>
            <a:ext cx="1062398" cy="315851"/>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7" name="Google Shape;497;p53"/>
          <p:cNvSpPr/>
          <p:nvPr/>
        </p:nvSpPr>
        <p:spPr>
          <a:xfrm>
            <a:off x="5821183" y="4150697"/>
            <a:ext cx="682488" cy="329863"/>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8" name="Google Shape;498;p53"/>
          <p:cNvSpPr/>
          <p:nvPr/>
        </p:nvSpPr>
        <p:spPr>
          <a:xfrm>
            <a:off x="572092" y="4616643"/>
            <a:ext cx="2854460" cy="1526114"/>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54"/>
          <p:cNvSpPr txBox="1"/>
          <p:nvPr>
            <p:ph type="title"/>
          </p:nvPr>
        </p:nvSpPr>
        <p:spPr>
          <a:xfrm>
            <a:off x="-1" y="843148"/>
            <a:ext cx="8348353" cy="67497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Additional evidence-based practice resources</a:t>
            </a:r>
            <a:endParaRPr sz="3000">
              <a:solidFill>
                <a:srgbClr val="586F7C"/>
              </a:solidFill>
              <a:latin typeface="Open Sans"/>
              <a:ea typeface="Open Sans"/>
              <a:cs typeface="Open Sans"/>
              <a:sym typeface="Open Sans"/>
            </a:endParaRPr>
          </a:p>
        </p:txBody>
      </p:sp>
      <p:sp>
        <p:nvSpPr>
          <p:cNvPr id="505" name="Google Shape;505;p54"/>
          <p:cNvSpPr txBox="1"/>
          <p:nvPr>
            <p:ph idx="1" type="body"/>
          </p:nvPr>
        </p:nvSpPr>
        <p:spPr>
          <a:xfrm>
            <a:off x="160020" y="1758588"/>
            <a:ext cx="11475719" cy="413112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lt1"/>
              </a:buClr>
              <a:buSzPts val="2400"/>
              <a:buChar char="●"/>
            </a:pPr>
            <a:r>
              <a:rPr b="1" lang="en-US" sz="2300">
                <a:solidFill>
                  <a:srgbClr val="000000"/>
                </a:solidFill>
                <a:latin typeface="Open Sans"/>
                <a:ea typeface="Open Sans"/>
                <a:cs typeface="Open Sans"/>
                <a:sym typeface="Open Sans"/>
              </a:rPr>
              <a:t>EBM Librarian</a:t>
            </a:r>
            <a:r>
              <a:rPr lang="en-US" sz="2300">
                <a:solidFill>
                  <a:srgbClr val="000000"/>
                </a:solidFill>
                <a:latin typeface="Open Sans"/>
                <a:ea typeface="Open Sans"/>
                <a:cs typeface="Open Sans"/>
                <a:sym typeface="Open Sans"/>
              </a:rPr>
              <a:t>: the purpose of this site is to develop a community of librarians who are involved in teaching and supporting the practice of Evidence-Based Medicine (EBM) also called Evidence-Based Practice (EBP). This site offers a place to share teaching materials and class handouts, discuss issues and ask advice from colleagues, share useful information about teaching EBM </a:t>
            </a:r>
            <a:r>
              <a:rPr lang="en-US" sz="2300" u="sng">
                <a:solidFill>
                  <a:schemeClr val="hlink"/>
                </a:solidFill>
                <a:latin typeface="Open Sans"/>
                <a:ea typeface="Open Sans"/>
                <a:cs typeface="Open Sans"/>
                <a:sym typeface="Open Sans"/>
                <a:hlinkClick r:id="rId3"/>
              </a:rPr>
              <a:t>https://sites.google.com/site/ebmlibrarian/</a:t>
            </a:r>
            <a:r>
              <a:rPr lang="en-US" sz="2300">
                <a:latin typeface="Open Sans"/>
                <a:ea typeface="Open Sans"/>
                <a:cs typeface="Open Sans"/>
                <a:sym typeface="Open Sans"/>
              </a:rPr>
              <a:t> </a:t>
            </a:r>
            <a:endParaRPr/>
          </a:p>
          <a:p>
            <a:pPr indent="-381000" lvl="0" marL="457200" rtl="0" algn="l">
              <a:lnSpc>
                <a:spcPct val="90000"/>
              </a:lnSpc>
              <a:spcBef>
                <a:spcPts val="1000"/>
              </a:spcBef>
              <a:spcAft>
                <a:spcPts val="0"/>
              </a:spcAft>
              <a:buClr>
                <a:schemeClr val="lt1"/>
              </a:buClr>
              <a:buSzPts val="2400"/>
              <a:buChar char="●"/>
            </a:pPr>
            <a:r>
              <a:rPr lang="en-US" sz="2300">
                <a:latin typeface="Open Sans"/>
                <a:ea typeface="Open Sans"/>
                <a:cs typeface="Open Sans"/>
                <a:sym typeface="Open Sans"/>
              </a:rPr>
              <a:t> </a:t>
            </a:r>
            <a:endParaRPr/>
          </a:p>
          <a:p>
            <a:pPr indent="-381000" lvl="0" marL="457200" rtl="0" algn="l">
              <a:lnSpc>
                <a:spcPct val="90000"/>
              </a:lnSpc>
              <a:spcBef>
                <a:spcPts val="1000"/>
              </a:spcBef>
              <a:spcAft>
                <a:spcPts val="0"/>
              </a:spcAft>
              <a:buClr>
                <a:schemeClr val="lt1"/>
              </a:buClr>
              <a:buSzPts val="2400"/>
              <a:buChar char="●"/>
            </a:pPr>
            <a:r>
              <a:rPr b="1" lang="en-US" sz="2300">
                <a:solidFill>
                  <a:srgbClr val="000000"/>
                </a:solidFill>
                <a:latin typeface="Open Sans"/>
                <a:ea typeface="Open Sans"/>
                <a:cs typeface="Open Sans"/>
                <a:sym typeface="Open Sans"/>
              </a:rPr>
              <a:t>EvidenceAlerts</a:t>
            </a:r>
            <a:r>
              <a:rPr lang="en-US" sz="2300">
                <a:solidFill>
                  <a:srgbClr val="000000"/>
                </a:solidFill>
                <a:latin typeface="Open Sans"/>
                <a:ea typeface="Open Sans"/>
                <a:cs typeface="Open Sans"/>
                <a:sym typeface="Open Sans"/>
              </a:rPr>
              <a:t>: an Internet service that notifies physicians and researchers about newly-published clinical studies. Researchers at the McMaster Health Information Unit find the highest quality studies, reviews, and evidence-based clinical practice guidelines from 121 premier clinical journals and these articles are rated by practicing physicians for clinical relevance and interest. Alerts are curated to your own clinical interests</a:t>
            </a:r>
            <a:r>
              <a:rPr lang="en-US" sz="2300">
                <a:latin typeface="Open Sans"/>
                <a:ea typeface="Open Sans"/>
                <a:cs typeface="Open Sans"/>
                <a:sym typeface="Open Sans"/>
              </a:rPr>
              <a:t>. </a:t>
            </a:r>
            <a:r>
              <a:rPr lang="en-US" sz="2300" u="sng">
                <a:solidFill>
                  <a:schemeClr val="hlink"/>
                </a:solidFill>
                <a:latin typeface="Open Sans"/>
                <a:ea typeface="Open Sans"/>
                <a:cs typeface="Open Sans"/>
                <a:sym typeface="Open Sans"/>
                <a:hlinkClick r:id="rId4"/>
              </a:rPr>
              <a:t>https://www.evidencealerts.com/</a:t>
            </a:r>
            <a:endParaRPr sz="2300">
              <a:latin typeface="Open Sans"/>
              <a:ea typeface="Open Sans"/>
              <a:cs typeface="Open Sans"/>
              <a:sym typeface="Open Sans"/>
            </a:endParaRPr>
          </a:p>
          <a:p>
            <a:pPr indent="0" lvl="0" marL="117475" rtl="0" algn="just">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34"/>
          <p:cNvSpPr txBox="1"/>
          <p:nvPr>
            <p:ph type="title"/>
          </p:nvPr>
        </p:nvSpPr>
        <p:spPr>
          <a:xfrm>
            <a:off x="0" y="731521"/>
            <a:ext cx="7217229" cy="8310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Additional resources continued</a:t>
            </a:r>
            <a:endParaRPr>
              <a:solidFill>
                <a:srgbClr val="586F7C"/>
              </a:solidFill>
              <a:latin typeface="Open Sans"/>
              <a:ea typeface="Open Sans"/>
              <a:cs typeface="Open Sans"/>
              <a:sym typeface="Open Sans"/>
            </a:endParaRPr>
          </a:p>
        </p:txBody>
      </p:sp>
      <p:sp>
        <p:nvSpPr>
          <p:cNvPr id="512" name="Google Shape;512;p34"/>
          <p:cNvSpPr txBox="1"/>
          <p:nvPr>
            <p:ph idx="1" type="body"/>
          </p:nvPr>
        </p:nvSpPr>
        <p:spPr>
          <a:xfrm>
            <a:off x="-91440" y="1685362"/>
            <a:ext cx="12001501" cy="444111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lt1"/>
              </a:buClr>
              <a:buSzPts val="2400"/>
              <a:buChar char="●"/>
            </a:pPr>
            <a:r>
              <a:rPr b="1" lang="en-US">
                <a:solidFill>
                  <a:srgbClr val="000000"/>
                </a:solidFill>
                <a:latin typeface="Open Sans"/>
                <a:ea typeface="Open Sans"/>
                <a:cs typeface="Open Sans"/>
                <a:sym typeface="Open Sans"/>
              </a:rPr>
              <a:t>McMaster PLUS </a:t>
            </a:r>
            <a:r>
              <a:rPr lang="en-US">
                <a:solidFill>
                  <a:srgbClr val="000000"/>
                </a:solidFill>
                <a:latin typeface="Open Sans"/>
                <a:ea typeface="Open Sans"/>
                <a:cs typeface="Open Sans"/>
                <a:sym typeface="Open Sans"/>
              </a:rPr>
              <a:t>(Premium Literature Service): </a:t>
            </a:r>
            <a:r>
              <a:rPr b="1" lang="en-US">
                <a:solidFill>
                  <a:srgbClr val="000000"/>
                </a:solidFill>
                <a:latin typeface="Open Sans"/>
                <a:ea typeface="Open Sans"/>
                <a:cs typeface="Open Sans"/>
                <a:sym typeface="Open Sans"/>
              </a:rPr>
              <a:t>C</a:t>
            </a:r>
            <a:r>
              <a:rPr lang="en-US">
                <a:solidFill>
                  <a:srgbClr val="000000"/>
                </a:solidFill>
                <a:latin typeface="Open Sans"/>
                <a:ea typeface="Open Sans"/>
                <a:cs typeface="Open Sans"/>
                <a:sym typeface="Open Sans"/>
              </a:rPr>
              <a:t>ritical </a:t>
            </a:r>
            <a:r>
              <a:rPr b="1" lang="en-US">
                <a:solidFill>
                  <a:srgbClr val="000000"/>
                </a:solidFill>
                <a:latin typeface="Open Sans"/>
                <a:ea typeface="Open Sans"/>
                <a:cs typeface="Open Sans"/>
                <a:sym typeface="Open Sans"/>
              </a:rPr>
              <a:t>A</a:t>
            </a:r>
            <a:r>
              <a:rPr lang="en-US">
                <a:solidFill>
                  <a:srgbClr val="000000"/>
                </a:solidFill>
                <a:latin typeface="Open Sans"/>
                <a:ea typeface="Open Sans"/>
                <a:cs typeface="Open Sans"/>
                <a:sym typeface="Open Sans"/>
              </a:rPr>
              <a:t>ppraisal </a:t>
            </a:r>
            <a:r>
              <a:rPr b="1" lang="en-US">
                <a:solidFill>
                  <a:srgbClr val="000000"/>
                </a:solidFill>
                <a:latin typeface="Open Sans"/>
                <a:ea typeface="Open Sans"/>
                <a:cs typeface="Open Sans"/>
                <a:sym typeface="Open Sans"/>
              </a:rPr>
              <a:t>P</a:t>
            </a:r>
            <a:r>
              <a:rPr lang="en-US">
                <a:solidFill>
                  <a:srgbClr val="000000"/>
                </a:solidFill>
                <a:latin typeface="Open Sans"/>
                <a:ea typeface="Open Sans"/>
                <a:cs typeface="Open Sans"/>
                <a:sym typeface="Open Sans"/>
              </a:rPr>
              <a:t>rocess (CAP) that identifies studies and systematic reviews that are scientifically strong; articles that meet our scientific criteria are then rated by frontline clinicians for relevance and newsworthiness through the </a:t>
            </a:r>
            <a:r>
              <a:rPr b="1" lang="en-US">
                <a:solidFill>
                  <a:srgbClr val="000000"/>
                </a:solidFill>
                <a:latin typeface="Open Sans"/>
                <a:ea typeface="Open Sans"/>
                <a:cs typeface="Open Sans"/>
                <a:sym typeface="Open Sans"/>
              </a:rPr>
              <a:t>M</a:t>
            </a:r>
            <a:r>
              <a:rPr lang="en-US">
                <a:solidFill>
                  <a:srgbClr val="000000"/>
                </a:solidFill>
                <a:latin typeface="Open Sans"/>
                <a:ea typeface="Open Sans"/>
                <a:cs typeface="Open Sans"/>
                <a:sym typeface="Open Sans"/>
              </a:rPr>
              <a:t>cMaster </a:t>
            </a:r>
            <a:r>
              <a:rPr b="1" lang="en-US">
                <a:solidFill>
                  <a:srgbClr val="000000"/>
                </a:solidFill>
                <a:latin typeface="Open Sans"/>
                <a:ea typeface="Open Sans"/>
                <a:cs typeface="Open Sans"/>
                <a:sym typeface="Open Sans"/>
              </a:rPr>
              <a:t>O</a:t>
            </a:r>
            <a:r>
              <a:rPr lang="en-US">
                <a:solidFill>
                  <a:srgbClr val="000000"/>
                </a:solidFill>
                <a:latin typeface="Open Sans"/>
                <a:ea typeface="Open Sans"/>
                <a:cs typeface="Open Sans"/>
                <a:sym typeface="Open Sans"/>
              </a:rPr>
              <a:t>nline</a:t>
            </a:r>
            <a:r>
              <a:rPr b="1" lang="en-US">
                <a:solidFill>
                  <a:srgbClr val="000000"/>
                </a:solidFill>
                <a:latin typeface="Open Sans"/>
                <a:ea typeface="Open Sans"/>
                <a:cs typeface="Open Sans"/>
                <a:sym typeface="Open Sans"/>
              </a:rPr>
              <a:t> R</a:t>
            </a:r>
            <a:r>
              <a:rPr lang="en-US">
                <a:solidFill>
                  <a:srgbClr val="000000"/>
                </a:solidFill>
                <a:latin typeface="Open Sans"/>
                <a:ea typeface="Open Sans"/>
                <a:cs typeface="Open Sans"/>
                <a:sym typeface="Open Sans"/>
              </a:rPr>
              <a:t>ating of </a:t>
            </a:r>
            <a:r>
              <a:rPr b="1" lang="en-US">
                <a:solidFill>
                  <a:srgbClr val="000000"/>
                </a:solidFill>
                <a:latin typeface="Open Sans"/>
                <a:ea typeface="Open Sans"/>
                <a:cs typeface="Open Sans"/>
                <a:sym typeface="Open Sans"/>
              </a:rPr>
              <a:t>E</a:t>
            </a:r>
            <a:r>
              <a:rPr lang="en-US">
                <a:solidFill>
                  <a:srgbClr val="000000"/>
                </a:solidFill>
                <a:latin typeface="Open Sans"/>
                <a:ea typeface="Open Sans"/>
                <a:cs typeface="Open Sans"/>
                <a:sym typeface="Open Sans"/>
              </a:rPr>
              <a:t>vidence (MORE) system.</a:t>
            </a:r>
            <a:r>
              <a:rPr lang="en-US">
                <a:latin typeface="Open Sans"/>
                <a:ea typeface="Open Sans"/>
                <a:cs typeface="Open Sans"/>
                <a:sym typeface="Open Sans"/>
              </a:rPr>
              <a:t> </a:t>
            </a:r>
            <a:r>
              <a:rPr lang="en-US" u="sng">
                <a:solidFill>
                  <a:schemeClr val="hlink"/>
                </a:solidFill>
                <a:latin typeface="Open Sans"/>
                <a:ea typeface="Open Sans"/>
                <a:cs typeface="Open Sans"/>
                <a:sym typeface="Open Sans"/>
                <a:hlinkClick r:id="rId3"/>
              </a:rPr>
              <a:t>hiru.mcmaster.ca/hiru/HIRU_McMaster_PLUS_projects.aspx</a:t>
            </a:r>
            <a:endParaRPr u="sng">
              <a:latin typeface="Open Sans"/>
              <a:ea typeface="Open Sans"/>
              <a:cs typeface="Open Sans"/>
              <a:sym typeface="Open Sans"/>
            </a:endParaRPr>
          </a:p>
          <a:p>
            <a:pPr indent="-381000" lvl="0" marL="457200" rtl="0" algn="l">
              <a:lnSpc>
                <a:spcPct val="90000"/>
              </a:lnSpc>
              <a:spcBef>
                <a:spcPts val="1000"/>
              </a:spcBef>
              <a:spcAft>
                <a:spcPts val="0"/>
              </a:spcAft>
              <a:buClr>
                <a:schemeClr val="lt1"/>
              </a:buClr>
              <a:buSzPts val="2400"/>
              <a:buChar char="●"/>
            </a:pPr>
            <a:r>
              <a:rPr b="1" lang="en-US">
                <a:solidFill>
                  <a:srgbClr val="000000"/>
                </a:solidFill>
                <a:latin typeface="Open Sans"/>
                <a:ea typeface="Open Sans"/>
                <a:cs typeface="Open Sans"/>
                <a:sym typeface="Open Sans"/>
              </a:rPr>
              <a:t>Open Clinical</a:t>
            </a:r>
            <a:r>
              <a:rPr lang="en-US">
                <a:solidFill>
                  <a:srgbClr val="000000"/>
                </a:solidFill>
                <a:latin typeface="Open Sans"/>
                <a:ea typeface="Open Sans"/>
                <a:cs typeface="Open Sans"/>
                <a:sym typeface="Open Sans"/>
              </a:rPr>
              <a:t>: Clinical Practice Guidelines – a "one-stop shop" tracking developments on advanced knowledge management technologies for healthcare such as point-of-care decision support systems, "intelligent" guidelines and clinical workflow</a:t>
            </a:r>
            <a:r>
              <a:rPr lang="en-US">
                <a:latin typeface="Open Sans"/>
                <a:ea typeface="Open Sans"/>
                <a:cs typeface="Open Sans"/>
                <a:sym typeface="Open Sans"/>
              </a:rPr>
              <a:t> </a:t>
            </a:r>
            <a:r>
              <a:rPr lang="en-US" u="sng">
                <a:solidFill>
                  <a:schemeClr val="hlink"/>
                </a:solidFill>
                <a:latin typeface="Open Sans"/>
                <a:ea typeface="Open Sans"/>
                <a:cs typeface="Open Sans"/>
                <a:sym typeface="Open Sans"/>
                <a:hlinkClick r:id="rId4"/>
              </a:rPr>
              <a:t>www.openclinical.org/guidelines.html</a:t>
            </a:r>
            <a:endParaRPr u="sng">
              <a:latin typeface="Open Sans"/>
              <a:ea typeface="Open Sans"/>
              <a:cs typeface="Open Sans"/>
              <a:sym typeface="Open Sans"/>
            </a:endParaRPr>
          </a:p>
          <a:p>
            <a:pPr indent="-381000" lvl="0" marL="457200" rtl="0" algn="l">
              <a:lnSpc>
                <a:spcPct val="90000"/>
              </a:lnSpc>
              <a:spcBef>
                <a:spcPts val="1000"/>
              </a:spcBef>
              <a:spcAft>
                <a:spcPts val="0"/>
              </a:spcAft>
              <a:buClr>
                <a:schemeClr val="lt1"/>
              </a:buClr>
              <a:buSzPts val="2400"/>
              <a:buChar char="●"/>
            </a:pPr>
            <a:r>
              <a:rPr b="1" lang="en-US">
                <a:solidFill>
                  <a:srgbClr val="000000"/>
                </a:solidFill>
                <a:latin typeface="Open Sans"/>
                <a:ea typeface="Open Sans"/>
                <a:cs typeface="Open Sans"/>
                <a:sym typeface="Open Sans"/>
              </a:rPr>
              <a:t>Trip Database</a:t>
            </a:r>
            <a:r>
              <a:rPr lang="en-US">
                <a:solidFill>
                  <a:srgbClr val="000000"/>
                </a:solidFill>
                <a:latin typeface="Open Sans"/>
                <a:ea typeface="Open Sans"/>
                <a:cs typeface="Open Sans"/>
                <a:sym typeface="Open Sans"/>
              </a:rPr>
              <a:t>: “a smart, fast tool for you to find high-quality clinical research evidence”; contains access to research evidence and other content types including images, videos, patient information leaflets, educational courses and news.</a:t>
            </a:r>
            <a:r>
              <a:rPr lang="en-US">
                <a:latin typeface="Open Sans"/>
                <a:ea typeface="Open Sans"/>
                <a:cs typeface="Open Sans"/>
                <a:sym typeface="Open Sans"/>
              </a:rPr>
              <a:t> </a:t>
            </a:r>
            <a:r>
              <a:rPr lang="en-US" u="sng">
                <a:solidFill>
                  <a:schemeClr val="hlink"/>
                </a:solidFill>
                <a:latin typeface="Open Sans"/>
                <a:ea typeface="Open Sans"/>
                <a:cs typeface="Open Sans"/>
                <a:sym typeface="Open Sans"/>
                <a:hlinkClick r:id="rId5"/>
              </a:rPr>
              <a:t>www.tripdatabase.com/</a:t>
            </a:r>
            <a:endParaRPr>
              <a:latin typeface="Open Sans"/>
              <a:ea typeface="Open Sans"/>
              <a:cs typeface="Open Sans"/>
              <a:sym typeface="Open Sans"/>
            </a:endParaRPr>
          </a:p>
          <a:p>
            <a:pPr indent="-228600" lvl="0" marL="457200" rtl="0" algn="l">
              <a:lnSpc>
                <a:spcPct val="90000"/>
              </a:lnSpc>
              <a:spcBef>
                <a:spcPts val="1000"/>
              </a:spcBef>
              <a:spcAft>
                <a:spcPts val="0"/>
              </a:spcAft>
              <a:buClr>
                <a:schemeClr val="lt1"/>
              </a:buClr>
              <a:buSzPts val="2400"/>
              <a:buNone/>
            </a:pPr>
            <a:r>
              <a:t/>
            </a:r>
            <a:endParaRPr>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45"/>
          <p:cNvSpPr txBox="1"/>
          <p:nvPr>
            <p:ph type="title"/>
          </p:nvPr>
        </p:nvSpPr>
        <p:spPr>
          <a:xfrm>
            <a:off x="0" y="715244"/>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519" name="Google Shape;519;p45"/>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This lesson focuses on the concepts of evidence-based medicine/practice and key EBP resources that are available.</a:t>
            </a:r>
            <a:endParaRPr sz="2500">
              <a:solidFill>
                <a:srgbClr val="000000"/>
              </a:solidFill>
            </a:endParaRPr>
          </a:p>
          <a:p>
            <a:pPr indent="-387350" lvl="0" marL="457200" rtl="0" algn="l">
              <a:lnSpc>
                <a:spcPct val="90000"/>
              </a:lnSpc>
              <a:spcBef>
                <a:spcPts val="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The first part of the lesson is an overview of components of EBP (systematic reviews, meta-analysis, other study types, hierarchy of resources – filtered/pre-appraised literature vs. nonfiltered/appraised literature) and the 5-step EBP process (ask, assess, appraise, apply, assess).</a:t>
            </a:r>
            <a:endParaRPr sz="2500">
              <a:solidFill>
                <a:srgbClr val="000000"/>
              </a:solidFill>
            </a:endParaRPr>
          </a:p>
          <a:p>
            <a:pPr indent="-387350" lvl="0" marL="457200" rtl="0" algn="l">
              <a:lnSpc>
                <a:spcPct val="90000"/>
              </a:lnSpc>
              <a:spcBef>
                <a:spcPts val="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The second part of the lesson focuses on the key information resources that are available from Research4Life (Cochrane Library, Joanna Briggs Institute EBP Database, Clinical Key, Essential Evidence Plus), PubMed  (Clinical Queries and Article Types filters) and the Internet.</a:t>
            </a:r>
            <a:endParaRPr sz="2500">
              <a:solidFill>
                <a:srgbClr val="000000"/>
              </a:solidFill>
            </a:endParaRPr>
          </a:p>
          <a:p>
            <a:pPr indent="0" lvl="0" marL="457200" rtl="0" algn="l">
              <a:lnSpc>
                <a:spcPct val="90000"/>
              </a:lnSpc>
              <a:spcBef>
                <a:spcPts val="1000"/>
              </a:spcBef>
              <a:spcAft>
                <a:spcPts val="0"/>
              </a:spcAft>
              <a:buNone/>
            </a:pPr>
            <a:r>
              <a:t/>
            </a:r>
            <a:endParaRPr sz="2500">
              <a:solidFill>
                <a:srgbClr val="000000"/>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g727b3dbef2_0_81"/>
          <p:cNvSpPr txBox="1"/>
          <p:nvPr>
            <p:ph type="title"/>
          </p:nvPr>
        </p:nvSpPr>
        <p:spPr>
          <a:xfrm>
            <a:off x="0" y="79155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25" name="Google Shape;525;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rPr>
              <a:t>www.research4life.or</a:t>
            </a:r>
            <a:r>
              <a:rPr lang="en-US" sz="2000" u="sng">
                <a:solidFill>
                  <a:srgbClr val="586F7C"/>
                </a:solidFill>
                <a:latin typeface="Open Sans"/>
                <a:ea typeface="Open Sans"/>
                <a:cs typeface="Open Sans"/>
                <a:sym typeface="Open Sans"/>
                <a:hlinkClick r:id="rId4"/>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pic>
        <p:nvPicPr>
          <p:cNvPr id="530" name="Google Shape;530;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531" name="Google Shape;531;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532" name="Google Shape;532;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533" name="Google Shape;533;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534" name="Google Shape;534;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535" name="Google Shape;535;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536" name="Google Shape;536;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8"/>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Evidence?</a:t>
            </a:r>
            <a:endParaRPr>
              <a:solidFill>
                <a:srgbClr val="586F7C"/>
              </a:solidFill>
              <a:latin typeface="Open Sans"/>
              <a:ea typeface="Open Sans"/>
              <a:cs typeface="Open Sans"/>
              <a:sym typeface="Open Sans"/>
            </a:endParaRPr>
          </a:p>
        </p:txBody>
      </p:sp>
      <p:sp>
        <p:nvSpPr>
          <p:cNvPr id="110" name="Google Shape;110;p8"/>
          <p:cNvSpPr txBox="1"/>
          <p:nvPr>
            <p:ph idx="1" type="body"/>
          </p:nvPr>
        </p:nvSpPr>
        <p:spPr>
          <a:xfrm>
            <a:off x="192560" y="1779109"/>
            <a:ext cx="5438806" cy="4522200"/>
          </a:xfrm>
          <a:prstGeom prst="rect">
            <a:avLst/>
          </a:prstGeom>
          <a:noFill/>
          <a:ln>
            <a:noFill/>
          </a:ln>
        </p:spPr>
        <p:txBody>
          <a:bodyPr anchorCtr="0" anchor="t" bIns="45700" lIns="91425" spcFirstLastPara="1" rIns="91425" wrap="square" tIns="45700">
            <a:noAutofit/>
          </a:bodyPr>
          <a:lstStyle/>
          <a:p>
            <a:pPr indent="0" lvl="1" marL="400050" rtl="0" algn="l">
              <a:lnSpc>
                <a:spcPct val="90000"/>
              </a:lnSpc>
              <a:spcBef>
                <a:spcPts val="2100"/>
              </a:spcBef>
              <a:spcAft>
                <a:spcPts val="0"/>
              </a:spcAft>
              <a:buSzPts val="2000"/>
              <a:buNone/>
            </a:pPr>
            <a:r>
              <a:rPr lang="en-US" sz="2400">
                <a:solidFill>
                  <a:srgbClr val="000000"/>
                </a:solidFill>
                <a:latin typeface="Open Sans"/>
                <a:ea typeface="Open Sans"/>
                <a:cs typeface="Open Sans"/>
                <a:sym typeface="Open Sans"/>
              </a:rPr>
              <a:t>Evidence concerns facts intended for use to support a conclusion:</a:t>
            </a:r>
            <a:endParaRPr>
              <a:solidFill>
                <a:srgbClr val="000000"/>
              </a:solidFill>
            </a:endParaRPr>
          </a:p>
          <a:p>
            <a:pPr indent="0" lvl="1" marL="400050" rtl="0" algn="l">
              <a:lnSpc>
                <a:spcPct val="90000"/>
              </a:lnSpc>
              <a:spcBef>
                <a:spcPts val="2100"/>
              </a:spcBef>
              <a:spcAft>
                <a:spcPts val="0"/>
              </a:spcAft>
              <a:buSzPts val="2000"/>
              <a:buNone/>
            </a:pPr>
            <a:r>
              <a:t/>
            </a:r>
            <a:endParaRPr sz="1200">
              <a:solidFill>
                <a:srgbClr val="000000"/>
              </a:solidFill>
              <a:latin typeface="Open Sans"/>
              <a:ea typeface="Open Sans"/>
              <a:cs typeface="Open Sans"/>
              <a:sym typeface="Open Sans"/>
            </a:endParaRPr>
          </a:p>
          <a:p>
            <a:pPr indent="-342900" lvl="0" marL="355600" rtl="0" algn="l">
              <a:lnSpc>
                <a:spcPct val="100000"/>
              </a:lnSpc>
              <a:spcBef>
                <a:spcPts val="0"/>
              </a:spcBef>
              <a:spcAft>
                <a:spcPts val="0"/>
              </a:spcAft>
              <a:buClr>
                <a:srgbClr val="000000"/>
              </a:buClr>
              <a:buSzPts val="2200"/>
              <a:buChar char="●"/>
            </a:pPr>
            <a:r>
              <a:rPr lang="en-US">
                <a:solidFill>
                  <a:srgbClr val="000000"/>
                </a:solidFill>
                <a:latin typeface="Open Sans"/>
                <a:ea typeface="Open Sans"/>
                <a:cs typeface="Open Sans"/>
                <a:sym typeface="Open Sans"/>
              </a:rPr>
              <a:t>A fact is something known by experience or observation</a:t>
            </a:r>
            <a:endParaRPr>
              <a:solidFill>
                <a:srgbClr val="000000"/>
              </a:solidFill>
            </a:endParaRPr>
          </a:p>
          <a:p>
            <a:pPr indent="-342900" lvl="0" marL="355600" rtl="0" algn="l">
              <a:lnSpc>
                <a:spcPct val="100000"/>
              </a:lnSpc>
              <a:spcBef>
                <a:spcPts val="0"/>
              </a:spcBef>
              <a:spcAft>
                <a:spcPts val="0"/>
              </a:spcAft>
              <a:buClr>
                <a:srgbClr val="000000"/>
              </a:buClr>
              <a:buSzPts val="2200"/>
              <a:buChar char="●"/>
            </a:pPr>
            <a:r>
              <a:rPr lang="en-US">
                <a:solidFill>
                  <a:srgbClr val="000000"/>
                </a:solidFill>
                <a:latin typeface="Open Sans"/>
                <a:ea typeface="Open Sans"/>
                <a:cs typeface="Open Sans"/>
                <a:sym typeface="Open Sans"/>
              </a:rPr>
              <a:t>Evidence is used to support a conclusion; it is not the conclusion itself</a:t>
            </a:r>
            <a:endParaRPr>
              <a:solidFill>
                <a:srgbClr val="000000"/>
              </a:solidFill>
            </a:endParaRPr>
          </a:p>
          <a:p>
            <a:pPr indent="0" lvl="0" marL="12700" rtl="0" algn="l">
              <a:lnSpc>
                <a:spcPct val="100000"/>
              </a:lnSpc>
              <a:spcBef>
                <a:spcPts val="0"/>
              </a:spcBef>
              <a:spcAft>
                <a:spcPts val="0"/>
              </a:spcAft>
              <a:buClr>
                <a:schemeClr val="dk2"/>
              </a:buClr>
              <a:buSzPts val="2200"/>
              <a:buNone/>
            </a:pPr>
            <a:r>
              <a:t/>
            </a:r>
            <a:endParaRPr>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rPr lang="en-US" sz="1800">
                <a:solidFill>
                  <a:srgbClr val="000000"/>
                </a:solidFill>
                <a:latin typeface="Open Sans"/>
                <a:ea typeface="Open Sans"/>
                <a:cs typeface="Open Sans"/>
                <a:sym typeface="Open Sans"/>
              </a:rPr>
              <a:t>    </a:t>
            </a:r>
            <a:r>
              <a:rPr lang="en-US" sz="1600">
                <a:solidFill>
                  <a:srgbClr val="000000"/>
                </a:solidFill>
                <a:latin typeface="Open Sans"/>
                <a:ea typeface="Open Sans"/>
                <a:cs typeface="Open Sans"/>
                <a:sym typeface="Open Sans"/>
              </a:rPr>
              <a:t>Lomas J et al. Conceptualizing and combining evidence for health system guidance. Canadian Health Services Research Foundation, 2005</a:t>
            </a:r>
            <a:endParaRPr i="1" sz="1600">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sz="2200">
              <a:solidFill>
                <a:srgbClr val="000000"/>
              </a:solidFill>
              <a:latin typeface="Open Sans"/>
              <a:ea typeface="Open Sans"/>
              <a:cs typeface="Open Sans"/>
              <a:sym typeface="Open Sans"/>
            </a:endParaRPr>
          </a:p>
        </p:txBody>
      </p:sp>
      <p:sp>
        <p:nvSpPr>
          <p:cNvPr id="111" name="Google Shape;111;p8"/>
          <p:cNvSpPr txBox="1"/>
          <p:nvPr/>
        </p:nvSpPr>
        <p:spPr>
          <a:xfrm>
            <a:off x="0" y="427283"/>
            <a:ext cx="8216400" cy="10809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600"/>
              <a:buFont typeface="Trebuchet MS"/>
              <a:buNone/>
            </a:pPr>
            <a:r>
              <a:rPr b="0" i="0" lang="en-US" sz="3700" u="none" cap="none" strike="noStrike">
                <a:solidFill>
                  <a:srgbClr val="586F7C"/>
                </a:solidFill>
                <a:latin typeface="Open Sans"/>
                <a:ea typeface="Open Sans"/>
                <a:cs typeface="Open Sans"/>
                <a:sym typeface="Open Sans"/>
              </a:rPr>
              <a:t>What is Evidence?</a:t>
            </a:r>
            <a:endParaRPr/>
          </a:p>
        </p:txBody>
      </p:sp>
      <p:grpSp>
        <p:nvGrpSpPr>
          <p:cNvPr id="112" name="Google Shape;112;p8"/>
          <p:cNvGrpSpPr/>
          <p:nvPr/>
        </p:nvGrpSpPr>
        <p:grpSpPr>
          <a:xfrm>
            <a:off x="6011893" y="1906063"/>
            <a:ext cx="5482998" cy="4395245"/>
            <a:chOff x="-84107" y="126954"/>
            <a:chExt cx="5482998" cy="4395245"/>
          </a:xfrm>
        </p:grpSpPr>
        <p:sp>
          <p:nvSpPr>
            <p:cNvPr id="113" name="Google Shape;113;p8"/>
            <p:cNvSpPr/>
            <p:nvPr/>
          </p:nvSpPr>
          <p:spPr>
            <a:xfrm>
              <a:off x="966465" y="126954"/>
              <a:ext cx="3074089" cy="2626640"/>
            </a:xfrm>
            <a:prstGeom prst="ellipse">
              <a:avLst/>
            </a:prstGeom>
            <a:gradFill>
              <a:gsLst>
                <a:gs pos="0">
                  <a:srgbClr val="FFAD22">
                    <a:alpha val="49803"/>
                  </a:srgbClr>
                </a:gs>
                <a:gs pos="100000">
                  <a:srgbClr val="FFCE6C">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txBox="1"/>
            <p:nvPr/>
          </p:nvSpPr>
          <p:spPr>
            <a:xfrm>
              <a:off x="1376344" y="586616"/>
              <a:ext cx="2254332" cy="118198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Context-free scientific evidence (medical effectiveness or biomedical research</a:t>
              </a:r>
              <a:r>
                <a:rPr b="0" i="0" lang="en-US" sz="1400" u="none" cap="none" strike="noStrike">
                  <a:solidFill>
                    <a:schemeClr val="dk1"/>
                  </a:solidFill>
                  <a:latin typeface="Arial"/>
                  <a:ea typeface="Arial"/>
                  <a:cs typeface="Arial"/>
                  <a:sym typeface="Arial"/>
                </a:rPr>
                <a:t>)</a:t>
              </a:r>
              <a:endParaRPr/>
            </a:p>
          </p:txBody>
        </p:sp>
        <p:sp>
          <p:nvSpPr>
            <p:cNvPr id="115" name="Google Shape;115;p8"/>
            <p:cNvSpPr/>
            <p:nvPr/>
          </p:nvSpPr>
          <p:spPr>
            <a:xfrm>
              <a:off x="1503688" y="1895559"/>
              <a:ext cx="3895203" cy="2626640"/>
            </a:xfrm>
            <a:prstGeom prst="ellipse">
              <a:avLst/>
            </a:prstGeom>
            <a:gradFill>
              <a:gsLst>
                <a:gs pos="0">
                  <a:srgbClr val="FFAD22">
                    <a:alpha val="49803"/>
                  </a:srgbClr>
                </a:gs>
                <a:gs pos="100000">
                  <a:srgbClr val="FFCE6C">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txBox="1"/>
            <p:nvPr/>
          </p:nvSpPr>
          <p:spPr>
            <a:xfrm>
              <a:off x="2694971" y="2574108"/>
              <a:ext cx="2337121" cy="1444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Context sensitive scientific evidence (putting evidence into a particular operational setting</a:t>
              </a:r>
              <a:r>
                <a:rPr b="0" i="0" lang="en-US" sz="1400" u="none" cap="none" strike="noStrike">
                  <a:solidFill>
                    <a:schemeClr val="dk1"/>
                  </a:solidFill>
                  <a:latin typeface="Arial"/>
                  <a:ea typeface="Arial"/>
                  <a:cs typeface="Arial"/>
                  <a:sym typeface="Arial"/>
                </a:rPr>
                <a:t>) </a:t>
              </a:r>
              <a:endParaRPr/>
            </a:p>
          </p:txBody>
        </p:sp>
        <p:sp>
          <p:nvSpPr>
            <p:cNvPr id="117" name="Google Shape;117;p8"/>
            <p:cNvSpPr/>
            <p:nvPr/>
          </p:nvSpPr>
          <p:spPr>
            <a:xfrm>
              <a:off x="-84107" y="1895559"/>
              <a:ext cx="3279676" cy="2626640"/>
            </a:xfrm>
            <a:prstGeom prst="ellipse">
              <a:avLst/>
            </a:prstGeom>
            <a:gradFill>
              <a:gsLst>
                <a:gs pos="0">
                  <a:srgbClr val="FFAD22">
                    <a:alpha val="49803"/>
                  </a:srgbClr>
                </a:gs>
                <a:gs pos="100000">
                  <a:srgbClr val="FFCE6C">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
            <p:cNvSpPr txBox="1"/>
            <p:nvPr/>
          </p:nvSpPr>
          <p:spPr>
            <a:xfrm>
              <a:off x="224728" y="2574108"/>
              <a:ext cx="1967805" cy="1444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Tacit evidence (views and realities of doctors and patients)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What are EBM and EBP</a:t>
            </a:r>
            <a:endParaRPr sz="3500">
              <a:solidFill>
                <a:srgbClr val="586F7C"/>
              </a:solidFill>
              <a:latin typeface="Open Sans"/>
              <a:ea typeface="Open Sans"/>
              <a:cs typeface="Open Sans"/>
              <a:sym typeface="Open Sans"/>
            </a:endParaRPr>
          </a:p>
        </p:txBody>
      </p:sp>
      <p:sp>
        <p:nvSpPr>
          <p:cNvPr id="124" name="Google Shape;124;p40"/>
          <p:cNvSpPr txBox="1"/>
          <p:nvPr>
            <p:ph idx="1" type="body"/>
          </p:nvPr>
        </p:nvSpPr>
        <p:spPr>
          <a:xfrm>
            <a:off x="103349" y="1709535"/>
            <a:ext cx="7490631" cy="4522200"/>
          </a:xfrm>
          <a:prstGeom prst="rect">
            <a:avLst/>
          </a:prstGeom>
          <a:noFill/>
          <a:ln>
            <a:noFill/>
          </a:ln>
        </p:spPr>
        <p:txBody>
          <a:bodyPr anchorCtr="0" anchor="t" bIns="45700" lIns="91425" spcFirstLastPara="1" rIns="91425" wrap="square" tIns="45700">
            <a:noAutofit/>
          </a:bodyPr>
          <a:lstStyle/>
          <a:p>
            <a:pPr indent="-203200" lvl="0" marL="355600" rtl="0" algn="l">
              <a:lnSpc>
                <a:spcPct val="100000"/>
              </a:lnSpc>
              <a:spcBef>
                <a:spcPts val="0"/>
              </a:spcBef>
              <a:spcAft>
                <a:spcPts val="0"/>
              </a:spcAft>
              <a:buClr>
                <a:schemeClr val="dk2"/>
              </a:buClr>
              <a:buSzPts val="2200"/>
              <a:buNone/>
            </a:pPr>
            <a:r>
              <a:rPr lang="en-US" sz="2200">
                <a:solidFill>
                  <a:srgbClr val="000000"/>
                </a:solidFill>
                <a:latin typeface="Open Sans"/>
                <a:ea typeface="Open Sans"/>
                <a:cs typeface="Open Sans"/>
                <a:sym typeface="Open Sans"/>
              </a:rPr>
              <a:t>   </a:t>
            </a:r>
            <a:r>
              <a:rPr b="1" lang="en-US" sz="2200">
                <a:solidFill>
                  <a:srgbClr val="000000"/>
                </a:solidFill>
                <a:latin typeface="Open Sans"/>
                <a:ea typeface="Open Sans"/>
                <a:cs typeface="Open Sans"/>
                <a:sym typeface="Open Sans"/>
              </a:rPr>
              <a:t>Evidence-based Medicine</a:t>
            </a:r>
            <a:r>
              <a:rPr lang="en-US" sz="2200">
                <a:solidFill>
                  <a:srgbClr val="000000"/>
                </a:solidFill>
                <a:latin typeface="Open Sans"/>
                <a:ea typeface="Open Sans"/>
                <a:cs typeface="Open Sans"/>
                <a:sym typeface="Open Sans"/>
              </a:rPr>
              <a:t> is “the integration of best evidence from current research, patient preferences and values, and clinical expertise to clinical questions in a timely fashion”. </a:t>
            </a:r>
            <a:r>
              <a:rPr lang="en-US" sz="1800">
                <a:solidFill>
                  <a:srgbClr val="000000"/>
                </a:solidFill>
                <a:latin typeface="Open Sans"/>
                <a:ea typeface="Open Sans"/>
                <a:cs typeface="Open Sans"/>
                <a:sym typeface="Open Sans"/>
              </a:rPr>
              <a:t>Sackett  D et al. </a:t>
            </a:r>
            <a:r>
              <a:rPr i="1" lang="en-US" sz="1800">
                <a:solidFill>
                  <a:srgbClr val="000000"/>
                </a:solidFill>
                <a:latin typeface="Open Sans"/>
                <a:ea typeface="Open Sans"/>
                <a:cs typeface="Open Sans"/>
                <a:sym typeface="Open Sans"/>
              </a:rPr>
              <a:t>Evidence-based medicine: How to practice and teach EBM</a:t>
            </a:r>
            <a:r>
              <a:rPr lang="en-US" sz="1800">
                <a:solidFill>
                  <a:srgbClr val="000000"/>
                </a:solidFill>
                <a:latin typeface="Open Sans"/>
                <a:ea typeface="Open Sans"/>
                <a:cs typeface="Open Sans"/>
                <a:sym typeface="Open Sans"/>
              </a:rPr>
              <a:t>. London: Churchill Livingstone, 2000. </a:t>
            </a:r>
            <a:endParaRPr>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1800">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rPr lang="en-US" sz="2200">
                <a:solidFill>
                  <a:srgbClr val="000000"/>
                </a:solidFill>
                <a:latin typeface="Open Sans"/>
                <a:ea typeface="Open Sans"/>
                <a:cs typeface="Open Sans"/>
                <a:sym typeface="Open Sans"/>
              </a:rPr>
              <a:t>   </a:t>
            </a:r>
            <a:r>
              <a:rPr b="1" lang="en-US" sz="2200">
                <a:solidFill>
                  <a:srgbClr val="000000"/>
                </a:solidFill>
                <a:latin typeface="Open Sans"/>
                <a:ea typeface="Open Sans"/>
                <a:cs typeface="Open Sans"/>
                <a:sym typeface="Open Sans"/>
              </a:rPr>
              <a:t>Evidence-based Practice</a:t>
            </a:r>
            <a:r>
              <a:rPr lang="en-US" sz="2200">
                <a:solidFill>
                  <a:srgbClr val="000000"/>
                </a:solidFill>
                <a:latin typeface="Open Sans"/>
                <a:ea typeface="Open Sans"/>
                <a:cs typeface="Open Sans"/>
                <a:sym typeface="Open Sans"/>
              </a:rPr>
              <a:t> “requires that decisions about health care are based on the best available, current, valid and relevant evidence. These decisions should be made by those receiving care, informed by the tacit and explicit knowledge of those providing care, within the context of available resources”.</a:t>
            </a:r>
            <a:endParaRPr>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rPr lang="en-US" sz="2200">
                <a:solidFill>
                  <a:srgbClr val="000000"/>
                </a:solidFill>
                <a:latin typeface="Open Sans"/>
                <a:ea typeface="Open Sans"/>
                <a:cs typeface="Open Sans"/>
                <a:sym typeface="Open Sans"/>
              </a:rPr>
              <a:t>   </a:t>
            </a:r>
            <a:r>
              <a:rPr i="1" lang="en-US" sz="1800">
                <a:solidFill>
                  <a:srgbClr val="000000"/>
                </a:solidFill>
                <a:latin typeface="Open Sans"/>
                <a:ea typeface="Open Sans"/>
                <a:cs typeface="Open Sans"/>
                <a:sym typeface="Open Sans"/>
              </a:rPr>
              <a:t>Sicily statement on evidence-based practice</a:t>
            </a:r>
            <a:r>
              <a:rPr lang="en-US" sz="1800">
                <a:solidFill>
                  <a:srgbClr val="000000"/>
                </a:solidFill>
                <a:latin typeface="Open Sans"/>
                <a:ea typeface="Open Sans"/>
                <a:cs typeface="Open Sans"/>
                <a:sym typeface="Open Sans"/>
              </a:rPr>
              <a:t>. BMC Medical Education, 2005 Jan 5;5(1):1</a:t>
            </a:r>
            <a:endParaRPr>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rgbClr val="000000"/>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sz="2200">
              <a:solidFill>
                <a:srgbClr val="000000"/>
              </a:solidFill>
              <a:latin typeface="Open Sans"/>
              <a:ea typeface="Open Sans"/>
              <a:cs typeface="Open Sans"/>
              <a:sym typeface="Open Sans"/>
            </a:endParaRPr>
          </a:p>
        </p:txBody>
      </p:sp>
      <p:grpSp>
        <p:nvGrpSpPr>
          <p:cNvPr id="125" name="Google Shape;125;p40"/>
          <p:cNvGrpSpPr/>
          <p:nvPr/>
        </p:nvGrpSpPr>
        <p:grpSpPr>
          <a:xfrm>
            <a:off x="7805853" y="2102342"/>
            <a:ext cx="4203928" cy="3967890"/>
            <a:chOff x="0" y="161501"/>
            <a:chExt cx="4203928" cy="3967890"/>
          </a:xfrm>
        </p:grpSpPr>
        <p:sp>
          <p:nvSpPr>
            <p:cNvPr id="126" name="Google Shape;126;p40"/>
            <p:cNvSpPr/>
            <p:nvPr/>
          </p:nvSpPr>
          <p:spPr>
            <a:xfrm>
              <a:off x="881075" y="161501"/>
              <a:ext cx="2441778" cy="2441778"/>
            </a:xfrm>
            <a:prstGeom prst="ellipse">
              <a:avLst/>
            </a:prstGeom>
            <a:gradFill>
              <a:gsLst>
                <a:gs pos="0">
                  <a:srgbClr val="FFAD22">
                    <a:alpha val="49803"/>
                  </a:srgbClr>
                </a:gs>
                <a:gs pos="100000">
                  <a:srgbClr val="FFCE6C">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0"/>
            <p:cNvSpPr txBox="1"/>
            <p:nvPr/>
          </p:nvSpPr>
          <p:spPr>
            <a:xfrm>
              <a:off x="1206645" y="588813"/>
              <a:ext cx="1790637" cy="1098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Best Evidence</a:t>
              </a:r>
              <a:endParaRPr/>
            </a:p>
          </p:txBody>
        </p:sp>
        <p:sp>
          <p:nvSpPr>
            <p:cNvPr id="128" name="Google Shape;128;p40"/>
            <p:cNvSpPr/>
            <p:nvPr/>
          </p:nvSpPr>
          <p:spPr>
            <a:xfrm>
              <a:off x="1762150" y="1687613"/>
              <a:ext cx="2441778" cy="2441778"/>
            </a:xfrm>
            <a:prstGeom prst="ellipse">
              <a:avLst/>
            </a:prstGeom>
            <a:gradFill>
              <a:gsLst>
                <a:gs pos="0">
                  <a:srgbClr val="FFAD22">
                    <a:alpha val="49803"/>
                  </a:srgbClr>
                </a:gs>
                <a:gs pos="100000">
                  <a:srgbClr val="FFCE6C">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0"/>
            <p:cNvSpPr txBox="1"/>
            <p:nvPr/>
          </p:nvSpPr>
          <p:spPr>
            <a:xfrm>
              <a:off x="2508927" y="2318406"/>
              <a:ext cx="1465067" cy="134297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Clinical Expertise</a:t>
              </a:r>
              <a:endParaRPr/>
            </a:p>
          </p:txBody>
        </p:sp>
        <p:sp>
          <p:nvSpPr>
            <p:cNvPr id="130" name="Google Shape;130;p40"/>
            <p:cNvSpPr/>
            <p:nvPr/>
          </p:nvSpPr>
          <p:spPr>
            <a:xfrm>
              <a:off x="0" y="1687613"/>
              <a:ext cx="2441778" cy="2441778"/>
            </a:xfrm>
            <a:prstGeom prst="ellipse">
              <a:avLst/>
            </a:prstGeom>
            <a:gradFill>
              <a:gsLst>
                <a:gs pos="0">
                  <a:srgbClr val="FFAD22">
                    <a:alpha val="49803"/>
                  </a:srgbClr>
                </a:gs>
                <a:gs pos="100000">
                  <a:srgbClr val="FFCE6C">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0"/>
            <p:cNvSpPr txBox="1"/>
            <p:nvPr/>
          </p:nvSpPr>
          <p:spPr>
            <a:xfrm>
              <a:off x="229934" y="2318406"/>
              <a:ext cx="1465067" cy="134297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Patient Values/Local Conditions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4"/>
          <p:cNvSpPr txBox="1"/>
          <p:nvPr>
            <p:ph type="title"/>
          </p:nvPr>
        </p:nvSpPr>
        <p:spPr>
          <a:xfrm>
            <a:off x="0" y="437222"/>
            <a:ext cx="7359805"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Why use EBP?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What are some of the barriers?</a:t>
            </a:r>
            <a:endParaRPr sz="3600">
              <a:solidFill>
                <a:srgbClr val="586F7C"/>
              </a:solidFill>
              <a:latin typeface="Open Sans"/>
              <a:ea typeface="Open Sans"/>
              <a:cs typeface="Open Sans"/>
              <a:sym typeface="Open Sans"/>
            </a:endParaRPr>
          </a:p>
        </p:txBody>
      </p:sp>
      <p:sp>
        <p:nvSpPr>
          <p:cNvPr id="137" name="Google Shape;137;p4"/>
          <p:cNvSpPr/>
          <p:nvPr/>
        </p:nvSpPr>
        <p:spPr>
          <a:xfrm>
            <a:off x="115230" y="1951464"/>
            <a:ext cx="5813501" cy="474591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700" u="none" cap="none" strike="noStrike">
                <a:solidFill>
                  <a:srgbClr val="000000"/>
                </a:solidFill>
                <a:latin typeface="Open Sans"/>
                <a:ea typeface="Open Sans"/>
                <a:cs typeface="Open Sans"/>
                <a:sym typeface="Open Sans"/>
              </a:rPr>
              <a:t>		</a:t>
            </a:r>
            <a:r>
              <a:rPr b="1" i="0" lang="en-US" sz="2700" u="none" cap="none" strike="noStrike">
                <a:solidFill>
                  <a:srgbClr val="000000"/>
                </a:solidFill>
                <a:latin typeface="Open Sans"/>
                <a:ea typeface="Open Sans"/>
                <a:cs typeface="Open Sans"/>
                <a:sym typeface="Open Sans"/>
              </a:rPr>
              <a:t>Why use EBP</a:t>
            </a:r>
            <a:endParaRPr sz="1300"/>
          </a:p>
          <a:p>
            <a:pPr indent="-450850" lvl="0" marL="457200" marR="0" rtl="0" algn="l">
              <a:lnSpc>
                <a:spcPct val="90000"/>
              </a:lnSpc>
              <a:spcBef>
                <a:spcPts val="0"/>
              </a:spcBef>
              <a:spcAft>
                <a:spcPts val="0"/>
              </a:spcAft>
              <a:buClr>
                <a:srgbClr val="000000"/>
              </a:buClr>
              <a:buSzPts val="2700"/>
              <a:buFont typeface="Arial"/>
              <a:buChar char="•"/>
            </a:pPr>
            <a:r>
              <a:rPr lang="en-US" sz="2700">
                <a:solidFill>
                  <a:schemeClr val="dk1"/>
                </a:solidFill>
                <a:latin typeface="Open Sans"/>
                <a:ea typeface="Open Sans"/>
                <a:cs typeface="Open Sans"/>
                <a:sym typeface="Open Sans"/>
              </a:rPr>
              <a:t>I</a:t>
            </a:r>
            <a:r>
              <a:rPr b="0" i="0" lang="en-US" sz="2700" u="none" cap="none" strike="noStrike">
                <a:solidFill>
                  <a:schemeClr val="dk1"/>
                </a:solidFill>
                <a:latin typeface="Open Sans"/>
                <a:ea typeface="Open Sans"/>
                <a:cs typeface="Open Sans"/>
                <a:sym typeface="Open Sans"/>
              </a:rPr>
              <a:t>mprove care &amp; prevent death</a:t>
            </a:r>
            <a:endParaRPr sz="1300"/>
          </a:p>
          <a:p>
            <a:pPr indent="-450850" lvl="0" marL="457200" marR="0" rtl="0" algn="l">
              <a:lnSpc>
                <a:spcPct val="90000"/>
              </a:lnSpc>
              <a:spcBef>
                <a:spcPts val="0"/>
              </a:spcBef>
              <a:spcAft>
                <a:spcPts val="0"/>
              </a:spcAft>
              <a:buClr>
                <a:srgbClr val="000000"/>
              </a:buClr>
              <a:buSzPts val="2700"/>
              <a:buFont typeface="Arial"/>
              <a:buChar char="•"/>
            </a:pPr>
            <a:r>
              <a:rPr lang="en-US" sz="2700">
                <a:solidFill>
                  <a:schemeClr val="dk1"/>
                </a:solidFill>
                <a:latin typeface="Open Sans"/>
                <a:ea typeface="Open Sans"/>
                <a:cs typeface="Open Sans"/>
                <a:sym typeface="Open Sans"/>
              </a:rPr>
              <a:t>T</a:t>
            </a:r>
            <a:r>
              <a:rPr b="0" i="0" lang="en-US" sz="2700" u="none" cap="none" strike="noStrike">
                <a:solidFill>
                  <a:schemeClr val="dk1"/>
                </a:solidFill>
                <a:latin typeface="Open Sans"/>
                <a:ea typeface="Open Sans"/>
                <a:cs typeface="Open Sans"/>
                <a:sym typeface="Open Sans"/>
              </a:rPr>
              <a:t>o bridge the gap between research &amp; practice</a:t>
            </a:r>
            <a:endParaRPr sz="1300"/>
          </a:p>
          <a:p>
            <a:pPr indent="-450850" lvl="2" marL="457200" marR="0" rtl="0" algn="l">
              <a:lnSpc>
                <a:spcPct val="90000"/>
              </a:lnSpc>
              <a:spcBef>
                <a:spcPts val="0"/>
              </a:spcBef>
              <a:spcAft>
                <a:spcPts val="0"/>
              </a:spcAft>
              <a:buClr>
                <a:srgbClr val="000000"/>
              </a:buClr>
              <a:buSzPts val="2700"/>
              <a:buFont typeface="Arial"/>
              <a:buChar char="•"/>
            </a:pPr>
            <a:r>
              <a:rPr lang="en-US" sz="2700">
                <a:solidFill>
                  <a:schemeClr val="dk1"/>
                </a:solidFill>
                <a:latin typeface="Open Sans"/>
                <a:ea typeface="Open Sans"/>
                <a:cs typeface="Open Sans"/>
                <a:sym typeface="Open Sans"/>
              </a:rPr>
              <a:t>N</a:t>
            </a:r>
            <a:r>
              <a:rPr b="0" i="0" lang="en-US" sz="2700" u="none" cap="none" strike="noStrike">
                <a:solidFill>
                  <a:schemeClr val="dk1"/>
                </a:solidFill>
                <a:latin typeface="Open Sans"/>
                <a:ea typeface="Open Sans"/>
                <a:cs typeface="Open Sans"/>
                <a:sym typeface="Open Sans"/>
              </a:rPr>
              <a:t>ew treatments, fewer side     	             effects, cheaper or less invasive options, resistance to existing therapies, </a:t>
            </a:r>
            <a:endParaRPr sz="1300"/>
          </a:p>
          <a:p>
            <a:pPr indent="-450850" lvl="0" marL="457200" marR="0" rtl="0" algn="l">
              <a:lnSpc>
                <a:spcPct val="90000"/>
              </a:lnSpc>
              <a:spcBef>
                <a:spcPts val="0"/>
              </a:spcBef>
              <a:spcAft>
                <a:spcPts val="0"/>
              </a:spcAft>
              <a:buClr>
                <a:srgbClr val="000000"/>
              </a:buClr>
              <a:buSzPts val="2700"/>
              <a:buFont typeface="Arial"/>
              <a:buChar char="•"/>
            </a:pPr>
            <a:r>
              <a:rPr lang="en-US" sz="2700">
                <a:solidFill>
                  <a:schemeClr val="dk1"/>
                </a:solidFill>
                <a:latin typeface="Open Sans"/>
                <a:ea typeface="Open Sans"/>
                <a:cs typeface="Open Sans"/>
                <a:sym typeface="Open Sans"/>
              </a:rPr>
              <a:t>K</a:t>
            </a:r>
            <a:r>
              <a:rPr b="0" i="0" lang="en-US" sz="2700" u="none" cap="none" strike="noStrike">
                <a:solidFill>
                  <a:schemeClr val="dk1"/>
                </a:solidFill>
                <a:latin typeface="Open Sans"/>
                <a:ea typeface="Open Sans"/>
                <a:cs typeface="Open Sans"/>
                <a:sym typeface="Open Sans"/>
              </a:rPr>
              <a:t>eep knowledge and skills current (continuing education)</a:t>
            </a:r>
            <a:endParaRPr sz="1300"/>
          </a:p>
          <a:p>
            <a:pPr indent="-450850" lvl="0" marL="457200" marR="0" rtl="0" algn="l">
              <a:lnSpc>
                <a:spcPct val="90000"/>
              </a:lnSpc>
              <a:spcBef>
                <a:spcPts val="0"/>
              </a:spcBef>
              <a:spcAft>
                <a:spcPts val="0"/>
              </a:spcAft>
              <a:buClr>
                <a:srgbClr val="000000"/>
              </a:buClr>
              <a:buSzPts val="2700"/>
              <a:buFont typeface="Arial"/>
              <a:buChar char="•"/>
            </a:pPr>
            <a:r>
              <a:rPr lang="en-US" sz="2700">
                <a:solidFill>
                  <a:schemeClr val="dk1"/>
                </a:solidFill>
                <a:latin typeface="Open Sans"/>
                <a:ea typeface="Open Sans"/>
                <a:cs typeface="Open Sans"/>
                <a:sym typeface="Open Sans"/>
              </a:rPr>
              <a:t>T</a:t>
            </a:r>
            <a:r>
              <a:rPr b="0" i="0" lang="en-US" sz="2700" u="none" cap="none" strike="noStrike">
                <a:solidFill>
                  <a:schemeClr val="dk1"/>
                </a:solidFill>
                <a:latin typeface="Open Sans"/>
                <a:ea typeface="Open Sans"/>
                <a:cs typeface="Open Sans"/>
                <a:sym typeface="Open Sans"/>
              </a:rPr>
              <a:t>o save time to find the best information</a:t>
            </a:r>
            <a:endParaRPr sz="1300"/>
          </a:p>
        </p:txBody>
      </p:sp>
      <p:sp>
        <p:nvSpPr>
          <p:cNvPr id="138" name="Google Shape;138;p4"/>
          <p:cNvSpPr txBox="1"/>
          <p:nvPr/>
        </p:nvSpPr>
        <p:spPr>
          <a:xfrm>
            <a:off x="6263271" y="1918011"/>
            <a:ext cx="5155579"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Open Sans"/>
                <a:ea typeface="Open Sans"/>
                <a:cs typeface="Open Sans"/>
                <a:sym typeface="Open Sans"/>
              </a:rPr>
              <a:t>		</a:t>
            </a:r>
            <a:r>
              <a:rPr b="1" i="0" lang="en-US" sz="2700" u="none" cap="none" strike="noStrike">
                <a:solidFill>
                  <a:srgbClr val="000000"/>
                </a:solidFill>
                <a:latin typeface="Open Sans"/>
                <a:ea typeface="Open Sans"/>
                <a:cs typeface="Open Sans"/>
                <a:sym typeface="Open Sans"/>
              </a:rPr>
              <a:t>Barriers</a:t>
            </a:r>
            <a:endParaRPr sz="1300"/>
          </a:p>
          <a:p>
            <a:pPr indent="-450850" lvl="0" marL="457200" marR="0" rtl="0" algn="l">
              <a:lnSpc>
                <a:spcPct val="100000"/>
              </a:lnSpc>
              <a:spcBef>
                <a:spcPts val="0"/>
              </a:spcBef>
              <a:spcAft>
                <a:spcPts val="0"/>
              </a:spcAft>
              <a:buClr>
                <a:srgbClr val="000000"/>
              </a:buClr>
              <a:buSzPts val="2700"/>
              <a:buFont typeface="Arial"/>
              <a:buChar char="•"/>
            </a:pPr>
            <a:r>
              <a:rPr lang="en-US" sz="2700">
                <a:latin typeface="Open Sans"/>
                <a:ea typeface="Open Sans"/>
                <a:cs typeface="Open Sans"/>
                <a:sym typeface="Open Sans"/>
              </a:rPr>
              <a:t>T</a:t>
            </a:r>
            <a:r>
              <a:rPr b="0" i="0" lang="en-US" sz="2700" u="none" cap="none" strike="noStrike">
                <a:solidFill>
                  <a:srgbClr val="000000"/>
                </a:solidFill>
                <a:latin typeface="Open Sans"/>
                <a:ea typeface="Open Sans"/>
                <a:cs typeface="Open Sans"/>
                <a:sym typeface="Open Sans"/>
              </a:rPr>
              <a:t>ime, effort &amp; skills needed</a:t>
            </a:r>
            <a:endParaRPr sz="1300"/>
          </a:p>
          <a:p>
            <a:pPr indent="-450850" lvl="0" marL="457200" marR="0" rtl="0" algn="l">
              <a:lnSpc>
                <a:spcPct val="100000"/>
              </a:lnSpc>
              <a:spcBef>
                <a:spcPts val="0"/>
              </a:spcBef>
              <a:spcAft>
                <a:spcPts val="0"/>
              </a:spcAft>
              <a:buClr>
                <a:srgbClr val="000000"/>
              </a:buClr>
              <a:buSzPts val="2700"/>
              <a:buFont typeface="Arial"/>
              <a:buChar char="•"/>
            </a:pPr>
            <a:r>
              <a:rPr lang="en-US" sz="2700">
                <a:latin typeface="Open Sans"/>
                <a:ea typeface="Open Sans"/>
                <a:cs typeface="Open Sans"/>
                <a:sym typeface="Open Sans"/>
              </a:rPr>
              <a:t>L</a:t>
            </a:r>
            <a:r>
              <a:rPr b="0" i="0" lang="en-US" sz="2700" u="none" cap="none" strike="noStrike">
                <a:solidFill>
                  <a:srgbClr val="000000"/>
                </a:solidFill>
                <a:latin typeface="Open Sans"/>
                <a:ea typeface="Open Sans"/>
                <a:cs typeface="Open Sans"/>
                <a:sym typeface="Open Sans"/>
              </a:rPr>
              <a:t>ack of access to evidence</a:t>
            </a:r>
            <a:endParaRPr sz="1300"/>
          </a:p>
          <a:p>
            <a:pPr indent="-450850" lvl="0" marL="457200" marR="0" rtl="0" algn="l">
              <a:lnSpc>
                <a:spcPct val="100000"/>
              </a:lnSpc>
              <a:spcBef>
                <a:spcPts val="0"/>
              </a:spcBef>
              <a:spcAft>
                <a:spcPts val="0"/>
              </a:spcAft>
              <a:buClr>
                <a:srgbClr val="000000"/>
              </a:buClr>
              <a:buSzPts val="2700"/>
              <a:buFont typeface="Arial"/>
              <a:buChar char="•"/>
            </a:pPr>
            <a:r>
              <a:rPr lang="en-US" sz="2700">
                <a:latin typeface="Open Sans"/>
                <a:ea typeface="Open Sans"/>
                <a:cs typeface="Open Sans"/>
                <a:sym typeface="Open Sans"/>
              </a:rPr>
              <a:t>O</a:t>
            </a:r>
            <a:r>
              <a:rPr b="0" i="0" lang="en-US" sz="2700" u="none" cap="none" strike="noStrike">
                <a:solidFill>
                  <a:srgbClr val="000000"/>
                </a:solidFill>
                <a:latin typeface="Open Sans"/>
                <a:ea typeface="Open Sans"/>
                <a:cs typeface="Open Sans"/>
                <a:sym typeface="Open Sans"/>
              </a:rPr>
              <a:t>veruse, underuse, misuse of evidence</a:t>
            </a:r>
            <a:endParaRPr sz="1300"/>
          </a:p>
          <a:p>
            <a:pPr indent="-450850" lvl="0" marL="457200" marR="0" rtl="0" algn="l">
              <a:lnSpc>
                <a:spcPct val="100000"/>
              </a:lnSpc>
              <a:spcBef>
                <a:spcPts val="0"/>
              </a:spcBef>
              <a:spcAft>
                <a:spcPts val="0"/>
              </a:spcAft>
              <a:buClr>
                <a:srgbClr val="000000"/>
              </a:buClr>
              <a:buSzPts val="2700"/>
              <a:buFont typeface="Arial"/>
              <a:buChar char="•"/>
            </a:pPr>
            <a:r>
              <a:rPr lang="en-US" sz="2700">
                <a:latin typeface="Open Sans"/>
                <a:ea typeface="Open Sans"/>
                <a:cs typeface="Open Sans"/>
                <a:sym typeface="Open Sans"/>
              </a:rPr>
              <a:t>P</a:t>
            </a:r>
            <a:r>
              <a:rPr b="0" i="0" lang="en-US" sz="2700" u="none" cap="none" strike="noStrike">
                <a:solidFill>
                  <a:srgbClr val="000000"/>
                </a:solidFill>
                <a:latin typeface="Open Sans"/>
                <a:ea typeface="Open Sans"/>
                <a:cs typeface="Open Sans"/>
                <a:sym typeface="Open Sans"/>
              </a:rPr>
              <a:t>oor decision making</a:t>
            </a:r>
            <a:endParaRPr sz="1300"/>
          </a:p>
          <a:p>
            <a:pPr indent="-450850" lvl="0" marL="457200" marR="0" rtl="0" algn="l">
              <a:lnSpc>
                <a:spcPct val="100000"/>
              </a:lnSpc>
              <a:spcBef>
                <a:spcPts val="0"/>
              </a:spcBef>
              <a:spcAft>
                <a:spcPts val="0"/>
              </a:spcAft>
              <a:buClr>
                <a:srgbClr val="000000"/>
              </a:buClr>
              <a:buSzPts val="2700"/>
              <a:buFont typeface="Arial"/>
              <a:buChar char="•"/>
            </a:pPr>
            <a:r>
              <a:rPr lang="en-US" sz="2700">
                <a:latin typeface="Open Sans"/>
                <a:ea typeface="Open Sans"/>
                <a:cs typeface="Open Sans"/>
                <a:sym typeface="Open Sans"/>
              </a:rPr>
              <a:t>E</a:t>
            </a:r>
            <a:r>
              <a:rPr b="0" i="0" lang="en-US" sz="2700" u="none" cap="none" strike="noStrike">
                <a:solidFill>
                  <a:srgbClr val="000000"/>
                </a:solidFill>
                <a:latin typeface="Open Sans"/>
                <a:ea typeface="Open Sans"/>
                <a:cs typeface="Open Sans"/>
                <a:sym typeface="Open Sans"/>
              </a:rPr>
              <a:t>nvironment not supportive of EBP</a:t>
            </a:r>
            <a:endParaRPr sz="1300"/>
          </a:p>
          <a:p>
            <a:pPr indent="-450850" lvl="0" marL="457200" marR="0" rtl="0" algn="l">
              <a:lnSpc>
                <a:spcPct val="100000"/>
              </a:lnSpc>
              <a:spcBef>
                <a:spcPts val="0"/>
              </a:spcBef>
              <a:spcAft>
                <a:spcPts val="0"/>
              </a:spcAft>
              <a:buClr>
                <a:srgbClr val="000000"/>
              </a:buClr>
              <a:buSzPts val="2700"/>
              <a:buFont typeface="Arial"/>
              <a:buChar char="•"/>
            </a:pPr>
            <a:r>
              <a:rPr lang="en-US" sz="2700">
                <a:latin typeface="Open Sans"/>
                <a:ea typeface="Open Sans"/>
                <a:cs typeface="Open Sans"/>
                <a:sym typeface="Open Sans"/>
              </a:rPr>
              <a:t>I</a:t>
            </a:r>
            <a:r>
              <a:rPr b="0" i="0" lang="en-US" sz="2700" u="none" cap="none" strike="noStrike">
                <a:solidFill>
                  <a:srgbClr val="000000"/>
                </a:solidFill>
                <a:latin typeface="Open Sans"/>
                <a:ea typeface="Open Sans"/>
                <a:cs typeface="Open Sans"/>
                <a:sym typeface="Open Sans"/>
              </a:rPr>
              <a:t>ntimidation by senior clinicians</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g8765038b9c_0_8"/>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PuPuvbb</a:t>
            </a:r>
            <a:endParaRPr/>
          </a:p>
        </p:txBody>
      </p:sp>
      <p:sp>
        <p:nvSpPr>
          <p:cNvPr id="145" name="Google Shape;145;g8765038b9c_0_8"/>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does EBP help?</a:t>
            </a:r>
            <a:endParaRPr>
              <a:solidFill>
                <a:srgbClr val="586F7C"/>
              </a:solidFill>
              <a:latin typeface="Open Sans"/>
              <a:ea typeface="Open Sans"/>
              <a:cs typeface="Open Sans"/>
              <a:sym typeface="Open Sans"/>
            </a:endParaRPr>
          </a:p>
        </p:txBody>
      </p:sp>
      <p:sp>
        <p:nvSpPr>
          <p:cNvPr id="146" name="Google Shape;146;g8765038b9c_0_8"/>
          <p:cNvSpPr txBox="1"/>
          <p:nvPr>
            <p:ph idx="1" type="body"/>
          </p:nvPr>
        </p:nvSpPr>
        <p:spPr>
          <a:xfrm>
            <a:off x="278780" y="1731625"/>
            <a:ext cx="11664176" cy="4750800"/>
          </a:xfrm>
          <a:prstGeom prst="rect">
            <a:avLst/>
          </a:prstGeom>
          <a:noFill/>
          <a:ln>
            <a:noFill/>
          </a:ln>
        </p:spPr>
        <p:txBody>
          <a:bodyPr anchorCtr="0" anchor="t" bIns="45700" lIns="91425" spcFirstLastPara="1" rIns="91425" wrap="square" tIns="45700">
            <a:noAutofit/>
          </a:bodyPr>
          <a:lstStyle/>
          <a:p>
            <a:pPr indent="-88900" lvl="0" marL="88900" rtl="0" algn="l">
              <a:lnSpc>
                <a:spcPct val="90000"/>
              </a:lnSpc>
              <a:spcBef>
                <a:spcPts val="1000"/>
              </a:spcBef>
              <a:spcAft>
                <a:spcPts val="0"/>
              </a:spcAft>
              <a:buSzPts val="2400"/>
              <a:buFont typeface="Open Sans"/>
              <a:buNone/>
            </a:pPr>
            <a:r>
              <a:rPr lang="en-US">
                <a:solidFill>
                  <a:srgbClr val="000000"/>
                </a:solidFill>
                <a:latin typeface="Open Sans"/>
                <a:ea typeface="Open Sans"/>
                <a:cs typeface="Open Sans"/>
                <a:sym typeface="Open Sans"/>
              </a:rPr>
              <a:t>  A patient comes to a clinic with a fresh dog bite. It looks clean and the nurse and patient wonder if prophylactic antibiotics are necessary. The nurse searches PubMed and found a meta-analysis study indicating that the average infection rate for dog bites was 14% and that antibiotics halved this risk to 7%. </a:t>
            </a:r>
            <a:endParaRPr>
              <a:solidFill>
                <a:srgbClr val="000000"/>
              </a:solidFill>
            </a:endParaRPr>
          </a:p>
          <a:p>
            <a:pPr indent="-381000" lvl="0" marL="457200" rtl="0" algn="l">
              <a:lnSpc>
                <a:spcPct val="90000"/>
              </a:lnSpc>
              <a:spcBef>
                <a:spcPts val="1000"/>
              </a:spcBef>
              <a:spcAft>
                <a:spcPts val="0"/>
              </a:spcAft>
              <a:buClr>
                <a:srgbClr val="000000"/>
              </a:buClr>
              <a:buSzPts val="2400"/>
              <a:buFont typeface="Arial"/>
              <a:buChar char="•"/>
            </a:pPr>
            <a:r>
              <a:rPr lang="en-US">
                <a:solidFill>
                  <a:srgbClr val="000000"/>
                </a:solidFill>
                <a:latin typeface="Open Sans"/>
                <a:ea typeface="Open Sans"/>
                <a:cs typeface="Open Sans"/>
                <a:sym typeface="Open Sans"/>
              </a:rPr>
              <a:t>For every 100 people with dog bites, treatment with antibiotics will save 7 from infection.</a:t>
            </a:r>
            <a:endParaRPr>
              <a:solidFill>
                <a:srgbClr val="000000"/>
              </a:solidFill>
            </a:endParaRPr>
          </a:p>
          <a:p>
            <a:pPr indent="-381000" lvl="0" marL="457200" rtl="0" algn="l">
              <a:lnSpc>
                <a:spcPct val="90000"/>
              </a:lnSpc>
              <a:spcBef>
                <a:spcPts val="1000"/>
              </a:spcBef>
              <a:spcAft>
                <a:spcPts val="0"/>
              </a:spcAft>
              <a:buClr>
                <a:srgbClr val="000000"/>
              </a:buClr>
              <a:buSzPts val="2400"/>
              <a:buFont typeface="Arial"/>
              <a:buChar char="•"/>
            </a:pPr>
            <a:r>
              <a:rPr lang="en-US">
                <a:solidFill>
                  <a:srgbClr val="000000"/>
                </a:solidFill>
                <a:latin typeface="Open Sans"/>
                <a:ea typeface="Open Sans"/>
                <a:cs typeface="Open Sans"/>
                <a:sym typeface="Open Sans"/>
              </a:rPr>
              <a:t>Treating 14 (NNT) people with dog bites will prevent 1 infection.</a:t>
            </a:r>
            <a:endParaRPr>
              <a:solidFill>
                <a:srgbClr val="000000"/>
              </a:solidFill>
            </a:endParaRPr>
          </a:p>
          <a:p>
            <a:pPr indent="-381000" lvl="0" marL="457200" rtl="0" algn="l">
              <a:lnSpc>
                <a:spcPct val="90000"/>
              </a:lnSpc>
              <a:spcBef>
                <a:spcPts val="1000"/>
              </a:spcBef>
              <a:spcAft>
                <a:spcPts val="0"/>
              </a:spcAft>
              <a:buClr>
                <a:srgbClr val="000000"/>
              </a:buClr>
              <a:buSzPts val="2400"/>
              <a:buFont typeface="Arial"/>
              <a:buChar char="•"/>
            </a:pPr>
            <a:r>
              <a:rPr lang="en-US">
                <a:solidFill>
                  <a:srgbClr val="000000"/>
                </a:solidFill>
                <a:latin typeface="Open Sans"/>
                <a:ea typeface="Open Sans"/>
                <a:cs typeface="Open Sans"/>
                <a:sym typeface="Open Sans"/>
              </a:rPr>
              <a:t>You </a:t>
            </a:r>
            <a:r>
              <a:rPr lang="en-US">
                <a:solidFill>
                  <a:srgbClr val="000000"/>
                </a:solidFill>
                <a:latin typeface="Open Sans"/>
                <a:ea typeface="Open Sans"/>
                <a:cs typeface="Open Sans"/>
                <a:sym typeface="Open Sans"/>
              </a:rPr>
              <a:t>explain these numbers to the patient along with possible consequences   and patient decides not to take antibiotics. </a:t>
            </a:r>
            <a:endParaRPr>
              <a:solidFill>
                <a:srgbClr val="000000"/>
              </a:solidFill>
            </a:endParaRPr>
          </a:p>
          <a:p>
            <a:pPr indent="-381000" lvl="0" marL="457200" rtl="0" algn="l">
              <a:lnSpc>
                <a:spcPct val="90000"/>
              </a:lnSpc>
              <a:spcBef>
                <a:spcPts val="1000"/>
              </a:spcBef>
              <a:spcAft>
                <a:spcPts val="0"/>
              </a:spcAft>
              <a:buClr>
                <a:srgbClr val="000000"/>
              </a:buClr>
              <a:buSzPts val="2400"/>
              <a:buFont typeface="Arial"/>
              <a:buChar char="•"/>
            </a:pPr>
            <a:r>
              <a:rPr lang="en-US">
                <a:solidFill>
                  <a:srgbClr val="000000"/>
                </a:solidFill>
                <a:latin typeface="Open Sans"/>
                <a:ea typeface="Open Sans"/>
                <a:cs typeface="Open Sans"/>
                <a:sym typeface="Open Sans"/>
              </a:rPr>
              <a:t>On a follow up visit you find out that he did not get infected.</a:t>
            </a:r>
            <a:endParaRPr>
              <a:solidFill>
                <a:srgbClr val="000000"/>
              </a:solidFill>
            </a:endParaRPr>
          </a:p>
          <a:p>
            <a:pPr indent="-381000" lvl="0" marL="457200" rtl="0" algn="l">
              <a:lnSpc>
                <a:spcPct val="90000"/>
              </a:lnSpc>
              <a:spcBef>
                <a:spcPts val="1000"/>
              </a:spcBef>
              <a:spcAft>
                <a:spcPts val="0"/>
              </a:spcAft>
              <a:buSzPts val="2400"/>
              <a:buFont typeface="Arial"/>
              <a:buNone/>
            </a:pPr>
            <a:r>
              <a:rPr lang="en-US" sz="1800">
                <a:solidFill>
                  <a:srgbClr val="000000"/>
                </a:solidFill>
                <a:latin typeface="Open Sans"/>
                <a:ea typeface="Open Sans"/>
                <a:cs typeface="Open Sans"/>
                <a:sym typeface="Open Sans"/>
              </a:rPr>
              <a:t>Glasziou P, Del Mar C, Salisbury J. </a:t>
            </a:r>
            <a:r>
              <a:rPr i="1" lang="en-US" sz="1800">
                <a:solidFill>
                  <a:srgbClr val="000000"/>
                </a:solidFill>
                <a:latin typeface="Open Sans"/>
                <a:ea typeface="Open Sans"/>
                <a:cs typeface="Open Sans"/>
                <a:sym typeface="Open Sans"/>
              </a:rPr>
              <a:t>EBP Workbook</a:t>
            </a:r>
            <a:r>
              <a:rPr lang="en-US" sz="1800">
                <a:solidFill>
                  <a:srgbClr val="000000"/>
                </a:solidFill>
                <a:latin typeface="Open Sans"/>
                <a:ea typeface="Open Sans"/>
                <a:cs typeface="Open Sans"/>
                <a:sym typeface="Open Sans"/>
              </a:rPr>
              <a:t>, 2</a:t>
            </a:r>
            <a:r>
              <a:rPr baseline="30000" lang="en-US" sz="1800">
                <a:solidFill>
                  <a:srgbClr val="000000"/>
                </a:solidFill>
                <a:latin typeface="Open Sans"/>
                <a:ea typeface="Open Sans"/>
                <a:cs typeface="Open Sans"/>
                <a:sym typeface="Open Sans"/>
              </a:rPr>
              <a:t>nd</a:t>
            </a:r>
            <a:r>
              <a:rPr lang="en-US" sz="1800">
                <a:solidFill>
                  <a:srgbClr val="000000"/>
                </a:solidFill>
                <a:latin typeface="Open Sans"/>
                <a:ea typeface="Open Sans"/>
                <a:cs typeface="Open Sans"/>
                <a:sym typeface="Open Sans"/>
              </a:rPr>
              <a:t>. ed. BMJ Books, 2007.</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0" name="Shape 150"/>
        <p:cNvGrpSpPr/>
        <p:nvPr/>
      </p:nvGrpSpPr>
      <p:grpSpPr>
        <a:xfrm>
          <a:off x="0" y="0"/>
          <a:ext cx="0" cy="0"/>
          <a:chOff x="0" y="0"/>
          <a:chExt cx="0" cy="0"/>
        </a:xfrm>
      </p:grpSpPr>
      <p:sp>
        <p:nvSpPr>
          <p:cNvPr id="151" name="Google Shape;151;g727b3dbef2_0_52"/>
          <p:cNvSpPr txBox="1"/>
          <p:nvPr>
            <p:ph type="title"/>
          </p:nvPr>
        </p:nvSpPr>
        <p:spPr>
          <a:xfrm>
            <a:off x="0" y="251487"/>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Systematic Review and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Meta-analysis definitions</a:t>
            </a:r>
            <a:endParaRPr>
              <a:solidFill>
                <a:srgbClr val="586F7C"/>
              </a:solidFill>
              <a:latin typeface="Open Sans"/>
              <a:ea typeface="Open Sans"/>
              <a:cs typeface="Open Sans"/>
              <a:sym typeface="Open Sans"/>
            </a:endParaRPr>
          </a:p>
        </p:txBody>
      </p:sp>
      <p:sp>
        <p:nvSpPr>
          <p:cNvPr id="152" name="Google Shape;152;g727b3dbef2_0_52"/>
          <p:cNvSpPr txBox="1"/>
          <p:nvPr>
            <p:ph idx="1" type="body"/>
          </p:nvPr>
        </p:nvSpPr>
        <p:spPr>
          <a:xfrm>
            <a:off x="111500" y="1724750"/>
            <a:ext cx="6952200" cy="4745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Font typeface="Open Sans"/>
              <a:buNone/>
            </a:pPr>
            <a:r>
              <a:rPr b="1" lang="en-US" sz="2200">
                <a:solidFill>
                  <a:srgbClr val="000000"/>
                </a:solidFill>
                <a:latin typeface="Open Sans"/>
                <a:ea typeface="Open Sans"/>
                <a:cs typeface="Open Sans"/>
                <a:sym typeface="Open Sans"/>
              </a:rPr>
              <a:t>Systematic Review:</a:t>
            </a:r>
            <a:r>
              <a:rPr lang="en-US" sz="2200">
                <a:solidFill>
                  <a:srgbClr val="000000"/>
                </a:solidFill>
                <a:latin typeface="Open Sans"/>
                <a:ea typeface="Open Sans"/>
                <a:cs typeface="Open Sans"/>
                <a:sym typeface="Open Sans"/>
              </a:rPr>
              <a:t> </a:t>
            </a:r>
            <a:endParaRPr sz="2300">
              <a:solidFill>
                <a:srgbClr val="000000"/>
              </a:solidFill>
            </a:endParaRPr>
          </a:p>
          <a:p>
            <a:pPr indent="-381000" lvl="0" marL="457200" rtl="0" algn="l">
              <a:lnSpc>
                <a:spcPct val="90000"/>
              </a:lnSpc>
              <a:spcBef>
                <a:spcPts val="0"/>
              </a:spcBef>
              <a:spcAft>
                <a:spcPts val="0"/>
              </a:spcAft>
              <a:buSzPts val="2400"/>
              <a:buFont typeface="Open Sans"/>
              <a:buNone/>
            </a:pPr>
            <a:r>
              <a:rPr lang="en-US" sz="1900">
                <a:solidFill>
                  <a:srgbClr val="000000"/>
                </a:solidFill>
                <a:latin typeface="Open Sans"/>
                <a:ea typeface="Open Sans"/>
                <a:cs typeface="Open Sans"/>
                <a:sym typeface="Open Sans"/>
              </a:rPr>
              <a:t>      </a:t>
            </a:r>
            <a:r>
              <a:rPr lang="en-US" sz="2100">
                <a:solidFill>
                  <a:srgbClr val="000000"/>
                </a:solidFill>
                <a:latin typeface="Open Sans"/>
                <a:ea typeface="Open Sans"/>
                <a:cs typeface="Open Sans"/>
                <a:sym typeface="Open Sans"/>
              </a:rPr>
              <a:t>A review in which specified and appropriate methods have been used to identify, appraise, and summarize studies addressing a defined question. (It can, but need not, involve meta-analysis).  Aims to decrease bias and increase reproducibility and transparency.   They provide guidance for practice and policy-making, identify gaps in knowledge and need for further research.</a:t>
            </a:r>
            <a:endParaRPr sz="2300">
              <a:solidFill>
                <a:srgbClr val="000000"/>
              </a:solidFill>
            </a:endParaRPr>
          </a:p>
          <a:p>
            <a:pPr indent="-381000" lvl="0" marL="457200" rtl="0" algn="l">
              <a:lnSpc>
                <a:spcPct val="90000"/>
              </a:lnSpc>
              <a:spcBef>
                <a:spcPts val="0"/>
              </a:spcBef>
              <a:spcAft>
                <a:spcPts val="0"/>
              </a:spcAft>
              <a:buSzPts val="2400"/>
              <a:buFont typeface="Open Sans"/>
              <a:buNone/>
            </a:pPr>
            <a:r>
              <a:rPr b="1" lang="en-US" sz="2200">
                <a:solidFill>
                  <a:srgbClr val="000000"/>
                </a:solidFill>
                <a:latin typeface="Open Sans"/>
                <a:ea typeface="Open Sans"/>
                <a:cs typeface="Open Sans"/>
                <a:sym typeface="Open Sans"/>
              </a:rPr>
              <a:t>Meta-analysis:</a:t>
            </a:r>
            <a:endParaRPr sz="2300">
              <a:solidFill>
                <a:srgbClr val="000000"/>
              </a:solidFill>
            </a:endParaRPr>
          </a:p>
          <a:p>
            <a:pPr indent="-381000" lvl="0" marL="457200" rtl="0" algn="l">
              <a:lnSpc>
                <a:spcPct val="90000"/>
              </a:lnSpc>
              <a:spcBef>
                <a:spcPts val="0"/>
              </a:spcBef>
              <a:spcAft>
                <a:spcPts val="0"/>
              </a:spcAft>
              <a:buSzPts val="2400"/>
              <a:buFont typeface="Open Sans"/>
              <a:buNone/>
            </a:pPr>
            <a:r>
              <a:rPr b="1" lang="en-US" sz="2200">
                <a:solidFill>
                  <a:srgbClr val="000000"/>
                </a:solidFill>
                <a:latin typeface="Open Sans"/>
                <a:ea typeface="Open Sans"/>
                <a:cs typeface="Open Sans"/>
                <a:sym typeface="Open Sans"/>
              </a:rPr>
              <a:t>	</a:t>
            </a:r>
            <a:r>
              <a:rPr lang="en-US" sz="2100">
                <a:solidFill>
                  <a:srgbClr val="000000"/>
                </a:solidFill>
                <a:latin typeface="Open Sans"/>
                <a:ea typeface="Open Sans"/>
                <a:cs typeface="Open Sans"/>
                <a:sym typeface="Open Sans"/>
              </a:rPr>
              <a:t>A statistical technique that summarizes the results of several studies in a single weighted estimate in which more weight is given to results of studies with events and sometimes to studies of higher quality.  </a:t>
            </a:r>
            <a:r>
              <a:rPr lang="en-US" sz="1500">
                <a:solidFill>
                  <a:srgbClr val="000000"/>
                </a:solidFill>
                <a:latin typeface="Open Sans"/>
                <a:ea typeface="Open Sans"/>
                <a:cs typeface="Open Sans"/>
                <a:sym typeface="Open Sans"/>
              </a:rPr>
              <a:t>“Guides: Evidence-Based Medicine Resource Guide: Defining EBM.” Accessed June 25, 2020. </a:t>
            </a:r>
            <a:r>
              <a:rPr lang="en-US" sz="1500" u="sng">
                <a:solidFill>
                  <a:srgbClr val="000000"/>
                </a:solidFill>
                <a:latin typeface="Open Sans"/>
                <a:ea typeface="Open Sans"/>
                <a:cs typeface="Open Sans"/>
                <a:sym typeface="Open Sans"/>
                <a:hlinkClick r:id="rId3"/>
              </a:rPr>
              <a:t>https://guides.dml.georgetown.edu/ebm/definingebm</a:t>
            </a:r>
            <a:r>
              <a:rPr lang="en-US" sz="1500">
                <a:solidFill>
                  <a:srgbClr val="000000"/>
                </a:solidFill>
                <a:latin typeface="Open Sans"/>
                <a:ea typeface="Open Sans"/>
                <a:cs typeface="Open Sans"/>
                <a:sym typeface="Open Sans"/>
              </a:rPr>
              <a:t> </a:t>
            </a:r>
            <a:endParaRPr b="1" sz="2100">
              <a:solidFill>
                <a:srgbClr val="000000"/>
              </a:solidFill>
              <a:latin typeface="Open Sans"/>
              <a:ea typeface="Open Sans"/>
              <a:cs typeface="Open Sans"/>
              <a:sym typeface="Open Sans"/>
            </a:endParaRPr>
          </a:p>
          <a:p>
            <a:pPr indent="-381000" lvl="0" marL="457200" rtl="0" algn="l">
              <a:lnSpc>
                <a:spcPct val="90000"/>
              </a:lnSpc>
              <a:spcBef>
                <a:spcPts val="0"/>
              </a:spcBef>
              <a:spcAft>
                <a:spcPts val="0"/>
              </a:spcAft>
              <a:buSzPts val="2400"/>
              <a:buFont typeface="Arial"/>
              <a:buNone/>
            </a:pPr>
            <a:r>
              <a:t/>
            </a:r>
            <a:endParaRPr sz="2100">
              <a:solidFill>
                <a:srgbClr val="000000"/>
              </a:solidFill>
              <a:latin typeface="Century Gothic"/>
              <a:ea typeface="Century Gothic"/>
              <a:cs typeface="Century Gothic"/>
              <a:sym typeface="Century Gothic"/>
            </a:endParaRPr>
          </a:p>
          <a:p>
            <a:pPr indent="-228600" lvl="0" marL="457200" rtl="0" algn="l">
              <a:lnSpc>
                <a:spcPct val="200000"/>
              </a:lnSpc>
              <a:spcBef>
                <a:spcPts val="1000"/>
              </a:spcBef>
              <a:spcAft>
                <a:spcPts val="0"/>
              </a:spcAft>
              <a:buClr>
                <a:schemeClr val="dk1"/>
              </a:buClr>
              <a:buSzPts val="2400"/>
              <a:buNone/>
            </a:pPr>
            <a:r>
              <a:t/>
            </a:r>
            <a:endParaRPr sz="1800">
              <a:solidFill>
                <a:srgbClr val="000000"/>
              </a:solidFill>
              <a:latin typeface="Open Sans"/>
              <a:ea typeface="Open Sans"/>
              <a:cs typeface="Open Sans"/>
              <a:sym typeface="Open Sans"/>
            </a:endParaRPr>
          </a:p>
        </p:txBody>
      </p:sp>
      <p:pic>
        <p:nvPicPr>
          <p:cNvPr id="153" name="Google Shape;153;g727b3dbef2_0_52"/>
          <p:cNvPicPr preferRelativeResize="0"/>
          <p:nvPr/>
        </p:nvPicPr>
        <p:blipFill rotWithShape="1">
          <a:blip r:embed="rId4">
            <a:alphaModFix/>
          </a:blip>
          <a:srcRect b="0" l="0" r="0" t="0"/>
          <a:stretch/>
        </p:blipFill>
        <p:spPr>
          <a:xfrm>
            <a:off x="7063740" y="1695071"/>
            <a:ext cx="5128261" cy="49999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