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jjXu+AvR/ibIrWeXJf3iYc4hgm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penSans-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OpenSans-italic.fntdata"/><Relationship Id="rId14" Type="http://schemas.openxmlformats.org/officeDocument/2006/relationships/slide" Target="slides/slide10.xml"/><Relationship Id="rId36" Type="http://schemas.openxmlformats.org/officeDocument/2006/relationships/font" Target="fonts/OpenSans-bold.fntdata"/><Relationship Id="rId17" Type="http://schemas.openxmlformats.org/officeDocument/2006/relationships/slide" Target="slides/slide13.xml"/><Relationship Id="rId39" Type="http://customschemas.google.com/relationships/presentationmetadata" Target="metadata"/><Relationship Id="rId16" Type="http://schemas.openxmlformats.org/officeDocument/2006/relationships/slide" Target="slides/slide12.xml"/><Relationship Id="rId38" Type="http://schemas.openxmlformats.org/officeDocument/2006/relationships/font" Target="fonts/OpenSans-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Research4Life Advocacy Toolkit presents several steps to develop a successful and structured advocacy strategy focusing specifically on librarians in developing countries.</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The hands-on material will facilitate the implementation of activities that can help obtain support to foster the usage of the Research4Life programmes: Hinari, AGORA, OARE, ARDI and GOALI</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Question to the audience: </a:t>
            </a:r>
            <a:r>
              <a:rPr b="1" i="0" lang="en-US" sz="1200" u="none" cap="none" strike="noStrike">
                <a:solidFill>
                  <a:schemeClr val="dk1"/>
                </a:solidFill>
                <a:latin typeface="Calibri"/>
                <a:ea typeface="Calibri"/>
                <a:cs typeface="Calibri"/>
                <a:sym typeface="Calibri"/>
              </a:rPr>
              <a:t>How many of these activities have you completed?</a:t>
            </a: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Are some of these ideas new to you?</a:t>
            </a:r>
            <a:endParaRPr b="1"/>
          </a:p>
        </p:txBody>
      </p:sp>
      <p:sp>
        <p:nvSpPr>
          <p:cNvPr id="183" name="Google Shape;18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94" name="Google Shape;19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02" name="Google Shape;20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0" name="Google Shape;21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17" name="Google Shape;21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27" name="Google Shape;22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Remember that goals can be defined as headers for the objectives.  In other words, a goal is more general, while objectives can be more specific and relate to one goal.</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Some examples are listed below:</a:t>
            </a:r>
            <a:endParaRPr/>
          </a:p>
          <a:p>
            <a:pPr indent="-171450" lvl="0" marL="171450" rtl="0" algn="l">
              <a:lnSpc>
                <a:spcPct val="100000"/>
              </a:lnSpc>
              <a:spcBef>
                <a:spcPts val="0"/>
              </a:spcBef>
              <a:spcAft>
                <a:spcPts val="0"/>
              </a:spcAft>
              <a:buSzPts val="1400"/>
              <a:buFont typeface="Arial"/>
              <a:buChar char="•"/>
            </a:pPr>
            <a:r>
              <a:rPr lang="en-US"/>
              <a:t>obtain funds to pay the Research4Life Group B annual fee </a:t>
            </a:r>
            <a:endParaRPr/>
          </a:p>
          <a:p>
            <a:pPr indent="-171450" lvl="0" marL="171450" rtl="0" algn="l">
              <a:lnSpc>
                <a:spcPct val="100000"/>
              </a:lnSpc>
              <a:spcBef>
                <a:spcPts val="0"/>
              </a:spcBef>
              <a:spcAft>
                <a:spcPts val="0"/>
              </a:spcAft>
              <a:buSzPts val="1400"/>
              <a:buFont typeface="Arial"/>
              <a:buChar char="•"/>
            </a:pPr>
            <a:r>
              <a:rPr lang="en-US"/>
              <a:t>raise awareness about the resources that the library offers</a:t>
            </a:r>
            <a:endParaRPr/>
          </a:p>
          <a:p>
            <a:pPr indent="-171450" lvl="0" marL="171450" rtl="0" algn="l">
              <a:lnSpc>
                <a:spcPct val="100000"/>
              </a:lnSpc>
              <a:spcBef>
                <a:spcPts val="0"/>
              </a:spcBef>
              <a:spcAft>
                <a:spcPts val="0"/>
              </a:spcAft>
              <a:buSzPts val="1400"/>
              <a:buFont typeface="Arial"/>
              <a:buChar char="•"/>
            </a:pPr>
            <a:r>
              <a:rPr lang="en-US"/>
              <a:t>convince institutional management to invest in library infrastructure.</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35" name="Google Shape;23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the main </a:t>
            </a:r>
            <a:r>
              <a:rPr b="1" i="0" lang="en-US" sz="1200" u="none" cap="none" strike="noStrike">
                <a:solidFill>
                  <a:schemeClr val="dk1"/>
                </a:solidFill>
                <a:latin typeface="Calibri"/>
                <a:ea typeface="Calibri"/>
                <a:cs typeface="Calibri"/>
                <a:sym typeface="Calibri"/>
              </a:rPr>
              <a:t>goal(s) and objectives</a:t>
            </a:r>
            <a:endParaRPr/>
          </a:p>
        </p:txBody>
      </p:sp>
      <p:sp>
        <p:nvSpPr>
          <p:cNvPr id="243" name="Google Shape;24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Possible user groups include:</a:t>
            </a:r>
            <a:endParaRPr/>
          </a:p>
          <a:p>
            <a:pPr indent="-171450" lvl="0" marL="171450" rtl="0" algn="l">
              <a:lnSpc>
                <a:spcPct val="100000"/>
              </a:lnSpc>
              <a:spcBef>
                <a:spcPts val="0"/>
              </a:spcBef>
              <a:spcAft>
                <a:spcPts val="0"/>
              </a:spcAft>
              <a:buSzPts val="1400"/>
              <a:buFont typeface="Arial"/>
              <a:buChar char="•"/>
            </a:pPr>
            <a:r>
              <a:rPr lang="en-US"/>
              <a:t>student communities of the institution – undergraduate or postgraduate or discipline(s)</a:t>
            </a:r>
            <a:endParaRPr/>
          </a:p>
          <a:p>
            <a:pPr indent="-171450" lvl="0" marL="171450" rtl="0" algn="l">
              <a:lnSpc>
                <a:spcPct val="100000"/>
              </a:lnSpc>
              <a:spcBef>
                <a:spcPts val="0"/>
              </a:spcBef>
              <a:spcAft>
                <a:spcPts val="0"/>
              </a:spcAft>
              <a:buSzPts val="1400"/>
              <a:buFont typeface="Arial"/>
              <a:buChar char="•"/>
            </a:pPr>
            <a:r>
              <a:rPr lang="en-US"/>
              <a:t>management of institution</a:t>
            </a:r>
            <a:endParaRPr/>
          </a:p>
          <a:p>
            <a:pPr indent="-171450" lvl="0" marL="171450" rtl="0" algn="l">
              <a:lnSpc>
                <a:spcPct val="100000"/>
              </a:lnSpc>
              <a:spcBef>
                <a:spcPts val="0"/>
              </a:spcBef>
              <a:spcAft>
                <a:spcPts val="0"/>
              </a:spcAft>
              <a:buSzPts val="1400"/>
              <a:buFont typeface="Arial"/>
              <a:buChar char="•"/>
            </a:pPr>
            <a:r>
              <a:rPr lang="en-US"/>
              <a:t>local policymakers</a:t>
            </a:r>
            <a:endParaRPr/>
          </a:p>
          <a:p>
            <a:pPr indent="-171450" lvl="0" marL="171450" rtl="0" algn="l">
              <a:lnSpc>
                <a:spcPct val="100000"/>
              </a:lnSpc>
              <a:spcBef>
                <a:spcPts val="0"/>
              </a:spcBef>
              <a:spcAft>
                <a:spcPts val="0"/>
              </a:spcAft>
              <a:buSzPts val="1400"/>
              <a:buFont typeface="Arial"/>
              <a:buChar char="•"/>
            </a:pPr>
            <a:r>
              <a:rPr lang="en-US"/>
              <a:t>funding organizations</a:t>
            </a:r>
            <a:endParaRPr/>
          </a:p>
          <a:p>
            <a:pPr indent="-171450" lvl="0" marL="171450" rtl="0" algn="l">
              <a:lnSpc>
                <a:spcPct val="100000"/>
              </a:lnSpc>
              <a:spcBef>
                <a:spcPts val="0"/>
              </a:spcBef>
              <a:spcAft>
                <a:spcPts val="0"/>
              </a:spcAft>
              <a:buSzPts val="1400"/>
              <a:buFont typeface="Arial"/>
              <a:buChar char="•"/>
            </a:pPr>
            <a:r>
              <a:rPr lang="en-US"/>
              <a:t>Research4Life team</a:t>
            </a:r>
            <a:endParaRPr/>
          </a:p>
          <a:p>
            <a:pPr indent="-82550" lvl="0" marL="171450" rtl="0" algn="l">
              <a:lnSpc>
                <a:spcPct val="100000"/>
              </a:lnSpc>
              <a:spcBef>
                <a:spcPts val="0"/>
              </a:spcBef>
              <a:spcAft>
                <a:spcPts val="0"/>
              </a:spcAft>
              <a:buSzPts val="1400"/>
              <a:buFont typeface="Arial"/>
              <a:buNone/>
            </a:pPr>
            <a:r>
              <a:t/>
            </a:r>
            <a:endParaRPr/>
          </a:p>
        </p:txBody>
      </p:sp>
      <p:sp>
        <p:nvSpPr>
          <p:cNvPr id="251" name="Google Shape;251;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59" name="Google Shape;25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67" name="Google Shape;26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List your library’s resources that would help you develop your strategy</a:t>
            </a:r>
            <a:endParaRPr b="0"/>
          </a:p>
        </p:txBody>
      </p:sp>
      <p:sp>
        <p:nvSpPr>
          <p:cNvPr id="274" name="Google Shape;27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82" name="Google Shape;28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89" name="Google Shape;28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97" name="Google Shape;29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04" name="Google Shape;30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12" name="Google Shape;31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321" name="Google Shape;32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56" name="Google Shape;1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8.jp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hyperlink" Target="mailto:r4l@research4life.org" TargetMode="External"/><Relationship Id="rId5" Type="http://schemas.openxmlformats.org/officeDocument/2006/relationships/image" Target="../media/image5.png"/><Relationship Id="rId6" Type="http://schemas.openxmlformats.org/officeDocument/2006/relationships/image" Target="../media/image8.jpg"/><Relationship Id="rId7" Type="http://schemas.openxmlformats.org/officeDocument/2006/relationships/image" Target="../media/image3.jpg"/><Relationship Id="rId8" Type="http://schemas.openxmlformats.org/officeDocument/2006/relationships/hyperlink" Target="http://www.research4lif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la.org/aasl/advocacy/defini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search4life.org/training/other-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4000">
                <a:solidFill>
                  <a:srgbClr val="004890"/>
                </a:solidFill>
                <a:latin typeface="Open Sans"/>
                <a:ea typeface="Open Sans"/>
                <a:cs typeface="Open Sans"/>
                <a:sym typeface="Open Sans"/>
              </a:rPr>
              <a:t>Research4Life Advocacy Toolkit</a:t>
            </a:r>
            <a:endParaRPr sz="40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ADVOCATE FOR RESEARCH4LIFE AND FACILITATE CAPACITY DEVELOPMENT</a:t>
            </a:r>
            <a:endParaRPr b="1" sz="3563">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Steps for a successful advocacy strategy</a:t>
            </a:r>
            <a:endParaRPr sz="3330">
              <a:solidFill>
                <a:srgbClr val="586F7C"/>
              </a:solidFill>
              <a:latin typeface="Open Sans"/>
              <a:ea typeface="Open Sans"/>
              <a:cs typeface="Open Sans"/>
              <a:sym typeface="Open Sans"/>
            </a:endParaRPr>
          </a:p>
        </p:txBody>
      </p:sp>
      <p:grpSp>
        <p:nvGrpSpPr>
          <p:cNvPr id="175" name="Google Shape;175;p12"/>
          <p:cNvGrpSpPr/>
          <p:nvPr/>
        </p:nvGrpSpPr>
        <p:grpSpPr>
          <a:xfrm>
            <a:off x="554814" y="2057385"/>
            <a:ext cx="11332386" cy="4510035"/>
            <a:chOff x="0" y="43241"/>
            <a:chExt cx="11332386" cy="4510035"/>
          </a:xfrm>
        </p:grpSpPr>
        <p:sp>
          <p:nvSpPr>
            <p:cNvPr id="176" name="Google Shape;176;p12"/>
            <p:cNvSpPr/>
            <p:nvPr/>
          </p:nvSpPr>
          <p:spPr>
            <a:xfrm>
              <a:off x="0" y="43241"/>
              <a:ext cx="11332386" cy="852345"/>
            </a:xfrm>
            <a:prstGeom prst="roundRect">
              <a:avLst>
                <a:gd fmla="val 16667" name="adj"/>
              </a:avLst>
            </a:prstGeom>
            <a:solidFill>
              <a:srgbClr val="586F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2"/>
            <p:cNvSpPr txBox="1"/>
            <p:nvPr/>
          </p:nvSpPr>
          <p:spPr>
            <a:xfrm>
              <a:off x="41608" y="84849"/>
              <a:ext cx="11249170" cy="769129"/>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None/>
              </a:pPr>
              <a:r>
                <a:rPr b="0" i="0" lang="en-US" sz="3300" u="none" cap="none" strike="noStrike">
                  <a:solidFill>
                    <a:schemeClr val="lt1"/>
                  </a:solidFill>
                  <a:latin typeface="Open Sans"/>
                  <a:ea typeface="Open Sans"/>
                  <a:cs typeface="Open Sans"/>
                  <a:sym typeface="Open Sans"/>
                </a:rPr>
                <a:t>The steps are:</a:t>
              </a:r>
              <a:endParaRPr b="0" i="0" sz="3300" u="none" cap="none" strike="noStrike">
                <a:solidFill>
                  <a:schemeClr val="lt1"/>
                </a:solidFill>
                <a:latin typeface="Open Sans"/>
                <a:ea typeface="Open Sans"/>
                <a:cs typeface="Open Sans"/>
                <a:sym typeface="Open Sans"/>
              </a:endParaRPr>
            </a:p>
          </p:txBody>
        </p:sp>
        <p:sp>
          <p:nvSpPr>
            <p:cNvPr id="178" name="Google Shape;178;p12"/>
            <p:cNvSpPr/>
            <p:nvPr/>
          </p:nvSpPr>
          <p:spPr>
            <a:xfrm>
              <a:off x="0" y="895586"/>
              <a:ext cx="11332386" cy="365769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2"/>
            <p:cNvSpPr txBox="1"/>
            <p:nvPr/>
          </p:nvSpPr>
          <p:spPr>
            <a:xfrm>
              <a:off x="0" y="895586"/>
              <a:ext cx="11332386" cy="3657690"/>
            </a:xfrm>
            <a:prstGeom prst="rect">
              <a:avLst/>
            </a:prstGeom>
            <a:noFill/>
            <a:ln>
              <a:noFill/>
            </a:ln>
          </p:spPr>
          <p:txBody>
            <a:bodyPr anchorCtr="0" anchor="t" bIns="39350" lIns="359800" spcFirstLastPara="1" rIns="220450" wrap="square" tIns="39350">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Identify the challenge</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Note types of advocacy efforts</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Understand Research4Life and identify Research4Life resources</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Set up specific objectives </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Analyze the audience</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Map out resources and capabilities</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Develop a strategic plan and activities</a:t>
              </a:r>
              <a:endParaRPr b="0" i="0" sz="2400" u="none" cap="none" strike="noStrike">
                <a:solidFill>
                  <a:srgbClr val="000000"/>
                </a:solidFill>
                <a:latin typeface="Open Sans"/>
                <a:ea typeface="Open Sans"/>
                <a:cs typeface="Open Sans"/>
                <a:sym typeface="Open Sans"/>
              </a:endParaRPr>
            </a:p>
            <a:p>
              <a:pPr indent="-228600" lvl="1" marL="228600" marR="0" rtl="0" algn="l">
                <a:lnSpc>
                  <a:spcPct val="90000"/>
                </a:lnSpc>
                <a:spcBef>
                  <a:spcPts val="48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Monitor and evaluate results</a:t>
              </a:r>
              <a:endParaRPr b="0" i="0" sz="240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Advocacy efforts </a:t>
            </a:r>
            <a:endParaRPr>
              <a:solidFill>
                <a:srgbClr val="586F7C"/>
              </a:solidFill>
              <a:latin typeface="Open Sans"/>
              <a:ea typeface="Open Sans"/>
              <a:cs typeface="Open Sans"/>
              <a:sym typeface="Open Sans"/>
            </a:endParaRPr>
          </a:p>
        </p:txBody>
      </p:sp>
      <p:grpSp>
        <p:nvGrpSpPr>
          <p:cNvPr id="186" name="Google Shape;186;p17"/>
          <p:cNvGrpSpPr/>
          <p:nvPr/>
        </p:nvGrpSpPr>
        <p:grpSpPr>
          <a:xfrm>
            <a:off x="554814" y="2035897"/>
            <a:ext cx="11332386" cy="4553010"/>
            <a:chOff x="0" y="21753"/>
            <a:chExt cx="11332386" cy="4553010"/>
          </a:xfrm>
        </p:grpSpPr>
        <p:sp>
          <p:nvSpPr>
            <p:cNvPr id="187" name="Google Shape;187;p17"/>
            <p:cNvSpPr/>
            <p:nvPr/>
          </p:nvSpPr>
          <p:spPr>
            <a:xfrm>
              <a:off x="0" y="21753"/>
              <a:ext cx="11332386" cy="127413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txBox="1"/>
            <p:nvPr/>
          </p:nvSpPr>
          <p:spPr>
            <a:xfrm>
              <a:off x="62198" y="83951"/>
              <a:ext cx="11207990" cy="1149734"/>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None/>
              </a:pPr>
              <a:r>
                <a:rPr b="0" i="0" lang="en-US" sz="3300" u="none" cap="none" strike="noStrike">
                  <a:solidFill>
                    <a:schemeClr val="lt1"/>
                  </a:solidFill>
                  <a:latin typeface="Arial"/>
                  <a:ea typeface="Arial"/>
                  <a:cs typeface="Arial"/>
                  <a:sym typeface="Arial"/>
                </a:rPr>
                <a:t>The toolkit reviews some examples of advocacy efforts such as;</a:t>
              </a:r>
              <a:endParaRPr b="0" i="0" sz="3300" u="none" cap="none" strike="noStrike">
                <a:solidFill>
                  <a:schemeClr val="lt1"/>
                </a:solidFill>
                <a:latin typeface="Arial"/>
                <a:ea typeface="Arial"/>
                <a:cs typeface="Arial"/>
                <a:sym typeface="Arial"/>
              </a:endParaRPr>
            </a:p>
          </p:txBody>
        </p:sp>
        <p:sp>
          <p:nvSpPr>
            <p:cNvPr id="189" name="Google Shape;189;p17"/>
            <p:cNvSpPr/>
            <p:nvPr/>
          </p:nvSpPr>
          <p:spPr>
            <a:xfrm>
              <a:off x="0" y="1295883"/>
              <a:ext cx="11332386" cy="3278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txBox="1"/>
            <p:nvPr/>
          </p:nvSpPr>
          <p:spPr>
            <a:xfrm>
              <a:off x="0" y="1295883"/>
              <a:ext cx="11332386" cy="3278880"/>
            </a:xfrm>
            <a:prstGeom prst="rect">
              <a:avLst/>
            </a:prstGeom>
            <a:noFill/>
            <a:ln>
              <a:noFill/>
            </a:ln>
          </p:spPr>
          <p:txBody>
            <a:bodyPr anchorCtr="0" anchor="t" bIns="41900" lIns="359800" spcFirstLastPara="1" rIns="234675" wrap="square" tIns="419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Collecting evidence: gathering data or conducting surveys about your library </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Attending professional development: following a course or training</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lang="en-US" sz="2600"/>
                <a:t>B</a:t>
              </a:r>
              <a:r>
                <a:rPr b="0" i="0" lang="en-US" sz="2600" u="none" cap="none" strike="noStrike">
                  <a:solidFill>
                    <a:srgbClr val="000000"/>
                  </a:solidFill>
                  <a:latin typeface="Arial"/>
                  <a:ea typeface="Arial"/>
                  <a:cs typeface="Arial"/>
                  <a:sym typeface="Arial"/>
                </a:rPr>
                <a:t>eing a member of association or task force </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Communicating with decision-makers</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Attending faculty or staff meetings</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Attending conferences and giving presentations</a:t>
              </a:r>
              <a:endParaRPr b="0" i="0" sz="2600" u="none" cap="none" strike="noStrike">
                <a:solidFill>
                  <a:srgbClr val="000000"/>
                </a:solidFill>
                <a:latin typeface="Arial"/>
                <a:ea typeface="Arial"/>
                <a:cs typeface="Arial"/>
                <a:sym typeface="Arial"/>
              </a:endParaRPr>
            </a:p>
            <a:p>
              <a:pPr indent="-228600" lvl="1" marL="228600" marR="0" rtl="0" algn="l">
                <a:lnSpc>
                  <a:spcPct val="90000"/>
                </a:lnSpc>
                <a:spcBef>
                  <a:spcPts val="52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Collaborating and networking with other librarians</a:t>
              </a:r>
              <a:endParaRPr b="0" i="0" sz="26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18"/>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1</a:t>
            </a:r>
            <a:endParaRPr>
              <a:solidFill>
                <a:srgbClr val="586F7C"/>
              </a:solidFill>
              <a:latin typeface="Open Sans"/>
              <a:ea typeface="Open Sans"/>
              <a:cs typeface="Open Sans"/>
              <a:sym typeface="Open Sans"/>
            </a:endParaRPr>
          </a:p>
        </p:txBody>
      </p:sp>
      <p:sp>
        <p:nvSpPr>
          <p:cNvPr id="197" name="Google Shape;197;p18"/>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chemeClr val="dk1"/>
                </a:solidFill>
                <a:latin typeface="Open Sans"/>
                <a:ea typeface="Open Sans"/>
                <a:cs typeface="Open Sans"/>
                <a:sym typeface="Open Sans"/>
              </a:rPr>
              <a:t>Can you identify and list other types of advocacy efforts ?</a:t>
            </a:r>
            <a:endParaRPr sz="3200">
              <a:solidFill>
                <a:schemeClr val="dk1"/>
              </a:solidFill>
              <a:latin typeface="Open Sans"/>
              <a:ea typeface="Open Sans"/>
              <a:cs typeface="Open Sans"/>
              <a:sym typeface="Open Sans"/>
            </a:endParaRPr>
          </a:p>
          <a:p>
            <a:pPr indent="0" lvl="0" marL="12700" rtl="0" algn="ctr">
              <a:lnSpc>
                <a:spcPct val="150000"/>
              </a:lnSpc>
              <a:spcBef>
                <a:spcPts val="0"/>
              </a:spcBef>
              <a:spcAft>
                <a:spcPts val="0"/>
              </a:spcAft>
              <a:buClr>
                <a:schemeClr val="dk2"/>
              </a:buClr>
              <a:buSzPts val="2200"/>
              <a:buNone/>
            </a:pPr>
            <a:r>
              <a:t/>
            </a:r>
            <a:endParaRPr sz="3200">
              <a:solidFill>
                <a:schemeClr val="dk1"/>
              </a:solidFill>
              <a:latin typeface="Open Sans"/>
              <a:ea typeface="Open Sans"/>
              <a:cs typeface="Open Sans"/>
              <a:sym typeface="Open Sans"/>
            </a:endParaRPr>
          </a:p>
        </p:txBody>
      </p:sp>
      <p:pic>
        <p:nvPicPr>
          <p:cNvPr id="198" name="Google Shape;198;p18"/>
          <p:cNvPicPr preferRelativeResize="0"/>
          <p:nvPr/>
        </p:nvPicPr>
        <p:blipFill rotWithShape="1">
          <a:blip r:embed="rId3">
            <a:alphaModFix/>
          </a:blip>
          <a:srcRect b="0" l="0" r="0" t="0"/>
          <a:stretch/>
        </p:blipFill>
        <p:spPr>
          <a:xfrm>
            <a:off x="4212236" y="3147934"/>
            <a:ext cx="3212112" cy="34335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2</a:t>
            </a:r>
            <a:endParaRPr>
              <a:solidFill>
                <a:srgbClr val="586F7C"/>
              </a:solidFill>
              <a:latin typeface="Open Sans"/>
              <a:ea typeface="Open Sans"/>
              <a:cs typeface="Open Sans"/>
              <a:sym typeface="Open Sans"/>
            </a:endParaRPr>
          </a:p>
        </p:txBody>
      </p:sp>
      <p:sp>
        <p:nvSpPr>
          <p:cNvPr id="205" name="Google Shape;205;p23"/>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chemeClr val="dk1"/>
                </a:solidFill>
                <a:latin typeface="Open Sans"/>
                <a:ea typeface="Open Sans"/>
                <a:cs typeface="Open Sans"/>
                <a:sym typeface="Open Sans"/>
              </a:rPr>
              <a:t>What can your library offer? Make a list of the available </a:t>
            </a:r>
            <a:endParaRPr/>
          </a:p>
          <a:p>
            <a:pPr indent="0" lvl="0" marL="12700" rtl="0" algn="l">
              <a:lnSpc>
                <a:spcPct val="150000"/>
              </a:lnSpc>
              <a:spcBef>
                <a:spcPts val="0"/>
              </a:spcBef>
              <a:spcAft>
                <a:spcPts val="0"/>
              </a:spcAft>
              <a:buClr>
                <a:schemeClr val="dk2"/>
              </a:buClr>
              <a:buSzPts val="2200"/>
              <a:buNone/>
            </a:pPr>
            <a:r>
              <a:rPr lang="en-US" sz="3200">
                <a:solidFill>
                  <a:schemeClr val="dk1"/>
                </a:solidFill>
                <a:latin typeface="Open Sans"/>
                <a:ea typeface="Open Sans"/>
                <a:cs typeface="Open Sans"/>
                <a:sym typeface="Open Sans"/>
              </a:rPr>
              <a:t>e-resources and describe the benefits of each.</a:t>
            </a:r>
            <a:endParaRPr sz="3200">
              <a:solidFill>
                <a:schemeClr val="dk1"/>
              </a:solidFill>
              <a:latin typeface="Open Sans"/>
              <a:ea typeface="Open Sans"/>
              <a:cs typeface="Open Sans"/>
              <a:sym typeface="Open Sans"/>
            </a:endParaRPr>
          </a:p>
        </p:txBody>
      </p:sp>
      <p:pic>
        <p:nvPicPr>
          <p:cNvPr id="206" name="Google Shape;206;p23"/>
          <p:cNvPicPr preferRelativeResize="0"/>
          <p:nvPr/>
        </p:nvPicPr>
        <p:blipFill rotWithShape="1">
          <a:blip r:embed="rId3">
            <a:alphaModFix/>
          </a:blip>
          <a:srcRect b="0" l="0" r="0" t="0"/>
          <a:stretch/>
        </p:blipFill>
        <p:spPr>
          <a:xfrm>
            <a:off x="4353026" y="3417757"/>
            <a:ext cx="2969122" cy="3120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Examples of possible situations in a library</a:t>
            </a:r>
            <a:endParaRPr sz="3330">
              <a:solidFill>
                <a:srgbClr val="586F7C"/>
              </a:solidFill>
              <a:latin typeface="Open Sans"/>
              <a:ea typeface="Open Sans"/>
              <a:cs typeface="Open Sans"/>
              <a:sym typeface="Open Sans"/>
            </a:endParaRPr>
          </a:p>
        </p:txBody>
      </p:sp>
      <p:sp>
        <p:nvSpPr>
          <p:cNvPr id="213" name="Google Shape;213;p24"/>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chemeClr val="dk1"/>
                </a:solidFill>
                <a:latin typeface="Open Sans"/>
                <a:ea typeface="Open Sans"/>
                <a:cs typeface="Open Sans"/>
                <a:sym typeface="Open Sans"/>
              </a:rPr>
              <a:t>An institutional library would like to access the resources in the five Research4Life programmes, but it is situated in a Group B country.  The library has to secure funding for the annual fee of 1500 USD</a:t>
            </a:r>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chemeClr val="dk1"/>
                </a:solidFill>
                <a:latin typeface="Open Sans"/>
                <a:ea typeface="Open Sans"/>
                <a:cs typeface="Open Sans"/>
                <a:sym typeface="Open Sans"/>
              </a:rPr>
              <a:t>An institution has provided its members with free access to scientific knowledge through Research4Life for years, but now the country has been reclassified to group B.  The institutional members have to convince their management to pay the 1,500 USD annual fee.</a:t>
            </a:r>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chemeClr val="dk1"/>
                </a:solidFill>
                <a:latin typeface="Open Sans"/>
                <a:ea typeface="Open Sans"/>
                <a:cs typeface="Open Sans"/>
                <a:sym typeface="Open Sans"/>
              </a:rPr>
              <a:t>The librarians of an institution that is subscribed to Research4Life notice that their institutional members are not aware of the resources that Research4Life provides.</a:t>
            </a:r>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chemeClr val="dk1"/>
                </a:solidFill>
                <a:latin typeface="Open Sans"/>
                <a:ea typeface="Open Sans"/>
                <a:cs typeface="Open Sans"/>
                <a:sym typeface="Open Sans"/>
              </a:rPr>
              <a:t>The staff needs to raise awareness about the resources. To organize training, they need funding and support from their management.</a:t>
            </a:r>
            <a:endParaRPr/>
          </a:p>
          <a:p>
            <a:pPr indent="-457200" lvl="0" marL="469900" rtl="0" algn="l">
              <a:lnSpc>
                <a:spcPct val="150000"/>
              </a:lnSpc>
              <a:spcBef>
                <a:spcPts val="0"/>
              </a:spcBef>
              <a:spcAft>
                <a:spcPts val="0"/>
              </a:spcAft>
              <a:buClr>
                <a:schemeClr val="dk2"/>
              </a:buClr>
              <a:buSzPts val="2200"/>
              <a:buFont typeface="Arial"/>
              <a:buAutoNum type="alphaLcParenR"/>
            </a:pPr>
            <a:r>
              <a:rPr lang="en-US" sz="1600">
                <a:solidFill>
                  <a:schemeClr val="dk1"/>
                </a:solidFill>
                <a:latin typeface="Open Sans"/>
                <a:ea typeface="Open Sans"/>
                <a:cs typeface="Open Sans"/>
                <a:sym typeface="Open Sans"/>
              </a:rPr>
              <a:t>A library would like to make more use of Research4Life but is lacking technical equipment to provide access to the resources. They need to convince their institutional management to invest in infrastructure or look for other ways of funding.</a:t>
            </a:r>
            <a:endParaRPr/>
          </a:p>
          <a:p>
            <a:pPr indent="-317500" lvl="0" marL="469900" rtl="0" algn="l">
              <a:lnSpc>
                <a:spcPct val="150000"/>
              </a:lnSpc>
              <a:spcBef>
                <a:spcPts val="0"/>
              </a:spcBef>
              <a:spcAft>
                <a:spcPts val="0"/>
              </a:spcAft>
              <a:buClr>
                <a:schemeClr val="dk2"/>
              </a:buClr>
              <a:buSzPts val="2200"/>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1: Identify the challenge you face</a:t>
            </a:r>
            <a:endParaRPr sz="3330">
              <a:solidFill>
                <a:srgbClr val="586F7C"/>
              </a:solidFill>
              <a:latin typeface="Open Sans"/>
              <a:ea typeface="Open Sans"/>
              <a:cs typeface="Open Sans"/>
              <a:sym typeface="Open Sans"/>
            </a:endParaRPr>
          </a:p>
        </p:txBody>
      </p:sp>
      <p:sp>
        <p:nvSpPr>
          <p:cNvPr id="220" name="Google Shape;220;p25"/>
          <p:cNvSpPr txBox="1"/>
          <p:nvPr>
            <p:ph idx="1" type="body"/>
          </p:nvPr>
        </p:nvSpPr>
        <p:spPr>
          <a:xfrm>
            <a:off x="479863" y="1804282"/>
            <a:ext cx="11332386" cy="4596518"/>
          </a:xfrm>
          <a:prstGeom prst="rect">
            <a:avLst/>
          </a:prstGeom>
          <a:noFill/>
          <a:ln>
            <a:noFill/>
          </a:ln>
        </p:spPr>
        <p:txBody>
          <a:bodyPr anchorCtr="0" anchor="t" bIns="45700" lIns="91425" spcFirstLastPara="1" rIns="91425" wrap="square" tIns="45700">
            <a:noAutofit/>
          </a:bodyPr>
          <a:lstStyle/>
          <a:p>
            <a:pPr indent="-285750" lvl="0" marL="29845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Before starting to plan the advocacy strategy, it is important that the planners ask several questions that will help them to shape the efforts in the best way.</a:t>
            </a:r>
            <a:endParaRPr/>
          </a:p>
          <a:p>
            <a:pPr indent="-285750" lvl="0" marL="29845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It is also important to identify problems and opportunities. </a:t>
            </a:r>
            <a:endParaRPr>
              <a:solidFill>
                <a:schemeClr val="dk1"/>
              </a:solidFill>
              <a:latin typeface="Open Sans"/>
              <a:ea typeface="Open Sans"/>
              <a:cs typeface="Open Sans"/>
              <a:sym typeface="Open Sans"/>
            </a:endParaRPr>
          </a:p>
        </p:txBody>
      </p:sp>
      <p:grpSp>
        <p:nvGrpSpPr>
          <p:cNvPr id="221" name="Google Shape;221;p25"/>
          <p:cNvGrpSpPr/>
          <p:nvPr/>
        </p:nvGrpSpPr>
        <p:grpSpPr>
          <a:xfrm>
            <a:off x="1469936" y="4698676"/>
            <a:ext cx="9352240" cy="842400"/>
            <a:chOff x="0" y="47261"/>
            <a:chExt cx="9352240" cy="842400"/>
          </a:xfrm>
        </p:grpSpPr>
        <p:sp>
          <p:nvSpPr>
            <p:cNvPr id="222" name="Google Shape;222;p25"/>
            <p:cNvSpPr/>
            <p:nvPr/>
          </p:nvSpPr>
          <p:spPr>
            <a:xfrm>
              <a:off x="0" y="47261"/>
              <a:ext cx="9352240" cy="8424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nvSpPr>
          <p:spPr>
            <a:xfrm>
              <a:off x="41123" y="88384"/>
              <a:ext cx="9269994" cy="76015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What is the problem you are trying to solve? </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3</a:t>
            </a:r>
            <a:endParaRPr>
              <a:solidFill>
                <a:srgbClr val="586F7C"/>
              </a:solidFill>
              <a:latin typeface="Open Sans"/>
              <a:ea typeface="Open Sans"/>
              <a:cs typeface="Open Sans"/>
              <a:sym typeface="Open Sans"/>
            </a:endParaRPr>
          </a:p>
        </p:txBody>
      </p:sp>
      <p:sp>
        <p:nvSpPr>
          <p:cNvPr id="230" name="Google Shape;230;p26"/>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chemeClr val="dk1"/>
                </a:solidFill>
                <a:latin typeface="Open Sans"/>
                <a:ea typeface="Open Sans"/>
                <a:cs typeface="Open Sans"/>
                <a:sym typeface="Open Sans"/>
              </a:rPr>
              <a:t>Is one of the above examples your case? If not, can you describe the problem you are trying to solve in a clear statement?</a:t>
            </a:r>
            <a:endParaRPr/>
          </a:p>
        </p:txBody>
      </p:sp>
      <p:pic>
        <p:nvPicPr>
          <p:cNvPr descr="Question face clip art question clipartfest - ClipartBarn" id="231" name="Google Shape;231;p26"/>
          <p:cNvPicPr preferRelativeResize="0"/>
          <p:nvPr/>
        </p:nvPicPr>
        <p:blipFill rotWithShape="1">
          <a:blip r:embed="rId3">
            <a:alphaModFix/>
          </a:blip>
          <a:srcRect b="0" l="0" r="0" t="0"/>
          <a:stretch/>
        </p:blipFill>
        <p:spPr>
          <a:xfrm>
            <a:off x="5410178" y="3934226"/>
            <a:ext cx="3304662" cy="25115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2: Setting up specific goals and objectives</a:t>
            </a:r>
            <a:endParaRPr sz="3330">
              <a:solidFill>
                <a:srgbClr val="586F7C"/>
              </a:solidFill>
              <a:latin typeface="Open Sans"/>
              <a:ea typeface="Open Sans"/>
              <a:cs typeface="Open Sans"/>
              <a:sym typeface="Open Sans"/>
            </a:endParaRPr>
          </a:p>
        </p:txBody>
      </p:sp>
      <p:sp>
        <p:nvSpPr>
          <p:cNvPr id="238" name="Google Shape;238;p27"/>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chemeClr val="dk1"/>
                </a:solidFill>
                <a:latin typeface="Open Sans"/>
                <a:ea typeface="Open Sans"/>
                <a:cs typeface="Open Sans"/>
                <a:sym typeface="Open Sans"/>
              </a:rPr>
              <a:t>Now that the problem has been identified, the staff needs to develop the main/</a:t>
            </a:r>
            <a:r>
              <a:rPr lang="en-US" sz="2900">
                <a:solidFill>
                  <a:schemeClr val="dk1"/>
                </a:solidFill>
                <a:latin typeface="Open Sans"/>
                <a:ea typeface="Open Sans"/>
                <a:cs typeface="Open Sans"/>
                <a:sym typeface="Open Sans"/>
                <a:extLst>
                  <a:ext uri="http://customooxmlschemas.google.com/">
                    <go:slidesCustomData xmlns:go="http://customooxmlschemas.google.com/" textRoundtripDataId="2"/>
                  </a:ext>
                </a:extLst>
              </a:rPr>
              <a:t>broader</a:t>
            </a:r>
            <a:r>
              <a:rPr lang="en-US" sz="2800">
                <a:solidFill>
                  <a:schemeClr val="dk1"/>
                </a:solidFill>
                <a:latin typeface="Open Sans"/>
                <a:ea typeface="Open Sans"/>
                <a:cs typeface="Open Sans"/>
                <a:sym typeface="Open Sans"/>
              </a:rPr>
              <a:t> </a:t>
            </a:r>
            <a:r>
              <a:rPr b="1" lang="en-US" sz="2800">
                <a:solidFill>
                  <a:schemeClr val="dk1"/>
                </a:solidFill>
                <a:latin typeface="Open Sans"/>
                <a:ea typeface="Open Sans"/>
                <a:cs typeface="Open Sans"/>
                <a:sym typeface="Open Sans"/>
              </a:rPr>
              <a:t>goal(s)</a:t>
            </a:r>
            <a:r>
              <a:rPr lang="en-US" sz="2800">
                <a:solidFill>
                  <a:schemeClr val="dk1"/>
                </a:solidFill>
                <a:latin typeface="Open Sans"/>
                <a:ea typeface="Open Sans"/>
                <a:cs typeface="Open Sans"/>
                <a:sym typeface="Open Sans"/>
              </a:rPr>
              <a:t> and a series of (specific, measurable, attainable and realistic) </a:t>
            </a:r>
            <a:r>
              <a:rPr b="1" lang="en-US" sz="2800">
                <a:solidFill>
                  <a:schemeClr val="dk1"/>
                </a:solidFill>
                <a:latin typeface="Open Sans"/>
                <a:ea typeface="Open Sans"/>
                <a:cs typeface="Open Sans"/>
                <a:sym typeface="Open Sans"/>
              </a:rPr>
              <a:t>objectives</a:t>
            </a:r>
            <a:r>
              <a:rPr lang="en-US" sz="2800">
                <a:solidFill>
                  <a:schemeClr val="dk1"/>
                </a:solidFill>
                <a:latin typeface="Open Sans"/>
                <a:ea typeface="Open Sans"/>
                <a:cs typeface="Open Sans"/>
                <a:sym typeface="Open Sans"/>
              </a:rPr>
              <a:t>.</a:t>
            </a:r>
            <a:endParaRPr/>
          </a:p>
          <a:p>
            <a:pPr indent="-203200" lvl="0" marL="355600" rtl="0" algn="ctr">
              <a:lnSpc>
                <a:spcPct val="150000"/>
              </a:lnSpc>
              <a:spcBef>
                <a:spcPts val="0"/>
              </a:spcBef>
              <a:spcAft>
                <a:spcPts val="0"/>
              </a:spcAft>
              <a:buClr>
                <a:schemeClr val="dk2"/>
              </a:buClr>
              <a:buSzPts val="2200"/>
              <a:buNone/>
            </a:pPr>
            <a:r>
              <a:t/>
            </a:r>
            <a:endParaRPr sz="2800">
              <a:solidFill>
                <a:schemeClr val="dk1"/>
              </a:solidFill>
              <a:latin typeface="Open Sans"/>
              <a:ea typeface="Open Sans"/>
              <a:cs typeface="Open Sans"/>
              <a:sym typeface="Open Sans"/>
            </a:endParaRPr>
          </a:p>
        </p:txBody>
      </p:sp>
      <p:sp>
        <p:nvSpPr>
          <p:cNvPr id="239" name="Google Shape;239;p27"/>
          <p:cNvSpPr/>
          <p:nvPr/>
        </p:nvSpPr>
        <p:spPr>
          <a:xfrm>
            <a:off x="502259" y="4167265"/>
            <a:ext cx="11287594" cy="2278505"/>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Open Sans"/>
                <a:ea typeface="Open Sans"/>
                <a:cs typeface="Open Sans"/>
                <a:sym typeface="Open Sans"/>
              </a:rPr>
              <a:t>What is the main goal you aim to achieve?  What are the long and short-term objectives that build towards your goal?</a:t>
            </a:r>
            <a:endParaRPr b="0" i="0" sz="3200" u="none" cap="none" strike="noStrik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8"/>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4</a:t>
            </a:r>
            <a:endParaRPr>
              <a:solidFill>
                <a:srgbClr val="586F7C"/>
              </a:solidFill>
              <a:latin typeface="Open Sans"/>
              <a:ea typeface="Open Sans"/>
              <a:cs typeface="Open Sans"/>
              <a:sym typeface="Open Sans"/>
            </a:endParaRPr>
          </a:p>
        </p:txBody>
      </p:sp>
      <p:sp>
        <p:nvSpPr>
          <p:cNvPr id="246" name="Google Shape;246;p28"/>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3200">
                <a:solidFill>
                  <a:schemeClr val="dk1"/>
                </a:solidFill>
                <a:latin typeface="Open Sans"/>
                <a:ea typeface="Open Sans"/>
                <a:cs typeface="Open Sans"/>
                <a:sym typeface="Open Sans"/>
              </a:rPr>
              <a:t>List the Advocacy and goal(s) and specific objective(s)</a:t>
            </a:r>
            <a:endParaRPr/>
          </a:p>
        </p:txBody>
      </p:sp>
      <p:pic>
        <p:nvPicPr>
          <p:cNvPr id="247" name="Google Shape;247;p28"/>
          <p:cNvPicPr preferRelativeResize="0"/>
          <p:nvPr/>
        </p:nvPicPr>
        <p:blipFill rotWithShape="1">
          <a:blip r:embed="rId3">
            <a:alphaModFix/>
          </a:blip>
          <a:srcRect b="0" l="0" r="0" t="0"/>
          <a:stretch/>
        </p:blipFill>
        <p:spPr>
          <a:xfrm>
            <a:off x="3462728" y="3124838"/>
            <a:ext cx="4430374" cy="3588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3: Identifying and analysing your target audience</a:t>
            </a:r>
            <a:endParaRPr sz="3330">
              <a:solidFill>
                <a:srgbClr val="586F7C"/>
              </a:solidFill>
              <a:latin typeface="Open Sans"/>
              <a:ea typeface="Open Sans"/>
              <a:cs typeface="Open Sans"/>
              <a:sym typeface="Open Sans"/>
            </a:endParaRPr>
          </a:p>
        </p:txBody>
      </p:sp>
      <p:sp>
        <p:nvSpPr>
          <p:cNvPr id="254" name="Google Shape;254;p29"/>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Once the staff has identified the problem and outlined goals and objectives, they need to identify the advocacy target </a:t>
            </a:r>
            <a:r>
              <a:rPr lang="en-US" sz="2600">
                <a:solidFill>
                  <a:schemeClr val="dk1"/>
                </a:solidFill>
                <a:latin typeface="Open Sans"/>
                <a:ea typeface="Open Sans"/>
                <a:cs typeface="Open Sans"/>
                <a:sym typeface="Open Sans"/>
                <a:extLst>
                  <a:ext uri="http://customooxmlschemas.google.com/">
                    <go:slidesCustomData xmlns:go="http://customooxmlschemas.google.com/" textRoundtripDataId="3"/>
                  </a:ext>
                </a:extLst>
              </a:rPr>
              <a:t>audiences</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Make a list of the target audiences so the staff can work out how to influence them.</a:t>
            </a:r>
            <a:endParaRPr/>
          </a:p>
          <a:p>
            <a:pPr indent="-203200" lvl="0" marL="3556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a:p>
            <a:pPr indent="-203200" lvl="0" marL="3556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a:p>
            <a:pPr indent="-203200" lvl="0" marL="3556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sp>
        <p:nvSpPr>
          <p:cNvPr id="255" name="Google Shape;255;p29"/>
          <p:cNvSpPr/>
          <p:nvPr/>
        </p:nvSpPr>
        <p:spPr>
          <a:xfrm>
            <a:off x="1645214" y="4407109"/>
            <a:ext cx="9001683" cy="1514006"/>
          </a:xfrm>
          <a:prstGeom prst="roundRect">
            <a:avLst>
              <a:gd fmla="val 16667" name="adj"/>
            </a:avLst>
          </a:prstGeom>
          <a:solidFill>
            <a:srgbClr val="586F7C"/>
          </a:solidFill>
          <a:ln cap="flat" cmpd="sng" w="25400">
            <a:solidFill>
              <a:srgbClr val="586F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000" u="none" cap="none" strike="noStrike">
                <a:solidFill>
                  <a:schemeClr val="lt1"/>
                </a:solidFill>
                <a:latin typeface="Open Sans"/>
                <a:ea typeface="Open Sans"/>
                <a:cs typeface="Open Sans"/>
                <a:sym typeface="Open Sans"/>
              </a:rPr>
              <a:t>Who is your target audience?</a:t>
            </a:r>
            <a:endParaRPr b="0" i="0" sz="4000" u="none" cap="none" strike="noStrik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39"/>
          <p:cNvSpPr txBox="1"/>
          <p:nvPr>
            <p:ph type="title"/>
          </p:nvPr>
        </p:nvSpPr>
        <p:spPr>
          <a:xfrm>
            <a:off x="0" y="45989"/>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147700" y="1815575"/>
            <a:ext cx="8711700" cy="4564800"/>
          </a:xfrm>
          <a:prstGeom prst="rect">
            <a:avLst/>
          </a:prstGeom>
          <a:noFill/>
          <a:ln>
            <a:noFill/>
          </a:ln>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Introduction </a:t>
            </a:r>
            <a:endParaRPr sz="1900">
              <a:solidFill>
                <a:schemeClr val="dk1"/>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Definition of advocacy </a:t>
            </a:r>
            <a:endParaRPr sz="1900">
              <a:solidFill>
                <a:schemeClr val="dk1"/>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Steps for a successful advocacy strategy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1: Identify the challenge you face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2: Setting up specific goals and objectives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3: Identifying and analysing your target audience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4: Mapping out resources and capabilities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5: Developing a strategic plan and activities </a:t>
            </a:r>
            <a:endParaRPr sz="1900">
              <a:solidFill>
                <a:schemeClr val="dk1"/>
              </a:solidFill>
              <a:latin typeface="Open Sans"/>
              <a:ea typeface="Open Sans"/>
              <a:cs typeface="Open Sans"/>
              <a:sym typeface="Open Sans"/>
            </a:endParaRPr>
          </a:p>
          <a:p>
            <a:pPr indent="-349250" lvl="1" marL="9144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Step 6: Monitor and evaluate the results </a:t>
            </a:r>
            <a:endParaRPr sz="1900">
              <a:solidFill>
                <a:schemeClr val="dk1"/>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Other activities </a:t>
            </a:r>
            <a:endParaRPr sz="1900">
              <a:solidFill>
                <a:schemeClr val="dk1"/>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Summary</a:t>
            </a:r>
            <a:endParaRPr sz="1900">
              <a:solidFill>
                <a:schemeClr val="dk1"/>
              </a:solidFill>
              <a:latin typeface="Open Sans"/>
              <a:ea typeface="Open Sans"/>
              <a:cs typeface="Open Sans"/>
              <a:sym typeface="Open Sans"/>
            </a:endParaRPr>
          </a:p>
          <a:p>
            <a:pPr indent="0" lvl="0" marL="457200" rtl="0" algn="l">
              <a:lnSpc>
                <a:spcPct val="115000"/>
              </a:lnSpc>
              <a:spcBef>
                <a:spcPts val="1000"/>
              </a:spcBef>
              <a:spcAft>
                <a:spcPts val="0"/>
              </a:spcAft>
              <a:buNone/>
            </a:pPr>
            <a:r>
              <a:t/>
            </a:r>
            <a:endParaRPr sz="1900">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0"/>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5</a:t>
            </a:r>
            <a:endParaRPr>
              <a:solidFill>
                <a:srgbClr val="586F7C"/>
              </a:solidFill>
              <a:latin typeface="Open Sans"/>
              <a:ea typeface="Open Sans"/>
              <a:cs typeface="Open Sans"/>
              <a:sym typeface="Open Sans"/>
            </a:endParaRPr>
          </a:p>
        </p:txBody>
      </p:sp>
      <p:sp>
        <p:nvSpPr>
          <p:cNvPr id="262" name="Google Shape;262;p30"/>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chemeClr val="dk1"/>
                </a:solidFill>
                <a:latin typeface="Open Sans"/>
                <a:ea typeface="Open Sans"/>
                <a:cs typeface="Open Sans"/>
                <a:sym typeface="Open Sans"/>
              </a:rPr>
              <a:t>Who is your target audience? List the different types of audiences you are trying to reach and provide a brief description of them</a:t>
            </a:r>
            <a:endParaRPr/>
          </a:p>
        </p:txBody>
      </p:sp>
      <p:pic>
        <p:nvPicPr>
          <p:cNvPr id="263" name="Google Shape;263;p30"/>
          <p:cNvPicPr preferRelativeResize="0"/>
          <p:nvPr/>
        </p:nvPicPr>
        <p:blipFill rotWithShape="1">
          <a:blip r:embed="rId3">
            <a:alphaModFix/>
          </a:blip>
          <a:srcRect b="0" l="0" r="0" t="0"/>
          <a:stretch/>
        </p:blipFill>
        <p:spPr>
          <a:xfrm>
            <a:off x="3748701" y="3611381"/>
            <a:ext cx="3118222" cy="24945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1"/>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4: Mapping out resources and capabilities</a:t>
            </a:r>
            <a:endParaRPr/>
          </a:p>
        </p:txBody>
      </p:sp>
      <p:sp>
        <p:nvSpPr>
          <p:cNvPr id="270" name="Google Shape;270;p31"/>
          <p:cNvSpPr txBox="1"/>
          <p:nvPr>
            <p:ph idx="1" type="body"/>
          </p:nvPr>
        </p:nvSpPr>
        <p:spPr>
          <a:xfrm>
            <a:off x="479863" y="1849252"/>
            <a:ext cx="11332386" cy="4596518"/>
          </a:xfrm>
          <a:prstGeom prst="rect">
            <a:avLst/>
          </a:prstGeom>
          <a:noFill/>
          <a:ln>
            <a:noFill/>
          </a:ln>
        </p:spPr>
        <p:txBody>
          <a:bodyPr anchorCtr="0" anchor="t" bIns="45700" lIns="91425" spcFirstLastPara="1" rIns="91425" wrap="square" tIns="45700">
            <a:noAutofit/>
          </a:bodyPr>
          <a:lstStyle/>
          <a:p>
            <a:pPr indent="-457200" lvl="0" marL="4699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Numerous resources are available from the Research4Life website or specific programme training pages.  </a:t>
            </a:r>
            <a:endParaRPr>
              <a:solidFill>
                <a:schemeClr val="dk1"/>
              </a:solidFill>
              <a:latin typeface="Open Sans"/>
              <a:ea typeface="Open Sans"/>
              <a:cs typeface="Open Sans"/>
              <a:sym typeface="Open Sans"/>
            </a:endParaRPr>
          </a:p>
          <a:p>
            <a:pPr indent="-457200" lvl="0" marL="4699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Research4Life resources include a PowerPoint presentation for advocacy, factsheets and infographics, posters, case studies, interviews, and videos.</a:t>
            </a:r>
            <a:endParaRPr/>
          </a:p>
          <a:p>
            <a:pPr indent="-457200" lvl="0" marL="4699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Also remember that the institution’s communications department  can help.</a:t>
            </a:r>
            <a:endParaRPr/>
          </a:p>
          <a:p>
            <a:pPr indent="-317500" lvl="0" marL="4699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6</a:t>
            </a:r>
            <a:endParaRPr>
              <a:solidFill>
                <a:srgbClr val="586F7C"/>
              </a:solidFill>
              <a:latin typeface="Open Sans"/>
              <a:ea typeface="Open Sans"/>
              <a:cs typeface="Open Sans"/>
              <a:sym typeface="Open Sans"/>
            </a:endParaRPr>
          </a:p>
        </p:txBody>
      </p:sp>
      <p:sp>
        <p:nvSpPr>
          <p:cNvPr id="277" name="Google Shape;277;p32"/>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a:solidFill>
                  <a:schemeClr val="dk1"/>
                </a:solidFill>
                <a:latin typeface="Open Sans"/>
                <a:ea typeface="Open Sans"/>
                <a:cs typeface="Open Sans"/>
                <a:sym typeface="Open Sans"/>
              </a:rPr>
              <a:t>List the resources that your library has and the ones that you can develop yourself to help your advocacy strategy</a:t>
            </a:r>
            <a:endParaRPr/>
          </a:p>
          <a:p>
            <a:pPr indent="0" lvl="0" marL="127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a:p>
            <a:pPr indent="0" lvl="0" marL="127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pic>
        <p:nvPicPr>
          <p:cNvPr id="278" name="Google Shape;278;p32"/>
          <p:cNvPicPr preferRelativeResize="0"/>
          <p:nvPr/>
        </p:nvPicPr>
        <p:blipFill rotWithShape="1">
          <a:blip r:embed="rId3">
            <a:alphaModFix/>
          </a:blip>
          <a:srcRect b="0" l="0" r="0" t="0"/>
          <a:stretch/>
        </p:blipFill>
        <p:spPr>
          <a:xfrm>
            <a:off x="4326682" y="3547186"/>
            <a:ext cx="2969009" cy="31214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3"/>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5: Developing a strategic plan and activities</a:t>
            </a:r>
            <a:endParaRPr/>
          </a:p>
        </p:txBody>
      </p:sp>
      <p:sp>
        <p:nvSpPr>
          <p:cNvPr id="285" name="Google Shape;285;p33"/>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This is the step where planning is converted into effective activities.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Different communication and marketing tools can be combined  or just use one that meets your needs.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A number of potential activities are listed below:</a:t>
            </a:r>
            <a:endParaRPr/>
          </a:p>
          <a:p>
            <a:pPr indent="-342900" lvl="1" marL="8128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Organize open library events and invite administrators to attend</a:t>
            </a:r>
            <a:endParaRPr/>
          </a:p>
          <a:p>
            <a:pPr indent="-342900" lvl="1" marL="8128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Using the Research4Life Advocacy PowerPoint presentation, make presentations to a faculty, student, research or management groups conduct interviews to gather testimonials on the use and impact of Research4Life resources.</a:t>
            </a:r>
            <a:endParaRPr/>
          </a:p>
          <a:p>
            <a:pPr indent="-342900" lvl="0" marL="355600" rtl="0" algn="l">
              <a:lnSpc>
                <a:spcPct val="150000"/>
              </a:lnSpc>
              <a:spcBef>
                <a:spcPts val="0"/>
              </a:spcBef>
              <a:spcAft>
                <a:spcPts val="0"/>
              </a:spcAft>
              <a:buClr>
                <a:schemeClr val="dk2"/>
              </a:buClr>
              <a:buSzPts val="2200"/>
              <a:buChar char="●"/>
            </a:pPr>
            <a:r>
              <a:rPr b="1" lang="en-US" sz="2000">
                <a:solidFill>
                  <a:schemeClr val="dk1"/>
                </a:solidFill>
                <a:latin typeface="Open Sans"/>
                <a:ea typeface="Open Sans"/>
                <a:cs typeface="Open Sans"/>
                <a:sym typeface="Open Sans"/>
              </a:rPr>
              <a:t>Please Note</a:t>
            </a:r>
            <a:r>
              <a:rPr lang="en-US" sz="2000">
                <a:solidFill>
                  <a:schemeClr val="dk1"/>
                </a:solidFill>
                <a:latin typeface="Open Sans"/>
                <a:ea typeface="Open Sans"/>
                <a:cs typeface="Open Sans"/>
                <a:sym typeface="Open Sans"/>
              </a:rPr>
              <a:t>: the complete Advocacy Toolkit has more details about these possible activities</a:t>
            </a:r>
            <a:endParaRPr/>
          </a:p>
          <a:p>
            <a:pPr indent="-203200" lvl="0" marL="355600" rtl="0" algn="l">
              <a:lnSpc>
                <a:spcPct val="150000"/>
              </a:lnSpc>
              <a:spcBef>
                <a:spcPts val="0"/>
              </a:spcBef>
              <a:spcAft>
                <a:spcPts val="0"/>
              </a:spcAft>
              <a:buClr>
                <a:schemeClr val="dk2"/>
              </a:buClr>
              <a:buSzPts val="220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7</a:t>
            </a:r>
            <a:endParaRPr>
              <a:solidFill>
                <a:srgbClr val="586F7C"/>
              </a:solidFill>
              <a:latin typeface="Open Sans"/>
              <a:ea typeface="Open Sans"/>
              <a:cs typeface="Open Sans"/>
              <a:sym typeface="Open Sans"/>
            </a:endParaRPr>
          </a:p>
        </p:txBody>
      </p:sp>
      <p:sp>
        <p:nvSpPr>
          <p:cNvPr id="292" name="Google Shape;292;p34"/>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0" lvl="0" marL="12700" rtl="0" algn="l">
              <a:lnSpc>
                <a:spcPct val="150000"/>
              </a:lnSpc>
              <a:spcBef>
                <a:spcPts val="0"/>
              </a:spcBef>
              <a:spcAft>
                <a:spcPts val="0"/>
              </a:spcAft>
              <a:buClr>
                <a:schemeClr val="dk2"/>
              </a:buClr>
              <a:buSzPts val="2200"/>
              <a:buNone/>
            </a:pPr>
            <a:r>
              <a:rPr lang="en-US" sz="2800">
                <a:solidFill>
                  <a:schemeClr val="dk1"/>
                </a:solidFill>
                <a:latin typeface="Open Sans"/>
                <a:ea typeface="Open Sans"/>
                <a:cs typeface="Open Sans"/>
                <a:sym typeface="Open Sans"/>
              </a:rPr>
              <a:t>List the activities for the Strategic Plan</a:t>
            </a:r>
            <a:endParaRPr sz="2800">
              <a:solidFill>
                <a:schemeClr val="dk1"/>
              </a:solidFill>
              <a:latin typeface="Open Sans"/>
              <a:ea typeface="Open Sans"/>
              <a:cs typeface="Open Sans"/>
              <a:sym typeface="Open Sans"/>
            </a:endParaRPr>
          </a:p>
          <a:p>
            <a:pPr indent="0" lvl="0" marL="12700" rtl="0" algn="l">
              <a:lnSpc>
                <a:spcPct val="150000"/>
              </a:lnSpc>
              <a:spcBef>
                <a:spcPts val="0"/>
              </a:spcBef>
              <a:spcAft>
                <a:spcPts val="0"/>
              </a:spcAft>
              <a:buClr>
                <a:schemeClr val="dk2"/>
              </a:buClr>
              <a:buSzPts val="2200"/>
              <a:buNone/>
            </a:pPr>
            <a:r>
              <a:t/>
            </a:r>
            <a:endParaRPr sz="2800">
              <a:solidFill>
                <a:schemeClr val="dk1"/>
              </a:solidFill>
              <a:latin typeface="Open Sans"/>
              <a:ea typeface="Open Sans"/>
              <a:cs typeface="Open Sans"/>
              <a:sym typeface="Open Sans"/>
            </a:endParaRPr>
          </a:p>
        </p:txBody>
      </p:sp>
      <p:pic>
        <p:nvPicPr>
          <p:cNvPr id="293" name="Google Shape;293;p34"/>
          <p:cNvPicPr preferRelativeResize="0"/>
          <p:nvPr/>
        </p:nvPicPr>
        <p:blipFill rotWithShape="1">
          <a:blip r:embed="rId3">
            <a:alphaModFix/>
          </a:blip>
          <a:srcRect b="12824" l="0" r="0" t="0"/>
          <a:stretch/>
        </p:blipFill>
        <p:spPr>
          <a:xfrm>
            <a:off x="3281753" y="2877877"/>
            <a:ext cx="5238750" cy="33130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5"/>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Step 6: Monitor and evaluate the results</a:t>
            </a:r>
            <a:endParaRPr/>
          </a:p>
        </p:txBody>
      </p:sp>
      <p:sp>
        <p:nvSpPr>
          <p:cNvPr id="300" name="Google Shape;300;p35"/>
          <p:cNvSpPr txBox="1"/>
          <p:nvPr>
            <p:ph idx="1" type="body"/>
          </p:nvPr>
        </p:nvSpPr>
        <p:spPr>
          <a:xfrm>
            <a:off x="479863" y="189422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To </a:t>
            </a:r>
            <a:r>
              <a:rPr b="1" lang="en-US" sz="2000">
                <a:solidFill>
                  <a:schemeClr val="dk1"/>
                </a:solidFill>
                <a:latin typeface="Open Sans"/>
                <a:ea typeface="Open Sans"/>
                <a:cs typeface="Open Sans"/>
                <a:sym typeface="Open Sans"/>
              </a:rPr>
              <a:t>monitor the project’s progress</a:t>
            </a:r>
            <a:r>
              <a:rPr lang="en-US" sz="2000">
                <a:solidFill>
                  <a:schemeClr val="dk1"/>
                </a:solidFill>
                <a:latin typeface="Open Sans"/>
                <a:ea typeface="Open Sans"/>
                <a:cs typeface="Open Sans"/>
                <a:sym typeface="Open Sans"/>
              </a:rPr>
              <a:t>, the planners should evaluate each objective at regular intervals.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 If they find that one objective progresses more slowly than the others, the activities for that objective may be ineffective and may need to be changed.  </a:t>
            </a:r>
            <a:endParaRPr sz="2000">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Below are several examples of evaluation tools for certain objectives:  </a:t>
            </a:r>
            <a:endParaRPr/>
          </a:p>
          <a:p>
            <a:pPr indent="-342900" lvl="1" marL="812800" rtl="0" algn="l">
              <a:lnSpc>
                <a:spcPct val="150000"/>
              </a:lnSpc>
              <a:spcBef>
                <a:spcPts val="0"/>
              </a:spcBef>
              <a:spcAft>
                <a:spcPts val="0"/>
              </a:spcAft>
              <a:buClr>
                <a:schemeClr val="dk2"/>
              </a:buClr>
              <a:buSzPts val="2200"/>
              <a:buChar char="○"/>
            </a:pPr>
            <a:r>
              <a:rPr b="1" lang="en-US">
                <a:solidFill>
                  <a:schemeClr val="dk1"/>
                </a:solidFill>
                <a:latin typeface="Open Sans"/>
                <a:ea typeface="Open Sans"/>
                <a:cs typeface="Open Sans"/>
                <a:sym typeface="Open Sans"/>
              </a:rPr>
              <a:t>Open events</a:t>
            </a:r>
            <a:r>
              <a:rPr lang="en-US">
                <a:solidFill>
                  <a:schemeClr val="dk1"/>
                </a:solidFill>
                <a:latin typeface="Open Sans"/>
                <a:ea typeface="Open Sans"/>
                <a:cs typeface="Open Sans"/>
                <a:sym typeface="Open Sans"/>
              </a:rPr>
              <a:t>: How many people attended?  Were they satisfied with the event?  You can conduct a small satisfaction survey to hand out at your library event.</a:t>
            </a:r>
            <a:endParaRPr/>
          </a:p>
          <a:p>
            <a:pPr indent="-342900" lvl="1" marL="812800" rtl="0" algn="l">
              <a:lnSpc>
                <a:spcPct val="150000"/>
              </a:lnSpc>
              <a:spcBef>
                <a:spcPts val="0"/>
              </a:spcBef>
              <a:spcAft>
                <a:spcPts val="0"/>
              </a:spcAft>
              <a:buClr>
                <a:schemeClr val="dk2"/>
              </a:buClr>
              <a:buSzPts val="2200"/>
              <a:buChar char="○"/>
            </a:pPr>
            <a:r>
              <a:rPr b="1" lang="en-US">
                <a:solidFill>
                  <a:schemeClr val="dk1"/>
                </a:solidFill>
                <a:latin typeface="Open Sans"/>
                <a:ea typeface="Open Sans"/>
                <a:cs typeface="Open Sans"/>
                <a:sym typeface="Open Sans"/>
              </a:rPr>
              <a:t>Interviews</a:t>
            </a:r>
            <a:r>
              <a:rPr lang="en-US">
                <a:solidFill>
                  <a:schemeClr val="dk1"/>
                </a:solidFill>
                <a:latin typeface="Open Sans"/>
                <a:ea typeface="Open Sans"/>
                <a:cs typeface="Open Sans"/>
                <a:sym typeface="Open Sans"/>
              </a:rPr>
              <a:t>: Did you gather the intended data you wished to obtain?  If not, why not?</a:t>
            </a:r>
            <a:endParaRPr/>
          </a:p>
          <a:p>
            <a:pPr indent="-342900" lvl="1" marL="812800" rtl="0" algn="l">
              <a:lnSpc>
                <a:spcPct val="150000"/>
              </a:lnSpc>
              <a:spcBef>
                <a:spcPts val="0"/>
              </a:spcBef>
              <a:spcAft>
                <a:spcPts val="0"/>
              </a:spcAft>
              <a:buClr>
                <a:schemeClr val="dk2"/>
              </a:buClr>
              <a:buSzPts val="2200"/>
              <a:buChar char="○"/>
            </a:pPr>
            <a:r>
              <a:rPr b="1" lang="en-US">
                <a:solidFill>
                  <a:schemeClr val="dk1"/>
                </a:solidFill>
                <a:latin typeface="Open Sans"/>
                <a:ea typeface="Open Sans"/>
                <a:cs typeface="Open Sans"/>
                <a:sym typeface="Open Sans"/>
              </a:rPr>
              <a:t>Social media</a:t>
            </a:r>
            <a:r>
              <a:rPr lang="en-US">
                <a:solidFill>
                  <a:schemeClr val="dk1"/>
                </a:solidFill>
                <a:latin typeface="Open Sans"/>
                <a:ea typeface="Open Sans"/>
                <a:cs typeface="Open Sans"/>
                <a:sym typeface="Open Sans"/>
              </a:rPr>
              <a:t>: What were your specific objectives for this activity? Likes? Engagement? Or simply setting up social media accounts?</a:t>
            </a:r>
            <a:endParaRPr/>
          </a:p>
          <a:p>
            <a:pPr indent="-203200" lvl="1" marL="812800" rtl="0" algn="l">
              <a:lnSpc>
                <a:spcPct val="15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6"/>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Activity 8</a:t>
            </a:r>
            <a:endParaRPr>
              <a:solidFill>
                <a:srgbClr val="586F7C"/>
              </a:solidFill>
              <a:latin typeface="Open Sans"/>
              <a:ea typeface="Open Sans"/>
              <a:cs typeface="Open Sans"/>
              <a:sym typeface="Open Sans"/>
            </a:endParaRPr>
          </a:p>
        </p:txBody>
      </p:sp>
      <p:sp>
        <p:nvSpPr>
          <p:cNvPr id="307" name="Google Shape;307;p36"/>
          <p:cNvSpPr txBox="1"/>
          <p:nvPr>
            <p:ph idx="1" type="body"/>
          </p:nvPr>
        </p:nvSpPr>
        <p:spPr>
          <a:xfrm>
            <a:off x="115013" y="1729331"/>
            <a:ext cx="11332386" cy="4596518"/>
          </a:xfrm>
          <a:prstGeom prst="rect">
            <a:avLst/>
          </a:prstGeom>
          <a:noFill/>
          <a:ln>
            <a:noFill/>
          </a:ln>
        </p:spPr>
        <p:txBody>
          <a:bodyPr anchorCtr="0" anchor="t" bIns="45700" lIns="91425" spcFirstLastPara="1" rIns="91425" wrap="square" tIns="45700">
            <a:noAutofit/>
          </a:bodyPr>
          <a:lstStyle/>
          <a:p>
            <a:pPr indent="0" lvl="1" marL="469900" rtl="0" algn="l">
              <a:lnSpc>
                <a:spcPct val="150000"/>
              </a:lnSpc>
              <a:spcBef>
                <a:spcPts val="0"/>
              </a:spcBef>
              <a:spcAft>
                <a:spcPts val="0"/>
              </a:spcAft>
              <a:buClr>
                <a:schemeClr val="dk2"/>
              </a:buClr>
              <a:buSzPts val="2200"/>
              <a:buNone/>
            </a:pPr>
            <a:r>
              <a:rPr lang="en-US" sz="2800">
                <a:solidFill>
                  <a:schemeClr val="dk1"/>
                </a:solidFill>
                <a:latin typeface="Open Sans"/>
                <a:ea typeface="Open Sans"/>
                <a:cs typeface="Open Sans"/>
                <a:sym typeface="Open Sans"/>
              </a:rPr>
              <a:t>List the activities and the describe the evaluation methods for each</a:t>
            </a:r>
            <a:endParaRPr/>
          </a:p>
        </p:txBody>
      </p:sp>
      <p:pic>
        <p:nvPicPr>
          <p:cNvPr id="308" name="Google Shape;308;p36"/>
          <p:cNvPicPr preferRelativeResize="0"/>
          <p:nvPr/>
        </p:nvPicPr>
        <p:blipFill rotWithShape="1">
          <a:blip r:embed="rId3">
            <a:alphaModFix/>
          </a:blip>
          <a:srcRect b="13219" l="0" r="0" t="0"/>
          <a:stretch/>
        </p:blipFill>
        <p:spPr>
          <a:xfrm>
            <a:off x="3161831" y="2862887"/>
            <a:ext cx="5238750" cy="329807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7"/>
          <p:cNvSpPr txBox="1"/>
          <p:nvPr>
            <p:ph type="title"/>
          </p:nvPr>
        </p:nvSpPr>
        <p:spPr>
          <a:xfrm>
            <a:off x="0" y="330893"/>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Other activities</a:t>
            </a:r>
            <a:endParaRPr>
              <a:solidFill>
                <a:srgbClr val="586F7C"/>
              </a:solidFill>
              <a:latin typeface="Open Sans"/>
              <a:ea typeface="Open Sans"/>
              <a:cs typeface="Open Sans"/>
              <a:sym typeface="Open Sans"/>
            </a:endParaRPr>
          </a:p>
        </p:txBody>
      </p:sp>
      <p:sp>
        <p:nvSpPr>
          <p:cNvPr id="315" name="Google Shape;315;p37"/>
          <p:cNvSpPr txBox="1"/>
          <p:nvPr>
            <p:ph idx="1" type="body"/>
          </p:nvPr>
        </p:nvSpPr>
        <p:spPr>
          <a:xfrm>
            <a:off x="369846" y="1879232"/>
            <a:ext cx="11332386" cy="4596518"/>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For the final exercise, the objective is to develop a year-long plan: a calendar of 52 weeks of tools and activities for advocacy in the library</a:t>
            </a:r>
            <a:endParaRPr/>
          </a:p>
          <a:p>
            <a:pPr indent="0" lvl="0" marL="12700" rtl="0" algn="l">
              <a:lnSpc>
                <a:spcPct val="150000"/>
              </a:lnSpc>
              <a:spcBef>
                <a:spcPts val="0"/>
              </a:spcBef>
              <a:spcAft>
                <a:spcPts val="0"/>
              </a:spcAft>
              <a:buClr>
                <a:schemeClr val="dk2"/>
              </a:buClr>
              <a:buSzPts val="2200"/>
              <a:buNone/>
            </a:pPr>
            <a:r>
              <a:t/>
            </a:r>
            <a:endParaRPr b="1">
              <a:solidFill>
                <a:schemeClr val="dk1"/>
              </a:solidFill>
              <a:latin typeface="Open Sans"/>
              <a:ea typeface="Open Sans"/>
              <a:cs typeface="Open Sans"/>
              <a:sym typeface="Open Sans"/>
            </a:endParaRPr>
          </a:p>
          <a:p>
            <a:pPr indent="0" lvl="1" marL="469900" rtl="0" algn="l">
              <a:lnSpc>
                <a:spcPct val="150000"/>
              </a:lnSpc>
              <a:spcBef>
                <a:spcPts val="0"/>
              </a:spcBef>
              <a:spcAft>
                <a:spcPts val="0"/>
              </a:spcAft>
              <a:buClr>
                <a:schemeClr val="dk2"/>
              </a:buClr>
              <a:buSzPts val="2200"/>
              <a:buNone/>
            </a:pPr>
            <a:r>
              <a:rPr b="1" lang="en-US" sz="2400">
                <a:solidFill>
                  <a:schemeClr val="dk1"/>
                </a:solidFill>
                <a:latin typeface="Open Sans"/>
                <a:ea typeface="Open Sans"/>
                <a:cs typeface="Open Sans"/>
                <a:sym typeface="Open Sans"/>
              </a:rPr>
              <a:t>Activity: Write down a mix of tools and activities you wish to implement for your communication strategy and organize them in a calendar.</a:t>
            </a:r>
            <a:endParaRPr/>
          </a:p>
        </p:txBody>
      </p:sp>
      <p:pic>
        <p:nvPicPr>
          <p:cNvPr id="316" name="Google Shape;316;p37"/>
          <p:cNvPicPr preferRelativeResize="0"/>
          <p:nvPr/>
        </p:nvPicPr>
        <p:blipFill rotWithShape="1">
          <a:blip r:embed="rId3">
            <a:alphaModFix/>
          </a:blip>
          <a:srcRect b="0" l="0" r="0" t="0"/>
          <a:stretch/>
        </p:blipFill>
        <p:spPr>
          <a:xfrm>
            <a:off x="3303847" y="4949607"/>
            <a:ext cx="2886075" cy="1581150"/>
          </a:xfrm>
          <a:prstGeom prst="rect">
            <a:avLst/>
          </a:prstGeom>
          <a:noFill/>
          <a:ln>
            <a:noFill/>
          </a:ln>
        </p:spPr>
      </p:pic>
      <p:pic>
        <p:nvPicPr>
          <p:cNvPr id="317" name="Google Shape;317;p37"/>
          <p:cNvPicPr preferRelativeResize="0"/>
          <p:nvPr/>
        </p:nvPicPr>
        <p:blipFill rotWithShape="1">
          <a:blip r:embed="rId4">
            <a:alphaModFix/>
          </a:blip>
          <a:srcRect b="0" l="0" r="0" t="0"/>
          <a:stretch/>
        </p:blipFill>
        <p:spPr>
          <a:xfrm>
            <a:off x="7210269" y="4894600"/>
            <a:ext cx="1576109" cy="16911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0" y="378812"/>
            <a:ext cx="813162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324" name="Google Shape;324;p42"/>
          <p:cNvSpPr txBox="1"/>
          <p:nvPr>
            <p:ph idx="1" type="body"/>
          </p:nvPr>
        </p:nvSpPr>
        <p:spPr>
          <a:xfrm>
            <a:off x="212275" y="2217201"/>
            <a:ext cx="11462700" cy="4461300"/>
          </a:xfrm>
          <a:prstGeom prst="rect">
            <a:avLst/>
          </a:prstGeom>
          <a:noFill/>
          <a:ln>
            <a:noFill/>
          </a:ln>
        </p:spPr>
        <p:txBody>
          <a:bodyPr anchorCtr="0" anchor="t" bIns="45700" lIns="91425" spcFirstLastPara="1" rIns="91425" wrap="square" tIns="45700">
            <a:noAutofit/>
          </a:bodyPr>
          <a:lstStyle/>
          <a:p>
            <a:pPr indent="-342900" lvl="0" marL="355600" rtl="0" algn="l">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This lesson focused on using the Research4Life Advocacy Toolkit to develop an advocacy strategy for a library.  </a:t>
            </a:r>
            <a:endParaRPr>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Initially focused on Group B institutions and the need to obtain funds for the annual fee, the plan is useful for all institutions that use or plan to use Research4Life. </a:t>
            </a:r>
            <a:endParaRPr>
              <a:solidFill>
                <a:schemeClr val="dk1"/>
              </a:solidFill>
              <a:latin typeface="Open Sans"/>
              <a:ea typeface="Open Sans"/>
              <a:cs typeface="Open Sans"/>
              <a:sym typeface="Open Sans"/>
            </a:endParaRPr>
          </a:p>
          <a:p>
            <a:pPr indent="-342900" lvl="0" marL="355600" rtl="0" algn="l">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Advocacy can improve the visibility of the library and raise awareness about the resources.</a:t>
            </a:r>
            <a:endParaRPr/>
          </a:p>
          <a:p>
            <a:pPr indent="-342900" lvl="0" marL="355600" rtl="0" algn="l">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The exercises in the Toolkit will help with the development of a plan for an institution – based on the goals and objectives for a specific situation.</a:t>
            </a:r>
            <a:endParaRPr>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30" name="Google Shape;330;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rPr>
              <a:t>www.research4life.or</a:t>
            </a:r>
            <a:r>
              <a:rPr lang="en-US" sz="2000" u="sng">
                <a:solidFill>
                  <a:srgbClr val="586F7C"/>
                </a:solidFill>
                <a:latin typeface="Open Sans"/>
                <a:ea typeface="Open Sans"/>
                <a:cs typeface="Open Sans"/>
                <a:sym typeface="Open Sans"/>
                <a:hlinkClick r:id="rId4"/>
              </a:rPr>
              <a:t>g</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5"/>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6"/>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7"/>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8"/>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textRoundtripDataId="4"/>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499064" y="2390494"/>
            <a:ext cx="10807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Make a case for their upper management to obtain institutional Research4Life membership </a:t>
            </a:r>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Present benefits of the Research4Life programmes to various key constituencies, including library </a:t>
            </a:r>
            <a:r>
              <a:rPr lang="en-US">
                <a:solidFill>
                  <a:schemeClr val="dk1"/>
                </a:solidFill>
                <a:latin typeface="Open Sans"/>
                <a:ea typeface="Open Sans"/>
                <a:cs typeface="Open Sans"/>
                <a:sym typeface="Open Sans"/>
              </a:rPr>
              <a:t>management</a:t>
            </a:r>
            <a:endParaRPr>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36" name="Google Shape;336;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37" name="Google Shape;337;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38" name="Google Shape;338;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39" name="Google Shape;339;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40" name="Google Shape;340;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41" name="Google Shape;341;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txBox="1"/>
            <p:nvPr/>
          </p:nvSpPr>
          <p:spPr>
            <a:xfrm>
              <a:off x="3612617" y="225726"/>
              <a:ext cx="7955074" cy="4090568"/>
            </a:xfrm>
            <a:prstGeom prst="rect">
              <a:avLst/>
            </a:prstGeom>
            <a:noFill/>
            <a:ln>
              <a:noFill/>
            </a:ln>
          </p:spPr>
          <p:txBody>
            <a:bodyPr anchorCtr="0" anchor="ctr" bIns="123825" lIns="247650" spcFirstLastPara="1" rIns="247650" wrap="square" tIns="123825">
              <a:noAutofit/>
            </a:bodyPr>
            <a:lstStyle/>
            <a:p>
              <a:pPr indent="-228600" lvl="1" marL="228600" marR="0" rtl="0" algn="just">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Open Sans"/>
                  <a:ea typeface="Open Sans"/>
                  <a:cs typeface="Open Sans"/>
                  <a:sym typeface="Open Sans"/>
                </a:rPr>
                <a:t>The materials in the </a:t>
              </a:r>
              <a:r>
                <a:rPr b="1" i="0" lang="en-US" sz="2000" u="none" cap="none" strike="noStrike">
                  <a:solidFill>
                    <a:schemeClr val="dk1"/>
                  </a:solidFill>
                  <a:latin typeface="Open Sans"/>
                  <a:ea typeface="Open Sans"/>
                  <a:cs typeface="Open Sans"/>
                  <a:sym typeface="Open Sans"/>
                </a:rPr>
                <a:t>Research4Life Advocacy Toolkit </a:t>
              </a:r>
              <a:r>
                <a:rPr b="0" i="0" lang="en-US" sz="2000" u="none" cap="none" strike="noStrike">
                  <a:solidFill>
                    <a:schemeClr val="dk1"/>
                  </a:solidFill>
                  <a:latin typeface="Open Sans"/>
                  <a:ea typeface="Open Sans"/>
                  <a:cs typeface="Open Sans"/>
                  <a:sym typeface="Open Sans"/>
                </a:rPr>
                <a:t>uses the Creative Commons </a:t>
              </a:r>
              <a:r>
                <a:rPr b="0" i="0" lang="en-US" sz="2000" u="sng" cap="none" strike="noStrike">
                  <a:solidFill>
                    <a:schemeClr val="dk1"/>
                  </a:solidFill>
                  <a:latin typeface="Open Sans"/>
                  <a:ea typeface="Open Sans"/>
                  <a:cs typeface="Open Sans"/>
                  <a:sym typeface="Open Sans"/>
                  <a:hlinkClick r:id="rId3"/>
                </a:rPr>
                <a:t>Attribution-ShareAlike 4.0 International</a:t>
              </a:r>
              <a:r>
                <a:rPr b="0" i="0" lang="en-US" sz="2000" u="none" cap="none" strike="noStrike">
                  <a:solidFill>
                    <a:schemeClr val="dk1"/>
                  </a:solidFill>
                  <a:latin typeface="Open Sans"/>
                  <a:ea typeface="Open Sans"/>
                  <a:cs typeface="Open Sans"/>
                  <a:sym typeface="Open Sans"/>
                </a:rPr>
                <a:t> </a:t>
              </a:r>
              <a:r>
                <a:rPr b="1" i="0" lang="en-US" sz="2000" u="none" cap="none" strike="noStrike">
                  <a:solidFill>
                    <a:schemeClr val="dk1"/>
                  </a:solidFill>
                  <a:latin typeface="Open Sans"/>
                  <a:ea typeface="Open Sans"/>
                  <a:cs typeface="Open Sans"/>
                  <a:sym typeface="Open Sans"/>
                </a:rPr>
                <a:t>(CC BY SA 4.0) </a:t>
              </a:r>
              <a:r>
                <a:rPr b="0" i="0" lang="en-US" sz="2000" u="none" cap="none" strike="noStrike">
                  <a:solidFill>
                    <a:schemeClr val="dk1"/>
                  </a:solidFill>
                  <a:latin typeface="Open Sans"/>
                  <a:ea typeface="Open Sans"/>
                  <a:cs typeface="Open Sans"/>
                  <a:sym typeface="Open Sans"/>
                </a:rPr>
                <a:t>license. </a:t>
              </a:r>
              <a:endParaRPr b="0" i="0" sz="2000" u="none" cap="none" strike="noStrike">
                <a:solidFill>
                  <a:schemeClr val="dk1"/>
                </a:solidFill>
                <a:latin typeface="Open Sans"/>
                <a:ea typeface="Open Sans"/>
                <a:cs typeface="Open Sans"/>
                <a:sym typeface="Open Sans"/>
              </a:endParaRPr>
            </a:p>
            <a:p>
              <a:pPr indent="-101600" lvl="1" marL="228600" marR="0" rtl="0" algn="just">
                <a:lnSpc>
                  <a:spcPct val="100000"/>
                </a:lnSpc>
                <a:spcBef>
                  <a:spcPts val="30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228600" lvl="1" marL="228600" marR="0" rtl="0" algn="just">
                <a:lnSpc>
                  <a:spcPct val="100000"/>
                </a:lnSpc>
                <a:spcBef>
                  <a:spcPts val="300"/>
                </a:spcBef>
                <a:spcAft>
                  <a:spcPts val="0"/>
                </a:spcAft>
                <a:buClr>
                  <a:srgbClr val="000000"/>
                </a:buClr>
                <a:buSzPts val="2000"/>
                <a:buFont typeface="Arial"/>
                <a:buChar char="••"/>
              </a:pPr>
              <a:r>
                <a:rPr b="0" i="0" lang="en-US" sz="2000" u="none" cap="none" strike="noStrike">
                  <a:solidFill>
                    <a:schemeClr val="dk1"/>
                  </a:solidFill>
                  <a:latin typeface="Open Sans"/>
                  <a:ea typeface="Open Sans"/>
                  <a:cs typeface="Open Sans"/>
                  <a:sym typeface="Open Sans"/>
                </a:rPr>
                <a:t>Users can </a:t>
              </a:r>
              <a:r>
                <a:rPr b="1" i="0" lang="en-US" sz="2000" u="none" cap="none" strike="noStrike">
                  <a:solidFill>
                    <a:schemeClr val="dk1"/>
                  </a:solidFill>
                  <a:latin typeface="Open Sans"/>
                  <a:ea typeface="Open Sans"/>
                  <a:cs typeface="Open Sans"/>
                  <a:sym typeface="Open Sans"/>
                </a:rPr>
                <a:t>share </a:t>
              </a:r>
              <a:r>
                <a:rPr b="0" i="0" lang="en-US" sz="2000" u="none" cap="none" strike="noStrike">
                  <a:solidFill>
                    <a:schemeClr val="dk1"/>
                  </a:solidFill>
                  <a:latin typeface="Open Sans"/>
                  <a:ea typeface="Open Sans"/>
                  <a:cs typeface="Open Sans"/>
                  <a:sym typeface="Open Sans"/>
                </a:rPr>
                <a:t>(copy and redistribute the material in any medium or format) and adapt this material (remix, transform and build upon the material for any purpose, even commercially).  </a:t>
              </a:r>
              <a:endParaRPr b="0" i="0" sz="2000" u="none" cap="none" strike="noStrike">
                <a:solidFill>
                  <a:schemeClr val="dk1"/>
                </a:solidFill>
                <a:latin typeface="Open Sans"/>
                <a:ea typeface="Open Sans"/>
                <a:cs typeface="Open Sans"/>
                <a:sym typeface="Open Sans"/>
              </a:endParaRPr>
            </a:p>
            <a:p>
              <a:pPr indent="-101600" lvl="1" marL="228600" marR="0" rtl="0" algn="just">
                <a:lnSpc>
                  <a:spcPct val="100000"/>
                </a:lnSpc>
                <a:spcBef>
                  <a:spcPts val="30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228600" lvl="1" marL="228600" marR="0" rtl="0" algn="just">
                <a:lnSpc>
                  <a:spcPct val="100000"/>
                </a:lnSpc>
                <a:spcBef>
                  <a:spcPts val="300"/>
                </a:spcBef>
                <a:spcAft>
                  <a:spcPts val="0"/>
                </a:spcAft>
                <a:buClr>
                  <a:srgbClr val="000000"/>
                </a:buClr>
                <a:buSzPts val="2000"/>
                <a:buFont typeface="Arial"/>
                <a:buChar char="••"/>
              </a:pPr>
              <a:r>
                <a:rPr b="0" i="0" lang="en-US" sz="2000" u="none" cap="none" strike="noStrike">
                  <a:solidFill>
                    <a:schemeClr val="dk1"/>
                  </a:solidFill>
                  <a:latin typeface="Open Sans"/>
                  <a:ea typeface="Open Sans"/>
                  <a:cs typeface="Open Sans"/>
                  <a:sym typeface="Open Sans"/>
                </a:rPr>
                <a:t>Users are required to </a:t>
              </a:r>
              <a:r>
                <a:rPr b="1" i="0" lang="en-US" sz="2000" u="none" cap="none" strike="noStrike">
                  <a:solidFill>
                    <a:schemeClr val="dk1"/>
                  </a:solidFill>
                  <a:latin typeface="Open Sans"/>
                  <a:ea typeface="Open Sans"/>
                  <a:cs typeface="Open Sans"/>
                  <a:sym typeface="Open Sans"/>
                </a:rPr>
                <a:t>give attribution </a:t>
              </a:r>
              <a:r>
                <a:rPr b="0" i="0" lang="en-US" sz="2000" u="none" cap="none" strike="noStrike">
                  <a:solidFill>
                    <a:schemeClr val="dk1"/>
                  </a:solidFill>
                  <a:latin typeface="Open Sans"/>
                  <a:ea typeface="Open Sans"/>
                  <a:cs typeface="Open Sans"/>
                  <a:sym typeface="Open Sans"/>
                </a:rPr>
                <a:t>(give appropriate credit, provide a link to the license and indicate if changes have been made) and use the same license in any revised document.</a:t>
              </a:r>
              <a:endParaRPr b="0" i="0" sz="2000" u="none" cap="none" strike="noStrike">
                <a:solidFill>
                  <a:schemeClr val="dk1"/>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fmla="val 16667" name="adj"/>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txBox="1"/>
            <p:nvPr/>
          </p:nvSpPr>
          <p:spPr>
            <a:xfrm>
              <a:off x="175218" y="179646"/>
              <a:ext cx="3238915" cy="4187155"/>
            </a:xfrm>
            <a:prstGeom prst="rect">
              <a:avLst/>
            </a:prstGeom>
            <a:no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0" i="0" lang="en-US" sz="3200" u="none" cap="none" strike="noStrike">
                  <a:solidFill>
                    <a:schemeClr val="lt1"/>
                  </a:solidFill>
                  <a:latin typeface="Open Sans"/>
                  <a:ea typeface="Open Sans"/>
                  <a:cs typeface="Open Sans"/>
                  <a:sym typeface="Open Sans"/>
                </a:rPr>
                <a:t>Research4Life Advocacy</a:t>
              </a:r>
              <a:endParaRPr b="0" i="0" sz="3200" u="none" cap="none" strike="noStrik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4"/>
          <p:cNvSpPr txBox="1"/>
          <p:nvPr>
            <p:ph type="title"/>
          </p:nvPr>
        </p:nvSpPr>
        <p:spPr>
          <a:xfrm>
            <a:off x="0" y="437222"/>
            <a:ext cx="73152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defined</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fmla="val 16667" name="adj"/>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txBox="1"/>
            <p:nvPr/>
          </p:nvSpPr>
          <p:spPr>
            <a:xfrm>
              <a:off x="380661" y="823200"/>
              <a:ext cx="10176600" cy="32031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None/>
              </a:pPr>
              <a:r>
                <a:rPr b="0" i="0" lang="en-US" sz="3700" u="none" cap="none" strike="noStrike">
                  <a:solidFill>
                    <a:schemeClr val="lt1"/>
                  </a:solidFill>
                  <a:latin typeface="Arial"/>
                  <a:ea typeface="Arial"/>
                  <a:cs typeface="Arial"/>
                  <a:sym typeface="Arial"/>
                </a:rPr>
                <a:t>“Advocacy is the deliberate process, based on demonstrated evidence, to directly and indirectly influence decision-makers, stakeholders and relevant audiences to support and implement actions that contribute to enhanced access to scientific knowledge.”</a:t>
              </a:r>
              <a:endParaRPr b="0" i="0" sz="3700" u="none" cap="none" strike="noStrike">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txBox="1"/>
            <p:nvPr/>
          </p:nvSpPr>
          <p:spPr>
            <a:xfrm>
              <a:off x="0" y="3597694"/>
              <a:ext cx="10523095" cy="612720"/>
            </a:xfrm>
            <a:prstGeom prst="rect">
              <a:avLst/>
            </a:prstGeom>
            <a:noFill/>
            <a:ln>
              <a:noFill/>
            </a:ln>
          </p:spPr>
          <p:txBody>
            <a:bodyPr anchorCtr="0" anchor="t" bIns="46975" lIns="334100" spcFirstLastPara="1" rIns="263125" wrap="square" tIns="46975">
              <a:noAutofit/>
            </a:bodyPr>
            <a:lstStyle/>
            <a:p>
              <a:pPr indent="-101600" lvl="1" marL="285750" marR="0" rtl="0" algn="l">
                <a:lnSpc>
                  <a:spcPct val="90000"/>
                </a:lnSpc>
                <a:spcBef>
                  <a:spcPts val="0"/>
                </a:spcBef>
                <a:spcAft>
                  <a:spcPts val="0"/>
                </a:spcAft>
                <a:buClr>
                  <a:srgbClr val="000000"/>
                </a:buClr>
                <a:buSzPts val="2900"/>
                <a:buFont typeface="Arial"/>
                <a:buNone/>
              </a:pPr>
              <a:r>
                <a:t/>
              </a:r>
              <a:endParaRPr b="0" i="0" sz="2900" u="none" cap="none" strike="noStrike">
                <a:solidFill>
                  <a:srgbClr val="000000"/>
                </a:solidFill>
                <a:latin typeface="Arial"/>
                <a:ea typeface="Arial"/>
                <a:cs typeface="Arial"/>
                <a:sym typeface="Arial"/>
              </a:endParaRPr>
            </a:p>
          </p:txBody>
        </p:sp>
      </p:grpSp>
      <p:sp>
        <p:nvSpPr>
          <p:cNvPr id="115" name="Google Shape;115;p4"/>
          <p:cNvSpPr txBox="1"/>
          <p:nvPr/>
        </p:nvSpPr>
        <p:spPr>
          <a:xfrm>
            <a:off x="2743199" y="1858780"/>
            <a:ext cx="58761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Open Sans"/>
                <a:ea typeface="Open Sans"/>
                <a:cs typeface="Open Sans"/>
                <a:sym typeface="Open Sans"/>
              </a:rPr>
              <a:t>According to UNICEF:</a:t>
            </a:r>
            <a:endParaRPr b="0" i="0" sz="3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in the context of a library </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a:off x="184936" y="184936"/>
              <a:ext cx="9489535" cy="3418551"/>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en-US" sz="2800" u="none" cap="none" strike="noStrike">
                  <a:solidFill>
                    <a:schemeClr val="lt1"/>
                  </a:solidFill>
                  <a:latin typeface="Open Sans"/>
                  <a:ea typeface="Open Sans"/>
                  <a:cs typeface="Open Sans"/>
                  <a:sym typeface="Open Sans"/>
                </a:rPr>
                <a:t>“Advocacy is the ongoing process of building partnerships so that others will act for and with you, turning passive support into educated action for the library media program. </a:t>
              </a:r>
              <a:endParaRPr/>
            </a:p>
            <a:p>
              <a:pPr indent="0" lvl="0" marL="0" marR="0" rtl="0" algn="ctr">
                <a:lnSpc>
                  <a:spcPct val="90000"/>
                </a:lnSpc>
                <a:spcBef>
                  <a:spcPts val="980"/>
                </a:spcBef>
                <a:spcAft>
                  <a:spcPts val="0"/>
                </a:spcAft>
                <a:buNone/>
              </a:pPr>
              <a:r>
                <a:rPr b="0" i="0" lang="en-US" sz="2800" u="none" cap="none" strike="noStrike">
                  <a:solidFill>
                    <a:schemeClr val="lt1"/>
                  </a:solidFill>
                  <a:latin typeface="Open Sans"/>
                  <a:ea typeface="Open Sans"/>
                  <a:cs typeface="Open Sans"/>
                  <a:sym typeface="Open Sans"/>
                </a:rPr>
                <a:t>Advocacy is a planned, deliberate, sustained effort to raise awareness of an issue. It's an ongoing process in which support and understanding are built incrementally over an extended period of time”</a:t>
              </a:r>
              <a:endParaRPr b="0" i="0" sz="2800" u="none" cap="none" strike="noStrike">
                <a:solidFill>
                  <a:schemeClr val="lt1"/>
                </a:solidFill>
                <a:latin typeface="Open Sans"/>
                <a:ea typeface="Open Sans"/>
                <a:cs typeface="Open Sans"/>
                <a:sym typeface="Open Sans"/>
              </a:endParaRPr>
            </a:p>
          </p:txBody>
        </p:sp>
      </p:grpSp>
      <p:sp>
        <p:nvSpPr>
          <p:cNvPr id="125" name="Google Shape;125;p5"/>
          <p:cNvSpPr txBox="1"/>
          <p:nvPr/>
        </p:nvSpPr>
        <p:spPr>
          <a:xfrm>
            <a:off x="7809876" y="5859327"/>
            <a:ext cx="353767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3"/>
              </a:rPr>
              <a:t>http://www.ala.org/aasl/advocacy/definitions</a:t>
            </a:r>
            <a:r>
              <a:rPr b="0" i="0" lang="en-US" sz="1200" u="none" cap="none" strike="noStrike">
                <a:solidFill>
                  <a:srgbClr val="000000"/>
                </a:solidFill>
                <a:latin typeface="Open Sans"/>
                <a:ea typeface="Open Sans"/>
                <a:cs typeface="Open Sans"/>
                <a:sym typeface="Open Sans"/>
              </a:rPr>
              <a:t> , accessed 29 April 2020</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6"/>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Librarians as advocates</a:t>
            </a:r>
            <a:endParaRPr>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fmla="val 18900000" name="adj1"/>
                <a:gd fmla="val 2700000" name="adj2"/>
                <a:gd fmla="val 349" name="adj3"/>
              </a:avLst>
            </a:pr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519241" y="353380"/>
              <a:ext cx="10749547" cy="707128"/>
            </a:xfrm>
            <a:prstGeom prst="rect">
              <a:avLst/>
            </a:prstGeom>
            <a:solidFill>
              <a:srgbClr val="586F7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txBox="1"/>
            <p:nvPr/>
          </p:nvSpPr>
          <p:spPr>
            <a:xfrm>
              <a:off x="519241" y="353380"/>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Open Sans"/>
                  <a:ea typeface="Open Sans"/>
                  <a:cs typeface="Open Sans"/>
                  <a:sym typeface="Open Sans"/>
                </a:rPr>
                <a:t>Librarians are increasingly acting as advocates for their resources and services.</a:t>
              </a:r>
              <a:endParaRPr b="0" i="0" sz="1900" u="none" cap="none" strike="noStrik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924654" y="1414256"/>
              <a:ext cx="10344134" cy="707128"/>
            </a:xfrm>
            <a:prstGeom prst="rect">
              <a:avLst/>
            </a:prstGeom>
            <a:solidFill>
              <a:srgbClr val="51B94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txBox="1"/>
            <p:nvPr/>
          </p:nvSpPr>
          <p:spPr>
            <a:xfrm>
              <a:off x="924654" y="1414256"/>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Open Sans"/>
                  <a:ea typeface="Open Sans"/>
                  <a:cs typeface="Open Sans"/>
                  <a:sym typeface="Open Sans"/>
                </a:rPr>
                <a:t>Advocacy can improve the visibility of libraries and get the message out to larger communities about what the modern library is and does.</a:t>
              </a:r>
              <a:endParaRPr b="0" i="0" sz="1900" u="none" cap="none" strike="noStrik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cap="flat" cmpd="sng" w="25400">
              <a:solidFill>
                <a:srgbClr val="61C0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924654" y="2475133"/>
              <a:ext cx="10344134" cy="707128"/>
            </a:xfrm>
            <a:prstGeom prst="rect">
              <a:avLst/>
            </a:prstGeom>
            <a:solidFill>
              <a:srgbClr val="00489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txBox="1"/>
            <p:nvPr/>
          </p:nvSpPr>
          <p:spPr>
            <a:xfrm>
              <a:off x="924654" y="2475133"/>
              <a:ext cx="10344134"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Open Sans"/>
                  <a:ea typeface="Open Sans"/>
                  <a:cs typeface="Open Sans"/>
                  <a:sym typeface="Open Sans"/>
                </a:rPr>
                <a:t>Advocacy can also help librarians become part of larger local, regional, or national conversations.</a:t>
              </a:r>
              <a:endParaRPr b="0" i="0" sz="1900" u="none" cap="none" strike="noStrik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cap="flat" cmpd="sng" w="25400">
              <a:solidFill>
                <a:srgbClr val="98E1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519241" y="3536009"/>
              <a:ext cx="10749547" cy="707128"/>
            </a:xfrm>
            <a:prstGeom prst="rect">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txBox="1"/>
            <p:nvPr/>
          </p:nvSpPr>
          <p:spPr>
            <a:xfrm>
              <a:off x="519241" y="3536009"/>
              <a:ext cx="10749547" cy="707128"/>
            </a:xfrm>
            <a:prstGeom prst="rect">
              <a:avLst/>
            </a:prstGeom>
            <a:noFill/>
            <a:ln>
              <a:noFill/>
            </a:ln>
          </p:spPr>
          <p:txBody>
            <a:bodyPr anchorCtr="0" anchor="ctr" bIns="48250" lIns="561275" spcFirstLastPara="1" rIns="48250" wrap="square" tIns="48250">
              <a:noAutofit/>
            </a:bodyPr>
            <a:lstStyle/>
            <a:p>
              <a:pPr indent="0" lvl="0" marL="0" marR="0" rtl="0" algn="l">
                <a:lnSpc>
                  <a:spcPct val="90000"/>
                </a:lnSpc>
                <a:spcBef>
                  <a:spcPts val="0"/>
                </a:spcBef>
                <a:spcAft>
                  <a:spcPts val="0"/>
                </a:spcAft>
                <a:buNone/>
              </a:pPr>
              <a:r>
                <a:rPr b="0" i="0" lang="en-US" sz="1900" u="none" cap="none" strike="noStrike">
                  <a:solidFill>
                    <a:schemeClr val="lt1"/>
                  </a:solidFill>
                  <a:latin typeface="Open Sans"/>
                  <a:ea typeface="Open Sans"/>
                  <a:cs typeface="Open Sans"/>
                  <a:sym typeface="Open Sans"/>
                </a:rPr>
                <a:t>Advocacy requires the staff to move out of the library and into the community to promote services and resources and connect with partners, stakeholders and supporters.</a:t>
              </a:r>
              <a:endParaRPr b="0" i="0" sz="1900" u="none" cap="none" strike="noStrik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cap="flat" cmpd="sng" w="25400">
              <a:solidFill>
                <a:srgbClr val="FEA9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7"/>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Research4Life Advocacy Toolkit</a:t>
            </a:r>
            <a:endParaRPr>
              <a:solidFill>
                <a:srgbClr val="586F7C"/>
              </a:solidFill>
              <a:latin typeface="Open Sans"/>
              <a:ea typeface="Open Sans"/>
              <a:cs typeface="Open Sans"/>
              <a:sym typeface="Open Sans"/>
            </a:endParaRPr>
          </a:p>
        </p:txBody>
      </p:sp>
      <p:sp>
        <p:nvSpPr>
          <p:cNvPr id="152" name="Google Shape;152;p7"/>
          <p:cNvSpPr txBox="1"/>
          <p:nvPr>
            <p:ph idx="1" type="body"/>
          </p:nvPr>
        </p:nvSpPr>
        <p:spPr>
          <a:xfrm>
            <a:off x="240000" y="1818225"/>
            <a:ext cx="11712000" cy="4596600"/>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Research4Life has developed an  </a:t>
            </a:r>
            <a:r>
              <a:rPr b="1" lang="en-US" sz="2000">
                <a:solidFill>
                  <a:schemeClr val="dk1"/>
                </a:solidFill>
                <a:latin typeface="Open Sans"/>
                <a:ea typeface="Open Sans"/>
                <a:cs typeface="Open Sans"/>
                <a:sym typeface="Open Sans"/>
              </a:rPr>
              <a:t>Advocacy Toolkit </a:t>
            </a:r>
            <a:r>
              <a:rPr lang="en-US" sz="2000">
                <a:solidFill>
                  <a:schemeClr val="dk1"/>
                </a:solidFill>
                <a:latin typeface="Open Sans"/>
                <a:ea typeface="Open Sans"/>
                <a:cs typeface="Open Sans"/>
                <a:sym typeface="Open Sans"/>
              </a:rPr>
              <a:t>to support librarians’ advocacy activities.</a:t>
            </a:r>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The </a:t>
            </a:r>
            <a:r>
              <a:rPr b="1" lang="en-US" sz="2000">
                <a:solidFill>
                  <a:schemeClr val="dk1"/>
                </a:solidFill>
                <a:latin typeface="Open Sans"/>
                <a:ea typeface="Open Sans"/>
                <a:cs typeface="Open Sans"/>
                <a:sym typeface="Open Sans"/>
              </a:rPr>
              <a:t>Research4Life Advocacy Toolkit</a:t>
            </a:r>
            <a:r>
              <a:rPr lang="en-US" sz="2000">
                <a:solidFill>
                  <a:schemeClr val="dk1"/>
                </a:solidFill>
                <a:latin typeface="Open Sans"/>
                <a:ea typeface="Open Sans"/>
                <a:cs typeface="Open Sans"/>
                <a:sym typeface="Open Sans"/>
              </a:rPr>
              <a:t>, a practical instrument that provides a </a:t>
            </a:r>
            <a:r>
              <a:rPr b="1" lang="en-US" sz="2000">
                <a:solidFill>
                  <a:schemeClr val="dk1"/>
                </a:solidFill>
                <a:latin typeface="Open Sans"/>
                <a:ea typeface="Open Sans"/>
                <a:cs typeface="Open Sans"/>
                <a:sym typeface="Open Sans"/>
              </a:rPr>
              <a:t>range of resources </a:t>
            </a:r>
            <a:r>
              <a:rPr lang="en-US" sz="2000">
                <a:solidFill>
                  <a:schemeClr val="dk1"/>
                </a:solidFill>
                <a:latin typeface="Open Sans"/>
                <a:ea typeface="Open Sans"/>
                <a:cs typeface="Open Sans"/>
                <a:sym typeface="Open Sans"/>
              </a:rPr>
              <a:t>to get support from decision-makers, administration or management to promote the academic library and the Research4Life </a:t>
            </a:r>
            <a:r>
              <a:rPr lang="en-US" sz="2000">
                <a:solidFill>
                  <a:schemeClr val="dk1"/>
                </a:solidFill>
                <a:latin typeface="Open Sans"/>
                <a:ea typeface="Open Sans"/>
                <a:cs typeface="Open Sans"/>
                <a:sym typeface="Open Sans"/>
              </a:rPr>
              <a:t>programmes</a:t>
            </a:r>
            <a:r>
              <a:rPr lang="en-US" sz="2000">
                <a:solidFill>
                  <a:schemeClr val="dk1"/>
                </a:solidFill>
                <a:latin typeface="Open Sans"/>
                <a:ea typeface="Open Sans"/>
                <a:cs typeface="Open Sans"/>
                <a:sym typeface="Open Sans"/>
              </a:rPr>
              <a:t>.</a:t>
            </a:r>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The full toolkit has practical exercises that help individuals create advocacy strategies for specific libraries.</a:t>
            </a:r>
            <a:endParaRPr/>
          </a:p>
          <a:p>
            <a:pPr indent="-342900" lvl="0" marL="355600" rtl="0" algn="l">
              <a:lnSpc>
                <a:spcPct val="150000"/>
              </a:lnSpc>
              <a:spcBef>
                <a:spcPts val="0"/>
              </a:spcBef>
              <a:spcAft>
                <a:spcPts val="0"/>
              </a:spcAft>
              <a:buClr>
                <a:schemeClr val="dk2"/>
              </a:buClr>
              <a:buSzPts val="2200"/>
              <a:buChar char="●"/>
            </a:pPr>
            <a:r>
              <a:rPr lang="en-US" sz="2000">
                <a:solidFill>
                  <a:schemeClr val="dk1"/>
                </a:solidFill>
                <a:latin typeface="Open Sans"/>
                <a:ea typeface="Open Sans"/>
                <a:cs typeface="Open Sans"/>
                <a:sym typeface="Open Sans"/>
              </a:rPr>
              <a:t> The </a:t>
            </a:r>
            <a:r>
              <a:rPr b="1" lang="en-US" sz="2000">
                <a:solidFill>
                  <a:srgbClr val="000000"/>
                </a:solidFill>
                <a:latin typeface="Open Sans"/>
                <a:ea typeface="Open Sans"/>
                <a:cs typeface="Open Sans"/>
                <a:sym typeface="Open Sans"/>
              </a:rPr>
              <a:t>Research4Life Advocacy Toolkit </a:t>
            </a:r>
            <a:r>
              <a:rPr lang="en-US" sz="2000">
                <a:solidFill>
                  <a:srgbClr val="000000"/>
                </a:solidFill>
                <a:latin typeface="Open Sans"/>
                <a:ea typeface="Open Sans"/>
                <a:cs typeface="Open Sans"/>
                <a:sym typeface="Open Sans"/>
              </a:rPr>
              <a:t> is available at </a:t>
            </a:r>
            <a:r>
              <a:rPr lang="en-US" sz="2000" u="sng">
                <a:solidFill>
                  <a:schemeClr val="hlink"/>
                </a:solidFill>
                <a:hlinkClick r:id="rId3"/>
              </a:rPr>
              <a:t>https://www.research4life.org/training/other-resources/</a:t>
            </a:r>
            <a:endParaRPr sz="2000">
              <a:solidFill>
                <a:schemeClr val="dk1"/>
              </a:solidFill>
              <a:latin typeface="Open Sans"/>
              <a:ea typeface="Open Sans"/>
              <a:cs typeface="Open Sans"/>
              <a:sym typeface="Open Sans"/>
            </a:endParaRPr>
          </a:p>
          <a:p>
            <a:pPr indent="-330200" lvl="0" marL="355600" rtl="0" algn="l">
              <a:lnSpc>
                <a:spcPct val="150000"/>
              </a:lnSpc>
              <a:spcBef>
                <a:spcPts val="0"/>
              </a:spcBef>
              <a:spcAft>
                <a:spcPts val="0"/>
              </a:spcAft>
              <a:buClr>
                <a:schemeClr val="dk1"/>
              </a:buClr>
              <a:buSzPts val="2000"/>
              <a:buFont typeface="Open Sans"/>
              <a:buChar char="●"/>
            </a:pPr>
            <a:r>
              <a:rPr b="1" lang="en-US" sz="2000">
                <a:solidFill>
                  <a:schemeClr val="dk1"/>
                </a:solidFill>
                <a:latin typeface="Open Sans"/>
                <a:ea typeface="Open Sans"/>
                <a:cs typeface="Open Sans"/>
                <a:sym typeface="Open Sans"/>
                <a:extLst>
                  <a:ext uri="http://customooxmlschemas.google.com/">
                    <go:slidesCustomData xmlns:go="http://customooxmlschemas.google.com/" textRoundtripDataId="0"/>
                  </a:ext>
                </a:extLst>
              </a:rPr>
              <a:t>Note:</a:t>
            </a:r>
            <a:r>
              <a:rPr lang="en-US" sz="2000">
                <a:solidFill>
                  <a:schemeClr val="dk1"/>
                </a:solidFill>
                <a:latin typeface="Open Sans"/>
                <a:ea typeface="Open Sans"/>
                <a:cs typeface="Open Sans"/>
                <a:sym typeface="Open Sans"/>
                <a:extLst>
                  <a:ext uri="http://customooxmlschemas.google.com/">
                    <go:slidesCustomData xmlns:go="http://customooxmlschemas.google.com/" textRoundtripDataId="1"/>
                  </a:ext>
                </a:extLst>
              </a:rPr>
              <a:t>  The Advocacy Toolkit is different than the development of a marketing plan that is aimed at users and reviewed in Lesson 5.2"</a:t>
            </a:r>
            <a:endParaRPr sz="20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0" y="37586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Some examples from the field</a:t>
            </a:r>
            <a:endParaRPr>
              <a:solidFill>
                <a:srgbClr val="586F7C"/>
              </a:solidFill>
              <a:latin typeface="Open Sans"/>
              <a:ea typeface="Open Sans"/>
              <a:cs typeface="Open Sans"/>
              <a:sym typeface="Open Sans"/>
            </a:endParaRPr>
          </a:p>
        </p:txBody>
      </p:sp>
      <p:grpSp>
        <p:nvGrpSpPr>
          <p:cNvPr id="159" name="Google Shape;159;p11"/>
          <p:cNvGrpSpPr/>
          <p:nvPr/>
        </p:nvGrpSpPr>
        <p:grpSpPr>
          <a:xfrm>
            <a:off x="558458" y="2078456"/>
            <a:ext cx="11325097" cy="4467893"/>
            <a:chOff x="3644" y="64312"/>
            <a:chExt cx="11325097" cy="4467893"/>
          </a:xfrm>
        </p:grpSpPr>
        <p:sp>
          <p:nvSpPr>
            <p:cNvPr id="160" name="Google Shape;160;p11"/>
            <p:cNvSpPr/>
            <p:nvPr/>
          </p:nvSpPr>
          <p:spPr>
            <a:xfrm>
              <a:off x="225644" y="136730"/>
              <a:ext cx="5327992" cy="2046132"/>
            </a:xfrm>
            <a:prstGeom prst="rect">
              <a:avLst/>
            </a:prstGeom>
            <a:solidFill>
              <a:srgbClr val="F8981D">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txBox="1"/>
            <p:nvPr/>
          </p:nvSpPr>
          <p:spPr>
            <a:xfrm>
              <a:off x="225644" y="136730"/>
              <a:ext cx="5327992" cy="2046132"/>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None/>
              </a:pPr>
              <a:r>
                <a:rPr b="0" i="1" lang="en-US" sz="1400" u="none" cap="none" strike="noStrike">
                  <a:solidFill>
                    <a:srgbClr val="000000"/>
                  </a:solidFill>
                  <a:latin typeface="Open Sans"/>
                  <a:ea typeface="Open Sans"/>
                  <a:cs typeface="Open Sans"/>
                  <a:sym typeface="Open Sans"/>
                </a:rPr>
                <a:t>Mary Acanit</a:t>
              </a:r>
              <a:r>
                <a:rPr b="0" i="0" lang="en-US" sz="1400" u="none" cap="none" strike="noStrike">
                  <a:solidFill>
                    <a:srgbClr val="000000"/>
                  </a:solidFill>
                  <a:latin typeface="Open Sans"/>
                  <a:ea typeface="Open Sans"/>
                  <a:cs typeface="Open Sans"/>
                  <a:sym typeface="Open Sans"/>
                </a:rPr>
                <a:t> (</a:t>
              </a:r>
              <a:r>
                <a:rPr b="1" i="0" lang="en-US" sz="1400" u="none" cap="none" strike="noStrike">
                  <a:solidFill>
                    <a:srgbClr val="000000"/>
                  </a:solidFill>
                  <a:latin typeface="Open Sans"/>
                  <a:ea typeface="Open Sans"/>
                  <a:cs typeface="Open Sans"/>
                  <a:sym typeface="Open Sans"/>
                </a:rPr>
                <a:t>Uganda</a:t>
              </a:r>
              <a:r>
                <a:rPr b="0" i="0" lang="en-US" sz="1400" u="none" cap="none" strike="noStrike">
                  <a:solidFill>
                    <a:srgbClr val="000000"/>
                  </a:solidFill>
                  <a:latin typeface="Open Sans"/>
                  <a:ea typeface="Open Sans"/>
                  <a:cs typeface="Open Sans"/>
                  <a:sym typeface="Open Sans"/>
                </a:rPr>
                <a:t>) advocated for </a:t>
              </a:r>
              <a:r>
                <a:rPr b="1" i="0" lang="en-US" sz="1400" u="none" cap="none" strike="noStrike">
                  <a:solidFill>
                    <a:srgbClr val="000000"/>
                  </a:solidFill>
                  <a:latin typeface="Open Sans"/>
                  <a:ea typeface="Open Sans"/>
                  <a:cs typeface="Open Sans"/>
                  <a:sym typeface="Open Sans"/>
                </a:rPr>
                <a:t>Kyambogo</a:t>
              </a:r>
              <a:r>
                <a:rPr b="0" i="0" lang="en-US" sz="1400" u="none" cap="none" strike="noStrike">
                  <a:solidFill>
                    <a:srgbClr val="000000"/>
                  </a:solidFill>
                  <a:latin typeface="Open Sans"/>
                  <a:ea typeface="Open Sans"/>
                  <a:cs typeface="Open Sans"/>
                  <a:sym typeface="Open Sans"/>
                </a:rPr>
                <a:t> University to link to the Research and Education Network for Uganda (RENU), which aims to connect all Ugandan universities, colleges, and research institutions via an affordable country-wide high-speed network backbone for cheaper and faster access to global research resources.  </a:t>
              </a:r>
              <a:endParaRPr b="0" i="0" sz="1400" u="none" cap="none" strike="noStrike">
                <a:solidFill>
                  <a:srgbClr val="000000"/>
                </a:solidFill>
                <a:latin typeface="Open Sans"/>
                <a:ea typeface="Open Sans"/>
                <a:cs typeface="Open Sans"/>
                <a:sym typeface="Open Sans"/>
              </a:endParaRPr>
            </a:p>
          </p:txBody>
        </p:sp>
        <p:sp>
          <p:nvSpPr>
            <p:cNvPr id="162" name="Google Shape;162;p11"/>
            <p:cNvSpPr/>
            <p:nvPr/>
          </p:nvSpPr>
          <p:spPr>
            <a:xfrm>
              <a:off x="3644" y="86798"/>
              <a:ext cx="1165498" cy="1748247"/>
            </a:xfrm>
            <a:prstGeom prst="rect">
              <a:avLst/>
            </a:prstGeom>
            <a:blipFill rotWithShape="1">
              <a:blip r:embed="rId3">
                <a:alphaModFix/>
              </a:blip>
              <a:stretch>
                <a:fillRect b="0" l="-24998" r="-24998"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
            <p:cNvSpPr/>
            <p:nvPr/>
          </p:nvSpPr>
          <p:spPr>
            <a:xfrm>
              <a:off x="6000749" y="69273"/>
              <a:ext cx="5327992" cy="2136075"/>
            </a:xfrm>
            <a:prstGeom prst="rect">
              <a:avLst/>
            </a:prstGeom>
            <a:solidFill>
              <a:srgbClr val="51B948">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txBox="1"/>
            <p:nvPr/>
          </p:nvSpPr>
          <p:spPr>
            <a:xfrm>
              <a:off x="6000749" y="69273"/>
              <a:ext cx="5327992" cy="2136075"/>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None/>
              </a:pPr>
              <a:r>
                <a:rPr b="0" i="1" lang="en-US" sz="1400" u="none" cap="none" strike="noStrike">
                  <a:solidFill>
                    <a:srgbClr val="000000"/>
                  </a:solidFill>
                  <a:latin typeface="Open Sans"/>
                  <a:ea typeface="Open Sans"/>
                  <a:cs typeface="Open Sans"/>
                  <a:sym typeface="Open Sans"/>
                </a:rPr>
                <a:t>Alice Matimba’s </a:t>
              </a:r>
              <a:r>
                <a:rPr b="0" i="0" lang="en-US" sz="1400" u="none" cap="none" strike="noStrike">
                  <a:solidFill>
                    <a:srgbClr val="000000"/>
                  </a:solidFill>
                  <a:latin typeface="Open Sans"/>
                  <a:ea typeface="Open Sans"/>
                  <a:cs typeface="Open Sans"/>
                  <a:sym typeface="Open Sans"/>
                </a:rPr>
                <a:t>(</a:t>
              </a:r>
              <a:r>
                <a:rPr b="1" i="0" lang="en-US" sz="1400" u="none" cap="none" strike="noStrike">
                  <a:solidFill>
                    <a:srgbClr val="000000"/>
                  </a:solidFill>
                  <a:latin typeface="Open Sans"/>
                  <a:ea typeface="Open Sans"/>
                  <a:cs typeface="Open Sans"/>
                  <a:sym typeface="Open Sans"/>
                </a:rPr>
                <a:t>Zimbabwe</a:t>
              </a:r>
              <a:r>
                <a:rPr b="0" i="0" lang="en-US" sz="1400" u="none" cap="none" strike="noStrike">
                  <a:solidFill>
                    <a:srgbClr val="000000"/>
                  </a:solidFill>
                  <a:latin typeface="Open Sans"/>
                  <a:ea typeface="Open Sans"/>
                  <a:cs typeface="Open Sans"/>
                  <a:sym typeface="Open Sans"/>
                </a:rPr>
                <a:t>) team successfully advocated for a health policy that has transformed the care and treatment for patients with diabetic retinopathy and other eye complications.</a:t>
              </a:r>
              <a:endParaRPr b="0" i="0" sz="1400" u="none" cap="none" strike="noStrike">
                <a:solidFill>
                  <a:srgbClr val="000000"/>
                </a:solidFill>
                <a:latin typeface="Open Sans"/>
                <a:ea typeface="Open Sans"/>
                <a:cs typeface="Open Sans"/>
                <a:sym typeface="Open Sans"/>
              </a:endParaRPr>
            </a:p>
          </p:txBody>
        </p:sp>
        <p:sp>
          <p:nvSpPr>
            <p:cNvPr id="165" name="Google Shape;165;p11"/>
            <p:cNvSpPr/>
            <p:nvPr/>
          </p:nvSpPr>
          <p:spPr>
            <a:xfrm>
              <a:off x="5778749" y="64312"/>
              <a:ext cx="1165498" cy="1748247"/>
            </a:xfrm>
            <a:prstGeom prst="rect">
              <a:avLst/>
            </a:prstGeom>
            <a:blipFill rotWithShape="1">
              <a:blip r:embed="rId4">
                <a:alphaModFix/>
              </a:blip>
              <a:stretch>
                <a:fillRect b="0" l="0" r="0"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a:off x="3113196" y="2405587"/>
              <a:ext cx="5327992" cy="2126618"/>
            </a:xfrm>
            <a:prstGeom prst="rect">
              <a:avLst/>
            </a:prstGeom>
            <a:solidFill>
              <a:srgbClr val="004890">
                <a:alpha val="40000"/>
              </a:srgbClr>
            </a:solidFill>
            <a:ln cap="flat" cmpd="sng" w="9525">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txBox="1"/>
            <p:nvPr/>
          </p:nvSpPr>
          <p:spPr>
            <a:xfrm>
              <a:off x="3113196" y="2405587"/>
              <a:ext cx="5327992" cy="2126618"/>
            </a:xfrm>
            <a:prstGeom prst="rect">
              <a:avLst/>
            </a:prstGeom>
            <a:noFill/>
            <a:ln>
              <a:noFill/>
            </a:ln>
          </p:spPr>
          <p:txBody>
            <a:bodyPr anchorCtr="0" anchor="ctr" bIns="53325" lIns="1127750" spcFirstLastPara="1" rIns="53325" wrap="square" tIns="53325">
              <a:noAutofit/>
            </a:bodyPr>
            <a:lstStyle/>
            <a:p>
              <a:pPr indent="0" lvl="0" marL="0" marR="0" rtl="0" algn="l">
                <a:lnSpc>
                  <a:spcPct val="90000"/>
                </a:lnSpc>
                <a:spcBef>
                  <a:spcPts val="0"/>
                </a:spcBef>
                <a:spcAft>
                  <a:spcPts val="0"/>
                </a:spcAft>
                <a:buNone/>
              </a:pPr>
              <a:r>
                <a:rPr b="0" i="1" lang="en-US" sz="1400" u="none" cap="none" strike="noStrike">
                  <a:solidFill>
                    <a:srgbClr val="000000"/>
                  </a:solidFill>
                  <a:latin typeface="Open Sans"/>
                  <a:ea typeface="Open Sans"/>
                  <a:cs typeface="Open Sans"/>
                  <a:sym typeface="Open Sans"/>
                </a:rPr>
                <a:t>Lui Philip Kame </a:t>
              </a:r>
              <a:r>
                <a:rPr b="0" i="0" lang="en-US" sz="1400" u="none" cap="none" strike="noStrike">
                  <a:solidFill>
                    <a:srgbClr val="000000"/>
                  </a:solidFill>
                  <a:latin typeface="Open Sans"/>
                  <a:ea typeface="Open Sans"/>
                  <a:cs typeface="Open Sans"/>
                  <a:sym typeface="Open Sans"/>
                </a:rPr>
                <a:t>(</a:t>
              </a:r>
              <a:r>
                <a:rPr b="1" i="0" lang="en-US" sz="1400" u="none" cap="none" strike="noStrike">
                  <a:solidFill>
                    <a:srgbClr val="000000"/>
                  </a:solidFill>
                  <a:latin typeface="Open Sans"/>
                  <a:ea typeface="Open Sans"/>
                  <a:cs typeface="Open Sans"/>
                  <a:sym typeface="Open Sans"/>
                </a:rPr>
                <a:t>Papua New Guinea</a:t>
              </a:r>
              <a:r>
                <a:rPr b="0" i="0" lang="en-US" sz="1400" u="none" cap="none" strike="noStrike">
                  <a:solidFill>
                    <a:srgbClr val="000000"/>
                  </a:solidFill>
                  <a:latin typeface="Open Sans"/>
                  <a:ea typeface="Open Sans"/>
                  <a:cs typeface="Open Sans"/>
                  <a:sym typeface="Open Sans"/>
                </a:rPr>
                <a:t>), a Technical Services Librarian at the PNG University of Natural Resource and Environment in Port Moresby, Papua New Guinea, developed a solution himself: a mini-ICT networking system that provides online services for the library to complement its traditional over-the-counter services</a:t>
              </a:r>
              <a:endParaRPr b="0" i="0" sz="1400" u="none" cap="none" strike="noStrike">
                <a:solidFill>
                  <a:srgbClr val="000000"/>
                </a:solidFill>
                <a:latin typeface="Open Sans"/>
                <a:ea typeface="Open Sans"/>
                <a:cs typeface="Open Sans"/>
                <a:sym typeface="Open Sans"/>
              </a:endParaRPr>
            </a:p>
          </p:txBody>
        </p:sp>
        <p:sp>
          <p:nvSpPr>
            <p:cNvPr id="168" name="Google Shape;168;p11"/>
            <p:cNvSpPr/>
            <p:nvPr/>
          </p:nvSpPr>
          <p:spPr>
            <a:xfrm>
              <a:off x="2891197" y="2395898"/>
              <a:ext cx="1165498" cy="1748247"/>
            </a:xfrm>
            <a:prstGeom prst="rect">
              <a:avLst/>
            </a:prstGeom>
            <a:blipFill rotWithShape="1">
              <a:blip r:embed="rId5">
                <a:alphaModFix/>
              </a:blip>
              <a:stretch>
                <a:fillRect b="0" l="-19998" r="-19998" t="0"/>
              </a:stretch>
            </a:blip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