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12192000"/>
  <p:notesSz cx="6858000" cy="9144000"/>
  <p:embeddedFontLst>
    <p:embeddedFont>
      <p:font typeface="Open Sans"/>
      <p:regular r:id="rId39"/>
      <p:bold r:id="rId40"/>
      <p:italic r:id="rId41"/>
      <p:boldItalic r:id="rId42"/>
    </p:embeddedFont>
    <p:embeddedFont>
      <p:font typeface="Century Gothic"/>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7" roundtripDataSignature="AMtx7mh5t36CzhoXuBdyc9/9CjBP9X/w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6.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8.xml"/><Relationship Id="rId44" Type="http://schemas.openxmlformats.org/officeDocument/2006/relationships/font" Target="fonts/CenturyGothic-bold.fntdata"/><Relationship Id="rId21" Type="http://schemas.openxmlformats.org/officeDocument/2006/relationships/slide" Target="slides/slide17.xml"/><Relationship Id="rId43" Type="http://schemas.openxmlformats.org/officeDocument/2006/relationships/font" Target="fonts/CenturyGothic-regular.fntdata"/><Relationship Id="rId24" Type="http://schemas.openxmlformats.org/officeDocument/2006/relationships/slide" Target="slides/slide20.xml"/><Relationship Id="rId46" Type="http://schemas.openxmlformats.org/officeDocument/2006/relationships/font" Target="fonts/CenturyGothic-boldItalic.fntdata"/><Relationship Id="rId23" Type="http://schemas.openxmlformats.org/officeDocument/2006/relationships/slide" Target="slides/slide19.xml"/><Relationship Id="rId45"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customschemas.google.com/relationships/presentationmetadata" Target="meta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OpenSans-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tentscope.wipo.int/search/en/help/querySyntaxHelp.jsf" TargetMode="External"/><Relationship Id="rId3" Type="http://schemas.openxmlformats.org/officeDocument/2006/relationships/hyperlink" Target="https://patentscope.wipo.int/search/en/help/fieldsHelp.js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tentscope.wipo.int/search/help/en/users_guide.pd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tentscope.wipo.int/search/help/en/users_guide.pdf"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tentscope.wipo.int/search/help/en/users_guide.pdf"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tentscope.wipo.int/search/en/help/news.js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strike="noStrike">
                <a:solidFill>
                  <a:srgbClr val="000000"/>
                </a:solidFill>
                <a:latin typeface="Century Gothic"/>
                <a:ea typeface="Century Gothic"/>
                <a:cs typeface="Century Gothic"/>
                <a:sym typeface="Century Gothic"/>
              </a:rPr>
              <a:t>The PATENTSCOPE search service offers a wide range of operators that can be used to combine search terms, including Boolean operators, proximity operators, and range operators. These operators allow users to customize search results. Wildcard operators can be used to search for variants of terms based on a common stem</a:t>
            </a:r>
            <a:r>
              <a:rPr b="0" i="0" lang="en-US" sz="1200" strike="sngStrike">
                <a:solidFill>
                  <a:srgbClr val="000000"/>
                </a:solidFill>
                <a:latin typeface="Century Gothic"/>
                <a:ea typeface="Century Gothic"/>
                <a:cs typeface="Century Gothic"/>
                <a:sym typeface="Century Gothic"/>
              </a:rPr>
              <a:t>, </a:t>
            </a:r>
            <a:r>
              <a:rPr b="0" i="0" lang="en-US" sz="1200" u="none" strike="noStrike">
                <a:solidFill>
                  <a:srgbClr val="000000"/>
                </a:solidFill>
                <a:latin typeface="Century Gothic"/>
                <a:ea typeface="Century Gothic"/>
                <a:cs typeface="Century Gothic"/>
                <a:sym typeface="Century Gothic"/>
              </a:rPr>
              <a:t>or root. For more information about operators available in the PATENTSCOPE search service, take a look at their </a:t>
            </a:r>
            <a:r>
              <a:rPr b="0" i="0" lang="en-US" sz="1200" u="sng" strike="noStrike">
                <a:solidFill>
                  <a:srgbClr val="1155CC"/>
                </a:solidFill>
                <a:latin typeface="Century Gothic"/>
                <a:ea typeface="Century Gothic"/>
                <a:cs typeface="Century Gothic"/>
                <a:sym typeface="Century Gothic"/>
                <a:hlinkClick r:id="rId2"/>
              </a:rPr>
              <a:t>Query Syntax</a:t>
            </a:r>
            <a:r>
              <a:rPr b="0" i="0" lang="en-US" sz="1200" u="none" strike="noStrike">
                <a:solidFill>
                  <a:srgbClr val="000000"/>
                </a:solidFill>
                <a:latin typeface="Century Gothic"/>
                <a:ea typeface="Century Gothic"/>
                <a:cs typeface="Century Gothic"/>
                <a:sym typeface="Century Gothic"/>
              </a:rPr>
              <a:t> page.</a:t>
            </a:r>
            <a:endParaRPr/>
          </a:p>
          <a:p>
            <a:pPr indent="-171450" lvl="0" marL="171450" rtl="0" algn="l">
              <a:lnSpc>
                <a:spcPct val="100000"/>
              </a:lnSpc>
              <a:spcBef>
                <a:spcPts val="0"/>
              </a:spcBef>
              <a:spcAft>
                <a:spcPts val="0"/>
              </a:spcAft>
              <a:buSzPts val="1400"/>
              <a:buFont typeface="Arial"/>
              <a:buChar char="•"/>
            </a:pPr>
            <a:r>
              <a:rPr b="0" i="0" lang="en-US" sz="1200" u="none" strike="noStrike">
                <a:solidFill>
                  <a:srgbClr val="000000"/>
                </a:solidFill>
                <a:latin typeface="Century Gothic"/>
                <a:ea typeface="Century Gothic"/>
                <a:cs typeface="Century Gothic"/>
                <a:sym typeface="Century Gothic"/>
              </a:rPr>
              <a:t>The Advanced Search interface uses field codes to define the fields in which search terms must be found. More information about field codes can be found at their page on </a:t>
            </a:r>
            <a:r>
              <a:rPr b="0" i="0" lang="en-US" sz="1200" u="sng" strike="noStrike">
                <a:solidFill>
                  <a:srgbClr val="1155CC"/>
                </a:solidFill>
                <a:latin typeface="Century Gothic"/>
                <a:ea typeface="Century Gothic"/>
                <a:cs typeface="Century Gothic"/>
                <a:sym typeface="Century Gothic"/>
                <a:hlinkClick r:id="rId3"/>
              </a:rPr>
              <a:t>Fields Definition</a:t>
            </a:r>
            <a:endParaRPr b="0" i="0" sz="1200" u="sng" strike="noStrike">
              <a:solidFill>
                <a:srgbClr val="1155CC"/>
              </a:solidFill>
              <a:latin typeface="Century Gothic"/>
              <a:ea typeface="Century Gothic"/>
              <a:cs typeface="Century Gothic"/>
              <a:sym typeface="Century Gothic"/>
            </a:endParaRPr>
          </a:p>
          <a:p>
            <a:pPr indent="-82550" lvl="0" marL="171450" rtl="0" algn="l">
              <a:lnSpc>
                <a:spcPct val="100000"/>
              </a:lnSpc>
              <a:spcBef>
                <a:spcPts val="0"/>
              </a:spcBef>
              <a:spcAft>
                <a:spcPts val="0"/>
              </a:spcAft>
              <a:buSzPts val="1400"/>
              <a:buFont typeface="Arial"/>
              <a:buNone/>
            </a:pPr>
            <a:r>
              <a:t/>
            </a:r>
            <a:endParaRPr b="0"/>
          </a:p>
        </p:txBody>
      </p:sp>
      <p:sp>
        <p:nvSpPr>
          <p:cNvPr id="149" name="Google Shape;14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57" name="Google Shape;15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63" name="Google Shape;1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70" name="Google Shape;17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78" name="Google Shape;17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85" name="Google Shape;18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1" lang="en-US"/>
              <a:t>Stemming</a:t>
            </a:r>
            <a:r>
              <a:rPr lang="en-US"/>
              <a:t> uses the root form of a word: typing “cell”, results will include “cell”, “cells”, etc. The stemmer is related to the language of the search, in this example, it is the English stemmer. Click the Query Examples to show search examples suggested by the system.</a:t>
            </a:r>
            <a:endParaRPr/>
          </a:p>
          <a:p>
            <a:pPr indent="-171450" lvl="0" marL="171450" rtl="0" algn="l">
              <a:lnSpc>
                <a:spcPct val="100000"/>
              </a:lnSpc>
              <a:spcBef>
                <a:spcPts val="0"/>
              </a:spcBef>
              <a:spcAft>
                <a:spcPts val="0"/>
              </a:spcAft>
              <a:buSzPts val="1400"/>
              <a:buFont typeface="Arial"/>
              <a:buChar char="•"/>
            </a:pPr>
            <a:r>
              <a:rPr lang="en-US"/>
              <a:t>Click the </a:t>
            </a:r>
            <a:r>
              <a:rPr b="1" lang="en-US"/>
              <a:t>Query Examples </a:t>
            </a:r>
            <a:r>
              <a:rPr lang="en-US"/>
              <a:t>to show search examples suggested by the system. Click on those examples to include them in the search box.</a:t>
            </a:r>
            <a:endParaRPr/>
          </a:p>
        </p:txBody>
      </p:sp>
      <p:sp>
        <p:nvSpPr>
          <p:cNvPr id="193" name="Google Shape;193;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The Field Combination Search provides a list of </a:t>
            </a:r>
            <a:r>
              <a:rPr b="1" lang="en-US"/>
              <a:t>preset search fields </a:t>
            </a:r>
            <a:r>
              <a:rPr lang="en-US"/>
              <a:t>that can be </a:t>
            </a:r>
            <a:r>
              <a:rPr b="1" lang="en-US"/>
              <a:t>combined</a:t>
            </a:r>
            <a:r>
              <a:rPr lang="en-US"/>
              <a:t> according to the users’ needs; it should be used to search together different concepts such as: a date and an inventor, an inventor and a company, etc. </a:t>
            </a:r>
            <a:endParaRPr/>
          </a:p>
          <a:p>
            <a:pPr indent="-171450" lvl="0" marL="171450" rtl="0" algn="l">
              <a:lnSpc>
                <a:spcPct val="100000"/>
              </a:lnSpc>
              <a:spcBef>
                <a:spcPts val="0"/>
              </a:spcBef>
              <a:spcAft>
                <a:spcPts val="0"/>
              </a:spcAft>
              <a:buSzPts val="1400"/>
              <a:buFont typeface="Arial"/>
              <a:buChar char="•"/>
            </a:pPr>
            <a:r>
              <a:rPr lang="en-US"/>
              <a:t>Basically, any combination of the preset search fields available in the Field Combination Search is possible</a:t>
            </a:r>
            <a:endParaRPr/>
          </a:p>
        </p:txBody>
      </p:sp>
      <p:sp>
        <p:nvSpPr>
          <p:cNvPr id="205" name="Google Shape;205;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14" name="Google Shape;214;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27" name="Google Shape;227;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35" name="Google Shape;235;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The following languages are available: Chinese, Danish, Dutch, English, French, German, Italian, Japanese, Korean, Polish, Portuguese, Russian, Spanish and Swedish.</a:t>
            </a:r>
            <a:endParaRPr/>
          </a:p>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Just enter one or more terms in one of those languages in the search box and the system will suggest variants and translate the term(s), thus allowing user to search patent documents disclosed in all these languages</a:t>
            </a:r>
            <a:endParaRPr/>
          </a:p>
        </p:txBody>
      </p:sp>
      <p:sp>
        <p:nvSpPr>
          <p:cNvPr id="243" name="Google Shape;243;p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50" name="Google Shape;250;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1" lang="en-US"/>
              <a:t>Precision</a:t>
            </a:r>
            <a:r>
              <a:rPr lang="en-US"/>
              <a:t> is defined as the proportion of relevant documents in the set of all documents returned by a search query. It is a measure of exactness. </a:t>
            </a:r>
            <a:endParaRPr/>
          </a:p>
          <a:p>
            <a:pPr indent="-171450" lvl="0" marL="171450" rtl="0" algn="l">
              <a:lnSpc>
                <a:spcPct val="100000"/>
              </a:lnSpc>
              <a:spcBef>
                <a:spcPts val="0"/>
              </a:spcBef>
              <a:spcAft>
                <a:spcPts val="0"/>
              </a:spcAft>
              <a:buSzPts val="1400"/>
              <a:buFont typeface="Arial"/>
              <a:buChar char="•"/>
            </a:pPr>
            <a:r>
              <a:rPr b="1" lang="en-US"/>
              <a:t>Recall</a:t>
            </a:r>
            <a:r>
              <a:rPr lang="en-US"/>
              <a:t> is defined as the number of relevant documents retrieved as a fraction of all relevant documents. It is a measure of completeness.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b="0" i="0" lang="en-US" sz="1200" u="none" strike="noStrike">
                <a:solidFill>
                  <a:srgbClr val="000000"/>
                </a:solidFill>
                <a:latin typeface="Century Gothic"/>
                <a:ea typeface="Century Gothic"/>
                <a:cs typeface="Century Gothic"/>
                <a:sym typeface="Century Gothic"/>
              </a:rPr>
              <a:t>For more information on searching using Cross Lingual Expansion see the </a:t>
            </a:r>
            <a:r>
              <a:rPr b="0" i="0" lang="en-US" sz="1200" u="sng" strike="noStrike">
                <a:solidFill>
                  <a:srgbClr val="1155CC"/>
                </a:solidFill>
                <a:latin typeface="Century Gothic"/>
                <a:ea typeface="Century Gothic"/>
                <a:cs typeface="Century Gothic"/>
                <a:sym typeface="Century Gothic"/>
                <a:hlinkClick r:id="rId2"/>
              </a:rPr>
              <a:t>PATENTSCOPE User’s Guide</a:t>
            </a:r>
            <a:endParaRPr/>
          </a:p>
          <a:p>
            <a:pPr indent="-82550" lvl="0" marL="171450" rtl="0" algn="l">
              <a:lnSpc>
                <a:spcPct val="100000"/>
              </a:lnSpc>
              <a:spcBef>
                <a:spcPts val="0"/>
              </a:spcBef>
              <a:spcAft>
                <a:spcPts val="0"/>
              </a:spcAft>
              <a:buSzPts val="1400"/>
              <a:buFont typeface="Arial"/>
              <a:buNone/>
            </a:pPr>
            <a:r>
              <a:t/>
            </a:r>
            <a:endParaRPr/>
          </a:p>
        </p:txBody>
      </p:sp>
      <p:sp>
        <p:nvSpPr>
          <p:cNvPr id="258" name="Google Shape;258;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strike="noStrike">
                <a:solidFill>
                  <a:srgbClr val="000000"/>
                </a:solidFill>
                <a:latin typeface="Century Gothic"/>
                <a:ea typeface="Century Gothic"/>
                <a:cs typeface="Century Gothic"/>
                <a:sym typeface="Century Gothic"/>
              </a:rPr>
              <a:t>If one does not have a WIPO account to log in, see the </a:t>
            </a:r>
            <a:r>
              <a:rPr b="0" i="0" lang="en-US" sz="1200" u="sng" strike="noStrike">
                <a:solidFill>
                  <a:srgbClr val="1155CC"/>
                </a:solidFill>
                <a:latin typeface="Century Gothic"/>
                <a:ea typeface="Century Gothic"/>
                <a:cs typeface="Century Gothic"/>
                <a:sym typeface="Century Gothic"/>
                <a:hlinkClick r:id="rId2"/>
              </a:rPr>
              <a:t>PATENTSCOPE User’s Guide</a:t>
            </a:r>
            <a:r>
              <a:rPr b="0" i="0" lang="en-US" sz="1200" u="none" strike="noStrike">
                <a:solidFill>
                  <a:srgbClr val="000000"/>
                </a:solidFill>
                <a:latin typeface="Century Gothic"/>
                <a:ea typeface="Century Gothic"/>
                <a:cs typeface="Century Gothic"/>
                <a:sym typeface="Century Gothic"/>
              </a:rPr>
              <a:t> </a:t>
            </a:r>
            <a:r>
              <a:rPr b="0" i="0" lang="en-US" sz="1200" strike="sngStrike">
                <a:solidFill>
                  <a:srgbClr val="000000"/>
                </a:solidFill>
                <a:latin typeface="Century Gothic"/>
                <a:ea typeface="Century Gothic"/>
                <a:cs typeface="Century Gothic"/>
                <a:sym typeface="Century Gothic"/>
              </a:rPr>
              <a:t> </a:t>
            </a:r>
            <a:r>
              <a:rPr b="0" i="0" lang="en-US" sz="1200" u="none" strike="noStrike">
                <a:solidFill>
                  <a:srgbClr val="000000"/>
                </a:solidFill>
                <a:latin typeface="Century Gothic"/>
                <a:ea typeface="Century Gothic"/>
                <a:cs typeface="Century Gothic"/>
                <a:sym typeface="Century Gothic"/>
              </a:rPr>
              <a:t>for information on how to create an account.</a:t>
            </a:r>
            <a:endParaRPr/>
          </a:p>
        </p:txBody>
      </p:sp>
      <p:sp>
        <p:nvSpPr>
          <p:cNvPr id="265" name="Google Shape;265;p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Users can submit a query directly or check the structure using the show in editor button; it will process the input data to convert the compound name, INN, InchI or SMILES into the corresponding structure.</a:t>
            </a:r>
            <a:endParaRPr/>
          </a:p>
          <a:p>
            <a:pPr indent="-82550" lvl="0" marL="171450" rtl="0" algn="l">
              <a:lnSpc>
                <a:spcPct val="100000"/>
              </a:lnSpc>
              <a:spcBef>
                <a:spcPts val="0"/>
              </a:spcBef>
              <a:spcAft>
                <a:spcPts val="0"/>
              </a:spcAft>
              <a:buSzPts val="1400"/>
              <a:buFont typeface="Arial"/>
              <a:buNone/>
            </a:pPr>
            <a:r>
              <a:t/>
            </a:r>
            <a:endParaRPr/>
          </a:p>
        </p:txBody>
      </p:sp>
      <p:sp>
        <p:nvSpPr>
          <p:cNvPr id="273" name="Google Shape;27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81" name="Google Shape;28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89" name="Google Shape;28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See the Patentscope Users Guide for more information about searching using the </a:t>
            </a:r>
            <a:r>
              <a:rPr b="0" i="1" lang="en-US" sz="1200" u="none" cap="none" strike="noStrike">
                <a:solidFill>
                  <a:schemeClr val="dk1"/>
                </a:solidFill>
                <a:latin typeface="Calibri"/>
                <a:ea typeface="Calibri"/>
                <a:cs typeface="Calibri"/>
                <a:sym typeface="Calibri"/>
              </a:rPr>
              <a:t>Substructure Search</a:t>
            </a:r>
            <a:endParaRPr/>
          </a:p>
        </p:txBody>
      </p:sp>
      <p:sp>
        <p:nvSpPr>
          <p:cNvPr id="297" name="Google Shape;297;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04" name="Google Shape;30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600"/>
              </a:spcBef>
              <a:spcAft>
                <a:spcPts val="0"/>
              </a:spcAft>
              <a:buSzPts val="1400"/>
              <a:buFont typeface="Arial"/>
              <a:buChar char="•"/>
            </a:pPr>
            <a:r>
              <a:rPr b="0" i="0" lang="en-US" sz="1200" u="none" strike="noStrike">
                <a:solidFill>
                  <a:srgbClr val="000000"/>
                </a:solidFill>
                <a:latin typeface="Century Gothic"/>
                <a:ea typeface="Century Gothic"/>
                <a:cs typeface="Century Gothic"/>
                <a:sym typeface="Century Gothic"/>
              </a:rPr>
              <a:t>More information about browsing for content using each of the fields is available from the </a:t>
            </a:r>
            <a:r>
              <a:rPr b="0" i="0" lang="en-US" sz="1200" u="sng" strike="noStrike">
                <a:solidFill>
                  <a:srgbClr val="1155CC"/>
                </a:solidFill>
                <a:latin typeface="Century Gothic"/>
                <a:ea typeface="Century Gothic"/>
                <a:cs typeface="Century Gothic"/>
                <a:sym typeface="Century Gothic"/>
                <a:hlinkClick r:id="rId2"/>
              </a:rPr>
              <a:t>PATENTSCOPE User’s  Guide</a:t>
            </a:r>
            <a:r>
              <a:rPr b="0" i="0" lang="en-US" sz="1200" u="none" strike="noStrike">
                <a:solidFill>
                  <a:srgbClr val="000000"/>
                </a:solidFill>
                <a:latin typeface="Century Gothic"/>
                <a:ea typeface="Century Gothic"/>
                <a:cs typeface="Century Gothic"/>
                <a:sym typeface="Century Gothic"/>
              </a:rPr>
              <a:t>. </a:t>
            </a:r>
            <a:endParaRPr b="0"/>
          </a:p>
          <a:p>
            <a:pPr indent="-228600" lvl="0" marL="457200" marR="0" rtl="0" algn="l">
              <a:lnSpc>
                <a:spcPct val="100000"/>
              </a:lnSpc>
              <a:spcBef>
                <a:spcPts val="600"/>
              </a:spcBef>
              <a:spcAft>
                <a:spcPts val="0"/>
              </a:spcAft>
              <a:buClr>
                <a:srgbClr val="000000"/>
              </a:buClr>
              <a:buSzPts val="1400"/>
              <a:buFont typeface="Arial"/>
              <a:buNone/>
            </a:pPr>
            <a:br>
              <a:rPr lang="en-US"/>
            </a:br>
            <a:endParaRPr/>
          </a:p>
        </p:txBody>
      </p:sp>
      <p:sp>
        <p:nvSpPr>
          <p:cNvPr id="311" name="Google Shape;31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19" name="Google Shape;319;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01600" lvl="0" marL="171450" rtl="0" algn="l">
              <a:lnSpc>
                <a:spcPct val="100000"/>
              </a:lnSpc>
              <a:spcBef>
                <a:spcPts val="0"/>
              </a:spcBef>
              <a:spcAft>
                <a:spcPts val="0"/>
              </a:spcAft>
              <a:buSzPts val="1100"/>
              <a:buFont typeface="Arial"/>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The PATENTSCOPE search system is constantly improving to provide new features and new content to its users. To keep up to date on the latest development</a:t>
            </a:r>
            <a:r>
              <a:rPr b="0" i="0" lang="en-US" sz="1200" u="none" cap="none" strike="sngStrike">
                <a:solidFill>
                  <a:schemeClr val="dk1"/>
                </a:solidFill>
                <a:latin typeface="Calibri"/>
                <a:ea typeface="Calibri"/>
                <a:cs typeface="Calibri"/>
                <a:sym typeface="Calibri"/>
              </a:rPr>
              <a:t>s</a:t>
            </a:r>
            <a:r>
              <a:rPr b="0" i="0" lang="en-US" sz="1200" u="none" cap="none" strike="noStrike">
                <a:solidFill>
                  <a:schemeClr val="dk1"/>
                </a:solidFill>
                <a:latin typeface="Calibri"/>
                <a:ea typeface="Calibri"/>
                <a:cs typeface="Calibri"/>
                <a:sym typeface="Calibri"/>
              </a:rPr>
              <a:t> for the PATENTSCOPE search system, take a look at </a:t>
            </a:r>
            <a:r>
              <a:rPr b="0" i="0" lang="en-US" sz="1200" u="sng" cap="none" strike="noStrike">
                <a:solidFill>
                  <a:schemeClr val="dk1"/>
                </a:solidFill>
                <a:latin typeface="Calibri"/>
                <a:ea typeface="Calibri"/>
                <a:cs typeface="Calibri"/>
                <a:sym typeface="Calibri"/>
                <a:hlinkClick r:id="rId2"/>
              </a:rPr>
              <a:t>Patentscope News</a:t>
            </a:r>
            <a:endParaRPr b="0" i="0" sz="1200" u="sng" cap="none" strike="noStrike">
              <a:solidFill>
                <a:schemeClr val="dk1"/>
              </a:solidFill>
              <a:latin typeface="Calibri"/>
              <a:ea typeface="Calibri"/>
              <a:cs typeface="Calibri"/>
              <a:sym typeface="Calibri"/>
            </a:endParaRPr>
          </a:p>
          <a:p>
            <a:pPr indent="-82550" lvl="0" marL="171450" rtl="0" algn="l">
              <a:lnSpc>
                <a:spcPct val="100000"/>
              </a:lnSpc>
              <a:spcBef>
                <a:spcPts val="0"/>
              </a:spcBef>
              <a:spcAft>
                <a:spcPts val="0"/>
              </a:spcAft>
              <a:buSzPts val="1400"/>
              <a:buFont typeface="Arial"/>
              <a:buNone/>
            </a:pPr>
            <a:r>
              <a:t/>
            </a:r>
            <a:endParaRPr/>
          </a:p>
        </p:txBody>
      </p:sp>
      <p:sp>
        <p:nvSpPr>
          <p:cNvPr id="102" name="Google Shape;10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16" name="Google Shape;116;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23" name="Google Shape;1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To access the various search fields, click the arrow next to the Front Page Box</a:t>
            </a:r>
            <a:endParaRPr/>
          </a:p>
        </p:txBody>
      </p:sp>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png"/><Relationship Id="rId4" Type="http://schemas.openxmlformats.org/officeDocument/2006/relationships/image" Target="../media/image20.png"/><Relationship Id="rId5" Type="http://schemas.openxmlformats.org/officeDocument/2006/relationships/image" Target="../media/image2.png"/><Relationship Id="rId6" Type="http://schemas.openxmlformats.org/officeDocument/2006/relationships/image" Target="../media/image9.jpg"/><Relationship Id="rId7"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patentscope.wipo.int/search/help/en/users_guide.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hyperlink" Target="mailto:r4l@research4life.org" TargetMode="External"/><Relationship Id="rId5" Type="http://schemas.openxmlformats.org/officeDocument/2006/relationships/image" Target="../media/image2.png"/><Relationship Id="rId6" Type="http://schemas.openxmlformats.org/officeDocument/2006/relationships/image" Target="../media/image9.jpg"/><Relationship Id="rId7" Type="http://schemas.openxmlformats.org/officeDocument/2006/relationships/image" Target="../media/image3.jpg"/><Relationship Id="rId8" Type="http://schemas.openxmlformats.org/officeDocument/2006/relationships/hyperlink" Target="http://www.research4lif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wipo.int/patentscope/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0297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3600"/>
              <a:buNone/>
            </a:pPr>
            <a:r>
              <a:rPr lang="en-US" sz="4000">
                <a:solidFill>
                  <a:srgbClr val="004890"/>
                </a:solidFill>
                <a:latin typeface="Open Sans"/>
                <a:ea typeface="Open Sans"/>
                <a:cs typeface="Open Sans"/>
                <a:sym typeface="Open Sans"/>
              </a:rPr>
              <a:t>Development and Innovation</a:t>
            </a:r>
            <a:endParaRPr sz="40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63">
                <a:solidFill>
                  <a:srgbClr val="004890"/>
                </a:solidFill>
                <a:latin typeface="Open Sans"/>
                <a:ea typeface="Open Sans"/>
                <a:cs typeface="Open Sans"/>
                <a:sym typeface="Open Sans"/>
              </a:rPr>
              <a:t>ADDITIONAL DISCIPLINE-SPECIFIC RESOURCES</a:t>
            </a:r>
            <a:endParaRPr b="1" sz="3888">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programmes:</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4" name="Shape 144"/>
        <p:cNvGrpSpPr/>
        <p:nvPr/>
      </p:nvGrpSpPr>
      <p:grpSpPr>
        <a:xfrm>
          <a:off x="0" y="0"/>
          <a:ext cx="0" cy="0"/>
          <a:chOff x="0" y="0"/>
          <a:chExt cx="0" cy="0"/>
        </a:xfrm>
      </p:grpSpPr>
      <p:sp>
        <p:nvSpPr>
          <p:cNvPr id="145" name="Google Shape;145;p7"/>
          <p:cNvSpPr txBox="1"/>
          <p:nvPr>
            <p:ph type="title"/>
          </p:nvPr>
        </p:nvSpPr>
        <p:spPr>
          <a:xfrm>
            <a:off x="0" y="378812"/>
            <a:ext cx="78377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Using the PATENTSCOPE Simple search</a:t>
            </a:r>
            <a:endParaRPr>
              <a:solidFill>
                <a:srgbClr val="586F7C"/>
              </a:solidFill>
              <a:latin typeface="Open Sans"/>
              <a:ea typeface="Open Sans"/>
              <a:cs typeface="Open Sans"/>
              <a:sym typeface="Open Sans"/>
            </a:endParaRPr>
          </a:p>
        </p:txBody>
      </p:sp>
      <p:sp>
        <p:nvSpPr>
          <p:cNvPr id="146" name="Google Shape;146;p7"/>
          <p:cNvSpPr txBox="1"/>
          <p:nvPr>
            <p:ph idx="1" type="body"/>
          </p:nvPr>
        </p:nvSpPr>
        <p:spPr>
          <a:xfrm>
            <a:off x="1" y="1810196"/>
            <a:ext cx="11182661" cy="4655918"/>
          </a:xfrm>
          <a:prstGeom prst="rect">
            <a:avLst/>
          </a:prstGeom>
          <a:noFill/>
          <a:ln>
            <a:noFill/>
          </a:ln>
        </p:spPr>
        <p:txBody>
          <a:bodyPr anchorCtr="0" anchor="t" bIns="45700" lIns="91425" spcFirstLastPara="1" rIns="91425" wrap="square" tIns="45700">
            <a:noAutofit/>
          </a:bodyPr>
          <a:lstStyle/>
          <a:p>
            <a:pPr indent="-381000" lvl="0" marL="457200" rtl="0" algn="just">
              <a:lnSpc>
                <a:spcPct val="150000"/>
              </a:lnSpc>
              <a:spcBef>
                <a:spcPts val="1000"/>
              </a:spcBef>
              <a:spcAft>
                <a:spcPts val="0"/>
              </a:spcAft>
              <a:buClr>
                <a:schemeClr val="dk1"/>
              </a:buClr>
              <a:buSzPts val="2400"/>
              <a:buChar char="●"/>
            </a:pPr>
            <a:r>
              <a:rPr b="1" lang="en-US">
                <a:solidFill>
                  <a:schemeClr val="dk1"/>
                </a:solidFill>
                <a:latin typeface="Open Sans"/>
                <a:ea typeface="Open Sans"/>
                <a:cs typeface="Open Sans"/>
                <a:sym typeface="Open Sans"/>
              </a:rPr>
              <a:t>Select one</a:t>
            </a:r>
            <a:r>
              <a:rPr lang="en-US">
                <a:solidFill>
                  <a:schemeClr val="dk1"/>
                </a:solidFill>
                <a:latin typeface="Open Sans"/>
                <a:ea typeface="Open Sans"/>
                <a:cs typeface="Open Sans"/>
                <a:sym typeface="Open Sans"/>
              </a:rPr>
              <a:t> of the 8 available search fields from the drop-down menu.</a:t>
            </a:r>
            <a:endParaRPr>
              <a:solidFill>
                <a:schemeClr val="dk1"/>
              </a:solidFill>
              <a:latin typeface="Open Sans"/>
              <a:ea typeface="Open Sans"/>
              <a:cs typeface="Open Sans"/>
              <a:sym typeface="Open Sans"/>
            </a:endParaRPr>
          </a:p>
          <a:p>
            <a:pPr indent="-381000" lvl="0" marL="457200" rtl="0" algn="just">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Select a related </a:t>
            </a:r>
            <a:r>
              <a:rPr b="1" lang="en-US">
                <a:solidFill>
                  <a:schemeClr val="dk1"/>
                </a:solidFill>
                <a:latin typeface="Open Sans"/>
                <a:ea typeface="Open Sans"/>
                <a:cs typeface="Open Sans"/>
                <a:sym typeface="Open Sans"/>
              </a:rPr>
              <a:t>language </a:t>
            </a:r>
            <a:r>
              <a:rPr lang="en-US">
                <a:solidFill>
                  <a:schemeClr val="dk1"/>
                </a:solidFill>
                <a:latin typeface="Open Sans"/>
                <a:ea typeface="Open Sans"/>
                <a:cs typeface="Open Sans"/>
                <a:sym typeface="Open Sans"/>
              </a:rPr>
              <a:t>when selecting the </a:t>
            </a:r>
            <a:r>
              <a:rPr b="1" lang="en-US">
                <a:solidFill>
                  <a:schemeClr val="dk1"/>
                </a:solidFill>
                <a:latin typeface="Open Sans"/>
                <a:ea typeface="Open Sans"/>
                <a:cs typeface="Open Sans"/>
                <a:sym typeface="Open Sans"/>
              </a:rPr>
              <a:t>full text </a:t>
            </a:r>
            <a:r>
              <a:rPr lang="en-US">
                <a:solidFill>
                  <a:schemeClr val="dk1"/>
                </a:solidFill>
                <a:latin typeface="Open Sans"/>
                <a:ea typeface="Open Sans"/>
                <a:cs typeface="Open Sans"/>
                <a:sym typeface="Open Sans"/>
              </a:rPr>
              <a:t>field.</a:t>
            </a:r>
            <a:endParaRPr>
              <a:solidFill>
                <a:schemeClr val="dk1"/>
              </a:solidFill>
              <a:latin typeface="Open Sans"/>
              <a:ea typeface="Open Sans"/>
              <a:cs typeface="Open Sans"/>
              <a:sym typeface="Open Sans"/>
            </a:endParaRPr>
          </a:p>
          <a:p>
            <a:pPr indent="-381000" lvl="0" marL="457200" rtl="0" algn="just">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Enter each term into the selected field.</a:t>
            </a:r>
            <a:endParaRPr>
              <a:solidFill>
                <a:schemeClr val="dk1"/>
              </a:solidFill>
              <a:latin typeface="Open Sans"/>
              <a:ea typeface="Open Sans"/>
              <a:cs typeface="Open Sans"/>
              <a:sym typeface="Open Sans"/>
            </a:endParaRPr>
          </a:p>
          <a:p>
            <a:pPr indent="-381000" lvl="0" marL="457200" rtl="0" algn="just">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Select the collection/s of interest in the </a:t>
            </a:r>
            <a:r>
              <a:rPr b="1" lang="en-US">
                <a:solidFill>
                  <a:schemeClr val="dk1"/>
                </a:solidFill>
                <a:latin typeface="Open Sans"/>
                <a:ea typeface="Open Sans"/>
                <a:cs typeface="Open Sans"/>
                <a:sym typeface="Open Sans"/>
              </a:rPr>
              <a:t>Options menu </a:t>
            </a:r>
            <a:r>
              <a:rPr lang="en-US">
                <a:solidFill>
                  <a:schemeClr val="dk1"/>
                </a:solidFill>
                <a:latin typeface="Open Sans"/>
                <a:ea typeface="Open Sans"/>
                <a:cs typeface="Open Sans"/>
                <a:sym typeface="Open Sans"/>
              </a:rPr>
              <a:t>(Office tab). </a:t>
            </a:r>
            <a:endParaRPr>
              <a:solidFill>
                <a:schemeClr val="dk1"/>
              </a:solidFill>
              <a:latin typeface="Open Sans"/>
              <a:ea typeface="Open Sans"/>
              <a:cs typeface="Open Sans"/>
              <a:sym typeface="Open Sans"/>
            </a:endParaRPr>
          </a:p>
          <a:p>
            <a:pPr indent="-381000" lvl="0" marL="457200" rtl="0" algn="just">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Click the </a:t>
            </a:r>
            <a:r>
              <a:rPr b="1" lang="en-US">
                <a:solidFill>
                  <a:schemeClr val="dk1"/>
                </a:solidFill>
                <a:latin typeface="Open Sans"/>
                <a:ea typeface="Open Sans"/>
                <a:cs typeface="Open Sans"/>
                <a:sym typeface="Open Sans"/>
              </a:rPr>
              <a:t>Search</a:t>
            </a:r>
            <a:r>
              <a:rPr lang="en-US">
                <a:solidFill>
                  <a:schemeClr val="dk1"/>
                </a:solidFill>
                <a:latin typeface="Open Sans"/>
                <a:ea typeface="Open Sans"/>
                <a:cs typeface="Open Sans"/>
                <a:sym typeface="Open Sans"/>
              </a:rPr>
              <a:t> button.</a:t>
            </a:r>
            <a:endParaRPr>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0" name="Shape 150"/>
        <p:cNvGrpSpPr/>
        <p:nvPr/>
      </p:nvGrpSpPr>
      <p:grpSpPr>
        <a:xfrm>
          <a:off x="0" y="0"/>
          <a:ext cx="0" cy="0"/>
          <a:chOff x="0" y="0"/>
          <a:chExt cx="0" cy="0"/>
        </a:xfrm>
      </p:grpSpPr>
      <p:sp>
        <p:nvSpPr>
          <p:cNvPr id="151" name="Google Shape;151;p11"/>
          <p:cNvSpPr txBox="1"/>
          <p:nvPr>
            <p:ph type="title"/>
          </p:nvPr>
        </p:nvSpPr>
        <p:spPr>
          <a:xfrm>
            <a:off x="0" y="378812"/>
            <a:ext cx="78377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PATENTSCOPE Advanced search</a:t>
            </a:r>
            <a:endParaRPr>
              <a:solidFill>
                <a:srgbClr val="586F7C"/>
              </a:solidFill>
              <a:latin typeface="Open Sans"/>
              <a:ea typeface="Open Sans"/>
              <a:cs typeface="Open Sans"/>
              <a:sym typeface="Open Sans"/>
            </a:endParaRPr>
          </a:p>
        </p:txBody>
      </p:sp>
      <p:sp>
        <p:nvSpPr>
          <p:cNvPr id="152" name="Google Shape;152;p11"/>
          <p:cNvSpPr txBox="1"/>
          <p:nvPr>
            <p:ph idx="1" type="body"/>
          </p:nvPr>
        </p:nvSpPr>
        <p:spPr>
          <a:xfrm>
            <a:off x="179616" y="1730829"/>
            <a:ext cx="3777787" cy="4327071"/>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This feature creates complex search queries using unlimited number of terms.</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To access the Advanced Search, click </a:t>
            </a:r>
            <a:r>
              <a:rPr b="1" lang="en-US" sz="2000">
                <a:solidFill>
                  <a:schemeClr val="dk1"/>
                </a:solidFill>
                <a:latin typeface="Open Sans"/>
                <a:ea typeface="Open Sans"/>
                <a:cs typeface="Open Sans"/>
                <a:sym typeface="Open Sans"/>
              </a:rPr>
              <a:t>Advanced Search </a:t>
            </a:r>
            <a:r>
              <a:rPr lang="en-US" sz="2000">
                <a:solidFill>
                  <a:schemeClr val="dk1"/>
                </a:solidFill>
                <a:latin typeface="Open Sans"/>
                <a:ea typeface="Open Sans"/>
                <a:cs typeface="Open Sans"/>
                <a:sym typeface="Open Sans"/>
              </a:rPr>
              <a:t>from the </a:t>
            </a:r>
            <a:r>
              <a:rPr b="1" lang="en-US" sz="2000">
                <a:solidFill>
                  <a:schemeClr val="dk1"/>
                </a:solidFill>
                <a:latin typeface="Open Sans"/>
                <a:ea typeface="Open Sans"/>
                <a:cs typeface="Open Sans"/>
                <a:sym typeface="Open Sans"/>
              </a:rPr>
              <a:t>Search menu.</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The </a:t>
            </a:r>
            <a:r>
              <a:rPr b="1" lang="en-US" sz="2000">
                <a:solidFill>
                  <a:schemeClr val="dk1"/>
                </a:solidFill>
                <a:latin typeface="Open Sans"/>
                <a:ea typeface="Open Sans"/>
                <a:cs typeface="Open Sans"/>
                <a:sym typeface="Open Sans"/>
              </a:rPr>
              <a:t>Advanced Search interface </a:t>
            </a:r>
            <a:r>
              <a:rPr lang="en-US" sz="2000">
                <a:solidFill>
                  <a:schemeClr val="dk1"/>
                </a:solidFill>
                <a:latin typeface="Open Sans"/>
                <a:ea typeface="Open Sans"/>
                <a:cs typeface="Open Sans"/>
                <a:sym typeface="Open Sans"/>
              </a:rPr>
              <a:t>uses </a:t>
            </a:r>
            <a:r>
              <a:rPr b="1" lang="en-US" sz="2000">
                <a:solidFill>
                  <a:schemeClr val="dk1"/>
                </a:solidFill>
                <a:latin typeface="Open Sans"/>
                <a:ea typeface="Open Sans"/>
                <a:cs typeface="Open Sans"/>
                <a:sym typeface="Open Sans"/>
              </a:rPr>
              <a:t>field codes </a:t>
            </a:r>
            <a:r>
              <a:rPr lang="en-US" sz="2000">
                <a:solidFill>
                  <a:schemeClr val="dk1"/>
                </a:solidFill>
                <a:latin typeface="Open Sans"/>
                <a:ea typeface="Open Sans"/>
                <a:cs typeface="Open Sans"/>
                <a:sym typeface="Open Sans"/>
              </a:rPr>
              <a:t>to define the fields in which search terms must be found.</a:t>
            </a:r>
            <a:endParaRPr sz="2000">
              <a:solidFill>
                <a:schemeClr val="dk1"/>
              </a:solidFill>
              <a:latin typeface="Open Sans"/>
              <a:ea typeface="Open Sans"/>
              <a:cs typeface="Open Sans"/>
              <a:sym typeface="Open Sans"/>
            </a:endParaRPr>
          </a:p>
          <a:p>
            <a:pPr indent="-228600" lvl="0" marL="457200" rtl="0" algn="l">
              <a:lnSpc>
                <a:spcPct val="100000"/>
              </a:lnSpc>
              <a:spcBef>
                <a:spcPts val="1000"/>
              </a:spcBef>
              <a:spcAft>
                <a:spcPts val="0"/>
              </a:spcAft>
              <a:buClr>
                <a:schemeClr val="dk1"/>
              </a:buClr>
              <a:buSzPts val="2400"/>
              <a:buNone/>
            </a:pPr>
            <a:r>
              <a:t/>
            </a:r>
            <a:endParaRPr sz="2000">
              <a:solidFill>
                <a:schemeClr val="dk1"/>
              </a:solidFill>
              <a:latin typeface="Open Sans"/>
              <a:ea typeface="Open Sans"/>
              <a:cs typeface="Open Sans"/>
              <a:sym typeface="Open Sans"/>
            </a:endParaRPr>
          </a:p>
          <a:p>
            <a:pPr indent="-228600" lvl="0" marL="457200" rtl="0" algn="l">
              <a:lnSpc>
                <a:spcPct val="100000"/>
              </a:lnSpc>
              <a:spcBef>
                <a:spcPts val="1000"/>
              </a:spcBef>
              <a:spcAft>
                <a:spcPts val="0"/>
              </a:spcAft>
              <a:buClr>
                <a:schemeClr val="dk1"/>
              </a:buClr>
              <a:buSzPts val="2400"/>
              <a:buNone/>
            </a:pPr>
            <a:r>
              <a:t/>
            </a:r>
            <a:endParaRPr sz="2000">
              <a:solidFill>
                <a:schemeClr val="dk1"/>
              </a:solidFill>
              <a:latin typeface="Open Sans"/>
              <a:ea typeface="Open Sans"/>
              <a:cs typeface="Open Sans"/>
              <a:sym typeface="Open Sans"/>
            </a:endParaRPr>
          </a:p>
        </p:txBody>
      </p:sp>
      <p:pic>
        <p:nvPicPr>
          <p:cNvPr id="153" name="Google Shape;153;p11"/>
          <p:cNvPicPr preferRelativeResize="0"/>
          <p:nvPr/>
        </p:nvPicPr>
        <p:blipFill rotWithShape="1">
          <a:blip r:embed="rId3">
            <a:alphaModFix/>
          </a:blip>
          <a:srcRect b="0" l="0" r="0" t="0"/>
          <a:stretch/>
        </p:blipFill>
        <p:spPr>
          <a:xfrm>
            <a:off x="4117585" y="1730829"/>
            <a:ext cx="8074415" cy="3327818"/>
          </a:xfrm>
          <a:prstGeom prst="rect">
            <a:avLst/>
          </a:prstGeom>
          <a:noFill/>
          <a:ln>
            <a:noFill/>
          </a:ln>
        </p:spPr>
      </p:pic>
      <p:sp>
        <p:nvSpPr>
          <p:cNvPr id="154" name="Google Shape;154;p11"/>
          <p:cNvSpPr/>
          <p:nvPr/>
        </p:nvSpPr>
        <p:spPr>
          <a:xfrm>
            <a:off x="9653667" y="2323476"/>
            <a:ext cx="1304144" cy="284813"/>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8" name="Shape 158"/>
        <p:cNvGrpSpPr/>
        <p:nvPr/>
      </p:nvGrpSpPr>
      <p:grpSpPr>
        <a:xfrm>
          <a:off x="0" y="0"/>
          <a:ext cx="0" cy="0"/>
          <a:chOff x="0" y="0"/>
          <a:chExt cx="0" cy="0"/>
        </a:xfrm>
      </p:grpSpPr>
      <p:sp>
        <p:nvSpPr>
          <p:cNvPr id="159" name="Google Shape;159;p12"/>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How to use the Advanced Search interface</a:t>
            </a:r>
            <a:endParaRPr>
              <a:solidFill>
                <a:srgbClr val="586F7C"/>
              </a:solidFill>
              <a:latin typeface="Open Sans"/>
              <a:ea typeface="Open Sans"/>
              <a:cs typeface="Open Sans"/>
              <a:sym typeface="Open Sans"/>
            </a:endParaRPr>
          </a:p>
        </p:txBody>
      </p:sp>
      <p:sp>
        <p:nvSpPr>
          <p:cNvPr id="160" name="Google Shape;160;p12"/>
          <p:cNvSpPr txBox="1"/>
          <p:nvPr>
            <p:ph idx="1" type="body"/>
          </p:nvPr>
        </p:nvSpPr>
        <p:spPr>
          <a:xfrm>
            <a:off x="0" y="1816275"/>
            <a:ext cx="11422505" cy="4715154"/>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Enter </a:t>
            </a:r>
            <a:r>
              <a:rPr b="1" lang="en-US">
                <a:solidFill>
                  <a:schemeClr val="dk1"/>
                </a:solidFill>
                <a:latin typeface="Open Sans"/>
                <a:ea typeface="Open Sans"/>
                <a:cs typeface="Open Sans"/>
                <a:sym typeface="Open Sans"/>
              </a:rPr>
              <a:t>keywords/Boolean expression/field codes </a:t>
            </a:r>
            <a:r>
              <a:rPr lang="en-US">
                <a:solidFill>
                  <a:schemeClr val="dk1"/>
                </a:solidFill>
                <a:latin typeface="Open Sans"/>
                <a:ea typeface="Open Sans"/>
                <a:cs typeface="Open Sans"/>
                <a:sym typeface="Open Sans"/>
              </a:rPr>
              <a:t>etc.; go to the </a:t>
            </a:r>
            <a:r>
              <a:rPr b="1" lang="en-US">
                <a:solidFill>
                  <a:schemeClr val="dk1"/>
                </a:solidFill>
                <a:latin typeface="Open Sans"/>
                <a:ea typeface="Open Sans"/>
                <a:cs typeface="Open Sans"/>
                <a:sym typeface="Open Sans"/>
              </a:rPr>
              <a:t>Help menu </a:t>
            </a:r>
            <a:r>
              <a:rPr lang="en-US">
                <a:solidFill>
                  <a:schemeClr val="dk1"/>
                </a:solidFill>
                <a:latin typeface="Open Sans"/>
                <a:ea typeface="Open Sans"/>
                <a:cs typeface="Open Sans"/>
                <a:sym typeface="Open Sans"/>
              </a:rPr>
              <a:t>on the search interface (select </a:t>
            </a:r>
            <a:r>
              <a:rPr b="1" lang="en-US">
                <a:solidFill>
                  <a:schemeClr val="dk1"/>
                </a:solidFill>
                <a:latin typeface="Open Sans"/>
                <a:ea typeface="Open Sans"/>
                <a:cs typeface="Open Sans"/>
                <a:sym typeface="Open Sans"/>
              </a:rPr>
              <a:t>How to search </a:t>
            </a:r>
            <a:r>
              <a:rPr lang="en-US">
                <a:solidFill>
                  <a:schemeClr val="dk1"/>
                </a:solidFill>
                <a:latin typeface="Open Sans"/>
                <a:ea typeface="Open Sans"/>
                <a:cs typeface="Open Sans"/>
                <a:sym typeface="Open Sans"/>
              </a:rPr>
              <a:t>and then </a:t>
            </a:r>
            <a:r>
              <a:rPr b="1" lang="en-US">
                <a:solidFill>
                  <a:schemeClr val="dk1"/>
                </a:solidFill>
                <a:latin typeface="Open Sans"/>
                <a:ea typeface="Open Sans"/>
                <a:cs typeface="Open Sans"/>
                <a:sym typeface="Open Sans"/>
              </a:rPr>
              <a:t>Query syntax</a:t>
            </a:r>
            <a:r>
              <a:rPr lang="en-US">
                <a:solidFill>
                  <a:schemeClr val="dk1"/>
                </a:solidFill>
                <a:latin typeface="Open Sans"/>
                <a:ea typeface="Open Sans"/>
                <a:cs typeface="Open Sans"/>
                <a:sym typeface="Open Sans"/>
              </a:rPr>
              <a:t>) for a complete list of </a:t>
            </a:r>
            <a:r>
              <a:rPr b="1" lang="en-US">
                <a:solidFill>
                  <a:schemeClr val="dk1"/>
                </a:solidFill>
                <a:latin typeface="Open Sans"/>
                <a:ea typeface="Open Sans"/>
                <a:cs typeface="Open Sans"/>
                <a:sym typeface="Open Sans"/>
              </a:rPr>
              <a:t>Boolean expressions </a:t>
            </a:r>
            <a:r>
              <a:rPr lang="en-US">
                <a:solidFill>
                  <a:schemeClr val="dk1"/>
                </a:solidFill>
                <a:latin typeface="Open Sans"/>
                <a:ea typeface="Open Sans"/>
                <a:cs typeface="Open Sans"/>
                <a:sym typeface="Open Sans"/>
              </a:rPr>
              <a:t>and </a:t>
            </a:r>
            <a:r>
              <a:rPr b="1" lang="en-US">
                <a:solidFill>
                  <a:schemeClr val="dk1"/>
                </a:solidFill>
                <a:latin typeface="Open Sans"/>
                <a:ea typeface="Open Sans"/>
                <a:cs typeface="Open Sans"/>
                <a:sym typeface="Open Sans"/>
              </a:rPr>
              <a:t>Fields Definition</a:t>
            </a:r>
            <a:r>
              <a:rPr lang="en-US">
                <a:solidFill>
                  <a:schemeClr val="dk1"/>
                </a:solidFill>
                <a:latin typeface="Open Sans"/>
                <a:ea typeface="Open Sans"/>
                <a:cs typeface="Open Sans"/>
                <a:sym typeface="Open Sans"/>
              </a:rPr>
              <a:t>.</a:t>
            </a:r>
            <a:endParaRPr/>
          </a:p>
          <a:p>
            <a:pPr indent="-381000" lvl="0" marL="457200" rtl="0" algn="l">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Select the </a:t>
            </a:r>
            <a:r>
              <a:rPr b="1" lang="en-US">
                <a:solidFill>
                  <a:schemeClr val="dk1"/>
                </a:solidFill>
                <a:latin typeface="Open Sans"/>
                <a:ea typeface="Open Sans"/>
                <a:cs typeface="Open Sans"/>
                <a:sym typeface="Open Sans"/>
              </a:rPr>
              <a:t>language</a:t>
            </a:r>
            <a:r>
              <a:rPr lang="en-US">
                <a:solidFill>
                  <a:schemeClr val="dk1"/>
                </a:solidFill>
                <a:latin typeface="Open Sans"/>
                <a:ea typeface="Open Sans"/>
                <a:cs typeface="Open Sans"/>
                <a:sym typeface="Open Sans"/>
              </a:rPr>
              <a:t> in which the search to be performed; 11 languages are available. </a:t>
            </a:r>
            <a:endParaRPr/>
          </a:p>
          <a:p>
            <a:pPr indent="-381000" lvl="0" marL="457200" rtl="0" algn="l">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Select the collection/s of interest.</a:t>
            </a:r>
            <a:endParaRPr/>
          </a:p>
          <a:p>
            <a:pPr indent="0" lvl="0" marL="76200" rtl="0" algn="l">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228600" lvl="0" marL="457200" rtl="0" algn="l">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4" name="Shape 164"/>
        <p:cNvGrpSpPr/>
        <p:nvPr/>
      </p:nvGrpSpPr>
      <p:grpSpPr>
        <a:xfrm>
          <a:off x="0" y="0"/>
          <a:ext cx="0" cy="0"/>
          <a:chOff x="0" y="0"/>
          <a:chExt cx="0" cy="0"/>
        </a:xfrm>
      </p:grpSpPr>
      <p:sp>
        <p:nvSpPr>
          <p:cNvPr id="165" name="Google Shape;165;p17"/>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Examples of using PATENTSCOPE  Advanced Search </a:t>
            </a:r>
            <a:br>
              <a:rPr lang="en-US" sz="3300">
                <a:solidFill>
                  <a:srgbClr val="586F7C"/>
                </a:solidFill>
                <a:latin typeface="Open Sans"/>
                <a:ea typeface="Open Sans"/>
                <a:cs typeface="Open Sans"/>
                <a:sym typeface="Open Sans"/>
              </a:rPr>
            </a:br>
            <a:endParaRPr sz="3300">
              <a:solidFill>
                <a:srgbClr val="586F7C"/>
              </a:solidFill>
              <a:latin typeface="Open Sans"/>
              <a:ea typeface="Open Sans"/>
              <a:cs typeface="Open Sans"/>
              <a:sym typeface="Open Sans"/>
            </a:endParaRPr>
          </a:p>
        </p:txBody>
      </p:sp>
      <p:sp>
        <p:nvSpPr>
          <p:cNvPr id="166" name="Google Shape;166;p17"/>
          <p:cNvSpPr txBox="1"/>
          <p:nvPr>
            <p:ph idx="1" type="body"/>
          </p:nvPr>
        </p:nvSpPr>
        <p:spPr>
          <a:xfrm>
            <a:off x="0" y="1701974"/>
            <a:ext cx="12185968" cy="4584525"/>
          </a:xfrm>
          <a:prstGeom prst="rect">
            <a:avLst/>
          </a:prstGeom>
          <a:noFill/>
          <a:ln>
            <a:noFill/>
          </a:ln>
        </p:spPr>
        <p:txBody>
          <a:bodyPr anchorCtr="0" anchor="t" bIns="45700" lIns="91425" spcFirstLastPara="1" rIns="91425" wrap="square" tIns="45700">
            <a:noAutofit/>
          </a:bodyPr>
          <a:lstStyle/>
          <a:p>
            <a:pPr indent="-457200" lvl="0" marL="533400" rtl="0" algn="l">
              <a:lnSpc>
                <a:spcPct val="10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Searching for inventions made by </a:t>
            </a:r>
            <a:r>
              <a:rPr b="1" lang="en-US" sz="2000">
                <a:solidFill>
                  <a:schemeClr val="dk1"/>
                </a:solidFill>
                <a:latin typeface="Open Sans"/>
                <a:ea typeface="Open Sans"/>
                <a:cs typeface="Open Sans"/>
                <a:sym typeface="Open Sans"/>
              </a:rPr>
              <a:t>Steve Jobs </a:t>
            </a:r>
            <a:r>
              <a:rPr lang="en-US" sz="2000">
                <a:solidFill>
                  <a:schemeClr val="dk1"/>
                </a:solidFill>
                <a:latin typeface="Open Sans"/>
                <a:ea typeface="Open Sans"/>
                <a:cs typeface="Open Sans"/>
                <a:sym typeface="Open Sans"/>
              </a:rPr>
              <a:t>published during the period from </a:t>
            </a:r>
            <a:r>
              <a:rPr b="1" lang="en-US" sz="2000">
                <a:solidFill>
                  <a:schemeClr val="dk1"/>
                </a:solidFill>
                <a:latin typeface="Open Sans"/>
                <a:ea typeface="Open Sans"/>
                <a:cs typeface="Open Sans"/>
                <a:sym typeface="Open Sans"/>
              </a:rPr>
              <a:t>2007 to 2009 </a:t>
            </a:r>
            <a:r>
              <a:rPr lang="en-US" sz="2000">
                <a:solidFill>
                  <a:schemeClr val="dk1"/>
                </a:solidFill>
                <a:latin typeface="Open Sans"/>
                <a:ea typeface="Open Sans"/>
                <a:cs typeface="Open Sans"/>
                <a:sym typeface="Open Sans"/>
              </a:rPr>
              <a:t>comprising the keyword “</a:t>
            </a:r>
            <a:r>
              <a:rPr b="1" lang="en-US" sz="2000">
                <a:solidFill>
                  <a:schemeClr val="dk1"/>
                </a:solidFill>
                <a:latin typeface="Open Sans"/>
                <a:ea typeface="Open Sans"/>
                <a:cs typeface="Open Sans"/>
                <a:sym typeface="Open Sans"/>
              </a:rPr>
              <a:t>touch</a:t>
            </a:r>
            <a:r>
              <a:rPr lang="en-US" sz="2000">
                <a:solidFill>
                  <a:schemeClr val="dk1"/>
                </a:solidFill>
                <a:latin typeface="Open Sans"/>
                <a:ea typeface="Open Sans"/>
                <a:cs typeface="Open Sans"/>
                <a:sym typeface="Open Sans"/>
              </a:rPr>
              <a:t>” in the description: </a:t>
            </a:r>
            <a:endParaRPr sz="2000">
              <a:solidFill>
                <a:schemeClr val="dk1"/>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This search query uses </a:t>
            </a:r>
            <a:r>
              <a:rPr b="1" lang="en-US" sz="2000">
                <a:solidFill>
                  <a:schemeClr val="dk1"/>
                </a:solidFill>
                <a:latin typeface="Open Sans"/>
                <a:ea typeface="Open Sans"/>
                <a:cs typeface="Open Sans"/>
                <a:sym typeface="Open Sans"/>
              </a:rPr>
              <a:t>field codes</a:t>
            </a:r>
            <a:r>
              <a:rPr lang="en-US" sz="2000">
                <a:solidFill>
                  <a:schemeClr val="dk1"/>
                </a:solidFill>
                <a:latin typeface="Open Sans"/>
                <a:ea typeface="Open Sans"/>
                <a:cs typeface="Open Sans"/>
                <a:sym typeface="Open Sans"/>
              </a:rPr>
              <a:t>, a </a:t>
            </a:r>
            <a:r>
              <a:rPr b="1" lang="en-US" sz="2000">
                <a:solidFill>
                  <a:schemeClr val="dk1"/>
                </a:solidFill>
                <a:latin typeface="Open Sans"/>
                <a:ea typeface="Open Sans"/>
                <a:cs typeface="Open Sans"/>
                <a:sym typeface="Open Sans"/>
              </a:rPr>
              <a:t>Boolean operator</a:t>
            </a:r>
            <a:r>
              <a:rPr lang="en-US" sz="2000">
                <a:solidFill>
                  <a:schemeClr val="dk1"/>
                </a:solidFill>
                <a:latin typeface="Open Sans"/>
                <a:ea typeface="Open Sans"/>
                <a:cs typeface="Open Sans"/>
                <a:sym typeface="Open Sans"/>
              </a:rPr>
              <a:t>, and a </a:t>
            </a:r>
            <a:r>
              <a:rPr b="1" lang="en-US" sz="2000">
                <a:solidFill>
                  <a:schemeClr val="dk1"/>
                </a:solidFill>
                <a:latin typeface="Open Sans"/>
                <a:ea typeface="Open Sans"/>
                <a:cs typeface="Open Sans"/>
                <a:sym typeface="Open Sans"/>
              </a:rPr>
              <a:t>range operator</a:t>
            </a:r>
            <a:r>
              <a:rPr lang="en-US"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field codes are </a:t>
            </a:r>
            <a:r>
              <a:rPr b="1" lang="en-US" sz="2000">
                <a:solidFill>
                  <a:schemeClr val="dk1"/>
                </a:solidFill>
                <a:latin typeface="Open Sans"/>
                <a:ea typeface="Open Sans"/>
                <a:cs typeface="Open Sans"/>
                <a:sym typeface="Open Sans"/>
              </a:rPr>
              <a:t>IN for inventor</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DP for publication date</a:t>
            </a:r>
            <a:r>
              <a:rPr lang="en-US" sz="2000">
                <a:solidFill>
                  <a:schemeClr val="dk1"/>
                </a:solidFill>
                <a:latin typeface="Open Sans"/>
                <a:ea typeface="Open Sans"/>
                <a:cs typeface="Open Sans"/>
                <a:sym typeface="Open Sans"/>
              </a:rPr>
              <a:t>, and </a:t>
            </a:r>
            <a:r>
              <a:rPr b="1" lang="en-US" sz="2000">
                <a:solidFill>
                  <a:schemeClr val="dk1"/>
                </a:solidFill>
                <a:latin typeface="Open Sans"/>
                <a:ea typeface="Open Sans"/>
                <a:cs typeface="Open Sans"/>
                <a:sym typeface="Open Sans"/>
              </a:rPr>
              <a:t>EN_DE for English description</a:t>
            </a:r>
            <a:r>
              <a:rPr lang="en-US"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Boolean operator </a:t>
            </a:r>
            <a:r>
              <a:rPr b="1" lang="en-US" sz="2000">
                <a:solidFill>
                  <a:schemeClr val="dk1"/>
                </a:solidFill>
                <a:latin typeface="Open Sans"/>
                <a:ea typeface="Open Sans"/>
                <a:cs typeface="Open Sans"/>
                <a:sym typeface="Open Sans"/>
              </a:rPr>
              <a:t>AND</a:t>
            </a:r>
            <a:r>
              <a:rPr lang="en-US" sz="2000">
                <a:solidFill>
                  <a:schemeClr val="dk1"/>
                </a:solidFill>
                <a:latin typeface="Open Sans"/>
                <a:ea typeface="Open Sans"/>
                <a:cs typeface="Open Sans"/>
                <a:sym typeface="Open Sans"/>
              </a:rPr>
              <a:t> is used to ensure that all the search terms are included in the search results (i.e. that the results are for Jobs as inventor, within the given publication date range, and using the word “touch”). </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range operator </a:t>
            </a:r>
            <a:r>
              <a:rPr b="1" lang="en-US" sz="2000">
                <a:solidFill>
                  <a:schemeClr val="dk1"/>
                </a:solidFill>
                <a:latin typeface="Open Sans"/>
                <a:ea typeface="Open Sans"/>
                <a:cs typeface="Open Sans"/>
                <a:sym typeface="Open Sans"/>
              </a:rPr>
              <a:t>TO</a:t>
            </a:r>
            <a:r>
              <a:rPr lang="en-US" sz="2000">
                <a:solidFill>
                  <a:schemeClr val="dk1"/>
                </a:solidFill>
                <a:latin typeface="Open Sans"/>
                <a:ea typeface="Open Sans"/>
                <a:cs typeface="Open Sans"/>
                <a:sym typeface="Open Sans"/>
              </a:rPr>
              <a:t> is used to define a range of publication date values.</a:t>
            </a:r>
            <a:endParaRPr sz="2000">
              <a:solidFill>
                <a:schemeClr val="dk1"/>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t/>
            </a:r>
            <a:endParaRPr sz="2000">
              <a:solidFill>
                <a:schemeClr val="dk1"/>
              </a:solidFill>
              <a:latin typeface="Open Sans"/>
              <a:ea typeface="Open Sans"/>
              <a:cs typeface="Open Sans"/>
              <a:sym typeface="Open Sans"/>
            </a:endParaRPr>
          </a:p>
        </p:txBody>
      </p:sp>
      <p:pic>
        <p:nvPicPr>
          <p:cNvPr descr="https://lh4.googleusercontent.com/gpow0ZYek3m4SKj60uFf8iN-ii4t2AxQGKW-RN946uaEPeiqOSXAJapj0gcCZLdze3VWD9YYoNvZYgTzPsJATa2JLAwAvNKWmBrIJ9jj4d3DUdM1J8Bzmwps1cWu7lUAZbcldCE" id="167" name="Google Shape;167;p17"/>
          <p:cNvPicPr preferRelativeResize="0"/>
          <p:nvPr/>
        </p:nvPicPr>
        <p:blipFill rotWithShape="1">
          <a:blip r:embed="rId3">
            <a:alphaModFix/>
          </a:blip>
          <a:srcRect b="0" l="0" r="0" t="0"/>
          <a:stretch/>
        </p:blipFill>
        <p:spPr>
          <a:xfrm>
            <a:off x="316493" y="2797720"/>
            <a:ext cx="11552982" cy="2302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1" name="Shape 171"/>
        <p:cNvGrpSpPr/>
        <p:nvPr/>
      </p:nvGrpSpPr>
      <p:grpSpPr>
        <a:xfrm>
          <a:off x="0" y="0"/>
          <a:ext cx="0" cy="0"/>
          <a:chOff x="0" y="0"/>
          <a:chExt cx="0" cy="0"/>
        </a:xfrm>
      </p:grpSpPr>
      <p:sp>
        <p:nvSpPr>
          <p:cNvPr id="172" name="Google Shape;172;p18"/>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Examples of using PATENTSCOPE  Advanced Search </a:t>
            </a:r>
            <a:br>
              <a:rPr lang="en-US" sz="3300">
                <a:solidFill>
                  <a:srgbClr val="586F7C"/>
                </a:solidFill>
                <a:latin typeface="Open Sans"/>
                <a:ea typeface="Open Sans"/>
                <a:cs typeface="Open Sans"/>
                <a:sym typeface="Open Sans"/>
              </a:rPr>
            </a:br>
            <a:endParaRPr sz="3300">
              <a:solidFill>
                <a:srgbClr val="586F7C"/>
              </a:solidFill>
              <a:latin typeface="Open Sans"/>
              <a:ea typeface="Open Sans"/>
              <a:cs typeface="Open Sans"/>
              <a:sym typeface="Open Sans"/>
            </a:endParaRPr>
          </a:p>
        </p:txBody>
      </p:sp>
      <p:sp>
        <p:nvSpPr>
          <p:cNvPr id="173" name="Google Shape;173;p18"/>
          <p:cNvSpPr txBox="1"/>
          <p:nvPr>
            <p:ph idx="1" type="body"/>
          </p:nvPr>
        </p:nvSpPr>
        <p:spPr>
          <a:xfrm>
            <a:off x="0" y="1701974"/>
            <a:ext cx="12185968" cy="4584525"/>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000"/>
              <a:buNone/>
            </a:pPr>
            <a:r>
              <a:rPr lang="en-US" sz="2000">
                <a:solidFill>
                  <a:schemeClr val="dk1"/>
                </a:solidFill>
                <a:latin typeface="Open Sans"/>
                <a:ea typeface="Open Sans"/>
                <a:cs typeface="Open Sans"/>
                <a:sym typeface="Open Sans"/>
              </a:rPr>
              <a:t>2. Searching for inventions related to cutting tree trunks</a:t>
            </a:r>
            <a:endParaRPr/>
          </a:p>
          <a:p>
            <a:pPr indent="0" lvl="0" marL="76200" rtl="0" algn="l">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This search query will retrieve over </a:t>
            </a:r>
            <a:r>
              <a:rPr b="1" lang="en-US" sz="2000">
                <a:solidFill>
                  <a:schemeClr val="dk1"/>
                </a:solidFill>
                <a:latin typeface="Open Sans"/>
                <a:ea typeface="Open Sans"/>
                <a:cs typeface="Open Sans"/>
                <a:sym typeface="Open Sans"/>
              </a:rPr>
              <a:t>10,000 results</a:t>
            </a:r>
            <a:r>
              <a:rPr lang="en-US" sz="2000">
                <a:solidFill>
                  <a:schemeClr val="dk1"/>
                </a:solidFill>
                <a:latin typeface="Open Sans"/>
                <a:ea typeface="Open Sans"/>
                <a:cs typeface="Open Sans"/>
                <a:sym typeface="Open Sans"/>
              </a:rPr>
              <a:t>, many of which are not related to cutting tree trunks.</a:t>
            </a:r>
            <a:endParaRPr/>
          </a:p>
          <a:p>
            <a:pPr indent="-228600" lvl="0" marL="457200" rtl="0" algn="l">
              <a:lnSpc>
                <a:spcPct val="100000"/>
              </a:lnSpc>
              <a:spcBef>
                <a:spcPts val="1000"/>
              </a:spcBef>
              <a:spcAft>
                <a:spcPts val="0"/>
              </a:spcAft>
              <a:buClr>
                <a:schemeClr val="dk1"/>
              </a:buClr>
              <a:buSzPts val="2400"/>
              <a:buNone/>
            </a:pPr>
            <a:r>
              <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This search query retrieves </a:t>
            </a:r>
            <a:r>
              <a:rPr b="1" lang="en-US" sz="2000">
                <a:solidFill>
                  <a:schemeClr val="dk1"/>
                </a:solidFill>
                <a:latin typeface="Open Sans"/>
                <a:ea typeface="Open Sans"/>
                <a:cs typeface="Open Sans"/>
                <a:sym typeface="Open Sans"/>
              </a:rPr>
              <a:t>a few hundred results</a:t>
            </a:r>
            <a:r>
              <a:rPr lang="en-US" sz="2000">
                <a:solidFill>
                  <a:schemeClr val="dk1"/>
                </a:solidFill>
                <a:latin typeface="Open Sans"/>
                <a:ea typeface="Open Sans"/>
                <a:cs typeface="Open Sans"/>
                <a:sym typeface="Open Sans"/>
              </a:rPr>
              <a:t>; most of which are related to the wood industry. </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It uses a proximity operator </a:t>
            </a:r>
            <a:r>
              <a:rPr b="1" lang="en-US" sz="2000">
                <a:solidFill>
                  <a:schemeClr val="dk1"/>
                </a:solidFill>
                <a:latin typeface="Open Sans"/>
                <a:ea typeface="Open Sans"/>
                <a:cs typeface="Open Sans"/>
                <a:sym typeface="Open Sans"/>
              </a:rPr>
              <a:t>NEAR</a:t>
            </a:r>
            <a:r>
              <a:rPr lang="en-US" sz="2000">
                <a:solidFill>
                  <a:schemeClr val="dk1"/>
                </a:solidFill>
                <a:latin typeface="Open Sans"/>
                <a:ea typeface="Open Sans"/>
                <a:cs typeface="Open Sans"/>
                <a:sym typeface="Open Sans"/>
              </a:rPr>
              <a:t> to ensure that the two terms are close to each other in the results and specifies that they must be </a:t>
            </a:r>
            <a:r>
              <a:rPr b="1" lang="en-US" sz="2000">
                <a:solidFill>
                  <a:schemeClr val="dk1"/>
                </a:solidFill>
                <a:latin typeface="Open Sans"/>
                <a:ea typeface="Open Sans"/>
                <a:cs typeface="Open Sans"/>
                <a:sym typeface="Open Sans"/>
              </a:rPr>
              <a:t>within 5 words of each other </a:t>
            </a:r>
            <a:r>
              <a:rPr lang="en-US" sz="2000">
                <a:solidFill>
                  <a:schemeClr val="dk1"/>
                </a:solidFill>
                <a:latin typeface="Open Sans"/>
                <a:ea typeface="Open Sans"/>
                <a:cs typeface="Open Sans"/>
                <a:sym typeface="Open Sans"/>
              </a:rPr>
              <a:t>by defining the value as </a:t>
            </a:r>
            <a:r>
              <a:rPr b="1" lang="en-US" sz="2000">
                <a:solidFill>
                  <a:schemeClr val="dk1"/>
                </a:solidFill>
                <a:latin typeface="Open Sans"/>
                <a:ea typeface="Open Sans"/>
                <a:cs typeface="Open Sans"/>
                <a:sym typeface="Open Sans"/>
              </a:rPr>
              <a:t>NEAR5</a:t>
            </a:r>
            <a:r>
              <a:rPr lang="en-US"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Similarly, users could specify that the terms must be within any other number of words of each other, e.g. NEAR4, NEAR100. </a:t>
            </a:r>
            <a:endParaRPr/>
          </a:p>
          <a:p>
            <a:pPr indent="-228600" lvl="0" marL="457200" rtl="0" algn="l">
              <a:lnSpc>
                <a:spcPct val="100000"/>
              </a:lnSpc>
              <a:spcBef>
                <a:spcPts val="1000"/>
              </a:spcBef>
              <a:spcAft>
                <a:spcPts val="0"/>
              </a:spcAft>
              <a:buClr>
                <a:schemeClr val="dk1"/>
              </a:buClr>
              <a:buSzPts val="2400"/>
              <a:buNone/>
            </a:pPr>
            <a:r>
              <a:t/>
            </a:r>
            <a:endParaRPr sz="2000">
              <a:solidFill>
                <a:schemeClr val="dk1"/>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t/>
            </a:r>
            <a:endParaRPr sz="2000">
              <a:solidFill>
                <a:schemeClr val="dk1"/>
              </a:solidFill>
              <a:latin typeface="Open Sans"/>
              <a:ea typeface="Open Sans"/>
              <a:cs typeface="Open Sans"/>
              <a:sym typeface="Open Sans"/>
            </a:endParaRPr>
          </a:p>
        </p:txBody>
      </p:sp>
      <p:pic>
        <p:nvPicPr>
          <p:cNvPr descr="https://lh5.googleusercontent.com/PdEx0b7o70OUjquEGAZng_PkY2AShaLx-jEQShv4bCd-ciYn6_p0MaBccS3iUE1J-qusyRgKKIP3bSjw2TbGuQBmuOBROfMaN4c-FZJtmm0V4U8WTYV9s7Kr6btJOpj_qOmXn-Q" id="174" name="Google Shape;174;p18"/>
          <p:cNvPicPr preferRelativeResize="0"/>
          <p:nvPr/>
        </p:nvPicPr>
        <p:blipFill rotWithShape="1">
          <a:blip r:embed="rId3">
            <a:alphaModFix/>
          </a:blip>
          <a:srcRect b="0" l="0" r="0" t="0"/>
          <a:stretch/>
        </p:blipFill>
        <p:spPr>
          <a:xfrm>
            <a:off x="183401" y="2276954"/>
            <a:ext cx="10017472" cy="366087"/>
          </a:xfrm>
          <a:prstGeom prst="rect">
            <a:avLst/>
          </a:prstGeom>
          <a:noFill/>
          <a:ln>
            <a:noFill/>
          </a:ln>
        </p:spPr>
      </p:pic>
      <p:pic>
        <p:nvPicPr>
          <p:cNvPr descr="https://lh4.googleusercontent.com/iv06wOE4fcWMPoDDRyqqJZ3AKifgK7_Cx1bQ1DVoPjVpmsALVe4OEIaZ0zaKFwhmbRIjfcsfyrGFjv-oK6tzDr_4_qBt4kzsYVOQZBSwoxtjEhQywBv5utBy3vDmG6JtdSic8EM" id="175" name="Google Shape;175;p18"/>
          <p:cNvPicPr preferRelativeResize="0"/>
          <p:nvPr/>
        </p:nvPicPr>
        <p:blipFill rotWithShape="1">
          <a:blip r:embed="rId4">
            <a:alphaModFix/>
          </a:blip>
          <a:srcRect b="0" l="0" r="0" t="0"/>
          <a:stretch/>
        </p:blipFill>
        <p:spPr>
          <a:xfrm>
            <a:off x="56745" y="3408359"/>
            <a:ext cx="10270783" cy="4428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9" name="Shape 179"/>
        <p:cNvGrpSpPr/>
        <p:nvPr/>
      </p:nvGrpSpPr>
      <p:grpSpPr>
        <a:xfrm>
          <a:off x="0" y="0"/>
          <a:ext cx="0" cy="0"/>
          <a:chOff x="0" y="0"/>
          <a:chExt cx="0" cy="0"/>
        </a:xfrm>
      </p:grpSpPr>
      <p:sp>
        <p:nvSpPr>
          <p:cNvPr id="180" name="Google Shape;180;p23"/>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Examples of using PATENTSCOPE  Advanced Search </a:t>
            </a:r>
            <a:br>
              <a:rPr lang="en-US" sz="3300">
                <a:solidFill>
                  <a:srgbClr val="586F7C"/>
                </a:solidFill>
                <a:latin typeface="Open Sans"/>
                <a:ea typeface="Open Sans"/>
                <a:cs typeface="Open Sans"/>
                <a:sym typeface="Open Sans"/>
              </a:rPr>
            </a:br>
            <a:endParaRPr sz="3300">
              <a:solidFill>
                <a:srgbClr val="586F7C"/>
              </a:solidFill>
              <a:latin typeface="Open Sans"/>
              <a:ea typeface="Open Sans"/>
              <a:cs typeface="Open Sans"/>
              <a:sym typeface="Open Sans"/>
            </a:endParaRPr>
          </a:p>
        </p:txBody>
      </p:sp>
      <p:sp>
        <p:nvSpPr>
          <p:cNvPr id="181" name="Google Shape;181;p23"/>
          <p:cNvSpPr txBox="1"/>
          <p:nvPr>
            <p:ph idx="1" type="body"/>
          </p:nvPr>
        </p:nvSpPr>
        <p:spPr>
          <a:xfrm>
            <a:off x="0" y="1701974"/>
            <a:ext cx="12185968" cy="4584525"/>
          </a:xfrm>
          <a:prstGeom prst="rect">
            <a:avLst/>
          </a:prstGeom>
          <a:noFill/>
          <a:ln>
            <a:noFill/>
          </a:ln>
        </p:spPr>
        <p:txBody>
          <a:bodyPr anchorCtr="0" anchor="t" bIns="45700" lIns="91425" spcFirstLastPara="1" rIns="91425" wrap="square" tIns="45700">
            <a:noAutofit/>
          </a:bodyPr>
          <a:lstStyle/>
          <a:p>
            <a:pPr indent="0" lvl="0" marL="76200" rtl="0" algn="l">
              <a:lnSpc>
                <a:spcPct val="15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3. Searching for surgical instruments that are referred to before the paragraph “Field of the invention”:</a:t>
            </a:r>
            <a:endParaRPr/>
          </a:p>
          <a:p>
            <a:pPr indent="0" lvl="0" marL="76200" rtl="0" algn="l">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381000" lvl="0" marL="457200" rtl="0" algn="l">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operator </a:t>
            </a:r>
            <a:r>
              <a:rPr b="1" lang="en-US">
                <a:solidFill>
                  <a:schemeClr val="dk1"/>
                </a:solidFill>
                <a:latin typeface="Open Sans"/>
                <a:ea typeface="Open Sans"/>
                <a:cs typeface="Open Sans"/>
                <a:sym typeface="Open Sans"/>
              </a:rPr>
              <a:t>BEFORE</a:t>
            </a:r>
            <a:r>
              <a:rPr lang="en-US">
                <a:solidFill>
                  <a:schemeClr val="dk1"/>
                </a:solidFill>
                <a:latin typeface="Open Sans"/>
                <a:ea typeface="Open Sans"/>
                <a:cs typeface="Open Sans"/>
                <a:sym typeface="Open Sans"/>
              </a:rPr>
              <a:t> allows users to define the part of the description the search should be carried out: only documents containing surgical instruments positioned 100 words after “Field of the invention” will be retrieved.</a:t>
            </a:r>
            <a:endParaRPr>
              <a:solidFill>
                <a:schemeClr val="dk1"/>
              </a:solidFill>
              <a:latin typeface="Open Sans"/>
              <a:ea typeface="Open Sans"/>
              <a:cs typeface="Open Sans"/>
              <a:sym typeface="Open Sans"/>
            </a:endParaRPr>
          </a:p>
          <a:p>
            <a:pPr indent="0" lvl="0" marL="76200" rtl="0" algn="l">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228600" lvl="0" marL="457200" rtl="0" algn="l">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pic>
        <p:nvPicPr>
          <p:cNvPr descr="https://lh6.googleusercontent.com/FiRcjqr8PSLMIMLpH4CVtCBmEGKc_yyf9d-S7nhp-50tSSaterTxGmRJkLFuq1fGzgM8Zk_qSht_6UPlo31O_9HU2b76HamSLaESB5LhvxG5HbvjTD_Abid7G-ugeXBSwNSGe6w" id="182" name="Google Shape;182;p23"/>
          <p:cNvPicPr preferRelativeResize="0"/>
          <p:nvPr/>
        </p:nvPicPr>
        <p:blipFill rotWithShape="1">
          <a:blip r:embed="rId3">
            <a:alphaModFix/>
          </a:blip>
          <a:srcRect b="0" l="0" r="0" t="0"/>
          <a:stretch/>
        </p:blipFill>
        <p:spPr>
          <a:xfrm>
            <a:off x="130174" y="3425157"/>
            <a:ext cx="11051147" cy="5690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6" name="Shape 186"/>
        <p:cNvGrpSpPr/>
        <p:nvPr/>
      </p:nvGrpSpPr>
      <p:grpSpPr>
        <a:xfrm>
          <a:off x="0" y="0"/>
          <a:ext cx="0" cy="0"/>
          <a:chOff x="0" y="0"/>
          <a:chExt cx="0" cy="0"/>
        </a:xfrm>
      </p:grpSpPr>
      <p:sp>
        <p:nvSpPr>
          <p:cNvPr id="187" name="Google Shape;187;p24"/>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Expand with related terms feature</a:t>
            </a:r>
            <a:endParaRPr sz="3300">
              <a:solidFill>
                <a:srgbClr val="586F7C"/>
              </a:solidFill>
              <a:latin typeface="Open Sans"/>
              <a:ea typeface="Open Sans"/>
              <a:cs typeface="Open Sans"/>
              <a:sym typeface="Open Sans"/>
            </a:endParaRPr>
          </a:p>
        </p:txBody>
      </p:sp>
      <p:sp>
        <p:nvSpPr>
          <p:cNvPr id="188" name="Google Shape;188;p24"/>
          <p:cNvSpPr txBox="1"/>
          <p:nvPr>
            <p:ph idx="1" type="body"/>
          </p:nvPr>
        </p:nvSpPr>
        <p:spPr>
          <a:xfrm>
            <a:off x="-1" y="1701974"/>
            <a:ext cx="11560629" cy="4584525"/>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This feature allows a query to be expanded with synonyms that are automatically provided by </a:t>
            </a:r>
            <a:r>
              <a:rPr b="1" lang="en-US" sz="2000">
                <a:solidFill>
                  <a:schemeClr val="dk1"/>
                </a:solidFill>
                <a:latin typeface="Open Sans"/>
                <a:ea typeface="Open Sans"/>
                <a:cs typeface="Open Sans"/>
                <a:sym typeface="Open Sans"/>
              </a:rPr>
              <a:t>PATENTSCOPE</a:t>
            </a:r>
            <a:r>
              <a:rPr lang="en-US" sz="2000">
                <a:solidFill>
                  <a:schemeClr val="dk1"/>
                </a:solidFill>
                <a:latin typeface="Open Sans"/>
                <a:ea typeface="Open Sans"/>
                <a:cs typeface="Open Sans"/>
                <a:sym typeface="Open Sans"/>
              </a:rPr>
              <a:t>.</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Enter a query in the </a:t>
            </a:r>
            <a:r>
              <a:rPr b="1" lang="en-US" sz="2000">
                <a:solidFill>
                  <a:schemeClr val="dk1"/>
                </a:solidFill>
                <a:latin typeface="Open Sans"/>
                <a:ea typeface="Open Sans"/>
                <a:cs typeface="Open Sans"/>
                <a:sym typeface="Open Sans"/>
              </a:rPr>
              <a:t>query box </a:t>
            </a:r>
            <a:r>
              <a:rPr lang="en-US" sz="2000">
                <a:solidFill>
                  <a:schemeClr val="dk1"/>
                </a:solidFill>
                <a:latin typeface="Open Sans"/>
                <a:ea typeface="Open Sans"/>
                <a:cs typeface="Open Sans"/>
                <a:sym typeface="Open Sans"/>
              </a:rPr>
              <a:t>and click the </a:t>
            </a:r>
            <a:r>
              <a:rPr b="1" lang="en-US" sz="2000">
                <a:solidFill>
                  <a:schemeClr val="dk1"/>
                </a:solidFill>
                <a:latin typeface="Open Sans"/>
                <a:ea typeface="Open Sans"/>
                <a:cs typeface="Open Sans"/>
                <a:sym typeface="Open Sans"/>
              </a:rPr>
              <a:t>Expand with related terms </a:t>
            </a:r>
            <a:r>
              <a:rPr lang="en-US" sz="2000">
                <a:solidFill>
                  <a:schemeClr val="dk1"/>
                </a:solidFill>
                <a:latin typeface="Open Sans"/>
                <a:ea typeface="Open Sans"/>
                <a:cs typeface="Open Sans"/>
                <a:sym typeface="Open Sans"/>
              </a:rPr>
              <a:t>button as shown below.</a:t>
            </a:r>
            <a:endParaRPr/>
          </a:p>
          <a:p>
            <a:pPr indent="-228600" lvl="0" marL="457200" rtl="0" algn="l">
              <a:lnSpc>
                <a:spcPct val="100000"/>
              </a:lnSpc>
              <a:spcBef>
                <a:spcPts val="1000"/>
              </a:spcBef>
              <a:spcAft>
                <a:spcPts val="0"/>
              </a:spcAft>
              <a:buClr>
                <a:schemeClr val="dk1"/>
              </a:buClr>
              <a:buSzPts val="2400"/>
              <a:buNone/>
            </a:pPr>
            <a:r>
              <a:t/>
            </a:r>
            <a:endParaRPr sz="2000">
              <a:solidFill>
                <a:schemeClr val="dk1"/>
              </a:solidFill>
              <a:latin typeface="Open Sans"/>
              <a:ea typeface="Open Sans"/>
              <a:cs typeface="Open Sans"/>
              <a:sym typeface="Open Sans"/>
            </a:endParaRPr>
          </a:p>
        </p:txBody>
      </p:sp>
      <p:pic>
        <p:nvPicPr>
          <p:cNvPr descr="https://lh5.googleusercontent.com/YroQpps-JolO5uk5BWZ0K4ihBs8Z9nkt5XWToZgR-co-CrCILit-qim742x7EGjIGmXdhd2Z9-SR3GBIygi-wf5fslTqu9ZQ-umXC5QL5ihXpA6dl7RYWaLPxs8XSOIMTqNh4lQ" id="189" name="Google Shape;189;p24"/>
          <p:cNvPicPr preferRelativeResize="0"/>
          <p:nvPr/>
        </p:nvPicPr>
        <p:blipFill rotWithShape="1">
          <a:blip r:embed="rId3">
            <a:alphaModFix/>
          </a:blip>
          <a:srcRect b="0" l="0" r="0" t="0"/>
          <a:stretch/>
        </p:blipFill>
        <p:spPr>
          <a:xfrm>
            <a:off x="3038266" y="3128334"/>
            <a:ext cx="6074379" cy="3602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g829bd93e03_0_0"/>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Expand with related terms query</a:t>
            </a:r>
            <a:endParaRPr/>
          </a:p>
        </p:txBody>
      </p:sp>
      <p:sp>
        <p:nvSpPr>
          <p:cNvPr id="196" name="Google Shape;196;g829bd93e03_0_0"/>
          <p:cNvSpPr txBox="1"/>
          <p:nvPr>
            <p:ph idx="1" type="body"/>
          </p:nvPr>
        </p:nvSpPr>
        <p:spPr>
          <a:xfrm>
            <a:off x="0" y="1793260"/>
            <a:ext cx="3327816" cy="4574883"/>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The new query is displayed as shown below; click the </a:t>
            </a:r>
            <a:r>
              <a:rPr b="1" lang="en-US" sz="2000">
                <a:solidFill>
                  <a:schemeClr val="dk1"/>
                </a:solidFill>
                <a:latin typeface="Open Sans"/>
                <a:ea typeface="Open Sans"/>
                <a:cs typeface="Open Sans"/>
                <a:sym typeface="Open Sans"/>
              </a:rPr>
              <a:t>Expanded Search </a:t>
            </a:r>
            <a:r>
              <a:rPr lang="en-US" sz="2000">
                <a:solidFill>
                  <a:schemeClr val="dk1"/>
                </a:solidFill>
                <a:latin typeface="Open Sans"/>
                <a:ea typeface="Open Sans"/>
                <a:cs typeface="Open Sans"/>
                <a:sym typeface="Open Sans"/>
              </a:rPr>
              <a:t>button to run the search.</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Tick </a:t>
            </a:r>
            <a:r>
              <a:rPr b="1" lang="en-US" sz="2000">
                <a:solidFill>
                  <a:schemeClr val="dk1"/>
                </a:solidFill>
                <a:latin typeface="Open Sans"/>
                <a:ea typeface="Open Sans"/>
                <a:cs typeface="Open Sans"/>
                <a:sym typeface="Open Sans"/>
              </a:rPr>
              <a:t>Stemming</a:t>
            </a:r>
            <a:r>
              <a:rPr lang="en-US" sz="2000">
                <a:solidFill>
                  <a:schemeClr val="dk1"/>
                </a:solidFill>
                <a:latin typeface="Open Sans"/>
                <a:ea typeface="Open Sans"/>
                <a:cs typeface="Open Sans"/>
                <a:sym typeface="Open Sans"/>
              </a:rPr>
              <a:t> box to include other root forms of the word.</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E.g. typing “cell”, results will include “cell”, “cells”, etc. </a:t>
            </a:r>
            <a:endParaRPr>
              <a:solidFill>
                <a:schemeClr val="dk1"/>
              </a:solidFill>
              <a:latin typeface="Open Sans"/>
              <a:ea typeface="Open Sans"/>
              <a:cs typeface="Open Sans"/>
              <a:sym typeface="Open Sans"/>
            </a:endParaRPr>
          </a:p>
        </p:txBody>
      </p:sp>
      <p:sp>
        <p:nvSpPr>
          <p:cNvPr id="197" name="Google Shape;197;g829bd93e03_0_0"/>
          <p:cNvSpPr/>
          <p:nvPr/>
        </p:nvSpPr>
        <p:spPr>
          <a:xfrm>
            <a:off x="11632367" y="5636302"/>
            <a:ext cx="314794" cy="34477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98" name="Google Shape;198;g829bd93e03_0_0"/>
          <p:cNvPicPr preferRelativeResize="0"/>
          <p:nvPr/>
        </p:nvPicPr>
        <p:blipFill rotWithShape="1">
          <a:blip r:embed="rId3">
            <a:alphaModFix/>
          </a:blip>
          <a:srcRect b="0" l="0" r="0" t="0"/>
          <a:stretch/>
        </p:blipFill>
        <p:spPr>
          <a:xfrm>
            <a:off x="3727417" y="1793260"/>
            <a:ext cx="8313295" cy="4107027"/>
          </a:xfrm>
          <a:prstGeom prst="rect">
            <a:avLst/>
          </a:prstGeom>
          <a:noFill/>
          <a:ln>
            <a:noFill/>
          </a:ln>
        </p:spPr>
      </p:pic>
      <p:pic>
        <p:nvPicPr>
          <p:cNvPr id="199" name="Google Shape;199;g829bd93e03_0_0"/>
          <p:cNvPicPr preferRelativeResize="0"/>
          <p:nvPr/>
        </p:nvPicPr>
        <p:blipFill rotWithShape="1">
          <a:blip r:embed="rId4">
            <a:alphaModFix/>
          </a:blip>
          <a:srcRect b="0" l="0" r="0" t="0"/>
          <a:stretch/>
        </p:blipFill>
        <p:spPr>
          <a:xfrm>
            <a:off x="7551564" y="6015650"/>
            <a:ext cx="4395597" cy="688908"/>
          </a:xfrm>
          <a:prstGeom prst="rect">
            <a:avLst/>
          </a:prstGeom>
          <a:noFill/>
          <a:ln>
            <a:noFill/>
          </a:ln>
        </p:spPr>
      </p:pic>
      <p:sp>
        <p:nvSpPr>
          <p:cNvPr id="200" name="Google Shape;200;g829bd93e03_0_0"/>
          <p:cNvSpPr/>
          <p:nvPr/>
        </p:nvSpPr>
        <p:spPr>
          <a:xfrm>
            <a:off x="9847151" y="5972315"/>
            <a:ext cx="2193561" cy="775578"/>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1" name="Google Shape;201;g829bd93e03_0_0"/>
          <p:cNvSpPr/>
          <p:nvPr/>
        </p:nvSpPr>
        <p:spPr>
          <a:xfrm>
            <a:off x="3663355" y="5306270"/>
            <a:ext cx="1184223" cy="408937"/>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5"/>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Field combination search</a:t>
            </a:r>
            <a:endParaRPr>
              <a:solidFill>
                <a:srgbClr val="586F7C"/>
              </a:solidFill>
              <a:latin typeface="Open Sans"/>
              <a:ea typeface="Open Sans"/>
              <a:cs typeface="Open Sans"/>
              <a:sym typeface="Open Sans"/>
            </a:endParaRPr>
          </a:p>
        </p:txBody>
      </p:sp>
      <p:sp>
        <p:nvSpPr>
          <p:cNvPr id="208" name="Google Shape;208;p25"/>
          <p:cNvSpPr txBox="1"/>
          <p:nvPr>
            <p:ph idx="1" type="body"/>
          </p:nvPr>
        </p:nvSpPr>
        <p:spPr>
          <a:xfrm>
            <a:off x="0" y="2392866"/>
            <a:ext cx="4144927" cy="4574883"/>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The </a:t>
            </a:r>
            <a:r>
              <a:rPr b="1" lang="en-US" sz="2000">
                <a:solidFill>
                  <a:schemeClr val="dk1"/>
                </a:solidFill>
                <a:latin typeface="Open Sans"/>
                <a:ea typeface="Open Sans"/>
                <a:cs typeface="Open Sans"/>
                <a:sym typeface="Open Sans"/>
              </a:rPr>
              <a:t>Field Combination interface </a:t>
            </a:r>
            <a:r>
              <a:rPr lang="en-US" sz="2000">
                <a:solidFill>
                  <a:schemeClr val="dk1"/>
                </a:solidFill>
                <a:latin typeface="Open Sans"/>
                <a:ea typeface="Open Sans"/>
                <a:cs typeface="Open Sans"/>
                <a:sym typeface="Open Sans"/>
              </a:rPr>
              <a:t>can be used to structure a targeted search using specific search criteria in any search field (e.g. title, abstract, description, etc.).</a:t>
            </a:r>
            <a:endParaRPr/>
          </a:p>
          <a:p>
            <a:pPr indent="-381000" lvl="0" marL="457200" rtl="0" algn="just">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To access the Advanced Search, click </a:t>
            </a:r>
            <a:r>
              <a:rPr b="1" lang="en-US" sz="2000">
                <a:solidFill>
                  <a:schemeClr val="dk1"/>
                </a:solidFill>
                <a:latin typeface="Open Sans"/>
                <a:ea typeface="Open Sans"/>
                <a:cs typeface="Open Sans"/>
                <a:sym typeface="Open Sans"/>
              </a:rPr>
              <a:t>Field Combination</a:t>
            </a:r>
            <a:r>
              <a:rPr lang="en-US" sz="2000">
                <a:solidFill>
                  <a:schemeClr val="dk1"/>
                </a:solidFill>
                <a:latin typeface="Open Sans"/>
                <a:ea typeface="Open Sans"/>
                <a:cs typeface="Open Sans"/>
                <a:sym typeface="Open Sans"/>
              </a:rPr>
              <a:t> from the </a:t>
            </a:r>
            <a:r>
              <a:rPr b="1" lang="en-US" sz="2000">
                <a:solidFill>
                  <a:schemeClr val="dk1"/>
                </a:solidFill>
                <a:latin typeface="Open Sans"/>
                <a:ea typeface="Open Sans"/>
                <a:cs typeface="Open Sans"/>
                <a:sym typeface="Open Sans"/>
              </a:rPr>
              <a:t>Search menu.</a:t>
            </a:r>
            <a:endParaRPr b="1" sz="2000">
              <a:solidFill>
                <a:schemeClr val="dk1"/>
              </a:solidFill>
              <a:latin typeface="Open Sans"/>
              <a:ea typeface="Open Sans"/>
              <a:cs typeface="Open Sans"/>
              <a:sym typeface="Open Sans"/>
            </a:endParaRPr>
          </a:p>
        </p:txBody>
      </p:sp>
      <p:sp>
        <p:nvSpPr>
          <p:cNvPr id="209" name="Google Shape;209;p25"/>
          <p:cNvSpPr/>
          <p:nvPr/>
        </p:nvSpPr>
        <p:spPr>
          <a:xfrm>
            <a:off x="11632367" y="5636302"/>
            <a:ext cx="314794" cy="34477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https://lh4.googleusercontent.com/du8ZrV5xTH1GUVKOMEohfNF35TRwv-cczfIb1f-WEx3bQEdoVNCl35ps-siTt635XnDiU0-BudrGHA51R3pBe08zelRApoILgaRI9eqK5YRmZATPtqyU128YOiCGHFBnrqXhJ2I" id="210" name="Google Shape;210;p25"/>
          <p:cNvPicPr preferRelativeResize="0"/>
          <p:nvPr/>
        </p:nvPicPr>
        <p:blipFill rotWithShape="1">
          <a:blip r:embed="rId3">
            <a:alphaModFix/>
          </a:blip>
          <a:srcRect b="0" l="0" r="0" t="0"/>
          <a:stretch/>
        </p:blipFill>
        <p:spPr>
          <a:xfrm>
            <a:off x="4389766" y="1896852"/>
            <a:ext cx="7802234" cy="43676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How to use the Field combination search</a:t>
            </a:r>
            <a:endParaRPr>
              <a:solidFill>
                <a:srgbClr val="586F7C"/>
              </a:solidFill>
              <a:latin typeface="Open Sans"/>
              <a:ea typeface="Open Sans"/>
              <a:cs typeface="Open Sans"/>
              <a:sym typeface="Open Sans"/>
            </a:endParaRPr>
          </a:p>
        </p:txBody>
      </p:sp>
      <p:sp>
        <p:nvSpPr>
          <p:cNvPr id="217" name="Google Shape;217;p26"/>
          <p:cNvSpPr txBox="1"/>
          <p:nvPr>
            <p:ph idx="1" type="body"/>
          </p:nvPr>
        </p:nvSpPr>
        <p:spPr>
          <a:xfrm>
            <a:off x="0" y="1733299"/>
            <a:ext cx="11947161" cy="4574883"/>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Select the field/s of interest using the arrow of the drop-down menu.</a:t>
            </a:r>
            <a:endParaRPr sz="1800">
              <a:solidFill>
                <a:schemeClr val="dk1"/>
              </a:solidFill>
              <a:latin typeface="Open Sans"/>
              <a:ea typeface="Open Sans"/>
              <a:cs typeface="Open Sans"/>
              <a:sym typeface="Open Sans"/>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Use the </a:t>
            </a:r>
            <a:r>
              <a:rPr b="1" lang="en-US" sz="1800">
                <a:solidFill>
                  <a:schemeClr val="dk1"/>
                </a:solidFill>
                <a:latin typeface="Open Sans"/>
                <a:ea typeface="Open Sans"/>
                <a:cs typeface="Open Sans"/>
                <a:sym typeface="Open Sans"/>
              </a:rPr>
              <a:t>AND/OR boxes </a:t>
            </a:r>
            <a:r>
              <a:rPr lang="en-US" sz="1800">
                <a:solidFill>
                  <a:schemeClr val="dk1"/>
                </a:solidFill>
                <a:latin typeface="Open Sans"/>
                <a:ea typeface="Open Sans"/>
                <a:cs typeface="Open Sans"/>
                <a:sym typeface="Open Sans"/>
              </a:rPr>
              <a:t>to include fields. </a:t>
            </a:r>
            <a:endParaRPr sz="1800">
              <a:solidFill>
                <a:schemeClr val="dk1"/>
              </a:solidFill>
              <a:latin typeface="Open Sans"/>
              <a:ea typeface="Open Sans"/>
              <a:cs typeface="Open Sans"/>
              <a:sym typeface="Open Sans"/>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To add more fields or remove one or more fields, click the </a:t>
            </a:r>
            <a:r>
              <a:rPr b="1" lang="en-US" sz="1800">
                <a:solidFill>
                  <a:schemeClr val="dk1"/>
                </a:solidFill>
                <a:latin typeface="Open Sans"/>
                <a:ea typeface="Open Sans"/>
                <a:cs typeface="Open Sans"/>
                <a:sym typeface="Open Sans"/>
              </a:rPr>
              <a:t>+</a:t>
            </a:r>
            <a:r>
              <a:rPr lang="en-US" sz="1800">
                <a:solidFill>
                  <a:schemeClr val="dk1"/>
                </a:solidFill>
                <a:latin typeface="Open Sans"/>
                <a:ea typeface="Open Sans"/>
                <a:cs typeface="Open Sans"/>
                <a:sym typeface="Open Sans"/>
              </a:rPr>
              <a:t> or </a:t>
            </a:r>
            <a:r>
              <a:rPr b="1" lang="en-US" sz="1800">
                <a:solidFill>
                  <a:schemeClr val="dk1"/>
                </a:solidFill>
                <a:latin typeface="Open Sans"/>
                <a:ea typeface="Open Sans"/>
                <a:cs typeface="Open Sans"/>
                <a:sym typeface="Open Sans"/>
              </a:rPr>
              <a:t>–</a:t>
            </a:r>
            <a:r>
              <a:rPr lang="en-US" sz="1800">
                <a:solidFill>
                  <a:schemeClr val="dk1"/>
                </a:solidFill>
                <a:latin typeface="Open Sans"/>
                <a:ea typeface="Open Sans"/>
                <a:cs typeface="Open Sans"/>
                <a:sym typeface="Open Sans"/>
              </a:rPr>
              <a:t> signs.</a:t>
            </a:r>
            <a:endParaRPr/>
          </a:p>
          <a:p>
            <a:pPr indent="-228600" lvl="0" marL="457200" rtl="0" algn="just">
              <a:lnSpc>
                <a:spcPct val="100000"/>
              </a:lnSpc>
              <a:spcBef>
                <a:spcPts val="1000"/>
              </a:spcBef>
              <a:spcAft>
                <a:spcPts val="0"/>
              </a:spcAft>
              <a:buClr>
                <a:schemeClr val="dk2"/>
              </a:buClr>
              <a:buSzPts val="2400"/>
              <a:buNone/>
            </a:pPr>
            <a:r>
              <a:t/>
            </a:r>
            <a:endParaRPr sz="1800">
              <a:solidFill>
                <a:schemeClr val="dk1"/>
              </a:solidFill>
              <a:latin typeface="Open Sans"/>
              <a:ea typeface="Open Sans"/>
              <a:cs typeface="Open Sans"/>
              <a:sym typeface="Open Sans"/>
            </a:endParaRPr>
          </a:p>
          <a:p>
            <a:pPr indent="-228600" lvl="0" marL="457200" rtl="0" algn="just">
              <a:lnSpc>
                <a:spcPct val="100000"/>
              </a:lnSpc>
              <a:spcBef>
                <a:spcPts val="1000"/>
              </a:spcBef>
              <a:spcAft>
                <a:spcPts val="0"/>
              </a:spcAft>
              <a:buClr>
                <a:schemeClr val="dk2"/>
              </a:buClr>
              <a:buSzPts val="2400"/>
              <a:buNone/>
            </a:pPr>
            <a:r>
              <a:t/>
            </a:r>
            <a:endParaRPr sz="1800">
              <a:solidFill>
                <a:schemeClr val="dk1"/>
              </a:solidFill>
              <a:latin typeface="Open Sans"/>
              <a:ea typeface="Open Sans"/>
              <a:cs typeface="Open Sans"/>
              <a:sym typeface="Open Sans"/>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Select the language in the drop-down menu.</a:t>
            </a:r>
            <a:endParaRPr/>
          </a:p>
          <a:p>
            <a:pPr indent="-228600" lvl="0" marL="457200" rtl="0" algn="just">
              <a:lnSpc>
                <a:spcPct val="100000"/>
              </a:lnSpc>
              <a:spcBef>
                <a:spcPts val="1000"/>
              </a:spcBef>
              <a:spcAft>
                <a:spcPts val="0"/>
              </a:spcAft>
              <a:buClr>
                <a:schemeClr val="dk2"/>
              </a:buClr>
              <a:buSzPts val="2400"/>
              <a:buNone/>
            </a:pPr>
            <a:r>
              <a:t/>
            </a:r>
            <a:endParaRPr sz="1800">
              <a:solidFill>
                <a:schemeClr val="dk1"/>
              </a:solidFill>
              <a:latin typeface="Open Sans"/>
              <a:ea typeface="Open Sans"/>
              <a:cs typeface="Open Sans"/>
              <a:sym typeface="Open Sans"/>
            </a:endParaRPr>
          </a:p>
          <a:p>
            <a:pPr indent="-228600" lvl="0" marL="457200" rtl="0" algn="just">
              <a:lnSpc>
                <a:spcPct val="100000"/>
              </a:lnSpc>
              <a:spcBef>
                <a:spcPts val="1000"/>
              </a:spcBef>
              <a:spcAft>
                <a:spcPts val="0"/>
              </a:spcAft>
              <a:buClr>
                <a:schemeClr val="dk2"/>
              </a:buClr>
              <a:buSzPts val="2400"/>
              <a:buNone/>
            </a:pPr>
            <a:r>
              <a:t/>
            </a:r>
            <a:endParaRPr sz="1800">
              <a:solidFill>
                <a:schemeClr val="dk1"/>
              </a:solidFill>
              <a:latin typeface="Open Sans"/>
              <a:ea typeface="Open Sans"/>
              <a:cs typeface="Open Sans"/>
              <a:sym typeface="Open Sans"/>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Select the collection/s of interest in the drop-down menu.</a:t>
            </a:r>
            <a:endParaRPr/>
          </a:p>
          <a:p>
            <a:pPr indent="-228600" lvl="0" marL="457200" rtl="0" algn="just">
              <a:lnSpc>
                <a:spcPct val="100000"/>
              </a:lnSpc>
              <a:spcBef>
                <a:spcPts val="1000"/>
              </a:spcBef>
              <a:spcAft>
                <a:spcPts val="0"/>
              </a:spcAft>
              <a:buClr>
                <a:schemeClr val="dk2"/>
              </a:buClr>
              <a:buSzPts val="2400"/>
              <a:buNone/>
            </a:pPr>
            <a:r>
              <a:t/>
            </a:r>
            <a:endParaRPr sz="1800">
              <a:solidFill>
                <a:schemeClr val="dk1"/>
              </a:solidFill>
              <a:latin typeface="Open Sans"/>
              <a:ea typeface="Open Sans"/>
              <a:cs typeface="Open Sans"/>
              <a:sym typeface="Open Sans"/>
            </a:endParaRPr>
          </a:p>
        </p:txBody>
      </p:sp>
      <p:sp>
        <p:nvSpPr>
          <p:cNvPr id="218" name="Google Shape;218;p26"/>
          <p:cNvSpPr/>
          <p:nvPr/>
        </p:nvSpPr>
        <p:spPr>
          <a:xfrm>
            <a:off x="11632367" y="5636302"/>
            <a:ext cx="314794" cy="34477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https://lh3.googleusercontent.com/BoI1d3OntZsL0dTHp8Tf4BTUwPJLUR36Jq52PeMix7ZoxLeov6_DfeA0KxwugXiKGrtqzD0xpYg_2LZ7_LWYl3Hu6lNPuHagy-l-nsJMVsxXUSHftdj19qqSGoFr_ZfIcYnWZ1s" id="219" name="Google Shape;219;p26"/>
          <p:cNvPicPr preferRelativeResize="0"/>
          <p:nvPr/>
        </p:nvPicPr>
        <p:blipFill rotWithShape="1">
          <a:blip r:embed="rId3">
            <a:alphaModFix/>
          </a:blip>
          <a:srcRect b="0" l="0" r="0" t="0"/>
          <a:stretch/>
        </p:blipFill>
        <p:spPr>
          <a:xfrm>
            <a:off x="1284415" y="3045796"/>
            <a:ext cx="6990153" cy="539681"/>
          </a:xfrm>
          <a:prstGeom prst="rect">
            <a:avLst/>
          </a:prstGeom>
          <a:noFill/>
          <a:ln>
            <a:noFill/>
          </a:ln>
        </p:spPr>
      </p:pic>
      <p:pic>
        <p:nvPicPr>
          <p:cNvPr id="220" name="Google Shape;220;p26"/>
          <p:cNvPicPr preferRelativeResize="0"/>
          <p:nvPr/>
        </p:nvPicPr>
        <p:blipFill rotWithShape="1">
          <a:blip r:embed="rId4">
            <a:alphaModFix/>
          </a:blip>
          <a:srcRect b="0" l="0" r="0" t="0"/>
          <a:stretch/>
        </p:blipFill>
        <p:spPr>
          <a:xfrm>
            <a:off x="980361" y="5761969"/>
            <a:ext cx="10231278" cy="438211"/>
          </a:xfrm>
          <a:prstGeom prst="rect">
            <a:avLst/>
          </a:prstGeom>
          <a:noFill/>
          <a:ln cap="flat" cmpd="sng" w="9525">
            <a:solidFill>
              <a:schemeClr val="dk1"/>
            </a:solidFill>
            <a:prstDash val="solid"/>
            <a:round/>
            <a:headEnd len="sm" w="sm" type="none"/>
            <a:tailEnd len="sm" w="sm" type="none"/>
          </a:ln>
        </p:spPr>
      </p:pic>
      <p:sp>
        <p:nvSpPr>
          <p:cNvPr id="221" name="Google Shape;221;p26"/>
          <p:cNvSpPr/>
          <p:nvPr/>
        </p:nvSpPr>
        <p:spPr>
          <a:xfrm>
            <a:off x="10627022" y="5472541"/>
            <a:ext cx="914400" cy="9144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22" name="Google Shape;222;p26"/>
          <p:cNvPicPr preferRelativeResize="0"/>
          <p:nvPr/>
        </p:nvPicPr>
        <p:blipFill rotWithShape="1">
          <a:blip r:embed="rId5">
            <a:alphaModFix/>
          </a:blip>
          <a:srcRect b="0" l="0" r="0" t="0"/>
          <a:stretch/>
        </p:blipFill>
        <p:spPr>
          <a:xfrm>
            <a:off x="980361" y="4421658"/>
            <a:ext cx="10231278" cy="476316"/>
          </a:xfrm>
          <a:prstGeom prst="rect">
            <a:avLst/>
          </a:prstGeom>
          <a:noFill/>
          <a:ln cap="flat" cmpd="sng" w="9525">
            <a:solidFill>
              <a:schemeClr val="dk1"/>
            </a:solidFill>
            <a:prstDash val="solid"/>
            <a:round/>
            <a:headEnd len="sm" w="sm" type="none"/>
            <a:tailEnd len="sm" w="sm" type="none"/>
          </a:ln>
        </p:spPr>
      </p:pic>
      <p:sp>
        <p:nvSpPr>
          <p:cNvPr id="223" name="Google Shape;223;p26"/>
          <p:cNvSpPr/>
          <p:nvPr/>
        </p:nvSpPr>
        <p:spPr>
          <a:xfrm>
            <a:off x="10627022" y="4152021"/>
            <a:ext cx="914400" cy="9144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39"/>
          <p:cNvSpPr txBox="1"/>
          <p:nvPr>
            <p:ph type="title"/>
          </p:nvPr>
        </p:nvSpPr>
        <p:spPr>
          <a:xfrm>
            <a:off x="0" y="45989"/>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473530" y="1740212"/>
            <a:ext cx="10597241" cy="451363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1000"/>
              </a:spcBef>
              <a:spcAft>
                <a:spcPts val="0"/>
              </a:spcAft>
              <a:buClr>
                <a:srgbClr val="000000"/>
              </a:buClr>
              <a:buSzPts val="2800"/>
              <a:buFont typeface="Arial"/>
              <a:buChar char="•"/>
            </a:pPr>
            <a:r>
              <a:rPr lang="en-US" sz="2800">
                <a:solidFill>
                  <a:srgbClr val="000000"/>
                </a:solidFill>
                <a:latin typeface="Open Sans"/>
                <a:ea typeface="Open Sans"/>
                <a:cs typeface="Open Sans"/>
                <a:sym typeface="Open Sans"/>
              </a:rPr>
              <a:t>Introduction</a:t>
            </a:r>
            <a:endParaRPr/>
          </a:p>
          <a:p>
            <a:pPr indent="-228600" lvl="0" marL="228600" rtl="0" algn="l">
              <a:lnSpc>
                <a:spcPct val="90000"/>
              </a:lnSpc>
              <a:spcBef>
                <a:spcPts val="1000"/>
              </a:spcBef>
              <a:spcAft>
                <a:spcPts val="0"/>
              </a:spcAft>
              <a:buClr>
                <a:srgbClr val="000000"/>
              </a:buClr>
              <a:buSzPts val="2800"/>
              <a:buFont typeface="Arial"/>
              <a:buChar char="•"/>
            </a:pPr>
            <a:r>
              <a:rPr lang="en-US" sz="2800">
                <a:solidFill>
                  <a:srgbClr val="000000"/>
                </a:solidFill>
                <a:latin typeface="Open Sans"/>
                <a:ea typeface="Open Sans"/>
                <a:cs typeface="Open Sans"/>
                <a:sym typeface="Open Sans"/>
              </a:rPr>
              <a:t>Accessing PATENTSCOPE</a:t>
            </a:r>
            <a:endParaRPr/>
          </a:p>
          <a:p>
            <a:pPr indent="-228600" lvl="0" marL="228600" rtl="0" algn="l">
              <a:lnSpc>
                <a:spcPct val="90000"/>
              </a:lnSpc>
              <a:spcBef>
                <a:spcPts val="1000"/>
              </a:spcBef>
              <a:spcAft>
                <a:spcPts val="0"/>
              </a:spcAft>
              <a:buClr>
                <a:srgbClr val="000000"/>
              </a:buClr>
              <a:buSzPts val="2800"/>
              <a:buFont typeface="Arial"/>
              <a:buChar char="•"/>
            </a:pPr>
            <a:r>
              <a:rPr lang="en-US" sz="2800">
                <a:solidFill>
                  <a:srgbClr val="000000"/>
                </a:solidFill>
                <a:latin typeface="Open Sans"/>
                <a:ea typeface="Open Sans"/>
                <a:cs typeface="Open Sans"/>
                <a:sym typeface="Open Sans"/>
              </a:rPr>
              <a:t>Searching PATENTSCOPE	</a:t>
            </a:r>
            <a:endParaRPr/>
          </a:p>
          <a:p>
            <a:pPr indent="-228600" lvl="1" marL="685800" rtl="0" algn="l">
              <a:lnSpc>
                <a:spcPct val="90000"/>
              </a:lnSpc>
              <a:spcBef>
                <a:spcPts val="500"/>
              </a:spcBef>
              <a:spcAft>
                <a:spcPts val="0"/>
              </a:spcAft>
              <a:buClr>
                <a:srgbClr val="000000"/>
              </a:buClr>
              <a:buSzPts val="2400"/>
              <a:buFont typeface="Arial"/>
              <a:buChar char="•"/>
            </a:pPr>
            <a:r>
              <a:rPr lang="en-US" sz="2400">
                <a:solidFill>
                  <a:srgbClr val="000000"/>
                </a:solidFill>
                <a:latin typeface="Open Sans"/>
                <a:ea typeface="Open Sans"/>
                <a:cs typeface="Open Sans"/>
                <a:sym typeface="Open Sans"/>
              </a:rPr>
              <a:t>Simple search	</a:t>
            </a:r>
            <a:endParaRPr/>
          </a:p>
          <a:p>
            <a:pPr indent="-228600" lvl="1" marL="685800" rtl="0" algn="l">
              <a:lnSpc>
                <a:spcPct val="90000"/>
              </a:lnSpc>
              <a:spcBef>
                <a:spcPts val="500"/>
              </a:spcBef>
              <a:spcAft>
                <a:spcPts val="0"/>
              </a:spcAft>
              <a:buClr>
                <a:srgbClr val="000000"/>
              </a:buClr>
              <a:buSzPts val="2400"/>
              <a:buFont typeface="Arial"/>
              <a:buChar char="•"/>
            </a:pPr>
            <a:r>
              <a:rPr lang="en-US" sz="2400">
                <a:solidFill>
                  <a:srgbClr val="000000"/>
                </a:solidFill>
                <a:latin typeface="Open Sans"/>
                <a:ea typeface="Open Sans"/>
                <a:cs typeface="Open Sans"/>
                <a:sym typeface="Open Sans"/>
              </a:rPr>
              <a:t>Advanced search	</a:t>
            </a:r>
            <a:endParaRPr/>
          </a:p>
          <a:p>
            <a:pPr indent="-228600" lvl="0" marL="228600" rtl="0" algn="l">
              <a:lnSpc>
                <a:spcPct val="90000"/>
              </a:lnSpc>
              <a:spcBef>
                <a:spcPts val="1000"/>
              </a:spcBef>
              <a:spcAft>
                <a:spcPts val="0"/>
              </a:spcAft>
              <a:buClr>
                <a:srgbClr val="000000"/>
              </a:buClr>
              <a:buSzPts val="2800"/>
              <a:buFont typeface="Arial"/>
              <a:buChar char="•"/>
            </a:pPr>
            <a:r>
              <a:rPr lang="en-US" sz="2800">
                <a:solidFill>
                  <a:srgbClr val="000000"/>
                </a:solidFill>
                <a:latin typeface="Open Sans"/>
                <a:ea typeface="Open Sans"/>
                <a:cs typeface="Open Sans"/>
                <a:sym typeface="Open Sans"/>
              </a:rPr>
              <a:t>Browse PATENTSCOPE	</a:t>
            </a:r>
            <a:endParaRPr/>
          </a:p>
          <a:p>
            <a:pPr indent="-228600" lvl="0" marL="228600" rtl="0" algn="l">
              <a:lnSpc>
                <a:spcPct val="90000"/>
              </a:lnSpc>
              <a:spcBef>
                <a:spcPts val="1000"/>
              </a:spcBef>
              <a:spcAft>
                <a:spcPts val="0"/>
              </a:spcAft>
              <a:buClr>
                <a:srgbClr val="000000"/>
              </a:buClr>
              <a:buSzPts val="2800"/>
              <a:buFont typeface="Arial"/>
              <a:buChar char="•"/>
            </a:pPr>
            <a:r>
              <a:rPr lang="en-US" sz="2800">
                <a:solidFill>
                  <a:srgbClr val="000000"/>
                </a:solidFill>
                <a:latin typeface="Open Sans"/>
                <a:ea typeface="Open Sans"/>
                <a:cs typeface="Open Sans"/>
                <a:sym typeface="Open Sans"/>
              </a:rPr>
              <a:t>Summary	</a:t>
            </a:r>
            <a:endParaRPr/>
          </a:p>
          <a:p>
            <a:pPr indent="-114300" lvl="0" marL="228600" rtl="0" algn="l">
              <a:lnSpc>
                <a:spcPct val="90000"/>
              </a:lnSpc>
              <a:spcBef>
                <a:spcPts val="1000"/>
              </a:spcBef>
              <a:spcAft>
                <a:spcPts val="0"/>
              </a:spcAft>
              <a:buClr>
                <a:schemeClr val="dk2"/>
              </a:buClr>
              <a:buSzPts val="1800"/>
              <a:buFont typeface="Arial"/>
              <a:buNone/>
            </a:pPr>
            <a:r>
              <a:t/>
            </a:r>
            <a:endParaRPr sz="1800">
              <a:solidFill>
                <a:srgbClr val="000000"/>
              </a:solidFill>
              <a:latin typeface="Open Sans"/>
              <a:ea typeface="Open Sans"/>
              <a:cs typeface="Open Sans"/>
              <a:sym typeface="Open Sans"/>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v1.0 April 2020</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Field Searching Example 1</a:t>
            </a:r>
            <a:endParaRPr>
              <a:latin typeface="Open Sans"/>
              <a:ea typeface="Open Sans"/>
              <a:cs typeface="Open Sans"/>
              <a:sym typeface="Open Sans"/>
            </a:endParaRPr>
          </a:p>
        </p:txBody>
      </p:sp>
      <p:sp>
        <p:nvSpPr>
          <p:cNvPr id="230" name="Google Shape;230;p27"/>
          <p:cNvSpPr txBox="1"/>
          <p:nvPr>
            <p:ph idx="1" type="body"/>
          </p:nvPr>
        </p:nvSpPr>
        <p:spPr>
          <a:xfrm>
            <a:off x="457200" y="1967518"/>
            <a:ext cx="11266714" cy="4867239"/>
          </a:xfrm>
          <a:prstGeom prst="rect">
            <a:avLst/>
          </a:prstGeom>
          <a:noFill/>
          <a:ln>
            <a:noFill/>
          </a:ln>
        </p:spPr>
        <p:txBody>
          <a:bodyPr anchorCtr="0" anchor="t" bIns="45700" lIns="91425" spcFirstLastPara="1" rIns="91425" wrap="square" tIns="45700">
            <a:noAutofit/>
          </a:bodyPr>
          <a:lstStyle/>
          <a:p>
            <a:pPr indent="0" lvl="0" marL="76200" rtl="0" algn="just">
              <a:lnSpc>
                <a:spcPct val="100000"/>
              </a:lnSpc>
              <a:spcBef>
                <a:spcPts val="1000"/>
              </a:spcBef>
              <a:spcAft>
                <a:spcPts val="0"/>
              </a:spcAft>
              <a:buClr>
                <a:schemeClr val="dk1"/>
              </a:buClr>
              <a:buSzPts val="2400"/>
              <a:buNone/>
            </a:pPr>
            <a:r>
              <a:rPr lang="en-US" sz="2000">
                <a:solidFill>
                  <a:schemeClr val="dk1"/>
                </a:solidFill>
                <a:latin typeface="Open Sans"/>
                <a:ea typeface="Open Sans"/>
                <a:cs typeface="Open Sans"/>
                <a:sym typeface="Open Sans"/>
              </a:rPr>
              <a:t>Searching for the inventions filed by Shimano in 2017.</a:t>
            </a:r>
            <a:endParaRPr/>
          </a:p>
          <a:p>
            <a:pPr indent="-381000" lvl="0" marL="457200" rtl="0" algn="just">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In the drop-down box, select the field </a:t>
            </a:r>
            <a:r>
              <a:rPr b="1" lang="en-US" sz="2000">
                <a:solidFill>
                  <a:schemeClr val="dk1"/>
                </a:solidFill>
                <a:latin typeface="Open Sans"/>
                <a:ea typeface="Open Sans"/>
                <a:cs typeface="Open Sans"/>
                <a:sym typeface="Open Sans"/>
              </a:rPr>
              <a:t>Applicant Name </a:t>
            </a:r>
            <a:r>
              <a:rPr lang="en-US" sz="2000">
                <a:solidFill>
                  <a:schemeClr val="dk1"/>
                </a:solidFill>
                <a:latin typeface="Open Sans"/>
                <a:ea typeface="Open Sans"/>
                <a:cs typeface="Open Sans"/>
                <a:sym typeface="Open Sans"/>
              </a:rPr>
              <a:t>and enter </a:t>
            </a:r>
            <a:r>
              <a:rPr b="1" lang="en-US" sz="2000">
                <a:solidFill>
                  <a:schemeClr val="dk1"/>
                </a:solidFill>
                <a:latin typeface="Open Sans"/>
                <a:ea typeface="Open Sans"/>
                <a:cs typeface="Open Sans"/>
                <a:sym typeface="Open Sans"/>
              </a:rPr>
              <a:t>Shimano</a:t>
            </a:r>
            <a:r>
              <a:rPr lang="en-US" sz="2000">
                <a:solidFill>
                  <a:schemeClr val="dk1"/>
                </a:solidFill>
                <a:latin typeface="Open Sans"/>
                <a:ea typeface="Open Sans"/>
                <a:cs typeface="Open Sans"/>
                <a:sym typeface="Open Sans"/>
              </a:rPr>
              <a:t>; select </a:t>
            </a:r>
            <a:r>
              <a:rPr b="1" lang="en-US" sz="2000">
                <a:solidFill>
                  <a:schemeClr val="dk1"/>
                </a:solidFill>
                <a:latin typeface="Open Sans"/>
                <a:ea typeface="Open Sans"/>
                <a:cs typeface="Open Sans"/>
                <a:sym typeface="Open Sans"/>
              </a:rPr>
              <a:t>AND</a:t>
            </a:r>
            <a:r>
              <a:rPr lang="en-US" sz="2000">
                <a:solidFill>
                  <a:schemeClr val="dk1"/>
                </a:solidFill>
                <a:latin typeface="Open Sans"/>
                <a:ea typeface="Open Sans"/>
                <a:cs typeface="Open Sans"/>
                <a:sym typeface="Open Sans"/>
              </a:rPr>
              <a:t> and the field </a:t>
            </a:r>
            <a:r>
              <a:rPr b="1" lang="en-US" sz="2000">
                <a:solidFill>
                  <a:schemeClr val="dk1"/>
                </a:solidFill>
                <a:latin typeface="Open Sans"/>
                <a:ea typeface="Open Sans"/>
                <a:cs typeface="Open Sans"/>
                <a:sym typeface="Open Sans"/>
              </a:rPr>
              <a:t>Publication date </a:t>
            </a:r>
            <a:r>
              <a:rPr lang="en-US" sz="2000">
                <a:solidFill>
                  <a:schemeClr val="dk1"/>
                </a:solidFill>
                <a:latin typeface="Open Sans"/>
                <a:ea typeface="Open Sans"/>
                <a:cs typeface="Open Sans"/>
                <a:sym typeface="Open Sans"/>
              </a:rPr>
              <a:t>and enter </a:t>
            </a:r>
            <a:r>
              <a:rPr b="1" lang="en-US" sz="2000">
                <a:solidFill>
                  <a:schemeClr val="dk1"/>
                </a:solidFill>
                <a:latin typeface="Open Sans"/>
                <a:ea typeface="Open Sans"/>
                <a:cs typeface="Open Sans"/>
                <a:sym typeface="Open Sans"/>
              </a:rPr>
              <a:t>2017.</a:t>
            </a:r>
            <a:endParaRPr b="1" sz="2000">
              <a:solidFill>
                <a:schemeClr val="dk1"/>
              </a:solidFill>
              <a:latin typeface="Open Sans"/>
              <a:ea typeface="Open Sans"/>
              <a:cs typeface="Open Sans"/>
              <a:sym typeface="Open Sans"/>
            </a:endParaRPr>
          </a:p>
        </p:txBody>
      </p:sp>
      <p:pic>
        <p:nvPicPr>
          <p:cNvPr descr="https://lh6.googleusercontent.com/C3GCR1pEIuYtfuHlWwNpp7LmAKHB_5c1ucUzoNV37uBZmn4TxOhgQYGjyg2GcAfdzpSSF37LEw3EKyCFK9b1glclr956GSTf47kcxJKs9r8RMlUxtN8Ug9HCAyNBX52OOdx1qyI" id="231" name="Google Shape;231;p27"/>
          <p:cNvPicPr preferRelativeResize="0"/>
          <p:nvPr/>
        </p:nvPicPr>
        <p:blipFill rotWithShape="1">
          <a:blip r:embed="rId3">
            <a:alphaModFix/>
          </a:blip>
          <a:srcRect b="0" l="0" r="0" t="0"/>
          <a:stretch/>
        </p:blipFill>
        <p:spPr>
          <a:xfrm>
            <a:off x="1798273" y="3387426"/>
            <a:ext cx="8106738" cy="29983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8"/>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Field Searching Example 2</a:t>
            </a:r>
            <a:endParaRPr>
              <a:latin typeface="Open Sans"/>
              <a:ea typeface="Open Sans"/>
              <a:cs typeface="Open Sans"/>
              <a:sym typeface="Open Sans"/>
            </a:endParaRPr>
          </a:p>
        </p:txBody>
      </p:sp>
      <p:sp>
        <p:nvSpPr>
          <p:cNvPr id="238" name="Google Shape;238;p28"/>
          <p:cNvSpPr txBox="1"/>
          <p:nvPr>
            <p:ph idx="1" type="body"/>
          </p:nvPr>
        </p:nvSpPr>
        <p:spPr>
          <a:xfrm>
            <a:off x="457200" y="1967518"/>
            <a:ext cx="11266714" cy="4867239"/>
          </a:xfrm>
          <a:prstGeom prst="rect">
            <a:avLst/>
          </a:prstGeom>
          <a:noFill/>
          <a:ln>
            <a:noFill/>
          </a:ln>
        </p:spPr>
        <p:txBody>
          <a:bodyPr anchorCtr="0" anchor="t" bIns="45700" lIns="91425" spcFirstLastPara="1" rIns="91425" wrap="square" tIns="45700">
            <a:noAutofit/>
          </a:bodyPr>
          <a:lstStyle/>
          <a:p>
            <a:pPr indent="0" lvl="0" marL="76200" rtl="0" algn="just">
              <a:lnSpc>
                <a:spcPct val="100000"/>
              </a:lnSpc>
              <a:spcBef>
                <a:spcPts val="1000"/>
              </a:spcBef>
              <a:spcAft>
                <a:spcPts val="0"/>
              </a:spcAft>
              <a:buClr>
                <a:schemeClr val="dk1"/>
              </a:buClr>
              <a:buSzPts val="2400"/>
              <a:buNone/>
            </a:pPr>
            <a:r>
              <a:rPr lang="en-US" sz="2000">
                <a:solidFill>
                  <a:schemeClr val="dk1"/>
                </a:solidFill>
                <a:latin typeface="Open Sans"/>
                <a:ea typeface="Open Sans"/>
                <a:cs typeface="Open Sans"/>
                <a:sym typeface="Open Sans"/>
              </a:rPr>
              <a:t>Searching for applications containing microchip with licensing availability. </a:t>
            </a:r>
            <a:endParaRPr sz="2000">
              <a:solidFill>
                <a:schemeClr val="dk1"/>
              </a:solidFill>
              <a:latin typeface="Open Sans"/>
              <a:ea typeface="Open Sans"/>
              <a:cs typeface="Open Sans"/>
              <a:sym typeface="Open Sans"/>
            </a:endParaRPr>
          </a:p>
          <a:p>
            <a:pPr indent="-381000" lvl="0" marL="457200" rtl="0" algn="just">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In the dropdown box, select </a:t>
            </a:r>
            <a:r>
              <a:rPr b="1" lang="en-US" sz="2000">
                <a:solidFill>
                  <a:schemeClr val="dk1"/>
                </a:solidFill>
                <a:latin typeface="Open Sans"/>
                <a:ea typeface="Open Sans"/>
                <a:cs typeface="Open Sans"/>
                <a:sym typeface="Open Sans"/>
              </a:rPr>
              <a:t>English Claims </a:t>
            </a:r>
            <a:r>
              <a:rPr lang="en-US" sz="2000">
                <a:solidFill>
                  <a:schemeClr val="dk1"/>
                </a:solidFill>
                <a:latin typeface="Open Sans"/>
                <a:ea typeface="Open Sans"/>
                <a:cs typeface="Open Sans"/>
                <a:sym typeface="Open Sans"/>
              </a:rPr>
              <a:t>and enter </a:t>
            </a:r>
            <a:r>
              <a:rPr b="1" lang="en-US" sz="2000">
                <a:solidFill>
                  <a:schemeClr val="dk1"/>
                </a:solidFill>
                <a:latin typeface="Open Sans"/>
                <a:ea typeface="Open Sans"/>
                <a:cs typeface="Open Sans"/>
                <a:sym typeface="Open Sans"/>
              </a:rPr>
              <a:t>microchip</a:t>
            </a:r>
            <a:r>
              <a:rPr lang="en-US" sz="2000">
                <a:solidFill>
                  <a:schemeClr val="dk1"/>
                </a:solidFill>
                <a:latin typeface="Open Sans"/>
                <a:ea typeface="Open Sans"/>
                <a:cs typeface="Open Sans"/>
                <a:sym typeface="Open Sans"/>
              </a:rPr>
              <a:t>, then tick the </a:t>
            </a:r>
            <a:r>
              <a:rPr b="1" lang="en-US" sz="2000">
                <a:solidFill>
                  <a:schemeClr val="dk1"/>
                </a:solidFill>
                <a:latin typeface="Open Sans"/>
                <a:ea typeface="Open Sans"/>
                <a:cs typeface="Open Sans"/>
                <a:sym typeface="Open Sans"/>
              </a:rPr>
              <a:t>Licensing availability box </a:t>
            </a:r>
            <a:r>
              <a:rPr lang="en-US" sz="2000">
                <a:solidFill>
                  <a:schemeClr val="dk1"/>
                </a:solidFill>
                <a:latin typeface="Open Sans"/>
                <a:ea typeface="Open Sans"/>
                <a:cs typeface="Open Sans"/>
                <a:sym typeface="Open Sans"/>
              </a:rPr>
              <a:t>(the last row in the Field Combination interface).</a:t>
            </a:r>
            <a:endParaRPr/>
          </a:p>
          <a:p>
            <a:pPr indent="-228600" lvl="0" marL="457200" rtl="0" algn="just">
              <a:lnSpc>
                <a:spcPct val="100000"/>
              </a:lnSpc>
              <a:spcBef>
                <a:spcPts val="1000"/>
              </a:spcBef>
              <a:spcAft>
                <a:spcPts val="0"/>
              </a:spcAft>
              <a:buClr>
                <a:schemeClr val="dk2"/>
              </a:buClr>
              <a:buSzPts val="2400"/>
              <a:buNone/>
            </a:pPr>
            <a:r>
              <a:t/>
            </a:r>
            <a:endParaRPr b="1" sz="2000">
              <a:solidFill>
                <a:schemeClr val="dk1"/>
              </a:solidFill>
              <a:latin typeface="Open Sans"/>
              <a:ea typeface="Open Sans"/>
              <a:cs typeface="Open Sans"/>
              <a:sym typeface="Open Sans"/>
            </a:endParaRPr>
          </a:p>
        </p:txBody>
      </p:sp>
      <p:pic>
        <p:nvPicPr>
          <p:cNvPr descr="https://lh4.googleusercontent.com/E1i3P3AzcZM6k2QVCrmwM0Rxq2mhwX6VPFO7CNwRYWmkjPc_QJXzkcxT9vLHmXB3EuYqWnLp3kQ6BRTQUydlqv4NnPo7ZqxREZZ_DJMssvbRreBHBXgjMoOn3E7Wb4L3OE71VTQ" id="239" name="Google Shape;239;p28"/>
          <p:cNvPicPr preferRelativeResize="0"/>
          <p:nvPr/>
        </p:nvPicPr>
        <p:blipFill rotWithShape="1">
          <a:blip r:embed="rId3">
            <a:alphaModFix/>
          </a:blip>
          <a:srcRect b="0" l="0" r="0" t="0"/>
          <a:stretch/>
        </p:blipFill>
        <p:spPr>
          <a:xfrm>
            <a:off x="539045" y="3705811"/>
            <a:ext cx="11184869" cy="28598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CLIR – Cross Lingual Information Retrieval</a:t>
            </a:r>
            <a:endParaRPr>
              <a:latin typeface="Open Sans"/>
              <a:ea typeface="Open Sans"/>
              <a:cs typeface="Open Sans"/>
              <a:sym typeface="Open Sans"/>
            </a:endParaRPr>
          </a:p>
        </p:txBody>
      </p:sp>
      <p:sp>
        <p:nvSpPr>
          <p:cNvPr id="246" name="Google Shape;246;p29"/>
          <p:cNvSpPr txBox="1"/>
          <p:nvPr>
            <p:ph idx="1" type="body"/>
          </p:nvPr>
        </p:nvSpPr>
        <p:spPr>
          <a:xfrm>
            <a:off x="253227" y="1925693"/>
            <a:ext cx="10584662" cy="47899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CLIR stands for </a:t>
            </a:r>
            <a:r>
              <a:rPr b="1" lang="en-US" sz="2000">
                <a:solidFill>
                  <a:schemeClr val="dk1"/>
                </a:solidFill>
                <a:latin typeface="Open Sans"/>
                <a:ea typeface="Open Sans"/>
                <a:cs typeface="Open Sans"/>
                <a:sym typeface="Open Sans"/>
              </a:rPr>
              <a:t>Cross Lingual Information Retrieval. </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CLIR can accessed by clicking </a:t>
            </a:r>
            <a:r>
              <a:rPr b="1" lang="en-US" sz="2000">
                <a:solidFill>
                  <a:schemeClr val="dk1"/>
                </a:solidFill>
                <a:latin typeface="Open Sans"/>
                <a:ea typeface="Open Sans"/>
                <a:cs typeface="Open Sans"/>
                <a:sym typeface="Open Sans"/>
              </a:rPr>
              <a:t>Cross Lingual Expansion </a:t>
            </a:r>
            <a:r>
              <a:rPr lang="en-US" sz="2000">
                <a:solidFill>
                  <a:schemeClr val="dk1"/>
                </a:solidFill>
                <a:latin typeface="Open Sans"/>
                <a:ea typeface="Open Sans"/>
                <a:cs typeface="Open Sans"/>
                <a:sym typeface="Open Sans"/>
              </a:rPr>
              <a:t>from the </a:t>
            </a:r>
            <a:r>
              <a:rPr b="1" lang="en-US" sz="2000">
                <a:solidFill>
                  <a:schemeClr val="dk1"/>
                </a:solidFill>
                <a:latin typeface="Open Sans"/>
                <a:ea typeface="Open Sans"/>
                <a:cs typeface="Open Sans"/>
                <a:sym typeface="Open Sans"/>
              </a:rPr>
              <a:t>Search menu.</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This tool expands a search by including patent documents in the result list that were disclosed in foreign languages.</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For example, if the keyword in English is entered, the result list will include that keyword and its synonyms in English as well as the translation of both the keyword and the synonyms into 13 languages.</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The tool first finds synonyms of the query &amp; then translates everything into 13 languages.</a:t>
            </a:r>
            <a:endParaRPr sz="2000">
              <a:solidFill>
                <a:schemeClr val="dk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0"/>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Cross Lingual Expansion feature</a:t>
            </a:r>
            <a:endParaRPr>
              <a:latin typeface="Open Sans"/>
              <a:ea typeface="Open Sans"/>
              <a:cs typeface="Open Sans"/>
              <a:sym typeface="Open Sans"/>
            </a:endParaRPr>
          </a:p>
        </p:txBody>
      </p:sp>
      <p:sp>
        <p:nvSpPr>
          <p:cNvPr id="253" name="Google Shape;253;p30"/>
          <p:cNvSpPr txBox="1"/>
          <p:nvPr>
            <p:ph idx="1" type="body"/>
          </p:nvPr>
        </p:nvSpPr>
        <p:spPr>
          <a:xfrm>
            <a:off x="0" y="1847015"/>
            <a:ext cx="11842230" cy="4749727"/>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Enter one or more terms in one of those languages in the search box and the system will suggest variants and translate the term(s), thus allowing user to search patent documents disclosed in all these languages</a:t>
            </a:r>
            <a:endParaRPr/>
          </a:p>
          <a:p>
            <a:pPr indent="-228600" lvl="0" marL="457200" rtl="0" algn="just">
              <a:lnSpc>
                <a:spcPct val="100000"/>
              </a:lnSpc>
              <a:spcBef>
                <a:spcPts val="1000"/>
              </a:spcBef>
              <a:spcAft>
                <a:spcPts val="0"/>
              </a:spcAft>
              <a:buClr>
                <a:schemeClr val="dk1"/>
              </a:buClr>
              <a:buSzPts val="2400"/>
              <a:buNone/>
            </a:pPr>
            <a:r>
              <a:t/>
            </a:r>
            <a:endParaRPr sz="1800">
              <a:solidFill>
                <a:schemeClr val="dk1"/>
              </a:solidFill>
              <a:latin typeface="Open Sans"/>
              <a:ea typeface="Open Sans"/>
              <a:cs typeface="Open Sans"/>
              <a:sym typeface="Open Sans"/>
            </a:endParaRPr>
          </a:p>
        </p:txBody>
      </p:sp>
      <p:pic>
        <p:nvPicPr>
          <p:cNvPr id="254" name="Google Shape;254;p30"/>
          <p:cNvPicPr preferRelativeResize="0"/>
          <p:nvPr/>
        </p:nvPicPr>
        <p:blipFill rotWithShape="1">
          <a:blip r:embed="rId3">
            <a:alphaModFix/>
          </a:blip>
          <a:srcRect b="0" l="0" r="0" t="0"/>
          <a:stretch/>
        </p:blipFill>
        <p:spPr>
          <a:xfrm>
            <a:off x="1942525" y="2826400"/>
            <a:ext cx="10089499" cy="3879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1"/>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Searching using  CLIR</a:t>
            </a:r>
            <a:endParaRPr>
              <a:latin typeface="Open Sans"/>
              <a:ea typeface="Open Sans"/>
              <a:cs typeface="Open Sans"/>
              <a:sym typeface="Open Sans"/>
            </a:endParaRPr>
          </a:p>
        </p:txBody>
      </p:sp>
      <p:sp>
        <p:nvSpPr>
          <p:cNvPr id="261" name="Google Shape;261;p31"/>
          <p:cNvSpPr txBox="1"/>
          <p:nvPr>
            <p:ph idx="1" type="body"/>
          </p:nvPr>
        </p:nvSpPr>
        <p:spPr>
          <a:xfrm>
            <a:off x="0" y="1637152"/>
            <a:ext cx="11047751" cy="4749727"/>
          </a:xfrm>
          <a:prstGeom prst="rect">
            <a:avLst/>
          </a:prstGeom>
          <a:noFill/>
          <a:ln>
            <a:noFill/>
          </a:ln>
        </p:spPr>
        <p:txBody>
          <a:bodyPr anchorCtr="0" anchor="t" bIns="45700" lIns="91425" spcFirstLastPara="1" rIns="91425" wrap="square" tIns="45700">
            <a:noAutofit/>
          </a:bodyPr>
          <a:lstStyle/>
          <a:p>
            <a:pPr indent="-342900" lvl="0" marL="419100" rtl="0" algn="just">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Enter the search query in the search box. Up to 5 keywords can be entered and “…” for phrase searching is supported. </a:t>
            </a:r>
            <a:endParaRPr/>
          </a:p>
          <a:p>
            <a:pPr indent="-342900" lvl="0" marL="419100" rtl="0" algn="just">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Select the language of the query. </a:t>
            </a:r>
            <a:endParaRPr/>
          </a:p>
          <a:p>
            <a:pPr indent="-342900" lvl="0" marL="419100" rtl="0" algn="just">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Select the </a:t>
            </a:r>
            <a:r>
              <a:rPr b="1" lang="en-US" sz="1800">
                <a:solidFill>
                  <a:schemeClr val="dk1"/>
                </a:solidFill>
                <a:latin typeface="Open Sans"/>
                <a:ea typeface="Open Sans"/>
                <a:cs typeface="Open Sans"/>
                <a:sym typeface="Open Sans"/>
              </a:rPr>
              <a:t>Expansion mode</a:t>
            </a:r>
            <a:r>
              <a:rPr lang="en-US" sz="1800">
                <a:solidFill>
                  <a:schemeClr val="dk1"/>
                </a:solidFill>
                <a:latin typeface="Open Sans"/>
                <a:ea typeface="Open Sans"/>
                <a:cs typeface="Open Sans"/>
                <a:sym typeface="Open Sans"/>
              </a:rPr>
              <a:t>: </a:t>
            </a:r>
            <a:endParaRPr/>
          </a:p>
          <a:p>
            <a:pPr indent="-171450" lvl="1" marL="704850" rtl="0" algn="just">
              <a:lnSpc>
                <a:spcPct val="10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Supervised will allow the technical domain associated and the relevant variants to be selected. </a:t>
            </a:r>
            <a:endParaRPr/>
          </a:p>
          <a:p>
            <a:pPr indent="-171450" lvl="1" marL="704850" rtl="0" algn="just">
              <a:lnSpc>
                <a:spcPct val="10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Automatic will generate the results immediately without any further user input. </a:t>
            </a:r>
            <a:endParaRPr/>
          </a:p>
          <a:p>
            <a:pPr indent="-342900" lvl="0" marL="419100" rtl="0" algn="just">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Select the </a:t>
            </a:r>
            <a:r>
              <a:rPr b="1" lang="en-US" sz="1800">
                <a:solidFill>
                  <a:schemeClr val="dk1"/>
                </a:solidFill>
                <a:latin typeface="Open Sans"/>
                <a:ea typeface="Open Sans"/>
                <a:cs typeface="Open Sans"/>
                <a:sym typeface="Open Sans"/>
              </a:rPr>
              <a:t>level of precision</a:t>
            </a:r>
            <a:r>
              <a:rPr lang="en-US" sz="1800">
                <a:solidFill>
                  <a:schemeClr val="dk1"/>
                </a:solidFill>
                <a:latin typeface="Open Sans"/>
                <a:ea typeface="Open Sans"/>
                <a:cs typeface="Open Sans"/>
                <a:sym typeface="Open Sans"/>
              </a:rPr>
              <a:t>. </a:t>
            </a:r>
            <a:endParaRPr/>
          </a:p>
          <a:p>
            <a:pPr indent="-342900" lvl="1" marL="876300" rtl="0" algn="just">
              <a:lnSpc>
                <a:spcPct val="100000"/>
              </a:lnSpc>
              <a:spcBef>
                <a:spcPts val="2100"/>
              </a:spcBef>
              <a:spcAft>
                <a:spcPts val="0"/>
              </a:spcAft>
              <a:buClr>
                <a:schemeClr val="dk1"/>
              </a:buClr>
              <a:buSzPts val="1800"/>
              <a:buFont typeface="Courier New"/>
              <a:buChar char="o"/>
            </a:pPr>
            <a:r>
              <a:rPr lang="en-US" sz="1800">
                <a:solidFill>
                  <a:schemeClr val="dk1"/>
                </a:solidFill>
                <a:latin typeface="Open Sans"/>
                <a:ea typeface="Open Sans"/>
                <a:cs typeface="Open Sans"/>
                <a:sym typeface="Open Sans"/>
              </a:rPr>
              <a:t>If </a:t>
            </a:r>
            <a:r>
              <a:rPr b="1" lang="en-US" sz="1800">
                <a:solidFill>
                  <a:schemeClr val="dk1"/>
                </a:solidFill>
                <a:latin typeface="Open Sans"/>
                <a:ea typeface="Open Sans"/>
                <a:cs typeface="Open Sans"/>
                <a:sym typeface="Open Sans"/>
              </a:rPr>
              <a:t>high precision </a:t>
            </a:r>
            <a:r>
              <a:rPr lang="en-US" sz="1800">
                <a:solidFill>
                  <a:schemeClr val="dk1"/>
                </a:solidFill>
                <a:latin typeface="Open Sans"/>
                <a:ea typeface="Open Sans"/>
                <a:cs typeface="Open Sans"/>
                <a:sym typeface="Open Sans"/>
              </a:rPr>
              <a:t>is preferred, an expanded query will be built in order to retrieve only the most relevant results at the risk of missing some results. </a:t>
            </a:r>
            <a:endParaRPr/>
          </a:p>
          <a:p>
            <a:pPr indent="-342900" lvl="1" marL="876300" rtl="0" algn="just">
              <a:lnSpc>
                <a:spcPct val="100000"/>
              </a:lnSpc>
              <a:spcBef>
                <a:spcPts val="2100"/>
              </a:spcBef>
              <a:spcAft>
                <a:spcPts val="0"/>
              </a:spcAft>
              <a:buClr>
                <a:schemeClr val="dk1"/>
              </a:buClr>
              <a:buSzPts val="1800"/>
              <a:buFont typeface="Courier New"/>
              <a:buChar char="o"/>
            </a:pPr>
            <a:r>
              <a:rPr lang="en-US" sz="1800">
                <a:solidFill>
                  <a:schemeClr val="dk1"/>
                </a:solidFill>
                <a:latin typeface="Open Sans"/>
                <a:ea typeface="Open Sans"/>
                <a:cs typeface="Open Sans"/>
                <a:sym typeface="Open Sans"/>
              </a:rPr>
              <a:t>If </a:t>
            </a:r>
            <a:r>
              <a:rPr b="1" lang="en-US" sz="1800">
                <a:solidFill>
                  <a:schemeClr val="dk1"/>
                </a:solidFill>
                <a:latin typeface="Open Sans"/>
                <a:ea typeface="Open Sans"/>
                <a:cs typeface="Open Sans"/>
                <a:sym typeface="Open Sans"/>
              </a:rPr>
              <a:t>high recall </a:t>
            </a:r>
            <a:r>
              <a:rPr lang="en-US" sz="1800">
                <a:solidFill>
                  <a:schemeClr val="dk1"/>
                </a:solidFill>
                <a:latin typeface="Open Sans"/>
                <a:ea typeface="Open Sans"/>
                <a:cs typeface="Open Sans"/>
                <a:sym typeface="Open Sans"/>
              </a:rPr>
              <a:t>is preferred, an expanded query will be built in order to retrieve more results at the possible expense of accuracy. </a:t>
            </a:r>
            <a:endParaRPr/>
          </a:p>
          <a:p>
            <a:pPr indent="-342900" lvl="0" marL="419100" rtl="0" algn="just">
              <a:lnSpc>
                <a:spcPct val="100000"/>
              </a:lnSpc>
              <a:spcBef>
                <a:spcPts val="1000"/>
              </a:spcBef>
              <a:spcAft>
                <a:spcPts val="0"/>
              </a:spcAft>
              <a:buClr>
                <a:schemeClr val="dk1"/>
              </a:buClr>
              <a:buSzPts val="1800"/>
              <a:buFont typeface="Arial"/>
              <a:buAutoNum type="arabicPeriod" startAt="5"/>
            </a:pPr>
            <a:r>
              <a:rPr lang="en-US" sz="1800">
                <a:solidFill>
                  <a:schemeClr val="dk1"/>
                </a:solidFill>
                <a:latin typeface="Open Sans"/>
                <a:ea typeface="Open Sans"/>
                <a:cs typeface="Open Sans"/>
                <a:sym typeface="Open Sans"/>
              </a:rPr>
              <a:t>Click the Search (automatic mode) or Select Domains (supervised mode) button. </a:t>
            </a:r>
            <a:endParaRPr/>
          </a:p>
          <a:p>
            <a:pPr indent="-228600" lvl="0" marL="457200" rtl="0" algn="just">
              <a:lnSpc>
                <a:spcPct val="100000"/>
              </a:lnSpc>
              <a:spcBef>
                <a:spcPts val="1000"/>
              </a:spcBef>
              <a:spcAft>
                <a:spcPts val="0"/>
              </a:spcAft>
              <a:buClr>
                <a:schemeClr val="dk1"/>
              </a:buClr>
              <a:buSzPts val="2400"/>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2"/>
          <p:cNvSpPr txBox="1"/>
          <p:nvPr>
            <p:ph type="title"/>
          </p:nvPr>
        </p:nvSpPr>
        <p:spPr>
          <a:xfrm>
            <a:off x="1" y="330686"/>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3500">
                <a:solidFill>
                  <a:srgbClr val="586F7C"/>
                </a:solidFill>
                <a:latin typeface="Open Sans"/>
                <a:ea typeface="Open Sans"/>
                <a:cs typeface="Open Sans"/>
                <a:sym typeface="Open Sans"/>
              </a:rPr>
              <a:t>Chemical structure search menu </a:t>
            </a:r>
            <a:endParaRPr sz="3500">
              <a:solidFill>
                <a:srgbClr val="586F7C"/>
              </a:solidFill>
              <a:latin typeface="Open Sans"/>
              <a:ea typeface="Open Sans"/>
              <a:cs typeface="Open Sans"/>
              <a:sym typeface="Open Sans"/>
            </a:endParaRPr>
          </a:p>
        </p:txBody>
      </p:sp>
      <p:sp>
        <p:nvSpPr>
          <p:cNvPr id="268" name="Google Shape;268;p32"/>
          <p:cNvSpPr txBox="1"/>
          <p:nvPr>
            <p:ph idx="1" type="body"/>
          </p:nvPr>
        </p:nvSpPr>
        <p:spPr>
          <a:xfrm>
            <a:off x="224590" y="1798820"/>
            <a:ext cx="10943082" cy="1723869"/>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This feature is available from the Search menu for logged-in users. </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The </a:t>
            </a:r>
            <a:r>
              <a:rPr b="1" lang="en-US" sz="2000">
                <a:solidFill>
                  <a:schemeClr val="dk1"/>
                </a:solidFill>
                <a:latin typeface="Open Sans"/>
                <a:ea typeface="Open Sans"/>
                <a:cs typeface="Open Sans"/>
                <a:sym typeface="Open Sans"/>
              </a:rPr>
              <a:t>chemical structure search </a:t>
            </a:r>
            <a:r>
              <a:rPr lang="en-US" sz="2000">
                <a:solidFill>
                  <a:schemeClr val="dk1"/>
                </a:solidFill>
                <a:latin typeface="Open Sans"/>
                <a:ea typeface="Open Sans"/>
                <a:cs typeface="Open Sans"/>
                <a:sym typeface="Open Sans"/>
              </a:rPr>
              <a:t>allows users to search for chemical information in </a:t>
            </a:r>
            <a:r>
              <a:rPr b="1" lang="en-US" sz="2000">
                <a:solidFill>
                  <a:schemeClr val="dk1"/>
                </a:solidFill>
                <a:latin typeface="Open Sans"/>
                <a:ea typeface="Open Sans"/>
                <a:cs typeface="Open Sans"/>
                <a:sym typeface="Open Sans"/>
              </a:rPr>
              <a:t>PATENTSCOPE</a:t>
            </a:r>
            <a:r>
              <a:rPr lang="en-US" sz="2000">
                <a:solidFill>
                  <a:schemeClr val="dk1"/>
                </a:solidFill>
                <a:latin typeface="Open Sans"/>
                <a:ea typeface="Open Sans"/>
                <a:cs typeface="Open Sans"/>
                <a:sym typeface="Open Sans"/>
              </a:rPr>
              <a:t>.</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There are four options to perform a search as shown below.</a:t>
            </a:r>
            <a:endParaRPr/>
          </a:p>
          <a:p>
            <a:pPr indent="-228600" lvl="0" marL="457200" rtl="0" algn="l">
              <a:lnSpc>
                <a:spcPct val="100000"/>
              </a:lnSpc>
              <a:spcBef>
                <a:spcPts val="1000"/>
              </a:spcBef>
              <a:spcAft>
                <a:spcPts val="0"/>
              </a:spcAft>
              <a:buClr>
                <a:schemeClr val="dk2"/>
              </a:buClr>
              <a:buSzPts val="2400"/>
              <a:buNone/>
            </a:pPr>
            <a:r>
              <a:t/>
            </a:r>
            <a:endParaRPr sz="2000">
              <a:solidFill>
                <a:schemeClr val="dk1"/>
              </a:solidFill>
              <a:latin typeface="Open Sans"/>
              <a:ea typeface="Open Sans"/>
              <a:cs typeface="Open Sans"/>
              <a:sym typeface="Open Sans"/>
            </a:endParaRPr>
          </a:p>
        </p:txBody>
      </p:sp>
      <p:pic>
        <p:nvPicPr>
          <p:cNvPr descr="https://lh3.googleusercontent.com/3zDwCh5BYSU5M_7kZEaVoIm9qqqx2Oc-RVKvty0uhgI94PU1SgJLFztDDHixeeUmNH30PnymbmUVIx4KiS-MoZKa_MzFJVHM87yWxsA3DrcMKHtnOdCu-zmLHyvxOud4Qek5lyg" id="269" name="Google Shape;269;p32"/>
          <p:cNvPicPr preferRelativeResize="0"/>
          <p:nvPr/>
        </p:nvPicPr>
        <p:blipFill rotWithShape="1">
          <a:blip r:embed="rId3">
            <a:alphaModFix/>
          </a:blip>
          <a:srcRect b="0" l="0" r="0" t="0"/>
          <a:stretch/>
        </p:blipFill>
        <p:spPr>
          <a:xfrm>
            <a:off x="1143004" y="3657600"/>
            <a:ext cx="10474374" cy="292308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13"/>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Convert structure tab</a:t>
            </a:r>
            <a:endParaRPr sz="3200">
              <a:solidFill>
                <a:srgbClr val="586F7C"/>
              </a:solidFill>
              <a:latin typeface="Open Sans"/>
              <a:ea typeface="Open Sans"/>
              <a:cs typeface="Open Sans"/>
              <a:sym typeface="Open Sans"/>
            </a:endParaRPr>
          </a:p>
        </p:txBody>
      </p:sp>
      <p:sp>
        <p:nvSpPr>
          <p:cNvPr id="276" name="Google Shape;276;p13"/>
          <p:cNvSpPr txBox="1"/>
          <p:nvPr>
            <p:ph idx="1" type="body"/>
          </p:nvPr>
        </p:nvSpPr>
        <p:spPr>
          <a:xfrm>
            <a:off x="0" y="1603923"/>
            <a:ext cx="11662348" cy="4748749"/>
          </a:xfrm>
          <a:prstGeom prst="rect">
            <a:avLst/>
          </a:prstGeom>
          <a:noFill/>
          <a:ln>
            <a:noFill/>
          </a:ln>
        </p:spPr>
        <p:txBody>
          <a:bodyPr anchorCtr="0" anchor="t" bIns="45700" lIns="91425" spcFirstLastPara="1" rIns="91425" wrap="square" tIns="45700">
            <a:noAutofit/>
          </a:bodyPr>
          <a:lstStyle/>
          <a:p>
            <a:pPr indent="-285750" lvl="0" marL="41275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This allows users to select the input type of the search. </a:t>
            </a:r>
            <a:endParaRPr/>
          </a:p>
          <a:p>
            <a:pPr indent="-285750" lvl="0" marL="41275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Different options to enter a search include name of the </a:t>
            </a:r>
            <a:r>
              <a:rPr b="1" lang="en-US" sz="2000">
                <a:solidFill>
                  <a:schemeClr val="dk1"/>
                </a:solidFill>
                <a:latin typeface="Open Sans"/>
                <a:ea typeface="Open Sans"/>
                <a:cs typeface="Open Sans"/>
                <a:sym typeface="Open Sans"/>
              </a:rPr>
              <a:t>chemical compound </a:t>
            </a:r>
            <a:r>
              <a:rPr lang="en-US" sz="2000">
                <a:solidFill>
                  <a:schemeClr val="dk1"/>
                </a:solidFill>
                <a:latin typeface="Open Sans"/>
                <a:ea typeface="Open Sans"/>
                <a:cs typeface="Open Sans"/>
                <a:sym typeface="Open Sans"/>
              </a:rPr>
              <a:t>such as its trivial name, commercial name, IUPAC name or CAS name, the </a:t>
            </a:r>
            <a:r>
              <a:rPr b="1" lang="en-US" sz="2000">
                <a:solidFill>
                  <a:schemeClr val="dk1"/>
                </a:solidFill>
                <a:latin typeface="Open Sans"/>
                <a:ea typeface="Open Sans"/>
                <a:cs typeface="Open Sans"/>
                <a:sym typeface="Open Sans"/>
              </a:rPr>
              <a:t>International Nonproprietary Name INN</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InchI</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InchIkeys</a:t>
            </a:r>
            <a:r>
              <a:rPr lang="en-US" sz="2000">
                <a:solidFill>
                  <a:schemeClr val="dk1"/>
                </a:solidFill>
                <a:latin typeface="Open Sans"/>
                <a:ea typeface="Open Sans"/>
                <a:cs typeface="Open Sans"/>
                <a:sym typeface="Open Sans"/>
              </a:rPr>
              <a:t> or </a:t>
            </a:r>
            <a:r>
              <a:rPr b="1" lang="en-US" sz="2000">
                <a:solidFill>
                  <a:schemeClr val="dk1"/>
                </a:solidFill>
                <a:latin typeface="Open Sans"/>
                <a:ea typeface="Open Sans"/>
                <a:cs typeface="Open Sans"/>
                <a:sym typeface="Open Sans"/>
              </a:rPr>
              <a:t>SMILES.</a:t>
            </a:r>
            <a:endParaRPr b="1" sz="2000">
              <a:solidFill>
                <a:schemeClr val="dk1"/>
              </a:solidFill>
              <a:latin typeface="Open Sans"/>
              <a:ea typeface="Open Sans"/>
              <a:cs typeface="Open Sans"/>
              <a:sym typeface="Open Sans"/>
            </a:endParaRPr>
          </a:p>
        </p:txBody>
      </p:sp>
      <p:pic>
        <p:nvPicPr>
          <p:cNvPr descr="https://lh3.googleusercontent.com/0FkR5IGLju_xYVUaX5AmUxy8DaXzylhcT-HYq8RzZXpOThlzZLd1MAaj72EH-8QpuGwVGCUMjZp1IGmbPWCuGRSf58LKdRWbBNp4Up8SSseazJr3wM44PhRutzVjxSPnHH_wjFo" id="277" name="Google Shape;277;p13"/>
          <p:cNvPicPr preferRelativeResize="0"/>
          <p:nvPr/>
        </p:nvPicPr>
        <p:blipFill rotWithShape="1">
          <a:blip r:embed="rId3">
            <a:alphaModFix/>
          </a:blip>
          <a:srcRect b="0" l="0" r="0" t="0"/>
          <a:stretch/>
        </p:blipFill>
        <p:spPr>
          <a:xfrm>
            <a:off x="731426" y="3533714"/>
            <a:ext cx="10199496" cy="281895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3"/>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Structure editor tab</a:t>
            </a:r>
            <a:endParaRPr sz="3200">
              <a:solidFill>
                <a:srgbClr val="586F7C"/>
              </a:solidFill>
              <a:latin typeface="Open Sans"/>
              <a:ea typeface="Open Sans"/>
              <a:cs typeface="Open Sans"/>
              <a:sym typeface="Open Sans"/>
            </a:endParaRPr>
          </a:p>
        </p:txBody>
      </p:sp>
      <p:sp>
        <p:nvSpPr>
          <p:cNvPr id="284" name="Google Shape;284;p33"/>
          <p:cNvSpPr txBox="1"/>
          <p:nvPr>
            <p:ph idx="1" type="body"/>
          </p:nvPr>
        </p:nvSpPr>
        <p:spPr>
          <a:xfrm>
            <a:off x="0" y="1598581"/>
            <a:ext cx="12192000" cy="1690051"/>
          </a:xfrm>
          <a:prstGeom prst="rect">
            <a:avLst/>
          </a:prstGeom>
          <a:noFill/>
          <a:ln>
            <a:noFill/>
          </a:ln>
        </p:spPr>
        <p:txBody>
          <a:bodyPr anchorCtr="0" anchor="t" bIns="45700" lIns="91425" spcFirstLastPara="1" rIns="91425" wrap="square" tIns="45700">
            <a:noAutofit/>
          </a:bodyPr>
          <a:lstStyle/>
          <a:p>
            <a:pPr indent="-285750" lvl="0" marL="412750" rtl="0" algn="just">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Structure editor allows users to </a:t>
            </a:r>
            <a:r>
              <a:rPr b="1" lang="en-US" sz="1800">
                <a:solidFill>
                  <a:schemeClr val="dk1"/>
                </a:solidFill>
                <a:latin typeface="Open Sans"/>
                <a:ea typeface="Open Sans"/>
                <a:cs typeface="Open Sans"/>
                <a:sym typeface="Open Sans"/>
              </a:rPr>
              <a:t>draw or edit a structure</a:t>
            </a:r>
            <a:r>
              <a:rPr lang="en-US" sz="1800">
                <a:solidFill>
                  <a:schemeClr val="dk1"/>
                </a:solidFill>
                <a:latin typeface="Open Sans"/>
                <a:ea typeface="Open Sans"/>
                <a:cs typeface="Open Sans"/>
                <a:sym typeface="Open Sans"/>
              </a:rPr>
              <a:t>. Chemical structures, reactions and fragments can be drawn using the symbols familiar from chemical sketches on paper.</a:t>
            </a:r>
            <a:endParaRPr/>
          </a:p>
          <a:p>
            <a:pPr indent="-171450" lvl="0" marL="412750" rtl="0" algn="just">
              <a:lnSpc>
                <a:spcPct val="100000"/>
              </a:lnSpc>
              <a:spcBef>
                <a:spcPts val="1000"/>
              </a:spcBef>
              <a:spcAft>
                <a:spcPts val="0"/>
              </a:spcAft>
              <a:buClr>
                <a:schemeClr val="dk1"/>
              </a:buClr>
              <a:buSzPts val="1800"/>
              <a:buNone/>
            </a:pPr>
            <a:r>
              <a:t/>
            </a:r>
            <a:endParaRPr sz="1800">
              <a:solidFill>
                <a:schemeClr val="dk1"/>
              </a:solidFill>
              <a:latin typeface="Open Sans"/>
              <a:ea typeface="Open Sans"/>
              <a:cs typeface="Open Sans"/>
              <a:sym typeface="Open Sans"/>
            </a:endParaRPr>
          </a:p>
        </p:txBody>
      </p:sp>
      <p:pic>
        <p:nvPicPr>
          <p:cNvPr descr="https://lh6.googleusercontent.com/IUb3E1XqXJqFGXTbXxuKvvC2xEwmjxsohqpnvznSPTITt9EdGXK6lS1JWTc5d9zrObInV0eRp999GMxzj6wD9IKtYyOrCJNcNWj5P4vwpjPL99LfiUugshM2avhKeYawrRT0ih8" id="285" name="Google Shape;285;p33"/>
          <p:cNvPicPr preferRelativeResize="0"/>
          <p:nvPr/>
        </p:nvPicPr>
        <p:blipFill rotWithShape="1">
          <a:blip r:embed="rId3">
            <a:alphaModFix/>
          </a:blip>
          <a:srcRect b="0" l="0" r="0" t="0"/>
          <a:stretch/>
        </p:blipFill>
        <p:spPr>
          <a:xfrm>
            <a:off x="2322683" y="2443606"/>
            <a:ext cx="6476544" cy="4196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34"/>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Upload structure tab</a:t>
            </a:r>
            <a:endParaRPr sz="3200">
              <a:solidFill>
                <a:srgbClr val="586F7C"/>
              </a:solidFill>
              <a:latin typeface="Open Sans"/>
              <a:ea typeface="Open Sans"/>
              <a:cs typeface="Open Sans"/>
              <a:sym typeface="Open Sans"/>
            </a:endParaRPr>
          </a:p>
        </p:txBody>
      </p:sp>
      <p:sp>
        <p:nvSpPr>
          <p:cNvPr id="292" name="Google Shape;292;p34"/>
          <p:cNvSpPr txBox="1"/>
          <p:nvPr>
            <p:ph idx="1" type="body"/>
          </p:nvPr>
        </p:nvSpPr>
        <p:spPr>
          <a:xfrm>
            <a:off x="-12700" y="1757223"/>
            <a:ext cx="12034811" cy="4736470"/>
          </a:xfrm>
          <a:prstGeom prst="rect">
            <a:avLst/>
          </a:prstGeom>
          <a:noFill/>
          <a:ln>
            <a:noFill/>
          </a:ln>
        </p:spPr>
        <p:txBody>
          <a:bodyPr anchorCtr="0" anchor="t" bIns="45700" lIns="91425" spcFirstLastPara="1" rIns="91425" wrap="square" tIns="45700">
            <a:noAutofit/>
          </a:bodyPr>
          <a:lstStyle/>
          <a:p>
            <a:pPr indent="-285750" lvl="0" marL="412750" rtl="0" algn="just">
              <a:lnSpc>
                <a:spcPct val="100000"/>
              </a:lnSpc>
              <a:spcBef>
                <a:spcPts val="1000"/>
              </a:spcBef>
              <a:spcAft>
                <a:spcPts val="0"/>
              </a:spcAft>
              <a:buClr>
                <a:schemeClr val="dk1"/>
              </a:buClr>
              <a:buSzPts val="1800"/>
              <a:buChar char="●"/>
            </a:pPr>
            <a:r>
              <a:rPr b="1" lang="en-US" sz="1800">
                <a:solidFill>
                  <a:schemeClr val="dk1"/>
                </a:solidFill>
                <a:latin typeface="Open Sans"/>
                <a:ea typeface="Open Sans"/>
                <a:cs typeface="Open Sans"/>
                <a:sym typeface="Open Sans"/>
              </a:rPr>
              <a:t>Upload structure tab </a:t>
            </a:r>
            <a:r>
              <a:rPr lang="en-US" sz="1800">
                <a:solidFill>
                  <a:schemeClr val="dk1"/>
                </a:solidFill>
                <a:latin typeface="Open Sans"/>
                <a:ea typeface="Open Sans"/>
                <a:cs typeface="Open Sans"/>
                <a:sym typeface="Open Sans"/>
              </a:rPr>
              <a:t>allows users to upload a chemical description file in a supported format; for example: MOL, SMILES as well as a bitmap representation of the chemical compound such as png, gif, tiff or jpeg format.</a:t>
            </a:r>
            <a:endParaRPr/>
          </a:p>
          <a:p>
            <a:pPr indent="-285750" lvl="0" marL="412750" rtl="0" algn="just">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The </a:t>
            </a:r>
            <a:r>
              <a:rPr b="1" lang="en-US" sz="1800">
                <a:solidFill>
                  <a:schemeClr val="dk1"/>
                </a:solidFill>
                <a:latin typeface="Open Sans"/>
                <a:ea typeface="Open Sans"/>
                <a:cs typeface="Open Sans"/>
                <a:sym typeface="Open Sans"/>
              </a:rPr>
              <a:t>Search for scaffold </a:t>
            </a:r>
            <a:r>
              <a:rPr lang="en-US" sz="1800">
                <a:solidFill>
                  <a:schemeClr val="dk1"/>
                </a:solidFill>
                <a:latin typeface="Open Sans"/>
                <a:ea typeface="Open Sans"/>
                <a:cs typeface="Open Sans"/>
                <a:sym typeface="Open Sans"/>
              </a:rPr>
              <a:t>button will enlarge the search as the compound will be searched more generally, taking into consideration only the first part of the InchIKey.</a:t>
            </a:r>
            <a:endParaRPr/>
          </a:p>
          <a:p>
            <a:pPr indent="-285750" lvl="0" marL="412750" rtl="0" algn="just">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The scaffold is basic skeleton of a molecule to which further groups and moieties are attached in the Structure editor tab.</a:t>
            </a:r>
            <a:endParaRPr/>
          </a:p>
          <a:p>
            <a:pPr indent="-171450" lvl="0" marL="412750" rtl="0" algn="just">
              <a:lnSpc>
                <a:spcPct val="100000"/>
              </a:lnSpc>
              <a:spcBef>
                <a:spcPts val="1000"/>
              </a:spcBef>
              <a:spcAft>
                <a:spcPts val="0"/>
              </a:spcAft>
              <a:buClr>
                <a:schemeClr val="dk1"/>
              </a:buClr>
              <a:buSzPts val="1800"/>
              <a:buNone/>
            </a:pPr>
            <a:r>
              <a:t/>
            </a:r>
            <a:endParaRPr sz="1800">
              <a:solidFill>
                <a:schemeClr val="dk1"/>
              </a:solidFill>
              <a:latin typeface="Open Sans"/>
              <a:ea typeface="Open Sans"/>
              <a:cs typeface="Open Sans"/>
              <a:sym typeface="Open Sans"/>
            </a:endParaRPr>
          </a:p>
        </p:txBody>
      </p:sp>
      <p:pic>
        <p:nvPicPr>
          <p:cNvPr descr="https://lh4.googleusercontent.com/71pjrFvyuAUE5KoD3MLRrFzB-c1cBjES8R9if5lZnwmzlUcDib_WItNf06B9fQReK9LTYN8NlV0ervPjauwGKfPk-ZY_UdAsXEDZKXjqYdv04l4C3TmXbakqZPgc9CygV2-B9Ls" id="293" name="Google Shape;293;p34"/>
          <p:cNvPicPr preferRelativeResize="0"/>
          <p:nvPr/>
        </p:nvPicPr>
        <p:blipFill rotWithShape="1">
          <a:blip r:embed="rId3">
            <a:alphaModFix/>
          </a:blip>
          <a:srcRect b="0" l="0" r="0" t="0"/>
          <a:stretch/>
        </p:blipFill>
        <p:spPr>
          <a:xfrm>
            <a:off x="2948325" y="3972393"/>
            <a:ext cx="7839887" cy="288560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5"/>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Substructure search</a:t>
            </a:r>
            <a:endParaRPr sz="3200">
              <a:solidFill>
                <a:srgbClr val="586F7C"/>
              </a:solidFill>
              <a:latin typeface="Open Sans"/>
              <a:ea typeface="Open Sans"/>
              <a:cs typeface="Open Sans"/>
              <a:sym typeface="Open Sans"/>
            </a:endParaRPr>
          </a:p>
        </p:txBody>
      </p:sp>
      <p:sp>
        <p:nvSpPr>
          <p:cNvPr id="300" name="Google Shape;300;p35"/>
          <p:cNvSpPr txBox="1"/>
          <p:nvPr>
            <p:ph idx="1" type="body"/>
          </p:nvPr>
        </p:nvSpPr>
        <p:spPr>
          <a:xfrm>
            <a:off x="0" y="1676028"/>
            <a:ext cx="10523095" cy="4736470"/>
          </a:xfrm>
          <a:prstGeom prst="rect">
            <a:avLst/>
          </a:prstGeom>
          <a:noFill/>
          <a:ln>
            <a:noFill/>
          </a:ln>
        </p:spPr>
        <p:txBody>
          <a:bodyPr anchorCtr="0" anchor="t" bIns="45700" lIns="91425" spcFirstLastPara="1" rIns="91425" wrap="square" tIns="45700">
            <a:noAutofit/>
          </a:bodyPr>
          <a:lstStyle/>
          <a:p>
            <a:pPr indent="-342900" lvl="0" marL="469900" rtl="0" algn="just">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This feature allows users to search substructures within chemical compounds.</a:t>
            </a:r>
            <a:endParaRPr/>
          </a:p>
          <a:p>
            <a:pPr indent="-342900" lvl="0" marL="469900" rtl="0" algn="just">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“Substructure Search” can be submitted from the Structure editor.</a:t>
            </a:r>
            <a:endParaRPr/>
          </a:p>
          <a:p>
            <a:pPr indent="-342900" lvl="0" marL="469900" rtl="0" algn="just">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See the </a:t>
            </a:r>
            <a:r>
              <a:rPr b="1" lang="en-US">
                <a:solidFill>
                  <a:schemeClr val="dk1"/>
                </a:solidFill>
                <a:latin typeface="Open Sans"/>
                <a:ea typeface="Open Sans"/>
                <a:cs typeface="Open Sans"/>
                <a:sym typeface="Open Sans"/>
              </a:rPr>
              <a:t>Patentscope Users Guide</a:t>
            </a:r>
            <a:r>
              <a:rPr lang="en-US">
                <a:solidFill>
                  <a:schemeClr val="dk1"/>
                </a:solidFill>
                <a:latin typeface="Open Sans"/>
                <a:ea typeface="Open Sans"/>
                <a:cs typeface="Open Sans"/>
                <a:sym typeface="Open Sans"/>
              </a:rPr>
              <a:t> for more information about searching using the </a:t>
            </a:r>
            <a:r>
              <a:rPr b="1" lang="en-US">
                <a:solidFill>
                  <a:schemeClr val="dk1"/>
                </a:solidFill>
                <a:latin typeface="Open Sans"/>
                <a:ea typeface="Open Sans"/>
                <a:cs typeface="Open Sans"/>
                <a:sym typeface="Open Sans"/>
              </a:rPr>
              <a:t>Substructure Search</a:t>
            </a:r>
            <a:r>
              <a:rPr i="1"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554815" y="2014144"/>
            <a:ext cx="9613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Become aware of existing additional resources related to development and innovation.</a:t>
            </a:r>
            <a:endParaRPr>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Understand the additional collections and how to use them</a:t>
            </a:r>
            <a:endParaRPr>
              <a:solidFill>
                <a:schemeClr val="dk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36"/>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Browse PATENTSCOPE</a:t>
            </a:r>
            <a:endParaRPr sz="3200">
              <a:solidFill>
                <a:srgbClr val="586F7C"/>
              </a:solidFill>
              <a:latin typeface="Open Sans"/>
              <a:ea typeface="Open Sans"/>
              <a:cs typeface="Open Sans"/>
              <a:sym typeface="Open Sans"/>
            </a:endParaRPr>
          </a:p>
        </p:txBody>
      </p:sp>
      <p:sp>
        <p:nvSpPr>
          <p:cNvPr id="307" name="Google Shape;307;p36"/>
          <p:cNvSpPr txBox="1"/>
          <p:nvPr>
            <p:ph idx="1" type="body"/>
          </p:nvPr>
        </p:nvSpPr>
        <p:spPr>
          <a:xfrm>
            <a:off x="284814" y="1915870"/>
            <a:ext cx="11497456" cy="4454949"/>
          </a:xfrm>
          <a:prstGeom prst="rect">
            <a:avLst/>
          </a:prstGeom>
          <a:noFill/>
          <a:ln>
            <a:noFill/>
          </a:ln>
        </p:spPr>
        <p:txBody>
          <a:bodyPr anchorCtr="0" anchor="t" bIns="45700" lIns="91425" spcFirstLastPara="1" rIns="91425" wrap="square" tIns="45700">
            <a:noAutofit/>
          </a:bodyPr>
          <a:lstStyle/>
          <a:p>
            <a:pPr indent="0" lvl="0" marL="1270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The Browse menu available from the </a:t>
            </a:r>
            <a:r>
              <a:rPr b="1" lang="en-US">
                <a:solidFill>
                  <a:schemeClr val="dk1"/>
                </a:solidFill>
                <a:latin typeface="Open Sans"/>
                <a:ea typeface="Open Sans"/>
                <a:cs typeface="Open Sans"/>
                <a:sym typeface="Open Sans"/>
              </a:rPr>
              <a:t>PATENTSCOPE Search Interface</a:t>
            </a:r>
            <a:r>
              <a:rPr lang="en-US">
                <a:solidFill>
                  <a:schemeClr val="dk1"/>
                </a:solidFill>
                <a:latin typeface="Open Sans"/>
                <a:ea typeface="Open Sans"/>
                <a:cs typeface="Open Sans"/>
                <a:sym typeface="Open Sans"/>
              </a:rPr>
              <a:t>  can be used to browse:  </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PCT applications by week </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Gazette Archives</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National Phase Entries Full download</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National Phase Entries Incremental download</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Sequence listing</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IPC Green Inventory</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Portal to patent registers</a:t>
            </a:r>
            <a:endParaRPr/>
          </a:p>
          <a:p>
            <a:pPr indent="-190500" lvl="0" marL="469900" rtl="0" algn="just">
              <a:lnSpc>
                <a:spcPct val="10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37"/>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2880">
                <a:solidFill>
                  <a:srgbClr val="586F7C"/>
                </a:solidFill>
                <a:latin typeface="Open Sans"/>
                <a:ea typeface="Open Sans"/>
                <a:cs typeface="Open Sans"/>
                <a:sym typeface="Open Sans"/>
              </a:rPr>
              <a:t>How to use the Browse Search interface </a:t>
            </a:r>
            <a:br>
              <a:rPr lang="en-US" sz="2880">
                <a:solidFill>
                  <a:srgbClr val="586F7C"/>
                </a:solidFill>
                <a:latin typeface="Open Sans"/>
                <a:ea typeface="Open Sans"/>
                <a:cs typeface="Open Sans"/>
                <a:sym typeface="Open Sans"/>
              </a:rPr>
            </a:br>
            <a:endParaRPr sz="2880">
              <a:solidFill>
                <a:srgbClr val="586F7C"/>
              </a:solidFill>
              <a:latin typeface="Open Sans"/>
              <a:ea typeface="Open Sans"/>
              <a:cs typeface="Open Sans"/>
              <a:sym typeface="Open Sans"/>
            </a:endParaRPr>
          </a:p>
        </p:txBody>
      </p:sp>
      <p:sp>
        <p:nvSpPr>
          <p:cNvPr id="314" name="Google Shape;314;p37"/>
          <p:cNvSpPr txBox="1"/>
          <p:nvPr>
            <p:ph idx="1" type="body"/>
          </p:nvPr>
        </p:nvSpPr>
        <p:spPr>
          <a:xfrm>
            <a:off x="-1" y="1676028"/>
            <a:ext cx="11617377" cy="1247054"/>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2200"/>
              <a:buChar char="●"/>
            </a:pPr>
            <a:r>
              <a:rPr lang="en-US" sz="2200">
                <a:solidFill>
                  <a:schemeClr val="dk1"/>
                </a:solidFill>
                <a:latin typeface="Open Sans"/>
                <a:ea typeface="Open Sans"/>
                <a:cs typeface="Open Sans"/>
                <a:sym typeface="Open Sans"/>
              </a:rPr>
              <a:t>When one of the seven available search fields is selected from the drop-down menu, the user will be taken to the selected field page to browse for content.</a:t>
            </a:r>
            <a:endParaRPr sz="2200">
              <a:solidFill>
                <a:schemeClr val="dk1"/>
              </a:solidFill>
              <a:latin typeface="Open Sans"/>
              <a:ea typeface="Open Sans"/>
              <a:cs typeface="Open Sans"/>
              <a:sym typeface="Open Sans"/>
            </a:endParaRPr>
          </a:p>
        </p:txBody>
      </p:sp>
      <p:pic>
        <p:nvPicPr>
          <p:cNvPr descr="https://lh6.googleusercontent.com/zYoIZEOz2WUokZTchBmU7FPt0XMaUR_jfOvW4O9VslyzkwCOx0_FGJF1pOuE4y_E5qsn770HskGO6wn-MaCm_9yAJDFaxpVu0X2sLoA_nrs6490X7OSebqHxxSwTtQK_DzVLwtQ" id="315" name="Google Shape;315;p37"/>
          <p:cNvPicPr preferRelativeResize="0"/>
          <p:nvPr/>
        </p:nvPicPr>
        <p:blipFill rotWithShape="1">
          <a:blip r:embed="rId3">
            <a:alphaModFix/>
          </a:blip>
          <a:srcRect b="0" l="0" r="0" t="0"/>
          <a:stretch/>
        </p:blipFill>
        <p:spPr>
          <a:xfrm>
            <a:off x="1581149" y="3044595"/>
            <a:ext cx="8537211" cy="363044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42"/>
          <p:cNvSpPr txBox="1"/>
          <p:nvPr>
            <p:ph type="title"/>
          </p:nvPr>
        </p:nvSpPr>
        <p:spPr>
          <a:xfrm>
            <a:off x="0" y="378812"/>
            <a:ext cx="81316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322" name="Google Shape;322;p42"/>
          <p:cNvSpPr txBox="1"/>
          <p:nvPr>
            <p:ph idx="1" type="body"/>
          </p:nvPr>
        </p:nvSpPr>
        <p:spPr>
          <a:xfrm>
            <a:off x="212270" y="1796144"/>
            <a:ext cx="11462659" cy="4882242"/>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This lesson introduced users to PATENTSCOPE, a free patent search system administered by WIPO. </a:t>
            </a:r>
            <a:endParaRPr sz="2200">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The lesson explored ways of accessing, searching and browsing the database. </a:t>
            </a:r>
            <a:endParaRPr sz="2200">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200">
                <a:solidFill>
                  <a:srgbClr val="000000"/>
                </a:solidFill>
                <a:latin typeface="Open Sans"/>
                <a:ea typeface="Open Sans"/>
                <a:cs typeface="Open Sans"/>
                <a:sym typeface="Open Sans"/>
              </a:rPr>
              <a:t>More information on how to use the database can be found in the </a:t>
            </a:r>
            <a:r>
              <a:rPr lang="en-US" sz="2200" u="sng">
                <a:solidFill>
                  <a:srgbClr val="1155CC"/>
                </a:solidFill>
                <a:latin typeface="Open Sans"/>
                <a:ea typeface="Open Sans"/>
                <a:cs typeface="Open Sans"/>
                <a:sym typeface="Open Sans"/>
                <a:hlinkClick r:id="rId3"/>
              </a:rPr>
              <a:t>PATENTSCOPE User’s Guide</a:t>
            </a:r>
            <a:r>
              <a:rPr lang="en-US" sz="2200">
                <a:solidFill>
                  <a:srgbClr val="000000"/>
                </a:solidFill>
                <a:latin typeface="Open Sans"/>
                <a:ea typeface="Open Sans"/>
                <a:cs typeface="Open Sans"/>
                <a:sym typeface="Open Sans"/>
              </a:rPr>
              <a:t> and associated tutorials.</a:t>
            </a:r>
            <a:endParaRPr sz="2200">
              <a:solidFill>
                <a:schemeClr val="dk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328" name="Google Shape;328;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rPr>
              <a:t>www.research4life.or</a:t>
            </a:r>
            <a:r>
              <a:rPr lang="en-US" sz="2000" u="sng">
                <a:solidFill>
                  <a:srgbClr val="586F7C"/>
                </a:solidFill>
                <a:latin typeface="Open Sans"/>
                <a:ea typeface="Open Sans"/>
                <a:cs typeface="Open Sans"/>
                <a:sym typeface="Open Sans"/>
                <a:hlinkClick r:id="rId4"/>
              </a:rPr>
              <a:t>g</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5"/>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6"/>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7"/>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8"/>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textRoundtripDataId="0"/>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pic>
        <p:nvPicPr>
          <p:cNvPr id="333" name="Google Shape;333;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334" name="Google Shape;334;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335" name="Google Shape;335;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336" name="Google Shape;336;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337" name="Google Shape;337;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338" name="Google Shape;338;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339" name="Google Shape;339;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programmes: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3"/>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a:t>
            </a:r>
            <a:endParaRPr>
              <a:solidFill>
                <a:srgbClr val="586F7C"/>
              </a:solidFill>
              <a:latin typeface="Open Sans"/>
              <a:ea typeface="Open Sans"/>
              <a:cs typeface="Open Sans"/>
              <a:sym typeface="Open Sans"/>
            </a:endParaRPr>
          </a:p>
        </p:txBody>
      </p:sp>
      <p:sp>
        <p:nvSpPr>
          <p:cNvPr id="99" name="Google Shape;99;p3"/>
          <p:cNvSpPr txBox="1"/>
          <p:nvPr>
            <p:ph idx="1" type="body"/>
          </p:nvPr>
        </p:nvSpPr>
        <p:spPr>
          <a:xfrm>
            <a:off x="110694" y="1722275"/>
            <a:ext cx="11596624" cy="4963337"/>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This lesson focuses on key discipline-specific (Development &amp; Innovation) resources from ARDI.</a:t>
            </a:r>
            <a:endParaRPr/>
          </a:p>
          <a:p>
            <a:pPr indent="-381000" lvl="0" marL="457200" rtl="0" algn="l">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lesson reviews the </a:t>
            </a:r>
            <a:r>
              <a:rPr b="1" lang="en-US">
                <a:solidFill>
                  <a:schemeClr val="dk1"/>
                </a:solidFill>
                <a:latin typeface="Open Sans"/>
                <a:ea typeface="Open Sans"/>
                <a:cs typeface="Open Sans"/>
                <a:sym typeface="Open Sans"/>
              </a:rPr>
              <a:t>PATENTSCOPE </a:t>
            </a:r>
            <a:r>
              <a:rPr lang="en-US">
                <a:solidFill>
                  <a:schemeClr val="dk1"/>
                </a:solidFill>
                <a:latin typeface="Open Sans"/>
                <a:ea typeface="Open Sans"/>
                <a:cs typeface="Open Sans"/>
                <a:sym typeface="Open Sans"/>
              </a:rPr>
              <a:t>database. </a:t>
            </a:r>
            <a:endParaRPr>
              <a:solidFill>
                <a:schemeClr val="dk1"/>
              </a:solidFill>
              <a:latin typeface="Open Sans"/>
              <a:ea typeface="Open Sans"/>
              <a:cs typeface="Open Sans"/>
              <a:sym typeface="Open Sans"/>
            </a:endParaRPr>
          </a:p>
          <a:p>
            <a:pPr indent="-381000" lvl="0" marL="457200" rtl="0" algn="l">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PATENTSCOPE is WIPO’s Global Patent search system, available at </a:t>
            </a:r>
            <a:r>
              <a:rPr lang="en-US" u="sng">
                <a:solidFill>
                  <a:schemeClr val="dk1"/>
                </a:solidFill>
                <a:latin typeface="Open Sans"/>
                <a:ea typeface="Open Sans"/>
                <a:cs typeface="Open Sans"/>
                <a:sym typeface="Open Sans"/>
                <a:hlinkClick r:id="rId3"/>
              </a:rPr>
              <a:t>https://www.wipo.int/patentscope/en/</a:t>
            </a:r>
            <a:r>
              <a:rPr lang="en-US">
                <a:solidFill>
                  <a:schemeClr val="dk1"/>
                </a:solidFill>
                <a:latin typeface="Open Sans"/>
                <a:ea typeface="Open Sans"/>
                <a:cs typeface="Open Sans"/>
                <a:sym typeface="Open Sans"/>
              </a:rPr>
              <a:t>.</a:t>
            </a:r>
            <a:endParaRPr/>
          </a:p>
          <a:p>
            <a:pPr indent="-381000" lvl="0" marL="457200" rtl="0" algn="l">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It is administered by WIPO and its purpose is to make it easier and cheaper to file a patent application in a large number of countries</a:t>
            </a:r>
            <a:endParaRPr/>
          </a:p>
          <a:p>
            <a:pPr indent="-381000" lvl="0" marL="457200" rtl="0" algn="l">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database is </a:t>
            </a:r>
            <a:r>
              <a:rPr b="1" lang="en-US">
                <a:solidFill>
                  <a:schemeClr val="dk1"/>
                </a:solidFill>
                <a:latin typeface="Open Sans"/>
                <a:ea typeface="Open Sans"/>
                <a:cs typeface="Open Sans"/>
                <a:sym typeface="Open Sans"/>
              </a:rPr>
              <a:t>freely available</a:t>
            </a:r>
            <a:r>
              <a:rPr lang="en-US">
                <a:solidFill>
                  <a:schemeClr val="dk1"/>
                </a:solidFill>
                <a:latin typeface="Open Sans"/>
                <a:ea typeface="Open Sans"/>
                <a:cs typeface="Open Sans"/>
                <a:sym typeface="Open Sans"/>
              </a:rPr>
              <a:t> and gives </a:t>
            </a:r>
            <a:r>
              <a:rPr b="1" lang="en-US">
                <a:solidFill>
                  <a:schemeClr val="dk1"/>
                </a:solidFill>
                <a:latin typeface="Open Sans"/>
                <a:ea typeface="Open Sans"/>
                <a:cs typeface="Open Sans"/>
                <a:sym typeface="Open Sans"/>
              </a:rPr>
              <a:t>access to millions </a:t>
            </a:r>
            <a:r>
              <a:rPr lang="en-US">
                <a:solidFill>
                  <a:schemeClr val="dk1"/>
                </a:solidFill>
                <a:latin typeface="Open Sans"/>
                <a:ea typeface="Open Sans"/>
                <a:cs typeface="Open Sans"/>
                <a:sym typeface="Open Sans"/>
              </a:rPr>
              <a:t>of searchable </a:t>
            </a:r>
            <a:r>
              <a:rPr b="1" lang="en-US">
                <a:solidFill>
                  <a:schemeClr val="dk1"/>
                </a:solidFill>
                <a:latin typeface="Open Sans"/>
                <a:ea typeface="Open Sans"/>
                <a:cs typeface="Open Sans"/>
                <a:sym typeface="Open Sans"/>
              </a:rPr>
              <a:t>full-text patent documents</a:t>
            </a:r>
            <a:r>
              <a:rPr lang="en-US">
                <a:solidFill>
                  <a:schemeClr val="dk1"/>
                </a:solidFill>
                <a:latin typeface="Open Sans"/>
                <a:ea typeface="Open Sans"/>
                <a:cs typeface="Open Sans"/>
                <a:sym typeface="Open Sans"/>
              </a:rPr>
              <a:t> in </a:t>
            </a:r>
            <a:r>
              <a:rPr b="1" lang="en-US">
                <a:solidFill>
                  <a:schemeClr val="dk1"/>
                </a:solidFill>
                <a:latin typeface="Open Sans"/>
                <a:ea typeface="Open Sans"/>
                <a:cs typeface="Open Sans"/>
                <a:sym typeface="Open Sans"/>
              </a:rPr>
              <a:t>different languages.</a:t>
            </a:r>
            <a:endParaRPr/>
          </a:p>
          <a:p>
            <a:pPr indent="-381000" lvl="0" marL="457200" rtl="0" algn="l">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There is no need to sign up or register to use the database.</a:t>
            </a:r>
            <a:endParaRPr/>
          </a:p>
          <a:p>
            <a:pPr indent="-381000" lvl="0" marL="457200" rtl="0" algn="l">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However, creating an account allows the user to save their queries and preferred settings and download the first 10000 records of the results list.</a:t>
            </a:r>
            <a:endParaRPr/>
          </a:p>
          <a:p>
            <a:pPr indent="-228600" lvl="0" marL="457200" rtl="0" algn="l">
              <a:lnSpc>
                <a:spcPct val="9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228600" lvl="0" marL="457200" rtl="0" algn="l">
              <a:lnSpc>
                <a:spcPct val="9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40"/>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Accessing PATENTSCOPE</a:t>
            </a:r>
            <a:endParaRPr>
              <a:solidFill>
                <a:srgbClr val="586F7C"/>
              </a:solidFill>
              <a:latin typeface="Open Sans"/>
              <a:ea typeface="Open Sans"/>
              <a:cs typeface="Open Sans"/>
              <a:sym typeface="Open Sans"/>
            </a:endParaRPr>
          </a:p>
        </p:txBody>
      </p:sp>
      <p:sp>
        <p:nvSpPr>
          <p:cNvPr id="105" name="Google Shape;105;p40"/>
          <p:cNvSpPr txBox="1"/>
          <p:nvPr>
            <p:ph idx="1" type="body"/>
          </p:nvPr>
        </p:nvSpPr>
        <p:spPr>
          <a:xfrm>
            <a:off x="190787" y="1653993"/>
            <a:ext cx="11092543" cy="4522124"/>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To access </a:t>
            </a:r>
            <a:r>
              <a:rPr b="1" lang="en-US" sz="2000">
                <a:solidFill>
                  <a:schemeClr val="dk1"/>
                </a:solidFill>
                <a:latin typeface="Open Sans"/>
                <a:ea typeface="Open Sans"/>
                <a:cs typeface="Open Sans"/>
                <a:sym typeface="Open Sans"/>
              </a:rPr>
              <a:t>PATENTSCOPE</a:t>
            </a:r>
            <a:r>
              <a:rPr lang="en-US" sz="2000">
                <a:solidFill>
                  <a:schemeClr val="dk1"/>
                </a:solidFill>
                <a:latin typeface="Open Sans"/>
                <a:ea typeface="Open Sans"/>
                <a:cs typeface="Open Sans"/>
                <a:sym typeface="Open Sans"/>
              </a:rPr>
              <a:t> go to its homepage and click </a:t>
            </a:r>
            <a:r>
              <a:rPr b="1" lang="en-US" sz="2000">
                <a:solidFill>
                  <a:schemeClr val="dk1"/>
                </a:solidFill>
                <a:latin typeface="Open Sans"/>
                <a:ea typeface="Open Sans"/>
                <a:cs typeface="Open Sans"/>
                <a:sym typeface="Open Sans"/>
              </a:rPr>
              <a:t>Access the PATENTSCOPE database. </a:t>
            </a:r>
            <a:endParaRPr/>
          </a:p>
          <a:p>
            <a:pPr indent="-203200" lvl="0" marL="355600" rtl="0" algn="l">
              <a:lnSpc>
                <a:spcPct val="150000"/>
              </a:lnSpc>
              <a:spcBef>
                <a:spcPts val="0"/>
              </a:spcBef>
              <a:spcAft>
                <a:spcPts val="0"/>
              </a:spcAft>
              <a:buClr>
                <a:schemeClr val="dk2"/>
              </a:buClr>
              <a:buSzPts val="2200"/>
              <a:buNone/>
            </a:pPr>
            <a:r>
              <a:t/>
            </a:r>
            <a:endParaRPr b="1" sz="2000">
              <a:solidFill>
                <a:schemeClr val="dk1"/>
              </a:solidFill>
              <a:latin typeface="Open Sans"/>
              <a:ea typeface="Open Sans"/>
              <a:cs typeface="Open Sans"/>
              <a:sym typeface="Open Sans"/>
            </a:endParaRPr>
          </a:p>
        </p:txBody>
      </p:sp>
      <p:pic>
        <p:nvPicPr>
          <p:cNvPr descr="https://lh5.googleusercontent.com/M-3iZ0xTeJx2dkkO87d8rTY2Qq8liGCoAaTVt_sx4w_zVe1qDHdzCNEh-CODSqcsTSQOJj2kEuf66l6q2Bx8xrdUxHynEUoa8amjEajpOZ22PmNY6CVN7dKNHTBInFWvseeEGkU" id="106" name="Google Shape;106;p40"/>
          <p:cNvPicPr preferRelativeResize="0"/>
          <p:nvPr/>
        </p:nvPicPr>
        <p:blipFill rotWithShape="1">
          <a:blip r:embed="rId3">
            <a:alphaModFix/>
          </a:blip>
          <a:srcRect b="0" l="0" r="0" t="0"/>
          <a:stretch/>
        </p:blipFill>
        <p:spPr>
          <a:xfrm>
            <a:off x="2070365" y="2578309"/>
            <a:ext cx="7333385" cy="38981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4"/>
          <p:cNvSpPr txBox="1"/>
          <p:nvPr>
            <p:ph type="title"/>
          </p:nvPr>
        </p:nvSpPr>
        <p:spPr>
          <a:xfrm>
            <a:off x="0" y="437222"/>
            <a:ext cx="7805057"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 PATENTSCOPE search interface</a:t>
            </a:r>
            <a:endParaRPr>
              <a:solidFill>
                <a:srgbClr val="586F7C"/>
              </a:solidFill>
              <a:latin typeface="Open Sans"/>
              <a:ea typeface="Open Sans"/>
              <a:cs typeface="Open Sans"/>
              <a:sym typeface="Open Sans"/>
            </a:endParaRPr>
          </a:p>
        </p:txBody>
      </p:sp>
      <p:sp>
        <p:nvSpPr>
          <p:cNvPr id="112" name="Google Shape;112;p4"/>
          <p:cNvSpPr txBox="1"/>
          <p:nvPr>
            <p:ph idx="1" type="body"/>
          </p:nvPr>
        </p:nvSpPr>
        <p:spPr>
          <a:xfrm>
            <a:off x="293915" y="1975757"/>
            <a:ext cx="5522270" cy="4572000"/>
          </a:xfrm>
          <a:prstGeom prst="rect">
            <a:avLst/>
          </a:prstGeom>
          <a:noFill/>
          <a:ln>
            <a:noFill/>
          </a:ln>
        </p:spPr>
        <p:txBody>
          <a:bodyPr anchorCtr="0" anchor="t" bIns="45700" lIns="91425" spcFirstLastPara="1" rIns="91425" wrap="square" tIns="45700">
            <a:noAutofit/>
          </a:bodyPr>
          <a:lstStyle/>
          <a:p>
            <a:pPr indent="-342900" lvl="0" marL="355600" rtl="0" algn="just">
              <a:lnSpc>
                <a:spcPct val="100000"/>
              </a:lnSpc>
              <a:spcBef>
                <a:spcPts val="0"/>
              </a:spcBef>
              <a:spcAft>
                <a:spcPts val="0"/>
              </a:spcAft>
              <a:buClr>
                <a:schemeClr val="dk2"/>
              </a:buClr>
              <a:buSzPts val="2020"/>
              <a:buChar char="●"/>
            </a:pPr>
            <a:r>
              <a:rPr lang="en-US" sz="2000">
                <a:solidFill>
                  <a:schemeClr val="dk1"/>
                </a:solidFill>
                <a:latin typeface="Open Sans"/>
                <a:ea typeface="Open Sans"/>
                <a:cs typeface="Open Sans"/>
                <a:sym typeface="Open Sans"/>
              </a:rPr>
              <a:t>The </a:t>
            </a:r>
            <a:r>
              <a:rPr b="1" lang="en-US" sz="2000">
                <a:solidFill>
                  <a:schemeClr val="dk1"/>
                </a:solidFill>
                <a:latin typeface="Open Sans"/>
                <a:ea typeface="Open Sans"/>
                <a:cs typeface="Open Sans"/>
                <a:sym typeface="Open Sans"/>
              </a:rPr>
              <a:t>PATENTSCOPE</a:t>
            </a:r>
            <a:r>
              <a:rPr lang="en-US" sz="2000">
                <a:solidFill>
                  <a:schemeClr val="dk1"/>
                </a:solidFill>
                <a:latin typeface="Open Sans"/>
                <a:ea typeface="Open Sans"/>
                <a:cs typeface="Open Sans"/>
                <a:sym typeface="Open Sans"/>
              </a:rPr>
              <a:t> search interface is available in </a:t>
            </a:r>
            <a:r>
              <a:rPr b="1" lang="en-US" sz="2000">
                <a:solidFill>
                  <a:schemeClr val="dk1"/>
                </a:solidFill>
                <a:latin typeface="Open Sans"/>
                <a:ea typeface="Open Sans"/>
                <a:cs typeface="Open Sans"/>
                <a:sym typeface="Open Sans"/>
              </a:rPr>
              <a:t>ten languages</a:t>
            </a:r>
            <a:r>
              <a:rPr lang="en-US" sz="2000">
                <a:solidFill>
                  <a:schemeClr val="dk1"/>
                </a:solidFill>
                <a:latin typeface="Open Sans"/>
                <a:ea typeface="Open Sans"/>
                <a:cs typeface="Open Sans"/>
                <a:sym typeface="Open Sans"/>
              </a:rPr>
              <a:t>.</a:t>
            </a:r>
            <a:endParaRPr/>
          </a:p>
          <a:p>
            <a:pPr indent="-342900" lvl="0" marL="355600" rtl="0" algn="just">
              <a:lnSpc>
                <a:spcPct val="100000"/>
              </a:lnSpc>
              <a:spcBef>
                <a:spcPts val="0"/>
              </a:spcBef>
              <a:spcAft>
                <a:spcPts val="0"/>
              </a:spcAft>
              <a:buClr>
                <a:schemeClr val="dk2"/>
              </a:buClr>
              <a:buSzPts val="2020"/>
              <a:buChar char="●"/>
            </a:pPr>
            <a:r>
              <a:rPr b="1" lang="en-US" sz="2000">
                <a:solidFill>
                  <a:schemeClr val="dk1"/>
                </a:solidFill>
                <a:latin typeface="Open Sans"/>
                <a:ea typeface="Open Sans"/>
                <a:cs typeface="Open Sans"/>
                <a:sym typeface="Open Sans"/>
              </a:rPr>
              <a:t>PATENTSCOPE Mobile</a:t>
            </a:r>
            <a:r>
              <a:rPr lang="en-US" sz="2000">
                <a:solidFill>
                  <a:schemeClr val="dk1"/>
                </a:solidFill>
                <a:latin typeface="Open Sans"/>
                <a:ea typeface="Open Sans"/>
                <a:cs typeface="Open Sans"/>
                <a:sym typeface="Open Sans"/>
              </a:rPr>
              <a:t>, an interface for mobile phones, is also available.</a:t>
            </a:r>
            <a:endParaRPr/>
          </a:p>
          <a:p>
            <a:pPr indent="-342900" lvl="1" marL="812800" rtl="0" algn="just">
              <a:lnSpc>
                <a:spcPct val="100000"/>
              </a:lnSpc>
              <a:spcBef>
                <a:spcPts val="0"/>
              </a:spcBef>
              <a:spcAft>
                <a:spcPts val="0"/>
              </a:spcAft>
              <a:buClr>
                <a:schemeClr val="dk2"/>
              </a:buClr>
              <a:buSzPts val="2020"/>
              <a:buChar char="○"/>
            </a:pPr>
            <a:r>
              <a:rPr lang="en-US">
                <a:solidFill>
                  <a:schemeClr val="dk1"/>
                </a:solidFill>
                <a:latin typeface="Open Sans"/>
                <a:ea typeface="Open Sans"/>
                <a:cs typeface="Open Sans"/>
                <a:sym typeface="Open Sans"/>
              </a:rPr>
              <a:t>It is simple and fast, allowing smartphone users to search and browse millions of patent documents.</a:t>
            </a:r>
            <a:endParaRPr/>
          </a:p>
          <a:p>
            <a:pPr indent="-342900" lvl="0" marL="355600" rtl="0" algn="just">
              <a:lnSpc>
                <a:spcPct val="100000"/>
              </a:lnSpc>
              <a:spcBef>
                <a:spcPts val="0"/>
              </a:spcBef>
              <a:spcAft>
                <a:spcPts val="0"/>
              </a:spcAft>
              <a:buClr>
                <a:schemeClr val="dk2"/>
              </a:buClr>
              <a:buSzPts val="2020"/>
              <a:buChar char="●"/>
            </a:pPr>
            <a:r>
              <a:rPr lang="en-US" sz="2000">
                <a:solidFill>
                  <a:schemeClr val="dk1"/>
                </a:solidFill>
                <a:latin typeface="Open Sans"/>
                <a:ea typeface="Open Sans"/>
                <a:cs typeface="Open Sans"/>
                <a:sym typeface="Open Sans"/>
              </a:rPr>
              <a:t>To login to </a:t>
            </a:r>
            <a:r>
              <a:rPr b="1" lang="en-US" sz="2000">
                <a:solidFill>
                  <a:schemeClr val="dk1"/>
                </a:solidFill>
                <a:latin typeface="Open Sans"/>
                <a:ea typeface="Open Sans"/>
                <a:cs typeface="Open Sans"/>
                <a:sym typeface="Open Sans"/>
              </a:rPr>
              <a:t>PATENTSCOPE</a:t>
            </a:r>
            <a:r>
              <a:rPr lang="en-US" sz="2000">
                <a:solidFill>
                  <a:schemeClr val="dk1"/>
                </a:solidFill>
                <a:latin typeface="Open Sans"/>
                <a:ea typeface="Open Sans"/>
                <a:cs typeface="Open Sans"/>
                <a:sym typeface="Open Sans"/>
              </a:rPr>
              <a:t>, click the </a:t>
            </a:r>
            <a:r>
              <a:rPr b="1" lang="en-US" sz="2000">
                <a:solidFill>
                  <a:schemeClr val="dk1"/>
                </a:solidFill>
                <a:latin typeface="Open Sans"/>
                <a:ea typeface="Open Sans"/>
                <a:cs typeface="Open Sans"/>
                <a:sym typeface="Open Sans"/>
              </a:rPr>
              <a:t>Login</a:t>
            </a:r>
            <a:r>
              <a:rPr lang="en-US" sz="2000">
                <a:solidFill>
                  <a:schemeClr val="dk1"/>
                </a:solidFill>
                <a:latin typeface="Open Sans"/>
                <a:ea typeface="Open Sans"/>
                <a:cs typeface="Open Sans"/>
                <a:sym typeface="Open Sans"/>
              </a:rPr>
              <a:t> button.</a:t>
            </a:r>
            <a:endParaRPr/>
          </a:p>
          <a:p>
            <a:pPr indent="-342900" lvl="0" marL="355600" rtl="0" algn="just">
              <a:lnSpc>
                <a:spcPct val="100000"/>
              </a:lnSpc>
              <a:spcBef>
                <a:spcPts val="0"/>
              </a:spcBef>
              <a:spcAft>
                <a:spcPts val="0"/>
              </a:spcAft>
              <a:buClr>
                <a:schemeClr val="dk2"/>
              </a:buClr>
              <a:buSzPts val="2020"/>
              <a:buChar char="●"/>
            </a:pPr>
            <a:r>
              <a:rPr lang="en-US" sz="2000">
                <a:solidFill>
                  <a:schemeClr val="dk1"/>
                </a:solidFill>
                <a:latin typeface="Open Sans"/>
                <a:ea typeface="Open Sans"/>
                <a:cs typeface="Open Sans"/>
                <a:sym typeface="Open Sans"/>
              </a:rPr>
              <a:t>Login in allows one to save queries and preferred settings, and download the first 10000 records of the results list.</a:t>
            </a:r>
            <a:endParaRPr/>
          </a:p>
          <a:p>
            <a:pPr indent="-342900" lvl="0" marL="355600" rtl="0" algn="just">
              <a:lnSpc>
                <a:spcPct val="100000"/>
              </a:lnSpc>
              <a:spcBef>
                <a:spcPts val="0"/>
              </a:spcBef>
              <a:spcAft>
                <a:spcPts val="0"/>
              </a:spcAft>
              <a:buClr>
                <a:schemeClr val="dk2"/>
              </a:buClr>
              <a:buSzPts val="2020"/>
              <a:buChar char="●"/>
            </a:pPr>
            <a:r>
              <a:rPr lang="en-US" sz="2000">
                <a:solidFill>
                  <a:schemeClr val="dk1"/>
                </a:solidFill>
                <a:latin typeface="Open Sans"/>
                <a:ea typeface="Open Sans"/>
                <a:cs typeface="Open Sans"/>
                <a:sym typeface="Open Sans"/>
              </a:rPr>
              <a:t>Please note that users with no </a:t>
            </a:r>
            <a:r>
              <a:rPr b="1" lang="en-US" sz="2000">
                <a:solidFill>
                  <a:schemeClr val="dk1"/>
                </a:solidFill>
                <a:latin typeface="Open Sans"/>
                <a:ea typeface="Open Sans"/>
                <a:cs typeface="Open Sans"/>
                <a:sym typeface="Open Sans"/>
              </a:rPr>
              <a:t>PATENTSCOPE </a:t>
            </a:r>
            <a:r>
              <a:rPr lang="en-US" sz="2000">
                <a:solidFill>
                  <a:schemeClr val="dk1"/>
                </a:solidFill>
                <a:latin typeface="Open Sans"/>
                <a:ea typeface="Open Sans"/>
                <a:cs typeface="Open Sans"/>
                <a:sym typeface="Open Sans"/>
              </a:rPr>
              <a:t>account can still use the database.</a:t>
            </a:r>
            <a:endParaRPr/>
          </a:p>
          <a:p>
            <a:pPr indent="-214630" lvl="0" marL="355600" rtl="0" algn="just">
              <a:lnSpc>
                <a:spcPct val="100000"/>
              </a:lnSpc>
              <a:spcBef>
                <a:spcPts val="0"/>
              </a:spcBef>
              <a:spcAft>
                <a:spcPts val="0"/>
              </a:spcAft>
              <a:buClr>
                <a:schemeClr val="dk2"/>
              </a:buClr>
              <a:buSzPts val="2020"/>
              <a:buNone/>
            </a:pPr>
            <a:r>
              <a:t/>
            </a:r>
            <a:endParaRPr sz="2000">
              <a:solidFill>
                <a:schemeClr val="dk1"/>
              </a:solidFill>
              <a:latin typeface="Open Sans"/>
              <a:ea typeface="Open Sans"/>
              <a:cs typeface="Open Sans"/>
              <a:sym typeface="Open Sans"/>
            </a:endParaRPr>
          </a:p>
        </p:txBody>
      </p:sp>
      <p:pic>
        <p:nvPicPr>
          <p:cNvPr descr="https://lh6.googleusercontent.com/rS6nIgQ1eO3RLTEr8Dgw95hVRvh0y1e7lUd5tNrBcfLT6t34x2KVlch0ncerZyLHA2qO7AvrZbuJXd1Rc9-u5Bw4c1HllzSiO74q63sQ0fmGd8AvCQJ-uEH-2flUy5u2z2vsISo" id="113" name="Google Shape;113;p4"/>
          <p:cNvPicPr preferRelativeResize="0"/>
          <p:nvPr/>
        </p:nvPicPr>
        <p:blipFill rotWithShape="1">
          <a:blip r:embed="rId3">
            <a:alphaModFix/>
          </a:blip>
          <a:srcRect b="0" l="0" r="0" t="0"/>
          <a:stretch/>
        </p:blipFill>
        <p:spPr>
          <a:xfrm>
            <a:off x="6011056" y="2570929"/>
            <a:ext cx="6029117" cy="27341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7" name="Shape 117"/>
        <p:cNvGrpSpPr/>
        <p:nvPr/>
      </p:nvGrpSpPr>
      <p:grpSpPr>
        <a:xfrm>
          <a:off x="0" y="0"/>
          <a:ext cx="0" cy="0"/>
          <a:chOff x="0" y="0"/>
          <a:chExt cx="0" cy="0"/>
        </a:xfrm>
      </p:grpSpPr>
      <p:sp>
        <p:nvSpPr>
          <p:cNvPr id="118" name="Google Shape;118;g727b3dbef2_0_52"/>
          <p:cNvSpPr txBox="1"/>
          <p:nvPr>
            <p:ph type="title"/>
          </p:nvPr>
        </p:nvSpPr>
        <p:spPr>
          <a:xfrm>
            <a:off x="0" y="378812"/>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Searching PATENTSCOPE</a:t>
            </a:r>
            <a:endParaRPr>
              <a:solidFill>
                <a:srgbClr val="586F7C"/>
              </a:solidFill>
              <a:latin typeface="Open Sans"/>
              <a:ea typeface="Open Sans"/>
              <a:cs typeface="Open Sans"/>
              <a:sym typeface="Open Sans"/>
            </a:endParaRPr>
          </a:p>
        </p:txBody>
      </p:sp>
      <p:sp>
        <p:nvSpPr>
          <p:cNvPr id="119" name="Google Shape;119;g727b3dbef2_0_52"/>
          <p:cNvSpPr txBox="1"/>
          <p:nvPr>
            <p:ph idx="1" type="body"/>
          </p:nvPr>
        </p:nvSpPr>
        <p:spPr>
          <a:xfrm>
            <a:off x="0" y="1908166"/>
            <a:ext cx="10478125" cy="4737562"/>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There are 5 ways to conduct a search using PATENTSCOPE Search service. These options can be selected from the </a:t>
            </a:r>
            <a:r>
              <a:rPr b="1" lang="en-US" sz="2000">
                <a:solidFill>
                  <a:schemeClr val="dk1"/>
                </a:solidFill>
                <a:latin typeface="Open Sans"/>
                <a:ea typeface="Open Sans"/>
                <a:cs typeface="Open Sans"/>
                <a:sym typeface="Open Sans"/>
              </a:rPr>
              <a:t>Search menu </a:t>
            </a:r>
            <a:r>
              <a:rPr lang="en-US" sz="2000">
                <a:solidFill>
                  <a:schemeClr val="dk1"/>
                </a:solidFill>
                <a:latin typeface="Open Sans"/>
                <a:ea typeface="Open Sans"/>
                <a:cs typeface="Open Sans"/>
                <a:sym typeface="Open Sans"/>
              </a:rPr>
              <a:t>as shown below.</a:t>
            </a:r>
            <a:endParaRPr/>
          </a:p>
          <a:p>
            <a:pPr indent="-228600" lvl="0" marL="457200" rtl="0" algn="l">
              <a:lnSpc>
                <a:spcPct val="150000"/>
              </a:lnSpc>
              <a:spcBef>
                <a:spcPts val="1000"/>
              </a:spcBef>
              <a:spcAft>
                <a:spcPts val="0"/>
              </a:spcAft>
              <a:buClr>
                <a:schemeClr val="dk1"/>
              </a:buClr>
              <a:buSzPts val="2400"/>
              <a:buNone/>
            </a:pPr>
            <a:r>
              <a:t/>
            </a:r>
            <a:endParaRPr b="1" sz="2000">
              <a:solidFill>
                <a:schemeClr val="dk1"/>
              </a:solidFill>
              <a:latin typeface="Open Sans"/>
              <a:ea typeface="Open Sans"/>
              <a:cs typeface="Open Sans"/>
              <a:sym typeface="Open Sans"/>
            </a:endParaRPr>
          </a:p>
        </p:txBody>
      </p:sp>
      <p:pic>
        <p:nvPicPr>
          <p:cNvPr descr="https://lh5.googleusercontent.com/WmOFMKzqz20e-Q_nMb9BDMWJjl8W-rqIf83yaYR_mcJGEAF9vOAanh_sMCX5p2Cwihz6C6z3DwRaPt-ln6dKNq58flKQydf1x8l8REb6j_fKqz-_HfvLc78LOjkMKCriLjsCUeQ" id="120" name="Google Shape;120;g727b3dbef2_0_52"/>
          <p:cNvPicPr preferRelativeResize="0"/>
          <p:nvPr/>
        </p:nvPicPr>
        <p:blipFill rotWithShape="1">
          <a:blip r:embed="rId3">
            <a:alphaModFix/>
          </a:blip>
          <a:srcRect b="0" l="0" r="0" t="0"/>
          <a:stretch/>
        </p:blipFill>
        <p:spPr>
          <a:xfrm>
            <a:off x="2064276" y="3232953"/>
            <a:ext cx="7994124" cy="3412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4" name="Shape 124"/>
        <p:cNvGrpSpPr/>
        <p:nvPr/>
      </p:nvGrpSpPr>
      <p:grpSpPr>
        <a:xfrm>
          <a:off x="0" y="0"/>
          <a:ext cx="0" cy="0"/>
          <a:chOff x="0" y="0"/>
          <a:chExt cx="0" cy="0"/>
        </a:xfrm>
      </p:grpSpPr>
      <p:sp>
        <p:nvSpPr>
          <p:cNvPr id="125" name="Google Shape;125;p5"/>
          <p:cNvSpPr txBox="1"/>
          <p:nvPr>
            <p:ph type="title"/>
          </p:nvPr>
        </p:nvSpPr>
        <p:spPr>
          <a:xfrm>
            <a:off x="0" y="378812"/>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PATENTSCOPE Simple search</a:t>
            </a:r>
            <a:endParaRPr>
              <a:solidFill>
                <a:srgbClr val="586F7C"/>
              </a:solidFill>
              <a:latin typeface="Open Sans"/>
              <a:ea typeface="Open Sans"/>
              <a:cs typeface="Open Sans"/>
              <a:sym typeface="Open Sans"/>
            </a:endParaRPr>
          </a:p>
        </p:txBody>
      </p:sp>
      <p:grpSp>
        <p:nvGrpSpPr>
          <p:cNvPr id="126" name="Google Shape;126;p5"/>
          <p:cNvGrpSpPr/>
          <p:nvPr/>
        </p:nvGrpSpPr>
        <p:grpSpPr>
          <a:xfrm>
            <a:off x="134887" y="2153098"/>
            <a:ext cx="11722327" cy="4247698"/>
            <a:chOff x="134888" y="244932"/>
            <a:chExt cx="11722327" cy="4247698"/>
          </a:xfrm>
        </p:grpSpPr>
        <p:sp>
          <p:nvSpPr>
            <p:cNvPr id="127" name="Google Shape;127;p5"/>
            <p:cNvSpPr/>
            <p:nvPr/>
          </p:nvSpPr>
          <p:spPr>
            <a:xfrm rot="5400000">
              <a:off x="5425796" y="-1938789"/>
              <a:ext cx="4247698" cy="8615140"/>
            </a:xfrm>
            <a:prstGeom prst="round2SameRect">
              <a:avLst>
                <a:gd fmla="val 16667" name="adj1"/>
                <a:gd fmla="val 0" name="adj2"/>
              </a:avLst>
            </a:prstGeom>
            <a:noFill/>
            <a:ln cap="flat" cmpd="sng" w="25400">
              <a:solidFill>
                <a:srgbClr val="F8981D">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txBox="1"/>
            <p:nvPr/>
          </p:nvSpPr>
          <p:spPr>
            <a:xfrm>
              <a:off x="3242075" y="452288"/>
              <a:ext cx="8407784" cy="3832986"/>
            </a:xfrm>
            <a:prstGeom prst="rect">
              <a:avLst/>
            </a:prstGeom>
            <a:noFill/>
            <a:ln>
              <a:noFill/>
            </a:ln>
          </p:spPr>
          <p:txBody>
            <a:bodyPr anchorCtr="0" anchor="ctr" bIns="41900" lIns="83800" spcFirstLastPara="1" rIns="83800" wrap="square" tIns="41900">
              <a:noAutofit/>
            </a:bodyPr>
            <a:lstStyle/>
            <a:p>
              <a:pPr indent="-228600" lvl="1" marL="228600" marR="0" rtl="0" algn="l">
                <a:lnSpc>
                  <a:spcPct val="90000"/>
                </a:lnSpc>
                <a:spcBef>
                  <a:spcPts val="0"/>
                </a:spcBef>
                <a:spcAft>
                  <a:spcPts val="0"/>
                </a:spcAft>
                <a:buClr>
                  <a:srgbClr val="000000"/>
                </a:buClr>
                <a:buSzPts val="2200"/>
                <a:buFont typeface="Arial"/>
                <a:buChar char="••"/>
              </a:pPr>
              <a:r>
                <a:rPr b="0" i="0" lang="en-US" sz="2200" u="none" cap="none" strike="noStrike">
                  <a:solidFill>
                    <a:schemeClr val="dk1"/>
                  </a:solidFill>
                  <a:latin typeface="Open Sans"/>
                  <a:ea typeface="Open Sans"/>
                  <a:cs typeface="Open Sans"/>
                  <a:sym typeface="Open Sans"/>
                </a:rPr>
                <a:t>a specific number: a reference to a patent document in the press, in a trial, etc. </a:t>
              </a:r>
              <a:endParaRPr b="0" i="0" sz="2200" u="none" cap="none" strike="noStrike">
                <a:solidFill>
                  <a:schemeClr val="dk1"/>
                </a:solidFill>
                <a:latin typeface="Open Sans"/>
                <a:ea typeface="Open Sans"/>
                <a:cs typeface="Open Sans"/>
                <a:sym typeface="Open Sans"/>
              </a:endParaRPr>
            </a:p>
            <a:p>
              <a:pPr indent="-228600" lvl="1" marL="228600" marR="0" rtl="0" algn="l">
                <a:lnSpc>
                  <a:spcPct val="90000"/>
                </a:lnSpc>
                <a:spcBef>
                  <a:spcPts val="330"/>
                </a:spcBef>
                <a:spcAft>
                  <a:spcPts val="0"/>
                </a:spcAft>
                <a:buClr>
                  <a:srgbClr val="000000"/>
                </a:buClr>
                <a:buSzPts val="2200"/>
                <a:buFont typeface="Arial"/>
                <a:buChar char="••"/>
              </a:pPr>
              <a:r>
                <a:rPr b="0" i="0" lang="en-US" sz="2200" u="none" cap="none" strike="noStrike">
                  <a:solidFill>
                    <a:schemeClr val="dk1"/>
                  </a:solidFill>
                  <a:latin typeface="Open Sans"/>
                  <a:ea typeface="Open Sans"/>
                  <a:cs typeface="Open Sans"/>
                  <a:sym typeface="Open Sans"/>
                </a:rPr>
                <a:t>an individual, an inventor, an applicant, etc. </a:t>
              </a:r>
              <a:endParaRPr b="0" i="0" sz="2200" u="none" cap="none" strike="noStrike">
                <a:solidFill>
                  <a:schemeClr val="dk1"/>
                </a:solidFill>
                <a:latin typeface="Open Sans"/>
                <a:ea typeface="Open Sans"/>
                <a:cs typeface="Open Sans"/>
                <a:sym typeface="Open Sans"/>
              </a:endParaRPr>
            </a:p>
            <a:p>
              <a:pPr indent="-228600" lvl="1" marL="228600" marR="0" rtl="0" algn="l">
                <a:lnSpc>
                  <a:spcPct val="90000"/>
                </a:lnSpc>
                <a:spcBef>
                  <a:spcPts val="330"/>
                </a:spcBef>
                <a:spcAft>
                  <a:spcPts val="0"/>
                </a:spcAft>
                <a:buClr>
                  <a:srgbClr val="000000"/>
                </a:buClr>
                <a:buSzPts val="2200"/>
                <a:buFont typeface="Arial"/>
                <a:buChar char="••"/>
              </a:pPr>
              <a:r>
                <a:rPr b="0" i="0" lang="en-US" sz="2200" u="none" cap="none" strike="noStrike">
                  <a:solidFill>
                    <a:schemeClr val="dk1"/>
                  </a:solidFill>
                  <a:latin typeface="Open Sans"/>
                  <a:ea typeface="Open Sans"/>
                  <a:cs typeface="Open Sans"/>
                  <a:sym typeface="Open Sans"/>
                </a:rPr>
                <a:t>a company whether it is for personal interest, for merging and/or acquisition purposes or to keep track of the work of a competitor </a:t>
              </a:r>
              <a:endParaRPr b="0" i="0" sz="2200" u="none" cap="none" strike="noStrike">
                <a:solidFill>
                  <a:schemeClr val="dk1"/>
                </a:solidFill>
                <a:latin typeface="Open Sans"/>
                <a:ea typeface="Open Sans"/>
                <a:cs typeface="Open Sans"/>
                <a:sym typeface="Open Sans"/>
              </a:endParaRPr>
            </a:p>
            <a:p>
              <a:pPr indent="-228600" lvl="1" marL="228600" marR="0" rtl="0" algn="l">
                <a:lnSpc>
                  <a:spcPct val="90000"/>
                </a:lnSpc>
                <a:spcBef>
                  <a:spcPts val="330"/>
                </a:spcBef>
                <a:spcAft>
                  <a:spcPts val="0"/>
                </a:spcAft>
                <a:buClr>
                  <a:srgbClr val="000000"/>
                </a:buClr>
                <a:buSzPts val="2200"/>
                <a:buFont typeface="Arial"/>
                <a:buChar char="••"/>
              </a:pPr>
              <a:r>
                <a:rPr b="0" i="0" lang="en-US" sz="2200" u="none" cap="none" strike="noStrike">
                  <a:solidFill>
                    <a:schemeClr val="dk1"/>
                  </a:solidFill>
                  <a:latin typeface="Open Sans"/>
                  <a:ea typeface="Open Sans"/>
                  <a:cs typeface="Open Sans"/>
                  <a:sym typeface="Open Sans"/>
                </a:rPr>
                <a:t>an IPC code – a specific date </a:t>
              </a:r>
              <a:endParaRPr b="0" i="0" sz="2200" u="none" cap="none" strike="noStrike">
                <a:solidFill>
                  <a:schemeClr val="dk1"/>
                </a:solidFill>
                <a:latin typeface="Open Sans"/>
                <a:ea typeface="Open Sans"/>
                <a:cs typeface="Open Sans"/>
                <a:sym typeface="Open Sans"/>
              </a:endParaRPr>
            </a:p>
            <a:p>
              <a:pPr indent="-228600" lvl="1" marL="228600" marR="0" rtl="0" algn="l">
                <a:lnSpc>
                  <a:spcPct val="90000"/>
                </a:lnSpc>
                <a:spcBef>
                  <a:spcPts val="330"/>
                </a:spcBef>
                <a:spcAft>
                  <a:spcPts val="0"/>
                </a:spcAft>
                <a:buClr>
                  <a:srgbClr val="000000"/>
                </a:buClr>
                <a:buSzPts val="2200"/>
                <a:buFont typeface="Arial"/>
                <a:buChar char="••"/>
              </a:pPr>
              <a:r>
                <a:rPr b="0" i="0" lang="en-US" sz="2200" u="none" cap="none" strike="noStrike">
                  <a:solidFill>
                    <a:schemeClr val="dk1"/>
                  </a:solidFill>
                  <a:latin typeface="Open Sans"/>
                  <a:ea typeface="Open Sans"/>
                  <a:cs typeface="Open Sans"/>
                  <a:sym typeface="Open Sans"/>
                </a:rPr>
                <a:t>a subject matter expressed with simple keywords, a concept that is very specific in order to have a limited number of results </a:t>
              </a:r>
              <a:endParaRPr b="0" i="0" sz="2200" u="none" cap="none" strike="noStrike">
                <a:solidFill>
                  <a:schemeClr val="dk1"/>
                </a:solidFill>
                <a:latin typeface="Open Sans"/>
                <a:ea typeface="Open Sans"/>
                <a:cs typeface="Open Sans"/>
                <a:sym typeface="Open Sans"/>
              </a:endParaRPr>
            </a:p>
          </p:txBody>
        </p:sp>
        <p:sp>
          <p:nvSpPr>
            <p:cNvPr id="129" name="Google Shape;129;p5"/>
            <p:cNvSpPr/>
            <p:nvPr/>
          </p:nvSpPr>
          <p:spPr>
            <a:xfrm>
              <a:off x="134888" y="790083"/>
              <a:ext cx="3077179" cy="3277350"/>
            </a:xfrm>
            <a:prstGeom prst="roundRect">
              <a:avLst>
                <a:gd fmla="val 16667" name="adj"/>
              </a:avLst>
            </a:prstGeom>
            <a:solidFill>
              <a:srgbClr val="0048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txBox="1"/>
            <p:nvPr/>
          </p:nvSpPr>
          <p:spPr>
            <a:xfrm>
              <a:off x="285103" y="940298"/>
              <a:ext cx="2776749" cy="297692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0" i="0" lang="en-US" sz="3200" u="none" cap="none" strike="noStrike">
                  <a:solidFill>
                    <a:schemeClr val="lt1"/>
                  </a:solidFill>
                  <a:latin typeface="Open Sans"/>
                  <a:ea typeface="Open Sans"/>
                  <a:cs typeface="Open Sans"/>
                  <a:sym typeface="Open Sans"/>
                </a:rPr>
                <a:t>The </a:t>
              </a:r>
              <a:r>
                <a:rPr b="1" i="0" lang="en-US" sz="3200" u="none" cap="none" strike="noStrike">
                  <a:solidFill>
                    <a:schemeClr val="lt1"/>
                  </a:solidFill>
                  <a:latin typeface="Open Sans"/>
                  <a:ea typeface="Open Sans"/>
                  <a:cs typeface="Open Sans"/>
                  <a:sym typeface="Open Sans"/>
                </a:rPr>
                <a:t>Simple Search interface</a:t>
              </a:r>
              <a:r>
                <a:rPr b="0" i="0" lang="en-US" sz="3200" u="none" cap="none" strike="noStrike">
                  <a:solidFill>
                    <a:schemeClr val="lt1"/>
                  </a:solidFill>
                  <a:latin typeface="Open Sans"/>
                  <a:ea typeface="Open Sans"/>
                  <a:cs typeface="Open Sans"/>
                  <a:sym typeface="Open Sans"/>
                </a:rPr>
                <a:t> to allows users to search for;</a:t>
              </a:r>
              <a:endParaRPr b="0" i="0" sz="32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4" name="Shape 134"/>
        <p:cNvGrpSpPr/>
        <p:nvPr/>
      </p:nvGrpSpPr>
      <p:grpSpPr>
        <a:xfrm>
          <a:off x="0" y="0"/>
          <a:ext cx="0" cy="0"/>
          <a:chOff x="0" y="0"/>
          <a:chExt cx="0" cy="0"/>
        </a:xfrm>
      </p:grpSpPr>
      <p:sp>
        <p:nvSpPr>
          <p:cNvPr id="135" name="Google Shape;135;p6"/>
          <p:cNvSpPr txBox="1"/>
          <p:nvPr>
            <p:ph type="title"/>
          </p:nvPr>
        </p:nvSpPr>
        <p:spPr>
          <a:xfrm>
            <a:off x="0" y="378812"/>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PATENTSCOPE Search fields</a:t>
            </a:r>
            <a:endParaRPr sz="3300">
              <a:solidFill>
                <a:srgbClr val="586F7C"/>
              </a:solidFill>
              <a:latin typeface="Open Sans"/>
              <a:ea typeface="Open Sans"/>
              <a:cs typeface="Open Sans"/>
              <a:sym typeface="Open Sans"/>
            </a:endParaRPr>
          </a:p>
        </p:txBody>
      </p:sp>
      <p:grpSp>
        <p:nvGrpSpPr>
          <p:cNvPr id="136" name="Google Shape;136;p6"/>
          <p:cNvGrpSpPr/>
          <p:nvPr/>
        </p:nvGrpSpPr>
        <p:grpSpPr>
          <a:xfrm>
            <a:off x="412475" y="1870690"/>
            <a:ext cx="11399773" cy="4712400"/>
            <a:chOff x="0" y="12580"/>
            <a:chExt cx="11399773" cy="4712400"/>
          </a:xfrm>
        </p:grpSpPr>
        <p:sp>
          <p:nvSpPr>
            <p:cNvPr id="137" name="Google Shape;137;p6"/>
            <p:cNvSpPr/>
            <p:nvPr/>
          </p:nvSpPr>
          <p:spPr>
            <a:xfrm>
              <a:off x="0" y="12580"/>
              <a:ext cx="11399773" cy="655200"/>
            </a:xfrm>
            <a:prstGeom prst="roundRect">
              <a:avLst>
                <a:gd fmla="val 16667" name="adj"/>
              </a:avLst>
            </a:prstGeom>
            <a:solidFill>
              <a:srgbClr val="586F7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
            <p:cNvSpPr txBox="1"/>
            <p:nvPr/>
          </p:nvSpPr>
          <p:spPr>
            <a:xfrm>
              <a:off x="31984" y="44564"/>
              <a:ext cx="11335805" cy="591232"/>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0" i="0" lang="en-US" sz="2000" u="none" cap="none" strike="noStrike">
                  <a:solidFill>
                    <a:schemeClr val="lt1"/>
                  </a:solidFill>
                  <a:latin typeface="Open Sans"/>
                  <a:ea typeface="Open Sans"/>
                  <a:cs typeface="Open Sans"/>
                  <a:sym typeface="Open Sans"/>
                </a:rPr>
                <a:t>There are 8 predefined search fields, each defines a different search criterion. These include;</a:t>
              </a:r>
              <a:endParaRPr b="0" i="0" sz="2000" u="none" cap="none" strike="noStrike">
                <a:solidFill>
                  <a:schemeClr val="lt1"/>
                </a:solidFill>
                <a:latin typeface="Open Sans"/>
                <a:ea typeface="Open Sans"/>
                <a:cs typeface="Open Sans"/>
                <a:sym typeface="Open Sans"/>
              </a:endParaRPr>
            </a:p>
          </p:txBody>
        </p:sp>
        <p:sp>
          <p:nvSpPr>
            <p:cNvPr id="139" name="Google Shape;139;p6"/>
            <p:cNvSpPr/>
            <p:nvPr/>
          </p:nvSpPr>
          <p:spPr>
            <a:xfrm>
              <a:off x="0" y="667780"/>
              <a:ext cx="11399773" cy="40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
            <p:cNvSpPr txBox="1"/>
            <p:nvPr/>
          </p:nvSpPr>
          <p:spPr>
            <a:xfrm>
              <a:off x="0" y="667780"/>
              <a:ext cx="11399773" cy="4057200"/>
            </a:xfrm>
            <a:prstGeom prst="rect">
              <a:avLst/>
            </a:prstGeom>
            <a:noFill/>
            <a:ln>
              <a:noFill/>
            </a:ln>
          </p:spPr>
          <p:txBody>
            <a:bodyPr anchorCtr="0" anchor="t" bIns="25400" lIns="361925" spcFirstLastPara="1" rIns="142225" wrap="square" tIns="25400">
              <a:noAutofit/>
            </a:bodyPr>
            <a:lstStyle/>
            <a:p>
              <a:pPr indent="-228600" lvl="1" marL="228600" marR="0" rtl="0" algn="l">
                <a:lnSpc>
                  <a:spcPct val="90000"/>
                </a:lnSpc>
                <a:spcBef>
                  <a:spcPts val="0"/>
                </a:spcBef>
                <a:spcAft>
                  <a:spcPts val="0"/>
                </a:spcAft>
                <a:buClr>
                  <a:srgbClr val="000000"/>
                </a:buClr>
                <a:buSzPts val="2000"/>
                <a:buFont typeface="Arial"/>
                <a:buChar char="••"/>
              </a:pPr>
              <a:r>
                <a:rPr b="1" i="0" lang="en-US" sz="2000" u="none" cap="none" strike="noStrike">
                  <a:solidFill>
                    <a:srgbClr val="000000"/>
                  </a:solidFill>
                  <a:latin typeface="Open Sans"/>
                  <a:ea typeface="Open Sans"/>
                  <a:cs typeface="Open Sans"/>
                  <a:sym typeface="Open Sans"/>
                </a:rPr>
                <a:t>Front page</a:t>
              </a:r>
              <a:r>
                <a:rPr b="0" i="0" lang="en-US" sz="2000" u="none" cap="none" strike="noStrike">
                  <a:solidFill>
                    <a:srgbClr val="000000"/>
                  </a:solidFill>
                  <a:latin typeface="Open Sans"/>
                  <a:ea typeface="Open Sans"/>
                  <a:cs typeface="Open Sans"/>
                  <a:sym typeface="Open Sans"/>
                </a:rPr>
                <a:t>: search terms entered in this field will be searched in the front page of the document </a:t>
              </a:r>
              <a:endParaRPr b="0" i="0" sz="20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00"/>
                </a:spcBef>
                <a:spcAft>
                  <a:spcPts val="0"/>
                </a:spcAft>
                <a:buClr>
                  <a:srgbClr val="000000"/>
                </a:buClr>
                <a:buSzPts val="2000"/>
                <a:buFont typeface="Arial"/>
                <a:buChar char="••"/>
              </a:pPr>
              <a:r>
                <a:rPr b="1" i="0" lang="en-US" sz="2000" u="none" cap="none" strike="noStrike">
                  <a:solidFill>
                    <a:srgbClr val="000000"/>
                  </a:solidFill>
                  <a:latin typeface="Open Sans"/>
                  <a:ea typeface="Open Sans"/>
                  <a:cs typeface="Open Sans"/>
                  <a:sym typeface="Open Sans"/>
                </a:rPr>
                <a:t>Any field</a:t>
              </a:r>
              <a:r>
                <a:rPr b="0" i="0" lang="en-US" sz="2000" u="none" cap="none" strike="noStrike">
                  <a:solidFill>
                    <a:srgbClr val="000000"/>
                  </a:solidFill>
                  <a:latin typeface="Open Sans"/>
                  <a:ea typeface="Open Sans"/>
                  <a:cs typeface="Open Sans"/>
                  <a:sym typeface="Open Sans"/>
                </a:rPr>
                <a:t>: search terms entered in this field will be searched in any fields of the document </a:t>
              </a:r>
              <a:endParaRPr b="0" i="0" sz="20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00"/>
                </a:spcBef>
                <a:spcAft>
                  <a:spcPts val="0"/>
                </a:spcAft>
                <a:buClr>
                  <a:srgbClr val="000000"/>
                </a:buClr>
                <a:buSzPts val="2000"/>
                <a:buFont typeface="Arial"/>
                <a:buChar char="••"/>
              </a:pPr>
              <a:r>
                <a:rPr b="1" i="0" lang="en-US" sz="2000" u="none" cap="none" strike="noStrike">
                  <a:solidFill>
                    <a:srgbClr val="000000"/>
                  </a:solidFill>
                  <a:latin typeface="Open Sans"/>
                  <a:ea typeface="Open Sans"/>
                  <a:cs typeface="Open Sans"/>
                  <a:sym typeface="Open Sans"/>
                </a:rPr>
                <a:t>Full-text</a:t>
              </a:r>
              <a:r>
                <a:rPr b="0" i="0" lang="en-US" sz="2000" u="none" cap="none" strike="noStrike">
                  <a:solidFill>
                    <a:srgbClr val="000000"/>
                  </a:solidFill>
                  <a:latin typeface="Open Sans"/>
                  <a:ea typeface="Open Sans"/>
                  <a:cs typeface="Open Sans"/>
                  <a:sym typeface="Open Sans"/>
                </a:rPr>
                <a:t>: search terms entered in this field will be searched in the full-text of the document </a:t>
              </a:r>
              <a:endParaRPr b="0" i="0" sz="20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00"/>
                </a:spcBef>
                <a:spcAft>
                  <a:spcPts val="0"/>
                </a:spcAft>
                <a:buClr>
                  <a:srgbClr val="000000"/>
                </a:buClr>
                <a:buSzPts val="2000"/>
                <a:buFont typeface="Arial"/>
                <a:buChar char="••"/>
              </a:pPr>
              <a:r>
                <a:rPr b="1" i="0" lang="en-US" sz="2000" u="none" cap="none" strike="noStrike">
                  <a:solidFill>
                    <a:srgbClr val="000000"/>
                  </a:solidFill>
                  <a:latin typeface="Open Sans"/>
                  <a:ea typeface="Open Sans"/>
                  <a:cs typeface="Open Sans"/>
                  <a:sym typeface="Open Sans"/>
                </a:rPr>
                <a:t>English text</a:t>
              </a:r>
              <a:r>
                <a:rPr b="0" i="0" lang="en-US" sz="2000" u="none" cap="none" strike="noStrike">
                  <a:solidFill>
                    <a:srgbClr val="000000"/>
                  </a:solidFill>
                  <a:latin typeface="Open Sans"/>
                  <a:ea typeface="Open Sans"/>
                  <a:cs typeface="Open Sans"/>
                  <a:sym typeface="Open Sans"/>
                </a:rPr>
                <a:t>: the search terms entered in this field will be searched in texts in English.</a:t>
              </a:r>
              <a:endParaRPr b="0" i="0" sz="20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00"/>
                </a:spcBef>
                <a:spcAft>
                  <a:spcPts val="0"/>
                </a:spcAft>
                <a:buClr>
                  <a:srgbClr val="000000"/>
                </a:buClr>
                <a:buSzPts val="2000"/>
                <a:buFont typeface="Arial"/>
                <a:buChar char="••"/>
              </a:pPr>
              <a:r>
                <a:rPr b="1" i="0" lang="en-US" sz="2000" u="none" cap="none" strike="noStrike">
                  <a:solidFill>
                    <a:srgbClr val="000000"/>
                  </a:solidFill>
                  <a:latin typeface="Open Sans"/>
                  <a:ea typeface="Open Sans"/>
                  <a:cs typeface="Open Sans"/>
                  <a:sym typeface="Open Sans"/>
                </a:rPr>
                <a:t>ID/Number</a:t>
              </a:r>
              <a:r>
                <a:rPr b="0" i="0" lang="en-US" sz="2000" u="none" cap="none" strike="noStrike">
                  <a:solidFill>
                    <a:srgbClr val="000000"/>
                  </a:solidFill>
                  <a:latin typeface="Open Sans"/>
                  <a:ea typeface="Open Sans"/>
                  <a:cs typeface="Open Sans"/>
                  <a:sym typeface="Open Sans"/>
                </a:rPr>
                <a:t>: enter publication number, filing number, etc in this field </a:t>
              </a:r>
              <a:endParaRPr b="0" i="0" sz="20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00"/>
                </a:spcBef>
                <a:spcAft>
                  <a:spcPts val="0"/>
                </a:spcAft>
                <a:buClr>
                  <a:srgbClr val="000000"/>
                </a:buClr>
                <a:buSzPts val="2000"/>
                <a:buFont typeface="Arial"/>
                <a:buChar char="••"/>
              </a:pPr>
              <a:r>
                <a:rPr b="1" i="0" lang="en-US" sz="2000" u="none" cap="none" strike="noStrike">
                  <a:solidFill>
                    <a:srgbClr val="000000"/>
                  </a:solidFill>
                  <a:latin typeface="Open Sans"/>
                  <a:ea typeface="Open Sans"/>
                  <a:cs typeface="Open Sans"/>
                  <a:sym typeface="Open Sans"/>
                </a:rPr>
                <a:t>Tips</a:t>
              </a:r>
              <a:r>
                <a:rPr b="0" i="0" lang="en-US" sz="2000" u="none" cap="none" strike="noStrike">
                  <a:solidFill>
                    <a:srgbClr val="000000"/>
                  </a:solidFill>
                  <a:latin typeface="Open Sans"/>
                  <a:ea typeface="Open Sans"/>
                  <a:cs typeface="Open Sans"/>
                  <a:sym typeface="Open Sans"/>
                </a:rPr>
                <a:t>: use this field to look for a specific patent document number, </a:t>
              </a:r>
              <a:endParaRPr b="0" i="0" sz="20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00"/>
                </a:spcBef>
                <a:spcAft>
                  <a:spcPts val="0"/>
                </a:spcAft>
                <a:buClr>
                  <a:srgbClr val="000000"/>
                </a:buClr>
                <a:buSzPts val="2000"/>
                <a:buFont typeface="Arial"/>
                <a:buChar char="••"/>
              </a:pPr>
              <a:r>
                <a:rPr b="1" i="0" lang="en-US" sz="2000" u="none" cap="none" strike="noStrike">
                  <a:solidFill>
                    <a:srgbClr val="000000"/>
                  </a:solidFill>
                  <a:latin typeface="Open Sans"/>
                  <a:ea typeface="Open Sans"/>
                  <a:cs typeface="Open Sans"/>
                  <a:sym typeface="Open Sans"/>
                </a:rPr>
                <a:t>IPC</a:t>
              </a:r>
              <a:r>
                <a:rPr b="0" i="0" lang="en-US" sz="2000" u="none" cap="none" strike="noStrike">
                  <a:solidFill>
                    <a:srgbClr val="000000"/>
                  </a:solidFill>
                  <a:latin typeface="Open Sans"/>
                  <a:ea typeface="Open Sans"/>
                  <a:cs typeface="Open Sans"/>
                  <a:sym typeface="Open Sans"/>
                </a:rPr>
                <a:t>: enter any International Patent Classification code in this field</a:t>
              </a:r>
              <a:endParaRPr b="0" i="0" sz="20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00"/>
                </a:spcBef>
                <a:spcAft>
                  <a:spcPts val="0"/>
                </a:spcAft>
                <a:buClr>
                  <a:srgbClr val="000000"/>
                </a:buClr>
                <a:buSzPts val="2000"/>
                <a:buFont typeface="Arial"/>
                <a:buChar char="••"/>
              </a:pPr>
              <a:r>
                <a:rPr b="1" i="0" lang="en-US" sz="2000" u="none" cap="none" strike="noStrike">
                  <a:solidFill>
                    <a:srgbClr val="000000"/>
                  </a:solidFill>
                  <a:latin typeface="Open Sans"/>
                  <a:ea typeface="Open Sans"/>
                  <a:cs typeface="Open Sans"/>
                  <a:sym typeface="Open Sans"/>
                </a:rPr>
                <a:t>Names</a:t>
              </a:r>
              <a:r>
                <a:rPr b="0" i="0" lang="en-US" sz="2000" u="none" cap="none" strike="noStrike">
                  <a:solidFill>
                    <a:srgbClr val="000000"/>
                  </a:solidFill>
                  <a:latin typeface="Open Sans"/>
                  <a:ea typeface="Open Sans"/>
                  <a:cs typeface="Open Sans"/>
                  <a:sym typeface="Open Sans"/>
                </a:rPr>
                <a:t>: search for the name of an inventor, an applicant, a company, etc. in this field</a:t>
              </a:r>
              <a:endParaRPr b="0" i="0" sz="20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00"/>
                </a:spcBef>
                <a:spcAft>
                  <a:spcPts val="0"/>
                </a:spcAft>
                <a:buClr>
                  <a:srgbClr val="000000"/>
                </a:buClr>
                <a:buSzPts val="2000"/>
                <a:buFont typeface="Arial"/>
                <a:buChar char="••"/>
              </a:pPr>
              <a:r>
                <a:rPr b="1" i="0" lang="en-US" sz="2000" u="none" cap="none" strike="noStrike">
                  <a:solidFill>
                    <a:srgbClr val="000000"/>
                  </a:solidFill>
                  <a:latin typeface="Open Sans"/>
                  <a:ea typeface="Open Sans"/>
                  <a:cs typeface="Open Sans"/>
                  <a:sym typeface="Open Sans"/>
                </a:rPr>
                <a:t>Dates</a:t>
              </a:r>
              <a:r>
                <a:rPr b="0" i="0" lang="en-US" sz="2000" u="none" cap="none" strike="noStrike">
                  <a:solidFill>
                    <a:srgbClr val="000000"/>
                  </a:solidFill>
                  <a:latin typeface="Open Sans"/>
                  <a:ea typeface="Open Sans"/>
                  <a:cs typeface="Open Sans"/>
                  <a:sym typeface="Open Sans"/>
                </a:rPr>
                <a:t>: search for a date in this field, such as filing date, publication date. </a:t>
              </a:r>
              <a:endParaRPr b="0" i="0" sz="2000" u="none" cap="none" strike="noStrike">
                <a:solidFill>
                  <a:srgbClr val="000000"/>
                </a:solidFill>
                <a:latin typeface="Open Sans"/>
                <a:ea typeface="Open Sans"/>
                <a:cs typeface="Open Sans"/>
                <a:sym typeface="Open Sans"/>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50B64DDC-505E-4F9A-9507-0B20F5C4EBC1</vt:lpwstr>
  </property>
  <property fmtid="{D5CDD505-2E9C-101B-9397-08002B2CF9AE}" pid="6" name="ArticulateProjectFull">
    <vt:lpwstr>D:\R4Life\F2F Materials\20200428_M4_L4.4EN.Development and Innovation.ppta</vt:lpwstr>
  </property>
</Properties>
</file>