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showSpecialPlsOnTitleSld="0">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 id="307" r:id="rId56"/>
    <p:sldId id="308" r:id="rId57"/>
    <p:sldId id="309" r:id="rId58"/>
    <p:sldId id="310" r:id="rId59"/>
    <p:sldId id="311" r:id="rId60"/>
  </p:sldIdLst>
  <p:sldSz cy="6858000" cx="12192000"/>
  <p:notesSz cx="6858000" cy="9144000"/>
  <p:embeddedFontLst>
    <p:embeddedFont>
      <p:font typeface="Open Sans"/>
      <p:regular r:id="rId61"/>
      <p:bold r:id="rId62"/>
      <p:italic r:id="rId63"/>
      <p:boldItalic r:id="rId6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65" roundtripDataSignature="AMtx7mgmspe0I34+LScTaJa8zmY/zaMrK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42" Type="http://schemas.openxmlformats.org/officeDocument/2006/relationships/slide" Target="slides/slide38.xml"/><Relationship Id="rId41" Type="http://schemas.openxmlformats.org/officeDocument/2006/relationships/slide" Target="slides/slide37.xml"/><Relationship Id="rId44" Type="http://schemas.openxmlformats.org/officeDocument/2006/relationships/slide" Target="slides/slide40.xml"/><Relationship Id="rId43" Type="http://schemas.openxmlformats.org/officeDocument/2006/relationships/slide" Target="slides/slide39.xml"/><Relationship Id="rId46" Type="http://schemas.openxmlformats.org/officeDocument/2006/relationships/slide" Target="slides/slide42.xml"/><Relationship Id="rId45" Type="http://schemas.openxmlformats.org/officeDocument/2006/relationships/slide" Target="slides/slide41.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48" Type="http://schemas.openxmlformats.org/officeDocument/2006/relationships/slide" Target="slides/slide44.xml"/><Relationship Id="rId47" Type="http://schemas.openxmlformats.org/officeDocument/2006/relationships/slide" Target="slides/slide43.xml"/><Relationship Id="rId49" Type="http://schemas.openxmlformats.org/officeDocument/2006/relationships/slide" Target="slides/slide4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33" Type="http://schemas.openxmlformats.org/officeDocument/2006/relationships/slide" Target="slides/slide29.xml"/><Relationship Id="rId32" Type="http://schemas.openxmlformats.org/officeDocument/2006/relationships/slide" Target="slides/slide28.xml"/><Relationship Id="rId35" Type="http://schemas.openxmlformats.org/officeDocument/2006/relationships/slide" Target="slides/slide31.xml"/><Relationship Id="rId34" Type="http://schemas.openxmlformats.org/officeDocument/2006/relationships/slide" Target="slides/slide30.xml"/><Relationship Id="rId37" Type="http://schemas.openxmlformats.org/officeDocument/2006/relationships/slide" Target="slides/slide33.xml"/><Relationship Id="rId36" Type="http://schemas.openxmlformats.org/officeDocument/2006/relationships/slide" Target="slides/slide32.xml"/><Relationship Id="rId39" Type="http://schemas.openxmlformats.org/officeDocument/2006/relationships/slide" Target="slides/slide35.xml"/><Relationship Id="rId38" Type="http://schemas.openxmlformats.org/officeDocument/2006/relationships/slide" Target="slides/slide34.xml"/><Relationship Id="rId62" Type="http://schemas.openxmlformats.org/officeDocument/2006/relationships/font" Target="fonts/OpenSans-bold.fntdata"/><Relationship Id="rId61" Type="http://schemas.openxmlformats.org/officeDocument/2006/relationships/font" Target="fonts/OpenSans-regular.fntdata"/><Relationship Id="rId20" Type="http://schemas.openxmlformats.org/officeDocument/2006/relationships/slide" Target="slides/slide16.xml"/><Relationship Id="rId64" Type="http://schemas.openxmlformats.org/officeDocument/2006/relationships/font" Target="fonts/OpenSans-boldItalic.fntdata"/><Relationship Id="rId63" Type="http://schemas.openxmlformats.org/officeDocument/2006/relationships/font" Target="fonts/OpenSans-italic.fntdata"/><Relationship Id="rId22" Type="http://schemas.openxmlformats.org/officeDocument/2006/relationships/slide" Target="slides/slide18.xml"/><Relationship Id="rId21" Type="http://schemas.openxmlformats.org/officeDocument/2006/relationships/slide" Target="slides/slide17.xml"/><Relationship Id="rId65" Type="http://customschemas.google.com/relationships/presentationmetadata" Target="metadata"/><Relationship Id="rId24" Type="http://schemas.openxmlformats.org/officeDocument/2006/relationships/slide" Target="slides/slide20.xml"/><Relationship Id="rId23" Type="http://schemas.openxmlformats.org/officeDocument/2006/relationships/slide" Target="slides/slide19.xml"/><Relationship Id="rId60" Type="http://schemas.openxmlformats.org/officeDocument/2006/relationships/slide" Target="slides/slide56.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29" Type="http://schemas.openxmlformats.org/officeDocument/2006/relationships/slide" Target="slides/slide25.xml"/><Relationship Id="rId51" Type="http://schemas.openxmlformats.org/officeDocument/2006/relationships/slide" Target="slides/slide47.xml"/><Relationship Id="rId50" Type="http://schemas.openxmlformats.org/officeDocument/2006/relationships/slide" Target="slides/slide46.xml"/><Relationship Id="rId53" Type="http://schemas.openxmlformats.org/officeDocument/2006/relationships/slide" Target="slides/slide49.xml"/><Relationship Id="rId52" Type="http://schemas.openxmlformats.org/officeDocument/2006/relationships/slide" Target="slides/slide48.xml"/><Relationship Id="rId11" Type="http://schemas.openxmlformats.org/officeDocument/2006/relationships/slide" Target="slides/slide7.xml"/><Relationship Id="rId55" Type="http://schemas.openxmlformats.org/officeDocument/2006/relationships/slide" Target="slides/slide51.xml"/><Relationship Id="rId10" Type="http://schemas.openxmlformats.org/officeDocument/2006/relationships/slide" Target="slides/slide6.xml"/><Relationship Id="rId54" Type="http://schemas.openxmlformats.org/officeDocument/2006/relationships/slide" Target="slides/slide50.xml"/><Relationship Id="rId13" Type="http://schemas.openxmlformats.org/officeDocument/2006/relationships/slide" Target="slides/slide9.xml"/><Relationship Id="rId57" Type="http://schemas.openxmlformats.org/officeDocument/2006/relationships/slide" Target="slides/slide53.xml"/><Relationship Id="rId12" Type="http://schemas.openxmlformats.org/officeDocument/2006/relationships/slide" Target="slides/slide8.xml"/><Relationship Id="rId56" Type="http://schemas.openxmlformats.org/officeDocument/2006/relationships/slide" Target="slides/slide52.xml"/><Relationship Id="rId15" Type="http://schemas.openxmlformats.org/officeDocument/2006/relationships/slide" Target="slides/slide11.xml"/><Relationship Id="rId59" Type="http://schemas.openxmlformats.org/officeDocument/2006/relationships/slide" Target="slides/slide55.xml"/><Relationship Id="rId14" Type="http://schemas.openxmlformats.org/officeDocument/2006/relationships/slide" Target="slides/slide10.xml"/><Relationship Id="rId58" Type="http://schemas.openxmlformats.org/officeDocument/2006/relationships/slide" Target="slides/slide54.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chemeClr val="dk1"/>
              </a:buClr>
              <a:buSzPts val="1400"/>
              <a:buFont typeface="Calibri"/>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chemeClr val="dk1"/>
              </a:buClr>
              <a:buSzPts val="1400"/>
              <a:buFont typeface="Calibri"/>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chemeClr val="dk1"/>
              </a:buClr>
              <a:buSzPts val="1400"/>
              <a:buFont typeface="Calibri"/>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12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5" name="Shape 65"/>
        <p:cNvGrpSpPr/>
        <p:nvPr/>
      </p:nvGrpSpPr>
      <p:grpSpPr>
        <a:xfrm>
          <a:off x="0" y="0"/>
          <a:ext cx="0" cy="0"/>
          <a:chOff x="0" y="0"/>
          <a:chExt cx="0" cy="0"/>
        </a:xfrm>
      </p:grpSpPr>
      <p:sp>
        <p:nvSpPr>
          <p:cNvPr id="66" name="Google Shape;66;p3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7" name="Google Shape;67;p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1" name="Shape 141"/>
        <p:cNvGrpSpPr/>
        <p:nvPr/>
      </p:nvGrpSpPr>
      <p:grpSpPr>
        <a:xfrm>
          <a:off x="0" y="0"/>
          <a:ext cx="0" cy="0"/>
          <a:chOff x="0" y="0"/>
          <a:chExt cx="0" cy="0"/>
        </a:xfrm>
      </p:grpSpPr>
      <p:sp>
        <p:nvSpPr>
          <p:cNvPr id="142" name="Google Shape;142;p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82550" lvl="0" marL="171450" rtl="0" algn="l">
              <a:lnSpc>
                <a:spcPct val="100000"/>
              </a:lnSpc>
              <a:spcBef>
                <a:spcPts val="0"/>
              </a:spcBef>
              <a:spcAft>
                <a:spcPts val="0"/>
              </a:spcAft>
              <a:buSzPts val="1400"/>
              <a:buFont typeface="Arial"/>
              <a:buNone/>
            </a:pPr>
            <a:r>
              <a:t/>
            </a:r>
            <a:endParaRPr/>
          </a:p>
        </p:txBody>
      </p:sp>
      <p:sp>
        <p:nvSpPr>
          <p:cNvPr id="143" name="Google Shape;143;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1" name="Shape 151"/>
        <p:cNvGrpSpPr/>
        <p:nvPr/>
      </p:nvGrpSpPr>
      <p:grpSpPr>
        <a:xfrm>
          <a:off x="0" y="0"/>
          <a:ext cx="0" cy="0"/>
          <a:chOff x="0" y="0"/>
          <a:chExt cx="0" cy="0"/>
        </a:xfrm>
      </p:grpSpPr>
      <p:sp>
        <p:nvSpPr>
          <p:cNvPr id="152" name="Google Shape;152;p1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171450" lvl="0" marL="171450" rtl="0" algn="l">
              <a:lnSpc>
                <a:spcPct val="100000"/>
              </a:lnSpc>
              <a:spcBef>
                <a:spcPts val="0"/>
              </a:spcBef>
              <a:spcAft>
                <a:spcPts val="0"/>
              </a:spcAft>
              <a:buSzPts val="1400"/>
              <a:buFont typeface="Arial"/>
              <a:buChar char="•"/>
            </a:pPr>
            <a:r>
              <a:rPr b="1" lang="en-US"/>
              <a:t>Important</a:t>
            </a:r>
            <a:r>
              <a:rPr b="0" lang="en-US"/>
              <a:t>:  Please note that the result folder is a temporary folder and will disappear the moment the user logs out of Research4Life. If the user wants to retrieve the results for future use, she or he needs to create an EBSCO host account</a:t>
            </a:r>
            <a:endParaRPr b="0"/>
          </a:p>
        </p:txBody>
      </p:sp>
      <p:sp>
        <p:nvSpPr>
          <p:cNvPr id="153" name="Google Shape;153;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9" name="Shape 159"/>
        <p:cNvGrpSpPr/>
        <p:nvPr/>
      </p:nvGrpSpPr>
      <p:grpSpPr>
        <a:xfrm>
          <a:off x="0" y="0"/>
          <a:ext cx="0" cy="0"/>
          <a:chOff x="0" y="0"/>
          <a:chExt cx="0" cy="0"/>
        </a:xfrm>
      </p:grpSpPr>
      <p:sp>
        <p:nvSpPr>
          <p:cNvPr id="160" name="Google Shape;160;p1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Font typeface="Arial"/>
              <a:buNone/>
            </a:pPr>
            <a:r>
              <a:t/>
            </a:r>
            <a:endParaRPr/>
          </a:p>
        </p:txBody>
      </p:sp>
      <p:sp>
        <p:nvSpPr>
          <p:cNvPr id="161" name="Google Shape;161;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7" name="Shape 167"/>
        <p:cNvGrpSpPr/>
        <p:nvPr/>
      </p:nvGrpSpPr>
      <p:grpSpPr>
        <a:xfrm>
          <a:off x="0" y="0"/>
          <a:ext cx="0" cy="0"/>
          <a:chOff x="0" y="0"/>
          <a:chExt cx="0" cy="0"/>
        </a:xfrm>
      </p:grpSpPr>
      <p:sp>
        <p:nvSpPr>
          <p:cNvPr id="168" name="Google Shape;168;p1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Font typeface="Arial"/>
              <a:buNone/>
            </a:pPr>
            <a:r>
              <a:t/>
            </a:r>
            <a:endParaRPr/>
          </a:p>
        </p:txBody>
      </p:sp>
      <p:sp>
        <p:nvSpPr>
          <p:cNvPr id="169" name="Google Shape;169;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5" name="Shape 175"/>
        <p:cNvGrpSpPr/>
        <p:nvPr/>
      </p:nvGrpSpPr>
      <p:grpSpPr>
        <a:xfrm>
          <a:off x="0" y="0"/>
          <a:ext cx="0" cy="0"/>
          <a:chOff x="0" y="0"/>
          <a:chExt cx="0" cy="0"/>
        </a:xfrm>
      </p:grpSpPr>
      <p:sp>
        <p:nvSpPr>
          <p:cNvPr id="176" name="Google Shape;176;p1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171450" lvl="0" marL="171450" rtl="0" algn="l">
              <a:lnSpc>
                <a:spcPct val="100000"/>
              </a:lnSpc>
              <a:spcBef>
                <a:spcPts val="0"/>
              </a:spcBef>
              <a:spcAft>
                <a:spcPts val="0"/>
              </a:spcAft>
              <a:buSzPts val="1400"/>
              <a:buFont typeface="Arial"/>
              <a:buChar char="•"/>
            </a:pPr>
            <a:r>
              <a:rPr b="1" lang="en-US"/>
              <a:t>Please note</a:t>
            </a:r>
            <a:r>
              <a:rPr lang="en-US"/>
              <a:t>: publishers’ website features differ, hence the features might be different on another publisher’s website; </a:t>
            </a:r>
            <a:endParaRPr/>
          </a:p>
          <a:p>
            <a:pPr indent="-171450" lvl="0" marL="171450" rtl="0" algn="l">
              <a:lnSpc>
                <a:spcPct val="100000"/>
              </a:lnSpc>
              <a:spcBef>
                <a:spcPts val="0"/>
              </a:spcBef>
              <a:spcAft>
                <a:spcPts val="0"/>
              </a:spcAft>
              <a:buSzPts val="1400"/>
              <a:buFont typeface="Arial"/>
              <a:buChar char="•"/>
            </a:pPr>
            <a:r>
              <a:rPr b="1" lang="en-US"/>
              <a:t>Also note </a:t>
            </a:r>
            <a:r>
              <a:rPr lang="en-US"/>
              <a:t>that some full-text content may not be available in Research4Life and the user should consider other access options in their library</a:t>
            </a:r>
            <a:endParaRPr/>
          </a:p>
        </p:txBody>
      </p:sp>
      <p:sp>
        <p:nvSpPr>
          <p:cNvPr id="177" name="Google Shape;177;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4" name="Shape 184"/>
        <p:cNvGrpSpPr/>
        <p:nvPr/>
      </p:nvGrpSpPr>
      <p:grpSpPr>
        <a:xfrm>
          <a:off x="0" y="0"/>
          <a:ext cx="0" cy="0"/>
          <a:chOff x="0" y="0"/>
          <a:chExt cx="0" cy="0"/>
        </a:xfrm>
      </p:grpSpPr>
      <p:sp>
        <p:nvSpPr>
          <p:cNvPr id="185" name="Google Shape;185;g829bd93e03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6" name="Google Shape;186;g829bd93e03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82550" lvl="0" marL="171450" rtl="0" algn="l">
              <a:lnSpc>
                <a:spcPct val="100000"/>
              </a:lnSpc>
              <a:spcBef>
                <a:spcPts val="0"/>
              </a:spcBef>
              <a:spcAft>
                <a:spcPts val="0"/>
              </a:spcAft>
              <a:buSzPts val="1400"/>
              <a:buFont typeface="Arial"/>
              <a:buNone/>
            </a:pPr>
            <a:r>
              <a:t/>
            </a:r>
            <a:endParaRPr/>
          </a:p>
        </p:txBody>
      </p:sp>
      <p:sp>
        <p:nvSpPr>
          <p:cNvPr id="187" name="Google Shape;187;g829bd93e03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200"/>
              <a:buFont typeface="Calibri"/>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4" name="Shape 194"/>
        <p:cNvGrpSpPr/>
        <p:nvPr/>
      </p:nvGrpSpPr>
      <p:grpSpPr>
        <a:xfrm>
          <a:off x="0" y="0"/>
          <a:ext cx="0" cy="0"/>
          <a:chOff x="0" y="0"/>
          <a:chExt cx="0" cy="0"/>
        </a:xfrm>
      </p:grpSpPr>
      <p:sp>
        <p:nvSpPr>
          <p:cNvPr id="195" name="Google Shape;195;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6" name="Google Shape;196;p2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82550" lvl="0" marL="171450" rtl="0" algn="l">
              <a:lnSpc>
                <a:spcPct val="100000"/>
              </a:lnSpc>
              <a:spcBef>
                <a:spcPts val="0"/>
              </a:spcBef>
              <a:spcAft>
                <a:spcPts val="0"/>
              </a:spcAft>
              <a:buSzPts val="1400"/>
              <a:buFont typeface="Arial"/>
              <a:buNone/>
            </a:pPr>
            <a:r>
              <a:t/>
            </a:r>
            <a:endParaRPr/>
          </a:p>
        </p:txBody>
      </p:sp>
      <p:sp>
        <p:nvSpPr>
          <p:cNvPr id="197" name="Google Shape;197;p2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200"/>
              <a:buFont typeface="Calibri"/>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0" name="Shape 210"/>
        <p:cNvGrpSpPr/>
        <p:nvPr/>
      </p:nvGrpSpPr>
      <p:grpSpPr>
        <a:xfrm>
          <a:off x="0" y="0"/>
          <a:ext cx="0" cy="0"/>
          <a:chOff x="0" y="0"/>
          <a:chExt cx="0" cy="0"/>
        </a:xfrm>
      </p:grpSpPr>
      <p:sp>
        <p:nvSpPr>
          <p:cNvPr id="211" name="Google Shape;211;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2" name="Google Shape;212;p2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82550" lvl="0" marL="171450" rtl="0" algn="l">
              <a:lnSpc>
                <a:spcPct val="100000"/>
              </a:lnSpc>
              <a:spcBef>
                <a:spcPts val="0"/>
              </a:spcBef>
              <a:spcAft>
                <a:spcPts val="0"/>
              </a:spcAft>
              <a:buSzPts val="1400"/>
              <a:buFont typeface="Arial"/>
              <a:buNone/>
            </a:pPr>
            <a:r>
              <a:t/>
            </a:r>
            <a:endParaRPr/>
          </a:p>
        </p:txBody>
      </p:sp>
      <p:sp>
        <p:nvSpPr>
          <p:cNvPr id="213" name="Google Shape;213;p2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200"/>
              <a:buFont typeface="Calibri"/>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9" name="Shape 219"/>
        <p:cNvGrpSpPr/>
        <p:nvPr/>
      </p:nvGrpSpPr>
      <p:grpSpPr>
        <a:xfrm>
          <a:off x="0" y="0"/>
          <a:ext cx="0" cy="0"/>
          <a:chOff x="0" y="0"/>
          <a:chExt cx="0" cy="0"/>
        </a:xfrm>
      </p:grpSpPr>
      <p:sp>
        <p:nvSpPr>
          <p:cNvPr id="220" name="Google Shape;220;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1" name="Google Shape;221;p2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82550" lvl="0" marL="171450" rtl="0" algn="l">
              <a:lnSpc>
                <a:spcPct val="100000"/>
              </a:lnSpc>
              <a:spcBef>
                <a:spcPts val="0"/>
              </a:spcBef>
              <a:spcAft>
                <a:spcPts val="0"/>
              </a:spcAft>
              <a:buSzPts val="1400"/>
              <a:buFont typeface="Arial"/>
              <a:buNone/>
            </a:pPr>
            <a:r>
              <a:t/>
            </a:r>
            <a:endParaRPr/>
          </a:p>
        </p:txBody>
      </p:sp>
      <p:sp>
        <p:nvSpPr>
          <p:cNvPr id="222" name="Google Shape;222;p2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200"/>
              <a:buFont typeface="Calibri"/>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7" name="Shape 227"/>
        <p:cNvGrpSpPr/>
        <p:nvPr/>
      </p:nvGrpSpPr>
      <p:grpSpPr>
        <a:xfrm>
          <a:off x="0" y="0"/>
          <a:ext cx="0" cy="0"/>
          <a:chOff x="0" y="0"/>
          <a:chExt cx="0" cy="0"/>
        </a:xfrm>
      </p:grpSpPr>
      <p:sp>
        <p:nvSpPr>
          <p:cNvPr id="228" name="Google Shape;228;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9" name="Google Shape;229;p2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171450" lvl="0" marL="171450" rtl="0" algn="l">
              <a:lnSpc>
                <a:spcPct val="100000"/>
              </a:lnSpc>
              <a:spcBef>
                <a:spcPts val="0"/>
              </a:spcBef>
              <a:spcAft>
                <a:spcPts val="0"/>
              </a:spcAft>
              <a:buSzPts val="1400"/>
              <a:buFont typeface="Arial"/>
              <a:buChar char="•"/>
            </a:pPr>
            <a:r>
              <a:rPr lang="en-US"/>
              <a:t>In this lesson, both databases are searched at the same time. </a:t>
            </a:r>
            <a:endParaRPr/>
          </a:p>
          <a:p>
            <a:pPr indent="0" lvl="0" marL="0" rtl="0" algn="l">
              <a:lnSpc>
                <a:spcPct val="100000"/>
              </a:lnSpc>
              <a:spcBef>
                <a:spcPts val="0"/>
              </a:spcBef>
              <a:spcAft>
                <a:spcPts val="0"/>
              </a:spcAft>
              <a:buSzPts val="1400"/>
              <a:buFont typeface="Arial"/>
              <a:buNone/>
            </a:pPr>
            <a:r>
              <a:rPr lang="en-US"/>
              <a:t>*The same search functions can be used to search each of the two databases separately as the interfaces are similar.</a:t>
            </a:r>
            <a:endParaRPr/>
          </a:p>
          <a:p>
            <a:pPr indent="-82550" lvl="0" marL="171450" rtl="0" algn="l">
              <a:lnSpc>
                <a:spcPct val="100000"/>
              </a:lnSpc>
              <a:spcBef>
                <a:spcPts val="0"/>
              </a:spcBef>
              <a:spcAft>
                <a:spcPts val="0"/>
              </a:spcAft>
              <a:buSzPts val="1400"/>
              <a:buFont typeface="Arial"/>
              <a:buNone/>
            </a:pPr>
            <a:r>
              <a:t/>
            </a:r>
            <a:endParaRPr/>
          </a:p>
          <a:p>
            <a:pPr indent="-82550" lvl="0" marL="171450" rtl="0" algn="l">
              <a:lnSpc>
                <a:spcPct val="100000"/>
              </a:lnSpc>
              <a:spcBef>
                <a:spcPts val="0"/>
              </a:spcBef>
              <a:spcAft>
                <a:spcPts val="0"/>
              </a:spcAft>
              <a:buSzPts val="1400"/>
              <a:buFont typeface="Arial"/>
              <a:buNone/>
            </a:pPr>
            <a:r>
              <a:t/>
            </a:r>
            <a:endParaRPr/>
          </a:p>
        </p:txBody>
      </p:sp>
      <p:sp>
        <p:nvSpPr>
          <p:cNvPr id="230" name="Google Shape;230;p2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200"/>
              <a:buFont typeface="Calibri"/>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7" name="Shape 77"/>
        <p:cNvGrpSpPr/>
        <p:nvPr/>
      </p:nvGrpSpPr>
      <p:grpSpPr>
        <a:xfrm>
          <a:off x="0" y="0"/>
          <a:ext cx="0" cy="0"/>
          <a:chOff x="0" y="0"/>
          <a:chExt cx="0" cy="0"/>
        </a:xfrm>
      </p:grpSpPr>
      <p:sp>
        <p:nvSpPr>
          <p:cNvPr id="78" name="Google Shape;78;p3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9" name="Google Shape;79;p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7" name="Shape 237"/>
        <p:cNvGrpSpPr/>
        <p:nvPr/>
      </p:nvGrpSpPr>
      <p:grpSpPr>
        <a:xfrm>
          <a:off x="0" y="0"/>
          <a:ext cx="0" cy="0"/>
          <a:chOff x="0" y="0"/>
          <a:chExt cx="0" cy="0"/>
        </a:xfrm>
      </p:grpSpPr>
      <p:sp>
        <p:nvSpPr>
          <p:cNvPr id="238" name="Google Shape;238;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9" name="Google Shape;239;p2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171450" lvl="0" marL="171450" rtl="0" algn="l">
              <a:lnSpc>
                <a:spcPct val="100000"/>
              </a:lnSpc>
              <a:spcBef>
                <a:spcPts val="0"/>
              </a:spcBef>
              <a:spcAft>
                <a:spcPts val="0"/>
              </a:spcAft>
              <a:buSzPts val="1400"/>
              <a:buFont typeface="Arial"/>
              <a:buChar char="•"/>
            </a:pPr>
            <a:r>
              <a:rPr b="1" lang="en-US"/>
              <a:t>Refine Search</a:t>
            </a:r>
            <a:r>
              <a:rPr lang="en-US"/>
              <a:t>, or click the </a:t>
            </a:r>
            <a:r>
              <a:rPr b="1" lang="en-US"/>
              <a:t>search tips </a:t>
            </a:r>
            <a:r>
              <a:rPr lang="en-US"/>
              <a:t>tab at the bottom of the Environmental Science Collection database Basic search box for more information about searching databases effectively.</a:t>
            </a:r>
            <a:endParaRPr/>
          </a:p>
          <a:p>
            <a:pPr indent="-82550" lvl="0" marL="171450" rtl="0" algn="l">
              <a:lnSpc>
                <a:spcPct val="100000"/>
              </a:lnSpc>
              <a:spcBef>
                <a:spcPts val="0"/>
              </a:spcBef>
              <a:spcAft>
                <a:spcPts val="0"/>
              </a:spcAft>
              <a:buSzPts val="1400"/>
              <a:buFont typeface="Arial"/>
              <a:buNone/>
            </a:pPr>
            <a:r>
              <a:t/>
            </a:r>
            <a:endParaRPr/>
          </a:p>
        </p:txBody>
      </p:sp>
      <p:sp>
        <p:nvSpPr>
          <p:cNvPr id="240" name="Google Shape;240;p2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200"/>
              <a:buFont typeface="Calibri"/>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4" name="Shape 244"/>
        <p:cNvGrpSpPr/>
        <p:nvPr/>
      </p:nvGrpSpPr>
      <p:grpSpPr>
        <a:xfrm>
          <a:off x="0" y="0"/>
          <a:ext cx="0" cy="0"/>
          <a:chOff x="0" y="0"/>
          <a:chExt cx="0" cy="0"/>
        </a:xfrm>
      </p:grpSpPr>
      <p:sp>
        <p:nvSpPr>
          <p:cNvPr id="245" name="Google Shape;245;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6" name="Google Shape;246;p2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28600" lvl="0" marL="228600" rtl="0" algn="l">
              <a:lnSpc>
                <a:spcPct val="100000"/>
              </a:lnSpc>
              <a:spcBef>
                <a:spcPts val="0"/>
              </a:spcBef>
              <a:spcAft>
                <a:spcPts val="0"/>
              </a:spcAft>
              <a:buSzPts val="1400"/>
              <a:buFont typeface="Arial"/>
              <a:buAutoNum type="arabicPeriod"/>
            </a:pPr>
            <a:r>
              <a:rPr lang="en-US"/>
              <a:t>The search for “climate change” AND Africa retrieved 58,706 results. The </a:t>
            </a:r>
            <a:r>
              <a:rPr b="1" lang="en-US"/>
              <a:t>keywords</a:t>
            </a:r>
            <a:r>
              <a:rPr lang="en-US"/>
              <a:t> used in the search are highlighted in yellow on each result. The results can be sorted by </a:t>
            </a:r>
            <a:r>
              <a:rPr b="1" lang="en-US"/>
              <a:t>Relevance</a:t>
            </a:r>
            <a:r>
              <a:rPr lang="en-US"/>
              <a:t>, </a:t>
            </a:r>
            <a:r>
              <a:rPr b="1" lang="en-US"/>
              <a:t>Oldest first </a:t>
            </a:r>
            <a:r>
              <a:rPr lang="en-US"/>
              <a:t>and </a:t>
            </a:r>
            <a:r>
              <a:rPr b="1" lang="en-US"/>
              <a:t>Most recent </a:t>
            </a:r>
            <a:r>
              <a:rPr lang="en-US"/>
              <a:t>first.</a:t>
            </a:r>
            <a:endParaRPr/>
          </a:p>
          <a:p>
            <a:pPr indent="-228600" lvl="0" marL="228600" rtl="0" algn="l">
              <a:lnSpc>
                <a:spcPct val="100000"/>
              </a:lnSpc>
              <a:spcBef>
                <a:spcPts val="0"/>
              </a:spcBef>
              <a:spcAft>
                <a:spcPts val="0"/>
              </a:spcAft>
              <a:buSzPts val="1400"/>
              <a:buFont typeface="Arial"/>
              <a:buAutoNum type="arabicPeriod"/>
            </a:pPr>
            <a:r>
              <a:rPr lang="en-US"/>
              <a:t>The </a:t>
            </a:r>
            <a:r>
              <a:rPr b="1" lang="en-US"/>
              <a:t>Limit to </a:t>
            </a:r>
            <a:r>
              <a:rPr lang="en-US"/>
              <a:t>functionality gives the user options to limit search results to only  </a:t>
            </a:r>
            <a:r>
              <a:rPr b="1" lang="en-US"/>
              <a:t>Full text </a:t>
            </a:r>
            <a:r>
              <a:rPr b="0" lang="en-US"/>
              <a:t>content</a:t>
            </a:r>
            <a:r>
              <a:rPr b="1" lang="en-US"/>
              <a:t> </a:t>
            </a:r>
            <a:r>
              <a:rPr b="0" lang="en-US"/>
              <a:t>, </a:t>
            </a:r>
            <a:r>
              <a:rPr b="1" lang="en-US"/>
              <a:t>Peer reviewed </a:t>
            </a:r>
            <a:r>
              <a:rPr b="0" lang="en-US"/>
              <a:t>content or both</a:t>
            </a:r>
            <a:r>
              <a:rPr b="1" lang="en-US"/>
              <a:t> </a:t>
            </a:r>
            <a:endParaRPr/>
          </a:p>
          <a:p>
            <a:pPr indent="-228600" lvl="0" marL="228600" rtl="0" algn="l">
              <a:lnSpc>
                <a:spcPct val="100000"/>
              </a:lnSpc>
              <a:spcBef>
                <a:spcPts val="0"/>
              </a:spcBef>
              <a:spcAft>
                <a:spcPts val="0"/>
              </a:spcAft>
              <a:buSzPts val="1400"/>
              <a:buFont typeface="Arial"/>
              <a:buAutoNum type="arabicPeriod"/>
            </a:pPr>
            <a:r>
              <a:rPr lang="en-US"/>
              <a:t> The </a:t>
            </a:r>
            <a:r>
              <a:rPr b="1" lang="en-US"/>
              <a:t>Source Type </a:t>
            </a:r>
            <a:r>
              <a:rPr b="0" lang="en-US"/>
              <a:t>tab allows the user to include or exclude content types on the search results. Search results can also be refined by </a:t>
            </a:r>
            <a:r>
              <a:rPr b="1" lang="en-US"/>
              <a:t>Publication Date</a:t>
            </a:r>
            <a:r>
              <a:rPr lang="en-US"/>
              <a:t>, </a:t>
            </a:r>
            <a:r>
              <a:rPr b="1" lang="en-US"/>
              <a:t>Publication Title, Document Type</a:t>
            </a:r>
            <a:r>
              <a:rPr lang="en-US"/>
              <a:t>, </a:t>
            </a:r>
            <a:r>
              <a:rPr b="1" lang="en-US"/>
              <a:t>Subject</a:t>
            </a:r>
            <a:r>
              <a:rPr lang="en-US"/>
              <a:t>, </a:t>
            </a:r>
            <a:r>
              <a:rPr b="1" lang="en-US"/>
              <a:t>Company/Organization</a:t>
            </a:r>
            <a:r>
              <a:rPr lang="en-US"/>
              <a:t>, </a:t>
            </a:r>
            <a:r>
              <a:rPr b="1" lang="en-US"/>
              <a:t>Location</a:t>
            </a:r>
            <a:r>
              <a:rPr lang="en-US"/>
              <a:t>, </a:t>
            </a:r>
            <a:r>
              <a:rPr b="1" lang="en-US"/>
              <a:t>Language</a:t>
            </a:r>
            <a:r>
              <a:rPr lang="en-US"/>
              <a:t> and </a:t>
            </a:r>
            <a:r>
              <a:rPr b="1" lang="en-US"/>
              <a:t>Database</a:t>
            </a:r>
            <a:r>
              <a:rPr lang="en-US"/>
              <a:t>.</a:t>
            </a:r>
            <a:endParaRPr/>
          </a:p>
          <a:p>
            <a:pPr indent="-228600" lvl="0" marL="228600" rtl="0" algn="l">
              <a:lnSpc>
                <a:spcPct val="100000"/>
              </a:lnSpc>
              <a:spcBef>
                <a:spcPts val="0"/>
              </a:spcBef>
              <a:spcAft>
                <a:spcPts val="0"/>
              </a:spcAft>
              <a:buSzPts val="1400"/>
              <a:buFont typeface="Arial"/>
              <a:buAutoNum type="arabicPeriod"/>
            </a:pPr>
            <a:r>
              <a:rPr lang="en-US"/>
              <a:t>Other options include </a:t>
            </a:r>
            <a:r>
              <a:rPr b="1" lang="en-US"/>
              <a:t>Modify the search</a:t>
            </a:r>
            <a:r>
              <a:rPr lang="en-US"/>
              <a:t>, </a:t>
            </a:r>
            <a:r>
              <a:rPr b="1" lang="en-US"/>
              <a:t>View recent searches</a:t>
            </a:r>
            <a:r>
              <a:rPr lang="en-US"/>
              <a:t>, </a:t>
            </a:r>
            <a:r>
              <a:rPr b="1" lang="en-US"/>
              <a:t>Save search</a:t>
            </a:r>
            <a:r>
              <a:rPr lang="en-US"/>
              <a:t> and </a:t>
            </a:r>
            <a:r>
              <a:rPr b="1" lang="en-US"/>
              <a:t>Create alerts</a:t>
            </a:r>
            <a:r>
              <a:rPr lang="en-US"/>
              <a:t>.</a:t>
            </a:r>
            <a:endParaRPr/>
          </a:p>
          <a:p>
            <a:pPr indent="0" lvl="0" marL="0" rtl="0" algn="l">
              <a:lnSpc>
                <a:spcPct val="100000"/>
              </a:lnSpc>
              <a:spcBef>
                <a:spcPts val="0"/>
              </a:spcBef>
              <a:spcAft>
                <a:spcPts val="0"/>
              </a:spcAft>
              <a:buSzPts val="1400"/>
              <a:buFont typeface="Arial"/>
              <a:buNone/>
            </a:pPr>
            <a:r>
              <a:rPr lang="en-US"/>
              <a:t>Please note that the Save and Create Alerts functions can only work for users with ProQuest Accounts.</a:t>
            </a:r>
            <a:endParaRPr/>
          </a:p>
          <a:p>
            <a:pPr indent="0" lvl="0" marL="0" rtl="0" algn="l">
              <a:lnSpc>
                <a:spcPct val="100000"/>
              </a:lnSpc>
              <a:spcBef>
                <a:spcPts val="0"/>
              </a:spcBef>
              <a:spcAft>
                <a:spcPts val="0"/>
              </a:spcAft>
              <a:buSzPts val="1400"/>
              <a:buFont typeface="Arial"/>
              <a:buNone/>
            </a:pPr>
            <a:r>
              <a:rPr lang="en-US"/>
              <a:t>5.    The user also has the option to cite, email, print and save each citation</a:t>
            </a:r>
            <a:endParaRPr/>
          </a:p>
          <a:p>
            <a:pPr indent="0" lvl="0" marL="0" rtl="0" algn="l">
              <a:lnSpc>
                <a:spcPct val="100000"/>
              </a:lnSpc>
              <a:spcBef>
                <a:spcPts val="0"/>
              </a:spcBef>
              <a:spcAft>
                <a:spcPts val="0"/>
              </a:spcAft>
              <a:buSzPts val="1400"/>
              <a:buFont typeface="Arial"/>
              <a:buNone/>
            </a:pPr>
            <a:r>
              <a:rPr lang="en-US"/>
              <a:t>6.     </a:t>
            </a:r>
            <a:r>
              <a:rPr b="0" i="0" lang="en-US" sz="1200" u="none" cap="none" strike="noStrike">
                <a:solidFill>
                  <a:schemeClr val="dk1"/>
                </a:solidFill>
                <a:latin typeface="Calibri"/>
                <a:ea typeface="Calibri"/>
                <a:cs typeface="Calibri"/>
                <a:sym typeface="Calibri"/>
              </a:rPr>
              <a:t>To open the </a:t>
            </a:r>
            <a:r>
              <a:rPr b="1" i="0" lang="en-US" sz="1200" u="none" cap="none" strike="noStrike">
                <a:solidFill>
                  <a:schemeClr val="dk1"/>
                </a:solidFill>
                <a:latin typeface="Calibri"/>
                <a:ea typeface="Calibri"/>
                <a:cs typeface="Calibri"/>
                <a:sym typeface="Calibri"/>
              </a:rPr>
              <a:t>Abstract</a:t>
            </a:r>
            <a:r>
              <a:rPr b="0" i="0" lang="en-US" sz="1200" u="none" cap="none" strike="noStrike">
                <a:solidFill>
                  <a:schemeClr val="dk1"/>
                </a:solidFill>
                <a:latin typeface="Calibri"/>
                <a:ea typeface="Calibri"/>
                <a:cs typeface="Calibri"/>
                <a:sym typeface="Calibri"/>
              </a:rPr>
              <a:t>, click </a:t>
            </a:r>
            <a:r>
              <a:rPr b="1" i="1" lang="en-US" sz="1200" u="none" cap="none" strike="noStrike">
                <a:solidFill>
                  <a:schemeClr val="dk1"/>
                </a:solidFill>
                <a:latin typeface="Calibri"/>
                <a:ea typeface="Calibri"/>
                <a:cs typeface="Calibri"/>
                <a:sym typeface="Calibri"/>
              </a:rPr>
              <a:t>Abstract–Details</a:t>
            </a:r>
            <a:r>
              <a:rPr b="0" i="0" lang="en-US" sz="1200" u="none" cap="none" strike="noStrike">
                <a:solidFill>
                  <a:schemeClr val="dk1"/>
                </a:solidFill>
                <a:latin typeface="Calibri"/>
                <a:ea typeface="Calibri"/>
                <a:cs typeface="Calibri"/>
                <a:sym typeface="Calibri"/>
              </a:rPr>
              <a:t>  at the bottom of each search result. To access the full text (PDF), click either the Title of the article or the Full text – PDF link at the bottom of each result, and the article will be displayed in PDF format.</a:t>
            </a:r>
            <a:endParaRPr/>
          </a:p>
          <a:p>
            <a:pPr indent="-82550" lvl="0" marL="171450" rtl="0" algn="l">
              <a:lnSpc>
                <a:spcPct val="100000"/>
              </a:lnSpc>
              <a:spcBef>
                <a:spcPts val="0"/>
              </a:spcBef>
              <a:spcAft>
                <a:spcPts val="0"/>
              </a:spcAft>
              <a:buSzPts val="1400"/>
              <a:buFont typeface="Arial"/>
              <a:buNone/>
            </a:pPr>
            <a:r>
              <a:t/>
            </a:r>
            <a:endParaRPr/>
          </a:p>
        </p:txBody>
      </p:sp>
      <p:sp>
        <p:nvSpPr>
          <p:cNvPr id="247" name="Google Shape;247;p2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200"/>
              <a:buFont typeface="Calibri"/>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2" name="Shape 252"/>
        <p:cNvGrpSpPr/>
        <p:nvPr/>
      </p:nvGrpSpPr>
      <p:grpSpPr>
        <a:xfrm>
          <a:off x="0" y="0"/>
          <a:ext cx="0" cy="0"/>
          <a:chOff x="0" y="0"/>
          <a:chExt cx="0" cy="0"/>
        </a:xfrm>
      </p:grpSpPr>
      <p:sp>
        <p:nvSpPr>
          <p:cNvPr id="253" name="Google Shape;253;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4" name="Google Shape;254;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Font typeface="Arial"/>
              <a:buNone/>
            </a:pPr>
            <a:r>
              <a:t/>
            </a:r>
            <a:endParaRPr/>
          </a:p>
        </p:txBody>
      </p:sp>
      <p:sp>
        <p:nvSpPr>
          <p:cNvPr id="255" name="Google Shape;255;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1" name="Shape 261"/>
        <p:cNvGrpSpPr/>
        <p:nvPr/>
      </p:nvGrpSpPr>
      <p:grpSpPr>
        <a:xfrm>
          <a:off x="0" y="0"/>
          <a:ext cx="0" cy="0"/>
          <a:chOff x="0" y="0"/>
          <a:chExt cx="0" cy="0"/>
        </a:xfrm>
      </p:grpSpPr>
      <p:sp>
        <p:nvSpPr>
          <p:cNvPr id="262" name="Google Shape;262;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3" name="Google Shape;263;p2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Font typeface="Arial"/>
              <a:buNone/>
            </a:pPr>
            <a:r>
              <a:t/>
            </a:r>
            <a:endParaRPr/>
          </a:p>
        </p:txBody>
      </p:sp>
      <p:sp>
        <p:nvSpPr>
          <p:cNvPr id="264" name="Google Shape;264;p2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0" name="Shape 270"/>
        <p:cNvGrpSpPr/>
        <p:nvPr/>
      </p:nvGrpSpPr>
      <p:grpSpPr>
        <a:xfrm>
          <a:off x="0" y="0"/>
          <a:ext cx="0" cy="0"/>
          <a:chOff x="0" y="0"/>
          <a:chExt cx="0" cy="0"/>
        </a:xfrm>
      </p:grpSpPr>
      <p:sp>
        <p:nvSpPr>
          <p:cNvPr id="271" name="Google Shape;271;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2" name="Google Shape;272;p3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71450" lvl="0" marL="171450" rtl="0" algn="l">
              <a:lnSpc>
                <a:spcPct val="100000"/>
              </a:lnSpc>
              <a:spcBef>
                <a:spcPts val="0"/>
              </a:spcBef>
              <a:spcAft>
                <a:spcPts val="0"/>
              </a:spcAft>
              <a:buSzPts val="1400"/>
              <a:buFont typeface="Arial"/>
              <a:buChar char="•"/>
            </a:pPr>
            <a:r>
              <a:rPr lang="en-US"/>
              <a:t>To save an article for future use one should click the </a:t>
            </a:r>
            <a:r>
              <a:rPr b="1" lang="en-US"/>
              <a:t>Save</a:t>
            </a:r>
            <a:r>
              <a:rPr lang="en-US"/>
              <a:t> button. </a:t>
            </a:r>
            <a:r>
              <a:rPr b="1" lang="en-US"/>
              <a:t>Please note that the save option only works if a user has a ProQuest Account.</a:t>
            </a:r>
            <a:endParaRPr/>
          </a:p>
          <a:p>
            <a:pPr indent="-171450" lvl="0" marL="171450" rtl="0" algn="l">
              <a:lnSpc>
                <a:spcPct val="100000"/>
              </a:lnSpc>
              <a:spcBef>
                <a:spcPts val="0"/>
              </a:spcBef>
              <a:spcAft>
                <a:spcPts val="0"/>
              </a:spcAft>
              <a:buSzPts val="1400"/>
              <a:buFont typeface="Arial"/>
              <a:buChar char="•"/>
            </a:pPr>
            <a:r>
              <a:rPr b="1" lang="en-US"/>
              <a:t> RefWorks -</a:t>
            </a:r>
            <a:r>
              <a:rPr b="0" lang="en-US"/>
              <a:t>provided by ProQuest- is a web-based bibliography and database manager that allows users to create their own personal database by importing references from text files or online databases and other various sources</a:t>
            </a:r>
            <a:r>
              <a:rPr b="1" lang="en-US"/>
              <a:t>. </a:t>
            </a:r>
            <a:endParaRPr b="0"/>
          </a:p>
          <a:p>
            <a:pPr indent="-171450" lvl="0" marL="171450" rtl="0" algn="l">
              <a:lnSpc>
                <a:spcPct val="100000"/>
              </a:lnSpc>
              <a:spcBef>
                <a:spcPts val="0"/>
              </a:spcBef>
              <a:spcAft>
                <a:spcPts val="0"/>
              </a:spcAft>
              <a:buSzPts val="1400"/>
              <a:buFont typeface="Arial"/>
              <a:buChar char="•"/>
            </a:pPr>
            <a:r>
              <a:rPr b="0" lang="en-US"/>
              <a:t>Linking Refworks to ProQuest helps to </a:t>
            </a:r>
            <a:r>
              <a:rPr b="0" i="0" lang="en-US" sz="1200" u="none" cap="none" strike="noStrike">
                <a:solidFill>
                  <a:schemeClr val="dk1"/>
                </a:solidFill>
                <a:latin typeface="Calibri"/>
                <a:ea typeface="Calibri"/>
                <a:cs typeface="Calibri"/>
                <a:sym typeface="Calibri"/>
              </a:rPr>
              <a:t>manage research in both ProQuest and RefWorks.</a:t>
            </a:r>
            <a:endParaRPr b="1"/>
          </a:p>
          <a:p>
            <a:pPr indent="-82550" lvl="0" marL="171450" rtl="0" algn="l">
              <a:lnSpc>
                <a:spcPct val="100000"/>
              </a:lnSpc>
              <a:spcBef>
                <a:spcPts val="0"/>
              </a:spcBef>
              <a:spcAft>
                <a:spcPts val="0"/>
              </a:spcAft>
              <a:buSzPts val="1400"/>
              <a:buFont typeface="Arial"/>
              <a:buNone/>
            </a:pPr>
            <a:r>
              <a:t/>
            </a:r>
            <a:endParaRPr b="1"/>
          </a:p>
          <a:p>
            <a:pPr indent="-82550" lvl="0" marL="171450" rtl="0" algn="l">
              <a:lnSpc>
                <a:spcPct val="100000"/>
              </a:lnSpc>
              <a:spcBef>
                <a:spcPts val="0"/>
              </a:spcBef>
              <a:spcAft>
                <a:spcPts val="0"/>
              </a:spcAft>
              <a:buSzPts val="1400"/>
              <a:buFont typeface="Arial"/>
              <a:buNone/>
            </a:pPr>
            <a:r>
              <a:t/>
            </a:r>
            <a:endParaRPr b="1"/>
          </a:p>
          <a:p>
            <a:pPr indent="-82550" lvl="0" marL="171450" rtl="0" algn="l">
              <a:lnSpc>
                <a:spcPct val="100000"/>
              </a:lnSpc>
              <a:spcBef>
                <a:spcPts val="0"/>
              </a:spcBef>
              <a:spcAft>
                <a:spcPts val="0"/>
              </a:spcAft>
              <a:buSzPts val="1400"/>
              <a:buFont typeface="Arial"/>
              <a:buNone/>
            </a:pPr>
            <a:r>
              <a:t/>
            </a:r>
            <a:endParaRPr/>
          </a:p>
        </p:txBody>
      </p:sp>
      <p:sp>
        <p:nvSpPr>
          <p:cNvPr id="273" name="Google Shape;273;p3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1" name="Shape 281"/>
        <p:cNvGrpSpPr/>
        <p:nvPr/>
      </p:nvGrpSpPr>
      <p:grpSpPr>
        <a:xfrm>
          <a:off x="0" y="0"/>
          <a:ext cx="0" cy="0"/>
          <a:chOff x="0" y="0"/>
          <a:chExt cx="0" cy="0"/>
        </a:xfrm>
      </p:grpSpPr>
      <p:sp>
        <p:nvSpPr>
          <p:cNvPr id="282" name="Google Shape;282;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3" name="Google Shape;283;p3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82550" lvl="0" marL="171450" rtl="0" algn="l">
              <a:lnSpc>
                <a:spcPct val="100000"/>
              </a:lnSpc>
              <a:spcBef>
                <a:spcPts val="0"/>
              </a:spcBef>
              <a:spcAft>
                <a:spcPts val="0"/>
              </a:spcAft>
              <a:buSzPts val="1400"/>
              <a:buFont typeface="Arial"/>
              <a:buNone/>
            </a:pPr>
            <a:r>
              <a:t/>
            </a:r>
            <a:endParaRPr/>
          </a:p>
        </p:txBody>
      </p:sp>
      <p:sp>
        <p:nvSpPr>
          <p:cNvPr id="284" name="Google Shape;284;p3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0" name="Shape 290"/>
        <p:cNvGrpSpPr/>
        <p:nvPr/>
      </p:nvGrpSpPr>
      <p:grpSpPr>
        <a:xfrm>
          <a:off x="0" y="0"/>
          <a:ext cx="0" cy="0"/>
          <a:chOff x="0" y="0"/>
          <a:chExt cx="0" cy="0"/>
        </a:xfrm>
      </p:grpSpPr>
      <p:sp>
        <p:nvSpPr>
          <p:cNvPr id="291" name="Google Shape;291;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2" name="Google Shape;292;p3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82550" lvl="0" marL="171450" rtl="0" algn="l">
              <a:lnSpc>
                <a:spcPct val="100000"/>
              </a:lnSpc>
              <a:spcBef>
                <a:spcPts val="0"/>
              </a:spcBef>
              <a:spcAft>
                <a:spcPts val="0"/>
              </a:spcAft>
              <a:buSzPts val="1400"/>
              <a:buFont typeface="Arial"/>
              <a:buNone/>
            </a:pPr>
            <a:r>
              <a:t/>
            </a:r>
            <a:endParaRPr/>
          </a:p>
        </p:txBody>
      </p:sp>
      <p:sp>
        <p:nvSpPr>
          <p:cNvPr id="293" name="Google Shape;293;p3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7" name="Shape 297"/>
        <p:cNvGrpSpPr/>
        <p:nvPr/>
      </p:nvGrpSpPr>
      <p:grpSpPr>
        <a:xfrm>
          <a:off x="0" y="0"/>
          <a:ext cx="0" cy="0"/>
          <a:chOff x="0" y="0"/>
          <a:chExt cx="0" cy="0"/>
        </a:xfrm>
      </p:grpSpPr>
      <p:sp>
        <p:nvSpPr>
          <p:cNvPr id="298" name="Google Shape;298;p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9" name="Google Shape;299;p3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82550" lvl="0" marL="171450" rtl="0" algn="l">
              <a:lnSpc>
                <a:spcPct val="100000"/>
              </a:lnSpc>
              <a:spcBef>
                <a:spcPts val="0"/>
              </a:spcBef>
              <a:spcAft>
                <a:spcPts val="0"/>
              </a:spcAft>
              <a:buSzPts val="1400"/>
              <a:buFont typeface="Arial"/>
              <a:buNone/>
            </a:pPr>
            <a:r>
              <a:t/>
            </a:r>
            <a:endParaRPr/>
          </a:p>
        </p:txBody>
      </p:sp>
      <p:sp>
        <p:nvSpPr>
          <p:cNvPr id="300" name="Google Shape;300;p3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5" name="Shape 305"/>
        <p:cNvGrpSpPr/>
        <p:nvPr/>
      </p:nvGrpSpPr>
      <p:grpSpPr>
        <a:xfrm>
          <a:off x="0" y="0"/>
          <a:ext cx="0" cy="0"/>
          <a:chOff x="0" y="0"/>
          <a:chExt cx="0" cy="0"/>
        </a:xfrm>
      </p:grpSpPr>
      <p:sp>
        <p:nvSpPr>
          <p:cNvPr id="306" name="Google Shape;306;p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7" name="Google Shape;307;p3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82550" lvl="0" marL="171450" rtl="0" algn="l">
              <a:lnSpc>
                <a:spcPct val="100000"/>
              </a:lnSpc>
              <a:spcBef>
                <a:spcPts val="0"/>
              </a:spcBef>
              <a:spcAft>
                <a:spcPts val="0"/>
              </a:spcAft>
              <a:buSzPts val="1400"/>
              <a:buFont typeface="Arial"/>
              <a:buNone/>
            </a:pPr>
            <a:r>
              <a:t/>
            </a:r>
            <a:endParaRPr/>
          </a:p>
        </p:txBody>
      </p:sp>
      <p:sp>
        <p:nvSpPr>
          <p:cNvPr id="308" name="Google Shape;308;p3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4" name="Shape 314"/>
        <p:cNvGrpSpPr/>
        <p:nvPr/>
      </p:nvGrpSpPr>
      <p:grpSpPr>
        <a:xfrm>
          <a:off x="0" y="0"/>
          <a:ext cx="0" cy="0"/>
          <a:chOff x="0" y="0"/>
          <a:chExt cx="0" cy="0"/>
        </a:xfrm>
      </p:grpSpPr>
      <p:sp>
        <p:nvSpPr>
          <p:cNvPr id="315" name="Google Shape;315;p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6" name="Google Shape;316;p3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82550" lvl="0" marL="171450" rtl="0" algn="l">
              <a:lnSpc>
                <a:spcPct val="100000"/>
              </a:lnSpc>
              <a:spcBef>
                <a:spcPts val="0"/>
              </a:spcBef>
              <a:spcAft>
                <a:spcPts val="0"/>
              </a:spcAft>
              <a:buSzPts val="1400"/>
              <a:buFont typeface="Arial"/>
              <a:buNone/>
            </a:pPr>
            <a:r>
              <a:t/>
            </a:r>
            <a:endParaRPr/>
          </a:p>
        </p:txBody>
      </p:sp>
      <p:sp>
        <p:nvSpPr>
          <p:cNvPr id="317" name="Google Shape;317;p3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6" name="Shape 86"/>
        <p:cNvGrpSpPr/>
        <p:nvPr/>
      </p:nvGrpSpPr>
      <p:grpSpPr>
        <a:xfrm>
          <a:off x="0" y="0"/>
          <a:ext cx="0" cy="0"/>
          <a:chOff x="0" y="0"/>
          <a:chExt cx="0" cy="0"/>
        </a:xfrm>
      </p:grpSpPr>
      <p:sp>
        <p:nvSpPr>
          <p:cNvPr id="87" name="Google Shape;87;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8" name="Google Shape;88;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Font typeface="Arial"/>
              <a:buNone/>
            </a:pPr>
            <a:r>
              <a:t/>
            </a:r>
            <a:endParaRPr/>
          </a:p>
        </p:txBody>
      </p:sp>
      <p:sp>
        <p:nvSpPr>
          <p:cNvPr id="89" name="Google Shape;89;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1" name="Shape 321"/>
        <p:cNvGrpSpPr/>
        <p:nvPr/>
      </p:nvGrpSpPr>
      <p:grpSpPr>
        <a:xfrm>
          <a:off x="0" y="0"/>
          <a:ext cx="0" cy="0"/>
          <a:chOff x="0" y="0"/>
          <a:chExt cx="0" cy="0"/>
        </a:xfrm>
      </p:grpSpPr>
      <p:sp>
        <p:nvSpPr>
          <p:cNvPr id="322" name="Google Shape;322;p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3" name="Google Shape;323;p3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82550" lvl="0" marL="171450" rtl="0" algn="l">
              <a:lnSpc>
                <a:spcPct val="100000"/>
              </a:lnSpc>
              <a:spcBef>
                <a:spcPts val="0"/>
              </a:spcBef>
              <a:spcAft>
                <a:spcPts val="0"/>
              </a:spcAft>
              <a:buSzPts val="1400"/>
              <a:buFont typeface="Arial"/>
              <a:buNone/>
            </a:pPr>
            <a:r>
              <a:t/>
            </a:r>
            <a:endParaRPr/>
          </a:p>
        </p:txBody>
      </p:sp>
      <p:sp>
        <p:nvSpPr>
          <p:cNvPr id="324" name="Google Shape;324;p3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0" name="Shape 330"/>
        <p:cNvGrpSpPr/>
        <p:nvPr/>
      </p:nvGrpSpPr>
      <p:grpSpPr>
        <a:xfrm>
          <a:off x="0" y="0"/>
          <a:ext cx="0" cy="0"/>
          <a:chOff x="0" y="0"/>
          <a:chExt cx="0" cy="0"/>
        </a:xfrm>
      </p:grpSpPr>
      <p:sp>
        <p:nvSpPr>
          <p:cNvPr id="331" name="Google Shape;331;p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2" name="Google Shape;332;p3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82550" lvl="0" marL="171450" rtl="0" algn="l">
              <a:lnSpc>
                <a:spcPct val="100000"/>
              </a:lnSpc>
              <a:spcBef>
                <a:spcPts val="0"/>
              </a:spcBef>
              <a:spcAft>
                <a:spcPts val="0"/>
              </a:spcAft>
              <a:buSzPts val="1400"/>
              <a:buFont typeface="Arial"/>
              <a:buNone/>
            </a:pPr>
            <a:r>
              <a:t/>
            </a:r>
            <a:endParaRPr/>
          </a:p>
        </p:txBody>
      </p:sp>
      <p:sp>
        <p:nvSpPr>
          <p:cNvPr id="333" name="Google Shape;333;p3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8" name="Shape 338"/>
        <p:cNvGrpSpPr/>
        <p:nvPr/>
      </p:nvGrpSpPr>
      <p:grpSpPr>
        <a:xfrm>
          <a:off x="0" y="0"/>
          <a:ext cx="0" cy="0"/>
          <a:chOff x="0" y="0"/>
          <a:chExt cx="0" cy="0"/>
        </a:xfrm>
      </p:grpSpPr>
      <p:sp>
        <p:nvSpPr>
          <p:cNvPr id="339" name="Google Shape;339;p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0" name="Google Shape;340;p4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82550" lvl="0" marL="171450" rtl="0" algn="l">
              <a:lnSpc>
                <a:spcPct val="100000"/>
              </a:lnSpc>
              <a:spcBef>
                <a:spcPts val="0"/>
              </a:spcBef>
              <a:spcAft>
                <a:spcPts val="0"/>
              </a:spcAft>
              <a:buSzPts val="1400"/>
              <a:buFont typeface="Arial"/>
              <a:buNone/>
            </a:pPr>
            <a:r>
              <a:t/>
            </a:r>
            <a:endParaRPr/>
          </a:p>
        </p:txBody>
      </p:sp>
      <p:sp>
        <p:nvSpPr>
          <p:cNvPr id="341" name="Google Shape;341;p4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4" name="Shape 354"/>
        <p:cNvGrpSpPr/>
        <p:nvPr/>
      </p:nvGrpSpPr>
      <p:grpSpPr>
        <a:xfrm>
          <a:off x="0" y="0"/>
          <a:ext cx="0" cy="0"/>
          <a:chOff x="0" y="0"/>
          <a:chExt cx="0" cy="0"/>
        </a:xfrm>
      </p:grpSpPr>
      <p:sp>
        <p:nvSpPr>
          <p:cNvPr id="355" name="Google Shape;355;p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6" name="Google Shape;356;p4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82550" lvl="0" marL="171450" rtl="0" algn="l">
              <a:lnSpc>
                <a:spcPct val="100000"/>
              </a:lnSpc>
              <a:spcBef>
                <a:spcPts val="0"/>
              </a:spcBef>
              <a:spcAft>
                <a:spcPts val="0"/>
              </a:spcAft>
              <a:buSzPts val="1400"/>
              <a:buFont typeface="Arial"/>
              <a:buNone/>
            </a:pPr>
            <a:r>
              <a:t/>
            </a:r>
            <a:endParaRPr/>
          </a:p>
        </p:txBody>
      </p:sp>
      <p:sp>
        <p:nvSpPr>
          <p:cNvPr id="357" name="Google Shape;357;p4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3" name="Shape 363"/>
        <p:cNvGrpSpPr/>
        <p:nvPr/>
      </p:nvGrpSpPr>
      <p:grpSpPr>
        <a:xfrm>
          <a:off x="0" y="0"/>
          <a:ext cx="0" cy="0"/>
          <a:chOff x="0" y="0"/>
          <a:chExt cx="0" cy="0"/>
        </a:xfrm>
      </p:grpSpPr>
      <p:sp>
        <p:nvSpPr>
          <p:cNvPr id="364" name="Google Shape;364;p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5" name="Google Shape;365;p4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82550" lvl="0" marL="171450" rtl="0" algn="l">
              <a:lnSpc>
                <a:spcPct val="100000"/>
              </a:lnSpc>
              <a:spcBef>
                <a:spcPts val="0"/>
              </a:spcBef>
              <a:spcAft>
                <a:spcPts val="0"/>
              </a:spcAft>
              <a:buSzPts val="1400"/>
              <a:buFont typeface="Arial"/>
              <a:buNone/>
            </a:pPr>
            <a:r>
              <a:t/>
            </a:r>
            <a:endParaRPr/>
          </a:p>
        </p:txBody>
      </p:sp>
      <p:sp>
        <p:nvSpPr>
          <p:cNvPr id="366" name="Google Shape;366;p4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1" name="Shape 371"/>
        <p:cNvGrpSpPr/>
        <p:nvPr/>
      </p:nvGrpSpPr>
      <p:grpSpPr>
        <a:xfrm>
          <a:off x="0" y="0"/>
          <a:ext cx="0" cy="0"/>
          <a:chOff x="0" y="0"/>
          <a:chExt cx="0" cy="0"/>
        </a:xfrm>
      </p:grpSpPr>
      <p:sp>
        <p:nvSpPr>
          <p:cNvPr id="372" name="Google Shape;372;p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3" name="Google Shape;373;p4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82550" lvl="0" marL="171450" rtl="0" algn="l">
              <a:lnSpc>
                <a:spcPct val="100000"/>
              </a:lnSpc>
              <a:spcBef>
                <a:spcPts val="0"/>
              </a:spcBef>
              <a:spcAft>
                <a:spcPts val="0"/>
              </a:spcAft>
              <a:buSzPts val="1400"/>
              <a:buFont typeface="Arial"/>
              <a:buNone/>
            </a:pPr>
            <a:r>
              <a:t/>
            </a:r>
            <a:endParaRPr/>
          </a:p>
        </p:txBody>
      </p:sp>
      <p:sp>
        <p:nvSpPr>
          <p:cNvPr id="374" name="Google Shape;374;p4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9" name="Shape 379"/>
        <p:cNvGrpSpPr/>
        <p:nvPr/>
      </p:nvGrpSpPr>
      <p:grpSpPr>
        <a:xfrm>
          <a:off x="0" y="0"/>
          <a:ext cx="0" cy="0"/>
          <a:chOff x="0" y="0"/>
          <a:chExt cx="0" cy="0"/>
        </a:xfrm>
      </p:grpSpPr>
      <p:sp>
        <p:nvSpPr>
          <p:cNvPr id="380" name="Google Shape;380;p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1" name="Google Shape;381;p4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71450" lvl="0" marL="171450" rtl="0" algn="l">
              <a:lnSpc>
                <a:spcPct val="100000"/>
              </a:lnSpc>
              <a:spcBef>
                <a:spcPts val="0"/>
              </a:spcBef>
              <a:spcAft>
                <a:spcPts val="0"/>
              </a:spcAft>
              <a:buSzPts val="1400"/>
              <a:buFont typeface="Arial"/>
              <a:buChar char="•"/>
            </a:pPr>
            <a:r>
              <a:rPr lang="en-US"/>
              <a:t>Note: The Add to favourites and Track citations features only work for Registered American Meteorological Society users</a:t>
            </a:r>
            <a:endParaRPr/>
          </a:p>
        </p:txBody>
      </p:sp>
      <p:sp>
        <p:nvSpPr>
          <p:cNvPr id="382" name="Google Shape;382;p4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6" name="Shape 386"/>
        <p:cNvGrpSpPr/>
        <p:nvPr/>
      </p:nvGrpSpPr>
      <p:grpSpPr>
        <a:xfrm>
          <a:off x="0" y="0"/>
          <a:ext cx="0" cy="0"/>
          <a:chOff x="0" y="0"/>
          <a:chExt cx="0" cy="0"/>
        </a:xfrm>
      </p:grpSpPr>
      <p:sp>
        <p:nvSpPr>
          <p:cNvPr id="387" name="Google Shape;387;p4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8" name="Google Shape;388;p4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82550" lvl="0" marL="171450" rtl="0" algn="l">
              <a:lnSpc>
                <a:spcPct val="100000"/>
              </a:lnSpc>
              <a:spcBef>
                <a:spcPts val="0"/>
              </a:spcBef>
              <a:spcAft>
                <a:spcPts val="0"/>
              </a:spcAft>
              <a:buSzPts val="1400"/>
              <a:buFont typeface="Arial"/>
              <a:buNone/>
            </a:pPr>
            <a:r>
              <a:t/>
            </a:r>
            <a:endParaRPr/>
          </a:p>
        </p:txBody>
      </p:sp>
      <p:sp>
        <p:nvSpPr>
          <p:cNvPr id="389" name="Google Shape;389;p4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4" name="Shape 394"/>
        <p:cNvGrpSpPr/>
        <p:nvPr/>
      </p:nvGrpSpPr>
      <p:grpSpPr>
        <a:xfrm>
          <a:off x="0" y="0"/>
          <a:ext cx="0" cy="0"/>
          <a:chOff x="0" y="0"/>
          <a:chExt cx="0" cy="0"/>
        </a:xfrm>
      </p:grpSpPr>
      <p:sp>
        <p:nvSpPr>
          <p:cNvPr id="395" name="Google Shape;395;p4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6" name="Google Shape;396;p4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82550" lvl="0" marL="171450" rtl="0" algn="l">
              <a:lnSpc>
                <a:spcPct val="100000"/>
              </a:lnSpc>
              <a:spcBef>
                <a:spcPts val="0"/>
              </a:spcBef>
              <a:spcAft>
                <a:spcPts val="0"/>
              </a:spcAft>
              <a:buSzPts val="1400"/>
              <a:buFont typeface="Arial"/>
              <a:buNone/>
            </a:pPr>
            <a:r>
              <a:t/>
            </a:r>
            <a:endParaRPr/>
          </a:p>
        </p:txBody>
      </p:sp>
      <p:sp>
        <p:nvSpPr>
          <p:cNvPr id="397" name="Google Shape;397;p4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3" name="Shape 403"/>
        <p:cNvGrpSpPr/>
        <p:nvPr/>
      </p:nvGrpSpPr>
      <p:grpSpPr>
        <a:xfrm>
          <a:off x="0" y="0"/>
          <a:ext cx="0" cy="0"/>
          <a:chOff x="0" y="0"/>
          <a:chExt cx="0" cy="0"/>
        </a:xfrm>
      </p:grpSpPr>
      <p:sp>
        <p:nvSpPr>
          <p:cNvPr id="404" name="Google Shape;404;p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5" name="Google Shape;405;p4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82550" lvl="0" marL="171450" rtl="0" algn="l">
              <a:lnSpc>
                <a:spcPct val="100000"/>
              </a:lnSpc>
              <a:spcBef>
                <a:spcPts val="0"/>
              </a:spcBef>
              <a:spcAft>
                <a:spcPts val="0"/>
              </a:spcAft>
              <a:buSzPts val="1400"/>
              <a:buFont typeface="Arial"/>
              <a:buNone/>
            </a:pPr>
            <a:r>
              <a:t/>
            </a:r>
            <a:endParaRPr/>
          </a:p>
        </p:txBody>
      </p:sp>
      <p:sp>
        <p:nvSpPr>
          <p:cNvPr id="406" name="Google Shape;406;p4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3" name="Shape 93"/>
        <p:cNvGrpSpPr/>
        <p:nvPr/>
      </p:nvGrpSpPr>
      <p:grpSpPr>
        <a:xfrm>
          <a:off x="0" y="0"/>
          <a:ext cx="0" cy="0"/>
          <a:chOff x="0" y="0"/>
          <a:chExt cx="0" cy="0"/>
        </a:xfrm>
      </p:grpSpPr>
      <p:sp>
        <p:nvSpPr>
          <p:cNvPr id="94" name="Google Shape;94;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5" name="Google Shape;95;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01600" lvl="0" marL="171450" rtl="0" algn="l">
              <a:lnSpc>
                <a:spcPct val="100000"/>
              </a:lnSpc>
              <a:spcBef>
                <a:spcPts val="0"/>
              </a:spcBef>
              <a:spcAft>
                <a:spcPts val="0"/>
              </a:spcAft>
              <a:buSzPts val="1100"/>
              <a:buFont typeface="Arial"/>
              <a:buNone/>
            </a:pPr>
            <a:r>
              <a:t/>
            </a:r>
            <a:endParaRPr/>
          </a:p>
        </p:txBody>
      </p:sp>
      <p:sp>
        <p:nvSpPr>
          <p:cNvPr id="96" name="Google Shape;96;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0" name="Shape 410"/>
        <p:cNvGrpSpPr/>
        <p:nvPr/>
      </p:nvGrpSpPr>
      <p:grpSpPr>
        <a:xfrm>
          <a:off x="0" y="0"/>
          <a:ext cx="0" cy="0"/>
          <a:chOff x="0" y="0"/>
          <a:chExt cx="0" cy="0"/>
        </a:xfrm>
      </p:grpSpPr>
      <p:sp>
        <p:nvSpPr>
          <p:cNvPr id="411" name="Google Shape;411;p5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2" name="Google Shape;412;p5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82550" lvl="0" marL="171450" rtl="0" algn="l">
              <a:lnSpc>
                <a:spcPct val="100000"/>
              </a:lnSpc>
              <a:spcBef>
                <a:spcPts val="0"/>
              </a:spcBef>
              <a:spcAft>
                <a:spcPts val="0"/>
              </a:spcAft>
              <a:buSzPts val="1400"/>
              <a:buFont typeface="Arial"/>
              <a:buNone/>
            </a:pPr>
            <a:r>
              <a:t/>
            </a:r>
            <a:endParaRPr/>
          </a:p>
        </p:txBody>
      </p:sp>
      <p:sp>
        <p:nvSpPr>
          <p:cNvPr id="413" name="Google Shape;413;p5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9" name="Shape 419"/>
        <p:cNvGrpSpPr/>
        <p:nvPr/>
      </p:nvGrpSpPr>
      <p:grpSpPr>
        <a:xfrm>
          <a:off x="0" y="0"/>
          <a:ext cx="0" cy="0"/>
          <a:chOff x="0" y="0"/>
          <a:chExt cx="0" cy="0"/>
        </a:xfrm>
      </p:grpSpPr>
      <p:sp>
        <p:nvSpPr>
          <p:cNvPr id="420" name="Google Shape;420;p5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1" name="Google Shape;421;p5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82550" lvl="0" marL="171450" rtl="0" algn="l">
              <a:lnSpc>
                <a:spcPct val="100000"/>
              </a:lnSpc>
              <a:spcBef>
                <a:spcPts val="0"/>
              </a:spcBef>
              <a:spcAft>
                <a:spcPts val="0"/>
              </a:spcAft>
              <a:buSzPts val="1400"/>
              <a:buFont typeface="Arial"/>
              <a:buNone/>
            </a:pPr>
            <a:r>
              <a:t/>
            </a:r>
            <a:endParaRPr/>
          </a:p>
        </p:txBody>
      </p:sp>
      <p:sp>
        <p:nvSpPr>
          <p:cNvPr id="422" name="Google Shape;422;p5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6" name="Shape 426"/>
        <p:cNvGrpSpPr/>
        <p:nvPr/>
      </p:nvGrpSpPr>
      <p:grpSpPr>
        <a:xfrm>
          <a:off x="0" y="0"/>
          <a:ext cx="0" cy="0"/>
          <a:chOff x="0" y="0"/>
          <a:chExt cx="0" cy="0"/>
        </a:xfrm>
      </p:grpSpPr>
      <p:sp>
        <p:nvSpPr>
          <p:cNvPr id="427" name="Google Shape;427;p5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8" name="Google Shape;428;p5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82550" lvl="0" marL="171450" rtl="0" algn="l">
              <a:lnSpc>
                <a:spcPct val="100000"/>
              </a:lnSpc>
              <a:spcBef>
                <a:spcPts val="0"/>
              </a:spcBef>
              <a:spcAft>
                <a:spcPts val="0"/>
              </a:spcAft>
              <a:buSzPts val="1400"/>
              <a:buFont typeface="Arial"/>
              <a:buNone/>
            </a:pPr>
            <a:r>
              <a:t/>
            </a:r>
            <a:endParaRPr/>
          </a:p>
        </p:txBody>
      </p:sp>
      <p:sp>
        <p:nvSpPr>
          <p:cNvPr id="429" name="Google Shape;429;p5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5" name="Shape 435"/>
        <p:cNvGrpSpPr/>
        <p:nvPr/>
      </p:nvGrpSpPr>
      <p:grpSpPr>
        <a:xfrm>
          <a:off x="0" y="0"/>
          <a:ext cx="0" cy="0"/>
          <a:chOff x="0" y="0"/>
          <a:chExt cx="0" cy="0"/>
        </a:xfrm>
      </p:grpSpPr>
      <p:sp>
        <p:nvSpPr>
          <p:cNvPr id="436" name="Google Shape;436;p5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7" name="Google Shape;437;p5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82550" lvl="0" marL="171450" rtl="0" algn="l">
              <a:lnSpc>
                <a:spcPct val="100000"/>
              </a:lnSpc>
              <a:spcBef>
                <a:spcPts val="0"/>
              </a:spcBef>
              <a:spcAft>
                <a:spcPts val="0"/>
              </a:spcAft>
              <a:buSzPts val="1400"/>
              <a:buFont typeface="Arial"/>
              <a:buNone/>
            </a:pPr>
            <a:r>
              <a:t/>
            </a:r>
            <a:endParaRPr/>
          </a:p>
        </p:txBody>
      </p:sp>
      <p:sp>
        <p:nvSpPr>
          <p:cNvPr id="438" name="Google Shape;438;p5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2" name="Shape 442"/>
        <p:cNvGrpSpPr/>
        <p:nvPr/>
      </p:nvGrpSpPr>
      <p:grpSpPr>
        <a:xfrm>
          <a:off x="0" y="0"/>
          <a:ext cx="0" cy="0"/>
          <a:chOff x="0" y="0"/>
          <a:chExt cx="0" cy="0"/>
        </a:xfrm>
      </p:grpSpPr>
      <p:sp>
        <p:nvSpPr>
          <p:cNvPr id="443" name="Google Shape;443;p5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4" name="Google Shape;444;p5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82550" lvl="0" marL="171450" rtl="0" algn="l">
              <a:lnSpc>
                <a:spcPct val="100000"/>
              </a:lnSpc>
              <a:spcBef>
                <a:spcPts val="0"/>
              </a:spcBef>
              <a:spcAft>
                <a:spcPts val="0"/>
              </a:spcAft>
              <a:buSzPts val="1400"/>
              <a:buFont typeface="Arial"/>
              <a:buNone/>
            </a:pPr>
            <a:r>
              <a:t/>
            </a:r>
            <a:endParaRPr/>
          </a:p>
        </p:txBody>
      </p:sp>
      <p:sp>
        <p:nvSpPr>
          <p:cNvPr id="445" name="Google Shape;445;p5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1" name="Shape 451"/>
        <p:cNvGrpSpPr/>
        <p:nvPr/>
      </p:nvGrpSpPr>
      <p:grpSpPr>
        <a:xfrm>
          <a:off x="0" y="0"/>
          <a:ext cx="0" cy="0"/>
          <a:chOff x="0" y="0"/>
          <a:chExt cx="0" cy="0"/>
        </a:xfrm>
      </p:grpSpPr>
      <p:sp>
        <p:nvSpPr>
          <p:cNvPr id="452" name="Google Shape;452;p5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3" name="Google Shape;453;p5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82550" lvl="0" marL="171450" rtl="0" algn="l">
              <a:lnSpc>
                <a:spcPct val="100000"/>
              </a:lnSpc>
              <a:spcBef>
                <a:spcPts val="0"/>
              </a:spcBef>
              <a:spcAft>
                <a:spcPts val="0"/>
              </a:spcAft>
              <a:buSzPts val="1400"/>
              <a:buFont typeface="Arial"/>
              <a:buNone/>
            </a:pPr>
            <a:r>
              <a:t/>
            </a:r>
            <a:endParaRPr/>
          </a:p>
        </p:txBody>
      </p:sp>
      <p:sp>
        <p:nvSpPr>
          <p:cNvPr id="454" name="Google Shape;454;p5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8" name="Shape 458"/>
        <p:cNvGrpSpPr/>
        <p:nvPr/>
      </p:nvGrpSpPr>
      <p:grpSpPr>
        <a:xfrm>
          <a:off x="0" y="0"/>
          <a:ext cx="0" cy="0"/>
          <a:chOff x="0" y="0"/>
          <a:chExt cx="0" cy="0"/>
        </a:xfrm>
      </p:grpSpPr>
      <p:sp>
        <p:nvSpPr>
          <p:cNvPr id="459" name="Google Shape;459;p5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0" name="Google Shape;460;p5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82550" lvl="0" marL="171450" rtl="0" algn="l">
              <a:lnSpc>
                <a:spcPct val="100000"/>
              </a:lnSpc>
              <a:spcBef>
                <a:spcPts val="0"/>
              </a:spcBef>
              <a:spcAft>
                <a:spcPts val="0"/>
              </a:spcAft>
              <a:buSzPts val="1400"/>
              <a:buFont typeface="Arial"/>
              <a:buNone/>
            </a:pPr>
            <a:r>
              <a:t/>
            </a:r>
            <a:endParaRPr/>
          </a:p>
        </p:txBody>
      </p:sp>
      <p:sp>
        <p:nvSpPr>
          <p:cNvPr id="461" name="Google Shape;461;p5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67" name="Shape 467"/>
        <p:cNvGrpSpPr/>
        <p:nvPr/>
      </p:nvGrpSpPr>
      <p:grpSpPr>
        <a:xfrm>
          <a:off x="0" y="0"/>
          <a:ext cx="0" cy="0"/>
          <a:chOff x="0" y="0"/>
          <a:chExt cx="0" cy="0"/>
        </a:xfrm>
      </p:grpSpPr>
      <p:sp>
        <p:nvSpPr>
          <p:cNvPr id="468" name="Google Shape;468;p5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9" name="Google Shape;469;p5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82550" lvl="0" marL="171450" rtl="0" algn="l">
              <a:lnSpc>
                <a:spcPct val="100000"/>
              </a:lnSpc>
              <a:spcBef>
                <a:spcPts val="0"/>
              </a:spcBef>
              <a:spcAft>
                <a:spcPts val="0"/>
              </a:spcAft>
              <a:buSzPts val="1400"/>
              <a:buFont typeface="Arial"/>
              <a:buNone/>
            </a:pPr>
            <a:r>
              <a:t/>
            </a:r>
            <a:endParaRPr/>
          </a:p>
        </p:txBody>
      </p:sp>
      <p:sp>
        <p:nvSpPr>
          <p:cNvPr id="470" name="Google Shape;470;p5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74" name="Shape 474"/>
        <p:cNvGrpSpPr/>
        <p:nvPr/>
      </p:nvGrpSpPr>
      <p:grpSpPr>
        <a:xfrm>
          <a:off x="0" y="0"/>
          <a:ext cx="0" cy="0"/>
          <a:chOff x="0" y="0"/>
          <a:chExt cx="0" cy="0"/>
        </a:xfrm>
      </p:grpSpPr>
      <p:sp>
        <p:nvSpPr>
          <p:cNvPr id="475" name="Google Shape;475;p5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6" name="Google Shape;476;p5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82550" lvl="0" marL="171450" rtl="0" algn="l">
              <a:lnSpc>
                <a:spcPct val="100000"/>
              </a:lnSpc>
              <a:spcBef>
                <a:spcPts val="0"/>
              </a:spcBef>
              <a:spcAft>
                <a:spcPts val="0"/>
              </a:spcAft>
              <a:buSzPts val="1400"/>
              <a:buFont typeface="Arial"/>
              <a:buNone/>
            </a:pPr>
            <a:r>
              <a:t/>
            </a:r>
            <a:endParaRPr/>
          </a:p>
        </p:txBody>
      </p:sp>
      <p:sp>
        <p:nvSpPr>
          <p:cNvPr id="477" name="Google Shape;477;p5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83" name="Shape 483"/>
        <p:cNvGrpSpPr/>
        <p:nvPr/>
      </p:nvGrpSpPr>
      <p:grpSpPr>
        <a:xfrm>
          <a:off x="0" y="0"/>
          <a:ext cx="0" cy="0"/>
          <a:chOff x="0" y="0"/>
          <a:chExt cx="0" cy="0"/>
        </a:xfrm>
      </p:grpSpPr>
      <p:sp>
        <p:nvSpPr>
          <p:cNvPr id="484" name="Google Shape;484;p5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5" name="Google Shape;485;p5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82550" lvl="0" marL="171450" rtl="0" algn="l">
              <a:lnSpc>
                <a:spcPct val="100000"/>
              </a:lnSpc>
              <a:spcBef>
                <a:spcPts val="0"/>
              </a:spcBef>
              <a:spcAft>
                <a:spcPts val="0"/>
              </a:spcAft>
              <a:buSzPts val="1400"/>
              <a:buFont typeface="Arial"/>
              <a:buNone/>
            </a:pPr>
            <a:r>
              <a:t/>
            </a:r>
            <a:endParaRPr/>
          </a:p>
        </p:txBody>
      </p:sp>
      <p:sp>
        <p:nvSpPr>
          <p:cNvPr id="486" name="Google Shape;486;p5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4" name="Shape 104"/>
        <p:cNvGrpSpPr/>
        <p:nvPr/>
      </p:nvGrpSpPr>
      <p:grpSpPr>
        <a:xfrm>
          <a:off x="0" y="0"/>
          <a:ext cx="0" cy="0"/>
          <a:chOff x="0" y="0"/>
          <a:chExt cx="0" cy="0"/>
        </a:xfrm>
      </p:grpSpPr>
      <p:sp>
        <p:nvSpPr>
          <p:cNvPr id="105" name="Google Shape;105;p4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71450" lvl="0" marL="171450" rtl="0" algn="l">
              <a:lnSpc>
                <a:spcPct val="100000"/>
              </a:lnSpc>
              <a:spcBef>
                <a:spcPts val="0"/>
              </a:spcBef>
              <a:spcAft>
                <a:spcPts val="0"/>
              </a:spcAft>
              <a:buSzPts val="1400"/>
              <a:buFont typeface="Arial"/>
              <a:buChar char="•"/>
            </a:pPr>
            <a:r>
              <a:rPr lang="en-US"/>
              <a:t>Environment Index offers deep coverage in applicable areas of agriculture; ecosystem ecology; energy; renewable energy resources; natural resources; marine and freshwater science; geography; pollution and waste management; environmental technology; environmental law; public policy; social impacts; urban planning; and more.</a:t>
            </a:r>
            <a:endParaRPr/>
          </a:p>
          <a:p>
            <a:pPr indent="-171450" lvl="0" marL="171450" rtl="0" algn="l">
              <a:lnSpc>
                <a:spcPct val="100000"/>
              </a:lnSpc>
              <a:spcBef>
                <a:spcPts val="0"/>
              </a:spcBef>
              <a:spcAft>
                <a:spcPts val="0"/>
              </a:spcAft>
              <a:buSzPts val="1400"/>
              <a:buFont typeface="Arial"/>
              <a:buChar char="•"/>
            </a:pPr>
            <a:r>
              <a:rPr lang="en-US"/>
              <a:t>Environment Index contains more than 4.4 million records from more than 2,200 domestic and international titles going back to 1888 (including more than 1,350 active core titles) as well as more than 200 monographs. </a:t>
            </a:r>
            <a:endParaRPr/>
          </a:p>
          <a:p>
            <a:pPr indent="-171450" lvl="0" marL="171450" rtl="0" algn="l">
              <a:lnSpc>
                <a:spcPct val="100000"/>
              </a:lnSpc>
              <a:spcBef>
                <a:spcPts val="0"/>
              </a:spcBef>
              <a:spcAft>
                <a:spcPts val="0"/>
              </a:spcAft>
              <a:buSzPts val="1400"/>
              <a:buFont typeface="Arial"/>
              <a:buChar char="•"/>
            </a:pPr>
            <a:r>
              <a:rPr lang="en-US"/>
              <a:t>Environment Index also features an in-depth thesaurus, and author profiles will be provided for 6,500 authors in the discipline.</a:t>
            </a:r>
            <a:endParaRPr/>
          </a:p>
          <a:p>
            <a:pPr indent="-171450" lvl="0" marL="171450" rtl="0" algn="l">
              <a:lnSpc>
                <a:spcPct val="100000"/>
              </a:lnSpc>
              <a:spcBef>
                <a:spcPts val="0"/>
              </a:spcBef>
              <a:spcAft>
                <a:spcPts val="0"/>
              </a:spcAft>
              <a:buSzPts val="1400"/>
              <a:buFont typeface="Arial"/>
              <a:buChar char="•"/>
            </a:pPr>
            <a:r>
              <a:rPr lang="en-US"/>
              <a:t>Some of these journal titles and full-text articles are available from OARE. Environmental Index is a bibliographic database that has some metadata and only links to some full-text articles.  </a:t>
            </a:r>
            <a:endParaRPr/>
          </a:p>
          <a:p>
            <a:pPr indent="-171450" lvl="0" marL="171450" rtl="0" algn="l">
              <a:lnSpc>
                <a:spcPct val="100000"/>
              </a:lnSpc>
              <a:spcBef>
                <a:spcPts val="0"/>
              </a:spcBef>
              <a:spcAft>
                <a:spcPts val="0"/>
              </a:spcAft>
              <a:buSzPts val="1400"/>
              <a:buFont typeface="Arial"/>
              <a:buChar char="•"/>
            </a:pPr>
            <a:r>
              <a:rPr lang="en-US"/>
              <a:t>In most cases, a user will have to return to the OARE Content page and access the articles from the Journal collection A–Z list or access the journals from the specific publisher’s list.</a:t>
            </a:r>
            <a:endParaRPr/>
          </a:p>
        </p:txBody>
      </p:sp>
      <p:sp>
        <p:nvSpPr>
          <p:cNvPr id="106" name="Google Shape;106;p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90" name="Shape 490"/>
        <p:cNvGrpSpPr/>
        <p:nvPr/>
      </p:nvGrpSpPr>
      <p:grpSpPr>
        <a:xfrm>
          <a:off x="0" y="0"/>
          <a:ext cx="0" cy="0"/>
          <a:chOff x="0" y="0"/>
          <a:chExt cx="0" cy="0"/>
        </a:xfrm>
      </p:grpSpPr>
      <p:sp>
        <p:nvSpPr>
          <p:cNvPr id="491" name="Google Shape;491;p6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2" name="Google Shape;492;p6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82550" lvl="0" marL="171450" rtl="0" algn="l">
              <a:lnSpc>
                <a:spcPct val="100000"/>
              </a:lnSpc>
              <a:spcBef>
                <a:spcPts val="0"/>
              </a:spcBef>
              <a:spcAft>
                <a:spcPts val="0"/>
              </a:spcAft>
              <a:buSzPts val="1400"/>
              <a:buFont typeface="Arial"/>
              <a:buNone/>
            </a:pPr>
            <a:r>
              <a:t/>
            </a:r>
            <a:endParaRPr/>
          </a:p>
        </p:txBody>
      </p:sp>
      <p:sp>
        <p:nvSpPr>
          <p:cNvPr id="493" name="Google Shape;493;p6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99" name="Shape 499"/>
        <p:cNvGrpSpPr/>
        <p:nvPr/>
      </p:nvGrpSpPr>
      <p:grpSpPr>
        <a:xfrm>
          <a:off x="0" y="0"/>
          <a:ext cx="0" cy="0"/>
          <a:chOff x="0" y="0"/>
          <a:chExt cx="0" cy="0"/>
        </a:xfrm>
      </p:grpSpPr>
      <p:sp>
        <p:nvSpPr>
          <p:cNvPr id="500" name="Google Shape;500;p6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1" name="Google Shape;501;p6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82550" lvl="0" marL="171450" rtl="0" algn="l">
              <a:lnSpc>
                <a:spcPct val="100000"/>
              </a:lnSpc>
              <a:spcBef>
                <a:spcPts val="0"/>
              </a:spcBef>
              <a:spcAft>
                <a:spcPts val="0"/>
              </a:spcAft>
              <a:buSzPts val="1400"/>
              <a:buFont typeface="Arial"/>
              <a:buNone/>
            </a:pPr>
            <a:r>
              <a:t/>
            </a:r>
            <a:endParaRPr/>
          </a:p>
        </p:txBody>
      </p:sp>
      <p:sp>
        <p:nvSpPr>
          <p:cNvPr id="502" name="Google Shape;502;p6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6" name="Shape 506"/>
        <p:cNvGrpSpPr/>
        <p:nvPr/>
      </p:nvGrpSpPr>
      <p:grpSpPr>
        <a:xfrm>
          <a:off x="0" y="0"/>
          <a:ext cx="0" cy="0"/>
          <a:chOff x="0" y="0"/>
          <a:chExt cx="0" cy="0"/>
        </a:xfrm>
      </p:grpSpPr>
      <p:sp>
        <p:nvSpPr>
          <p:cNvPr id="507" name="Google Shape;507;p6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8" name="Google Shape;508;p6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82550" lvl="0" marL="171450" rtl="0" algn="l">
              <a:lnSpc>
                <a:spcPct val="100000"/>
              </a:lnSpc>
              <a:spcBef>
                <a:spcPts val="0"/>
              </a:spcBef>
              <a:spcAft>
                <a:spcPts val="0"/>
              </a:spcAft>
              <a:buSzPts val="1400"/>
              <a:buFont typeface="Arial"/>
              <a:buNone/>
            </a:pPr>
            <a:r>
              <a:t/>
            </a:r>
            <a:endParaRPr/>
          </a:p>
        </p:txBody>
      </p:sp>
      <p:sp>
        <p:nvSpPr>
          <p:cNvPr id="509" name="Google Shape;509;p6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15" name="Shape 515"/>
        <p:cNvGrpSpPr/>
        <p:nvPr/>
      </p:nvGrpSpPr>
      <p:grpSpPr>
        <a:xfrm>
          <a:off x="0" y="0"/>
          <a:ext cx="0" cy="0"/>
          <a:chOff x="0" y="0"/>
          <a:chExt cx="0" cy="0"/>
        </a:xfrm>
      </p:grpSpPr>
      <p:sp>
        <p:nvSpPr>
          <p:cNvPr id="516" name="Google Shape;516;p6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7" name="Google Shape;517;p6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82550" lvl="0" marL="171450" rtl="0" algn="l">
              <a:lnSpc>
                <a:spcPct val="100000"/>
              </a:lnSpc>
              <a:spcBef>
                <a:spcPts val="0"/>
              </a:spcBef>
              <a:spcAft>
                <a:spcPts val="0"/>
              </a:spcAft>
              <a:buSzPts val="1400"/>
              <a:buFont typeface="Arial"/>
              <a:buNone/>
            </a:pPr>
            <a:r>
              <a:t/>
            </a:r>
            <a:endParaRPr/>
          </a:p>
        </p:txBody>
      </p:sp>
      <p:sp>
        <p:nvSpPr>
          <p:cNvPr id="518" name="Google Shape;518;p6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22" name="Shape 522"/>
        <p:cNvGrpSpPr/>
        <p:nvPr/>
      </p:nvGrpSpPr>
      <p:grpSpPr>
        <a:xfrm>
          <a:off x="0" y="0"/>
          <a:ext cx="0" cy="0"/>
          <a:chOff x="0" y="0"/>
          <a:chExt cx="0" cy="0"/>
        </a:xfrm>
      </p:grpSpPr>
      <p:sp>
        <p:nvSpPr>
          <p:cNvPr id="523" name="Google Shape;523;p6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24" name="Google Shape;524;p6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82550" lvl="0" marL="171450" rtl="0" algn="l">
              <a:lnSpc>
                <a:spcPct val="100000"/>
              </a:lnSpc>
              <a:spcBef>
                <a:spcPts val="0"/>
              </a:spcBef>
              <a:spcAft>
                <a:spcPts val="0"/>
              </a:spcAft>
              <a:buSzPts val="1400"/>
              <a:buFont typeface="Arial"/>
              <a:buNone/>
            </a:pPr>
            <a:r>
              <a:t/>
            </a:r>
            <a:endParaRPr/>
          </a:p>
        </p:txBody>
      </p:sp>
      <p:sp>
        <p:nvSpPr>
          <p:cNvPr id="525" name="Google Shape;525;p6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29" name="Shape 529"/>
        <p:cNvGrpSpPr/>
        <p:nvPr/>
      </p:nvGrpSpPr>
      <p:grpSpPr>
        <a:xfrm>
          <a:off x="0" y="0"/>
          <a:ext cx="0" cy="0"/>
          <a:chOff x="0" y="0"/>
          <a:chExt cx="0" cy="0"/>
        </a:xfrm>
      </p:grpSpPr>
      <p:sp>
        <p:nvSpPr>
          <p:cNvPr id="530" name="Google Shape;530;g727b3dbef2_0_8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31" name="Google Shape;531;g727b3dbef2_0_8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35" name="Shape 535"/>
        <p:cNvGrpSpPr/>
        <p:nvPr/>
      </p:nvGrpSpPr>
      <p:grpSpPr>
        <a:xfrm>
          <a:off x="0" y="0"/>
          <a:ext cx="0" cy="0"/>
          <a:chOff x="0" y="0"/>
          <a:chExt cx="0" cy="0"/>
        </a:xfrm>
      </p:grpSpPr>
      <p:sp>
        <p:nvSpPr>
          <p:cNvPr id="536" name="Google Shape;536;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37" name="Google Shape;537;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0" name="Shape 110"/>
        <p:cNvGrpSpPr/>
        <p:nvPr/>
      </p:nvGrpSpPr>
      <p:grpSpPr>
        <a:xfrm>
          <a:off x="0" y="0"/>
          <a:ext cx="0" cy="0"/>
          <a:chOff x="0" y="0"/>
          <a:chExt cx="0" cy="0"/>
        </a:xfrm>
      </p:grpSpPr>
      <p:sp>
        <p:nvSpPr>
          <p:cNvPr id="111" name="Google Shape;111;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82550" lvl="0" marL="171450" rtl="0" algn="l">
              <a:lnSpc>
                <a:spcPct val="100000"/>
              </a:lnSpc>
              <a:spcBef>
                <a:spcPts val="0"/>
              </a:spcBef>
              <a:spcAft>
                <a:spcPts val="0"/>
              </a:spcAft>
              <a:buSzPts val="1400"/>
              <a:buFont typeface="Arial"/>
              <a:buNone/>
            </a:pPr>
            <a:r>
              <a:t/>
            </a:r>
            <a:endParaRPr/>
          </a:p>
        </p:txBody>
      </p:sp>
      <p:sp>
        <p:nvSpPr>
          <p:cNvPr id="112" name="Google Shape;112;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8" name="Shape 118"/>
        <p:cNvGrpSpPr/>
        <p:nvPr/>
      </p:nvGrpSpPr>
      <p:grpSpPr>
        <a:xfrm>
          <a:off x="0" y="0"/>
          <a:ext cx="0" cy="0"/>
          <a:chOff x="0" y="0"/>
          <a:chExt cx="0" cy="0"/>
        </a:xfrm>
      </p:grpSpPr>
      <p:sp>
        <p:nvSpPr>
          <p:cNvPr id="119" name="Google Shape;119;g727b3dbef2_0_5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171450" lvl="0" marL="171450" rtl="0" algn="l">
              <a:lnSpc>
                <a:spcPct val="100000"/>
              </a:lnSpc>
              <a:spcBef>
                <a:spcPts val="0"/>
              </a:spcBef>
              <a:spcAft>
                <a:spcPts val="0"/>
              </a:spcAft>
              <a:buSzPts val="1400"/>
              <a:buFont typeface="Arial"/>
              <a:buChar char="•"/>
            </a:pPr>
            <a:r>
              <a:rPr lang="en-US"/>
              <a:t>(Please note the AND Boolean operator is used to limit the search results; see Lesson 1.4 Refine Search, for more information about using Boolean operators).</a:t>
            </a:r>
            <a:endParaRPr/>
          </a:p>
          <a:p>
            <a:pPr indent="-82550" lvl="0" marL="171450" rtl="0" algn="l">
              <a:lnSpc>
                <a:spcPct val="100000"/>
              </a:lnSpc>
              <a:spcBef>
                <a:spcPts val="0"/>
              </a:spcBef>
              <a:spcAft>
                <a:spcPts val="0"/>
              </a:spcAft>
              <a:buSzPts val="1400"/>
              <a:buFont typeface="Arial"/>
              <a:buNone/>
            </a:pPr>
            <a:r>
              <a:t/>
            </a:r>
            <a:endParaRPr/>
          </a:p>
        </p:txBody>
      </p:sp>
      <p:sp>
        <p:nvSpPr>
          <p:cNvPr id="120" name="Google Shape;120;g727b3dbef2_0_5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5" name="Shape 125"/>
        <p:cNvGrpSpPr/>
        <p:nvPr/>
      </p:nvGrpSpPr>
      <p:grpSpPr>
        <a:xfrm>
          <a:off x="0" y="0"/>
          <a:ext cx="0" cy="0"/>
          <a:chOff x="0" y="0"/>
          <a:chExt cx="0" cy="0"/>
        </a:xfrm>
      </p:grpSpPr>
      <p:sp>
        <p:nvSpPr>
          <p:cNvPr id="126" name="Google Shape;126;p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82550" lvl="0" marL="171450" rtl="0" algn="l">
              <a:lnSpc>
                <a:spcPct val="100000"/>
              </a:lnSpc>
              <a:spcBef>
                <a:spcPts val="0"/>
              </a:spcBef>
              <a:spcAft>
                <a:spcPts val="0"/>
              </a:spcAft>
              <a:buSzPts val="1400"/>
              <a:buFont typeface="Arial"/>
              <a:buNone/>
            </a:pPr>
            <a:r>
              <a:t/>
            </a:r>
            <a:endParaRPr/>
          </a:p>
        </p:txBody>
      </p:sp>
      <p:sp>
        <p:nvSpPr>
          <p:cNvPr id="127" name="Google Shape;127;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3" name="Shape 133"/>
        <p:cNvGrpSpPr/>
        <p:nvPr/>
      </p:nvGrpSpPr>
      <p:grpSpPr>
        <a:xfrm>
          <a:off x="0" y="0"/>
          <a:ext cx="0" cy="0"/>
          <a:chOff x="0" y="0"/>
          <a:chExt cx="0" cy="0"/>
        </a:xfrm>
      </p:grpSpPr>
      <p:sp>
        <p:nvSpPr>
          <p:cNvPr id="134" name="Google Shape;134;p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82550" lvl="0" marL="171450" rtl="0" algn="l">
              <a:lnSpc>
                <a:spcPct val="100000"/>
              </a:lnSpc>
              <a:spcBef>
                <a:spcPts val="0"/>
              </a:spcBef>
              <a:spcAft>
                <a:spcPts val="0"/>
              </a:spcAft>
              <a:buSzPts val="1400"/>
              <a:buFont typeface="Arial"/>
              <a:buNone/>
            </a:pPr>
            <a:r>
              <a:t/>
            </a:r>
            <a:endParaRPr/>
          </a:p>
        </p:txBody>
      </p:sp>
      <p:sp>
        <p:nvSpPr>
          <p:cNvPr id="135" name="Google Shape;135;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13" name="Shape 13"/>
        <p:cNvGrpSpPr/>
        <p:nvPr/>
      </p:nvGrpSpPr>
      <p:grpSpPr>
        <a:xfrm>
          <a:off x="0" y="0"/>
          <a:ext cx="0" cy="0"/>
          <a:chOff x="0" y="0"/>
          <a:chExt cx="0" cy="0"/>
        </a:xfrm>
      </p:grpSpPr>
      <p:sp>
        <p:nvSpPr>
          <p:cNvPr id="14" name="Google Shape;14;g7119cced83_0_58"/>
          <p:cNvSpPr txBox="1"/>
          <p:nvPr>
            <p:ph type="ctrTitle"/>
          </p:nvPr>
        </p:nvSpPr>
        <p:spPr>
          <a:xfrm>
            <a:off x="415611" y="992767"/>
            <a:ext cx="11360700" cy="2736900"/>
          </a:xfrm>
          <a:prstGeom prst="rect">
            <a:avLst/>
          </a:prstGeom>
          <a:noFill/>
          <a:ln>
            <a:noFill/>
          </a:ln>
        </p:spPr>
        <p:txBody>
          <a:bodyPr anchorCtr="0" anchor="b" bIns="121900" lIns="121900" spcFirstLastPara="1" rIns="121900" wrap="square" tIns="121900">
            <a:noAutofit/>
          </a:bodyPr>
          <a:lstStyle>
            <a:lvl1pPr lvl="0" algn="ctr">
              <a:lnSpc>
                <a:spcPct val="100000"/>
              </a:lnSpc>
              <a:spcBef>
                <a:spcPts val="0"/>
              </a:spcBef>
              <a:spcAft>
                <a:spcPts val="0"/>
              </a:spcAft>
              <a:buSzPts val="6900"/>
              <a:buNone/>
              <a:defRPr sz="6900"/>
            </a:lvl1pPr>
            <a:lvl2pPr lvl="1" algn="ctr">
              <a:lnSpc>
                <a:spcPct val="100000"/>
              </a:lnSpc>
              <a:spcBef>
                <a:spcPts val="0"/>
              </a:spcBef>
              <a:spcAft>
                <a:spcPts val="0"/>
              </a:spcAft>
              <a:buSzPts val="6900"/>
              <a:buNone/>
              <a:defRPr sz="6900"/>
            </a:lvl2pPr>
            <a:lvl3pPr lvl="2" algn="ctr">
              <a:lnSpc>
                <a:spcPct val="100000"/>
              </a:lnSpc>
              <a:spcBef>
                <a:spcPts val="0"/>
              </a:spcBef>
              <a:spcAft>
                <a:spcPts val="0"/>
              </a:spcAft>
              <a:buSzPts val="6900"/>
              <a:buNone/>
              <a:defRPr sz="6900"/>
            </a:lvl3pPr>
            <a:lvl4pPr lvl="3" algn="ctr">
              <a:lnSpc>
                <a:spcPct val="100000"/>
              </a:lnSpc>
              <a:spcBef>
                <a:spcPts val="0"/>
              </a:spcBef>
              <a:spcAft>
                <a:spcPts val="0"/>
              </a:spcAft>
              <a:buSzPts val="6900"/>
              <a:buNone/>
              <a:defRPr sz="6900"/>
            </a:lvl4pPr>
            <a:lvl5pPr lvl="4" algn="ctr">
              <a:lnSpc>
                <a:spcPct val="100000"/>
              </a:lnSpc>
              <a:spcBef>
                <a:spcPts val="0"/>
              </a:spcBef>
              <a:spcAft>
                <a:spcPts val="0"/>
              </a:spcAft>
              <a:buSzPts val="6900"/>
              <a:buNone/>
              <a:defRPr sz="6900"/>
            </a:lvl5pPr>
            <a:lvl6pPr lvl="5" algn="ctr">
              <a:lnSpc>
                <a:spcPct val="100000"/>
              </a:lnSpc>
              <a:spcBef>
                <a:spcPts val="0"/>
              </a:spcBef>
              <a:spcAft>
                <a:spcPts val="0"/>
              </a:spcAft>
              <a:buSzPts val="6900"/>
              <a:buNone/>
              <a:defRPr sz="6900"/>
            </a:lvl6pPr>
            <a:lvl7pPr lvl="6" algn="ctr">
              <a:lnSpc>
                <a:spcPct val="100000"/>
              </a:lnSpc>
              <a:spcBef>
                <a:spcPts val="0"/>
              </a:spcBef>
              <a:spcAft>
                <a:spcPts val="0"/>
              </a:spcAft>
              <a:buSzPts val="6900"/>
              <a:buNone/>
              <a:defRPr sz="6900"/>
            </a:lvl7pPr>
            <a:lvl8pPr lvl="7" algn="ctr">
              <a:lnSpc>
                <a:spcPct val="100000"/>
              </a:lnSpc>
              <a:spcBef>
                <a:spcPts val="0"/>
              </a:spcBef>
              <a:spcAft>
                <a:spcPts val="0"/>
              </a:spcAft>
              <a:buSzPts val="6900"/>
              <a:buNone/>
              <a:defRPr sz="6900"/>
            </a:lvl8pPr>
            <a:lvl9pPr lvl="8" algn="ctr">
              <a:lnSpc>
                <a:spcPct val="100000"/>
              </a:lnSpc>
              <a:spcBef>
                <a:spcPts val="0"/>
              </a:spcBef>
              <a:spcAft>
                <a:spcPts val="0"/>
              </a:spcAft>
              <a:buSzPts val="6900"/>
              <a:buNone/>
              <a:defRPr sz="6900"/>
            </a:lvl9pPr>
          </a:lstStyle>
          <a:p/>
        </p:txBody>
      </p:sp>
      <p:sp>
        <p:nvSpPr>
          <p:cNvPr id="15" name="Google Shape;15;g7119cced83_0_58"/>
          <p:cNvSpPr txBox="1"/>
          <p:nvPr>
            <p:ph idx="1" type="subTitle"/>
          </p:nvPr>
        </p:nvSpPr>
        <p:spPr>
          <a:xfrm>
            <a:off x="415600" y="3778833"/>
            <a:ext cx="11360700" cy="1056900"/>
          </a:xfrm>
          <a:prstGeom prst="rect">
            <a:avLst/>
          </a:prstGeom>
          <a:noFill/>
          <a:ln>
            <a:noFill/>
          </a:ln>
        </p:spPr>
        <p:txBody>
          <a:bodyPr anchorCtr="0" anchor="t" bIns="121900" lIns="121900" spcFirstLastPara="1" rIns="121900" wrap="square" tIns="121900">
            <a:noAutofit/>
          </a:bodyPr>
          <a:lstStyle>
            <a:lvl1pPr lvl="0" algn="ctr">
              <a:lnSpc>
                <a:spcPct val="100000"/>
              </a:lnSpc>
              <a:spcBef>
                <a:spcPts val="0"/>
              </a:spcBef>
              <a:spcAft>
                <a:spcPts val="0"/>
              </a:spcAft>
              <a:buSzPts val="3700"/>
              <a:buNone/>
              <a:defRPr sz="3700"/>
            </a:lvl1pPr>
            <a:lvl2pPr lvl="1" algn="ctr">
              <a:lnSpc>
                <a:spcPct val="100000"/>
              </a:lnSpc>
              <a:spcBef>
                <a:spcPts val="0"/>
              </a:spcBef>
              <a:spcAft>
                <a:spcPts val="0"/>
              </a:spcAft>
              <a:buSzPts val="3700"/>
              <a:buNone/>
              <a:defRPr sz="3700"/>
            </a:lvl2pPr>
            <a:lvl3pPr lvl="2" algn="ctr">
              <a:lnSpc>
                <a:spcPct val="100000"/>
              </a:lnSpc>
              <a:spcBef>
                <a:spcPts val="0"/>
              </a:spcBef>
              <a:spcAft>
                <a:spcPts val="0"/>
              </a:spcAft>
              <a:buSzPts val="3700"/>
              <a:buNone/>
              <a:defRPr sz="3700"/>
            </a:lvl3pPr>
            <a:lvl4pPr lvl="3" algn="ctr">
              <a:lnSpc>
                <a:spcPct val="100000"/>
              </a:lnSpc>
              <a:spcBef>
                <a:spcPts val="0"/>
              </a:spcBef>
              <a:spcAft>
                <a:spcPts val="0"/>
              </a:spcAft>
              <a:buSzPts val="3700"/>
              <a:buNone/>
              <a:defRPr sz="3700"/>
            </a:lvl4pPr>
            <a:lvl5pPr lvl="4" algn="ctr">
              <a:lnSpc>
                <a:spcPct val="100000"/>
              </a:lnSpc>
              <a:spcBef>
                <a:spcPts val="0"/>
              </a:spcBef>
              <a:spcAft>
                <a:spcPts val="0"/>
              </a:spcAft>
              <a:buSzPts val="3700"/>
              <a:buNone/>
              <a:defRPr sz="3700"/>
            </a:lvl5pPr>
            <a:lvl6pPr lvl="5" algn="ctr">
              <a:lnSpc>
                <a:spcPct val="100000"/>
              </a:lnSpc>
              <a:spcBef>
                <a:spcPts val="0"/>
              </a:spcBef>
              <a:spcAft>
                <a:spcPts val="0"/>
              </a:spcAft>
              <a:buSzPts val="3700"/>
              <a:buNone/>
              <a:defRPr sz="3700"/>
            </a:lvl6pPr>
            <a:lvl7pPr lvl="6" algn="ctr">
              <a:lnSpc>
                <a:spcPct val="100000"/>
              </a:lnSpc>
              <a:spcBef>
                <a:spcPts val="0"/>
              </a:spcBef>
              <a:spcAft>
                <a:spcPts val="0"/>
              </a:spcAft>
              <a:buSzPts val="3700"/>
              <a:buNone/>
              <a:defRPr sz="3700"/>
            </a:lvl7pPr>
            <a:lvl8pPr lvl="7" algn="ctr">
              <a:lnSpc>
                <a:spcPct val="100000"/>
              </a:lnSpc>
              <a:spcBef>
                <a:spcPts val="0"/>
              </a:spcBef>
              <a:spcAft>
                <a:spcPts val="0"/>
              </a:spcAft>
              <a:buSzPts val="3700"/>
              <a:buNone/>
              <a:defRPr sz="3700"/>
            </a:lvl8pPr>
            <a:lvl9pPr lvl="8" algn="ctr">
              <a:lnSpc>
                <a:spcPct val="100000"/>
              </a:lnSpc>
              <a:spcBef>
                <a:spcPts val="0"/>
              </a:spcBef>
              <a:spcAft>
                <a:spcPts val="0"/>
              </a:spcAft>
              <a:buSzPts val="3700"/>
              <a:buNone/>
              <a:defRPr sz="3700"/>
            </a:lvl9pPr>
          </a:lstStyle>
          <a:p/>
        </p:txBody>
      </p:sp>
      <p:sp>
        <p:nvSpPr>
          <p:cNvPr id="16" name="Google Shape;16;g7119cced83_0_58"/>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17" name="Google Shape;17;g7119cced83_0_58"/>
          <p:cNvPicPr preferRelativeResize="0"/>
          <p:nvPr/>
        </p:nvPicPr>
        <p:blipFill rotWithShape="1">
          <a:blip r:embed="rId2">
            <a:alphaModFix/>
          </a:blip>
          <a:srcRect b="0" l="0" r="0" t="0"/>
          <a:stretch/>
        </p:blipFill>
        <p:spPr>
          <a:xfrm>
            <a:off x="4647435" y="0"/>
            <a:ext cx="7544565" cy="2440439"/>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56" name="Shape 56"/>
        <p:cNvGrpSpPr/>
        <p:nvPr/>
      </p:nvGrpSpPr>
      <p:grpSpPr>
        <a:xfrm>
          <a:off x="0" y="0"/>
          <a:ext cx="0" cy="0"/>
          <a:chOff x="0" y="0"/>
          <a:chExt cx="0" cy="0"/>
        </a:xfrm>
      </p:grpSpPr>
      <p:sp>
        <p:nvSpPr>
          <p:cNvPr id="57" name="Google Shape;57;g7119cced83_0_90"/>
          <p:cNvSpPr txBox="1"/>
          <p:nvPr>
            <p:ph idx="1" type="body"/>
          </p:nvPr>
        </p:nvSpPr>
        <p:spPr>
          <a:xfrm>
            <a:off x="415600" y="5640767"/>
            <a:ext cx="7998300" cy="806700"/>
          </a:xfrm>
          <a:prstGeom prst="rect">
            <a:avLst/>
          </a:prstGeom>
          <a:noFill/>
          <a:ln>
            <a:noFill/>
          </a:ln>
        </p:spPr>
        <p:txBody>
          <a:bodyPr anchorCtr="0" anchor="ctr" bIns="121900" lIns="121900" spcFirstLastPara="1" rIns="121900" wrap="square" tIns="121900">
            <a:noAutofit/>
          </a:bodyPr>
          <a:lstStyle>
            <a:lvl1pPr indent="-228600" lvl="0" marL="457200" algn="l">
              <a:lnSpc>
                <a:spcPct val="100000"/>
              </a:lnSpc>
              <a:spcBef>
                <a:spcPts val="0"/>
              </a:spcBef>
              <a:spcAft>
                <a:spcPts val="0"/>
              </a:spcAft>
              <a:buSzPts val="2400"/>
              <a:buNone/>
              <a:defRPr/>
            </a:lvl1pPr>
          </a:lstStyle>
          <a:p/>
        </p:txBody>
      </p:sp>
      <p:sp>
        <p:nvSpPr>
          <p:cNvPr id="58" name="Google Shape;58;g7119cced83_0_90"/>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59" name="Shape 59"/>
        <p:cNvGrpSpPr/>
        <p:nvPr/>
      </p:nvGrpSpPr>
      <p:grpSpPr>
        <a:xfrm>
          <a:off x="0" y="0"/>
          <a:ext cx="0" cy="0"/>
          <a:chOff x="0" y="0"/>
          <a:chExt cx="0" cy="0"/>
        </a:xfrm>
      </p:grpSpPr>
      <p:sp>
        <p:nvSpPr>
          <p:cNvPr id="60" name="Google Shape;60;g7119cced83_0_93"/>
          <p:cNvSpPr txBox="1"/>
          <p:nvPr>
            <p:ph hasCustomPrompt="1" type="title"/>
          </p:nvPr>
        </p:nvSpPr>
        <p:spPr>
          <a:xfrm>
            <a:off x="415600" y="1474833"/>
            <a:ext cx="11360700" cy="2618100"/>
          </a:xfrm>
          <a:prstGeom prst="rect">
            <a:avLst/>
          </a:prstGeom>
          <a:noFill/>
          <a:ln>
            <a:noFill/>
          </a:ln>
        </p:spPr>
        <p:txBody>
          <a:bodyPr anchorCtr="0" anchor="b" bIns="121900" lIns="121900" spcFirstLastPara="1" rIns="121900" wrap="square" tIns="121900">
            <a:noAutofit/>
          </a:bodyPr>
          <a:lstStyle>
            <a:lvl1pPr lvl="0" algn="ctr">
              <a:lnSpc>
                <a:spcPct val="100000"/>
              </a:lnSpc>
              <a:spcBef>
                <a:spcPts val="0"/>
              </a:spcBef>
              <a:spcAft>
                <a:spcPts val="0"/>
              </a:spcAft>
              <a:buSzPts val="16000"/>
              <a:buNone/>
              <a:defRPr sz="16000"/>
            </a:lvl1pPr>
            <a:lvl2pPr lvl="1" algn="ctr">
              <a:lnSpc>
                <a:spcPct val="100000"/>
              </a:lnSpc>
              <a:spcBef>
                <a:spcPts val="0"/>
              </a:spcBef>
              <a:spcAft>
                <a:spcPts val="0"/>
              </a:spcAft>
              <a:buSzPts val="16000"/>
              <a:buNone/>
              <a:defRPr sz="16000"/>
            </a:lvl2pPr>
            <a:lvl3pPr lvl="2" algn="ctr">
              <a:lnSpc>
                <a:spcPct val="100000"/>
              </a:lnSpc>
              <a:spcBef>
                <a:spcPts val="0"/>
              </a:spcBef>
              <a:spcAft>
                <a:spcPts val="0"/>
              </a:spcAft>
              <a:buSzPts val="16000"/>
              <a:buNone/>
              <a:defRPr sz="16000"/>
            </a:lvl3pPr>
            <a:lvl4pPr lvl="3" algn="ctr">
              <a:lnSpc>
                <a:spcPct val="100000"/>
              </a:lnSpc>
              <a:spcBef>
                <a:spcPts val="0"/>
              </a:spcBef>
              <a:spcAft>
                <a:spcPts val="0"/>
              </a:spcAft>
              <a:buSzPts val="16000"/>
              <a:buNone/>
              <a:defRPr sz="16000"/>
            </a:lvl4pPr>
            <a:lvl5pPr lvl="4" algn="ctr">
              <a:lnSpc>
                <a:spcPct val="100000"/>
              </a:lnSpc>
              <a:spcBef>
                <a:spcPts val="0"/>
              </a:spcBef>
              <a:spcAft>
                <a:spcPts val="0"/>
              </a:spcAft>
              <a:buSzPts val="16000"/>
              <a:buNone/>
              <a:defRPr sz="16000"/>
            </a:lvl5pPr>
            <a:lvl6pPr lvl="5" algn="ctr">
              <a:lnSpc>
                <a:spcPct val="100000"/>
              </a:lnSpc>
              <a:spcBef>
                <a:spcPts val="0"/>
              </a:spcBef>
              <a:spcAft>
                <a:spcPts val="0"/>
              </a:spcAft>
              <a:buSzPts val="16000"/>
              <a:buNone/>
              <a:defRPr sz="16000"/>
            </a:lvl6pPr>
            <a:lvl7pPr lvl="6" algn="ctr">
              <a:lnSpc>
                <a:spcPct val="100000"/>
              </a:lnSpc>
              <a:spcBef>
                <a:spcPts val="0"/>
              </a:spcBef>
              <a:spcAft>
                <a:spcPts val="0"/>
              </a:spcAft>
              <a:buSzPts val="16000"/>
              <a:buNone/>
              <a:defRPr sz="16000"/>
            </a:lvl7pPr>
            <a:lvl8pPr lvl="7" algn="ctr">
              <a:lnSpc>
                <a:spcPct val="100000"/>
              </a:lnSpc>
              <a:spcBef>
                <a:spcPts val="0"/>
              </a:spcBef>
              <a:spcAft>
                <a:spcPts val="0"/>
              </a:spcAft>
              <a:buSzPts val="16000"/>
              <a:buNone/>
              <a:defRPr sz="16000"/>
            </a:lvl8pPr>
            <a:lvl9pPr lvl="8" algn="ctr">
              <a:lnSpc>
                <a:spcPct val="100000"/>
              </a:lnSpc>
              <a:spcBef>
                <a:spcPts val="0"/>
              </a:spcBef>
              <a:spcAft>
                <a:spcPts val="0"/>
              </a:spcAft>
              <a:buSzPts val="16000"/>
              <a:buNone/>
              <a:defRPr sz="16000"/>
            </a:lvl9pPr>
          </a:lstStyle>
          <a:p>
            <a:r>
              <a:t>xx%</a:t>
            </a:r>
          </a:p>
        </p:txBody>
      </p:sp>
      <p:sp>
        <p:nvSpPr>
          <p:cNvPr id="61" name="Google Shape;61;g7119cced83_0_93"/>
          <p:cNvSpPr txBox="1"/>
          <p:nvPr>
            <p:ph idx="1" type="body"/>
          </p:nvPr>
        </p:nvSpPr>
        <p:spPr>
          <a:xfrm>
            <a:off x="415600" y="4202967"/>
            <a:ext cx="11360700" cy="1734300"/>
          </a:xfrm>
          <a:prstGeom prst="rect">
            <a:avLst/>
          </a:prstGeom>
          <a:noFill/>
          <a:ln>
            <a:noFill/>
          </a:ln>
        </p:spPr>
        <p:txBody>
          <a:bodyPr anchorCtr="0" anchor="t" bIns="121900" lIns="121900" spcFirstLastPara="1" rIns="121900" wrap="square" tIns="121900">
            <a:noAutofit/>
          </a:bodyPr>
          <a:lstStyle>
            <a:lvl1pPr indent="-381000" lvl="0" marL="457200" algn="ctr">
              <a:lnSpc>
                <a:spcPct val="115000"/>
              </a:lnSpc>
              <a:spcBef>
                <a:spcPts val="0"/>
              </a:spcBef>
              <a:spcAft>
                <a:spcPts val="0"/>
              </a:spcAft>
              <a:buSzPts val="2400"/>
              <a:buChar char="●"/>
              <a:defRPr/>
            </a:lvl1pPr>
            <a:lvl2pPr indent="-349250" lvl="1" marL="914400" algn="ctr">
              <a:lnSpc>
                <a:spcPct val="115000"/>
              </a:lnSpc>
              <a:spcBef>
                <a:spcPts val="2100"/>
              </a:spcBef>
              <a:spcAft>
                <a:spcPts val="0"/>
              </a:spcAft>
              <a:buSzPts val="1900"/>
              <a:buChar char="○"/>
              <a:defRPr/>
            </a:lvl2pPr>
            <a:lvl3pPr indent="-349250" lvl="2" marL="1371600" algn="ctr">
              <a:lnSpc>
                <a:spcPct val="115000"/>
              </a:lnSpc>
              <a:spcBef>
                <a:spcPts val="2100"/>
              </a:spcBef>
              <a:spcAft>
                <a:spcPts val="0"/>
              </a:spcAft>
              <a:buSzPts val="1900"/>
              <a:buChar char="■"/>
              <a:defRPr/>
            </a:lvl3pPr>
            <a:lvl4pPr indent="-349250" lvl="3" marL="1828800" algn="ctr">
              <a:lnSpc>
                <a:spcPct val="115000"/>
              </a:lnSpc>
              <a:spcBef>
                <a:spcPts val="2100"/>
              </a:spcBef>
              <a:spcAft>
                <a:spcPts val="0"/>
              </a:spcAft>
              <a:buSzPts val="1900"/>
              <a:buChar char="●"/>
              <a:defRPr/>
            </a:lvl4pPr>
            <a:lvl5pPr indent="-349250" lvl="4" marL="2286000" algn="ctr">
              <a:lnSpc>
                <a:spcPct val="115000"/>
              </a:lnSpc>
              <a:spcBef>
                <a:spcPts val="2100"/>
              </a:spcBef>
              <a:spcAft>
                <a:spcPts val="0"/>
              </a:spcAft>
              <a:buSzPts val="1900"/>
              <a:buChar char="○"/>
              <a:defRPr/>
            </a:lvl5pPr>
            <a:lvl6pPr indent="-349250" lvl="5" marL="2743200" algn="ctr">
              <a:lnSpc>
                <a:spcPct val="115000"/>
              </a:lnSpc>
              <a:spcBef>
                <a:spcPts val="2100"/>
              </a:spcBef>
              <a:spcAft>
                <a:spcPts val="0"/>
              </a:spcAft>
              <a:buSzPts val="1900"/>
              <a:buChar char="■"/>
              <a:defRPr/>
            </a:lvl6pPr>
            <a:lvl7pPr indent="-349250" lvl="6" marL="3200400" algn="ctr">
              <a:lnSpc>
                <a:spcPct val="115000"/>
              </a:lnSpc>
              <a:spcBef>
                <a:spcPts val="2100"/>
              </a:spcBef>
              <a:spcAft>
                <a:spcPts val="0"/>
              </a:spcAft>
              <a:buSzPts val="1900"/>
              <a:buChar char="●"/>
              <a:defRPr/>
            </a:lvl7pPr>
            <a:lvl8pPr indent="-349250" lvl="7" marL="3657600" algn="ctr">
              <a:lnSpc>
                <a:spcPct val="115000"/>
              </a:lnSpc>
              <a:spcBef>
                <a:spcPts val="2100"/>
              </a:spcBef>
              <a:spcAft>
                <a:spcPts val="0"/>
              </a:spcAft>
              <a:buSzPts val="1900"/>
              <a:buChar char="○"/>
              <a:defRPr/>
            </a:lvl8pPr>
            <a:lvl9pPr indent="-349250" lvl="8" marL="4114800" algn="ctr">
              <a:lnSpc>
                <a:spcPct val="115000"/>
              </a:lnSpc>
              <a:spcBef>
                <a:spcPts val="2100"/>
              </a:spcBef>
              <a:spcAft>
                <a:spcPts val="2100"/>
              </a:spcAft>
              <a:buSzPts val="1900"/>
              <a:buChar char="■"/>
              <a:defRPr/>
            </a:lvl9pPr>
          </a:lstStyle>
          <a:p/>
        </p:txBody>
      </p:sp>
      <p:sp>
        <p:nvSpPr>
          <p:cNvPr id="62" name="Google Shape;62;g7119cced83_0_93"/>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63" name="Shape 63"/>
        <p:cNvGrpSpPr/>
        <p:nvPr/>
      </p:nvGrpSpPr>
      <p:grpSpPr>
        <a:xfrm>
          <a:off x="0" y="0"/>
          <a:ext cx="0" cy="0"/>
          <a:chOff x="0" y="0"/>
          <a:chExt cx="0" cy="0"/>
        </a:xfrm>
      </p:grpSpPr>
      <p:sp>
        <p:nvSpPr>
          <p:cNvPr id="64" name="Google Shape;64;g7119cced83_0_97"/>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18" name="Shape 18"/>
        <p:cNvGrpSpPr/>
        <p:nvPr/>
      </p:nvGrpSpPr>
      <p:grpSpPr>
        <a:xfrm>
          <a:off x="0" y="0"/>
          <a:ext cx="0" cy="0"/>
          <a:chOff x="0" y="0"/>
          <a:chExt cx="0" cy="0"/>
        </a:xfrm>
      </p:grpSpPr>
      <p:sp>
        <p:nvSpPr>
          <p:cNvPr id="19" name="Google Shape;19;g7119cced83_0_99"/>
          <p:cNvSpPr txBox="1"/>
          <p:nvPr>
            <p:ph type="title"/>
          </p:nvPr>
        </p:nvSpPr>
        <p:spPr>
          <a:xfrm>
            <a:off x="0" y="378812"/>
            <a:ext cx="9613800" cy="10809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FFFFFF"/>
              </a:buClr>
              <a:buSzPts val="3600"/>
              <a:buFont typeface="Trebuchet MS"/>
              <a:buNone/>
              <a:defRPr>
                <a:solidFill>
                  <a:srgbClr val="FFFFFF"/>
                </a:solidFill>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p:txBody>
      </p:sp>
      <p:sp>
        <p:nvSpPr>
          <p:cNvPr id="20" name="Google Shape;20;g7119cced83_0_99"/>
          <p:cNvSpPr txBox="1"/>
          <p:nvPr>
            <p:ph idx="1" type="body"/>
          </p:nvPr>
        </p:nvSpPr>
        <p:spPr>
          <a:xfrm>
            <a:off x="680321" y="2336873"/>
            <a:ext cx="9613800" cy="3599400"/>
          </a:xfrm>
          <a:prstGeom prst="rect">
            <a:avLst/>
          </a:prstGeom>
          <a:noFill/>
          <a:ln>
            <a:noFill/>
          </a:ln>
        </p:spPr>
        <p:txBody>
          <a:bodyPr anchorCtr="0" anchor="t" bIns="45700" lIns="91425" spcFirstLastPara="1" rIns="91425" wrap="square" tIns="45700">
            <a:noAutofit/>
          </a:bodyPr>
          <a:lstStyle>
            <a:lvl1pPr indent="-381000" lvl="0" marL="457200" algn="l">
              <a:lnSpc>
                <a:spcPct val="90000"/>
              </a:lnSpc>
              <a:spcBef>
                <a:spcPts val="1000"/>
              </a:spcBef>
              <a:spcAft>
                <a:spcPts val="0"/>
              </a:spcAft>
              <a:buClr>
                <a:schemeClr val="lt1"/>
              </a:buClr>
              <a:buSzPts val="2400"/>
              <a:buChar char="●"/>
              <a:defRPr sz="2400"/>
            </a:lvl1pPr>
            <a:lvl2pPr indent="-355600" lvl="1" marL="914400" algn="l">
              <a:lnSpc>
                <a:spcPct val="90000"/>
              </a:lnSpc>
              <a:spcBef>
                <a:spcPts val="2100"/>
              </a:spcBef>
              <a:spcAft>
                <a:spcPts val="0"/>
              </a:spcAft>
              <a:buClr>
                <a:schemeClr val="lt1"/>
              </a:buClr>
              <a:buSzPts val="2000"/>
              <a:buChar char="○"/>
              <a:defRPr sz="2000"/>
            </a:lvl2pPr>
            <a:lvl3pPr indent="-342900" lvl="2" marL="1371600" algn="l">
              <a:lnSpc>
                <a:spcPct val="90000"/>
              </a:lnSpc>
              <a:spcBef>
                <a:spcPts val="2100"/>
              </a:spcBef>
              <a:spcAft>
                <a:spcPts val="0"/>
              </a:spcAft>
              <a:buClr>
                <a:schemeClr val="lt1"/>
              </a:buClr>
              <a:buSzPts val="1800"/>
              <a:buChar char="■"/>
              <a:defRPr sz="1800"/>
            </a:lvl3pPr>
            <a:lvl4pPr indent="-330200" lvl="3" marL="1828800" algn="l">
              <a:lnSpc>
                <a:spcPct val="90000"/>
              </a:lnSpc>
              <a:spcBef>
                <a:spcPts val="2100"/>
              </a:spcBef>
              <a:spcAft>
                <a:spcPts val="0"/>
              </a:spcAft>
              <a:buClr>
                <a:schemeClr val="lt1"/>
              </a:buClr>
              <a:buSzPts val="1600"/>
              <a:buChar char="●"/>
              <a:defRPr sz="1600"/>
            </a:lvl4pPr>
            <a:lvl5pPr indent="-330200" lvl="4" marL="2286000" algn="l">
              <a:lnSpc>
                <a:spcPct val="90000"/>
              </a:lnSpc>
              <a:spcBef>
                <a:spcPts val="2100"/>
              </a:spcBef>
              <a:spcAft>
                <a:spcPts val="0"/>
              </a:spcAft>
              <a:buClr>
                <a:schemeClr val="lt1"/>
              </a:buClr>
              <a:buSzPts val="1600"/>
              <a:buChar char="○"/>
              <a:defRPr sz="1600"/>
            </a:lvl5pPr>
            <a:lvl6pPr indent="-342900" lvl="5" marL="2743200" algn="l">
              <a:lnSpc>
                <a:spcPct val="90000"/>
              </a:lnSpc>
              <a:spcBef>
                <a:spcPts val="2100"/>
              </a:spcBef>
              <a:spcAft>
                <a:spcPts val="0"/>
              </a:spcAft>
              <a:buClr>
                <a:schemeClr val="lt1"/>
              </a:buClr>
              <a:buSzPts val="1800"/>
              <a:buChar char="■"/>
              <a:defRPr/>
            </a:lvl6pPr>
            <a:lvl7pPr indent="-342900" lvl="6" marL="3200400" algn="l">
              <a:lnSpc>
                <a:spcPct val="90000"/>
              </a:lnSpc>
              <a:spcBef>
                <a:spcPts val="2100"/>
              </a:spcBef>
              <a:spcAft>
                <a:spcPts val="0"/>
              </a:spcAft>
              <a:buClr>
                <a:schemeClr val="lt1"/>
              </a:buClr>
              <a:buSzPts val="1800"/>
              <a:buChar char="●"/>
              <a:defRPr/>
            </a:lvl7pPr>
            <a:lvl8pPr indent="-342900" lvl="7" marL="3657600" algn="l">
              <a:lnSpc>
                <a:spcPct val="90000"/>
              </a:lnSpc>
              <a:spcBef>
                <a:spcPts val="2100"/>
              </a:spcBef>
              <a:spcAft>
                <a:spcPts val="0"/>
              </a:spcAft>
              <a:buClr>
                <a:schemeClr val="lt1"/>
              </a:buClr>
              <a:buSzPts val="1800"/>
              <a:buChar char="○"/>
              <a:defRPr/>
            </a:lvl8pPr>
            <a:lvl9pPr indent="-342900" lvl="8" marL="4114800" algn="l">
              <a:lnSpc>
                <a:spcPct val="90000"/>
              </a:lnSpc>
              <a:spcBef>
                <a:spcPts val="2100"/>
              </a:spcBef>
              <a:spcAft>
                <a:spcPts val="2100"/>
              </a:spcAft>
              <a:buClr>
                <a:schemeClr val="lt1"/>
              </a:buClr>
              <a:buSzPts val="1800"/>
              <a:buChar char="■"/>
              <a:defRPr/>
            </a:lvl9pPr>
          </a:lstStyle>
          <a:p/>
        </p:txBody>
      </p:sp>
      <p:sp>
        <p:nvSpPr>
          <p:cNvPr id="21" name="Google Shape;21;g7119cced83_0_99"/>
          <p:cNvSpPr txBox="1"/>
          <p:nvPr>
            <p:ph idx="10" type="dt"/>
          </p:nvPr>
        </p:nvSpPr>
        <p:spPr>
          <a:xfrm>
            <a:off x="9357855" y="6492875"/>
            <a:ext cx="2743200" cy="365100"/>
          </a:xfrm>
          <a:prstGeom prst="rect">
            <a:avLst/>
          </a:prstGeom>
          <a:noFill/>
          <a:ln>
            <a:noFill/>
          </a:ln>
        </p:spPr>
        <p:txBody>
          <a:bodyPr anchorCtr="0" anchor="ctr"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2" name="Google Shape;22;g7119cced83_0_99"/>
          <p:cNvSpPr txBox="1"/>
          <p:nvPr>
            <p:ph idx="11" type="ftr"/>
          </p:nvPr>
        </p:nvSpPr>
        <p:spPr>
          <a:xfrm>
            <a:off x="680321" y="5936188"/>
            <a:ext cx="6870600" cy="3651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3" name="Google Shape;23;g7119cced83_0_99"/>
          <p:cNvSpPr txBox="1"/>
          <p:nvPr>
            <p:ph idx="12" type="sldNum"/>
          </p:nvPr>
        </p:nvSpPr>
        <p:spPr>
          <a:xfrm>
            <a:off x="10729455" y="753227"/>
            <a:ext cx="1154100" cy="10908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3600"/>
              <a:buFont typeface="Trebuchet MS"/>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888888"/>
              </a:buClr>
              <a:buSzPts val="3600"/>
              <a:buFont typeface="Trebuchet MS"/>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888888"/>
              </a:buClr>
              <a:buSzPts val="3600"/>
              <a:buFont typeface="Trebuchet MS"/>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888888"/>
              </a:buClr>
              <a:buSzPts val="3600"/>
              <a:buFont typeface="Trebuchet MS"/>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888888"/>
              </a:buClr>
              <a:buSzPts val="3600"/>
              <a:buFont typeface="Trebuchet MS"/>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888888"/>
              </a:buClr>
              <a:buSzPts val="3600"/>
              <a:buFont typeface="Trebuchet MS"/>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888888"/>
              </a:buClr>
              <a:buSzPts val="3600"/>
              <a:buFont typeface="Trebuchet MS"/>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888888"/>
              </a:buClr>
              <a:buSzPts val="3600"/>
              <a:buFont typeface="Trebuchet MS"/>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888888"/>
              </a:buClr>
              <a:buSzPts val="3600"/>
              <a:buFont typeface="Trebuchet MS"/>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24" name="Google Shape;24;g7119cced83_0_99"/>
          <p:cNvSpPr/>
          <p:nvPr/>
        </p:nvSpPr>
        <p:spPr>
          <a:xfrm>
            <a:off x="5732813" y="1604188"/>
            <a:ext cx="2900100" cy="69600"/>
          </a:xfrm>
          <a:prstGeom prst="rect">
            <a:avLst/>
          </a:prstGeom>
          <a:solidFill>
            <a:srgbClr val="4EB74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5" name="Google Shape;25;g7119cced83_0_99"/>
          <p:cNvSpPr/>
          <p:nvPr/>
        </p:nvSpPr>
        <p:spPr>
          <a:xfrm>
            <a:off x="0" y="1604187"/>
            <a:ext cx="2704011" cy="69509"/>
          </a:xfrm>
          <a:prstGeom prst="rect">
            <a:avLst/>
          </a:prstGeom>
          <a:solidFill>
            <a:srgbClr val="F4992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6" name="Google Shape;26;g7119cced83_0_99"/>
          <p:cNvSpPr/>
          <p:nvPr/>
        </p:nvSpPr>
        <p:spPr>
          <a:xfrm flipH="1" rot="10800000">
            <a:off x="2704011" y="1604187"/>
            <a:ext cx="3028802" cy="69509"/>
          </a:xfrm>
          <a:prstGeom prst="rect">
            <a:avLst/>
          </a:prstGeom>
          <a:solidFill>
            <a:srgbClr val="154A9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pic>
        <p:nvPicPr>
          <p:cNvPr id="27" name="Google Shape;27;g7119cced83_0_99"/>
          <p:cNvPicPr preferRelativeResize="0"/>
          <p:nvPr/>
        </p:nvPicPr>
        <p:blipFill rotWithShape="1">
          <a:blip r:embed="rId2">
            <a:alphaModFix/>
          </a:blip>
          <a:srcRect b="0" l="0" r="0" t="0"/>
          <a:stretch/>
        </p:blipFill>
        <p:spPr>
          <a:xfrm>
            <a:off x="7800126" y="134938"/>
            <a:ext cx="4391874" cy="1601817"/>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28" name="Shape 28"/>
        <p:cNvGrpSpPr/>
        <p:nvPr/>
      </p:nvGrpSpPr>
      <p:grpSpPr>
        <a:xfrm>
          <a:off x="0" y="0"/>
          <a:ext cx="0" cy="0"/>
          <a:chOff x="0" y="0"/>
          <a:chExt cx="0" cy="0"/>
        </a:xfrm>
      </p:grpSpPr>
      <p:sp>
        <p:nvSpPr>
          <p:cNvPr id="29" name="Google Shape;29;g7119cced83_0_62"/>
          <p:cNvSpPr txBox="1"/>
          <p:nvPr>
            <p:ph type="title"/>
          </p:nvPr>
        </p:nvSpPr>
        <p:spPr>
          <a:xfrm>
            <a:off x="415600" y="2867800"/>
            <a:ext cx="11360700" cy="1122300"/>
          </a:xfrm>
          <a:prstGeom prst="rect">
            <a:avLst/>
          </a:prstGeom>
          <a:noFill/>
          <a:ln>
            <a:noFill/>
          </a:ln>
        </p:spPr>
        <p:txBody>
          <a:bodyPr anchorCtr="0" anchor="ctr" bIns="121900" lIns="121900" spcFirstLastPara="1" rIns="121900" wrap="square" tIns="121900">
            <a:noAutofit/>
          </a:bodyPr>
          <a:lstStyle>
            <a:lvl1pPr lvl="0" algn="ctr">
              <a:lnSpc>
                <a:spcPct val="100000"/>
              </a:lnSpc>
              <a:spcBef>
                <a:spcPts val="0"/>
              </a:spcBef>
              <a:spcAft>
                <a:spcPts val="0"/>
              </a:spcAft>
              <a:buSzPts val="4800"/>
              <a:buNone/>
              <a:defRPr sz="4800"/>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p:txBody>
      </p:sp>
      <p:sp>
        <p:nvSpPr>
          <p:cNvPr id="30" name="Google Shape;30;g7119cced83_0_62"/>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31" name="Shape 31"/>
        <p:cNvGrpSpPr/>
        <p:nvPr/>
      </p:nvGrpSpPr>
      <p:grpSpPr>
        <a:xfrm>
          <a:off x="0" y="0"/>
          <a:ext cx="0" cy="0"/>
          <a:chOff x="0" y="0"/>
          <a:chExt cx="0" cy="0"/>
        </a:xfrm>
      </p:grpSpPr>
      <p:sp>
        <p:nvSpPr>
          <p:cNvPr id="32" name="Google Shape;32;g7119cced83_0_65"/>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p:txBody>
      </p:sp>
      <p:sp>
        <p:nvSpPr>
          <p:cNvPr id="33" name="Google Shape;33;g7119cced83_0_65"/>
          <p:cNvSpPr txBox="1"/>
          <p:nvPr>
            <p:ph idx="1" type="body"/>
          </p:nvPr>
        </p:nvSpPr>
        <p:spPr>
          <a:xfrm>
            <a:off x="415600" y="1536633"/>
            <a:ext cx="11360700" cy="4555200"/>
          </a:xfrm>
          <a:prstGeom prst="rect">
            <a:avLst/>
          </a:prstGeom>
          <a:noFill/>
          <a:ln>
            <a:noFill/>
          </a:ln>
        </p:spPr>
        <p:txBody>
          <a:bodyPr anchorCtr="0" anchor="t" bIns="121900" lIns="121900" spcFirstLastPara="1" rIns="121900" wrap="square" tIns="121900">
            <a:noAutofit/>
          </a:bodyPr>
          <a:lstStyle>
            <a:lvl1pPr indent="-381000" lvl="0" marL="457200" algn="l">
              <a:lnSpc>
                <a:spcPct val="115000"/>
              </a:lnSpc>
              <a:spcBef>
                <a:spcPts val="0"/>
              </a:spcBef>
              <a:spcAft>
                <a:spcPts val="0"/>
              </a:spcAft>
              <a:buSzPts val="2400"/>
              <a:buChar char="●"/>
              <a:defRPr/>
            </a:lvl1pPr>
            <a:lvl2pPr indent="-349250" lvl="1" marL="914400" algn="l">
              <a:lnSpc>
                <a:spcPct val="115000"/>
              </a:lnSpc>
              <a:spcBef>
                <a:spcPts val="2100"/>
              </a:spcBef>
              <a:spcAft>
                <a:spcPts val="0"/>
              </a:spcAft>
              <a:buSzPts val="1900"/>
              <a:buChar char="○"/>
              <a:defRPr/>
            </a:lvl2pPr>
            <a:lvl3pPr indent="-349250" lvl="2" marL="1371600" algn="l">
              <a:lnSpc>
                <a:spcPct val="115000"/>
              </a:lnSpc>
              <a:spcBef>
                <a:spcPts val="2100"/>
              </a:spcBef>
              <a:spcAft>
                <a:spcPts val="0"/>
              </a:spcAft>
              <a:buSzPts val="1900"/>
              <a:buChar char="■"/>
              <a:defRPr/>
            </a:lvl3pPr>
            <a:lvl4pPr indent="-349250" lvl="3" marL="1828800" algn="l">
              <a:lnSpc>
                <a:spcPct val="115000"/>
              </a:lnSpc>
              <a:spcBef>
                <a:spcPts val="2100"/>
              </a:spcBef>
              <a:spcAft>
                <a:spcPts val="0"/>
              </a:spcAft>
              <a:buSzPts val="1900"/>
              <a:buChar char="●"/>
              <a:defRPr/>
            </a:lvl4pPr>
            <a:lvl5pPr indent="-349250" lvl="4" marL="2286000" algn="l">
              <a:lnSpc>
                <a:spcPct val="115000"/>
              </a:lnSpc>
              <a:spcBef>
                <a:spcPts val="2100"/>
              </a:spcBef>
              <a:spcAft>
                <a:spcPts val="0"/>
              </a:spcAft>
              <a:buSzPts val="1900"/>
              <a:buChar char="○"/>
              <a:defRPr/>
            </a:lvl5pPr>
            <a:lvl6pPr indent="-349250" lvl="5" marL="2743200" algn="l">
              <a:lnSpc>
                <a:spcPct val="115000"/>
              </a:lnSpc>
              <a:spcBef>
                <a:spcPts val="2100"/>
              </a:spcBef>
              <a:spcAft>
                <a:spcPts val="0"/>
              </a:spcAft>
              <a:buSzPts val="1900"/>
              <a:buChar char="■"/>
              <a:defRPr/>
            </a:lvl6pPr>
            <a:lvl7pPr indent="-349250" lvl="6" marL="3200400" algn="l">
              <a:lnSpc>
                <a:spcPct val="115000"/>
              </a:lnSpc>
              <a:spcBef>
                <a:spcPts val="2100"/>
              </a:spcBef>
              <a:spcAft>
                <a:spcPts val="0"/>
              </a:spcAft>
              <a:buSzPts val="1900"/>
              <a:buChar char="●"/>
              <a:defRPr/>
            </a:lvl7pPr>
            <a:lvl8pPr indent="-349250" lvl="7" marL="3657600" algn="l">
              <a:lnSpc>
                <a:spcPct val="115000"/>
              </a:lnSpc>
              <a:spcBef>
                <a:spcPts val="2100"/>
              </a:spcBef>
              <a:spcAft>
                <a:spcPts val="0"/>
              </a:spcAft>
              <a:buSzPts val="1900"/>
              <a:buChar char="○"/>
              <a:defRPr/>
            </a:lvl8pPr>
            <a:lvl9pPr indent="-349250" lvl="8" marL="4114800" algn="l">
              <a:lnSpc>
                <a:spcPct val="115000"/>
              </a:lnSpc>
              <a:spcBef>
                <a:spcPts val="2100"/>
              </a:spcBef>
              <a:spcAft>
                <a:spcPts val="2100"/>
              </a:spcAft>
              <a:buSzPts val="1900"/>
              <a:buChar char="■"/>
              <a:defRPr/>
            </a:lvl9pPr>
          </a:lstStyle>
          <a:p/>
        </p:txBody>
      </p:sp>
      <p:sp>
        <p:nvSpPr>
          <p:cNvPr id="34" name="Google Shape;34;g7119cced83_0_65"/>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35" name="Shape 35"/>
        <p:cNvGrpSpPr/>
        <p:nvPr/>
      </p:nvGrpSpPr>
      <p:grpSpPr>
        <a:xfrm>
          <a:off x="0" y="0"/>
          <a:ext cx="0" cy="0"/>
          <a:chOff x="0" y="0"/>
          <a:chExt cx="0" cy="0"/>
        </a:xfrm>
      </p:grpSpPr>
      <p:sp>
        <p:nvSpPr>
          <p:cNvPr id="36" name="Google Shape;36;g7119cced83_0_69"/>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p:txBody>
      </p:sp>
      <p:sp>
        <p:nvSpPr>
          <p:cNvPr id="37" name="Google Shape;37;g7119cced83_0_69"/>
          <p:cNvSpPr txBox="1"/>
          <p:nvPr>
            <p:ph idx="1" type="body"/>
          </p:nvPr>
        </p:nvSpPr>
        <p:spPr>
          <a:xfrm>
            <a:off x="415600" y="1536633"/>
            <a:ext cx="5333100" cy="4555200"/>
          </a:xfrm>
          <a:prstGeom prst="rect">
            <a:avLst/>
          </a:prstGeom>
          <a:noFill/>
          <a:ln>
            <a:noFill/>
          </a:ln>
        </p:spPr>
        <p:txBody>
          <a:bodyPr anchorCtr="0" anchor="t" bIns="121900" lIns="121900" spcFirstLastPara="1" rIns="121900" wrap="square" tIns="121900">
            <a:noAutofit/>
          </a:bodyPr>
          <a:lstStyle>
            <a:lvl1pPr indent="-349250" lvl="0" marL="457200" algn="l">
              <a:lnSpc>
                <a:spcPct val="115000"/>
              </a:lnSpc>
              <a:spcBef>
                <a:spcPts val="0"/>
              </a:spcBef>
              <a:spcAft>
                <a:spcPts val="0"/>
              </a:spcAft>
              <a:buSzPts val="1900"/>
              <a:buChar char="●"/>
              <a:defRPr sz="1900"/>
            </a:lvl1pPr>
            <a:lvl2pPr indent="-330200" lvl="1" marL="914400" algn="l">
              <a:lnSpc>
                <a:spcPct val="115000"/>
              </a:lnSpc>
              <a:spcBef>
                <a:spcPts val="2100"/>
              </a:spcBef>
              <a:spcAft>
                <a:spcPts val="0"/>
              </a:spcAft>
              <a:buSzPts val="1600"/>
              <a:buChar char="○"/>
              <a:defRPr sz="1600"/>
            </a:lvl2pPr>
            <a:lvl3pPr indent="-330200" lvl="2" marL="1371600" algn="l">
              <a:lnSpc>
                <a:spcPct val="115000"/>
              </a:lnSpc>
              <a:spcBef>
                <a:spcPts val="2100"/>
              </a:spcBef>
              <a:spcAft>
                <a:spcPts val="0"/>
              </a:spcAft>
              <a:buSzPts val="1600"/>
              <a:buChar char="■"/>
              <a:defRPr sz="1600"/>
            </a:lvl3pPr>
            <a:lvl4pPr indent="-330200" lvl="3" marL="1828800" algn="l">
              <a:lnSpc>
                <a:spcPct val="115000"/>
              </a:lnSpc>
              <a:spcBef>
                <a:spcPts val="2100"/>
              </a:spcBef>
              <a:spcAft>
                <a:spcPts val="0"/>
              </a:spcAft>
              <a:buSzPts val="1600"/>
              <a:buChar char="●"/>
              <a:defRPr sz="1600"/>
            </a:lvl4pPr>
            <a:lvl5pPr indent="-330200" lvl="4" marL="2286000" algn="l">
              <a:lnSpc>
                <a:spcPct val="115000"/>
              </a:lnSpc>
              <a:spcBef>
                <a:spcPts val="2100"/>
              </a:spcBef>
              <a:spcAft>
                <a:spcPts val="0"/>
              </a:spcAft>
              <a:buSzPts val="1600"/>
              <a:buChar char="○"/>
              <a:defRPr sz="1600"/>
            </a:lvl5pPr>
            <a:lvl6pPr indent="-330200" lvl="5" marL="2743200" algn="l">
              <a:lnSpc>
                <a:spcPct val="115000"/>
              </a:lnSpc>
              <a:spcBef>
                <a:spcPts val="2100"/>
              </a:spcBef>
              <a:spcAft>
                <a:spcPts val="0"/>
              </a:spcAft>
              <a:buSzPts val="1600"/>
              <a:buChar char="■"/>
              <a:defRPr sz="1600"/>
            </a:lvl6pPr>
            <a:lvl7pPr indent="-330200" lvl="6" marL="3200400" algn="l">
              <a:lnSpc>
                <a:spcPct val="115000"/>
              </a:lnSpc>
              <a:spcBef>
                <a:spcPts val="2100"/>
              </a:spcBef>
              <a:spcAft>
                <a:spcPts val="0"/>
              </a:spcAft>
              <a:buSzPts val="1600"/>
              <a:buChar char="●"/>
              <a:defRPr sz="1600"/>
            </a:lvl7pPr>
            <a:lvl8pPr indent="-330200" lvl="7" marL="3657600" algn="l">
              <a:lnSpc>
                <a:spcPct val="115000"/>
              </a:lnSpc>
              <a:spcBef>
                <a:spcPts val="2100"/>
              </a:spcBef>
              <a:spcAft>
                <a:spcPts val="0"/>
              </a:spcAft>
              <a:buSzPts val="1600"/>
              <a:buChar char="○"/>
              <a:defRPr sz="1600"/>
            </a:lvl8pPr>
            <a:lvl9pPr indent="-330200" lvl="8" marL="4114800" algn="l">
              <a:lnSpc>
                <a:spcPct val="115000"/>
              </a:lnSpc>
              <a:spcBef>
                <a:spcPts val="2100"/>
              </a:spcBef>
              <a:spcAft>
                <a:spcPts val="2100"/>
              </a:spcAft>
              <a:buSzPts val="1600"/>
              <a:buChar char="■"/>
              <a:defRPr sz="1600"/>
            </a:lvl9pPr>
          </a:lstStyle>
          <a:p/>
        </p:txBody>
      </p:sp>
      <p:sp>
        <p:nvSpPr>
          <p:cNvPr id="38" name="Google Shape;38;g7119cced83_0_69"/>
          <p:cNvSpPr txBox="1"/>
          <p:nvPr>
            <p:ph idx="2" type="body"/>
          </p:nvPr>
        </p:nvSpPr>
        <p:spPr>
          <a:xfrm>
            <a:off x="6443200" y="1536633"/>
            <a:ext cx="5333100" cy="4555200"/>
          </a:xfrm>
          <a:prstGeom prst="rect">
            <a:avLst/>
          </a:prstGeom>
          <a:noFill/>
          <a:ln>
            <a:noFill/>
          </a:ln>
        </p:spPr>
        <p:txBody>
          <a:bodyPr anchorCtr="0" anchor="t" bIns="121900" lIns="121900" spcFirstLastPara="1" rIns="121900" wrap="square" tIns="121900">
            <a:noAutofit/>
          </a:bodyPr>
          <a:lstStyle>
            <a:lvl1pPr indent="-349250" lvl="0" marL="457200" algn="l">
              <a:lnSpc>
                <a:spcPct val="115000"/>
              </a:lnSpc>
              <a:spcBef>
                <a:spcPts val="0"/>
              </a:spcBef>
              <a:spcAft>
                <a:spcPts val="0"/>
              </a:spcAft>
              <a:buSzPts val="1900"/>
              <a:buChar char="●"/>
              <a:defRPr sz="1900"/>
            </a:lvl1pPr>
            <a:lvl2pPr indent="-330200" lvl="1" marL="914400" algn="l">
              <a:lnSpc>
                <a:spcPct val="115000"/>
              </a:lnSpc>
              <a:spcBef>
                <a:spcPts val="2100"/>
              </a:spcBef>
              <a:spcAft>
                <a:spcPts val="0"/>
              </a:spcAft>
              <a:buSzPts val="1600"/>
              <a:buChar char="○"/>
              <a:defRPr sz="1600"/>
            </a:lvl2pPr>
            <a:lvl3pPr indent="-330200" lvl="2" marL="1371600" algn="l">
              <a:lnSpc>
                <a:spcPct val="115000"/>
              </a:lnSpc>
              <a:spcBef>
                <a:spcPts val="2100"/>
              </a:spcBef>
              <a:spcAft>
                <a:spcPts val="0"/>
              </a:spcAft>
              <a:buSzPts val="1600"/>
              <a:buChar char="■"/>
              <a:defRPr sz="1600"/>
            </a:lvl3pPr>
            <a:lvl4pPr indent="-330200" lvl="3" marL="1828800" algn="l">
              <a:lnSpc>
                <a:spcPct val="115000"/>
              </a:lnSpc>
              <a:spcBef>
                <a:spcPts val="2100"/>
              </a:spcBef>
              <a:spcAft>
                <a:spcPts val="0"/>
              </a:spcAft>
              <a:buSzPts val="1600"/>
              <a:buChar char="●"/>
              <a:defRPr sz="1600"/>
            </a:lvl4pPr>
            <a:lvl5pPr indent="-330200" lvl="4" marL="2286000" algn="l">
              <a:lnSpc>
                <a:spcPct val="115000"/>
              </a:lnSpc>
              <a:spcBef>
                <a:spcPts val="2100"/>
              </a:spcBef>
              <a:spcAft>
                <a:spcPts val="0"/>
              </a:spcAft>
              <a:buSzPts val="1600"/>
              <a:buChar char="○"/>
              <a:defRPr sz="1600"/>
            </a:lvl5pPr>
            <a:lvl6pPr indent="-330200" lvl="5" marL="2743200" algn="l">
              <a:lnSpc>
                <a:spcPct val="115000"/>
              </a:lnSpc>
              <a:spcBef>
                <a:spcPts val="2100"/>
              </a:spcBef>
              <a:spcAft>
                <a:spcPts val="0"/>
              </a:spcAft>
              <a:buSzPts val="1600"/>
              <a:buChar char="■"/>
              <a:defRPr sz="1600"/>
            </a:lvl6pPr>
            <a:lvl7pPr indent="-330200" lvl="6" marL="3200400" algn="l">
              <a:lnSpc>
                <a:spcPct val="115000"/>
              </a:lnSpc>
              <a:spcBef>
                <a:spcPts val="2100"/>
              </a:spcBef>
              <a:spcAft>
                <a:spcPts val="0"/>
              </a:spcAft>
              <a:buSzPts val="1600"/>
              <a:buChar char="●"/>
              <a:defRPr sz="1600"/>
            </a:lvl7pPr>
            <a:lvl8pPr indent="-330200" lvl="7" marL="3657600" algn="l">
              <a:lnSpc>
                <a:spcPct val="115000"/>
              </a:lnSpc>
              <a:spcBef>
                <a:spcPts val="2100"/>
              </a:spcBef>
              <a:spcAft>
                <a:spcPts val="0"/>
              </a:spcAft>
              <a:buSzPts val="1600"/>
              <a:buChar char="○"/>
              <a:defRPr sz="1600"/>
            </a:lvl8pPr>
            <a:lvl9pPr indent="-330200" lvl="8" marL="4114800" algn="l">
              <a:lnSpc>
                <a:spcPct val="115000"/>
              </a:lnSpc>
              <a:spcBef>
                <a:spcPts val="2100"/>
              </a:spcBef>
              <a:spcAft>
                <a:spcPts val="2100"/>
              </a:spcAft>
              <a:buSzPts val="1600"/>
              <a:buChar char="■"/>
              <a:defRPr sz="1600"/>
            </a:lvl9pPr>
          </a:lstStyle>
          <a:p/>
        </p:txBody>
      </p:sp>
      <p:sp>
        <p:nvSpPr>
          <p:cNvPr id="39" name="Google Shape;39;g7119cced83_0_69"/>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40" name="Shape 40"/>
        <p:cNvGrpSpPr/>
        <p:nvPr/>
      </p:nvGrpSpPr>
      <p:grpSpPr>
        <a:xfrm>
          <a:off x="0" y="0"/>
          <a:ext cx="0" cy="0"/>
          <a:chOff x="0" y="0"/>
          <a:chExt cx="0" cy="0"/>
        </a:xfrm>
      </p:grpSpPr>
      <p:sp>
        <p:nvSpPr>
          <p:cNvPr id="41" name="Google Shape;41;g7119cced83_0_74"/>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p:txBody>
      </p:sp>
      <p:sp>
        <p:nvSpPr>
          <p:cNvPr id="42" name="Google Shape;42;g7119cced83_0_74"/>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43" name="Shape 43"/>
        <p:cNvGrpSpPr/>
        <p:nvPr/>
      </p:nvGrpSpPr>
      <p:grpSpPr>
        <a:xfrm>
          <a:off x="0" y="0"/>
          <a:ext cx="0" cy="0"/>
          <a:chOff x="0" y="0"/>
          <a:chExt cx="0" cy="0"/>
        </a:xfrm>
      </p:grpSpPr>
      <p:sp>
        <p:nvSpPr>
          <p:cNvPr id="44" name="Google Shape;44;g7119cced83_0_77"/>
          <p:cNvSpPr txBox="1"/>
          <p:nvPr>
            <p:ph type="title"/>
          </p:nvPr>
        </p:nvSpPr>
        <p:spPr>
          <a:xfrm>
            <a:off x="415600" y="740800"/>
            <a:ext cx="3744000" cy="1007700"/>
          </a:xfrm>
          <a:prstGeom prst="rect">
            <a:avLst/>
          </a:prstGeom>
          <a:noFill/>
          <a:ln>
            <a:noFill/>
          </a:ln>
        </p:spPr>
        <p:txBody>
          <a:bodyPr anchorCtr="0" anchor="b" bIns="121900" lIns="121900" spcFirstLastPara="1" rIns="121900" wrap="square" tIns="121900">
            <a:noAutofit/>
          </a:bodyPr>
          <a:lstStyle>
            <a:lvl1pPr lvl="0" algn="l">
              <a:lnSpc>
                <a:spcPct val="100000"/>
              </a:lnSpc>
              <a:spcBef>
                <a:spcPts val="0"/>
              </a:spcBef>
              <a:spcAft>
                <a:spcPts val="0"/>
              </a:spcAft>
              <a:buSzPts val="3200"/>
              <a:buNone/>
              <a:defRPr sz="3200"/>
            </a:lvl1pPr>
            <a:lvl2pPr lvl="1" algn="l">
              <a:lnSpc>
                <a:spcPct val="100000"/>
              </a:lnSpc>
              <a:spcBef>
                <a:spcPts val="0"/>
              </a:spcBef>
              <a:spcAft>
                <a:spcPts val="0"/>
              </a:spcAft>
              <a:buSzPts val="3200"/>
              <a:buNone/>
              <a:defRPr sz="3200"/>
            </a:lvl2pPr>
            <a:lvl3pPr lvl="2" algn="l">
              <a:lnSpc>
                <a:spcPct val="100000"/>
              </a:lnSpc>
              <a:spcBef>
                <a:spcPts val="0"/>
              </a:spcBef>
              <a:spcAft>
                <a:spcPts val="0"/>
              </a:spcAft>
              <a:buSzPts val="3200"/>
              <a:buNone/>
              <a:defRPr sz="3200"/>
            </a:lvl3pPr>
            <a:lvl4pPr lvl="3" algn="l">
              <a:lnSpc>
                <a:spcPct val="100000"/>
              </a:lnSpc>
              <a:spcBef>
                <a:spcPts val="0"/>
              </a:spcBef>
              <a:spcAft>
                <a:spcPts val="0"/>
              </a:spcAft>
              <a:buSzPts val="3200"/>
              <a:buNone/>
              <a:defRPr sz="3200"/>
            </a:lvl4pPr>
            <a:lvl5pPr lvl="4" algn="l">
              <a:lnSpc>
                <a:spcPct val="100000"/>
              </a:lnSpc>
              <a:spcBef>
                <a:spcPts val="0"/>
              </a:spcBef>
              <a:spcAft>
                <a:spcPts val="0"/>
              </a:spcAft>
              <a:buSzPts val="3200"/>
              <a:buNone/>
              <a:defRPr sz="3200"/>
            </a:lvl5pPr>
            <a:lvl6pPr lvl="5" algn="l">
              <a:lnSpc>
                <a:spcPct val="100000"/>
              </a:lnSpc>
              <a:spcBef>
                <a:spcPts val="0"/>
              </a:spcBef>
              <a:spcAft>
                <a:spcPts val="0"/>
              </a:spcAft>
              <a:buSzPts val="3200"/>
              <a:buNone/>
              <a:defRPr sz="3200"/>
            </a:lvl6pPr>
            <a:lvl7pPr lvl="6" algn="l">
              <a:lnSpc>
                <a:spcPct val="100000"/>
              </a:lnSpc>
              <a:spcBef>
                <a:spcPts val="0"/>
              </a:spcBef>
              <a:spcAft>
                <a:spcPts val="0"/>
              </a:spcAft>
              <a:buSzPts val="3200"/>
              <a:buNone/>
              <a:defRPr sz="3200"/>
            </a:lvl7pPr>
            <a:lvl8pPr lvl="7" algn="l">
              <a:lnSpc>
                <a:spcPct val="100000"/>
              </a:lnSpc>
              <a:spcBef>
                <a:spcPts val="0"/>
              </a:spcBef>
              <a:spcAft>
                <a:spcPts val="0"/>
              </a:spcAft>
              <a:buSzPts val="3200"/>
              <a:buNone/>
              <a:defRPr sz="3200"/>
            </a:lvl8pPr>
            <a:lvl9pPr lvl="8" algn="l">
              <a:lnSpc>
                <a:spcPct val="100000"/>
              </a:lnSpc>
              <a:spcBef>
                <a:spcPts val="0"/>
              </a:spcBef>
              <a:spcAft>
                <a:spcPts val="0"/>
              </a:spcAft>
              <a:buSzPts val="3200"/>
              <a:buNone/>
              <a:defRPr sz="3200"/>
            </a:lvl9pPr>
          </a:lstStyle>
          <a:p/>
        </p:txBody>
      </p:sp>
      <p:sp>
        <p:nvSpPr>
          <p:cNvPr id="45" name="Google Shape;45;g7119cced83_0_77"/>
          <p:cNvSpPr txBox="1"/>
          <p:nvPr>
            <p:ph idx="1" type="body"/>
          </p:nvPr>
        </p:nvSpPr>
        <p:spPr>
          <a:xfrm>
            <a:off x="415600" y="1852800"/>
            <a:ext cx="3744000" cy="4239300"/>
          </a:xfrm>
          <a:prstGeom prst="rect">
            <a:avLst/>
          </a:prstGeom>
          <a:noFill/>
          <a:ln>
            <a:noFill/>
          </a:ln>
        </p:spPr>
        <p:txBody>
          <a:bodyPr anchorCtr="0" anchor="t" bIns="121900" lIns="121900" spcFirstLastPara="1" rIns="121900" wrap="square" tIns="121900">
            <a:noAutofit/>
          </a:bodyPr>
          <a:lstStyle>
            <a:lvl1pPr indent="-330200" lvl="0" marL="457200" algn="l">
              <a:lnSpc>
                <a:spcPct val="115000"/>
              </a:lnSpc>
              <a:spcBef>
                <a:spcPts val="0"/>
              </a:spcBef>
              <a:spcAft>
                <a:spcPts val="0"/>
              </a:spcAft>
              <a:buSzPts val="1600"/>
              <a:buChar char="●"/>
              <a:defRPr sz="1600"/>
            </a:lvl1pPr>
            <a:lvl2pPr indent="-330200" lvl="1" marL="914400" algn="l">
              <a:lnSpc>
                <a:spcPct val="115000"/>
              </a:lnSpc>
              <a:spcBef>
                <a:spcPts val="2100"/>
              </a:spcBef>
              <a:spcAft>
                <a:spcPts val="0"/>
              </a:spcAft>
              <a:buSzPts val="1600"/>
              <a:buChar char="○"/>
              <a:defRPr sz="1600"/>
            </a:lvl2pPr>
            <a:lvl3pPr indent="-330200" lvl="2" marL="1371600" algn="l">
              <a:lnSpc>
                <a:spcPct val="115000"/>
              </a:lnSpc>
              <a:spcBef>
                <a:spcPts val="2100"/>
              </a:spcBef>
              <a:spcAft>
                <a:spcPts val="0"/>
              </a:spcAft>
              <a:buSzPts val="1600"/>
              <a:buChar char="■"/>
              <a:defRPr sz="1600"/>
            </a:lvl3pPr>
            <a:lvl4pPr indent="-330200" lvl="3" marL="1828800" algn="l">
              <a:lnSpc>
                <a:spcPct val="115000"/>
              </a:lnSpc>
              <a:spcBef>
                <a:spcPts val="2100"/>
              </a:spcBef>
              <a:spcAft>
                <a:spcPts val="0"/>
              </a:spcAft>
              <a:buSzPts val="1600"/>
              <a:buChar char="●"/>
              <a:defRPr sz="1600"/>
            </a:lvl4pPr>
            <a:lvl5pPr indent="-330200" lvl="4" marL="2286000" algn="l">
              <a:lnSpc>
                <a:spcPct val="115000"/>
              </a:lnSpc>
              <a:spcBef>
                <a:spcPts val="2100"/>
              </a:spcBef>
              <a:spcAft>
                <a:spcPts val="0"/>
              </a:spcAft>
              <a:buSzPts val="1600"/>
              <a:buChar char="○"/>
              <a:defRPr sz="1600"/>
            </a:lvl5pPr>
            <a:lvl6pPr indent="-330200" lvl="5" marL="2743200" algn="l">
              <a:lnSpc>
                <a:spcPct val="115000"/>
              </a:lnSpc>
              <a:spcBef>
                <a:spcPts val="2100"/>
              </a:spcBef>
              <a:spcAft>
                <a:spcPts val="0"/>
              </a:spcAft>
              <a:buSzPts val="1600"/>
              <a:buChar char="■"/>
              <a:defRPr sz="1600"/>
            </a:lvl6pPr>
            <a:lvl7pPr indent="-330200" lvl="6" marL="3200400" algn="l">
              <a:lnSpc>
                <a:spcPct val="115000"/>
              </a:lnSpc>
              <a:spcBef>
                <a:spcPts val="2100"/>
              </a:spcBef>
              <a:spcAft>
                <a:spcPts val="0"/>
              </a:spcAft>
              <a:buSzPts val="1600"/>
              <a:buChar char="●"/>
              <a:defRPr sz="1600"/>
            </a:lvl7pPr>
            <a:lvl8pPr indent="-330200" lvl="7" marL="3657600" algn="l">
              <a:lnSpc>
                <a:spcPct val="115000"/>
              </a:lnSpc>
              <a:spcBef>
                <a:spcPts val="2100"/>
              </a:spcBef>
              <a:spcAft>
                <a:spcPts val="0"/>
              </a:spcAft>
              <a:buSzPts val="1600"/>
              <a:buChar char="○"/>
              <a:defRPr sz="1600"/>
            </a:lvl8pPr>
            <a:lvl9pPr indent="-330200" lvl="8" marL="4114800" algn="l">
              <a:lnSpc>
                <a:spcPct val="115000"/>
              </a:lnSpc>
              <a:spcBef>
                <a:spcPts val="2100"/>
              </a:spcBef>
              <a:spcAft>
                <a:spcPts val="2100"/>
              </a:spcAft>
              <a:buSzPts val="1600"/>
              <a:buChar char="■"/>
              <a:defRPr sz="1600"/>
            </a:lvl9pPr>
          </a:lstStyle>
          <a:p/>
        </p:txBody>
      </p:sp>
      <p:sp>
        <p:nvSpPr>
          <p:cNvPr id="46" name="Google Shape;46;g7119cced83_0_77"/>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47" name="Shape 47"/>
        <p:cNvGrpSpPr/>
        <p:nvPr/>
      </p:nvGrpSpPr>
      <p:grpSpPr>
        <a:xfrm>
          <a:off x="0" y="0"/>
          <a:ext cx="0" cy="0"/>
          <a:chOff x="0" y="0"/>
          <a:chExt cx="0" cy="0"/>
        </a:xfrm>
      </p:grpSpPr>
      <p:sp>
        <p:nvSpPr>
          <p:cNvPr id="48" name="Google Shape;48;g7119cced83_0_81"/>
          <p:cNvSpPr txBox="1"/>
          <p:nvPr>
            <p:ph type="title"/>
          </p:nvPr>
        </p:nvSpPr>
        <p:spPr>
          <a:xfrm>
            <a:off x="653667" y="600200"/>
            <a:ext cx="8490300" cy="5454300"/>
          </a:xfrm>
          <a:prstGeom prst="rect">
            <a:avLst/>
          </a:prstGeom>
          <a:noFill/>
          <a:ln>
            <a:noFill/>
          </a:ln>
        </p:spPr>
        <p:txBody>
          <a:bodyPr anchorCtr="0" anchor="ctr" bIns="121900" lIns="121900" spcFirstLastPara="1" rIns="121900" wrap="square" tIns="121900">
            <a:noAutofit/>
          </a:bodyPr>
          <a:lstStyle>
            <a:lvl1pPr lvl="0" algn="l">
              <a:lnSpc>
                <a:spcPct val="100000"/>
              </a:lnSpc>
              <a:spcBef>
                <a:spcPts val="0"/>
              </a:spcBef>
              <a:spcAft>
                <a:spcPts val="0"/>
              </a:spcAft>
              <a:buSzPts val="6400"/>
              <a:buNone/>
              <a:defRPr sz="6400"/>
            </a:lvl1pPr>
            <a:lvl2pPr lvl="1" algn="l">
              <a:lnSpc>
                <a:spcPct val="100000"/>
              </a:lnSpc>
              <a:spcBef>
                <a:spcPts val="0"/>
              </a:spcBef>
              <a:spcAft>
                <a:spcPts val="0"/>
              </a:spcAft>
              <a:buSzPts val="6400"/>
              <a:buNone/>
              <a:defRPr sz="6400"/>
            </a:lvl2pPr>
            <a:lvl3pPr lvl="2" algn="l">
              <a:lnSpc>
                <a:spcPct val="100000"/>
              </a:lnSpc>
              <a:spcBef>
                <a:spcPts val="0"/>
              </a:spcBef>
              <a:spcAft>
                <a:spcPts val="0"/>
              </a:spcAft>
              <a:buSzPts val="6400"/>
              <a:buNone/>
              <a:defRPr sz="6400"/>
            </a:lvl3pPr>
            <a:lvl4pPr lvl="3" algn="l">
              <a:lnSpc>
                <a:spcPct val="100000"/>
              </a:lnSpc>
              <a:spcBef>
                <a:spcPts val="0"/>
              </a:spcBef>
              <a:spcAft>
                <a:spcPts val="0"/>
              </a:spcAft>
              <a:buSzPts val="6400"/>
              <a:buNone/>
              <a:defRPr sz="6400"/>
            </a:lvl4pPr>
            <a:lvl5pPr lvl="4" algn="l">
              <a:lnSpc>
                <a:spcPct val="100000"/>
              </a:lnSpc>
              <a:spcBef>
                <a:spcPts val="0"/>
              </a:spcBef>
              <a:spcAft>
                <a:spcPts val="0"/>
              </a:spcAft>
              <a:buSzPts val="6400"/>
              <a:buNone/>
              <a:defRPr sz="6400"/>
            </a:lvl5pPr>
            <a:lvl6pPr lvl="5" algn="l">
              <a:lnSpc>
                <a:spcPct val="100000"/>
              </a:lnSpc>
              <a:spcBef>
                <a:spcPts val="0"/>
              </a:spcBef>
              <a:spcAft>
                <a:spcPts val="0"/>
              </a:spcAft>
              <a:buSzPts val="6400"/>
              <a:buNone/>
              <a:defRPr sz="6400"/>
            </a:lvl6pPr>
            <a:lvl7pPr lvl="6" algn="l">
              <a:lnSpc>
                <a:spcPct val="100000"/>
              </a:lnSpc>
              <a:spcBef>
                <a:spcPts val="0"/>
              </a:spcBef>
              <a:spcAft>
                <a:spcPts val="0"/>
              </a:spcAft>
              <a:buSzPts val="6400"/>
              <a:buNone/>
              <a:defRPr sz="6400"/>
            </a:lvl7pPr>
            <a:lvl8pPr lvl="7" algn="l">
              <a:lnSpc>
                <a:spcPct val="100000"/>
              </a:lnSpc>
              <a:spcBef>
                <a:spcPts val="0"/>
              </a:spcBef>
              <a:spcAft>
                <a:spcPts val="0"/>
              </a:spcAft>
              <a:buSzPts val="6400"/>
              <a:buNone/>
              <a:defRPr sz="6400"/>
            </a:lvl8pPr>
            <a:lvl9pPr lvl="8" algn="l">
              <a:lnSpc>
                <a:spcPct val="100000"/>
              </a:lnSpc>
              <a:spcBef>
                <a:spcPts val="0"/>
              </a:spcBef>
              <a:spcAft>
                <a:spcPts val="0"/>
              </a:spcAft>
              <a:buSzPts val="6400"/>
              <a:buNone/>
              <a:defRPr sz="6400"/>
            </a:lvl9pPr>
          </a:lstStyle>
          <a:p/>
        </p:txBody>
      </p:sp>
      <p:sp>
        <p:nvSpPr>
          <p:cNvPr id="49" name="Google Shape;49;g7119cced83_0_81"/>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50" name="Shape 50"/>
        <p:cNvGrpSpPr/>
        <p:nvPr/>
      </p:nvGrpSpPr>
      <p:grpSpPr>
        <a:xfrm>
          <a:off x="0" y="0"/>
          <a:ext cx="0" cy="0"/>
          <a:chOff x="0" y="0"/>
          <a:chExt cx="0" cy="0"/>
        </a:xfrm>
      </p:grpSpPr>
      <p:sp>
        <p:nvSpPr>
          <p:cNvPr id="51" name="Google Shape;51;g7119cced83_0_84"/>
          <p:cNvSpPr/>
          <p:nvPr/>
        </p:nvSpPr>
        <p:spPr>
          <a:xfrm>
            <a:off x="6096000" y="-167"/>
            <a:ext cx="6096000" cy="6858000"/>
          </a:xfrm>
          <a:prstGeom prst="rect">
            <a:avLst/>
          </a:prstGeom>
          <a:solidFill>
            <a:schemeClr val="lt2"/>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 name="Google Shape;52;g7119cced83_0_84"/>
          <p:cNvSpPr txBox="1"/>
          <p:nvPr>
            <p:ph type="title"/>
          </p:nvPr>
        </p:nvSpPr>
        <p:spPr>
          <a:xfrm>
            <a:off x="354000" y="1644233"/>
            <a:ext cx="5393700" cy="1976400"/>
          </a:xfrm>
          <a:prstGeom prst="rect">
            <a:avLst/>
          </a:prstGeom>
          <a:noFill/>
          <a:ln>
            <a:noFill/>
          </a:ln>
        </p:spPr>
        <p:txBody>
          <a:bodyPr anchorCtr="0" anchor="b" bIns="121900" lIns="121900" spcFirstLastPara="1" rIns="121900" wrap="square" tIns="121900">
            <a:noAutofit/>
          </a:bodyPr>
          <a:lstStyle>
            <a:lvl1pPr lvl="0" algn="ctr">
              <a:lnSpc>
                <a:spcPct val="100000"/>
              </a:lnSpc>
              <a:spcBef>
                <a:spcPts val="0"/>
              </a:spcBef>
              <a:spcAft>
                <a:spcPts val="0"/>
              </a:spcAft>
              <a:buSzPts val="5600"/>
              <a:buNone/>
              <a:defRPr sz="5600"/>
            </a:lvl1pPr>
            <a:lvl2pPr lvl="1" algn="ctr">
              <a:lnSpc>
                <a:spcPct val="100000"/>
              </a:lnSpc>
              <a:spcBef>
                <a:spcPts val="0"/>
              </a:spcBef>
              <a:spcAft>
                <a:spcPts val="0"/>
              </a:spcAft>
              <a:buSzPts val="5600"/>
              <a:buNone/>
              <a:defRPr sz="5600"/>
            </a:lvl2pPr>
            <a:lvl3pPr lvl="2" algn="ctr">
              <a:lnSpc>
                <a:spcPct val="100000"/>
              </a:lnSpc>
              <a:spcBef>
                <a:spcPts val="0"/>
              </a:spcBef>
              <a:spcAft>
                <a:spcPts val="0"/>
              </a:spcAft>
              <a:buSzPts val="5600"/>
              <a:buNone/>
              <a:defRPr sz="5600"/>
            </a:lvl3pPr>
            <a:lvl4pPr lvl="3" algn="ctr">
              <a:lnSpc>
                <a:spcPct val="100000"/>
              </a:lnSpc>
              <a:spcBef>
                <a:spcPts val="0"/>
              </a:spcBef>
              <a:spcAft>
                <a:spcPts val="0"/>
              </a:spcAft>
              <a:buSzPts val="5600"/>
              <a:buNone/>
              <a:defRPr sz="5600"/>
            </a:lvl4pPr>
            <a:lvl5pPr lvl="4" algn="ctr">
              <a:lnSpc>
                <a:spcPct val="100000"/>
              </a:lnSpc>
              <a:spcBef>
                <a:spcPts val="0"/>
              </a:spcBef>
              <a:spcAft>
                <a:spcPts val="0"/>
              </a:spcAft>
              <a:buSzPts val="5600"/>
              <a:buNone/>
              <a:defRPr sz="5600"/>
            </a:lvl5pPr>
            <a:lvl6pPr lvl="5" algn="ctr">
              <a:lnSpc>
                <a:spcPct val="100000"/>
              </a:lnSpc>
              <a:spcBef>
                <a:spcPts val="0"/>
              </a:spcBef>
              <a:spcAft>
                <a:spcPts val="0"/>
              </a:spcAft>
              <a:buSzPts val="5600"/>
              <a:buNone/>
              <a:defRPr sz="5600"/>
            </a:lvl6pPr>
            <a:lvl7pPr lvl="6" algn="ctr">
              <a:lnSpc>
                <a:spcPct val="100000"/>
              </a:lnSpc>
              <a:spcBef>
                <a:spcPts val="0"/>
              </a:spcBef>
              <a:spcAft>
                <a:spcPts val="0"/>
              </a:spcAft>
              <a:buSzPts val="5600"/>
              <a:buNone/>
              <a:defRPr sz="5600"/>
            </a:lvl7pPr>
            <a:lvl8pPr lvl="7" algn="ctr">
              <a:lnSpc>
                <a:spcPct val="100000"/>
              </a:lnSpc>
              <a:spcBef>
                <a:spcPts val="0"/>
              </a:spcBef>
              <a:spcAft>
                <a:spcPts val="0"/>
              </a:spcAft>
              <a:buSzPts val="5600"/>
              <a:buNone/>
              <a:defRPr sz="5600"/>
            </a:lvl8pPr>
            <a:lvl9pPr lvl="8" algn="ctr">
              <a:lnSpc>
                <a:spcPct val="100000"/>
              </a:lnSpc>
              <a:spcBef>
                <a:spcPts val="0"/>
              </a:spcBef>
              <a:spcAft>
                <a:spcPts val="0"/>
              </a:spcAft>
              <a:buSzPts val="5600"/>
              <a:buNone/>
              <a:defRPr sz="5600"/>
            </a:lvl9pPr>
          </a:lstStyle>
          <a:p/>
        </p:txBody>
      </p:sp>
      <p:sp>
        <p:nvSpPr>
          <p:cNvPr id="53" name="Google Shape;53;g7119cced83_0_84"/>
          <p:cNvSpPr txBox="1"/>
          <p:nvPr>
            <p:ph idx="1" type="subTitle"/>
          </p:nvPr>
        </p:nvSpPr>
        <p:spPr>
          <a:xfrm>
            <a:off x="354000" y="3737433"/>
            <a:ext cx="5393700" cy="1646700"/>
          </a:xfrm>
          <a:prstGeom prst="rect">
            <a:avLst/>
          </a:prstGeom>
          <a:noFill/>
          <a:ln>
            <a:noFill/>
          </a:ln>
        </p:spPr>
        <p:txBody>
          <a:bodyPr anchorCtr="0" anchor="t" bIns="121900" lIns="121900" spcFirstLastPara="1" rIns="121900" wrap="square" tIns="12190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54" name="Google Shape;54;g7119cced83_0_84"/>
          <p:cNvSpPr txBox="1"/>
          <p:nvPr>
            <p:ph idx="2" type="body"/>
          </p:nvPr>
        </p:nvSpPr>
        <p:spPr>
          <a:xfrm>
            <a:off x="6586000" y="965433"/>
            <a:ext cx="5115900" cy="4926900"/>
          </a:xfrm>
          <a:prstGeom prst="rect">
            <a:avLst/>
          </a:prstGeom>
          <a:noFill/>
          <a:ln>
            <a:noFill/>
          </a:ln>
        </p:spPr>
        <p:txBody>
          <a:bodyPr anchorCtr="0" anchor="ctr" bIns="121900" lIns="121900" spcFirstLastPara="1" rIns="121900" wrap="square" tIns="121900">
            <a:noAutofit/>
          </a:bodyPr>
          <a:lstStyle>
            <a:lvl1pPr indent="-381000" lvl="0" marL="457200" algn="l">
              <a:lnSpc>
                <a:spcPct val="115000"/>
              </a:lnSpc>
              <a:spcBef>
                <a:spcPts val="0"/>
              </a:spcBef>
              <a:spcAft>
                <a:spcPts val="0"/>
              </a:spcAft>
              <a:buSzPts val="2400"/>
              <a:buChar char="●"/>
              <a:defRPr/>
            </a:lvl1pPr>
            <a:lvl2pPr indent="-349250" lvl="1" marL="914400" algn="l">
              <a:lnSpc>
                <a:spcPct val="115000"/>
              </a:lnSpc>
              <a:spcBef>
                <a:spcPts val="2100"/>
              </a:spcBef>
              <a:spcAft>
                <a:spcPts val="0"/>
              </a:spcAft>
              <a:buSzPts val="1900"/>
              <a:buChar char="○"/>
              <a:defRPr/>
            </a:lvl2pPr>
            <a:lvl3pPr indent="-349250" lvl="2" marL="1371600" algn="l">
              <a:lnSpc>
                <a:spcPct val="115000"/>
              </a:lnSpc>
              <a:spcBef>
                <a:spcPts val="2100"/>
              </a:spcBef>
              <a:spcAft>
                <a:spcPts val="0"/>
              </a:spcAft>
              <a:buSzPts val="1900"/>
              <a:buChar char="■"/>
              <a:defRPr/>
            </a:lvl3pPr>
            <a:lvl4pPr indent="-349250" lvl="3" marL="1828800" algn="l">
              <a:lnSpc>
                <a:spcPct val="115000"/>
              </a:lnSpc>
              <a:spcBef>
                <a:spcPts val="2100"/>
              </a:spcBef>
              <a:spcAft>
                <a:spcPts val="0"/>
              </a:spcAft>
              <a:buSzPts val="1900"/>
              <a:buChar char="●"/>
              <a:defRPr/>
            </a:lvl4pPr>
            <a:lvl5pPr indent="-349250" lvl="4" marL="2286000" algn="l">
              <a:lnSpc>
                <a:spcPct val="115000"/>
              </a:lnSpc>
              <a:spcBef>
                <a:spcPts val="2100"/>
              </a:spcBef>
              <a:spcAft>
                <a:spcPts val="0"/>
              </a:spcAft>
              <a:buSzPts val="1900"/>
              <a:buChar char="○"/>
              <a:defRPr/>
            </a:lvl5pPr>
            <a:lvl6pPr indent="-349250" lvl="5" marL="2743200" algn="l">
              <a:lnSpc>
                <a:spcPct val="115000"/>
              </a:lnSpc>
              <a:spcBef>
                <a:spcPts val="2100"/>
              </a:spcBef>
              <a:spcAft>
                <a:spcPts val="0"/>
              </a:spcAft>
              <a:buSzPts val="1900"/>
              <a:buChar char="■"/>
              <a:defRPr/>
            </a:lvl6pPr>
            <a:lvl7pPr indent="-349250" lvl="6" marL="3200400" algn="l">
              <a:lnSpc>
                <a:spcPct val="115000"/>
              </a:lnSpc>
              <a:spcBef>
                <a:spcPts val="2100"/>
              </a:spcBef>
              <a:spcAft>
                <a:spcPts val="0"/>
              </a:spcAft>
              <a:buSzPts val="1900"/>
              <a:buChar char="●"/>
              <a:defRPr/>
            </a:lvl7pPr>
            <a:lvl8pPr indent="-349250" lvl="7" marL="3657600" algn="l">
              <a:lnSpc>
                <a:spcPct val="115000"/>
              </a:lnSpc>
              <a:spcBef>
                <a:spcPts val="2100"/>
              </a:spcBef>
              <a:spcAft>
                <a:spcPts val="0"/>
              </a:spcAft>
              <a:buSzPts val="1900"/>
              <a:buChar char="○"/>
              <a:defRPr/>
            </a:lvl8pPr>
            <a:lvl9pPr indent="-349250" lvl="8" marL="4114800" algn="l">
              <a:lnSpc>
                <a:spcPct val="115000"/>
              </a:lnSpc>
              <a:spcBef>
                <a:spcPts val="2100"/>
              </a:spcBef>
              <a:spcAft>
                <a:spcPts val="2100"/>
              </a:spcAft>
              <a:buSzPts val="1900"/>
              <a:buChar char="■"/>
              <a:defRPr/>
            </a:lvl9pPr>
          </a:lstStyle>
          <a:p/>
        </p:txBody>
      </p:sp>
      <p:sp>
        <p:nvSpPr>
          <p:cNvPr id="55" name="Google Shape;55;g7119cced83_0_84"/>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rgbClr val="FFFFFF"/>
        </a:solidFill>
      </p:bgPr>
    </p:bg>
    <p:spTree>
      <p:nvGrpSpPr>
        <p:cNvPr id="9" name="Shape 9"/>
        <p:cNvGrpSpPr/>
        <p:nvPr/>
      </p:nvGrpSpPr>
      <p:grpSpPr>
        <a:xfrm>
          <a:off x="0" y="0"/>
          <a:ext cx="0" cy="0"/>
          <a:chOff x="0" y="0"/>
          <a:chExt cx="0" cy="0"/>
        </a:xfrm>
      </p:grpSpPr>
      <p:sp>
        <p:nvSpPr>
          <p:cNvPr id="10" name="Google Shape;10;g7119cced83_0_54"/>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Autofit/>
          </a:bodyPr>
          <a:lstStyle>
            <a:lvl1pPr lvl="0"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9pPr>
          </a:lstStyle>
          <a:p/>
        </p:txBody>
      </p:sp>
      <p:sp>
        <p:nvSpPr>
          <p:cNvPr id="11" name="Google Shape;11;g7119cced83_0_54"/>
          <p:cNvSpPr txBox="1"/>
          <p:nvPr>
            <p:ph idx="1" type="body"/>
          </p:nvPr>
        </p:nvSpPr>
        <p:spPr>
          <a:xfrm>
            <a:off x="415600" y="1536633"/>
            <a:ext cx="11360700" cy="4555200"/>
          </a:xfrm>
          <a:prstGeom prst="rect">
            <a:avLst/>
          </a:prstGeom>
          <a:noFill/>
          <a:ln>
            <a:noFill/>
          </a:ln>
        </p:spPr>
        <p:txBody>
          <a:bodyPr anchorCtr="0" anchor="t" bIns="121900" lIns="121900" spcFirstLastPara="1" rIns="121900" wrap="square" tIns="121900">
            <a:noAutofit/>
          </a:bodyPr>
          <a:lstStyle>
            <a:lvl1pPr indent="-381000" lvl="0" marL="457200" marR="0" rtl="0" algn="l">
              <a:lnSpc>
                <a:spcPct val="115000"/>
              </a:lnSpc>
              <a:spcBef>
                <a:spcPts val="0"/>
              </a:spcBef>
              <a:spcAft>
                <a:spcPts val="0"/>
              </a:spcAft>
              <a:buClr>
                <a:schemeClr val="dk2"/>
              </a:buClr>
              <a:buSzPts val="2400"/>
              <a:buFont typeface="Arial"/>
              <a:buChar char="●"/>
              <a:defRPr b="0" i="0" sz="2400" u="none" cap="none" strike="noStrike">
                <a:solidFill>
                  <a:schemeClr val="dk2"/>
                </a:solidFill>
                <a:latin typeface="Arial"/>
                <a:ea typeface="Arial"/>
                <a:cs typeface="Arial"/>
                <a:sym typeface="Arial"/>
              </a:defRPr>
            </a:lvl1pPr>
            <a:lvl2pPr indent="-349250" lvl="1" marL="914400" marR="0" rtl="0" algn="l">
              <a:lnSpc>
                <a:spcPct val="115000"/>
              </a:lnSpc>
              <a:spcBef>
                <a:spcPts val="210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2pPr>
            <a:lvl3pPr indent="-349250" lvl="2" marL="1371600" marR="0" rtl="0" algn="l">
              <a:lnSpc>
                <a:spcPct val="115000"/>
              </a:lnSpc>
              <a:spcBef>
                <a:spcPts val="210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3pPr>
            <a:lvl4pPr indent="-349250" lvl="3" marL="1828800" marR="0" rtl="0" algn="l">
              <a:lnSpc>
                <a:spcPct val="115000"/>
              </a:lnSpc>
              <a:spcBef>
                <a:spcPts val="210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4pPr>
            <a:lvl5pPr indent="-349250" lvl="4" marL="2286000" marR="0" rtl="0" algn="l">
              <a:lnSpc>
                <a:spcPct val="115000"/>
              </a:lnSpc>
              <a:spcBef>
                <a:spcPts val="210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5pPr>
            <a:lvl6pPr indent="-349250" lvl="5" marL="2743200" marR="0" rtl="0" algn="l">
              <a:lnSpc>
                <a:spcPct val="115000"/>
              </a:lnSpc>
              <a:spcBef>
                <a:spcPts val="210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6pPr>
            <a:lvl7pPr indent="-349250" lvl="6" marL="3200400" marR="0" rtl="0" algn="l">
              <a:lnSpc>
                <a:spcPct val="115000"/>
              </a:lnSpc>
              <a:spcBef>
                <a:spcPts val="210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7pPr>
            <a:lvl8pPr indent="-349250" lvl="7" marL="3657600" marR="0" rtl="0" algn="l">
              <a:lnSpc>
                <a:spcPct val="115000"/>
              </a:lnSpc>
              <a:spcBef>
                <a:spcPts val="210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8pPr>
            <a:lvl9pPr indent="-349250" lvl="8" marL="4114800" marR="0" rtl="0" algn="l">
              <a:lnSpc>
                <a:spcPct val="115000"/>
              </a:lnSpc>
              <a:spcBef>
                <a:spcPts val="2100"/>
              </a:spcBef>
              <a:spcAft>
                <a:spcPts val="2100"/>
              </a:spcAft>
              <a:buClr>
                <a:schemeClr val="dk2"/>
              </a:buClr>
              <a:buSzPts val="1900"/>
              <a:buFont typeface="Arial"/>
              <a:buChar char="■"/>
              <a:defRPr b="0" i="0" sz="1900" u="none" cap="none" strike="noStrike">
                <a:solidFill>
                  <a:schemeClr val="dk2"/>
                </a:solidFill>
                <a:latin typeface="Arial"/>
                <a:ea typeface="Arial"/>
                <a:cs typeface="Arial"/>
                <a:sym typeface="Arial"/>
              </a:defRPr>
            </a:lvl9pPr>
          </a:lstStyle>
          <a:p/>
        </p:txBody>
      </p:sp>
      <p:sp>
        <p:nvSpPr>
          <p:cNvPr id="12" name="Google Shape;12;g7119cced83_0_54"/>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11.png"/><Relationship Id="rId5" Type="http://schemas.openxmlformats.org/officeDocument/2006/relationships/image" Target="../media/image4.png"/><Relationship Id="rId6" Type="http://schemas.openxmlformats.org/officeDocument/2006/relationships/image" Target="../media/image3.jpg"/><Relationship Id="rId7" Type="http://schemas.openxmlformats.org/officeDocument/2006/relationships/image" Target="../media/image20.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1.png"/><Relationship Id="rId4" Type="http://schemas.openxmlformats.org/officeDocument/2006/relationships/image" Target="../media/image14.png"/><Relationship Id="rId5" Type="http://schemas.openxmlformats.org/officeDocument/2006/relationships/image" Target="../media/image1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0.pn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7.pn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9.jpg"/><Relationship Id="rId4" Type="http://schemas.openxmlformats.org/officeDocument/2006/relationships/hyperlink" Target="https://creativecommons.org/licenses/by-sa/4.0/"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3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5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3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31.png"/><Relationship Id="rId4" Type="http://schemas.openxmlformats.org/officeDocument/2006/relationships/image" Target="../media/image28.png"/><Relationship Id="rId5" Type="http://schemas.openxmlformats.org/officeDocument/2006/relationships/image" Target="../media/image2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3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2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3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hyperlink" Target="https://www.ametsoc.org/ams/index.cfm/publications/journals/meteorological-monographs/"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3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29.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33.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25.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37.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24.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39.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hyperlink" Target="http://www.ciesin.org/sub_guide.html" TargetMode="External"/><Relationship Id="rId4" Type="http://schemas.openxmlformats.org/officeDocument/2006/relationships/image" Target="../media/image38.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40.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hyperlink" Target="https://www.ecolex.org/" TargetMode="External"/><Relationship Id="rId4" Type="http://schemas.openxmlformats.org/officeDocument/2006/relationships/image" Target="../media/image44.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image" Target="../media/image41.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hyperlink" Target="https://geodata.grid.unep.ch/" TargetMode="External"/><Relationship Id="rId4" Type="http://schemas.openxmlformats.org/officeDocument/2006/relationships/image" Target="../media/image43.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image" Target="../media/image53.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 Id="rId3" Type="http://schemas.openxmlformats.org/officeDocument/2006/relationships/hyperlink" Target="https://guides.library.yale.edu/FESalumni" TargetMode="External"/><Relationship Id="rId4" Type="http://schemas.openxmlformats.org/officeDocument/2006/relationships/image" Target="../media/image51.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 Id="rId3" Type="http://schemas.openxmlformats.org/officeDocument/2006/relationships/image" Target="../media/image42.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 Id="rId3" Type="http://schemas.openxmlformats.org/officeDocument/2006/relationships/hyperlink" Target="http://www.world.org/weo/environment" TargetMode="External"/><Relationship Id="rId4" Type="http://schemas.openxmlformats.org/officeDocument/2006/relationships/image" Target="../media/image46.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 Id="rId3" Type="http://schemas.openxmlformats.org/officeDocument/2006/relationships/image" Target="../media/image5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 Id="rId3" Type="http://schemas.openxmlformats.org/officeDocument/2006/relationships/hyperlink" Target="http://wedocs.unep.org/handle/20.500.11822/1" TargetMode="External"/><Relationship Id="rId4" Type="http://schemas.openxmlformats.org/officeDocument/2006/relationships/image" Target="../media/image45.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 Id="rId3" Type="http://schemas.openxmlformats.org/officeDocument/2006/relationships/image" Target="../media/image49.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 Id="rId3" Type="http://schemas.openxmlformats.org/officeDocument/2006/relationships/hyperlink" Target="https://environmentlive.unep.org/" TargetMode="External"/><Relationship Id="rId4" Type="http://schemas.openxmlformats.org/officeDocument/2006/relationships/image" Target="../media/image48.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 Id="rId3" Type="http://schemas.openxmlformats.org/officeDocument/2006/relationships/image" Target="../media/image47.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 Id="rId3" Type="http://schemas.openxmlformats.org/officeDocument/2006/relationships/hyperlink" Target="http://www.research4life.org/" TargetMode="External"/><Relationship Id="rId4" Type="http://schemas.openxmlformats.org/officeDocument/2006/relationships/hyperlink" Target="http://www.research4life.org/" TargetMode="External"/><Relationship Id="rId5" Type="http://schemas.openxmlformats.org/officeDocument/2006/relationships/hyperlink" Target="mailto:r4l@research4life.org" TargetMode="External"/><Relationship Id="rId6" Type="http://schemas.openxmlformats.org/officeDocument/2006/relationships/hyperlink" Target="http://www.research4life.org/training" TargetMode="External"/><Relationship Id="rId7" Type="http://schemas.openxmlformats.org/officeDocument/2006/relationships/hyperlink" Target="http://www.research4life.org/newsletter" TargetMode="External"/><Relationship Id="rId8" Type="http://schemas.openxmlformats.org/officeDocument/2006/relationships/hyperlink" Target="https://bit.ly/2w3CU5C" TargetMode="Externa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6.xml"/><Relationship Id="rId3" Type="http://schemas.openxmlformats.org/officeDocument/2006/relationships/image" Target="../media/image2.png"/><Relationship Id="rId4" Type="http://schemas.openxmlformats.org/officeDocument/2006/relationships/image" Target="../media/image11.png"/><Relationship Id="rId9" Type="http://schemas.openxmlformats.org/officeDocument/2006/relationships/hyperlink" Target="mailto:r4l@research4life.org" TargetMode="External"/><Relationship Id="rId5" Type="http://schemas.openxmlformats.org/officeDocument/2006/relationships/image" Target="../media/image4.png"/><Relationship Id="rId6" Type="http://schemas.openxmlformats.org/officeDocument/2006/relationships/image" Target="../media/image3.jpg"/><Relationship Id="rId7" Type="http://schemas.openxmlformats.org/officeDocument/2006/relationships/image" Target="../media/image20.jpg"/><Relationship Id="rId8" Type="http://schemas.openxmlformats.org/officeDocument/2006/relationships/hyperlink" Target="http://www.research4life.org"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8" name="Shape 68"/>
        <p:cNvGrpSpPr/>
        <p:nvPr/>
      </p:nvGrpSpPr>
      <p:grpSpPr>
        <a:xfrm>
          <a:off x="0" y="0"/>
          <a:ext cx="0" cy="0"/>
          <a:chOff x="0" y="0"/>
          <a:chExt cx="0" cy="0"/>
        </a:xfrm>
      </p:grpSpPr>
      <p:sp>
        <p:nvSpPr>
          <p:cNvPr id="69" name="Google Shape;69;p38"/>
          <p:cNvSpPr txBox="1"/>
          <p:nvPr>
            <p:ph idx="1" type="subTitle"/>
          </p:nvPr>
        </p:nvSpPr>
        <p:spPr>
          <a:xfrm>
            <a:off x="0" y="4029770"/>
            <a:ext cx="12192000" cy="722700"/>
          </a:xfrm>
          <a:prstGeom prst="rect">
            <a:avLst/>
          </a:prstGeom>
          <a:solidFill>
            <a:schemeClr val="lt1"/>
          </a:solidFill>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0" lvl="0" marL="0" rtl="0" algn="ctr">
              <a:lnSpc>
                <a:spcPct val="100000"/>
              </a:lnSpc>
              <a:spcBef>
                <a:spcPts val="0"/>
              </a:spcBef>
              <a:spcAft>
                <a:spcPts val="0"/>
              </a:spcAft>
              <a:buClr>
                <a:srgbClr val="FFFFFF"/>
              </a:buClr>
              <a:buSzPts val="3600"/>
              <a:buNone/>
            </a:pPr>
            <a:r>
              <a:rPr lang="en-US" sz="4000">
                <a:solidFill>
                  <a:srgbClr val="004890"/>
                </a:solidFill>
                <a:latin typeface="Open Sans"/>
                <a:ea typeface="Open Sans"/>
                <a:cs typeface="Open Sans"/>
                <a:sym typeface="Open Sans"/>
              </a:rPr>
              <a:t>OARE: Research in the Environment</a:t>
            </a:r>
            <a:endParaRPr sz="4000">
              <a:solidFill>
                <a:srgbClr val="004890"/>
              </a:solidFill>
              <a:latin typeface="Open Sans"/>
              <a:ea typeface="Open Sans"/>
              <a:cs typeface="Open Sans"/>
              <a:sym typeface="Open Sans"/>
            </a:endParaRPr>
          </a:p>
        </p:txBody>
      </p:sp>
      <p:sp>
        <p:nvSpPr>
          <p:cNvPr id="70" name="Google Shape;70;p38"/>
          <p:cNvSpPr txBox="1"/>
          <p:nvPr>
            <p:ph type="ctrTitle"/>
          </p:nvPr>
        </p:nvSpPr>
        <p:spPr>
          <a:xfrm>
            <a:off x="-2" y="2036456"/>
            <a:ext cx="12192000" cy="1596900"/>
          </a:xfrm>
          <a:prstGeom prst="rect">
            <a:avLst/>
          </a:prstGeom>
          <a:noFill/>
          <a:ln>
            <a:noFill/>
          </a:ln>
        </p:spPr>
        <p:txBody>
          <a:bodyPr anchorCtr="0" anchor="b" bIns="0" lIns="91425" spcFirstLastPara="1" rIns="91425" wrap="square" tIns="45700">
            <a:noAutofit/>
          </a:bodyPr>
          <a:lstStyle/>
          <a:p>
            <a:pPr indent="0" lvl="0" marL="0" rtl="0" algn="ctr">
              <a:lnSpc>
                <a:spcPct val="90000"/>
              </a:lnSpc>
              <a:spcBef>
                <a:spcPts val="0"/>
              </a:spcBef>
              <a:spcAft>
                <a:spcPts val="0"/>
              </a:spcAft>
              <a:buSzPts val="4400"/>
              <a:buNone/>
            </a:pPr>
            <a:r>
              <a:rPr b="1" lang="en-US" sz="3563">
                <a:solidFill>
                  <a:srgbClr val="004890"/>
                </a:solidFill>
                <a:latin typeface="Open Sans"/>
                <a:ea typeface="Open Sans"/>
                <a:cs typeface="Open Sans"/>
                <a:sym typeface="Open Sans"/>
              </a:rPr>
              <a:t>ADDITIONAL DISCIPLINE-SPECIFIC RESOURCES</a:t>
            </a:r>
            <a:endParaRPr b="1" sz="3888">
              <a:solidFill>
                <a:srgbClr val="004890"/>
              </a:solidFill>
              <a:latin typeface="Open Sans"/>
              <a:ea typeface="Open Sans"/>
              <a:cs typeface="Open Sans"/>
              <a:sym typeface="Open Sans"/>
            </a:endParaRPr>
          </a:p>
        </p:txBody>
      </p:sp>
      <p:sp>
        <p:nvSpPr>
          <p:cNvPr id="71" name="Google Shape;71;p38"/>
          <p:cNvSpPr txBox="1"/>
          <p:nvPr/>
        </p:nvSpPr>
        <p:spPr>
          <a:xfrm>
            <a:off x="-2" y="5606084"/>
            <a:ext cx="12192000" cy="369300"/>
          </a:xfrm>
          <a:prstGeom prst="rect">
            <a:avLst/>
          </a:prstGeom>
          <a:solidFill>
            <a:srgbClr val="586F7C"/>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1" i="0" lang="en-US" sz="1800" u="none" cap="none" strike="noStrike">
                <a:solidFill>
                  <a:schemeClr val="lt1"/>
                </a:solidFill>
                <a:latin typeface="Open Sans"/>
                <a:ea typeface="Open Sans"/>
                <a:cs typeface="Open Sans"/>
                <a:sym typeface="Open Sans"/>
              </a:rPr>
              <a:t>Research4Life is a public-private partnership of five programmes:</a:t>
            </a:r>
            <a:endParaRPr b="1" i="0" sz="1800" u="none" cap="none" strike="noStrike">
              <a:solidFill>
                <a:schemeClr val="lt1"/>
              </a:solidFill>
              <a:latin typeface="Open Sans"/>
              <a:ea typeface="Open Sans"/>
              <a:cs typeface="Open Sans"/>
              <a:sym typeface="Open Sans"/>
            </a:endParaRPr>
          </a:p>
        </p:txBody>
      </p:sp>
      <p:pic>
        <p:nvPicPr>
          <p:cNvPr id="72" name="Google Shape;72;p38"/>
          <p:cNvPicPr preferRelativeResize="0"/>
          <p:nvPr/>
        </p:nvPicPr>
        <p:blipFill rotWithShape="1">
          <a:blip r:embed="rId3">
            <a:alphaModFix/>
          </a:blip>
          <a:srcRect b="0" l="0" r="0" t="0"/>
          <a:stretch/>
        </p:blipFill>
        <p:spPr>
          <a:xfrm>
            <a:off x="841600" y="6148180"/>
            <a:ext cx="1523874" cy="633932"/>
          </a:xfrm>
          <a:prstGeom prst="rect">
            <a:avLst/>
          </a:prstGeom>
          <a:noFill/>
          <a:ln>
            <a:noFill/>
          </a:ln>
        </p:spPr>
      </p:pic>
      <p:pic>
        <p:nvPicPr>
          <p:cNvPr id="73" name="Google Shape;73;p38"/>
          <p:cNvPicPr preferRelativeResize="0"/>
          <p:nvPr/>
        </p:nvPicPr>
        <p:blipFill rotWithShape="1">
          <a:blip r:embed="rId4">
            <a:alphaModFix/>
          </a:blip>
          <a:srcRect b="0" l="0" r="0" t="0"/>
          <a:stretch/>
        </p:blipFill>
        <p:spPr>
          <a:xfrm>
            <a:off x="3026669" y="6207625"/>
            <a:ext cx="1962613" cy="515078"/>
          </a:xfrm>
          <a:prstGeom prst="rect">
            <a:avLst/>
          </a:prstGeom>
          <a:noFill/>
          <a:ln>
            <a:noFill/>
          </a:ln>
        </p:spPr>
      </p:pic>
      <p:pic>
        <p:nvPicPr>
          <p:cNvPr id="74" name="Google Shape;74;p38"/>
          <p:cNvPicPr preferRelativeResize="0"/>
          <p:nvPr/>
        </p:nvPicPr>
        <p:blipFill rotWithShape="1">
          <a:blip r:embed="rId5">
            <a:alphaModFix/>
          </a:blip>
          <a:srcRect b="0" l="0" r="0" t="0"/>
          <a:stretch/>
        </p:blipFill>
        <p:spPr>
          <a:xfrm>
            <a:off x="5650478" y="6118184"/>
            <a:ext cx="1612438" cy="693960"/>
          </a:xfrm>
          <a:prstGeom prst="rect">
            <a:avLst/>
          </a:prstGeom>
          <a:noFill/>
          <a:ln>
            <a:noFill/>
          </a:ln>
        </p:spPr>
      </p:pic>
      <p:pic>
        <p:nvPicPr>
          <p:cNvPr id="75" name="Google Shape;75;p38"/>
          <p:cNvPicPr preferRelativeResize="0"/>
          <p:nvPr/>
        </p:nvPicPr>
        <p:blipFill rotWithShape="1">
          <a:blip r:embed="rId6">
            <a:alphaModFix/>
          </a:blip>
          <a:srcRect b="0" l="0" r="0" t="0"/>
          <a:stretch/>
        </p:blipFill>
        <p:spPr>
          <a:xfrm>
            <a:off x="7920080" y="6181191"/>
            <a:ext cx="1468376" cy="567894"/>
          </a:xfrm>
          <a:prstGeom prst="rect">
            <a:avLst/>
          </a:prstGeom>
          <a:noFill/>
          <a:ln>
            <a:noFill/>
          </a:ln>
        </p:spPr>
      </p:pic>
      <p:pic>
        <p:nvPicPr>
          <p:cNvPr id="76" name="Google Shape;76;p38"/>
          <p:cNvPicPr preferRelativeResize="0"/>
          <p:nvPr/>
        </p:nvPicPr>
        <p:blipFill rotWithShape="1">
          <a:blip r:embed="rId7">
            <a:alphaModFix/>
          </a:blip>
          <a:srcRect b="0" l="0" r="0" t="0"/>
          <a:stretch/>
        </p:blipFill>
        <p:spPr>
          <a:xfrm>
            <a:off x="9938199" y="6141339"/>
            <a:ext cx="1523874" cy="64764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144" name="Shape 144"/>
        <p:cNvGrpSpPr/>
        <p:nvPr/>
      </p:nvGrpSpPr>
      <p:grpSpPr>
        <a:xfrm>
          <a:off x="0" y="0"/>
          <a:ext cx="0" cy="0"/>
          <a:chOff x="0" y="0"/>
          <a:chExt cx="0" cy="0"/>
        </a:xfrm>
      </p:grpSpPr>
      <p:sp>
        <p:nvSpPr>
          <p:cNvPr id="145" name="Google Shape;145;p7"/>
          <p:cNvSpPr txBox="1"/>
          <p:nvPr>
            <p:ph type="title"/>
          </p:nvPr>
        </p:nvSpPr>
        <p:spPr>
          <a:xfrm>
            <a:off x="0" y="378812"/>
            <a:ext cx="7837714" cy="10809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586F7C"/>
              </a:buClr>
              <a:buSzPts val="3700"/>
              <a:buNone/>
            </a:pPr>
            <a:r>
              <a:rPr lang="en-US">
                <a:solidFill>
                  <a:srgbClr val="586F7C"/>
                </a:solidFill>
                <a:latin typeface="Open Sans"/>
                <a:ea typeface="Open Sans"/>
                <a:cs typeface="Open Sans"/>
                <a:sym typeface="Open Sans"/>
              </a:rPr>
              <a:t>Folder view on Environment Index</a:t>
            </a:r>
            <a:endParaRPr>
              <a:solidFill>
                <a:srgbClr val="586F7C"/>
              </a:solidFill>
              <a:latin typeface="Open Sans"/>
              <a:ea typeface="Open Sans"/>
              <a:cs typeface="Open Sans"/>
              <a:sym typeface="Open Sans"/>
            </a:endParaRPr>
          </a:p>
        </p:txBody>
      </p:sp>
      <p:sp>
        <p:nvSpPr>
          <p:cNvPr id="146" name="Google Shape;146;p7"/>
          <p:cNvSpPr txBox="1"/>
          <p:nvPr>
            <p:ph idx="1" type="body"/>
          </p:nvPr>
        </p:nvSpPr>
        <p:spPr>
          <a:xfrm>
            <a:off x="0" y="1810196"/>
            <a:ext cx="11887199" cy="4655918"/>
          </a:xfrm>
          <a:prstGeom prst="rect">
            <a:avLst/>
          </a:prstGeom>
          <a:noFill/>
          <a:ln>
            <a:noFill/>
          </a:ln>
        </p:spPr>
        <p:txBody>
          <a:bodyPr anchorCtr="0" anchor="t" bIns="45700" lIns="91425" spcFirstLastPara="1" rIns="91425" wrap="square" tIns="45700">
            <a:noAutofit/>
          </a:bodyPr>
          <a:lstStyle/>
          <a:p>
            <a:pPr indent="-381000" lvl="0" marL="457200" rtl="0" algn="l">
              <a:lnSpc>
                <a:spcPct val="100000"/>
              </a:lnSpc>
              <a:spcBef>
                <a:spcPts val="1000"/>
              </a:spcBef>
              <a:spcAft>
                <a:spcPts val="0"/>
              </a:spcAft>
              <a:buClr>
                <a:schemeClr val="dk1"/>
              </a:buClr>
              <a:buSzPts val="2400"/>
              <a:buChar char="●"/>
            </a:pPr>
            <a:r>
              <a:rPr lang="en-US" sz="2000">
                <a:solidFill>
                  <a:schemeClr val="dk1"/>
                </a:solidFill>
                <a:latin typeface="Open Sans"/>
                <a:ea typeface="Open Sans"/>
                <a:cs typeface="Open Sans"/>
                <a:sym typeface="Open Sans"/>
              </a:rPr>
              <a:t>The                icon next to the title of each search result also  enables the user to </a:t>
            </a:r>
            <a:r>
              <a:rPr b="1" lang="en-US" sz="2000">
                <a:solidFill>
                  <a:schemeClr val="dk1"/>
                </a:solidFill>
                <a:latin typeface="Open Sans"/>
                <a:ea typeface="Open Sans"/>
                <a:cs typeface="Open Sans"/>
                <a:sym typeface="Open Sans"/>
              </a:rPr>
              <a:t>save</a:t>
            </a:r>
            <a:r>
              <a:rPr lang="en-US" sz="2000">
                <a:solidFill>
                  <a:schemeClr val="dk1"/>
                </a:solidFill>
                <a:latin typeface="Open Sans"/>
                <a:ea typeface="Open Sans"/>
                <a:cs typeface="Open Sans"/>
                <a:sym typeface="Open Sans"/>
              </a:rPr>
              <a:t>, </a:t>
            </a:r>
            <a:r>
              <a:rPr b="1" lang="en-US" sz="2000">
                <a:solidFill>
                  <a:schemeClr val="dk1"/>
                </a:solidFill>
                <a:latin typeface="Open Sans"/>
                <a:ea typeface="Open Sans"/>
                <a:cs typeface="Open Sans"/>
                <a:sym typeface="Open Sans"/>
              </a:rPr>
              <a:t>email </a:t>
            </a:r>
            <a:r>
              <a:rPr lang="en-US" sz="2000">
                <a:solidFill>
                  <a:schemeClr val="dk1"/>
                </a:solidFill>
                <a:latin typeface="Open Sans"/>
                <a:ea typeface="Open Sans"/>
                <a:cs typeface="Open Sans"/>
                <a:sym typeface="Open Sans"/>
              </a:rPr>
              <a:t>and </a:t>
            </a:r>
            <a:r>
              <a:rPr b="1" lang="en-US" sz="2000">
                <a:solidFill>
                  <a:schemeClr val="dk1"/>
                </a:solidFill>
                <a:latin typeface="Open Sans"/>
                <a:ea typeface="Open Sans"/>
                <a:cs typeface="Open Sans"/>
                <a:sym typeface="Open Sans"/>
              </a:rPr>
              <a:t>print</a:t>
            </a:r>
            <a:r>
              <a:rPr lang="en-US" sz="2000">
                <a:solidFill>
                  <a:schemeClr val="dk1"/>
                </a:solidFill>
                <a:latin typeface="Open Sans"/>
                <a:ea typeface="Open Sans"/>
                <a:cs typeface="Open Sans"/>
                <a:sym typeface="Open Sans"/>
              </a:rPr>
              <a:t> the citation of an article</a:t>
            </a:r>
            <a:endParaRPr sz="2000">
              <a:solidFill>
                <a:schemeClr val="dk1"/>
              </a:solidFill>
              <a:latin typeface="Open Sans"/>
              <a:ea typeface="Open Sans"/>
              <a:cs typeface="Open Sans"/>
              <a:sym typeface="Open Sans"/>
            </a:endParaRPr>
          </a:p>
          <a:p>
            <a:pPr indent="-381000" lvl="0" marL="457200" rtl="0" algn="l">
              <a:lnSpc>
                <a:spcPct val="100000"/>
              </a:lnSpc>
              <a:spcBef>
                <a:spcPts val="1000"/>
              </a:spcBef>
              <a:spcAft>
                <a:spcPts val="0"/>
              </a:spcAft>
              <a:buClr>
                <a:schemeClr val="dk1"/>
              </a:buClr>
              <a:buSzPts val="2400"/>
              <a:buChar char="●"/>
            </a:pPr>
            <a:r>
              <a:rPr lang="en-US" sz="2000">
                <a:solidFill>
                  <a:schemeClr val="dk1"/>
                </a:solidFill>
                <a:latin typeface="Open Sans"/>
                <a:ea typeface="Open Sans"/>
                <a:cs typeface="Open Sans"/>
                <a:sym typeface="Open Sans"/>
              </a:rPr>
              <a:t>Note that, once a file has been added to a folder, it changes its color to yellow                             as shown below.</a:t>
            </a:r>
            <a:endParaRPr/>
          </a:p>
          <a:p>
            <a:pPr indent="-228600" lvl="0" marL="457200" rtl="0" algn="l">
              <a:lnSpc>
                <a:spcPct val="100000"/>
              </a:lnSpc>
              <a:spcBef>
                <a:spcPts val="1000"/>
              </a:spcBef>
              <a:spcAft>
                <a:spcPts val="0"/>
              </a:spcAft>
              <a:buClr>
                <a:schemeClr val="dk1"/>
              </a:buClr>
              <a:buSzPts val="2400"/>
              <a:buNone/>
            </a:pPr>
            <a:r>
              <a:t/>
            </a:r>
            <a:endParaRPr sz="2000">
              <a:solidFill>
                <a:schemeClr val="dk1"/>
              </a:solidFill>
              <a:latin typeface="Open Sans"/>
              <a:ea typeface="Open Sans"/>
              <a:cs typeface="Open Sans"/>
              <a:sym typeface="Open Sans"/>
            </a:endParaRPr>
          </a:p>
          <a:p>
            <a:pPr indent="0" lvl="0" marL="76200" rtl="0" algn="l">
              <a:lnSpc>
                <a:spcPct val="100000"/>
              </a:lnSpc>
              <a:spcBef>
                <a:spcPts val="1000"/>
              </a:spcBef>
              <a:spcAft>
                <a:spcPts val="0"/>
              </a:spcAft>
              <a:buClr>
                <a:schemeClr val="dk1"/>
              </a:buClr>
              <a:buSzPts val="2400"/>
              <a:buNone/>
            </a:pPr>
            <a:r>
              <a:rPr lang="en-US" sz="2000">
                <a:solidFill>
                  <a:schemeClr val="dk1"/>
                </a:solidFill>
                <a:latin typeface="Open Sans"/>
                <a:ea typeface="Open Sans"/>
                <a:cs typeface="Open Sans"/>
                <a:sym typeface="Open Sans"/>
              </a:rPr>
              <a:t>  </a:t>
            </a:r>
            <a:endParaRPr sz="2000">
              <a:solidFill>
                <a:schemeClr val="dk1"/>
              </a:solidFill>
              <a:latin typeface="Open Sans"/>
              <a:ea typeface="Open Sans"/>
              <a:cs typeface="Open Sans"/>
              <a:sym typeface="Open Sans"/>
            </a:endParaRPr>
          </a:p>
        </p:txBody>
      </p:sp>
      <p:pic>
        <p:nvPicPr>
          <p:cNvPr descr="https://lh4.googleusercontent.com/QsETFdD5wTHVlMUtAY210f3Tj0eBX8qNUv01dxsJFqOzOxFvUN2eF6bohY4xT8mjFSwQdY3qsrGui1HP6dfpKn7SMXhmdb8i1q62uDrDIRWwAFAsCV14ahPZSECx91bnYbc9XSs" id="147" name="Google Shape;147;p7"/>
          <p:cNvPicPr preferRelativeResize="0"/>
          <p:nvPr/>
        </p:nvPicPr>
        <p:blipFill rotWithShape="1">
          <a:blip r:embed="rId3">
            <a:alphaModFix/>
          </a:blip>
          <a:srcRect b="0" l="0" r="0" t="0"/>
          <a:stretch/>
        </p:blipFill>
        <p:spPr>
          <a:xfrm>
            <a:off x="2201445" y="3494315"/>
            <a:ext cx="7484308" cy="3202304"/>
          </a:xfrm>
          <a:prstGeom prst="rect">
            <a:avLst/>
          </a:prstGeom>
          <a:noFill/>
          <a:ln>
            <a:noFill/>
          </a:ln>
        </p:spPr>
      </p:pic>
      <p:pic>
        <p:nvPicPr>
          <p:cNvPr descr="https://lh3.googleusercontent.com/Hg7kPrwIPAdJrjWddt0aGDMRQMBemwo3EUPE6HgeGB6z8clMEWVZYs6FNjK-aQnhIUmPPTWv4wxTL5Njr8ziKAWEwglgufh1R16R3JuYi_GAVIkGZJn2B9xORm1edfXPsCqCD7I" id="148" name="Google Shape;148;p7"/>
          <p:cNvPicPr preferRelativeResize="0"/>
          <p:nvPr/>
        </p:nvPicPr>
        <p:blipFill rotWithShape="1">
          <a:blip r:embed="rId4">
            <a:alphaModFix/>
          </a:blip>
          <a:srcRect b="0" l="0" r="0" t="0"/>
          <a:stretch/>
        </p:blipFill>
        <p:spPr>
          <a:xfrm>
            <a:off x="1126845" y="1886106"/>
            <a:ext cx="764096" cy="337101"/>
          </a:xfrm>
          <a:prstGeom prst="rect">
            <a:avLst/>
          </a:prstGeom>
          <a:noFill/>
          <a:ln>
            <a:noFill/>
          </a:ln>
        </p:spPr>
      </p:pic>
      <p:pic>
        <p:nvPicPr>
          <p:cNvPr descr="https://lh4.googleusercontent.com/ChnGh5uGvjyWZbzJcot8z3FXzi29kuMzKXdPlx_GhHzAZuOzIfv4pupVNoSJpQaDint_hemh6PG_8Gh_wpWdUdMc_l0gHEjfV6J7yInL8CO7kaUMhaXf8eNrD3QXFCCgBMclMz0" id="149" name="Google Shape;149;p7"/>
          <p:cNvPicPr preferRelativeResize="0"/>
          <p:nvPr/>
        </p:nvPicPr>
        <p:blipFill rotWithShape="1">
          <a:blip r:embed="rId5">
            <a:alphaModFix/>
          </a:blip>
          <a:srcRect b="0" l="0" r="0" t="0"/>
          <a:stretch/>
        </p:blipFill>
        <p:spPr>
          <a:xfrm>
            <a:off x="9886946" y="2684912"/>
            <a:ext cx="604157" cy="411110"/>
          </a:xfrm>
          <a:prstGeom prst="rect">
            <a:avLst/>
          </a:prstGeom>
          <a:noFill/>
          <a:ln>
            <a:noFill/>
          </a:ln>
        </p:spPr>
      </p:pic>
      <p:cxnSp>
        <p:nvCxnSpPr>
          <p:cNvPr id="150" name="Google Shape;150;p7"/>
          <p:cNvCxnSpPr/>
          <p:nvPr/>
        </p:nvCxnSpPr>
        <p:spPr>
          <a:xfrm flipH="1">
            <a:off x="8015350" y="3109300"/>
            <a:ext cx="1240500" cy="933900"/>
          </a:xfrm>
          <a:prstGeom prst="straightConnector1">
            <a:avLst/>
          </a:prstGeom>
          <a:noFill/>
          <a:ln cap="flat" cmpd="sng" w="28575">
            <a:solidFill>
              <a:srgbClr val="93C47D"/>
            </a:solidFill>
            <a:prstDash val="solid"/>
            <a:round/>
            <a:headEnd len="med" w="med" type="none"/>
            <a:tailEnd len="med" w="med" type="triangle"/>
          </a:ln>
        </p:spPr>
      </p:cxn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154" name="Shape 154"/>
        <p:cNvGrpSpPr/>
        <p:nvPr/>
      </p:nvGrpSpPr>
      <p:grpSpPr>
        <a:xfrm>
          <a:off x="0" y="0"/>
          <a:ext cx="0" cy="0"/>
          <a:chOff x="0" y="0"/>
          <a:chExt cx="0" cy="0"/>
        </a:xfrm>
      </p:grpSpPr>
      <p:sp>
        <p:nvSpPr>
          <p:cNvPr id="155" name="Google Shape;155;p11"/>
          <p:cNvSpPr txBox="1"/>
          <p:nvPr>
            <p:ph type="title"/>
          </p:nvPr>
        </p:nvSpPr>
        <p:spPr>
          <a:xfrm>
            <a:off x="0" y="378812"/>
            <a:ext cx="7837714" cy="10809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586F7C"/>
              </a:buClr>
              <a:buSzPts val="3700"/>
              <a:buNone/>
            </a:pPr>
            <a:r>
              <a:rPr lang="en-US">
                <a:solidFill>
                  <a:srgbClr val="586F7C"/>
                </a:solidFill>
                <a:latin typeface="Open Sans"/>
                <a:ea typeface="Open Sans"/>
                <a:cs typeface="Open Sans"/>
                <a:sym typeface="Open Sans"/>
              </a:rPr>
              <a:t>Folder contents view</a:t>
            </a:r>
            <a:endParaRPr/>
          </a:p>
        </p:txBody>
      </p:sp>
      <p:sp>
        <p:nvSpPr>
          <p:cNvPr id="156" name="Google Shape;156;p11"/>
          <p:cNvSpPr txBox="1"/>
          <p:nvPr>
            <p:ph idx="1" type="body"/>
          </p:nvPr>
        </p:nvSpPr>
        <p:spPr>
          <a:xfrm>
            <a:off x="179615" y="1730829"/>
            <a:ext cx="12012385" cy="4327071"/>
          </a:xfrm>
          <a:prstGeom prst="rect">
            <a:avLst/>
          </a:prstGeom>
          <a:noFill/>
          <a:ln>
            <a:noFill/>
          </a:ln>
        </p:spPr>
        <p:txBody>
          <a:bodyPr anchorCtr="0" anchor="t" bIns="45700" lIns="91425" spcFirstLastPara="1" rIns="91425" wrap="square" tIns="45700">
            <a:noAutofit/>
          </a:bodyPr>
          <a:lstStyle/>
          <a:p>
            <a:pPr indent="-381000" lvl="0" marL="457200" rtl="0" algn="l">
              <a:lnSpc>
                <a:spcPct val="100000"/>
              </a:lnSpc>
              <a:spcBef>
                <a:spcPts val="1000"/>
              </a:spcBef>
              <a:spcAft>
                <a:spcPts val="0"/>
              </a:spcAft>
              <a:buClr>
                <a:schemeClr val="dk1"/>
              </a:buClr>
              <a:buSzPts val="2400"/>
              <a:buChar char="●"/>
            </a:pPr>
            <a:r>
              <a:rPr lang="en-US" sz="2000">
                <a:solidFill>
                  <a:schemeClr val="dk1"/>
                </a:solidFill>
                <a:latin typeface="Open Sans"/>
                <a:ea typeface="Open Sans"/>
                <a:cs typeface="Open Sans"/>
                <a:sym typeface="Open Sans"/>
              </a:rPr>
              <a:t>To view the contents of a saved folder, click on  </a:t>
            </a:r>
            <a:r>
              <a:rPr b="1" lang="en-US" sz="2000">
                <a:solidFill>
                  <a:schemeClr val="dk1"/>
                </a:solidFill>
                <a:latin typeface="Open Sans"/>
                <a:ea typeface="Open Sans"/>
                <a:cs typeface="Open Sans"/>
                <a:sym typeface="Open Sans"/>
              </a:rPr>
              <a:t>Folder View.</a:t>
            </a:r>
            <a:endParaRPr/>
          </a:p>
          <a:p>
            <a:pPr indent="-381000" lvl="0" marL="457200" rtl="0" algn="l">
              <a:lnSpc>
                <a:spcPct val="100000"/>
              </a:lnSpc>
              <a:spcBef>
                <a:spcPts val="1000"/>
              </a:spcBef>
              <a:spcAft>
                <a:spcPts val="0"/>
              </a:spcAft>
              <a:buClr>
                <a:schemeClr val="dk1"/>
              </a:buClr>
              <a:buSzPts val="2400"/>
              <a:buChar char="●"/>
            </a:pPr>
            <a:r>
              <a:rPr b="1" lang="en-US" sz="2000">
                <a:solidFill>
                  <a:schemeClr val="dk1"/>
                </a:solidFill>
                <a:latin typeface="Open Sans"/>
                <a:ea typeface="Open Sans"/>
                <a:cs typeface="Open Sans"/>
                <a:sym typeface="Open Sans"/>
              </a:rPr>
              <a:t>Folder view </a:t>
            </a:r>
            <a:r>
              <a:rPr lang="en-US" sz="2000">
                <a:solidFill>
                  <a:schemeClr val="dk1"/>
                </a:solidFill>
                <a:latin typeface="Open Sans"/>
                <a:ea typeface="Open Sans"/>
                <a:cs typeface="Open Sans"/>
                <a:sym typeface="Open Sans"/>
              </a:rPr>
              <a:t>also shows a breakdown of  content type available in the folder.</a:t>
            </a:r>
            <a:endParaRPr/>
          </a:p>
          <a:p>
            <a:pPr indent="-381000" lvl="0" marL="457200" rtl="0" algn="l">
              <a:lnSpc>
                <a:spcPct val="100000"/>
              </a:lnSpc>
              <a:spcBef>
                <a:spcPts val="1000"/>
              </a:spcBef>
              <a:spcAft>
                <a:spcPts val="0"/>
              </a:spcAft>
              <a:buClr>
                <a:schemeClr val="dk1"/>
              </a:buClr>
              <a:buSzPts val="2400"/>
              <a:buChar char="●"/>
            </a:pPr>
            <a:r>
              <a:rPr lang="en-US" sz="2000">
                <a:solidFill>
                  <a:schemeClr val="dk1"/>
                </a:solidFill>
                <a:latin typeface="Open Sans"/>
                <a:ea typeface="Open Sans"/>
                <a:cs typeface="Open Sans"/>
                <a:sym typeface="Open Sans"/>
              </a:rPr>
              <a:t>The user can also </a:t>
            </a:r>
            <a:r>
              <a:rPr b="1" lang="en-US" sz="2000">
                <a:solidFill>
                  <a:schemeClr val="dk1"/>
                </a:solidFill>
                <a:latin typeface="Open Sans"/>
                <a:ea typeface="Open Sans"/>
                <a:cs typeface="Open Sans"/>
                <a:sym typeface="Open Sans"/>
              </a:rPr>
              <a:t>print</a:t>
            </a:r>
            <a:r>
              <a:rPr lang="en-US" sz="2000">
                <a:solidFill>
                  <a:schemeClr val="dk1"/>
                </a:solidFill>
                <a:latin typeface="Open Sans"/>
                <a:ea typeface="Open Sans"/>
                <a:cs typeface="Open Sans"/>
                <a:sym typeface="Open Sans"/>
              </a:rPr>
              <a:t>, </a:t>
            </a:r>
            <a:r>
              <a:rPr b="1" lang="en-US" sz="2000">
                <a:solidFill>
                  <a:schemeClr val="dk1"/>
                </a:solidFill>
                <a:latin typeface="Open Sans"/>
                <a:ea typeface="Open Sans"/>
                <a:cs typeface="Open Sans"/>
                <a:sym typeface="Open Sans"/>
              </a:rPr>
              <a:t>email</a:t>
            </a:r>
            <a:r>
              <a:rPr lang="en-US" sz="2000">
                <a:solidFill>
                  <a:schemeClr val="dk1"/>
                </a:solidFill>
                <a:latin typeface="Open Sans"/>
                <a:ea typeface="Open Sans"/>
                <a:cs typeface="Open Sans"/>
                <a:sym typeface="Open Sans"/>
              </a:rPr>
              <a:t>, </a:t>
            </a:r>
            <a:r>
              <a:rPr b="1" lang="en-US" sz="2000">
                <a:solidFill>
                  <a:schemeClr val="dk1"/>
                </a:solidFill>
                <a:latin typeface="Open Sans"/>
                <a:ea typeface="Open Sans"/>
                <a:cs typeface="Open Sans"/>
                <a:sym typeface="Open Sans"/>
              </a:rPr>
              <a:t>save</a:t>
            </a:r>
            <a:r>
              <a:rPr lang="en-US" sz="2000">
                <a:solidFill>
                  <a:schemeClr val="dk1"/>
                </a:solidFill>
                <a:latin typeface="Open Sans"/>
                <a:ea typeface="Open Sans"/>
                <a:cs typeface="Open Sans"/>
                <a:sym typeface="Open Sans"/>
              </a:rPr>
              <a:t> and </a:t>
            </a:r>
            <a:r>
              <a:rPr b="1" lang="en-US" sz="2000">
                <a:solidFill>
                  <a:schemeClr val="dk1"/>
                </a:solidFill>
                <a:latin typeface="Open Sans"/>
                <a:ea typeface="Open Sans"/>
                <a:cs typeface="Open Sans"/>
                <a:sym typeface="Open Sans"/>
              </a:rPr>
              <a:t>export</a:t>
            </a:r>
            <a:r>
              <a:rPr lang="en-US" sz="2000">
                <a:solidFill>
                  <a:schemeClr val="dk1"/>
                </a:solidFill>
                <a:latin typeface="Open Sans"/>
                <a:ea typeface="Open Sans"/>
                <a:cs typeface="Open Sans"/>
                <a:sym typeface="Open Sans"/>
              </a:rPr>
              <a:t> the folder contents.</a:t>
            </a:r>
            <a:endParaRPr sz="2000">
              <a:solidFill>
                <a:schemeClr val="dk1"/>
              </a:solidFill>
              <a:latin typeface="Open Sans"/>
              <a:ea typeface="Open Sans"/>
              <a:cs typeface="Open Sans"/>
              <a:sym typeface="Open Sans"/>
            </a:endParaRPr>
          </a:p>
        </p:txBody>
      </p:sp>
      <p:pic>
        <p:nvPicPr>
          <p:cNvPr descr="https://lh4.googleusercontent.com/jKlxSYbcZwnMYTkyfqSqkY4S4ZuXBxuQInFCmBeQhIhTurEACNJP-Kxes_tTd92Q9xOBxRZVdbqcAkEJeK1nsEZ5-P_jb5rx2XqAqa7rwfbnEx_LOU0guEiZ-J2jX8HyYwKKgTE" id="157" name="Google Shape;157;p11"/>
          <p:cNvPicPr preferRelativeResize="0"/>
          <p:nvPr/>
        </p:nvPicPr>
        <p:blipFill rotWithShape="1">
          <a:blip r:embed="rId3">
            <a:alphaModFix/>
          </a:blip>
          <a:srcRect b="0" l="0" r="0" t="0"/>
          <a:stretch/>
        </p:blipFill>
        <p:spPr>
          <a:xfrm>
            <a:off x="2204350" y="3304450"/>
            <a:ext cx="7929251" cy="3421625"/>
          </a:xfrm>
          <a:prstGeom prst="rect">
            <a:avLst/>
          </a:prstGeom>
          <a:noFill/>
          <a:ln>
            <a:noFill/>
          </a:ln>
        </p:spPr>
      </p:pic>
      <p:cxnSp>
        <p:nvCxnSpPr>
          <p:cNvPr id="158" name="Google Shape;158;p11"/>
          <p:cNvCxnSpPr/>
          <p:nvPr/>
        </p:nvCxnSpPr>
        <p:spPr>
          <a:xfrm>
            <a:off x="8712225" y="3123250"/>
            <a:ext cx="850200" cy="571500"/>
          </a:xfrm>
          <a:prstGeom prst="straightConnector1">
            <a:avLst/>
          </a:prstGeom>
          <a:noFill/>
          <a:ln cap="flat" cmpd="sng" w="28575">
            <a:solidFill>
              <a:srgbClr val="93C47D"/>
            </a:solidFill>
            <a:prstDash val="solid"/>
            <a:round/>
            <a:headEnd len="med" w="med" type="none"/>
            <a:tailEnd len="med" w="med" type="triangle"/>
          </a:ln>
        </p:spPr>
      </p:cxn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162" name="Shape 162"/>
        <p:cNvGrpSpPr/>
        <p:nvPr/>
      </p:nvGrpSpPr>
      <p:grpSpPr>
        <a:xfrm>
          <a:off x="0" y="0"/>
          <a:ext cx="0" cy="0"/>
          <a:chOff x="0" y="0"/>
          <a:chExt cx="0" cy="0"/>
        </a:xfrm>
      </p:grpSpPr>
      <p:sp>
        <p:nvSpPr>
          <p:cNvPr id="163" name="Google Shape;163;p12"/>
          <p:cNvSpPr txBox="1"/>
          <p:nvPr>
            <p:ph type="title"/>
          </p:nvPr>
        </p:nvSpPr>
        <p:spPr>
          <a:xfrm>
            <a:off x="0" y="378812"/>
            <a:ext cx="7968343" cy="10809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586F7C"/>
              </a:buClr>
              <a:buSzPts val="3700"/>
              <a:buNone/>
            </a:pPr>
            <a:r>
              <a:rPr lang="en-US">
                <a:solidFill>
                  <a:srgbClr val="586F7C"/>
                </a:solidFill>
                <a:latin typeface="Open Sans"/>
                <a:ea typeface="Open Sans"/>
                <a:cs typeface="Open Sans"/>
                <a:sym typeface="Open Sans"/>
              </a:rPr>
              <a:t>Creating an account on EBSCOhost</a:t>
            </a:r>
            <a:endParaRPr>
              <a:solidFill>
                <a:srgbClr val="586F7C"/>
              </a:solidFill>
              <a:latin typeface="Open Sans"/>
              <a:ea typeface="Open Sans"/>
              <a:cs typeface="Open Sans"/>
              <a:sym typeface="Open Sans"/>
            </a:endParaRPr>
          </a:p>
        </p:txBody>
      </p:sp>
      <p:sp>
        <p:nvSpPr>
          <p:cNvPr id="164" name="Google Shape;164;p12"/>
          <p:cNvSpPr txBox="1"/>
          <p:nvPr>
            <p:ph idx="1" type="body"/>
          </p:nvPr>
        </p:nvSpPr>
        <p:spPr>
          <a:xfrm>
            <a:off x="0" y="1816275"/>
            <a:ext cx="5078185" cy="4715154"/>
          </a:xfrm>
          <a:prstGeom prst="rect">
            <a:avLst/>
          </a:prstGeom>
          <a:noFill/>
          <a:ln>
            <a:noFill/>
          </a:ln>
        </p:spPr>
        <p:txBody>
          <a:bodyPr anchorCtr="0" anchor="t" bIns="45700" lIns="91425" spcFirstLastPara="1" rIns="91425" wrap="square" tIns="45700">
            <a:noAutofit/>
          </a:bodyPr>
          <a:lstStyle/>
          <a:p>
            <a:pPr indent="-381000" lvl="0" marL="457200" rtl="0" algn="l">
              <a:lnSpc>
                <a:spcPct val="100000"/>
              </a:lnSpc>
              <a:spcBef>
                <a:spcPts val="1000"/>
              </a:spcBef>
              <a:spcAft>
                <a:spcPts val="0"/>
              </a:spcAft>
              <a:buClr>
                <a:schemeClr val="dk1"/>
              </a:buClr>
              <a:buSzPts val="2400"/>
              <a:buChar char="●"/>
            </a:pPr>
            <a:r>
              <a:rPr lang="en-US" sz="2000">
                <a:solidFill>
                  <a:schemeClr val="dk1"/>
                </a:solidFill>
                <a:latin typeface="Open Sans"/>
                <a:ea typeface="Open Sans"/>
                <a:cs typeface="Open Sans"/>
                <a:sym typeface="Open Sans"/>
              </a:rPr>
              <a:t>Click the </a:t>
            </a:r>
            <a:r>
              <a:rPr b="1" lang="en-US" sz="2000">
                <a:solidFill>
                  <a:schemeClr val="dk1"/>
                </a:solidFill>
                <a:latin typeface="Open Sans"/>
                <a:ea typeface="Open Sans"/>
                <a:cs typeface="Open Sans"/>
                <a:sym typeface="Open Sans"/>
              </a:rPr>
              <a:t>Sign in </a:t>
            </a:r>
            <a:r>
              <a:rPr lang="en-US" sz="2000">
                <a:solidFill>
                  <a:schemeClr val="dk1"/>
                </a:solidFill>
                <a:latin typeface="Open Sans"/>
                <a:ea typeface="Open Sans"/>
                <a:cs typeface="Open Sans"/>
                <a:sym typeface="Open Sans"/>
              </a:rPr>
              <a:t>button at the top bar of the Environmental Index search page and choose </a:t>
            </a:r>
            <a:r>
              <a:rPr b="1" lang="en-US" sz="2000">
                <a:solidFill>
                  <a:schemeClr val="dk1"/>
                </a:solidFill>
                <a:latin typeface="Open Sans"/>
                <a:ea typeface="Open Sans"/>
                <a:cs typeface="Open Sans"/>
                <a:sym typeface="Open Sans"/>
              </a:rPr>
              <a:t>Create a new account.</a:t>
            </a:r>
            <a:endParaRPr/>
          </a:p>
          <a:p>
            <a:pPr indent="-381000" lvl="0" marL="457200" rtl="0" algn="l">
              <a:lnSpc>
                <a:spcPct val="100000"/>
              </a:lnSpc>
              <a:spcBef>
                <a:spcPts val="1000"/>
              </a:spcBef>
              <a:spcAft>
                <a:spcPts val="0"/>
              </a:spcAft>
              <a:buClr>
                <a:schemeClr val="dk1"/>
              </a:buClr>
              <a:buSzPts val="2400"/>
              <a:buChar char="●"/>
            </a:pPr>
            <a:r>
              <a:rPr lang="en-US" sz="2000">
                <a:solidFill>
                  <a:schemeClr val="dk1"/>
                </a:solidFill>
                <a:latin typeface="Open Sans"/>
                <a:ea typeface="Open Sans"/>
                <a:cs typeface="Open Sans"/>
                <a:sym typeface="Open Sans"/>
              </a:rPr>
              <a:t>Note that this is the user’s personal account on EBSCO host and is separate for the OARE username and password</a:t>
            </a:r>
            <a:r>
              <a:rPr b="1" lang="en-US" sz="2000">
                <a:solidFill>
                  <a:schemeClr val="dk1"/>
                </a:solidFill>
                <a:latin typeface="Open Sans"/>
                <a:ea typeface="Open Sans"/>
                <a:cs typeface="Open Sans"/>
                <a:sym typeface="Open Sans"/>
              </a:rPr>
              <a:t>.</a:t>
            </a:r>
            <a:endParaRPr b="1">
              <a:solidFill>
                <a:schemeClr val="dk1"/>
              </a:solidFill>
              <a:latin typeface="Open Sans"/>
              <a:ea typeface="Open Sans"/>
              <a:cs typeface="Open Sans"/>
              <a:sym typeface="Open Sans"/>
            </a:endParaRPr>
          </a:p>
          <a:p>
            <a:pPr indent="0" lvl="0" marL="76200" rtl="0" algn="l">
              <a:lnSpc>
                <a:spcPct val="100000"/>
              </a:lnSpc>
              <a:spcBef>
                <a:spcPts val="1000"/>
              </a:spcBef>
              <a:spcAft>
                <a:spcPts val="0"/>
              </a:spcAft>
              <a:buClr>
                <a:schemeClr val="dk1"/>
              </a:buClr>
              <a:buSzPts val="2400"/>
              <a:buNone/>
            </a:pPr>
            <a:r>
              <a:rPr b="1" lang="en-US">
                <a:solidFill>
                  <a:schemeClr val="dk1"/>
                </a:solidFill>
                <a:latin typeface="Open Sans"/>
                <a:ea typeface="Open Sans"/>
                <a:cs typeface="Open Sans"/>
                <a:sym typeface="Open Sans"/>
              </a:rPr>
              <a:t>*</a:t>
            </a:r>
            <a:r>
              <a:rPr lang="en-US" sz="2000">
                <a:solidFill>
                  <a:schemeClr val="dk1"/>
                </a:solidFill>
                <a:latin typeface="Open Sans"/>
                <a:ea typeface="Open Sans"/>
                <a:cs typeface="Open Sans"/>
                <a:sym typeface="Open Sans"/>
              </a:rPr>
              <a:t>Once a user has logged into OARE and opened Environment Index, they must use their own username and password - to open the EBSCO host account</a:t>
            </a:r>
            <a:endParaRPr sz="2000">
              <a:solidFill>
                <a:schemeClr val="dk1"/>
              </a:solidFill>
              <a:latin typeface="Open Sans"/>
              <a:ea typeface="Open Sans"/>
              <a:cs typeface="Open Sans"/>
              <a:sym typeface="Open Sans"/>
            </a:endParaRPr>
          </a:p>
        </p:txBody>
      </p:sp>
      <p:pic>
        <p:nvPicPr>
          <p:cNvPr descr="https://lh5.googleusercontent.com/Gqv1xhdrUzc4ke0h2BlVfix6HgOxESNZ9YRHRZ61W99Rjfuiid2xkKTsrUBRWF-1dnq0BjASZgA8H0Am2Tdmx_0dZktrHUjWrhSiPfiSOgAhzm2iwO5jb-GgATOnkAUwM5zihHY" id="165" name="Google Shape;165;p12"/>
          <p:cNvPicPr preferRelativeResize="0"/>
          <p:nvPr/>
        </p:nvPicPr>
        <p:blipFill rotWithShape="1">
          <a:blip r:embed="rId3">
            <a:alphaModFix/>
          </a:blip>
          <a:srcRect b="0" l="0" r="0" t="0"/>
          <a:stretch/>
        </p:blipFill>
        <p:spPr>
          <a:xfrm>
            <a:off x="4994127" y="2142846"/>
            <a:ext cx="7069512" cy="3523168"/>
          </a:xfrm>
          <a:prstGeom prst="rect">
            <a:avLst/>
          </a:prstGeom>
          <a:noFill/>
          <a:ln>
            <a:noFill/>
          </a:ln>
        </p:spPr>
      </p:pic>
      <p:cxnSp>
        <p:nvCxnSpPr>
          <p:cNvPr id="166" name="Google Shape;166;p12"/>
          <p:cNvCxnSpPr/>
          <p:nvPr/>
        </p:nvCxnSpPr>
        <p:spPr>
          <a:xfrm>
            <a:off x="4140200" y="2871450"/>
            <a:ext cx="2174400" cy="1715400"/>
          </a:xfrm>
          <a:prstGeom prst="straightConnector1">
            <a:avLst/>
          </a:prstGeom>
          <a:noFill/>
          <a:ln cap="flat" cmpd="sng" w="28575">
            <a:solidFill>
              <a:srgbClr val="93C47D"/>
            </a:solidFill>
            <a:prstDash val="solid"/>
            <a:round/>
            <a:headEnd len="med" w="med" type="none"/>
            <a:tailEnd len="med" w="med" type="triangle"/>
          </a:ln>
        </p:spPr>
      </p:cxn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170" name="Shape 170"/>
        <p:cNvGrpSpPr/>
        <p:nvPr/>
      </p:nvGrpSpPr>
      <p:grpSpPr>
        <a:xfrm>
          <a:off x="0" y="0"/>
          <a:ext cx="0" cy="0"/>
          <a:chOff x="0" y="0"/>
          <a:chExt cx="0" cy="0"/>
        </a:xfrm>
      </p:grpSpPr>
      <p:sp>
        <p:nvSpPr>
          <p:cNvPr id="171" name="Google Shape;171;p17"/>
          <p:cNvSpPr txBox="1"/>
          <p:nvPr>
            <p:ph type="title"/>
          </p:nvPr>
        </p:nvSpPr>
        <p:spPr>
          <a:xfrm>
            <a:off x="0" y="378812"/>
            <a:ext cx="7968343" cy="10809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586F7C"/>
              </a:buClr>
              <a:buSzPts val="3300"/>
              <a:buNone/>
            </a:pPr>
            <a:r>
              <a:rPr lang="en-US" sz="3300">
                <a:solidFill>
                  <a:srgbClr val="586F7C"/>
                </a:solidFill>
                <a:latin typeface="Open Sans"/>
                <a:ea typeface="Open Sans"/>
                <a:cs typeface="Open Sans"/>
                <a:sym typeface="Open Sans"/>
              </a:rPr>
              <a:t>Accessing full-text articles</a:t>
            </a:r>
            <a:endParaRPr sz="3300">
              <a:solidFill>
                <a:srgbClr val="586F7C"/>
              </a:solidFill>
              <a:latin typeface="Open Sans"/>
              <a:ea typeface="Open Sans"/>
              <a:cs typeface="Open Sans"/>
              <a:sym typeface="Open Sans"/>
            </a:endParaRPr>
          </a:p>
        </p:txBody>
      </p:sp>
      <p:sp>
        <p:nvSpPr>
          <p:cNvPr id="172" name="Google Shape;172;p17"/>
          <p:cNvSpPr txBox="1"/>
          <p:nvPr>
            <p:ph idx="1" type="body"/>
          </p:nvPr>
        </p:nvSpPr>
        <p:spPr>
          <a:xfrm>
            <a:off x="0" y="1701974"/>
            <a:ext cx="12185968" cy="4584525"/>
          </a:xfrm>
          <a:prstGeom prst="rect">
            <a:avLst/>
          </a:prstGeom>
          <a:noFill/>
          <a:ln>
            <a:noFill/>
          </a:ln>
        </p:spPr>
        <p:txBody>
          <a:bodyPr anchorCtr="0" anchor="t" bIns="45700" lIns="91425" spcFirstLastPara="1" rIns="91425" wrap="square" tIns="45700">
            <a:noAutofit/>
          </a:bodyPr>
          <a:lstStyle/>
          <a:p>
            <a:pPr indent="-381000" lvl="0" marL="457200" rtl="0" algn="l">
              <a:lnSpc>
                <a:spcPct val="100000"/>
              </a:lnSpc>
              <a:spcBef>
                <a:spcPts val="1000"/>
              </a:spcBef>
              <a:spcAft>
                <a:spcPts val="0"/>
              </a:spcAft>
              <a:buClr>
                <a:schemeClr val="dk1"/>
              </a:buClr>
              <a:buSzPts val="2400"/>
              <a:buChar char="●"/>
            </a:pPr>
            <a:r>
              <a:rPr lang="en-US" sz="2000">
                <a:solidFill>
                  <a:schemeClr val="dk1"/>
                </a:solidFill>
                <a:latin typeface="Open Sans"/>
                <a:ea typeface="Open Sans"/>
                <a:cs typeface="Open Sans"/>
                <a:sym typeface="Open Sans"/>
              </a:rPr>
              <a:t>To view the full text of a title, click </a:t>
            </a:r>
            <a:r>
              <a:rPr b="1" lang="en-US" sz="2000">
                <a:solidFill>
                  <a:schemeClr val="dk1"/>
                </a:solidFill>
                <a:latin typeface="Open Sans"/>
                <a:ea typeface="Open Sans"/>
                <a:cs typeface="Open Sans"/>
                <a:sym typeface="Open Sans"/>
              </a:rPr>
              <a:t>Link to Full text.</a:t>
            </a:r>
            <a:endParaRPr/>
          </a:p>
          <a:p>
            <a:pPr indent="-381000" lvl="0" marL="457200" rtl="0" algn="l">
              <a:lnSpc>
                <a:spcPct val="100000"/>
              </a:lnSpc>
              <a:spcBef>
                <a:spcPts val="1000"/>
              </a:spcBef>
              <a:spcAft>
                <a:spcPts val="0"/>
              </a:spcAft>
              <a:buClr>
                <a:schemeClr val="dk1"/>
              </a:buClr>
              <a:buSzPts val="2400"/>
              <a:buChar char="●"/>
            </a:pPr>
            <a:r>
              <a:rPr lang="en-US" sz="2000">
                <a:solidFill>
                  <a:schemeClr val="dk1"/>
                </a:solidFill>
                <a:latin typeface="Open Sans"/>
                <a:ea typeface="Open Sans"/>
                <a:cs typeface="Open Sans"/>
                <a:sym typeface="Open Sans"/>
              </a:rPr>
              <a:t>This action will take the user to a Research4Life page displaying links to the content; select the publisher by clicking any of the </a:t>
            </a:r>
            <a:r>
              <a:rPr b="1" lang="en-US" sz="2000">
                <a:solidFill>
                  <a:schemeClr val="dk1"/>
                </a:solidFill>
                <a:latin typeface="Open Sans"/>
                <a:ea typeface="Open Sans"/>
                <a:cs typeface="Open Sans"/>
                <a:sym typeface="Open Sans"/>
              </a:rPr>
              <a:t>Article Full Text</a:t>
            </a:r>
            <a:r>
              <a:rPr lang="en-US" sz="2000">
                <a:solidFill>
                  <a:schemeClr val="dk1"/>
                </a:solidFill>
                <a:latin typeface="Open Sans"/>
                <a:ea typeface="Open Sans"/>
                <a:cs typeface="Open Sans"/>
                <a:sym typeface="Open Sans"/>
              </a:rPr>
              <a:t> links.</a:t>
            </a:r>
            <a:endParaRPr/>
          </a:p>
          <a:p>
            <a:pPr indent="-228600" lvl="0" marL="457200" rtl="0" algn="l">
              <a:lnSpc>
                <a:spcPct val="100000"/>
              </a:lnSpc>
              <a:spcBef>
                <a:spcPts val="1000"/>
              </a:spcBef>
              <a:spcAft>
                <a:spcPts val="0"/>
              </a:spcAft>
              <a:buClr>
                <a:schemeClr val="dk1"/>
              </a:buClr>
              <a:buSzPts val="2400"/>
              <a:buNone/>
            </a:pPr>
            <a:r>
              <a:t/>
            </a:r>
            <a:endParaRPr sz="2000">
              <a:solidFill>
                <a:schemeClr val="dk1"/>
              </a:solidFill>
              <a:latin typeface="Open Sans"/>
              <a:ea typeface="Open Sans"/>
              <a:cs typeface="Open Sans"/>
              <a:sym typeface="Open Sans"/>
            </a:endParaRPr>
          </a:p>
        </p:txBody>
      </p:sp>
      <p:pic>
        <p:nvPicPr>
          <p:cNvPr descr="https://lh6.googleusercontent.com/5F1iaTOEn_bA1rIzh8Wr8uVzXqlAZq2BohQ3Th4NPD3HtlWafyzaqVR2BTBbGOAshT1hoviyPgh91NPoimLtAgYf7SL3AINvBTUYaagiwzXS2jZDtUQ4LmXJyAzp1R2haREH4KQ" id="173" name="Google Shape;173;p17"/>
          <p:cNvPicPr preferRelativeResize="0"/>
          <p:nvPr/>
        </p:nvPicPr>
        <p:blipFill rotWithShape="1">
          <a:blip r:embed="rId3">
            <a:alphaModFix/>
          </a:blip>
          <a:srcRect b="0" l="0" r="0" t="0"/>
          <a:stretch/>
        </p:blipFill>
        <p:spPr>
          <a:xfrm>
            <a:off x="2269672" y="3140728"/>
            <a:ext cx="6781210" cy="3568474"/>
          </a:xfrm>
          <a:prstGeom prst="rect">
            <a:avLst/>
          </a:prstGeom>
          <a:noFill/>
          <a:ln>
            <a:noFill/>
          </a:ln>
        </p:spPr>
      </p:pic>
      <p:cxnSp>
        <p:nvCxnSpPr>
          <p:cNvPr id="174" name="Google Shape;174;p17"/>
          <p:cNvCxnSpPr/>
          <p:nvPr/>
        </p:nvCxnSpPr>
        <p:spPr>
          <a:xfrm flipH="1">
            <a:off x="4028825" y="2161450"/>
            <a:ext cx="1937400" cy="4223400"/>
          </a:xfrm>
          <a:prstGeom prst="straightConnector1">
            <a:avLst/>
          </a:prstGeom>
          <a:noFill/>
          <a:ln cap="flat" cmpd="sng" w="28575">
            <a:solidFill>
              <a:srgbClr val="93C47D"/>
            </a:solidFill>
            <a:prstDash val="solid"/>
            <a:round/>
            <a:headEnd len="med" w="med" type="none"/>
            <a:tailEnd len="med" w="med" type="triangle"/>
          </a:ln>
        </p:spPr>
      </p:cxn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178" name="Shape 178"/>
        <p:cNvGrpSpPr/>
        <p:nvPr/>
      </p:nvGrpSpPr>
      <p:grpSpPr>
        <a:xfrm>
          <a:off x="0" y="0"/>
          <a:ext cx="0" cy="0"/>
          <a:chOff x="0" y="0"/>
          <a:chExt cx="0" cy="0"/>
        </a:xfrm>
      </p:grpSpPr>
      <p:sp>
        <p:nvSpPr>
          <p:cNvPr id="179" name="Google Shape;179;p18"/>
          <p:cNvSpPr txBox="1"/>
          <p:nvPr>
            <p:ph type="title"/>
          </p:nvPr>
        </p:nvSpPr>
        <p:spPr>
          <a:xfrm>
            <a:off x="0" y="378812"/>
            <a:ext cx="7968343" cy="10809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586F7C"/>
              </a:buClr>
              <a:buSzPts val="3300"/>
              <a:buNone/>
            </a:pPr>
            <a:r>
              <a:rPr lang="en-US" sz="3300">
                <a:solidFill>
                  <a:srgbClr val="586F7C"/>
                </a:solidFill>
                <a:latin typeface="Open Sans"/>
                <a:ea typeface="Open Sans"/>
                <a:cs typeface="Open Sans"/>
                <a:sym typeface="Open Sans"/>
              </a:rPr>
              <a:t>Research4Life page showing links to the full-text content</a:t>
            </a:r>
            <a:endParaRPr/>
          </a:p>
        </p:txBody>
      </p:sp>
      <p:sp>
        <p:nvSpPr>
          <p:cNvPr id="180" name="Google Shape;180;p18"/>
          <p:cNvSpPr txBox="1"/>
          <p:nvPr>
            <p:ph idx="1" type="body"/>
          </p:nvPr>
        </p:nvSpPr>
        <p:spPr>
          <a:xfrm>
            <a:off x="-1" y="1701974"/>
            <a:ext cx="11560629" cy="4584525"/>
          </a:xfrm>
          <a:prstGeom prst="rect">
            <a:avLst/>
          </a:prstGeom>
          <a:noFill/>
          <a:ln>
            <a:noFill/>
          </a:ln>
        </p:spPr>
        <p:txBody>
          <a:bodyPr anchorCtr="0" anchor="t" bIns="45700" lIns="91425" spcFirstLastPara="1" rIns="91425" wrap="square" tIns="45700">
            <a:noAutofit/>
          </a:bodyPr>
          <a:lstStyle/>
          <a:p>
            <a:pPr indent="-381000" lvl="0" marL="457200" rtl="0" algn="l">
              <a:lnSpc>
                <a:spcPct val="100000"/>
              </a:lnSpc>
              <a:spcBef>
                <a:spcPts val="1000"/>
              </a:spcBef>
              <a:spcAft>
                <a:spcPts val="0"/>
              </a:spcAft>
              <a:buClr>
                <a:schemeClr val="dk1"/>
              </a:buClr>
              <a:buSzPts val="2400"/>
              <a:buChar char="●"/>
            </a:pPr>
            <a:r>
              <a:rPr lang="en-US" sz="2000">
                <a:solidFill>
                  <a:schemeClr val="dk1"/>
                </a:solidFill>
                <a:latin typeface="Open Sans"/>
                <a:ea typeface="Open Sans"/>
                <a:cs typeface="Open Sans"/>
                <a:sym typeface="Open Sans"/>
              </a:rPr>
              <a:t>Once the publisher’s website is opened, there are options to </a:t>
            </a:r>
            <a:r>
              <a:rPr b="1" lang="en-US" sz="2000">
                <a:solidFill>
                  <a:schemeClr val="dk1"/>
                </a:solidFill>
                <a:latin typeface="Open Sans"/>
                <a:ea typeface="Open Sans"/>
                <a:cs typeface="Open Sans"/>
                <a:sym typeface="Open Sans"/>
              </a:rPr>
              <a:t>download</a:t>
            </a:r>
            <a:r>
              <a:rPr lang="en-US" sz="2000">
                <a:solidFill>
                  <a:schemeClr val="dk1"/>
                </a:solidFill>
                <a:latin typeface="Open Sans"/>
                <a:ea typeface="Open Sans"/>
                <a:cs typeface="Open Sans"/>
                <a:sym typeface="Open Sans"/>
              </a:rPr>
              <a:t>, </a:t>
            </a:r>
            <a:r>
              <a:rPr b="1" lang="en-US" sz="2000">
                <a:solidFill>
                  <a:schemeClr val="dk1"/>
                </a:solidFill>
                <a:latin typeface="Open Sans"/>
                <a:ea typeface="Open Sans"/>
                <a:cs typeface="Open Sans"/>
                <a:sym typeface="Open Sans"/>
              </a:rPr>
              <a:t>save</a:t>
            </a:r>
            <a:r>
              <a:rPr lang="en-US" sz="2000">
                <a:solidFill>
                  <a:schemeClr val="dk1"/>
                </a:solidFill>
                <a:latin typeface="Open Sans"/>
                <a:ea typeface="Open Sans"/>
                <a:cs typeface="Open Sans"/>
                <a:sym typeface="Open Sans"/>
              </a:rPr>
              <a:t> and </a:t>
            </a:r>
            <a:r>
              <a:rPr b="1" lang="en-US" sz="2000">
                <a:solidFill>
                  <a:schemeClr val="dk1"/>
                </a:solidFill>
                <a:latin typeface="Open Sans"/>
                <a:ea typeface="Open Sans"/>
                <a:cs typeface="Open Sans"/>
                <a:sym typeface="Open Sans"/>
              </a:rPr>
              <a:t>export</a:t>
            </a:r>
            <a:r>
              <a:rPr lang="en-US" sz="2000">
                <a:solidFill>
                  <a:schemeClr val="dk1"/>
                </a:solidFill>
                <a:latin typeface="Open Sans"/>
                <a:ea typeface="Open Sans"/>
                <a:cs typeface="Open Sans"/>
                <a:sym typeface="Open Sans"/>
              </a:rPr>
              <a:t> the citation</a:t>
            </a:r>
            <a:endParaRPr/>
          </a:p>
          <a:p>
            <a:pPr indent="-228600" lvl="0" marL="457200" rtl="0" algn="l">
              <a:lnSpc>
                <a:spcPct val="100000"/>
              </a:lnSpc>
              <a:spcBef>
                <a:spcPts val="1000"/>
              </a:spcBef>
              <a:spcAft>
                <a:spcPts val="0"/>
              </a:spcAft>
              <a:buClr>
                <a:schemeClr val="dk1"/>
              </a:buClr>
              <a:buSzPts val="2400"/>
              <a:buNone/>
            </a:pPr>
            <a:r>
              <a:t/>
            </a:r>
            <a:endParaRPr sz="2000">
              <a:solidFill>
                <a:schemeClr val="dk1"/>
              </a:solidFill>
              <a:latin typeface="Open Sans"/>
              <a:ea typeface="Open Sans"/>
              <a:cs typeface="Open Sans"/>
              <a:sym typeface="Open Sans"/>
            </a:endParaRPr>
          </a:p>
        </p:txBody>
      </p:sp>
      <p:pic>
        <p:nvPicPr>
          <p:cNvPr descr="https://lh4.googleusercontent.com/7iPLtjfw4A5JGwQ-ZMsSFGLwqz5HgHeCM8L34AHSyWbrufxuzyPowG9jsHdLlgKDbS4bdLCY4K9ulsjvhmu8NbyALgH-PgFfGH1MY5Hrv6wem8bCyamRbiEfrAcTTIE_UAC_pkc" id="181" name="Google Shape;181;p18"/>
          <p:cNvPicPr preferRelativeResize="0"/>
          <p:nvPr/>
        </p:nvPicPr>
        <p:blipFill rotWithShape="1">
          <a:blip r:embed="rId3">
            <a:alphaModFix/>
          </a:blip>
          <a:srcRect b="0" l="0" r="0" t="0"/>
          <a:stretch/>
        </p:blipFill>
        <p:spPr>
          <a:xfrm>
            <a:off x="178016" y="2870137"/>
            <a:ext cx="5705866" cy="3658624"/>
          </a:xfrm>
          <a:prstGeom prst="rect">
            <a:avLst/>
          </a:prstGeom>
          <a:noFill/>
          <a:ln>
            <a:noFill/>
          </a:ln>
        </p:spPr>
      </p:pic>
      <p:pic>
        <p:nvPicPr>
          <p:cNvPr descr="https://lh3.googleusercontent.com/vqmuMWITuWZeDX1rMZ6FMCaI1-_VX97fs9dCGftxfv5AXbk762hWZ3-PNqyt3ENkatfL5360Bs9bs_okAQBRHObcL_2oaaeB2T7OSnL6C3H9JXZ-EfVBz_USw3ZJP_3jhFjl4B8" id="182" name="Google Shape;182;p18"/>
          <p:cNvPicPr preferRelativeResize="0"/>
          <p:nvPr/>
        </p:nvPicPr>
        <p:blipFill rotWithShape="1">
          <a:blip r:embed="rId4">
            <a:alphaModFix/>
          </a:blip>
          <a:srcRect b="0" l="0" r="0" t="0"/>
          <a:stretch/>
        </p:blipFill>
        <p:spPr>
          <a:xfrm>
            <a:off x="6025243" y="2870136"/>
            <a:ext cx="6041634" cy="3658625"/>
          </a:xfrm>
          <a:prstGeom prst="rect">
            <a:avLst/>
          </a:prstGeom>
          <a:noFill/>
          <a:ln>
            <a:noFill/>
          </a:ln>
        </p:spPr>
      </p:pic>
      <p:cxnSp>
        <p:nvCxnSpPr>
          <p:cNvPr id="183" name="Google Shape;183;p18"/>
          <p:cNvCxnSpPr/>
          <p:nvPr/>
        </p:nvCxnSpPr>
        <p:spPr>
          <a:xfrm>
            <a:off x="8614650" y="2161450"/>
            <a:ext cx="920100" cy="3930900"/>
          </a:xfrm>
          <a:prstGeom prst="straightConnector1">
            <a:avLst/>
          </a:prstGeom>
          <a:noFill/>
          <a:ln cap="flat" cmpd="sng" w="28575">
            <a:solidFill>
              <a:srgbClr val="93C47D"/>
            </a:solidFill>
            <a:prstDash val="solid"/>
            <a:round/>
            <a:headEnd len="med" w="med" type="none"/>
            <a:tailEnd len="med" w="med" type="triangle"/>
          </a:ln>
        </p:spPr>
      </p:cxn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8" name="Shape 188"/>
        <p:cNvGrpSpPr/>
        <p:nvPr/>
      </p:nvGrpSpPr>
      <p:grpSpPr>
        <a:xfrm>
          <a:off x="0" y="0"/>
          <a:ext cx="0" cy="0"/>
          <a:chOff x="0" y="0"/>
          <a:chExt cx="0" cy="0"/>
        </a:xfrm>
      </p:grpSpPr>
      <p:sp>
        <p:nvSpPr>
          <p:cNvPr id="189" name="Google Shape;189;g829bd93e03_0_0"/>
          <p:cNvSpPr txBox="1"/>
          <p:nvPr>
            <p:ph type="title"/>
          </p:nvPr>
        </p:nvSpPr>
        <p:spPr>
          <a:xfrm>
            <a:off x="0" y="378812"/>
            <a:ext cx="7707086" cy="10809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3600"/>
              <a:buNone/>
            </a:pPr>
            <a:r>
              <a:rPr lang="en-US">
                <a:solidFill>
                  <a:srgbClr val="586F7C"/>
                </a:solidFill>
                <a:latin typeface="Open Sans"/>
                <a:ea typeface="Open Sans"/>
                <a:cs typeface="Open Sans"/>
                <a:sym typeface="Open Sans"/>
              </a:rPr>
              <a:t>Search history on Environment Index  </a:t>
            </a:r>
            <a:endParaRPr>
              <a:latin typeface="Open Sans"/>
              <a:ea typeface="Open Sans"/>
              <a:cs typeface="Open Sans"/>
              <a:sym typeface="Open Sans"/>
            </a:endParaRPr>
          </a:p>
        </p:txBody>
      </p:sp>
      <p:sp>
        <p:nvSpPr>
          <p:cNvPr id="190" name="Google Shape;190;g829bd93e03_0_0"/>
          <p:cNvSpPr txBox="1"/>
          <p:nvPr>
            <p:ph idx="1" type="body"/>
          </p:nvPr>
        </p:nvSpPr>
        <p:spPr>
          <a:xfrm>
            <a:off x="0" y="1663584"/>
            <a:ext cx="5339443" cy="4704559"/>
          </a:xfrm>
          <a:prstGeom prst="rect">
            <a:avLst/>
          </a:prstGeom>
          <a:noFill/>
          <a:ln>
            <a:noFill/>
          </a:ln>
        </p:spPr>
        <p:txBody>
          <a:bodyPr anchorCtr="0" anchor="t" bIns="45700" lIns="91425" spcFirstLastPara="1" rIns="91425" wrap="square" tIns="45700">
            <a:noAutofit/>
          </a:bodyPr>
          <a:lstStyle/>
          <a:p>
            <a:pPr indent="-381000" lvl="0" marL="457200" rtl="0" algn="l">
              <a:lnSpc>
                <a:spcPct val="100000"/>
              </a:lnSpc>
              <a:spcBef>
                <a:spcPts val="1000"/>
              </a:spcBef>
              <a:spcAft>
                <a:spcPts val="0"/>
              </a:spcAft>
              <a:buClr>
                <a:schemeClr val="dk1"/>
              </a:buClr>
              <a:buSzPts val="2400"/>
              <a:buChar char="●"/>
            </a:pPr>
            <a:r>
              <a:rPr lang="en-US" sz="2000">
                <a:solidFill>
                  <a:schemeClr val="dk1"/>
                </a:solidFill>
                <a:latin typeface="Open Sans"/>
                <a:ea typeface="Open Sans"/>
                <a:cs typeface="Open Sans"/>
                <a:sym typeface="Open Sans"/>
              </a:rPr>
              <a:t>To view recent searches the user can click the </a:t>
            </a:r>
            <a:r>
              <a:rPr b="1" lang="en-US" sz="2000">
                <a:solidFill>
                  <a:schemeClr val="dk1"/>
                </a:solidFill>
                <a:latin typeface="Open Sans"/>
                <a:ea typeface="Open Sans"/>
                <a:cs typeface="Open Sans"/>
                <a:sym typeface="Open Sans"/>
              </a:rPr>
              <a:t>Search History </a:t>
            </a:r>
            <a:r>
              <a:rPr lang="en-US" sz="2000">
                <a:solidFill>
                  <a:schemeClr val="dk1"/>
                </a:solidFill>
                <a:latin typeface="Open Sans"/>
                <a:ea typeface="Open Sans"/>
                <a:cs typeface="Open Sans"/>
                <a:sym typeface="Open Sans"/>
              </a:rPr>
              <a:t>tab below the search box.</a:t>
            </a:r>
            <a:endParaRPr/>
          </a:p>
          <a:p>
            <a:pPr indent="-381000" lvl="0" marL="457200" rtl="0" algn="l">
              <a:lnSpc>
                <a:spcPct val="100000"/>
              </a:lnSpc>
              <a:spcBef>
                <a:spcPts val="1000"/>
              </a:spcBef>
              <a:spcAft>
                <a:spcPts val="0"/>
              </a:spcAft>
              <a:buClr>
                <a:schemeClr val="dk1"/>
              </a:buClr>
              <a:buSzPts val="2400"/>
              <a:buChar char="●"/>
            </a:pPr>
            <a:r>
              <a:rPr lang="en-US" sz="2000">
                <a:solidFill>
                  <a:schemeClr val="dk1"/>
                </a:solidFill>
                <a:latin typeface="Open Sans"/>
                <a:ea typeface="Open Sans"/>
                <a:cs typeface="Open Sans"/>
                <a:sym typeface="Open Sans"/>
              </a:rPr>
              <a:t>This will take the user to the </a:t>
            </a:r>
            <a:r>
              <a:rPr b="1" lang="en-US" sz="2000">
                <a:solidFill>
                  <a:schemeClr val="dk1"/>
                </a:solidFill>
                <a:latin typeface="Open Sans"/>
                <a:ea typeface="Open Sans"/>
                <a:cs typeface="Open Sans"/>
                <a:sym typeface="Open Sans"/>
              </a:rPr>
              <a:t>Search History/Alerts page</a:t>
            </a:r>
            <a:r>
              <a:rPr lang="en-US" sz="2000">
                <a:solidFill>
                  <a:schemeClr val="dk1"/>
                </a:solidFill>
                <a:latin typeface="Open Sans"/>
                <a:ea typeface="Open Sans"/>
                <a:cs typeface="Open Sans"/>
                <a:sym typeface="Open Sans"/>
              </a:rPr>
              <a:t>.</a:t>
            </a:r>
            <a:endParaRPr/>
          </a:p>
          <a:p>
            <a:pPr indent="-381000" lvl="0" marL="457200" rtl="0" algn="l">
              <a:lnSpc>
                <a:spcPct val="100000"/>
              </a:lnSpc>
              <a:spcBef>
                <a:spcPts val="1000"/>
              </a:spcBef>
              <a:spcAft>
                <a:spcPts val="0"/>
              </a:spcAft>
              <a:buClr>
                <a:schemeClr val="dk1"/>
              </a:buClr>
              <a:buSzPts val="2400"/>
              <a:buChar char="●"/>
            </a:pPr>
            <a:r>
              <a:rPr lang="en-US" sz="2000">
                <a:solidFill>
                  <a:schemeClr val="dk1"/>
                </a:solidFill>
                <a:latin typeface="Open Sans"/>
                <a:ea typeface="Open Sans"/>
                <a:cs typeface="Open Sans"/>
                <a:sym typeface="Open Sans"/>
              </a:rPr>
              <a:t>Note that any initial and refined searches are listed.</a:t>
            </a:r>
            <a:endParaRPr/>
          </a:p>
          <a:p>
            <a:pPr indent="-381000" lvl="0" marL="457200" rtl="0" algn="l">
              <a:lnSpc>
                <a:spcPct val="100000"/>
              </a:lnSpc>
              <a:spcBef>
                <a:spcPts val="1000"/>
              </a:spcBef>
              <a:spcAft>
                <a:spcPts val="0"/>
              </a:spcAft>
              <a:buClr>
                <a:schemeClr val="dk1"/>
              </a:buClr>
              <a:buSzPts val="2400"/>
              <a:buChar char="●"/>
            </a:pPr>
            <a:r>
              <a:rPr lang="en-US" sz="2000">
                <a:solidFill>
                  <a:schemeClr val="dk1"/>
                </a:solidFill>
                <a:latin typeface="Open Sans"/>
                <a:ea typeface="Open Sans"/>
                <a:cs typeface="Open Sans"/>
                <a:sym typeface="Open Sans"/>
              </a:rPr>
              <a:t>For each search, there are </a:t>
            </a:r>
            <a:r>
              <a:rPr b="1" lang="en-US" sz="2000">
                <a:solidFill>
                  <a:schemeClr val="dk1"/>
                </a:solidFill>
                <a:latin typeface="Open Sans"/>
                <a:ea typeface="Open Sans"/>
                <a:cs typeface="Open Sans"/>
                <a:sym typeface="Open Sans"/>
              </a:rPr>
              <a:t>View Results</a:t>
            </a:r>
            <a:r>
              <a:rPr lang="en-US" sz="2000">
                <a:solidFill>
                  <a:schemeClr val="dk1"/>
                </a:solidFill>
                <a:latin typeface="Open Sans"/>
                <a:ea typeface="Open Sans"/>
                <a:cs typeface="Open Sans"/>
                <a:sym typeface="Open Sans"/>
              </a:rPr>
              <a:t>, </a:t>
            </a:r>
            <a:r>
              <a:rPr b="1" lang="en-US" sz="2000">
                <a:solidFill>
                  <a:schemeClr val="dk1"/>
                </a:solidFill>
                <a:latin typeface="Open Sans"/>
                <a:ea typeface="Open Sans"/>
                <a:cs typeface="Open Sans"/>
                <a:sym typeface="Open Sans"/>
              </a:rPr>
              <a:t>View Details </a:t>
            </a:r>
            <a:r>
              <a:rPr lang="en-US" sz="2000">
                <a:solidFill>
                  <a:schemeClr val="dk1"/>
                </a:solidFill>
                <a:latin typeface="Open Sans"/>
                <a:ea typeface="Open Sans"/>
                <a:cs typeface="Open Sans"/>
                <a:sym typeface="Open Sans"/>
              </a:rPr>
              <a:t>or </a:t>
            </a:r>
            <a:r>
              <a:rPr b="1" lang="en-US" sz="2000">
                <a:solidFill>
                  <a:schemeClr val="dk1"/>
                </a:solidFill>
                <a:latin typeface="Open Sans"/>
                <a:ea typeface="Open Sans"/>
                <a:cs typeface="Open Sans"/>
                <a:sym typeface="Open Sans"/>
              </a:rPr>
              <a:t>Edit options.</a:t>
            </a:r>
            <a:endParaRPr/>
          </a:p>
          <a:p>
            <a:pPr indent="-381000" lvl="0" marL="457200" rtl="0" algn="l">
              <a:lnSpc>
                <a:spcPct val="100000"/>
              </a:lnSpc>
              <a:spcBef>
                <a:spcPts val="1000"/>
              </a:spcBef>
              <a:spcAft>
                <a:spcPts val="0"/>
              </a:spcAft>
              <a:buClr>
                <a:schemeClr val="dk1"/>
              </a:buClr>
              <a:buSzPts val="2400"/>
              <a:buChar char="●"/>
            </a:pPr>
            <a:r>
              <a:rPr lang="en-US" sz="2000">
                <a:solidFill>
                  <a:schemeClr val="dk1"/>
                </a:solidFill>
                <a:latin typeface="Open Sans"/>
                <a:ea typeface="Open Sans"/>
                <a:cs typeface="Open Sans"/>
                <a:sym typeface="Open Sans"/>
              </a:rPr>
              <a:t>Other options are to complete a </a:t>
            </a:r>
            <a:r>
              <a:rPr b="1" lang="en-US" sz="2000">
                <a:solidFill>
                  <a:schemeClr val="dk1"/>
                </a:solidFill>
                <a:latin typeface="Open Sans"/>
                <a:ea typeface="Open Sans"/>
                <a:cs typeface="Open Sans"/>
                <a:sym typeface="Open Sans"/>
              </a:rPr>
              <a:t>Search with AND </a:t>
            </a:r>
            <a:r>
              <a:rPr lang="en-US" sz="2000">
                <a:solidFill>
                  <a:schemeClr val="dk1"/>
                </a:solidFill>
                <a:latin typeface="Open Sans"/>
                <a:ea typeface="Open Sans"/>
                <a:cs typeface="Open Sans"/>
                <a:sym typeface="Open Sans"/>
              </a:rPr>
              <a:t>or </a:t>
            </a:r>
            <a:r>
              <a:rPr b="1" lang="en-US" sz="2000">
                <a:solidFill>
                  <a:schemeClr val="dk1"/>
                </a:solidFill>
                <a:latin typeface="Open Sans"/>
                <a:ea typeface="Open Sans"/>
                <a:cs typeface="Open Sans"/>
                <a:sym typeface="Open Sans"/>
              </a:rPr>
              <a:t>Search with OR </a:t>
            </a:r>
            <a:r>
              <a:rPr lang="en-US" sz="2000">
                <a:solidFill>
                  <a:schemeClr val="dk1"/>
                </a:solidFill>
                <a:latin typeface="Open Sans"/>
                <a:ea typeface="Open Sans"/>
                <a:cs typeface="Open Sans"/>
                <a:sym typeface="Open Sans"/>
              </a:rPr>
              <a:t>or </a:t>
            </a:r>
            <a:r>
              <a:rPr b="1" lang="en-US" sz="2000">
                <a:solidFill>
                  <a:schemeClr val="dk1"/>
                </a:solidFill>
                <a:latin typeface="Open Sans"/>
                <a:ea typeface="Open Sans"/>
                <a:cs typeface="Open Sans"/>
                <a:sym typeface="Open Sans"/>
              </a:rPr>
              <a:t>Delete Searches.</a:t>
            </a:r>
            <a:endParaRPr/>
          </a:p>
          <a:p>
            <a:pPr indent="0" lvl="0" marL="76200" rtl="0" algn="l">
              <a:lnSpc>
                <a:spcPct val="100000"/>
              </a:lnSpc>
              <a:spcBef>
                <a:spcPts val="1000"/>
              </a:spcBef>
              <a:spcAft>
                <a:spcPts val="0"/>
              </a:spcAft>
              <a:buClr>
                <a:schemeClr val="dk2"/>
              </a:buClr>
              <a:buSzPts val="2400"/>
              <a:buNone/>
            </a:pPr>
            <a:r>
              <a:t/>
            </a:r>
            <a:endParaRPr b="1" sz="2000">
              <a:solidFill>
                <a:schemeClr val="dk1"/>
              </a:solidFill>
              <a:latin typeface="Open Sans"/>
              <a:ea typeface="Open Sans"/>
              <a:cs typeface="Open Sans"/>
              <a:sym typeface="Open Sans"/>
            </a:endParaRPr>
          </a:p>
        </p:txBody>
      </p:sp>
      <p:pic>
        <p:nvPicPr>
          <p:cNvPr descr="https://lh3.googleusercontent.com/jkqCKNEU-PxbbqDhTievcOAIGarXWPuK0PFv946saqnOdWHSfH2Lfs1VirMCJ4anMnuhwKaJTw7cU0RuIgZc7OxM4j0pCOzRcu-lf_uyYhv2eaD5dqZzaqPkyrWtQPYNpJV4J9I" id="191" name="Google Shape;191;g829bd93e03_0_0"/>
          <p:cNvPicPr preferRelativeResize="0"/>
          <p:nvPr/>
        </p:nvPicPr>
        <p:blipFill rotWithShape="1">
          <a:blip r:embed="rId3">
            <a:alphaModFix/>
          </a:blip>
          <a:srcRect b="0" l="0" r="0" t="0"/>
          <a:stretch/>
        </p:blipFill>
        <p:spPr>
          <a:xfrm>
            <a:off x="5339443" y="1958009"/>
            <a:ext cx="6613682" cy="2057854"/>
          </a:xfrm>
          <a:prstGeom prst="rect">
            <a:avLst/>
          </a:prstGeom>
          <a:noFill/>
          <a:ln>
            <a:noFill/>
          </a:ln>
        </p:spPr>
      </p:pic>
      <p:pic>
        <p:nvPicPr>
          <p:cNvPr descr="https://lh4.googleusercontent.com/3hJJ1MEcQiLh9ouTZQ4LS6s6A3CYvBVF6wNYbvcoQf6Imf20u0QpdeuFImuSbreID4v20AWzj8ea_nNf2X9LpDPdNPpW7d8w0YFvyl1tz1p05bLDIAxnk8m0aBOHEIlcXdcBE64" id="192" name="Google Shape;192;g829bd93e03_0_0"/>
          <p:cNvPicPr preferRelativeResize="0"/>
          <p:nvPr/>
        </p:nvPicPr>
        <p:blipFill rotWithShape="1">
          <a:blip r:embed="rId4">
            <a:alphaModFix/>
          </a:blip>
          <a:srcRect b="0" l="0" r="0" t="0"/>
          <a:stretch/>
        </p:blipFill>
        <p:spPr>
          <a:xfrm>
            <a:off x="5338875" y="4310288"/>
            <a:ext cx="6614819" cy="1714953"/>
          </a:xfrm>
          <a:prstGeom prst="rect">
            <a:avLst/>
          </a:prstGeom>
          <a:noFill/>
          <a:ln>
            <a:noFill/>
          </a:ln>
        </p:spPr>
      </p:pic>
      <p:cxnSp>
        <p:nvCxnSpPr>
          <p:cNvPr id="193" name="Google Shape;193;g829bd93e03_0_0"/>
          <p:cNvCxnSpPr/>
          <p:nvPr/>
        </p:nvCxnSpPr>
        <p:spPr>
          <a:xfrm flipH="1" rot="10800000">
            <a:off x="5004425" y="5060925"/>
            <a:ext cx="2495100" cy="766500"/>
          </a:xfrm>
          <a:prstGeom prst="straightConnector1">
            <a:avLst/>
          </a:prstGeom>
          <a:noFill/>
          <a:ln cap="flat" cmpd="sng" w="28575">
            <a:solidFill>
              <a:srgbClr val="93C47D"/>
            </a:solidFill>
            <a:prstDash val="solid"/>
            <a:round/>
            <a:headEnd len="med" w="med" type="none"/>
            <a:tailEnd len="med" w="med" type="triangle"/>
          </a:ln>
        </p:spPr>
      </p:cxn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8" name="Shape 198"/>
        <p:cNvGrpSpPr/>
        <p:nvPr/>
      </p:nvGrpSpPr>
      <p:grpSpPr>
        <a:xfrm>
          <a:off x="0" y="0"/>
          <a:ext cx="0" cy="0"/>
          <a:chOff x="0" y="0"/>
          <a:chExt cx="0" cy="0"/>
        </a:xfrm>
      </p:grpSpPr>
      <p:sp>
        <p:nvSpPr>
          <p:cNvPr id="199" name="Google Shape;199;p23"/>
          <p:cNvSpPr txBox="1"/>
          <p:nvPr>
            <p:ph type="title"/>
          </p:nvPr>
        </p:nvSpPr>
        <p:spPr>
          <a:xfrm>
            <a:off x="0" y="378812"/>
            <a:ext cx="7707086" cy="10809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3600"/>
              <a:buNone/>
            </a:pPr>
            <a:r>
              <a:rPr lang="en-US">
                <a:solidFill>
                  <a:srgbClr val="586F7C"/>
                </a:solidFill>
                <a:latin typeface="Open Sans"/>
                <a:ea typeface="Open Sans"/>
                <a:cs typeface="Open Sans"/>
                <a:sym typeface="Open Sans"/>
              </a:rPr>
              <a:t>Environmental Science Collection </a:t>
            </a:r>
            <a:endParaRPr/>
          </a:p>
        </p:txBody>
      </p:sp>
      <p:grpSp>
        <p:nvGrpSpPr>
          <p:cNvPr id="200" name="Google Shape;200;p23"/>
          <p:cNvGrpSpPr/>
          <p:nvPr/>
        </p:nvGrpSpPr>
        <p:grpSpPr>
          <a:xfrm>
            <a:off x="206791" y="2982143"/>
            <a:ext cx="11598766" cy="3460589"/>
            <a:chOff x="0" y="235651"/>
            <a:chExt cx="11598766" cy="3460589"/>
          </a:xfrm>
        </p:grpSpPr>
        <p:sp>
          <p:nvSpPr>
            <p:cNvPr id="201" name="Google Shape;201;p23"/>
            <p:cNvSpPr/>
            <p:nvPr/>
          </p:nvSpPr>
          <p:spPr>
            <a:xfrm>
              <a:off x="0" y="235651"/>
              <a:ext cx="11598766" cy="491399"/>
            </a:xfrm>
            <a:prstGeom prst="roundRect">
              <a:avLst>
                <a:gd fmla="val 16667" name="adj"/>
              </a:avLst>
            </a:prstGeom>
            <a:solidFill>
              <a:srgbClr val="51B948"/>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23"/>
            <p:cNvSpPr txBox="1"/>
            <p:nvPr/>
          </p:nvSpPr>
          <p:spPr>
            <a:xfrm>
              <a:off x="23988" y="259639"/>
              <a:ext cx="11550790" cy="443423"/>
            </a:xfrm>
            <a:prstGeom prst="rect">
              <a:avLst/>
            </a:prstGeom>
            <a:noFill/>
            <a:ln>
              <a:noFill/>
            </a:ln>
          </p:spPr>
          <p:txBody>
            <a:bodyPr anchorCtr="0" anchor="ctr" bIns="80000" lIns="80000" spcFirstLastPara="1" rIns="80000" wrap="square" tIns="80000">
              <a:noAutofit/>
            </a:bodyPr>
            <a:lstStyle/>
            <a:p>
              <a:pPr indent="0" lvl="0" marL="0" marR="0" rtl="0" algn="l">
                <a:lnSpc>
                  <a:spcPct val="90000"/>
                </a:lnSpc>
                <a:spcBef>
                  <a:spcPts val="0"/>
                </a:spcBef>
                <a:spcAft>
                  <a:spcPts val="0"/>
                </a:spcAft>
                <a:buNone/>
              </a:pPr>
              <a:r>
                <a:rPr b="1" i="0" lang="en-US" sz="2100" u="none" cap="none" strike="noStrike">
                  <a:solidFill>
                    <a:schemeClr val="lt1"/>
                  </a:solidFill>
                  <a:latin typeface="Arial"/>
                  <a:ea typeface="Arial"/>
                  <a:cs typeface="Arial"/>
                  <a:sym typeface="Arial"/>
                </a:rPr>
                <a:t>Environmental Science Database </a:t>
              </a:r>
              <a:endParaRPr b="0" i="0" sz="2100" u="none" cap="none" strike="noStrike">
                <a:solidFill>
                  <a:schemeClr val="lt1"/>
                </a:solidFill>
                <a:latin typeface="Arial"/>
                <a:ea typeface="Arial"/>
                <a:cs typeface="Arial"/>
                <a:sym typeface="Arial"/>
              </a:endParaRPr>
            </a:p>
          </p:txBody>
        </p:sp>
        <p:sp>
          <p:nvSpPr>
            <p:cNvPr id="203" name="Google Shape;203;p23"/>
            <p:cNvSpPr/>
            <p:nvPr/>
          </p:nvSpPr>
          <p:spPr>
            <a:xfrm>
              <a:off x="0" y="727051"/>
              <a:ext cx="11598766" cy="147798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23"/>
            <p:cNvSpPr txBox="1"/>
            <p:nvPr/>
          </p:nvSpPr>
          <p:spPr>
            <a:xfrm>
              <a:off x="0" y="727051"/>
              <a:ext cx="11598766" cy="1477980"/>
            </a:xfrm>
            <a:prstGeom prst="rect">
              <a:avLst/>
            </a:prstGeom>
            <a:noFill/>
            <a:ln>
              <a:noFill/>
            </a:ln>
          </p:spPr>
          <p:txBody>
            <a:bodyPr anchorCtr="0" anchor="t" bIns="26650" lIns="368250" spcFirstLastPara="1" rIns="149350" wrap="square" tIns="26650">
              <a:noAutofit/>
            </a:bodyPr>
            <a:lstStyle/>
            <a:p>
              <a:pPr indent="-171450" lvl="1" marL="171450" marR="0" rtl="0" algn="l">
                <a:lnSpc>
                  <a:spcPct val="90000"/>
                </a:lnSpc>
                <a:spcBef>
                  <a:spcPts val="0"/>
                </a:spcBef>
                <a:spcAft>
                  <a:spcPts val="0"/>
                </a:spcAft>
                <a:buClr>
                  <a:srgbClr val="000000"/>
                </a:buClr>
                <a:buSzPts val="1600"/>
                <a:buFont typeface="Arial"/>
                <a:buChar char="••"/>
              </a:pPr>
              <a:r>
                <a:rPr b="0" i="0" lang="en-US" sz="1600" u="none" cap="none" strike="noStrike">
                  <a:solidFill>
                    <a:srgbClr val="000000"/>
                  </a:solidFill>
                  <a:latin typeface="Arial"/>
                  <a:ea typeface="Arial"/>
                  <a:cs typeface="Arial"/>
                  <a:sym typeface="Arial"/>
                </a:rPr>
                <a:t>This is cross-disciplinary resource of full-text content from the global literature across this field and related disciplines.</a:t>
              </a:r>
              <a:endParaRPr b="0" i="0" sz="1600" u="none" cap="none" strike="noStrike">
                <a:solidFill>
                  <a:srgbClr val="000000"/>
                </a:solidFill>
                <a:latin typeface="Arial"/>
                <a:ea typeface="Arial"/>
                <a:cs typeface="Arial"/>
                <a:sym typeface="Arial"/>
              </a:endParaRPr>
            </a:p>
            <a:p>
              <a:pPr indent="-171450" lvl="1" marL="171450" marR="0" rtl="0" algn="l">
                <a:lnSpc>
                  <a:spcPct val="90000"/>
                </a:lnSpc>
                <a:spcBef>
                  <a:spcPts val="320"/>
                </a:spcBef>
                <a:spcAft>
                  <a:spcPts val="0"/>
                </a:spcAft>
                <a:buClr>
                  <a:srgbClr val="000000"/>
                </a:buClr>
                <a:buSzPts val="1600"/>
                <a:buFont typeface="Arial"/>
                <a:buChar char="••"/>
              </a:pPr>
              <a:r>
                <a:rPr b="0" i="0" lang="en-US" sz="1600" u="none" cap="none" strike="noStrike">
                  <a:solidFill>
                    <a:srgbClr val="000000"/>
                  </a:solidFill>
                  <a:latin typeface="Arial"/>
                  <a:ea typeface="Arial"/>
                  <a:cs typeface="Arial"/>
                  <a:sym typeface="Arial"/>
                </a:rPr>
                <a:t>It provides the most complete collection of resources available to support research and learning in environmental science and related fields.</a:t>
              </a:r>
              <a:endParaRPr b="0" i="0" sz="1600" u="none" cap="none" strike="noStrike">
                <a:solidFill>
                  <a:srgbClr val="000000"/>
                </a:solidFill>
                <a:latin typeface="Arial"/>
                <a:ea typeface="Arial"/>
                <a:cs typeface="Arial"/>
                <a:sym typeface="Arial"/>
              </a:endParaRPr>
            </a:p>
            <a:p>
              <a:pPr indent="-171450" lvl="1" marL="171450" marR="0" rtl="0" algn="l">
                <a:lnSpc>
                  <a:spcPct val="90000"/>
                </a:lnSpc>
                <a:spcBef>
                  <a:spcPts val="320"/>
                </a:spcBef>
                <a:spcAft>
                  <a:spcPts val="0"/>
                </a:spcAft>
                <a:buClr>
                  <a:srgbClr val="000000"/>
                </a:buClr>
                <a:buSzPts val="1600"/>
                <a:buFont typeface="Arial"/>
                <a:buChar char="••"/>
              </a:pPr>
              <a:r>
                <a:rPr b="0" i="0" lang="en-US" sz="1600" u="none" cap="none" strike="noStrike">
                  <a:solidFill>
                    <a:srgbClr val="000000"/>
                  </a:solidFill>
                  <a:latin typeface="Arial"/>
                  <a:ea typeface="Arial"/>
                  <a:cs typeface="Arial"/>
                  <a:sym typeface="Arial"/>
                </a:rPr>
                <a:t>It covers disciplines such as such as engineering, biotechnology, bacteriology, atmospheric science, ecology, and biology.</a:t>
              </a:r>
              <a:endParaRPr b="0" i="0" sz="1600" u="none" cap="none" strike="noStrike">
                <a:solidFill>
                  <a:srgbClr val="000000"/>
                </a:solidFill>
                <a:latin typeface="Arial"/>
                <a:ea typeface="Arial"/>
                <a:cs typeface="Arial"/>
                <a:sym typeface="Arial"/>
              </a:endParaRPr>
            </a:p>
            <a:p>
              <a:pPr indent="-171450" lvl="1" marL="171450" marR="0" rtl="0" algn="l">
                <a:lnSpc>
                  <a:spcPct val="90000"/>
                </a:lnSpc>
                <a:spcBef>
                  <a:spcPts val="320"/>
                </a:spcBef>
                <a:spcAft>
                  <a:spcPts val="0"/>
                </a:spcAft>
                <a:buClr>
                  <a:srgbClr val="000000"/>
                </a:buClr>
                <a:buSzPts val="1600"/>
                <a:buFont typeface="Arial"/>
                <a:buChar char="••"/>
              </a:pPr>
              <a:r>
                <a:rPr b="0" i="0" lang="en-US" sz="1600" u="none" cap="none" strike="noStrike">
                  <a:solidFill>
                    <a:srgbClr val="000000"/>
                  </a:solidFill>
                  <a:latin typeface="Arial"/>
                  <a:ea typeface="Arial"/>
                  <a:cs typeface="Arial"/>
                  <a:sym typeface="Arial"/>
                </a:rPr>
                <a:t>Contains full text sources from include scientific journals, trade journals, new sources, conference proceedings, reports, monographs, books and government publications.</a:t>
              </a:r>
              <a:endParaRPr b="0" i="0" sz="1600" u="none" cap="none" strike="noStrike">
                <a:solidFill>
                  <a:srgbClr val="000000"/>
                </a:solidFill>
                <a:latin typeface="Arial"/>
                <a:ea typeface="Arial"/>
                <a:cs typeface="Arial"/>
                <a:sym typeface="Arial"/>
              </a:endParaRPr>
            </a:p>
          </p:txBody>
        </p:sp>
        <p:sp>
          <p:nvSpPr>
            <p:cNvPr id="205" name="Google Shape;205;p23"/>
            <p:cNvSpPr/>
            <p:nvPr/>
          </p:nvSpPr>
          <p:spPr>
            <a:xfrm>
              <a:off x="0" y="2205031"/>
              <a:ext cx="11598766" cy="491399"/>
            </a:xfrm>
            <a:prstGeom prst="roundRect">
              <a:avLst>
                <a:gd fmla="val 16667" name="adj"/>
              </a:avLst>
            </a:prstGeom>
            <a:solidFill>
              <a:srgbClr val="004890"/>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23"/>
            <p:cNvSpPr txBox="1"/>
            <p:nvPr/>
          </p:nvSpPr>
          <p:spPr>
            <a:xfrm>
              <a:off x="23988" y="2229019"/>
              <a:ext cx="11550790" cy="443423"/>
            </a:xfrm>
            <a:prstGeom prst="rect">
              <a:avLst/>
            </a:prstGeom>
            <a:noFill/>
            <a:ln>
              <a:noFill/>
            </a:ln>
          </p:spPr>
          <p:txBody>
            <a:bodyPr anchorCtr="0" anchor="ctr" bIns="80000" lIns="80000" spcFirstLastPara="1" rIns="80000" wrap="square" tIns="80000">
              <a:noAutofit/>
            </a:bodyPr>
            <a:lstStyle/>
            <a:p>
              <a:pPr indent="0" lvl="0" marL="0" marR="0" rtl="0" algn="l">
                <a:lnSpc>
                  <a:spcPct val="90000"/>
                </a:lnSpc>
                <a:spcBef>
                  <a:spcPts val="0"/>
                </a:spcBef>
                <a:spcAft>
                  <a:spcPts val="0"/>
                </a:spcAft>
                <a:buNone/>
              </a:pPr>
              <a:r>
                <a:rPr b="1" i="0" lang="en-US" sz="2100" u="none" cap="none" strike="noStrike">
                  <a:solidFill>
                    <a:schemeClr val="lt1"/>
                  </a:solidFill>
                  <a:latin typeface="Arial"/>
                  <a:ea typeface="Arial"/>
                  <a:cs typeface="Arial"/>
                  <a:sym typeface="Arial"/>
                </a:rPr>
                <a:t>Environmental Science Index </a:t>
              </a:r>
              <a:endParaRPr b="0" i="0" sz="2100" u="none" cap="none" strike="noStrike">
                <a:solidFill>
                  <a:schemeClr val="lt1"/>
                </a:solidFill>
                <a:latin typeface="Arial"/>
                <a:ea typeface="Arial"/>
                <a:cs typeface="Arial"/>
                <a:sym typeface="Arial"/>
              </a:endParaRPr>
            </a:p>
          </p:txBody>
        </p:sp>
        <p:sp>
          <p:nvSpPr>
            <p:cNvPr id="207" name="Google Shape;207;p23"/>
            <p:cNvSpPr/>
            <p:nvPr/>
          </p:nvSpPr>
          <p:spPr>
            <a:xfrm>
              <a:off x="0" y="2696431"/>
              <a:ext cx="11598766" cy="999809"/>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23"/>
            <p:cNvSpPr txBox="1"/>
            <p:nvPr/>
          </p:nvSpPr>
          <p:spPr>
            <a:xfrm>
              <a:off x="0" y="2696431"/>
              <a:ext cx="11598766" cy="999809"/>
            </a:xfrm>
            <a:prstGeom prst="rect">
              <a:avLst/>
            </a:prstGeom>
            <a:noFill/>
            <a:ln>
              <a:noFill/>
            </a:ln>
          </p:spPr>
          <p:txBody>
            <a:bodyPr anchorCtr="0" anchor="t" bIns="26650" lIns="368250" spcFirstLastPara="1" rIns="149350" wrap="square" tIns="26650">
              <a:noAutofit/>
            </a:bodyPr>
            <a:lstStyle/>
            <a:p>
              <a:pPr indent="-171450" lvl="1" marL="171450" marR="0" rtl="0" algn="l">
                <a:lnSpc>
                  <a:spcPct val="90000"/>
                </a:lnSpc>
                <a:spcBef>
                  <a:spcPts val="0"/>
                </a:spcBef>
                <a:spcAft>
                  <a:spcPts val="0"/>
                </a:spcAft>
                <a:buClr>
                  <a:srgbClr val="000000"/>
                </a:buClr>
                <a:buSzPts val="1600"/>
                <a:buFont typeface="Arial"/>
                <a:buChar char="••"/>
              </a:pPr>
              <a:r>
                <a:rPr b="0" i="0" lang="en-US" sz="1600" u="none" cap="none" strike="noStrike">
                  <a:solidFill>
                    <a:srgbClr val="000000"/>
                  </a:solidFill>
                  <a:latin typeface="Arial"/>
                  <a:ea typeface="Arial"/>
                  <a:cs typeface="Arial"/>
                  <a:sym typeface="Arial"/>
                </a:rPr>
                <a:t>It provides in-depth abstracting and indexing coverage from the environmental science literature and related disciplines.</a:t>
              </a:r>
              <a:endParaRPr b="0" i="0" sz="1600" u="none" cap="none" strike="noStrike">
                <a:solidFill>
                  <a:srgbClr val="000000"/>
                </a:solidFill>
                <a:latin typeface="Arial"/>
                <a:ea typeface="Arial"/>
                <a:cs typeface="Arial"/>
                <a:sym typeface="Arial"/>
              </a:endParaRPr>
            </a:p>
            <a:p>
              <a:pPr indent="-171450" lvl="1" marL="171450" marR="0" rtl="0" algn="l">
                <a:lnSpc>
                  <a:spcPct val="90000"/>
                </a:lnSpc>
                <a:spcBef>
                  <a:spcPts val="320"/>
                </a:spcBef>
                <a:spcAft>
                  <a:spcPts val="0"/>
                </a:spcAft>
                <a:buClr>
                  <a:srgbClr val="000000"/>
                </a:buClr>
                <a:buSzPts val="1600"/>
                <a:buFont typeface="Arial"/>
                <a:buChar char="••"/>
              </a:pPr>
              <a:r>
                <a:rPr b="0" i="0" lang="en-US" sz="1600" u="none" cap="none" strike="noStrike">
                  <a:solidFill>
                    <a:srgbClr val="000000"/>
                  </a:solidFill>
                  <a:latin typeface="Arial"/>
                  <a:ea typeface="Arial"/>
                  <a:cs typeface="Arial"/>
                  <a:sym typeface="Arial"/>
                </a:rPr>
                <a:t>Abstracts and citations are drawn from thousands of peer-reviewed journals, trade titles, conference proceedings and other content types.</a:t>
              </a:r>
              <a:endParaRPr b="0" i="0" sz="1600" u="none" cap="none" strike="noStrike">
                <a:solidFill>
                  <a:srgbClr val="000000"/>
                </a:solidFill>
                <a:latin typeface="Arial"/>
                <a:ea typeface="Arial"/>
                <a:cs typeface="Arial"/>
                <a:sym typeface="Arial"/>
              </a:endParaRPr>
            </a:p>
            <a:p>
              <a:pPr indent="-171450" lvl="1" marL="171450" marR="0" rtl="0" algn="l">
                <a:lnSpc>
                  <a:spcPct val="90000"/>
                </a:lnSpc>
                <a:spcBef>
                  <a:spcPts val="320"/>
                </a:spcBef>
                <a:spcAft>
                  <a:spcPts val="0"/>
                </a:spcAft>
                <a:buClr>
                  <a:srgbClr val="000000"/>
                </a:buClr>
                <a:buSzPts val="1600"/>
                <a:buFont typeface="Arial"/>
                <a:buChar char="••"/>
              </a:pPr>
              <a:r>
                <a:rPr b="0" i="0" lang="en-US" sz="1600" u="none" cap="none" strike="noStrike">
                  <a:solidFill>
                    <a:srgbClr val="000000"/>
                  </a:solidFill>
                  <a:latin typeface="Arial"/>
                  <a:ea typeface="Arial"/>
                  <a:cs typeface="Arial"/>
                  <a:sym typeface="Arial"/>
                </a:rPr>
                <a:t>Content coverage available in the databases starts from 1960 and runs through to current material.</a:t>
              </a:r>
              <a:endParaRPr b="0" i="0" sz="1600" u="none" cap="none" strike="noStrike">
                <a:solidFill>
                  <a:srgbClr val="000000"/>
                </a:solidFill>
                <a:latin typeface="Arial"/>
                <a:ea typeface="Arial"/>
                <a:cs typeface="Arial"/>
                <a:sym typeface="Arial"/>
              </a:endParaRPr>
            </a:p>
          </p:txBody>
        </p:sp>
      </p:grpSp>
      <p:sp>
        <p:nvSpPr>
          <p:cNvPr id="209" name="Google Shape;209;p23"/>
          <p:cNvSpPr txBox="1"/>
          <p:nvPr/>
        </p:nvSpPr>
        <p:spPr>
          <a:xfrm>
            <a:off x="375557" y="1730829"/>
            <a:ext cx="11185072" cy="101566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2000" u="none" cap="none" strike="noStrike">
                <a:solidFill>
                  <a:srgbClr val="000000"/>
                </a:solidFill>
                <a:latin typeface="Open Sans"/>
                <a:ea typeface="Open Sans"/>
                <a:cs typeface="Open Sans"/>
                <a:sym typeface="Open Sans"/>
              </a:rPr>
              <a:t>The Environmental Science Collection is a product of ProQuest Publishers and is a combination of two databases, namely </a:t>
            </a:r>
            <a:r>
              <a:rPr b="1" i="1" lang="en-US" sz="2000" u="none" cap="none" strike="noStrike">
                <a:solidFill>
                  <a:srgbClr val="000000"/>
                </a:solidFill>
                <a:latin typeface="Open Sans"/>
                <a:ea typeface="Open Sans"/>
                <a:cs typeface="Open Sans"/>
                <a:sym typeface="Open Sans"/>
              </a:rPr>
              <a:t>Environmental Science Database</a:t>
            </a:r>
            <a:r>
              <a:rPr b="0" i="0" lang="en-US" sz="2000" u="none" cap="none" strike="noStrike">
                <a:solidFill>
                  <a:srgbClr val="000000"/>
                </a:solidFill>
                <a:latin typeface="Open Sans"/>
                <a:ea typeface="Open Sans"/>
                <a:cs typeface="Open Sans"/>
                <a:sym typeface="Open Sans"/>
              </a:rPr>
              <a:t> and</a:t>
            </a:r>
            <a:r>
              <a:rPr b="0" i="1" lang="en-US" sz="2000" u="none" cap="none" strike="noStrike">
                <a:solidFill>
                  <a:srgbClr val="000000"/>
                </a:solidFill>
                <a:latin typeface="Open Sans"/>
                <a:ea typeface="Open Sans"/>
                <a:cs typeface="Open Sans"/>
                <a:sym typeface="Open Sans"/>
              </a:rPr>
              <a:t> </a:t>
            </a:r>
            <a:r>
              <a:rPr b="1" i="1" lang="en-US" sz="2000" u="none" cap="none" strike="noStrike">
                <a:solidFill>
                  <a:srgbClr val="000000"/>
                </a:solidFill>
                <a:latin typeface="Open Sans"/>
                <a:ea typeface="Open Sans"/>
                <a:cs typeface="Open Sans"/>
                <a:sym typeface="Open Sans"/>
              </a:rPr>
              <a:t>Environmental Science Index</a:t>
            </a:r>
            <a:endParaRPr b="1" i="0" sz="2000" u="none" cap="none" strike="noStrike">
              <a:solidFill>
                <a:srgbClr val="000000"/>
              </a:solidFill>
              <a:latin typeface="Open Sans"/>
              <a:ea typeface="Open Sans"/>
              <a:cs typeface="Open Sans"/>
              <a:sym typeface="Open Sans"/>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4" name="Shape 214"/>
        <p:cNvGrpSpPr/>
        <p:nvPr/>
      </p:nvGrpSpPr>
      <p:grpSpPr>
        <a:xfrm>
          <a:off x="0" y="0"/>
          <a:ext cx="0" cy="0"/>
          <a:chOff x="0" y="0"/>
          <a:chExt cx="0" cy="0"/>
        </a:xfrm>
      </p:grpSpPr>
      <p:sp>
        <p:nvSpPr>
          <p:cNvPr id="215" name="Google Shape;215;p24"/>
          <p:cNvSpPr txBox="1"/>
          <p:nvPr>
            <p:ph type="title"/>
          </p:nvPr>
        </p:nvSpPr>
        <p:spPr>
          <a:xfrm>
            <a:off x="0" y="378812"/>
            <a:ext cx="7707086" cy="10809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3600"/>
              <a:buNone/>
            </a:pPr>
            <a:r>
              <a:rPr lang="en-US">
                <a:solidFill>
                  <a:srgbClr val="586F7C"/>
                </a:solidFill>
                <a:latin typeface="Open Sans"/>
                <a:ea typeface="Open Sans"/>
                <a:cs typeface="Open Sans"/>
                <a:sym typeface="Open Sans"/>
              </a:rPr>
              <a:t>Accessing Environmental Science collection</a:t>
            </a:r>
            <a:endParaRPr>
              <a:latin typeface="Open Sans"/>
              <a:ea typeface="Open Sans"/>
              <a:cs typeface="Open Sans"/>
              <a:sym typeface="Open Sans"/>
            </a:endParaRPr>
          </a:p>
        </p:txBody>
      </p:sp>
      <p:sp>
        <p:nvSpPr>
          <p:cNvPr id="216" name="Google Shape;216;p24"/>
          <p:cNvSpPr txBox="1"/>
          <p:nvPr>
            <p:ph idx="1" type="body"/>
          </p:nvPr>
        </p:nvSpPr>
        <p:spPr>
          <a:xfrm>
            <a:off x="457200" y="1863345"/>
            <a:ext cx="11266714" cy="3067884"/>
          </a:xfrm>
          <a:prstGeom prst="rect">
            <a:avLst/>
          </a:prstGeom>
          <a:noFill/>
          <a:ln>
            <a:noFill/>
          </a:ln>
        </p:spPr>
        <p:txBody>
          <a:bodyPr anchorCtr="0" anchor="t" bIns="45700" lIns="91425" spcFirstLastPara="1" rIns="91425" wrap="square" tIns="45700">
            <a:noAutofit/>
          </a:bodyPr>
          <a:lstStyle/>
          <a:p>
            <a:pPr indent="0" lvl="0" marL="76200" rtl="0" algn="just">
              <a:lnSpc>
                <a:spcPct val="100000"/>
              </a:lnSpc>
              <a:spcBef>
                <a:spcPts val="1000"/>
              </a:spcBef>
              <a:spcAft>
                <a:spcPts val="0"/>
              </a:spcAft>
              <a:buClr>
                <a:schemeClr val="dk1"/>
              </a:buClr>
              <a:buSzPts val="2400"/>
              <a:buNone/>
            </a:pPr>
            <a:r>
              <a:rPr lang="en-US">
                <a:solidFill>
                  <a:schemeClr val="dk1"/>
                </a:solidFill>
                <a:latin typeface="Open Sans"/>
                <a:ea typeface="Open Sans"/>
                <a:cs typeface="Open Sans"/>
                <a:sym typeface="Open Sans"/>
              </a:rPr>
              <a:t>To access the database, click </a:t>
            </a:r>
            <a:r>
              <a:rPr b="1" lang="en-US">
                <a:solidFill>
                  <a:schemeClr val="dk1"/>
                </a:solidFill>
                <a:latin typeface="Open Sans"/>
                <a:ea typeface="Open Sans"/>
                <a:cs typeface="Open Sans"/>
                <a:sym typeface="Open Sans"/>
              </a:rPr>
              <a:t>Databases for Discovery </a:t>
            </a:r>
            <a:r>
              <a:rPr lang="en-US">
                <a:solidFill>
                  <a:schemeClr val="dk1"/>
                </a:solidFill>
                <a:latin typeface="Open Sans"/>
                <a:ea typeface="Open Sans"/>
                <a:cs typeface="Open Sans"/>
                <a:sym typeface="Open Sans"/>
              </a:rPr>
              <a:t>on the OARE homepage, and select </a:t>
            </a:r>
            <a:r>
              <a:rPr b="1" lang="en-US">
                <a:solidFill>
                  <a:schemeClr val="dk1"/>
                </a:solidFill>
                <a:latin typeface="Open Sans"/>
                <a:ea typeface="Open Sans"/>
                <a:cs typeface="Open Sans"/>
                <a:sym typeface="Open Sans"/>
              </a:rPr>
              <a:t>Environmental Science Collection </a:t>
            </a:r>
            <a:r>
              <a:rPr lang="en-US">
                <a:solidFill>
                  <a:schemeClr val="dk1"/>
                </a:solidFill>
                <a:latin typeface="Open Sans"/>
                <a:ea typeface="Open Sans"/>
                <a:cs typeface="Open Sans"/>
                <a:sym typeface="Open Sans"/>
              </a:rPr>
              <a:t>as shown below.</a:t>
            </a:r>
            <a:endParaRPr/>
          </a:p>
          <a:p>
            <a:pPr indent="0" lvl="0" marL="76200" rtl="0" algn="just">
              <a:lnSpc>
                <a:spcPct val="100000"/>
              </a:lnSpc>
              <a:spcBef>
                <a:spcPts val="1000"/>
              </a:spcBef>
              <a:spcAft>
                <a:spcPts val="0"/>
              </a:spcAft>
              <a:buClr>
                <a:schemeClr val="dk2"/>
              </a:buClr>
              <a:buSzPts val="2400"/>
              <a:buNone/>
            </a:pPr>
            <a:r>
              <a:t/>
            </a:r>
            <a:endParaRPr b="1">
              <a:solidFill>
                <a:schemeClr val="dk1"/>
              </a:solidFill>
              <a:latin typeface="Open Sans"/>
              <a:ea typeface="Open Sans"/>
              <a:cs typeface="Open Sans"/>
              <a:sym typeface="Open Sans"/>
            </a:endParaRPr>
          </a:p>
        </p:txBody>
      </p:sp>
      <p:pic>
        <p:nvPicPr>
          <p:cNvPr descr="https://lh5.googleusercontent.com/hlqNN5N-KYOMqnmujoCfzkXbcNfIayxFiGX3IORTY5Qwzg3tN8_twr16cuwcFl-eeBaQvpUQbw_OB1yTYb2IzHAMxSL27NM3z-O_4gLmuzmhKLTN5oB3lt8JkNWZ5tJe_8znguk" id="217" name="Google Shape;217;p24"/>
          <p:cNvPicPr preferRelativeResize="0"/>
          <p:nvPr/>
        </p:nvPicPr>
        <p:blipFill rotWithShape="1">
          <a:blip r:embed="rId3">
            <a:alphaModFix/>
          </a:blip>
          <a:srcRect b="0" l="0" r="0" t="0"/>
          <a:stretch/>
        </p:blipFill>
        <p:spPr>
          <a:xfrm>
            <a:off x="2056378" y="3137580"/>
            <a:ext cx="8071418" cy="3587297"/>
          </a:xfrm>
          <a:prstGeom prst="rect">
            <a:avLst/>
          </a:prstGeom>
          <a:noFill/>
          <a:ln>
            <a:noFill/>
          </a:ln>
        </p:spPr>
      </p:pic>
      <p:cxnSp>
        <p:nvCxnSpPr>
          <p:cNvPr id="218" name="Google Shape;218;p24"/>
          <p:cNvCxnSpPr/>
          <p:nvPr/>
        </p:nvCxnSpPr>
        <p:spPr>
          <a:xfrm>
            <a:off x="5910475" y="5451075"/>
            <a:ext cx="599400" cy="515700"/>
          </a:xfrm>
          <a:prstGeom prst="straightConnector1">
            <a:avLst/>
          </a:prstGeom>
          <a:noFill/>
          <a:ln cap="flat" cmpd="sng" w="28575">
            <a:solidFill>
              <a:srgbClr val="93C47D"/>
            </a:solidFill>
            <a:prstDash val="solid"/>
            <a:round/>
            <a:headEnd len="med" w="med" type="none"/>
            <a:tailEnd len="med" w="med" type="triangle"/>
          </a:ln>
        </p:spPr>
      </p:cxn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3" name="Shape 223"/>
        <p:cNvGrpSpPr/>
        <p:nvPr/>
      </p:nvGrpSpPr>
      <p:grpSpPr>
        <a:xfrm>
          <a:off x="0" y="0"/>
          <a:ext cx="0" cy="0"/>
          <a:chOff x="0" y="0"/>
          <a:chExt cx="0" cy="0"/>
        </a:xfrm>
      </p:grpSpPr>
      <p:sp>
        <p:nvSpPr>
          <p:cNvPr id="224" name="Google Shape;224;p25"/>
          <p:cNvSpPr txBox="1"/>
          <p:nvPr>
            <p:ph type="title"/>
          </p:nvPr>
        </p:nvSpPr>
        <p:spPr>
          <a:xfrm>
            <a:off x="0" y="378812"/>
            <a:ext cx="7707086" cy="10809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3600"/>
              <a:buNone/>
            </a:pPr>
            <a:r>
              <a:rPr lang="en-US">
                <a:solidFill>
                  <a:srgbClr val="586F7C"/>
                </a:solidFill>
                <a:latin typeface="Open Sans"/>
                <a:ea typeface="Open Sans"/>
                <a:cs typeface="Open Sans"/>
                <a:sym typeface="Open Sans"/>
              </a:rPr>
              <a:t>Environmental Science Collection homepage</a:t>
            </a:r>
            <a:endParaRPr>
              <a:latin typeface="Open Sans"/>
              <a:ea typeface="Open Sans"/>
              <a:cs typeface="Open Sans"/>
              <a:sym typeface="Open Sans"/>
            </a:endParaRPr>
          </a:p>
        </p:txBody>
      </p:sp>
      <p:sp>
        <p:nvSpPr>
          <p:cNvPr id="225" name="Google Shape;225;p25"/>
          <p:cNvSpPr txBox="1"/>
          <p:nvPr>
            <p:ph idx="1" type="body"/>
          </p:nvPr>
        </p:nvSpPr>
        <p:spPr>
          <a:xfrm>
            <a:off x="163286" y="2690192"/>
            <a:ext cx="3820886" cy="3067884"/>
          </a:xfrm>
          <a:prstGeom prst="rect">
            <a:avLst/>
          </a:prstGeom>
          <a:noFill/>
          <a:ln>
            <a:noFill/>
          </a:ln>
        </p:spPr>
        <p:txBody>
          <a:bodyPr anchorCtr="0" anchor="t" bIns="45700" lIns="91425" spcFirstLastPara="1" rIns="91425" wrap="square" tIns="45700">
            <a:noAutofit/>
          </a:bodyPr>
          <a:lstStyle/>
          <a:p>
            <a:pPr indent="0" lvl="0" marL="76200" rtl="0" algn="l">
              <a:lnSpc>
                <a:spcPct val="100000"/>
              </a:lnSpc>
              <a:spcBef>
                <a:spcPts val="1000"/>
              </a:spcBef>
              <a:spcAft>
                <a:spcPts val="0"/>
              </a:spcAft>
              <a:buClr>
                <a:schemeClr val="dk1"/>
              </a:buClr>
              <a:buSzPts val="2400"/>
              <a:buNone/>
            </a:pPr>
            <a:r>
              <a:rPr lang="en-US">
                <a:solidFill>
                  <a:schemeClr val="dk1"/>
                </a:solidFill>
                <a:latin typeface="Open Sans"/>
                <a:ea typeface="Open Sans"/>
                <a:cs typeface="Open Sans"/>
                <a:sym typeface="Open Sans"/>
              </a:rPr>
              <a:t>The user will be taken to the publisher’s website where they can choose </a:t>
            </a:r>
            <a:r>
              <a:rPr b="1" lang="en-US">
                <a:solidFill>
                  <a:schemeClr val="dk1"/>
                </a:solidFill>
                <a:latin typeface="Open Sans"/>
                <a:ea typeface="Open Sans"/>
                <a:cs typeface="Open Sans"/>
                <a:sym typeface="Open Sans"/>
              </a:rPr>
              <a:t>to search both databases at the same time</a:t>
            </a:r>
            <a:r>
              <a:rPr lang="en-US">
                <a:solidFill>
                  <a:schemeClr val="dk1"/>
                </a:solidFill>
                <a:latin typeface="Open Sans"/>
                <a:ea typeface="Open Sans"/>
                <a:cs typeface="Open Sans"/>
                <a:sym typeface="Open Sans"/>
              </a:rPr>
              <a:t> or </a:t>
            </a:r>
            <a:r>
              <a:rPr b="1" lang="en-US">
                <a:solidFill>
                  <a:schemeClr val="dk1"/>
                </a:solidFill>
                <a:latin typeface="Open Sans"/>
                <a:ea typeface="Open Sans"/>
                <a:cs typeface="Open Sans"/>
                <a:sym typeface="Open Sans"/>
              </a:rPr>
              <a:t>search each database separately</a:t>
            </a:r>
            <a:r>
              <a:rPr lang="en-US">
                <a:solidFill>
                  <a:schemeClr val="dk1"/>
                </a:solidFill>
                <a:latin typeface="Open Sans"/>
                <a:ea typeface="Open Sans"/>
                <a:cs typeface="Open Sans"/>
                <a:sym typeface="Open Sans"/>
              </a:rPr>
              <a:t>.</a:t>
            </a:r>
            <a:endParaRPr b="1">
              <a:solidFill>
                <a:schemeClr val="dk1"/>
              </a:solidFill>
              <a:latin typeface="Open Sans"/>
              <a:ea typeface="Open Sans"/>
              <a:cs typeface="Open Sans"/>
              <a:sym typeface="Open Sans"/>
            </a:endParaRPr>
          </a:p>
        </p:txBody>
      </p:sp>
      <p:pic>
        <p:nvPicPr>
          <p:cNvPr descr="https://lh3.googleusercontent.com/hN7LmGYnVdi-GfgTNEZ5K-yRBd3Of6Nz7KV-a6zjNDXxycMlUQ6DKuwNOrNgeeM26zEf6Iadhd53uW_yBCrKJ9Djb0_od0JQGtzsfSGwyp6VTCXJQ4-GLHUQfrp-0k74_ItvVoI" id="226" name="Google Shape;226;p25"/>
          <p:cNvPicPr preferRelativeResize="0"/>
          <p:nvPr/>
        </p:nvPicPr>
        <p:blipFill rotWithShape="1">
          <a:blip r:embed="rId3">
            <a:alphaModFix/>
          </a:blip>
          <a:srcRect b="0" l="0" r="0" t="0"/>
          <a:stretch/>
        </p:blipFill>
        <p:spPr>
          <a:xfrm>
            <a:off x="4114801" y="1720897"/>
            <a:ext cx="7913915" cy="5006474"/>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1" name="Shape 231"/>
        <p:cNvGrpSpPr/>
        <p:nvPr/>
      </p:nvGrpSpPr>
      <p:grpSpPr>
        <a:xfrm>
          <a:off x="0" y="0"/>
          <a:ext cx="0" cy="0"/>
          <a:chOff x="0" y="0"/>
          <a:chExt cx="0" cy="0"/>
        </a:xfrm>
      </p:grpSpPr>
      <p:sp>
        <p:nvSpPr>
          <p:cNvPr id="232" name="Google Shape;232;p26"/>
          <p:cNvSpPr txBox="1"/>
          <p:nvPr>
            <p:ph type="title"/>
          </p:nvPr>
        </p:nvSpPr>
        <p:spPr>
          <a:xfrm>
            <a:off x="0" y="378812"/>
            <a:ext cx="9613800" cy="10809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3600"/>
              <a:buNone/>
            </a:pPr>
            <a:r>
              <a:rPr lang="en-US">
                <a:solidFill>
                  <a:srgbClr val="586F7C"/>
                </a:solidFill>
                <a:latin typeface="Open Sans"/>
                <a:ea typeface="Open Sans"/>
                <a:cs typeface="Open Sans"/>
                <a:sym typeface="Open Sans"/>
              </a:rPr>
              <a:t>Searching Environmental Science Collection</a:t>
            </a:r>
            <a:endParaRPr>
              <a:latin typeface="Open Sans"/>
              <a:ea typeface="Open Sans"/>
              <a:cs typeface="Open Sans"/>
              <a:sym typeface="Open Sans"/>
            </a:endParaRPr>
          </a:p>
        </p:txBody>
      </p:sp>
      <p:sp>
        <p:nvSpPr>
          <p:cNvPr id="233" name="Google Shape;233;p26"/>
          <p:cNvSpPr txBox="1"/>
          <p:nvPr>
            <p:ph idx="1" type="body"/>
          </p:nvPr>
        </p:nvSpPr>
        <p:spPr>
          <a:xfrm>
            <a:off x="0" y="1847015"/>
            <a:ext cx="5437414" cy="4749727"/>
          </a:xfrm>
          <a:prstGeom prst="rect">
            <a:avLst/>
          </a:prstGeom>
          <a:noFill/>
          <a:ln>
            <a:noFill/>
          </a:ln>
        </p:spPr>
        <p:txBody>
          <a:bodyPr anchorCtr="0" anchor="t" bIns="45700" lIns="91425" spcFirstLastPara="1" rIns="91425" wrap="square" tIns="45700">
            <a:noAutofit/>
          </a:bodyPr>
          <a:lstStyle/>
          <a:p>
            <a:pPr indent="-381000" lvl="0" marL="457200" rtl="0" algn="just">
              <a:lnSpc>
                <a:spcPct val="100000"/>
              </a:lnSpc>
              <a:spcBef>
                <a:spcPts val="1000"/>
              </a:spcBef>
              <a:spcAft>
                <a:spcPts val="0"/>
              </a:spcAft>
              <a:buClr>
                <a:schemeClr val="dk1"/>
              </a:buClr>
              <a:buSzPts val="2400"/>
              <a:buChar char="●"/>
            </a:pPr>
            <a:r>
              <a:rPr lang="en-US" sz="1800">
                <a:solidFill>
                  <a:schemeClr val="dk1"/>
                </a:solidFill>
                <a:latin typeface="Open Sans"/>
                <a:ea typeface="Open Sans"/>
                <a:cs typeface="Open Sans"/>
                <a:sym typeface="Open Sans"/>
              </a:rPr>
              <a:t>The user can search either using the </a:t>
            </a:r>
            <a:r>
              <a:rPr b="1" lang="en-US" sz="1800">
                <a:solidFill>
                  <a:schemeClr val="dk1"/>
                </a:solidFill>
                <a:latin typeface="Open Sans"/>
                <a:ea typeface="Open Sans"/>
                <a:cs typeface="Open Sans"/>
                <a:sym typeface="Open Sans"/>
              </a:rPr>
              <a:t>Basic Search</a:t>
            </a:r>
            <a:r>
              <a:rPr lang="en-US" sz="1800">
                <a:solidFill>
                  <a:schemeClr val="dk1"/>
                </a:solidFill>
                <a:latin typeface="Open Sans"/>
                <a:ea typeface="Open Sans"/>
                <a:cs typeface="Open Sans"/>
                <a:sym typeface="Open Sans"/>
              </a:rPr>
              <a:t>, </a:t>
            </a:r>
            <a:r>
              <a:rPr b="1" lang="en-US" sz="1800">
                <a:solidFill>
                  <a:schemeClr val="dk1"/>
                </a:solidFill>
                <a:latin typeface="Open Sans"/>
                <a:ea typeface="Open Sans"/>
                <a:cs typeface="Open Sans"/>
                <a:sym typeface="Open Sans"/>
              </a:rPr>
              <a:t>Advanced Search</a:t>
            </a:r>
            <a:r>
              <a:rPr lang="en-US" sz="1800">
                <a:solidFill>
                  <a:schemeClr val="dk1"/>
                </a:solidFill>
                <a:latin typeface="Open Sans"/>
                <a:ea typeface="Open Sans"/>
                <a:cs typeface="Open Sans"/>
                <a:sym typeface="Open Sans"/>
              </a:rPr>
              <a:t>, </a:t>
            </a:r>
            <a:r>
              <a:rPr b="1" lang="en-US" sz="1800">
                <a:solidFill>
                  <a:schemeClr val="dk1"/>
                </a:solidFill>
                <a:latin typeface="Open Sans"/>
                <a:ea typeface="Open Sans"/>
                <a:cs typeface="Open Sans"/>
                <a:sym typeface="Open Sans"/>
              </a:rPr>
              <a:t>Publication search</a:t>
            </a:r>
            <a:r>
              <a:rPr lang="en-US" sz="1800">
                <a:solidFill>
                  <a:schemeClr val="dk1"/>
                </a:solidFill>
                <a:latin typeface="Open Sans"/>
                <a:ea typeface="Open Sans"/>
                <a:cs typeface="Open Sans"/>
                <a:sym typeface="Open Sans"/>
              </a:rPr>
              <a:t> or </a:t>
            </a:r>
            <a:r>
              <a:rPr b="1" lang="en-US" sz="1800">
                <a:solidFill>
                  <a:schemeClr val="dk1"/>
                </a:solidFill>
                <a:latin typeface="Open Sans"/>
                <a:ea typeface="Open Sans"/>
                <a:cs typeface="Open Sans"/>
                <a:sym typeface="Open Sans"/>
              </a:rPr>
              <a:t>Change the database.</a:t>
            </a:r>
            <a:endParaRPr/>
          </a:p>
          <a:p>
            <a:pPr indent="-381000" lvl="0" marL="457200" rtl="0" algn="just">
              <a:lnSpc>
                <a:spcPct val="100000"/>
              </a:lnSpc>
              <a:spcBef>
                <a:spcPts val="1000"/>
              </a:spcBef>
              <a:spcAft>
                <a:spcPts val="0"/>
              </a:spcAft>
              <a:buClr>
                <a:schemeClr val="dk1"/>
              </a:buClr>
              <a:buSzPts val="2400"/>
              <a:buChar char="●"/>
            </a:pPr>
            <a:r>
              <a:rPr lang="en-US" sz="1800">
                <a:solidFill>
                  <a:schemeClr val="dk1"/>
                </a:solidFill>
                <a:latin typeface="Open Sans"/>
                <a:ea typeface="Open Sans"/>
                <a:cs typeface="Open Sans"/>
                <a:sym typeface="Open Sans"/>
              </a:rPr>
              <a:t>The </a:t>
            </a:r>
            <a:r>
              <a:rPr b="1" lang="en-US" sz="1800">
                <a:solidFill>
                  <a:schemeClr val="dk1"/>
                </a:solidFill>
                <a:latin typeface="Open Sans"/>
                <a:ea typeface="Open Sans"/>
                <a:cs typeface="Open Sans"/>
                <a:sym typeface="Open Sans"/>
              </a:rPr>
              <a:t>Search tips link </a:t>
            </a:r>
            <a:r>
              <a:rPr lang="en-US" sz="1800">
                <a:solidFill>
                  <a:schemeClr val="dk1"/>
                </a:solidFill>
                <a:latin typeface="Open Sans"/>
                <a:ea typeface="Open Sans"/>
                <a:cs typeface="Open Sans"/>
                <a:sym typeface="Open Sans"/>
              </a:rPr>
              <a:t>below the search box window gives instructions on the most effective ways of searching ProQuest databases.</a:t>
            </a:r>
            <a:endParaRPr/>
          </a:p>
          <a:p>
            <a:pPr indent="-355600" lvl="1" marL="914400" rtl="0" algn="just">
              <a:lnSpc>
                <a:spcPct val="100000"/>
              </a:lnSpc>
              <a:spcBef>
                <a:spcPts val="2100"/>
              </a:spcBef>
              <a:spcAft>
                <a:spcPts val="0"/>
              </a:spcAft>
              <a:buClr>
                <a:schemeClr val="dk1"/>
              </a:buClr>
              <a:buSzPts val="2000"/>
              <a:buChar char="○"/>
            </a:pPr>
            <a:r>
              <a:rPr lang="en-US" sz="1800">
                <a:solidFill>
                  <a:schemeClr val="dk1"/>
                </a:solidFill>
                <a:latin typeface="Open Sans"/>
                <a:ea typeface="Open Sans"/>
                <a:cs typeface="Open Sans"/>
                <a:sym typeface="Open Sans"/>
              </a:rPr>
              <a:t>These include </a:t>
            </a:r>
            <a:r>
              <a:rPr b="1" lang="en-US" sz="1800">
                <a:solidFill>
                  <a:schemeClr val="dk1"/>
                </a:solidFill>
                <a:latin typeface="Open Sans"/>
                <a:ea typeface="Open Sans"/>
                <a:cs typeface="Open Sans"/>
                <a:sym typeface="Open Sans"/>
              </a:rPr>
              <a:t>Search Syntax</a:t>
            </a:r>
            <a:r>
              <a:rPr lang="en-US" sz="1800">
                <a:solidFill>
                  <a:schemeClr val="dk1"/>
                </a:solidFill>
                <a:latin typeface="Open Sans"/>
                <a:ea typeface="Open Sans"/>
                <a:cs typeface="Open Sans"/>
                <a:sym typeface="Open Sans"/>
              </a:rPr>
              <a:t> and </a:t>
            </a:r>
            <a:r>
              <a:rPr b="1" lang="en-US" sz="1800">
                <a:solidFill>
                  <a:schemeClr val="dk1"/>
                </a:solidFill>
                <a:latin typeface="Open Sans"/>
                <a:ea typeface="Open Sans"/>
                <a:cs typeface="Open Sans"/>
                <a:sym typeface="Open Sans"/>
              </a:rPr>
              <a:t>Field codes</a:t>
            </a:r>
            <a:r>
              <a:rPr lang="en-US" sz="1800">
                <a:solidFill>
                  <a:schemeClr val="dk1"/>
                </a:solidFill>
                <a:latin typeface="Open Sans"/>
                <a:ea typeface="Open Sans"/>
                <a:cs typeface="Open Sans"/>
                <a:sym typeface="Open Sans"/>
              </a:rPr>
              <a:t>, </a:t>
            </a:r>
            <a:r>
              <a:rPr b="1" lang="en-US" sz="1800">
                <a:solidFill>
                  <a:schemeClr val="dk1"/>
                </a:solidFill>
                <a:latin typeface="Open Sans"/>
                <a:ea typeface="Open Sans"/>
                <a:cs typeface="Open Sans"/>
                <a:sym typeface="Open Sans"/>
              </a:rPr>
              <a:t>Basic </a:t>
            </a:r>
            <a:r>
              <a:rPr lang="en-US" sz="1800">
                <a:solidFill>
                  <a:schemeClr val="dk1"/>
                </a:solidFill>
                <a:latin typeface="Open Sans"/>
                <a:ea typeface="Open Sans"/>
                <a:cs typeface="Open Sans"/>
                <a:sym typeface="Open Sans"/>
              </a:rPr>
              <a:t>and</a:t>
            </a:r>
            <a:r>
              <a:rPr b="1" lang="en-US" sz="1800">
                <a:solidFill>
                  <a:schemeClr val="dk1"/>
                </a:solidFill>
                <a:latin typeface="Open Sans"/>
                <a:ea typeface="Open Sans"/>
                <a:cs typeface="Open Sans"/>
                <a:sym typeface="Open Sans"/>
              </a:rPr>
              <a:t> Advanced search</a:t>
            </a:r>
            <a:r>
              <a:rPr lang="en-US" sz="1800">
                <a:solidFill>
                  <a:schemeClr val="dk1"/>
                </a:solidFill>
                <a:latin typeface="Open Sans"/>
                <a:ea typeface="Open Sans"/>
                <a:cs typeface="Open Sans"/>
                <a:sym typeface="Open Sans"/>
              </a:rPr>
              <a:t>, Search results display options, </a:t>
            </a:r>
            <a:r>
              <a:rPr b="1" lang="en-US" sz="1800">
                <a:solidFill>
                  <a:schemeClr val="dk1"/>
                </a:solidFill>
                <a:latin typeface="Open Sans"/>
                <a:ea typeface="Open Sans"/>
                <a:cs typeface="Open Sans"/>
                <a:sym typeface="Open Sans"/>
              </a:rPr>
              <a:t>Document view</a:t>
            </a:r>
            <a:r>
              <a:rPr lang="en-US" sz="1800">
                <a:solidFill>
                  <a:schemeClr val="dk1"/>
                </a:solidFill>
                <a:latin typeface="Open Sans"/>
                <a:ea typeface="Open Sans"/>
                <a:cs typeface="Open Sans"/>
                <a:sym typeface="Open Sans"/>
              </a:rPr>
              <a:t> and </a:t>
            </a:r>
            <a:r>
              <a:rPr b="1" lang="en-US" sz="1800">
                <a:solidFill>
                  <a:schemeClr val="dk1"/>
                </a:solidFill>
                <a:latin typeface="Open Sans"/>
                <a:ea typeface="Open Sans"/>
                <a:cs typeface="Open Sans"/>
                <a:sym typeface="Open Sans"/>
              </a:rPr>
              <a:t>My research</a:t>
            </a:r>
            <a:r>
              <a:rPr lang="en-US" sz="1800">
                <a:solidFill>
                  <a:schemeClr val="dk1"/>
                </a:solidFill>
                <a:latin typeface="Open Sans"/>
                <a:ea typeface="Open Sans"/>
                <a:cs typeface="Open Sans"/>
                <a:sym typeface="Open Sans"/>
              </a:rPr>
              <a:t>.</a:t>
            </a:r>
            <a:endParaRPr/>
          </a:p>
          <a:p>
            <a:pPr indent="-228600" lvl="0" marL="457200" rtl="0" algn="just">
              <a:lnSpc>
                <a:spcPct val="100000"/>
              </a:lnSpc>
              <a:spcBef>
                <a:spcPts val="1000"/>
              </a:spcBef>
              <a:spcAft>
                <a:spcPts val="0"/>
              </a:spcAft>
              <a:buClr>
                <a:schemeClr val="dk1"/>
              </a:buClr>
              <a:buSzPts val="2400"/>
              <a:buNone/>
            </a:pPr>
            <a:r>
              <a:t/>
            </a:r>
            <a:endParaRPr sz="1800">
              <a:solidFill>
                <a:schemeClr val="dk1"/>
              </a:solidFill>
              <a:latin typeface="Open Sans"/>
              <a:ea typeface="Open Sans"/>
              <a:cs typeface="Open Sans"/>
              <a:sym typeface="Open Sans"/>
            </a:endParaRPr>
          </a:p>
        </p:txBody>
      </p:sp>
      <p:pic>
        <p:nvPicPr>
          <p:cNvPr descr="https://lh3.googleusercontent.com/hN7LmGYnVdi-GfgTNEZ5K-yRBd3Of6Nz7KV-a6zjNDXxycMlUQ6DKuwNOrNgeeM26zEf6Iadhd53uW_yBCrKJ9Djb0_od0JQGtzsfSGwyp6VTCXJQ4-GLHUQfrp-0k74_ItvVoI" id="234" name="Google Shape;234;p26"/>
          <p:cNvPicPr preferRelativeResize="0"/>
          <p:nvPr/>
        </p:nvPicPr>
        <p:blipFill rotWithShape="1">
          <a:blip r:embed="rId3">
            <a:alphaModFix/>
          </a:blip>
          <a:srcRect b="0" l="0" r="0" t="0"/>
          <a:stretch/>
        </p:blipFill>
        <p:spPr>
          <a:xfrm>
            <a:off x="5545983" y="2098447"/>
            <a:ext cx="6646018" cy="4204382"/>
          </a:xfrm>
          <a:prstGeom prst="rect">
            <a:avLst/>
          </a:prstGeom>
          <a:noFill/>
          <a:ln>
            <a:noFill/>
          </a:ln>
        </p:spPr>
      </p:pic>
      <p:sp>
        <p:nvSpPr>
          <p:cNvPr id="235" name="Google Shape;235;p26"/>
          <p:cNvSpPr/>
          <p:nvPr/>
        </p:nvSpPr>
        <p:spPr>
          <a:xfrm>
            <a:off x="11466286" y="3512457"/>
            <a:ext cx="551543" cy="290286"/>
          </a:xfrm>
          <a:prstGeom prst="rect">
            <a:avLst/>
          </a:prstGeom>
          <a:noFill/>
          <a:ln cap="flat" cmpd="sng" w="254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cxnSp>
        <p:nvCxnSpPr>
          <p:cNvPr id="236" name="Google Shape;236;p26"/>
          <p:cNvCxnSpPr/>
          <p:nvPr/>
        </p:nvCxnSpPr>
        <p:spPr>
          <a:xfrm flipH="1" rot="10800000">
            <a:off x="4154150" y="2774900"/>
            <a:ext cx="1533300" cy="41700"/>
          </a:xfrm>
          <a:prstGeom prst="straightConnector1">
            <a:avLst/>
          </a:prstGeom>
          <a:noFill/>
          <a:ln cap="flat" cmpd="sng" w="28575">
            <a:solidFill>
              <a:srgbClr val="93C47D"/>
            </a:solidFill>
            <a:prstDash val="solid"/>
            <a:round/>
            <a:headEnd len="med" w="med" type="none"/>
            <a:tailEnd len="med" w="med" type="triangle"/>
          </a:ln>
        </p:spPr>
      </p:cxn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0" name="Shape 80"/>
        <p:cNvGrpSpPr/>
        <p:nvPr/>
      </p:nvGrpSpPr>
      <p:grpSpPr>
        <a:xfrm>
          <a:off x="0" y="0"/>
          <a:ext cx="0" cy="0"/>
          <a:chOff x="0" y="0"/>
          <a:chExt cx="0" cy="0"/>
        </a:xfrm>
      </p:grpSpPr>
      <p:sp>
        <p:nvSpPr>
          <p:cNvPr id="81" name="Google Shape;81;p39"/>
          <p:cNvSpPr txBox="1"/>
          <p:nvPr>
            <p:ph type="title"/>
          </p:nvPr>
        </p:nvSpPr>
        <p:spPr>
          <a:xfrm>
            <a:off x="0" y="45989"/>
            <a:ext cx="9613800" cy="10809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3600"/>
              <a:buFont typeface="Trebuchet MS"/>
              <a:buNone/>
            </a:pPr>
            <a:r>
              <a:rPr lang="en-US">
                <a:solidFill>
                  <a:srgbClr val="586F7C"/>
                </a:solidFill>
                <a:latin typeface="Open Sans"/>
                <a:ea typeface="Open Sans"/>
                <a:cs typeface="Open Sans"/>
                <a:sym typeface="Open Sans"/>
              </a:rPr>
              <a:t>Outline</a:t>
            </a:r>
            <a:endParaRPr>
              <a:solidFill>
                <a:srgbClr val="586F7C"/>
              </a:solidFill>
              <a:latin typeface="Open Sans"/>
              <a:ea typeface="Open Sans"/>
              <a:cs typeface="Open Sans"/>
              <a:sym typeface="Open Sans"/>
            </a:endParaRPr>
          </a:p>
        </p:txBody>
      </p:sp>
      <p:sp>
        <p:nvSpPr>
          <p:cNvPr id="82" name="Google Shape;82;p39"/>
          <p:cNvSpPr txBox="1"/>
          <p:nvPr>
            <p:ph idx="1" type="body"/>
          </p:nvPr>
        </p:nvSpPr>
        <p:spPr>
          <a:xfrm>
            <a:off x="473530" y="1740212"/>
            <a:ext cx="10597241" cy="4513631"/>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1000"/>
              </a:spcBef>
              <a:spcAft>
                <a:spcPts val="0"/>
              </a:spcAft>
              <a:buClr>
                <a:srgbClr val="000000"/>
              </a:buClr>
              <a:buSzPts val="1800"/>
              <a:buFont typeface="Arial"/>
              <a:buChar char="•"/>
            </a:pPr>
            <a:r>
              <a:rPr lang="en-US" sz="1800">
                <a:solidFill>
                  <a:srgbClr val="000000"/>
                </a:solidFill>
                <a:latin typeface="Open Sans"/>
                <a:ea typeface="Open Sans"/>
                <a:cs typeface="Open Sans"/>
                <a:sym typeface="Open Sans"/>
              </a:rPr>
              <a:t>Introduction</a:t>
            </a:r>
            <a:endParaRPr/>
          </a:p>
          <a:p>
            <a:pPr indent="-228600" lvl="0" marL="228600" rtl="0" algn="l">
              <a:lnSpc>
                <a:spcPct val="90000"/>
              </a:lnSpc>
              <a:spcBef>
                <a:spcPts val="1000"/>
              </a:spcBef>
              <a:spcAft>
                <a:spcPts val="0"/>
              </a:spcAft>
              <a:buClr>
                <a:srgbClr val="000000"/>
              </a:buClr>
              <a:buSzPts val="1800"/>
              <a:buFont typeface="Arial"/>
              <a:buChar char="•"/>
            </a:pPr>
            <a:r>
              <a:rPr lang="en-US" sz="1800">
                <a:solidFill>
                  <a:srgbClr val="000000"/>
                </a:solidFill>
                <a:latin typeface="Open Sans"/>
                <a:ea typeface="Open Sans"/>
                <a:cs typeface="Open Sans"/>
                <a:sym typeface="Open Sans"/>
              </a:rPr>
              <a:t>Environment Index	</a:t>
            </a:r>
            <a:endParaRPr/>
          </a:p>
          <a:p>
            <a:pPr indent="-228600" lvl="1" marL="685800" rtl="0" algn="l">
              <a:lnSpc>
                <a:spcPct val="90000"/>
              </a:lnSpc>
              <a:spcBef>
                <a:spcPts val="500"/>
              </a:spcBef>
              <a:spcAft>
                <a:spcPts val="0"/>
              </a:spcAft>
              <a:buClr>
                <a:srgbClr val="000000"/>
              </a:buClr>
              <a:buSzPts val="1600"/>
              <a:buFont typeface="Arial"/>
              <a:buChar char="•"/>
            </a:pPr>
            <a:r>
              <a:rPr lang="en-US" sz="1600">
                <a:solidFill>
                  <a:srgbClr val="000000"/>
                </a:solidFill>
                <a:latin typeface="Open Sans"/>
                <a:ea typeface="Open Sans"/>
                <a:cs typeface="Open Sans"/>
                <a:sym typeface="Open Sans"/>
              </a:rPr>
              <a:t>Accessing Environment Index	</a:t>
            </a:r>
            <a:endParaRPr/>
          </a:p>
          <a:p>
            <a:pPr indent="-228600" lvl="1" marL="685800" rtl="0" algn="l">
              <a:lnSpc>
                <a:spcPct val="90000"/>
              </a:lnSpc>
              <a:spcBef>
                <a:spcPts val="500"/>
              </a:spcBef>
              <a:spcAft>
                <a:spcPts val="0"/>
              </a:spcAft>
              <a:buClr>
                <a:srgbClr val="000000"/>
              </a:buClr>
              <a:buSzPts val="1600"/>
              <a:buFont typeface="Arial"/>
              <a:buChar char="•"/>
            </a:pPr>
            <a:r>
              <a:rPr lang="en-US" sz="1600">
                <a:solidFill>
                  <a:srgbClr val="000000"/>
                </a:solidFill>
                <a:latin typeface="Open Sans"/>
                <a:ea typeface="Open Sans"/>
                <a:cs typeface="Open Sans"/>
                <a:sym typeface="Open Sans"/>
              </a:rPr>
              <a:t>Searching Environment Index	</a:t>
            </a:r>
            <a:endParaRPr/>
          </a:p>
          <a:p>
            <a:pPr indent="-228600" lvl="0" marL="228600" rtl="0" algn="l">
              <a:lnSpc>
                <a:spcPct val="90000"/>
              </a:lnSpc>
              <a:spcBef>
                <a:spcPts val="1000"/>
              </a:spcBef>
              <a:spcAft>
                <a:spcPts val="0"/>
              </a:spcAft>
              <a:buClr>
                <a:srgbClr val="000000"/>
              </a:buClr>
              <a:buSzPts val="1800"/>
              <a:buFont typeface="Arial"/>
              <a:buChar char="•"/>
            </a:pPr>
            <a:r>
              <a:rPr lang="en-US" sz="1800">
                <a:solidFill>
                  <a:srgbClr val="000000"/>
                </a:solidFill>
                <a:latin typeface="Open Sans"/>
                <a:ea typeface="Open Sans"/>
                <a:cs typeface="Open Sans"/>
                <a:sym typeface="Open Sans"/>
              </a:rPr>
              <a:t>Environmental Science Collection	</a:t>
            </a:r>
            <a:endParaRPr/>
          </a:p>
          <a:p>
            <a:pPr indent="-228600" lvl="1" marL="685800" rtl="0" algn="l">
              <a:lnSpc>
                <a:spcPct val="90000"/>
              </a:lnSpc>
              <a:spcBef>
                <a:spcPts val="500"/>
              </a:spcBef>
              <a:spcAft>
                <a:spcPts val="0"/>
              </a:spcAft>
              <a:buClr>
                <a:srgbClr val="000000"/>
              </a:buClr>
              <a:buSzPts val="1600"/>
              <a:buFont typeface="Arial"/>
              <a:buChar char="•"/>
            </a:pPr>
            <a:r>
              <a:rPr lang="en-US" sz="1600">
                <a:solidFill>
                  <a:srgbClr val="000000"/>
                </a:solidFill>
                <a:latin typeface="Open Sans"/>
                <a:ea typeface="Open Sans"/>
                <a:cs typeface="Open Sans"/>
                <a:sym typeface="Open Sans"/>
              </a:rPr>
              <a:t>Accessing Environmental Science collection	</a:t>
            </a:r>
            <a:endParaRPr/>
          </a:p>
          <a:p>
            <a:pPr indent="-228600" lvl="1" marL="685800" rtl="0" algn="l">
              <a:lnSpc>
                <a:spcPct val="90000"/>
              </a:lnSpc>
              <a:spcBef>
                <a:spcPts val="500"/>
              </a:spcBef>
              <a:spcAft>
                <a:spcPts val="0"/>
              </a:spcAft>
              <a:buClr>
                <a:srgbClr val="000000"/>
              </a:buClr>
              <a:buSzPts val="1600"/>
              <a:buFont typeface="Arial"/>
              <a:buChar char="•"/>
            </a:pPr>
            <a:r>
              <a:rPr lang="en-US" sz="1600">
                <a:solidFill>
                  <a:srgbClr val="000000"/>
                </a:solidFill>
                <a:latin typeface="Open Sans"/>
                <a:ea typeface="Open Sans"/>
                <a:cs typeface="Open Sans"/>
                <a:sym typeface="Open Sans"/>
              </a:rPr>
              <a:t>Searching Environmental Science Collection</a:t>
            </a:r>
            <a:endParaRPr/>
          </a:p>
          <a:p>
            <a:pPr indent="-228600" lvl="1" marL="685800" rtl="0" algn="l">
              <a:lnSpc>
                <a:spcPct val="90000"/>
              </a:lnSpc>
              <a:spcBef>
                <a:spcPts val="500"/>
              </a:spcBef>
              <a:spcAft>
                <a:spcPts val="0"/>
              </a:spcAft>
              <a:buClr>
                <a:srgbClr val="000000"/>
              </a:buClr>
              <a:buSzPts val="1600"/>
              <a:buFont typeface="Arial"/>
              <a:buChar char="•"/>
            </a:pPr>
            <a:r>
              <a:rPr lang="en-US" sz="1600">
                <a:solidFill>
                  <a:srgbClr val="000000"/>
                </a:solidFill>
                <a:latin typeface="Open Sans"/>
                <a:ea typeface="Open Sans"/>
                <a:cs typeface="Open Sans"/>
                <a:sym typeface="Open Sans"/>
              </a:rPr>
              <a:t>Command Line Search</a:t>
            </a:r>
            <a:endParaRPr/>
          </a:p>
          <a:p>
            <a:pPr indent="-228600" lvl="0" marL="228600" rtl="0" algn="l">
              <a:lnSpc>
                <a:spcPct val="90000"/>
              </a:lnSpc>
              <a:spcBef>
                <a:spcPts val="1000"/>
              </a:spcBef>
              <a:spcAft>
                <a:spcPts val="0"/>
              </a:spcAft>
              <a:buClr>
                <a:srgbClr val="000000"/>
              </a:buClr>
              <a:buSzPts val="1800"/>
              <a:buFont typeface="Arial"/>
              <a:buChar char="•"/>
            </a:pPr>
            <a:r>
              <a:rPr lang="en-US" sz="1800">
                <a:solidFill>
                  <a:srgbClr val="000000"/>
                </a:solidFill>
                <a:latin typeface="Open Sans"/>
                <a:ea typeface="Open Sans"/>
                <a:cs typeface="Open Sans"/>
                <a:sym typeface="Open Sans"/>
              </a:rPr>
              <a:t>Meteorological Monographs</a:t>
            </a:r>
            <a:endParaRPr/>
          </a:p>
          <a:p>
            <a:pPr indent="-228600" lvl="1" marL="685800" rtl="0" algn="l">
              <a:lnSpc>
                <a:spcPct val="90000"/>
              </a:lnSpc>
              <a:spcBef>
                <a:spcPts val="500"/>
              </a:spcBef>
              <a:spcAft>
                <a:spcPts val="0"/>
              </a:spcAft>
              <a:buClr>
                <a:srgbClr val="000000"/>
              </a:buClr>
              <a:buSzPts val="1600"/>
              <a:buFont typeface="Arial"/>
              <a:buChar char="•"/>
            </a:pPr>
            <a:r>
              <a:rPr lang="en-US" sz="1600">
                <a:solidFill>
                  <a:srgbClr val="000000"/>
                </a:solidFill>
                <a:latin typeface="Open Sans"/>
                <a:ea typeface="Open Sans"/>
                <a:cs typeface="Open Sans"/>
                <a:sym typeface="Open Sans"/>
              </a:rPr>
              <a:t>Accessing Meteorological Monographs	</a:t>
            </a:r>
            <a:endParaRPr/>
          </a:p>
          <a:p>
            <a:pPr indent="-228600" lvl="1" marL="685800" rtl="0" algn="l">
              <a:lnSpc>
                <a:spcPct val="90000"/>
              </a:lnSpc>
              <a:spcBef>
                <a:spcPts val="500"/>
              </a:spcBef>
              <a:spcAft>
                <a:spcPts val="0"/>
              </a:spcAft>
              <a:buClr>
                <a:srgbClr val="000000"/>
              </a:buClr>
              <a:buSzPts val="1600"/>
              <a:buFont typeface="Arial"/>
              <a:buChar char="•"/>
            </a:pPr>
            <a:r>
              <a:rPr lang="en-US" sz="1600">
                <a:solidFill>
                  <a:srgbClr val="000000"/>
                </a:solidFill>
                <a:latin typeface="Open Sans"/>
                <a:ea typeface="Open Sans"/>
                <a:cs typeface="Open Sans"/>
                <a:sym typeface="Open Sans"/>
              </a:rPr>
              <a:t>Searching Meteorological Monographs	</a:t>
            </a:r>
            <a:endParaRPr/>
          </a:p>
          <a:p>
            <a:pPr indent="-228600" lvl="1" marL="685800" rtl="0" algn="l">
              <a:lnSpc>
                <a:spcPct val="90000"/>
              </a:lnSpc>
              <a:spcBef>
                <a:spcPts val="500"/>
              </a:spcBef>
              <a:spcAft>
                <a:spcPts val="0"/>
              </a:spcAft>
              <a:buClr>
                <a:srgbClr val="000000"/>
              </a:buClr>
              <a:buSzPts val="1600"/>
              <a:buFont typeface="Arial"/>
              <a:buChar char="•"/>
            </a:pPr>
            <a:r>
              <a:rPr lang="en-US" sz="1600">
                <a:solidFill>
                  <a:srgbClr val="000000"/>
                </a:solidFill>
                <a:latin typeface="Open Sans"/>
                <a:ea typeface="Open Sans"/>
                <a:cs typeface="Open Sans"/>
                <a:sym typeface="Open Sans"/>
              </a:rPr>
              <a:t>Advanced Search</a:t>
            </a:r>
            <a:endParaRPr/>
          </a:p>
          <a:p>
            <a:pPr indent="-228600" lvl="0" marL="228600" rtl="0" algn="l">
              <a:lnSpc>
                <a:spcPct val="90000"/>
              </a:lnSpc>
              <a:spcBef>
                <a:spcPts val="1000"/>
              </a:spcBef>
              <a:spcAft>
                <a:spcPts val="0"/>
              </a:spcAft>
              <a:buClr>
                <a:srgbClr val="000000"/>
              </a:buClr>
              <a:buSzPts val="1800"/>
              <a:buFont typeface="Arial"/>
              <a:buChar char="•"/>
            </a:pPr>
            <a:r>
              <a:rPr lang="en-US" sz="1800">
                <a:solidFill>
                  <a:srgbClr val="000000"/>
                </a:solidFill>
                <a:latin typeface="Open Sans"/>
                <a:ea typeface="Open Sans"/>
                <a:cs typeface="Open Sans"/>
                <a:sym typeface="Open Sans"/>
              </a:rPr>
              <a:t>Internet Resources (Databases and Gateways)</a:t>
            </a:r>
            <a:endParaRPr/>
          </a:p>
          <a:p>
            <a:pPr indent="-228600" lvl="0" marL="228600" rtl="0" algn="l">
              <a:lnSpc>
                <a:spcPct val="90000"/>
              </a:lnSpc>
              <a:spcBef>
                <a:spcPts val="1000"/>
              </a:spcBef>
              <a:spcAft>
                <a:spcPts val="0"/>
              </a:spcAft>
              <a:buClr>
                <a:srgbClr val="000000"/>
              </a:buClr>
              <a:buSzPts val="1800"/>
              <a:buFont typeface="Arial"/>
              <a:buChar char="•"/>
            </a:pPr>
            <a:r>
              <a:rPr lang="en-US" sz="1800">
                <a:solidFill>
                  <a:srgbClr val="000000"/>
                </a:solidFill>
                <a:latin typeface="Open Sans"/>
                <a:ea typeface="Open Sans"/>
                <a:cs typeface="Open Sans"/>
                <a:sym typeface="Open Sans"/>
              </a:rPr>
              <a:t>Summary	</a:t>
            </a:r>
            <a:endParaRPr sz="1800">
              <a:solidFill>
                <a:srgbClr val="000000"/>
              </a:solidFill>
              <a:latin typeface="Open Sans"/>
              <a:ea typeface="Open Sans"/>
              <a:cs typeface="Open Sans"/>
              <a:sym typeface="Open Sans"/>
            </a:endParaRPr>
          </a:p>
        </p:txBody>
      </p:sp>
      <p:sp>
        <p:nvSpPr>
          <p:cNvPr id="83" name="Google Shape;83;p39"/>
          <p:cNvSpPr txBox="1"/>
          <p:nvPr>
            <p:ph idx="10" type="dt"/>
          </p:nvPr>
        </p:nvSpPr>
        <p:spPr>
          <a:xfrm>
            <a:off x="9434050" y="6455525"/>
            <a:ext cx="2743200" cy="326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400"/>
              <a:buNone/>
            </a:pPr>
            <a:r>
              <a:rPr lang="en-US" sz="1200"/>
              <a:t>v1.0 April 2020</a:t>
            </a:r>
            <a:endParaRPr sz="1200"/>
          </a:p>
        </p:txBody>
      </p:sp>
      <p:pic>
        <p:nvPicPr>
          <p:cNvPr id="84" name="Google Shape;84;p39"/>
          <p:cNvPicPr preferRelativeResize="0"/>
          <p:nvPr/>
        </p:nvPicPr>
        <p:blipFill rotWithShape="1">
          <a:blip r:embed="rId3">
            <a:alphaModFix/>
          </a:blip>
          <a:srcRect b="0" l="0" r="0" t="0"/>
          <a:stretch/>
        </p:blipFill>
        <p:spPr>
          <a:xfrm>
            <a:off x="81466" y="6515076"/>
            <a:ext cx="699175" cy="233648"/>
          </a:xfrm>
          <a:prstGeom prst="rect">
            <a:avLst/>
          </a:prstGeom>
          <a:noFill/>
          <a:ln>
            <a:noFill/>
          </a:ln>
        </p:spPr>
      </p:pic>
      <p:sp>
        <p:nvSpPr>
          <p:cNvPr id="85" name="Google Shape;85;p39"/>
          <p:cNvSpPr txBox="1"/>
          <p:nvPr/>
        </p:nvSpPr>
        <p:spPr>
          <a:xfrm>
            <a:off x="770025" y="6455513"/>
            <a:ext cx="9783900" cy="287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This work is licensed under Creative Commons </a:t>
            </a:r>
            <a:r>
              <a:rPr b="0" i="0" lang="en-US" sz="1200" u="sng" cap="none" strike="noStrike">
                <a:solidFill>
                  <a:schemeClr val="hlink"/>
                </a:solidFill>
                <a:latin typeface="Arial"/>
                <a:ea typeface="Arial"/>
                <a:cs typeface="Arial"/>
                <a:sym typeface="Arial"/>
                <a:hlinkClick r:id="rId4"/>
              </a:rPr>
              <a:t>Attribution-ShareAlike 4.0 International</a:t>
            </a:r>
            <a:r>
              <a:rPr b="0" i="0" lang="en-US" sz="1200" u="none" cap="none" strike="noStrike">
                <a:solidFill>
                  <a:srgbClr val="000000"/>
                </a:solidFill>
                <a:latin typeface="Arial"/>
                <a:ea typeface="Arial"/>
                <a:cs typeface="Arial"/>
                <a:sym typeface="Arial"/>
              </a:rPr>
              <a:t> (CC BY-SA 4.0)</a:t>
            </a:r>
            <a:endParaRPr b="0" i="0" sz="1200" u="none" cap="none" strike="noStrik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1" name="Shape 241"/>
        <p:cNvGrpSpPr/>
        <p:nvPr/>
      </p:nvGrpSpPr>
      <p:grpSpPr>
        <a:xfrm>
          <a:off x="0" y="0"/>
          <a:ext cx="0" cy="0"/>
          <a:chOff x="0" y="0"/>
          <a:chExt cx="0" cy="0"/>
        </a:xfrm>
      </p:grpSpPr>
      <p:sp>
        <p:nvSpPr>
          <p:cNvPr id="242" name="Google Shape;242;p27"/>
          <p:cNvSpPr txBox="1"/>
          <p:nvPr>
            <p:ph type="title"/>
          </p:nvPr>
        </p:nvSpPr>
        <p:spPr>
          <a:xfrm>
            <a:off x="0" y="378812"/>
            <a:ext cx="9613800" cy="10809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3600"/>
              <a:buNone/>
            </a:pPr>
            <a:r>
              <a:rPr lang="en-US">
                <a:solidFill>
                  <a:srgbClr val="586F7C"/>
                </a:solidFill>
                <a:latin typeface="Open Sans"/>
                <a:ea typeface="Open Sans"/>
                <a:cs typeface="Open Sans"/>
                <a:sym typeface="Open Sans"/>
              </a:rPr>
              <a:t>Searching Environmental Science Collection cont.</a:t>
            </a:r>
            <a:endParaRPr>
              <a:latin typeface="Open Sans"/>
              <a:ea typeface="Open Sans"/>
              <a:cs typeface="Open Sans"/>
              <a:sym typeface="Open Sans"/>
            </a:endParaRPr>
          </a:p>
        </p:txBody>
      </p:sp>
      <p:sp>
        <p:nvSpPr>
          <p:cNvPr id="243" name="Google Shape;243;p27"/>
          <p:cNvSpPr txBox="1"/>
          <p:nvPr>
            <p:ph idx="1" type="body"/>
          </p:nvPr>
        </p:nvSpPr>
        <p:spPr>
          <a:xfrm>
            <a:off x="-1" y="1847015"/>
            <a:ext cx="10334171" cy="4749727"/>
          </a:xfrm>
          <a:prstGeom prst="rect">
            <a:avLst/>
          </a:prstGeom>
          <a:noFill/>
          <a:ln>
            <a:noFill/>
          </a:ln>
        </p:spPr>
        <p:txBody>
          <a:bodyPr anchorCtr="0" anchor="t" bIns="45700" lIns="91425" spcFirstLastPara="1" rIns="91425" wrap="square" tIns="45700">
            <a:noAutofit/>
          </a:bodyPr>
          <a:lstStyle/>
          <a:p>
            <a:pPr indent="-381000" lvl="0" marL="457200" rtl="0" algn="just">
              <a:lnSpc>
                <a:spcPct val="100000"/>
              </a:lnSpc>
              <a:spcBef>
                <a:spcPts val="1000"/>
              </a:spcBef>
              <a:spcAft>
                <a:spcPts val="0"/>
              </a:spcAft>
              <a:buClr>
                <a:schemeClr val="dk1"/>
              </a:buClr>
              <a:buSzPts val="2400"/>
              <a:buChar char="●"/>
            </a:pPr>
            <a:r>
              <a:rPr lang="en-US" sz="1800">
                <a:solidFill>
                  <a:schemeClr val="dk1"/>
                </a:solidFill>
                <a:latin typeface="Open Sans"/>
                <a:ea typeface="Open Sans"/>
                <a:cs typeface="Open Sans"/>
                <a:sym typeface="Open Sans"/>
              </a:rPr>
              <a:t>The </a:t>
            </a:r>
            <a:r>
              <a:rPr b="1" lang="en-US" sz="1800">
                <a:solidFill>
                  <a:schemeClr val="dk1"/>
                </a:solidFill>
                <a:latin typeface="Open Sans"/>
                <a:ea typeface="Open Sans"/>
                <a:cs typeface="Open Sans"/>
                <a:sym typeface="Open Sans"/>
              </a:rPr>
              <a:t>My research </a:t>
            </a:r>
            <a:r>
              <a:rPr lang="en-US" sz="1800">
                <a:solidFill>
                  <a:schemeClr val="dk1"/>
                </a:solidFill>
                <a:latin typeface="Open Sans"/>
                <a:ea typeface="Open Sans"/>
                <a:cs typeface="Open Sans"/>
                <a:sym typeface="Open Sans"/>
              </a:rPr>
              <a:t>functionality allows the user to save, manage, and organize content and supporting materials found in ProQuest through creation of a ProQuest Account. </a:t>
            </a:r>
            <a:endParaRPr sz="1800">
              <a:solidFill>
                <a:schemeClr val="dk1"/>
              </a:solidFill>
              <a:latin typeface="Open Sans"/>
              <a:ea typeface="Open Sans"/>
              <a:cs typeface="Open Sans"/>
              <a:sym typeface="Open Sans"/>
            </a:endParaRPr>
          </a:p>
          <a:p>
            <a:pPr indent="-381000" lvl="0" marL="457200" rtl="0" algn="just">
              <a:lnSpc>
                <a:spcPct val="100000"/>
              </a:lnSpc>
              <a:spcBef>
                <a:spcPts val="1000"/>
              </a:spcBef>
              <a:spcAft>
                <a:spcPts val="0"/>
              </a:spcAft>
              <a:buClr>
                <a:schemeClr val="dk1"/>
              </a:buClr>
              <a:buSzPts val="2400"/>
              <a:buChar char="●"/>
            </a:pPr>
            <a:r>
              <a:rPr lang="en-US" sz="1800">
                <a:solidFill>
                  <a:schemeClr val="dk1"/>
                </a:solidFill>
                <a:latin typeface="Open Sans"/>
                <a:ea typeface="Open Sans"/>
                <a:cs typeface="Open Sans"/>
                <a:sym typeface="Open Sans"/>
              </a:rPr>
              <a:t>The </a:t>
            </a:r>
            <a:r>
              <a:rPr b="1" lang="en-US" sz="1800">
                <a:solidFill>
                  <a:schemeClr val="dk1"/>
                </a:solidFill>
                <a:latin typeface="Open Sans"/>
                <a:ea typeface="Open Sans"/>
                <a:cs typeface="Open Sans"/>
                <a:sym typeface="Open Sans"/>
              </a:rPr>
              <a:t>Basic search box </a:t>
            </a:r>
            <a:r>
              <a:rPr lang="en-US" sz="1800">
                <a:solidFill>
                  <a:schemeClr val="dk1"/>
                </a:solidFill>
                <a:latin typeface="Open Sans"/>
                <a:ea typeface="Open Sans"/>
                <a:cs typeface="Open Sans"/>
                <a:sym typeface="Open Sans"/>
              </a:rPr>
              <a:t>allows the user to limit their searches either by </a:t>
            </a:r>
            <a:r>
              <a:rPr b="1" lang="en-US" sz="1800">
                <a:solidFill>
                  <a:schemeClr val="dk1"/>
                </a:solidFill>
                <a:latin typeface="Open Sans"/>
                <a:ea typeface="Open Sans"/>
                <a:cs typeface="Open Sans"/>
                <a:sym typeface="Open Sans"/>
              </a:rPr>
              <a:t>full-text</a:t>
            </a:r>
            <a:r>
              <a:rPr lang="en-US" sz="1800">
                <a:solidFill>
                  <a:schemeClr val="dk1"/>
                </a:solidFill>
                <a:latin typeface="Open Sans"/>
                <a:ea typeface="Open Sans"/>
                <a:cs typeface="Open Sans"/>
                <a:sym typeface="Open Sans"/>
              </a:rPr>
              <a:t> content, </a:t>
            </a:r>
            <a:r>
              <a:rPr b="1" lang="en-US" sz="1800">
                <a:solidFill>
                  <a:schemeClr val="dk1"/>
                </a:solidFill>
                <a:latin typeface="Open Sans"/>
                <a:ea typeface="Open Sans"/>
                <a:cs typeface="Open Sans"/>
                <a:sym typeface="Open Sans"/>
              </a:rPr>
              <a:t>peer-reviewed</a:t>
            </a:r>
            <a:r>
              <a:rPr lang="en-US" sz="1800">
                <a:solidFill>
                  <a:schemeClr val="dk1"/>
                </a:solidFill>
                <a:latin typeface="Open Sans"/>
                <a:ea typeface="Open Sans"/>
                <a:cs typeface="Open Sans"/>
                <a:sym typeface="Open Sans"/>
              </a:rPr>
              <a:t> content or both.</a:t>
            </a:r>
            <a:endParaRPr/>
          </a:p>
          <a:p>
            <a:pPr indent="-228600" lvl="0" marL="457200" rtl="0" algn="just">
              <a:lnSpc>
                <a:spcPct val="100000"/>
              </a:lnSpc>
              <a:spcBef>
                <a:spcPts val="1000"/>
              </a:spcBef>
              <a:spcAft>
                <a:spcPts val="0"/>
              </a:spcAft>
              <a:buClr>
                <a:schemeClr val="dk1"/>
              </a:buClr>
              <a:buSzPts val="2400"/>
              <a:buNone/>
            </a:pPr>
            <a:r>
              <a:t/>
            </a:r>
            <a:endParaRPr sz="1800">
              <a:solidFill>
                <a:schemeClr val="dk1"/>
              </a:solidFill>
              <a:latin typeface="Open Sans"/>
              <a:ea typeface="Open Sans"/>
              <a:cs typeface="Open Sans"/>
              <a:sym typeface="Open Sans"/>
            </a:endParaRPr>
          </a:p>
          <a:p>
            <a:pPr indent="0" lvl="0" marL="76200" rtl="0" algn="just">
              <a:lnSpc>
                <a:spcPct val="100000"/>
              </a:lnSpc>
              <a:spcBef>
                <a:spcPts val="1000"/>
              </a:spcBef>
              <a:spcAft>
                <a:spcPts val="0"/>
              </a:spcAft>
              <a:buClr>
                <a:schemeClr val="dk1"/>
              </a:buClr>
              <a:buSzPts val="2400"/>
              <a:buNone/>
            </a:pPr>
            <a:r>
              <a:rPr lang="en-US" sz="1800">
                <a:solidFill>
                  <a:schemeClr val="dk1"/>
                </a:solidFill>
                <a:latin typeface="Open Sans"/>
                <a:ea typeface="Open Sans"/>
                <a:cs typeface="Open Sans"/>
                <a:sym typeface="Open Sans"/>
              </a:rPr>
              <a:t>The next slide will show a basic search for  “</a:t>
            </a:r>
            <a:r>
              <a:rPr b="1" lang="en-US" sz="1800">
                <a:solidFill>
                  <a:schemeClr val="dk1"/>
                </a:solidFill>
                <a:latin typeface="Open Sans"/>
                <a:ea typeface="Open Sans"/>
                <a:cs typeface="Open Sans"/>
                <a:sym typeface="Open Sans"/>
              </a:rPr>
              <a:t>Climate change in Africa</a:t>
            </a:r>
            <a:r>
              <a:rPr lang="en-US" sz="1800">
                <a:solidFill>
                  <a:schemeClr val="dk1"/>
                </a:solidFill>
                <a:latin typeface="Open Sans"/>
                <a:ea typeface="Open Sans"/>
                <a:cs typeface="Open Sans"/>
                <a:sym typeface="Open Sans"/>
              </a:rPr>
              <a:t>”</a:t>
            </a:r>
            <a:endParaRPr/>
          </a:p>
          <a:p>
            <a:pPr indent="-381000" lvl="0" marL="457200" rtl="0" algn="just">
              <a:lnSpc>
                <a:spcPct val="100000"/>
              </a:lnSpc>
              <a:spcBef>
                <a:spcPts val="1000"/>
              </a:spcBef>
              <a:spcAft>
                <a:spcPts val="0"/>
              </a:spcAft>
              <a:buClr>
                <a:schemeClr val="dk1"/>
              </a:buClr>
              <a:buSzPts val="2400"/>
              <a:buChar char="●"/>
            </a:pPr>
            <a:r>
              <a:rPr lang="en-US" sz="1800">
                <a:solidFill>
                  <a:schemeClr val="dk1"/>
                </a:solidFill>
                <a:latin typeface="Open Sans"/>
                <a:ea typeface="Open Sans"/>
                <a:cs typeface="Open Sans"/>
                <a:sym typeface="Open Sans"/>
              </a:rPr>
              <a:t>Keywords “</a:t>
            </a:r>
            <a:r>
              <a:rPr b="1" lang="en-US" sz="1800">
                <a:solidFill>
                  <a:schemeClr val="dk1"/>
                </a:solidFill>
                <a:latin typeface="Open Sans"/>
                <a:ea typeface="Open Sans"/>
                <a:cs typeface="Open Sans"/>
                <a:sym typeface="Open Sans"/>
              </a:rPr>
              <a:t>climate change</a:t>
            </a:r>
            <a:r>
              <a:rPr lang="en-US" sz="1800">
                <a:solidFill>
                  <a:schemeClr val="dk1"/>
                </a:solidFill>
                <a:latin typeface="Open Sans"/>
                <a:ea typeface="Open Sans"/>
                <a:cs typeface="Open Sans"/>
                <a:sym typeface="Open Sans"/>
              </a:rPr>
              <a:t>” and "</a:t>
            </a:r>
            <a:r>
              <a:rPr b="1" lang="en-US" sz="1800">
                <a:solidFill>
                  <a:schemeClr val="dk1"/>
                </a:solidFill>
                <a:latin typeface="Open Sans"/>
                <a:ea typeface="Open Sans"/>
                <a:cs typeface="Open Sans"/>
                <a:sym typeface="Open Sans"/>
              </a:rPr>
              <a:t>Africa</a:t>
            </a:r>
            <a:r>
              <a:rPr lang="en-US" sz="1800">
                <a:solidFill>
                  <a:schemeClr val="dk1"/>
                </a:solidFill>
                <a:latin typeface="Open Sans"/>
                <a:ea typeface="Open Sans"/>
                <a:cs typeface="Open Sans"/>
                <a:sym typeface="Open Sans"/>
              </a:rPr>
              <a:t>“ will be used.</a:t>
            </a:r>
            <a:endParaRPr/>
          </a:p>
          <a:p>
            <a:pPr indent="-381000" lvl="0" marL="457200" rtl="0" algn="just">
              <a:lnSpc>
                <a:spcPct val="100000"/>
              </a:lnSpc>
              <a:spcBef>
                <a:spcPts val="1000"/>
              </a:spcBef>
              <a:spcAft>
                <a:spcPts val="0"/>
              </a:spcAft>
              <a:buClr>
                <a:schemeClr val="dk1"/>
              </a:buClr>
              <a:buSzPts val="2400"/>
              <a:buChar char="●"/>
            </a:pPr>
            <a:r>
              <a:rPr lang="en-US" sz="1800">
                <a:solidFill>
                  <a:schemeClr val="dk1"/>
                </a:solidFill>
                <a:latin typeface="Open Sans"/>
                <a:ea typeface="Open Sans"/>
                <a:cs typeface="Open Sans"/>
                <a:sym typeface="Open Sans"/>
              </a:rPr>
              <a:t>Quotation marks searches “</a:t>
            </a:r>
            <a:r>
              <a:rPr b="1" lang="en-US" sz="1800">
                <a:solidFill>
                  <a:schemeClr val="dk1"/>
                </a:solidFill>
                <a:latin typeface="Open Sans"/>
                <a:ea typeface="Open Sans"/>
                <a:cs typeface="Open Sans"/>
                <a:sym typeface="Open Sans"/>
              </a:rPr>
              <a:t>climate change</a:t>
            </a:r>
            <a:r>
              <a:rPr lang="en-US" sz="1800">
                <a:solidFill>
                  <a:schemeClr val="dk1"/>
                </a:solidFill>
                <a:latin typeface="Open Sans"/>
                <a:ea typeface="Open Sans"/>
                <a:cs typeface="Open Sans"/>
                <a:sym typeface="Open Sans"/>
              </a:rPr>
              <a:t>” as a phrase and the Boolean operator "</a:t>
            </a:r>
            <a:r>
              <a:rPr b="1" lang="en-US" sz="1800">
                <a:solidFill>
                  <a:schemeClr val="dk1"/>
                </a:solidFill>
                <a:latin typeface="Open Sans"/>
                <a:ea typeface="Open Sans"/>
                <a:cs typeface="Open Sans"/>
                <a:sym typeface="Open Sans"/>
              </a:rPr>
              <a:t>AND</a:t>
            </a:r>
            <a:r>
              <a:rPr lang="en-US" sz="1800">
                <a:solidFill>
                  <a:schemeClr val="dk1"/>
                </a:solidFill>
                <a:latin typeface="Open Sans"/>
                <a:ea typeface="Open Sans"/>
                <a:cs typeface="Open Sans"/>
                <a:sym typeface="Open Sans"/>
              </a:rPr>
              <a:t>" is used to  join the two keywords “</a:t>
            </a:r>
            <a:r>
              <a:rPr b="1" lang="en-US" sz="1800">
                <a:solidFill>
                  <a:schemeClr val="dk1"/>
                </a:solidFill>
                <a:latin typeface="Open Sans"/>
                <a:ea typeface="Open Sans"/>
                <a:cs typeface="Open Sans"/>
                <a:sym typeface="Open Sans"/>
              </a:rPr>
              <a:t>climate change</a:t>
            </a:r>
            <a:r>
              <a:rPr lang="en-US" sz="1800">
                <a:solidFill>
                  <a:schemeClr val="dk1"/>
                </a:solidFill>
                <a:latin typeface="Open Sans"/>
                <a:ea typeface="Open Sans"/>
                <a:cs typeface="Open Sans"/>
                <a:sym typeface="Open Sans"/>
              </a:rPr>
              <a:t>” and "</a:t>
            </a:r>
            <a:r>
              <a:rPr b="1" lang="en-US" sz="1800">
                <a:solidFill>
                  <a:schemeClr val="dk1"/>
                </a:solidFill>
                <a:latin typeface="Open Sans"/>
                <a:ea typeface="Open Sans"/>
                <a:cs typeface="Open Sans"/>
                <a:sym typeface="Open Sans"/>
              </a:rPr>
              <a:t>Africa</a:t>
            </a:r>
            <a:r>
              <a:rPr lang="en-US" sz="1800">
                <a:solidFill>
                  <a:schemeClr val="dk1"/>
                </a:solidFill>
                <a:latin typeface="Open Sans"/>
                <a:ea typeface="Open Sans"/>
                <a:cs typeface="Open Sans"/>
                <a:sym typeface="Open Sans"/>
              </a:rPr>
              <a:t>“.</a:t>
            </a:r>
            <a:endParaRPr/>
          </a:p>
          <a:p>
            <a:pPr indent="-355600" lvl="1" marL="914400" rtl="0" algn="just">
              <a:lnSpc>
                <a:spcPct val="100000"/>
              </a:lnSpc>
              <a:spcBef>
                <a:spcPts val="2100"/>
              </a:spcBef>
              <a:spcAft>
                <a:spcPts val="0"/>
              </a:spcAft>
              <a:buClr>
                <a:schemeClr val="dk1"/>
              </a:buClr>
              <a:buSzPts val="2000"/>
              <a:buChar char="○"/>
            </a:pPr>
            <a:r>
              <a:rPr lang="en-US" sz="1800">
                <a:solidFill>
                  <a:schemeClr val="dk1"/>
                </a:solidFill>
                <a:latin typeface="Open Sans"/>
                <a:ea typeface="Open Sans"/>
                <a:cs typeface="Open Sans"/>
                <a:sym typeface="Open Sans"/>
              </a:rPr>
              <a:t>Please note the "</a:t>
            </a:r>
            <a:r>
              <a:rPr b="1" lang="en-US" sz="1800">
                <a:solidFill>
                  <a:schemeClr val="dk1"/>
                </a:solidFill>
                <a:latin typeface="Open Sans"/>
                <a:ea typeface="Open Sans"/>
                <a:cs typeface="Open Sans"/>
                <a:sym typeface="Open Sans"/>
              </a:rPr>
              <a:t>AND</a:t>
            </a:r>
            <a:r>
              <a:rPr lang="en-US" sz="1800">
                <a:solidFill>
                  <a:schemeClr val="dk1"/>
                </a:solidFill>
                <a:latin typeface="Open Sans"/>
                <a:ea typeface="Open Sans"/>
                <a:cs typeface="Open Sans"/>
                <a:sym typeface="Open Sans"/>
              </a:rPr>
              <a:t>" Boolean operator is used to limit your search results, and the </a:t>
            </a:r>
            <a:r>
              <a:rPr b="1" lang="en-US" sz="1800">
                <a:solidFill>
                  <a:schemeClr val="dk1"/>
                </a:solidFill>
                <a:latin typeface="Open Sans"/>
                <a:ea typeface="Open Sans"/>
                <a:cs typeface="Open Sans"/>
                <a:sym typeface="Open Sans"/>
              </a:rPr>
              <a:t>quotation marks </a:t>
            </a:r>
            <a:r>
              <a:rPr lang="en-US" sz="1800">
                <a:solidFill>
                  <a:schemeClr val="dk1"/>
                </a:solidFill>
                <a:latin typeface="Open Sans"/>
                <a:ea typeface="Open Sans"/>
                <a:cs typeface="Open Sans"/>
                <a:sym typeface="Open Sans"/>
              </a:rPr>
              <a:t>are used for phrase searching.</a:t>
            </a:r>
            <a:endParaRPr/>
          </a:p>
          <a:p>
            <a:pPr indent="-228600" lvl="0" marL="457200" rtl="0" algn="just">
              <a:lnSpc>
                <a:spcPct val="100000"/>
              </a:lnSpc>
              <a:spcBef>
                <a:spcPts val="1000"/>
              </a:spcBef>
              <a:spcAft>
                <a:spcPts val="0"/>
              </a:spcAft>
              <a:buClr>
                <a:schemeClr val="dk1"/>
              </a:buClr>
              <a:buSzPts val="2400"/>
              <a:buNone/>
            </a:pPr>
            <a:r>
              <a:t/>
            </a:r>
            <a:endParaRPr sz="1800">
              <a:solidFill>
                <a:schemeClr val="dk1"/>
              </a:solidFill>
              <a:latin typeface="Open Sans"/>
              <a:ea typeface="Open Sans"/>
              <a:cs typeface="Open Sans"/>
              <a:sym typeface="Open Sans"/>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8" name="Shape 248"/>
        <p:cNvGrpSpPr/>
        <p:nvPr/>
      </p:nvGrpSpPr>
      <p:grpSpPr>
        <a:xfrm>
          <a:off x="0" y="0"/>
          <a:ext cx="0" cy="0"/>
          <a:chOff x="0" y="0"/>
          <a:chExt cx="0" cy="0"/>
        </a:xfrm>
      </p:grpSpPr>
      <p:sp>
        <p:nvSpPr>
          <p:cNvPr id="249" name="Google Shape;249;p28"/>
          <p:cNvSpPr txBox="1"/>
          <p:nvPr>
            <p:ph type="title"/>
          </p:nvPr>
        </p:nvSpPr>
        <p:spPr>
          <a:xfrm>
            <a:off x="1" y="330686"/>
            <a:ext cx="8066314" cy="10809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3600"/>
              <a:buNone/>
            </a:pPr>
            <a:r>
              <a:rPr lang="en-US" sz="3500">
                <a:solidFill>
                  <a:srgbClr val="586F7C"/>
                </a:solidFill>
                <a:latin typeface="Open Sans"/>
                <a:ea typeface="Open Sans"/>
                <a:cs typeface="Open Sans"/>
                <a:sym typeface="Open Sans"/>
              </a:rPr>
              <a:t>Search results</a:t>
            </a:r>
            <a:endParaRPr sz="3500">
              <a:solidFill>
                <a:srgbClr val="586F7C"/>
              </a:solidFill>
              <a:latin typeface="Open Sans"/>
              <a:ea typeface="Open Sans"/>
              <a:cs typeface="Open Sans"/>
              <a:sym typeface="Open Sans"/>
            </a:endParaRPr>
          </a:p>
        </p:txBody>
      </p:sp>
      <p:sp>
        <p:nvSpPr>
          <p:cNvPr id="250" name="Google Shape;250;p28"/>
          <p:cNvSpPr txBox="1"/>
          <p:nvPr>
            <p:ph idx="1" type="body"/>
          </p:nvPr>
        </p:nvSpPr>
        <p:spPr>
          <a:xfrm>
            <a:off x="224590" y="2261937"/>
            <a:ext cx="2486526" cy="2172464"/>
          </a:xfrm>
          <a:prstGeom prst="rect">
            <a:avLst/>
          </a:prstGeom>
          <a:noFill/>
          <a:ln>
            <a:noFill/>
          </a:ln>
        </p:spPr>
        <p:txBody>
          <a:bodyPr anchorCtr="0" anchor="t" bIns="45700" lIns="91425" spcFirstLastPara="1" rIns="91425" wrap="square" tIns="45700">
            <a:noAutofit/>
          </a:bodyPr>
          <a:lstStyle/>
          <a:p>
            <a:pPr indent="0" lvl="0" marL="76200" rtl="0" algn="l">
              <a:lnSpc>
                <a:spcPct val="100000"/>
              </a:lnSpc>
              <a:spcBef>
                <a:spcPts val="1000"/>
              </a:spcBef>
              <a:spcAft>
                <a:spcPts val="0"/>
              </a:spcAft>
              <a:buClr>
                <a:schemeClr val="dk1"/>
              </a:buClr>
              <a:buSzPts val="2400"/>
              <a:buNone/>
            </a:pPr>
            <a:r>
              <a:rPr lang="en-US" sz="2000">
                <a:solidFill>
                  <a:schemeClr val="dk1"/>
                </a:solidFill>
                <a:latin typeface="Open Sans"/>
                <a:ea typeface="Open Sans"/>
                <a:cs typeface="Open Sans"/>
                <a:sym typeface="Open Sans"/>
              </a:rPr>
              <a:t>The search for “</a:t>
            </a:r>
            <a:r>
              <a:rPr b="1" lang="en-US" sz="2000">
                <a:solidFill>
                  <a:schemeClr val="dk1"/>
                </a:solidFill>
                <a:latin typeface="Open Sans"/>
                <a:ea typeface="Open Sans"/>
                <a:cs typeface="Open Sans"/>
                <a:sym typeface="Open Sans"/>
              </a:rPr>
              <a:t>climate change</a:t>
            </a:r>
            <a:r>
              <a:rPr lang="en-US" sz="2000">
                <a:solidFill>
                  <a:schemeClr val="dk1"/>
                </a:solidFill>
                <a:latin typeface="Open Sans"/>
                <a:ea typeface="Open Sans"/>
                <a:cs typeface="Open Sans"/>
                <a:sym typeface="Open Sans"/>
              </a:rPr>
              <a:t>” AND </a:t>
            </a:r>
            <a:r>
              <a:rPr b="1" lang="en-US" sz="2000">
                <a:solidFill>
                  <a:schemeClr val="dk1"/>
                </a:solidFill>
                <a:latin typeface="Open Sans"/>
                <a:ea typeface="Open Sans"/>
                <a:cs typeface="Open Sans"/>
                <a:sym typeface="Open Sans"/>
              </a:rPr>
              <a:t>Africa</a:t>
            </a:r>
            <a:r>
              <a:rPr lang="en-US" sz="2000">
                <a:solidFill>
                  <a:schemeClr val="dk1"/>
                </a:solidFill>
                <a:latin typeface="Open Sans"/>
                <a:ea typeface="Open Sans"/>
                <a:cs typeface="Open Sans"/>
                <a:sym typeface="Open Sans"/>
              </a:rPr>
              <a:t> retrieved 58,706 results.</a:t>
            </a:r>
            <a:endParaRPr/>
          </a:p>
          <a:p>
            <a:pPr indent="0" lvl="0" marL="76200" rtl="0" algn="l">
              <a:lnSpc>
                <a:spcPct val="100000"/>
              </a:lnSpc>
              <a:spcBef>
                <a:spcPts val="1000"/>
              </a:spcBef>
              <a:spcAft>
                <a:spcPts val="0"/>
              </a:spcAft>
              <a:buClr>
                <a:schemeClr val="dk2"/>
              </a:buClr>
              <a:buSzPts val="2400"/>
              <a:buNone/>
            </a:pPr>
            <a:r>
              <a:t/>
            </a:r>
            <a:endParaRPr sz="2000">
              <a:solidFill>
                <a:schemeClr val="dk1"/>
              </a:solidFill>
              <a:latin typeface="Open Sans"/>
              <a:ea typeface="Open Sans"/>
              <a:cs typeface="Open Sans"/>
              <a:sym typeface="Open Sans"/>
            </a:endParaRPr>
          </a:p>
          <a:p>
            <a:pPr indent="0" lvl="0" marL="76200" rtl="0" algn="l">
              <a:lnSpc>
                <a:spcPct val="100000"/>
              </a:lnSpc>
              <a:spcBef>
                <a:spcPts val="1000"/>
              </a:spcBef>
              <a:spcAft>
                <a:spcPts val="0"/>
              </a:spcAft>
              <a:buClr>
                <a:schemeClr val="dk1"/>
              </a:buClr>
              <a:buSzPts val="2400"/>
              <a:buNone/>
            </a:pPr>
            <a:r>
              <a:rPr lang="en-US" sz="2000">
                <a:solidFill>
                  <a:schemeClr val="dk1"/>
                </a:solidFill>
                <a:latin typeface="Open Sans"/>
                <a:ea typeface="Open Sans"/>
                <a:cs typeface="Open Sans"/>
                <a:sym typeface="Open Sans"/>
              </a:rPr>
              <a:t>The results page displays various options for refining search results.</a:t>
            </a:r>
            <a:endParaRPr sz="2000">
              <a:solidFill>
                <a:schemeClr val="dk1"/>
              </a:solidFill>
              <a:latin typeface="Open Sans"/>
              <a:ea typeface="Open Sans"/>
              <a:cs typeface="Open Sans"/>
              <a:sym typeface="Open Sans"/>
            </a:endParaRPr>
          </a:p>
        </p:txBody>
      </p:sp>
      <p:pic>
        <p:nvPicPr>
          <p:cNvPr descr="https://lh4.googleusercontent.com/1eQQkYVO6BSCuKPSkb-xhpdrwcHMJ3RM-_ZNgJBAG7RBhDiP5E7KCzzSHUEBUVwf9pP6bP-3ba7JV54mNCVFQKycYILh2cthcFa3j8p5-kD7OWqhoWOpSpYDZyi5g1JIsVkBjIc" id="251" name="Google Shape;251;p28"/>
          <p:cNvPicPr preferRelativeResize="0"/>
          <p:nvPr/>
        </p:nvPicPr>
        <p:blipFill rotWithShape="1">
          <a:blip r:embed="rId3">
            <a:alphaModFix/>
          </a:blip>
          <a:srcRect b="0" l="0" r="0" t="0"/>
          <a:stretch/>
        </p:blipFill>
        <p:spPr>
          <a:xfrm>
            <a:off x="3096127" y="1932528"/>
            <a:ext cx="8791074" cy="4683769"/>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6" name="Shape 256"/>
        <p:cNvGrpSpPr/>
        <p:nvPr/>
      </p:nvGrpSpPr>
      <p:grpSpPr>
        <a:xfrm>
          <a:off x="0" y="0"/>
          <a:ext cx="0" cy="0"/>
          <a:chOff x="0" y="0"/>
          <a:chExt cx="0" cy="0"/>
        </a:xfrm>
      </p:grpSpPr>
      <p:sp>
        <p:nvSpPr>
          <p:cNvPr id="257" name="Google Shape;257;p13"/>
          <p:cNvSpPr txBox="1"/>
          <p:nvPr>
            <p:ph type="title"/>
          </p:nvPr>
        </p:nvSpPr>
        <p:spPr>
          <a:xfrm>
            <a:off x="0" y="437222"/>
            <a:ext cx="7315200" cy="1080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None/>
            </a:pPr>
            <a:r>
              <a:rPr lang="en-US" sz="3200">
                <a:solidFill>
                  <a:srgbClr val="586F7C"/>
                </a:solidFill>
                <a:latin typeface="Open Sans"/>
                <a:ea typeface="Open Sans"/>
                <a:cs typeface="Open Sans"/>
                <a:sym typeface="Open Sans"/>
              </a:rPr>
              <a:t>Downloading full text articles in Environmental Science Collection</a:t>
            </a:r>
            <a:endParaRPr sz="3200">
              <a:solidFill>
                <a:srgbClr val="586F7C"/>
              </a:solidFill>
              <a:latin typeface="Open Sans"/>
              <a:ea typeface="Open Sans"/>
              <a:cs typeface="Open Sans"/>
              <a:sym typeface="Open Sans"/>
            </a:endParaRPr>
          </a:p>
        </p:txBody>
      </p:sp>
      <p:sp>
        <p:nvSpPr>
          <p:cNvPr id="258" name="Google Shape;258;p13"/>
          <p:cNvSpPr txBox="1"/>
          <p:nvPr>
            <p:ph idx="1" type="body"/>
          </p:nvPr>
        </p:nvSpPr>
        <p:spPr>
          <a:xfrm>
            <a:off x="0" y="1603923"/>
            <a:ext cx="3785937" cy="4748749"/>
          </a:xfrm>
          <a:prstGeom prst="rect">
            <a:avLst/>
          </a:prstGeom>
          <a:noFill/>
          <a:ln>
            <a:noFill/>
          </a:ln>
        </p:spPr>
        <p:txBody>
          <a:bodyPr anchorCtr="0" anchor="t" bIns="45700" lIns="91425" spcFirstLastPara="1" rIns="91425" wrap="square" tIns="45700">
            <a:noAutofit/>
          </a:bodyPr>
          <a:lstStyle/>
          <a:p>
            <a:pPr indent="0" lvl="0" marL="127000" rtl="0" algn="just">
              <a:lnSpc>
                <a:spcPct val="100000"/>
              </a:lnSpc>
              <a:spcBef>
                <a:spcPts val="1000"/>
              </a:spcBef>
              <a:spcAft>
                <a:spcPts val="0"/>
              </a:spcAft>
              <a:buClr>
                <a:schemeClr val="dk1"/>
              </a:buClr>
              <a:buSzPts val="2000"/>
              <a:buNone/>
            </a:pPr>
            <a:r>
              <a:rPr lang="en-US" sz="2000">
                <a:solidFill>
                  <a:schemeClr val="dk1"/>
                </a:solidFill>
                <a:latin typeface="Open Sans"/>
                <a:ea typeface="Open Sans"/>
                <a:cs typeface="Open Sans"/>
                <a:sym typeface="Open Sans"/>
              </a:rPr>
              <a:t>To access the full text (PDF), click either the </a:t>
            </a:r>
            <a:r>
              <a:rPr b="1" lang="en-US" sz="2000">
                <a:solidFill>
                  <a:schemeClr val="dk1"/>
                </a:solidFill>
                <a:latin typeface="Open Sans"/>
                <a:ea typeface="Open Sans"/>
                <a:cs typeface="Open Sans"/>
                <a:sym typeface="Open Sans"/>
              </a:rPr>
              <a:t>Title</a:t>
            </a:r>
            <a:r>
              <a:rPr lang="en-US" sz="2000">
                <a:solidFill>
                  <a:schemeClr val="dk1"/>
                </a:solidFill>
                <a:latin typeface="Open Sans"/>
                <a:ea typeface="Open Sans"/>
                <a:cs typeface="Open Sans"/>
                <a:sym typeface="Open Sans"/>
              </a:rPr>
              <a:t> of the article or the </a:t>
            </a:r>
            <a:r>
              <a:rPr b="1" lang="en-US" sz="2000">
                <a:solidFill>
                  <a:schemeClr val="dk1"/>
                </a:solidFill>
                <a:latin typeface="Open Sans"/>
                <a:ea typeface="Open Sans"/>
                <a:cs typeface="Open Sans"/>
                <a:sym typeface="Open Sans"/>
              </a:rPr>
              <a:t>Full text – PDF link</a:t>
            </a:r>
            <a:r>
              <a:rPr lang="en-US" sz="2000">
                <a:solidFill>
                  <a:schemeClr val="dk1"/>
                </a:solidFill>
                <a:latin typeface="Open Sans"/>
                <a:ea typeface="Open Sans"/>
                <a:cs typeface="Open Sans"/>
                <a:sym typeface="Open Sans"/>
              </a:rPr>
              <a:t> at the bottom of each result, and the article will be displayed in PDF format.</a:t>
            </a:r>
            <a:endParaRPr/>
          </a:p>
          <a:p>
            <a:pPr indent="0" lvl="0" marL="127000" rtl="0" algn="just">
              <a:lnSpc>
                <a:spcPct val="100000"/>
              </a:lnSpc>
              <a:spcBef>
                <a:spcPts val="1000"/>
              </a:spcBef>
              <a:spcAft>
                <a:spcPts val="0"/>
              </a:spcAft>
              <a:buClr>
                <a:schemeClr val="dk1"/>
              </a:buClr>
              <a:buSzPts val="2000"/>
              <a:buNone/>
            </a:pPr>
            <a:r>
              <a:t/>
            </a:r>
            <a:endParaRPr sz="2000">
              <a:solidFill>
                <a:schemeClr val="dk1"/>
              </a:solidFill>
              <a:latin typeface="Open Sans"/>
              <a:ea typeface="Open Sans"/>
              <a:cs typeface="Open Sans"/>
              <a:sym typeface="Open Sans"/>
            </a:endParaRPr>
          </a:p>
          <a:p>
            <a:pPr indent="0" lvl="0" marL="127000" rtl="0" algn="just">
              <a:lnSpc>
                <a:spcPct val="100000"/>
              </a:lnSpc>
              <a:spcBef>
                <a:spcPts val="1000"/>
              </a:spcBef>
              <a:spcAft>
                <a:spcPts val="0"/>
              </a:spcAft>
              <a:buClr>
                <a:schemeClr val="dk1"/>
              </a:buClr>
              <a:buSzPts val="2200"/>
              <a:buNone/>
            </a:pPr>
            <a:r>
              <a:rPr lang="en-US" sz="2200">
                <a:solidFill>
                  <a:schemeClr val="dk1"/>
                </a:solidFill>
                <a:latin typeface="Open Sans"/>
                <a:ea typeface="Open Sans"/>
                <a:cs typeface="Open Sans"/>
                <a:sym typeface="Open Sans"/>
              </a:rPr>
              <a:t>Please note that </a:t>
            </a:r>
            <a:r>
              <a:rPr b="1" lang="en-US" sz="2200">
                <a:solidFill>
                  <a:schemeClr val="dk1"/>
                </a:solidFill>
                <a:latin typeface="Open Sans"/>
                <a:ea typeface="Open Sans"/>
                <a:cs typeface="Open Sans"/>
                <a:sym typeface="Open Sans"/>
              </a:rPr>
              <a:t>full text PDF</a:t>
            </a:r>
            <a:r>
              <a:rPr lang="en-US" sz="2200">
                <a:solidFill>
                  <a:schemeClr val="dk1"/>
                </a:solidFill>
                <a:latin typeface="Open Sans"/>
                <a:ea typeface="Open Sans"/>
                <a:cs typeface="Open Sans"/>
                <a:sym typeface="Open Sans"/>
              </a:rPr>
              <a:t> can only be downloaded by users with Adobe Acrobat software installed on their computer.</a:t>
            </a:r>
            <a:endParaRPr/>
          </a:p>
          <a:p>
            <a:pPr indent="-241300" lvl="1" marL="927100" rtl="0" algn="just">
              <a:lnSpc>
                <a:spcPct val="100000"/>
              </a:lnSpc>
              <a:spcBef>
                <a:spcPts val="2100"/>
              </a:spcBef>
              <a:spcAft>
                <a:spcPts val="0"/>
              </a:spcAft>
              <a:buClr>
                <a:schemeClr val="dk1"/>
              </a:buClr>
              <a:buSzPts val="1600"/>
              <a:buFont typeface="Courier New"/>
              <a:buNone/>
            </a:pPr>
            <a:r>
              <a:t/>
            </a:r>
            <a:endParaRPr sz="1600">
              <a:solidFill>
                <a:schemeClr val="dk1"/>
              </a:solidFill>
              <a:latin typeface="Open Sans"/>
              <a:ea typeface="Open Sans"/>
              <a:cs typeface="Open Sans"/>
              <a:sym typeface="Open Sans"/>
            </a:endParaRPr>
          </a:p>
          <a:p>
            <a:pPr indent="-241300" lvl="1" marL="927100" rtl="0" algn="just">
              <a:lnSpc>
                <a:spcPct val="100000"/>
              </a:lnSpc>
              <a:spcBef>
                <a:spcPts val="2100"/>
              </a:spcBef>
              <a:spcAft>
                <a:spcPts val="0"/>
              </a:spcAft>
              <a:buClr>
                <a:schemeClr val="dk1"/>
              </a:buClr>
              <a:buSzPts val="1600"/>
              <a:buFont typeface="Courier New"/>
              <a:buNone/>
            </a:pPr>
            <a:r>
              <a:t/>
            </a:r>
            <a:endParaRPr sz="1600">
              <a:solidFill>
                <a:schemeClr val="dk1"/>
              </a:solidFill>
              <a:latin typeface="Open Sans"/>
              <a:ea typeface="Open Sans"/>
              <a:cs typeface="Open Sans"/>
              <a:sym typeface="Open Sans"/>
            </a:endParaRPr>
          </a:p>
          <a:p>
            <a:pPr indent="-184150" lvl="2" marL="1327150" rtl="0" algn="just">
              <a:lnSpc>
                <a:spcPct val="100000"/>
              </a:lnSpc>
              <a:spcBef>
                <a:spcPts val="2100"/>
              </a:spcBef>
              <a:spcAft>
                <a:spcPts val="0"/>
              </a:spcAft>
              <a:buClr>
                <a:schemeClr val="dk1"/>
              </a:buClr>
              <a:buSzPts val="1600"/>
              <a:buNone/>
            </a:pPr>
            <a:r>
              <a:t/>
            </a:r>
            <a:endParaRPr sz="1600">
              <a:solidFill>
                <a:schemeClr val="dk1"/>
              </a:solidFill>
              <a:latin typeface="Open Sans"/>
              <a:ea typeface="Open Sans"/>
              <a:cs typeface="Open Sans"/>
              <a:sym typeface="Open Sans"/>
            </a:endParaRPr>
          </a:p>
          <a:p>
            <a:pPr indent="0" lvl="0" marL="127000" rtl="0" algn="just">
              <a:lnSpc>
                <a:spcPct val="100000"/>
              </a:lnSpc>
              <a:spcBef>
                <a:spcPts val="1000"/>
              </a:spcBef>
              <a:spcAft>
                <a:spcPts val="0"/>
              </a:spcAft>
              <a:buClr>
                <a:schemeClr val="dk1"/>
              </a:buClr>
              <a:buSzPts val="2000"/>
              <a:buNone/>
            </a:pPr>
            <a:r>
              <a:t/>
            </a:r>
            <a:endParaRPr sz="2000">
              <a:solidFill>
                <a:schemeClr val="dk1"/>
              </a:solidFill>
              <a:latin typeface="Open Sans"/>
              <a:ea typeface="Open Sans"/>
              <a:cs typeface="Open Sans"/>
              <a:sym typeface="Open Sans"/>
            </a:endParaRPr>
          </a:p>
          <a:p>
            <a:pPr indent="0" lvl="0" marL="127000" rtl="0" algn="just">
              <a:lnSpc>
                <a:spcPct val="100000"/>
              </a:lnSpc>
              <a:spcBef>
                <a:spcPts val="1000"/>
              </a:spcBef>
              <a:spcAft>
                <a:spcPts val="0"/>
              </a:spcAft>
              <a:buClr>
                <a:schemeClr val="dk1"/>
              </a:buClr>
              <a:buSzPts val="2000"/>
              <a:buNone/>
            </a:pPr>
            <a:r>
              <a:t/>
            </a:r>
            <a:endParaRPr sz="2000">
              <a:solidFill>
                <a:schemeClr val="dk1"/>
              </a:solidFill>
              <a:latin typeface="Open Sans"/>
              <a:ea typeface="Open Sans"/>
              <a:cs typeface="Open Sans"/>
              <a:sym typeface="Open Sans"/>
            </a:endParaRPr>
          </a:p>
          <a:p>
            <a:pPr indent="0" lvl="0" marL="127000" rtl="0" algn="just">
              <a:lnSpc>
                <a:spcPct val="100000"/>
              </a:lnSpc>
              <a:spcBef>
                <a:spcPts val="1000"/>
              </a:spcBef>
              <a:spcAft>
                <a:spcPts val="0"/>
              </a:spcAft>
              <a:buClr>
                <a:schemeClr val="dk1"/>
              </a:buClr>
              <a:buSzPts val="2000"/>
              <a:buNone/>
            </a:pPr>
            <a:r>
              <a:t/>
            </a:r>
            <a:endParaRPr sz="2000">
              <a:solidFill>
                <a:schemeClr val="dk1"/>
              </a:solidFill>
              <a:latin typeface="Open Sans"/>
              <a:ea typeface="Open Sans"/>
              <a:cs typeface="Open Sans"/>
              <a:sym typeface="Open Sans"/>
            </a:endParaRPr>
          </a:p>
          <a:p>
            <a:pPr indent="-158750" lvl="0" marL="412750" rtl="0" algn="just">
              <a:lnSpc>
                <a:spcPct val="100000"/>
              </a:lnSpc>
              <a:spcBef>
                <a:spcPts val="1000"/>
              </a:spcBef>
              <a:spcAft>
                <a:spcPts val="0"/>
              </a:spcAft>
              <a:buClr>
                <a:schemeClr val="dk1"/>
              </a:buClr>
              <a:buSzPts val="2000"/>
              <a:buNone/>
            </a:pPr>
            <a:r>
              <a:t/>
            </a:r>
            <a:endParaRPr sz="2000">
              <a:solidFill>
                <a:schemeClr val="dk1"/>
              </a:solidFill>
              <a:latin typeface="Open Sans"/>
              <a:ea typeface="Open Sans"/>
              <a:cs typeface="Open Sans"/>
              <a:sym typeface="Open Sans"/>
            </a:endParaRPr>
          </a:p>
        </p:txBody>
      </p:sp>
      <p:pic>
        <p:nvPicPr>
          <p:cNvPr descr="https://lh4.googleusercontent.com/6yN-ks8IOwb7hwazdgOk_zh5JiIrSeivLqMs5izfw1kyZYkRMqOr8IMHdyky0sxHjAlYUdUv-eq-RGfBRTVcpM4jqf5vxYhXOOwRvWciCIv2CdQsCHUz3cqQXaV2f7nKgtVuLMw" id="259" name="Google Shape;259;p13"/>
          <p:cNvPicPr preferRelativeResize="0"/>
          <p:nvPr/>
        </p:nvPicPr>
        <p:blipFill rotWithShape="1">
          <a:blip r:embed="rId3">
            <a:alphaModFix/>
          </a:blip>
          <a:srcRect b="0" l="0" r="0" t="0"/>
          <a:stretch/>
        </p:blipFill>
        <p:spPr>
          <a:xfrm>
            <a:off x="3972707" y="2053388"/>
            <a:ext cx="8074986" cy="4299284"/>
          </a:xfrm>
          <a:prstGeom prst="rect">
            <a:avLst/>
          </a:prstGeom>
          <a:noFill/>
          <a:ln>
            <a:noFill/>
          </a:ln>
        </p:spPr>
      </p:pic>
      <p:cxnSp>
        <p:nvCxnSpPr>
          <p:cNvPr id="260" name="Google Shape;260;p13"/>
          <p:cNvCxnSpPr/>
          <p:nvPr/>
        </p:nvCxnSpPr>
        <p:spPr>
          <a:xfrm>
            <a:off x="3666300" y="2509925"/>
            <a:ext cx="850200" cy="1101300"/>
          </a:xfrm>
          <a:prstGeom prst="straightConnector1">
            <a:avLst/>
          </a:prstGeom>
          <a:noFill/>
          <a:ln cap="flat" cmpd="sng" w="28575">
            <a:solidFill>
              <a:srgbClr val="93C47D"/>
            </a:solidFill>
            <a:prstDash val="solid"/>
            <a:round/>
            <a:headEnd len="med" w="med" type="none"/>
            <a:tailEnd len="med" w="med" type="triangle"/>
          </a:ln>
        </p:spPr>
      </p:cxn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5" name="Shape 265"/>
        <p:cNvGrpSpPr/>
        <p:nvPr/>
      </p:nvGrpSpPr>
      <p:grpSpPr>
        <a:xfrm>
          <a:off x="0" y="0"/>
          <a:ext cx="0" cy="0"/>
          <a:chOff x="0" y="0"/>
          <a:chExt cx="0" cy="0"/>
        </a:xfrm>
      </p:grpSpPr>
      <p:sp>
        <p:nvSpPr>
          <p:cNvPr id="266" name="Google Shape;266;p29"/>
          <p:cNvSpPr txBox="1"/>
          <p:nvPr>
            <p:ph type="title"/>
          </p:nvPr>
        </p:nvSpPr>
        <p:spPr>
          <a:xfrm>
            <a:off x="0" y="437222"/>
            <a:ext cx="7315200" cy="1080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None/>
            </a:pPr>
            <a:r>
              <a:rPr lang="en-US" sz="3200">
                <a:solidFill>
                  <a:srgbClr val="586F7C"/>
                </a:solidFill>
                <a:latin typeface="Open Sans"/>
                <a:ea typeface="Open Sans"/>
                <a:cs typeface="Open Sans"/>
                <a:sym typeface="Open Sans"/>
              </a:rPr>
              <a:t>Cite and email functions</a:t>
            </a:r>
            <a:endParaRPr sz="3200">
              <a:solidFill>
                <a:srgbClr val="586F7C"/>
              </a:solidFill>
              <a:latin typeface="Open Sans"/>
              <a:ea typeface="Open Sans"/>
              <a:cs typeface="Open Sans"/>
              <a:sym typeface="Open Sans"/>
            </a:endParaRPr>
          </a:p>
        </p:txBody>
      </p:sp>
      <p:sp>
        <p:nvSpPr>
          <p:cNvPr id="267" name="Google Shape;267;p29"/>
          <p:cNvSpPr txBox="1"/>
          <p:nvPr>
            <p:ph idx="1" type="body"/>
          </p:nvPr>
        </p:nvSpPr>
        <p:spPr>
          <a:xfrm>
            <a:off x="0" y="1598581"/>
            <a:ext cx="12192000" cy="1690051"/>
          </a:xfrm>
          <a:prstGeom prst="rect">
            <a:avLst/>
          </a:prstGeom>
          <a:noFill/>
          <a:ln>
            <a:noFill/>
          </a:ln>
        </p:spPr>
        <p:txBody>
          <a:bodyPr anchorCtr="0" anchor="t" bIns="45700" lIns="91425" spcFirstLastPara="1" rIns="91425" wrap="square" tIns="45700">
            <a:noAutofit/>
          </a:bodyPr>
          <a:lstStyle/>
          <a:p>
            <a:pPr indent="-285750" lvl="0" marL="412750" rtl="0" algn="just">
              <a:lnSpc>
                <a:spcPct val="100000"/>
              </a:lnSpc>
              <a:spcBef>
                <a:spcPts val="1000"/>
              </a:spcBef>
              <a:spcAft>
                <a:spcPts val="0"/>
              </a:spcAft>
              <a:buClr>
                <a:schemeClr val="dk1"/>
              </a:buClr>
              <a:buSzPts val="1800"/>
              <a:buChar char="●"/>
            </a:pPr>
            <a:r>
              <a:rPr lang="en-US" sz="1800">
                <a:solidFill>
                  <a:schemeClr val="dk1"/>
                </a:solidFill>
                <a:latin typeface="Open Sans"/>
                <a:ea typeface="Open Sans"/>
                <a:cs typeface="Open Sans"/>
                <a:sym typeface="Open Sans"/>
              </a:rPr>
              <a:t>Clicking on </a:t>
            </a:r>
            <a:r>
              <a:rPr b="1" lang="en-US" sz="1800">
                <a:solidFill>
                  <a:schemeClr val="dk1"/>
                </a:solidFill>
                <a:latin typeface="Open Sans"/>
                <a:ea typeface="Open Sans"/>
                <a:cs typeface="Open Sans"/>
                <a:sym typeface="Open Sans"/>
              </a:rPr>
              <a:t>Cite</a:t>
            </a:r>
            <a:r>
              <a:rPr lang="en-US" sz="1800">
                <a:solidFill>
                  <a:schemeClr val="dk1"/>
                </a:solidFill>
                <a:latin typeface="Open Sans"/>
                <a:ea typeface="Open Sans"/>
                <a:cs typeface="Open Sans"/>
                <a:sym typeface="Open Sans"/>
              </a:rPr>
              <a:t> allows the user to select their desired citation style, then copy and paste the citation into their document.</a:t>
            </a:r>
            <a:endParaRPr sz="1800">
              <a:solidFill>
                <a:schemeClr val="dk1"/>
              </a:solidFill>
              <a:latin typeface="Open Sans"/>
              <a:ea typeface="Open Sans"/>
              <a:cs typeface="Open Sans"/>
              <a:sym typeface="Open Sans"/>
            </a:endParaRPr>
          </a:p>
          <a:p>
            <a:pPr indent="-285750" lvl="0" marL="412750" rtl="0" algn="just">
              <a:lnSpc>
                <a:spcPct val="100000"/>
              </a:lnSpc>
              <a:spcBef>
                <a:spcPts val="1000"/>
              </a:spcBef>
              <a:spcAft>
                <a:spcPts val="0"/>
              </a:spcAft>
              <a:buClr>
                <a:schemeClr val="dk1"/>
              </a:buClr>
              <a:buSzPts val="1800"/>
              <a:buChar char="●"/>
            </a:pPr>
            <a:r>
              <a:rPr lang="en-US" sz="1800">
                <a:solidFill>
                  <a:schemeClr val="dk1"/>
                </a:solidFill>
                <a:latin typeface="Open Sans"/>
                <a:ea typeface="Open Sans"/>
                <a:cs typeface="Open Sans"/>
                <a:sym typeface="Open Sans"/>
              </a:rPr>
              <a:t>Clicking on </a:t>
            </a:r>
            <a:r>
              <a:rPr b="1" lang="en-US" sz="1800">
                <a:solidFill>
                  <a:schemeClr val="dk1"/>
                </a:solidFill>
                <a:latin typeface="Open Sans"/>
                <a:ea typeface="Open Sans"/>
                <a:cs typeface="Open Sans"/>
                <a:sym typeface="Open Sans"/>
              </a:rPr>
              <a:t>Email</a:t>
            </a:r>
            <a:r>
              <a:rPr lang="en-US" sz="1800">
                <a:solidFill>
                  <a:schemeClr val="dk1"/>
                </a:solidFill>
                <a:latin typeface="Open Sans"/>
                <a:ea typeface="Open Sans"/>
                <a:cs typeface="Open Sans"/>
                <a:sym typeface="Open Sans"/>
              </a:rPr>
              <a:t> option allows the user to enter his or her name, email addresses and choose the  email format - the original file format or the citation, abstract and indexing.</a:t>
            </a:r>
            <a:endParaRPr/>
          </a:p>
          <a:p>
            <a:pPr indent="-171450" lvl="0" marL="412750" rtl="0" algn="just">
              <a:lnSpc>
                <a:spcPct val="100000"/>
              </a:lnSpc>
              <a:spcBef>
                <a:spcPts val="1000"/>
              </a:spcBef>
              <a:spcAft>
                <a:spcPts val="0"/>
              </a:spcAft>
              <a:buClr>
                <a:schemeClr val="dk1"/>
              </a:buClr>
              <a:buSzPts val="1800"/>
              <a:buNone/>
            </a:pPr>
            <a:r>
              <a:t/>
            </a:r>
            <a:endParaRPr sz="1800">
              <a:solidFill>
                <a:schemeClr val="dk1"/>
              </a:solidFill>
              <a:latin typeface="Open Sans"/>
              <a:ea typeface="Open Sans"/>
              <a:cs typeface="Open Sans"/>
              <a:sym typeface="Open Sans"/>
            </a:endParaRPr>
          </a:p>
        </p:txBody>
      </p:sp>
      <p:pic>
        <p:nvPicPr>
          <p:cNvPr descr="https://lh5.googleusercontent.com/x4Sq-zK3iqUGTliF4YyV4mNBAFQmuAohVnHWSm8K8oGtu3Tv-hyMv4mlC9-OA9EZJZvvg7Vo--Y1DeW_cFS8DQqhlNq9atDOiPUoXUdJrXWcuGQqjjgRmo2d76_6DCm0wU5TsJk" id="268" name="Google Shape;268;p29"/>
          <p:cNvPicPr preferRelativeResize="0"/>
          <p:nvPr/>
        </p:nvPicPr>
        <p:blipFill rotWithShape="1">
          <a:blip r:embed="rId3">
            <a:alphaModFix/>
          </a:blip>
          <a:srcRect b="0" l="0" r="0" t="0"/>
          <a:stretch/>
        </p:blipFill>
        <p:spPr>
          <a:xfrm>
            <a:off x="3190874" y="3164379"/>
            <a:ext cx="6578767" cy="3612931"/>
          </a:xfrm>
          <a:prstGeom prst="rect">
            <a:avLst/>
          </a:prstGeom>
          <a:noFill/>
          <a:ln>
            <a:noFill/>
          </a:ln>
        </p:spPr>
      </p:pic>
      <p:sp>
        <p:nvSpPr>
          <p:cNvPr id="269" name="Google Shape;269;p29"/>
          <p:cNvSpPr/>
          <p:nvPr/>
        </p:nvSpPr>
        <p:spPr>
          <a:xfrm>
            <a:off x="6886200" y="3276575"/>
            <a:ext cx="529800" cy="237000"/>
          </a:xfrm>
          <a:prstGeom prst="rect">
            <a:avLst/>
          </a:prstGeom>
          <a:noFill/>
          <a:ln cap="flat" cmpd="sng" w="19050">
            <a:solidFill>
              <a:srgbClr val="93C47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4" name="Shape 274"/>
        <p:cNvGrpSpPr/>
        <p:nvPr/>
      </p:nvGrpSpPr>
      <p:grpSpPr>
        <a:xfrm>
          <a:off x="0" y="0"/>
          <a:ext cx="0" cy="0"/>
          <a:chOff x="0" y="0"/>
          <a:chExt cx="0" cy="0"/>
        </a:xfrm>
      </p:grpSpPr>
      <p:sp>
        <p:nvSpPr>
          <p:cNvPr id="275" name="Google Shape;275;p30"/>
          <p:cNvSpPr txBox="1"/>
          <p:nvPr>
            <p:ph type="title"/>
          </p:nvPr>
        </p:nvSpPr>
        <p:spPr>
          <a:xfrm>
            <a:off x="0" y="437222"/>
            <a:ext cx="7315200" cy="1080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None/>
            </a:pPr>
            <a:r>
              <a:rPr lang="en-US" sz="3200">
                <a:solidFill>
                  <a:srgbClr val="586F7C"/>
                </a:solidFill>
                <a:latin typeface="Open Sans"/>
                <a:ea typeface="Open Sans"/>
                <a:cs typeface="Open Sans"/>
                <a:sym typeface="Open Sans"/>
              </a:rPr>
              <a:t>Creating a ProQuest account</a:t>
            </a:r>
            <a:endParaRPr sz="3200">
              <a:solidFill>
                <a:srgbClr val="586F7C"/>
              </a:solidFill>
              <a:latin typeface="Open Sans"/>
              <a:ea typeface="Open Sans"/>
              <a:cs typeface="Open Sans"/>
              <a:sym typeface="Open Sans"/>
            </a:endParaRPr>
          </a:p>
        </p:txBody>
      </p:sp>
      <p:sp>
        <p:nvSpPr>
          <p:cNvPr id="276" name="Google Shape;276;p30"/>
          <p:cNvSpPr txBox="1"/>
          <p:nvPr>
            <p:ph idx="1" type="body"/>
          </p:nvPr>
        </p:nvSpPr>
        <p:spPr>
          <a:xfrm>
            <a:off x="-12700" y="1757223"/>
            <a:ext cx="12192000" cy="4736470"/>
          </a:xfrm>
          <a:prstGeom prst="rect">
            <a:avLst/>
          </a:prstGeom>
          <a:noFill/>
          <a:ln>
            <a:noFill/>
          </a:ln>
        </p:spPr>
        <p:txBody>
          <a:bodyPr anchorCtr="0" anchor="t" bIns="45700" lIns="91425" spcFirstLastPara="1" rIns="91425" wrap="square" tIns="45700">
            <a:noAutofit/>
          </a:bodyPr>
          <a:lstStyle/>
          <a:p>
            <a:pPr indent="-457200" lvl="0" marL="584200" rtl="0" algn="just">
              <a:lnSpc>
                <a:spcPct val="100000"/>
              </a:lnSpc>
              <a:spcBef>
                <a:spcPts val="1000"/>
              </a:spcBef>
              <a:spcAft>
                <a:spcPts val="0"/>
              </a:spcAft>
              <a:buClr>
                <a:schemeClr val="dk1"/>
              </a:buClr>
              <a:buSzPts val="1800"/>
              <a:buFont typeface="Arial"/>
              <a:buAutoNum type="arabicPeriod"/>
            </a:pPr>
            <a:r>
              <a:rPr lang="en-US" sz="1800">
                <a:solidFill>
                  <a:schemeClr val="dk1"/>
                </a:solidFill>
                <a:latin typeface="Open Sans"/>
                <a:ea typeface="Open Sans"/>
                <a:cs typeface="Open Sans"/>
                <a:sym typeface="Open Sans"/>
              </a:rPr>
              <a:t>Click on the </a:t>
            </a:r>
            <a:r>
              <a:rPr b="1" lang="en-US" sz="1800">
                <a:solidFill>
                  <a:schemeClr val="dk1"/>
                </a:solidFill>
                <a:latin typeface="Open Sans"/>
                <a:ea typeface="Open Sans"/>
                <a:cs typeface="Open Sans"/>
                <a:sym typeface="Open Sans"/>
              </a:rPr>
              <a:t>ProQuest Profile tool      </a:t>
            </a:r>
            <a:r>
              <a:rPr lang="en-US" sz="1800">
                <a:solidFill>
                  <a:schemeClr val="dk1"/>
                </a:solidFill>
                <a:latin typeface="Open Sans"/>
                <a:ea typeface="Open Sans"/>
                <a:cs typeface="Open Sans"/>
                <a:sym typeface="Open Sans"/>
              </a:rPr>
              <a:t>at the top right of the screen in the Environmental Science Collection database. </a:t>
            </a:r>
            <a:endParaRPr sz="1800">
              <a:solidFill>
                <a:schemeClr val="dk1"/>
              </a:solidFill>
              <a:latin typeface="Open Sans"/>
              <a:ea typeface="Open Sans"/>
              <a:cs typeface="Open Sans"/>
              <a:sym typeface="Open Sans"/>
            </a:endParaRPr>
          </a:p>
          <a:p>
            <a:pPr indent="-457200" lvl="0" marL="584200" rtl="0" algn="just">
              <a:lnSpc>
                <a:spcPct val="100000"/>
              </a:lnSpc>
              <a:spcBef>
                <a:spcPts val="1000"/>
              </a:spcBef>
              <a:spcAft>
                <a:spcPts val="0"/>
              </a:spcAft>
              <a:buClr>
                <a:schemeClr val="dk1"/>
              </a:buClr>
              <a:buSzPts val="1800"/>
              <a:buFont typeface="Arial"/>
              <a:buAutoNum type="arabicPeriod"/>
            </a:pPr>
            <a:r>
              <a:rPr lang="en-US" sz="1800">
                <a:solidFill>
                  <a:schemeClr val="dk1"/>
                </a:solidFill>
                <a:latin typeface="Open Sans"/>
                <a:ea typeface="Open Sans"/>
                <a:cs typeface="Open Sans"/>
                <a:sym typeface="Open Sans"/>
              </a:rPr>
              <a:t>Select </a:t>
            </a:r>
            <a:r>
              <a:rPr b="1" lang="en-US" sz="1800">
                <a:solidFill>
                  <a:schemeClr val="dk1"/>
                </a:solidFill>
                <a:latin typeface="Open Sans"/>
                <a:ea typeface="Open Sans"/>
                <a:cs typeface="Open Sans"/>
                <a:sym typeface="Open Sans"/>
              </a:rPr>
              <a:t>Create My ProQuest Account</a:t>
            </a:r>
            <a:r>
              <a:rPr lang="en-US" sz="1800">
                <a:solidFill>
                  <a:schemeClr val="dk1"/>
                </a:solidFill>
                <a:latin typeface="Open Sans"/>
                <a:ea typeface="Open Sans"/>
                <a:cs typeface="Open Sans"/>
                <a:sym typeface="Open Sans"/>
              </a:rPr>
              <a:t>.</a:t>
            </a:r>
            <a:endParaRPr/>
          </a:p>
          <a:p>
            <a:pPr indent="-457200" lvl="0" marL="584200" rtl="0" algn="just">
              <a:lnSpc>
                <a:spcPct val="100000"/>
              </a:lnSpc>
              <a:spcBef>
                <a:spcPts val="1000"/>
              </a:spcBef>
              <a:spcAft>
                <a:spcPts val="0"/>
              </a:spcAft>
              <a:buClr>
                <a:schemeClr val="dk1"/>
              </a:buClr>
              <a:buSzPts val="1800"/>
              <a:buFont typeface="Arial"/>
              <a:buAutoNum type="arabicPeriod"/>
            </a:pPr>
            <a:r>
              <a:rPr lang="en-US" sz="1800">
                <a:solidFill>
                  <a:schemeClr val="dk1"/>
                </a:solidFill>
                <a:latin typeface="Open Sans"/>
                <a:ea typeface="Open Sans"/>
                <a:cs typeface="Open Sans"/>
                <a:sym typeface="Open Sans"/>
              </a:rPr>
              <a:t>Complete the profile information.</a:t>
            </a:r>
            <a:endParaRPr/>
          </a:p>
          <a:p>
            <a:pPr indent="-457200" lvl="0" marL="584200" rtl="0" algn="just">
              <a:lnSpc>
                <a:spcPct val="100000"/>
              </a:lnSpc>
              <a:spcBef>
                <a:spcPts val="1000"/>
              </a:spcBef>
              <a:spcAft>
                <a:spcPts val="0"/>
              </a:spcAft>
              <a:buClr>
                <a:schemeClr val="dk1"/>
              </a:buClr>
              <a:buSzPts val="1800"/>
              <a:buFont typeface="Arial"/>
              <a:buAutoNum type="arabicPeriod"/>
            </a:pPr>
            <a:r>
              <a:rPr lang="en-US" sz="1800">
                <a:solidFill>
                  <a:schemeClr val="dk1"/>
                </a:solidFill>
                <a:latin typeface="Open Sans"/>
                <a:ea typeface="Open Sans"/>
                <a:cs typeface="Open Sans"/>
                <a:sym typeface="Open Sans"/>
              </a:rPr>
              <a:t>To link your RefWorks account to your ProQuest accounts, tick on “</a:t>
            </a:r>
            <a:r>
              <a:rPr b="1" lang="en-US" sz="1800">
                <a:solidFill>
                  <a:schemeClr val="dk1"/>
                </a:solidFill>
                <a:latin typeface="Open Sans"/>
                <a:ea typeface="Open Sans"/>
                <a:cs typeface="Open Sans"/>
                <a:sym typeface="Open Sans"/>
              </a:rPr>
              <a:t>I want to link my new My Research account to my RefWorks account”.</a:t>
            </a:r>
            <a:endParaRPr b="1" sz="1800">
              <a:solidFill>
                <a:schemeClr val="dk1"/>
              </a:solidFill>
              <a:latin typeface="Open Sans"/>
              <a:ea typeface="Open Sans"/>
              <a:cs typeface="Open Sans"/>
              <a:sym typeface="Open Sans"/>
            </a:endParaRPr>
          </a:p>
          <a:p>
            <a:pPr indent="-342900" lvl="0" marL="584200" rtl="0" algn="just">
              <a:lnSpc>
                <a:spcPct val="100000"/>
              </a:lnSpc>
              <a:spcBef>
                <a:spcPts val="1000"/>
              </a:spcBef>
              <a:spcAft>
                <a:spcPts val="0"/>
              </a:spcAft>
              <a:buClr>
                <a:schemeClr val="dk1"/>
              </a:buClr>
              <a:buSzPts val="1800"/>
              <a:buFont typeface="Arial"/>
              <a:buNone/>
            </a:pPr>
            <a:r>
              <a:t/>
            </a:r>
            <a:endParaRPr sz="1800">
              <a:solidFill>
                <a:schemeClr val="dk1"/>
              </a:solidFill>
              <a:latin typeface="Open Sans"/>
              <a:ea typeface="Open Sans"/>
              <a:cs typeface="Open Sans"/>
              <a:sym typeface="Open Sans"/>
            </a:endParaRPr>
          </a:p>
          <a:p>
            <a:pPr indent="-342900" lvl="0" marL="584200" rtl="0" algn="just">
              <a:lnSpc>
                <a:spcPct val="100000"/>
              </a:lnSpc>
              <a:spcBef>
                <a:spcPts val="1000"/>
              </a:spcBef>
              <a:spcAft>
                <a:spcPts val="0"/>
              </a:spcAft>
              <a:buClr>
                <a:schemeClr val="dk1"/>
              </a:buClr>
              <a:buSzPts val="1800"/>
              <a:buFont typeface="Arial"/>
              <a:buNone/>
            </a:pPr>
            <a:r>
              <a:t/>
            </a:r>
            <a:endParaRPr sz="1800">
              <a:solidFill>
                <a:schemeClr val="dk1"/>
              </a:solidFill>
              <a:latin typeface="Open Sans"/>
              <a:ea typeface="Open Sans"/>
              <a:cs typeface="Open Sans"/>
              <a:sym typeface="Open Sans"/>
            </a:endParaRPr>
          </a:p>
          <a:p>
            <a:pPr indent="-342900" lvl="0" marL="584200" rtl="0" algn="just">
              <a:lnSpc>
                <a:spcPct val="100000"/>
              </a:lnSpc>
              <a:spcBef>
                <a:spcPts val="1000"/>
              </a:spcBef>
              <a:spcAft>
                <a:spcPts val="0"/>
              </a:spcAft>
              <a:buClr>
                <a:schemeClr val="dk1"/>
              </a:buClr>
              <a:buSzPts val="1800"/>
              <a:buFont typeface="Arial"/>
              <a:buNone/>
            </a:pPr>
            <a:r>
              <a:t/>
            </a:r>
            <a:endParaRPr sz="1800">
              <a:solidFill>
                <a:schemeClr val="dk1"/>
              </a:solidFill>
              <a:latin typeface="Open Sans"/>
              <a:ea typeface="Open Sans"/>
              <a:cs typeface="Open Sans"/>
              <a:sym typeface="Open Sans"/>
            </a:endParaRPr>
          </a:p>
        </p:txBody>
      </p:sp>
      <p:pic>
        <p:nvPicPr>
          <p:cNvPr id="277" name="Google Shape;277;p30"/>
          <p:cNvPicPr preferRelativeResize="0"/>
          <p:nvPr/>
        </p:nvPicPr>
        <p:blipFill rotWithShape="1">
          <a:blip r:embed="rId3">
            <a:alphaModFix/>
          </a:blip>
          <a:srcRect b="0" l="0" r="0" t="0"/>
          <a:stretch/>
        </p:blipFill>
        <p:spPr>
          <a:xfrm>
            <a:off x="4443662" y="1894540"/>
            <a:ext cx="240633" cy="317196"/>
          </a:xfrm>
          <a:prstGeom prst="rect">
            <a:avLst/>
          </a:prstGeom>
          <a:noFill/>
          <a:ln>
            <a:noFill/>
          </a:ln>
        </p:spPr>
      </p:pic>
      <p:pic>
        <p:nvPicPr>
          <p:cNvPr descr="https://lh6.googleusercontent.com/z0Fl8OznvYDQBGQJ1_-5Oc5kYPkKQ98zl-Q5xPcYSMiuJbmCn6z2Dc39C1QPYZybpPiOHux3HI1UmEFhqA7WZtdbOBV5Jnj_hqqO1pGSMQ-BkIGozZKZahuZV-PRyhPCfIBmISc" id="278" name="Google Shape;278;p30"/>
          <p:cNvPicPr preferRelativeResize="0"/>
          <p:nvPr/>
        </p:nvPicPr>
        <p:blipFill rotWithShape="1">
          <a:blip r:embed="rId4">
            <a:alphaModFix/>
          </a:blip>
          <a:srcRect b="0" l="0" r="0" t="0"/>
          <a:stretch/>
        </p:blipFill>
        <p:spPr>
          <a:xfrm>
            <a:off x="159468" y="4379495"/>
            <a:ext cx="7106491" cy="2353299"/>
          </a:xfrm>
          <a:prstGeom prst="rect">
            <a:avLst/>
          </a:prstGeom>
          <a:noFill/>
          <a:ln>
            <a:noFill/>
          </a:ln>
        </p:spPr>
      </p:pic>
      <p:pic>
        <p:nvPicPr>
          <p:cNvPr id="279" name="Google Shape;279;p30"/>
          <p:cNvPicPr preferRelativeResize="0"/>
          <p:nvPr/>
        </p:nvPicPr>
        <p:blipFill rotWithShape="1">
          <a:blip r:embed="rId5">
            <a:alphaModFix/>
          </a:blip>
          <a:srcRect b="0" l="0" r="0" t="0"/>
          <a:stretch/>
        </p:blipFill>
        <p:spPr>
          <a:xfrm>
            <a:off x="7245790" y="4860758"/>
            <a:ext cx="4711458" cy="1752486"/>
          </a:xfrm>
          <a:prstGeom prst="rect">
            <a:avLst/>
          </a:prstGeom>
          <a:noFill/>
          <a:ln>
            <a:noFill/>
          </a:ln>
        </p:spPr>
      </p:pic>
      <p:sp>
        <p:nvSpPr>
          <p:cNvPr id="280" name="Google Shape;280;p30"/>
          <p:cNvSpPr/>
          <p:nvPr/>
        </p:nvSpPr>
        <p:spPr>
          <a:xfrm>
            <a:off x="7341237" y="5620313"/>
            <a:ext cx="4448100" cy="513347"/>
          </a:xfrm>
          <a:prstGeom prst="rect">
            <a:avLst/>
          </a:prstGeom>
          <a:noFill/>
          <a:ln cap="flat" cmpd="sng" w="254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5" name="Shape 285"/>
        <p:cNvGrpSpPr/>
        <p:nvPr/>
      </p:nvGrpSpPr>
      <p:grpSpPr>
        <a:xfrm>
          <a:off x="0" y="0"/>
          <a:ext cx="0" cy="0"/>
          <a:chOff x="0" y="0"/>
          <a:chExt cx="0" cy="0"/>
        </a:xfrm>
      </p:grpSpPr>
      <p:sp>
        <p:nvSpPr>
          <p:cNvPr id="286" name="Google Shape;286;p31"/>
          <p:cNvSpPr txBox="1"/>
          <p:nvPr>
            <p:ph type="title"/>
          </p:nvPr>
        </p:nvSpPr>
        <p:spPr>
          <a:xfrm>
            <a:off x="0" y="437222"/>
            <a:ext cx="7315200" cy="1080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None/>
            </a:pPr>
            <a:r>
              <a:rPr lang="en-US" sz="3200">
                <a:solidFill>
                  <a:srgbClr val="586F7C"/>
                </a:solidFill>
                <a:latin typeface="Open Sans"/>
                <a:ea typeface="Open Sans"/>
                <a:cs typeface="Open Sans"/>
                <a:sym typeface="Open Sans"/>
              </a:rPr>
              <a:t>Using Advanced search</a:t>
            </a:r>
            <a:endParaRPr sz="3200">
              <a:solidFill>
                <a:srgbClr val="586F7C"/>
              </a:solidFill>
              <a:latin typeface="Open Sans"/>
              <a:ea typeface="Open Sans"/>
              <a:cs typeface="Open Sans"/>
              <a:sym typeface="Open Sans"/>
            </a:endParaRPr>
          </a:p>
        </p:txBody>
      </p:sp>
      <p:sp>
        <p:nvSpPr>
          <p:cNvPr id="287" name="Google Shape;287;p31"/>
          <p:cNvSpPr txBox="1"/>
          <p:nvPr>
            <p:ph idx="1" type="body"/>
          </p:nvPr>
        </p:nvSpPr>
        <p:spPr>
          <a:xfrm>
            <a:off x="0" y="1676028"/>
            <a:ext cx="5374105" cy="4736470"/>
          </a:xfrm>
          <a:prstGeom prst="rect">
            <a:avLst/>
          </a:prstGeom>
          <a:noFill/>
          <a:ln>
            <a:noFill/>
          </a:ln>
        </p:spPr>
        <p:txBody>
          <a:bodyPr anchorCtr="0" anchor="t" bIns="45700" lIns="91425" spcFirstLastPara="1" rIns="91425" wrap="square" tIns="45700">
            <a:noAutofit/>
          </a:bodyPr>
          <a:lstStyle/>
          <a:p>
            <a:pPr indent="-342900" lvl="0" marL="469900" rtl="0" algn="just">
              <a:lnSpc>
                <a:spcPct val="100000"/>
              </a:lnSpc>
              <a:spcBef>
                <a:spcPts val="1000"/>
              </a:spcBef>
              <a:spcAft>
                <a:spcPts val="0"/>
              </a:spcAft>
              <a:buClr>
                <a:schemeClr val="dk1"/>
              </a:buClr>
              <a:buSzPts val="2000"/>
              <a:buChar char="●"/>
            </a:pPr>
            <a:r>
              <a:rPr lang="en-US" sz="2000">
                <a:solidFill>
                  <a:schemeClr val="dk1"/>
                </a:solidFill>
                <a:latin typeface="Open Sans"/>
                <a:ea typeface="Open Sans"/>
                <a:cs typeface="Open Sans"/>
                <a:sym typeface="Open Sans"/>
              </a:rPr>
              <a:t>Click on the </a:t>
            </a:r>
            <a:r>
              <a:rPr b="1" lang="en-US" sz="2000">
                <a:solidFill>
                  <a:schemeClr val="dk1"/>
                </a:solidFill>
                <a:latin typeface="Open Sans"/>
                <a:ea typeface="Open Sans"/>
                <a:cs typeface="Open Sans"/>
                <a:sym typeface="Open Sans"/>
              </a:rPr>
              <a:t>Advanced Search </a:t>
            </a:r>
            <a:r>
              <a:rPr lang="en-US" sz="2000">
                <a:solidFill>
                  <a:schemeClr val="dk1"/>
                </a:solidFill>
                <a:latin typeface="Open Sans"/>
                <a:ea typeface="Open Sans"/>
                <a:cs typeface="Open Sans"/>
                <a:sym typeface="Open Sans"/>
              </a:rPr>
              <a:t>tab on the Environmental Science Collection database.</a:t>
            </a:r>
            <a:endParaRPr/>
          </a:p>
          <a:p>
            <a:pPr indent="-342900" lvl="0" marL="469900" rtl="0" algn="just">
              <a:lnSpc>
                <a:spcPct val="100000"/>
              </a:lnSpc>
              <a:spcBef>
                <a:spcPts val="1000"/>
              </a:spcBef>
              <a:spcAft>
                <a:spcPts val="0"/>
              </a:spcAft>
              <a:buClr>
                <a:schemeClr val="dk1"/>
              </a:buClr>
              <a:buSzPts val="2000"/>
              <a:buChar char="●"/>
            </a:pPr>
            <a:r>
              <a:rPr lang="en-US" sz="2000">
                <a:solidFill>
                  <a:schemeClr val="dk1"/>
                </a:solidFill>
                <a:latin typeface="Open Sans"/>
                <a:ea typeface="Open Sans"/>
                <a:cs typeface="Open Sans"/>
                <a:sym typeface="Open Sans"/>
              </a:rPr>
              <a:t>This search feature allows a user to specify additional requirements for a search.</a:t>
            </a:r>
            <a:endParaRPr/>
          </a:p>
          <a:p>
            <a:pPr indent="-342900" lvl="0" marL="469900" rtl="0" algn="just">
              <a:lnSpc>
                <a:spcPct val="100000"/>
              </a:lnSpc>
              <a:spcBef>
                <a:spcPts val="1000"/>
              </a:spcBef>
              <a:spcAft>
                <a:spcPts val="0"/>
              </a:spcAft>
              <a:buClr>
                <a:schemeClr val="dk1"/>
              </a:buClr>
              <a:buSzPts val="2000"/>
              <a:buChar char="●"/>
            </a:pPr>
            <a:r>
              <a:rPr lang="en-US" sz="2000">
                <a:solidFill>
                  <a:schemeClr val="dk1"/>
                </a:solidFill>
                <a:latin typeface="Open Sans"/>
                <a:ea typeface="Open Sans"/>
                <a:cs typeface="Open Sans"/>
                <a:sym typeface="Open Sans"/>
              </a:rPr>
              <a:t>The user enters </a:t>
            </a:r>
            <a:r>
              <a:rPr b="1" lang="en-US" sz="2000">
                <a:solidFill>
                  <a:schemeClr val="dk1"/>
                </a:solidFill>
                <a:latin typeface="Open Sans"/>
                <a:ea typeface="Open Sans"/>
                <a:cs typeface="Open Sans"/>
                <a:sym typeface="Open Sans"/>
              </a:rPr>
              <a:t>keywords</a:t>
            </a:r>
            <a:r>
              <a:rPr lang="en-US" sz="2000">
                <a:solidFill>
                  <a:schemeClr val="dk1"/>
                </a:solidFill>
                <a:latin typeface="Open Sans"/>
                <a:ea typeface="Open Sans"/>
                <a:cs typeface="Open Sans"/>
                <a:sym typeface="Open Sans"/>
              </a:rPr>
              <a:t> and selects </a:t>
            </a:r>
            <a:r>
              <a:rPr b="1" lang="en-US" sz="2000">
                <a:solidFill>
                  <a:schemeClr val="dk1"/>
                </a:solidFill>
                <a:latin typeface="Open Sans"/>
                <a:ea typeface="Open Sans"/>
                <a:cs typeface="Open Sans"/>
                <a:sym typeface="Open Sans"/>
              </a:rPr>
              <a:t>additional filters </a:t>
            </a:r>
            <a:r>
              <a:rPr lang="en-US" sz="2000">
                <a:solidFill>
                  <a:schemeClr val="dk1"/>
                </a:solidFill>
                <a:latin typeface="Open Sans"/>
                <a:ea typeface="Open Sans"/>
                <a:cs typeface="Open Sans"/>
                <a:sym typeface="Open Sans"/>
              </a:rPr>
              <a:t>that they want to apply to the search.</a:t>
            </a:r>
            <a:endParaRPr/>
          </a:p>
          <a:p>
            <a:pPr indent="-342900" lvl="0" marL="469900" rtl="0" algn="just">
              <a:lnSpc>
                <a:spcPct val="100000"/>
              </a:lnSpc>
              <a:spcBef>
                <a:spcPts val="1000"/>
              </a:spcBef>
              <a:spcAft>
                <a:spcPts val="0"/>
              </a:spcAft>
              <a:buClr>
                <a:schemeClr val="dk1"/>
              </a:buClr>
              <a:buSzPts val="2000"/>
              <a:buChar char="●"/>
            </a:pPr>
            <a:r>
              <a:rPr lang="en-US" sz="2000">
                <a:solidFill>
                  <a:schemeClr val="dk1"/>
                </a:solidFill>
                <a:latin typeface="Open Sans"/>
                <a:ea typeface="Open Sans"/>
                <a:cs typeface="Open Sans"/>
                <a:sym typeface="Open Sans"/>
              </a:rPr>
              <a:t> A search can be limited to either </a:t>
            </a:r>
            <a:r>
              <a:rPr b="1" lang="en-US" sz="2000">
                <a:solidFill>
                  <a:schemeClr val="dk1"/>
                </a:solidFill>
                <a:latin typeface="Open Sans"/>
                <a:ea typeface="Open Sans"/>
                <a:cs typeface="Open Sans"/>
                <a:sym typeface="Open Sans"/>
              </a:rPr>
              <a:t>full text </a:t>
            </a:r>
            <a:r>
              <a:rPr lang="en-US" sz="2000">
                <a:solidFill>
                  <a:schemeClr val="dk1"/>
                </a:solidFill>
                <a:latin typeface="Open Sans"/>
                <a:ea typeface="Open Sans"/>
                <a:cs typeface="Open Sans"/>
                <a:sym typeface="Open Sans"/>
              </a:rPr>
              <a:t>or </a:t>
            </a:r>
            <a:r>
              <a:rPr b="1" lang="en-US" sz="2000">
                <a:solidFill>
                  <a:schemeClr val="dk1"/>
                </a:solidFill>
                <a:latin typeface="Open Sans"/>
                <a:ea typeface="Open Sans"/>
                <a:cs typeface="Open Sans"/>
                <a:sym typeface="Open Sans"/>
              </a:rPr>
              <a:t>peer reviewed</a:t>
            </a:r>
            <a:r>
              <a:rPr lang="en-US" sz="2000">
                <a:solidFill>
                  <a:schemeClr val="dk1"/>
                </a:solidFill>
                <a:latin typeface="Open Sans"/>
                <a:ea typeface="Open Sans"/>
                <a:cs typeface="Open Sans"/>
                <a:sym typeface="Open Sans"/>
              </a:rPr>
              <a:t>, </a:t>
            </a:r>
            <a:r>
              <a:rPr b="1" lang="en-US" sz="2000">
                <a:solidFill>
                  <a:schemeClr val="dk1"/>
                </a:solidFill>
                <a:latin typeface="Open Sans"/>
                <a:ea typeface="Open Sans"/>
                <a:cs typeface="Open Sans"/>
                <a:sym typeface="Open Sans"/>
              </a:rPr>
              <a:t>source type</a:t>
            </a:r>
            <a:r>
              <a:rPr lang="en-US" sz="2000">
                <a:solidFill>
                  <a:schemeClr val="dk1"/>
                </a:solidFill>
                <a:latin typeface="Open Sans"/>
                <a:ea typeface="Open Sans"/>
                <a:cs typeface="Open Sans"/>
                <a:sym typeface="Open Sans"/>
              </a:rPr>
              <a:t>, </a:t>
            </a:r>
            <a:r>
              <a:rPr b="1" lang="en-US" sz="2000">
                <a:solidFill>
                  <a:schemeClr val="dk1"/>
                </a:solidFill>
                <a:latin typeface="Open Sans"/>
                <a:ea typeface="Open Sans"/>
                <a:cs typeface="Open Sans"/>
                <a:sym typeface="Open Sans"/>
              </a:rPr>
              <a:t>document type</a:t>
            </a:r>
            <a:r>
              <a:rPr lang="en-US" sz="2000">
                <a:solidFill>
                  <a:schemeClr val="dk1"/>
                </a:solidFill>
                <a:latin typeface="Open Sans"/>
                <a:ea typeface="Open Sans"/>
                <a:cs typeface="Open Sans"/>
                <a:sym typeface="Open Sans"/>
              </a:rPr>
              <a:t> and </a:t>
            </a:r>
            <a:r>
              <a:rPr b="1" lang="en-US" sz="2000">
                <a:solidFill>
                  <a:schemeClr val="dk1"/>
                </a:solidFill>
                <a:latin typeface="Open Sans"/>
                <a:ea typeface="Open Sans"/>
                <a:cs typeface="Open Sans"/>
                <a:sym typeface="Open Sans"/>
              </a:rPr>
              <a:t>language.</a:t>
            </a:r>
            <a:endParaRPr/>
          </a:p>
          <a:p>
            <a:pPr indent="-342900" lvl="0" marL="469900" rtl="0" algn="just">
              <a:lnSpc>
                <a:spcPct val="100000"/>
              </a:lnSpc>
              <a:spcBef>
                <a:spcPts val="1000"/>
              </a:spcBef>
              <a:spcAft>
                <a:spcPts val="0"/>
              </a:spcAft>
              <a:buClr>
                <a:schemeClr val="dk1"/>
              </a:buClr>
              <a:buSzPts val="2000"/>
              <a:buChar char="●"/>
            </a:pPr>
            <a:r>
              <a:rPr lang="en-US" sz="2000">
                <a:solidFill>
                  <a:schemeClr val="dk1"/>
                </a:solidFill>
                <a:latin typeface="Open Sans"/>
                <a:ea typeface="Open Sans"/>
                <a:cs typeface="Open Sans"/>
                <a:sym typeface="Open Sans"/>
              </a:rPr>
              <a:t>A user also can specify the </a:t>
            </a:r>
            <a:r>
              <a:rPr b="1" lang="en-US" sz="2000">
                <a:solidFill>
                  <a:schemeClr val="dk1"/>
                </a:solidFill>
                <a:latin typeface="Open Sans"/>
                <a:ea typeface="Open Sans"/>
                <a:cs typeface="Open Sans"/>
                <a:sym typeface="Open Sans"/>
              </a:rPr>
              <a:t>location</a:t>
            </a:r>
            <a:r>
              <a:rPr lang="en-US" sz="2000">
                <a:solidFill>
                  <a:schemeClr val="dk1"/>
                </a:solidFill>
                <a:latin typeface="Open Sans"/>
                <a:ea typeface="Open Sans"/>
                <a:cs typeface="Open Sans"/>
                <a:sym typeface="Open Sans"/>
              </a:rPr>
              <a:t> of the keywords in a search.</a:t>
            </a:r>
            <a:endParaRPr/>
          </a:p>
          <a:p>
            <a:pPr indent="-215900" lvl="0" marL="469900" rtl="0" algn="just">
              <a:lnSpc>
                <a:spcPct val="100000"/>
              </a:lnSpc>
              <a:spcBef>
                <a:spcPts val="1000"/>
              </a:spcBef>
              <a:spcAft>
                <a:spcPts val="0"/>
              </a:spcAft>
              <a:buClr>
                <a:schemeClr val="dk1"/>
              </a:buClr>
              <a:buSzPts val="2000"/>
              <a:buNone/>
            </a:pPr>
            <a:r>
              <a:t/>
            </a:r>
            <a:endParaRPr sz="2000">
              <a:solidFill>
                <a:schemeClr val="dk1"/>
              </a:solidFill>
              <a:latin typeface="Open Sans"/>
              <a:ea typeface="Open Sans"/>
              <a:cs typeface="Open Sans"/>
              <a:sym typeface="Open Sans"/>
            </a:endParaRPr>
          </a:p>
        </p:txBody>
      </p:sp>
      <p:pic>
        <p:nvPicPr>
          <p:cNvPr descr="https://lh3.googleusercontent.com/0JVK6MwQcaKbDyEG4sgV-09Xb6CIn1k0mnj78MYu6qTFvILZ60EC5LB2dlVORu-k-AGolqoYBJN7QET9inUbANycz_UzXcVJ36LKdCWwYs5dnyCEKjXlsM6TDewVuqNby-jOK3E" id="288" name="Google Shape;288;p31"/>
          <p:cNvPicPr preferRelativeResize="0"/>
          <p:nvPr/>
        </p:nvPicPr>
        <p:blipFill rotWithShape="1">
          <a:blip r:embed="rId3">
            <a:alphaModFix/>
          </a:blip>
          <a:srcRect b="0" l="0" r="0" t="0"/>
          <a:stretch/>
        </p:blipFill>
        <p:spPr>
          <a:xfrm>
            <a:off x="5566611" y="1870443"/>
            <a:ext cx="6473323" cy="4542055"/>
          </a:xfrm>
          <a:prstGeom prst="rect">
            <a:avLst/>
          </a:prstGeom>
          <a:noFill/>
          <a:ln>
            <a:noFill/>
          </a:ln>
        </p:spPr>
      </p:pic>
      <p:cxnSp>
        <p:nvCxnSpPr>
          <p:cNvPr id="289" name="Google Shape;289;p31"/>
          <p:cNvCxnSpPr/>
          <p:nvPr/>
        </p:nvCxnSpPr>
        <p:spPr>
          <a:xfrm>
            <a:off x="4293550" y="2077825"/>
            <a:ext cx="1533300" cy="446100"/>
          </a:xfrm>
          <a:prstGeom prst="straightConnector1">
            <a:avLst/>
          </a:prstGeom>
          <a:noFill/>
          <a:ln cap="flat" cmpd="sng" w="28575">
            <a:solidFill>
              <a:srgbClr val="93C47D"/>
            </a:solidFill>
            <a:prstDash val="solid"/>
            <a:round/>
            <a:headEnd len="med" w="med" type="none"/>
            <a:tailEnd len="med" w="med" type="triangle"/>
          </a:ln>
        </p:spPr>
      </p:cxn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4" name="Shape 294"/>
        <p:cNvGrpSpPr/>
        <p:nvPr/>
      </p:nvGrpSpPr>
      <p:grpSpPr>
        <a:xfrm>
          <a:off x="0" y="0"/>
          <a:ext cx="0" cy="0"/>
          <a:chOff x="0" y="0"/>
          <a:chExt cx="0" cy="0"/>
        </a:xfrm>
      </p:grpSpPr>
      <p:sp>
        <p:nvSpPr>
          <p:cNvPr id="295" name="Google Shape;295;p32"/>
          <p:cNvSpPr txBox="1"/>
          <p:nvPr>
            <p:ph type="title"/>
          </p:nvPr>
        </p:nvSpPr>
        <p:spPr>
          <a:xfrm>
            <a:off x="0" y="437222"/>
            <a:ext cx="7315200" cy="1080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None/>
            </a:pPr>
            <a:r>
              <a:rPr lang="en-US" sz="3200">
                <a:solidFill>
                  <a:srgbClr val="586F7C"/>
                </a:solidFill>
                <a:latin typeface="Open Sans"/>
                <a:ea typeface="Open Sans"/>
                <a:cs typeface="Open Sans"/>
                <a:sym typeface="Open Sans"/>
              </a:rPr>
              <a:t>What is a Command Line Search ?</a:t>
            </a:r>
            <a:endParaRPr sz="3200">
              <a:solidFill>
                <a:srgbClr val="586F7C"/>
              </a:solidFill>
              <a:latin typeface="Open Sans"/>
              <a:ea typeface="Open Sans"/>
              <a:cs typeface="Open Sans"/>
              <a:sym typeface="Open Sans"/>
            </a:endParaRPr>
          </a:p>
        </p:txBody>
      </p:sp>
      <p:sp>
        <p:nvSpPr>
          <p:cNvPr id="296" name="Google Shape;296;p32"/>
          <p:cNvSpPr txBox="1"/>
          <p:nvPr>
            <p:ph idx="1" type="body"/>
          </p:nvPr>
        </p:nvSpPr>
        <p:spPr>
          <a:xfrm>
            <a:off x="-1" y="1676028"/>
            <a:ext cx="12015537" cy="4736470"/>
          </a:xfrm>
          <a:prstGeom prst="rect">
            <a:avLst/>
          </a:prstGeom>
          <a:noFill/>
          <a:ln>
            <a:noFill/>
          </a:ln>
        </p:spPr>
        <p:txBody>
          <a:bodyPr anchorCtr="0" anchor="t" bIns="45700" lIns="91425" spcFirstLastPara="1" rIns="91425" wrap="square" tIns="45700">
            <a:noAutofit/>
          </a:bodyPr>
          <a:lstStyle/>
          <a:p>
            <a:pPr indent="-342900" lvl="0" marL="469900" rtl="0" algn="just">
              <a:lnSpc>
                <a:spcPct val="100000"/>
              </a:lnSpc>
              <a:spcBef>
                <a:spcPts val="1000"/>
              </a:spcBef>
              <a:spcAft>
                <a:spcPts val="0"/>
              </a:spcAft>
              <a:buClr>
                <a:schemeClr val="dk1"/>
              </a:buClr>
              <a:buSzPts val="2000"/>
              <a:buChar char="●"/>
            </a:pPr>
            <a:r>
              <a:rPr lang="en-US" sz="2000">
                <a:solidFill>
                  <a:schemeClr val="dk1"/>
                </a:solidFill>
                <a:latin typeface="Open Sans"/>
                <a:ea typeface="Open Sans"/>
                <a:cs typeface="Open Sans"/>
                <a:sym typeface="Open Sans"/>
              </a:rPr>
              <a:t>Allows precise searching by using operators to </a:t>
            </a:r>
            <a:r>
              <a:rPr b="1" lang="en-US" sz="2000">
                <a:solidFill>
                  <a:schemeClr val="dk1"/>
                </a:solidFill>
                <a:latin typeface="Open Sans"/>
                <a:ea typeface="Open Sans"/>
                <a:cs typeface="Open Sans"/>
                <a:sym typeface="Open Sans"/>
              </a:rPr>
              <a:t>combine different field</a:t>
            </a:r>
            <a:r>
              <a:rPr lang="en-US" sz="2000">
                <a:solidFill>
                  <a:schemeClr val="dk1"/>
                </a:solidFill>
                <a:latin typeface="Open Sans"/>
                <a:ea typeface="Open Sans"/>
                <a:cs typeface="Open Sans"/>
                <a:sym typeface="Open Sans"/>
              </a:rPr>
              <a:t>s that target the search terms. ProQuest will only search for the specified fields</a:t>
            </a:r>
            <a:r>
              <a:rPr lang="en-US" sz="1800">
                <a:solidFill>
                  <a:schemeClr val="dk1"/>
                </a:solidFill>
                <a:latin typeface="Open Sans"/>
                <a:ea typeface="Open Sans"/>
                <a:cs typeface="Open Sans"/>
                <a:sym typeface="Open Sans"/>
              </a:rPr>
              <a:t>.</a:t>
            </a:r>
            <a:endParaRPr/>
          </a:p>
          <a:p>
            <a:pPr indent="-342900" lvl="0" marL="469900" rtl="0" algn="just">
              <a:lnSpc>
                <a:spcPct val="100000"/>
              </a:lnSpc>
              <a:spcBef>
                <a:spcPts val="1000"/>
              </a:spcBef>
              <a:spcAft>
                <a:spcPts val="0"/>
              </a:spcAft>
              <a:buClr>
                <a:schemeClr val="dk1"/>
              </a:buClr>
              <a:buSzPts val="1800"/>
              <a:buChar char="●"/>
            </a:pPr>
            <a:r>
              <a:rPr lang="en-US" sz="1800">
                <a:solidFill>
                  <a:schemeClr val="dk1"/>
                </a:solidFill>
                <a:latin typeface="Open Sans"/>
                <a:ea typeface="Open Sans"/>
                <a:cs typeface="Open Sans"/>
                <a:sym typeface="Open Sans"/>
              </a:rPr>
              <a:t> </a:t>
            </a:r>
            <a:r>
              <a:rPr lang="en-US" sz="2000">
                <a:solidFill>
                  <a:schemeClr val="dk1"/>
                </a:solidFill>
                <a:latin typeface="Open Sans"/>
                <a:ea typeface="Open Sans"/>
                <a:cs typeface="Open Sans"/>
                <a:sym typeface="Open Sans"/>
              </a:rPr>
              <a:t>This feature is useful if a user wants to;</a:t>
            </a:r>
            <a:endParaRPr/>
          </a:p>
          <a:p>
            <a:pPr indent="-342900" lvl="1" marL="927100" rtl="0" algn="just">
              <a:lnSpc>
                <a:spcPct val="100000"/>
              </a:lnSpc>
              <a:spcBef>
                <a:spcPts val="2100"/>
              </a:spcBef>
              <a:spcAft>
                <a:spcPts val="0"/>
              </a:spcAft>
              <a:buClr>
                <a:schemeClr val="dk1"/>
              </a:buClr>
              <a:buSzPts val="1800"/>
              <a:buChar char="○"/>
            </a:pPr>
            <a:r>
              <a:rPr lang="en-US" sz="1800">
                <a:solidFill>
                  <a:schemeClr val="dk1"/>
                </a:solidFill>
                <a:latin typeface="Open Sans"/>
                <a:ea typeface="Open Sans"/>
                <a:cs typeface="Open Sans"/>
                <a:sym typeface="Open Sans"/>
              </a:rPr>
              <a:t>combine fields within a search without filling in each of the fields individually, or </a:t>
            </a:r>
            <a:endParaRPr/>
          </a:p>
          <a:p>
            <a:pPr indent="-342900" lvl="1" marL="927100" rtl="0" algn="just">
              <a:lnSpc>
                <a:spcPct val="100000"/>
              </a:lnSpc>
              <a:spcBef>
                <a:spcPts val="2100"/>
              </a:spcBef>
              <a:spcAft>
                <a:spcPts val="0"/>
              </a:spcAft>
              <a:buClr>
                <a:schemeClr val="dk1"/>
              </a:buClr>
              <a:buSzPts val="1800"/>
              <a:buChar char="○"/>
            </a:pPr>
            <a:r>
              <a:rPr lang="en-US" sz="1800">
                <a:solidFill>
                  <a:schemeClr val="dk1"/>
                </a:solidFill>
                <a:latin typeface="Open Sans"/>
                <a:ea typeface="Open Sans"/>
                <a:cs typeface="Open Sans"/>
                <a:sym typeface="Open Sans"/>
              </a:rPr>
              <a:t>when the user needs to find information in one field, but </a:t>
            </a:r>
            <a:r>
              <a:rPr b="1" lang="en-US" sz="1800">
                <a:solidFill>
                  <a:schemeClr val="dk1"/>
                </a:solidFill>
                <a:latin typeface="Open Sans"/>
                <a:ea typeface="Open Sans"/>
                <a:cs typeface="Open Sans"/>
                <a:sym typeface="Open Sans"/>
              </a:rPr>
              <a:t>not</a:t>
            </a:r>
            <a:r>
              <a:rPr lang="en-US" sz="1800">
                <a:solidFill>
                  <a:schemeClr val="dk1"/>
                </a:solidFill>
                <a:latin typeface="Open Sans"/>
                <a:ea typeface="Open Sans"/>
                <a:cs typeface="Open Sans"/>
                <a:sym typeface="Open Sans"/>
              </a:rPr>
              <a:t> in another</a:t>
            </a:r>
            <a:endParaRPr/>
          </a:p>
          <a:p>
            <a:pPr indent="-342900" lvl="0" marL="469900" rtl="0" algn="just">
              <a:lnSpc>
                <a:spcPct val="100000"/>
              </a:lnSpc>
              <a:spcBef>
                <a:spcPts val="1000"/>
              </a:spcBef>
              <a:spcAft>
                <a:spcPts val="0"/>
              </a:spcAft>
              <a:buClr>
                <a:schemeClr val="dk1"/>
              </a:buClr>
              <a:buSzPts val="2000"/>
              <a:buChar char="●"/>
            </a:pPr>
            <a:r>
              <a:rPr lang="en-US" sz="2000">
                <a:solidFill>
                  <a:schemeClr val="dk1"/>
                </a:solidFill>
                <a:latin typeface="Open Sans"/>
                <a:ea typeface="Open Sans"/>
                <a:cs typeface="Open Sans"/>
                <a:sym typeface="Open Sans"/>
              </a:rPr>
              <a:t>To perform a command line search, a user can prefix term(s) with field name abbreviations &amp; enter them directly into the search box. </a:t>
            </a:r>
            <a:endParaRPr sz="2000">
              <a:solidFill>
                <a:schemeClr val="dk1"/>
              </a:solidFill>
              <a:latin typeface="Open Sans"/>
              <a:ea typeface="Open Sans"/>
              <a:cs typeface="Open Sans"/>
              <a:sym typeface="Open Sans"/>
            </a:endParaRPr>
          </a:p>
          <a:p>
            <a:pPr indent="-342900" lvl="1" marL="927100" rtl="0" algn="just">
              <a:lnSpc>
                <a:spcPct val="100000"/>
              </a:lnSpc>
              <a:spcBef>
                <a:spcPts val="2100"/>
              </a:spcBef>
              <a:spcAft>
                <a:spcPts val="0"/>
              </a:spcAft>
              <a:buClr>
                <a:schemeClr val="dk1"/>
              </a:buClr>
              <a:buSzPts val="1800"/>
              <a:buChar char="○"/>
            </a:pPr>
            <a:r>
              <a:rPr lang="en-US" sz="1800">
                <a:solidFill>
                  <a:schemeClr val="dk1"/>
                </a:solidFill>
                <a:latin typeface="Open Sans"/>
                <a:ea typeface="Open Sans"/>
                <a:cs typeface="Open Sans"/>
                <a:sym typeface="Open Sans"/>
              </a:rPr>
              <a:t>For example: AU (Johns) and PUB (Journal of Animal Science)</a:t>
            </a:r>
            <a:endParaRPr/>
          </a:p>
          <a:p>
            <a:pPr indent="-342900" lvl="0" marL="469900" rtl="0" algn="just">
              <a:lnSpc>
                <a:spcPct val="100000"/>
              </a:lnSpc>
              <a:spcBef>
                <a:spcPts val="1000"/>
              </a:spcBef>
              <a:spcAft>
                <a:spcPts val="0"/>
              </a:spcAft>
              <a:buClr>
                <a:schemeClr val="dk1"/>
              </a:buClr>
              <a:buSzPts val="2000"/>
              <a:buChar char="●"/>
            </a:pPr>
            <a:r>
              <a:rPr lang="en-US" sz="2000">
                <a:solidFill>
                  <a:schemeClr val="dk1"/>
                </a:solidFill>
                <a:latin typeface="Open Sans"/>
                <a:ea typeface="Open Sans"/>
                <a:cs typeface="Open Sans"/>
                <a:sym typeface="Open Sans"/>
              </a:rPr>
              <a:t>This command is instructing the Environmental Science Collection database to look for the </a:t>
            </a:r>
            <a:r>
              <a:rPr b="1" lang="en-US" sz="2000">
                <a:solidFill>
                  <a:schemeClr val="dk1"/>
                </a:solidFill>
                <a:latin typeface="Open Sans"/>
                <a:ea typeface="Open Sans"/>
                <a:cs typeface="Open Sans"/>
                <a:sym typeface="Open Sans"/>
              </a:rPr>
              <a:t>author</a:t>
            </a:r>
            <a:r>
              <a:rPr lang="en-US" sz="2000">
                <a:solidFill>
                  <a:schemeClr val="dk1"/>
                </a:solidFill>
                <a:latin typeface="Open Sans"/>
                <a:ea typeface="Open Sans"/>
                <a:cs typeface="Open Sans"/>
                <a:sym typeface="Open Sans"/>
              </a:rPr>
              <a:t> named Johns in the </a:t>
            </a:r>
            <a:r>
              <a:rPr b="1" lang="en-US" sz="2000">
                <a:solidFill>
                  <a:schemeClr val="dk1"/>
                </a:solidFill>
                <a:latin typeface="Open Sans"/>
                <a:ea typeface="Open Sans"/>
                <a:cs typeface="Open Sans"/>
                <a:sym typeface="Open Sans"/>
              </a:rPr>
              <a:t>publication</a:t>
            </a:r>
            <a:r>
              <a:rPr lang="en-US" sz="2000">
                <a:solidFill>
                  <a:schemeClr val="dk1"/>
                </a:solidFill>
                <a:latin typeface="Open Sans"/>
                <a:ea typeface="Open Sans"/>
                <a:cs typeface="Open Sans"/>
                <a:sym typeface="Open Sans"/>
              </a:rPr>
              <a:t> named Journal of Animal Science. </a:t>
            </a:r>
            <a:endParaRPr sz="2000">
              <a:solidFill>
                <a:schemeClr val="dk1"/>
              </a:solidFill>
              <a:latin typeface="Open Sans"/>
              <a:ea typeface="Open Sans"/>
              <a:cs typeface="Open Sans"/>
              <a:sym typeface="Open Sans"/>
            </a:endParaRPr>
          </a:p>
          <a:p>
            <a:pPr indent="-342900" lvl="1" marL="927100" rtl="0" algn="just">
              <a:lnSpc>
                <a:spcPct val="100000"/>
              </a:lnSpc>
              <a:spcBef>
                <a:spcPts val="2100"/>
              </a:spcBef>
              <a:spcAft>
                <a:spcPts val="0"/>
              </a:spcAft>
              <a:buClr>
                <a:schemeClr val="dk1"/>
              </a:buClr>
              <a:buSzPts val="1800"/>
              <a:buChar char="○"/>
            </a:pPr>
            <a:r>
              <a:rPr b="1" lang="en-US" sz="1800">
                <a:solidFill>
                  <a:schemeClr val="dk1"/>
                </a:solidFill>
                <a:latin typeface="Open Sans"/>
                <a:ea typeface="Open Sans"/>
                <a:cs typeface="Open Sans"/>
                <a:sym typeface="Open Sans"/>
              </a:rPr>
              <a:t>AU</a:t>
            </a:r>
            <a:r>
              <a:rPr lang="en-US" sz="1800">
                <a:solidFill>
                  <a:schemeClr val="dk1"/>
                </a:solidFill>
                <a:latin typeface="Open Sans"/>
                <a:ea typeface="Open Sans"/>
                <a:cs typeface="Open Sans"/>
                <a:sym typeface="Open Sans"/>
              </a:rPr>
              <a:t> is the field name abbreviation for Author and </a:t>
            </a:r>
            <a:r>
              <a:rPr b="1" lang="en-US" sz="1800">
                <a:solidFill>
                  <a:schemeClr val="dk1"/>
                </a:solidFill>
                <a:latin typeface="Open Sans"/>
                <a:ea typeface="Open Sans"/>
                <a:cs typeface="Open Sans"/>
                <a:sym typeface="Open Sans"/>
              </a:rPr>
              <a:t>PUB</a:t>
            </a:r>
            <a:r>
              <a:rPr lang="en-US" sz="1800">
                <a:solidFill>
                  <a:schemeClr val="dk1"/>
                </a:solidFill>
                <a:latin typeface="Open Sans"/>
                <a:ea typeface="Open Sans"/>
                <a:cs typeface="Open Sans"/>
                <a:sym typeface="Open Sans"/>
              </a:rPr>
              <a:t> is the field name abbreviation for Publication Name</a:t>
            </a:r>
            <a:endParaRPr sz="1800">
              <a:solidFill>
                <a:schemeClr val="dk1"/>
              </a:solidFill>
              <a:latin typeface="Open Sans"/>
              <a:ea typeface="Open Sans"/>
              <a:cs typeface="Open Sans"/>
              <a:sym typeface="Open Sans"/>
            </a:endParaRPr>
          </a:p>
          <a:p>
            <a:pPr indent="-228600" lvl="0" marL="469900" rtl="0" algn="just">
              <a:lnSpc>
                <a:spcPct val="100000"/>
              </a:lnSpc>
              <a:spcBef>
                <a:spcPts val="1000"/>
              </a:spcBef>
              <a:spcAft>
                <a:spcPts val="0"/>
              </a:spcAft>
              <a:buClr>
                <a:schemeClr val="dk1"/>
              </a:buClr>
              <a:buSzPts val="1800"/>
              <a:buNone/>
            </a:pPr>
            <a:r>
              <a:t/>
            </a:r>
            <a:endParaRPr sz="1800">
              <a:solidFill>
                <a:schemeClr val="dk1"/>
              </a:solidFill>
              <a:latin typeface="Open Sans"/>
              <a:ea typeface="Open Sans"/>
              <a:cs typeface="Open Sans"/>
              <a:sym typeface="Open Sans"/>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1" name="Shape 301"/>
        <p:cNvGrpSpPr/>
        <p:nvPr/>
      </p:nvGrpSpPr>
      <p:grpSpPr>
        <a:xfrm>
          <a:off x="0" y="0"/>
          <a:ext cx="0" cy="0"/>
          <a:chOff x="0" y="0"/>
          <a:chExt cx="0" cy="0"/>
        </a:xfrm>
      </p:grpSpPr>
      <p:sp>
        <p:nvSpPr>
          <p:cNvPr id="302" name="Google Shape;302;p33"/>
          <p:cNvSpPr txBox="1"/>
          <p:nvPr>
            <p:ph type="title"/>
          </p:nvPr>
        </p:nvSpPr>
        <p:spPr>
          <a:xfrm>
            <a:off x="0" y="437222"/>
            <a:ext cx="7315200" cy="1080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None/>
            </a:pPr>
            <a:r>
              <a:rPr lang="en-US" sz="3200">
                <a:solidFill>
                  <a:srgbClr val="586F7C"/>
                </a:solidFill>
                <a:latin typeface="Open Sans"/>
                <a:ea typeface="Open Sans"/>
                <a:cs typeface="Open Sans"/>
                <a:sym typeface="Open Sans"/>
              </a:rPr>
              <a:t>Command Line Searching</a:t>
            </a:r>
            <a:endParaRPr sz="3200">
              <a:solidFill>
                <a:srgbClr val="586F7C"/>
              </a:solidFill>
              <a:latin typeface="Open Sans"/>
              <a:ea typeface="Open Sans"/>
              <a:cs typeface="Open Sans"/>
              <a:sym typeface="Open Sans"/>
            </a:endParaRPr>
          </a:p>
        </p:txBody>
      </p:sp>
      <p:sp>
        <p:nvSpPr>
          <p:cNvPr id="303" name="Google Shape;303;p33"/>
          <p:cNvSpPr txBox="1"/>
          <p:nvPr>
            <p:ph idx="1" type="body"/>
          </p:nvPr>
        </p:nvSpPr>
        <p:spPr>
          <a:xfrm>
            <a:off x="0" y="1676028"/>
            <a:ext cx="6529138" cy="4736470"/>
          </a:xfrm>
          <a:prstGeom prst="rect">
            <a:avLst/>
          </a:prstGeom>
          <a:noFill/>
          <a:ln>
            <a:noFill/>
          </a:ln>
        </p:spPr>
        <p:txBody>
          <a:bodyPr anchorCtr="0" anchor="t" bIns="45700" lIns="91425" spcFirstLastPara="1" rIns="91425" wrap="square" tIns="45700">
            <a:noAutofit/>
          </a:bodyPr>
          <a:lstStyle/>
          <a:p>
            <a:pPr indent="-342900" lvl="0" marL="469900" rtl="0" algn="just">
              <a:lnSpc>
                <a:spcPct val="100000"/>
              </a:lnSpc>
              <a:spcBef>
                <a:spcPts val="1000"/>
              </a:spcBef>
              <a:spcAft>
                <a:spcPts val="0"/>
              </a:spcAft>
              <a:buClr>
                <a:schemeClr val="dk1"/>
              </a:buClr>
              <a:buSzPts val="1600"/>
              <a:buChar char="●"/>
            </a:pPr>
            <a:r>
              <a:rPr lang="en-US" sz="1600">
                <a:solidFill>
                  <a:schemeClr val="dk1"/>
                </a:solidFill>
                <a:latin typeface="Open Sans"/>
                <a:ea typeface="Open Sans"/>
                <a:cs typeface="Open Sans"/>
                <a:sym typeface="Open Sans"/>
              </a:rPr>
              <a:t>Click </a:t>
            </a:r>
            <a:r>
              <a:rPr b="1" lang="en-US" sz="1600">
                <a:solidFill>
                  <a:schemeClr val="dk1"/>
                </a:solidFill>
                <a:latin typeface="Open Sans"/>
                <a:ea typeface="Open Sans"/>
                <a:cs typeface="Open Sans"/>
                <a:sym typeface="Open Sans"/>
              </a:rPr>
              <a:t>Advanced Search</a:t>
            </a:r>
            <a:r>
              <a:rPr lang="en-US" sz="1600">
                <a:solidFill>
                  <a:schemeClr val="dk1"/>
                </a:solidFill>
                <a:latin typeface="Open Sans"/>
                <a:ea typeface="Open Sans"/>
                <a:cs typeface="Open Sans"/>
                <a:sym typeface="Open Sans"/>
              </a:rPr>
              <a:t>.  Then click </a:t>
            </a:r>
            <a:r>
              <a:rPr b="1" lang="en-US" sz="1600">
                <a:solidFill>
                  <a:schemeClr val="dk1"/>
                </a:solidFill>
                <a:latin typeface="Open Sans"/>
                <a:ea typeface="Open Sans"/>
                <a:cs typeface="Open Sans"/>
                <a:sym typeface="Open Sans"/>
              </a:rPr>
              <a:t>Command Line</a:t>
            </a:r>
            <a:r>
              <a:rPr lang="en-US" sz="1600">
                <a:solidFill>
                  <a:schemeClr val="dk1"/>
                </a:solidFill>
                <a:latin typeface="Open Sans"/>
                <a:ea typeface="Open Sans"/>
                <a:cs typeface="Open Sans"/>
                <a:sym typeface="Open Sans"/>
              </a:rPr>
              <a:t>, select the first field which is </a:t>
            </a:r>
            <a:r>
              <a:rPr b="1" lang="en-US" sz="1600">
                <a:solidFill>
                  <a:schemeClr val="dk1"/>
                </a:solidFill>
                <a:latin typeface="Open Sans"/>
                <a:ea typeface="Open Sans"/>
                <a:cs typeface="Open Sans"/>
                <a:sym typeface="Open Sans"/>
              </a:rPr>
              <a:t>Author (AU)</a:t>
            </a:r>
            <a:r>
              <a:rPr lang="en-US" sz="1600">
                <a:solidFill>
                  <a:schemeClr val="dk1"/>
                </a:solidFill>
                <a:latin typeface="Open Sans"/>
                <a:ea typeface="Open Sans"/>
                <a:cs typeface="Open Sans"/>
                <a:sym typeface="Open Sans"/>
              </a:rPr>
              <a:t> &amp; click </a:t>
            </a:r>
            <a:r>
              <a:rPr b="1" lang="en-US" sz="1600">
                <a:solidFill>
                  <a:schemeClr val="dk1"/>
                </a:solidFill>
                <a:latin typeface="Open Sans"/>
                <a:ea typeface="Open Sans"/>
                <a:cs typeface="Open Sans"/>
                <a:sym typeface="Open Sans"/>
              </a:rPr>
              <a:t>Add to Form</a:t>
            </a:r>
            <a:r>
              <a:rPr lang="en-US" sz="1600">
                <a:solidFill>
                  <a:schemeClr val="dk1"/>
                </a:solidFill>
                <a:latin typeface="Open Sans"/>
                <a:ea typeface="Open Sans"/>
                <a:cs typeface="Open Sans"/>
                <a:sym typeface="Open Sans"/>
              </a:rPr>
              <a:t>.</a:t>
            </a:r>
            <a:endParaRPr/>
          </a:p>
          <a:p>
            <a:pPr indent="-342900" lvl="0" marL="469900" rtl="0" algn="just">
              <a:lnSpc>
                <a:spcPct val="100000"/>
              </a:lnSpc>
              <a:spcBef>
                <a:spcPts val="1000"/>
              </a:spcBef>
              <a:spcAft>
                <a:spcPts val="0"/>
              </a:spcAft>
              <a:buClr>
                <a:schemeClr val="dk1"/>
              </a:buClr>
              <a:buSzPts val="1600"/>
              <a:buChar char="●"/>
            </a:pPr>
            <a:r>
              <a:rPr lang="en-US" sz="1600">
                <a:solidFill>
                  <a:schemeClr val="dk1"/>
                </a:solidFill>
                <a:latin typeface="Open Sans"/>
                <a:ea typeface="Open Sans"/>
                <a:cs typeface="Open Sans"/>
                <a:sym typeface="Open Sans"/>
              </a:rPr>
              <a:t>Enter </a:t>
            </a:r>
            <a:r>
              <a:rPr b="1" lang="en-US" sz="1600">
                <a:solidFill>
                  <a:schemeClr val="dk1"/>
                </a:solidFill>
                <a:latin typeface="Open Sans"/>
                <a:ea typeface="Open Sans"/>
                <a:cs typeface="Open Sans"/>
                <a:sym typeface="Open Sans"/>
              </a:rPr>
              <a:t>Author name </a:t>
            </a:r>
            <a:r>
              <a:rPr lang="en-US" sz="1600">
                <a:solidFill>
                  <a:schemeClr val="dk1"/>
                </a:solidFill>
                <a:latin typeface="Open Sans"/>
                <a:ea typeface="Open Sans"/>
                <a:cs typeface="Open Sans"/>
                <a:sym typeface="Open Sans"/>
              </a:rPr>
              <a:t>to search in brackets such that it appears as </a:t>
            </a:r>
            <a:r>
              <a:rPr b="1" lang="en-US" sz="1600">
                <a:solidFill>
                  <a:schemeClr val="dk1"/>
                </a:solidFill>
                <a:latin typeface="Open Sans"/>
                <a:ea typeface="Open Sans"/>
                <a:cs typeface="Open Sans"/>
                <a:sym typeface="Open Sans"/>
              </a:rPr>
              <a:t>AU(Johns)</a:t>
            </a:r>
            <a:r>
              <a:rPr lang="en-US" sz="1600">
                <a:solidFill>
                  <a:schemeClr val="dk1"/>
                </a:solidFill>
                <a:latin typeface="Open Sans"/>
                <a:ea typeface="Open Sans"/>
                <a:cs typeface="Open Sans"/>
                <a:sym typeface="Open Sans"/>
              </a:rPr>
              <a:t>.</a:t>
            </a:r>
            <a:endParaRPr/>
          </a:p>
          <a:p>
            <a:pPr indent="-342900" lvl="0" marL="469900" rtl="0" algn="just">
              <a:lnSpc>
                <a:spcPct val="100000"/>
              </a:lnSpc>
              <a:spcBef>
                <a:spcPts val="1000"/>
              </a:spcBef>
              <a:spcAft>
                <a:spcPts val="0"/>
              </a:spcAft>
              <a:buClr>
                <a:schemeClr val="dk1"/>
              </a:buClr>
              <a:buSzPts val="1600"/>
              <a:buChar char="●"/>
            </a:pPr>
            <a:r>
              <a:rPr lang="en-US" sz="1600">
                <a:solidFill>
                  <a:schemeClr val="dk1"/>
                </a:solidFill>
                <a:latin typeface="Open Sans"/>
                <a:ea typeface="Open Sans"/>
                <a:cs typeface="Open Sans"/>
                <a:sym typeface="Open Sans"/>
              </a:rPr>
              <a:t>If a user wants to combine fields with Boolean operators, click the arrow next to the Operators list and choose the required operator.</a:t>
            </a:r>
            <a:endParaRPr/>
          </a:p>
          <a:p>
            <a:pPr indent="-342900" lvl="0" marL="469900" rtl="0" algn="just">
              <a:lnSpc>
                <a:spcPct val="100000"/>
              </a:lnSpc>
              <a:spcBef>
                <a:spcPts val="1000"/>
              </a:spcBef>
              <a:spcAft>
                <a:spcPts val="0"/>
              </a:spcAft>
              <a:buClr>
                <a:schemeClr val="dk1"/>
              </a:buClr>
              <a:buSzPts val="1600"/>
              <a:buChar char="●"/>
            </a:pPr>
            <a:r>
              <a:rPr lang="en-US" sz="1600">
                <a:solidFill>
                  <a:schemeClr val="dk1"/>
                </a:solidFill>
                <a:latin typeface="Open Sans"/>
                <a:ea typeface="Open Sans"/>
                <a:cs typeface="Open Sans"/>
                <a:sym typeface="Open Sans"/>
              </a:rPr>
              <a:t>Select the second field which is </a:t>
            </a:r>
            <a:r>
              <a:rPr b="1" lang="en-US" sz="1600">
                <a:solidFill>
                  <a:schemeClr val="dk1"/>
                </a:solidFill>
                <a:latin typeface="Open Sans"/>
                <a:ea typeface="Open Sans"/>
                <a:cs typeface="Open Sans"/>
                <a:sym typeface="Open Sans"/>
              </a:rPr>
              <a:t>Publication Name (PUB) </a:t>
            </a:r>
            <a:r>
              <a:rPr lang="en-US" sz="1600">
                <a:solidFill>
                  <a:schemeClr val="dk1"/>
                </a:solidFill>
                <a:latin typeface="Open Sans"/>
                <a:ea typeface="Open Sans"/>
                <a:cs typeface="Open Sans"/>
                <a:sym typeface="Open Sans"/>
              </a:rPr>
              <a:t>and click </a:t>
            </a:r>
            <a:r>
              <a:rPr b="1" lang="en-US" sz="1600">
                <a:solidFill>
                  <a:schemeClr val="dk1"/>
                </a:solidFill>
                <a:latin typeface="Open Sans"/>
                <a:ea typeface="Open Sans"/>
                <a:cs typeface="Open Sans"/>
                <a:sym typeface="Open Sans"/>
              </a:rPr>
              <a:t>Add to Form.</a:t>
            </a:r>
            <a:endParaRPr/>
          </a:p>
          <a:p>
            <a:pPr indent="-342900" lvl="0" marL="469900" rtl="0" algn="just">
              <a:lnSpc>
                <a:spcPct val="100000"/>
              </a:lnSpc>
              <a:spcBef>
                <a:spcPts val="1000"/>
              </a:spcBef>
              <a:spcAft>
                <a:spcPts val="0"/>
              </a:spcAft>
              <a:buClr>
                <a:schemeClr val="dk1"/>
              </a:buClr>
              <a:buSzPts val="1600"/>
              <a:buChar char="●"/>
            </a:pPr>
            <a:r>
              <a:rPr lang="en-US" sz="1600">
                <a:solidFill>
                  <a:schemeClr val="dk1"/>
                </a:solidFill>
                <a:latin typeface="Open Sans"/>
                <a:ea typeface="Open Sans"/>
                <a:cs typeface="Open Sans"/>
                <a:sym typeface="Open Sans"/>
              </a:rPr>
              <a:t>Enter </a:t>
            </a:r>
            <a:r>
              <a:rPr b="1" lang="en-US" sz="1600">
                <a:solidFill>
                  <a:schemeClr val="dk1"/>
                </a:solidFill>
                <a:latin typeface="Open Sans"/>
                <a:ea typeface="Open Sans"/>
                <a:cs typeface="Open Sans"/>
                <a:sym typeface="Open Sans"/>
              </a:rPr>
              <a:t>Publication Name </a:t>
            </a:r>
            <a:r>
              <a:rPr lang="en-US" sz="1600">
                <a:solidFill>
                  <a:schemeClr val="dk1"/>
                </a:solidFill>
                <a:latin typeface="Open Sans"/>
                <a:ea typeface="Open Sans"/>
                <a:cs typeface="Open Sans"/>
                <a:sym typeface="Open Sans"/>
              </a:rPr>
              <a:t>to be searched in  brackets such that it appears as </a:t>
            </a:r>
            <a:r>
              <a:rPr b="1" lang="en-US" sz="1600">
                <a:solidFill>
                  <a:schemeClr val="dk1"/>
                </a:solidFill>
                <a:latin typeface="Open Sans"/>
                <a:ea typeface="Open Sans"/>
                <a:cs typeface="Open Sans"/>
                <a:sym typeface="Open Sans"/>
              </a:rPr>
              <a:t>PUB (Journal of Animal Science).</a:t>
            </a:r>
            <a:endParaRPr/>
          </a:p>
          <a:p>
            <a:pPr indent="-342900" lvl="0" marL="469900" rtl="0" algn="just">
              <a:lnSpc>
                <a:spcPct val="100000"/>
              </a:lnSpc>
              <a:spcBef>
                <a:spcPts val="1000"/>
              </a:spcBef>
              <a:spcAft>
                <a:spcPts val="0"/>
              </a:spcAft>
              <a:buClr>
                <a:schemeClr val="dk1"/>
              </a:buClr>
              <a:buSzPts val="1600"/>
              <a:buChar char="●"/>
            </a:pPr>
            <a:r>
              <a:rPr lang="en-US" sz="1600">
                <a:solidFill>
                  <a:schemeClr val="dk1"/>
                </a:solidFill>
                <a:latin typeface="Open Sans"/>
                <a:ea typeface="Open Sans"/>
                <a:cs typeface="Open Sans"/>
                <a:sym typeface="Open Sans"/>
              </a:rPr>
              <a:t>A search can be limited to </a:t>
            </a:r>
            <a:r>
              <a:rPr b="1" lang="en-US" sz="1600">
                <a:solidFill>
                  <a:schemeClr val="dk1"/>
                </a:solidFill>
                <a:latin typeface="Open Sans"/>
                <a:ea typeface="Open Sans"/>
                <a:cs typeface="Open Sans"/>
                <a:sym typeface="Open Sans"/>
              </a:rPr>
              <a:t>Full text </a:t>
            </a:r>
            <a:r>
              <a:rPr lang="en-US" sz="1600">
                <a:solidFill>
                  <a:schemeClr val="dk1"/>
                </a:solidFill>
                <a:latin typeface="Open Sans"/>
                <a:ea typeface="Open Sans"/>
                <a:cs typeface="Open Sans"/>
                <a:sym typeface="Open Sans"/>
              </a:rPr>
              <a:t>or </a:t>
            </a:r>
            <a:r>
              <a:rPr b="1" lang="en-US" sz="1600">
                <a:solidFill>
                  <a:schemeClr val="dk1"/>
                </a:solidFill>
                <a:latin typeface="Open Sans"/>
                <a:ea typeface="Open Sans"/>
                <a:cs typeface="Open Sans"/>
                <a:sym typeface="Open Sans"/>
              </a:rPr>
              <a:t>Peer review </a:t>
            </a:r>
            <a:r>
              <a:rPr lang="en-US" sz="1600">
                <a:solidFill>
                  <a:schemeClr val="dk1"/>
                </a:solidFill>
                <a:latin typeface="Open Sans"/>
                <a:ea typeface="Open Sans"/>
                <a:cs typeface="Open Sans"/>
                <a:sym typeface="Open Sans"/>
              </a:rPr>
              <a:t>by clicking each respective box </a:t>
            </a:r>
            <a:endParaRPr sz="1600">
              <a:solidFill>
                <a:schemeClr val="dk1"/>
              </a:solidFill>
              <a:latin typeface="Open Sans"/>
              <a:ea typeface="Open Sans"/>
              <a:cs typeface="Open Sans"/>
              <a:sym typeface="Open Sans"/>
            </a:endParaRPr>
          </a:p>
          <a:p>
            <a:pPr indent="-342900" lvl="0" marL="469900" rtl="0" algn="just">
              <a:lnSpc>
                <a:spcPct val="100000"/>
              </a:lnSpc>
              <a:spcBef>
                <a:spcPts val="1000"/>
              </a:spcBef>
              <a:spcAft>
                <a:spcPts val="0"/>
              </a:spcAft>
              <a:buClr>
                <a:schemeClr val="dk1"/>
              </a:buClr>
              <a:buSzPts val="1600"/>
              <a:buChar char="●"/>
            </a:pPr>
            <a:r>
              <a:rPr lang="en-US" sz="1600">
                <a:solidFill>
                  <a:schemeClr val="dk1"/>
                </a:solidFill>
                <a:latin typeface="Open Sans"/>
                <a:ea typeface="Open Sans"/>
                <a:cs typeface="Open Sans"/>
                <a:sym typeface="Open Sans"/>
              </a:rPr>
              <a:t>A search also can be limited by </a:t>
            </a:r>
            <a:r>
              <a:rPr b="1" lang="en-US" sz="1600">
                <a:solidFill>
                  <a:schemeClr val="dk1"/>
                </a:solidFill>
                <a:latin typeface="Open Sans"/>
                <a:ea typeface="Open Sans"/>
                <a:cs typeface="Open Sans"/>
                <a:sym typeface="Open Sans"/>
              </a:rPr>
              <a:t>publication</a:t>
            </a:r>
            <a:r>
              <a:rPr lang="en-US" sz="1600">
                <a:solidFill>
                  <a:schemeClr val="dk1"/>
                </a:solidFill>
                <a:latin typeface="Open Sans"/>
                <a:ea typeface="Open Sans"/>
                <a:cs typeface="Open Sans"/>
                <a:sym typeface="Open Sans"/>
              </a:rPr>
              <a:t> date by clicking the arrow next to All dates.</a:t>
            </a:r>
            <a:endParaRPr sz="1600">
              <a:solidFill>
                <a:schemeClr val="dk1"/>
              </a:solidFill>
              <a:latin typeface="Open Sans"/>
              <a:ea typeface="Open Sans"/>
              <a:cs typeface="Open Sans"/>
              <a:sym typeface="Open Sans"/>
            </a:endParaRPr>
          </a:p>
        </p:txBody>
      </p:sp>
      <p:pic>
        <p:nvPicPr>
          <p:cNvPr descr="https://lh4.googleusercontent.com/4U0N0zGLxVFPGXW_Oirn8DDQN0lBIkXE55qSntHYu3pISepD-MJCKbREU-gxUj7gOoGPWjfC9ICITi4OZ8Ob5ydWIRcJOx_9f9JKEl4NlfZ0JgaZNL971WSRGoZhrCex83yjPFc" id="304" name="Google Shape;304;p33"/>
          <p:cNvPicPr preferRelativeResize="0"/>
          <p:nvPr/>
        </p:nvPicPr>
        <p:blipFill rotWithShape="1">
          <a:blip r:embed="rId3">
            <a:alphaModFix/>
          </a:blip>
          <a:srcRect b="0" l="0" r="0" t="0"/>
          <a:stretch/>
        </p:blipFill>
        <p:spPr>
          <a:xfrm>
            <a:off x="6867525" y="2480426"/>
            <a:ext cx="5324475" cy="2771776"/>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9" name="Shape 309"/>
        <p:cNvGrpSpPr/>
        <p:nvPr/>
      </p:nvGrpSpPr>
      <p:grpSpPr>
        <a:xfrm>
          <a:off x="0" y="0"/>
          <a:ext cx="0" cy="0"/>
          <a:chOff x="0" y="0"/>
          <a:chExt cx="0" cy="0"/>
        </a:xfrm>
      </p:grpSpPr>
      <p:sp>
        <p:nvSpPr>
          <p:cNvPr id="310" name="Google Shape;310;p34"/>
          <p:cNvSpPr txBox="1"/>
          <p:nvPr>
            <p:ph type="title"/>
          </p:nvPr>
        </p:nvSpPr>
        <p:spPr>
          <a:xfrm>
            <a:off x="0" y="437222"/>
            <a:ext cx="7315200" cy="1080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None/>
            </a:pPr>
            <a:r>
              <a:rPr lang="en-US" sz="3200">
                <a:solidFill>
                  <a:srgbClr val="586F7C"/>
                </a:solidFill>
                <a:latin typeface="Open Sans"/>
                <a:ea typeface="Open Sans"/>
                <a:cs typeface="Open Sans"/>
                <a:sym typeface="Open Sans"/>
              </a:rPr>
              <a:t>Command line search results</a:t>
            </a:r>
            <a:endParaRPr sz="3200">
              <a:solidFill>
                <a:srgbClr val="586F7C"/>
              </a:solidFill>
              <a:latin typeface="Open Sans"/>
              <a:ea typeface="Open Sans"/>
              <a:cs typeface="Open Sans"/>
              <a:sym typeface="Open Sans"/>
            </a:endParaRPr>
          </a:p>
        </p:txBody>
      </p:sp>
      <p:sp>
        <p:nvSpPr>
          <p:cNvPr id="311" name="Google Shape;311;p34"/>
          <p:cNvSpPr txBox="1"/>
          <p:nvPr>
            <p:ph idx="1" type="body"/>
          </p:nvPr>
        </p:nvSpPr>
        <p:spPr>
          <a:xfrm>
            <a:off x="0" y="1676028"/>
            <a:ext cx="12192000" cy="4736470"/>
          </a:xfrm>
          <a:prstGeom prst="rect">
            <a:avLst/>
          </a:prstGeom>
          <a:noFill/>
          <a:ln>
            <a:noFill/>
          </a:ln>
        </p:spPr>
        <p:txBody>
          <a:bodyPr anchorCtr="0" anchor="t" bIns="45700" lIns="91425" spcFirstLastPara="1" rIns="91425" wrap="square" tIns="45700">
            <a:noAutofit/>
          </a:bodyPr>
          <a:lstStyle/>
          <a:p>
            <a:pPr indent="-342900" lvl="0" marL="469900" rtl="0" algn="just">
              <a:lnSpc>
                <a:spcPct val="100000"/>
              </a:lnSpc>
              <a:spcBef>
                <a:spcPts val="1000"/>
              </a:spcBef>
              <a:spcAft>
                <a:spcPts val="0"/>
              </a:spcAft>
              <a:buClr>
                <a:schemeClr val="dk1"/>
              </a:buClr>
              <a:buSzPts val="2000"/>
              <a:buChar char="●"/>
            </a:pPr>
            <a:r>
              <a:rPr lang="en-US" sz="2000">
                <a:solidFill>
                  <a:schemeClr val="dk1"/>
                </a:solidFill>
                <a:latin typeface="Open Sans"/>
                <a:ea typeface="Open Sans"/>
                <a:cs typeface="Open Sans"/>
                <a:sym typeface="Open Sans"/>
              </a:rPr>
              <a:t>This example has retrieved 7 results and search words are highlighted in the results.</a:t>
            </a:r>
            <a:endParaRPr/>
          </a:p>
          <a:p>
            <a:pPr indent="-342900" lvl="0" marL="469900" rtl="0" algn="just">
              <a:lnSpc>
                <a:spcPct val="100000"/>
              </a:lnSpc>
              <a:spcBef>
                <a:spcPts val="1000"/>
              </a:spcBef>
              <a:spcAft>
                <a:spcPts val="0"/>
              </a:spcAft>
              <a:buClr>
                <a:schemeClr val="dk1"/>
              </a:buClr>
              <a:buSzPts val="2000"/>
              <a:buChar char="●"/>
            </a:pPr>
            <a:r>
              <a:rPr lang="en-US" sz="2000">
                <a:solidFill>
                  <a:schemeClr val="dk1"/>
                </a:solidFill>
                <a:latin typeface="Open Sans"/>
                <a:ea typeface="Open Sans"/>
                <a:cs typeface="Open Sans"/>
                <a:sym typeface="Open Sans"/>
              </a:rPr>
              <a:t>Results can be sorted by </a:t>
            </a:r>
            <a:r>
              <a:rPr b="1" lang="en-US" sz="2000">
                <a:solidFill>
                  <a:schemeClr val="dk1"/>
                </a:solidFill>
                <a:latin typeface="Open Sans"/>
                <a:ea typeface="Open Sans"/>
                <a:cs typeface="Open Sans"/>
                <a:sym typeface="Open Sans"/>
              </a:rPr>
              <a:t>Relevance</a:t>
            </a:r>
            <a:r>
              <a:rPr lang="en-US" sz="2000">
                <a:solidFill>
                  <a:schemeClr val="dk1"/>
                </a:solidFill>
                <a:latin typeface="Open Sans"/>
                <a:ea typeface="Open Sans"/>
                <a:cs typeface="Open Sans"/>
                <a:sym typeface="Open Sans"/>
              </a:rPr>
              <a:t>, </a:t>
            </a:r>
            <a:r>
              <a:rPr b="1" lang="en-US" sz="2000">
                <a:solidFill>
                  <a:schemeClr val="dk1"/>
                </a:solidFill>
                <a:latin typeface="Open Sans"/>
                <a:ea typeface="Open Sans"/>
                <a:cs typeface="Open Sans"/>
                <a:sym typeface="Open Sans"/>
              </a:rPr>
              <a:t>Oldest first </a:t>
            </a:r>
            <a:r>
              <a:rPr lang="en-US" sz="2000">
                <a:solidFill>
                  <a:schemeClr val="dk1"/>
                </a:solidFill>
                <a:latin typeface="Open Sans"/>
                <a:ea typeface="Open Sans"/>
                <a:cs typeface="Open Sans"/>
                <a:sym typeface="Open Sans"/>
              </a:rPr>
              <a:t>and </a:t>
            </a:r>
            <a:r>
              <a:rPr b="1" lang="en-US" sz="2000">
                <a:solidFill>
                  <a:schemeClr val="dk1"/>
                </a:solidFill>
                <a:latin typeface="Open Sans"/>
                <a:ea typeface="Open Sans"/>
                <a:cs typeface="Open Sans"/>
                <a:sym typeface="Open Sans"/>
              </a:rPr>
              <a:t>Most recent first</a:t>
            </a:r>
            <a:r>
              <a:rPr lang="en-US" sz="2000">
                <a:solidFill>
                  <a:schemeClr val="dk1"/>
                </a:solidFill>
                <a:latin typeface="Open Sans"/>
                <a:ea typeface="Open Sans"/>
                <a:cs typeface="Open Sans"/>
                <a:sym typeface="Open Sans"/>
              </a:rPr>
              <a:t>, and also apply the search filters needed as with a simple search.</a:t>
            </a:r>
            <a:endParaRPr/>
          </a:p>
          <a:p>
            <a:pPr indent="-342900" lvl="0" marL="469900" rtl="0" algn="just">
              <a:lnSpc>
                <a:spcPct val="100000"/>
              </a:lnSpc>
              <a:spcBef>
                <a:spcPts val="1000"/>
              </a:spcBef>
              <a:spcAft>
                <a:spcPts val="0"/>
              </a:spcAft>
              <a:buClr>
                <a:schemeClr val="dk1"/>
              </a:buClr>
              <a:buSzPts val="2000"/>
              <a:buChar char="●"/>
            </a:pPr>
            <a:r>
              <a:rPr lang="en-US" sz="2000">
                <a:solidFill>
                  <a:schemeClr val="dk1"/>
                </a:solidFill>
                <a:latin typeface="Open Sans"/>
                <a:ea typeface="Open Sans"/>
                <a:cs typeface="Open Sans"/>
                <a:sym typeface="Open Sans"/>
              </a:rPr>
              <a:t>Users can also </a:t>
            </a:r>
            <a:r>
              <a:rPr b="1" lang="en-US" sz="2000">
                <a:solidFill>
                  <a:schemeClr val="dk1"/>
                </a:solidFill>
                <a:latin typeface="Open Sans"/>
                <a:ea typeface="Open Sans"/>
                <a:cs typeface="Open Sans"/>
                <a:sym typeface="Open Sans"/>
              </a:rPr>
              <a:t>cite</a:t>
            </a:r>
            <a:r>
              <a:rPr lang="en-US" sz="2000">
                <a:solidFill>
                  <a:schemeClr val="dk1"/>
                </a:solidFill>
                <a:latin typeface="Open Sans"/>
                <a:ea typeface="Open Sans"/>
                <a:cs typeface="Open Sans"/>
                <a:sym typeface="Open Sans"/>
              </a:rPr>
              <a:t>, </a:t>
            </a:r>
            <a:r>
              <a:rPr b="1" lang="en-US" sz="2000">
                <a:solidFill>
                  <a:schemeClr val="dk1"/>
                </a:solidFill>
                <a:latin typeface="Open Sans"/>
                <a:ea typeface="Open Sans"/>
                <a:cs typeface="Open Sans"/>
                <a:sym typeface="Open Sans"/>
              </a:rPr>
              <a:t>email</a:t>
            </a:r>
            <a:r>
              <a:rPr lang="en-US" sz="2000">
                <a:solidFill>
                  <a:schemeClr val="dk1"/>
                </a:solidFill>
                <a:latin typeface="Open Sans"/>
                <a:ea typeface="Open Sans"/>
                <a:cs typeface="Open Sans"/>
                <a:sym typeface="Open Sans"/>
              </a:rPr>
              <a:t>, </a:t>
            </a:r>
            <a:r>
              <a:rPr b="1" lang="en-US" sz="2000">
                <a:solidFill>
                  <a:schemeClr val="dk1"/>
                </a:solidFill>
                <a:latin typeface="Open Sans"/>
                <a:ea typeface="Open Sans"/>
                <a:cs typeface="Open Sans"/>
                <a:sym typeface="Open Sans"/>
              </a:rPr>
              <a:t>print</a:t>
            </a:r>
            <a:r>
              <a:rPr lang="en-US" sz="2000">
                <a:solidFill>
                  <a:schemeClr val="dk1"/>
                </a:solidFill>
                <a:latin typeface="Open Sans"/>
                <a:ea typeface="Open Sans"/>
                <a:cs typeface="Open Sans"/>
                <a:sym typeface="Open Sans"/>
              </a:rPr>
              <a:t> and </a:t>
            </a:r>
            <a:r>
              <a:rPr b="1" lang="en-US" sz="2000">
                <a:solidFill>
                  <a:schemeClr val="dk1"/>
                </a:solidFill>
                <a:latin typeface="Open Sans"/>
                <a:ea typeface="Open Sans"/>
                <a:cs typeface="Open Sans"/>
                <a:sym typeface="Open Sans"/>
              </a:rPr>
              <a:t>save</a:t>
            </a:r>
            <a:r>
              <a:rPr lang="en-US" sz="2000">
                <a:solidFill>
                  <a:schemeClr val="dk1"/>
                </a:solidFill>
                <a:latin typeface="Open Sans"/>
                <a:ea typeface="Open Sans"/>
                <a:cs typeface="Open Sans"/>
                <a:sym typeface="Open Sans"/>
              </a:rPr>
              <a:t> each citation - these options only work when a user has selected an article from the retrieved results</a:t>
            </a:r>
            <a:endParaRPr/>
          </a:p>
          <a:p>
            <a:pPr indent="-190500" lvl="0" marL="469900" rtl="0" algn="just">
              <a:lnSpc>
                <a:spcPct val="100000"/>
              </a:lnSpc>
              <a:spcBef>
                <a:spcPts val="1000"/>
              </a:spcBef>
              <a:spcAft>
                <a:spcPts val="0"/>
              </a:spcAft>
              <a:buClr>
                <a:schemeClr val="dk1"/>
              </a:buClr>
              <a:buSzPts val="2400"/>
              <a:buNone/>
            </a:pPr>
            <a:r>
              <a:t/>
            </a:r>
            <a:endParaRPr>
              <a:solidFill>
                <a:schemeClr val="dk1"/>
              </a:solidFill>
              <a:latin typeface="Open Sans"/>
              <a:ea typeface="Open Sans"/>
              <a:cs typeface="Open Sans"/>
              <a:sym typeface="Open Sans"/>
            </a:endParaRPr>
          </a:p>
        </p:txBody>
      </p:sp>
      <p:pic>
        <p:nvPicPr>
          <p:cNvPr descr="https://lh3.googleusercontent.com/Pbsa8pFtstPOSqN-EQle_OP-SPvZLTQvH1lrrCMRRREXweTAekhbw_TMRPelGbSX4fB1alheY3uf1SrsXV-bH-o910ynayefYzbiZpE0-nWRXQ7pkBoZUDOo41reMiUOYZxy-B4" id="312" name="Google Shape;312;p34"/>
          <p:cNvPicPr preferRelativeResize="0"/>
          <p:nvPr/>
        </p:nvPicPr>
        <p:blipFill rotWithShape="1">
          <a:blip r:embed="rId3">
            <a:alphaModFix/>
          </a:blip>
          <a:srcRect b="0" l="0" r="0" t="0"/>
          <a:stretch/>
        </p:blipFill>
        <p:spPr>
          <a:xfrm>
            <a:off x="2197768" y="3769896"/>
            <a:ext cx="7486475" cy="3006864"/>
          </a:xfrm>
          <a:prstGeom prst="rect">
            <a:avLst/>
          </a:prstGeom>
          <a:noFill/>
          <a:ln>
            <a:noFill/>
          </a:ln>
        </p:spPr>
      </p:pic>
      <p:cxnSp>
        <p:nvCxnSpPr>
          <p:cNvPr id="313" name="Google Shape;313;p34"/>
          <p:cNvCxnSpPr/>
          <p:nvPr/>
        </p:nvCxnSpPr>
        <p:spPr>
          <a:xfrm>
            <a:off x="1826350" y="2036000"/>
            <a:ext cx="808500" cy="1798200"/>
          </a:xfrm>
          <a:prstGeom prst="straightConnector1">
            <a:avLst/>
          </a:prstGeom>
          <a:noFill/>
          <a:ln cap="flat" cmpd="sng" w="28575">
            <a:solidFill>
              <a:srgbClr val="93C47D"/>
            </a:solidFill>
            <a:prstDash val="solid"/>
            <a:round/>
            <a:headEnd len="med" w="med" type="none"/>
            <a:tailEnd len="med" w="med" type="triangle"/>
          </a:ln>
        </p:spPr>
      </p:cxn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8" name="Shape 318"/>
        <p:cNvGrpSpPr/>
        <p:nvPr/>
      </p:nvGrpSpPr>
      <p:grpSpPr>
        <a:xfrm>
          <a:off x="0" y="0"/>
          <a:ext cx="0" cy="0"/>
          <a:chOff x="0" y="0"/>
          <a:chExt cx="0" cy="0"/>
        </a:xfrm>
      </p:grpSpPr>
      <p:sp>
        <p:nvSpPr>
          <p:cNvPr id="319" name="Google Shape;319;p35"/>
          <p:cNvSpPr txBox="1"/>
          <p:nvPr>
            <p:ph type="title"/>
          </p:nvPr>
        </p:nvSpPr>
        <p:spPr>
          <a:xfrm>
            <a:off x="0" y="437222"/>
            <a:ext cx="7315200" cy="1080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None/>
            </a:pPr>
            <a:r>
              <a:rPr lang="en-US" sz="3200">
                <a:solidFill>
                  <a:srgbClr val="586F7C"/>
                </a:solidFill>
                <a:latin typeface="Open Sans"/>
                <a:ea typeface="Open Sans"/>
                <a:cs typeface="Open Sans"/>
                <a:sym typeface="Open Sans"/>
              </a:rPr>
              <a:t>Meteorological Monographs </a:t>
            </a:r>
            <a:endParaRPr sz="3200">
              <a:solidFill>
                <a:srgbClr val="586F7C"/>
              </a:solidFill>
              <a:latin typeface="Open Sans"/>
              <a:ea typeface="Open Sans"/>
              <a:cs typeface="Open Sans"/>
              <a:sym typeface="Open Sans"/>
            </a:endParaRPr>
          </a:p>
        </p:txBody>
      </p:sp>
      <p:sp>
        <p:nvSpPr>
          <p:cNvPr id="320" name="Google Shape;320;p35"/>
          <p:cNvSpPr txBox="1"/>
          <p:nvPr>
            <p:ph idx="1" type="body"/>
          </p:nvPr>
        </p:nvSpPr>
        <p:spPr>
          <a:xfrm>
            <a:off x="0" y="1676028"/>
            <a:ext cx="10732168" cy="4736470"/>
          </a:xfrm>
          <a:prstGeom prst="rect">
            <a:avLst/>
          </a:prstGeom>
          <a:noFill/>
          <a:ln>
            <a:noFill/>
          </a:ln>
        </p:spPr>
        <p:txBody>
          <a:bodyPr anchorCtr="0" anchor="t" bIns="45700" lIns="91425" spcFirstLastPara="1" rIns="91425" wrap="square" tIns="45700">
            <a:noAutofit/>
          </a:bodyPr>
          <a:lstStyle/>
          <a:p>
            <a:pPr indent="-342900" lvl="0" marL="469900" rtl="0" algn="just">
              <a:lnSpc>
                <a:spcPct val="150000"/>
              </a:lnSpc>
              <a:spcBef>
                <a:spcPts val="1000"/>
              </a:spcBef>
              <a:spcAft>
                <a:spcPts val="0"/>
              </a:spcAft>
              <a:buClr>
                <a:schemeClr val="dk1"/>
              </a:buClr>
              <a:buSzPts val="2400"/>
              <a:buChar char="●"/>
            </a:pPr>
            <a:r>
              <a:rPr lang="en-US">
                <a:solidFill>
                  <a:schemeClr val="dk1"/>
                </a:solidFill>
                <a:latin typeface="Open Sans"/>
                <a:ea typeface="Open Sans"/>
                <a:cs typeface="Open Sans"/>
                <a:sym typeface="Open Sans"/>
              </a:rPr>
              <a:t>American Meteorological Society (AMS) </a:t>
            </a:r>
            <a:r>
              <a:rPr lang="en-US" u="sng">
                <a:solidFill>
                  <a:schemeClr val="dk1"/>
                </a:solidFill>
                <a:latin typeface="Open Sans"/>
                <a:ea typeface="Open Sans"/>
                <a:cs typeface="Open Sans"/>
                <a:sym typeface="Open Sans"/>
                <a:hlinkClick r:id="rId3"/>
              </a:rPr>
              <a:t>Meteorological Monographs</a:t>
            </a:r>
            <a:r>
              <a:rPr lang="en-US">
                <a:solidFill>
                  <a:schemeClr val="dk1"/>
                </a:solidFill>
                <a:latin typeface="Open Sans"/>
                <a:ea typeface="Open Sans"/>
                <a:cs typeface="Open Sans"/>
                <a:sym typeface="Open Sans"/>
              </a:rPr>
              <a:t> are thematic collections of peer-reviewed, original papers, survey articles, tribute volumes, and other materials in meteorology and closely related fields.</a:t>
            </a:r>
            <a:endParaRPr/>
          </a:p>
          <a:p>
            <a:pPr indent="-342900" lvl="0" marL="469900" rtl="0" algn="just">
              <a:lnSpc>
                <a:spcPct val="150000"/>
              </a:lnSpc>
              <a:spcBef>
                <a:spcPts val="1000"/>
              </a:spcBef>
              <a:spcAft>
                <a:spcPts val="0"/>
              </a:spcAft>
              <a:buClr>
                <a:schemeClr val="dk1"/>
              </a:buClr>
              <a:buSzPts val="2400"/>
              <a:buChar char="●"/>
            </a:pPr>
            <a:r>
              <a:rPr lang="en-US">
                <a:solidFill>
                  <a:schemeClr val="dk1"/>
                </a:solidFill>
                <a:latin typeface="Open Sans"/>
                <a:ea typeface="Open Sans"/>
                <a:cs typeface="Open Sans"/>
                <a:sym typeface="Open Sans"/>
              </a:rPr>
              <a:t>These publications are unique textbooks and literature for the weather, water, and climate community.</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0" name="Shape 90"/>
        <p:cNvGrpSpPr/>
        <p:nvPr/>
      </p:nvGrpSpPr>
      <p:grpSpPr>
        <a:xfrm>
          <a:off x="0" y="0"/>
          <a:ext cx="0" cy="0"/>
          <a:chOff x="0" y="0"/>
          <a:chExt cx="0" cy="0"/>
        </a:xfrm>
      </p:grpSpPr>
      <p:sp>
        <p:nvSpPr>
          <p:cNvPr id="91" name="Google Shape;91;p2"/>
          <p:cNvSpPr txBox="1"/>
          <p:nvPr>
            <p:ph type="title"/>
          </p:nvPr>
        </p:nvSpPr>
        <p:spPr>
          <a:xfrm>
            <a:off x="0" y="420834"/>
            <a:ext cx="7707086" cy="1080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Gill Sans"/>
              <a:buNone/>
            </a:pPr>
            <a:r>
              <a:rPr lang="en-US">
                <a:solidFill>
                  <a:srgbClr val="586F7C"/>
                </a:solidFill>
                <a:latin typeface="Open Sans"/>
                <a:ea typeface="Open Sans"/>
                <a:cs typeface="Open Sans"/>
                <a:sym typeface="Open Sans"/>
              </a:rPr>
              <a:t>Learning objectives</a:t>
            </a:r>
            <a:endParaRPr>
              <a:solidFill>
                <a:srgbClr val="586F7C"/>
              </a:solidFill>
              <a:latin typeface="Open Sans"/>
              <a:ea typeface="Open Sans"/>
              <a:cs typeface="Open Sans"/>
              <a:sym typeface="Open Sans"/>
            </a:endParaRPr>
          </a:p>
        </p:txBody>
      </p:sp>
      <p:sp>
        <p:nvSpPr>
          <p:cNvPr id="92" name="Google Shape;92;p2"/>
          <p:cNvSpPr txBox="1"/>
          <p:nvPr>
            <p:ph idx="1" type="body"/>
          </p:nvPr>
        </p:nvSpPr>
        <p:spPr>
          <a:xfrm>
            <a:off x="554815" y="2014144"/>
            <a:ext cx="9613800" cy="3599400"/>
          </a:xfrm>
          <a:prstGeom prst="rect">
            <a:avLst/>
          </a:prstGeom>
          <a:noFill/>
          <a:ln>
            <a:noFill/>
          </a:ln>
        </p:spPr>
        <p:txBody>
          <a:bodyPr anchorCtr="0" anchor="t" bIns="45700" lIns="91425" spcFirstLastPara="1" rIns="91425" wrap="square" tIns="45700">
            <a:normAutofit/>
          </a:bodyPr>
          <a:lstStyle/>
          <a:p>
            <a:pPr indent="-342900" lvl="0" marL="355600" rtl="0" algn="l">
              <a:lnSpc>
                <a:spcPct val="150000"/>
              </a:lnSpc>
              <a:spcBef>
                <a:spcPts val="0"/>
              </a:spcBef>
              <a:spcAft>
                <a:spcPts val="0"/>
              </a:spcAft>
              <a:buClr>
                <a:schemeClr val="dk2"/>
              </a:buClr>
              <a:buSzPts val="2200"/>
              <a:buChar char="●"/>
            </a:pPr>
            <a:r>
              <a:rPr lang="en-US">
                <a:solidFill>
                  <a:schemeClr val="dk1"/>
                </a:solidFill>
                <a:latin typeface="Open Sans"/>
                <a:ea typeface="Open Sans"/>
                <a:cs typeface="Open Sans"/>
                <a:sym typeface="Open Sans"/>
              </a:rPr>
              <a:t>Become aware of existing additional resources related to environment</a:t>
            </a:r>
            <a:endParaRPr>
              <a:solidFill>
                <a:schemeClr val="dk1"/>
              </a:solidFill>
              <a:latin typeface="Open Sans"/>
              <a:ea typeface="Open Sans"/>
              <a:cs typeface="Open Sans"/>
              <a:sym typeface="Open Sans"/>
            </a:endParaRPr>
          </a:p>
          <a:p>
            <a:pPr indent="-342900" lvl="0" marL="355600" rtl="0" algn="l">
              <a:lnSpc>
                <a:spcPct val="150000"/>
              </a:lnSpc>
              <a:spcBef>
                <a:spcPts val="0"/>
              </a:spcBef>
              <a:spcAft>
                <a:spcPts val="0"/>
              </a:spcAft>
              <a:buClr>
                <a:schemeClr val="dk2"/>
              </a:buClr>
              <a:buSzPts val="2200"/>
              <a:buChar char="●"/>
            </a:pPr>
            <a:r>
              <a:rPr lang="en-US">
                <a:solidFill>
                  <a:schemeClr val="dk1"/>
                </a:solidFill>
                <a:latin typeface="Open Sans"/>
                <a:ea typeface="Open Sans"/>
                <a:cs typeface="Open Sans"/>
                <a:sym typeface="Open Sans"/>
              </a:rPr>
              <a:t>Understand the additional collections and how to use them</a:t>
            </a:r>
            <a:endParaRPr>
              <a:solidFill>
                <a:schemeClr val="dk1"/>
              </a:solidFill>
              <a:latin typeface="Open Sans"/>
              <a:ea typeface="Open Sans"/>
              <a:cs typeface="Open Sans"/>
              <a:sym typeface="Open Sans"/>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5" name="Shape 325"/>
        <p:cNvGrpSpPr/>
        <p:nvPr/>
      </p:nvGrpSpPr>
      <p:grpSpPr>
        <a:xfrm>
          <a:off x="0" y="0"/>
          <a:ext cx="0" cy="0"/>
          <a:chOff x="0" y="0"/>
          <a:chExt cx="0" cy="0"/>
        </a:xfrm>
      </p:grpSpPr>
      <p:sp>
        <p:nvSpPr>
          <p:cNvPr id="326" name="Google Shape;326;p36"/>
          <p:cNvSpPr txBox="1"/>
          <p:nvPr>
            <p:ph type="title"/>
          </p:nvPr>
        </p:nvSpPr>
        <p:spPr>
          <a:xfrm>
            <a:off x="0" y="437222"/>
            <a:ext cx="7315200" cy="1080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None/>
            </a:pPr>
            <a:r>
              <a:rPr lang="en-US" sz="3200">
                <a:solidFill>
                  <a:srgbClr val="586F7C"/>
                </a:solidFill>
                <a:latin typeface="Open Sans"/>
                <a:ea typeface="Open Sans"/>
                <a:cs typeface="Open Sans"/>
                <a:sym typeface="Open Sans"/>
              </a:rPr>
              <a:t>Accessing Meteorological Monographs from OARE</a:t>
            </a:r>
            <a:endParaRPr sz="3200">
              <a:solidFill>
                <a:srgbClr val="586F7C"/>
              </a:solidFill>
              <a:latin typeface="Open Sans"/>
              <a:ea typeface="Open Sans"/>
              <a:cs typeface="Open Sans"/>
              <a:sym typeface="Open Sans"/>
            </a:endParaRPr>
          </a:p>
        </p:txBody>
      </p:sp>
      <p:sp>
        <p:nvSpPr>
          <p:cNvPr id="327" name="Google Shape;327;p36"/>
          <p:cNvSpPr txBox="1"/>
          <p:nvPr>
            <p:ph idx="1" type="body"/>
          </p:nvPr>
        </p:nvSpPr>
        <p:spPr>
          <a:xfrm>
            <a:off x="0" y="1676028"/>
            <a:ext cx="10732168" cy="4736470"/>
          </a:xfrm>
          <a:prstGeom prst="rect">
            <a:avLst/>
          </a:prstGeom>
          <a:noFill/>
          <a:ln>
            <a:noFill/>
          </a:ln>
        </p:spPr>
        <p:txBody>
          <a:bodyPr anchorCtr="0" anchor="t" bIns="45700" lIns="91425" spcFirstLastPara="1" rIns="91425" wrap="square" tIns="45700">
            <a:noAutofit/>
          </a:bodyPr>
          <a:lstStyle/>
          <a:p>
            <a:pPr indent="-342900" lvl="0" marL="469900" rtl="0" algn="just">
              <a:lnSpc>
                <a:spcPct val="100000"/>
              </a:lnSpc>
              <a:spcBef>
                <a:spcPts val="1000"/>
              </a:spcBef>
              <a:spcAft>
                <a:spcPts val="0"/>
              </a:spcAft>
              <a:buClr>
                <a:schemeClr val="dk1"/>
              </a:buClr>
              <a:buSzPts val="2000"/>
              <a:buChar char="●"/>
            </a:pPr>
            <a:r>
              <a:rPr lang="en-US" sz="2000">
                <a:solidFill>
                  <a:schemeClr val="dk1"/>
                </a:solidFill>
                <a:latin typeface="Open Sans"/>
                <a:ea typeface="Open Sans"/>
                <a:cs typeface="Open Sans"/>
                <a:sym typeface="Open Sans"/>
              </a:rPr>
              <a:t>Click </a:t>
            </a:r>
            <a:r>
              <a:rPr b="1" lang="en-US" sz="2000">
                <a:solidFill>
                  <a:schemeClr val="dk1"/>
                </a:solidFill>
                <a:latin typeface="Open Sans"/>
                <a:ea typeface="Open Sans"/>
                <a:cs typeface="Open Sans"/>
                <a:sym typeface="Open Sans"/>
              </a:rPr>
              <a:t>Databases for Discovery </a:t>
            </a:r>
            <a:r>
              <a:rPr lang="en-US" sz="2000">
                <a:solidFill>
                  <a:schemeClr val="dk1"/>
                </a:solidFill>
                <a:latin typeface="Open Sans"/>
                <a:ea typeface="Open Sans"/>
                <a:cs typeface="Open Sans"/>
                <a:sym typeface="Open Sans"/>
              </a:rPr>
              <a:t>on the OARE homepage and select </a:t>
            </a:r>
            <a:r>
              <a:rPr b="1" lang="en-US" sz="2000">
                <a:solidFill>
                  <a:schemeClr val="dk1"/>
                </a:solidFill>
                <a:latin typeface="Open Sans"/>
                <a:ea typeface="Open Sans"/>
                <a:cs typeface="Open Sans"/>
                <a:sym typeface="Open Sans"/>
              </a:rPr>
              <a:t>Meteorological Monographs (V29 (2003) – Current issue) </a:t>
            </a:r>
            <a:r>
              <a:rPr lang="en-US" sz="2000">
                <a:solidFill>
                  <a:schemeClr val="dk1"/>
                </a:solidFill>
                <a:latin typeface="Open Sans"/>
                <a:ea typeface="Open Sans"/>
                <a:cs typeface="Open Sans"/>
                <a:sym typeface="Open Sans"/>
              </a:rPr>
              <a:t>as shown below</a:t>
            </a:r>
            <a:r>
              <a:rPr b="1" lang="en-US" sz="2000">
                <a:solidFill>
                  <a:schemeClr val="dk1"/>
                </a:solidFill>
                <a:latin typeface="Open Sans"/>
                <a:ea typeface="Open Sans"/>
                <a:cs typeface="Open Sans"/>
                <a:sym typeface="Open Sans"/>
              </a:rPr>
              <a:t>.</a:t>
            </a:r>
            <a:endParaRPr/>
          </a:p>
          <a:p>
            <a:pPr indent="-285750" lvl="1" marL="869950" rtl="0" algn="just">
              <a:lnSpc>
                <a:spcPct val="100000"/>
              </a:lnSpc>
              <a:spcBef>
                <a:spcPts val="2100"/>
              </a:spcBef>
              <a:spcAft>
                <a:spcPts val="0"/>
              </a:spcAft>
              <a:buClr>
                <a:schemeClr val="dk1"/>
              </a:buClr>
              <a:buSzPts val="2000"/>
              <a:buChar char="○"/>
            </a:pPr>
            <a:r>
              <a:rPr lang="en-US">
                <a:solidFill>
                  <a:schemeClr val="dk1"/>
                </a:solidFill>
                <a:latin typeface="Open Sans"/>
                <a:ea typeface="Open Sans"/>
                <a:cs typeface="Open Sans"/>
                <a:sym typeface="Open Sans"/>
              </a:rPr>
              <a:t>      This action will take the use to the Publisher’s website.</a:t>
            </a:r>
            <a:endParaRPr/>
          </a:p>
          <a:p>
            <a:pPr indent="-215900" lvl="0" marL="469900" rtl="0" algn="just">
              <a:lnSpc>
                <a:spcPct val="100000"/>
              </a:lnSpc>
              <a:spcBef>
                <a:spcPts val="1000"/>
              </a:spcBef>
              <a:spcAft>
                <a:spcPts val="0"/>
              </a:spcAft>
              <a:buClr>
                <a:schemeClr val="dk1"/>
              </a:buClr>
              <a:buSzPts val="2000"/>
              <a:buNone/>
            </a:pPr>
            <a:r>
              <a:t/>
            </a:r>
            <a:endParaRPr sz="2000">
              <a:solidFill>
                <a:schemeClr val="dk1"/>
              </a:solidFill>
              <a:latin typeface="Open Sans"/>
              <a:ea typeface="Open Sans"/>
              <a:cs typeface="Open Sans"/>
              <a:sym typeface="Open Sans"/>
            </a:endParaRPr>
          </a:p>
          <a:p>
            <a:pPr indent="-215900" lvl="0" marL="469900" rtl="0" algn="just">
              <a:lnSpc>
                <a:spcPct val="100000"/>
              </a:lnSpc>
              <a:spcBef>
                <a:spcPts val="1000"/>
              </a:spcBef>
              <a:spcAft>
                <a:spcPts val="0"/>
              </a:spcAft>
              <a:buClr>
                <a:schemeClr val="dk1"/>
              </a:buClr>
              <a:buSzPts val="2000"/>
              <a:buNone/>
            </a:pPr>
            <a:r>
              <a:t/>
            </a:r>
            <a:endParaRPr b="1" sz="2000">
              <a:solidFill>
                <a:schemeClr val="dk1"/>
              </a:solidFill>
              <a:latin typeface="Open Sans"/>
              <a:ea typeface="Open Sans"/>
              <a:cs typeface="Open Sans"/>
              <a:sym typeface="Open Sans"/>
            </a:endParaRPr>
          </a:p>
        </p:txBody>
      </p:sp>
      <p:pic>
        <p:nvPicPr>
          <p:cNvPr descr="https://lh6.googleusercontent.com/Gk_BaTUUVUY-mJZ_HA1h7RmJ-Dx_7ibJY3NL-Kg7nBbSZN-WobxRwE5lltyCv5vagBNIhbhVnOmN7sduFHadPbEMnzNVmcBFDaH1vY40bOGqUPWiItX87zXBpVurzlBU6wesdW0" id="328" name="Google Shape;328;p36"/>
          <p:cNvPicPr preferRelativeResize="0"/>
          <p:nvPr/>
        </p:nvPicPr>
        <p:blipFill rotWithShape="1">
          <a:blip r:embed="rId3">
            <a:alphaModFix/>
          </a:blip>
          <a:srcRect b="0" l="0" r="0" t="0"/>
          <a:stretch/>
        </p:blipFill>
        <p:spPr>
          <a:xfrm>
            <a:off x="1027422" y="3318543"/>
            <a:ext cx="10078560" cy="3387057"/>
          </a:xfrm>
          <a:prstGeom prst="rect">
            <a:avLst/>
          </a:prstGeom>
          <a:noFill/>
          <a:ln>
            <a:noFill/>
          </a:ln>
        </p:spPr>
      </p:pic>
      <p:cxnSp>
        <p:nvCxnSpPr>
          <p:cNvPr id="329" name="Google Shape;329;p36"/>
          <p:cNvCxnSpPr/>
          <p:nvPr/>
        </p:nvCxnSpPr>
        <p:spPr>
          <a:xfrm flipH="1" rot="10800000">
            <a:off x="5868650" y="5297625"/>
            <a:ext cx="474000" cy="139500"/>
          </a:xfrm>
          <a:prstGeom prst="straightConnector1">
            <a:avLst/>
          </a:prstGeom>
          <a:noFill/>
          <a:ln cap="flat" cmpd="sng" w="28575">
            <a:solidFill>
              <a:srgbClr val="93C47D"/>
            </a:solidFill>
            <a:prstDash val="solid"/>
            <a:round/>
            <a:headEnd len="med" w="med" type="none"/>
            <a:tailEnd len="med" w="med" type="triangle"/>
          </a:ln>
        </p:spPr>
      </p:cxn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4" name="Shape 334"/>
        <p:cNvGrpSpPr/>
        <p:nvPr/>
      </p:nvGrpSpPr>
      <p:grpSpPr>
        <a:xfrm>
          <a:off x="0" y="0"/>
          <a:ext cx="0" cy="0"/>
          <a:chOff x="0" y="0"/>
          <a:chExt cx="0" cy="0"/>
        </a:xfrm>
      </p:grpSpPr>
      <p:sp>
        <p:nvSpPr>
          <p:cNvPr id="335" name="Google Shape;335;p37"/>
          <p:cNvSpPr txBox="1"/>
          <p:nvPr>
            <p:ph type="title"/>
          </p:nvPr>
        </p:nvSpPr>
        <p:spPr>
          <a:xfrm>
            <a:off x="0" y="437222"/>
            <a:ext cx="7315200" cy="1080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None/>
            </a:pPr>
            <a:r>
              <a:rPr lang="en-US" sz="3200">
                <a:solidFill>
                  <a:srgbClr val="586F7C"/>
                </a:solidFill>
                <a:latin typeface="Open Sans"/>
                <a:ea typeface="Open Sans"/>
                <a:cs typeface="Open Sans"/>
                <a:sym typeface="Open Sans"/>
              </a:rPr>
              <a:t>Meteorological Monographs homepage</a:t>
            </a:r>
            <a:endParaRPr sz="3200">
              <a:solidFill>
                <a:srgbClr val="586F7C"/>
              </a:solidFill>
              <a:latin typeface="Open Sans"/>
              <a:ea typeface="Open Sans"/>
              <a:cs typeface="Open Sans"/>
              <a:sym typeface="Open Sans"/>
            </a:endParaRPr>
          </a:p>
        </p:txBody>
      </p:sp>
      <p:sp>
        <p:nvSpPr>
          <p:cNvPr id="336" name="Google Shape;336;p37"/>
          <p:cNvSpPr txBox="1"/>
          <p:nvPr>
            <p:ph idx="1" type="body"/>
          </p:nvPr>
        </p:nvSpPr>
        <p:spPr>
          <a:xfrm>
            <a:off x="-1" y="1676028"/>
            <a:ext cx="6898105" cy="4736470"/>
          </a:xfrm>
          <a:prstGeom prst="rect">
            <a:avLst/>
          </a:prstGeom>
          <a:noFill/>
          <a:ln>
            <a:noFill/>
          </a:ln>
        </p:spPr>
        <p:txBody>
          <a:bodyPr anchorCtr="0" anchor="t" bIns="45700" lIns="91425" spcFirstLastPara="1" rIns="91425" wrap="square" tIns="45700">
            <a:noAutofit/>
          </a:bodyPr>
          <a:lstStyle/>
          <a:p>
            <a:pPr indent="-342900" lvl="0" marL="469900" rtl="0" algn="l">
              <a:lnSpc>
                <a:spcPct val="100000"/>
              </a:lnSpc>
              <a:spcBef>
                <a:spcPts val="1000"/>
              </a:spcBef>
              <a:spcAft>
                <a:spcPts val="0"/>
              </a:spcAft>
              <a:buClr>
                <a:schemeClr val="dk1"/>
              </a:buClr>
              <a:buSzPts val="2000"/>
              <a:buChar char="●"/>
            </a:pPr>
            <a:r>
              <a:rPr lang="en-US" sz="2000">
                <a:solidFill>
                  <a:schemeClr val="dk1"/>
                </a:solidFill>
                <a:latin typeface="Open Sans"/>
                <a:ea typeface="Open Sans"/>
                <a:cs typeface="Open Sans"/>
                <a:sym typeface="Open Sans"/>
              </a:rPr>
              <a:t>Publisher’s Website allows the users to search for content through the </a:t>
            </a:r>
            <a:r>
              <a:rPr b="1" lang="en-US" sz="2000">
                <a:solidFill>
                  <a:schemeClr val="dk1"/>
                </a:solidFill>
                <a:latin typeface="Open Sans"/>
                <a:ea typeface="Open Sans"/>
                <a:cs typeface="Open Sans"/>
                <a:sym typeface="Open Sans"/>
              </a:rPr>
              <a:t>Simple Search </a:t>
            </a:r>
            <a:r>
              <a:rPr lang="en-US" sz="2000">
                <a:solidFill>
                  <a:schemeClr val="dk1"/>
                </a:solidFill>
                <a:latin typeface="Open Sans"/>
                <a:ea typeface="Open Sans"/>
                <a:cs typeface="Open Sans"/>
                <a:sym typeface="Open Sans"/>
              </a:rPr>
              <a:t>and </a:t>
            </a:r>
            <a:r>
              <a:rPr b="1" lang="en-US" sz="2000">
                <a:solidFill>
                  <a:schemeClr val="dk1"/>
                </a:solidFill>
                <a:latin typeface="Open Sans"/>
                <a:ea typeface="Open Sans"/>
                <a:cs typeface="Open Sans"/>
                <a:sym typeface="Open Sans"/>
              </a:rPr>
              <a:t>Advanced Search </a:t>
            </a:r>
            <a:r>
              <a:rPr lang="en-US" sz="2000">
                <a:solidFill>
                  <a:schemeClr val="dk1"/>
                </a:solidFill>
                <a:latin typeface="Open Sans"/>
                <a:ea typeface="Open Sans"/>
                <a:cs typeface="Open Sans"/>
                <a:sym typeface="Open Sans"/>
              </a:rPr>
              <a:t>boxes or use the </a:t>
            </a:r>
            <a:r>
              <a:rPr b="1" lang="en-US" sz="2000">
                <a:solidFill>
                  <a:schemeClr val="dk1"/>
                </a:solidFill>
                <a:latin typeface="Open Sans"/>
                <a:ea typeface="Open Sans"/>
                <a:cs typeface="Open Sans"/>
                <a:sym typeface="Open Sans"/>
              </a:rPr>
              <a:t>browse by issue</a:t>
            </a:r>
            <a:r>
              <a:rPr lang="en-US" sz="2000">
                <a:solidFill>
                  <a:schemeClr val="dk1"/>
                </a:solidFill>
                <a:latin typeface="Open Sans"/>
                <a:ea typeface="Open Sans"/>
                <a:cs typeface="Open Sans"/>
                <a:sym typeface="Open Sans"/>
              </a:rPr>
              <a:t> option (Journal, Decade, Volume, Issue).</a:t>
            </a:r>
            <a:endParaRPr/>
          </a:p>
          <a:p>
            <a:pPr indent="-342900" lvl="0" marL="469900" rtl="0" algn="l">
              <a:lnSpc>
                <a:spcPct val="100000"/>
              </a:lnSpc>
              <a:spcBef>
                <a:spcPts val="1000"/>
              </a:spcBef>
              <a:spcAft>
                <a:spcPts val="0"/>
              </a:spcAft>
              <a:buClr>
                <a:schemeClr val="dk1"/>
              </a:buClr>
              <a:buSzPts val="2000"/>
              <a:buChar char="●"/>
            </a:pPr>
            <a:r>
              <a:rPr b="1" lang="en-US" sz="2000">
                <a:solidFill>
                  <a:schemeClr val="dk1"/>
                </a:solidFill>
                <a:latin typeface="Open Sans"/>
                <a:ea typeface="Open Sans"/>
                <a:cs typeface="Open Sans"/>
                <a:sym typeface="Open Sans"/>
              </a:rPr>
              <a:t>AMS</a:t>
            </a:r>
            <a:r>
              <a:rPr lang="en-US" sz="2000">
                <a:solidFill>
                  <a:schemeClr val="dk1"/>
                </a:solidFill>
                <a:latin typeface="Open Sans"/>
                <a:ea typeface="Open Sans"/>
                <a:cs typeface="Open Sans"/>
                <a:sym typeface="Open Sans"/>
              </a:rPr>
              <a:t> has twelve publications including Meteorological Monographs on the same portal.</a:t>
            </a:r>
            <a:endParaRPr/>
          </a:p>
          <a:p>
            <a:pPr indent="-342900" lvl="0" marL="469900" rtl="0" algn="l">
              <a:lnSpc>
                <a:spcPct val="100000"/>
              </a:lnSpc>
              <a:spcBef>
                <a:spcPts val="1000"/>
              </a:spcBef>
              <a:spcAft>
                <a:spcPts val="0"/>
              </a:spcAft>
              <a:buClr>
                <a:schemeClr val="dk1"/>
              </a:buClr>
              <a:buSzPts val="2000"/>
              <a:buChar char="●"/>
            </a:pPr>
            <a:r>
              <a:rPr lang="en-US" sz="2000">
                <a:solidFill>
                  <a:schemeClr val="dk1"/>
                </a:solidFill>
                <a:latin typeface="Open Sans"/>
                <a:ea typeface="Open Sans"/>
                <a:cs typeface="Open Sans"/>
                <a:sym typeface="Open Sans"/>
              </a:rPr>
              <a:t>A simple or advanced search will retrieve results from all twelve publications.</a:t>
            </a:r>
            <a:endParaRPr/>
          </a:p>
          <a:p>
            <a:pPr indent="-342900" lvl="0" marL="469900" rtl="0" algn="l">
              <a:lnSpc>
                <a:spcPct val="100000"/>
              </a:lnSpc>
              <a:spcBef>
                <a:spcPts val="1000"/>
              </a:spcBef>
              <a:spcAft>
                <a:spcPts val="0"/>
              </a:spcAft>
              <a:buClr>
                <a:schemeClr val="dk1"/>
              </a:buClr>
              <a:buSzPts val="2000"/>
              <a:buChar char="●"/>
            </a:pPr>
            <a:r>
              <a:rPr lang="en-US" sz="2000">
                <a:solidFill>
                  <a:schemeClr val="dk1"/>
                </a:solidFill>
                <a:latin typeface="Open Sans"/>
                <a:ea typeface="Open Sans"/>
                <a:cs typeface="Open Sans"/>
                <a:sym typeface="Open Sans"/>
              </a:rPr>
              <a:t>Users can apply the publication filter to restrict the search to Meteorological Monographs or they click on available volumes to find a specific title.</a:t>
            </a:r>
            <a:endParaRPr/>
          </a:p>
          <a:p>
            <a:pPr indent="-215900" lvl="0" marL="469900" rtl="0" algn="l">
              <a:lnSpc>
                <a:spcPct val="100000"/>
              </a:lnSpc>
              <a:spcBef>
                <a:spcPts val="1000"/>
              </a:spcBef>
              <a:spcAft>
                <a:spcPts val="0"/>
              </a:spcAft>
              <a:buClr>
                <a:schemeClr val="dk1"/>
              </a:buClr>
              <a:buSzPts val="2000"/>
              <a:buNone/>
            </a:pPr>
            <a:r>
              <a:t/>
            </a:r>
            <a:endParaRPr sz="2000">
              <a:solidFill>
                <a:schemeClr val="dk1"/>
              </a:solidFill>
              <a:latin typeface="Open Sans"/>
              <a:ea typeface="Open Sans"/>
              <a:cs typeface="Open Sans"/>
              <a:sym typeface="Open Sans"/>
            </a:endParaRPr>
          </a:p>
        </p:txBody>
      </p:sp>
      <p:pic>
        <p:nvPicPr>
          <p:cNvPr descr="https://lh6.googleusercontent.com/qU_89L9_L0E_TSu2WzFsyEz7O38Sre_xW2m-2ln9xo5nkGCt2_JSHYyhYRS_hegGoo1BGpIu-Y9iKTXrrDzBVNNiC68Z6dmxHt53l8Zd6U248_qql0iDAQwInHpijxI7q9CfQjg" id="337" name="Google Shape;337;p37"/>
          <p:cNvPicPr preferRelativeResize="0"/>
          <p:nvPr/>
        </p:nvPicPr>
        <p:blipFill rotWithShape="1">
          <a:blip r:embed="rId3">
            <a:alphaModFix/>
          </a:blip>
          <a:srcRect b="0" l="0" r="0" t="0"/>
          <a:stretch/>
        </p:blipFill>
        <p:spPr>
          <a:xfrm>
            <a:off x="6898104" y="2187575"/>
            <a:ext cx="5252812" cy="3475288"/>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2" name="Shape 342"/>
        <p:cNvGrpSpPr/>
        <p:nvPr/>
      </p:nvGrpSpPr>
      <p:grpSpPr>
        <a:xfrm>
          <a:off x="0" y="0"/>
          <a:ext cx="0" cy="0"/>
          <a:chOff x="0" y="0"/>
          <a:chExt cx="0" cy="0"/>
        </a:xfrm>
      </p:grpSpPr>
      <p:sp>
        <p:nvSpPr>
          <p:cNvPr id="343" name="Google Shape;343;p42"/>
          <p:cNvSpPr txBox="1"/>
          <p:nvPr>
            <p:ph type="title"/>
          </p:nvPr>
        </p:nvSpPr>
        <p:spPr>
          <a:xfrm>
            <a:off x="0" y="437222"/>
            <a:ext cx="8165432" cy="1080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None/>
            </a:pPr>
            <a:r>
              <a:rPr lang="en-US" sz="3600">
                <a:solidFill>
                  <a:srgbClr val="586F7C"/>
                </a:solidFill>
                <a:latin typeface="Open Sans"/>
                <a:ea typeface="Open Sans"/>
                <a:cs typeface="Open Sans"/>
                <a:sym typeface="Open Sans"/>
              </a:rPr>
              <a:t>Meteorological Monographs  </a:t>
            </a:r>
            <a:endParaRPr sz="3600">
              <a:solidFill>
                <a:srgbClr val="586F7C"/>
              </a:solidFill>
              <a:latin typeface="Open Sans"/>
              <a:ea typeface="Open Sans"/>
              <a:cs typeface="Open Sans"/>
              <a:sym typeface="Open Sans"/>
            </a:endParaRPr>
          </a:p>
        </p:txBody>
      </p:sp>
      <p:grpSp>
        <p:nvGrpSpPr>
          <p:cNvPr id="344" name="Google Shape;344;p42"/>
          <p:cNvGrpSpPr/>
          <p:nvPr/>
        </p:nvGrpSpPr>
        <p:grpSpPr>
          <a:xfrm>
            <a:off x="1299410" y="2119636"/>
            <a:ext cx="9416716" cy="4255019"/>
            <a:chOff x="0" y="2079"/>
            <a:chExt cx="9416716" cy="4255019"/>
          </a:xfrm>
        </p:grpSpPr>
        <p:cxnSp>
          <p:nvCxnSpPr>
            <p:cNvPr id="345" name="Google Shape;345;p42"/>
            <p:cNvCxnSpPr/>
            <p:nvPr/>
          </p:nvCxnSpPr>
          <p:spPr>
            <a:xfrm>
              <a:off x="0" y="2079"/>
              <a:ext cx="9416716" cy="0"/>
            </a:xfrm>
            <a:prstGeom prst="straightConnector1">
              <a:avLst/>
            </a:prstGeom>
            <a:solidFill>
              <a:srgbClr val="FFAA3F"/>
            </a:solidFill>
            <a:ln cap="flat" cmpd="sng" w="25400">
              <a:solidFill>
                <a:srgbClr val="FFAA3F"/>
              </a:solidFill>
              <a:prstDash val="solid"/>
              <a:round/>
              <a:headEnd len="sm" w="sm" type="none"/>
              <a:tailEnd len="sm" w="sm" type="none"/>
            </a:ln>
          </p:spPr>
        </p:cxnSp>
        <p:sp>
          <p:nvSpPr>
            <p:cNvPr id="346" name="Google Shape;346;p42"/>
            <p:cNvSpPr/>
            <p:nvPr/>
          </p:nvSpPr>
          <p:spPr>
            <a:xfrm>
              <a:off x="0" y="2079"/>
              <a:ext cx="9416716" cy="1418339"/>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 name="Google Shape;347;p42"/>
            <p:cNvSpPr txBox="1"/>
            <p:nvPr/>
          </p:nvSpPr>
          <p:spPr>
            <a:xfrm>
              <a:off x="0" y="2079"/>
              <a:ext cx="9416716" cy="1418339"/>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None/>
              </a:pPr>
              <a:r>
                <a:rPr b="0" i="0" lang="en-US" sz="2400" u="none" cap="none" strike="noStrike">
                  <a:solidFill>
                    <a:srgbClr val="000000"/>
                  </a:solidFill>
                  <a:latin typeface="Open Sans"/>
                  <a:ea typeface="Open Sans"/>
                  <a:cs typeface="Open Sans"/>
                  <a:sym typeface="Open Sans"/>
                </a:rPr>
                <a:t>Starting with Volume 56, individual monograph articles are </a:t>
              </a:r>
              <a:r>
                <a:rPr b="1" i="0" lang="en-US" sz="2400" u="none" cap="none" strike="noStrike">
                  <a:solidFill>
                    <a:srgbClr val="000000"/>
                  </a:solidFill>
                  <a:latin typeface="Open Sans"/>
                  <a:ea typeface="Open Sans"/>
                  <a:cs typeface="Open Sans"/>
                  <a:sym typeface="Open Sans"/>
                </a:rPr>
                <a:t>open access </a:t>
              </a:r>
              <a:r>
                <a:rPr b="0" i="0" lang="en-US" sz="2400" u="none" cap="none" strike="noStrike">
                  <a:solidFill>
                    <a:srgbClr val="000000"/>
                  </a:solidFill>
                  <a:latin typeface="Open Sans"/>
                  <a:ea typeface="Open Sans"/>
                  <a:cs typeface="Open Sans"/>
                  <a:sym typeface="Open Sans"/>
                </a:rPr>
                <a:t>at </a:t>
              </a:r>
              <a:r>
                <a:rPr b="1" i="0" lang="en-US" sz="2400" u="none" cap="none" strike="noStrike">
                  <a:solidFill>
                    <a:srgbClr val="000000"/>
                  </a:solidFill>
                  <a:latin typeface="Open Sans"/>
                  <a:ea typeface="Open Sans"/>
                  <a:cs typeface="Open Sans"/>
                  <a:sym typeface="Open Sans"/>
                </a:rPr>
                <a:t>AMS Journals Online</a:t>
              </a:r>
              <a:r>
                <a:rPr b="0" i="0" lang="en-US" sz="2400" u="none" cap="none" strike="noStrike">
                  <a:solidFill>
                    <a:srgbClr val="000000"/>
                  </a:solidFill>
                  <a:latin typeface="Open Sans"/>
                  <a:ea typeface="Open Sans"/>
                  <a:cs typeface="Open Sans"/>
                  <a:sym typeface="Open Sans"/>
                </a:rPr>
                <a:t>.</a:t>
              </a:r>
              <a:endParaRPr b="0" i="0" sz="2400" u="none" cap="none" strike="noStrike">
                <a:solidFill>
                  <a:srgbClr val="000000"/>
                </a:solidFill>
                <a:latin typeface="Open Sans"/>
                <a:ea typeface="Open Sans"/>
                <a:cs typeface="Open Sans"/>
                <a:sym typeface="Open Sans"/>
              </a:endParaRPr>
            </a:p>
          </p:txBody>
        </p:sp>
        <p:cxnSp>
          <p:nvCxnSpPr>
            <p:cNvPr id="348" name="Google Shape;348;p42"/>
            <p:cNvCxnSpPr/>
            <p:nvPr/>
          </p:nvCxnSpPr>
          <p:spPr>
            <a:xfrm>
              <a:off x="0" y="1420419"/>
              <a:ext cx="9416716" cy="0"/>
            </a:xfrm>
            <a:prstGeom prst="straightConnector1">
              <a:avLst/>
            </a:prstGeom>
            <a:solidFill>
              <a:srgbClr val="28F100"/>
            </a:solidFill>
            <a:ln cap="flat" cmpd="sng" w="25400">
              <a:solidFill>
                <a:srgbClr val="28F100"/>
              </a:solidFill>
              <a:prstDash val="solid"/>
              <a:round/>
              <a:headEnd len="sm" w="sm" type="none"/>
              <a:tailEnd len="sm" w="sm" type="none"/>
            </a:ln>
          </p:spPr>
        </p:cxnSp>
        <p:sp>
          <p:nvSpPr>
            <p:cNvPr id="349" name="Google Shape;349;p42"/>
            <p:cNvSpPr/>
            <p:nvPr/>
          </p:nvSpPr>
          <p:spPr>
            <a:xfrm>
              <a:off x="0" y="1420419"/>
              <a:ext cx="9416716" cy="1418339"/>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p42"/>
            <p:cNvSpPr txBox="1"/>
            <p:nvPr/>
          </p:nvSpPr>
          <p:spPr>
            <a:xfrm>
              <a:off x="0" y="1420419"/>
              <a:ext cx="9416716" cy="1418339"/>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None/>
              </a:pPr>
              <a:r>
                <a:rPr b="0" i="0" lang="en-US" sz="2400" u="none" cap="none" strike="noStrike">
                  <a:solidFill>
                    <a:srgbClr val="000000"/>
                  </a:solidFill>
                  <a:latin typeface="Open Sans"/>
                  <a:ea typeface="Open Sans"/>
                  <a:cs typeface="Open Sans"/>
                  <a:sym typeface="Open Sans"/>
                </a:rPr>
                <a:t>Previous volumes are </a:t>
              </a:r>
              <a:r>
                <a:rPr b="1" i="0" lang="en-US" sz="2400" u="none" cap="none" strike="noStrike">
                  <a:solidFill>
                    <a:srgbClr val="000000"/>
                  </a:solidFill>
                  <a:latin typeface="Open Sans"/>
                  <a:ea typeface="Open Sans"/>
                  <a:cs typeface="Open Sans"/>
                  <a:sym typeface="Open Sans"/>
                </a:rPr>
                <a:t>digitally archived </a:t>
              </a:r>
              <a:r>
                <a:rPr b="0" i="0" lang="en-US" sz="2400" u="none" cap="none" strike="noStrike">
                  <a:solidFill>
                    <a:srgbClr val="000000"/>
                  </a:solidFill>
                  <a:latin typeface="Open Sans"/>
                  <a:ea typeface="Open Sans"/>
                  <a:cs typeface="Open Sans"/>
                  <a:sym typeface="Open Sans"/>
                </a:rPr>
                <a:t>and available through </a:t>
              </a:r>
              <a:r>
                <a:rPr b="1" i="0" lang="en-US" sz="2400" u="none" cap="none" strike="noStrike">
                  <a:solidFill>
                    <a:srgbClr val="000000"/>
                  </a:solidFill>
                  <a:latin typeface="Open Sans"/>
                  <a:ea typeface="Open Sans"/>
                  <a:cs typeface="Open Sans"/>
                  <a:sym typeface="Open Sans"/>
                </a:rPr>
                <a:t>Springer Nature</a:t>
              </a:r>
              <a:r>
                <a:rPr b="0" i="0" lang="en-US" sz="2400" u="none" cap="none" strike="noStrike">
                  <a:solidFill>
                    <a:srgbClr val="000000"/>
                  </a:solidFill>
                  <a:latin typeface="Open Sans"/>
                  <a:ea typeface="Open Sans"/>
                  <a:cs typeface="Open Sans"/>
                  <a:sym typeface="Open Sans"/>
                </a:rPr>
                <a:t>. </a:t>
              </a:r>
              <a:endParaRPr b="0" i="0" sz="2400" u="none" cap="none" strike="noStrike">
                <a:solidFill>
                  <a:srgbClr val="000000"/>
                </a:solidFill>
                <a:latin typeface="Open Sans"/>
                <a:ea typeface="Open Sans"/>
                <a:cs typeface="Open Sans"/>
                <a:sym typeface="Open Sans"/>
              </a:endParaRPr>
            </a:p>
          </p:txBody>
        </p:sp>
        <p:cxnSp>
          <p:nvCxnSpPr>
            <p:cNvPr id="351" name="Google Shape;351;p42"/>
            <p:cNvCxnSpPr/>
            <p:nvPr/>
          </p:nvCxnSpPr>
          <p:spPr>
            <a:xfrm>
              <a:off x="0" y="2838759"/>
              <a:ext cx="9416716" cy="0"/>
            </a:xfrm>
            <a:prstGeom prst="straightConnector1">
              <a:avLst/>
            </a:prstGeom>
            <a:solidFill>
              <a:srgbClr val="0095A5"/>
            </a:solidFill>
            <a:ln cap="flat" cmpd="sng" w="25400">
              <a:solidFill>
                <a:srgbClr val="0095A5"/>
              </a:solidFill>
              <a:prstDash val="solid"/>
              <a:round/>
              <a:headEnd len="sm" w="sm" type="none"/>
              <a:tailEnd len="sm" w="sm" type="none"/>
            </a:ln>
          </p:spPr>
        </p:cxnSp>
        <p:sp>
          <p:nvSpPr>
            <p:cNvPr id="352" name="Google Shape;352;p42"/>
            <p:cNvSpPr/>
            <p:nvPr/>
          </p:nvSpPr>
          <p:spPr>
            <a:xfrm>
              <a:off x="0" y="2838759"/>
              <a:ext cx="9416716" cy="1418339"/>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p42"/>
            <p:cNvSpPr txBox="1"/>
            <p:nvPr/>
          </p:nvSpPr>
          <p:spPr>
            <a:xfrm>
              <a:off x="0" y="2838759"/>
              <a:ext cx="9416716" cy="1418339"/>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None/>
              </a:pPr>
              <a:r>
                <a:rPr b="0" i="0" lang="en-US" sz="2400" u="none" cap="none" strike="noStrike">
                  <a:solidFill>
                    <a:srgbClr val="000000"/>
                  </a:solidFill>
                  <a:latin typeface="Open Sans"/>
                  <a:ea typeface="Open Sans"/>
                  <a:cs typeface="Open Sans"/>
                  <a:sym typeface="Open Sans"/>
                </a:rPr>
                <a:t>Many monographs are in print and available at the </a:t>
              </a:r>
              <a:r>
                <a:rPr b="1" i="0" lang="en-US" sz="2400" u="none" cap="none" strike="noStrike">
                  <a:solidFill>
                    <a:srgbClr val="000000"/>
                  </a:solidFill>
                  <a:latin typeface="Open Sans"/>
                  <a:ea typeface="Open Sans"/>
                  <a:cs typeface="Open Sans"/>
                  <a:sym typeface="Open Sans"/>
                </a:rPr>
                <a:t>AMS Bookstore</a:t>
              </a:r>
              <a:r>
                <a:rPr b="0" i="0" lang="en-US" sz="2400" u="none" cap="none" strike="noStrike">
                  <a:solidFill>
                    <a:srgbClr val="000000"/>
                  </a:solidFill>
                  <a:latin typeface="Open Sans"/>
                  <a:ea typeface="Open Sans"/>
                  <a:cs typeface="Open Sans"/>
                  <a:sym typeface="Open Sans"/>
                </a:rPr>
                <a:t>, </a:t>
              </a:r>
              <a:r>
                <a:rPr b="1" i="0" lang="en-US" sz="2400" u="none" cap="none" strike="noStrike">
                  <a:solidFill>
                    <a:srgbClr val="000000"/>
                  </a:solidFill>
                  <a:latin typeface="Open Sans"/>
                  <a:ea typeface="Open Sans"/>
                  <a:cs typeface="Open Sans"/>
                  <a:sym typeface="Open Sans"/>
                </a:rPr>
                <a:t>University of Chicago Press</a:t>
              </a:r>
              <a:r>
                <a:rPr b="0" i="0" lang="en-US" sz="2400" u="none" cap="none" strike="noStrike">
                  <a:solidFill>
                    <a:srgbClr val="000000"/>
                  </a:solidFill>
                  <a:latin typeface="Open Sans"/>
                  <a:ea typeface="Open Sans"/>
                  <a:cs typeface="Open Sans"/>
                  <a:sym typeface="Open Sans"/>
                </a:rPr>
                <a:t>, </a:t>
              </a:r>
              <a:r>
                <a:rPr b="1" i="0" lang="en-US" sz="2400" u="none" cap="none" strike="noStrike">
                  <a:solidFill>
                    <a:srgbClr val="000000"/>
                  </a:solidFill>
                  <a:latin typeface="Open Sans"/>
                  <a:ea typeface="Open Sans"/>
                  <a:cs typeface="Open Sans"/>
                  <a:sym typeface="Open Sans"/>
                </a:rPr>
                <a:t>Amazon</a:t>
              </a:r>
              <a:r>
                <a:rPr b="0" i="0" lang="en-US" sz="2400" u="none" cap="none" strike="noStrike">
                  <a:solidFill>
                    <a:srgbClr val="000000"/>
                  </a:solidFill>
                  <a:latin typeface="Open Sans"/>
                  <a:ea typeface="Open Sans"/>
                  <a:cs typeface="Open Sans"/>
                  <a:sym typeface="Open Sans"/>
                </a:rPr>
                <a:t> etc.</a:t>
              </a:r>
              <a:endParaRPr b="0" i="0" sz="2400" u="none" cap="none" strike="noStrike">
                <a:solidFill>
                  <a:srgbClr val="000000"/>
                </a:solidFill>
                <a:latin typeface="Open Sans"/>
                <a:ea typeface="Open Sans"/>
                <a:cs typeface="Open Sans"/>
                <a:sym typeface="Open Sans"/>
              </a:endParaRPr>
            </a:p>
          </p:txBody>
        </p:sp>
      </p:gr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8" name="Shape 358"/>
        <p:cNvGrpSpPr/>
        <p:nvPr/>
      </p:nvGrpSpPr>
      <p:grpSpPr>
        <a:xfrm>
          <a:off x="0" y="0"/>
          <a:ext cx="0" cy="0"/>
          <a:chOff x="0" y="0"/>
          <a:chExt cx="0" cy="0"/>
        </a:xfrm>
      </p:grpSpPr>
      <p:sp>
        <p:nvSpPr>
          <p:cNvPr id="359" name="Google Shape;359;p43"/>
          <p:cNvSpPr txBox="1"/>
          <p:nvPr>
            <p:ph type="title"/>
          </p:nvPr>
        </p:nvSpPr>
        <p:spPr>
          <a:xfrm>
            <a:off x="0" y="437222"/>
            <a:ext cx="8165432" cy="1080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None/>
            </a:pPr>
            <a:r>
              <a:rPr lang="en-US" sz="3500">
                <a:solidFill>
                  <a:srgbClr val="586F7C"/>
                </a:solidFill>
                <a:latin typeface="Open Sans"/>
                <a:ea typeface="Open Sans"/>
                <a:cs typeface="Open Sans"/>
                <a:sym typeface="Open Sans"/>
              </a:rPr>
              <a:t>Searching Meteorological Monographs</a:t>
            </a:r>
            <a:endParaRPr sz="3500">
              <a:solidFill>
                <a:srgbClr val="586F7C"/>
              </a:solidFill>
              <a:latin typeface="Open Sans"/>
              <a:ea typeface="Open Sans"/>
              <a:cs typeface="Open Sans"/>
              <a:sym typeface="Open Sans"/>
            </a:endParaRPr>
          </a:p>
        </p:txBody>
      </p:sp>
      <p:sp>
        <p:nvSpPr>
          <p:cNvPr id="360" name="Google Shape;360;p43"/>
          <p:cNvSpPr txBox="1"/>
          <p:nvPr>
            <p:ph idx="1" type="body"/>
          </p:nvPr>
        </p:nvSpPr>
        <p:spPr>
          <a:xfrm>
            <a:off x="-1" y="1676028"/>
            <a:ext cx="5181601" cy="4736470"/>
          </a:xfrm>
          <a:prstGeom prst="rect">
            <a:avLst/>
          </a:prstGeom>
          <a:noFill/>
          <a:ln>
            <a:noFill/>
          </a:ln>
        </p:spPr>
        <p:txBody>
          <a:bodyPr anchorCtr="0" anchor="t" bIns="45700" lIns="91425" spcFirstLastPara="1" rIns="91425" wrap="square" tIns="45700">
            <a:noAutofit/>
          </a:bodyPr>
          <a:lstStyle/>
          <a:p>
            <a:pPr indent="0" lvl="0" marL="127000" rtl="0" algn="l">
              <a:lnSpc>
                <a:spcPct val="100000"/>
              </a:lnSpc>
              <a:spcBef>
                <a:spcPts val="1000"/>
              </a:spcBef>
              <a:spcAft>
                <a:spcPts val="0"/>
              </a:spcAft>
              <a:buClr>
                <a:schemeClr val="dk1"/>
              </a:buClr>
              <a:buSzPts val="2000"/>
              <a:buNone/>
            </a:pPr>
            <a:r>
              <a:rPr lang="en-US" sz="2000">
                <a:solidFill>
                  <a:schemeClr val="dk1"/>
                </a:solidFill>
                <a:latin typeface="Open Sans"/>
                <a:ea typeface="Open Sans"/>
                <a:cs typeface="Open Sans"/>
                <a:sym typeface="Open Sans"/>
              </a:rPr>
              <a:t>The AMS portal supports both </a:t>
            </a:r>
            <a:r>
              <a:rPr b="1" lang="en-US" sz="2000">
                <a:solidFill>
                  <a:schemeClr val="dk1"/>
                </a:solidFill>
                <a:latin typeface="Open Sans"/>
                <a:ea typeface="Open Sans"/>
                <a:cs typeface="Open Sans"/>
                <a:sym typeface="Open Sans"/>
              </a:rPr>
              <a:t>Simple</a:t>
            </a:r>
            <a:r>
              <a:rPr lang="en-US" sz="2000">
                <a:solidFill>
                  <a:schemeClr val="dk1"/>
                </a:solidFill>
                <a:latin typeface="Open Sans"/>
                <a:ea typeface="Open Sans"/>
                <a:cs typeface="Open Sans"/>
                <a:sym typeface="Open Sans"/>
              </a:rPr>
              <a:t> and </a:t>
            </a:r>
            <a:r>
              <a:rPr b="1" lang="en-US" sz="2000">
                <a:solidFill>
                  <a:schemeClr val="dk1"/>
                </a:solidFill>
                <a:latin typeface="Open Sans"/>
                <a:ea typeface="Open Sans"/>
                <a:cs typeface="Open Sans"/>
                <a:sym typeface="Open Sans"/>
              </a:rPr>
              <a:t>Advanced search</a:t>
            </a:r>
            <a:r>
              <a:rPr lang="en-US" sz="2000">
                <a:solidFill>
                  <a:schemeClr val="dk1"/>
                </a:solidFill>
                <a:latin typeface="Open Sans"/>
                <a:ea typeface="Open Sans"/>
                <a:cs typeface="Open Sans"/>
                <a:sym typeface="Open Sans"/>
              </a:rPr>
              <a:t>. </a:t>
            </a:r>
            <a:endParaRPr sz="2000">
              <a:solidFill>
                <a:schemeClr val="dk1"/>
              </a:solidFill>
              <a:latin typeface="Open Sans"/>
              <a:ea typeface="Open Sans"/>
              <a:cs typeface="Open Sans"/>
              <a:sym typeface="Open Sans"/>
            </a:endParaRPr>
          </a:p>
          <a:p>
            <a:pPr indent="-342900" lvl="0" marL="469900" rtl="0" algn="l">
              <a:lnSpc>
                <a:spcPct val="100000"/>
              </a:lnSpc>
              <a:spcBef>
                <a:spcPts val="1000"/>
              </a:spcBef>
              <a:spcAft>
                <a:spcPts val="0"/>
              </a:spcAft>
              <a:buClr>
                <a:schemeClr val="dk1"/>
              </a:buClr>
              <a:buSzPts val="2000"/>
              <a:buChar char="●"/>
            </a:pPr>
            <a:r>
              <a:rPr lang="en-US" sz="2000">
                <a:solidFill>
                  <a:schemeClr val="dk1"/>
                </a:solidFill>
                <a:latin typeface="Open Sans"/>
                <a:ea typeface="Open Sans"/>
                <a:cs typeface="Open Sans"/>
                <a:sym typeface="Open Sans"/>
              </a:rPr>
              <a:t>Type “</a:t>
            </a:r>
            <a:r>
              <a:rPr b="1" lang="en-US" sz="2000">
                <a:solidFill>
                  <a:schemeClr val="dk1"/>
                </a:solidFill>
                <a:latin typeface="Open Sans"/>
                <a:ea typeface="Open Sans"/>
                <a:cs typeface="Open Sans"/>
                <a:sym typeface="Open Sans"/>
              </a:rPr>
              <a:t>Tropical Cyclone” </a:t>
            </a:r>
            <a:r>
              <a:rPr lang="en-US" sz="2000">
                <a:solidFill>
                  <a:schemeClr val="dk1"/>
                </a:solidFill>
                <a:latin typeface="Open Sans"/>
                <a:ea typeface="Open Sans"/>
                <a:cs typeface="Open Sans"/>
                <a:sym typeface="Open Sans"/>
              </a:rPr>
              <a:t>in the simple search box and click search.</a:t>
            </a:r>
            <a:endParaRPr/>
          </a:p>
          <a:p>
            <a:pPr indent="-342900" lvl="0" marL="469900" rtl="0" algn="l">
              <a:lnSpc>
                <a:spcPct val="100000"/>
              </a:lnSpc>
              <a:spcBef>
                <a:spcPts val="1000"/>
              </a:spcBef>
              <a:spcAft>
                <a:spcPts val="0"/>
              </a:spcAft>
              <a:buClr>
                <a:schemeClr val="dk1"/>
              </a:buClr>
              <a:buSzPts val="2000"/>
              <a:buChar char="●"/>
            </a:pPr>
            <a:r>
              <a:rPr lang="en-US" sz="2000">
                <a:solidFill>
                  <a:schemeClr val="dk1"/>
                </a:solidFill>
                <a:latin typeface="Open Sans"/>
                <a:ea typeface="Open Sans"/>
                <a:cs typeface="Open Sans"/>
                <a:sym typeface="Open Sans"/>
              </a:rPr>
              <a:t>The phrase should be enclosed in quotation marks so the database can search it as a phrase and not as separate words.</a:t>
            </a:r>
            <a:endParaRPr/>
          </a:p>
          <a:p>
            <a:pPr indent="-342900" lvl="0" marL="469900" rtl="0" algn="l">
              <a:lnSpc>
                <a:spcPct val="100000"/>
              </a:lnSpc>
              <a:spcBef>
                <a:spcPts val="1000"/>
              </a:spcBef>
              <a:spcAft>
                <a:spcPts val="0"/>
              </a:spcAft>
              <a:buClr>
                <a:schemeClr val="dk1"/>
              </a:buClr>
              <a:buSzPts val="2000"/>
              <a:buChar char="●"/>
            </a:pPr>
            <a:r>
              <a:rPr lang="en-US" sz="2000">
                <a:solidFill>
                  <a:schemeClr val="dk1"/>
                </a:solidFill>
                <a:latin typeface="Open Sans"/>
                <a:ea typeface="Open Sans"/>
                <a:cs typeface="Open Sans"/>
                <a:sym typeface="Open Sans"/>
              </a:rPr>
              <a:t>The search retrieved </a:t>
            </a:r>
            <a:r>
              <a:rPr b="1" lang="en-US" sz="2000">
                <a:solidFill>
                  <a:schemeClr val="dk1"/>
                </a:solidFill>
                <a:latin typeface="Open Sans"/>
                <a:ea typeface="Open Sans"/>
                <a:cs typeface="Open Sans"/>
                <a:sym typeface="Open Sans"/>
              </a:rPr>
              <a:t>17919 results</a:t>
            </a:r>
            <a:r>
              <a:rPr lang="en-US" sz="2000">
                <a:solidFill>
                  <a:schemeClr val="dk1"/>
                </a:solidFill>
                <a:latin typeface="Open Sans"/>
                <a:ea typeface="Open Sans"/>
                <a:cs typeface="Open Sans"/>
                <a:sym typeface="Open Sans"/>
              </a:rPr>
              <a:t>, which is the total number of results from the publications in the portal.</a:t>
            </a:r>
            <a:endParaRPr/>
          </a:p>
          <a:p>
            <a:pPr indent="-342900" lvl="0" marL="469900" rtl="0" algn="l">
              <a:lnSpc>
                <a:spcPct val="100000"/>
              </a:lnSpc>
              <a:spcBef>
                <a:spcPts val="1000"/>
              </a:spcBef>
              <a:spcAft>
                <a:spcPts val="0"/>
              </a:spcAft>
              <a:buClr>
                <a:schemeClr val="dk1"/>
              </a:buClr>
              <a:buSzPts val="2000"/>
              <a:buChar char="●"/>
            </a:pPr>
            <a:r>
              <a:rPr lang="en-US" sz="2000">
                <a:solidFill>
                  <a:schemeClr val="dk1"/>
                </a:solidFill>
                <a:latin typeface="Open Sans"/>
                <a:ea typeface="Open Sans"/>
                <a:cs typeface="Open Sans"/>
                <a:sym typeface="Open Sans"/>
              </a:rPr>
              <a:t>Note the </a:t>
            </a:r>
            <a:r>
              <a:rPr b="1" lang="en-US" sz="2000">
                <a:solidFill>
                  <a:schemeClr val="dk1"/>
                </a:solidFill>
                <a:latin typeface="Open Sans"/>
                <a:ea typeface="Open Sans"/>
                <a:cs typeface="Open Sans"/>
                <a:sym typeface="Open Sans"/>
              </a:rPr>
              <a:t>SORT  </a:t>
            </a:r>
            <a:r>
              <a:rPr lang="en-US" sz="2000">
                <a:solidFill>
                  <a:schemeClr val="dk1"/>
                </a:solidFill>
                <a:latin typeface="Open Sans"/>
                <a:ea typeface="Open Sans"/>
                <a:cs typeface="Open Sans"/>
                <a:sym typeface="Open Sans"/>
              </a:rPr>
              <a:t>by </a:t>
            </a:r>
            <a:r>
              <a:rPr b="1" lang="en-US" sz="2000">
                <a:solidFill>
                  <a:schemeClr val="dk1"/>
                </a:solidFill>
                <a:latin typeface="Open Sans"/>
                <a:ea typeface="Open Sans"/>
                <a:cs typeface="Open Sans"/>
                <a:sym typeface="Open Sans"/>
              </a:rPr>
              <a:t>Date </a:t>
            </a:r>
            <a:r>
              <a:rPr lang="en-US" sz="2000">
                <a:solidFill>
                  <a:schemeClr val="dk1"/>
                </a:solidFill>
                <a:latin typeface="Open Sans"/>
                <a:ea typeface="Open Sans"/>
                <a:cs typeface="Open Sans"/>
                <a:sym typeface="Open Sans"/>
              </a:rPr>
              <a:t>or</a:t>
            </a:r>
            <a:r>
              <a:rPr b="1" lang="en-US" sz="2000">
                <a:solidFill>
                  <a:schemeClr val="dk1"/>
                </a:solidFill>
                <a:latin typeface="Open Sans"/>
                <a:ea typeface="Open Sans"/>
                <a:cs typeface="Open Sans"/>
                <a:sym typeface="Open Sans"/>
              </a:rPr>
              <a:t> Relevance </a:t>
            </a:r>
            <a:r>
              <a:rPr lang="en-US" sz="2000">
                <a:solidFill>
                  <a:schemeClr val="dk1"/>
                </a:solidFill>
                <a:latin typeface="Open Sans"/>
                <a:ea typeface="Open Sans"/>
                <a:cs typeface="Open Sans"/>
                <a:sym typeface="Open Sans"/>
              </a:rPr>
              <a:t>and </a:t>
            </a:r>
            <a:r>
              <a:rPr b="1" lang="en-US" sz="2000">
                <a:solidFill>
                  <a:schemeClr val="dk1"/>
                </a:solidFill>
                <a:latin typeface="Open Sans"/>
                <a:ea typeface="Open Sans"/>
                <a:cs typeface="Open Sans"/>
                <a:sym typeface="Open Sans"/>
              </a:rPr>
              <a:t>Abstract </a:t>
            </a:r>
            <a:r>
              <a:rPr lang="en-US" sz="2000">
                <a:solidFill>
                  <a:schemeClr val="dk1"/>
                </a:solidFill>
                <a:latin typeface="Open Sans"/>
                <a:ea typeface="Open Sans"/>
                <a:cs typeface="Open Sans"/>
                <a:sym typeface="Open Sans"/>
              </a:rPr>
              <a:t>and</a:t>
            </a:r>
            <a:r>
              <a:rPr b="1" lang="en-US" sz="2000">
                <a:solidFill>
                  <a:schemeClr val="dk1"/>
                </a:solidFill>
                <a:latin typeface="Open Sans"/>
                <a:ea typeface="Open Sans"/>
                <a:cs typeface="Open Sans"/>
                <a:sym typeface="Open Sans"/>
              </a:rPr>
              <a:t> PDF</a:t>
            </a:r>
            <a:r>
              <a:rPr lang="en-US" sz="2000">
                <a:solidFill>
                  <a:schemeClr val="dk1"/>
                </a:solidFill>
                <a:latin typeface="Open Sans"/>
                <a:ea typeface="Open Sans"/>
                <a:cs typeface="Open Sans"/>
                <a:sym typeface="Open Sans"/>
              </a:rPr>
              <a:t> options for each search result.</a:t>
            </a:r>
            <a:endParaRPr/>
          </a:p>
          <a:p>
            <a:pPr indent="-215900" lvl="0" marL="469900" rtl="0" algn="l">
              <a:lnSpc>
                <a:spcPct val="100000"/>
              </a:lnSpc>
              <a:spcBef>
                <a:spcPts val="1000"/>
              </a:spcBef>
              <a:spcAft>
                <a:spcPts val="0"/>
              </a:spcAft>
              <a:buClr>
                <a:schemeClr val="dk1"/>
              </a:buClr>
              <a:buSzPts val="2000"/>
              <a:buNone/>
            </a:pPr>
            <a:r>
              <a:t/>
            </a:r>
            <a:endParaRPr sz="2000">
              <a:solidFill>
                <a:schemeClr val="dk1"/>
              </a:solidFill>
              <a:latin typeface="Open Sans"/>
              <a:ea typeface="Open Sans"/>
              <a:cs typeface="Open Sans"/>
              <a:sym typeface="Open Sans"/>
            </a:endParaRPr>
          </a:p>
        </p:txBody>
      </p:sp>
      <p:pic>
        <p:nvPicPr>
          <p:cNvPr descr="https://lh5.googleusercontent.com/t8gD9LofPN4FV7W1wLp3eMtleKwJWnrEI59XVRTzlKV45uqlIa_eKpvyfF0VTdATRlxRj4TQOc2z6peCNa2DcnJqXrh1nIaXrzn3_SX8_1G2uAzYhyOyEYbzsQJ6w5MAkc0x4fU" id="361" name="Google Shape;361;p43"/>
          <p:cNvPicPr preferRelativeResize="0"/>
          <p:nvPr/>
        </p:nvPicPr>
        <p:blipFill rotWithShape="1">
          <a:blip r:embed="rId3">
            <a:alphaModFix/>
          </a:blip>
          <a:srcRect b="0" l="0" r="0" t="0"/>
          <a:stretch/>
        </p:blipFill>
        <p:spPr>
          <a:xfrm>
            <a:off x="5377137" y="1882357"/>
            <a:ext cx="6654442" cy="4530141"/>
          </a:xfrm>
          <a:prstGeom prst="rect">
            <a:avLst/>
          </a:prstGeom>
          <a:noFill/>
          <a:ln>
            <a:noFill/>
          </a:ln>
        </p:spPr>
      </p:pic>
      <p:cxnSp>
        <p:nvCxnSpPr>
          <p:cNvPr id="362" name="Google Shape;362;p43"/>
          <p:cNvCxnSpPr/>
          <p:nvPr/>
        </p:nvCxnSpPr>
        <p:spPr>
          <a:xfrm>
            <a:off x="4540500" y="1994200"/>
            <a:ext cx="3530400" cy="808500"/>
          </a:xfrm>
          <a:prstGeom prst="straightConnector1">
            <a:avLst/>
          </a:prstGeom>
          <a:noFill/>
          <a:ln cap="flat" cmpd="sng" w="28575">
            <a:solidFill>
              <a:srgbClr val="93C47D"/>
            </a:solidFill>
            <a:prstDash val="solid"/>
            <a:round/>
            <a:headEnd len="med" w="med" type="none"/>
            <a:tailEnd len="med" w="med" type="triangle"/>
          </a:ln>
        </p:spPr>
      </p:cxn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7" name="Shape 367"/>
        <p:cNvGrpSpPr/>
        <p:nvPr/>
      </p:nvGrpSpPr>
      <p:grpSpPr>
        <a:xfrm>
          <a:off x="0" y="0"/>
          <a:ext cx="0" cy="0"/>
          <a:chOff x="0" y="0"/>
          <a:chExt cx="0" cy="0"/>
        </a:xfrm>
      </p:grpSpPr>
      <p:sp>
        <p:nvSpPr>
          <p:cNvPr id="368" name="Google Shape;368;p44"/>
          <p:cNvSpPr txBox="1"/>
          <p:nvPr>
            <p:ph type="title"/>
          </p:nvPr>
        </p:nvSpPr>
        <p:spPr>
          <a:xfrm>
            <a:off x="0" y="437222"/>
            <a:ext cx="8165432" cy="1080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None/>
            </a:pPr>
            <a:r>
              <a:rPr lang="en-US" sz="3150">
                <a:solidFill>
                  <a:srgbClr val="586F7C"/>
                </a:solidFill>
                <a:latin typeface="Open Sans"/>
                <a:ea typeface="Open Sans"/>
                <a:cs typeface="Open Sans"/>
                <a:sym typeface="Open Sans"/>
              </a:rPr>
              <a:t>Favorites, Track Citations, View Abstracts, Download Citations and Email options</a:t>
            </a:r>
            <a:endParaRPr sz="3150">
              <a:solidFill>
                <a:srgbClr val="586F7C"/>
              </a:solidFill>
              <a:latin typeface="Open Sans"/>
              <a:ea typeface="Open Sans"/>
              <a:cs typeface="Open Sans"/>
              <a:sym typeface="Open Sans"/>
            </a:endParaRPr>
          </a:p>
        </p:txBody>
      </p:sp>
      <p:sp>
        <p:nvSpPr>
          <p:cNvPr id="369" name="Google Shape;369;p44"/>
          <p:cNvSpPr txBox="1"/>
          <p:nvPr>
            <p:ph idx="1" type="body"/>
          </p:nvPr>
        </p:nvSpPr>
        <p:spPr>
          <a:xfrm>
            <a:off x="27006" y="2203867"/>
            <a:ext cx="5181601" cy="3906625"/>
          </a:xfrm>
          <a:prstGeom prst="rect">
            <a:avLst/>
          </a:prstGeom>
          <a:noFill/>
          <a:ln>
            <a:noFill/>
          </a:ln>
        </p:spPr>
        <p:txBody>
          <a:bodyPr anchorCtr="0" anchor="t" bIns="45700" lIns="91425" spcFirstLastPara="1" rIns="91425" wrap="square" tIns="45700">
            <a:noAutofit/>
          </a:bodyPr>
          <a:lstStyle/>
          <a:p>
            <a:pPr indent="-342900" lvl="0" marL="469900" rtl="0" algn="l">
              <a:lnSpc>
                <a:spcPct val="100000"/>
              </a:lnSpc>
              <a:spcBef>
                <a:spcPts val="1000"/>
              </a:spcBef>
              <a:spcAft>
                <a:spcPts val="0"/>
              </a:spcAft>
              <a:buClr>
                <a:schemeClr val="dk1"/>
              </a:buClr>
              <a:buSzPts val="2400"/>
              <a:buChar char="●"/>
            </a:pPr>
            <a:r>
              <a:rPr lang="en-US">
                <a:solidFill>
                  <a:schemeClr val="dk1"/>
                </a:solidFill>
                <a:latin typeface="Open Sans"/>
                <a:ea typeface="Open Sans"/>
                <a:cs typeface="Open Sans"/>
                <a:sym typeface="Open Sans"/>
              </a:rPr>
              <a:t>The (red) </a:t>
            </a:r>
            <a:r>
              <a:rPr b="1" lang="en-US">
                <a:solidFill>
                  <a:schemeClr val="dk1"/>
                </a:solidFill>
                <a:latin typeface="Open Sans"/>
                <a:ea typeface="Open Sans"/>
                <a:cs typeface="Open Sans"/>
                <a:sym typeface="Open Sans"/>
              </a:rPr>
              <a:t>Select all </a:t>
            </a:r>
            <a:r>
              <a:rPr lang="en-US">
                <a:solidFill>
                  <a:schemeClr val="dk1"/>
                </a:solidFill>
                <a:latin typeface="Open Sans"/>
                <a:ea typeface="Open Sans"/>
                <a:cs typeface="Open Sans"/>
                <a:sym typeface="Open Sans"/>
              </a:rPr>
              <a:t>bar has the options to (from left to right) </a:t>
            </a:r>
            <a:r>
              <a:rPr b="1" lang="en-US">
                <a:solidFill>
                  <a:schemeClr val="dk1"/>
                </a:solidFill>
                <a:latin typeface="Open Sans"/>
                <a:ea typeface="Open Sans"/>
                <a:cs typeface="Open Sans"/>
                <a:sym typeface="Open Sans"/>
              </a:rPr>
              <a:t>Add to Favorites</a:t>
            </a:r>
            <a:r>
              <a:rPr lang="en-US">
                <a:solidFill>
                  <a:schemeClr val="dk1"/>
                </a:solidFill>
                <a:latin typeface="Open Sans"/>
                <a:ea typeface="Open Sans"/>
                <a:cs typeface="Open Sans"/>
                <a:sym typeface="Open Sans"/>
              </a:rPr>
              <a:t>, </a:t>
            </a:r>
            <a:r>
              <a:rPr b="1" lang="en-US">
                <a:solidFill>
                  <a:schemeClr val="dk1"/>
                </a:solidFill>
                <a:latin typeface="Open Sans"/>
                <a:ea typeface="Open Sans"/>
                <a:cs typeface="Open Sans"/>
                <a:sym typeface="Open Sans"/>
              </a:rPr>
              <a:t>Track Citations</a:t>
            </a:r>
            <a:r>
              <a:rPr lang="en-US">
                <a:solidFill>
                  <a:schemeClr val="dk1"/>
                </a:solidFill>
                <a:latin typeface="Open Sans"/>
                <a:ea typeface="Open Sans"/>
                <a:cs typeface="Open Sans"/>
                <a:sym typeface="Open Sans"/>
              </a:rPr>
              <a:t>, </a:t>
            </a:r>
            <a:r>
              <a:rPr b="1" lang="en-US">
                <a:solidFill>
                  <a:schemeClr val="dk1"/>
                </a:solidFill>
                <a:latin typeface="Open Sans"/>
                <a:ea typeface="Open Sans"/>
                <a:cs typeface="Open Sans"/>
                <a:sym typeface="Open Sans"/>
              </a:rPr>
              <a:t>View Abstracts</a:t>
            </a:r>
            <a:r>
              <a:rPr lang="en-US">
                <a:solidFill>
                  <a:schemeClr val="dk1"/>
                </a:solidFill>
                <a:latin typeface="Open Sans"/>
                <a:ea typeface="Open Sans"/>
                <a:cs typeface="Open Sans"/>
                <a:sym typeface="Open Sans"/>
              </a:rPr>
              <a:t>, </a:t>
            </a:r>
            <a:r>
              <a:rPr b="1" lang="en-US">
                <a:solidFill>
                  <a:schemeClr val="dk1"/>
                </a:solidFill>
                <a:latin typeface="Open Sans"/>
                <a:ea typeface="Open Sans"/>
                <a:cs typeface="Open Sans"/>
                <a:sym typeface="Open Sans"/>
              </a:rPr>
              <a:t>Download Citations </a:t>
            </a:r>
            <a:r>
              <a:rPr lang="en-US">
                <a:solidFill>
                  <a:schemeClr val="dk1"/>
                </a:solidFill>
                <a:latin typeface="Open Sans"/>
                <a:ea typeface="Open Sans"/>
                <a:cs typeface="Open Sans"/>
                <a:sym typeface="Open Sans"/>
              </a:rPr>
              <a:t>and </a:t>
            </a:r>
            <a:r>
              <a:rPr b="1" lang="en-US">
                <a:solidFill>
                  <a:schemeClr val="dk1"/>
                </a:solidFill>
                <a:latin typeface="Open Sans"/>
                <a:ea typeface="Open Sans"/>
                <a:cs typeface="Open Sans"/>
                <a:sym typeface="Open Sans"/>
              </a:rPr>
              <a:t>Email</a:t>
            </a:r>
            <a:r>
              <a:rPr lang="en-US">
                <a:solidFill>
                  <a:schemeClr val="dk1"/>
                </a:solidFill>
                <a:latin typeface="Open Sans"/>
                <a:ea typeface="Open Sans"/>
                <a:cs typeface="Open Sans"/>
                <a:sym typeface="Open Sans"/>
              </a:rPr>
              <a:t>. </a:t>
            </a:r>
            <a:endParaRPr>
              <a:solidFill>
                <a:schemeClr val="dk1"/>
              </a:solidFill>
              <a:latin typeface="Open Sans"/>
              <a:ea typeface="Open Sans"/>
              <a:cs typeface="Open Sans"/>
              <a:sym typeface="Open Sans"/>
            </a:endParaRPr>
          </a:p>
          <a:p>
            <a:pPr indent="-342900" lvl="0" marL="469900" rtl="0" algn="l">
              <a:lnSpc>
                <a:spcPct val="100000"/>
              </a:lnSpc>
              <a:spcBef>
                <a:spcPts val="1000"/>
              </a:spcBef>
              <a:spcAft>
                <a:spcPts val="0"/>
              </a:spcAft>
              <a:buClr>
                <a:schemeClr val="dk1"/>
              </a:buClr>
              <a:buSzPts val="2400"/>
              <a:buChar char="●"/>
            </a:pPr>
            <a:r>
              <a:rPr lang="en-US">
                <a:solidFill>
                  <a:schemeClr val="dk1"/>
                </a:solidFill>
                <a:latin typeface="Open Sans"/>
                <a:ea typeface="Open Sans"/>
                <a:cs typeface="Open Sans"/>
                <a:sym typeface="Open Sans"/>
              </a:rPr>
              <a:t>The </a:t>
            </a:r>
            <a:r>
              <a:rPr b="1" lang="en-US">
                <a:solidFill>
                  <a:schemeClr val="dk1"/>
                </a:solidFill>
                <a:latin typeface="Open Sans"/>
                <a:ea typeface="Open Sans"/>
                <a:cs typeface="Open Sans"/>
                <a:sym typeface="Open Sans"/>
              </a:rPr>
              <a:t>Refine Search </a:t>
            </a:r>
            <a:r>
              <a:rPr lang="en-US">
                <a:solidFill>
                  <a:schemeClr val="dk1"/>
                </a:solidFill>
                <a:latin typeface="Open Sans"/>
                <a:ea typeface="Open Sans"/>
                <a:cs typeface="Open Sans"/>
                <a:sym typeface="Open Sans"/>
              </a:rPr>
              <a:t>option is  also available. </a:t>
            </a:r>
            <a:endParaRPr>
              <a:solidFill>
                <a:schemeClr val="dk1"/>
              </a:solidFill>
              <a:latin typeface="Open Sans"/>
              <a:ea typeface="Open Sans"/>
              <a:cs typeface="Open Sans"/>
              <a:sym typeface="Open Sans"/>
            </a:endParaRPr>
          </a:p>
          <a:p>
            <a:pPr indent="-190500" lvl="0" marL="469900" rtl="0" algn="l">
              <a:lnSpc>
                <a:spcPct val="100000"/>
              </a:lnSpc>
              <a:spcBef>
                <a:spcPts val="1000"/>
              </a:spcBef>
              <a:spcAft>
                <a:spcPts val="0"/>
              </a:spcAft>
              <a:buClr>
                <a:schemeClr val="dk1"/>
              </a:buClr>
              <a:buSzPts val="2400"/>
              <a:buNone/>
            </a:pPr>
            <a:r>
              <a:t/>
            </a:r>
            <a:endParaRPr>
              <a:solidFill>
                <a:schemeClr val="dk1"/>
              </a:solidFill>
              <a:latin typeface="Open Sans"/>
              <a:ea typeface="Open Sans"/>
              <a:cs typeface="Open Sans"/>
              <a:sym typeface="Open Sans"/>
            </a:endParaRPr>
          </a:p>
        </p:txBody>
      </p:sp>
      <p:pic>
        <p:nvPicPr>
          <p:cNvPr descr="https://lh4.googleusercontent.com/zdugrT-nOj__FK7_-PzbJAM4OGjtY9eewQri4FvzeTW4TY44aN8PpOEW3jJJo_1gZZHfZcZoRARfluHiJoZ3J8WvOZDpa1cNdvCzMb9hKO7wBB6kTczFouD_-uA1UkEbmZS-AeU" id="370" name="Google Shape;370;p44"/>
          <p:cNvPicPr preferRelativeResize="0"/>
          <p:nvPr/>
        </p:nvPicPr>
        <p:blipFill rotWithShape="1">
          <a:blip r:embed="rId3">
            <a:alphaModFix/>
          </a:blip>
          <a:srcRect b="0" l="0" r="0" t="0"/>
          <a:stretch/>
        </p:blipFill>
        <p:spPr>
          <a:xfrm>
            <a:off x="5208607" y="2203867"/>
            <a:ext cx="6796235" cy="3763796"/>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5" name="Shape 375"/>
        <p:cNvGrpSpPr/>
        <p:nvPr/>
      </p:nvGrpSpPr>
      <p:grpSpPr>
        <a:xfrm>
          <a:off x="0" y="0"/>
          <a:ext cx="0" cy="0"/>
          <a:chOff x="0" y="0"/>
          <a:chExt cx="0" cy="0"/>
        </a:xfrm>
      </p:grpSpPr>
      <p:sp>
        <p:nvSpPr>
          <p:cNvPr id="376" name="Google Shape;376;p45"/>
          <p:cNvSpPr txBox="1"/>
          <p:nvPr>
            <p:ph type="title"/>
          </p:nvPr>
        </p:nvSpPr>
        <p:spPr>
          <a:xfrm>
            <a:off x="0" y="437222"/>
            <a:ext cx="8165432" cy="1080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None/>
            </a:pPr>
            <a:r>
              <a:rPr lang="en-US" sz="3500">
                <a:solidFill>
                  <a:srgbClr val="586F7C"/>
                </a:solidFill>
                <a:latin typeface="Open Sans"/>
                <a:ea typeface="Open Sans"/>
                <a:cs typeface="Open Sans"/>
                <a:sym typeface="Open Sans"/>
              </a:rPr>
              <a:t>Browse journals by Issue</a:t>
            </a:r>
            <a:endParaRPr sz="3500">
              <a:solidFill>
                <a:srgbClr val="586F7C"/>
              </a:solidFill>
              <a:latin typeface="Open Sans"/>
              <a:ea typeface="Open Sans"/>
              <a:cs typeface="Open Sans"/>
              <a:sym typeface="Open Sans"/>
            </a:endParaRPr>
          </a:p>
        </p:txBody>
      </p:sp>
      <p:sp>
        <p:nvSpPr>
          <p:cNvPr id="377" name="Google Shape;377;p45"/>
          <p:cNvSpPr txBox="1"/>
          <p:nvPr>
            <p:ph idx="1" type="body"/>
          </p:nvPr>
        </p:nvSpPr>
        <p:spPr>
          <a:xfrm>
            <a:off x="123258" y="1754688"/>
            <a:ext cx="11924362" cy="3906625"/>
          </a:xfrm>
          <a:prstGeom prst="rect">
            <a:avLst/>
          </a:prstGeom>
          <a:noFill/>
          <a:ln>
            <a:noFill/>
          </a:ln>
        </p:spPr>
        <p:txBody>
          <a:bodyPr anchorCtr="0" anchor="t" bIns="45700" lIns="91425" spcFirstLastPara="1" rIns="91425" wrap="square" tIns="45700">
            <a:noAutofit/>
          </a:bodyPr>
          <a:lstStyle/>
          <a:p>
            <a:pPr indent="-342900" lvl="0" marL="469900" rtl="0" algn="l">
              <a:lnSpc>
                <a:spcPct val="100000"/>
              </a:lnSpc>
              <a:spcBef>
                <a:spcPts val="1000"/>
              </a:spcBef>
              <a:spcAft>
                <a:spcPts val="0"/>
              </a:spcAft>
              <a:buClr>
                <a:schemeClr val="dk1"/>
              </a:buClr>
              <a:buSzPts val="1800"/>
              <a:buChar char="●"/>
            </a:pPr>
            <a:r>
              <a:rPr lang="en-US" sz="1800">
                <a:solidFill>
                  <a:schemeClr val="dk1"/>
                </a:solidFill>
                <a:latin typeface="Open Sans"/>
                <a:ea typeface="Open Sans"/>
                <a:cs typeface="Open Sans"/>
                <a:sym typeface="Open Sans"/>
              </a:rPr>
              <a:t>To view specific journals, click on </a:t>
            </a:r>
            <a:r>
              <a:rPr b="1" lang="en-US" sz="1800">
                <a:solidFill>
                  <a:schemeClr val="dk1"/>
                </a:solidFill>
                <a:latin typeface="Open Sans"/>
                <a:ea typeface="Open Sans"/>
                <a:cs typeface="Open Sans"/>
                <a:sym typeface="Open Sans"/>
              </a:rPr>
              <a:t>Journals</a:t>
            </a:r>
            <a:r>
              <a:rPr lang="en-US" sz="1800">
                <a:solidFill>
                  <a:schemeClr val="dk1"/>
                </a:solidFill>
                <a:latin typeface="Open Sans"/>
                <a:ea typeface="Open Sans"/>
                <a:cs typeface="Open Sans"/>
                <a:sym typeface="Open Sans"/>
              </a:rPr>
              <a:t> from the horizontal bar – the </a:t>
            </a:r>
            <a:r>
              <a:rPr b="1" lang="en-US" sz="1800">
                <a:solidFill>
                  <a:schemeClr val="dk1"/>
                </a:solidFill>
                <a:latin typeface="Open Sans"/>
                <a:ea typeface="Open Sans"/>
                <a:cs typeface="Open Sans"/>
                <a:sym typeface="Open Sans"/>
              </a:rPr>
              <a:t>Browse by Issue </a:t>
            </a:r>
            <a:r>
              <a:rPr lang="en-US" sz="1800">
                <a:solidFill>
                  <a:schemeClr val="dk1"/>
                </a:solidFill>
                <a:latin typeface="Open Sans"/>
                <a:ea typeface="Open Sans"/>
                <a:cs typeface="Open Sans"/>
                <a:sym typeface="Open Sans"/>
              </a:rPr>
              <a:t>will box display as shown below.</a:t>
            </a:r>
            <a:endParaRPr/>
          </a:p>
          <a:p>
            <a:pPr indent="-342900" lvl="0" marL="469900" rtl="0" algn="l">
              <a:lnSpc>
                <a:spcPct val="100000"/>
              </a:lnSpc>
              <a:spcBef>
                <a:spcPts val="1000"/>
              </a:spcBef>
              <a:spcAft>
                <a:spcPts val="0"/>
              </a:spcAft>
              <a:buClr>
                <a:schemeClr val="dk1"/>
              </a:buClr>
              <a:buSzPts val="1800"/>
              <a:buChar char="●"/>
            </a:pPr>
            <a:r>
              <a:rPr lang="en-US" sz="1800">
                <a:solidFill>
                  <a:schemeClr val="dk1"/>
                </a:solidFill>
                <a:latin typeface="Open Sans"/>
                <a:ea typeface="Open Sans"/>
                <a:cs typeface="Open Sans"/>
                <a:sym typeface="Open Sans"/>
              </a:rPr>
              <a:t>Then click on the </a:t>
            </a:r>
            <a:r>
              <a:rPr b="1" lang="en-US" sz="1800">
                <a:solidFill>
                  <a:schemeClr val="dk1"/>
                </a:solidFill>
                <a:latin typeface="Open Sans"/>
                <a:ea typeface="Open Sans"/>
                <a:cs typeface="Open Sans"/>
                <a:sym typeface="Open Sans"/>
              </a:rPr>
              <a:t>Browse by Issue </a:t>
            </a:r>
            <a:r>
              <a:rPr lang="en-US" sz="1800">
                <a:solidFill>
                  <a:schemeClr val="dk1"/>
                </a:solidFill>
                <a:latin typeface="Open Sans"/>
                <a:ea typeface="Open Sans"/>
                <a:cs typeface="Open Sans"/>
                <a:sym typeface="Open Sans"/>
              </a:rPr>
              <a:t>drop down menu to select a  </a:t>
            </a:r>
            <a:r>
              <a:rPr b="1" lang="en-US" sz="1800">
                <a:solidFill>
                  <a:schemeClr val="dk1"/>
                </a:solidFill>
                <a:latin typeface="Open Sans"/>
                <a:ea typeface="Open Sans"/>
                <a:cs typeface="Open Sans"/>
                <a:sym typeface="Open Sans"/>
              </a:rPr>
              <a:t>journal by title</a:t>
            </a:r>
            <a:r>
              <a:rPr lang="en-US" sz="1800">
                <a:solidFill>
                  <a:schemeClr val="dk1"/>
                </a:solidFill>
                <a:latin typeface="Open Sans"/>
                <a:ea typeface="Open Sans"/>
                <a:cs typeface="Open Sans"/>
                <a:sym typeface="Open Sans"/>
              </a:rPr>
              <a:t> or </a:t>
            </a:r>
            <a:r>
              <a:rPr b="1" lang="en-US" sz="1800">
                <a:solidFill>
                  <a:schemeClr val="dk1"/>
                </a:solidFill>
                <a:latin typeface="Open Sans"/>
                <a:ea typeface="Open Sans"/>
                <a:cs typeface="Open Sans"/>
                <a:sym typeface="Open Sans"/>
              </a:rPr>
              <a:t>Monographs. </a:t>
            </a:r>
            <a:endParaRPr/>
          </a:p>
        </p:txBody>
      </p:sp>
      <p:pic>
        <p:nvPicPr>
          <p:cNvPr descr="https://lh4.googleusercontent.com/Amjw32PUhyFeb_IcMrt0Iq-SflBoNPydawTuUisGTTZwRGnWnbkKNiM2cqCTn9d11WJnMQnTRFc1qRX7achHxWxSHYlborwUYECbgd_WCJsQRKS7jPDKNd-gbr0n49VPlTQJ144" id="378" name="Google Shape;378;p45"/>
          <p:cNvPicPr preferRelativeResize="0"/>
          <p:nvPr/>
        </p:nvPicPr>
        <p:blipFill rotWithShape="1">
          <a:blip r:embed="rId3">
            <a:alphaModFix/>
          </a:blip>
          <a:srcRect b="0" l="0" r="0" t="0"/>
          <a:stretch/>
        </p:blipFill>
        <p:spPr>
          <a:xfrm>
            <a:off x="810091" y="3210172"/>
            <a:ext cx="10560765" cy="3254795"/>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3" name="Shape 383"/>
        <p:cNvGrpSpPr/>
        <p:nvPr/>
      </p:nvGrpSpPr>
      <p:grpSpPr>
        <a:xfrm>
          <a:off x="0" y="0"/>
          <a:ext cx="0" cy="0"/>
          <a:chOff x="0" y="0"/>
          <a:chExt cx="0" cy="0"/>
        </a:xfrm>
      </p:grpSpPr>
      <p:sp>
        <p:nvSpPr>
          <p:cNvPr id="384" name="Google Shape;384;p46"/>
          <p:cNvSpPr txBox="1"/>
          <p:nvPr>
            <p:ph type="title"/>
          </p:nvPr>
        </p:nvSpPr>
        <p:spPr>
          <a:xfrm>
            <a:off x="0" y="437222"/>
            <a:ext cx="8165432" cy="1080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None/>
            </a:pPr>
            <a:r>
              <a:rPr lang="en-US" sz="3500">
                <a:solidFill>
                  <a:srgbClr val="586F7C"/>
                </a:solidFill>
                <a:latin typeface="Open Sans"/>
                <a:ea typeface="Open Sans"/>
                <a:cs typeface="Open Sans"/>
                <a:sym typeface="Open Sans"/>
              </a:rPr>
              <a:t>American Meteorological Society account</a:t>
            </a:r>
            <a:endParaRPr sz="3500">
              <a:solidFill>
                <a:srgbClr val="586F7C"/>
              </a:solidFill>
              <a:latin typeface="Open Sans"/>
              <a:ea typeface="Open Sans"/>
              <a:cs typeface="Open Sans"/>
              <a:sym typeface="Open Sans"/>
            </a:endParaRPr>
          </a:p>
        </p:txBody>
      </p:sp>
      <p:sp>
        <p:nvSpPr>
          <p:cNvPr id="385" name="Google Shape;385;p46"/>
          <p:cNvSpPr txBox="1"/>
          <p:nvPr>
            <p:ph idx="1" type="body"/>
          </p:nvPr>
        </p:nvSpPr>
        <p:spPr>
          <a:xfrm>
            <a:off x="123258" y="1754688"/>
            <a:ext cx="11924362" cy="3906625"/>
          </a:xfrm>
          <a:prstGeom prst="rect">
            <a:avLst/>
          </a:prstGeom>
          <a:noFill/>
          <a:ln>
            <a:noFill/>
          </a:ln>
        </p:spPr>
        <p:txBody>
          <a:bodyPr anchorCtr="0" anchor="t" bIns="45700" lIns="91425" spcFirstLastPara="1" rIns="91425" wrap="square" tIns="45700">
            <a:noAutofit/>
          </a:bodyPr>
          <a:lstStyle/>
          <a:p>
            <a:pPr indent="0" lvl="0" marL="127000" rtl="0" algn="l">
              <a:lnSpc>
                <a:spcPct val="100000"/>
              </a:lnSpc>
              <a:spcBef>
                <a:spcPts val="1000"/>
              </a:spcBef>
              <a:spcAft>
                <a:spcPts val="0"/>
              </a:spcAft>
              <a:buClr>
                <a:schemeClr val="dk1"/>
              </a:buClr>
              <a:buSzPts val="2400"/>
              <a:buNone/>
            </a:pPr>
            <a:r>
              <a:rPr lang="en-US">
                <a:solidFill>
                  <a:schemeClr val="dk1"/>
                </a:solidFill>
                <a:latin typeface="Open Sans"/>
                <a:ea typeface="Open Sans"/>
                <a:cs typeface="Open Sans"/>
                <a:sym typeface="Open Sans"/>
              </a:rPr>
              <a:t>Registering for an account on the </a:t>
            </a:r>
            <a:r>
              <a:rPr b="1" lang="en-US">
                <a:solidFill>
                  <a:schemeClr val="dk1"/>
                </a:solidFill>
                <a:latin typeface="Open Sans"/>
                <a:ea typeface="Open Sans"/>
                <a:cs typeface="Open Sans"/>
                <a:sym typeface="Open Sans"/>
              </a:rPr>
              <a:t>American Meteorological Society</a:t>
            </a:r>
            <a:r>
              <a:rPr lang="en-US">
                <a:solidFill>
                  <a:schemeClr val="dk1"/>
                </a:solidFill>
                <a:latin typeface="Open Sans"/>
                <a:ea typeface="Open Sans"/>
                <a:cs typeface="Open Sans"/>
                <a:sym typeface="Open Sans"/>
              </a:rPr>
              <a:t> site is free and registered users can: </a:t>
            </a:r>
            <a:endParaRPr/>
          </a:p>
          <a:p>
            <a:pPr indent="-342900" lvl="0" marL="469900" rtl="0" algn="l">
              <a:lnSpc>
                <a:spcPct val="100000"/>
              </a:lnSpc>
              <a:spcBef>
                <a:spcPts val="1000"/>
              </a:spcBef>
              <a:spcAft>
                <a:spcPts val="0"/>
              </a:spcAft>
              <a:buClr>
                <a:schemeClr val="dk1"/>
              </a:buClr>
              <a:buSzPts val="2400"/>
              <a:buChar char="●"/>
            </a:pPr>
            <a:r>
              <a:rPr lang="en-US">
                <a:solidFill>
                  <a:schemeClr val="dk1"/>
                </a:solidFill>
                <a:latin typeface="Open Sans"/>
                <a:ea typeface="Open Sans"/>
                <a:cs typeface="Open Sans"/>
                <a:sym typeface="Open Sans"/>
              </a:rPr>
              <a:t>manage account settings;</a:t>
            </a:r>
            <a:endParaRPr/>
          </a:p>
          <a:p>
            <a:pPr indent="-342900" lvl="0" marL="469900" rtl="0" algn="l">
              <a:lnSpc>
                <a:spcPct val="100000"/>
              </a:lnSpc>
              <a:spcBef>
                <a:spcPts val="1000"/>
              </a:spcBef>
              <a:spcAft>
                <a:spcPts val="0"/>
              </a:spcAft>
              <a:buClr>
                <a:schemeClr val="dk1"/>
              </a:buClr>
              <a:buSzPts val="2400"/>
              <a:buChar char="●"/>
            </a:pPr>
            <a:r>
              <a:rPr lang="en-US">
                <a:solidFill>
                  <a:schemeClr val="dk1"/>
                </a:solidFill>
                <a:latin typeface="Open Sans"/>
                <a:ea typeface="Open Sans"/>
                <a:cs typeface="Open Sans"/>
                <a:sym typeface="Open Sans"/>
              </a:rPr>
              <a:t>request email content alerts and article tracking alerts;</a:t>
            </a:r>
            <a:endParaRPr/>
          </a:p>
          <a:p>
            <a:pPr indent="-342900" lvl="0" marL="469900" rtl="0" algn="l">
              <a:lnSpc>
                <a:spcPct val="100000"/>
              </a:lnSpc>
              <a:spcBef>
                <a:spcPts val="1000"/>
              </a:spcBef>
              <a:spcAft>
                <a:spcPts val="0"/>
              </a:spcAft>
              <a:buClr>
                <a:schemeClr val="dk1"/>
              </a:buClr>
              <a:buSzPts val="2400"/>
              <a:buChar char="●"/>
            </a:pPr>
            <a:r>
              <a:rPr lang="en-US">
                <a:solidFill>
                  <a:schemeClr val="dk1"/>
                </a:solidFill>
                <a:latin typeface="Open Sans"/>
                <a:ea typeface="Open Sans"/>
                <a:cs typeface="Open Sans"/>
                <a:sym typeface="Open Sans"/>
              </a:rPr>
              <a:t>save searches to be re-run later;</a:t>
            </a:r>
            <a:endParaRPr/>
          </a:p>
          <a:p>
            <a:pPr indent="-342900" lvl="0" marL="469900" rtl="0" algn="l">
              <a:lnSpc>
                <a:spcPct val="100000"/>
              </a:lnSpc>
              <a:spcBef>
                <a:spcPts val="1000"/>
              </a:spcBef>
              <a:spcAft>
                <a:spcPts val="0"/>
              </a:spcAft>
              <a:buClr>
                <a:schemeClr val="dk1"/>
              </a:buClr>
              <a:buSzPts val="2400"/>
              <a:buChar char="●"/>
            </a:pPr>
            <a:r>
              <a:rPr lang="en-US">
                <a:solidFill>
                  <a:schemeClr val="dk1"/>
                </a:solidFill>
                <a:latin typeface="Open Sans"/>
                <a:ea typeface="Open Sans"/>
                <a:cs typeface="Open Sans"/>
                <a:sym typeface="Open Sans"/>
              </a:rPr>
              <a:t>save favourite articles and journals;</a:t>
            </a:r>
            <a:endParaRPr/>
          </a:p>
          <a:p>
            <a:pPr indent="-342900" lvl="0" marL="469900" rtl="0" algn="l">
              <a:lnSpc>
                <a:spcPct val="100000"/>
              </a:lnSpc>
              <a:spcBef>
                <a:spcPts val="1000"/>
              </a:spcBef>
              <a:spcAft>
                <a:spcPts val="0"/>
              </a:spcAft>
              <a:buClr>
                <a:schemeClr val="dk1"/>
              </a:buClr>
              <a:buSzPts val="2400"/>
              <a:buChar char="●"/>
            </a:pPr>
            <a:r>
              <a:rPr lang="en-US">
                <a:solidFill>
                  <a:schemeClr val="dk1"/>
                </a:solidFill>
                <a:latin typeface="Open Sans"/>
                <a:ea typeface="Open Sans"/>
                <a:cs typeface="Open Sans"/>
                <a:sym typeface="Open Sans"/>
              </a:rPr>
              <a:t>purchase individual articles;</a:t>
            </a:r>
            <a:endParaRPr/>
          </a:p>
          <a:p>
            <a:pPr indent="-342900" lvl="0" marL="469900" rtl="0" algn="l">
              <a:lnSpc>
                <a:spcPct val="100000"/>
              </a:lnSpc>
              <a:spcBef>
                <a:spcPts val="1000"/>
              </a:spcBef>
              <a:spcAft>
                <a:spcPts val="0"/>
              </a:spcAft>
              <a:buClr>
                <a:schemeClr val="dk1"/>
              </a:buClr>
              <a:buSzPts val="2400"/>
              <a:buChar char="●"/>
            </a:pPr>
            <a:r>
              <a:rPr lang="en-US">
                <a:solidFill>
                  <a:schemeClr val="dk1"/>
                </a:solidFill>
                <a:latin typeface="Open Sans"/>
                <a:ea typeface="Open Sans"/>
                <a:cs typeface="Open Sans"/>
                <a:sym typeface="Open Sans"/>
              </a:rPr>
              <a:t>directly access freely available AMS monographs online; and </a:t>
            </a:r>
            <a:endParaRPr/>
          </a:p>
          <a:p>
            <a:pPr indent="-342900" lvl="0" marL="469900" rtl="0" algn="l">
              <a:lnSpc>
                <a:spcPct val="100000"/>
              </a:lnSpc>
              <a:spcBef>
                <a:spcPts val="1000"/>
              </a:spcBef>
              <a:spcAft>
                <a:spcPts val="0"/>
              </a:spcAft>
              <a:buClr>
                <a:schemeClr val="dk1"/>
              </a:buClr>
              <a:buSzPts val="2400"/>
              <a:buChar char="●"/>
            </a:pPr>
            <a:r>
              <a:rPr lang="en-US">
                <a:solidFill>
                  <a:schemeClr val="dk1"/>
                </a:solidFill>
                <a:latin typeface="Open Sans"/>
                <a:ea typeface="Open Sans"/>
                <a:cs typeface="Open Sans"/>
                <a:sym typeface="Open Sans"/>
              </a:rPr>
              <a:t>link their mobile device to access their institution’s content.</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0" name="Shape 390"/>
        <p:cNvGrpSpPr/>
        <p:nvPr/>
      </p:nvGrpSpPr>
      <p:grpSpPr>
        <a:xfrm>
          <a:off x="0" y="0"/>
          <a:ext cx="0" cy="0"/>
          <a:chOff x="0" y="0"/>
          <a:chExt cx="0" cy="0"/>
        </a:xfrm>
      </p:grpSpPr>
      <p:sp>
        <p:nvSpPr>
          <p:cNvPr id="391" name="Google Shape;391;p47"/>
          <p:cNvSpPr txBox="1"/>
          <p:nvPr>
            <p:ph type="title"/>
          </p:nvPr>
        </p:nvSpPr>
        <p:spPr>
          <a:xfrm>
            <a:off x="0" y="437222"/>
            <a:ext cx="8037095" cy="1080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None/>
            </a:pPr>
            <a:r>
              <a:rPr lang="en-US" sz="3500">
                <a:solidFill>
                  <a:srgbClr val="586F7C"/>
                </a:solidFill>
                <a:latin typeface="Open Sans"/>
                <a:ea typeface="Open Sans"/>
                <a:cs typeface="Open Sans"/>
                <a:sym typeface="Open Sans"/>
              </a:rPr>
              <a:t>Creating an American Meteorological Society account</a:t>
            </a:r>
            <a:endParaRPr sz="3500">
              <a:solidFill>
                <a:srgbClr val="586F7C"/>
              </a:solidFill>
              <a:latin typeface="Open Sans"/>
              <a:ea typeface="Open Sans"/>
              <a:cs typeface="Open Sans"/>
              <a:sym typeface="Open Sans"/>
            </a:endParaRPr>
          </a:p>
        </p:txBody>
      </p:sp>
      <p:sp>
        <p:nvSpPr>
          <p:cNvPr id="392" name="Google Shape;392;p47"/>
          <p:cNvSpPr txBox="1"/>
          <p:nvPr>
            <p:ph idx="1" type="body"/>
          </p:nvPr>
        </p:nvSpPr>
        <p:spPr>
          <a:xfrm>
            <a:off x="123257" y="1754688"/>
            <a:ext cx="6020869" cy="3906625"/>
          </a:xfrm>
          <a:prstGeom prst="rect">
            <a:avLst/>
          </a:prstGeom>
          <a:noFill/>
          <a:ln>
            <a:noFill/>
          </a:ln>
        </p:spPr>
        <p:txBody>
          <a:bodyPr anchorCtr="0" anchor="t" bIns="45700" lIns="91425" spcFirstLastPara="1" rIns="91425" wrap="square" tIns="45700">
            <a:noAutofit/>
          </a:bodyPr>
          <a:lstStyle/>
          <a:p>
            <a:pPr indent="-342900" lvl="0" marL="469900" rtl="0" algn="just">
              <a:lnSpc>
                <a:spcPct val="100000"/>
              </a:lnSpc>
              <a:spcBef>
                <a:spcPts val="1000"/>
              </a:spcBef>
              <a:spcAft>
                <a:spcPts val="0"/>
              </a:spcAft>
              <a:buClr>
                <a:schemeClr val="dk1"/>
              </a:buClr>
              <a:buSzPts val="2000"/>
              <a:buChar char="●"/>
            </a:pPr>
            <a:r>
              <a:rPr lang="en-US" sz="2000">
                <a:solidFill>
                  <a:schemeClr val="dk1"/>
                </a:solidFill>
                <a:latin typeface="Open Sans"/>
                <a:ea typeface="Open Sans"/>
                <a:cs typeface="Open Sans"/>
                <a:sym typeface="Open Sans"/>
              </a:rPr>
              <a:t>Click the </a:t>
            </a:r>
            <a:r>
              <a:rPr b="1" lang="en-US" sz="2000">
                <a:solidFill>
                  <a:schemeClr val="dk1"/>
                </a:solidFill>
                <a:latin typeface="Open Sans"/>
                <a:ea typeface="Open Sans"/>
                <a:cs typeface="Open Sans"/>
                <a:sym typeface="Open Sans"/>
              </a:rPr>
              <a:t>Join button </a:t>
            </a:r>
            <a:r>
              <a:rPr lang="en-US" sz="2000">
                <a:solidFill>
                  <a:schemeClr val="dk1"/>
                </a:solidFill>
                <a:latin typeface="Open Sans"/>
                <a:ea typeface="Open Sans"/>
                <a:cs typeface="Open Sans"/>
                <a:sym typeface="Open Sans"/>
              </a:rPr>
              <a:t>at the top of the AMS portal, and, on the next window, click </a:t>
            </a:r>
            <a:r>
              <a:rPr b="1" lang="en-US" sz="2000">
                <a:solidFill>
                  <a:schemeClr val="dk1"/>
                </a:solidFill>
                <a:latin typeface="Open Sans"/>
                <a:ea typeface="Open Sans"/>
                <a:cs typeface="Open Sans"/>
                <a:sym typeface="Open Sans"/>
              </a:rPr>
              <a:t>Join AMS</a:t>
            </a:r>
            <a:r>
              <a:rPr lang="en-US" sz="2000">
                <a:solidFill>
                  <a:schemeClr val="dk1"/>
                </a:solidFill>
                <a:latin typeface="Open Sans"/>
                <a:ea typeface="Open Sans"/>
                <a:cs typeface="Open Sans"/>
                <a:sym typeface="Open Sans"/>
              </a:rPr>
              <a:t>.</a:t>
            </a:r>
            <a:endParaRPr/>
          </a:p>
          <a:p>
            <a:pPr indent="-342900" lvl="0" marL="469900" rtl="0" algn="just">
              <a:lnSpc>
                <a:spcPct val="100000"/>
              </a:lnSpc>
              <a:spcBef>
                <a:spcPts val="1000"/>
              </a:spcBef>
              <a:spcAft>
                <a:spcPts val="0"/>
              </a:spcAft>
              <a:buClr>
                <a:schemeClr val="dk1"/>
              </a:buClr>
              <a:buSzPts val="2000"/>
              <a:buChar char="●"/>
            </a:pPr>
            <a:r>
              <a:rPr lang="en-US" sz="2000">
                <a:solidFill>
                  <a:schemeClr val="dk1"/>
                </a:solidFill>
                <a:latin typeface="Open Sans"/>
                <a:ea typeface="Open Sans"/>
                <a:cs typeface="Open Sans"/>
                <a:sym typeface="Open Sans"/>
              </a:rPr>
              <a:t>In the following window, click </a:t>
            </a:r>
            <a:r>
              <a:rPr b="1" lang="en-US" sz="2000">
                <a:solidFill>
                  <a:schemeClr val="dk1"/>
                </a:solidFill>
                <a:latin typeface="Open Sans"/>
                <a:ea typeface="Open Sans"/>
                <a:cs typeface="Open Sans"/>
                <a:sym typeface="Open Sans"/>
              </a:rPr>
              <a:t>Create Account.</a:t>
            </a:r>
            <a:endParaRPr/>
          </a:p>
          <a:p>
            <a:pPr indent="-342900" lvl="0" marL="469900" rtl="0" algn="just">
              <a:lnSpc>
                <a:spcPct val="100000"/>
              </a:lnSpc>
              <a:spcBef>
                <a:spcPts val="1000"/>
              </a:spcBef>
              <a:spcAft>
                <a:spcPts val="0"/>
              </a:spcAft>
              <a:buClr>
                <a:schemeClr val="dk1"/>
              </a:buClr>
              <a:buSzPts val="2000"/>
              <a:buChar char="●"/>
            </a:pPr>
            <a:r>
              <a:rPr lang="en-US" sz="2000">
                <a:solidFill>
                  <a:schemeClr val="dk1"/>
                </a:solidFill>
                <a:latin typeface="Open Sans"/>
                <a:ea typeface="Open Sans"/>
                <a:cs typeface="Open Sans"/>
                <a:sym typeface="Open Sans"/>
              </a:rPr>
              <a:t>Enter a user’s email address - to check if that email exists in the system- and </a:t>
            </a:r>
            <a:r>
              <a:rPr b="1" lang="en-US" sz="2000">
                <a:solidFill>
                  <a:schemeClr val="dk1"/>
                </a:solidFill>
                <a:latin typeface="Open Sans"/>
                <a:ea typeface="Open Sans"/>
                <a:cs typeface="Open Sans"/>
                <a:sym typeface="Open Sans"/>
              </a:rPr>
              <a:t>click search</a:t>
            </a:r>
            <a:endParaRPr/>
          </a:p>
          <a:p>
            <a:pPr indent="-342900" lvl="1" marL="927100" rtl="0" algn="just">
              <a:lnSpc>
                <a:spcPct val="100000"/>
              </a:lnSpc>
              <a:spcBef>
                <a:spcPts val="2100"/>
              </a:spcBef>
              <a:spcAft>
                <a:spcPts val="0"/>
              </a:spcAft>
              <a:buClr>
                <a:schemeClr val="dk1"/>
              </a:buClr>
              <a:buSzPts val="2000"/>
              <a:buChar char="○"/>
            </a:pPr>
            <a:r>
              <a:rPr lang="en-US">
                <a:solidFill>
                  <a:schemeClr val="dk1"/>
                </a:solidFill>
                <a:latin typeface="Open Sans"/>
                <a:ea typeface="Open Sans"/>
                <a:cs typeface="Open Sans"/>
                <a:sym typeface="Open Sans"/>
              </a:rPr>
              <a:t>If no matching result is found, </a:t>
            </a:r>
            <a:r>
              <a:rPr b="1" lang="en-US">
                <a:solidFill>
                  <a:schemeClr val="dk1"/>
                </a:solidFill>
                <a:latin typeface="Open Sans"/>
                <a:ea typeface="Open Sans"/>
                <a:cs typeface="Open Sans"/>
                <a:sym typeface="Open Sans"/>
              </a:rPr>
              <a:t>click create account.</a:t>
            </a:r>
            <a:endParaRPr/>
          </a:p>
          <a:p>
            <a:pPr indent="-342900" lvl="0" marL="469900" rtl="0" algn="just">
              <a:lnSpc>
                <a:spcPct val="100000"/>
              </a:lnSpc>
              <a:spcBef>
                <a:spcPts val="1000"/>
              </a:spcBef>
              <a:spcAft>
                <a:spcPts val="0"/>
              </a:spcAft>
              <a:buClr>
                <a:schemeClr val="dk1"/>
              </a:buClr>
              <a:buSzPts val="2000"/>
              <a:buChar char="●"/>
            </a:pPr>
            <a:r>
              <a:rPr lang="en-US" sz="2000">
                <a:solidFill>
                  <a:schemeClr val="dk1"/>
                </a:solidFill>
                <a:latin typeface="Open Sans"/>
                <a:ea typeface="Open Sans"/>
                <a:cs typeface="Open Sans"/>
                <a:sym typeface="Open Sans"/>
              </a:rPr>
              <a:t>Enter details, click continue, enter and confirm password. </a:t>
            </a:r>
            <a:endParaRPr sz="2000">
              <a:solidFill>
                <a:schemeClr val="dk1"/>
              </a:solidFill>
              <a:latin typeface="Open Sans"/>
              <a:ea typeface="Open Sans"/>
              <a:cs typeface="Open Sans"/>
              <a:sym typeface="Open Sans"/>
            </a:endParaRPr>
          </a:p>
          <a:p>
            <a:pPr indent="-342900" lvl="0" marL="469900" rtl="0" algn="just">
              <a:lnSpc>
                <a:spcPct val="100000"/>
              </a:lnSpc>
              <a:spcBef>
                <a:spcPts val="1000"/>
              </a:spcBef>
              <a:spcAft>
                <a:spcPts val="0"/>
              </a:spcAft>
              <a:buClr>
                <a:schemeClr val="dk1"/>
              </a:buClr>
              <a:buSzPts val="2000"/>
              <a:buChar char="●"/>
            </a:pPr>
            <a:r>
              <a:rPr lang="en-US" sz="2000">
                <a:solidFill>
                  <a:schemeClr val="dk1"/>
                </a:solidFill>
                <a:latin typeface="Open Sans"/>
                <a:ea typeface="Open Sans"/>
                <a:cs typeface="Open Sans"/>
                <a:sym typeface="Open Sans"/>
              </a:rPr>
              <a:t>The user’s profile will be loaded and the account is activated.</a:t>
            </a:r>
            <a:endParaRPr sz="2000">
              <a:solidFill>
                <a:schemeClr val="dk1"/>
              </a:solidFill>
              <a:latin typeface="Open Sans"/>
              <a:ea typeface="Open Sans"/>
              <a:cs typeface="Open Sans"/>
              <a:sym typeface="Open Sans"/>
            </a:endParaRPr>
          </a:p>
        </p:txBody>
      </p:sp>
      <p:pic>
        <p:nvPicPr>
          <p:cNvPr descr="https://lh5.googleusercontent.com/J0u4buMBNTek93Z5JGEJq_l3wmc5xXmyfBfNWDGrL1-Sm_O5u8xkJdyHioLTNKC59NByR8L62vberUYlOBhj2spAXUD1eJS9IAxAmI3lUv7JzmcIZ9LUoVMuAbi-Sh9jR3baCyw" id="393" name="Google Shape;393;p47"/>
          <p:cNvPicPr preferRelativeResize="0"/>
          <p:nvPr/>
        </p:nvPicPr>
        <p:blipFill rotWithShape="1">
          <a:blip r:embed="rId3">
            <a:alphaModFix/>
          </a:blip>
          <a:srcRect b="0" l="0" r="0" t="0"/>
          <a:stretch/>
        </p:blipFill>
        <p:spPr>
          <a:xfrm>
            <a:off x="6292239" y="2051217"/>
            <a:ext cx="5515085" cy="4477920"/>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8" name="Shape 398"/>
        <p:cNvGrpSpPr/>
        <p:nvPr/>
      </p:nvGrpSpPr>
      <p:grpSpPr>
        <a:xfrm>
          <a:off x="0" y="0"/>
          <a:ext cx="0" cy="0"/>
          <a:chOff x="0" y="0"/>
          <a:chExt cx="0" cy="0"/>
        </a:xfrm>
      </p:grpSpPr>
      <p:sp>
        <p:nvSpPr>
          <p:cNvPr id="399" name="Google Shape;399;p48"/>
          <p:cNvSpPr txBox="1"/>
          <p:nvPr>
            <p:ph type="title"/>
          </p:nvPr>
        </p:nvSpPr>
        <p:spPr>
          <a:xfrm>
            <a:off x="1" y="437222"/>
            <a:ext cx="7620000" cy="1080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None/>
            </a:pPr>
            <a:r>
              <a:rPr lang="en-US" sz="3500">
                <a:solidFill>
                  <a:srgbClr val="586F7C"/>
                </a:solidFill>
                <a:latin typeface="Open Sans"/>
                <a:ea typeface="Open Sans"/>
                <a:cs typeface="Open Sans"/>
                <a:sym typeface="Open Sans"/>
              </a:rPr>
              <a:t>Advanced Search  on AMS homepage</a:t>
            </a:r>
            <a:endParaRPr sz="3500">
              <a:solidFill>
                <a:srgbClr val="586F7C"/>
              </a:solidFill>
              <a:latin typeface="Open Sans"/>
              <a:ea typeface="Open Sans"/>
              <a:cs typeface="Open Sans"/>
              <a:sym typeface="Open Sans"/>
            </a:endParaRPr>
          </a:p>
        </p:txBody>
      </p:sp>
      <p:sp>
        <p:nvSpPr>
          <p:cNvPr id="400" name="Google Shape;400;p48"/>
          <p:cNvSpPr txBox="1"/>
          <p:nvPr>
            <p:ph idx="1" type="body"/>
          </p:nvPr>
        </p:nvSpPr>
        <p:spPr>
          <a:xfrm>
            <a:off x="123258" y="1754688"/>
            <a:ext cx="4560900" cy="5103300"/>
          </a:xfrm>
          <a:prstGeom prst="rect">
            <a:avLst/>
          </a:prstGeom>
          <a:noFill/>
          <a:ln>
            <a:noFill/>
          </a:ln>
        </p:spPr>
        <p:txBody>
          <a:bodyPr anchorCtr="0" anchor="t" bIns="45700" lIns="91425" spcFirstLastPara="1" rIns="91425" wrap="square" tIns="45700">
            <a:noAutofit/>
          </a:bodyPr>
          <a:lstStyle/>
          <a:p>
            <a:pPr indent="-342900" lvl="0" marL="469900" rtl="0" algn="just">
              <a:lnSpc>
                <a:spcPct val="100000"/>
              </a:lnSpc>
              <a:spcBef>
                <a:spcPts val="1000"/>
              </a:spcBef>
              <a:spcAft>
                <a:spcPts val="0"/>
              </a:spcAft>
              <a:buClr>
                <a:schemeClr val="dk1"/>
              </a:buClr>
              <a:buSzPts val="2400"/>
              <a:buChar char="●"/>
            </a:pPr>
            <a:r>
              <a:rPr lang="en-US">
                <a:solidFill>
                  <a:schemeClr val="dk1"/>
                </a:solidFill>
                <a:latin typeface="Open Sans"/>
                <a:ea typeface="Open Sans"/>
                <a:cs typeface="Open Sans"/>
                <a:sym typeface="Open Sans"/>
              </a:rPr>
              <a:t>The </a:t>
            </a:r>
            <a:r>
              <a:rPr b="1" lang="en-US">
                <a:solidFill>
                  <a:schemeClr val="dk1"/>
                </a:solidFill>
                <a:latin typeface="Open Sans"/>
                <a:ea typeface="Open Sans"/>
                <a:cs typeface="Open Sans"/>
                <a:sym typeface="Open Sans"/>
              </a:rPr>
              <a:t>Advanced search </a:t>
            </a:r>
            <a:r>
              <a:rPr lang="en-US">
                <a:solidFill>
                  <a:schemeClr val="dk1"/>
                </a:solidFill>
                <a:latin typeface="Open Sans"/>
                <a:ea typeface="Open Sans"/>
                <a:cs typeface="Open Sans"/>
                <a:sym typeface="Open Sans"/>
              </a:rPr>
              <a:t>option is accessible from the AMS homepage.</a:t>
            </a:r>
            <a:endParaRPr/>
          </a:p>
          <a:p>
            <a:pPr indent="-342900" lvl="0" marL="469900" rtl="0" algn="just">
              <a:lnSpc>
                <a:spcPct val="100000"/>
              </a:lnSpc>
              <a:spcBef>
                <a:spcPts val="1000"/>
              </a:spcBef>
              <a:spcAft>
                <a:spcPts val="0"/>
              </a:spcAft>
              <a:buClr>
                <a:schemeClr val="dk1"/>
              </a:buClr>
              <a:buSzPts val="2400"/>
              <a:buChar char="●"/>
            </a:pPr>
            <a:r>
              <a:rPr lang="en-US">
                <a:solidFill>
                  <a:schemeClr val="dk1"/>
                </a:solidFill>
                <a:latin typeface="Open Sans"/>
                <a:ea typeface="Open Sans"/>
                <a:cs typeface="Open Sans"/>
                <a:sym typeface="Open Sans"/>
              </a:rPr>
              <a:t>The </a:t>
            </a:r>
            <a:r>
              <a:rPr b="1" lang="en-US">
                <a:solidFill>
                  <a:schemeClr val="dk1"/>
                </a:solidFill>
                <a:latin typeface="Open Sans"/>
                <a:ea typeface="Open Sans"/>
                <a:cs typeface="Open Sans"/>
                <a:sym typeface="Open Sans"/>
              </a:rPr>
              <a:t>Advanced search</a:t>
            </a:r>
            <a:r>
              <a:rPr lang="en-US">
                <a:solidFill>
                  <a:schemeClr val="dk1"/>
                </a:solidFill>
                <a:latin typeface="Open Sans"/>
                <a:ea typeface="Open Sans"/>
                <a:cs typeface="Open Sans"/>
                <a:sym typeface="Open Sans"/>
              </a:rPr>
              <a:t> window gives the user instructions on how to search the portal. </a:t>
            </a:r>
            <a:endParaRPr>
              <a:solidFill>
                <a:schemeClr val="dk1"/>
              </a:solidFill>
              <a:latin typeface="Open Sans"/>
              <a:ea typeface="Open Sans"/>
              <a:cs typeface="Open Sans"/>
              <a:sym typeface="Open Sans"/>
            </a:endParaRPr>
          </a:p>
          <a:p>
            <a:pPr indent="-342900" lvl="0" marL="469900" rtl="0" algn="just">
              <a:lnSpc>
                <a:spcPct val="100000"/>
              </a:lnSpc>
              <a:spcBef>
                <a:spcPts val="1000"/>
              </a:spcBef>
              <a:spcAft>
                <a:spcPts val="0"/>
              </a:spcAft>
              <a:buClr>
                <a:schemeClr val="dk1"/>
              </a:buClr>
              <a:buSzPts val="2400"/>
              <a:buChar char="●"/>
            </a:pPr>
            <a:r>
              <a:rPr lang="en-US">
                <a:solidFill>
                  <a:schemeClr val="dk1"/>
                </a:solidFill>
                <a:latin typeface="Open Sans"/>
                <a:ea typeface="Open Sans"/>
                <a:cs typeface="Open Sans"/>
                <a:sym typeface="Open Sans"/>
              </a:rPr>
              <a:t>The </a:t>
            </a:r>
            <a:r>
              <a:rPr b="1" lang="en-US">
                <a:solidFill>
                  <a:schemeClr val="dk1"/>
                </a:solidFill>
                <a:latin typeface="Open Sans"/>
                <a:ea typeface="Open Sans"/>
                <a:cs typeface="Open Sans"/>
                <a:sym typeface="Open Sans"/>
                <a:extLst>
                  <a:ext uri="http://customooxmlschemas.google.com/">
                    <go:slidesCustomData xmlns:go="http://customooxmlschemas.google.com/" textRoundtripDataId="1"/>
                  </a:ext>
                </a:extLst>
              </a:rPr>
              <a:t>Search Criteria</a:t>
            </a:r>
            <a:r>
              <a:rPr lang="en-US">
                <a:solidFill>
                  <a:schemeClr val="dk1"/>
                </a:solidFill>
                <a:latin typeface="Open Sans"/>
                <a:ea typeface="Open Sans"/>
                <a:cs typeface="Open Sans"/>
                <a:sym typeface="Open Sans"/>
              </a:rPr>
              <a:t> helps  limit the results by </a:t>
            </a:r>
            <a:r>
              <a:rPr b="1" lang="en-US">
                <a:solidFill>
                  <a:schemeClr val="dk1"/>
                </a:solidFill>
                <a:latin typeface="Open Sans"/>
                <a:ea typeface="Open Sans"/>
                <a:cs typeface="Open Sans"/>
                <a:sym typeface="Open Sans"/>
              </a:rPr>
              <a:t>Title,</a:t>
            </a:r>
            <a:r>
              <a:rPr lang="en-US">
                <a:solidFill>
                  <a:schemeClr val="dk1"/>
                </a:solidFill>
                <a:latin typeface="Open Sans"/>
                <a:ea typeface="Open Sans"/>
                <a:cs typeface="Open Sans"/>
                <a:sym typeface="Open Sans"/>
              </a:rPr>
              <a:t> </a:t>
            </a:r>
            <a:r>
              <a:rPr b="1" lang="en-US">
                <a:solidFill>
                  <a:schemeClr val="dk1"/>
                </a:solidFill>
                <a:latin typeface="Open Sans"/>
                <a:ea typeface="Open Sans"/>
                <a:cs typeface="Open Sans"/>
                <a:sym typeface="Open Sans"/>
              </a:rPr>
              <a:t>Author</a:t>
            </a:r>
            <a:r>
              <a:rPr lang="en-US">
                <a:solidFill>
                  <a:schemeClr val="dk1"/>
                </a:solidFill>
                <a:latin typeface="Open Sans"/>
                <a:ea typeface="Open Sans"/>
                <a:cs typeface="Open Sans"/>
                <a:sym typeface="Open Sans"/>
              </a:rPr>
              <a:t>, </a:t>
            </a:r>
            <a:r>
              <a:rPr b="1" lang="en-US">
                <a:solidFill>
                  <a:schemeClr val="dk1"/>
                </a:solidFill>
                <a:latin typeface="Open Sans"/>
                <a:ea typeface="Open Sans"/>
                <a:cs typeface="Open Sans"/>
                <a:sym typeface="Open Sans"/>
              </a:rPr>
              <a:t>Keywords</a:t>
            </a:r>
            <a:r>
              <a:rPr lang="en-US">
                <a:solidFill>
                  <a:schemeClr val="dk1"/>
                </a:solidFill>
                <a:latin typeface="Open Sans"/>
                <a:ea typeface="Open Sans"/>
                <a:cs typeface="Open Sans"/>
                <a:sym typeface="Open Sans"/>
              </a:rPr>
              <a:t>, </a:t>
            </a:r>
            <a:r>
              <a:rPr b="1" lang="en-US">
                <a:solidFill>
                  <a:schemeClr val="dk1"/>
                </a:solidFill>
                <a:latin typeface="Open Sans"/>
                <a:ea typeface="Open Sans"/>
                <a:cs typeface="Open Sans"/>
                <a:sym typeface="Open Sans"/>
              </a:rPr>
              <a:t>Abstract</a:t>
            </a:r>
            <a:r>
              <a:rPr lang="en-US">
                <a:solidFill>
                  <a:schemeClr val="dk1"/>
                </a:solidFill>
                <a:latin typeface="Open Sans"/>
                <a:ea typeface="Open Sans"/>
                <a:cs typeface="Open Sans"/>
                <a:sym typeface="Open Sans"/>
              </a:rPr>
              <a:t>, </a:t>
            </a:r>
            <a:r>
              <a:rPr b="1" lang="en-US">
                <a:solidFill>
                  <a:schemeClr val="dk1"/>
                </a:solidFill>
                <a:latin typeface="Open Sans"/>
                <a:ea typeface="Open Sans"/>
                <a:cs typeface="Open Sans"/>
                <a:sym typeface="Open Sans"/>
              </a:rPr>
              <a:t>Publication</a:t>
            </a:r>
            <a:r>
              <a:rPr lang="en-US">
                <a:solidFill>
                  <a:schemeClr val="dk1"/>
                </a:solidFill>
                <a:latin typeface="Open Sans"/>
                <a:ea typeface="Open Sans"/>
                <a:cs typeface="Open Sans"/>
                <a:sym typeface="Open Sans"/>
              </a:rPr>
              <a:t> and </a:t>
            </a:r>
            <a:r>
              <a:rPr b="1" lang="en-US">
                <a:solidFill>
                  <a:schemeClr val="dk1"/>
                </a:solidFill>
                <a:latin typeface="Open Sans"/>
                <a:ea typeface="Open Sans"/>
                <a:cs typeface="Open Sans"/>
                <a:sym typeface="Open Sans"/>
              </a:rPr>
              <a:t>Year</a:t>
            </a:r>
            <a:r>
              <a:rPr lang="en-US">
                <a:solidFill>
                  <a:schemeClr val="dk1"/>
                </a:solidFill>
                <a:latin typeface="Open Sans"/>
                <a:ea typeface="Open Sans"/>
                <a:cs typeface="Open Sans"/>
                <a:sym typeface="Open Sans"/>
              </a:rPr>
              <a:t>.</a:t>
            </a:r>
            <a:endParaRPr>
              <a:solidFill>
                <a:schemeClr val="dk1"/>
              </a:solidFill>
              <a:latin typeface="Open Sans"/>
              <a:ea typeface="Open Sans"/>
              <a:cs typeface="Open Sans"/>
              <a:sym typeface="Open Sans"/>
            </a:endParaRPr>
          </a:p>
        </p:txBody>
      </p:sp>
      <p:pic>
        <p:nvPicPr>
          <p:cNvPr descr="https://lh3.googleusercontent.com/MC3i5U-w7PGnNdSb6GlS_p8ViCsYLb8w5waGmfQ9yvB8i2T7zwEZmJs3fYl4ionlLCd1lYuO6rSD9tjQ881596CeOAkU2vgkoJGFZGujqlCc18RGSxGZL8681TSt5EJr9hZUBAw" id="401" name="Google Shape;401;p48"/>
          <p:cNvPicPr preferRelativeResize="0"/>
          <p:nvPr/>
        </p:nvPicPr>
        <p:blipFill rotWithShape="1">
          <a:blip r:embed="rId3">
            <a:alphaModFix/>
          </a:blip>
          <a:srcRect b="0" l="0" r="0" t="0"/>
          <a:stretch/>
        </p:blipFill>
        <p:spPr>
          <a:xfrm>
            <a:off x="5005138" y="2376411"/>
            <a:ext cx="7186862" cy="3992703"/>
          </a:xfrm>
          <a:prstGeom prst="rect">
            <a:avLst/>
          </a:prstGeom>
          <a:noFill/>
          <a:ln>
            <a:noFill/>
          </a:ln>
        </p:spPr>
      </p:pic>
      <p:cxnSp>
        <p:nvCxnSpPr>
          <p:cNvPr id="402" name="Google Shape;402;p48"/>
          <p:cNvCxnSpPr/>
          <p:nvPr/>
        </p:nvCxnSpPr>
        <p:spPr>
          <a:xfrm flipH="1" rot="10800000">
            <a:off x="4488725" y="3123250"/>
            <a:ext cx="5478000" cy="2104800"/>
          </a:xfrm>
          <a:prstGeom prst="straightConnector1">
            <a:avLst/>
          </a:prstGeom>
          <a:noFill/>
          <a:ln cap="flat" cmpd="sng" w="28575">
            <a:solidFill>
              <a:srgbClr val="93C47D"/>
            </a:solidFill>
            <a:prstDash val="solid"/>
            <a:round/>
            <a:headEnd len="med" w="med" type="none"/>
            <a:tailEnd len="med" w="med" type="triangle"/>
          </a:ln>
        </p:spPr>
      </p:cxn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7" name="Shape 407"/>
        <p:cNvGrpSpPr/>
        <p:nvPr/>
      </p:nvGrpSpPr>
      <p:grpSpPr>
        <a:xfrm>
          <a:off x="0" y="0"/>
          <a:ext cx="0" cy="0"/>
          <a:chOff x="0" y="0"/>
          <a:chExt cx="0" cy="0"/>
        </a:xfrm>
      </p:grpSpPr>
      <p:sp>
        <p:nvSpPr>
          <p:cNvPr id="408" name="Google Shape;408;p49"/>
          <p:cNvSpPr txBox="1"/>
          <p:nvPr>
            <p:ph type="title"/>
          </p:nvPr>
        </p:nvSpPr>
        <p:spPr>
          <a:xfrm>
            <a:off x="1" y="437222"/>
            <a:ext cx="7620000" cy="1080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None/>
            </a:pPr>
            <a:r>
              <a:rPr lang="en-US" sz="3500">
                <a:solidFill>
                  <a:srgbClr val="586F7C"/>
                </a:solidFill>
                <a:latin typeface="Open Sans"/>
                <a:ea typeface="Open Sans"/>
                <a:cs typeface="Open Sans"/>
                <a:sym typeface="Open Sans"/>
              </a:rPr>
              <a:t>Internet Resources (Databases and Gateways) for Environment</a:t>
            </a:r>
            <a:endParaRPr sz="3500">
              <a:solidFill>
                <a:srgbClr val="586F7C"/>
              </a:solidFill>
              <a:latin typeface="Open Sans"/>
              <a:ea typeface="Open Sans"/>
              <a:cs typeface="Open Sans"/>
              <a:sym typeface="Open Sans"/>
            </a:endParaRPr>
          </a:p>
        </p:txBody>
      </p:sp>
      <p:sp>
        <p:nvSpPr>
          <p:cNvPr id="409" name="Google Shape;409;p49"/>
          <p:cNvSpPr txBox="1"/>
          <p:nvPr>
            <p:ph idx="1" type="body"/>
          </p:nvPr>
        </p:nvSpPr>
        <p:spPr>
          <a:xfrm>
            <a:off x="593549" y="2005275"/>
            <a:ext cx="10167900" cy="4483800"/>
          </a:xfrm>
          <a:prstGeom prst="rect">
            <a:avLst/>
          </a:prstGeom>
          <a:noFill/>
          <a:ln>
            <a:noFill/>
          </a:ln>
        </p:spPr>
        <p:txBody>
          <a:bodyPr anchorCtr="0" anchor="t" bIns="45700" lIns="91425" spcFirstLastPara="1" rIns="91425" wrap="square" tIns="45700">
            <a:noAutofit/>
          </a:bodyPr>
          <a:lstStyle/>
          <a:p>
            <a:pPr indent="0" lvl="0" marL="127000" rtl="0" algn="just">
              <a:lnSpc>
                <a:spcPct val="100000"/>
              </a:lnSpc>
              <a:spcBef>
                <a:spcPts val="1000"/>
              </a:spcBef>
              <a:spcAft>
                <a:spcPts val="0"/>
              </a:spcAft>
              <a:buClr>
                <a:schemeClr val="dk1"/>
              </a:buClr>
              <a:buSzPts val="2400"/>
              <a:buNone/>
            </a:pPr>
            <a:r>
              <a:rPr lang="en-US" sz="2200">
                <a:solidFill>
                  <a:schemeClr val="dk1"/>
                </a:solidFill>
                <a:latin typeface="Open Sans"/>
                <a:ea typeface="Open Sans"/>
                <a:cs typeface="Open Sans"/>
                <a:sym typeface="Open Sans"/>
              </a:rPr>
              <a:t>This section will introduce some of resources that are useful in the field of environment. These include;</a:t>
            </a:r>
            <a:endParaRPr sz="2200"/>
          </a:p>
          <a:p>
            <a:pPr indent="-330200" lvl="0" marL="469900" rtl="0" algn="just">
              <a:lnSpc>
                <a:spcPct val="100000"/>
              </a:lnSpc>
              <a:spcBef>
                <a:spcPts val="1000"/>
              </a:spcBef>
              <a:spcAft>
                <a:spcPts val="0"/>
              </a:spcAft>
              <a:buClr>
                <a:schemeClr val="dk1"/>
              </a:buClr>
              <a:buSzPts val="2200"/>
              <a:buChar char="●"/>
            </a:pPr>
            <a:r>
              <a:rPr lang="en-US" sz="2200">
                <a:solidFill>
                  <a:schemeClr val="dk1"/>
                </a:solidFill>
                <a:latin typeface="Open Sans"/>
                <a:ea typeface="Open Sans"/>
                <a:cs typeface="Open Sans"/>
                <a:sym typeface="Open Sans"/>
              </a:rPr>
              <a:t>Centre for International Earth Science Information Network.</a:t>
            </a:r>
            <a:endParaRPr sz="2200">
              <a:solidFill>
                <a:schemeClr val="dk1"/>
              </a:solidFill>
              <a:latin typeface="Open Sans"/>
              <a:ea typeface="Open Sans"/>
              <a:cs typeface="Open Sans"/>
              <a:sym typeface="Open Sans"/>
            </a:endParaRPr>
          </a:p>
          <a:p>
            <a:pPr indent="-330200" lvl="0" marL="469900" rtl="0" algn="just">
              <a:lnSpc>
                <a:spcPct val="100000"/>
              </a:lnSpc>
              <a:spcBef>
                <a:spcPts val="1000"/>
              </a:spcBef>
              <a:spcAft>
                <a:spcPts val="0"/>
              </a:spcAft>
              <a:buClr>
                <a:schemeClr val="dk1"/>
              </a:buClr>
              <a:buSzPts val="2200"/>
              <a:buFont typeface="Open Sans"/>
              <a:buChar char="●"/>
            </a:pPr>
            <a:r>
              <a:rPr lang="en-US" sz="2200">
                <a:solidFill>
                  <a:schemeClr val="dk1"/>
                </a:solidFill>
                <a:latin typeface="Open Sans"/>
                <a:ea typeface="Open Sans"/>
                <a:cs typeface="Open Sans"/>
                <a:sym typeface="Open Sans"/>
              </a:rPr>
              <a:t>ECOLEX</a:t>
            </a:r>
            <a:endParaRPr sz="2200">
              <a:solidFill>
                <a:schemeClr val="dk1"/>
              </a:solidFill>
              <a:latin typeface="Open Sans"/>
              <a:ea typeface="Open Sans"/>
              <a:cs typeface="Open Sans"/>
              <a:sym typeface="Open Sans"/>
            </a:endParaRPr>
          </a:p>
          <a:p>
            <a:pPr indent="-330200" lvl="0" marL="469900" rtl="0" algn="just">
              <a:lnSpc>
                <a:spcPct val="100000"/>
              </a:lnSpc>
              <a:spcBef>
                <a:spcPts val="1000"/>
              </a:spcBef>
              <a:spcAft>
                <a:spcPts val="0"/>
              </a:spcAft>
              <a:buClr>
                <a:schemeClr val="dk1"/>
              </a:buClr>
              <a:buSzPts val="2200"/>
              <a:buFont typeface="Open Sans"/>
              <a:buChar char="●"/>
            </a:pPr>
            <a:r>
              <a:rPr lang="en-US" sz="2200">
                <a:solidFill>
                  <a:schemeClr val="dk1"/>
                </a:solidFill>
                <a:latin typeface="Open Sans"/>
                <a:ea typeface="Open Sans"/>
                <a:cs typeface="Open Sans"/>
                <a:sym typeface="Open Sans"/>
              </a:rPr>
              <a:t>Environmental Data Explorer database </a:t>
            </a:r>
            <a:endParaRPr sz="2200">
              <a:solidFill>
                <a:schemeClr val="dk1"/>
              </a:solidFill>
              <a:latin typeface="Open Sans"/>
              <a:ea typeface="Open Sans"/>
              <a:cs typeface="Open Sans"/>
              <a:sym typeface="Open Sans"/>
            </a:endParaRPr>
          </a:p>
          <a:p>
            <a:pPr indent="-330200" lvl="0" marL="469900" rtl="0" algn="just">
              <a:lnSpc>
                <a:spcPct val="100000"/>
              </a:lnSpc>
              <a:spcBef>
                <a:spcPts val="1000"/>
              </a:spcBef>
              <a:spcAft>
                <a:spcPts val="0"/>
              </a:spcAft>
              <a:buClr>
                <a:schemeClr val="dk1"/>
              </a:buClr>
              <a:buSzPts val="2200"/>
              <a:buFont typeface="Open Sans"/>
              <a:buChar char="●"/>
            </a:pPr>
            <a:r>
              <a:rPr lang="en-US" sz="2200">
                <a:solidFill>
                  <a:schemeClr val="dk1"/>
                </a:solidFill>
                <a:latin typeface="Open Sans"/>
                <a:ea typeface="Open Sans"/>
                <a:cs typeface="Open Sans"/>
                <a:sym typeface="Open Sans"/>
              </a:rPr>
              <a:t>Yale University Library Research guides</a:t>
            </a:r>
            <a:endParaRPr sz="2200">
              <a:solidFill>
                <a:schemeClr val="dk1"/>
              </a:solidFill>
              <a:latin typeface="Open Sans"/>
              <a:ea typeface="Open Sans"/>
              <a:cs typeface="Open Sans"/>
              <a:sym typeface="Open Sans"/>
            </a:endParaRPr>
          </a:p>
          <a:p>
            <a:pPr indent="-330200" lvl="0" marL="469900" rtl="0" algn="just">
              <a:lnSpc>
                <a:spcPct val="100000"/>
              </a:lnSpc>
              <a:spcBef>
                <a:spcPts val="1000"/>
              </a:spcBef>
              <a:spcAft>
                <a:spcPts val="0"/>
              </a:spcAft>
              <a:buClr>
                <a:schemeClr val="dk1"/>
              </a:buClr>
              <a:buSzPts val="2200"/>
              <a:buFont typeface="Open Sans"/>
              <a:buChar char="●"/>
            </a:pPr>
            <a:r>
              <a:rPr lang="en-US" sz="2200">
                <a:solidFill>
                  <a:schemeClr val="dk1"/>
                </a:solidFill>
                <a:latin typeface="Open Sans"/>
                <a:ea typeface="Open Sans"/>
                <a:cs typeface="Open Sans"/>
                <a:sym typeface="Open Sans"/>
              </a:rPr>
              <a:t>World Environmental Organization (World Org)</a:t>
            </a:r>
            <a:endParaRPr sz="2200">
              <a:solidFill>
                <a:schemeClr val="dk1"/>
              </a:solidFill>
              <a:latin typeface="Open Sans"/>
              <a:ea typeface="Open Sans"/>
              <a:cs typeface="Open Sans"/>
              <a:sym typeface="Open Sans"/>
            </a:endParaRPr>
          </a:p>
          <a:p>
            <a:pPr indent="-330200" lvl="0" marL="469900" rtl="0" algn="just">
              <a:lnSpc>
                <a:spcPct val="100000"/>
              </a:lnSpc>
              <a:spcBef>
                <a:spcPts val="1000"/>
              </a:spcBef>
              <a:spcAft>
                <a:spcPts val="0"/>
              </a:spcAft>
              <a:buClr>
                <a:schemeClr val="dk1"/>
              </a:buClr>
              <a:buSzPts val="2200"/>
              <a:buFont typeface="Open Sans"/>
              <a:buChar char="●"/>
            </a:pPr>
            <a:r>
              <a:rPr lang="en-US" sz="2200">
                <a:solidFill>
                  <a:schemeClr val="dk1"/>
                </a:solidFill>
                <a:latin typeface="Open Sans"/>
                <a:ea typeface="Open Sans"/>
                <a:cs typeface="Open Sans"/>
                <a:sym typeface="Open Sans"/>
              </a:rPr>
              <a:t>United Nations Environment Programme document repository</a:t>
            </a:r>
            <a:endParaRPr sz="2200">
              <a:solidFill>
                <a:schemeClr val="dk1"/>
              </a:solidFill>
              <a:latin typeface="Open Sans"/>
              <a:ea typeface="Open Sans"/>
              <a:cs typeface="Open Sans"/>
              <a:sym typeface="Open Sans"/>
            </a:endParaRPr>
          </a:p>
          <a:p>
            <a:pPr indent="-330200" lvl="0" marL="469900" rtl="0" algn="just">
              <a:lnSpc>
                <a:spcPct val="100000"/>
              </a:lnSpc>
              <a:spcBef>
                <a:spcPts val="1000"/>
              </a:spcBef>
              <a:spcAft>
                <a:spcPts val="0"/>
              </a:spcAft>
              <a:buClr>
                <a:schemeClr val="dk1"/>
              </a:buClr>
              <a:buSzPts val="2200"/>
              <a:buFont typeface="Open Sans"/>
              <a:buChar char="●"/>
            </a:pPr>
            <a:r>
              <a:rPr lang="en-US" sz="2200">
                <a:solidFill>
                  <a:schemeClr val="dk1"/>
                </a:solidFill>
                <a:latin typeface="Open Sans"/>
                <a:ea typeface="Open Sans"/>
                <a:cs typeface="Open Sans"/>
                <a:sym typeface="Open Sans"/>
              </a:rPr>
              <a:t>United Nations Environment Programme: World Environment Situation Room</a:t>
            </a:r>
            <a:endParaRPr sz="2200">
              <a:solidFill>
                <a:schemeClr val="dk1"/>
              </a:solidFill>
              <a:latin typeface="Open Sans"/>
              <a:ea typeface="Open Sans"/>
              <a:cs typeface="Open Sans"/>
              <a:sym typeface="Open Sans"/>
            </a:endParaRPr>
          </a:p>
          <a:p>
            <a:pPr indent="0" lvl="0" marL="457200" rtl="0" algn="just">
              <a:lnSpc>
                <a:spcPct val="100000"/>
              </a:lnSpc>
              <a:spcBef>
                <a:spcPts val="1000"/>
              </a:spcBef>
              <a:spcAft>
                <a:spcPts val="0"/>
              </a:spcAft>
              <a:buNone/>
            </a:pPr>
            <a:r>
              <a:t/>
            </a:r>
            <a:endParaRPr sz="2200">
              <a:solidFill>
                <a:schemeClr val="dk1"/>
              </a:solidFill>
              <a:latin typeface="Open Sans"/>
              <a:ea typeface="Open Sans"/>
              <a:cs typeface="Open Sans"/>
              <a:sym typeface="Open Sans"/>
            </a:endParaRPr>
          </a:p>
          <a:p>
            <a:pPr indent="-190500" lvl="0" marL="469900" rtl="0" algn="just">
              <a:lnSpc>
                <a:spcPct val="100000"/>
              </a:lnSpc>
              <a:spcBef>
                <a:spcPts val="1000"/>
              </a:spcBef>
              <a:spcAft>
                <a:spcPts val="0"/>
              </a:spcAft>
              <a:buClr>
                <a:schemeClr val="dk1"/>
              </a:buClr>
              <a:buSzPts val="2400"/>
              <a:buNone/>
            </a:pPr>
            <a:r>
              <a:t/>
            </a:r>
            <a:endParaRPr sz="2200">
              <a:solidFill>
                <a:schemeClr val="dk1"/>
              </a:solidFill>
              <a:latin typeface="Open Sans"/>
              <a:ea typeface="Open Sans"/>
              <a:cs typeface="Open Sans"/>
              <a:sym typeface="Open Sans"/>
            </a:endParaRPr>
          </a:p>
          <a:p>
            <a:pPr indent="-190500" lvl="0" marL="469900" rtl="0" algn="just">
              <a:lnSpc>
                <a:spcPct val="100000"/>
              </a:lnSpc>
              <a:spcBef>
                <a:spcPts val="1000"/>
              </a:spcBef>
              <a:spcAft>
                <a:spcPts val="0"/>
              </a:spcAft>
              <a:buClr>
                <a:schemeClr val="dk1"/>
              </a:buClr>
              <a:buSzPts val="2400"/>
              <a:buNone/>
            </a:pPr>
            <a:r>
              <a:t/>
            </a:r>
            <a:endParaRPr sz="2200">
              <a:solidFill>
                <a:schemeClr val="dk1"/>
              </a:solidFill>
              <a:latin typeface="Open Sans"/>
              <a:ea typeface="Open Sans"/>
              <a:cs typeface="Open Sans"/>
              <a:sym typeface="Open Sans"/>
            </a:endParaRPr>
          </a:p>
          <a:p>
            <a:pPr indent="-190500" lvl="0" marL="469900" rtl="0" algn="just">
              <a:lnSpc>
                <a:spcPct val="100000"/>
              </a:lnSpc>
              <a:spcBef>
                <a:spcPts val="1000"/>
              </a:spcBef>
              <a:spcAft>
                <a:spcPts val="0"/>
              </a:spcAft>
              <a:buClr>
                <a:schemeClr val="dk1"/>
              </a:buClr>
              <a:buSzPts val="2400"/>
              <a:buNone/>
            </a:pPr>
            <a:r>
              <a:t/>
            </a:r>
            <a:endParaRPr sz="2200">
              <a:solidFill>
                <a:schemeClr val="dk1"/>
              </a:solidFill>
              <a:latin typeface="Open Sans"/>
              <a:ea typeface="Open Sans"/>
              <a:cs typeface="Open Sans"/>
              <a:sym typeface="Open Sans"/>
            </a:endParaRPr>
          </a:p>
          <a:p>
            <a:pPr indent="-190500" lvl="0" marL="469900" rtl="0" algn="just">
              <a:lnSpc>
                <a:spcPct val="100000"/>
              </a:lnSpc>
              <a:spcBef>
                <a:spcPts val="1000"/>
              </a:spcBef>
              <a:spcAft>
                <a:spcPts val="0"/>
              </a:spcAft>
              <a:buClr>
                <a:schemeClr val="dk1"/>
              </a:buClr>
              <a:buSzPts val="2400"/>
              <a:buNone/>
            </a:pPr>
            <a:r>
              <a:t/>
            </a:r>
            <a:endParaRPr sz="2200">
              <a:solidFill>
                <a:schemeClr val="dk1"/>
              </a:solidFill>
              <a:latin typeface="Open Sans"/>
              <a:ea typeface="Open Sans"/>
              <a:cs typeface="Open Sans"/>
              <a:sym typeface="Open Sans"/>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7" name="Shape 97"/>
        <p:cNvGrpSpPr/>
        <p:nvPr/>
      </p:nvGrpSpPr>
      <p:grpSpPr>
        <a:xfrm>
          <a:off x="0" y="0"/>
          <a:ext cx="0" cy="0"/>
          <a:chOff x="0" y="0"/>
          <a:chExt cx="0" cy="0"/>
        </a:xfrm>
      </p:grpSpPr>
      <p:sp>
        <p:nvSpPr>
          <p:cNvPr id="98" name="Google Shape;98;p3"/>
          <p:cNvSpPr txBox="1"/>
          <p:nvPr>
            <p:ph type="title"/>
          </p:nvPr>
        </p:nvSpPr>
        <p:spPr>
          <a:xfrm>
            <a:off x="0" y="313498"/>
            <a:ext cx="9613800" cy="1080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None/>
            </a:pPr>
            <a:r>
              <a:rPr lang="en-US" sz="4400">
                <a:solidFill>
                  <a:srgbClr val="586F7C"/>
                </a:solidFill>
                <a:latin typeface="Open Sans"/>
                <a:ea typeface="Open Sans"/>
                <a:cs typeface="Open Sans"/>
                <a:sym typeface="Open Sans"/>
              </a:rPr>
              <a:t>Introduction</a:t>
            </a:r>
            <a:endParaRPr sz="4400">
              <a:solidFill>
                <a:srgbClr val="586F7C"/>
              </a:solidFill>
              <a:latin typeface="Open Sans"/>
              <a:ea typeface="Open Sans"/>
              <a:cs typeface="Open Sans"/>
              <a:sym typeface="Open Sans"/>
            </a:endParaRPr>
          </a:p>
        </p:txBody>
      </p:sp>
      <p:grpSp>
        <p:nvGrpSpPr>
          <p:cNvPr id="99" name="Google Shape;99;p3"/>
          <p:cNvGrpSpPr/>
          <p:nvPr/>
        </p:nvGrpSpPr>
        <p:grpSpPr>
          <a:xfrm>
            <a:off x="554813" y="2135400"/>
            <a:ext cx="10842638" cy="4275948"/>
            <a:chOff x="0" y="121257"/>
            <a:chExt cx="10842638" cy="4275948"/>
          </a:xfrm>
        </p:grpSpPr>
        <p:sp>
          <p:nvSpPr>
            <p:cNvPr id="100" name="Google Shape;100;p3"/>
            <p:cNvSpPr/>
            <p:nvPr/>
          </p:nvSpPr>
          <p:spPr>
            <a:xfrm>
              <a:off x="0" y="352755"/>
              <a:ext cx="10842529" cy="1825200"/>
            </a:xfrm>
            <a:prstGeom prst="roundRect">
              <a:avLst>
                <a:gd fmla="val 16667" name="adj"/>
              </a:avLst>
            </a:prstGeom>
            <a:solidFill>
              <a:srgbClr val="51B948"/>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3"/>
            <p:cNvSpPr txBox="1"/>
            <p:nvPr/>
          </p:nvSpPr>
          <p:spPr>
            <a:xfrm>
              <a:off x="89112" y="121257"/>
              <a:ext cx="10664400" cy="2158800"/>
            </a:xfrm>
            <a:prstGeom prst="rect">
              <a:avLst/>
            </a:prstGeom>
            <a:noFill/>
            <a:ln>
              <a:noFill/>
            </a:ln>
          </p:spPr>
          <p:txBody>
            <a:bodyPr anchorCtr="0" anchor="ctr" bIns="114300" lIns="114300" spcFirstLastPara="1" rIns="114300" wrap="square" tIns="114300">
              <a:noAutofit/>
            </a:bodyPr>
            <a:lstStyle/>
            <a:p>
              <a:pPr indent="0" lvl="0" marL="0" marR="0" rtl="0" algn="l">
                <a:lnSpc>
                  <a:spcPct val="90000"/>
                </a:lnSpc>
                <a:spcBef>
                  <a:spcPts val="0"/>
                </a:spcBef>
                <a:spcAft>
                  <a:spcPts val="0"/>
                </a:spcAft>
                <a:buNone/>
              </a:pPr>
              <a:r>
                <a:rPr b="0" i="0" lang="en-US" sz="3000" u="none" cap="none" strike="noStrike">
                  <a:solidFill>
                    <a:schemeClr val="lt1"/>
                  </a:solidFill>
                  <a:latin typeface="Open Sans"/>
                  <a:ea typeface="Open Sans"/>
                  <a:cs typeface="Open Sans"/>
                  <a:sym typeface="Open Sans"/>
                </a:rPr>
                <a:t>This lesson focuses on key discipline-specific (environment) resources from OARE; it reviews three databases available via the OARE portal</a:t>
              </a:r>
              <a:r>
                <a:rPr lang="en-US" sz="3000">
                  <a:solidFill>
                    <a:schemeClr val="lt1"/>
                  </a:solidFill>
                  <a:latin typeface="Open Sans"/>
                  <a:ea typeface="Open Sans"/>
                  <a:cs typeface="Open Sans"/>
                  <a:sym typeface="Open Sans"/>
                </a:rPr>
                <a:t> </a:t>
              </a:r>
              <a:r>
                <a:rPr lang="en-US" sz="3000">
                  <a:solidFill>
                    <a:schemeClr val="lt1"/>
                  </a:solidFill>
                  <a:latin typeface="Open Sans"/>
                  <a:ea typeface="Open Sans"/>
                  <a:cs typeface="Open Sans"/>
                  <a:sym typeface="Open Sans"/>
                  <a:extLst>
                    <a:ext uri="http://customooxmlschemas.google.com/">
                      <go:slidesCustomData xmlns:go="http://customooxmlschemas.google.com/" textRoundtripDataId="0"/>
                    </a:ext>
                  </a:extLst>
                </a:rPr>
                <a:t>plus eight Internet resources for the environment.</a:t>
              </a:r>
              <a:endParaRPr b="0" i="0" sz="3000" u="none" cap="none" strike="noStrike">
                <a:solidFill>
                  <a:schemeClr val="lt1"/>
                </a:solidFill>
                <a:latin typeface="Open Sans"/>
                <a:ea typeface="Open Sans"/>
                <a:cs typeface="Open Sans"/>
                <a:sym typeface="Open Sans"/>
              </a:endParaRPr>
            </a:p>
          </p:txBody>
        </p:sp>
        <p:sp>
          <p:nvSpPr>
            <p:cNvPr id="102" name="Google Shape;102;p3"/>
            <p:cNvSpPr/>
            <p:nvPr/>
          </p:nvSpPr>
          <p:spPr>
            <a:xfrm>
              <a:off x="0" y="2177955"/>
              <a:ext cx="10842529" cy="2051887"/>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3"/>
            <p:cNvSpPr txBox="1"/>
            <p:nvPr/>
          </p:nvSpPr>
          <p:spPr>
            <a:xfrm>
              <a:off x="38" y="2345205"/>
              <a:ext cx="10842600" cy="2052000"/>
            </a:xfrm>
            <a:prstGeom prst="rect">
              <a:avLst/>
            </a:prstGeom>
            <a:noFill/>
            <a:ln>
              <a:noFill/>
            </a:ln>
          </p:spPr>
          <p:txBody>
            <a:bodyPr anchorCtr="0" anchor="t" bIns="45700" lIns="344250" spcFirstLastPara="1" rIns="256025" wrap="square" tIns="45700">
              <a:noAutofit/>
            </a:bodyPr>
            <a:lstStyle/>
            <a:p>
              <a:pPr indent="-285750" lvl="1" marL="285750" marR="0" rtl="0" algn="l">
                <a:lnSpc>
                  <a:spcPct val="90000"/>
                </a:lnSpc>
                <a:spcBef>
                  <a:spcPts val="0"/>
                </a:spcBef>
                <a:spcAft>
                  <a:spcPts val="0"/>
                </a:spcAft>
                <a:buClr>
                  <a:srgbClr val="000000"/>
                </a:buClr>
                <a:buSzPts val="3600"/>
                <a:buFont typeface="Arial"/>
                <a:buChar char="••"/>
              </a:pPr>
              <a:r>
                <a:rPr b="0" i="0" lang="en-US" sz="3600" u="none" cap="none" strike="noStrike">
                  <a:solidFill>
                    <a:srgbClr val="000000"/>
                  </a:solidFill>
                  <a:latin typeface="Open Sans"/>
                  <a:ea typeface="Open Sans"/>
                  <a:cs typeface="Open Sans"/>
                  <a:sym typeface="Open Sans"/>
                </a:rPr>
                <a:t>Environment Index, </a:t>
              </a:r>
              <a:endParaRPr b="0" i="0" sz="3600" u="none" cap="none" strike="noStrike">
                <a:solidFill>
                  <a:srgbClr val="000000"/>
                </a:solidFill>
                <a:latin typeface="Open Sans"/>
                <a:ea typeface="Open Sans"/>
                <a:cs typeface="Open Sans"/>
                <a:sym typeface="Open Sans"/>
              </a:endParaRPr>
            </a:p>
            <a:p>
              <a:pPr indent="-285750" lvl="1" marL="285750" marR="0" rtl="0" algn="l">
                <a:lnSpc>
                  <a:spcPct val="90000"/>
                </a:lnSpc>
                <a:spcBef>
                  <a:spcPts val="720"/>
                </a:spcBef>
                <a:spcAft>
                  <a:spcPts val="0"/>
                </a:spcAft>
                <a:buClr>
                  <a:srgbClr val="000000"/>
                </a:buClr>
                <a:buSzPts val="3600"/>
                <a:buFont typeface="Arial"/>
                <a:buChar char="••"/>
              </a:pPr>
              <a:r>
                <a:rPr b="0" i="0" lang="en-US" sz="3600" u="none" cap="none" strike="noStrike">
                  <a:solidFill>
                    <a:srgbClr val="000000"/>
                  </a:solidFill>
                  <a:latin typeface="Open Sans"/>
                  <a:ea typeface="Open Sans"/>
                  <a:cs typeface="Open Sans"/>
                  <a:sym typeface="Open Sans"/>
                </a:rPr>
                <a:t>Environmental Science Collection and </a:t>
              </a:r>
              <a:endParaRPr b="0" i="0" sz="3600" u="none" cap="none" strike="noStrike">
                <a:solidFill>
                  <a:srgbClr val="000000"/>
                </a:solidFill>
                <a:latin typeface="Open Sans"/>
                <a:ea typeface="Open Sans"/>
                <a:cs typeface="Open Sans"/>
                <a:sym typeface="Open Sans"/>
              </a:endParaRPr>
            </a:p>
            <a:p>
              <a:pPr indent="-285750" lvl="1" marL="285750" marR="0" rtl="0" algn="l">
                <a:lnSpc>
                  <a:spcPct val="90000"/>
                </a:lnSpc>
                <a:spcBef>
                  <a:spcPts val="720"/>
                </a:spcBef>
                <a:spcAft>
                  <a:spcPts val="0"/>
                </a:spcAft>
                <a:buClr>
                  <a:srgbClr val="000000"/>
                </a:buClr>
                <a:buSzPts val="3600"/>
                <a:buFont typeface="Arial"/>
                <a:buChar char="••"/>
              </a:pPr>
              <a:r>
                <a:rPr b="0" i="0" lang="en-US" sz="3600" u="none" cap="none" strike="noStrike">
                  <a:solidFill>
                    <a:srgbClr val="000000"/>
                  </a:solidFill>
                  <a:latin typeface="Open Sans"/>
                  <a:ea typeface="Open Sans"/>
                  <a:cs typeface="Open Sans"/>
                  <a:sym typeface="Open Sans"/>
                </a:rPr>
                <a:t>Meteorological Monographs.</a:t>
              </a:r>
              <a:endParaRPr b="0" i="0" sz="3600" u="none" cap="none" strike="noStrike">
                <a:solidFill>
                  <a:srgbClr val="000000"/>
                </a:solidFill>
                <a:latin typeface="Open Sans"/>
                <a:ea typeface="Open Sans"/>
                <a:cs typeface="Open Sans"/>
                <a:sym typeface="Open Sans"/>
              </a:endParaRPr>
            </a:p>
          </p:txBody>
        </p:sp>
      </p:gr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4" name="Shape 414"/>
        <p:cNvGrpSpPr/>
        <p:nvPr/>
      </p:nvGrpSpPr>
      <p:grpSpPr>
        <a:xfrm>
          <a:off x="0" y="0"/>
          <a:ext cx="0" cy="0"/>
          <a:chOff x="0" y="0"/>
          <a:chExt cx="0" cy="0"/>
        </a:xfrm>
      </p:grpSpPr>
      <p:sp>
        <p:nvSpPr>
          <p:cNvPr id="415" name="Google Shape;415;p50"/>
          <p:cNvSpPr txBox="1"/>
          <p:nvPr>
            <p:ph type="title"/>
          </p:nvPr>
        </p:nvSpPr>
        <p:spPr>
          <a:xfrm>
            <a:off x="1" y="437222"/>
            <a:ext cx="7620000" cy="1080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None/>
            </a:pPr>
            <a:r>
              <a:rPr lang="en-US" sz="3500">
                <a:solidFill>
                  <a:srgbClr val="586F7C"/>
                </a:solidFill>
                <a:latin typeface="Open Sans"/>
                <a:ea typeface="Open Sans"/>
                <a:cs typeface="Open Sans"/>
                <a:sym typeface="Open Sans"/>
              </a:rPr>
              <a:t>Centre for International Earth Science Information Network</a:t>
            </a:r>
            <a:endParaRPr sz="3500">
              <a:solidFill>
                <a:srgbClr val="586F7C"/>
              </a:solidFill>
              <a:latin typeface="Open Sans"/>
              <a:ea typeface="Open Sans"/>
              <a:cs typeface="Open Sans"/>
              <a:sym typeface="Open Sans"/>
            </a:endParaRPr>
          </a:p>
        </p:txBody>
      </p:sp>
      <p:sp>
        <p:nvSpPr>
          <p:cNvPr id="416" name="Google Shape;416;p50"/>
          <p:cNvSpPr txBox="1"/>
          <p:nvPr>
            <p:ph idx="1" type="body"/>
          </p:nvPr>
        </p:nvSpPr>
        <p:spPr>
          <a:xfrm>
            <a:off x="0" y="1775400"/>
            <a:ext cx="9613800" cy="711126"/>
          </a:xfrm>
          <a:prstGeom prst="rect">
            <a:avLst/>
          </a:prstGeom>
          <a:noFill/>
          <a:ln>
            <a:noFill/>
          </a:ln>
        </p:spPr>
        <p:txBody>
          <a:bodyPr anchorCtr="0" anchor="t" bIns="45700" lIns="91425" spcFirstLastPara="1" rIns="91425" wrap="square" tIns="45700">
            <a:noAutofit/>
          </a:bodyPr>
          <a:lstStyle/>
          <a:p>
            <a:pPr indent="0" lvl="0" marL="76200" rtl="0" algn="l">
              <a:lnSpc>
                <a:spcPct val="90000"/>
              </a:lnSpc>
              <a:spcBef>
                <a:spcPts val="1000"/>
              </a:spcBef>
              <a:spcAft>
                <a:spcPts val="0"/>
              </a:spcAft>
              <a:buSzPts val="2400"/>
              <a:buNone/>
            </a:pPr>
            <a:r>
              <a:rPr lang="en-US">
                <a:solidFill>
                  <a:schemeClr val="dk1"/>
                </a:solidFill>
                <a:latin typeface="Open Sans"/>
                <a:ea typeface="Open Sans"/>
                <a:cs typeface="Open Sans"/>
                <a:sym typeface="Open Sans"/>
              </a:rPr>
              <a:t>Available at </a:t>
            </a:r>
            <a:r>
              <a:rPr lang="en-US" u="sng">
                <a:solidFill>
                  <a:schemeClr val="dk1"/>
                </a:solidFill>
                <a:latin typeface="Open Sans"/>
                <a:ea typeface="Open Sans"/>
                <a:cs typeface="Open Sans"/>
                <a:sym typeface="Open Sans"/>
                <a:hlinkClick r:id="rId3"/>
              </a:rPr>
              <a:t>http://www.ciesin.org/sub_guide.html</a:t>
            </a:r>
            <a:endParaRPr>
              <a:solidFill>
                <a:schemeClr val="dk1"/>
              </a:solidFill>
              <a:latin typeface="Open Sans"/>
              <a:ea typeface="Open Sans"/>
              <a:cs typeface="Open Sans"/>
              <a:sym typeface="Open Sans"/>
            </a:endParaRPr>
          </a:p>
          <a:p>
            <a:pPr indent="0" lvl="0" marL="76200" rtl="0" algn="l">
              <a:lnSpc>
                <a:spcPct val="90000"/>
              </a:lnSpc>
              <a:spcBef>
                <a:spcPts val="1000"/>
              </a:spcBef>
              <a:spcAft>
                <a:spcPts val="0"/>
              </a:spcAft>
              <a:buSzPts val="2400"/>
              <a:buNone/>
            </a:pPr>
            <a:r>
              <a:t/>
            </a:r>
            <a:endParaRPr>
              <a:solidFill>
                <a:schemeClr val="dk1"/>
              </a:solidFill>
              <a:latin typeface="Open Sans"/>
              <a:ea typeface="Open Sans"/>
              <a:cs typeface="Open Sans"/>
              <a:sym typeface="Open Sans"/>
            </a:endParaRPr>
          </a:p>
          <a:p>
            <a:pPr indent="0" lvl="0" marL="76200" rtl="0" algn="l">
              <a:lnSpc>
                <a:spcPct val="90000"/>
              </a:lnSpc>
              <a:spcBef>
                <a:spcPts val="1000"/>
              </a:spcBef>
              <a:spcAft>
                <a:spcPts val="0"/>
              </a:spcAft>
              <a:buSzPts val="2400"/>
              <a:buNone/>
            </a:pPr>
            <a:r>
              <a:t/>
            </a:r>
            <a:endParaRPr>
              <a:solidFill>
                <a:schemeClr val="dk1"/>
              </a:solidFill>
              <a:latin typeface="Open Sans"/>
              <a:ea typeface="Open Sans"/>
              <a:cs typeface="Open Sans"/>
              <a:sym typeface="Open Sans"/>
            </a:endParaRPr>
          </a:p>
        </p:txBody>
      </p:sp>
      <p:pic>
        <p:nvPicPr>
          <p:cNvPr descr="https://lh4.googleusercontent.com/CueIbi9bRL2eSp8V02aOLqARQ1vuLLC9U18cGh9EhwGQ5e_UA5kC2C35S5CNEGKccN60zLK6qt8GWJbhl3-suznWtb-Faji8gXurVNNsLOzxKggzBurxa3mmfDKxZLd-pu8gj2g" id="417" name="Google Shape;417;p50"/>
          <p:cNvPicPr preferRelativeResize="0"/>
          <p:nvPr/>
        </p:nvPicPr>
        <p:blipFill rotWithShape="1">
          <a:blip r:embed="rId4">
            <a:alphaModFix/>
          </a:blip>
          <a:srcRect b="0" l="0" r="0" t="0"/>
          <a:stretch/>
        </p:blipFill>
        <p:spPr>
          <a:xfrm>
            <a:off x="4572001" y="2505162"/>
            <a:ext cx="7218946" cy="4106589"/>
          </a:xfrm>
          <a:prstGeom prst="rect">
            <a:avLst/>
          </a:prstGeom>
          <a:noFill/>
          <a:ln>
            <a:noFill/>
          </a:ln>
        </p:spPr>
      </p:pic>
      <p:sp>
        <p:nvSpPr>
          <p:cNvPr id="418" name="Google Shape;418;p50"/>
          <p:cNvSpPr txBox="1"/>
          <p:nvPr/>
        </p:nvSpPr>
        <p:spPr>
          <a:xfrm>
            <a:off x="160420" y="3846296"/>
            <a:ext cx="4251159" cy="1015663"/>
          </a:xfrm>
          <a:prstGeom prst="rect">
            <a:avLst/>
          </a:prstGeom>
          <a:noFill/>
          <a:ln cap="flat" cmpd="sng" w="9525">
            <a:solidFill>
              <a:srgbClr val="FF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2000" u="none" cap="none" strike="noStrike">
                <a:solidFill>
                  <a:schemeClr val="dk1"/>
                </a:solidFill>
                <a:latin typeface="Open Sans"/>
                <a:ea typeface="Open Sans"/>
                <a:cs typeface="Open Sans"/>
                <a:sym typeface="Open Sans"/>
              </a:rPr>
              <a:t>Search page for </a:t>
            </a:r>
            <a:endParaRPr/>
          </a:p>
          <a:p>
            <a:pPr indent="0" lvl="0" marL="0" marR="0" rtl="0" algn="l">
              <a:lnSpc>
                <a:spcPct val="100000"/>
              </a:lnSpc>
              <a:spcBef>
                <a:spcPts val="0"/>
              </a:spcBef>
              <a:spcAft>
                <a:spcPts val="0"/>
              </a:spcAft>
              <a:buNone/>
            </a:pPr>
            <a:r>
              <a:rPr b="0" i="0" lang="en-US" sz="2000" u="none" cap="none" strike="noStrike">
                <a:solidFill>
                  <a:schemeClr val="dk1"/>
                </a:solidFill>
                <a:latin typeface="Open Sans"/>
                <a:ea typeface="Open Sans"/>
                <a:cs typeface="Open Sans"/>
                <a:sym typeface="Open Sans"/>
              </a:rPr>
              <a:t>Centre for International Earth Science Information Network </a:t>
            </a:r>
            <a:endParaRPr b="0" i="0" sz="2000" u="none" cap="none" strike="noStrike">
              <a:solidFill>
                <a:schemeClr val="dk1"/>
              </a:solidFill>
              <a:latin typeface="Open Sans"/>
              <a:ea typeface="Open Sans"/>
              <a:cs typeface="Open Sans"/>
              <a:sym typeface="Open Sans"/>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3" name="Shape 423"/>
        <p:cNvGrpSpPr/>
        <p:nvPr/>
      </p:nvGrpSpPr>
      <p:grpSpPr>
        <a:xfrm>
          <a:off x="0" y="0"/>
          <a:ext cx="0" cy="0"/>
          <a:chOff x="0" y="0"/>
          <a:chExt cx="0" cy="0"/>
        </a:xfrm>
      </p:grpSpPr>
      <p:sp>
        <p:nvSpPr>
          <p:cNvPr id="424" name="Google Shape;424;p51"/>
          <p:cNvSpPr txBox="1"/>
          <p:nvPr>
            <p:ph type="title"/>
          </p:nvPr>
        </p:nvSpPr>
        <p:spPr>
          <a:xfrm>
            <a:off x="1" y="437222"/>
            <a:ext cx="7620000" cy="1080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None/>
            </a:pPr>
            <a:r>
              <a:rPr lang="en-US" sz="3500">
                <a:solidFill>
                  <a:srgbClr val="586F7C"/>
                </a:solidFill>
                <a:latin typeface="Open Sans"/>
                <a:ea typeface="Open Sans"/>
                <a:cs typeface="Open Sans"/>
                <a:sym typeface="Open Sans"/>
              </a:rPr>
              <a:t>Centre for International Earth Science Information Network cont.</a:t>
            </a:r>
            <a:endParaRPr sz="3500">
              <a:solidFill>
                <a:srgbClr val="586F7C"/>
              </a:solidFill>
              <a:latin typeface="Open Sans"/>
              <a:ea typeface="Open Sans"/>
              <a:cs typeface="Open Sans"/>
              <a:sym typeface="Open Sans"/>
            </a:endParaRPr>
          </a:p>
        </p:txBody>
      </p:sp>
      <p:pic>
        <p:nvPicPr>
          <p:cNvPr id="425" name="Google Shape;425;p51"/>
          <p:cNvPicPr preferRelativeResize="0"/>
          <p:nvPr/>
        </p:nvPicPr>
        <p:blipFill rotWithShape="1">
          <a:blip r:embed="rId3">
            <a:alphaModFix/>
          </a:blip>
          <a:srcRect b="0" l="0" r="0" t="0"/>
          <a:stretch/>
        </p:blipFill>
        <p:spPr>
          <a:xfrm>
            <a:off x="1182382" y="1830541"/>
            <a:ext cx="9277071" cy="4810889"/>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0" name="Shape 430"/>
        <p:cNvGrpSpPr/>
        <p:nvPr/>
      </p:nvGrpSpPr>
      <p:grpSpPr>
        <a:xfrm>
          <a:off x="0" y="0"/>
          <a:ext cx="0" cy="0"/>
          <a:chOff x="0" y="0"/>
          <a:chExt cx="0" cy="0"/>
        </a:xfrm>
      </p:grpSpPr>
      <p:sp>
        <p:nvSpPr>
          <p:cNvPr id="431" name="Google Shape;431;p52"/>
          <p:cNvSpPr txBox="1"/>
          <p:nvPr>
            <p:ph type="title"/>
          </p:nvPr>
        </p:nvSpPr>
        <p:spPr>
          <a:xfrm>
            <a:off x="1" y="437222"/>
            <a:ext cx="7620000" cy="1080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None/>
            </a:pPr>
            <a:r>
              <a:rPr lang="en-US" sz="3500">
                <a:solidFill>
                  <a:srgbClr val="586F7C"/>
                </a:solidFill>
                <a:latin typeface="Open Sans"/>
                <a:ea typeface="Open Sans"/>
                <a:cs typeface="Open Sans"/>
                <a:sym typeface="Open Sans"/>
              </a:rPr>
              <a:t>ECOLEX</a:t>
            </a:r>
            <a:endParaRPr sz="3500">
              <a:solidFill>
                <a:srgbClr val="586F7C"/>
              </a:solidFill>
              <a:latin typeface="Open Sans"/>
              <a:ea typeface="Open Sans"/>
              <a:cs typeface="Open Sans"/>
              <a:sym typeface="Open Sans"/>
            </a:endParaRPr>
          </a:p>
        </p:txBody>
      </p:sp>
      <p:sp>
        <p:nvSpPr>
          <p:cNvPr id="432" name="Google Shape;432;p52"/>
          <p:cNvSpPr txBox="1"/>
          <p:nvPr>
            <p:ph idx="1" type="body"/>
          </p:nvPr>
        </p:nvSpPr>
        <p:spPr>
          <a:xfrm>
            <a:off x="0" y="1775400"/>
            <a:ext cx="9613800" cy="711126"/>
          </a:xfrm>
          <a:prstGeom prst="rect">
            <a:avLst/>
          </a:prstGeom>
          <a:noFill/>
          <a:ln>
            <a:noFill/>
          </a:ln>
        </p:spPr>
        <p:txBody>
          <a:bodyPr anchorCtr="0" anchor="t" bIns="45700" lIns="91425" spcFirstLastPara="1" rIns="91425" wrap="square" tIns="45700">
            <a:noAutofit/>
          </a:bodyPr>
          <a:lstStyle/>
          <a:p>
            <a:pPr indent="0" lvl="0" marL="76200" rtl="0" algn="l">
              <a:lnSpc>
                <a:spcPct val="90000"/>
              </a:lnSpc>
              <a:spcBef>
                <a:spcPts val="1000"/>
              </a:spcBef>
              <a:spcAft>
                <a:spcPts val="0"/>
              </a:spcAft>
              <a:buSzPts val="2400"/>
              <a:buNone/>
            </a:pPr>
            <a:r>
              <a:rPr lang="en-US">
                <a:solidFill>
                  <a:schemeClr val="dk1"/>
                </a:solidFill>
                <a:latin typeface="Open Sans"/>
                <a:ea typeface="Open Sans"/>
                <a:cs typeface="Open Sans"/>
                <a:sym typeface="Open Sans"/>
              </a:rPr>
              <a:t>Available at </a:t>
            </a:r>
            <a:r>
              <a:rPr lang="en-US" u="sng">
                <a:solidFill>
                  <a:schemeClr val="dk1"/>
                </a:solidFill>
                <a:latin typeface="Open Sans"/>
                <a:ea typeface="Open Sans"/>
                <a:cs typeface="Open Sans"/>
                <a:sym typeface="Open Sans"/>
                <a:hlinkClick r:id="rId3"/>
              </a:rPr>
              <a:t>https://www.ecolex.org/</a:t>
            </a:r>
            <a:endParaRPr>
              <a:solidFill>
                <a:schemeClr val="dk1"/>
              </a:solidFill>
              <a:latin typeface="Open Sans"/>
              <a:ea typeface="Open Sans"/>
              <a:cs typeface="Open Sans"/>
              <a:sym typeface="Open Sans"/>
            </a:endParaRPr>
          </a:p>
          <a:p>
            <a:pPr indent="0" lvl="0" marL="76200" rtl="0" algn="l">
              <a:lnSpc>
                <a:spcPct val="90000"/>
              </a:lnSpc>
              <a:spcBef>
                <a:spcPts val="1000"/>
              </a:spcBef>
              <a:spcAft>
                <a:spcPts val="0"/>
              </a:spcAft>
              <a:buSzPts val="2400"/>
              <a:buNone/>
            </a:pPr>
            <a:r>
              <a:t/>
            </a:r>
            <a:endParaRPr>
              <a:solidFill>
                <a:schemeClr val="dk1"/>
              </a:solidFill>
              <a:latin typeface="Open Sans"/>
              <a:ea typeface="Open Sans"/>
              <a:cs typeface="Open Sans"/>
              <a:sym typeface="Open Sans"/>
            </a:endParaRPr>
          </a:p>
          <a:p>
            <a:pPr indent="0" lvl="0" marL="76200" rtl="0" algn="l">
              <a:lnSpc>
                <a:spcPct val="90000"/>
              </a:lnSpc>
              <a:spcBef>
                <a:spcPts val="1000"/>
              </a:spcBef>
              <a:spcAft>
                <a:spcPts val="0"/>
              </a:spcAft>
              <a:buSzPts val="2400"/>
              <a:buNone/>
            </a:pPr>
            <a:r>
              <a:t/>
            </a:r>
            <a:endParaRPr>
              <a:solidFill>
                <a:schemeClr val="dk1"/>
              </a:solidFill>
              <a:latin typeface="Open Sans"/>
              <a:ea typeface="Open Sans"/>
              <a:cs typeface="Open Sans"/>
              <a:sym typeface="Open Sans"/>
            </a:endParaRPr>
          </a:p>
        </p:txBody>
      </p:sp>
      <p:sp>
        <p:nvSpPr>
          <p:cNvPr id="433" name="Google Shape;433;p52"/>
          <p:cNvSpPr txBox="1"/>
          <p:nvPr/>
        </p:nvSpPr>
        <p:spPr>
          <a:xfrm>
            <a:off x="160420" y="3846296"/>
            <a:ext cx="4251159" cy="400110"/>
          </a:xfrm>
          <a:prstGeom prst="rect">
            <a:avLst/>
          </a:prstGeom>
          <a:noFill/>
          <a:ln cap="flat" cmpd="sng" w="9525">
            <a:solidFill>
              <a:srgbClr val="FF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2000" u="none" cap="none" strike="noStrike">
                <a:solidFill>
                  <a:schemeClr val="dk1"/>
                </a:solidFill>
                <a:latin typeface="Open Sans"/>
                <a:ea typeface="Open Sans"/>
                <a:cs typeface="Open Sans"/>
                <a:sym typeface="Open Sans"/>
              </a:rPr>
              <a:t>Search page for ECOLEX</a:t>
            </a:r>
            <a:endParaRPr b="0" i="0" sz="2000" u="none" cap="none" strike="noStrike">
              <a:solidFill>
                <a:schemeClr val="dk1"/>
              </a:solidFill>
              <a:latin typeface="Open Sans"/>
              <a:ea typeface="Open Sans"/>
              <a:cs typeface="Open Sans"/>
              <a:sym typeface="Open Sans"/>
            </a:endParaRPr>
          </a:p>
        </p:txBody>
      </p:sp>
      <p:pic>
        <p:nvPicPr>
          <p:cNvPr descr="https://lh5.googleusercontent.com/gdaA418vn3zAmG9DBDUlpGZ15sXvbrNhDaSizG02xOM99bmN7bQ8WXyvndWhQqNq6T-I2QYMZsQaBHpSYVJ6uTy583qAtvgrIWqBNR44idUescus_tyQ4Mwusy0xTBoJ707Ermo" id="434" name="Google Shape;434;p52"/>
          <p:cNvPicPr preferRelativeResize="0"/>
          <p:nvPr/>
        </p:nvPicPr>
        <p:blipFill rotWithShape="1">
          <a:blip r:embed="rId4">
            <a:alphaModFix/>
          </a:blip>
          <a:srcRect b="0" l="0" r="0" t="0"/>
          <a:stretch/>
        </p:blipFill>
        <p:spPr>
          <a:xfrm>
            <a:off x="4590072" y="2743804"/>
            <a:ext cx="7457549" cy="2935101"/>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9" name="Shape 439"/>
        <p:cNvGrpSpPr/>
        <p:nvPr/>
      </p:nvGrpSpPr>
      <p:grpSpPr>
        <a:xfrm>
          <a:off x="0" y="0"/>
          <a:ext cx="0" cy="0"/>
          <a:chOff x="0" y="0"/>
          <a:chExt cx="0" cy="0"/>
        </a:xfrm>
      </p:grpSpPr>
      <p:sp>
        <p:nvSpPr>
          <p:cNvPr id="440" name="Google Shape;440;p53"/>
          <p:cNvSpPr txBox="1"/>
          <p:nvPr>
            <p:ph type="title"/>
          </p:nvPr>
        </p:nvSpPr>
        <p:spPr>
          <a:xfrm>
            <a:off x="1" y="437222"/>
            <a:ext cx="7620000" cy="1080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None/>
            </a:pPr>
            <a:r>
              <a:rPr lang="en-US" sz="3500">
                <a:solidFill>
                  <a:srgbClr val="586F7C"/>
                </a:solidFill>
                <a:latin typeface="Open Sans"/>
                <a:ea typeface="Open Sans"/>
                <a:cs typeface="Open Sans"/>
                <a:sym typeface="Open Sans"/>
              </a:rPr>
              <a:t>ECOLEX cont.</a:t>
            </a:r>
            <a:endParaRPr sz="3500">
              <a:solidFill>
                <a:srgbClr val="586F7C"/>
              </a:solidFill>
              <a:latin typeface="Open Sans"/>
              <a:ea typeface="Open Sans"/>
              <a:cs typeface="Open Sans"/>
              <a:sym typeface="Open Sans"/>
            </a:endParaRPr>
          </a:p>
        </p:txBody>
      </p:sp>
      <p:pic>
        <p:nvPicPr>
          <p:cNvPr id="441" name="Google Shape;441;p53"/>
          <p:cNvPicPr preferRelativeResize="0"/>
          <p:nvPr/>
        </p:nvPicPr>
        <p:blipFill rotWithShape="1">
          <a:blip r:embed="rId3">
            <a:alphaModFix/>
          </a:blip>
          <a:srcRect b="0" l="0" r="0" t="0"/>
          <a:stretch/>
        </p:blipFill>
        <p:spPr>
          <a:xfrm>
            <a:off x="1828800" y="1780674"/>
            <a:ext cx="8172169" cy="4834587"/>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46" name="Shape 446"/>
        <p:cNvGrpSpPr/>
        <p:nvPr/>
      </p:nvGrpSpPr>
      <p:grpSpPr>
        <a:xfrm>
          <a:off x="0" y="0"/>
          <a:ext cx="0" cy="0"/>
          <a:chOff x="0" y="0"/>
          <a:chExt cx="0" cy="0"/>
        </a:xfrm>
      </p:grpSpPr>
      <p:sp>
        <p:nvSpPr>
          <p:cNvPr id="447" name="Google Shape;447;p54"/>
          <p:cNvSpPr txBox="1"/>
          <p:nvPr>
            <p:ph type="title"/>
          </p:nvPr>
        </p:nvSpPr>
        <p:spPr>
          <a:xfrm>
            <a:off x="1" y="437222"/>
            <a:ext cx="7620000" cy="1080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None/>
            </a:pPr>
            <a:r>
              <a:rPr lang="en-US" sz="3500">
                <a:solidFill>
                  <a:srgbClr val="586F7C"/>
                </a:solidFill>
                <a:latin typeface="Open Sans"/>
                <a:ea typeface="Open Sans"/>
                <a:cs typeface="Open Sans"/>
                <a:sym typeface="Open Sans"/>
              </a:rPr>
              <a:t>Environmental Data Explorer database </a:t>
            </a:r>
            <a:endParaRPr sz="3500">
              <a:solidFill>
                <a:srgbClr val="586F7C"/>
              </a:solidFill>
              <a:latin typeface="Open Sans"/>
              <a:ea typeface="Open Sans"/>
              <a:cs typeface="Open Sans"/>
              <a:sym typeface="Open Sans"/>
            </a:endParaRPr>
          </a:p>
        </p:txBody>
      </p:sp>
      <p:sp>
        <p:nvSpPr>
          <p:cNvPr id="448" name="Google Shape;448;p54"/>
          <p:cNvSpPr txBox="1"/>
          <p:nvPr>
            <p:ph idx="1" type="body"/>
          </p:nvPr>
        </p:nvSpPr>
        <p:spPr>
          <a:xfrm>
            <a:off x="0" y="1775400"/>
            <a:ext cx="9613800" cy="711126"/>
          </a:xfrm>
          <a:prstGeom prst="rect">
            <a:avLst/>
          </a:prstGeom>
          <a:noFill/>
          <a:ln>
            <a:noFill/>
          </a:ln>
        </p:spPr>
        <p:txBody>
          <a:bodyPr anchorCtr="0" anchor="t" bIns="45700" lIns="91425" spcFirstLastPara="1" rIns="91425" wrap="square" tIns="45700">
            <a:noAutofit/>
          </a:bodyPr>
          <a:lstStyle/>
          <a:p>
            <a:pPr indent="0" lvl="0" marL="76200" rtl="0" algn="l">
              <a:lnSpc>
                <a:spcPct val="90000"/>
              </a:lnSpc>
              <a:spcBef>
                <a:spcPts val="1000"/>
              </a:spcBef>
              <a:spcAft>
                <a:spcPts val="0"/>
              </a:spcAft>
              <a:buSzPts val="2400"/>
              <a:buNone/>
            </a:pPr>
            <a:r>
              <a:rPr lang="en-US">
                <a:solidFill>
                  <a:schemeClr val="dk1"/>
                </a:solidFill>
                <a:latin typeface="Open Sans"/>
                <a:ea typeface="Open Sans"/>
                <a:cs typeface="Open Sans"/>
                <a:sym typeface="Open Sans"/>
              </a:rPr>
              <a:t>Available at </a:t>
            </a:r>
            <a:r>
              <a:rPr lang="en-US" u="sng">
                <a:solidFill>
                  <a:schemeClr val="dk1"/>
                </a:solidFill>
                <a:latin typeface="Open Sans"/>
                <a:ea typeface="Open Sans"/>
                <a:cs typeface="Open Sans"/>
                <a:sym typeface="Open Sans"/>
                <a:hlinkClick r:id="rId3"/>
              </a:rPr>
              <a:t>https://geodata.grid.unep.ch/</a:t>
            </a:r>
            <a:endParaRPr>
              <a:solidFill>
                <a:schemeClr val="dk1"/>
              </a:solidFill>
              <a:latin typeface="Open Sans"/>
              <a:ea typeface="Open Sans"/>
              <a:cs typeface="Open Sans"/>
              <a:sym typeface="Open Sans"/>
            </a:endParaRPr>
          </a:p>
          <a:p>
            <a:pPr indent="0" lvl="0" marL="76200" rtl="0" algn="l">
              <a:lnSpc>
                <a:spcPct val="90000"/>
              </a:lnSpc>
              <a:spcBef>
                <a:spcPts val="1000"/>
              </a:spcBef>
              <a:spcAft>
                <a:spcPts val="0"/>
              </a:spcAft>
              <a:buSzPts val="2400"/>
              <a:buNone/>
            </a:pPr>
            <a:r>
              <a:t/>
            </a:r>
            <a:endParaRPr>
              <a:solidFill>
                <a:schemeClr val="dk1"/>
              </a:solidFill>
              <a:latin typeface="Open Sans"/>
              <a:ea typeface="Open Sans"/>
              <a:cs typeface="Open Sans"/>
              <a:sym typeface="Open Sans"/>
            </a:endParaRPr>
          </a:p>
          <a:p>
            <a:pPr indent="0" lvl="0" marL="76200" rtl="0" algn="l">
              <a:lnSpc>
                <a:spcPct val="90000"/>
              </a:lnSpc>
              <a:spcBef>
                <a:spcPts val="1000"/>
              </a:spcBef>
              <a:spcAft>
                <a:spcPts val="0"/>
              </a:spcAft>
              <a:buSzPts val="2400"/>
              <a:buNone/>
            </a:pPr>
            <a:r>
              <a:t/>
            </a:r>
            <a:endParaRPr>
              <a:solidFill>
                <a:schemeClr val="dk1"/>
              </a:solidFill>
              <a:latin typeface="Open Sans"/>
              <a:ea typeface="Open Sans"/>
              <a:cs typeface="Open Sans"/>
              <a:sym typeface="Open Sans"/>
            </a:endParaRPr>
          </a:p>
          <a:p>
            <a:pPr indent="0" lvl="0" marL="76200" rtl="0" algn="l">
              <a:lnSpc>
                <a:spcPct val="90000"/>
              </a:lnSpc>
              <a:spcBef>
                <a:spcPts val="1000"/>
              </a:spcBef>
              <a:spcAft>
                <a:spcPts val="0"/>
              </a:spcAft>
              <a:buSzPts val="2400"/>
              <a:buNone/>
            </a:pPr>
            <a:r>
              <a:t/>
            </a:r>
            <a:endParaRPr>
              <a:solidFill>
                <a:schemeClr val="dk1"/>
              </a:solidFill>
              <a:latin typeface="Open Sans"/>
              <a:ea typeface="Open Sans"/>
              <a:cs typeface="Open Sans"/>
              <a:sym typeface="Open Sans"/>
            </a:endParaRPr>
          </a:p>
        </p:txBody>
      </p:sp>
      <p:sp>
        <p:nvSpPr>
          <p:cNvPr id="449" name="Google Shape;449;p54"/>
          <p:cNvSpPr txBox="1"/>
          <p:nvPr/>
        </p:nvSpPr>
        <p:spPr>
          <a:xfrm>
            <a:off x="160420" y="3846296"/>
            <a:ext cx="4251159" cy="707886"/>
          </a:xfrm>
          <a:prstGeom prst="rect">
            <a:avLst/>
          </a:prstGeom>
          <a:noFill/>
          <a:ln cap="flat" cmpd="sng" w="9525">
            <a:solidFill>
              <a:srgbClr val="FF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2000" u="none" cap="none" strike="noStrike">
                <a:solidFill>
                  <a:schemeClr val="dk1"/>
                </a:solidFill>
                <a:latin typeface="Open Sans"/>
                <a:ea typeface="Open Sans"/>
                <a:cs typeface="Open Sans"/>
                <a:sym typeface="Open Sans"/>
              </a:rPr>
              <a:t>Search page for Environmental Data Explorer </a:t>
            </a:r>
            <a:endParaRPr/>
          </a:p>
        </p:txBody>
      </p:sp>
      <p:pic>
        <p:nvPicPr>
          <p:cNvPr descr="https://lh3.googleusercontent.com/lg20URcPOcdHJZfnnq0PeKV3XMt_b7VPLrh0Lu_Mm3rBSAvOwb_YqarZCa60qlicxhfUyGiFdxQCoqXPuOtQd050KCOURzDwc-zGkCJgdTcaZCWSn7DYVLLvkKgBLv-PL8jquok" id="450" name="Google Shape;450;p54"/>
          <p:cNvPicPr preferRelativeResize="0"/>
          <p:nvPr/>
        </p:nvPicPr>
        <p:blipFill rotWithShape="1">
          <a:blip r:embed="rId4">
            <a:alphaModFix/>
          </a:blip>
          <a:srcRect b="0" l="0" r="0" t="0"/>
          <a:stretch/>
        </p:blipFill>
        <p:spPr>
          <a:xfrm>
            <a:off x="5076438" y="2865976"/>
            <a:ext cx="6895486" cy="3376412"/>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55" name="Shape 455"/>
        <p:cNvGrpSpPr/>
        <p:nvPr/>
      </p:nvGrpSpPr>
      <p:grpSpPr>
        <a:xfrm>
          <a:off x="0" y="0"/>
          <a:ext cx="0" cy="0"/>
          <a:chOff x="0" y="0"/>
          <a:chExt cx="0" cy="0"/>
        </a:xfrm>
      </p:grpSpPr>
      <p:sp>
        <p:nvSpPr>
          <p:cNvPr id="456" name="Google Shape;456;p55"/>
          <p:cNvSpPr txBox="1"/>
          <p:nvPr>
            <p:ph type="title"/>
          </p:nvPr>
        </p:nvSpPr>
        <p:spPr>
          <a:xfrm>
            <a:off x="1" y="437222"/>
            <a:ext cx="7620000" cy="1080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None/>
            </a:pPr>
            <a:r>
              <a:rPr lang="en-US" sz="3500">
                <a:solidFill>
                  <a:srgbClr val="586F7C"/>
                </a:solidFill>
                <a:latin typeface="Open Sans"/>
                <a:ea typeface="Open Sans"/>
                <a:cs typeface="Open Sans"/>
                <a:sym typeface="Open Sans"/>
              </a:rPr>
              <a:t>Environmental Data Explorer database cont.</a:t>
            </a:r>
            <a:endParaRPr sz="3500">
              <a:solidFill>
                <a:srgbClr val="586F7C"/>
              </a:solidFill>
              <a:latin typeface="Open Sans"/>
              <a:ea typeface="Open Sans"/>
              <a:cs typeface="Open Sans"/>
              <a:sym typeface="Open Sans"/>
            </a:endParaRPr>
          </a:p>
        </p:txBody>
      </p:sp>
      <p:pic>
        <p:nvPicPr>
          <p:cNvPr id="457" name="Google Shape;457;p55"/>
          <p:cNvPicPr preferRelativeResize="0"/>
          <p:nvPr/>
        </p:nvPicPr>
        <p:blipFill rotWithShape="1">
          <a:blip r:embed="rId3">
            <a:alphaModFix/>
          </a:blip>
          <a:srcRect b="0" l="0" r="0" t="0"/>
          <a:stretch/>
        </p:blipFill>
        <p:spPr>
          <a:xfrm>
            <a:off x="1424167" y="1892744"/>
            <a:ext cx="9405711" cy="4620350"/>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62" name="Shape 462"/>
        <p:cNvGrpSpPr/>
        <p:nvPr/>
      </p:nvGrpSpPr>
      <p:grpSpPr>
        <a:xfrm>
          <a:off x="0" y="0"/>
          <a:ext cx="0" cy="0"/>
          <a:chOff x="0" y="0"/>
          <a:chExt cx="0" cy="0"/>
        </a:xfrm>
      </p:grpSpPr>
      <p:sp>
        <p:nvSpPr>
          <p:cNvPr id="463" name="Google Shape;463;p56"/>
          <p:cNvSpPr txBox="1"/>
          <p:nvPr>
            <p:ph type="title"/>
          </p:nvPr>
        </p:nvSpPr>
        <p:spPr>
          <a:xfrm>
            <a:off x="1" y="437222"/>
            <a:ext cx="7620000" cy="1080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None/>
            </a:pPr>
            <a:r>
              <a:rPr lang="en-US" sz="3500">
                <a:solidFill>
                  <a:srgbClr val="586F7C"/>
                </a:solidFill>
                <a:latin typeface="Open Sans"/>
                <a:ea typeface="Open Sans"/>
                <a:cs typeface="Open Sans"/>
                <a:sym typeface="Open Sans"/>
              </a:rPr>
              <a:t>Yale University Library Research guides</a:t>
            </a:r>
            <a:endParaRPr sz="3500">
              <a:solidFill>
                <a:srgbClr val="586F7C"/>
              </a:solidFill>
              <a:latin typeface="Open Sans"/>
              <a:ea typeface="Open Sans"/>
              <a:cs typeface="Open Sans"/>
              <a:sym typeface="Open Sans"/>
            </a:endParaRPr>
          </a:p>
        </p:txBody>
      </p:sp>
      <p:sp>
        <p:nvSpPr>
          <p:cNvPr id="464" name="Google Shape;464;p56"/>
          <p:cNvSpPr txBox="1"/>
          <p:nvPr>
            <p:ph idx="1" type="body"/>
          </p:nvPr>
        </p:nvSpPr>
        <p:spPr>
          <a:xfrm>
            <a:off x="0" y="1775400"/>
            <a:ext cx="9613800" cy="711126"/>
          </a:xfrm>
          <a:prstGeom prst="rect">
            <a:avLst/>
          </a:prstGeom>
          <a:noFill/>
          <a:ln>
            <a:noFill/>
          </a:ln>
        </p:spPr>
        <p:txBody>
          <a:bodyPr anchorCtr="0" anchor="t" bIns="45700" lIns="91425" spcFirstLastPara="1" rIns="91425" wrap="square" tIns="45700">
            <a:noAutofit/>
          </a:bodyPr>
          <a:lstStyle/>
          <a:p>
            <a:pPr indent="0" lvl="0" marL="76200" rtl="0" algn="l">
              <a:lnSpc>
                <a:spcPct val="90000"/>
              </a:lnSpc>
              <a:spcBef>
                <a:spcPts val="1000"/>
              </a:spcBef>
              <a:spcAft>
                <a:spcPts val="0"/>
              </a:spcAft>
              <a:buSzPts val="2400"/>
              <a:buNone/>
            </a:pPr>
            <a:r>
              <a:rPr lang="en-US">
                <a:solidFill>
                  <a:schemeClr val="dk1"/>
                </a:solidFill>
                <a:latin typeface="Open Sans"/>
                <a:ea typeface="Open Sans"/>
                <a:cs typeface="Open Sans"/>
                <a:sym typeface="Open Sans"/>
              </a:rPr>
              <a:t>Available at </a:t>
            </a:r>
            <a:r>
              <a:rPr lang="en-US" u="sng">
                <a:solidFill>
                  <a:schemeClr val="dk1"/>
                </a:solidFill>
                <a:latin typeface="Open Sans"/>
                <a:ea typeface="Open Sans"/>
                <a:cs typeface="Open Sans"/>
                <a:sym typeface="Open Sans"/>
                <a:hlinkClick r:id="rId3"/>
              </a:rPr>
              <a:t>https://guides.library.yale.edu/FESalumni</a:t>
            </a:r>
            <a:endParaRPr>
              <a:solidFill>
                <a:schemeClr val="dk1"/>
              </a:solidFill>
              <a:latin typeface="Open Sans"/>
              <a:ea typeface="Open Sans"/>
              <a:cs typeface="Open Sans"/>
              <a:sym typeface="Open Sans"/>
            </a:endParaRPr>
          </a:p>
          <a:p>
            <a:pPr indent="0" lvl="0" marL="76200" rtl="0" algn="l">
              <a:lnSpc>
                <a:spcPct val="90000"/>
              </a:lnSpc>
              <a:spcBef>
                <a:spcPts val="1000"/>
              </a:spcBef>
              <a:spcAft>
                <a:spcPts val="0"/>
              </a:spcAft>
              <a:buSzPts val="2400"/>
              <a:buNone/>
            </a:pPr>
            <a:r>
              <a:t/>
            </a:r>
            <a:endParaRPr>
              <a:solidFill>
                <a:schemeClr val="dk1"/>
              </a:solidFill>
              <a:latin typeface="Open Sans"/>
              <a:ea typeface="Open Sans"/>
              <a:cs typeface="Open Sans"/>
              <a:sym typeface="Open Sans"/>
            </a:endParaRPr>
          </a:p>
          <a:p>
            <a:pPr indent="0" lvl="0" marL="76200" rtl="0" algn="l">
              <a:lnSpc>
                <a:spcPct val="90000"/>
              </a:lnSpc>
              <a:spcBef>
                <a:spcPts val="1000"/>
              </a:spcBef>
              <a:spcAft>
                <a:spcPts val="0"/>
              </a:spcAft>
              <a:buSzPts val="2400"/>
              <a:buNone/>
            </a:pPr>
            <a:r>
              <a:t/>
            </a:r>
            <a:endParaRPr>
              <a:solidFill>
                <a:schemeClr val="dk1"/>
              </a:solidFill>
              <a:latin typeface="Open Sans"/>
              <a:ea typeface="Open Sans"/>
              <a:cs typeface="Open Sans"/>
              <a:sym typeface="Open Sans"/>
            </a:endParaRPr>
          </a:p>
          <a:p>
            <a:pPr indent="0" lvl="0" marL="76200" rtl="0" algn="l">
              <a:lnSpc>
                <a:spcPct val="90000"/>
              </a:lnSpc>
              <a:spcBef>
                <a:spcPts val="1000"/>
              </a:spcBef>
              <a:spcAft>
                <a:spcPts val="0"/>
              </a:spcAft>
              <a:buSzPts val="2400"/>
              <a:buNone/>
            </a:pPr>
            <a:r>
              <a:t/>
            </a:r>
            <a:endParaRPr>
              <a:solidFill>
                <a:schemeClr val="dk1"/>
              </a:solidFill>
              <a:latin typeface="Open Sans"/>
              <a:ea typeface="Open Sans"/>
              <a:cs typeface="Open Sans"/>
              <a:sym typeface="Open Sans"/>
            </a:endParaRPr>
          </a:p>
        </p:txBody>
      </p:sp>
      <p:sp>
        <p:nvSpPr>
          <p:cNvPr id="465" name="Google Shape;465;p56"/>
          <p:cNvSpPr txBox="1"/>
          <p:nvPr/>
        </p:nvSpPr>
        <p:spPr>
          <a:xfrm>
            <a:off x="160420" y="3846296"/>
            <a:ext cx="3882191" cy="707886"/>
          </a:xfrm>
          <a:prstGeom prst="rect">
            <a:avLst/>
          </a:prstGeom>
          <a:noFill/>
          <a:ln cap="flat" cmpd="sng" w="9525">
            <a:solidFill>
              <a:srgbClr val="FF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2000" u="none" cap="none" strike="noStrike">
                <a:solidFill>
                  <a:schemeClr val="dk1"/>
                </a:solidFill>
                <a:latin typeface="Open Sans"/>
                <a:ea typeface="Open Sans"/>
                <a:cs typeface="Open Sans"/>
                <a:sym typeface="Open Sans"/>
              </a:rPr>
              <a:t>Search page for Yale University Library Research guides</a:t>
            </a:r>
            <a:endParaRPr/>
          </a:p>
        </p:txBody>
      </p:sp>
      <p:pic>
        <p:nvPicPr>
          <p:cNvPr descr="https://lh3.googleusercontent.com/JNcAaAEpuVrbRpopRHbexy8T-h-2Bt_SHVb2Le-X3W4HO-m10TxMt_Gchg6yN854kWwrRXOvqKnVRluthUEAOtAU5zHM1YPu5Y0jh6RW-vcSgA5Dia4XfRNPUMa3B2UrDfeTJ0g" id="466" name="Google Shape;466;p56"/>
          <p:cNvPicPr preferRelativeResize="0"/>
          <p:nvPr/>
        </p:nvPicPr>
        <p:blipFill rotWithShape="1">
          <a:blip r:embed="rId4">
            <a:alphaModFix/>
          </a:blip>
          <a:srcRect b="0" l="0" r="0" t="0"/>
          <a:stretch/>
        </p:blipFill>
        <p:spPr>
          <a:xfrm>
            <a:off x="4075898" y="3176337"/>
            <a:ext cx="8046717" cy="2438399"/>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71" name="Shape 471"/>
        <p:cNvGrpSpPr/>
        <p:nvPr/>
      </p:nvGrpSpPr>
      <p:grpSpPr>
        <a:xfrm>
          <a:off x="0" y="0"/>
          <a:ext cx="0" cy="0"/>
          <a:chOff x="0" y="0"/>
          <a:chExt cx="0" cy="0"/>
        </a:xfrm>
      </p:grpSpPr>
      <p:sp>
        <p:nvSpPr>
          <p:cNvPr id="472" name="Google Shape;472;p57"/>
          <p:cNvSpPr txBox="1"/>
          <p:nvPr>
            <p:ph type="title"/>
          </p:nvPr>
        </p:nvSpPr>
        <p:spPr>
          <a:xfrm>
            <a:off x="1" y="437222"/>
            <a:ext cx="7620000" cy="1080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None/>
            </a:pPr>
            <a:r>
              <a:rPr lang="en-US" sz="3500">
                <a:solidFill>
                  <a:srgbClr val="586F7C"/>
                </a:solidFill>
                <a:latin typeface="Open Sans"/>
                <a:ea typeface="Open Sans"/>
                <a:cs typeface="Open Sans"/>
                <a:sym typeface="Open Sans"/>
              </a:rPr>
              <a:t>Yale University Library Research guides cont.</a:t>
            </a:r>
            <a:endParaRPr sz="3500">
              <a:solidFill>
                <a:srgbClr val="586F7C"/>
              </a:solidFill>
              <a:latin typeface="Open Sans"/>
              <a:ea typeface="Open Sans"/>
              <a:cs typeface="Open Sans"/>
              <a:sym typeface="Open Sans"/>
            </a:endParaRPr>
          </a:p>
        </p:txBody>
      </p:sp>
      <p:pic>
        <p:nvPicPr>
          <p:cNvPr id="473" name="Google Shape;473;p57"/>
          <p:cNvPicPr preferRelativeResize="0"/>
          <p:nvPr/>
        </p:nvPicPr>
        <p:blipFill rotWithShape="1">
          <a:blip r:embed="rId3">
            <a:alphaModFix/>
          </a:blip>
          <a:srcRect b="0" l="0" r="0" t="0"/>
          <a:stretch/>
        </p:blipFill>
        <p:spPr>
          <a:xfrm>
            <a:off x="1238218" y="1816533"/>
            <a:ext cx="9285403" cy="4842166"/>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78" name="Shape 478"/>
        <p:cNvGrpSpPr/>
        <p:nvPr/>
      </p:nvGrpSpPr>
      <p:grpSpPr>
        <a:xfrm>
          <a:off x="0" y="0"/>
          <a:ext cx="0" cy="0"/>
          <a:chOff x="0" y="0"/>
          <a:chExt cx="0" cy="0"/>
        </a:xfrm>
      </p:grpSpPr>
      <p:sp>
        <p:nvSpPr>
          <p:cNvPr id="479" name="Google Shape;479;p58"/>
          <p:cNvSpPr txBox="1"/>
          <p:nvPr>
            <p:ph type="title"/>
          </p:nvPr>
        </p:nvSpPr>
        <p:spPr>
          <a:xfrm>
            <a:off x="1" y="437222"/>
            <a:ext cx="7620000" cy="1080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None/>
            </a:pPr>
            <a:r>
              <a:rPr lang="en-US" sz="3500">
                <a:solidFill>
                  <a:srgbClr val="586F7C"/>
                </a:solidFill>
                <a:latin typeface="Open Sans"/>
                <a:ea typeface="Open Sans"/>
                <a:cs typeface="Open Sans"/>
                <a:sym typeface="Open Sans"/>
              </a:rPr>
              <a:t>World Environmental Organization (World Org)</a:t>
            </a:r>
            <a:endParaRPr sz="3500">
              <a:solidFill>
                <a:srgbClr val="586F7C"/>
              </a:solidFill>
              <a:latin typeface="Open Sans"/>
              <a:ea typeface="Open Sans"/>
              <a:cs typeface="Open Sans"/>
              <a:sym typeface="Open Sans"/>
            </a:endParaRPr>
          </a:p>
        </p:txBody>
      </p:sp>
      <p:sp>
        <p:nvSpPr>
          <p:cNvPr id="480" name="Google Shape;480;p58"/>
          <p:cNvSpPr txBox="1"/>
          <p:nvPr>
            <p:ph idx="1" type="body"/>
          </p:nvPr>
        </p:nvSpPr>
        <p:spPr>
          <a:xfrm>
            <a:off x="0" y="1775400"/>
            <a:ext cx="9613800" cy="711126"/>
          </a:xfrm>
          <a:prstGeom prst="rect">
            <a:avLst/>
          </a:prstGeom>
          <a:noFill/>
          <a:ln>
            <a:noFill/>
          </a:ln>
        </p:spPr>
        <p:txBody>
          <a:bodyPr anchorCtr="0" anchor="t" bIns="45700" lIns="91425" spcFirstLastPara="1" rIns="91425" wrap="square" tIns="45700">
            <a:noAutofit/>
          </a:bodyPr>
          <a:lstStyle/>
          <a:p>
            <a:pPr indent="0" lvl="0" marL="76200" rtl="0" algn="l">
              <a:lnSpc>
                <a:spcPct val="90000"/>
              </a:lnSpc>
              <a:spcBef>
                <a:spcPts val="1000"/>
              </a:spcBef>
              <a:spcAft>
                <a:spcPts val="0"/>
              </a:spcAft>
              <a:buSzPts val="2400"/>
              <a:buNone/>
            </a:pPr>
            <a:r>
              <a:rPr lang="en-US">
                <a:solidFill>
                  <a:schemeClr val="dk1"/>
                </a:solidFill>
                <a:latin typeface="Open Sans"/>
                <a:ea typeface="Open Sans"/>
                <a:cs typeface="Open Sans"/>
                <a:sym typeface="Open Sans"/>
              </a:rPr>
              <a:t>Available at </a:t>
            </a:r>
            <a:r>
              <a:rPr lang="en-US" u="sng">
                <a:solidFill>
                  <a:schemeClr val="dk1"/>
                </a:solidFill>
                <a:latin typeface="Open Sans"/>
                <a:ea typeface="Open Sans"/>
                <a:cs typeface="Open Sans"/>
                <a:sym typeface="Open Sans"/>
                <a:hlinkClick r:id="rId3"/>
              </a:rPr>
              <a:t>http://www.world.org/weo/environment</a:t>
            </a:r>
            <a:endParaRPr>
              <a:solidFill>
                <a:schemeClr val="dk1"/>
              </a:solidFill>
              <a:latin typeface="Open Sans"/>
              <a:ea typeface="Open Sans"/>
              <a:cs typeface="Open Sans"/>
              <a:sym typeface="Open Sans"/>
            </a:endParaRPr>
          </a:p>
          <a:p>
            <a:pPr indent="0" lvl="0" marL="76200" rtl="0" algn="l">
              <a:lnSpc>
                <a:spcPct val="90000"/>
              </a:lnSpc>
              <a:spcBef>
                <a:spcPts val="1000"/>
              </a:spcBef>
              <a:spcAft>
                <a:spcPts val="0"/>
              </a:spcAft>
              <a:buSzPts val="2400"/>
              <a:buNone/>
            </a:pPr>
            <a:r>
              <a:t/>
            </a:r>
            <a:endParaRPr>
              <a:solidFill>
                <a:schemeClr val="dk1"/>
              </a:solidFill>
              <a:latin typeface="Open Sans"/>
              <a:ea typeface="Open Sans"/>
              <a:cs typeface="Open Sans"/>
              <a:sym typeface="Open Sans"/>
            </a:endParaRPr>
          </a:p>
          <a:p>
            <a:pPr indent="0" lvl="0" marL="76200" rtl="0" algn="l">
              <a:lnSpc>
                <a:spcPct val="90000"/>
              </a:lnSpc>
              <a:spcBef>
                <a:spcPts val="1000"/>
              </a:spcBef>
              <a:spcAft>
                <a:spcPts val="0"/>
              </a:spcAft>
              <a:buSzPts val="2400"/>
              <a:buNone/>
            </a:pPr>
            <a:r>
              <a:t/>
            </a:r>
            <a:endParaRPr>
              <a:solidFill>
                <a:schemeClr val="dk1"/>
              </a:solidFill>
              <a:latin typeface="Open Sans"/>
              <a:ea typeface="Open Sans"/>
              <a:cs typeface="Open Sans"/>
              <a:sym typeface="Open Sans"/>
            </a:endParaRPr>
          </a:p>
          <a:p>
            <a:pPr indent="0" lvl="0" marL="76200" rtl="0" algn="l">
              <a:lnSpc>
                <a:spcPct val="90000"/>
              </a:lnSpc>
              <a:spcBef>
                <a:spcPts val="1000"/>
              </a:spcBef>
              <a:spcAft>
                <a:spcPts val="0"/>
              </a:spcAft>
              <a:buSzPts val="2400"/>
              <a:buNone/>
            </a:pPr>
            <a:r>
              <a:t/>
            </a:r>
            <a:endParaRPr>
              <a:solidFill>
                <a:schemeClr val="dk1"/>
              </a:solidFill>
              <a:latin typeface="Open Sans"/>
              <a:ea typeface="Open Sans"/>
              <a:cs typeface="Open Sans"/>
              <a:sym typeface="Open Sans"/>
            </a:endParaRPr>
          </a:p>
          <a:p>
            <a:pPr indent="0" lvl="0" marL="76200" rtl="0" algn="l">
              <a:lnSpc>
                <a:spcPct val="90000"/>
              </a:lnSpc>
              <a:spcBef>
                <a:spcPts val="1000"/>
              </a:spcBef>
              <a:spcAft>
                <a:spcPts val="0"/>
              </a:spcAft>
              <a:buSzPts val="2400"/>
              <a:buNone/>
            </a:pPr>
            <a:r>
              <a:t/>
            </a:r>
            <a:endParaRPr>
              <a:solidFill>
                <a:schemeClr val="dk1"/>
              </a:solidFill>
              <a:latin typeface="Open Sans"/>
              <a:ea typeface="Open Sans"/>
              <a:cs typeface="Open Sans"/>
              <a:sym typeface="Open Sans"/>
            </a:endParaRPr>
          </a:p>
        </p:txBody>
      </p:sp>
      <p:sp>
        <p:nvSpPr>
          <p:cNvPr id="481" name="Google Shape;481;p58"/>
          <p:cNvSpPr txBox="1"/>
          <p:nvPr/>
        </p:nvSpPr>
        <p:spPr>
          <a:xfrm>
            <a:off x="160420" y="3846296"/>
            <a:ext cx="3882191" cy="1015663"/>
          </a:xfrm>
          <a:prstGeom prst="rect">
            <a:avLst/>
          </a:prstGeom>
          <a:noFill/>
          <a:ln cap="flat" cmpd="sng" w="9525">
            <a:solidFill>
              <a:srgbClr val="FF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2000" u="none" cap="none" strike="noStrike">
                <a:solidFill>
                  <a:schemeClr val="dk1"/>
                </a:solidFill>
                <a:latin typeface="Open Sans"/>
                <a:ea typeface="Open Sans"/>
                <a:cs typeface="Open Sans"/>
                <a:sym typeface="Open Sans"/>
              </a:rPr>
              <a:t>Search page for World Environmental Organization (World Org) </a:t>
            </a:r>
            <a:endParaRPr/>
          </a:p>
        </p:txBody>
      </p:sp>
      <p:pic>
        <p:nvPicPr>
          <p:cNvPr descr="https://lh5.googleusercontent.com/S5yJKCjbIzeyW1esmJBrca-PmFxysdBiNlOJpTqbyo-eUqVgb39djiEsDo_QGuddUAM6juViw2lOncw5XP3nhWuOK1w5H4_RuOFYnUg5rBELCfu8PGlKuZQ6iB_2TsyltwVP_IA" id="482" name="Google Shape;482;p58"/>
          <p:cNvPicPr preferRelativeResize="0"/>
          <p:nvPr/>
        </p:nvPicPr>
        <p:blipFill rotWithShape="1">
          <a:blip r:embed="rId4">
            <a:alphaModFix/>
          </a:blip>
          <a:srcRect b="0" l="0" r="0" t="0"/>
          <a:stretch/>
        </p:blipFill>
        <p:spPr>
          <a:xfrm>
            <a:off x="4647715" y="2687281"/>
            <a:ext cx="7344761" cy="3264340"/>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87" name="Shape 487"/>
        <p:cNvGrpSpPr/>
        <p:nvPr/>
      </p:nvGrpSpPr>
      <p:grpSpPr>
        <a:xfrm>
          <a:off x="0" y="0"/>
          <a:ext cx="0" cy="0"/>
          <a:chOff x="0" y="0"/>
          <a:chExt cx="0" cy="0"/>
        </a:xfrm>
      </p:grpSpPr>
      <p:sp>
        <p:nvSpPr>
          <p:cNvPr id="488" name="Google Shape;488;p59"/>
          <p:cNvSpPr txBox="1"/>
          <p:nvPr>
            <p:ph type="title"/>
          </p:nvPr>
        </p:nvSpPr>
        <p:spPr>
          <a:xfrm>
            <a:off x="1" y="437222"/>
            <a:ext cx="7620000" cy="1080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None/>
            </a:pPr>
            <a:r>
              <a:rPr lang="en-US" sz="3500">
                <a:solidFill>
                  <a:srgbClr val="586F7C"/>
                </a:solidFill>
                <a:latin typeface="Open Sans"/>
                <a:ea typeface="Open Sans"/>
                <a:cs typeface="Open Sans"/>
                <a:sym typeface="Open Sans"/>
              </a:rPr>
              <a:t>World Environmental Organization (World Org) cont.</a:t>
            </a:r>
            <a:endParaRPr sz="3500">
              <a:solidFill>
                <a:srgbClr val="586F7C"/>
              </a:solidFill>
              <a:latin typeface="Open Sans"/>
              <a:ea typeface="Open Sans"/>
              <a:cs typeface="Open Sans"/>
              <a:sym typeface="Open Sans"/>
            </a:endParaRPr>
          </a:p>
        </p:txBody>
      </p:sp>
      <p:pic>
        <p:nvPicPr>
          <p:cNvPr id="489" name="Google Shape;489;p59"/>
          <p:cNvPicPr preferRelativeResize="0"/>
          <p:nvPr/>
        </p:nvPicPr>
        <p:blipFill rotWithShape="1">
          <a:blip r:embed="rId3">
            <a:alphaModFix/>
          </a:blip>
          <a:srcRect b="0" l="0" r="0" t="0"/>
          <a:stretch/>
        </p:blipFill>
        <p:spPr>
          <a:xfrm>
            <a:off x="1828123" y="1868661"/>
            <a:ext cx="8941092" cy="485298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7" name="Shape 107"/>
        <p:cNvGrpSpPr/>
        <p:nvPr/>
      </p:nvGrpSpPr>
      <p:grpSpPr>
        <a:xfrm>
          <a:off x="0" y="0"/>
          <a:ext cx="0" cy="0"/>
          <a:chOff x="0" y="0"/>
          <a:chExt cx="0" cy="0"/>
        </a:xfrm>
      </p:grpSpPr>
      <p:sp>
        <p:nvSpPr>
          <p:cNvPr id="108" name="Google Shape;108;p40"/>
          <p:cNvSpPr txBox="1"/>
          <p:nvPr>
            <p:ph type="title"/>
          </p:nvPr>
        </p:nvSpPr>
        <p:spPr>
          <a:xfrm>
            <a:off x="0" y="437222"/>
            <a:ext cx="8216400" cy="10809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3600"/>
              <a:buNone/>
            </a:pPr>
            <a:r>
              <a:rPr lang="en-US">
                <a:solidFill>
                  <a:srgbClr val="586F7C"/>
                </a:solidFill>
                <a:latin typeface="Open Sans"/>
                <a:ea typeface="Open Sans"/>
                <a:cs typeface="Open Sans"/>
                <a:sym typeface="Open Sans"/>
              </a:rPr>
              <a:t>Environment Index</a:t>
            </a:r>
            <a:endParaRPr>
              <a:solidFill>
                <a:srgbClr val="586F7C"/>
              </a:solidFill>
              <a:latin typeface="Open Sans"/>
              <a:ea typeface="Open Sans"/>
              <a:cs typeface="Open Sans"/>
              <a:sym typeface="Open Sans"/>
            </a:endParaRPr>
          </a:p>
        </p:txBody>
      </p:sp>
      <p:sp>
        <p:nvSpPr>
          <p:cNvPr id="109" name="Google Shape;109;p40"/>
          <p:cNvSpPr txBox="1"/>
          <p:nvPr>
            <p:ph idx="1" type="body"/>
          </p:nvPr>
        </p:nvSpPr>
        <p:spPr>
          <a:xfrm>
            <a:off x="190787" y="1653993"/>
            <a:ext cx="11092543" cy="4522124"/>
          </a:xfrm>
          <a:prstGeom prst="rect">
            <a:avLst/>
          </a:prstGeom>
          <a:noFill/>
          <a:ln>
            <a:noFill/>
          </a:ln>
        </p:spPr>
        <p:txBody>
          <a:bodyPr anchorCtr="0" anchor="t" bIns="45700" lIns="91425" spcFirstLastPara="1" rIns="91425" wrap="square" tIns="45700">
            <a:noAutofit/>
          </a:bodyPr>
          <a:lstStyle/>
          <a:p>
            <a:pPr indent="-342900" lvl="0" marL="355600" rtl="0" algn="l">
              <a:lnSpc>
                <a:spcPct val="150000"/>
              </a:lnSpc>
              <a:spcBef>
                <a:spcPts val="0"/>
              </a:spcBef>
              <a:spcAft>
                <a:spcPts val="0"/>
              </a:spcAft>
              <a:buClr>
                <a:schemeClr val="dk2"/>
              </a:buClr>
              <a:buSzPts val="2200"/>
              <a:buChar char="●"/>
            </a:pPr>
            <a:r>
              <a:rPr lang="en-US" sz="2200">
                <a:solidFill>
                  <a:schemeClr val="dk1"/>
                </a:solidFill>
                <a:latin typeface="Open Sans"/>
                <a:ea typeface="Open Sans"/>
                <a:cs typeface="Open Sans"/>
                <a:sym typeface="Open Sans"/>
              </a:rPr>
              <a:t>This is a bibliographic database from </a:t>
            </a:r>
            <a:r>
              <a:rPr b="1" lang="en-US" sz="2200">
                <a:solidFill>
                  <a:schemeClr val="dk1"/>
                </a:solidFill>
                <a:latin typeface="Open Sans"/>
                <a:ea typeface="Open Sans"/>
                <a:cs typeface="Open Sans"/>
                <a:sym typeface="Open Sans"/>
              </a:rPr>
              <a:t>EBSCO Information Services</a:t>
            </a:r>
            <a:r>
              <a:rPr lang="en-US" sz="2200">
                <a:solidFill>
                  <a:schemeClr val="dk1"/>
                </a:solidFill>
                <a:latin typeface="Open Sans"/>
                <a:ea typeface="Open Sans"/>
                <a:cs typeface="Open Sans"/>
                <a:sym typeface="Open Sans"/>
              </a:rPr>
              <a:t>. </a:t>
            </a:r>
            <a:endParaRPr sz="2200">
              <a:solidFill>
                <a:schemeClr val="dk1"/>
              </a:solidFill>
              <a:latin typeface="Open Sans"/>
              <a:ea typeface="Open Sans"/>
              <a:cs typeface="Open Sans"/>
              <a:sym typeface="Open Sans"/>
            </a:endParaRPr>
          </a:p>
          <a:p>
            <a:pPr indent="-342900" lvl="1" marL="812800" rtl="0" algn="l">
              <a:lnSpc>
                <a:spcPct val="150000"/>
              </a:lnSpc>
              <a:spcBef>
                <a:spcPts val="0"/>
              </a:spcBef>
              <a:spcAft>
                <a:spcPts val="0"/>
              </a:spcAft>
              <a:buClr>
                <a:schemeClr val="dk2"/>
              </a:buClr>
              <a:buSzPts val="2200"/>
              <a:buChar char="○"/>
            </a:pPr>
            <a:r>
              <a:rPr lang="en-US" sz="2200">
                <a:solidFill>
                  <a:schemeClr val="dk1"/>
                </a:solidFill>
                <a:latin typeface="Open Sans"/>
                <a:ea typeface="Open Sans"/>
                <a:cs typeface="Open Sans"/>
                <a:sym typeface="Open Sans"/>
              </a:rPr>
              <a:t>Formerly known as Environmental Knowledgebase Online</a:t>
            </a:r>
            <a:endParaRPr/>
          </a:p>
          <a:p>
            <a:pPr indent="-342900" lvl="0" marL="355600" rtl="0" algn="l">
              <a:lnSpc>
                <a:spcPct val="150000"/>
              </a:lnSpc>
              <a:spcBef>
                <a:spcPts val="0"/>
              </a:spcBef>
              <a:spcAft>
                <a:spcPts val="0"/>
              </a:spcAft>
              <a:buClr>
                <a:schemeClr val="dk2"/>
              </a:buClr>
              <a:buSzPts val="2200"/>
              <a:buChar char="●"/>
            </a:pPr>
            <a:r>
              <a:rPr lang="en-US" sz="2200">
                <a:solidFill>
                  <a:schemeClr val="dk1"/>
                </a:solidFill>
                <a:latin typeface="Open Sans"/>
                <a:ea typeface="Open Sans"/>
                <a:cs typeface="Open Sans"/>
                <a:sym typeface="Open Sans"/>
              </a:rPr>
              <a:t>Coverage includes areas of agriculture such as; ecosystem ecology, natural resources, environmental technology and many more.</a:t>
            </a:r>
            <a:endParaRPr/>
          </a:p>
          <a:p>
            <a:pPr indent="-342900" lvl="0" marL="355600" rtl="0" algn="l">
              <a:lnSpc>
                <a:spcPct val="150000"/>
              </a:lnSpc>
              <a:spcBef>
                <a:spcPts val="0"/>
              </a:spcBef>
              <a:spcAft>
                <a:spcPts val="0"/>
              </a:spcAft>
              <a:buClr>
                <a:schemeClr val="dk2"/>
              </a:buClr>
              <a:buSzPts val="2200"/>
              <a:buChar char="●"/>
            </a:pPr>
            <a:r>
              <a:rPr lang="en-US" sz="2200">
                <a:solidFill>
                  <a:schemeClr val="dk1"/>
                </a:solidFill>
                <a:latin typeface="Open Sans"/>
                <a:ea typeface="Open Sans"/>
                <a:cs typeface="Open Sans"/>
                <a:sym typeface="Open Sans"/>
              </a:rPr>
              <a:t>It contains more than </a:t>
            </a:r>
            <a:r>
              <a:rPr b="1" lang="en-US" sz="2200"/>
              <a:t>4.4 million records </a:t>
            </a:r>
            <a:r>
              <a:rPr lang="en-US" sz="2200">
                <a:solidFill>
                  <a:schemeClr val="dk1"/>
                </a:solidFill>
                <a:latin typeface="Open Sans"/>
                <a:ea typeface="Open Sans"/>
                <a:cs typeface="Open Sans"/>
                <a:sym typeface="Open Sans"/>
              </a:rPr>
              <a:t>from more than </a:t>
            </a:r>
            <a:r>
              <a:rPr b="1" lang="en-US" sz="2200">
                <a:solidFill>
                  <a:schemeClr val="dk1"/>
                </a:solidFill>
                <a:latin typeface="Open Sans"/>
                <a:ea typeface="Open Sans"/>
                <a:cs typeface="Open Sans"/>
                <a:sym typeface="Open Sans"/>
              </a:rPr>
              <a:t>2,200 domestic and international titles</a:t>
            </a:r>
            <a:r>
              <a:rPr lang="en-US" sz="2200">
                <a:solidFill>
                  <a:schemeClr val="dk1"/>
                </a:solidFill>
                <a:latin typeface="Open Sans"/>
                <a:ea typeface="Open Sans"/>
                <a:cs typeface="Open Sans"/>
                <a:sym typeface="Open Sans"/>
              </a:rPr>
              <a:t> as well as more than </a:t>
            </a:r>
            <a:r>
              <a:rPr b="1" lang="en-US" sz="2200">
                <a:solidFill>
                  <a:schemeClr val="dk1"/>
                </a:solidFill>
                <a:latin typeface="Open Sans"/>
                <a:ea typeface="Open Sans"/>
                <a:cs typeface="Open Sans"/>
                <a:sym typeface="Open Sans"/>
              </a:rPr>
              <a:t>200 monographs</a:t>
            </a:r>
            <a:r>
              <a:rPr lang="en-US" sz="2200">
                <a:solidFill>
                  <a:schemeClr val="dk1"/>
                </a:solidFill>
                <a:latin typeface="Open Sans"/>
                <a:ea typeface="Open Sans"/>
                <a:cs typeface="Open Sans"/>
                <a:sym typeface="Open Sans"/>
              </a:rPr>
              <a:t>.</a:t>
            </a:r>
            <a:endParaRPr/>
          </a:p>
          <a:p>
            <a:pPr indent="-342900" lvl="0" marL="355600" rtl="0" algn="l">
              <a:lnSpc>
                <a:spcPct val="150000"/>
              </a:lnSpc>
              <a:spcBef>
                <a:spcPts val="0"/>
              </a:spcBef>
              <a:spcAft>
                <a:spcPts val="0"/>
              </a:spcAft>
              <a:buClr>
                <a:schemeClr val="dk2"/>
              </a:buClr>
              <a:buSzPts val="2200"/>
              <a:buChar char="●"/>
            </a:pPr>
            <a:r>
              <a:rPr lang="en-US" sz="2200">
                <a:solidFill>
                  <a:schemeClr val="dk1"/>
                </a:solidFill>
                <a:latin typeface="Open Sans"/>
                <a:ea typeface="Open Sans"/>
                <a:cs typeface="Open Sans"/>
                <a:sym typeface="Open Sans"/>
              </a:rPr>
              <a:t>It also features an in-depth thesaurus &amp; author profiles for about </a:t>
            </a:r>
            <a:r>
              <a:rPr b="1" lang="en-US" sz="2200">
                <a:solidFill>
                  <a:schemeClr val="dk1"/>
                </a:solidFill>
                <a:latin typeface="Open Sans"/>
                <a:ea typeface="Open Sans"/>
                <a:cs typeface="Open Sans"/>
                <a:sym typeface="Open Sans"/>
              </a:rPr>
              <a:t>6,500 authors </a:t>
            </a:r>
            <a:r>
              <a:rPr lang="en-US" sz="2200">
                <a:solidFill>
                  <a:schemeClr val="dk1"/>
                </a:solidFill>
                <a:latin typeface="Open Sans"/>
                <a:ea typeface="Open Sans"/>
                <a:cs typeface="Open Sans"/>
                <a:sym typeface="Open Sans"/>
              </a:rPr>
              <a:t>in the discipline.</a:t>
            </a:r>
            <a:endParaRPr/>
          </a:p>
          <a:p>
            <a:pPr indent="-342900" lvl="0" marL="355600" rtl="0" algn="l">
              <a:lnSpc>
                <a:spcPct val="150000"/>
              </a:lnSpc>
              <a:spcBef>
                <a:spcPts val="0"/>
              </a:spcBef>
              <a:spcAft>
                <a:spcPts val="0"/>
              </a:spcAft>
              <a:buClr>
                <a:schemeClr val="dk2"/>
              </a:buClr>
              <a:buSzPts val="2200"/>
              <a:buChar char="●"/>
            </a:pPr>
            <a:r>
              <a:rPr lang="en-US" sz="2200">
                <a:solidFill>
                  <a:schemeClr val="dk1"/>
                </a:solidFill>
                <a:latin typeface="Open Sans"/>
                <a:ea typeface="Open Sans"/>
                <a:cs typeface="Open Sans"/>
                <a:sym typeface="Open Sans"/>
              </a:rPr>
              <a:t>Environmental Index provides </a:t>
            </a:r>
            <a:r>
              <a:rPr b="1" lang="en-US" sz="2200">
                <a:solidFill>
                  <a:schemeClr val="dk1"/>
                </a:solidFill>
                <a:latin typeface="Open Sans"/>
                <a:ea typeface="Open Sans"/>
                <a:cs typeface="Open Sans"/>
                <a:sym typeface="Open Sans"/>
              </a:rPr>
              <a:t>metadata</a:t>
            </a:r>
            <a:r>
              <a:rPr lang="en-US" sz="2200">
                <a:solidFill>
                  <a:schemeClr val="dk1"/>
                </a:solidFill>
                <a:latin typeface="Open Sans"/>
                <a:ea typeface="Open Sans"/>
                <a:cs typeface="Open Sans"/>
                <a:sym typeface="Open Sans"/>
              </a:rPr>
              <a:t> and only links to some </a:t>
            </a:r>
            <a:r>
              <a:rPr b="1" lang="en-US" sz="2200">
                <a:solidFill>
                  <a:schemeClr val="dk1"/>
                </a:solidFill>
                <a:latin typeface="Open Sans"/>
                <a:ea typeface="Open Sans"/>
                <a:cs typeface="Open Sans"/>
                <a:sym typeface="Open Sans"/>
              </a:rPr>
              <a:t>full-text articles</a:t>
            </a:r>
            <a:r>
              <a:rPr lang="en-US" sz="2200">
                <a:solidFill>
                  <a:schemeClr val="dk1"/>
                </a:solidFill>
                <a:latin typeface="Open Sans"/>
                <a:ea typeface="Open Sans"/>
                <a:cs typeface="Open Sans"/>
                <a:sym typeface="Open Sans"/>
              </a:rPr>
              <a:t>.</a:t>
            </a:r>
            <a:endParaRPr/>
          </a:p>
          <a:p>
            <a:pPr indent="-203200" lvl="0" marL="355600" rtl="0" algn="l">
              <a:lnSpc>
                <a:spcPct val="150000"/>
              </a:lnSpc>
              <a:spcBef>
                <a:spcPts val="0"/>
              </a:spcBef>
              <a:spcAft>
                <a:spcPts val="0"/>
              </a:spcAft>
              <a:buClr>
                <a:schemeClr val="dk2"/>
              </a:buClr>
              <a:buSzPts val="2200"/>
              <a:buNone/>
            </a:pPr>
            <a:r>
              <a:t/>
            </a:r>
            <a:endParaRPr sz="2200">
              <a:solidFill>
                <a:schemeClr val="dk1"/>
              </a:solidFill>
              <a:latin typeface="Open Sans"/>
              <a:ea typeface="Open Sans"/>
              <a:cs typeface="Open Sans"/>
              <a:sym typeface="Open Sans"/>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94" name="Shape 494"/>
        <p:cNvGrpSpPr/>
        <p:nvPr/>
      </p:nvGrpSpPr>
      <p:grpSpPr>
        <a:xfrm>
          <a:off x="0" y="0"/>
          <a:ext cx="0" cy="0"/>
          <a:chOff x="0" y="0"/>
          <a:chExt cx="0" cy="0"/>
        </a:xfrm>
      </p:grpSpPr>
      <p:sp>
        <p:nvSpPr>
          <p:cNvPr id="495" name="Google Shape;495;p60"/>
          <p:cNvSpPr txBox="1"/>
          <p:nvPr>
            <p:ph type="title"/>
          </p:nvPr>
        </p:nvSpPr>
        <p:spPr>
          <a:xfrm>
            <a:off x="1" y="437222"/>
            <a:ext cx="8037094" cy="1080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None/>
            </a:pPr>
            <a:r>
              <a:rPr lang="en-US" sz="3150">
                <a:solidFill>
                  <a:srgbClr val="586F7C"/>
                </a:solidFill>
                <a:latin typeface="Open Sans"/>
                <a:ea typeface="Open Sans"/>
                <a:cs typeface="Open Sans"/>
                <a:sym typeface="Open Sans"/>
              </a:rPr>
              <a:t>United Nations Environment Programme document repository </a:t>
            </a:r>
            <a:br>
              <a:rPr lang="en-US" sz="3150">
                <a:solidFill>
                  <a:srgbClr val="586F7C"/>
                </a:solidFill>
                <a:latin typeface="Open Sans"/>
                <a:ea typeface="Open Sans"/>
                <a:cs typeface="Open Sans"/>
                <a:sym typeface="Open Sans"/>
              </a:rPr>
            </a:br>
            <a:endParaRPr sz="3150">
              <a:solidFill>
                <a:srgbClr val="586F7C"/>
              </a:solidFill>
              <a:latin typeface="Open Sans"/>
              <a:ea typeface="Open Sans"/>
              <a:cs typeface="Open Sans"/>
              <a:sym typeface="Open Sans"/>
            </a:endParaRPr>
          </a:p>
        </p:txBody>
      </p:sp>
      <p:sp>
        <p:nvSpPr>
          <p:cNvPr id="496" name="Google Shape;496;p60"/>
          <p:cNvSpPr txBox="1"/>
          <p:nvPr>
            <p:ph idx="1" type="body"/>
          </p:nvPr>
        </p:nvSpPr>
        <p:spPr>
          <a:xfrm>
            <a:off x="0" y="1775400"/>
            <a:ext cx="9613800" cy="711126"/>
          </a:xfrm>
          <a:prstGeom prst="rect">
            <a:avLst/>
          </a:prstGeom>
          <a:noFill/>
          <a:ln>
            <a:noFill/>
          </a:ln>
        </p:spPr>
        <p:txBody>
          <a:bodyPr anchorCtr="0" anchor="t" bIns="45700" lIns="91425" spcFirstLastPara="1" rIns="91425" wrap="square" tIns="45700">
            <a:noAutofit/>
          </a:bodyPr>
          <a:lstStyle/>
          <a:p>
            <a:pPr indent="0" lvl="0" marL="76200" rtl="0" algn="l">
              <a:lnSpc>
                <a:spcPct val="90000"/>
              </a:lnSpc>
              <a:spcBef>
                <a:spcPts val="1000"/>
              </a:spcBef>
              <a:spcAft>
                <a:spcPts val="0"/>
              </a:spcAft>
              <a:buSzPts val="2400"/>
              <a:buNone/>
            </a:pPr>
            <a:r>
              <a:rPr lang="en-US">
                <a:solidFill>
                  <a:schemeClr val="dk1"/>
                </a:solidFill>
                <a:latin typeface="Open Sans"/>
                <a:ea typeface="Open Sans"/>
                <a:cs typeface="Open Sans"/>
                <a:sym typeface="Open Sans"/>
              </a:rPr>
              <a:t>Available at  </a:t>
            </a:r>
            <a:r>
              <a:rPr lang="en-US" u="sng">
                <a:solidFill>
                  <a:schemeClr val="dk1"/>
                </a:solidFill>
                <a:latin typeface="Open Sans"/>
                <a:ea typeface="Open Sans"/>
                <a:cs typeface="Open Sans"/>
                <a:sym typeface="Open Sans"/>
                <a:hlinkClick r:id="rId3"/>
              </a:rPr>
              <a:t>http://wedocs.unep.org/handle/20.500.11822/1</a:t>
            </a:r>
            <a:endParaRPr>
              <a:solidFill>
                <a:schemeClr val="dk1"/>
              </a:solidFill>
              <a:latin typeface="Open Sans"/>
              <a:ea typeface="Open Sans"/>
              <a:cs typeface="Open Sans"/>
              <a:sym typeface="Open Sans"/>
            </a:endParaRPr>
          </a:p>
          <a:p>
            <a:pPr indent="0" lvl="0" marL="76200" rtl="0" algn="l">
              <a:lnSpc>
                <a:spcPct val="90000"/>
              </a:lnSpc>
              <a:spcBef>
                <a:spcPts val="1000"/>
              </a:spcBef>
              <a:spcAft>
                <a:spcPts val="0"/>
              </a:spcAft>
              <a:buSzPts val="2400"/>
              <a:buNone/>
            </a:pPr>
            <a:r>
              <a:t/>
            </a:r>
            <a:endParaRPr>
              <a:solidFill>
                <a:schemeClr val="dk1"/>
              </a:solidFill>
              <a:latin typeface="Open Sans"/>
              <a:ea typeface="Open Sans"/>
              <a:cs typeface="Open Sans"/>
              <a:sym typeface="Open Sans"/>
            </a:endParaRPr>
          </a:p>
          <a:p>
            <a:pPr indent="0" lvl="0" marL="76200" rtl="0" algn="l">
              <a:lnSpc>
                <a:spcPct val="90000"/>
              </a:lnSpc>
              <a:spcBef>
                <a:spcPts val="1000"/>
              </a:spcBef>
              <a:spcAft>
                <a:spcPts val="0"/>
              </a:spcAft>
              <a:buSzPts val="2400"/>
              <a:buNone/>
            </a:pPr>
            <a:r>
              <a:t/>
            </a:r>
            <a:endParaRPr>
              <a:solidFill>
                <a:schemeClr val="dk1"/>
              </a:solidFill>
              <a:latin typeface="Open Sans"/>
              <a:ea typeface="Open Sans"/>
              <a:cs typeface="Open Sans"/>
              <a:sym typeface="Open Sans"/>
            </a:endParaRPr>
          </a:p>
          <a:p>
            <a:pPr indent="0" lvl="0" marL="76200" rtl="0" algn="l">
              <a:lnSpc>
                <a:spcPct val="90000"/>
              </a:lnSpc>
              <a:spcBef>
                <a:spcPts val="1000"/>
              </a:spcBef>
              <a:spcAft>
                <a:spcPts val="0"/>
              </a:spcAft>
              <a:buSzPts val="2400"/>
              <a:buNone/>
            </a:pPr>
            <a:r>
              <a:t/>
            </a:r>
            <a:endParaRPr>
              <a:solidFill>
                <a:schemeClr val="dk1"/>
              </a:solidFill>
              <a:latin typeface="Open Sans"/>
              <a:ea typeface="Open Sans"/>
              <a:cs typeface="Open Sans"/>
              <a:sym typeface="Open Sans"/>
            </a:endParaRPr>
          </a:p>
          <a:p>
            <a:pPr indent="0" lvl="0" marL="76200" rtl="0" algn="l">
              <a:lnSpc>
                <a:spcPct val="90000"/>
              </a:lnSpc>
              <a:spcBef>
                <a:spcPts val="1000"/>
              </a:spcBef>
              <a:spcAft>
                <a:spcPts val="0"/>
              </a:spcAft>
              <a:buSzPts val="2400"/>
              <a:buNone/>
            </a:pPr>
            <a:r>
              <a:t/>
            </a:r>
            <a:endParaRPr>
              <a:solidFill>
                <a:schemeClr val="dk1"/>
              </a:solidFill>
              <a:latin typeface="Open Sans"/>
              <a:ea typeface="Open Sans"/>
              <a:cs typeface="Open Sans"/>
              <a:sym typeface="Open Sans"/>
            </a:endParaRPr>
          </a:p>
          <a:p>
            <a:pPr indent="0" lvl="0" marL="76200" rtl="0" algn="l">
              <a:lnSpc>
                <a:spcPct val="90000"/>
              </a:lnSpc>
              <a:spcBef>
                <a:spcPts val="1000"/>
              </a:spcBef>
              <a:spcAft>
                <a:spcPts val="0"/>
              </a:spcAft>
              <a:buSzPts val="2400"/>
              <a:buNone/>
            </a:pPr>
            <a:r>
              <a:t/>
            </a:r>
            <a:endParaRPr>
              <a:solidFill>
                <a:schemeClr val="dk1"/>
              </a:solidFill>
              <a:latin typeface="Open Sans"/>
              <a:ea typeface="Open Sans"/>
              <a:cs typeface="Open Sans"/>
              <a:sym typeface="Open Sans"/>
            </a:endParaRPr>
          </a:p>
        </p:txBody>
      </p:sp>
      <p:sp>
        <p:nvSpPr>
          <p:cNvPr id="497" name="Google Shape;497;p60"/>
          <p:cNvSpPr txBox="1"/>
          <p:nvPr/>
        </p:nvSpPr>
        <p:spPr>
          <a:xfrm>
            <a:off x="160420" y="3846296"/>
            <a:ext cx="3882191" cy="1323439"/>
          </a:xfrm>
          <a:prstGeom prst="rect">
            <a:avLst/>
          </a:prstGeom>
          <a:noFill/>
          <a:ln cap="flat" cmpd="sng" w="9525">
            <a:solidFill>
              <a:srgbClr val="FF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2000" u="none" cap="none" strike="noStrike">
                <a:solidFill>
                  <a:schemeClr val="dk1"/>
                </a:solidFill>
                <a:latin typeface="Open Sans"/>
                <a:ea typeface="Open Sans"/>
                <a:cs typeface="Open Sans"/>
                <a:sym typeface="Open Sans"/>
              </a:rPr>
              <a:t>Search page for United Nations Environment Programme document repository </a:t>
            </a:r>
            <a:br>
              <a:rPr b="0" i="0" lang="en-US" sz="2000" u="none" cap="none" strike="noStrike">
                <a:solidFill>
                  <a:schemeClr val="dk1"/>
                </a:solidFill>
                <a:latin typeface="Open Sans"/>
                <a:ea typeface="Open Sans"/>
                <a:cs typeface="Open Sans"/>
                <a:sym typeface="Open Sans"/>
              </a:rPr>
            </a:br>
            <a:endParaRPr b="0" i="0" sz="2000" u="none" cap="none" strike="noStrike">
              <a:solidFill>
                <a:schemeClr val="dk1"/>
              </a:solidFill>
              <a:latin typeface="Open Sans"/>
              <a:ea typeface="Open Sans"/>
              <a:cs typeface="Open Sans"/>
              <a:sym typeface="Open Sans"/>
            </a:endParaRPr>
          </a:p>
        </p:txBody>
      </p:sp>
      <p:pic>
        <p:nvPicPr>
          <p:cNvPr descr="https://lh5.googleusercontent.com/lfpYBcU0XWPKjYRcl2aFaHg8QL2q7P96AgKMNGDl1k43C9hkfl_KmXitOs3RwhqwSSSd67UIbvmisCuRe0DFqjpY39mgdpOpBx6FjfpbxZhiS3Sb7l1eS70qyMa_2Uv5QdHB7Fo" id="498" name="Google Shape;498;p60"/>
          <p:cNvPicPr preferRelativeResize="0"/>
          <p:nvPr/>
        </p:nvPicPr>
        <p:blipFill rotWithShape="1">
          <a:blip r:embed="rId4">
            <a:alphaModFix/>
          </a:blip>
          <a:srcRect b="0" l="0" r="0" t="0"/>
          <a:stretch/>
        </p:blipFill>
        <p:spPr>
          <a:xfrm>
            <a:off x="4082715" y="2486526"/>
            <a:ext cx="7908760" cy="3689685"/>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03" name="Shape 503"/>
        <p:cNvGrpSpPr/>
        <p:nvPr/>
      </p:nvGrpSpPr>
      <p:grpSpPr>
        <a:xfrm>
          <a:off x="0" y="0"/>
          <a:ext cx="0" cy="0"/>
          <a:chOff x="0" y="0"/>
          <a:chExt cx="0" cy="0"/>
        </a:xfrm>
      </p:grpSpPr>
      <p:sp>
        <p:nvSpPr>
          <p:cNvPr id="504" name="Google Shape;504;p61"/>
          <p:cNvSpPr txBox="1"/>
          <p:nvPr>
            <p:ph type="title"/>
          </p:nvPr>
        </p:nvSpPr>
        <p:spPr>
          <a:xfrm>
            <a:off x="1" y="437222"/>
            <a:ext cx="7620000" cy="1080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None/>
            </a:pPr>
            <a:r>
              <a:rPr lang="en-US" sz="3150">
                <a:solidFill>
                  <a:srgbClr val="586F7C"/>
                </a:solidFill>
                <a:latin typeface="Open Sans"/>
                <a:ea typeface="Open Sans"/>
                <a:cs typeface="Open Sans"/>
                <a:sym typeface="Open Sans"/>
              </a:rPr>
              <a:t>United Nations Environment Programme document repository cont.</a:t>
            </a:r>
            <a:br>
              <a:rPr lang="en-US" sz="3150">
                <a:solidFill>
                  <a:srgbClr val="586F7C"/>
                </a:solidFill>
                <a:latin typeface="Open Sans"/>
                <a:ea typeface="Open Sans"/>
                <a:cs typeface="Open Sans"/>
                <a:sym typeface="Open Sans"/>
              </a:rPr>
            </a:br>
            <a:endParaRPr sz="3150">
              <a:solidFill>
                <a:srgbClr val="586F7C"/>
              </a:solidFill>
              <a:latin typeface="Open Sans"/>
              <a:ea typeface="Open Sans"/>
              <a:cs typeface="Open Sans"/>
              <a:sym typeface="Open Sans"/>
            </a:endParaRPr>
          </a:p>
        </p:txBody>
      </p:sp>
      <p:pic>
        <p:nvPicPr>
          <p:cNvPr id="505" name="Google Shape;505;p61"/>
          <p:cNvPicPr preferRelativeResize="0"/>
          <p:nvPr/>
        </p:nvPicPr>
        <p:blipFill rotWithShape="1">
          <a:blip r:embed="rId3">
            <a:alphaModFix/>
          </a:blip>
          <a:srcRect b="0" l="0" r="0" t="0"/>
          <a:stretch/>
        </p:blipFill>
        <p:spPr>
          <a:xfrm>
            <a:off x="1794791" y="1870907"/>
            <a:ext cx="9375652" cy="4706356"/>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10" name="Shape 510"/>
        <p:cNvGrpSpPr/>
        <p:nvPr/>
      </p:nvGrpSpPr>
      <p:grpSpPr>
        <a:xfrm>
          <a:off x="0" y="0"/>
          <a:ext cx="0" cy="0"/>
          <a:chOff x="0" y="0"/>
          <a:chExt cx="0" cy="0"/>
        </a:xfrm>
      </p:grpSpPr>
      <p:sp>
        <p:nvSpPr>
          <p:cNvPr id="511" name="Google Shape;511;p62"/>
          <p:cNvSpPr txBox="1"/>
          <p:nvPr>
            <p:ph type="title"/>
          </p:nvPr>
        </p:nvSpPr>
        <p:spPr>
          <a:xfrm>
            <a:off x="1" y="437222"/>
            <a:ext cx="8037094" cy="1080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None/>
            </a:pPr>
            <a:r>
              <a:rPr lang="en-US" sz="3000">
                <a:solidFill>
                  <a:srgbClr val="586F7C"/>
                </a:solidFill>
                <a:latin typeface="Open Sans"/>
                <a:ea typeface="Open Sans"/>
                <a:cs typeface="Open Sans"/>
                <a:sym typeface="Open Sans"/>
              </a:rPr>
              <a:t>United Nations Environment Programme: World Environment Situation Room</a:t>
            </a:r>
            <a:endParaRPr sz="3000">
              <a:solidFill>
                <a:srgbClr val="586F7C"/>
              </a:solidFill>
              <a:latin typeface="Open Sans"/>
              <a:ea typeface="Open Sans"/>
              <a:cs typeface="Open Sans"/>
              <a:sym typeface="Open Sans"/>
            </a:endParaRPr>
          </a:p>
        </p:txBody>
      </p:sp>
      <p:sp>
        <p:nvSpPr>
          <p:cNvPr id="512" name="Google Shape;512;p62"/>
          <p:cNvSpPr txBox="1"/>
          <p:nvPr>
            <p:ph idx="1" type="body"/>
          </p:nvPr>
        </p:nvSpPr>
        <p:spPr>
          <a:xfrm>
            <a:off x="0" y="1775400"/>
            <a:ext cx="9613800" cy="711126"/>
          </a:xfrm>
          <a:prstGeom prst="rect">
            <a:avLst/>
          </a:prstGeom>
          <a:noFill/>
          <a:ln>
            <a:noFill/>
          </a:ln>
        </p:spPr>
        <p:txBody>
          <a:bodyPr anchorCtr="0" anchor="t" bIns="45700" lIns="91425" spcFirstLastPara="1" rIns="91425" wrap="square" tIns="45700">
            <a:noAutofit/>
          </a:bodyPr>
          <a:lstStyle/>
          <a:p>
            <a:pPr indent="0" lvl="0" marL="76200" rtl="0" algn="l">
              <a:lnSpc>
                <a:spcPct val="90000"/>
              </a:lnSpc>
              <a:spcBef>
                <a:spcPts val="1000"/>
              </a:spcBef>
              <a:spcAft>
                <a:spcPts val="0"/>
              </a:spcAft>
              <a:buSzPts val="2400"/>
              <a:buNone/>
            </a:pPr>
            <a:r>
              <a:rPr lang="en-US">
                <a:solidFill>
                  <a:schemeClr val="dk1"/>
                </a:solidFill>
                <a:latin typeface="Open Sans"/>
                <a:ea typeface="Open Sans"/>
                <a:cs typeface="Open Sans"/>
                <a:sym typeface="Open Sans"/>
              </a:rPr>
              <a:t>Available at </a:t>
            </a:r>
            <a:r>
              <a:rPr lang="en-US" u="sng">
                <a:solidFill>
                  <a:schemeClr val="dk1"/>
                </a:solidFill>
                <a:latin typeface="Open Sans"/>
                <a:ea typeface="Open Sans"/>
                <a:cs typeface="Open Sans"/>
                <a:sym typeface="Open Sans"/>
                <a:hlinkClick r:id="rId3"/>
              </a:rPr>
              <a:t>https://environmentlive.unep.org/</a:t>
            </a:r>
            <a:endParaRPr>
              <a:solidFill>
                <a:schemeClr val="dk1"/>
              </a:solidFill>
              <a:latin typeface="Open Sans"/>
              <a:ea typeface="Open Sans"/>
              <a:cs typeface="Open Sans"/>
              <a:sym typeface="Open Sans"/>
            </a:endParaRPr>
          </a:p>
          <a:p>
            <a:pPr indent="0" lvl="0" marL="76200" rtl="0" algn="l">
              <a:lnSpc>
                <a:spcPct val="90000"/>
              </a:lnSpc>
              <a:spcBef>
                <a:spcPts val="1000"/>
              </a:spcBef>
              <a:spcAft>
                <a:spcPts val="0"/>
              </a:spcAft>
              <a:buSzPts val="2400"/>
              <a:buNone/>
            </a:pPr>
            <a:r>
              <a:t/>
            </a:r>
            <a:endParaRPr>
              <a:solidFill>
                <a:schemeClr val="dk1"/>
              </a:solidFill>
              <a:latin typeface="Open Sans"/>
              <a:ea typeface="Open Sans"/>
              <a:cs typeface="Open Sans"/>
              <a:sym typeface="Open Sans"/>
            </a:endParaRPr>
          </a:p>
          <a:p>
            <a:pPr indent="0" lvl="0" marL="76200" rtl="0" algn="l">
              <a:lnSpc>
                <a:spcPct val="90000"/>
              </a:lnSpc>
              <a:spcBef>
                <a:spcPts val="1000"/>
              </a:spcBef>
              <a:spcAft>
                <a:spcPts val="0"/>
              </a:spcAft>
              <a:buSzPts val="2400"/>
              <a:buNone/>
            </a:pPr>
            <a:r>
              <a:t/>
            </a:r>
            <a:endParaRPr>
              <a:solidFill>
                <a:schemeClr val="dk1"/>
              </a:solidFill>
              <a:latin typeface="Open Sans"/>
              <a:ea typeface="Open Sans"/>
              <a:cs typeface="Open Sans"/>
              <a:sym typeface="Open Sans"/>
            </a:endParaRPr>
          </a:p>
          <a:p>
            <a:pPr indent="0" lvl="0" marL="76200" rtl="0" algn="l">
              <a:lnSpc>
                <a:spcPct val="90000"/>
              </a:lnSpc>
              <a:spcBef>
                <a:spcPts val="1000"/>
              </a:spcBef>
              <a:spcAft>
                <a:spcPts val="0"/>
              </a:spcAft>
              <a:buSzPts val="2400"/>
              <a:buNone/>
            </a:pPr>
            <a:r>
              <a:t/>
            </a:r>
            <a:endParaRPr>
              <a:solidFill>
                <a:schemeClr val="dk1"/>
              </a:solidFill>
              <a:latin typeface="Open Sans"/>
              <a:ea typeface="Open Sans"/>
              <a:cs typeface="Open Sans"/>
              <a:sym typeface="Open Sans"/>
            </a:endParaRPr>
          </a:p>
          <a:p>
            <a:pPr indent="0" lvl="0" marL="76200" rtl="0" algn="l">
              <a:lnSpc>
                <a:spcPct val="90000"/>
              </a:lnSpc>
              <a:spcBef>
                <a:spcPts val="1000"/>
              </a:spcBef>
              <a:spcAft>
                <a:spcPts val="0"/>
              </a:spcAft>
              <a:buSzPts val="2400"/>
              <a:buNone/>
            </a:pPr>
            <a:r>
              <a:t/>
            </a:r>
            <a:endParaRPr>
              <a:solidFill>
                <a:schemeClr val="dk1"/>
              </a:solidFill>
              <a:latin typeface="Open Sans"/>
              <a:ea typeface="Open Sans"/>
              <a:cs typeface="Open Sans"/>
              <a:sym typeface="Open Sans"/>
            </a:endParaRPr>
          </a:p>
        </p:txBody>
      </p:sp>
      <p:sp>
        <p:nvSpPr>
          <p:cNvPr id="513" name="Google Shape;513;p62"/>
          <p:cNvSpPr txBox="1"/>
          <p:nvPr/>
        </p:nvSpPr>
        <p:spPr>
          <a:xfrm>
            <a:off x="160420" y="3846296"/>
            <a:ext cx="3882191" cy="1631216"/>
          </a:xfrm>
          <a:prstGeom prst="rect">
            <a:avLst/>
          </a:prstGeom>
          <a:noFill/>
          <a:ln cap="flat" cmpd="sng" w="9525">
            <a:solidFill>
              <a:srgbClr val="FF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2000" u="none" cap="none" strike="noStrike">
                <a:solidFill>
                  <a:schemeClr val="dk1"/>
                </a:solidFill>
                <a:latin typeface="Open Sans"/>
                <a:ea typeface="Open Sans"/>
                <a:cs typeface="Open Sans"/>
                <a:sym typeface="Open Sans"/>
              </a:rPr>
              <a:t>Search page for United Nations Environment Programme: World Environment Situation Room</a:t>
            </a:r>
            <a:br>
              <a:rPr b="0" i="0" lang="en-US" sz="2000" u="none" cap="none" strike="noStrike">
                <a:solidFill>
                  <a:schemeClr val="dk1"/>
                </a:solidFill>
                <a:latin typeface="Open Sans"/>
                <a:ea typeface="Open Sans"/>
                <a:cs typeface="Open Sans"/>
                <a:sym typeface="Open Sans"/>
              </a:rPr>
            </a:br>
            <a:endParaRPr b="0" i="0" sz="2000" u="none" cap="none" strike="noStrike">
              <a:solidFill>
                <a:schemeClr val="dk1"/>
              </a:solidFill>
              <a:latin typeface="Open Sans"/>
              <a:ea typeface="Open Sans"/>
              <a:cs typeface="Open Sans"/>
              <a:sym typeface="Open Sans"/>
            </a:endParaRPr>
          </a:p>
        </p:txBody>
      </p:sp>
      <p:pic>
        <p:nvPicPr>
          <p:cNvPr descr="https://lh5.googleusercontent.com/XLB5HGQnB78NDp3Iqfus3xE6eBj4mySW_mq7cruu4Tq9EW1k9WOjWKTWRHZrJ1a7n7AEGkFy3ycEXXGtdXXEKRyeYpArNHoaqCsdjVsFtq5Bo4K6JjWWhnpY1mCkLlqf8okHxiw" id="514" name="Google Shape;514;p62"/>
          <p:cNvPicPr preferRelativeResize="0"/>
          <p:nvPr/>
        </p:nvPicPr>
        <p:blipFill rotWithShape="1">
          <a:blip r:embed="rId4">
            <a:alphaModFix/>
          </a:blip>
          <a:srcRect b="0" l="0" r="0" t="0"/>
          <a:stretch/>
        </p:blipFill>
        <p:spPr>
          <a:xfrm>
            <a:off x="4379495" y="2778200"/>
            <a:ext cx="7540108" cy="2964873"/>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19" name="Shape 519"/>
        <p:cNvGrpSpPr/>
        <p:nvPr/>
      </p:nvGrpSpPr>
      <p:grpSpPr>
        <a:xfrm>
          <a:off x="0" y="0"/>
          <a:ext cx="0" cy="0"/>
          <a:chOff x="0" y="0"/>
          <a:chExt cx="0" cy="0"/>
        </a:xfrm>
      </p:grpSpPr>
      <p:sp>
        <p:nvSpPr>
          <p:cNvPr id="520" name="Google Shape;520;p63"/>
          <p:cNvSpPr txBox="1"/>
          <p:nvPr>
            <p:ph type="title"/>
          </p:nvPr>
        </p:nvSpPr>
        <p:spPr>
          <a:xfrm>
            <a:off x="0" y="437222"/>
            <a:ext cx="8261683" cy="1080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None/>
            </a:pPr>
            <a:r>
              <a:rPr lang="en-US" sz="3150">
                <a:solidFill>
                  <a:srgbClr val="586F7C"/>
                </a:solidFill>
                <a:latin typeface="Open Sans"/>
                <a:ea typeface="Open Sans"/>
                <a:cs typeface="Open Sans"/>
                <a:sym typeface="Open Sans"/>
              </a:rPr>
              <a:t>United Nations Environment Programme: World Environment Situation Room cont.</a:t>
            </a:r>
            <a:endParaRPr sz="3150">
              <a:solidFill>
                <a:srgbClr val="586F7C"/>
              </a:solidFill>
              <a:latin typeface="Open Sans"/>
              <a:ea typeface="Open Sans"/>
              <a:cs typeface="Open Sans"/>
              <a:sym typeface="Open Sans"/>
            </a:endParaRPr>
          </a:p>
        </p:txBody>
      </p:sp>
      <p:pic>
        <p:nvPicPr>
          <p:cNvPr id="521" name="Google Shape;521;p63"/>
          <p:cNvPicPr preferRelativeResize="0"/>
          <p:nvPr/>
        </p:nvPicPr>
        <p:blipFill rotWithShape="1">
          <a:blip r:embed="rId3">
            <a:alphaModFix/>
          </a:blip>
          <a:srcRect b="0" l="0" r="0" t="0"/>
          <a:stretch/>
        </p:blipFill>
        <p:spPr>
          <a:xfrm>
            <a:off x="1957136" y="1781628"/>
            <a:ext cx="7188773" cy="5020356"/>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26" name="Shape 526"/>
        <p:cNvGrpSpPr/>
        <p:nvPr/>
      </p:nvGrpSpPr>
      <p:grpSpPr>
        <a:xfrm>
          <a:off x="0" y="0"/>
          <a:ext cx="0" cy="0"/>
          <a:chOff x="0" y="0"/>
          <a:chExt cx="0" cy="0"/>
        </a:xfrm>
      </p:grpSpPr>
      <p:sp>
        <p:nvSpPr>
          <p:cNvPr id="527" name="Google Shape;527;p64"/>
          <p:cNvSpPr txBox="1"/>
          <p:nvPr>
            <p:ph type="title"/>
          </p:nvPr>
        </p:nvSpPr>
        <p:spPr>
          <a:xfrm>
            <a:off x="0" y="378812"/>
            <a:ext cx="8131629" cy="1080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None/>
            </a:pPr>
            <a:r>
              <a:rPr lang="en-US" sz="4000">
                <a:solidFill>
                  <a:srgbClr val="586F7C"/>
                </a:solidFill>
                <a:latin typeface="Open Sans"/>
                <a:ea typeface="Open Sans"/>
                <a:cs typeface="Open Sans"/>
                <a:sym typeface="Open Sans"/>
              </a:rPr>
              <a:t>Summary</a:t>
            </a:r>
            <a:endParaRPr>
              <a:solidFill>
                <a:srgbClr val="586F7C"/>
              </a:solidFill>
              <a:latin typeface="Open Sans"/>
              <a:ea typeface="Open Sans"/>
              <a:cs typeface="Open Sans"/>
              <a:sym typeface="Open Sans"/>
            </a:endParaRPr>
          </a:p>
        </p:txBody>
      </p:sp>
      <p:sp>
        <p:nvSpPr>
          <p:cNvPr id="528" name="Google Shape;528;p64"/>
          <p:cNvSpPr txBox="1"/>
          <p:nvPr>
            <p:ph idx="1" type="body"/>
          </p:nvPr>
        </p:nvSpPr>
        <p:spPr>
          <a:xfrm>
            <a:off x="212270" y="1796144"/>
            <a:ext cx="11462659" cy="4882242"/>
          </a:xfrm>
          <a:prstGeom prst="rect">
            <a:avLst/>
          </a:prstGeom>
          <a:noFill/>
          <a:ln>
            <a:noFill/>
          </a:ln>
        </p:spPr>
        <p:txBody>
          <a:bodyPr anchorCtr="0" anchor="t" bIns="45700" lIns="91425" spcFirstLastPara="1" rIns="91425" wrap="square" tIns="45700">
            <a:noAutofit/>
          </a:bodyPr>
          <a:lstStyle/>
          <a:p>
            <a:pPr indent="-342900" lvl="0" marL="355600" rtl="0" algn="l">
              <a:lnSpc>
                <a:spcPct val="150000"/>
              </a:lnSpc>
              <a:spcBef>
                <a:spcPts val="0"/>
              </a:spcBef>
              <a:spcAft>
                <a:spcPts val="0"/>
              </a:spcAft>
              <a:buClr>
                <a:schemeClr val="dk2"/>
              </a:buClr>
              <a:buSzPts val="2200"/>
              <a:buChar char="●"/>
            </a:pPr>
            <a:r>
              <a:rPr lang="en-US" sz="2000">
                <a:solidFill>
                  <a:schemeClr val="dk1"/>
                </a:solidFill>
                <a:latin typeface="Open Sans"/>
                <a:ea typeface="Open Sans"/>
                <a:cs typeface="Open Sans"/>
                <a:sym typeface="Open Sans"/>
              </a:rPr>
              <a:t>This lesson has focused on three environment-related databases namely Environment Index, Environmental Science Collection and Meteorological Monographs accessible through the Databases for discovery link on the OARE content page.  </a:t>
            </a:r>
            <a:endParaRPr sz="2000">
              <a:solidFill>
                <a:schemeClr val="dk1"/>
              </a:solidFill>
              <a:latin typeface="Open Sans"/>
              <a:ea typeface="Open Sans"/>
              <a:cs typeface="Open Sans"/>
              <a:sym typeface="Open Sans"/>
            </a:endParaRPr>
          </a:p>
          <a:p>
            <a:pPr indent="-342900" lvl="0" marL="355600" rtl="0" algn="l">
              <a:lnSpc>
                <a:spcPct val="150000"/>
              </a:lnSpc>
              <a:spcBef>
                <a:spcPts val="0"/>
              </a:spcBef>
              <a:spcAft>
                <a:spcPts val="0"/>
              </a:spcAft>
              <a:buClr>
                <a:schemeClr val="dk2"/>
              </a:buClr>
              <a:buSzPts val="2200"/>
              <a:buChar char="●"/>
            </a:pPr>
            <a:r>
              <a:rPr lang="en-US" sz="2000">
                <a:solidFill>
                  <a:schemeClr val="dk1"/>
                </a:solidFill>
                <a:latin typeface="Open Sans"/>
                <a:ea typeface="Open Sans"/>
                <a:cs typeface="Open Sans"/>
                <a:sym typeface="Open Sans"/>
              </a:rPr>
              <a:t>This lesson has explored the ways of accessing and searching these databases efficiently and effectively, and how to create user accounts so a user can get full functionalities of the databases.</a:t>
            </a:r>
            <a:endParaRPr/>
          </a:p>
          <a:p>
            <a:pPr indent="-342900" lvl="0" marL="355600" rtl="0" algn="l">
              <a:lnSpc>
                <a:spcPct val="150000"/>
              </a:lnSpc>
              <a:spcBef>
                <a:spcPts val="0"/>
              </a:spcBef>
              <a:spcAft>
                <a:spcPts val="0"/>
              </a:spcAft>
              <a:buClr>
                <a:schemeClr val="dk2"/>
              </a:buClr>
              <a:buSzPts val="2200"/>
              <a:buChar char="●"/>
            </a:pPr>
            <a:r>
              <a:rPr lang="en-US" sz="2000">
                <a:solidFill>
                  <a:schemeClr val="dk1"/>
                </a:solidFill>
                <a:latin typeface="Open Sans"/>
                <a:ea typeface="Open Sans"/>
                <a:cs typeface="Open Sans"/>
                <a:sym typeface="Open Sans"/>
              </a:rPr>
              <a:t>The lesson also contains annotated links to Internet repositories and gateways that expand the access to relevant environment information beyond the Research4Life resources with  special focus on United Nations Environment Programme access tools.</a:t>
            </a:r>
            <a:endParaRPr/>
          </a:p>
          <a:p>
            <a:pPr indent="-203200" lvl="0" marL="355600" rtl="0" algn="l">
              <a:lnSpc>
                <a:spcPct val="150000"/>
              </a:lnSpc>
              <a:spcBef>
                <a:spcPts val="0"/>
              </a:spcBef>
              <a:spcAft>
                <a:spcPts val="0"/>
              </a:spcAft>
              <a:buClr>
                <a:schemeClr val="dk2"/>
              </a:buClr>
              <a:buSzPts val="2200"/>
              <a:buNone/>
            </a:pPr>
            <a:r>
              <a:t/>
            </a:r>
            <a:endParaRPr sz="2000">
              <a:solidFill>
                <a:schemeClr val="dk1"/>
              </a:solidFill>
              <a:latin typeface="Open Sans"/>
              <a:ea typeface="Open Sans"/>
              <a:cs typeface="Open Sans"/>
              <a:sym typeface="Open Sans"/>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2" name="Shape 532"/>
        <p:cNvGrpSpPr/>
        <p:nvPr/>
      </p:nvGrpSpPr>
      <p:grpSpPr>
        <a:xfrm>
          <a:off x="0" y="0"/>
          <a:ext cx="0" cy="0"/>
          <a:chOff x="0" y="0"/>
          <a:chExt cx="0" cy="0"/>
        </a:xfrm>
      </p:grpSpPr>
      <p:sp>
        <p:nvSpPr>
          <p:cNvPr id="533" name="Google Shape;533;g727b3dbef2_0_81"/>
          <p:cNvSpPr txBox="1"/>
          <p:nvPr>
            <p:ph type="title"/>
          </p:nvPr>
        </p:nvSpPr>
        <p:spPr>
          <a:xfrm>
            <a:off x="0" y="437222"/>
            <a:ext cx="8203500" cy="10809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200"/>
              <a:buFont typeface="Gill Sans"/>
              <a:buNone/>
            </a:pPr>
            <a:r>
              <a:rPr lang="en-US">
                <a:solidFill>
                  <a:srgbClr val="586F7C"/>
                </a:solidFill>
                <a:latin typeface="Open Sans"/>
                <a:ea typeface="Open Sans"/>
                <a:cs typeface="Open Sans"/>
                <a:sym typeface="Open Sans"/>
              </a:rPr>
              <a:t>You are invited to;</a:t>
            </a:r>
            <a:endParaRPr>
              <a:solidFill>
                <a:srgbClr val="586F7C"/>
              </a:solidFill>
              <a:latin typeface="Open Sans"/>
              <a:ea typeface="Open Sans"/>
              <a:cs typeface="Open Sans"/>
              <a:sym typeface="Open Sans"/>
            </a:endParaRPr>
          </a:p>
        </p:txBody>
      </p:sp>
      <p:sp>
        <p:nvSpPr>
          <p:cNvPr id="534" name="Google Shape;534;g727b3dbef2_0_81"/>
          <p:cNvSpPr txBox="1"/>
          <p:nvPr>
            <p:ph idx="1" type="body"/>
          </p:nvPr>
        </p:nvSpPr>
        <p:spPr>
          <a:xfrm>
            <a:off x="656075" y="2094525"/>
            <a:ext cx="9916800" cy="3599400"/>
          </a:xfrm>
          <a:prstGeom prst="rect">
            <a:avLst/>
          </a:prstGeom>
          <a:noFill/>
          <a:ln>
            <a:noFill/>
          </a:ln>
        </p:spPr>
        <p:txBody>
          <a:bodyPr anchorCtr="0" anchor="t" bIns="45700" lIns="91425" spcFirstLastPara="1" rIns="91425" wrap="square" tIns="45700">
            <a:noAutofit/>
          </a:bodyPr>
          <a:lstStyle/>
          <a:p>
            <a:pPr indent="-317500" lvl="0" marL="457200" rtl="0" algn="l">
              <a:lnSpc>
                <a:spcPct val="150000"/>
              </a:lnSpc>
              <a:spcBef>
                <a:spcPts val="0"/>
              </a:spcBef>
              <a:spcAft>
                <a:spcPts val="0"/>
              </a:spcAft>
              <a:buClr>
                <a:srgbClr val="586F7C"/>
              </a:buClr>
              <a:buSzPts val="1400"/>
              <a:buFont typeface="Open Sans"/>
              <a:buChar char="●"/>
            </a:pPr>
            <a:r>
              <a:rPr lang="en-US" sz="2000">
                <a:solidFill>
                  <a:srgbClr val="586F7C"/>
                </a:solidFill>
                <a:latin typeface="Open Sans"/>
                <a:ea typeface="Open Sans"/>
                <a:cs typeface="Open Sans"/>
                <a:sym typeface="Open Sans"/>
              </a:rPr>
              <a:t>Visit us at </a:t>
            </a:r>
            <a:r>
              <a:rPr lang="en-US" sz="2000">
                <a:solidFill>
                  <a:srgbClr val="586F7C"/>
                </a:solidFill>
                <a:uFill>
                  <a:noFill/>
                </a:uFill>
                <a:latin typeface="Open Sans"/>
                <a:ea typeface="Open Sans"/>
                <a:cs typeface="Open Sans"/>
                <a:sym typeface="Open Sans"/>
                <a:hlinkClick r:id="rId3"/>
              </a:rPr>
              <a:t>www.research4life.or</a:t>
            </a:r>
            <a:r>
              <a:rPr lang="en-US" sz="2000" u="sng">
                <a:solidFill>
                  <a:srgbClr val="586F7C"/>
                </a:solidFill>
                <a:latin typeface="Open Sans"/>
                <a:ea typeface="Open Sans"/>
                <a:cs typeface="Open Sans"/>
                <a:sym typeface="Open Sans"/>
                <a:hlinkClick r:id="rId4"/>
              </a:rPr>
              <a:t>g</a:t>
            </a:r>
            <a:endParaRPr sz="2000">
              <a:solidFill>
                <a:srgbClr val="586F7C"/>
              </a:solidFill>
              <a:latin typeface="Open Sans"/>
              <a:ea typeface="Open Sans"/>
              <a:cs typeface="Open Sans"/>
              <a:sym typeface="Open Sans"/>
            </a:endParaRPr>
          </a:p>
          <a:p>
            <a:pPr indent="-317500" lvl="0" marL="457200" rtl="0" algn="l">
              <a:lnSpc>
                <a:spcPct val="150000"/>
              </a:lnSpc>
              <a:spcBef>
                <a:spcPts val="0"/>
              </a:spcBef>
              <a:spcAft>
                <a:spcPts val="0"/>
              </a:spcAft>
              <a:buClr>
                <a:srgbClr val="586F7C"/>
              </a:buClr>
              <a:buSzPts val="1400"/>
              <a:buFont typeface="Open Sans"/>
              <a:buChar char="●"/>
            </a:pPr>
            <a:r>
              <a:rPr lang="en-US" sz="2000">
                <a:solidFill>
                  <a:srgbClr val="586F7C"/>
                </a:solidFill>
                <a:latin typeface="Open Sans"/>
                <a:ea typeface="Open Sans"/>
                <a:cs typeface="Open Sans"/>
                <a:sym typeface="Open Sans"/>
              </a:rPr>
              <a:t>Contact us at </a:t>
            </a:r>
            <a:r>
              <a:rPr lang="en-US" sz="2000">
                <a:solidFill>
                  <a:srgbClr val="586F7C"/>
                </a:solidFill>
                <a:uFill>
                  <a:noFill/>
                </a:uFill>
                <a:latin typeface="Open Sans"/>
                <a:ea typeface="Open Sans"/>
                <a:cs typeface="Open Sans"/>
                <a:sym typeface="Open Sans"/>
                <a:hlinkClick r:id="rId5"/>
              </a:rPr>
              <a:t>r4l@research4life.org</a:t>
            </a:r>
            <a:r>
              <a:rPr lang="en-US" sz="2000">
                <a:solidFill>
                  <a:srgbClr val="586F7C"/>
                </a:solidFill>
                <a:latin typeface="Open Sans"/>
                <a:ea typeface="Open Sans"/>
                <a:cs typeface="Open Sans"/>
                <a:sym typeface="Open Sans"/>
              </a:rPr>
              <a:t> </a:t>
            </a:r>
            <a:endParaRPr sz="2000">
              <a:solidFill>
                <a:srgbClr val="586F7C"/>
              </a:solidFill>
              <a:latin typeface="Open Sans"/>
              <a:ea typeface="Open Sans"/>
              <a:cs typeface="Open Sans"/>
              <a:sym typeface="Open Sans"/>
            </a:endParaRPr>
          </a:p>
          <a:p>
            <a:pPr indent="-317500" lvl="0" marL="457200" rtl="0" algn="l">
              <a:lnSpc>
                <a:spcPct val="150000"/>
              </a:lnSpc>
              <a:spcBef>
                <a:spcPts val="0"/>
              </a:spcBef>
              <a:spcAft>
                <a:spcPts val="0"/>
              </a:spcAft>
              <a:buClr>
                <a:srgbClr val="586F7C"/>
              </a:buClr>
              <a:buSzPts val="1400"/>
              <a:buFont typeface="Open Sans"/>
              <a:buChar char="●"/>
            </a:pPr>
            <a:r>
              <a:rPr lang="en-US" sz="2000">
                <a:solidFill>
                  <a:srgbClr val="586F7C"/>
                </a:solidFill>
                <a:latin typeface="Open Sans"/>
                <a:ea typeface="Open Sans"/>
                <a:cs typeface="Open Sans"/>
                <a:sym typeface="Open Sans"/>
              </a:rPr>
              <a:t>Find out about other training materials [</a:t>
            </a:r>
            <a:r>
              <a:rPr lang="en-US" sz="2000" u="sng">
                <a:solidFill>
                  <a:schemeClr val="hlink"/>
                </a:solidFill>
                <a:latin typeface="Open Sans"/>
                <a:ea typeface="Open Sans"/>
                <a:cs typeface="Open Sans"/>
                <a:sym typeface="Open Sans"/>
                <a:hlinkClick r:id="rId6"/>
              </a:rPr>
              <a:t>www.research4life.org/training</a:t>
            </a:r>
            <a:r>
              <a:rPr lang="en-US" sz="2000">
                <a:solidFill>
                  <a:srgbClr val="586F7C"/>
                </a:solidFill>
                <a:latin typeface="Open Sans"/>
                <a:ea typeface="Open Sans"/>
                <a:cs typeface="Open Sans"/>
                <a:sym typeface="Open Sans"/>
              </a:rPr>
              <a:t>]</a:t>
            </a:r>
            <a:endParaRPr sz="2000">
              <a:solidFill>
                <a:srgbClr val="586F7C"/>
              </a:solidFill>
              <a:latin typeface="Open Sans"/>
              <a:ea typeface="Open Sans"/>
              <a:cs typeface="Open Sans"/>
              <a:sym typeface="Open Sans"/>
            </a:endParaRPr>
          </a:p>
          <a:p>
            <a:pPr indent="-317500" lvl="0" marL="457200" rtl="0" algn="l">
              <a:lnSpc>
                <a:spcPct val="150000"/>
              </a:lnSpc>
              <a:spcBef>
                <a:spcPts val="0"/>
              </a:spcBef>
              <a:spcAft>
                <a:spcPts val="0"/>
              </a:spcAft>
              <a:buClr>
                <a:srgbClr val="586F7C"/>
              </a:buClr>
              <a:buSzPts val="1400"/>
              <a:buFont typeface="Open Sans"/>
              <a:buChar char="●"/>
            </a:pPr>
            <a:r>
              <a:rPr lang="en-US" sz="2000">
                <a:solidFill>
                  <a:srgbClr val="586F7C"/>
                </a:solidFill>
                <a:latin typeface="Open Sans"/>
                <a:ea typeface="Open Sans"/>
                <a:cs typeface="Open Sans"/>
                <a:sym typeface="Open Sans"/>
              </a:rPr>
              <a:t>Subscribe to Research4Life newsletter [</a:t>
            </a:r>
            <a:r>
              <a:rPr lang="en-US" sz="2000" u="sng">
                <a:solidFill>
                  <a:schemeClr val="hlink"/>
                </a:solidFill>
                <a:latin typeface="Open Sans"/>
                <a:ea typeface="Open Sans"/>
                <a:cs typeface="Open Sans"/>
                <a:sym typeface="Open Sans"/>
                <a:hlinkClick r:id="rId7"/>
              </a:rPr>
              <a:t>www.research4life.org/newsletter</a:t>
            </a:r>
            <a:r>
              <a:rPr lang="en-US" sz="2000">
                <a:solidFill>
                  <a:srgbClr val="586F7C"/>
                </a:solidFill>
                <a:latin typeface="Open Sans"/>
                <a:ea typeface="Open Sans"/>
                <a:cs typeface="Open Sans"/>
                <a:sym typeface="Open Sans"/>
              </a:rPr>
              <a:t>]</a:t>
            </a:r>
            <a:endParaRPr sz="2000">
              <a:solidFill>
                <a:srgbClr val="586F7C"/>
              </a:solidFill>
              <a:latin typeface="Open Sans"/>
              <a:ea typeface="Open Sans"/>
              <a:cs typeface="Open Sans"/>
              <a:sym typeface="Open Sans"/>
            </a:endParaRPr>
          </a:p>
          <a:p>
            <a:pPr indent="-317500" lvl="0" marL="457200" rtl="0" algn="l">
              <a:lnSpc>
                <a:spcPct val="150000"/>
              </a:lnSpc>
              <a:spcBef>
                <a:spcPts val="0"/>
              </a:spcBef>
              <a:spcAft>
                <a:spcPts val="0"/>
              </a:spcAft>
              <a:buClr>
                <a:srgbClr val="586F7C"/>
              </a:buClr>
              <a:buSzPts val="1400"/>
              <a:buFont typeface="Open Sans"/>
              <a:buChar char="●"/>
            </a:pPr>
            <a:r>
              <a:rPr lang="en-US" sz="2000">
                <a:solidFill>
                  <a:srgbClr val="586F7C"/>
                </a:solidFill>
                <a:latin typeface="Open Sans"/>
                <a:ea typeface="Open Sans"/>
                <a:cs typeface="Open Sans"/>
                <a:sym typeface="Open Sans"/>
              </a:rPr>
              <a:t>Check out Research4Life videos [</a:t>
            </a:r>
            <a:r>
              <a:rPr lang="en-US" sz="2000" u="sng">
                <a:solidFill>
                  <a:schemeClr val="hlink"/>
                </a:solidFill>
                <a:latin typeface="Open Sans"/>
                <a:ea typeface="Open Sans"/>
                <a:cs typeface="Open Sans"/>
                <a:sym typeface="Open Sans"/>
                <a:hlinkClick r:id="rId8"/>
              </a:rPr>
              <a:t>https://bit.ly/2w3CU5C</a:t>
            </a:r>
            <a:r>
              <a:rPr lang="en-US" sz="2000">
                <a:solidFill>
                  <a:srgbClr val="586F7C"/>
                </a:solidFill>
                <a:latin typeface="Open Sans"/>
                <a:ea typeface="Open Sans"/>
                <a:cs typeface="Open Sans"/>
                <a:sym typeface="Open Sans"/>
              </a:rPr>
              <a:t>]</a:t>
            </a:r>
            <a:endParaRPr sz="2000">
              <a:solidFill>
                <a:srgbClr val="586F7C"/>
              </a:solidFill>
              <a:latin typeface="Open Sans"/>
              <a:ea typeface="Open Sans"/>
              <a:cs typeface="Open Sans"/>
              <a:sym typeface="Open Sans"/>
            </a:endParaRPr>
          </a:p>
          <a:p>
            <a:pPr indent="-317500" lvl="0" marL="457200" rtl="0" algn="l">
              <a:lnSpc>
                <a:spcPct val="150000"/>
              </a:lnSpc>
              <a:spcBef>
                <a:spcPts val="0"/>
              </a:spcBef>
              <a:spcAft>
                <a:spcPts val="0"/>
              </a:spcAft>
              <a:buClr>
                <a:srgbClr val="586F7C"/>
              </a:buClr>
              <a:buSzPts val="1400"/>
              <a:buFont typeface="Open Sans"/>
              <a:buChar char="●"/>
            </a:pPr>
            <a:r>
              <a:rPr lang="en-US" sz="2000">
                <a:solidFill>
                  <a:srgbClr val="586F7C"/>
                </a:solidFill>
                <a:latin typeface="Open Sans"/>
                <a:ea typeface="Open Sans"/>
                <a:cs typeface="Open Sans"/>
                <a:sym typeface="Open Sans"/>
              </a:rPr>
              <a:t>Follow us on Twitter @r4lpartnership and </a:t>
            </a:r>
            <a:r>
              <a:rPr lang="en-US" sz="2000">
                <a:solidFill>
                  <a:srgbClr val="586F7C"/>
                </a:solidFill>
                <a:latin typeface="Open Sans"/>
                <a:ea typeface="Open Sans"/>
                <a:cs typeface="Open Sans"/>
                <a:sym typeface="Open Sans"/>
                <a:extLst>
                  <a:ext uri="http://customooxmlschemas.google.com/">
                    <go:slidesCustomData xmlns:go="http://customooxmlschemas.google.com/" textRoundtripDataId="2"/>
                  </a:ext>
                </a:extLst>
              </a:rPr>
              <a:t>Facebook</a:t>
            </a:r>
            <a:r>
              <a:rPr lang="en-US" sz="2000">
                <a:solidFill>
                  <a:srgbClr val="586F7C"/>
                </a:solidFill>
                <a:latin typeface="Open Sans"/>
                <a:ea typeface="Open Sans"/>
                <a:cs typeface="Open Sans"/>
                <a:sym typeface="Open Sans"/>
              </a:rPr>
              <a:t> @R4Lpartnership</a:t>
            </a:r>
            <a:endParaRPr sz="2000">
              <a:solidFill>
                <a:schemeClr val="dk1"/>
              </a:solidFill>
              <a:latin typeface="Open Sans"/>
              <a:ea typeface="Open Sans"/>
              <a:cs typeface="Open Sans"/>
              <a:sym typeface="Open Sans"/>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8" name="Shape 538"/>
        <p:cNvGrpSpPr/>
        <p:nvPr/>
      </p:nvGrpSpPr>
      <p:grpSpPr>
        <a:xfrm>
          <a:off x="0" y="0"/>
          <a:ext cx="0" cy="0"/>
          <a:chOff x="0" y="0"/>
          <a:chExt cx="0" cy="0"/>
        </a:xfrm>
      </p:grpSpPr>
      <p:pic>
        <p:nvPicPr>
          <p:cNvPr id="539" name="Google Shape;539;p1"/>
          <p:cNvPicPr preferRelativeResize="0"/>
          <p:nvPr/>
        </p:nvPicPr>
        <p:blipFill rotWithShape="1">
          <a:blip r:embed="rId3">
            <a:alphaModFix/>
          </a:blip>
          <a:srcRect b="0" l="0" r="0" t="0"/>
          <a:stretch/>
        </p:blipFill>
        <p:spPr>
          <a:xfrm>
            <a:off x="1325050" y="6158249"/>
            <a:ext cx="1523874" cy="633932"/>
          </a:xfrm>
          <a:prstGeom prst="rect">
            <a:avLst/>
          </a:prstGeom>
          <a:noFill/>
          <a:ln>
            <a:noFill/>
          </a:ln>
        </p:spPr>
      </p:pic>
      <p:pic>
        <p:nvPicPr>
          <p:cNvPr id="540" name="Google Shape;540;p1"/>
          <p:cNvPicPr preferRelativeResize="0"/>
          <p:nvPr/>
        </p:nvPicPr>
        <p:blipFill rotWithShape="1">
          <a:blip r:embed="rId4">
            <a:alphaModFix/>
          </a:blip>
          <a:srcRect b="0" l="0" r="0" t="0"/>
          <a:stretch/>
        </p:blipFill>
        <p:spPr>
          <a:xfrm>
            <a:off x="3280294" y="6217682"/>
            <a:ext cx="1962613" cy="515078"/>
          </a:xfrm>
          <a:prstGeom prst="rect">
            <a:avLst/>
          </a:prstGeom>
          <a:noFill/>
          <a:ln>
            <a:noFill/>
          </a:ln>
        </p:spPr>
      </p:pic>
      <p:pic>
        <p:nvPicPr>
          <p:cNvPr id="541" name="Google Shape;541;p1"/>
          <p:cNvPicPr preferRelativeResize="0"/>
          <p:nvPr/>
        </p:nvPicPr>
        <p:blipFill rotWithShape="1">
          <a:blip r:embed="rId5">
            <a:alphaModFix/>
          </a:blip>
          <a:srcRect b="0" l="0" r="0" t="0"/>
          <a:stretch/>
        </p:blipFill>
        <p:spPr>
          <a:xfrm>
            <a:off x="5987741" y="6128240"/>
            <a:ext cx="1612438" cy="693960"/>
          </a:xfrm>
          <a:prstGeom prst="rect">
            <a:avLst/>
          </a:prstGeom>
          <a:noFill/>
          <a:ln>
            <a:noFill/>
          </a:ln>
        </p:spPr>
      </p:pic>
      <p:pic>
        <p:nvPicPr>
          <p:cNvPr id="542" name="Google Shape;542;p1"/>
          <p:cNvPicPr preferRelativeResize="0"/>
          <p:nvPr/>
        </p:nvPicPr>
        <p:blipFill rotWithShape="1">
          <a:blip r:embed="rId6">
            <a:alphaModFix/>
          </a:blip>
          <a:srcRect b="0" l="0" r="0" t="0"/>
          <a:stretch/>
        </p:blipFill>
        <p:spPr>
          <a:xfrm>
            <a:off x="8080643" y="6191271"/>
            <a:ext cx="1468376" cy="567894"/>
          </a:xfrm>
          <a:prstGeom prst="rect">
            <a:avLst/>
          </a:prstGeom>
          <a:noFill/>
          <a:ln>
            <a:noFill/>
          </a:ln>
        </p:spPr>
      </p:pic>
      <p:pic>
        <p:nvPicPr>
          <p:cNvPr id="543" name="Google Shape;543;p1"/>
          <p:cNvPicPr preferRelativeResize="0"/>
          <p:nvPr/>
        </p:nvPicPr>
        <p:blipFill rotWithShape="1">
          <a:blip r:embed="rId7">
            <a:alphaModFix/>
          </a:blip>
          <a:srcRect b="0" l="0" r="0" t="0"/>
          <a:stretch/>
        </p:blipFill>
        <p:spPr>
          <a:xfrm>
            <a:off x="10029499" y="6163201"/>
            <a:ext cx="1468374" cy="624061"/>
          </a:xfrm>
          <a:prstGeom prst="rect">
            <a:avLst/>
          </a:prstGeom>
          <a:noFill/>
          <a:ln>
            <a:noFill/>
          </a:ln>
        </p:spPr>
      </p:pic>
      <p:sp>
        <p:nvSpPr>
          <p:cNvPr id="544" name="Google Shape;544;p1"/>
          <p:cNvSpPr/>
          <p:nvPr/>
        </p:nvSpPr>
        <p:spPr>
          <a:xfrm>
            <a:off x="1591800" y="2814175"/>
            <a:ext cx="9298800" cy="2613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000"/>
              <a:buFont typeface="Arial"/>
              <a:buNone/>
            </a:pPr>
            <a:r>
              <a:rPr b="0" i="0" lang="en-US" sz="3000" u="none" cap="none" strike="noStrike">
                <a:solidFill>
                  <a:srgbClr val="F8981D"/>
                </a:solidFill>
                <a:latin typeface="Open Sans"/>
                <a:ea typeface="Open Sans"/>
                <a:cs typeface="Open Sans"/>
                <a:sym typeface="Open Sans"/>
              </a:rPr>
              <a:t>For more information on Research4Life</a:t>
            </a:r>
            <a:endParaRPr b="0" i="0" sz="3000" u="none" cap="none" strike="noStrike">
              <a:solidFill>
                <a:srgbClr val="F8981D"/>
              </a:solidFill>
              <a:latin typeface="Open Sans"/>
              <a:ea typeface="Open Sans"/>
              <a:cs typeface="Open Sans"/>
              <a:sym typeface="Open Sans"/>
            </a:endParaRPr>
          </a:p>
          <a:p>
            <a:pPr indent="0" lvl="0" marL="0" marR="0" rtl="0" algn="ctr">
              <a:lnSpc>
                <a:spcPct val="100000"/>
              </a:lnSpc>
              <a:spcBef>
                <a:spcPts val="0"/>
              </a:spcBef>
              <a:spcAft>
                <a:spcPts val="0"/>
              </a:spcAft>
              <a:buClr>
                <a:srgbClr val="000000"/>
              </a:buClr>
              <a:buSzPts val="3000"/>
              <a:buFont typeface="Arial"/>
              <a:buNone/>
            </a:pPr>
            <a:r>
              <a:t/>
            </a:r>
            <a:endParaRPr b="0" i="0" sz="3000" u="none" cap="none" strike="noStrike">
              <a:solidFill>
                <a:srgbClr val="F8981D"/>
              </a:solidFill>
              <a:latin typeface="Open Sans"/>
              <a:ea typeface="Open Sans"/>
              <a:cs typeface="Open Sans"/>
              <a:sym typeface="Open Sans"/>
            </a:endParaRPr>
          </a:p>
          <a:p>
            <a:pPr indent="0" lvl="0" marL="0" marR="0" rtl="0" algn="ctr">
              <a:lnSpc>
                <a:spcPct val="100000"/>
              </a:lnSpc>
              <a:spcBef>
                <a:spcPts val="0"/>
              </a:spcBef>
              <a:spcAft>
                <a:spcPts val="0"/>
              </a:spcAft>
              <a:buClr>
                <a:srgbClr val="000000"/>
              </a:buClr>
              <a:buSzPts val="3000"/>
              <a:buFont typeface="Arial"/>
              <a:buNone/>
            </a:pPr>
            <a:r>
              <a:rPr b="0" i="0" lang="en-US" sz="3000" u="sng" cap="none" strike="noStrike">
                <a:solidFill>
                  <a:schemeClr val="hlink"/>
                </a:solidFill>
                <a:latin typeface="Open Sans"/>
                <a:ea typeface="Open Sans"/>
                <a:cs typeface="Open Sans"/>
                <a:sym typeface="Open Sans"/>
                <a:hlinkClick r:id="rId8"/>
              </a:rPr>
              <a:t>www.research4life.org</a:t>
            </a:r>
            <a:endParaRPr b="0" i="0" sz="3000" u="none" cap="none" strike="noStrike">
              <a:solidFill>
                <a:srgbClr val="004890"/>
              </a:solidFill>
              <a:latin typeface="Open Sans"/>
              <a:ea typeface="Open Sans"/>
              <a:cs typeface="Open Sans"/>
              <a:sym typeface="Open Sans"/>
            </a:endParaRPr>
          </a:p>
          <a:p>
            <a:pPr indent="0" lvl="0" marL="0" marR="0" rtl="0" algn="ctr">
              <a:lnSpc>
                <a:spcPct val="100000"/>
              </a:lnSpc>
              <a:spcBef>
                <a:spcPts val="0"/>
              </a:spcBef>
              <a:spcAft>
                <a:spcPts val="0"/>
              </a:spcAft>
              <a:buClr>
                <a:srgbClr val="000000"/>
              </a:buClr>
              <a:buSzPts val="3000"/>
              <a:buFont typeface="Arial"/>
              <a:buNone/>
            </a:pPr>
            <a:br>
              <a:rPr b="0" i="0" lang="en-US" sz="3000" u="none" cap="none" strike="noStrike">
                <a:solidFill>
                  <a:srgbClr val="F8981D"/>
                </a:solidFill>
                <a:latin typeface="Open Sans"/>
                <a:ea typeface="Open Sans"/>
                <a:cs typeface="Open Sans"/>
                <a:sym typeface="Open Sans"/>
              </a:rPr>
            </a:br>
            <a:r>
              <a:rPr b="0" i="0" lang="en-US" sz="3000" u="sng" cap="none" strike="noStrike">
                <a:solidFill>
                  <a:schemeClr val="hlink"/>
                </a:solidFill>
                <a:latin typeface="Open Sans"/>
                <a:ea typeface="Open Sans"/>
                <a:cs typeface="Open Sans"/>
                <a:sym typeface="Open Sans"/>
                <a:hlinkClick r:id="rId9"/>
              </a:rPr>
              <a:t>r4l@research4life.org</a:t>
            </a:r>
            <a:r>
              <a:rPr b="0" i="0" lang="en-US" sz="3000" u="none" cap="none" strike="noStrike">
                <a:solidFill>
                  <a:srgbClr val="004890"/>
                </a:solidFill>
                <a:latin typeface="Open Sans"/>
                <a:ea typeface="Open Sans"/>
                <a:cs typeface="Open Sans"/>
                <a:sym typeface="Open Sans"/>
              </a:rPr>
              <a:t>  </a:t>
            </a:r>
            <a:endParaRPr b="0" i="0" sz="3000" u="none" cap="none" strike="noStrike">
              <a:solidFill>
                <a:srgbClr val="004890"/>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2000"/>
              <a:buFont typeface="Arial"/>
              <a:buNone/>
            </a:pPr>
            <a:br>
              <a:rPr b="0" i="0" lang="en-US" sz="2000" u="none" cap="none" strike="noStrike">
                <a:solidFill>
                  <a:srgbClr val="F8981D"/>
                </a:solidFill>
                <a:latin typeface="Open Sans"/>
                <a:ea typeface="Open Sans"/>
                <a:cs typeface="Open Sans"/>
                <a:sym typeface="Open Sans"/>
              </a:rPr>
            </a:br>
            <a:br>
              <a:rPr b="0" i="0" lang="en-US" sz="2000" u="none" cap="none" strike="noStrike">
                <a:solidFill>
                  <a:srgbClr val="586F7C"/>
                </a:solidFill>
                <a:latin typeface="Open Sans"/>
                <a:ea typeface="Open Sans"/>
                <a:cs typeface="Open Sans"/>
                <a:sym typeface="Open Sans"/>
              </a:rPr>
            </a:br>
            <a:br>
              <a:rPr b="0" i="0" lang="en-US" sz="1400" u="none" cap="none" strike="noStrike">
                <a:solidFill>
                  <a:srgbClr val="F8981D"/>
                </a:solidFill>
                <a:latin typeface="Open Sans"/>
                <a:ea typeface="Open Sans"/>
                <a:cs typeface="Open Sans"/>
                <a:sym typeface="Open Sans"/>
              </a:rPr>
            </a:br>
            <a:endParaRPr b="0" i="0" sz="1400" u="none" cap="none" strike="noStrike">
              <a:solidFill>
                <a:srgbClr val="F8981D"/>
              </a:solidFill>
              <a:latin typeface="Open Sans"/>
              <a:ea typeface="Open Sans"/>
              <a:cs typeface="Open Sans"/>
              <a:sym typeface="Open Sans"/>
            </a:endParaRPr>
          </a:p>
        </p:txBody>
      </p:sp>
      <p:sp>
        <p:nvSpPr>
          <p:cNvPr id="545" name="Google Shape;545;p1"/>
          <p:cNvSpPr txBox="1"/>
          <p:nvPr/>
        </p:nvSpPr>
        <p:spPr>
          <a:xfrm>
            <a:off x="-2" y="5674296"/>
            <a:ext cx="12192000" cy="369300"/>
          </a:xfrm>
          <a:prstGeom prst="rect">
            <a:avLst/>
          </a:prstGeom>
          <a:solidFill>
            <a:srgbClr val="586F7C"/>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Open Sans"/>
                <a:ea typeface="Open Sans"/>
                <a:cs typeface="Open Sans"/>
                <a:sym typeface="Open Sans"/>
              </a:rPr>
              <a:t>Research4Life is a public-private partnership of five programmes:</a:t>
            </a:r>
            <a:endParaRPr b="0" i="0" sz="1800" u="none" cap="none" strike="noStrike">
              <a:solidFill>
                <a:schemeClr val="lt1"/>
              </a:solidFill>
              <a:latin typeface="Open Sans"/>
              <a:ea typeface="Open Sans"/>
              <a:cs typeface="Open Sans"/>
              <a:sym typeface="Open Sans"/>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3" name="Shape 113"/>
        <p:cNvGrpSpPr/>
        <p:nvPr/>
      </p:nvGrpSpPr>
      <p:grpSpPr>
        <a:xfrm>
          <a:off x="0" y="0"/>
          <a:ext cx="0" cy="0"/>
          <a:chOff x="0" y="0"/>
          <a:chExt cx="0" cy="0"/>
        </a:xfrm>
      </p:grpSpPr>
      <p:sp>
        <p:nvSpPr>
          <p:cNvPr id="114" name="Google Shape;114;p4"/>
          <p:cNvSpPr txBox="1"/>
          <p:nvPr>
            <p:ph type="title"/>
          </p:nvPr>
        </p:nvSpPr>
        <p:spPr>
          <a:xfrm>
            <a:off x="0" y="437222"/>
            <a:ext cx="7805057" cy="10809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3600"/>
              <a:buNone/>
            </a:pPr>
            <a:r>
              <a:rPr lang="en-US" sz="3330">
                <a:solidFill>
                  <a:srgbClr val="586F7C"/>
                </a:solidFill>
                <a:latin typeface="Open Sans"/>
                <a:ea typeface="Open Sans"/>
                <a:cs typeface="Open Sans"/>
                <a:sym typeface="Open Sans"/>
              </a:rPr>
              <a:t>Accessing Environment Index from OARE</a:t>
            </a:r>
            <a:endParaRPr sz="3330">
              <a:solidFill>
                <a:srgbClr val="586F7C"/>
              </a:solidFill>
              <a:latin typeface="Open Sans"/>
              <a:ea typeface="Open Sans"/>
              <a:cs typeface="Open Sans"/>
              <a:sym typeface="Open Sans"/>
            </a:endParaRPr>
          </a:p>
        </p:txBody>
      </p:sp>
      <p:sp>
        <p:nvSpPr>
          <p:cNvPr id="115" name="Google Shape;115;p4"/>
          <p:cNvSpPr txBox="1"/>
          <p:nvPr>
            <p:ph idx="1" type="body"/>
          </p:nvPr>
        </p:nvSpPr>
        <p:spPr>
          <a:xfrm>
            <a:off x="293913" y="1975757"/>
            <a:ext cx="10744201" cy="4572000"/>
          </a:xfrm>
          <a:prstGeom prst="rect">
            <a:avLst/>
          </a:prstGeom>
          <a:noFill/>
          <a:ln>
            <a:noFill/>
          </a:ln>
        </p:spPr>
        <p:txBody>
          <a:bodyPr anchorCtr="0" anchor="t" bIns="45700" lIns="91425" spcFirstLastPara="1" rIns="91425" wrap="square" tIns="45700">
            <a:noAutofit/>
          </a:bodyPr>
          <a:lstStyle/>
          <a:p>
            <a:pPr indent="-342900" lvl="0" marL="355600" rtl="0" algn="l">
              <a:lnSpc>
                <a:spcPct val="100000"/>
              </a:lnSpc>
              <a:spcBef>
                <a:spcPts val="0"/>
              </a:spcBef>
              <a:spcAft>
                <a:spcPts val="0"/>
              </a:spcAft>
              <a:buClr>
                <a:schemeClr val="dk2"/>
              </a:buClr>
              <a:buSzPts val="1919"/>
              <a:buChar char="●"/>
            </a:pPr>
            <a:r>
              <a:rPr lang="en-US" sz="1900">
                <a:solidFill>
                  <a:schemeClr val="dk1"/>
                </a:solidFill>
                <a:latin typeface="Open Sans"/>
                <a:ea typeface="Open Sans"/>
                <a:cs typeface="Open Sans"/>
                <a:sym typeface="Open Sans"/>
              </a:rPr>
              <a:t>Click </a:t>
            </a:r>
            <a:r>
              <a:rPr b="1" lang="en-US" sz="1900">
                <a:solidFill>
                  <a:schemeClr val="dk1"/>
                </a:solidFill>
                <a:latin typeface="Open Sans"/>
                <a:ea typeface="Open Sans"/>
                <a:cs typeface="Open Sans"/>
                <a:sym typeface="Open Sans"/>
              </a:rPr>
              <a:t>Databases for Discovery </a:t>
            </a:r>
            <a:r>
              <a:rPr lang="en-US" sz="1900">
                <a:solidFill>
                  <a:schemeClr val="dk1"/>
                </a:solidFill>
                <a:latin typeface="Open Sans"/>
                <a:ea typeface="Open Sans"/>
                <a:cs typeface="Open Sans"/>
                <a:sym typeface="Open Sans"/>
              </a:rPr>
              <a:t>on the OARE Content page and select </a:t>
            </a:r>
            <a:r>
              <a:rPr b="1" lang="en-US" sz="1900">
                <a:solidFill>
                  <a:schemeClr val="dk1"/>
                </a:solidFill>
                <a:latin typeface="Open Sans"/>
                <a:ea typeface="Open Sans"/>
                <a:cs typeface="Open Sans"/>
                <a:sym typeface="Open Sans"/>
              </a:rPr>
              <a:t>Environment Index </a:t>
            </a:r>
            <a:endParaRPr b="1" sz="1900">
              <a:solidFill>
                <a:schemeClr val="dk1"/>
              </a:solidFill>
              <a:latin typeface="Open Sans"/>
              <a:ea typeface="Open Sans"/>
              <a:cs typeface="Open Sans"/>
              <a:sym typeface="Open Sans"/>
            </a:endParaRPr>
          </a:p>
        </p:txBody>
      </p:sp>
      <p:pic>
        <p:nvPicPr>
          <p:cNvPr descr="https://lh3.googleusercontent.com/sYh3tf_EjLnHpRH2bUZLQs8fwKXnAhQLiLukktwSudeBtTeAUXdcIzb3glE8gNOJGPL-SnaNvLP2qB1e4Id3_t10INRs34mJVBtmtQpBHWm3xip4VdTNnfyszWtd5OIs30Tg3jI" id="116" name="Google Shape;116;p4"/>
          <p:cNvPicPr preferRelativeResize="0"/>
          <p:nvPr/>
        </p:nvPicPr>
        <p:blipFill rotWithShape="1">
          <a:blip r:embed="rId3">
            <a:alphaModFix/>
          </a:blip>
          <a:srcRect b="0" l="0" r="0" t="0"/>
          <a:stretch/>
        </p:blipFill>
        <p:spPr>
          <a:xfrm>
            <a:off x="1182038" y="2666546"/>
            <a:ext cx="8967950" cy="3881211"/>
          </a:xfrm>
          <a:prstGeom prst="rect">
            <a:avLst/>
          </a:prstGeom>
          <a:noFill/>
          <a:ln>
            <a:noFill/>
          </a:ln>
        </p:spPr>
      </p:pic>
      <p:cxnSp>
        <p:nvCxnSpPr>
          <p:cNvPr id="117" name="Google Shape;117;p4"/>
          <p:cNvCxnSpPr/>
          <p:nvPr/>
        </p:nvCxnSpPr>
        <p:spPr>
          <a:xfrm>
            <a:off x="5924400" y="4740175"/>
            <a:ext cx="641100" cy="1115100"/>
          </a:xfrm>
          <a:prstGeom prst="straightConnector1">
            <a:avLst/>
          </a:prstGeom>
          <a:noFill/>
          <a:ln cap="flat" cmpd="sng" w="28575">
            <a:solidFill>
              <a:srgbClr val="93C47D"/>
            </a:solidFill>
            <a:prstDash val="solid"/>
            <a:round/>
            <a:headEnd len="med" w="med" type="none"/>
            <a:tailEnd len="med" w="med" type="triangle"/>
          </a:ln>
        </p:spPr>
      </p:cxn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121" name="Shape 121"/>
        <p:cNvGrpSpPr/>
        <p:nvPr/>
      </p:nvGrpSpPr>
      <p:grpSpPr>
        <a:xfrm>
          <a:off x="0" y="0"/>
          <a:ext cx="0" cy="0"/>
          <a:chOff x="0" y="0"/>
          <a:chExt cx="0" cy="0"/>
        </a:xfrm>
      </p:grpSpPr>
      <p:sp>
        <p:nvSpPr>
          <p:cNvPr id="122" name="Google Shape;122;g727b3dbef2_0_52"/>
          <p:cNvSpPr txBox="1"/>
          <p:nvPr>
            <p:ph type="title"/>
          </p:nvPr>
        </p:nvSpPr>
        <p:spPr>
          <a:xfrm>
            <a:off x="0" y="378812"/>
            <a:ext cx="8066314" cy="10809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586F7C"/>
              </a:buClr>
              <a:buSzPts val="3700"/>
              <a:buNone/>
            </a:pPr>
            <a:r>
              <a:rPr lang="en-US">
                <a:solidFill>
                  <a:srgbClr val="586F7C"/>
                </a:solidFill>
                <a:latin typeface="Open Sans"/>
                <a:ea typeface="Open Sans"/>
                <a:cs typeface="Open Sans"/>
                <a:sym typeface="Open Sans"/>
              </a:rPr>
              <a:t>Searching Environment Index</a:t>
            </a:r>
            <a:endParaRPr>
              <a:solidFill>
                <a:srgbClr val="586F7C"/>
              </a:solidFill>
              <a:latin typeface="Open Sans"/>
              <a:ea typeface="Open Sans"/>
              <a:cs typeface="Open Sans"/>
              <a:sym typeface="Open Sans"/>
            </a:endParaRPr>
          </a:p>
        </p:txBody>
      </p:sp>
      <p:sp>
        <p:nvSpPr>
          <p:cNvPr id="123" name="Google Shape;123;g727b3dbef2_0_52"/>
          <p:cNvSpPr txBox="1"/>
          <p:nvPr>
            <p:ph idx="1" type="body"/>
          </p:nvPr>
        </p:nvSpPr>
        <p:spPr>
          <a:xfrm>
            <a:off x="0" y="1908166"/>
            <a:ext cx="5241471" cy="4737562"/>
          </a:xfrm>
          <a:prstGeom prst="rect">
            <a:avLst/>
          </a:prstGeom>
          <a:noFill/>
          <a:ln>
            <a:noFill/>
          </a:ln>
        </p:spPr>
        <p:txBody>
          <a:bodyPr anchorCtr="0" anchor="t" bIns="45700" lIns="91425" spcFirstLastPara="1" rIns="91425" wrap="square" tIns="45700">
            <a:noAutofit/>
          </a:bodyPr>
          <a:lstStyle/>
          <a:p>
            <a:pPr indent="-381000" lvl="0" marL="457200" rtl="0" algn="l">
              <a:lnSpc>
                <a:spcPct val="150000"/>
              </a:lnSpc>
              <a:spcBef>
                <a:spcPts val="1000"/>
              </a:spcBef>
              <a:spcAft>
                <a:spcPts val="0"/>
              </a:spcAft>
              <a:buClr>
                <a:schemeClr val="dk1"/>
              </a:buClr>
              <a:buSzPts val="2400"/>
              <a:buChar char="●"/>
            </a:pPr>
            <a:r>
              <a:rPr lang="en-US" sz="2000">
                <a:solidFill>
                  <a:schemeClr val="dk1"/>
                </a:solidFill>
                <a:latin typeface="Open Sans"/>
                <a:ea typeface="Open Sans"/>
                <a:cs typeface="Open Sans"/>
                <a:sym typeface="Open Sans"/>
              </a:rPr>
              <a:t>The default page for Environment Index shows  </a:t>
            </a:r>
            <a:r>
              <a:rPr b="1" lang="en-US" sz="2000">
                <a:solidFill>
                  <a:schemeClr val="dk1"/>
                </a:solidFill>
                <a:latin typeface="Open Sans"/>
                <a:ea typeface="Open Sans"/>
                <a:cs typeface="Open Sans"/>
                <a:sym typeface="Open Sans"/>
              </a:rPr>
              <a:t>Advanced Search </a:t>
            </a:r>
            <a:r>
              <a:rPr lang="en-US" sz="2000">
                <a:solidFill>
                  <a:schemeClr val="dk1"/>
                </a:solidFill>
                <a:latin typeface="Open Sans"/>
                <a:ea typeface="Open Sans"/>
                <a:cs typeface="Open Sans"/>
                <a:sym typeface="Open Sans"/>
              </a:rPr>
              <a:t> where the user can enter keywords &amp; apply different search options.</a:t>
            </a:r>
            <a:endParaRPr/>
          </a:p>
          <a:p>
            <a:pPr indent="0" lvl="0" marL="76200" rtl="0" algn="l">
              <a:lnSpc>
                <a:spcPct val="150000"/>
              </a:lnSpc>
              <a:spcBef>
                <a:spcPts val="1000"/>
              </a:spcBef>
              <a:spcAft>
                <a:spcPts val="0"/>
              </a:spcAft>
              <a:buClr>
                <a:schemeClr val="dk1"/>
              </a:buClr>
              <a:buSzPts val="2400"/>
              <a:buNone/>
            </a:pPr>
            <a:r>
              <a:rPr lang="en-US" sz="2000">
                <a:solidFill>
                  <a:schemeClr val="dk1"/>
                </a:solidFill>
                <a:latin typeface="Open Sans"/>
                <a:ea typeface="Open Sans"/>
                <a:cs typeface="Open Sans"/>
                <a:sym typeface="Open Sans"/>
              </a:rPr>
              <a:t>*Note that users have to be logged in to gain access to the database.</a:t>
            </a:r>
            <a:endParaRPr/>
          </a:p>
          <a:p>
            <a:pPr indent="-381000" lvl="0" marL="457200" rtl="0" algn="l">
              <a:lnSpc>
                <a:spcPct val="150000"/>
              </a:lnSpc>
              <a:spcBef>
                <a:spcPts val="1000"/>
              </a:spcBef>
              <a:spcAft>
                <a:spcPts val="0"/>
              </a:spcAft>
              <a:buClr>
                <a:schemeClr val="dk1"/>
              </a:buClr>
              <a:buSzPts val="2400"/>
              <a:buChar char="●"/>
            </a:pPr>
            <a:r>
              <a:rPr lang="en-US" sz="2000">
                <a:solidFill>
                  <a:schemeClr val="dk1"/>
                </a:solidFill>
                <a:latin typeface="Open Sans"/>
                <a:ea typeface="Open Sans"/>
                <a:cs typeface="Open Sans"/>
                <a:sym typeface="Open Sans"/>
              </a:rPr>
              <a:t>Enter the search keywords terms “</a:t>
            </a:r>
            <a:r>
              <a:rPr b="1" lang="en-US" sz="2000">
                <a:solidFill>
                  <a:schemeClr val="dk1"/>
                </a:solidFill>
                <a:latin typeface="Open Sans"/>
                <a:ea typeface="Open Sans"/>
                <a:cs typeface="Open Sans"/>
                <a:sym typeface="Open Sans"/>
              </a:rPr>
              <a:t>air pollution</a:t>
            </a:r>
            <a:r>
              <a:rPr lang="en-US" sz="2000">
                <a:solidFill>
                  <a:schemeClr val="dk1"/>
                </a:solidFill>
                <a:latin typeface="Open Sans"/>
                <a:ea typeface="Open Sans"/>
                <a:cs typeface="Open Sans"/>
                <a:sym typeface="Open Sans"/>
              </a:rPr>
              <a:t>” AND “</a:t>
            </a:r>
            <a:r>
              <a:rPr b="1" lang="en-US" sz="2000">
                <a:solidFill>
                  <a:schemeClr val="dk1"/>
                </a:solidFill>
                <a:latin typeface="Open Sans"/>
                <a:ea typeface="Open Sans"/>
                <a:cs typeface="Open Sans"/>
                <a:sym typeface="Open Sans"/>
              </a:rPr>
              <a:t>developing countries</a:t>
            </a:r>
            <a:r>
              <a:rPr lang="en-US" sz="2000">
                <a:solidFill>
                  <a:schemeClr val="dk1"/>
                </a:solidFill>
                <a:latin typeface="Open Sans"/>
                <a:ea typeface="Open Sans"/>
                <a:cs typeface="Open Sans"/>
                <a:sym typeface="Open Sans"/>
              </a:rPr>
              <a:t>” and click </a:t>
            </a:r>
            <a:r>
              <a:rPr b="1" lang="en-US" sz="2000">
                <a:solidFill>
                  <a:schemeClr val="dk1"/>
                </a:solidFill>
                <a:latin typeface="Open Sans"/>
                <a:ea typeface="Open Sans"/>
                <a:cs typeface="Open Sans"/>
                <a:sym typeface="Open Sans"/>
              </a:rPr>
              <a:t>Search</a:t>
            </a:r>
            <a:endParaRPr b="1" sz="2000">
              <a:solidFill>
                <a:schemeClr val="dk1"/>
              </a:solidFill>
              <a:latin typeface="Open Sans"/>
              <a:ea typeface="Open Sans"/>
              <a:cs typeface="Open Sans"/>
              <a:sym typeface="Open Sans"/>
            </a:endParaRPr>
          </a:p>
          <a:p>
            <a:pPr indent="0" lvl="0" marL="76200" rtl="0" algn="l">
              <a:lnSpc>
                <a:spcPct val="150000"/>
              </a:lnSpc>
              <a:spcBef>
                <a:spcPts val="1000"/>
              </a:spcBef>
              <a:spcAft>
                <a:spcPts val="0"/>
              </a:spcAft>
              <a:buClr>
                <a:schemeClr val="dk1"/>
              </a:buClr>
              <a:buSzPts val="2400"/>
              <a:buNone/>
            </a:pPr>
            <a:r>
              <a:t/>
            </a:r>
            <a:endParaRPr sz="2000">
              <a:solidFill>
                <a:schemeClr val="dk1"/>
              </a:solidFill>
              <a:latin typeface="Open Sans"/>
              <a:ea typeface="Open Sans"/>
              <a:cs typeface="Open Sans"/>
              <a:sym typeface="Open Sans"/>
            </a:endParaRPr>
          </a:p>
        </p:txBody>
      </p:sp>
      <p:pic>
        <p:nvPicPr>
          <p:cNvPr descr="https://lh5.googleusercontent.com/oa0SvLMb3KegKVe0ATfYlZ8fqhk8tsdYikzGNPZDjuhghSqpNfr4rAscEYFK4bQG3ik6ysXmd7lnQ7-VyeTdEvckI_iHmNGzTeifYOpQrDFnwkkSj4GngxakhrUbI2JbNcmohGg" id="124" name="Google Shape;124;g727b3dbef2_0_52"/>
          <p:cNvPicPr preferRelativeResize="0"/>
          <p:nvPr/>
        </p:nvPicPr>
        <p:blipFill rotWithShape="1">
          <a:blip r:embed="rId3">
            <a:alphaModFix/>
          </a:blip>
          <a:srcRect b="0" l="0" r="0" t="0"/>
          <a:stretch/>
        </p:blipFill>
        <p:spPr>
          <a:xfrm>
            <a:off x="5220543" y="2141083"/>
            <a:ext cx="6777782" cy="365555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128" name="Shape 128"/>
        <p:cNvGrpSpPr/>
        <p:nvPr/>
      </p:nvGrpSpPr>
      <p:grpSpPr>
        <a:xfrm>
          <a:off x="0" y="0"/>
          <a:ext cx="0" cy="0"/>
          <a:chOff x="0" y="0"/>
          <a:chExt cx="0" cy="0"/>
        </a:xfrm>
      </p:grpSpPr>
      <p:sp>
        <p:nvSpPr>
          <p:cNvPr id="129" name="Google Shape;129;p5"/>
          <p:cNvSpPr txBox="1"/>
          <p:nvPr>
            <p:ph type="title"/>
          </p:nvPr>
        </p:nvSpPr>
        <p:spPr>
          <a:xfrm>
            <a:off x="0" y="378812"/>
            <a:ext cx="8066314" cy="10809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586F7C"/>
              </a:buClr>
              <a:buSzPts val="3700"/>
              <a:buNone/>
            </a:pPr>
            <a:r>
              <a:rPr lang="en-US">
                <a:solidFill>
                  <a:srgbClr val="586F7C"/>
                </a:solidFill>
                <a:latin typeface="Open Sans"/>
                <a:ea typeface="Open Sans"/>
                <a:cs typeface="Open Sans"/>
                <a:sym typeface="Open Sans"/>
              </a:rPr>
              <a:t>Environment Index Search results page</a:t>
            </a:r>
            <a:endParaRPr>
              <a:solidFill>
                <a:srgbClr val="586F7C"/>
              </a:solidFill>
              <a:latin typeface="Open Sans"/>
              <a:ea typeface="Open Sans"/>
              <a:cs typeface="Open Sans"/>
              <a:sym typeface="Open Sans"/>
            </a:endParaRPr>
          </a:p>
        </p:txBody>
      </p:sp>
      <p:sp>
        <p:nvSpPr>
          <p:cNvPr id="130" name="Google Shape;130;p5"/>
          <p:cNvSpPr txBox="1"/>
          <p:nvPr>
            <p:ph idx="1" type="body"/>
          </p:nvPr>
        </p:nvSpPr>
        <p:spPr>
          <a:xfrm>
            <a:off x="0" y="1908166"/>
            <a:ext cx="5241471" cy="4737562"/>
          </a:xfrm>
          <a:prstGeom prst="rect">
            <a:avLst/>
          </a:prstGeom>
          <a:noFill/>
          <a:ln>
            <a:noFill/>
          </a:ln>
        </p:spPr>
        <p:txBody>
          <a:bodyPr anchorCtr="0" anchor="t" bIns="45700" lIns="91425" spcFirstLastPara="1" rIns="91425" wrap="square" tIns="45700">
            <a:noAutofit/>
          </a:bodyPr>
          <a:lstStyle/>
          <a:p>
            <a:pPr indent="-381000" lvl="0" marL="457200" rtl="0" algn="l">
              <a:lnSpc>
                <a:spcPct val="100000"/>
              </a:lnSpc>
              <a:spcBef>
                <a:spcPts val="1000"/>
              </a:spcBef>
              <a:spcAft>
                <a:spcPts val="0"/>
              </a:spcAft>
              <a:buClr>
                <a:schemeClr val="dk1"/>
              </a:buClr>
              <a:buSzPts val="2400"/>
              <a:buChar char="●"/>
            </a:pPr>
            <a:r>
              <a:rPr lang="en-US">
                <a:solidFill>
                  <a:schemeClr val="dk1"/>
                </a:solidFill>
                <a:latin typeface="Open Sans"/>
                <a:ea typeface="Open Sans"/>
                <a:cs typeface="Open Sans"/>
                <a:sym typeface="Open Sans"/>
              </a:rPr>
              <a:t>After clicking the </a:t>
            </a:r>
            <a:r>
              <a:rPr b="1" lang="en-US">
                <a:solidFill>
                  <a:schemeClr val="dk1"/>
                </a:solidFill>
                <a:latin typeface="Open Sans"/>
                <a:ea typeface="Open Sans"/>
                <a:cs typeface="Open Sans"/>
                <a:sym typeface="Open Sans"/>
              </a:rPr>
              <a:t>Search</a:t>
            </a:r>
            <a:r>
              <a:rPr lang="en-US">
                <a:solidFill>
                  <a:schemeClr val="dk1"/>
                </a:solidFill>
                <a:latin typeface="Open Sans"/>
                <a:ea typeface="Open Sans"/>
                <a:cs typeface="Open Sans"/>
                <a:sym typeface="Open Sans"/>
              </a:rPr>
              <a:t> button, the results will be displayed.</a:t>
            </a:r>
            <a:endParaRPr/>
          </a:p>
          <a:p>
            <a:pPr indent="-381000" lvl="0" marL="457200" rtl="0" algn="l">
              <a:lnSpc>
                <a:spcPct val="100000"/>
              </a:lnSpc>
              <a:spcBef>
                <a:spcPts val="1000"/>
              </a:spcBef>
              <a:spcAft>
                <a:spcPts val="0"/>
              </a:spcAft>
              <a:buClr>
                <a:schemeClr val="dk1"/>
              </a:buClr>
              <a:buSzPts val="2400"/>
              <a:buChar char="●"/>
            </a:pPr>
            <a:r>
              <a:rPr lang="en-US">
                <a:solidFill>
                  <a:schemeClr val="dk1"/>
                </a:solidFill>
                <a:latin typeface="Open Sans"/>
                <a:ea typeface="Open Sans"/>
                <a:cs typeface="Open Sans"/>
                <a:sym typeface="Open Sans"/>
              </a:rPr>
              <a:t>From the keywords “</a:t>
            </a:r>
            <a:r>
              <a:rPr b="1" lang="en-US">
                <a:solidFill>
                  <a:schemeClr val="dk1"/>
                </a:solidFill>
                <a:latin typeface="Open Sans"/>
                <a:ea typeface="Open Sans"/>
                <a:cs typeface="Open Sans"/>
                <a:sym typeface="Open Sans"/>
              </a:rPr>
              <a:t>air pollution</a:t>
            </a:r>
            <a:r>
              <a:rPr lang="en-US">
                <a:solidFill>
                  <a:schemeClr val="dk1"/>
                </a:solidFill>
                <a:latin typeface="Open Sans"/>
                <a:ea typeface="Open Sans"/>
                <a:cs typeface="Open Sans"/>
                <a:sym typeface="Open Sans"/>
              </a:rPr>
              <a:t>” AND “</a:t>
            </a:r>
            <a:r>
              <a:rPr b="1" lang="en-US">
                <a:solidFill>
                  <a:schemeClr val="dk1"/>
                </a:solidFill>
                <a:latin typeface="Open Sans"/>
                <a:ea typeface="Open Sans"/>
                <a:cs typeface="Open Sans"/>
                <a:sym typeface="Open Sans"/>
              </a:rPr>
              <a:t>developing countries</a:t>
            </a:r>
            <a:r>
              <a:rPr lang="en-US">
                <a:solidFill>
                  <a:schemeClr val="dk1"/>
                </a:solidFill>
                <a:latin typeface="Open Sans"/>
                <a:ea typeface="Open Sans"/>
                <a:cs typeface="Open Sans"/>
                <a:sym typeface="Open Sans"/>
              </a:rPr>
              <a:t>”, the search results retrieved 1100 citations.</a:t>
            </a:r>
            <a:endParaRPr/>
          </a:p>
          <a:p>
            <a:pPr indent="-381000" lvl="0" marL="457200" rtl="0" algn="l">
              <a:lnSpc>
                <a:spcPct val="100000"/>
              </a:lnSpc>
              <a:spcBef>
                <a:spcPts val="1000"/>
              </a:spcBef>
              <a:spcAft>
                <a:spcPts val="0"/>
              </a:spcAft>
              <a:buClr>
                <a:schemeClr val="dk1"/>
              </a:buClr>
              <a:buSzPts val="2400"/>
              <a:buChar char="●"/>
            </a:pPr>
            <a:r>
              <a:rPr b="1" lang="en-US">
                <a:solidFill>
                  <a:schemeClr val="dk1"/>
                </a:solidFill>
                <a:latin typeface="Open Sans"/>
                <a:ea typeface="Open Sans"/>
                <a:cs typeface="Open Sans"/>
                <a:sym typeface="Open Sans"/>
              </a:rPr>
              <a:t>Refine Results </a:t>
            </a:r>
            <a:r>
              <a:rPr lang="en-US">
                <a:solidFill>
                  <a:schemeClr val="dk1"/>
                </a:solidFill>
                <a:latin typeface="Open Sans"/>
                <a:ea typeface="Open Sans"/>
                <a:cs typeface="Open Sans"/>
                <a:sym typeface="Open Sans"/>
              </a:rPr>
              <a:t>allows the user to limit the search results using a number of features.</a:t>
            </a:r>
            <a:endParaRPr/>
          </a:p>
          <a:p>
            <a:pPr indent="-381000" lvl="0" marL="457200" rtl="0" algn="l">
              <a:lnSpc>
                <a:spcPct val="100000"/>
              </a:lnSpc>
              <a:spcBef>
                <a:spcPts val="1000"/>
              </a:spcBef>
              <a:spcAft>
                <a:spcPts val="0"/>
              </a:spcAft>
              <a:buClr>
                <a:schemeClr val="dk1"/>
              </a:buClr>
              <a:buSzPts val="2400"/>
              <a:buChar char="●"/>
            </a:pPr>
            <a:r>
              <a:rPr lang="en-US">
                <a:solidFill>
                  <a:schemeClr val="dk1"/>
                </a:solidFill>
                <a:latin typeface="Open Sans"/>
                <a:ea typeface="Open Sans"/>
                <a:cs typeface="Open Sans"/>
                <a:sym typeface="Open Sans"/>
              </a:rPr>
              <a:t>Note the </a:t>
            </a:r>
            <a:r>
              <a:rPr b="1" lang="en-US">
                <a:solidFill>
                  <a:schemeClr val="dk1"/>
                </a:solidFill>
                <a:latin typeface="Open Sans"/>
                <a:ea typeface="Open Sans"/>
                <a:cs typeface="Open Sans"/>
                <a:sym typeface="Open Sans"/>
              </a:rPr>
              <a:t>Link to full text </a:t>
            </a:r>
            <a:r>
              <a:rPr lang="en-US">
                <a:solidFill>
                  <a:schemeClr val="dk1"/>
                </a:solidFill>
                <a:latin typeface="Open Sans"/>
                <a:ea typeface="Open Sans"/>
                <a:cs typeface="Open Sans"/>
                <a:sym typeface="Open Sans"/>
              </a:rPr>
              <a:t>at the bottom of the figure.</a:t>
            </a:r>
            <a:endParaRPr>
              <a:solidFill>
                <a:schemeClr val="dk1"/>
              </a:solidFill>
              <a:latin typeface="Open Sans"/>
              <a:ea typeface="Open Sans"/>
              <a:cs typeface="Open Sans"/>
              <a:sym typeface="Open Sans"/>
            </a:endParaRPr>
          </a:p>
        </p:txBody>
      </p:sp>
      <p:pic>
        <p:nvPicPr>
          <p:cNvPr descr="https://lh6.googleusercontent.com/CkjKWcKZQaRmfBjS_-b3tqkOdtFV4mnhSYLfNfdSgtArrFIdtYOxS6329zS0vWxVmGsAPLsCUrX1dYRSxj_eGKlXC2X3dCOim4G13lhRkjfzQhcAjZCRkwdAojtjK4T6tNT8etU" id="131" name="Google Shape;131;p5"/>
          <p:cNvPicPr preferRelativeResize="0"/>
          <p:nvPr/>
        </p:nvPicPr>
        <p:blipFill rotWithShape="1">
          <a:blip r:embed="rId3">
            <a:alphaModFix/>
          </a:blip>
          <a:srcRect b="0" l="0" r="0" t="0"/>
          <a:stretch/>
        </p:blipFill>
        <p:spPr>
          <a:xfrm>
            <a:off x="5379354" y="1908166"/>
            <a:ext cx="6812646" cy="3316977"/>
          </a:xfrm>
          <a:prstGeom prst="rect">
            <a:avLst/>
          </a:prstGeom>
          <a:noFill/>
          <a:ln>
            <a:noFill/>
          </a:ln>
        </p:spPr>
      </p:pic>
      <p:cxnSp>
        <p:nvCxnSpPr>
          <p:cNvPr id="132" name="Google Shape;132;p5"/>
          <p:cNvCxnSpPr/>
          <p:nvPr/>
        </p:nvCxnSpPr>
        <p:spPr>
          <a:xfrm flipH="1" rot="10800000">
            <a:off x="3763875" y="5088850"/>
            <a:ext cx="4377000" cy="710700"/>
          </a:xfrm>
          <a:prstGeom prst="straightConnector1">
            <a:avLst/>
          </a:prstGeom>
          <a:noFill/>
          <a:ln cap="flat" cmpd="sng" w="28575">
            <a:solidFill>
              <a:srgbClr val="93C47D"/>
            </a:solidFill>
            <a:prstDash val="solid"/>
            <a:round/>
            <a:headEnd len="med" w="med" type="none"/>
            <a:tailEnd len="med" w="med" type="triangle"/>
          </a:ln>
        </p:spPr>
      </p:cxn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136" name="Shape 136"/>
        <p:cNvGrpSpPr/>
        <p:nvPr/>
      </p:nvGrpSpPr>
      <p:grpSpPr>
        <a:xfrm>
          <a:off x="0" y="0"/>
          <a:ext cx="0" cy="0"/>
          <a:chOff x="0" y="0"/>
          <a:chExt cx="0" cy="0"/>
        </a:xfrm>
      </p:grpSpPr>
      <p:sp>
        <p:nvSpPr>
          <p:cNvPr id="137" name="Google Shape;137;p6"/>
          <p:cNvSpPr txBox="1"/>
          <p:nvPr>
            <p:ph type="title"/>
          </p:nvPr>
        </p:nvSpPr>
        <p:spPr>
          <a:xfrm>
            <a:off x="0" y="378812"/>
            <a:ext cx="8066314" cy="10809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586F7C"/>
              </a:buClr>
              <a:buSzPts val="3300"/>
              <a:buNone/>
            </a:pPr>
            <a:r>
              <a:rPr lang="en-US" sz="3300">
                <a:solidFill>
                  <a:srgbClr val="586F7C"/>
                </a:solidFill>
                <a:latin typeface="Open Sans"/>
                <a:ea typeface="Open Sans"/>
                <a:cs typeface="Open Sans"/>
                <a:sym typeface="Open Sans"/>
              </a:rPr>
              <a:t>Result page showing the results display, page and sharing options</a:t>
            </a:r>
            <a:endParaRPr sz="3300">
              <a:solidFill>
                <a:srgbClr val="586F7C"/>
              </a:solidFill>
              <a:latin typeface="Open Sans"/>
              <a:ea typeface="Open Sans"/>
              <a:cs typeface="Open Sans"/>
              <a:sym typeface="Open Sans"/>
            </a:endParaRPr>
          </a:p>
        </p:txBody>
      </p:sp>
      <p:sp>
        <p:nvSpPr>
          <p:cNvPr id="138" name="Google Shape;138;p6"/>
          <p:cNvSpPr txBox="1"/>
          <p:nvPr>
            <p:ph idx="1" type="body"/>
          </p:nvPr>
        </p:nvSpPr>
        <p:spPr>
          <a:xfrm>
            <a:off x="0" y="1565650"/>
            <a:ext cx="5444700" cy="4737600"/>
          </a:xfrm>
          <a:prstGeom prst="rect">
            <a:avLst/>
          </a:prstGeom>
          <a:noFill/>
          <a:ln>
            <a:noFill/>
          </a:ln>
        </p:spPr>
        <p:txBody>
          <a:bodyPr anchorCtr="0" anchor="t" bIns="45700" lIns="91425" spcFirstLastPara="1" rIns="91425" wrap="square" tIns="45700">
            <a:noAutofit/>
          </a:bodyPr>
          <a:lstStyle/>
          <a:p>
            <a:pPr indent="-381000" lvl="0" marL="457200" rtl="0" algn="l">
              <a:lnSpc>
                <a:spcPct val="100000"/>
              </a:lnSpc>
              <a:spcBef>
                <a:spcPts val="1000"/>
              </a:spcBef>
              <a:spcAft>
                <a:spcPts val="0"/>
              </a:spcAft>
              <a:buClr>
                <a:schemeClr val="dk1"/>
              </a:buClr>
              <a:buSzPts val="2400"/>
              <a:buChar char="●"/>
            </a:pPr>
            <a:r>
              <a:rPr lang="en-US" sz="1800">
                <a:solidFill>
                  <a:schemeClr val="dk1"/>
                </a:solidFill>
                <a:latin typeface="Open Sans"/>
                <a:ea typeface="Open Sans"/>
                <a:cs typeface="Open Sans"/>
                <a:sym typeface="Open Sans"/>
              </a:rPr>
              <a:t>Search results can be displayed  by </a:t>
            </a:r>
            <a:r>
              <a:rPr b="1" lang="en-US" sz="1800">
                <a:solidFill>
                  <a:schemeClr val="dk1"/>
                </a:solidFill>
                <a:latin typeface="Open Sans"/>
                <a:ea typeface="Open Sans"/>
                <a:cs typeface="Open Sans"/>
                <a:sym typeface="Open Sans"/>
              </a:rPr>
              <a:t>Date Newest</a:t>
            </a:r>
            <a:r>
              <a:rPr lang="en-US" sz="1800">
                <a:solidFill>
                  <a:schemeClr val="dk1"/>
                </a:solidFill>
                <a:latin typeface="Open Sans"/>
                <a:ea typeface="Open Sans"/>
                <a:cs typeface="Open Sans"/>
                <a:sym typeface="Open Sans"/>
              </a:rPr>
              <a:t>, </a:t>
            </a:r>
            <a:r>
              <a:rPr b="1" lang="en-US" sz="1800">
                <a:solidFill>
                  <a:schemeClr val="dk1"/>
                </a:solidFill>
                <a:latin typeface="Open Sans"/>
                <a:ea typeface="Open Sans"/>
                <a:cs typeface="Open Sans"/>
                <a:sym typeface="Open Sans"/>
              </a:rPr>
              <a:t>Date Oldest</a:t>
            </a:r>
            <a:r>
              <a:rPr lang="en-US" sz="1800">
                <a:solidFill>
                  <a:schemeClr val="dk1"/>
                </a:solidFill>
                <a:latin typeface="Open Sans"/>
                <a:ea typeface="Open Sans"/>
                <a:cs typeface="Open Sans"/>
                <a:sym typeface="Open Sans"/>
              </a:rPr>
              <a:t>, </a:t>
            </a:r>
            <a:r>
              <a:rPr b="1" lang="en-US" sz="1800">
                <a:solidFill>
                  <a:schemeClr val="dk1"/>
                </a:solidFill>
                <a:latin typeface="Open Sans"/>
                <a:ea typeface="Open Sans"/>
                <a:cs typeface="Open Sans"/>
                <a:sym typeface="Open Sans"/>
              </a:rPr>
              <a:t>Source</a:t>
            </a:r>
            <a:r>
              <a:rPr lang="en-US" sz="1800">
                <a:solidFill>
                  <a:schemeClr val="dk1"/>
                </a:solidFill>
                <a:latin typeface="Open Sans"/>
                <a:ea typeface="Open Sans"/>
                <a:cs typeface="Open Sans"/>
                <a:sym typeface="Open Sans"/>
              </a:rPr>
              <a:t>, </a:t>
            </a:r>
            <a:r>
              <a:rPr b="1" lang="en-US" sz="1800">
                <a:solidFill>
                  <a:schemeClr val="dk1"/>
                </a:solidFill>
                <a:latin typeface="Open Sans"/>
                <a:ea typeface="Open Sans"/>
                <a:cs typeface="Open Sans"/>
                <a:sym typeface="Open Sans"/>
              </a:rPr>
              <a:t>Author</a:t>
            </a:r>
            <a:r>
              <a:rPr lang="en-US" sz="1800">
                <a:solidFill>
                  <a:schemeClr val="dk1"/>
                </a:solidFill>
                <a:latin typeface="Open Sans"/>
                <a:ea typeface="Open Sans"/>
                <a:cs typeface="Open Sans"/>
                <a:sym typeface="Open Sans"/>
              </a:rPr>
              <a:t> and </a:t>
            </a:r>
            <a:r>
              <a:rPr b="1" lang="en-US" sz="1800">
                <a:solidFill>
                  <a:schemeClr val="dk1"/>
                </a:solidFill>
                <a:latin typeface="Open Sans"/>
                <a:ea typeface="Open Sans"/>
                <a:cs typeface="Open Sans"/>
                <a:sym typeface="Open Sans"/>
              </a:rPr>
              <a:t>Relevancy.</a:t>
            </a:r>
            <a:endParaRPr/>
          </a:p>
          <a:p>
            <a:pPr indent="-355600" lvl="1" marL="914400" rtl="0" algn="l">
              <a:lnSpc>
                <a:spcPct val="100000"/>
              </a:lnSpc>
              <a:spcBef>
                <a:spcPts val="2100"/>
              </a:spcBef>
              <a:spcAft>
                <a:spcPts val="0"/>
              </a:spcAft>
              <a:buClr>
                <a:schemeClr val="dk1"/>
              </a:buClr>
              <a:buSzPts val="2000"/>
              <a:buChar char="○"/>
            </a:pPr>
            <a:r>
              <a:rPr lang="en-US" sz="1800">
                <a:solidFill>
                  <a:schemeClr val="dk1"/>
                </a:solidFill>
                <a:latin typeface="Open Sans"/>
                <a:ea typeface="Open Sans"/>
                <a:cs typeface="Open Sans"/>
                <a:sym typeface="Open Sans"/>
              </a:rPr>
              <a:t>This can be done by clicking the dropdown menu on</a:t>
            </a:r>
            <a:r>
              <a:rPr b="1" lang="en-US" sz="1800">
                <a:solidFill>
                  <a:schemeClr val="dk1"/>
                </a:solidFill>
                <a:latin typeface="Open Sans"/>
                <a:ea typeface="Open Sans"/>
                <a:cs typeface="Open Sans"/>
                <a:sym typeface="Open Sans"/>
              </a:rPr>
              <a:t> Date Newest, Brief.</a:t>
            </a:r>
            <a:endParaRPr/>
          </a:p>
          <a:p>
            <a:pPr indent="-381000" lvl="0" marL="457200" rtl="0" algn="l">
              <a:lnSpc>
                <a:spcPct val="100000"/>
              </a:lnSpc>
              <a:spcBef>
                <a:spcPts val="1000"/>
              </a:spcBef>
              <a:spcAft>
                <a:spcPts val="0"/>
              </a:spcAft>
              <a:buClr>
                <a:schemeClr val="dk1"/>
              </a:buClr>
              <a:buSzPts val="2400"/>
              <a:buChar char="●"/>
            </a:pPr>
            <a:r>
              <a:rPr lang="en-US" sz="1800">
                <a:solidFill>
                  <a:schemeClr val="dk1"/>
                </a:solidFill>
                <a:latin typeface="Open Sans"/>
                <a:ea typeface="Open Sans"/>
                <a:cs typeface="Open Sans"/>
                <a:sym typeface="Open Sans"/>
              </a:rPr>
              <a:t>The </a:t>
            </a:r>
            <a:r>
              <a:rPr b="1" lang="en-US" sz="1800">
                <a:solidFill>
                  <a:schemeClr val="dk1"/>
                </a:solidFill>
                <a:latin typeface="Open Sans"/>
                <a:ea typeface="Open Sans"/>
                <a:cs typeface="Open Sans"/>
                <a:sym typeface="Open Sans"/>
              </a:rPr>
              <a:t>Page Options </a:t>
            </a:r>
            <a:r>
              <a:rPr lang="en-US" sz="1800">
                <a:solidFill>
                  <a:schemeClr val="dk1"/>
                </a:solidFill>
                <a:latin typeface="Open Sans"/>
                <a:ea typeface="Open Sans"/>
                <a:cs typeface="Open Sans"/>
                <a:sym typeface="Open Sans"/>
              </a:rPr>
              <a:t>button allows the user to select options for their preferred page view.</a:t>
            </a:r>
            <a:endParaRPr/>
          </a:p>
          <a:p>
            <a:pPr indent="-381000" lvl="0" marL="457200" rtl="0" algn="l">
              <a:lnSpc>
                <a:spcPct val="100000"/>
              </a:lnSpc>
              <a:spcBef>
                <a:spcPts val="1000"/>
              </a:spcBef>
              <a:spcAft>
                <a:spcPts val="0"/>
              </a:spcAft>
              <a:buClr>
                <a:schemeClr val="dk1"/>
              </a:buClr>
              <a:buSzPts val="2400"/>
              <a:buChar char="●"/>
            </a:pPr>
            <a:r>
              <a:rPr b="1" lang="en-US" sz="1800">
                <a:solidFill>
                  <a:schemeClr val="dk1"/>
                </a:solidFill>
                <a:latin typeface="Open Sans"/>
                <a:ea typeface="Open Sans"/>
                <a:cs typeface="Open Sans"/>
                <a:sym typeface="Open Sans"/>
              </a:rPr>
              <a:t>Share</a:t>
            </a:r>
            <a:r>
              <a:rPr lang="en-US" sz="1800">
                <a:solidFill>
                  <a:schemeClr val="dk1"/>
                </a:solidFill>
                <a:latin typeface="Open Sans"/>
                <a:ea typeface="Open Sans"/>
                <a:cs typeface="Open Sans"/>
                <a:sym typeface="Open Sans"/>
              </a:rPr>
              <a:t> button gives the user the option to save the search results into a </a:t>
            </a:r>
            <a:r>
              <a:rPr b="1" lang="en-US" sz="1800">
                <a:solidFill>
                  <a:schemeClr val="dk1"/>
                </a:solidFill>
                <a:latin typeface="Open Sans"/>
                <a:ea typeface="Open Sans"/>
                <a:cs typeface="Open Sans"/>
                <a:sym typeface="Open Sans"/>
              </a:rPr>
              <a:t>folder</a:t>
            </a:r>
            <a:r>
              <a:rPr lang="en-US" sz="1800">
                <a:solidFill>
                  <a:schemeClr val="dk1"/>
                </a:solidFill>
                <a:latin typeface="Open Sans"/>
                <a:ea typeface="Open Sans"/>
                <a:cs typeface="Open Sans"/>
                <a:sym typeface="Open Sans"/>
              </a:rPr>
              <a:t>, </a:t>
            </a:r>
            <a:r>
              <a:rPr b="1" lang="en-US" sz="1800">
                <a:solidFill>
                  <a:schemeClr val="dk1"/>
                </a:solidFill>
                <a:latin typeface="Open Sans"/>
                <a:ea typeface="Open Sans"/>
                <a:cs typeface="Open Sans"/>
                <a:sym typeface="Open Sans"/>
              </a:rPr>
              <a:t>create alerts </a:t>
            </a:r>
            <a:r>
              <a:rPr lang="en-US" sz="1800">
                <a:solidFill>
                  <a:schemeClr val="dk1"/>
                </a:solidFill>
                <a:latin typeface="Open Sans"/>
                <a:ea typeface="Open Sans"/>
                <a:cs typeface="Open Sans"/>
                <a:sym typeface="Open Sans"/>
              </a:rPr>
              <a:t>and use </a:t>
            </a:r>
            <a:r>
              <a:rPr b="1" lang="en-US" sz="1800">
                <a:solidFill>
                  <a:schemeClr val="dk1"/>
                </a:solidFill>
                <a:latin typeface="Open Sans"/>
                <a:ea typeface="Open Sans"/>
                <a:cs typeface="Open Sans"/>
                <a:sym typeface="Open Sans"/>
              </a:rPr>
              <a:t>Permalink</a:t>
            </a:r>
            <a:r>
              <a:rPr lang="en-US" sz="1800">
                <a:solidFill>
                  <a:schemeClr val="dk1"/>
                </a:solidFill>
                <a:latin typeface="Open Sans"/>
                <a:ea typeface="Open Sans"/>
                <a:cs typeface="Open Sans"/>
                <a:sym typeface="Open Sans"/>
              </a:rPr>
              <a:t>.</a:t>
            </a:r>
            <a:endParaRPr/>
          </a:p>
          <a:p>
            <a:pPr indent="-355600" lvl="1" marL="914400" rtl="0" algn="l">
              <a:lnSpc>
                <a:spcPct val="100000"/>
              </a:lnSpc>
              <a:spcBef>
                <a:spcPts val="2100"/>
              </a:spcBef>
              <a:spcAft>
                <a:spcPts val="0"/>
              </a:spcAft>
              <a:buClr>
                <a:schemeClr val="dk1"/>
              </a:buClr>
              <a:buSzPts val="2000"/>
              <a:buChar char="○"/>
            </a:pPr>
            <a:r>
              <a:rPr lang="en-US" sz="1800">
                <a:solidFill>
                  <a:schemeClr val="dk1"/>
                </a:solidFill>
                <a:latin typeface="Open Sans"/>
                <a:ea typeface="Open Sans"/>
                <a:cs typeface="Open Sans"/>
                <a:sym typeface="Open Sans"/>
              </a:rPr>
              <a:t>Another way to add citations to the folder is to click on the Add to Folder (+) icon.</a:t>
            </a:r>
            <a:endParaRPr/>
          </a:p>
          <a:p>
            <a:pPr indent="-228600" lvl="1" marL="914400" rtl="0" algn="l">
              <a:lnSpc>
                <a:spcPct val="100000"/>
              </a:lnSpc>
              <a:spcBef>
                <a:spcPts val="2100"/>
              </a:spcBef>
              <a:spcAft>
                <a:spcPts val="0"/>
              </a:spcAft>
              <a:buClr>
                <a:schemeClr val="dk1"/>
              </a:buClr>
              <a:buSzPts val="2000"/>
              <a:buNone/>
            </a:pPr>
            <a:r>
              <a:t/>
            </a:r>
            <a:endParaRPr sz="1400">
              <a:solidFill>
                <a:schemeClr val="dk1"/>
              </a:solidFill>
              <a:latin typeface="Open Sans"/>
              <a:ea typeface="Open Sans"/>
              <a:cs typeface="Open Sans"/>
              <a:sym typeface="Open Sans"/>
            </a:endParaRPr>
          </a:p>
        </p:txBody>
      </p:sp>
      <p:pic>
        <p:nvPicPr>
          <p:cNvPr descr="https://lh5.googleusercontent.com/tkrEJwAV27NPVnnqHxtuYhpHZKF8Fqb3f014Wzi1Hl6n8mwzxmObiRC-ma07h5l7D1yK-6Rr5F2d7lIbsyfGwA0_RhVW3h8oVKr6mduzjwqg430hwqBbAGthVKy__cIGyTKs7-4" id="139" name="Google Shape;139;p6"/>
          <p:cNvPicPr preferRelativeResize="0"/>
          <p:nvPr/>
        </p:nvPicPr>
        <p:blipFill rotWithShape="1">
          <a:blip r:embed="rId3">
            <a:alphaModFix/>
          </a:blip>
          <a:srcRect b="0" l="0" r="0" t="0"/>
          <a:stretch/>
        </p:blipFill>
        <p:spPr>
          <a:xfrm>
            <a:off x="5484050" y="2259200"/>
            <a:ext cx="6707950" cy="3017725"/>
          </a:xfrm>
          <a:prstGeom prst="rect">
            <a:avLst/>
          </a:prstGeom>
          <a:noFill/>
          <a:ln>
            <a:noFill/>
          </a:ln>
        </p:spPr>
      </p:pic>
      <p:cxnSp>
        <p:nvCxnSpPr>
          <p:cNvPr id="140" name="Google Shape;140;p6"/>
          <p:cNvCxnSpPr/>
          <p:nvPr/>
        </p:nvCxnSpPr>
        <p:spPr>
          <a:xfrm>
            <a:off x="4655950" y="2356600"/>
            <a:ext cx="4474500" cy="501600"/>
          </a:xfrm>
          <a:prstGeom prst="straightConnector1">
            <a:avLst/>
          </a:prstGeom>
          <a:noFill/>
          <a:ln cap="flat" cmpd="sng" w="28575">
            <a:solidFill>
              <a:srgbClr val="93C47D"/>
            </a:solidFill>
            <a:prstDash val="solid"/>
            <a:round/>
            <a:headEnd len="med" w="med" type="none"/>
            <a:tailEnd len="med" w="med" type="triangle"/>
          </a:ln>
        </p:spPr>
      </p:cxn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2020-02-14T15:04:15Z</dcterms:created>
  <dc:creator>Marcia Mabhula</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Path">
    <vt:lpwstr>Research4Life.M1.Lesson1.1_Scientific landscape</vt:lpwstr>
  </property>
  <property fmtid="{D5CDD505-2E9C-101B-9397-08002B2CF9AE}" pid="3" name="ArticulateUseProject">
    <vt:lpwstr>1</vt:lpwstr>
  </property>
  <property fmtid="{D5CDD505-2E9C-101B-9397-08002B2CF9AE}" pid="4" name="ArticulateProjectVersion">
    <vt:lpwstr>8</vt:lpwstr>
  </property>
  <property fmtid="{D5CDD505-2E9C-101B-9397-08002B2CF9AE}" pid="5" name="ArticulateGUID">
    <vt:lpwstr>CB19B693-F721-4C2D-B7ED-917EAF238665</vt:lpwstr>
  </property>
  <property fmtid="{D5CDD505-2E9C-101B-9397-08002B2CF9AE}" pid="6" name="ArticulateProjectFull">
    <vt:lpwstr>D:\R4Life\F2F Materials\20200427_M4_L4.3EN.Environment.ppta</vt:lpwstr>
  </property>
</Properties>
</file>