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showSpecialPlsOnTitleSld="0">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Lst>
  <p:sldSz cy="6858000" cx="12192000"/>
  <p:notesSz cx="6858000" cy="9144000"/>
  <p:embeddedFontLst>
    <p:embeddedFont>
      <p:font typeface="Open Sans"/>
      <p:regular r:id="rId28"/>
      <p:bold r:id="rId29"/>
      <p:italic r:id="rId30"/>
      <p:boldItalic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32" roundtripDataSignature="AMtx7mhYMG3C6o6C9GaZMzzGf60eRjiK2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font" Target="fonts/OpenSans-regular.fntdata"/><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OpenSans-bold.fntdata"/><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OpenSans-boldItalic.fntdata"/><Relationship Id="rId30" Type="http://schemas.openxmlformats.org/officeDocument/2006/relationships/font" Target="fonts/OpenSans-italic.fntdata"/><Relationship Id="rId11" Type="http://schemas.openxmlformats.org/officeDocument/2006/relationships/slide" Target="slides/slide7.xml"/><Relationship Id="rId10" Type="http://schemas.openxmlformats.org/officeDocument/2006/relationships/slide" Target="slides/slide6.xml"/><Relationship Id="rId32" Type="http://customschemas.google.com/relationships/presentationmetadata" Target="metadata"/><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chemeClr val="dk1"/>
              </a:buClr>
              <a:buSzPts val="1400"/>
              <a:buFont typeface="Calibri"/>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chemeClr val="dk1"/>
              </a:buClr>
              <a:buSzPts val="1400"/>
              <a:buFont typeface="Calibri"/>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chemeClr val="dk1"/>
              </a:buClr>
              <a:buSzPts val="1400"/>
              <a:buFont typeface="Calibri"/>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chemeClr val="dk1"/>
              </a:buClr>
              <a:buSzPts val="1400"/>
              <a:buFont typeface="Calibri"/>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chemeClr val="dk1"/>
              </a:buClr>
              <a:buSzPts val="1200"/>
              <a:buFont typeface="Calibri"/>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nature.com/news/bibliometrics-the-leiden-manifesto-for-research-metrics-1.17351" TargetMode="Externa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scholar.google.com/" TargetMode="Externa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Google Shape;66;p3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67" name="Google Shape;67;p3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Google Shape;159;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0" name="Google Shape;160;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Visit: </a:t>
            </a:r>
            <a:r>
              <a:rPr lang="en-US" u="sng">
                <a:solidFill>
                  <a:schemeClr val="hlink"/>
                </a:solidFill>
                <a:hlinkClick r:id="rId2"/>
              </a:rPr>
              <a:t>https://www.nature.com/news/bibliometrics-the-leiden-manifesto-for-research-metrics-1.17351</a:t>
            </a:r>
            <a:endParaRPr/>
          </a:p>
        </p:txBody>
      </p:sp>
      <p:sp>
        <p:nvSpPr>
          <p:cNvPr id="161" name="Google Shape;161;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1800"/>
              <a:buFont typeface="Arial"/>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Google Shape;187;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8" name="Google Shape;188;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171450" lvl="0" marL="171450" rtl="0" algn="l">
              <a:lnSpc>
                <a:spcPct val="100000"/>
              </a:lnSpc>
              <a:spcBef>
                <a:spcPts val="0"/>
              </a:spcBef>
              <a:spcAft>
                <a:spcPts val="0"/>
              </a:spcAft>
              <a:buSzPts val="1400"/>
              <a:buFont typeface="Arial"/>
              <a:buChar char="•"/>
            </a:pPr>
            <a:r>
              <a:rPr lang="en-US"/>
              <a:t>Bibliometrics have been widely used in the quantitative approach for research assessment. They are also used in the study of history and sociology of science, information organization and management, and science policy. </a:t>
            </a:r>
            <a:endParaRPr/>
          </a:p>
          <a:p>
            <a:pPr indent="-82550" lvl="0" marL="171450" rtl="0" algn="l">
              <a:lnSpc>
                <a:spcPct val="100000"/>
              </a:lnSpc>
              <a:spcBef>
                <a:spcPts val="0"/>
              </a:spcBef>
              <a:spcAft>
                <a:spcPts val="0"/>
              </a:spcAft>
              <a:buSzPts val="1400"/>
              <a:buFont typeface="Arial"/>
              <a:buNone/>
            </a:pPr>
            <a:r>
              <a:t/>
            </a:r>
            <a:endParaRPr/>
          </a:p>
          <a:p>
            <a:pPr indent="-82550" lvl="0" marL="171450" rtl="0" algn="l">
              <a:lnSpc>
                <a:spcPct val="100000"/>
              </a:lnSpc>
              <a:spcBef>
                <a:spcPts val="0"/>
              </a:spcBef>
              <a:spcAft>
                <a:spcPts val="0"/>
              </a:spcAft>
              <a:buSzPts val="1400"/>
              <a:buFont typeface="Arial"/>
              <a:buNone/>
            </a:pPr>
            <a:r>
              <a:t/>
            </a:r>
            <a:endParaRPr/>
          </a:p>
          <a:p>
            <a:pPr indent="0" lvl="0" marL="0" rtl="0" algn="l">
              <a:lnSpc>
                <a:spcPct val="100000"/>
              </a:lnSpc>
              <a:spcBef>
                <a:spcPts val="0"/>
              </a:spcBef>
              <a:spcAft>
                <a:spcPts val="0"/>
              </a:spcAft>
              <a:buSzPts val="1400"/>
              <a:buNone/>
            </a:pPr>
            <a:r>
              <a:t/>
            </a:r>
            <a:endParaRPr/>
          </a:p>
        </p:txBody>
      </p:sp>
      <p:sp>
        <p:nvSpPr>
          <p:cNvPr id="189" name="Google Shape;189;p1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1800"/>
              <a:buFont typeface="Arial"/>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4" name="Shape 194"/>
        <p:cNvGrpSpPr/>
        <p:nvPr/>
      </p:nvGrpSpPr>
      <p:grpSpPr>
        <a:xfrm>
          <a:off x="0" y="0"/>
          <a:ext cx="0" cy="0"/>
          <a:chOff x="0" y="0"/>
          <a:chExt cx="0" cy="0"/>
        </a:xfrm>
      </p:grpSpPr>
      <p:sp>
        <p:nvSpPr>
          <p:cNvPr id="195" name="Google Shape;195;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6" name="Google Shape;196;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t/>
            </a:r>
            <a:endParaRPr>
              <a:solidFill>
                <a:schemeClr val="dk1"/>
              </a:solidFill>
            </a:endParaRPr>
          </a:p>
          <a:p>
            <a:pPr indent="0" lvl="0" marL="0" rtl="0" algn="l">
              <a:lnSpc>
                <a:spcPct val="100000"/>
              </a:lnSpc>
              <a:spcBef>
                <a:spcPts val="0"/>
              </a:spcBef>
              <a:spcAft>
                <a:spcPts val="0"/>
              </a:spcAft>
              <a:buSzPts val="1400"/>
              <a:buNone/>
            </a:pPr>
            <a:r>
              <a:t/>
            </a:r>
            <a:endParaRPr/>
          </a:p>
        </p:txBody>
      </p:sp>
      <p:sp>
        <p:nvSpPr>
          <p:cNvPr id="197" name="Google Shape;197;p1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1800"/>
              <a:buFont typeface="Arial"/>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6" name="Shape 206"/>
        <p:cNvGrpSpPr/>
        <p:nvPr/>
      </p:nvGrpSpPr>
      <p:grpSpPr>
        <a:xfrm>
          <a:off x="0" y="0"/>
          <a:ext cx="0" cy="0"/>
          <a:chOff x="0" y="0"/>
          <a:chExt cx="0" cy="0"/>
        </a:xfrm>
      </p:grpSpPr>
      <p:sp>
        <p:nvSpPr>
          <p:cNvPr id="207" name="Google Shape;207;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8" name="Google Shape;208;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9" name="Google Shape;209;p1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1800"/>
              <a:buFont typeface="Arial"/>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8" name="Shape 218"/>
        <p:cNvGrpSpPr/>
        <p:nvPr/>
      </p:nvGrpSpPr>
      <p:grpSpPr>
        <a:xfrm>
          <a:off x="0" y="0"/>
          <a:ext cx="0" cy="0"/>
          <a:chOff x="0" y="0"/>
          <a:chExt cx="0" cy="0"/>
        </a:xfrm>
      </p:grpSpPr>
      <p:sp>
        <p:nvSpPr>
          <p:cNvPr id="219" name="Google Shape;219;p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0" name="Google Shape;220;p1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171450" lvl="0" marL="171450" marR="0" rtl="0" algn="l">
              <a:lnSpc>
                <a:spcPct val="100000"/>
              </a:lnSpc>
              <a:spcBef>
                <a:spcPts val="0"/>
              </a:spcBef>
              <a:spcAft>
                <a:spcPts val="0"/>
              </a:spcAft>
              <a:buClr>
                <a:srgbClr val="000000"/>
              </a:buClr>
              <a:buSzPts val="1400"/>
              <a:buFont typeface="Arial"/>
              <a:buChar char="•"/>
            </a:pPr>
            <a:r>
              <a:rPr lang="en-US">
                <a:solidFill>
                  <a:schemeClr val="dk1"/>
                </a:solidFill>
                <a:latin typeface="Open Sans"/>
                <a:ea typeface="Open Sans"/>
                <a:cs typeface="Open Sans"/>
                <a:sym typeface="Open Sans"/>
              </a:rPr>
              <a:t>However, many evaluation bodies use it to evaluate the performance of a researcher, making the assumption that articles published in journal with a high JIF would have more impact.</a:t>
            </a:r>
            <a:endParaRPr/>
          </a:p>
          <a:p>
            <a:pPr indent="-171450" lvl="0" marL="171450" rtl="0" algn="l">
              <a:lnSpc>
                <a:spcPct val="100000"/>
              </a:lnSpc>
              <a:spcBef>
                <a:spcPts val="0"/>
              </a:spcBef>
              <a:spcAft>
                <a:spcPts val="0"/>
              </a:spcAft>
              <a:buSzPts val="1400"/>
              <a:buFont typeface="Arial"/>
              <a:buChar char="•"/>
            </a:pPr>
            <a:r>
              <a:rPr b="0" i="0" lang="en-US" sz="1200" u="none" cap="none" strike="noStrike">
                <a:solidFill>
                  <a:schemeClr val="dk1"/>
                </a:solidFill>
                <a:latin typeface="Calibri"/>
                <a:ea typeface="Calibri"/>
                <a:cs typeface="Calibri"/>
                <a:sym typeface="Calibri"/>
              </a:rPr>
              <a:t>DORA and the Leiden Manifesto both pointed out the faults of this approach</a:t>
            </a:r>
            <a:endParaRPr/>
          </a:p>
          <a:p>
            <a:pPr indent="-171450" lvl="0" marL="171450" rtl="0" algn="l">
              <a:lnSpc>
                <a:spcPct val="100000"/>
              </a:lnSpc>
              <a:spcBef>
                <a:spcPts val="0"/>
              </a:spcBef>
              <a:spcAft>
                <a:spcPts val="0"/>
              </a:spcAft>
              <a:buSzPts val="1400"/>
              <a:buFont typeface="Arial"/>
              <a:buChar char="•"/>
            </a:pPr>
            <a:r>
              <a:rPr b="0" i="0" lang="en-US" sz="1200" u="none" cap="none" strike="noStrike">
                <a:solidFill>
                  <a:schemeClr val="dk1"/>
                </a:solidFill>
                <a:latin typeface="Calibri"/>
                <a:ea typeface="Calibri"/>
                <a:cs typeface="Calibri"/>
                <a:sym typeface="Calibri"/>
              </a:rPr>
              <a:t>Example shows the calculation for a JIF in 2015</a:t>
            </a:r>
            <a:endParaRPr/>
          </a:p>
        </p:txBody>
      </p:sp>
      <p:sp>
        <p:nvSpPr>
          <p:cNvPr id="221" name="Google Shape;221;p1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1800"/>
              <a:buFont typeface="Arial"/>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8" name="Shape 228"/>
        <p:cNvGrpSpPr/>
        <p:nvPr/>
      </p:nvGrpSpPr>
      <p:grpSpPr>
        <a:xfrm>
          <a:off x="0" y="0"/>
          <a:ext cx="0" cy="0"/>
          <a:chOff x="0" y="0"/>
          <a:chExt cx="0" cy="0"/>
        </a:xfrm>
      </p:grpSpPr>
      <p:sp>
        <p:nvSpPr>
          <p:cNvPr id="229" name="Google Shape;229;p1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0" name="Google Shape;230;p1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171450" lvl="0" marL="171450" rtl="0" algn="l">
              <a:lnSpc>
                <a:spcPct val="100000"/>
              </a:lnSpc>
              <a:spcBef>
                <a:spcPts val="0"/>
              </a:spcBef>
              <a:spcAft>
                <a:spcPts val="0"/>
              </a:spcAft>
              <a:buSzPts val="1400"/>
              <a:buFont typeface="Arial"/>
              <a:buChar char="•"/>
            </a:pPr>
            <a:r>
              <a:rPr lang="en-US"/>
              <a:t>The h-index is defined as the maximum value of h such that the given author/journal has published h papers that have each been cited at least </a:t>
            </a:r>
            <a:r>
              <a:rPr b="1" lang="en-US"/>
              <a:t>h</a:t>
            </a:r>
            <a:r>
              <a:rPr lang="en-US"/>
              <a:t> times.”</a:t>
            </a:r>
            <a:endParaRPr/>
          </a:p>
          <a:p>
            <a:pPr indent="-171450" lvl="0" marL="171450" rtl="0" algn="l">
              <a:lnSpc>
                <a:spcPct val="100000"/>
              </a:lnSpc>
              <a:spcBef>
                <a:spcPts val="0"/>
              </a:spcBef>
              <a:spcAft>
                <a:spcPts val="0"/>
              </a:spcAft>
              <a:buSzPts val="1400"/>
              <a:buFont typeface="Arial"/>
              <a:buChar char="•"/>
            </a:pPr>
            <a:r>
              <a:rPr b="0" i="0" lang="en-US" sz="1200" u="none" cap="none" strike="noStrike">
                <a:solidFill>
                  <a:schemeClr val="dk1"/>
                </a:solidFill>
                <a:latin typeface="Calibri"/>
                <a:ea typeface="Calibri"/>
                <a:cs typeface="Calibri"/>
                <a:sym typeface="Calibri"/>
              </a:rPr>
              <a:t>However, </a:t>
            </a:r>
            <a:r>
              <a:rPr b="0" i="1" lang="en-US" sz="1200" u="none" cap="none" strike="noStrike">
                <a:solidFill>
                  <a:schemeClr val="dk1"/>
                </a:solidFill>
                <a:latin typeface="Calibri"/>
                <a:ea typeface="Calibri"/>
                <a:cs typeface="Calibri"/>
                <a:sym typeface="Calibri"/>
              </a:rPr>
              <a:t>h</a:t>
            </a:r>
            <a:r>
              <a:rPr b="0" i="0" lang="en-US" sz="1200" u="none" cap="none" strike="noStrike">
                <a:solidFill>
                  <a:schemeClr val="dk1"/>
                </a:solidFill>
                <a:latin typeface="Calibri"/>
                <a:ea typeface="Calibri"/>
                <a:cs typeface="Calibri"/>
                <a:sym typeface="Calibri"/>
              </a:rPr>
              <a:t>-index is arbitrary and not normalized to research field. It also favors senior researchers and older publications.</a:t>
            </a:r>
            <a:endParaRPr/>
          </a:p>
          <a:p>
            <a:pPr indent="-171450" lvl="0" marL="171450" rtl="0" algn="l">
              <a:lnSpc>
                <a:spcPct val="100000"/>
              </a:lnSpc>
              <a:spcBef>
                <a:spcPts val="0"/>
              </a:spcBef>
              <a:spcAft>
                <a:spcPts val="0"/>
              </a:spcAft>
              <a:buSzPts val="1400"/>
              <a:buFont typeface="Arial"/>
              <a:buChar char="•"/>
            </a:pPr>
            <a:r>
              <a:rPr b="0" i="0" lang="en-US" sz="1200" u="none" cap="none" strike="noStrike">
                <a:solidFill>
                  <a:schemeClr val="dk1"/>
                </a:solidFill>
                <a:latin typeface="Calibri"/>
                <a:ea typeface="Calibri"/>
                <a:cs typeface="Calibri"/>
                <a:sym typeface="Calibri"/>
              </a:rPr>
              <a:t>Example shows a graphical presentation of h-index.</a:t>
            </a:r>
            <a:endParaRPr b="0"/>
          </a:p>
          <a:p>
            <a:pPr indent="-228600" lvl="0" marL="457200" marR="0" rtl="0" algn="l">
              <a:lnSpc>
                <a:spcPct val="100000"/>
              </a:lnSpc>
              <a:spcBef>
                <a:spcPts val="0"/>
              </a:spcBef>
              <a:spcAft>
                <a:spcPts val="0"/>
              </a:spcAft>
              <a:buClr>
                <a:srgbClr val="000000"/>
              </a:buClr>
              <a:buSzPts val="1400"/>
              <a:buFont typeface="Arial"/>
              <a:buNone/>
            </a:pPr>
            <a:br>
              <a:rPr lang="en-US"/>
            </a:br>
            <a:endParaRPr/>
          </a:p>
          <a:p>
            <a:pPr indent="-82550" lvl="0" marL="171450" rtl="0" algn="l">
              <a:lnSpc>
                <a:spcPct val="100000"/>
              </a:lnSpc>
              <a:spcBef>
                <a:spcPts val="0"/>
              </a:spcBef>
              <a:spcAft>
                <a:spcPts val="0"/>
              </a:spcAft>
              <a:buSzPts val="1400"/>
              <a:buFont typeface="Arial"/>
              <a:buNone/>
            </a:pPr>
            <a:r>
              <a:t/>
            </a:r>
            <a:endParaRPr/>
          </a:p>
        </p:txBody>
      </p:sp>
      <p:sp>
        <p:nvSpPr>
          <p:cNvPr id="231" name="Google Shape;231;p1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1800"/>
              <a:buFont typeface="Arial"/>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8" name="Shape 238"/>
        <p:cNvGrpSpPr/>
        <p:nvPr/>
      </p:nvGrpSpPr>
      <p:grpSpPr>
        <a:xfrm>
          <a:off x="0" y="0"/>
          <a:ext cx="0" cy="0"/>
          <a:chOff x="0" y="0"/>
          <a:chExt cx="0" cy="0"/>
        </a:xfrm>
      </p:grpSpPr>
      <p:sp>
        <p:nvSpPr>
          <p:cNvPr id="239" name="Google Shape;239;p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0" name="Google Shape;240;p1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171450" lvl="0" marL="171450" rtl="0" algn="l">
              <a:lnSpc>
                <a:spcPct val="100000"/>
              </a:lnSpc>
              <a:spcBef>
                <a:spcPts val="0"/>
              </a:spcBef>
              <a:spcAft>
                <a:spcPts val="0"/>
              </a:spcAft>
              <a:buSzPts val="1400"/>
              <a:buFont typeface="Arial"/>
              <a:buChar char="•"/>
            </a:pPr>
            <a:r>
              <a:rPr b="0" i="0" lang="en-US" sz="1200" u="none" cap="none" strike="noStrike">
                <a:solidFill>
                  <a:schemeClr val="dk1"/>
                </a:solidFill>
                <a:latin typeface="Calibri"/>
                <a:ea typeface="Calibri"/>
                <a:cs typeface="Calibri"/>
                <a:sym typeface="Calibri"/>
              </a:rPr>
              <a:t>Altmetrics are considered to be complementary to the citation-based metrics. These indicators track immediate attention ,i.e., viewed, tweeted, discussed, saved, recommended, reported.</a:t>
            </a:r>
            <a:endParaRPr/>
          </a:p>
          <a:p>
            <a:pPr indent="-171450" lvl="0" marL="171450" rtl="0" algn="l">
              <a:lnSpc>
                <a:spcPct val="100000"/>
              </a:lnSpc>
              <a:spcBef>
                <a:spcPts val="0"/>
              </a:spcBef>
              <a:spcAft>
                <a:spcPts val="0"/>
              </a:spcAft>
              <a:buSzPts val="1400"/>
              <a:buFont typeface="Arial"/>
              <a:buChar char="•"/>
            </a:pPr>
            <a:r>
              <a:rPr b="0" i="0" lang="en-US" sz="1200" u="none" cap="none" strike="noStrike">
                <a:solidFill>
                  <a:schemeClr val="dk1"/>
                </a:solidFill>
                <a:latin typeface="Calibri"/>
                <a:ea typeface="Calibri"/>
                <a:cs typeface="Calibri"/>
                <a:sym typeface="Calibri"/>
              </a:rPr>
              <a:t>Altmetrics are not yet widely incorporated into research assessment. However, there have many proponents. A few organizations have incorporated Altmetrics into review for promotion, the Mayo Clinic in the United States being an example.</a:t>
            </a:r>
            <a:endParaRPr/>
          </a:p>
          <a:p>
            <a:pPr indent="-82550" lvl="0" marL="171450" rtl="0" algn="l">
              <a:lnSpc>
                <a:spcPct val="100000"/>
              </a:lnSpc>
              <a:spcBef>
                <a:spcPts val="0"/>
              </a:spcBef>
              <a:spcAft>
                <a:spcPts val="0"/>
              </a:spcAft>
              <a:buSzPts val="1400"/>
              <a:buFont typeface="Arial"/>
              <a:buNone/>
            </a:pPr>
            <a:r>
              <a:t/>
            </a:r>
            <a:endParaRPr b="0" i="0" sz="1200" u="none" cap="none" strike="noStrike">
              <a:solidFill>
                <a:schemeClr val="dk1"/>
              </a:solidFill>
              <a:latin typeface="Calibri"/>
              <a:ea typeface="Calibri"/>
              <a:cs typeface="Calibri"/>
              <a:sym typeface="Calibri"/>
            </a:endParaRPr>
          </a:p>
          <a:p>
            <a:pPr indent="-82550" lvl="0" marL="171450" rtl="0" algn="l">
              <a:lnSpc>
                <a:spcPct val="100000"/>
              </a:lnSpc>
              <a:spcBef>
                <a:spcPts val="0"/>
              </a:spcBef>
              <a:spcAft>
                <a:spcPts val="0"/>
              </a:spcAft>
              <a:buSzPts val="1400"/>
              <a:buFont typeface="Arial"/>
              <a:buNone/>
            </a:pPr>
            <a:r>
              <a:t/>
            </a:r>
            <a:endParaRPr/>
          </a:p>
        </p:txBody>
      </p:sp>
      <p:sp>
        <p:nvSpPr>
          <p:cNvPr id="241" name="Google Shape;241;p1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1800"/>
              <a:buFont typeface="Arial"/>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8" name="Shape 248"/>
        <p:cNvGrpSpPr/>
        <p:nvPr/>
      </p:nvGrpSpPr>
      <p:grpSpPr>
        <a:xfrm>
          <a:off x="0" y="0"/>
          <a:ext cx="0" cy="0"/>
          <a:chOff x="0" y="0"/>
          <a:chExt cx="0" cy="0"/>
        </a:xfrm>
      </p:grpSpPr>
      <p:sp>
        <p:nvSpPr>
          <p:cNvPr id="249" name="Google Shape;249;p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0" name="Google Shape;250;p1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1" name="Google Shape;251;p1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1800"/>
              <a:buFont typeface="Arial"/>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5" name="Shape 265"/>
        <p:cNvGrpSpPr/>
        <p:nvPr/>
      </p:nvGrpSpPr>
      <p:grpSpPr>
        <a:xfrm>
          <a:off x="0" y="0"/>
          <a:ext cx="0" cy="0"/>
          <a:chOff x="0" y="0"/>
          <a:chExt cx="0" cy="0"/>
        </a:xfrm>
      </p:grpSpPr>
      <p:sp>
        <p:nvSpPr>
          <p:cNvPr id="266" name="Google Shape;266;p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7" name="Google Shape;267;p2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171450" lvl="0" marL="171450" rtl="0" algn="l">
              <a:lnSpc>
                <a:spcPct val="100000"/>
              </a:lnSpc>
              <a:spcBef>
                <a:spcPts val="0"/>
              </a:spcBef>
              <a:spcAft>
                <a:spcPts val="0"/>
              </a:spcAft>
              <a:buSzPts val="1400"/>
              <a:buFont typeface="Arial"/>
              <a:buChar char="•"/>
            </a:pPr>
            <a:r>
              <a:rPr lang="en-US"/>
              <a:t>Web of Science - A platform providing access to multidisciplinary and regional citation indexes; specialist subject indexes; a patent family index; and an index to scientific data sets. The Web of Science provides a common search language, navigation environment, and data structure allowing researchers to search broadly across disparate resources and use the citation connections inherent to the index to navigate to relevant research results and measure impact</a:t>
            </a:r>
            <a:endParaRPr/>
          </a:p>
          <a:p>
            <a:pPr indent="-171450" lvl="0" marL="171450" rtl="0" algn="l">
              <a:lnSpc>
                <a:spcPct val="100000"/>
              </a:lnSpc>
              <a:spcBef>
                <a:spcPts val="0"/>
              </a:spcBef>
              <a:spcAft>
                <a:spcPts val="0"/>
              </a:spcAft>
              <a:buSzPts val="1400"/>
              <a:buFont typeface="Arial"/>
              <a:buChar char="•"/>
            </a:pPr>
            <a:r>
              <a:rPr lang="en-US"/>
              <a:t>Scopus - With over 1.4 billion cited references now on Scopus, each paper indexed has, on average, 10-15% more citations than our nearest competitor. More cited references mean: more extensive bibliometric and historic trend analysis, more complete author profiles, improved h-index measures for authors who began publishing prior to 1996</a:t>
            </a:r>
            <a:endParaRPr/>
          </a:p>
        </p:txBody>
      </p:sp>
      <p:sp>
        <p:nvSpPr>
          <p:cNvPr id="268" name="Google Shape;268;p2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1800"/>
              <a:buFont typeface="Arial"/>
              <a:buNone/>
            </a:pPr>
            <a:fld id="{00000000-1234-1234-1234-123412341234}" type="slidenum">
              <a:rPr lang="en-US"/>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3" name="Shape 273"/>
        <p:cNvGrpSpPr/>
        <p:nvPr/>
      </p:nvGrpSpPr>
      <p:grpSpPr>
        <a:xfrm>
          <a:off x="0" y="0"/>
          <a:ext cx="0" cy="0"/>
          <a:chOff x="0" y="0"/>
          <a:chExt cx="0" cy="0"/>
        </a:xfrm>
      </p:grpSpPr>
      <p:sp>
        <p:nvSpPr>
          <p:cNvPr id="274" name="Google Shape;274;p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5" name="Google Shape;275;p2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6" name="Google Shape;276;p2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1800"/>
              <a:buFont typeface="Arial"/>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Google Shape;78;p3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79" name="Google Shape;79;p3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1" name="Shape 281"/>
        <p:cNvGrpSpPr/>
        <p:nvPr/>
      </p:nvGrpSpPr>
      <p:grpSpPr>
        <a:xfrm>
          <a:off x="0" y="0"/>
          <a:ext cx="0" cy="0"/>
          <a:chOff x="0" y="0"/>
          <a:chExt cx="0" cy="0"/>
        </a:xfrm>
      </p:grpSpPr>
      <p:sp>
        <p:nvSpPr>
          <p:cNvPr id="282" name="Google Shape;282;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83" name="Google Shape;283;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84" name="Google Shape;284;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1800"/>
              <a:buFont typeface="Arial"/>
              <a:buNone/>
            </a:pPr>
            <a:fld id="{00000000-1234-1234-1234-123412341234}" type="slidenum">
              <a:rPr lang="en-US"/>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9" name="Shape 289"/>
        <p:cNvGrpSpPr/>
        <p:nvPr/>
      </p:nvGrpSpPr>
      <p:grpSpPr>
        <a:xfrm>
          <a:off x="0" y="0"/>
          <a:ext cx="0" cy="0"/>
          <a:chOff x="0" y="0"/>
          <a:chExt cx="0" cy="0"/>
        </a:xfrm>
      </p:grpSpPr>
      <p:sp>
        <p:nvSpPr>
          <p:cNvPr id="290" name="Google Shape;290;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91" name="Google Shape;291;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171450" lvl="0" marL="171450" rtl="0" algn="l">
              <a:lnSpc>
                <a:spcPct val="100000"/>
              </a:lnSpc>
              <a:spcBef>
                <a:spcPts val="0"/>
              </a:spcBef>
              <a:spcAft>
                <a:spcPts val="0"/>
              </a:spcAft>
              <a:buSzPts val="1400"/>
              <a:buFont typeface="Arial"/>
              <a:buChar char="•"/>
            </a:pPr>
            <a:r>
              <a:rPr lang="en-US"/>
              <a:t>Authors can find out who is citing their publications, graph citations over time, and compute several citation metrics.</a:t>
            </a:r>
            <a:endParaRPr/>
          </a:p>
          <a:p>
            <a:pPr indent="-171450" lvl="0" marL="171450" marR="0" rtl="0" algn="l">
              <a:lnSpc>
                <a:spcPct val="100000"/>
              </a:lnSpc>
              <a:spcBef>
                <a:spcPts val="0"/>
              </a:spcBef>
              <a:spcAft>
                <a:spcPts val="0"/>
              </a:spcAft>
              <a:buClr>
                <a:srgbClr val="000000"/>
              </a:buClr>
              <a:buSzPts val="1400"/>
              <a:buFont typeface="Arial"/>
              <a:buChar char="•"/>
            </a:pPr>
            <a:r>
              <a:rPr lang="en-US"/>
              <a:t> </a:t>
            </a:r>
            <a:r>
              <a:rPr lang="en-US">
                <a:solidFill>
                  <a:schemeClr val="dk1"/>
                </a:solidFill>
                <a:latin typeface="Open Sans"/>
                <a:ea typeface="Open Sans"/>
                <a:cs typeface="Open Sans"/>
                <a:sym typeface="Open Sans"/>
              </a:rPr>
              <a:t>Anyone can create a Google profile to search for all citations in Google Scholar published by a researcher or a research organization.</a:t>
            </a:r>
            <a:endParaRPr/>
          </a:p>
          <a:p>
            <a:pPr indent="-82550" lvl="0" marL="171450" marR="0" rtl="0" algn="l">
              <a:lnSpc>
                <a:spcPct val="100000"/>
              </a:lnSpc>
              <a:spcBef>
                <a:spcPts val="0"/>
              </a:spcBef>
              <a:spcAft>
                <a:spcPts val="0"/>
              </a:spcAft>
              <a:buClr>
                <a:srgbClr val="000000"/>
              </a:buClr>
              <a:buSzPts val="1400"/>
              <a:buFont typeface="Arial"/>
              <a:buNone/>
            </a:pPr>
            <a:r>
              <a:t/>
            </a:r>
            <a:endParaRPr>
              <a:solidFill>
                <a:schemeClr val="dk1"/>
              </a:solidFill>
              <a:latin typeface="Open Sans"/>
              <a:ea typeface="Open Sans"/>
              <a:cs typeface="Open Sans"/>
              <a:sym typeface="Open Sans"/>
            </a:endParaRPr>
          </a:p>
          <a:p>
            <a:pPr indent="-171450" lvl="0" marL="171450" marR="0" rtl="0" algn="l">
              <a:lnSpc>
                <a:spcPct val="100000"/>
              </a:lnSpc>
              <a:spcBef>
                <a:spcPts val="0"/>
              </a:spcBef>
              <a:spcAft>
                <a:spcPts val="0"/>
              </a:spcAft>
              <a:buClr>
                <a:srgbClr val="000000"/>
              </a:buClr>
              <a:buSzPts val="1400"/>
              <a:buFont typeface="Arial"/>
              <a:buChar char="•"/>
            </a:pPr>
            <a:r>
              <a:rPr lang="en-US">
                <a:solidFill>
                  <a:schemeClr val="dk1"/>
                </a:solidFill>
                <a:latin typeface="Open Sans"/>
                <a:ea typeface="Open Sans"/>
                <a:cs typeface="Open Sans"/>
                <a:sym typeface="Open Sans"/>
              </a:rPr>
              <a:t>Go live; </a:t>
            </a:r>
            <a:r>
              <a:rPr lang="en-US" u="sng">
                <a:solidFill>
                  <a:schemeClr val="hlink"/>
                </a:solidFill>
                <a:hlinkClick r:id="rId2"/>
              </a:rPr>
              <a:t>https://scholar.google.com</a:t>
            </a:r>
            <a:endParaRPr>
              <a:solidFill>
                <a:schemeClr val="dk1"/>
              </a:solidFill>
              <a:latin typeface="Open Sans"/>
              <a:ea typeface="Open Sans"/>
              <a:cs typeface="Open Sans"/>
              <a:sym typeface="Open Sans"/>
            </a:endParaRPr>
          </a:p>
          <a:p>
            <a:pPr indent="0" lvl="0" marL="0" rtl="0" algn="l">
              <a:lnSpc>
                <a:spcPct val="100000"/>
              </a:lnSpc>
              <a:spcBef>
                <a:spcPts val="0"/>
              </a:spcBef>
              <a:spcAft>
                <a:spcPts val="0"/>
              </a:spcAft>
              <a:buSzPts val="1400"/>
              <a:buFont typeface="Arial"/>
              <a:buNone/>
            </a:pPr>
            <a:r>
              <a:t/>
            </a:r>
            <a:endParaRPr/>
          </a:p>
          <a:p>
            <a:pPr indent="0" lvl="0" marL="0" rtl="0" algn="l">
              <a:lnSpc>
                <a:spcPct val="100000"/>
              </a:lnSpc>
              <a:spcBef>
                <a:spcPts val="0"/>
              </a:spcBef>
              <a:spcAft>
                <a:spcPts val="0"/>
              </a:spcAft>
              <a:buSzPts val="1400"/>
              <a:buNone/>
            </a:pPr>
            <a:r>
              <a:t/>
            </a:r>
            <a:endParaRPr/>
          </a:p>
        </p:txBody>
      </p:sp>
      <p:sp>
        <p:nvSpPr>
          <p:cNvPr id="292" name="Google Shape;292;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1800"/>
              <a:buFont typeface="Arial"/>
              <a:buNone/>
            </a:pPr>
            <a:fld id="{00000000-1234-1234-1234-123412341234}" type="slidenum">
              <a:rPr lang="en-US"/>
              <a:t>‹#›</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7" name="Shape 297"/>
        <p:cNvGrpSpPr/>
        <p:nvPr/>
      </p:nvGrpSpPr>
      <p:grpSpPr>
        <a:xfrm>
          <a:off x="0" y="0"/>
          <a:ext cx="0" cy="0"/>
          <a:chOff x="0" y="0"/>
          <a:chExt cx="0" cy="0"/>
        </a:xfrm>
      </p:grpSpPr>
      <p:sp>
        <p:nvSpPr>
          <p:cNvPr id="298" name="Google Shape;298;p2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99" name="Google Shape;299;p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4" name="Shape 304"/>
        <p:cNvGrpSpPr/>
        <p:nvPr/>
      </p:nvGrpSpPr>
      <p:grpSpPr>
        <a:xfrm>
          <a:off x="0" y="0"/>
          <a:ext cx="0" cy="0"/>
          <a:chOff x="0" y="0"/>
          <a:chExt cx="0" cy="0"/>
        </a:xfrm>
      </p:grpSpPr>
      <p:sp>
        <p:nvSpPr>
          <p:cNvPr id="305" name="Google Shape;305;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06" name="Google Shape;30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8" name="Google Shape;88;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b="0" i="0" lang="en-US" sz="1200" u="none" cap="none" strike="noStrike">
                <a:solidFill>
                  <a:schemeClr val="dk1"/>
                </a:solidFill>
                <a:latin typeface="Calibri"/>
                <a:ea typeface="Calibri"/>
                <a:cs typeface="Calibri"/>
                <a:sym typeface="Calibri"/>
              </a:rPr>
              <a:t>This lesson introduces the concept of and recent developments in research assessment in academia. Commonly used methodologies in research impact analysis, including bibliometric indicators, are introduced. An overview of prominent tools and services for research assessment are also included. Please note that some examples of bibliometric analysis are covered in Lesson 3.7 on Citation databases.</a:t>
            </a:r>
            <a:endParaRPr/>
          </a:p>
        </p:txBody>
      </p:sp>
      <p:sp>
        <p:nvSpPr>
          <p:cNvPr id="89" name="Google Shape;89;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1800"/>
              <a:buFont typeface="Arial"/>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Google Shape;95;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6" name="Google Shape;96;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171450" lvl="0" marL="171450" rtl="0" algn="l">
              <a:lnSpc>
                <a:spcPct val="100000"/>
              </a:lnSpc>
              <a:spcBef>
                <a:spcPts val="0"/>
              </a:spcBef>
              <a:spcAft>
                <a:spcPts val="0"/>
              </a:spcAft>
              <a:buSzPts val="1400"/>
              <a:buFont typeface="Arial"/>
              <a:buChar char="•"/>
            </a:pPr>
            <a:r>
              <a:rPr lang="en-US"/>
              <a:t>Research impact is further described as “…when the knowledge generated by our research contributes to, benefits and influences society, culture, our environment and the economy.</a:t>
            </a:r>
            <a:endParaRPr/>
          </a:p>
          <a:p>
            <a:pPr indent="-171450" lvl="0" marL="171450" marR="0" rtl="0" algn="l">
              <a:lnSpc>
                <a:spcPct val="100000"/>
              </a:lnSpc>
              <a:spcBef>
                <a:spcPts val="0"/>
              </a:spcBef>
              <a:spcAft>
                <a:spcPts val="0"/>
              </a:spcAft>
              <a:buClr>
                <a:srgbClr val="000000"/>
              </a:buClr>
              <a:buSzPts val="1400"/>
              <a:buFont typeface="Arial"/>
              <a:buChar char="•"/>
            </a:pPr>
            <a:r>
              <a:rPr lang="en-US"/>
              <a:t>Even though research is linked to the research done researchers, it goes beyond academia.</a:t>
            </a:r>
            <a:endParaRPr/>
          </a:p>
          <a:p>
            <a:pPr indent="-171450" lvl="0" marL="171450" rtl="0" algn="l">
              <a:lnSpc>
                <a:spcPct val="100000"/>
              </a:lnSpc>
              <a:spcBef>
                <a:spcPts val="0"/>
              </a:spcBef>
              <a:spcAft>
                <a:spcPts val="0"/>
              </a:spcAft>
              <a:buSzPts val="1400"/>
              <a:buFont typeface="Arial"/>
              <a:buChar char="•"/>
            </a:pPr>
            <a:r>
              <a:rPr b="0" i="0" lang="en-US" sz="1200" u="none" cap="none" strike="noStrike">
                <a:solidFill>
                  <a:schemeClr val="dk1"/>
                </a:solidFill>
                <a:latin typeface="Calibri"/>
                <a:ea typeface="Calibri"/>
                <a:cs typeface="Calibri"/>
                <a:sym typeface="Calibri"/>
              </a:rPr>
              <a:t>Impact is assessed alongside research outputs and environment to provide an evaluation of research taking place within an institution.</a:t>
            </a:r>
            <a:endParaRPr/>
          </a:p>
          <a:p>
            <a:pPr indent="-171450" lvl="0" marL="171450" rtl="0" algn="l">
              <a:lnSpc>
                <a:spcPct val="100000"/>
              </a:lnSpc>
              <a:spcBef>
                <a:spcPts val="0"/>
              </a:spcBef>
              <a:spcAft>
                <a:spcPts val="0"/>
              </a:spcAft>
              <a:buSzPts val="1400"/>
              <a:buFont typeface="Arial"/>
              <a:buChar char="•"/>
            </a:pPr>
            <a:r>
              <a:rPr b="0" i="0" lang="en-US" sz="1200" u="none" cap="none" strike="noStrike">
                <a:solidFill>
                  <a:schemeClr val="dk1"/>
                </a:solidFill>
                <a:latin typeface="Calibri"/>
                <a:ea typeface="Calibri"/>
                <a:cs typeface="Calibri"/>
                <a:sym typeface="Calibri"/>
              </a:rPr>
              <a:t>Some of the key areas of research impact include; Cultural impact, Economic impact, Environmental impact, Social impact, Impact on health and wellbeing, Policy influence and change</a:t>
            </a:r>
            <a:endParaRPr/>
          </a:p>
          <a:p>
            <a:pPr indent="-82550" lvl="0" marL="171450" rtl="0" algn="l">
              <a:lnSpc>
                <a:spcPct val="100000"/>
              </a:lnSpc>
              <a:spcBef>
                <a:spcPts val="0"/>
              </a:spcBef>
              <a:spcAft>
                <a:spcPts val="0"/>
              </a:spcAft>
              <a:buSzPts val="1400"/>
              <a:buFont typeface="Arial"/>
              <a:buNone/>
            </a:pPr>
            <a:r>
              <a:t/>
            </a:r>
            <a:endParaRPr b="0" i="0" sz="1200" u="none" cap="none" strike="noStrike">
              <a:solidFill>
                <a:schemeClr val="dk1"/>
              </a:solidFill>
              <a:latin typeface="Calibri"/>
              <a:ea typeface="Calibri"/>
              <a:cs typeface="Calibri"/>
              <a:sym typeface="Calibri"/>
            </a:endParaRPr>
          </a:p>
          <a:p>
            <a:pPr indent="0" lvl="0" marL="0" rtl="0" algn="l">
              <a:lnSpc>
                <a:spcPct val="100000"/>
              </a:lnSpc>
              <a:spcBef>
                <a:spcPts val="0"/>
              </a:spcBef>
              <a:spcAft>
                <a:spcPts val="0"/>
              </a:spcAft>
              <a:buSzPts val="1400"/>
              <a:buFont typeface="Arial"/>
              <a:buNone/>
            </a:pPr>
            <a:r>
              <a:t/>
            </a:r>
            <a:endParaRPr b="0" i="0" sz="1200" u="none" cap="none" strike="noStrike">
              <a:solidFill>
                <a:schemeClr val="dk1"/>
              </a:solidFill>
              <a:latin typeface="Calibri"/>
              <a:ea typeface="Calibri"/>
              <a:cs typeface="Calibri"/>
              <a:sym typeface="Calibri"/>
            </a:endParaRPr>
          </a:p>
        </p:txBody>
      </p:sp>
      <p:sp>
        <p:nvSpPr>
          <p:cNvPr id="97" name="Google Shape;97;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1800"/>
              <a:buFont typeface="Arial"/>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Google Shape;108;p4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171450" lvl="0" marL="171450" rtl="0" algn="l">
              <a:lnSpc>
                <a:spcPct val="100000"/>
              </a:lnSpc>
              <a:spcBef>
                <a:spcPts val="0"/>
              </a:spcBef>
              <a:spcAft>
                <a:spcPts val="0"/>
              </a:spcAft>
              <a:buSzPts val="1400"/>
              <a:buFont typeface="Arial"/>
              <a:buChar char="•"/>
            </a:pPr>
            <a:r>
              <a:rPr lang="en-US"/>
              <a:t>For a research organization, such as a university, impact evaluation of all its research output enables the organization to gain an overall understanding of its performance. This helps to monitor and disseminate its contributions to society.    </a:t>
            </a:r>
            <a:endParaRPr/>
          </a:p>
          <a:p>
            <a:pPr indent="-171450" lvl="0" marL="171450" rtl="0" algn="l">
              <a:lnSpc>
                <a:spcPct val="100000"/>
              </a:lnSpc>
              <a:spcBef>
                <a:spcPts val="0"/>
              </a:spcBef>
              <a:spcAft>
                <a:spcPts val="0"/>
              </a:spcAft>
              <a:buSzPts val="1400"/>
              <a:buFont typeface="Arial"/>
              <a:buChar char="•"/>
            </a:pPr>
            <a:r>
              <a:rPr lang="en-US"/>
              <a:t>For research funders, impact evaluation of the research they supported enables them to understand the return on their investment, helping them to allocate funding to what is most impactful and identify the trend of research for future investment. </a:t>
            </a:r>
            <a:endParaRPr/>
          </a:p>
          <a:p>
            <a:pPr indent="0" lvl="0" marL="0" rtl="0" algn="l">
              <a:lnSpc>
                <a:spcPct val="100000"/>
              </a:lnSpc>
              <a:spcBef>
                <a:spcPts val="0"/>
              </a:spcBef>
              <a:spcAft>
                <a:spcPts val="0"/>
              </a:spcAft>
              <a:buSzPts val="1400"/>
              <a:buNone/>
            </a:pPr>
            <a:r>
              <a:t/>
            </a:r>
            <a:endParaRPr/>
          </a:p>
        </p:txBody>
      </p:sp>
      <p:sp>
        <p:nvSpPr>
          <p:cNvPr id="109" name="Google Shape;109;p4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p4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6" name="Google Shape;126;p4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171450" lvl="0" marL="171450" rtl="0" algn="l">
              <a:lnSpc>
                <a:spcPct val="100000"/>
              </a:lnSpc>
              <a:spcBef>
                <a:spcPts val="0"/>
              </a:spcBef>
              <a:spcAft>
                <a:spcPts val="0"/>
              </a:spcAft>
              <a:buSzPts val="1400"/>
              <a:buFont typeface="Arial"/>
              <a:buChar char="•"/>
            </a:pPr>
            <a:r>
              <a:rPr lang="en-US"/>
              <a:t>Once scholarly manuscripts have passed peer review, research publications are then often the primary measure of a researcher's work (hence the phrase "publish or perish").</a:t>
            </a:r>
            <a:endParaRPr/>
          </a:p>
          <a:p>
            <a:pPr indent="-171450" lvl="0" marL="171450" rtl="0" algn="l">
              <a:lnSpc>
                <a:spcPct val="100000"/>
              </a:lnSpc>
              <a:spcBef>
                <a:spcPts val="0"/>
              </a:spcBef>
              <a:spcAft>
                <a:spcPts val="0"/>
              </a:spcAft>
              <a:buSzPts val="1400"/>
              <a:buFont typeface="Arial"/>
              <a:buChar char="•"/>
            </a:pPr>
            <a:r>
              <a:rPr lang="en-US"/>
              <a:t>However, assessing the quality of publications is difficult and subjective. Although some general assessment exercises use peer review, general assessment is often based on </a:t>
            </a:r>
            <a:r>
              <a:rPr b="1" lang="en-US"/>
              <a:t>metrics</a:t>
            </a:r>
            <a:r>
              <a:rPr lang="en-US"/>
              <a:t> such as the number of citations publications (H-index)or even the perceived level of prestige of the journal it was published in (Journal Impact Factor).</a:t>
            </a:r>
            <a:endParaRPr/>
          </a:p>
          <a:p>
            <a:pPr indent="-82550" lvl="0" marL="171450" rtl="0" algn="l">
              <a:lnSpc>
                <a:spcPct val="100000"/>
              </a:lnSpc>
              <a:spcBef>
                <a:spcPts val="0"/>
              </a:spcBef>
              <a:spcAft>
                <a:spcPts val="0"/>
              </a:spcAft>
              <a:buSzPts val="1400"/>
              <a:buFont typeface="Arial"/>
              <a:buNone/>
            </a:pPr>
            <a:r>
              <a:t/>
            </a:r>
            <a:endParaRPr/>
          </a:p>
          <a:p>
            <a:pPr indent="-82550" lvl="0" marL="171450" rtl="0" algn="l">
              <a:lnSpc>
                <a:spcPct val="100000"/>
              </a:lnSpc>
              <a:spcBef>
                <a:spcPts val="0"/>
              </a:spcBef>
              <a:spcAft>
                <a:spcPts val="0"/>
              </a:spcAft>
              <a:buSzPts val="1400"/>
              <a:buFont typeface="Arial"/>
              <a:buNone/>
            </a:pPr>
            <a:r>
              <a:t/>
            </a:r>
            <a:endParaRPr/>
          </a:p>
        </p:txBody>
      </p:sp>
      <p:sp>
        <p:nvSpPr>
          <p:cNvPr id="127" name="Google Shape;127;p4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1800"/>
              <a:buFont typeface="Arial"/>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 name="Shape 132"/>
        <p:cNvGrpSpPr/>
        <p:nvPr/>
      </p:nvGrpSpPr>
      <p:grpSpPr>
        <a:xfrm>
          <a:off x="0" y="0"/>
          <a:ext cx="0" cy="0"/>
          <a:chOff x="0" y="0"/>
          <a:chExt cx="0" cy="0"/>
        </a:xfrm>
      </p:grpSpPr>
      <p:sp>
        <p:nvSpPr>
          <p:cNvPr id="133" name="Google Shape;133;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4" name="Google Shape;134;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1200"/>
              <a:buFont typeface="Arial"/>
              <a:buNone/>
            </a:pPr>
            <a:r>
              <a:t/>
            </a:r>
            <a:endParaRPr/>
          </a:p>
        </p:txBody>
      </p:sp>
      <p:sp>
        <p:nvSpPr>
          <p:cNvPr id="135" name="Google Shape;135;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1800"/>
              <a:buFont typeface="Arial"/>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0" name="Shape 140"/>
        <p:cNvGrpSpPr/>
        <p:nvPr/>
      </p:nvGrpSpPr>
      <p:grpSpPr>
        <a:xfrm>
          <a:off x="0" y="0"/>
          <a:ext cx="0" cy="0"/>
          <a:chOff x="0" y="0"/>
          <a:chExt cx="0" cy="0"/>
        </a:xfrm>
      </p:grpSpPr>
      <p:sp>
        <p:nvSpPr>
          <p:cNvPr id="141" name="Google Shape;141;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2" name="Google Shape;142;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sz="1200">
                <a:solidFill>
                  <a:srgbClr val="586F7C"/>
                </a:solidFill>
                <a:latin typeface="Open Sans"/>
                <a:ea typeface="Open Sans"/>
                <a:cs typeface="Open Sans"/>
                <a:sym typeface="Open Sans"/>
              </a:rPr>
              <a:t>The Declaration on Research Assessment (DORA) general statement.</a:t>
            </a:r>
            <a:endParaRPr/>
          </a:p>
        </p:txBody>
      </p:sp>
      <p:sp>
        <p:nvSpPr>
          <p:cNvPr id="143" name="Google Shape;143;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1800"/>
              <a:buFont typeface="Arial"/>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Google Shape;151;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2" name="Google Shape;152;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rPr lang="en-US"/>
              <a:t>The 10 Principles are available in the next slide</a:t>
            </a:r>
            <a:endParaRPr/>
          </a:p>
        </p:txBody>
      </p:sp>
      <p:sp>
        <p:nvSpPr>
          <p:cNvPr id="153" name="Google Shape;153;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chemeClr val="dk1"/>
              </a:buClr>
              <a:buSzPts val="1800"/>
              <a:buFont typeface="Arial"/>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3" name="Shape 13"/>
        <p:cNvGrpSpPr/>
        <p:nvPr/>
      </p:nvGrpSpPr>
      <p:grpSpPr>
        <a:xfrm>
          <a:off x="0" y="0"/>
          <a:ext cx="0" cy="0"/>
          <a:chOff x="0" y="0"/>
          <a:chExt cx="0" cy="0"/>
        </a:xfrm>
      </p:grpSpPr>
      <p:sp>
        <p:nvSpPr>
          <p:cNvPr id="14" name="Google Shape;14;g7119cced83_0_58"/>
          <p:cNvSpPr txBox="1"/>
          <p:nvPr>
            <p:ph type="ctrTitle"/>
          </p:nvPr>
        </p:nvSpPr>
        <p:spPr>
          <a:xfrm>
            <a:off x="415611" y="992767"/>
            <a:ext cx="11360700" cy="2736900"/>
          </a:xfrm>
          <a:prstGeom prst="rect">
            <a:avLst/>
          </a:prstGeom>
          <a:noFill/>
          <a:ln>
            <a:noFill/>
          </a:ln>
        </p:spPr>
        <p:txBody>
          <a:bodyPr anchorCtr="0" anchor="b" bIns="121900" lIns="121900" spcFirstLastPara="1" rIns="121900" wrap="square" tIns="121900">
            <a:noAutofit/>
          </a:bodyPr>
          <a:lstStyle>
            <a:lvl1pPr lvl="0" algn="ctr">
              <a:lnSpc>
                <a:spcPct val="100000"/>
              </a:lnSpc>
              <a:spcBef>
                <a:spcPts val="0"/>
              </a:spcBef>
              <a:spcAft>
                <a:spcPts val="0"/>
              </a:spcAft>
              <a:buSzPts val="6900"/>
              <a:buNone/>
              <a:defRPr sz="6900"/>
            </a:lvl1pPr>
            <a:lvl2pPr lvl="1" algn="ctr">
              <a:lnSpc>
                <a:spcPct val="100000"/>
              </a:lnSpc>
              <a:spcBef>
                <a:spcPts val="0"/>
              </a:spcBef>
              <a:spcAft>
                <a:spcPts val="0"/>
              </a:spcAft>
              <a:buSzPts val="6900"/>
              <a:buNone/>
              <a:defRPr sz="6900"/>
            </a:lvl2pPr>
            <a:lvl3pPr lvl="2" algn="ctr">
              <a:lnSpc>
                <a:spcPct val="100000"/>
              </a:lnSpc>
              <a:spcBef>
                <a:spcPts val="0"/>
              </a:spcBef>
              <a:spcAft>
                <a:spcPts val="0"/>
              </a:spcAft>
              <a:buSzPts val="6900"/>
              <a:buNone/>
              <a:defRPr sz="6900"/>
            </a:lvl3pPr>
            <a:lvl4pPr lvl="3" algn="ctr">
              <a:lnSpc>
                <a:spcPct val="100000"/>
              </a:lnSpc>
              <a:spcBef>
                <a:spcPts val="0"/>
              </a:spcBef>
              <a:spcAft>
                <a:spcPts val="0"/>
              </a:spcAft>
              <a:buSzPts val="6900"/>
              <a:buNone/>
              <a:defRPr sz="6900"/>
            </a:lvl4pPr>
            <a:lvl5pPr lvl="4" algn="ctr">
              <a:lnSpc>
                <a:spcPct val="100000"/>
              </a:lnSpc>
              <a:spcBef>
                <a:spcPts val="0"/>
              </a:spcBef>
              <a:spcAft>
                <a:spcPts val="0"/>
              </a:spcAft>
              <a:buSzPts val="6900"/>
              <a:buNone/>
              <a:defRPr sz="6900"/>
            </a:lvl5pPr>
            <a:lvl6pPr lvl="5" algn="ctr">
              <a:lnSpc>
                <a:spcPct val="100000"/>
              </a:lnSpc>
              <a:spcBef>
                <a:spcPts val="0"/>
              </a:spcBef>
              <a:spcAft>
                <a:spcPts val="0"/>
              </a:spcAft>
              <a:buSzPts val="6900"/>
              <a:buNone/>
              <a:defRPr sz="6900"/>
            </a:lvl6pPr>
            <a:lvl7pPr lvl="6" algn="ctr">
              <a:lnSpc>
                <a:spcPct val="100000"/>
              </a:lnSpc>
              <a:spcBef>
                <a:spcPts val="0"/>
              </a:spcBef>
              <a:spcAft>
                <a:spcPts val="0"/>
              </a:spcAft>
              <a:buSzPts val="6900"/>
              <a:buNone/>
              <a:defRPr sz="6900"/>
            </a:lvl7pPr>
            <a:lvl8pPr lvl="7" algn="ctr">
              <a:lnSpc>
                <a:spcPct val="100000"/>
              </a:lnSpc>
              <a:spcBef>
                <a:spcPts val="0"/>
              </a:spcBef>
              <a:spcAft>
                <a:spcPts val="0"/>
              </a:spcAft>
              <a:buSzPts val="6900"/>
              <a:buNone/>
              <a:defRPr sz="6900"/>
            </a:lvl8pPr>
            <a:lvl9pPr lvl="8" algn="ctr">
              <a:lnSpc>
                <a:spcPct val="100000"/>
              </a:lnSpc>
              <a:spcBef>
                <a:spcPts val="0"/>
              </a:spcBef>
              <a:spcAft>
                <a:spcPts val="0"/>
              </a:spcAft>
              <a:buSzPts val="6900"/>
              <a:buNone/>
              <a:defRPr sz="6900"/>
            </a:lvl9pPr>
          </a:lstStyle>
          <a:p/>
        </p:txBody>
      </p:sp>
      <p:sp>
        <p:nvSpPr>
          <p:cNvPr id="15" name="Google Shape;15;g7119cced83_0_58"/>
          <p:cNvSpPr txBox="1"/>
          <p:nvPr>
            <p:ph idx="1" type="subTitle"/>
          </p:nvPr>
        </p:nvSpPr>
        <p:spPr>
          <a:xfrm>
            <a:off x="415600" y="3778833"/>
            <a:ext cx="11360700" cy="1056900"/>
          </a:xfrm>
          <a:prstGeom prst="rect">
            <a:avLst/>
          </a:prstGeom>
          <a:noFill/>
          <a:ln>
            <a:noFill/>
          </a:ln>
        </p:spPr>
        <p:txBody>
          <a:bodyPr anchorCtr="0" anchor="t" bIns="121900" lIns="121900" spcFirstLastPara="1" rIns="121900" wrap="square" tIns="121900">
            <a:noAutofit/>
          </a:bodyPr>
          <a:lstStyle>
            <a:lvl1pPr lvl="0" algn="ctr">
              <a:lnSpc>
                <a:spcPct val="100000"/>
              </a:lnSpc>
              <a:spcBef>
                <a:spcPts val="0"/>
              </a:spcBef>
              <a:spcAft>
                <a:spcPts val="0"/>
              </a:spcAft>
              <a:buSzPts val="3700"/>
              <a:buNone/>
              <a:defRPr sz="3700"/>
            </a:lvl1pPr>
            <a:lvl2pPr lvl="1" algn="ctr">
              <a:lnSpc>
                <a:spcPct val="100000"/>
              </a:lnSpc>
              <a:spcBef>
                <a:spcPts val="0"/>
              </a:spcBef>
              <a:spcAft>
                <a:spcPts val="0"/>
              </a:spcAft>
              <a:buSzPts val="3700"/>
              <a:buNone/>
              <a:defRPr sz="3700"/>
            </a:lvl2pPr>
            <a:lvl3pPr lvl="2" algn="ctr">
              <a:lnSpc>
                <a:spcPct val="100000"/>
              </a:lnSpc>
              <a:spcBef>
                <a:spcPts val="0"/>
              </a:spcBef>
              <a:spcAft>
                <a:spcPts val="0"/>
              </a:spcAft>
              <a:buSzPts val="3700"/>
              <a:buNone/>
              <a:defRPr sz="3700"/>
            </a:lvl3pPr>
            <a:lvl4pPr lvl="3" algn="ctr">
              <a:lnSpc>
                <a:spcPct val="100000"/>
              </a:lnSpc>
              <a:spcBef>
                <a:spcPts val="0"/>
              </a:spcBef>
              <a:spcAft>
                <a:spcPts val="0"/>
              </a:spcAft>
              <a:buSzPts val="3700"/>
              <a:buNone/>
              <a:defRPr sz="3700"/>
            </a:lvl4pPr>
            <a:lvl5pPr lvl="4" algn="ctr">
              <a:lnSpc>
                <a:spcPct val="100000"/>
              </a:lnSpc>
              <a:spcBef>
                <a:spcPts val="0"/>
              </a:spcBef>
              <a:spcAft>
                <a:spcPts val="0"/>
              </a:spcAft>
              <a:buSzPts val="3700"/>
              <a:buNone/>
              <a:defRPr sz="3700"/>
            </a:lvl5pPr>
            <a:lvl6pPr lvl="5" algn="ctr">
              <a:lnSpc>
                <a:spcPct val="100000"/>
              </a:lnSpc>
              <a:spcBef>
                <a:spcPts val="0"/>
              </a:spcBef>
              <a:spcAft>
                <a:spcPts val="0"/>
              </a:spcAft>
              <a:buSzPts val="3700"/>
              <a:buNone/>
              <a:defRPr sz="3700"/>
            </a:lvl6pPr>
            <a:lvl7pPr lvl="6" algn="ctr">
              <a:lnSpc>
                <a:spcPct val="100000"/>
              </a:lnSpc>
              <a:spcBef>
                <a:spcPts val="0"/>
              </a:spcBef>
              <a:spcAft>
                <a:spcPts val="0"/>
              </a:spcAft>
              <a:buSzPts val="3700"/>
              <a:buNone/>
              <a:defRPr sz="3700"/>
            </a:lvl7pPr>
            <a:lvl8pPr lvl="7" algn="ctr">
              <a:lnSpc>
                <a:spcPct val="100000"/>
              </a:lnSpc>
              <a:spcBef>
                <a:spcPts val="0"/>
              </a:spcBef>
              <a:spcAft>
                <a:spcPts val="0"/>
              </a:spcAft>
              <a:buSzPts val="3700"/>
              <a:buNone/>
              <a:defRPr sz="3700"/>
            </a:lvl8pPr>
            <a:lvl9pPr lvl="8" algn="ctr">
              <a:lnSpc>
                <a:spcPct val="100000"/>
              </a:lnSpc>
              <a:spcBef>
                <a:spcPts val="0"/>
              </a:spcBef>
              <a:spcAft>
                <a:spcPts val="0"/>
              </a:spcAft>
              <a:buSzPts val="3700"/>
              <a:buNone/>
              <a:defRPr sz="3700"/>
            </a:lvl9pPr>
          </a:lstStyle>
          <a:p/>
        </p:txBody>
      </p:sp>
      <p:sp>
        <p:nvSpPr>
          <p:cNvPr id="16" name="Google Shape;16;g7119cced83_0_58"/>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pic>
        <p:nvPicPr>
          <p:cNvPr id="17" name="Google Shape;17;g7119cced83_0_58"/>
          <p:cNvPicPr preferRelativeResize="0"/>
          <p:nvPr/>
        </p:nvPicPr>
        <p:blipFill rotWithShape="1">
          <a:blip r:embed="rId2">
            <a:alphaModFix/>
          </a:blip>
          <a:srcRect b="0" l="0" r="0" t="0"/>
          <a:stretch/>
        </p:blipFill>
        <p:spPr>
          <a:xfrm>
            <a:off x="4647435" y="0"/>
            <a:ext cx="7544565" cy="2440439"/>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56" name="Shape 56"/>
        <p:cNvGrpSpPr/>
        <p:nvPr/>
      </p:nvGrpSpPr>
      <p:grpSpPr>
        <a:xfrm>
          <a:off x="0" y="0"/>
          <a:ext cx="0" cy="0"/>
          <a:chOff x="0" y="0"/>
          <a:chExt cx="0" cy="0"/>
        </a:xfrm>
      </p:grpSpPr>
      <p:sp>
        <p:nvSpPr>
          <p:cNvPr id="57" name="Google Shape;57;g7119cced83_0_90"/>
          <p:cNvSpPr txBox="1"/>
          <p:nvPr>
            <p:ph idx="1" type="body"/>
          </p:nvPr>
        </p:nvSpPr>
        <p:spPr>
          <a:xfrm>
            <a:off x="415600" y="5640767"/>
            <a:ext cx="7998300" cy="806700"/>
          </a:xfrm>
          <a:prstGeom prst="rect">
            <a:avLst/>
          </a:prstGeom>
          <a:noFill/>
          <a:ln>
            <a:noFill/>
          </a:ln>
        </p:spPr>
        <p:txBody>
          <a:bodyPr anchorCtr="0" anchor="ctr" bIns="121900" lIns="121900" spcFirstLastPara="1" rIns="121900" wrap="square" tIns="121900">
            <a:noAutofit/>
          </a:bodyPr>
          <a:lstStyle>
            <a:lvl1pPr indent="-228600" lvl="0" marL="457200" algn="l">
              <a:lnSpc>
                <a:spcPct val="100000"/>
              </a:lnSpc>
              <a:spcBef>
                <a:spcPts val="0"/>
              </a:spcBef>
              <a:spcAft>
                <a:spcPts val="0"/>
              </a:spcAft>
              <a:buSzPts val="2400"/>
              <a:buNone/>
              <a:defRPr/>
            </a:lvl1pPr>
          </a:lstStyle>
          <a:p/>
        </p:txBody>
      </p:sp>
      <p:sp>
        <p:nvSpPr>
          <p:cNvPr id="58" name="Google Shape;58;g7119cced83_0_90"/>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9" name="Shape 59"/>
        <p:cNvGrpSpPr/>
        <p:nvPr/>
      </p:nvGrpSpPr>
      <p:grpSpPr>
        <a:xfrm>
          <a:off x="0" y="0"/>
          <a:ext cx="0" cy="0"/>
          <a:chOff x="0" y="0"/>
          <a:chExt cx="0" cy="0"/>
        </a:xfrm>
      </p:grpSpPr>
      <p:sp>
        <p:nvSpPr>
          <p:cNvPr id="60" name="Google Shape;60;g7119cced83_0_93"/>
          <p:cNvSpPr txBox="1"/>
          <p:nvPr>
            <p:ph hasCustomPrompt="1" type="title"/>
          </p:nvPr>
        </p:nvSpPr>
        <p:spPr>
          <a:xfrm>
            <a:off x="415600" y="1474833"/>
            <a:ext cx="11360700" cy="2618100"/>
          </a:xfrm>
          <a:prstGeom prst="rect">
            <a:avLst/>
          </a:prstGeom>
          <a:noFill/>
          <a:ln>
            <a:noFill/>
          </a:ln>
        </p:spPr>
        <p:txBody>
          <a:bodyPr anchorCtr="0" anchor="b" bIns="121900" lIns="121900" spcFirstLastPara="1" rIns="121900" wrap="square" tIns="121900">
            <a:noAutofit/>
          </a:bodyPr>
          <a:lstStyle>
            <a:lvl1pPr lvl="0" algn="ctr">
              <a:lnSpc>
                <a:spcPct val="100000"/>
              </a:lnSpc>
              <a:spcBef>
                <a:spcPts val="0"/>
              </a:spcBef>
              <a:spcAft>
                <a:spcPts val="0"/>
              </a:spcAft>
              <a:buSzPts val="16000"/>
              <a:buNone/>
              <a:defRPr sz="16000"/>
            </a:lvl1pPr>
            <a:lvl2pPr lvl="1" algn="ctr">
              <a:lnSpc>
                <a:spcPct val="100000"/>
              </a:lnSpc>
              <a:spcBef>
                <a:spcPts val="0"/>
              </a:spcBef>
              <a:spcAft>
                <a:spcPts val="0"/>
              </a:spcAft>
              <a:buSzPts val="16000"/>
              <a:buNone/>
              <a:defRPr sz="16000"/>
            </a:lvl2pPr>
            <a:lvl3pPr lvl="2" algn="ctr">
              <a:lnSpc>
                <a:spcPct val="100000"/>
              </a:lnSpc>
              <a:spcBef>
                <a:spcPts val="0"/>
              </a:spcBef>
              <a:spcAft>
                <a:spcPts val="0"/>
              </a:spcAft>
              <a:buSzPts val="16000"/>
              <a:buNone/>
              <a:defRPr sz="16000"/>
            </a:lvl3pPr>
            <a:lvl4pPr lvl="3" algn="ctr">
              <a:lnSpc>
                <a:spcPct val="100000"/>
              </a:lnSpc>
              <a:spcBef>
                <a:spcPts val="0"/>
              </a:spcBef>
              <a:spcAft>
                <a:spcPts val="0"/>
              </a:spcAft>
              <a:buSzPts val="16000"/>
              <a:buNone/>
              <a:defRPr sz="16000"/>
            </a:lvl4pPr>
            <a:lvl5pPr lvl="4" algn="ctr">
              <a:lnSpc>
                <a:spcPct val="100000"/>
              </a:lnSpc>
              <a:spcBef>
                <a:spcPts val="0"/>
              </a:spcBef>
              <a:spcAft>
                <a:spcPts val="0"/>
              </a:spcAft>
              <a:buSzPts val="16000"/>
              <a:buNone/>
              <a:defRPr sz="16000"/>
            </a:lvl5pPr>
            <a:lvl6pPr lvl="5" algn="ctr">
              <a:lnSpc>
                <a:spcPct val="100000"/>
              </a:lnSpc>
              <a:spcBef>
                <a:spcPts val="0"/>
              </a:spcBef>
              <a:spcAft>
                <a:spcPts val="0"/>
              </a:spcAft>
              <a:buSzPts val="16000"/>
              <a:buNone/>
              <a:defRPr sz="16000"/>
            </a:lvl6pPr>
            <a:lvl7pPr lvl="6" algn="ctr">
              <a:lnSpc>
                <a:spcPct val="100000"/>
              </a:lnSpc>
              <a:spcBef>
                <a:spcPts val="0"/>
              </a:spcBef>
              <a:spcAft>
                <a:spcPts val="0"/>
              </a:spcAft>
              <a:buSzPts val="16000"/>
              <a:buNone/>
              <a:defRPr sz="16000"/>
            </a:lvl7pPr>
            <a:lvl8pPr lvl="7" algn="ctr">
              <a:lnSpc>
                <a:spcPct val="100000"/>
              </a:lnSpc>
              <a:spcBef>
                <a:spcPts val="0"/>
              </a:spcBef>
              <a:spcAft>
                <a:spcPts val="0"/>
              </a:spcAft>
              <a:buSzPts val="16000"/>
              <a:buNone/>
              <a:defRPr sz="16000"/>
            </a:lvl8pPr>
            <a:lvl9pPr lvl="8" algn="ctr">
              <a:lnSpc>
                <a:spcPct val="100000"/>
              </a:lnSpc>
              <a:spcBef>
                <a:spcPts val="0"/>
              </a:spcBef>
              <a:spcAft>
                <a:spcPts val="0"/>
              </a:spcAft>
              <a:buSzPts val="16000"/>
              <a:buNone/>
              <a:defRPr sz="16000"/>
            </a:lvl9pPr>
          </a:lstStyle>
          <a:p>
            <a:r>
              <a:t>xx%</a:t>
            </a:r>
          </a:p>
        </p:txBody>
      </p:sp>
      <p:sp>
        <p:nvSpPr>
          <p:cNvPr id="61" name="Google Shape;61;g7119cced83_0_93"/>
          <p:cNvSpPr txBox="1"/>
          <p:nvPr>
            <p:ph idx="1" type="body"/>
          </p:nvPr>
        </p:nvSpPr>
        <p:spPr>
          <a:xfrm>
            <a:off x="415600" y="4202967"/>
            <a:ext cx="11360700" cy="1734300"/>
          </a:xfrm>
          <a:prstGeom prst="rect">
            <a:avLst/>
          </a:prstGeom>
          <a:noFill/>
          <a:ln>
            <a:noFill/>
          </a:ln>
        </p:spPr>
        <p:txBody>
          <a:bodyPr anchorCtr="0" anchor="t" bIns="121900" lIns="121900" spcFirstLastPara="1" rIns="121900" wrap="square" tIns="121900">
            <a:noAutofit/>
          </a:bodyPr>
          <a:lstStyle>
            <a:lvl1pPr indent="-381000" lvl="0" marL="457200" algn="ctr">
              <a:lnSpc>
                <a:spcPct val="115000"/>
              </a:lnSpc>
              <a:spcBef>
                <a:spcPts val="0"/>
              </a:spcBef>
              <a:spcAft>
                <a:spcPts val="0"/>
              </a:spcAft>
              <a:buSzPts val="2400"/>
              <a:buChar char="●"/>
              <a:defRPr/>
            </a:lvl1pPr>
            <a:lvl2pPr indent="-349250" lvl="1" marL="914400" algn="ctr">
              <a:lnSpc>
                <a:spcPct val="115000"/>
              </a:lnSpc>
              <a:spcBef>
                <a:spcPts val="2100"/>
              </a:spcBef>
              <a:spcAft>
                <a:spcPts val="0"/>
              </a:spcAft>
              <a:buSzPts val="1900"/>
              <a:buChar char="○"/>
              <a:defRPr/>
            </a:lvl2pPr>
            <a:lvl3pPr indent="-349250" lvl="2" marL="1371600" algn="ctr">
              <a:lnSpc>
                <a:spcPct val="115000"/>
              </a:lnSpc>
              <a:spcBef>
                <a:spcPts val="2100"/>
              </a:spcBef>
              <a:spcAft>
                <a:spcPts val="0"/>
              </a:spcAft>
              <a:buSzPts val="1900"/>
              <a:buChar char="■"/>
              <a:defRPr/>
            </a:lvl3pPr>
            <a:lvl4pPr indent="-349250" lvl="3" marL="1828800" algn="ctr">
              <a:lnSpc>
                <a:spcPct val="115000"/>
              </a:lnSpc>
              <a:spcBef>
                <a:spcPts val="2100"/>
              </a:spcBef>
              <a:spcAft>
                <a:spcPts val="0"/>
              </a:spcAft>
              <a:buSzPts val="1900"/>
              <a:buChar char="●"/>
              <a:defRPr/>
            </a:lvl4pPr>
            <a:lvl5pPr indent="-349250" lvl="4" marL="2286000" algn="ctr">
              <a:lnSpc>
                <a:spcPct val="115000"/>
              </a:lnSpc>
              <a:spcBef>
                <a:spcPts val="2100"/>
              </a:spcBef>
              <a:spcAft>
                <a:spcPts val="0"/>
              </a:spcAft>
              <a:buSzPts val="1900"/>
              <a:buChar char="○"/>
              <a:defRPr/>
            </a:lvl5pPr>
            <a:lvl6pPr indent="-349250" lvl="5" marL="2743200" algn="ctr">
              <a:lnSpc>
                <a:spcPct val="115000"/>
              </a:lnSpc>
              <a:spcBef>
                <a:spcPts val="2100"/>
              </a:spcBef>
              <a:spcAft>
                <a:spcPts val="0"/>
              </a:spcAft>
              <a:buSzPts val="1900"/>
              <a:buChar char="■"/>
              <a:defRPr/>
            </a:lvl6pPr>
            <a:lvl7pPr indent="-349250" lvl="6" marL="3200400" algn="ctr">
              <a:lnSpc>
                <a:spcPct val="115000"/>
              </a:lnSpc>
              <a:spcBef>
                <a:spcPts val="2100"/>
              </a:spcBef>
              <a:spcAft>
                <a:spcPts val="0"/>
              </a:spcAft>
              <a:buSzPts val="1900"/>
              <a:buChar char="●"/>
              <a:defRPr/>
            </a:lvl7pPr>
            <a:lvl8pPr indent="-349250" lvl="7" marL="3657600" algn="ctr">
              <a:lnSpc>
                <a:spcPct val="115000"/>
              </a:lnSpc>
              <a:spcBef>
                <a:spcPts val="2100"/>
              </a:spcBef>
              <a:spcAft>
                <a:spcPts val="0"/>
              </a:spcAft>
              <a:buSzPts val="1900"/>
              <a:buChar char="○"/>
              <a:defRPr/>
            </a:lvl8pPr>
            <a:lvl9pPr indent="-349250" lvl="8" marL="4114800" algn="ctr">
              <a:lnSpc>
                <a:spcPct val="115000"/>
              </a:lnSpc>
              <a:spcBef>
                <a:spcPts val="2100"/>
              </a:spcBef>
              <a:spcAft>
                <a:spcPts val="2100"/>
              </a:spcAft>
              <a:buSzPts val="1900"/>
              <a:buChar char="■"/>
              <a:defRPr/>
            </a:lvl9pPr>
          </a:lstStyle>
          <a:p/>
        </p:txBody>
      </p:sp>
      <p:sp>
        <p:nvSpPr>
          <p:cNvPr id="62" name="Google Shape;62;g7119cced83_0_93"/>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63" name="Shape 63"/>
        <p:cNvGrpSpPr/>
        <p:nvPr/>
      </p:nvGrpSpPr>
      <p:grpSpPr>
        <a:xfrm>
          <a:off x="0" y="0"/>
          <a:ext cx="0" cy="0"/>
          <a:chOff x="0" y="0"/>
          <a:chExt cx="0" cy="0"/>
        </a:xfrm>
      </p:grpSpPr>
      <p:sp>
        <p:nvSpPr>
          <p:cNvPr id="64" name="Google Shape;64;g7119cced83_0_97"/>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18" name="Shape 18"/>
        <p:cNvGrpSpPr/>
        <p:nvPr/>
      </p:nvGrpSpPr>
      <p:grpSpPr>
        <a:xfrm>
          <a:off x="0" y="0"/>
          <a:ext cx="0" cy="0"/>
          <a:chOff x="0" y="0"/>
          <a:chExt cx="0" cy="0"/>
        </a:xfrm>
      </p:grpSpPr>
      <p:sp>
        <p:nvSpPr>
          <p:cNvPr id="19" name="Google Shape;19;g7119cced83_0_99"/>
          <p:cNvSpPr txBox="1"/>
          <p:nvPr>
            <p:ph type="title"/>
          </p:nvPr>
        </p:nvSpPr>
        <p:spPr>
          <a:xfrm>
            <a:off x="0" y="378812"/>
            <a:ext cx="9613800" cy="10809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rgbClr val="FFFFFF"/>
              </a:buClr>
              <a:buSzPts val="3600"/>
              <a:buFont typeface="Trebuchet MS"/>
              <a:buNone/>
              <a:defRPr>
                <a:solidFill>
                  <a:srgbClr val="FFFFFF"/>
                </a:solidFill>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p:txBody>
      </p:sp>
      <p:sp>
        <p:nvSpPr>
          <p:cNvPr id="20" name="Google Shape;20;g7119cced83_0_99"/>
          <p:cNvSpPr txBox="1"/>
          <p:nvPr>
            <p:ph idx="1" type="body"/>
          </p:nvPr>
        </p:nvSpPr>
        <p:spPr>
          <a:xfrm>
            <a:off x="680321" y="2336873"/>
            <a:ext cx="9613800" cy="3599400"/>
          </a:xfrm>
          <a:prstGeom prst="rect">
            <a:avLst/>
          </a:prstGeom>
          <a:noFill/>
          <a:ln>
            <a:noFill/>
          </a:ln>
        </p:spPr>
        <p:txBody>
          <a:bodyPr anchorCtr="0" anchor="t" bIns="45700" lIns="91425" spcFirstLastPara="1" rIns="91425" wrap="square" tIns="45700">
            <a:noAutofit/>
          </a:bodyPr>
          <a:lstStyle>
            <a:lvl1pPr indent="-381000" lvl="0" marL="457200" algn="l">
              <a:lnSpc>
                <a:spcPct val="90000"/>
              </a:lnSpc>
              <a:spcBef>
                <a:spcPts val="1000"/>
              </a:spcBef>
              <a:spcAft>
                <a:spcPts val="0"/>
              </a:spcAft>
              <a:buClr>
                <a:schemeClr val="lt1"/>
              </a:buClr>
              <a:buSzPts val="2400"/>
              <a:buChar char="●"/>
              <a:defRPr sz="2400"/>
            </a:lvl1pPr>
            <a:lvl2pPr indent="-355600" lvl="1" marL="914400" algn="l">
              <a:lnSpc>
                <a:spcPct val="90000"/>
              </a:lnSpc>
              <a:spcBef>
                <a:spcPts val="2100"/>
              </a:spcBef>
              <a:spcAft>
                <a:spcPts val="0"/>
              </a:spcAft>
              <a:buClr>
                <a:schemeClr val="lt1"/>
              </a:buClr>
              <a:buSzPts val="2000"/>
              <a:buChar char="○"/>
              <a:defRPr sz="2000"/>
            </a:lvl2pPr>
            <a:lvl3pPr indent="-342900" lvl="2" marL="1371600" algn="l">
              <a:lnSpc>
                <a:spcPct val="90000"/>
              </a:lnSpc>
              <a:spcBef>
                <a:spcPts val="2100"/>
              </a:spcBef>
              <a:spcAft>
                <a:spcPts val="0"/>
              </a:spcAft>
              <a:buClr>
                <a:schemeClr val="lt1"/>
              </a:buClr>
              <a:buSzPts val="1800"/>
              <a:buChar char="■"/>
              <a:defRPr sz="1800"/>
            </a:lvl3pPr>
            <a:lvl4pPr indent="-330200" lvl="3" marL="1828800" algn="l">
              <a:lnSpc>
                <a:spcPct val="90000"/>
              </a:lnSpc>
              <a:spcBef>
                <a:spcPts val="2100"/>
              </a:spcBef>
              <a:spcAft>
                <a:spcPts val="0"/>
              </a:spcAft>
              <a:buClr>
                <a:schemeClr val="lt1"/>
              </a:buClr>
              <a:buSzPts val="1600"/>
              <a:buChar char="●"/>
              <a:defRPr sz="1600"/>
            </a:lvl4pPr>
            <a:lvl5pPr indent="-330200" lvl="4" marL="2286000" algn="l">
              <a:lnSpc>
                <a:spcPct val="90000"/>
              </a:lnSpc>
              <a:spcBef>
                <a:spcPts val="2100"/>
              </a:spcBef>
              <a:spcAft>
                <a:spcPts val="0"/>
              </a:spcAft>
              <a:buClr>
                <a:schemeClr val="lt1"/>
              </a:buClr>
              <a:buSzPts val="1600"/>
              <a:buChar char="○"/>
              <a:defRPr sz="1600"/>
            </a:lvl5pPr>
            <a:lvl6pPr indent="-342900" lvl="5" marL="2743200" algn="l">
              <a:lnSpc>
                <a:spcPct val="90000"/>
              </a:lnSpc>
              <a:spcBef>
                <a:spcPts val="2100"/>
              </a:spcBef>
              <a:spcAft>
                <a:spcPts val="0"/>
              </a:spcAft>
              <a:buClr>
                <a:schemeClr val="lt1"/>
              </a:buClr>
              <a:buSzPts val="1800"/>
              <a:buChar char="■"/>
              <a:defRPr/>
            </a:lvl6pPr>
            <a:lvl7pPr indent="-342900" lvl="6" marL="3200400" algn="l">
              <a:lnSpc>
                <a:spcPct val="90000"/>
              </a:lnSpc>
              <a:spcBef>
                <a:spcPts val="2100"/>
              </a:spcBef>
              <a:spcAft>
                <a:spcPts val="0"/>
              </a:spcAft>
              <a:buClr>
                <a:schemeClr val="lt1"/>
              </a:buClr>
              <a:buSzPts val="1800"/>
              <a:buChar char="●"/>
              <a:defRPr/>
            </a:lvl7pPr>
            <a:lvl8pPr indent="-342900" lvl="7" marL="3657600" algn="l">
              <a:lnSpc>
                <a:spcPct val="90000"/>
              </a:lnSpc>
              <a:spcBef>
                <a:spcPts val="2100"/>
              </a:spcBef>
              <a:spcAft>
                <a:spcPts val="0"/>
              </a:spcAft>
              <a:buClr>
                <a:schemeClr val="lt1"/>
              </a:buClr>
              <a:buSzPts val="1800"/>
              <a:buChar char="○"/>
              <a:defRPr/>
            </a:lvl8pPr>
            <a:lvl9pPr indent="-342900" lvl="8" marL="4114800" algn="l">
              <a:lnSpc>
                <a:spcPct val="90000"/>
              </a:lnSpc>
              <a:spcBef>
                <a:spcPts val="2100"/>
              </a:spcBef>
              <a:spcAft>
                <a:spcPts val="2100"/>
              </a:spcAft>
              <a:buClr>
                <a:schemeClr val="lt1"/>
              </a:buClr>
              <a:buSzPts val="1800"/>
              <a:buChar char="■"/>
              <a:defRPr/>
            </a:lvl9pPr>
          </a:lstStyle>
          <a:p/>
        </p:txBody>
      </p:sp>
      <p:sp>
        <p:nvSpPr>
          <p:cNvPr id="21" name="Google Shape;21;g7119cced83_0_99"/>
          <p:cNvSpPr txBox="1"/>
          <p:nvPr>
            <p:ph idx="10" type="dt"/>
          </p:nvPr>
        </p:nvSpPr>
        <p:spPr>
          <a:xfrm>
            <a:off x="9357855" y="6492875"/>
            <a:ext cx="2743200" cy="365100"/>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2" name="Google Shape;22;g7119cced83_0_99"/>
          <p:cNvSpPr txBox="1"/>
          <p:nvPr>
            <p:ph idx="11" type="ftr"/>
          </p:nvPr>
        </p:nvSpPr>
        <p:spPr>
          <a:xfrm>
            <a:off x="680321" y="5936188"/>
            <a:ext cx="6870600" cy="3651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3" name="Google Shape;23;g7119cced83_0_99"/>
          <p:cNvSpPr txBox="1"/>
          <p:nvPr>
            <p:ph idx="12" type="sldNum"/>
          </p:nvPr>
        </p:nvSpPr>
        <p:spPr>
          <a:xfrm>
            <a:off x="10729455" y="753227"/>
            <a:ext cx="1154100" cy="10908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888888"/>
              </a:buClr>
              <a:buSzPts val="3600"/>
              <a:buFont typeface="Trebuchet MS"/>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888888"/>
              </a:buClr>
              <a:buSzPts val="3600"/>
              <a:buFont typeface="Trebuchet MS"/>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888888"/>
              </a:buClr>
              <a:buSzPts val="3600"/>
              <a:buFont typeface="Trebuchet MS"/>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888888"/>
              </a:buClr>
              <a:buSzPts val="3600"/>
              <a:buFont typeface="Trebuchet MS"/>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888888"/>
              </a:buClr>
              <a:buSzPts val="3600"/>
              <a:buFont typeface="Trebuchet MS"/>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888888"/>
              </a:buClr>
              <a:buSzPts val="3600"/>
              <a:buFont typeface="Trebuchet MS"/>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888888"/>
              </a:buClr>
              <a:buSzPts val="3600"/>
              <a:buFont typeface="Trebuchet MS"/>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888888"/>
              </a:buClr>
              <a:buSzPts val="3600"/>
              <a:buFont typeface="Trebuchet MS"/>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888888"/>
              </a:buClr>
              <a:buSzPts val="3600"/>
              <a:buFont typeface="Trebuchet MS"/>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24" name="Google Shape;24;g7119cced83_0_99"/>
          <p:cNvSpPr/>
          <p:nvPr/>
        </p:nvSpPr>
        <p:spPr>
          <a:xfrm>
            <a:off x="5732813" y="1604188"/>
            <a:ext cx="2900100" cy="69600"/>
          </a:xfrm>
          <a:prstGeom prst="rect">
            <a:avLst/>
          </a:prstGeom>
          <a:solidFill>
            <a:srgbClr val="4EB748"/>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libri"/>
              <a:ea typeface="Calibri"/>
              <a:cs typeface="Calibri"/>
              <a:sym typeface="Calibri"/>
            </a:endParaRPr>
          </a:p>
        </p:txBody>
      </p:sp>
      <p:sp>
        <p:nvSpPr>
          <p:cNvPr id="25" name="Google Shape;25;g7119cced83_0_99"/>
          <p:cNvSpPr/>
          <p:nvPr/>
        </p:nvSpPr>
        <p:spPr>
          <a:xfrm>
            <a:off x="0" y="1604187"/>
            <a:ext cx="2704011" cy="69509"/>
          </a:xfrm>
          <a:prstGeom prst="rect">
            <a:avLst/>
          </a:prstGeom>
          <a:solidFill>
            <a:srgbClr val="F4992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26" name="Google Shape;26;g7119cced83_0_99"/>
          <p:cNvSpPr/>
          <p:nvPr/>
        </p:nvSpPr>
        <p:spPr>
          <a:xfrm flipH="1" rot="10800000">
            <a:off x="2704011" y="1604187"/>
            <a:ext cx="3028802" cy="69509"/>
          </a:xfrm>
          <a:prstGeom prst="rect">
            <a:avLst/>
          </a:prstGeom>
          <a:solidFill>
            <a:srgbClr val="154A9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rgbClr val="FFFFFF"/>
              </a:solidFill>
              <a:latin typeface="Calibri"/>
              <a:ea typeface="Calibri"/>
              <a:cs typeface="Calibri"/>
              <a:sym typeface="Calibri"/>
            </a:endParaRPr>
          </a:p>
        </p:txBody>
      </p:sp>
      <p:pic>
        <p:nvPicPr>
          <p:cNvPr id="27" name="Google Shape;27;g7119cced83_0_99"/>
          <p:cNvPicPr preferRelativeResize="0"/>
          <p:nvPr/>
        </p:nvPicPr>
        <p:blipFill rotWithShape="1">
          <a:blip r:embed="rId2">
            <a:alphaModFix/>
          </a:blip>
          <a:srcRect b="0" l="0" r="0" t="0"/>
          <a:stretch/>
        </p:blipFill>
        <p:spPr>
          <a:xfrm>
            <a:off x="7800126" y="134938"/>
            <a:ext cx="4391874" cy="160181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8" name="Shape 28"/>
        <p:cNvGrpSpPr/>
        <p:nvPr/>
      </p:nvGrpSpPr>
      <p:grpSpPr>
        <a:xfrm>
          <a:off x="0" y="0"/>
          <a:ext cx="0" cy="0"/>
          <a:chOff x="0" y="0"/>
          <a:chExt cx="0" cy="0"/>
        </a:xfrm>
      </p:grpSpPr>
      <p:sp>
        <p:nvSpPr>
          <p:cNvPr id="29" name="Google Shape;29;g7119cced83_0_62"/>
          <p:cNvSpPr txBox="1"/>
          <p:nvPr>
            <p:ph type="title"/>
          </p:nvPr>
        </p:nvSpPr>
        <p:spPr>
          <a:xfrm>
            <a:off x="415600" y="2867800"/>
            <a:ext cx="11360700" cy="1122300"/>
          </a:xfrm>
          <a:prstGeom prst="rect">
            <a:avLst/>
          </a:prstGeom>
          <a:noFill/>
          <a:ln>
            <a:noFill/>
          </a:ln>
        </p:spPr>
        <p:txBody>
          <a:bodyPr anchorCtr="0" anchor="ctr" bIns="121900" lIns="121900" spcFirstLastPara="1" rIns="121900" wrap="square" tIns="121900">
            <a:noAutofit/>
          </a:bodyPr>
          <a:lstStyle>
            <a:lvl1pPr lvl="0" algn="ctr">
              <a:lnSpc>
                <a:spcPct val="100000"/>
              </a:lnSpc>
              <a:spcBef>
                <a:spcPts val="0"/>
              </a:spcBef>
              <a:spcAft>
                <a:spcPts val="0"/>
              </a:spcAft>
              <a:buSzPts val="4800"/>
              <a:buNone/>
              <a:defRPr sz="4800"/>
            </a:lvl1pPr>
            <a:lvl2pPr lvl="1" algn="ctr">
              <a:lnSpc>
                <a:spcPct val="100000"/>
              </a:lnSpc>
              <a:spcBef>
                <a:spcPts val="0"/>
              </a:spcBef>
              <a:spcAft>
                <a:spcPts val="0"/>
              </a:spcAft>
              <a:buSzPts val="4800"/>
              <a:buNone/>
              <a:defRPr sz="4800"/>
            </a:lvl2pPr>
            <a:lvl3pPr lvl="2" algn="ctr">
              <a:lnSpc>
                <a:spcPct val="100000"/>
              </a:lnSpc>
              <a:spcBef>
                <a:spcPts val="0"/>
              </a:spcBef>
              <a:spcAft>
                <a:spcPts val="0"/>
              </a:spcAft>
              <a:buSzPts val="4800"/>
              <a:buNone/>
              <a:defRPr sz="4800"/>
            </a:lvl3pPr>
            <a:lvl4pPr lvl="3" algn="ctr">
              <a:lnSpc>
                <a:spcPct val="100000"/>
              </a:lnSpc>
              <a:spcBef>
                <a:spcPts val="0"/>
              </a:spcBef>
              <a:spcAft>
                <a:spcPts val="0"/>
              </a:spcAft>
              <a:buSzPts val="4800"/>
              <a:buNone/>
              <a:defRPr sz="4800"/>
            </a:lvl4pPr>
            <a:lvl5pPr lvl="4" algn="ctr">
              <a:lnSpc>
                <a:spcPct val="100000"/>
              </a:lnSpc>
              <a:spcBef>
                <a:spcPts val="0"/>
              </a:spcBef>
              <a:spcAft>
                <a:spcPts val="0"/>
              </a:spcAft>
              <a:buSzPts val="4800"/>
              <a:buNone/>
              <a:defRPr sz="4800"/>
            </a:lvl5pPr>
            <a:lvl6pPr lvl="5" algn="ctr">
              <a:lnSpc>
                <a:spcPct val="100000"/>
              </a:lnSpc>
              <a:spcBef>
                <a:spcPts val="0"/>
              </a:spcBef>
              <a:spcAft>
                <a:spcPts val="0"/>
              </a:spcAft>
              <a:buSzPts val="4800"/>
              <a:buNone/>
              <a:defRPr sz="4800"/>
            </a:lvl6pPr>
            <a:lvl7pPr lvl="6" algn="ctr">
              <a:lnSpc>
                <a:spcPct val="100000"/>
              </a:lnSpc>
              <a:spcBef>
                <a:spcPts val="0"/>
              </a:spcBef>
              <a:spcAft>
                <a:spcPts val="0"/>
              </a:spcAft>
              <a:buSzPts val="4800"/>
              <a:buNone/>
              <a:defRPr sz="4800"/>
            </a:lvl7pPr>
            <a:lvl8pPr lvl="7" algn="ctr">
              <a:lnSpc>
                <a:spcPct val="100000"/>
              </a:lnSpc>
              <a:spcBef>
                <a:spcPts val="0"/>
              </a:spcBef>
              <a:spcAft>
                <a:spcPts val="0"/>
              </a:spcAft>
              <a:buSzPts val="4800"/>
              <a:buNone/>
              <a:defRPr sz="4800"/>
            </a:lvl8pPr>
            <a:lvl9pPr lvl="8" algn="ctr">
              <a:lnSpc>
                <a:spcPct val="100000"/>
              </a:lnSpc>
              <a:spcBef>
                <a:spcPts val="0"/>
              </a:spcBef>
              <a:spcAft>
                <a:spcPts val="0"/>
              </a:spcAft>
              <a:buSzPts val="4800"/>
              <a:buNone/>
              <a:defRPr sz="4800"/>
            </a:lvl9pPr>
          </a:lstStyle>
          <a:p/>
        </p:txBody>
      </p:sp>
      <p:sp>
        <p:nvSpPr>
          <p:cNvPr id="30" name="Google Shape;30;g7119cced83_0_62"/>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31" name="Shape 31"/>
        <p:cNvGrpSpPr/>
        <p:nvPr/>
      </p:nvGrpSpPr>
      <p:grpSpPr>
        <a:xfrm>
          <a:off x="0" y="0"/>
          <a:ext cx="0" cy="0"/>
          <a:chOff x="0" y="0"/>
          <a:chExt cx="0" cy="0"/>
        </a:xfrm>
      </p:grpSpPr>
      <p:sp>
        <p:nvSpPr>
          <p:cNvPr id="32" name="Google Shape;32;g7119cced83_0_65"/>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p:txBody>
      </p:sp>
      <p:sp>
        <p:nvSpPr>
          <p:cNvPr id="33" name="Google Shape;33;g7119cced83_0_65"/>
          <p:cNvSpPr txBox="1"/>
          <p:nvPr>
            <p:ph idx="1" type="body"/>
          </p:nvPr>
        </p:nvSpPr>
        <p:spPr>
          <a:xfrm>
            <a:off x="415600" y="1536633"/>
            <a:ext cx="11360700" cy="4555200"/>
          </a:xfrm>
          <a:prstGeom prst="rect">
            <a:avLst/>
          </a:prstGeom>
          <a:noFill/>
          <a:ln>
            <a:noFill/>
          </a:ln>
        </p:spPr>
        <p:txBody>
          <a:bodyPr anchorCtr="0" anchor="t" bIns="121900" lIns="121900" spcFirstLastPara="1" rIns="121900" wrap="square" tIns="121900">
            <a:noAutofit/>
          </a:bodyPr>
          <a:lstStyle>
            <a:lvl1pPr indent="-381000" lvl="0" marL="457200" algn="l">
              <a:lnSpc>
                <a:spcPct val="115000"/>
              </a:lnSpc>
              <a:spcBef>
                <a:spcPts val="0"/>
              </a:spcBef>
              <a:spcAft>
                <a:spcPts val="0"/>
              </a:spcAft>
              <a:buSzPts val="2400"/>
              <a:buChar char="●"/>
              <a:defRPr/>
            </a:lvl1pPr>
            <a:lvl2pPr indent="-349250" lvl="1" marL="914400" algn="l">
              <a:lnSpc>
                <a:spcPct val="115000"/>
              </a:lnSpc>
              <a:spcBef>
                <a:spcPts val="2100"/>
              </a:spcBef>
              <a:spcAft>
                <a:spcPts val="0"/>
              </a:spcAft>
              <a:buSzPts val="1900"/>
              <a:buChar char="○"/>
              <a:defRPr/>
            </a:lvl2pPr>
            <a:lvl3pPr indent="-349250" lvl="2" marL="1371600" algn="l">
              <a:lnSpc>
                <a:spcPct val="115000"/>
              </a:lnSpc>
              <a:spcBef>
                <a:spcPts val="2100"/>
              </a:spcBef>
              <a:spcAft>
                <a:spcPts val="0"/>
              </a:spcAft>
              <a:buSzPts val="1900"/>
              <a:buChar char="■"/>
              <a:defRPr/>
            </a:lvl3pPr>
            <a:lvl4pPr indent="-349250" lvl="3" marL="1828800" algn="l">
              <a:lnSpc>
                <a:spcPct val="115000"/>
              </a:lnSpc>
              <a:spcBef>
                <a:spcPts val="2100"/>
              </a:spcBef>
              <a:spcAft>
                <a:spcPts val="0"/>
              </a:spcAft>
              <a:buSzPts val="1900"/>
              <a:buChar char="●"/>
              <a:defRPr/>
            </a:lvl4pPr>
            <a:lvl5pPr indent="-349250" lvl="4" marL="2286000" algn="l">
              <a:lnSpc>
                <a:spcPct val="115000"/>
              </a:lnSpc>
              <a:spcBef>
                <a:spcPts val="2100"/>
              </a:spcBef>
              <a:spcAft>
                <a:spcPts val="0"/>
              </a:spcAft>
              <a:buSzPts val="1900"/>
              <a:buChar char="○"/>
              <a:defRPr/>
            </a:lvl5pPr>
            <a:lvl6pPr indent="-349250" lvl="5" marL="2743200" algn="l">
              <a:lnSpc>
                <a:spcPct val="115000"/>
              </a:lnSpc>
              <a:spcBef>
                <a:spcPts val="2100"/>
              </a:spcBef>
              <a:spcAft>
                <a:spcPts val="0"/>
              </a:spcAft>
              <a:buSzPts val="1900"/>
              <a:buChar char="■"/>
              <a:defRPr/>
            </a:lvl6pPr>
            <a:lvl7pPr indent="-349250" lvl="6" marL="3200400" algn="l">
              <a:lnSpc>
                <a:spcPct val="115000"/>
              </a:lnSpc>
              <a:spcBef>
                <a:spcPts val="2100"/>
              </a:spcBef>
              <a:spcAft>
                <a:spcPts val="0"/>
              </a:spcAft>
              <a:buSzPts val="1900"/>
              <a:buChar char="●"/>
              <a:defRPr/>
            </a:lvl7pPr>
            <a:lvl8pPr indent="-349250" lvl="7" marL="3657600" algn="l">
              <a:lnSpc>
                <a:spcPct val="115000"/>
              </a:lnSpc>
              <a:spcBef>
                <a:spcPts val="2100"/>
              </a:spcBef>
              <a:spcAft>
                <a:spcPts val="0"/>
              </a:spcAft>
              <a:buSzPts val="1900"/>
              <a:buChar char="○"/>
              <a:defRPr/>
            </a:lvl8pPr>
            <a:lvl9pPr indent="-349250" lvl="8" marL="4114800" algn="l">
              <a:lnSpc>
                <a:spcPct val="115000"/>
              </a:lnSpc>
              <a:spcBef>
                <a:spcPts val="2100"/>
              </a:spcBef>
              <a:spcAft>
                <a:spcPts val="2100"/>
              </a:spcAft>
              <a:buSzPts val="1900"/>
              <a:buChar char="■"/>
              <a:defRPr/>
            </a:lvl9pPr>
          </a:lstStyle>
          <a:p/>
        </p:txBody>
      </p:sp>
      <p:sp>
        <p:nvSpPr>
          <p:cNvPr id="34" name="Google Shape;34;g7119cced83_0_65"/>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35" name="Shape 35"/>
        <p:cNvGrpSpPr/>
        <p:nvPr/>
      </p:nvGrpSpPr>
      <p:grpSpPr>
        <a:xfrm>
          <a:off x="0" y="0"/>
          <a:ext cx="0" cy="0"/>
          <a:chOff x="0" y="0"/>
          <a:chExt cx="0" cy="0"/>
        </a:xfrm>
      </p:grpSpPr>
      <p:sp>
        <p:nvSpPr>
          <p:cNvPr id="36" name="Google Shape;36;g7119cced83_0_69"/>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p:txBody>
      </p:sp>
      <p:sp>
        <p:nvSpPr>
          <p:cNvPr id="37" name="Google Shape;37;g7119cced83_0_69"/>
          <p:cNvSpPr txBox="1"/>
          <p:nvPr>
            <p:ph idx="1" type="body"/>
          </p:nvPr>
        </p:nvSpPr>
        <p:spPr>
          <a:xfrm>
            <a:off x="415600" y="1536633"/>
            <a:ext cx="5333100" cy="4555200"/>
          </a:xfrm>
          <a:prstGeom prst="rect">
            <a:avLst/>
          </a:prstGeom>
          <a:noFill/>
          <a:ln>
            <a:noFill/>
          </a:ln>
        </p:spPr>
        <p:txBody>
          <a:bodyPr anchorCtr="0" anchor="t" bIns="121900" lIns="121900" spcFirstLastPara="1" rIns="121900" wrap="square" tIns="121900">
            <a:noAutofit/>
          </a:bodyPr>
          <a:lstStyle>
            <a:lvl1pPr indent="-349250" lvl="0" marL="457200" algn="l">
              <a:lnSpc>
                <a:spcPct val="115000"/>
              </a:lnSpc>
              <a:spcBef>
                <a:spcPts val="0"/>
              </a:spcBef>
              <a:spcAft>
                <a:spcPts val="0"/>
              </a:spcAft>
              <a:buSzPts val="1900"/>
              <a:buChar char="●"/>
              <a:defRPr sz="1900"/>
            </a:lvl1pPr>
            <a:lvl2pPr indent="-330200" lvl="1" marL="914400" algn="l">
              <a:lnSpc>
                <a:spcPct val="115000"/>
              </a:lnSpc>
              <a:spcBef>
                <a:spcPts val="2100"/>
              </a:spcBef>
              <a:spcAft>
                <a:spcPts val="0"/>
              </a:spcAft>
              <a:buSzPts val="1600"/>
              <a:buChar char="○"/>
              <a:defRPr sz="1600"/>
            </a:lvl2pPr>
            <a:lvl3pPr indent="-330200" lvl="2" marL="1371600" algn="l">
              <a:lnSpc>
                <a:spcPct val="115000"/>
              </a:lnSpc>
              <a:spcBef>
                <a:spcPts val="2100"/>
              </a:spcBef>
              <a:spcAft>
                <a:spcPts val="0"/>
              </a:spcAft>
              <a:buSzPts val="1600"/>
              <a:buChar char="■"/>
              <a:defRPr sz="1600"/>
            </a:lvl3pPr>
            <a:lvl4pPr indent="-330200" lvl="3" marL="1828800" algn="l">
              <a:lnSpc>
                <a:spcPct val="115000"/>
              </a:lnSpc>
              <a:spcBef>
                <a:spcPts val="2100"/>
              </a:spcBef>
              <a:spcAft>
                <a:spcPts val="0"/>
              </a:spcAft>
              <a:buSzPts val="1600"/>
              <a:buChar char="●"/>
              <a:defRPr sz="1600"/>
            </a:lvl4pPr>
            <a:lvl5pPr indent="-330200" lvl="4" marL="2286000" algn="l">
              <a:lnSpc>
                <a:spcPct val="115000"/>
              </a:lnSpc>
              <a:spcBef>
                <a:spcPts val="2100"/>
              </a:spcBef>
              <a:spcAft>
                <a:spcPts val="0"/>
              </a:spcAft>
              <a:buSzPts val="1600"/>
              <a:buChar char="○"/>
              <a:defRPr sz="1600"/>
            </a:lvl5pPr>
            <a:lvl6pPr indent="-330200" lvl="5" marL="2743200" algn="l">
              <a:lnSpc>
                <a:spcPct val="115000"/>
              </a:lnSpc>
              <a:spcBef>
                <a:spcPts val="2100"/>
              </a:spcBef>
              <a:spcAft>
                <a:spcPts val="0"/>
              </a:spcAft>
              <a:buSzPts val="1600"/>
              <a:buChar char="■"/>
              <a:defRPr sz="1600"/>
            </a:lvl6pPr>
            <a:lvl7pPr indent="-330200" lvl="6" marL="3200400" algn="l">
              <a:lnSpc>
                <a:spcPct val="115000"/>
              </a:lnSpc>
              <a:spcBef>
                <a:spcPts val="2100"/>
              </a:spcBef>
              <a:spcAft>
                <a:spcPts val="0"/>
              </a:spcAft>
              <a:buSzPts val="1600"/>
              <a:buChar char="●"/>
              <a:defRPr sz="1600"/>
            </a:lvl7pPr>
            <a:lvl8pPr indent="-330200" lvl="7" marL="3657600" algn="l">
              <a:lnSpc>
                <a:spcPct val="115000"/>
              </a:lnSpc>
              <a:spcBef>
                <a:spcPts val="2100"/>
              </a:spcBef>
              <a:spcAft>
                <a:spcPts val="0"/>
              </a:spcAft>
              <a:buSzPts val="1600"/>
              <a:buChar char="○"/>
              <a:defRPr sz="1600"/>
            </a:lvl8pPr>
            <a:lvl9pPr indent="-330200" lvl="8" marL="4114800" algn="l">
              <a:lnSpc>
                <a:spcPct val="115000"/>
              </a:lnSpc>
              <a:spcBef>
                <a:spcPts val="2100"/>
              </a:spcBef>
              <a:spcAft>
                <a:spcPts val="2100"/>
              </a:spcAft>
              <a:buSzPts val="1600"/>
              <a:buChar char="■"/>
              <a:defRPr sz="1600"/>
            </a:lvl9pPr>
          </a:lstStyle>
          <a:p/>
        </p:txBody>
      </p:sp>
      <p:sp>
        <p:nvSpPr>
          <p:cNvPr id="38" name="Google Shape;38;g7119cced83_0_69"/>
          <p:cNvSpPr txBox="1"/>
          <p:nvPr>
            <p:ph idx="2" type="body"/>
          </p:nvPr>
        </p:nvSpPr>
        <p:spPr>
          <a:xfrm>
            <a:off x="6443200" y="1536633"/>
            <a:ext cx="5333100" cy="4555200"/>
          </a:xfrm>
          <a:prstGeom prst="rect">
            <a:avLst/>
          </a:prstGeom>
          <a:noFill/>
          <a:ln>
            <a:noFill/>
          </a:ln>
        </p:spPr>
        <p:txBody>
          <a:bodyPr anchorCtr="0" anchor="t" bIns="121900" lIns="121900" spcFirstLastPara="1" rIns="121900" wrap="square" tIns="121900">
            <a:noAutofit/>
          </a:bodyPr>
          <a:lstStyle>
            <a:lvl1pPr indent="-349250" lvl="0" marL="457200" algn="l">
              <a:lnSpc>
                <a:spcPct val="115000"/>
              </a:lnSpc>
              <a:spcBef>
                <a:spcPts val="0"/>
              </a:spcBef>
              <a:spcAft>
                <a:spcPts val="0"/>
              </a:spcAft>
              <a:buSzPts val="1900"/>
              <a:buChar char="●"/>
              <a:defRPr sz="1900"/>
            </a:lvl1pPr>
            <a:lvl2pPr indent="-330200" lvl="1" marL="914400" algn="l">
              <a:lnSpc>
                <a:spcPct val="115000"/>
              </a:lnSpc>
              <a:spcBef>
                <a:spcPts val="2100"/>
              </a:spcBef>
              <a:spcAft>
                <a:spcPts val="0"/>
              </a:spcAft>
              <a:buSzPts val="1600"/>
              <a:buChar char="○"/>
              <a:defRPr sz="1600"/>
            </a:lvl2pPr>
            <a:lvl3pPr indent="-330200" lvl="2" marL="1371600" algn="l">
              <a:lnSpc>
                <a:spcPct val="115000"/>
              </a:lnSpc>
              <a:spcBef>
                <a:spcPts val="2100"/>
              </a:spcBef>
              <a:spcAft>
                <a:spcPts val="0"/>
              </a:spcAft>
              <a:buSzPts val="1600"/>
              <a:buChar char="■"/>
              <a:defRPr sz="1600"/>
            </a:lvl3pPr>
            <a:lvl4pPr indent="-330200" lvl="3" marL="1828800" algn="l">
              <a:lnSpc>
                <a:spcPct val="115000"/>
              </a:lnSpc>
              <a:spcBef>
                <a:spcPts val="2100"/>
              </a:spcBef>
              <a:spcAft>
                <a:spcPts val="0"/>
              </a:spcAft>
              <a:buSzPts val="1600"/>
              <a:buChar char="●"/>
              <a:defRPr sz="1600"/>
            </a:lvl4pPr>
            <a:lvl5pPr indent="-330200" lvl="4" marL="2286000" algn="l">
              <a:lnSpc>
                <a:spcPct val="115000"/>
              </a:lnSpc>
              <a:spcBef>
                <a:spcPts val="2100"/>
              </a:spcBef>
              <a:spcAft>
                <a:spcPts val="0"/>
              </a:spcAft>
              <a:buSzPts val="1600"/>
              <a:buChar char="○"/>
              <a:defRPr sz="1600"/>
            </a:lvl5pPr>
            <a:lvl6pPr indent="-330200" lvl="5" marL="2743200" algn="l">
              <a:lnSpc>
                <a:spcPct val="115000"/>
              </a:lnSpc>
              <a:spcBef>
                <a:spcPts val="2100"/>
              </a:spcBef>
              <a:spcAft>
                <a:spcPts val="0"/>
              </a:spcAft>
              <a:buSzPts val="1600"/>
              <a:buChar char="■"/>
              <a:defRPr sz="1600"/>
            </a:lvl6pPr>
            <a:lvl7pPr indent="-330200" lvl="6" marL="3200400" algn="l">
              <a:lnSpc>
                <a:spcPct val="115000"/>
              </a:lnSpc>
              <a:spcBef>
                <a:spcPts val="2100"/>
              </a:spcBef>
              <a:spcAft>
                <a:spcPts val="0"/>
              </a:spcAft>
              <a:buSzPts val="1600"/>
              <a:buChar char="●"/>
              <a:defRPr sz="1600"/>
            </a:lvl7pPr>
            <a:lvl8pPr indent="-330200" lvl="7" marL="3657600" algn="l">
              <a:lnSpc>
                <a:spcPct val="115000"/>
              </a:lnSpc>
              <a:spcBef>
                <a:spcPts val="2100"/>
              </a:spcBef>
              <a:spcAft>
                <a:spcPts val="0"/>
              </a:spcAft>
              <a:buSzPts val="1600"/>
              <a:buChar char="○"/>
              <a:defRPr sz="1600"/>
            </a:lvl8pPr>
            <a:lvl9pPr indent="-330200" lvl="8" marL="4114800" algn="l">
              <a:lnSpc>
                <a:spcPct val="115000"/>
              </a:lnSpc>
              <a:spcBef>
                <a:spcPts val="2100"/>
              </a:spcBef>
              <a:spcAft>
                <a:spcPts val="2100"/>
              </a:spcAft>
              <a:buSzPts val="1600"/>
              <a:buChar char="■"/>
              <a:defRPr sz="1600"/>
            </a:lvl9pPr>
          </a:lstStyle>
          <a:p/>
        </p:txBody>
      </p:sp>
      <p:sp>
        <p:nvSpPr>
          <p:cNvPr id="39" name="Google Shape;39;g7119cced83_0_69"/>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0" name="Shape 40"/>
        <p:cNvGrpSpPr/>
        <p:nvPr/>
      </p:nvGrpSpPr>
      <p:grpSpPr>
        <a:xfrm>
          <a:off x="0" y="0"/>
          <a:ext cx="0" cy="0"/>
          <a:chOff x="0" y="0"/>
          <a:chExt cx="0" cy="0"/>
        </a:xfrm>
      </p:grpSpPr>
      <p:sp>
        <p:nvSpPr>
          <p:cNvPr id="41" name="Google Shape;41;g7119cced83_0_74"/>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p:txBody>
      </p:sp>
      <p:sp>
        <p:nvSpPr>
          <p:cNvPr id="42" name="Google Shape;42;g7119cced83_0_74"/>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43" name="Shape 43"/>
        <p:cNvGrpSpPr/>
        <p:nvPr/>
      </p:nvGrpSpPr>
      <p:grpSpPr>
        <a:xfrm>
          <a:off x="0" y="0"/>
          <a:ext cx="0" cy="0"/>
          <a:chOff x="0" y="0"/>
          <a:chExt cx="0" cy="0"/>
        </a:xfrm>
      </p:grpSpPr>
      <p:sp>
        <p:nvSpPr>
          <p:cNvPr id="44" name="Google Shape;44;g7119cced83_0_77"/>
          <p:cNvSpPr txBox="1"/>
          <p:nvPr>
            <p:ph type="title"/>
          </p:nvPr>
        </p:nvSpPr>
        <p:spPr>
          <a:xfrm>
            <a:off x="415600" y="740800"/>
            <a:ext cx="3744000" cy="1007700"/>
          </a:xfrm>
          <a:prstGeom prst="rect">
            <a:avLst/>
          </a:prstGeom>
          <a:noFill/>
          <a:ln>
            <a:noFill/>
          </a:ln>
        </p:spPr>
        <p:txBody>
          <a:bodyPr anchorCtr="0" anchor="b" bIns="121900" lIns="121900" spcFirstLastPara="1" rIns="121900" wrap="square" tIns="121900">
            <a:noAutofit/>
          </a:bodyPr>
          <a:lstStyle>
            <a:lvl1pPr lvl="0" algn="l">
              <a:lnSpc>
                <a:spcPct val="100000"/>
              </a:lnSpc>
              <a:spcBef>
                <a:spcPts val="0"/>
              </a:spcBef>
              <a:spcAft>
                <a:spcPts val="0"/>
              </a:spcAft>
              <a:buSzPts val="3200"/>
              <a:buNone/>
              <a:defRPr sz="3200"/>
            </a:lvl1pPr>
            <a:lvl2pPr lvl="1" algn="l">
              <a:lnSpc>
                <a:spcPct val="100000"/>
              </a:lnSpc>
              <a:spcBef>
                <a:spcPts val="0"/>
              </a:spcBef>
              <a:spcAft>
                <a:spcPts val="0"/>
              </a:spcAft>
              <a:buSzPts val="3200"/>
              <a:buNone/>
              <a:defRPr sz="3200"/>
            </a:lvl2pPr>
            <a:lvl3pPr lvl="2" algn="l">
              <a:lnSpc>
                <a:spcPct val="100000"/>
              </a:lnSpc>
              <a:spcBef>
                <a:spcPts val="0"/>
              </a:spcBef>
              <a:spcAft>
                <a:spcPts val="0"/>
              </a:spcAft>
              <a:buSzPts val="3200"/>
              <a:buNone/>
              <a:defRPr sz="3200"/>
            </a:lvl3pPr>
            <a:lvl4pPr lvl="3" algn="l">
              <a:lnSpc>
                <a:spcPct val="100000"/>
              </a:lnSpc>
              <a:spcBef>
                <a:spcPts val="0"/>
              </a:spcBef>
              <a:spcAft>
                <a:spcPts val="0"/>
              </a:spcAft>
              <a:buSzPts val="3200"/>
              <a:buNone/>
              <a:defRPr sz="3200"/>
            </a:lvl4pPr>
            <a:lvl5pPr lvl="4" algn="l">
              <a:lnSpc>
                <a:spcPct val="100000"/>
              </a:lnSpc>
              <a:spcBef>
                <a:spcPts val="0"/>
              </a:spcBef>
              <a:spcAft>
                <a:spcPts val="0"/>
              </a:spcAft>
              <a:buSzPts val="3200"/>
              <a:buNone/>
              <a:defRPr sz="3200"/>
            </a:lvl5pPr>
            <a:lvl6pPr lvl="5" algn="l">
              <a:lnSpc>
                <a:spcPct val="100000"/>
              </a:lnSpc>
              <a:spcBef>
                <a:spcPts val="0"/>
              </a:spcBef>
              <a:spcAft>
                <a:spcPts val="0"/>
              </a:spcAft>
              <a:buSzPts val="3200"/>
              <a:buNone/>
              <a:defRPr sz="3200"/>
            </a:lvl6pPr>
            <a:lvl7pPr lvl="6" algn="l">
              <a:lnSpc>
                <a:spcPct val="100000"/>
              </a:lnSpc>
              <a:spcBef>
                <a:spcPts val="0"/>
              </a:spcBef>
              <a:spcAft>
                <a:spcPts val="0"/>
              </a:spcAft>
              <a:buSzPts val="3200"/>
              <a:buNone/>
              <a:defRPr sz="3200"/>
            </a:lvl7pPr>
            <a:lvl8pPr lvl="7" algn="l">
              <a:lnSpc>
                <a:spcPct val="100000"/>
              </a:lnSpc>
              <a:spcBef>
                <a:spcPts val="0"/>
              </a:spcBef>
              <a:spcAft>
                <a:spcPts val="0"/>
              </a:spcAft>
              <a:buSzPts val="3200"/>
              <a:buNone/>
              <a:defRPr sz="3200"/>
            </a:lvl8pPr>
            <a:lvl9pPr lvl="8" algn="l">
              <a:lnSpc>
                <a:spcPct val="100000"/>
              </a:lnSpc>
              <a:spcBef>
                <a:spcPts val="0"/>
              </a:spcBef>
              <a:spcAft>
                <a:spcPts val="0"/>
              </a:spcAft>
              <a:buSzPts val="3200"/>
              <a:buNone/>
              <a:defRPr sz="3200"/>
            </a:lvl9pPr>
          </a:lstStyle>
          <a:p/>
        </p:txBody>
      </p:sp>
      <p:sp>
        <p:nvSpPr>
          <p:cNvPr id="45" name="Google Shape;45;g7119cced83_0_77"/>
          <p:cNvSpPr txBox="1"/>
          <p:nvPr>
            <p:ph idx="1" type="body"/>
          </p:nvPr>
        </p:nvSpPr>
        <p:spPr>
          <a:xfrm>
            <a:off x="415600" y="1852800"/>
            <a:ext cx="3744000" cy="4239300"/>
          </a:xfrm>
          <a:prstGeom prst="rect">
            <a:avLst/>
          </a:prstGeom>
          <a:noFill/>
          <a:ln>
            <a:noFill/>
          </a:ln>
        </p:spPr>
        <p:txBody>
          <a:bodyPr anchorCtr="0" anchor="t" bIns="121900" lIns="121900" spcFirstLastPara="1" rIns="121900" wrap="square" tIns="121900">
            <a:noAutofit/>
          </a:bodyPr>
          <a:lstStyle>
            <a:lvl1pPr indent="-330200" lvl="0" marL="457200" algn="l">
              <a:lnSpc>
                <a:spcPct val="115000"/>
              </a:lnSpc>
              <a:spcBef>
                <a:spcPts val="0"/>
              </a:spcBef>
              <a:spcAft>
                <a:spcPts val="0"/>
              </a:spcAft>
              <a:buSzPts val="1600"/>
              <a:buChar char="●"/>
              <a:defRPr sz="1600"/>
            </a:lvl1pPr>
            <a:lvl2pPr indent="-330200" lvl="1" marL="914400" algn="l">
              <a:lnSpc>
                <a:spcPct val="115000"/>
              </a:lnSpc>
              <a:spcBef>
                <a:spcPts val="2100"/>
              </a:spcBef>
              <a:spcAft>
                <a:spcPts val="0"/>
              </a:spcAft>
              <a:buSzPts val="1600"/>
              <a:buChar char="○"/>
              <a:defRPr sz="1600"/>
            </a:lvl2pPr>
            <a:lvl3pPr indent="-330200" lvl="2" marL="1371600" algn="l">
              <a:lnSpc>
                <a:spcPct val="115000"/>
              </a:lnSpc>
              <a:spcBef>
                <a:spcPts val="2100"/>
              </a:spcBef>
              <a:spcAft>
                <a:spcPts val="0"/>
              </a:spcAft>
              <a:buSzPts val="1600"/>
              <a:buChar char="■"/>
              <a:defRPr sz="1600"/>
            </a:lvl3pPr>
            <a:lvl4pPr indent="-330200" lvl="3" marL="1828800" algn="l">
              <a:lnSpc>
                <a:spcPct val="115000"/>
              </a:lnSpc>
              <a:spcBef>
                <a:spcPts val="2100"/>
              </a:spcBef>
              <a:spcAft>
                <a:spcPts val="0"/>
              </a:spcAft>
              <a:buSzPts val="1600"/>
              <a:buChar char="●"/>
              <a:defRPr sz="1600"/>
            </a:lvl4pPr>
            <a:lvl5pPr indent="-330200" lvl="4" marL="2286000" algn="l">
              <a:lnSpc>
                <a:spcPct val="115000"/>
              </a:lnSpc>
              <a:spcBef>
                <a:spcPts val="2100"/>
              </a:spcBef>
              <a:spcAft>
                <a:spcPts val="0"/>
              </a:spcAft>
              <a:buSzPts val="1600"/>
              <a:buChar char="○"/>
              <a:defRPr sz="1600"/>
            </a:lvl5pPr>
            <a:lvl6pPr indent="-330200" lvl="5" marL="2743200" algn="l">
              <a:lnSpc>
                <a:spcPct val="115000"/>
              </a:lnSpc>
              <a:spcBef>
                <a:spcPts val="2100"/>
              </a:spcBef>
              <a:spcAft>
                <a:spcPts val="0"/>
              </a:spcAft>
              <a:buSzPts val="1600"/>
              <a:buChar char="■"/>
              <a:defRPr sz="1600"/>
            </a:lvl6pPr>
            <a:lvl7pPr indent="-330200" lvl="6" marL="3200400" algn="l">
              <a:lnSpc>
                <a:spcPct val="115000"/>
              </a:lnSpc>
              <a:spcBef>
                <a:spcPts val="2100"/>
              </a:spcBef>
              <a:spcAft>
                <a:spcPts val="0"/>
              </a:spcAft>
              <a:buSzPts val="1600"/>
              <a:buChar char="●"/>
              <a:defRPr sz="1600"/>
            </a:lvl7pPr>
            <a:lvl8pPr indent="-330200" lvl="7" marL="3657600" algn="l">
              <a:lnSpc>
                <a:spcPct val="115000"/>
              </a:lnSpc>
              <a:spcBef>
                <a:spcPts val="2100"/>
              </a:spcBef>
              <a:spcAft>
                <a:spcPts val="0"/>
              </a:spcAft>
              <a:buSzPts val="1600"/>
              <a:buChar char="○"/>
              <a:defRPr sz="1600"/>
            </a:lvl8pPr>
            <a:lvl9pPr indent="-330200" lvl="8" marL="4114800" algn="l">
              <a:lnSpc>
                <a:spcPct val="115000"/>
              </a:lnSpc>
              <a:spcBef>
                <a:spcPts val="2100"/>
              </a:spcBef>
              <a:spcAft>
                <a:spcPts val="2100"/>
              </a:spcAft>
              <a:buSzPts val="1600"/>
              <a:buChar char="■"/>
              <a:defRPr sz="1600"/>
            </a:lvl9pPr>
          </a:lstStyle>
          <a:p/>
        </p:txBody>
      </p:sp>
      <p:sp>
        <p:nvSpPr>
          <p:cNvPr id="46" name="Google Shape;46;g7119cced83_0_77"/>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47" name="Shape 47"/>
        <p:cNvGrpSpPr/>
        <p:nvPr/>
      </p:nvGrpSpPr>
      <p:grpSpPr>
        <a:xfrm>
          <a:off x="0" y="0"/>
          <a:ext cx="0" cy="0"/>
          <a:chOff x="0" y="0"/>
          <a:chExt cx="0" cy="0"/>
        </a:xfrm>
      </p:grpSpPr>
      <p:sp>
        <p:nvSpPr>
          <p:cNvPr id="48" name="Google Shape;48;g7119cced83_0_81"/>
          <p:cNvSpPr txBox="1"/>
          <p:nvPr>
            <p:ph type="title"/>
          </p:nvPr>
        </p:nvSpPr>
        <p:spPr>
          <a:xfrm>
            <a:off x="653667" y="600200"/>
            <a:ext cx="8490300" cy="5454300"/>
          </a:xfrm>
          <a:prstGeom prst="rect">
            <a:avLst/>
          </a:prstGeom>
          <a:noFill/>
          <a:ln>
            <a:noFill/>
          </a:ln>
        </p:spPr>
        <p:txBody>
          <a:bodyPr anchorCtr="0" anchor="ctr" bIns="121900" lIns="121900" spcFirstLastPara="1" rIns="121900" wrap="square" tIns="121900">
            <a:noAutofit/>
          </a:bodyPr>
          <a:lstStyle>
            <a:lvl1pPr lvl="0" algn="l">
              <a:lnSpc>
                <a:spcPct val="100000"/>
              </a:lnSpc>
              <a:spcBef>
                <a:spcPts val="0"/>
              </a:spcBef>
              <a:spcAft>
                <a:spcPts val="0"/>
              </a:spcAft>
              <a:buSzPts val="6400"/>
              <a:buNone/>
              <a:defRPr sz="6400"/>
            </a:lvl1pPr>
            <a:lvl2pPr lvl="1" algn="l">
              <a:lnSpc>
                <a:spcPct val="100000"/>
              </a:lnSpc>
              <a:spcBef>
                <a:spcPts val="0"/>
              </a:spcBef>
              <a:spcAft>
                <a:spcPts val="0"/>
              </a:spcAft>
              <a:buSzPts val="6400"/>
              <a:buNone/>
              <a:defRPr sz="6400"/>
            </a:lvl2pPr>
            <a:lvl3pPr lvl="2" algn="l">
              <a:lnSpc>
                <a:spcPct val="100000"/>
              </a:lnSpc>
              <a:spcBef>
                <a:spcPts val="0"/>
              </a:spcBef>
              <a:spcAft>
                <a:spcPts val="0"/>
              </a:spcAft>
              <a:buSzPts val="6400"/>
              <a:buNone/>
              <a:defRPr sz="6400"/>
            </a:lvl3pPr>
            <a:lvl4pPr lvl="3" algn="l">
              <a:lnSpc>
                <a:spcPct val="100000"/>
              </a:lnSpc>
              <a:spcBef>
                <a:spcPts val="0"/>
              </a:spcBef>
              <a:spcAft>
                <a:spcPts val="0"/>
              </a:spcAft>
              <a:buSzPts val="6400"/>
              <a:buNone/>
              <a:defRPr sz="6400"/>
            </a:lvl4pPr>
            <a:lvl5pPr lvl="4" algn="l">
              <a:lnSpc>
                <a:spcPct val="100000"/>
              </a:lnSpc>
              <a:spcBef>
                <a:spcPts val="0"/>
              </a:spcBef>
              <a:spcAft>
                <a:spcPts val="0"/>
              </a:spcAft>
              <a:buSzPts val="6400"/>
              <a:buNone/>
              <a:defRPr sz="6400"/>
            </a:lvl5pPr>
            <a:lvl6pPr lvl="5" algn="l">
              <a:lnSpc>
                <a:spcPct val="100000"/>
              </a:lnSpc>
              <a:spcBef>
                <a:spcPts val="0"/>
              </a:spcBef>
              <a:spcAft>
                <a:spcPts val="0"/>
              </a:spcAft>
              <a:buSzPts val="6400"/>
              <a:buNone/>
              <a:defRPr sz="6400"/>
            </a:lvl6pPr>
            <a:lvl7pPr lvl="6" algn="l">
              <a:lnSpc>
                <a:spcPct val="100000"/>
              </a:lnSpc>
              <a:spcBef>
                <a:spcPts val="0"/>
              </a:spcBef>
              <a:spcAft>
                <a:spcPts val="0"/>
              </a:spcAft>
              <a:buSzPts val="6400"/>
              <a:buNone/>
              <a:defRPr sz="6400"/>
            </a:lvl7pPr>
            <a:lvl8pPr lvl="7" algn="l">
              <a:lnSpc>
                <a:spcPct val="100000"/>
              </a:lnSpc>
              <a:spcBef>
                <a:spcPts val="0"/>
              </a:spcBef>
              <a:spcAft>
                <a:spcPts val="0"/>
              </a:spcAft>
              <a:buSzPts val="6400"/>
              <a:buNone/>
              <a:defRPr sz="6400"/>
            </a:lvl8pPr>
            <a:lvl9pPr lvl="8" algn="l">
              <a:lnSpc>
                <a:spcPct val="100000"/>
              </a:lnSpc>
              <a:spcBef>
                <a:spcPts val="0"/>
              </a:spcBef>
              <a:spcAft>
                <a:spcPts val="0"/>
              </a:spcAft>
              <a:buSzPts val="6400"/>
              <a:buNone/>
              <a:defRPr sz="6400"/>
            </a:lvl9pPr>
          </a:lstStyle>
          <a:p/>
        </p:txBody>
      </p:sp>
      <p:sp>
        <p:nvSpPr>
          <p:cNvPr id="49" name="Google Shape;49;g7119cced83_0_81"/>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50" name="Shape 50"/>
        <p:cNvGrpSpPr/>
        <p:nvPr/>
      </p:nvGrpSpPr>
      <p:grpSpPr>
        <a:xfrm>
          <a:off x="0" y="0"/>
          <a:ext cx="0" cy="0"/>
          <a:chOff x="0" y="0"/>
          <a:chExt cx="0" cy="0"/>
        </a:xfrm>
      </p:grpSpPr>
      <p:sp>
        <p:nvSpPr>
          <p:cNvPr id="51" name="Google Shape;51;g7119cced83_0_84"/>
          <p:cNvSpPr/>
          <p:nvPr/>
        </p:nvSpPr>
        <p:spPr>
          <a:xfrm>
            <a:off x="6096000" y="-167"/>
            <a:ext cx="6096000" cy="6858000"/>
          </a:xfrm>
          <a:prstGeom prst="rect">
            <a:avLst/>
          </a:prstGeom>
          <a:solidFill>
            <a:schemeClr val="lt2"/>
          </a:solidFill>
          <a:ln>
            <a:noFill/>
          </a:ln>
        </p:spPr>
        <p:txBody>
          <a:bodyPr anchorCtr="0" anchor="ctr" bIns="121900" lIns="121900" spcFirstLastPara="1" rIns="121900" wrap="square" tIns="121900">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 name="Google Shape;52;g7119cced83_0_84"/>
          <p:cNvSpPr txBox="1"/>
          <p:nvPr>
            <p:ph type="title"/>
          </p:nvPr>
        </p:nvSpPr>
        <p:spPr>
          <a:xfrm>
            <a:off x="354000" y="1644233"/>
            <a:ext cx="5393700" cy="1976400"/>
          </a:xfrm>
          <a:prstGeom prst="rect">
            <a:avLst/>
          </a:prstGeom>
          <a:noFill/>
          <a:ln>
            <a:noFill/>
          </a:ln>
        </p:spPr>
        <p:txBody>
          <a:bodyPr anchorCtr="0" anchor="b" bIns="121900" lIns="121900" spcFirstLastPara="1" rIns="121900" wrap="square" tIns="121900">
            <a:noAutofit/>
          </a:bodyPr>
          <a:lstStyle>
            <a:lvl1pPr lvl="0" algn="ctr">
              <a:lnSpc>
                <a:spcPct val="100000"/>
              </a:lnSpc>
              <a:spcBef>
                <a:spcPts val="0"/>
              </a:spcBef>
              <a:spcAft>
                <a:spcPts val="0"/>
              </a:spcAft>
              <a:buSzPts val="5600"/>
              <a:buNone/>
              <a:defRPr sz="5600"/>
            </a:lvl1pPr>
            <a:lvl2pPr lvl="1" algn="ctr">
              <a:lnSpc>
                <a:spcPct val="100000"/>
              </a:lnSpc>
              <a:spcBef>
                <a:spcPts val="0"/>
              </a:spcBef>
              <a:spcAft>
                <a:spcPts val="0"/>
              </a:spcAft>
              <a:buSzPts val="5600"/>
              <a:buNone/>
              <a:defRPr sz="5600"/>
            </a:lvl2pPr>
            <a:lvl3pPr lvl="2" algn="ctr">
              <a:lnSpc>
                <a:spcPct val="100000"/>
              </a:lnSpc>
              <a:spcBef>
                <a:spcPts val="0"/>
              </a:spcBef>
              <a:spcAft>
                <a:spcPts val="0"/>
              </a:spcAft>
              <a:buSzPts val="5600"/>
              <a:buNone/>
              <a:defRPr sz="5600"/>
            </a:lvl3pPr>
            <a:lvl4pPr lvl="3" algn="ctr">
              <a:lnSpc>
                <a:spcPct val="100000"/>
              </a:lnSpc>
              <a:spcBef>
                <a:spcPts val="0"/>
              </a:spcBef>
              <a:spcAft>
                <a:spcPts val="0"/>
              </a:spcAft>
              <a:buSzPts val="5600"/>
              <a:buNone/>
              <a:defRPr sz="5600"/>
            </a:lvl4pPr>
            <a:lvl5pPr lvl="4" algn="ctr">
              <a:lnSpc>
                <a:spcPct val="100000"/>
              </a:lnSpc>
              <a:spcBef>
                <a:spcPts val="0"/>
              </a:spcBef>
              <a:spcAft>
                <a:spcPts val="0"/>
              </a:spcAft>
              <a:buSzPts val="5600"/>
              <a:buNone/>
              <a:defRPr sz="5600"/>
            </a:lvl5pPr>
            <a:lvl6pPr lvl="5" algn="ctr">
              <a:lnSpc>
                <a:spcPct val="100000"/>
              </a:lnSpc>
              <a:spcBef>
                <a:spcPts val="0"/>
              </a:spcBef>
              <a:spcAft>
                <a:spcPts val="0"/>
              </a:spcAft>
              <a:buSzPts val="5600"/>
              <a:buNone/>
              <a:defRPr sz="5600"/>
            </a:lvl6pPr>
            <a:lvl7pPr lvl="6" algn="ctr">
              <a:lnSpc>
                <a:spcPct val="100000"/>
              </a:lnSpc>
              <a:spcBef>
                <a:spcPts val="0"/>
              </a:spcBef>
              <a:spcAft>
                <a:spcPts val="0"/>
              </a:spcAft>
              <a:buSzPts val="5600"/>
              <a:buNone/>
              <a:defRPr sz="5600"/>
            </a:lvl7pPr>
            <a:lvl8pPr lvl="7" algn="ctr">
              <a:lnSpc>
                <a:spcPct val="100000"/>
              </a:lnSpc>
              <a:spcBef>
                <a:spcPts val="0"/>
              </a:spcBef>
              <a:spcAft>
                <a:spcPts val="0"/>
              </a:spcAft>
              <a:buSzPts val="5600"/>
              <a:buNone/>
              <a:defRPr sz="5600"/>
            </a:lvl8pPr>
            <a:lvl9pPr lvl="8" algn="ctr">
              <a:lnSpc>
                <a:spcPct val="100000"/>
              </a:lnSpc>
              <a:spcBef>
                <a:spcPts val="0"/>
              </a:spcBef>
              <a:spcAft>
                <a:spcPts val="0"/>
              </a:spcAft>
              <a:buSzPts val="5600"/>
              <a:buNone/>
              <a:defRPr sz="5600"/>
            </a:lvl9pPr>
          </a:lstStyle>
          <a:p/>
        </p:txBody>
      </p:sp>
      <p:sp>
        <p:nvSpPr>
          <p:cNvPr id="53" name="Google Shape;53;g7119cced83_0_84"/>
          <p:cNvSpPr txBox="1"/>
          <p:nvPr>
            <p:ph idx="1" type="subTitle"/>
          </p:nvPr>
        </p:nvSpPr>
        <p:spPr>
          <a:xfrm>
            <a:off x="354000" y="3737433"/>
            <a:ext cx="5393700" cy="1646700"/>
          </a:xfrm>
          <a:prstGeom prst="rect">
            <a:avLst/>
          </a:prstGeom>
          <a:noFill/>
          <a:ln>
            <a:noFill/>
          </a:ln>
        </p:spPr>
        <p:txBody>
          <a:bodyPr anchorCtr="0" anchor="t" bIns="121900" lIns="121900" spcFirstLastPara="1" rIns="121900" wrap="square" tIns="12190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54" name="Google Shape;54;g7119cced83_0_84"/>
          <p:cNvSpPr txBox="1"/>
          <p:nvPr>
            <p:ph idx="2" type="body"/>
          </p:nvPr>
        </p:nvSpPr>
        <p:spPr>
          <a:xfrm>
            <a:off x="6586000" y="965433"/>
            <a:ext cx="5115900" cy="4926900"/>
          </a:xfrm>
          <a:prstGeom prst="rect">
            <a:avLst/>
          </a:prstGeom>
          <a:noFill/>
          <a:ln>
            <a:noFill/>
          </a:ln>
        </p:spPr>
        <p:txBody>
          <a:bodyPr anchorCtr="0" anchor="ctr" bIns="121900" lIns="121900" spcFirstLastPara="1" rIns="121900" wrap="square" tIns="121900">
            <a:noAutofit/>
          </a:bodyPr>
          <a:lstStyle>
            <a:lvl1pPr indent="-381000" lvl="0" marL="457200" algn="l">
              <a:lnSpc>
                <a:spcPct val="115000"/>
              </a:lnSpc>
              <a:spcBef>
                <a:spcPts val="0"/>
              </a:spcBef>
              <a:spcAft>
                <a:spcPts val="0"/>
              </a:spcAft>
              <a:buSzPts val="2400"/>
              <a:buChar char="●"/>
              <a:defRPr/>
            </a:lvl1pPr>
            <a:lvl2pPr indent="-349250" lvl="1" marL="914400" algn="l">
              <a:lnSpc>
                <a:spcPct val="115000"/>
              </a:lnSpc>
              <a:spcBef>
                <a:spcPts val="2100"/>
              </a:spcBef>
              <a:spcAft>
                <a:spcPts val="0"/>
              </a:spcAft>
              <a:buSzPts val="1900"/>
              <a:buChar char="○"/>
              <a:defRPr/>
            </a:lvl2pPr>
            <a:lvl3pPr indent="-349250" lvl="2" marL="1371600" algn="l">
              <a:lnSpc>
                <a:spcPct val="115000"/>
              </a:lnSpc>
              <a:spcBef>
                <a:spcPts val="2100"/>
              </a:spcBef>
              <a:spcAft>
                <a:spcPts val="0"/>
              </a:spcAft>
              <a:buSzPts val="1900"/>
              <a:buChar char="■"/>
              <a:defRPr/>
            </a:lvl3pPr>
            <a:lvl4pPr indent="-349250" lvl="3" marL="1828800" algn="l">
              <a:lnSpc>
                <a:spcPct val="115000"/>
              </a:lnSpc>
              <a:spcBef>
                <a:spcPts val="2100"/>
              </a:spcBef>
              <a:spcAft>
                <a:spcPts val="0"/>
              </a:spcAft>
              <a:buSzPts val="1900"/>
              <a:buChar char="●"/>
              <a:defRPr/>
            </a:lvl4pPr>
            <a:lvl5pPr indent="-349250" lvl="4" marL="2286000" algn="l">
              <a:lnSpc>
                <a:spcPct val="115000"/>
              </a:lnSpc>
              <a:spcBef>
                <a:spcPts val="2100"/>
              </a:spcBef>
              <a:spcAft>
                <a:spcPts val="0"/>
              </a:spcAft>
              <a:buSzPts val="1900"/>
              <a:buChar char="○"/>
              <a:defRPr/>
            </a:lvl5pPr>
            <a:lvl6pPr indent="-349250" lvl="5" marL="2743200" algn="l">
              <a:lnSpc>
                <a:spcPct val="115000"/>
              </a:lnSpc>
              <a:spcBef>
                <a:spcPts val="2100"/>
              </a:spcBef>
              <a:spcAft>
                <a:spcPts val="0"/>
              </a:spcAft>
              <a:buSzPts val="1900"/>
              <a:buChar char="■"/>
              <a:defRPr/>
            </a:lvl6pPr>
            <a:lvl7pPr indent="-349250" lvl="6" marL="3200400" algn="l">
              <a:lnSpc>
                <a:spcPct val="115000"/>
              </a:lnSpc>
              <a:spcBef>
                <a:spcPts val="2100"/>
              </a:spcBef>
              <a:spcAft>
                <a:spcPts val="0"/>
              </a:spcAft>
              <a:buSzPts val="1900"/>
              <a:buChar char="●"/>
              <a:defRPr/>
            </a:lvl7pPr>
            <a:lvl8pPr indent="-349250" lvl="7" marL="3657600" algn="l">
              <a:lnSpc>
                <a:spcPct val="115000"/>
              </a:lnSpc>
              <a:spcBef>
                <a:spcPts val="2100"/>
              </a:spcBef>
              <a:spcAft>
                <a:spcPts val="0"/>
              </a:spcAft>
              <a:buSzPts val="1900"/>
              <a:buChar char="○"/>
              <a:defRPr/>
            </a:lvl8pPr>
            <a:lvl9pPr indent="-349250" lvl="8" marL="4114800" algn="l">
              <a:lnSpc>
                <a:spcPct val="115000"/>
              </a:lnSpc>
              <a:spcBef>
                <a:spcPts val="2100"/>
              </a:spcBef>
              <a:spcAft>
                <a:spcPts val="2100"/>
              </a:spcAft>
              <a:buSzPts val="1900"/>
              <a:buChar char="■"/>
              <a:defRPr/>
            </a:lvl9pPr>
          </a:lstStyle>
          <a:p/>
        </p:txBody>
      </p:sp>
      <p:sp>
        <p:nvSpPr>
          <p:cNvPr id="55" name="Google Shape;55;g7119cced83_0_84"/>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Autofit/>
          </a:bodyPr>
          <a:lstStyle>
            <a:lvl1pPr indent="0" lvl="0"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rgbClr val="FFFFFF"/>
        </a:solidFill>
      </p:bgPr>
    </p:bg>
    <p:spTree>
      <p:nvGrpSpPr>
        <p:cNvPr id="9" name="Shape 9"/>
        <p:cNvGrpSpPr/>
        <p:nvPr/>
      </p:nvGrpSpPr>
      <p:grpSpPr>
        <a:xfrm>
          <a:off x="0" y="0"/>
          <a:ext cx="0" cy="0"/>
          <a:chOff x="0" y="0"/>
          <a:chExt cx="0" cy="0"/>
        </a:xfrm>
      </p:grpSpPr>
      <p:sp>
        <p:nvSpPr>
          <p:cNvPr id="10" name="Google Shape;10;g7119cced83_0_54"/>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Autofit/>
          </a:bodyPr>
          <a:lstStyle>
            <a:lvl1pPr lvl="0"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3700"/>
              <a:buFont typeface="Arial"/>
              <a:buNone/>
              <a:defRPr b="0" i="0" sz="3700" u="none" cap="none" strike="noStrike">
                <a:solidFill>
                  <a:schemeClr val="dk1"/>
                </a:solidFill>
                <a:latin typeface="Arial"/>
                <a:ea typeface="Arial"/>
                <a:cs typeface="Arial"/>
                <a:sym typeface="Arial"/>
              </a:defRPr>
            </a:lvl9pPr>
          </a:lstStyle>
          <a:p/>
        </p:txBody>
      </p:sp>
      <p:sp>
        <p:nvSpPr>
          <p:cNvPr id="11" name="Google Shape;11;g7119cced83_0_54"/>
          <p:cNvSpPr txBox="1"/>
          <p:nvPr>
            <p:ph idx="1" type="body"/>
          </p:nvPr>
        </p:nvSpPr>
        <p:spPr>
          <a:xfrm>
            <a:off x="415600" y="1536633"/>
            <a:ext cx="11360700" cy="4555200"/>
          </a:xfrm>
          <a:prstGeom prst="rect">
            <a:avLst/>
          </a:prstGeom>
          <a:noFill/>
          <a:ln>
            <a:noFill/>
          </a:ln>
        </p:spPr>
        <p:txBody>
          <a:bodyPr anchorCtr="0" anchor="t" bIns="121900" lIns="121900" spcFirstLastPara="1" rIns="121900" wrap="square" tIns="121900">
            <a:noAutofit/>
          </a:bodyPr>
          <a:lstStyle>
            <a:lvl1pPr indent="-381000" lvl="0" marL="457200" marR="0" rtl="0" algn="l">
              <a:lnSpc>
                <a:spcPct val="115000"/>
              </a:lnSpc>
              <a:spcBef>
                <a:spcPts val="0"/>
              </a:spcBef>
              <a:spcAft>
                <a:spcPts val="0"/>
              </a:spcAft>
              <a:buClr>
                <a:schemeClr val="dk2"/>
              </a:buClr>
              <a:buSzPts val="2400"/>
              <a:buFont typeface="Arial"/>
              <a:buChar char="●"/>
              <a:defRPr b="0" i="0" sz="2400" u="none" cap="none" strike="noStrike">
                <a:solidFill>
                  <a:schemeClr val="dk2"/>
                </a:solidFill>
                <a:latin typeface="Arial"/>
                <a:ea typeface="Arial"/>
                <a:cs typeface="Arial"/>
                <a:sym typeface="Arial"/>
              </a:defRPr>
            </a:lvl1pPr>
            <a:lvl2pPr indent="-349250" lvl="1" marL="914400" marR="0" rtl="0" algn="l">
              <a:lnSpc>
                <a:spcPct val="115000"/>
              </a:lnSpc>
              <a:spcBef>
                <a:spcPts val="210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2pPr>
            <a:lvl3pPr indent="-349250" lvl="2" marL="1371600" marR="0" rtl="0" algn="l">
              <a:lnSpc>
                <a:spcPct val="115000"/>
              </a:lnSpc>
              <a:spcBef>
                <a:spcPts val="210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3pPr>
            <a:lvl4pPr indent="-349250" lvl="3" marL="1828800" marR="0" rtl="0" algn="l">
              <a:lnSpc>
                <a:spcPct val="115000"/>
              </a:lnSpc>
              <a:spcBef>
                <a:spcPts val="210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4pPr>
            <a:lvl5pPr indent="-349250" lvl="4" marL="2286000" marR="0" rtl="0" algn="l">
              <a:lnSpc>
                <a:spcPct val="115000"/>
              </a:lnSpc>
              <a:spcBef>
                <a:spcPts val="210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5pPr>
            <a:lvl6pPr indent="-349250" lvl="5" marL="2743200" marR="0" rtl="0" algn="l">
              <a:lnSpc>
                <a:spcPct val="115000"/>
              </a:lnSpc>
              <a:spcBef>
                <a:spcPts val="210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6pPr>
            <a:lvl7pPr indent="-349250" lvl="6" marL="3200400" marR="0" rtl="0" algn="l">
              <a:lnSpc>
                <a:spcPct val="115000"/>
              </a:lnSpc>
              <a:spcBef>
                <a:spcPts val="210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7pPr>
            <a:lvl8pPr indent="-349250" lvl="7" marL="3657600" marR="0" rtl="0" algn="l">
              <a:lnSpc>
                <a:spcPct val="115000"/>
              </a:lnSpc>
              <a:spcBef>
                <a:spcPts val="2100"/>
              </a:spcBef>
              <a:spcAft>
                <a:spcPts val="0"/>
              </a:spcAft>
              <a:buClr>
                <a:schemeClr val="dk2"/>
              </a:buClr>
              <a:buSzPts val="1900"/>
              <a:buFont typeface="Arial"/>
              <a:buChar char="○"/>
              <a:defRPr b="0" i="0" sz="1900" u="none" cap="none" strike="noStrike">
                <a:solidFill>
                  <a:schemeClr val="dk2"/>
                </a:solidFill>
                <a:latin typeface="Arial"/>
                <a:ea typeface="Arial"/>
                <a:cs typeface="Arial"/>
                <a:sym typeface="Arial"/>
              </a:defRPr>
            </a:lvl8pPr>
            <a:lvl9pPr indent="-349250" lvl="8" marL="4114800" marR="0" rtl="0" algn="l">
              <a:lnSpc>
                <a:spcPct val="115000"/>
              </a:lnSpc>
              <a:spcBef>
                <a:spcPts val="2100"/>
              </a:spcBef>
              <a:spcAft>
                <a:spcPts val="2100"/>
              </a:spcAft>
              <a:buClr>
                <a:schemeClr val="dk2"/>
              </a:buClr>
              <a:buSzPts val="1900"/>
              <a:buFont typeface="Arial"/>
              <a:buChar char="■"/>
              <a:defRPr b="0" i="0" sz="1900" u="none" cap="none" strike="noStrike">
                <a:solidFill>
                  <a:schemeClr val="dk2"/>
                </a:solidFill>
                <a:latin typeface="Arial"/>
                <a:ea typeface="Arial"/>
                <a:cs typeface="Arial"/>
                <a:sym typeface="Arial"/>
              </a:defRPr>
            </a:lvl9pPr>
          </a:lstStyle>
          <a:p/>
        </p:txBody>
      </p:sp>
      <p:sp>
        <p:nvSpPr>
          <p:cNvPr id="12" name="Google Shape;12;g7119cced83_0_54"/>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Autofit/>
          </a:bodyPr>
          <a:lstStyle>
            <a:lvl1pPr indent="0" lvl="0"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300"/>
              <a:buFont typeface="Arial"/>
              <a:buNone/>
              <a:defRPr b="0" i="0" sz="13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8.png"/><Relationship Id="rId4" Type="http://schemas.openxmlformats.org/officeDocument/2006/relationships/image" Target="../media/image9.png"/><Relationship Id="rId5" Type="http://schemas.openxmlformats.org/officeDocument/2006/relationships/image" Target="../media/image4.png"/><Relationship Id="rId6" Type="http://schemas.openxmlformats.org/officeDocument/2006/relationships/image" Target="../media/image6.jpg"/><Relationship Id="rId7"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0.jpg"/><Relationship Id="rId4" Type="http://schemas.openxmlformats.org/officeDocument/2006/relationships/hyperlink" Target="https://creativecommons.org/licenses/by-sa/4.0/"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hyperlink" Target="https://scholar.google.com/"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image" Target="../media/image8.png"/><Relationship Id="rId4" Type="http://schemas.openxmlformats.org/officeDocument/2006/relationships/image" Target="../media/image9.png"/><Relationship Id="rId9" Type="http://schemas.openxmlformats.org/officeDocument/2006/relationships/hyperlink" Target="mailto:r4l@research4life.org" TargetMode="External"/><Relationship Id="rId5" Type="http://schemas.openxmlformats.org/officeDocument/2006/relationships/image" Target="../media/image4.png"/><Relationship Id="rId6" Type="http://schemas.openxmlformats.org/officeDocument/2006/relationships/image" Target="../media/image6.jpg"/><Relationship Id="rId7" Type="http://schemas.openxmlformats.org/officeDocument/2006/relationships/image" Target="../media/image3.jpg"/><Relationship Id="rId8" Type="http://schemas.openxmlformats.org/officeDocument/2006/relationships/hyperlink" Target="http://www.research4life.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Google Shape;69;p38"/>
          <p:cNvSpPr txBox="1"/>
          <p:nvPr>
            <p:ph idx="1" type="subTitle"/>
          </p:nvPr>
        </p:nvSpPr>
        <p:spPr>
          <a:xfrm>
            <a:off x="-2" y="3888788"/>
            <a:ext cx="12192000" cy="722700"/>
          </a:xfrm>
          <a:prstGeom prst="rect">
            <a:avLst/>
          </a:prstGeom>
          <a:solidFill>
            <a:schemeClr val="lt1"/>
          </a:solidFill>
          <a:ln cap="flat" cmpd="sng" w="9525">
            <a:solidFill>
              <a:schemeClr val="lt1"/>
            </a:solidFill>
            <a:prstDash val="solid"/>
            <a:round/>
            <a:headEnd len="sm" w="sm" type="none"/>
            <a:tailEnd len="sm" w="sm" type="none"/>
          </a:ln>
        </p:spPr>
        <p:txBody>
          <a:bodyPr anchorCtr="0" anchor="t" bIns="91425" lIns="91425" spcFirstLastPara="1" rIns="91425" wrap="square" tIns="91425">
            <a:normAutofit/>
          </a:bodyPr>
          <a:lstStyle/>
          <a:p>
            <a:pPr indent="0" lvl="0" marL="0" rtl="0" algn="ctr">
              <a:lnSpc>
                <a:spcPct val="100000"/>
              </a:lnSpc>
              <a:spcBef>
                <a:spcPts val="0"/>
              </a:spcBef>
              <a:spcAft>
                <a:spcPts val="0"/>
              </a:spcAft>
              <a:buClr>
                <a:srgbClr val="FFFFFF"/>
              </a:buClr>
              <a:buSzPts val="3600"/>
              <a:buNone/>
            </a:pPr>
            <a:r>
              <a:rPr lang="en-US" sz="3330">
                <a:solidFill>
                  <a:srgbClr val="004890"/>
                </a:solidFill>
                <a:latin typeface="Open Sans"/>
                <a:ea typeface="Open Sans"/>
                <a:cs typeface="Open Sans"/>
                <a:sym typeface="Open Sans"/>
              </a:rPr>
              <a:t>RESEARCH ASSESSMENT AND BIBLIOMETRICS</a:t>
            </a:r>
            <a:endParaRPr sz="1850">
              <a:solidFill>
                <a:srgbClr val="004890"/>
              </a:solidFill>
              <a:latin typeface="Open Sans"/>
              <a:ea typeface="Open Sans"/>
              <a:cs typeface="Open Sans"/>
              <a:sym typeface="Open Sans"/>
            </a:endParaRPr>
          </a:p>
        </p:txBody>
      </p:sp>
      <p:sp>
        <p:nvSpPr>
          <p:cNvPr id="70" name="Google Shape;70;p38"/>
          <p:cNvSpPr txBox="1"/>
          <p:nvPr>
            <p:ph type="ctrTitle"/>
          </p:nvPr>
        </p:nvSpPr>
        <p:spPr>
          <a:xfrm>
            <a:off x="1" y="2355801"/>
            <a:ext cx="12192000" cy="1596900"/>
          </a:xfrm>
          <a:prstGeom prst="rect">
            <a:avLst/>
          </a:prstGeom>
          <a:noFill/>
          <a:ln>
            <a:noFill/>
          </a:ln>
        </p:spPr>
        <p:txBody>
          <a:bodyPr anchorCtr="0" anchor="b" bIns="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Gill Sans"/>
              <a:buNone/>
            </a:pPr>
            <a:br>
              <a:rPr b="1" lang="en-US" sz="3563">
                <a:solidFill>
                  <a:srgbClr val="004890"/>
                </a:solidFill>
                <a:latin typeface="Arial Rounded"/>
                <a:ea typeface="Arial Rounded"/>
                <a:cs typeface="Arial Rounded"/>
                <a:sym typeface="Arial Rounded"/>
              </a:rPr>
            </a:br>
            <a:br>
              <a:rPr b="1" lang="en-US" sz="3563">
                <a:solidFill>
                  <a:srgbClr val="004890"/>
                </a:solidFill>
                <a:latin typeface="Arial Rounded"/>
                <a:ea typeface="Arial Rounded"/>
                <a:cs typeface="Arial Rounded"/>
                <a:sym typeface="Arial Rounded"/>
              </a:rPr>
            </a:br>
            <a:br>
              <a:rPr b="1" lang="en-US" sz="3563">
                <a:solidFill>
                  <a:srgbClr val="004890"/>
                </a:solidFill>
                <a:latin typeface="Arial Rounded"/>
                <a:ea typeface="Arial Rounded"/>
                <a:cs typeface="Arial Rounded"/>
                <a:sym typeface="Arial Rounded"/>
              </a:rPr>
            </a:br>
            <a:br>
              <a:rPr b="1" lang="en-US" sz="3563">
                <a:solidFill>
                  <a:srgbClr val="004890"/>
                </a:solidFill>
                <a:latin typeface="Arial Rounded"/>
                <a:ea typeface="Arial Rounded"/>
                <a:cs typeface="Arial Rounded"/>
                <a:sym typeface="Arial Rounded"/>
              </a:rPr>
            </a:br>
            <a:br>
              <a:rPr b="1" lang="en-US" sz="3563">
                <a:solidFill>
                  <a:srgbClr val="004890"/>
                </a:solidFill>
                <a:latin typeface="Arial Rounded"/>
                <a:ea typeface="Arial Rounded"/>
                <a:cs typeface="Arial Rounded"/>
                <a:sym typeface="Arial Rounded"/>
              </a:rPr>
            </a:br>
            <a:br>
              <a:rPr b="1" lang="en-US" sz="3563">
                <a:solidFill>
                  <a:srgbClr val="004890"/>
                </a:solidFill>
                <a:latin typeface="Arial Rounded"/>
                <a:ea typeface="Arial Rounded"/>
                <a:cs typeface="Arial Rounded"/>
                <a:sym typeface="Arial Rounded"/>
              </a:rPr>
            </a:br>
            <a:br>
              <a:rPr b="1" lang="en-US" sz="3563">
                <a:solidFill>
                  <a:srgbClr val="004890"/>
                </a:solidFill>
                <a:latin typeface="Arial Rounded"/>
                <a:ea typeface="Arial Rounded"/>
                <a:cs typeface="Arial Rounded"/>
                <a:sym typeface="Arial Rounded"/>
              </a:rPr>
            </a:br>
            <a:br>
              <a:rPr b="1" lang="en-US" sz="3563">
                <a:solidFill>
                  <a:srgbClr val="004890"/>
                </a:solidFill>
                <a:latin typeface="Arial Rounded"/>
                <a:ea typeface="Arial Rounded"/>
                <a:cs typeface="Arial Rounded"/>
                <a:sym typeface="Arial Rounded"/>
              </a:rPr>
            </a:br>
            <a:br>
              <a:rPr b="1" lang="en-US" sz="3563">
                <a:solidFill>
                  <a:srgbClr val="004890"/>
                </a:solidFill>
                <a:latin typeface="Open Sans"/>
                <a:ea typeface="Open Sans"/>
                <a:cs typeface="Open Sans"/>
                <a:sym typeface="Open Sans"/>
              </a:rPr>
            </a:br>
            <a:r>
              <a:rPr b="1" lang="en-US" sz="3563">
                <a:solidFill>
                  <a:srgbClr val="004890"/>
                </a:solidFill>
                <a:latin typeface="Open Sans"/>
                <a:ea typeface="Open Sans"/>
                <a:cs typeface="Open Sans"/>
                <a:sym typeface="Open Sans"/>
              </a:rPr>
              <a:t>SCHOLAR</a:t>
            </a:r>
            <a:r>
              <a:rPr b="1" lang="en-US" sz="3563">
                <a:solidFill>
                  <a:srgbClr val="004890"/>
                </a:solidFill>
                <a:latin typeface="Open Sans"/>
                <a:ea typeface="Open Sans"/>
                <a:cs typeface="Open Sans"/>
                <a:sym typeface="Open Sans"/>
                <a:extLst>
                  <a:ext uri="http://customooxmlschemas.google.com/">
                    <go:slidesCustomData xmlns:go="http://customooxmlschemas.google.com/" textRoundtripDataId="0"/>
                  </a:ext>
                </a:extLst>
              </a:rPr>
              <a:t>LY </a:t>
            </a:r>
            <a:r>
              <a:rPr b="1" lang="en-US" sz="3563">
                <a:solidFill>
                  <a:srgbClr val="004890"/>
                </a:solidFill>
                <a:latin typeface="Open Sans"/>
                <a:ea typeface="Open Sans"/>
                <a:cs typeface="Open Sans"/>
                <a:sym typeface="Open Sans"/>
              </a:rPr>
              <a:t>COMMUNICATION </a:t>
            </a:r>
            <a:br>
              <a:rPr b="1" lang="en-US" sz="3563">
                <a:solidFill>
                  <a:srgbClr val="004890"/>
                </a:solidFill>
                <a:latin typeface="Open Sans"/>
                <a:ea typeface="Open Sans"/>
                <a:cs typeface="Open Sans"/>
                <a:sym typeface="Open Sans"/>
              </a:rPr>
            </a:br>
            <a:r>
              <a:rPr b="1" lang="en-US" sz="3563">
                <a:solidFill>
                  <a:srgbClr val="004890"/>
                </a:solidFill>
                <a:latin typeface="Open Sans"/>
                <a:ea typeface="Open Sans"/>
                <a:cs typeface="Open Sans"/>
                <a:sym typeface="Open Sans"/>
              </a:rPr>
              <a:t>AND RESEARCH4LIFE</a:t>
            </a:r>
            <a:br>
              <a:rPr b="1" lang="en-US" sz="3888">
                <a:solidFill>
                  <a:srgbClr val="004890"/>
                </a:solidFill>
                <a:latin typeface="Arial Rounded"/>
                <a:ea typeface="Arial Rounded"/>
                <a:cs typeface="Arial Rounded"/>
                <a:sym typeface="Arial Rounded"/>
              </a:rPr>
            </a:br>
            <a:endParaRPr b="1" sz="3888">
              <a:solidFill>
                <a:srgbClr val="004890"/>
              </a:solidFill>
              <a:latin typeface="Arial Rounded"/>
              <a:ea typeface="Arial Rounded"/>
              <a:cs typeface="Arial Rounded"/>
              <a:sym typeface="Arial Rounded"/>
            </a:endParaRPr>
          </a:p>
        </p:txBody>
      </p:sp>
      <p:sp>
        <p:nvSpPr>
          <p:cNvPr id="71" name="Google Shape;71;p38"/>
          <p:cNvSpPr txBox="1"/>
          <p:nvPr/>
        </p:nvSpPr>
        <p:spPr>
          <a:xfrm>
            <a:off x="-2" y="5606084"/>
            <a:ext cx="12192000" cy="369300"/>
          </a:xfrm>
          <a:prstGeom prst="rect">
            <a:avLst/>
          </a:prstGeom>
          <a:solidFill>
            <a:srgbClr val="586F7C"/>
          </a:solid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800"/>
              <a:buFont typeface="Arial"/>
              <a:buNone/>
            </a:pPr>
            <a:r>
              <a:rPr b="1" i="0" lang="en-US" sz="1800" u="none" cap="none" strike="noStrike">
                <a:solidFill>
                  <a:schemeClr val="lt1"/>
                </a:solidFill>
                <a:latin typeface="Open Sans"/>
                <a:ea typeface="Open Sans"/>
                <a:cs typeface="Open Sans"/>
                <a:sym typeface="Open Sans"/>
              </a:rPr>
              <a:t>Research4Life is a public-private partnership of five programmes:</a:t>
            </a:r>
            <a:endParaRPr b="1" i="0" sz="1800" u="none" cap="none" strike="noStrike">
              <a:solidFill>
                <a:schemeClr val="lt1"/>
              </a:solidFill>
              <a:latin typeface="Open Sans"/>
              <a:ea typeface="Open Sans"/>
              <a:cs typeface="Open Sans"/>
              <a:sym typeface="Open Sans"/>
            </a:endParaRPr>
          </a:p>
        </p:txBody>
      </p:sp>
      <p:pic>
        <p:nvPicPr>
          <p:cNvPr id="72" name="Google Shape;72;p38"/>
          <p:cNvPicPr preferRelativeResize="0"/>
          <p:nvPr/>
        </p:nvPicPr>
        <p:blipFill rotWithShape="1">
          <a:blip r:embed="rId3">
            <a:alphaModFix/>
          </a:blip>
          <a:srcRect b="0" l="0" r="0" t="0"/>
          <a:stretch/>
        </p:blipFill>
        <p:spPr>
          <a:xfrm>
            <a:off x="841600" y="6148180"/>
            <a:ext cx="1523874" cy="633932"/>
          </a:xfrm>
          <a:prstGeom prst="rect">
            <a:avLst/>
          </a:prstGeom>
          <a:noFill/>
          <a:ln>
            <a:noFill/>
          </a:ln>
        </p:spPr>
      </p:pic>
      <p:pic>
        <p:nvPicPr>
          <p:cNvPr id="73" name="Google Shape;73;p38"/>
          <p:cNvPicPr preferRelativeResize="0"/>
          <p:nvPr/>
        </p:nvPicPr>
        <p:blipFill rotWithShape="1">
          <a:blip r:embed="rId4">
            <a:alphaModFix/>
          </a:blip>
          <a:srcRect b="0" l="0" r="0" t="0"/>
          <a:stretch/>
        </p:blipFill>
        <p:spPr>
          <a:xfrm>
            <a:off x="3026669" y="6207625"/>
            <a:ext cx="1962613" cy="515078"/>
          </a:xfrm>
          <a:prstGeom prst="rect">
            <a:avLst/>
          </a:prstGeom>
          <a:noFill/>
          <a:ln>
            <a:noFill/>
          </a:ln>
        </p:spPr>
      </p:pic>
      <p:pic>
        <p:nvPicPr>
          <p:cNvPr id="74" name="Google Shape;74;p38"/>
          <p:cNvPicPr preferRelativeResize="0"/>
          <p:nvPr/>
        </p:nvPicPr>
        <p:blipFill rotWithShape="1">
          <a:blip r:embed="rId5">
            <a:alphaModFix/>
          </a:blip>
          <a:srcRect b="0" l="0" r="0" t="0"/>
          <a:stretch/>
        </p:blipFill>
        <p:spPr>
          <a:xfrm>
            <a:off x="5650478" y="6118184"/>
            <a:ext cx="1612438" cy="693960"/>
          </a:xfrm>
          <a:prstGeom prst="rect">
            <a:avLst/>
          </a:prstGeom>
          <a:noFill/>
          <a:ln>
            <a:noFill/>
          </a:ln>
        </p:spPr>
      </p:pic>
      <p:pic>
        <p:nvPicPr>
          <p:cNvPr id="75" name="Google Shape;75;p38"/>
          <p:cNvPicPr preferRelativeResize="0"/>
          <p:nvPr/>
        </p:nvPicPr>
        <p:blipFill rotWithShape="1">
          <a:blip r:embed="rId6">
            <a:alphaModFix/>
          </a:blip>
          <a:srcRect b="0" l="0" r="0" t="0"/>
          <a:stretch/>
        </p:blipFill>
        <p:spPr>
          <a:xfrm>
            <a:off x="7920080" y="6181191"/>
            <a:ext cx="1468376" cy="567894"/>
          </a:xfrm>
          <a:prstGeom prst="rect">
            <a:avLst/>
          </a:prstGeom>
          <a:noFill/>
          <a:ln>
            <a:noFill/>
          </a:ln>
        </p:spPr>
      </p:pic>
      <p:pic>
        <p:nvPicPr>
          <p:cNvPr id="76" name="Google Shape;76;p38"/>
          <p:cNvPicPr preferRelativeResize="0"/>
          <p:nvPr/>
        </p:nvPicPr>
        <p:blipFill rotWithShape="1">
          <a:blip r:embed="rId7">
            <a:alphaModFix/>
          </a:blip>
          <a:srcRect b="0" l="0" r="0" t="0"/>
          <a:stretch/>
        </p:blipFill>
        <p:spPr>
          <a:xfrm>
            <a:off x="9938199" y="6141339"/>
            <a:ext cx="1523874" cy="647649"/>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162" name="Shape 162"/>
        <p:cNvGrpSpPr/>
        <p:nvPr/>
      </p:nvGrpSpPr>
      <p:grpSpPr>
        <a:xfrm>
          <a:off x="0" y="0"/>
          <a:ext cx="0" cy="0"/>
          <a:chOff x="0" y="0"/>
          <a:chExt cx="0" cy="0"/>
        </a:xfrm>
      </p:grpSpPr>
      <p:sp>
        <p:nvSpPr>
          <p:cNvPr id="163" name="Google Shape;163;p10"/>
          <p:cNvSpPr txBox="1"/>
          <p:nvPr>
            <p:ph type="title"/>
          </p:nvPr>
        </p:nvSpPr>
        <p:spPr>
          <a:xfrm>
            <a:off x="0" y="437222"/>
            <a:ext cx="7895492" cy="10809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None/>
            </a:pPr>
            <a:r>
              <a:rPr lang="en-US" sz="3330">
                <a:solidFill>
                  <a:schemeClr val="dk1"/>
                </a:solidFill>
                <a:latin typeface="Open Sans"/>
                <a:ea typeface="Open Sans"/>
                <a:cs typeface="Open Sans"/>
                <a:sym typeface="Open Sans"/>
              </a:rPr>
              <a:t>The 10 principles for a balanced and effective research evaluation scheme.</a:t>
            </a:r>
            <a:endParaRPr sz="3330">
              <a:solidFill>
                <a:schemeClr val="dk1"/>
              </a:solidFill>
              <a:latin typeface="Open Sans"/>
              <a:ea typeface="Open Sans"/>
              <a:cs typeface="Open Sans"/>
              <a:sym typeface="Open Sans"/>
            </a:endParaRPr>
          </a:p>
        </p:txBody>
      </p:sp>
      <p:grpSp>
        <p:nvGrpSpPr>
          <p:cNvPr id="164" name="Google Shape;164;p10"/>
          <p:cNvGrpSpPr/>
          <p:nvPr/>
        </p:nvGrpSpPr>
        <p:grpSpPr>
          <a:xfrm>
            <a:off x="298937" y="1760791"/>
            <a:ext cx="11676186" cy="4729753"/>
            <a:chOff x="0" y="2329"/>
            <a:chExt cx="11676186" cy="4729753"/>
          </a:xfrm>
        </p:grpSpPr>
        <p:sp>
          <p:nvSpPr>
            <p:cNvPr id="165" name="Google Shape;165;p10"/>
            <p:cNvSpPr/>
            <p:nvPr/>
          </p:nvSpPr>
          <p:spPr>
            <a:xfrm>
              <a:off x="0" y="2329"/>
              <a:ext cx="11676186" cy="460230"/>
            </a:xfrm>
            <a:prstGeom prst="roundRect">
              <a:avLst>
                <a:gd fmla="val 16667" name="adj"/>
              </a:avLst>
            </a:prstGeom>
            <a:solidFill>
              <a:schemeClr val="lt1"/>
            </a:solidFill>
            <a:ln cap="flat" cmpd="sng" w="25400">
              <a:solidFill>
                <a:srgbClr val="00889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166" name="Google Shape;166;p10"/>
            <p:cNvSpPr txBox="1"/>
            <p:nvPr/>
          </p:nvSpPr>
          <p:spPr>
            <a:xfrm>
              <a:off x="22467" y="24796"/>
              <a:ext cx="11631252" cy="415296"/>
            </a:xfrm>
            <a:prstGeom prst="rect">
              <a:avLst/>
            </a:prstGeom>
            <a:noFill/>
            <a:ln>
              <a:noFill/>
            </a:ln>
          </p:spPr>
          <p:txBody>
            <a:bodyPr anchorCtr="0" anchor="ctr" bIns="68575" lIns="68575" spcFirstLastPara="1" rIns="68575" wrap="square" tIns="68575">
              <a:noAutofit/>
            </a:bodyPr>
            <a:lstStyle/>
            <a:p>
              <a:pPr indent="0" lvl="0" marL="0" marR="0" rtl="0" algn="l">
                <a:lnSpc>
                  <a:spcPct val="90000"/>
                </a:lnSpc>
                <a:spcBef>
                  <a:spcPts val="0"/>
                </a:spcBef>
                <a:spcAft>
                  <a:spcPts val="0"/>
                </a:spcAft>
                <a:buNone/>
              </a:pPr>
              <a:r>
                <a:rPr b="0" i="0" lang="en-US" sz="1800" u="none" cap="none" strike="noStrike">
                  <a:solidFill>
                    <a:schemeClr val="dk1"/>
                  </a:solidFill>
                  <a:latin typeface="Open Sans"/>
                  <a:ea typeface="Open Sans"/>
                  <a:cs typeface="Open Sans"/>
                  <a:sym typeface="Open Sans"/>
                </a:rPr>
                <a:t>1. Quantitative evaluation should support qualitative, expert assessment</a:t>
              </a:r>
              <a:endParaRPr b="0" i="0" sz="1800" u="none" cap="none" strike="noStrike">
                <a:solidFill>
                  <a:schemeClr val="dk1"/>
                </a:solidFill>
                <a:latin typeface="Open Sans"/>
                <a:ea typeface="Open Sans"/>
                <a:cs typeface="Open Sans"/>
                <a:sym typeface="Open Sans"/>
              </a:endParaRPr>
            </a:p>
          </p:txBody>
        </p:sp>
        <p:sp>
          <p:nvSpPr>
            <p:cNvPr id="167" name="Google Shape;167;p10"/>
            <p:cNvSpPr/>
            <p:nvPr/>
          </p:nvSpPr>
          <p:spPr>
            <a:xfrm>
              <a:off x="0" y="476721"/>
              <a:ext cx="11676186" cy="460230"/>
            </a:xfrm>
            <a:prstGeom prst="roundRect">
              <a:avLst>
                <a:gd fmla="val 16667" name="adj"/>
              </a:avLst>
            </a:prstGeom>
            <a:solidFill>
              <a:schemeClr val="lt1"/>
            </a:solidFill>
            <a:ln cap="flat" cmpd="sng" w="25400">
              <a:solidFill>
                <a:srgbClr val="00889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168" name="Google Shape;168;p10"/>
            <p:cNvSpPr txBox="1"/>
            <p:nvPr/>
          </p:nvSpPr>
          <p:spPr>
            <a:xfrm>
              <a:off x="22467" y="499188"/>
              <a:ext cx="11631252" cy="415296"/>
            </a:xfrm>
            <a:prstGeom prst="rect">
              <a:avLst/>
            </a:prstGeom>
            <a:noFill/>
            <a:ln>
              <a:noFill/>
            </a:ln>
          </p:spPr>
          <p:txBody>
            <a:bodyPr anchorCtr="0" anchor="ctr" bIns="68575" lIns="68575" spcFirstLastPara="1" rIns="68575" wrap="square" tIns="68575">
              <a:noAutofit/>
            </a:bodyPr>
            <a:lstStyle/>
            <a:p>
              <a:pPr indent="0" lvl="0" marL="0" marR="0" rtl="0" algn="l">
                <a:lnSpc>
                  <a:spcPct val="90000"/>
                </a:lnSpc>
                <a:spcBef>
                  <a:spcPts val="0"/>
                </a:spcBef>
                <a:spcAft>
                  <a:spcPts val="0"/>
                </a:spcAft>
                <a:buNone/>
              </a:pPr>
              <a:r>
                <a:rPr b="0" i="0" lang="en-US" sz="1800" u="none" cap="none" strike="noStrike">
                  <a:solidFill>
                    <a:schemeClr val="dk1"/>
                  </a:solidFill>
                  <a:latin typeface="Open Sans"/>
                  <a:ea typeface="Open Sans"/>
                  <a:cs typeface="Open Sans"/>
                  <a:sym typeface="Open Sans"/>
                </a:rPr>
                <a:t>2. Measure performance against the research missions of the institution, group or researcher.</a:t>
              </a:r>
              <a:endParaRPr b="0" i="0" sz="1800" u="none" cap="none" strike="noStrike">
                <a:solidFill>
                  <a:schemeClr val="dk1"/>
                </a:solidFill>
                <a:latin typeface="Open Sans"/>
                <a:ea typeface="Open Sans"/>
                <a:cs typeface="Open Sans"/>
                <a:sym typeface="Open Sans"/>
              </a:endParaRPr>
            </a:p>
          </p:txBody>
        </p:sp>
        <p:sp>
          <p:nvSpPr>
            <p:cNvPr id="169" name="Google Shape;169;p10"/>
            <p:cNvSpPr/>
            <p:nvPr/>
          </p:nvSpPr>
          <p:spPr>
            <a:xfrm>
              <a:off x="0" y="951112"/>
              <a:ext cx="11676186" cy="460230"/>
            </a:xfrm>
            <a:prstGeom prst="roundRect">
              <a:avLst>
                <a:gd fmla="val 16667" name="adj"/>
              </a:avLst>
            </a:prstGeom>
            <a:solidFill>
              <a:schemeClr val="lt1"/>
            </a:solidFill>
            <a:ln cap="flat" cmpd="sng" w="25400">
              <a:solidFill>
                <a:srgbClr val="00889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170" name="Google Shape;170;p10"/>
            <p:cNvSpPr txBox="1"/>
            <p:nvPr/>
          </p:nvSpPr>
          <p:spPr>
            <a:xfrm>
              <a:off x="22467" y="973579"/>
              <a:ext cx="11631252" cy="415296"/>
            </a:xfrm>
            <a:prstGeom prst="rect">
              <a:avLst/>
            </a:prstGeom>
            <a:noFill/>
            <a:ln>
              <a:noFill/>
            </a:ln>
          </p:spPr>
          <p:txBody>
            <a:bodyPr anchorCtr="0" anchor="ctr" bIns="68575" lIns="68575" spcFirstLastPara="1" rIns="68575" wrap="square" tIns="68575">
              <a:noAutofit/>
            </a:bodyPr>
            <a:lstStyle/>
            <a:p>
              <a:pPr indent="0" lvl="0" marL="0" marR="0" rtl="0" algn="l">
                <a:lnSpc>
                  <a:spcPct val="90000"/>
                </a:lnSpc>
                <a:spcBef>
                  <a:spcPts val="0"/>
                </a:spcBef>
                <a:spcAft>
                  <a:spcPts val="0"/>
                </a:spcAft>
                <a:buNone/>
              </a:pPr>
              <a:r>
                <a:rPr b="0" i="0" lang="en-US" sz="1800" u="none" cap="none" strike="noStrike">
                  <a:solidFill>
                    <a:schemeClr val="dk1"/>
                  </a:solidFill>
                  <a:latin typeface="Open Sans"/>
                  <a:ea typeface="Open Sans"/>
                  <a:cs typeface="Open Sans"/>
                  <a:sym typeface="Open Sans"/>
                </a:rPr>
                <a:t>3. Protect excellence in locally relevant research.</a:t>
              </a:r>
              <a:endParaRPr b="0" i="0" sz="1800" u="none" cap="none" strike="noStrike">
                <a:solidFill>
                  <a:schemeClr val="dk1"/>
                </a:solidFill>
                <a:latin typeface="Open Sans"/>
                <a:ea typeface="Open Sans"/>
                <a:cs typeface="Open Sans"/>
                <a:sym typeface="Open Sans"/>
              </a:endParaRPr>
            </a:p>
          </p:txBody>
        </p:sp>
        <p:sp>
          <p:nvSpPr>
            <p:cNvPr id="171" name="Google Shape;171;p10"/>
            <p:cNvSpPr/>
            <p:nvPr/>
          </p:nvSpPr>
          <p:spPr>
            <a:xfrm>
              <a:off x="0" y="1425504"/>
              <a:ext cx="11676186" cy="460230"/>
            </a:xfrm>
            <a:prstGeom prst="roundRect">
              <a:avLst>
                <a:gd fmla="val 16667" name="adj"/>
              </a:avLst>
            </a:prstGeom>
            <a:solidFill>
              <a:schemeClr val="lt1"/>
            </a:solidFill>
            <a:ln cap="flat" cmpd="sng" w="25400">
              <a:solidFill>
                <a:srgbClr val="00889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172" name="Google Shape;172;p10"/>
            <p:cNvSpPr txBox="1"/>
            <p:nvPr/>
          </p:nvSpPr>
          <p:spPr>
            <a:xfrm>
              <a:off x="22467" y="1447971"/>
              <a:ext cx="11631252" cy="415296"/>
            </a:xfrm>
            <a:prstGeom prst="rect">
              <a:avLst/>
            </a:prstGeom>
            <a:noFill/>
            <a:ln>
              <a:noFill/>
            </a:ln>
          </p:spPr>
          <p:txBody>
            <a:bodyPr anchorCtr="0" anchor="ctr" bIns="68575" lIns="68575" spcFirstLastPara="1" rIns="68575" wrap="square" tIns="68575">
              <a:noAutofit/>
            </a:bodyPr>
            <a:lstStyle/>
            <a:p>
              <a:pPr indent="0" lvl="0" marL="0" marR="0" rtl="0" algn="l">
                <a:lnSpc>
                  <a:spcPct val="90000"/>
                </a:lnSpc>
                <a:spcBef>
                  <a:spcPts val="0"/>
                </a:spcBef>
                <a:spcAft>
                  <a:spcPts val="0"/>
                </a:spcAft>
                <a:buNone/>
              </a:pPr>
              <a:r>
                <a:rPr b="0" i="0" lang="en-US" sz="1800" u="none" cap="none" strike="noStrike">
                  <a:solidFill>
                    <a:schemeClr val="dk1"/>
                  </a:solidFill>
                  <a:latin typeface="Open Sans"/>
                  <a:ea typeface="Open Sans"/>
                  <a:cs typeface="Open Sans"/>
                  <a:sym typeface="Open Sans"/>
                </a:rPr>
                <a:t>4. Keep data collection and analytical processes open, transparent and simple.</a:t>
              </a:r>
              <a:endParaRPr b="0" i="0" sz="1800" u="none" cap="none" strike="noStrike">
                <a:solidFill>
                  <a:schemeClr val="dk1"/>
                </a:solidFill>
                <a:latin typeface="Open Sans"/>
                <a:ea typeface="Open Sans"/>
                <a:cs typeface="Open Sans"/>
                <a:sym typeface="Open Sans"/>
              </a:endParaRPr>
            </a:p>
          </p:txBody>
        </p:sp>
        <p:sp>
          <p:nvSpPr>
            <p:cNvPr id="173" name="Google Shape;173;p10"/>
            <p:cNvSpPr/>
            <p:nvPr/>
          </p:nvSpPr>
          <p:spPr>
            <a:xfrm>
              <a:off x="0" y="1899895"/>
              <a:ext cx="11676186" cy="460230"/>
            </a:xfrm>
            <a:prstGeom prst="roundRect">
              <a:avLst>
                <a:gd fmla="val 16667" name="adj"/>
              </a:avLst>
            </a:prstGeom>
            <a:solidFill>
              <a:schemeClr val="lt1"/>
            </a:solidFill>
            <a:ln cap="flat" cmpd="sng" w="25400">
              <a:solidFill>
                <a:srgbClr val="00889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174" name="Google Shape;174;p10"/>
            <p:cNvSpPr txBox="1"/>
            <p:nvPr/>
          </p:nvSpPr>
          <p:spPr>
            <a:xfrm>
              <a:off x="22467" y="1922362"/>
              <a:ext cx="11631252" cy="415296"/>
            </a:xfrm>
            <a:prstGeom prst="rect">
              <a:avLst/>
            </a:prstGeom>
            <a:noFill/>
            <a:ln>
              <a:noFill/>
            </a:ln>
          </p:spPr>
          <p:txBody>
            <a:bodyPr anchorCtr="0" anchor="ctr" bIns="68575" lIns="68575" spcFirstLastPara="1" rIns="68575" wrap="square" tIns="68575">
              <a:noAutofit/>
            </a:bodyPr>
            <a:lstStyle/>
            <a:p>
              <a:pPr indent="0" lvl="0" marL="0" marR="0" rtl="0" algn="l">
                <a:lnSpc>
                  <a:spcPct val="90000"/>
                </a:lnSpc>
                <a:spcBef>
                  <a:spcPts val="0"/>
                </a:spcBef>
                <a:spcAft>
                  <a:spcPts val="0"/>
                </a:spcAft>
                <a:buNone/>
              </a:pPr>
              <a:r>
                <a:rPr b="0" i="0" lang="en-US" sz="1800" u="none" cap="none" strike="noStrike">
                  <a:solidFill>
                    <a:schemeClr val="dk1"/>
                  </a:solidFill>
                  <a:latin typeface="Open Sans"/>
                  <a:ea typeface="Open Sans"/>
                  <a:cs typeface="Open Sans"/>
                  <a:sym typeface="Open Sans"/>
                </a:rPr>
                <a:t>5. Allow those evaluated to verify data and analysis</a:t>
              </a:r>
              <a:endParaRPr b="0" i="0" sz="1800" u="none" cap="none" strike="noStrike">
                <a:solidFill>
                  <a:schemeClr val="dk1"/>
                </a:solidFill>
                <a:latin typeface="Open Sans"/>
                <a:ea typeface="Open Sans"/>
                <a:cs typeface="Open Sans"/>
                <a:sym typeface="Open Sans"/>
              </a:endParaRPr>
            </a:p>
          </p:txBody>
        </p:sp>
        <p:sp>
          <p:nvSpPr>
            <p:cNvPr id="175" name="Google Shape;175;p10"/>
            <p:cNvSpPr/>
            <p:nvPr/>
          </p:nvSpPr>
          <p:spPr>
            <a:xfrm>
              <a:off x="0" y="2374286"/>
              <a:ext cx="11676186" cy="460230"/>
            </a:xfrm>
            <a:prstGeom prst="roundRect">
              <a:avLst>
                <a:gd fmla="val 16667" name="adj"/>
              </a:avLst>
            </a:prstGeom>
            <a:solidFill>
              <a:schemeClr val="lt1"/>
            </a:solidFill>
            <a:ln cap="flat" cmpd="sng" w="25400">
              <a:solidFill>
                <a:srgbClr val="00889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176" name="Google Shape;176;p10"/>
            <p:cNvSpPr txBox="1"/>
            <p:nvPr/>
          </p:nvSpPr>
          <p:spPr>
            <a:xfrm>
              <a:off x="22467" y="2396753"/>
              <a:ext cx="11631252" cy="415296"/>
            </a:xfrm>
            <a:prstGeom prst="rect">
              <a:avLst/>
            </a:prstGeom>
            <a:noFill/>
            <a:ln>
              <a:noFill/>
            </a:ln>
          </p:spPr>
          <p:txBody>
            <a:bodyPr anchorCtr="0" anchor="ctr" bIns="68575" lIns="68575" spcFirstLastPara="1" rIns="68575" wrap="square" tIns="68575">
              <a:noAutofit/>
            </a:bodyPr>
            <a:lstStyle/>
            <a:p>
              <a:pPr indent="0" lvl="0" marL="0" marR="0" rtl="0" algn="l">
                <a:lnSpc>
                  <a:spcPct val="90000"/>
                </a:lnSpc>
                <a:spcBef>
                  <a:spcPts val="0"/>
                </a:spcBef>
                <a:spcAft>
                  <a:spcPts val="0"/>
                </a:spcAft>
                <a:buNone/>
              </a:pPr>
              <a:r>
                <a:rPr b="0" i="0" lang="en-US" sz="1800" u="none" cap="none" strike="noStrike">
                  <a:solidFill>
                    <a:schemeClr val="dk1"/>
                  </a:solidFill>
                  <a:latin typeface="Open Sans"/>
                  <a:ea typeface="Open Sans"/>
                  <a:cs typeface="Open Sans"/>
                  <a:sym typeface="Open Sans"/>
                </a:rPr>
                <a:t>6. Account for variation by field in publication and citation practices.</a:t>
              </a:r>
              <a:endParaRPr b="0" i="0" sz="1800" u="none" cap="none" strike="noStrike">
                <a:solidFill>
                  <a:schemeClr val="dk1"/>
                </a:solidFill>
                <a:latin typeface="Open Sans"/>
                <a:ea typeface="Open Sans"/>
                <a:cs typeface="Open Sans"/>
                <a:sym typeface="Open Sans"/>
              </a:endParaRPr>
            </a:p>
          </p:txBody>
        </p:sp>
        <p:sp>
          <p:nvSpPr>
            <p:cNvPr id="177" name="Google Shape;177;p10"/>
            <p:cNvSpPr/>
            <p:nvPr/>
          </p:nvSpPr>
          <p:spPr>
            <a:xfrm>
              <a:off x="0" y="2848678"/>
              <a:ext cx="11676186" cy="460230"/>
            </a:xfrm>
            <a:prstGeom prst="roundRect">
              <a:avLst>
                <a:gd fmla="val 16667" name="adj"/>
              </a:avLst>
            </a:prstGeom>
            <a:solidFill>
              <a:schemeClr val="lt1"/>
            </a:solidFill>
            <a:ln cap="flat" cmpd="sng" w="25400">
              <a:solidFill>
                <a:srgbClr val="00889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178" name="Google Shape;178;p10"/>
            <p:cNvSpPr txBox="1"/>
            <p:nvPr/>
          </p:nvSpPr>
          <p:spPr>
            <a:xfrm>
              <a:off x="22467" y="2871145"/>
              <a:ext cx="11631252" cy="415296"/>
            </a:xfrm>
            <a:prstGeom prst="rect">
              <a:avLst/>
            </a:prstGeom>
            <a:noFill/>
            <a:ln>
              <a:noFill/>
            </a:ln>
          </p:spPr>
          <p:txBody>
            <a:bodyPr anchorCtr="0" anchor="ctr" bIns="68575" lIns="68575" spcFirstLastPara="1" rIns="68575" wrap="square" tIns="68575">
              <a:noAutofit/>
            </a:bodyPr>
            <a:lstStyle/>
            <a:p>
              <a:pPr indent="0" lvl="0" marL="0" marR="0" rtl="0" algn="l">
                <a:lnSpc>
                  <a:spcPct val="90000"/>
                </a:lnSpc>
                <a:spcBef>
                  <a:spcPts val="0"/>
                </a:spcBef>
                <a:spcAft>
                  <a:spcPts val="0"/>
                </a:spcAft>
                <a:buNone/>
              </a:pPr>
              <a:r>
                <a:rPr b="0" i="0" lang="en-US" sz="1800" u="none" cap="none" strike="noStrike">
                  <a:solidFill>
                    <a:schemeClr val="dk1"/>
                  </a:solidFill>
                  <a:latin typeface="Open Sans"/>
                  <a:ea typeface="Open Sans"/>
                  <a:cs typeface="Open Sans"/>
                  <a:sym typeface="Open Sans"/>
                </a:rPr>
                <a:t>7. Base assessment of individual researchers on a qualitative judgement of their portfolio.</a:t>
              </a:r>
              <a:endParaRPr b="0" i="0" sz="1800" u="none" cap="none" strike="noStrike">
                <a:solidFill>
                  <a:schemeClr val="dk1"/>
                </a:solidFill>
                <a:latin typeface="Open Sans"/>
                <a:ea typeface="Open Sans"/>
                <a:cs typeface="Open Sans"/>
                <a:sym typeface="Open Sans"/>
              </a:endParaRPr>
            </a:p>
          </p:txBody>
        </p:sp>
        <p:sp>
          <p:nvSpPr>
            <p:cNvPr id="179" name="Google Shape;179;p10"/>
            <p:cNvSpPr/>
            <p:nvPr/>
          </p:nvSpPr>
          <p:spPr>
            <a:xfrm>
              <a:off x="0" y="3323069"/>
              <a:ext cx="11676186" cy="460230"/>
            </a:xfrm>
            <a:prstGeom prst="roundRect">
              <a:avLst>
                <a:gd fmla="val 16667" name="adj"/>
              </a:avLst>
            </a:prstGeom>
            <a:solidFill>
              <a:schemeClr val="lt1"/>
            </a:solidFill>
            <a:ln cap="flat" cmpd="sng" w="25400">
              <a:solidFill>
                <a:srgbClr val="00889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180" name="Google Shape;180;p10"/>
            <p:cNvSpPr txBox="1"/>
            <p:nvPr/>
          </p:nvSpPr>
          <p:spPr>
            <a:xfrm>
              <a:off x="22467" y="3345536"/>
              <a:ext cx="11631252" cy="415296"/>
            </a:xfrm>
            <a:prstGeom prst="rect">
              <a:avLst/>
            </a:prstGeom>
            <a:noFill/>
            <a:ln>
              <a:noFill/>
            </a:ln>
          </p:spPr>
          <p:txBody>
            <a:bodyPr anchorCtr="0" anchor="ctr" bIns="68575" lIns="68575" spcFirstLastPara="1" rIns="68575" wrap="square" tIns="68575">
              <a:noAutofit/>
            </a:bodyPr>
            <a:lstStyle/>
            <a:p>
              <a:pPr indent="0" lvl="0" marL="0" marR="0" rtl="0" algn="l">
                <a:lnSpc>
                  <a:spcPct val="90000"/>
                </a:lnSpc>
                <a:spcBef>
                  <a:spcPts val="0"/>
                </a:spcBef>
                <a:spcAft>
                  <a:spcPts val="0"/>
                </a:spcAft>
                <a:buNone/>
              </a:pPr>
              <a:r>
                <a:rPr b="0" i="0" lang="en-US" sz="1800" u="none" cap="none" strike="noStrike">
                  <a:solidFill>
                    <a:schemeClr val="dk1"/>
                  </a:solidFill>
                  <a:latin typeface="Open Sans"/>
                  <a:ea typeface="Open Sans"/>
                  <a:cs typeface="Open Sans"/>
                  <a:sym typeface="Open Sans"/>
                </a:rPr>
                <a:t>8. Avoid misplaced concreteness and false precision. </a:t>
              </a:r>
              <a:endParaRPr b="0" i="0" sz="1800" u="none" cap="none" strike="noStrike">
                <a:solidFill>
                  <a:schemeClr val="dk1"/>
                </a:solidFill>
                <a:latin typeface="Open Sans"/>
                <a:ea typeface="Open Sans"/>
                <a:cs typeface="Open Sans"/>
                <a:sym typeface="Open Sans"/>
              </a:endParaRPr>
            </a:p>
          </p:txBody>
        </p:sp>
        <p:sp>
          <p:nvSpPr>
            <p:cNvPr id="181" name="Google Shape;181;p10"/>
            <p:cNvSpPr/>
            <p:nvPr/>
          </p:nvSpPr>
          <p:spPr>
            <a:xfrm>
              <a:off x="0" y="3797461"/>
              <a:ext cx="11676186" cy="460230"/>
            </a:xfrm>
            <a:prstGeom prst="roundRect">
              <a:avLst>
                <a:gd fmla="val 16667" name="adj"/>
              </a:avLst>
            </a:prstGeom>
            <a:solidFill>
              <a:schemeClr val="lt1"/>
            </a:solidFill>
            <a:ln cap="flat" cmpd="sng" w="25400">
              <a:solidFill>
                <a:srgbClr val="00889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182" name="Google Shape;182;p10"/>
            <p:cNvSpPr txBox="1"/>
            <p:nvPr/>
          </p:nvSpPr>
          <p:spPr>
            <a:xfrm>
              <a:off x="22467" y="3819928"/>
              <a:ext cx="11631252" cy="415296"/>
            </a:xfrm>
            <a:prstGeom prst="rect">
              <a:avLst/>
            </a:prstGeom>
            <a:noFill/>
            <a:ln>
              <a:noFill/>
            </a:ln>
          </p:spPr>
          <p:txBody>
            <a:bodyPr anchorCtr="0" anchor="ctr" bIns="68575" lIns="68575" spcFirstLastPara="1" rIns="68575" wrap="square" tIns="68575">
              <a:noAutofit/>
            </a:bodyPr>
            <a:lstStyle/>
            <a:p>
              <a:pPr indent="0" lvl="0" marL="0" marR="0" rtl="0" algn="l">
                <a:lnSpc>
                  <a:spcPct val="90000"/>
                </a:lnSpc>
                <a:spcBef>
                  <a:spcPts val="0"/>
                </a:spcBef>
                <a:spcAft>
                  <a:spcPts val="0"/>
                </a:spcAft>
                <a:buNone/>
              </a:pPr>
              <a:r>
                <a:rPr b="0" i="0" lang="en-US" sz="1800" u="none" cap="none" strike="noStrike">
                  <a:solidFill>
                    <a:schemeClr val="dk1"/>
                  </a:solidFill>
                  <a:latin typeface="Open Sans"/>
                  <a:ea typeface="Open Sans"/>
                  <a:cs typeface="Open Sans"/>
                  <a:sym typeface="Open Sans"/>
                </a:rPr>
                <a:t>9. Recognize the systemic effects of assessment and indicators. </a:t>
              </a:r>
              <a:endParaRPr b="0" i="0" sz="1800" u="none" cap="none" strike="noStrike">
                <a:solidFill>
                  <a:schemeClr val="dk1"/>
                </a:solidFill>
                <a:latin typeface="Open Sans"/>
                <a:ea typeface="Open Sans"/>
                <a:cs typeface="Open Sans"/>
                <a:sym typeface="Open Sans"/>
              </a:endParaRPr>
            </a:p>
          </p:txBody>
        </p:sp>
        <p:sp>
          <p:nvSpPr>
            <p:cNvPr id="183" name="Google Shape;183;p10"/>
            <p:cNvSpPr/>
            <p:nvPr/>
          </p:nvSpPr>
          <p:spPr>
            <a:xfrm>
              <a:off x="0" y="4271852"/>
              <a:ext cx="11676186" cy="460230"/>
            </a:xfrm>
            <a:prstGeom prst="roundRect">
              <a:avLst>
                <a:gd fmla="val 16667" name="adj"/>
              </a:avLst>
            </a:prstGeom>
            <a:solidFill>
              <a:schemeClr val="lt1"/>
            </a:solidFill>
            <a:ln cap="flat" cmpd="sng" w="25400">
              <a:solidFill>
                <a:srgbClr val="00889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p:txBody>
        </p:sp>
        <p:sp>
          <p:nvSpPr>
            <p:cNvPr id="184" name="Google Shape;184;p10"/>
            <p:cNvSpPr txBox="1"/>
            <p:nvPr/>
          </p:nvSpPr>
          <p:spPr>
            <a:xfrm>
              <a:off x="22467" y="4294319"/>
              <a:ext cx="11631252" cy="415296"/>
            </a:xfrm>
            <a:prstGeom prst="rect">
              <a:avLst/>
            </a:prstGeom>
            <a:noFill/>
            <a:ln>
              <a:noFill/>
            </a:ln>
          </p:spPr>
          <p:txBody>
            <a:bodyPr anchorCtr="0" anchor="ctr" bIns="68575" lIns="68575" spcFirstLastPara="1" rIns="68575" wrap="square" tIns="68575">
              <a:noAutofit/>
            </a:bodyPr>
            <a:lstStyle/>
            <a:p>
              <a:pPr indent="0" lvl="0" marL="0" marR="0" rtl="0" algn="l">
                <a:lnSpc>
                  <a:spcPct val="90000"/>
                </a:lnSpc>
                <a:spcBef>
                  <a:spcPts val="0"/>
                </a:spcBef>
                <a:spcAft>
                  <a:spcPts val="0"/>
                </a:spcAft>
                <a:buNone/>
              </a:pPr>
              <a:r>
                <a:rPr b="0" i="0" lang="en-US" sz="1800" u="none" cap="none" strike="noStrike">
                  <a:solidFill>
                    <a:schemeClr val="dk1"/>
                  </a:solidFill>
                  <a:latin typeface="Open Sans"/>
                  <a:ea typeface="Open Sans"/>
                  <a:cs typeface="Open Sans"/>
                  <a:sym typeface="Open Sans"/>
                </a:rPr>
                <a:t>10. Scrutinize indicators regularly and update them</a:t>
              </a:r>
              <a:endParaRPr b="0" i="0" sz="1800" u="none" cap="none" strike="noStrike">
                <a:solidFill>
                  <a:schemeClr val="dk1"/>
                </a:solidFill>
                <a:latin typeface="Open Sans"/>
                <a:ea typeface="Open Sans"/>
                <a:cs typeface="Open Sans"/>
                <a:sym typeface="Open Sans"/>
              </a:endParaRPr>
            </a:p>
          </p:txBody>
        </p:sp>
      </p:grpSp>
      <p:sp>
        <p:nvSpPr>
          <p:cNvPr id="185" name="Google Shape;185;p10"/>
          <p:cNvSpPr txBox="1"/>
          <p:nvPr>
            <p:ph idx="10" type="dt"/>
          </p:nvPr>
        </p:nvSpPr>
        <p:spPr>
          <a:xfrm>
            <a:off x="9357855" y="6492875"/>
            <a:ext cx="27432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US">
                <a:solidFill>
                  <a:schemeClr val="dk1"/>
                </a:solidFill>
              </a:rPr>
              <a:t>3/2/2020</a:t>
            </a:r>
            <a:endParaRPr>
              <a:solidFill>
                <a:schemeClr val="dk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0" name="Shape 190"/>
        <p:cNvGrpSpPr/>
        <p:nvPr/>
      </p:nvGrpSpPr>
      <p:grpSpPr>
        <a:xfrm>
          <a:off x="0" y="0"/>
          <a:ext cx="0" cy="0"/>
          <a:chOff x="0" y="0"/>
          <a:chExt cx="0" cy="0"/>
        </a:xfrm>
      </p:grpSpPr>
      <p:sp>
        <p:nvSpPr>
          <p:cNvPr id="191" name="Google Shape;191;p13"/>
          <p:cNvSpPr txBox="1"/>
          <p:nvPr>
            <p:ph type="title"/>
          </p:nvPr>
        </p:nvSpPr>
        <p:spPr>
          <a:xfrm>
            <a:off x="0" y="437222"/>
            <a:ext cx="8212015" cy="10809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None/>
            </a:pPr>
            <a:r>
              <a:rPr lang="en-US" sz="3000">
                <a:solidFill>
                  <a:srgbClr val="586F7C"/>
                </a:solidFill>
                <a:latin typeface="Open Sans"/>
                <a:ea typeface="Open Sans"/>
                <a:cs typeface="Open Sans"/>
                <a:sym typeface="Open Sans"/>
              </a:rPr>
              <a:t>Bibliometrics and indicators for research impact.</a:t>
            </a:r>
            <a:endParaRPr sz="3000">
              <a:solidFill>
                <a:srgbClr val="586F7C"/>
              </a:solidFill>
              <a:latin typeface="Open Sans"/>
              <a:ea typeface="Open Sans"/>
              <a:cs typeface="Open Sans"/>
              <a:sym typeface="Open Sans"/>
            </a:endParaRPr>
          </a:p>
        </p:txBody>
      </p:sp>
      <p:sp>
        <p:nvSpPr>
          <p:cNvPr id="192" name="Google Shape;192;p13"/>
          <p:cNvSpPr txBox="1"/>
          <p:nvPr>
            <p:ph idx="1" type="body"/>
          </p:nvPr>
        </p:nvSpPr>
        <p:spPr>
          <a:xfrm>
            <a:off x="680321" y="2336873"/>
            <a:ext cx="9613800" cy="35994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2"/>
              </a:buClr>
              <a:buSzPts val="2000"/>
              <a:buNone/>
            </a:pPr>
            <a:r>
              <a:rPr lang="en-US" sz="2300">
                <a:solidFill>
                  <a:schemeClr val="dk1"/>
                </a:solidFill>
                <a:latin typeface="Open Sans"/>
                <a:ea typeface="Open Sans"/>
                <a:cs typeface="Open Sans"/>
                <a:sym typeface="Open Sans"/>
              </a:rPr>
              <a:t>Bibliometrics are quantitative methods of analyzing research using publications as a proxy for research.</a:t>
            </a:r>
            <a:endParaRPr/>
          </a:p>
          <a:p>
            <a:pPr indent="0" lvl="0" marL="0" rtl="0" algn="l">
              <a:lnSpc>
                <a:spcPct val="100000"/>
              </a:lnSpc>
              <a:spcBef>
                <a:spcPts val="0"/>
              </a:spcBef>
              <a:spcAft>
                <a:spcPts val="0"/>
              </a:spcAft>
              <a:buClr>
                <a:schemeClr val="dk2"/>
              </a:buClr>
              <a:buSzPts val="2000"/>
              <a:buNone/>
            </a:pPr>
            <a:r>
              <a:t/>
            </a:r>
            <a:endParaRPr sz="2300">
              <a:solidFill>
                <a:schemeClr val="dk1"/>
              </a:solidFill>
              <a:latin typeface="Open Sans"/>
              <a:ea typeface="Open Sans"/>
              <a:cs typeface="Open Sans"/>
              <a:sym typeface="Open Sans"/>
            </a:endParaRPr>
          </a:p>
          <a:p>
            <a:pPr indent="0" lvl="0" marL="0" rtl="0" algn="l">
              <a:lnSpc>
                <a:spcPct val="100000"/>
              </a:lnSpc>
              <a:spcBef>
                <a:spcPts val="0"/>
              </a:spcBef>
              <a:spcAft>
                <a:spcPts val="0"/>
              </a:spcAft>
              <a:buClr>
                <a:schemeClr val="dk2"/>
              </a:buClr>
              <a:buSzPts val="2000"/>
              <a:buNone/>
            </a:pPr>
            <a:r>
              <a:rPr lang="en-US" sz="2300">
                <a:solidFill>
                  <a:schemeClr val="dk1"/>
                </a:solidFill>
                <a:latin typeface="Open Sans"/>
                <a:ea typeface="Open Sans"/>
                <a:cs typeface="Open Sans"/>
                <a:sym typeface="Open Sans"/>
              </a:rPr>
              <a:t>Other metrics used in research assessments are:</a:t>
            </a:r>
            <a:endParaRPr/>
          </a:p>
          <a:p>
            <a:pPr indent="-457200" lvl="0" marL="914400" rtl="0" algn="l">
              <a:lnSpc>
                <a:spcPct val="100000"/>
              </a:lnSpc>
              <a:spcBef>
                <a:spcPts val="0"/>
              </a:spcBef>
              <a:spcAft>
                <a:spcPts val="0"/>
              </a:spcAft>
              <a:buClr>
                <a:schemeClr val="dk2"/>
              </a:buClr>
              <a:buSzPts val="2000"/>
              <a:buFont typeface="Arial"/>
              <a:buAutoNum type="alphaLcParenR"/>
            </a:pPr>
            <a:r>
              <a:rPr lang="en-US" sz="2300">
                <a:solidFill>
                  <a:schemeClr val="dk1"/>
                </a:solidFill>
                <a:latin typeface="Open Sans"/>
                <a:ea typeface="Open Sans"/>
                <a:cs typeface="Open Sans"/>
                <a:sym typeface="Open Sans"/>
              </a:rPr>
              <a:t> Scientometrics - covers output of science in general, not limited to publications</a:t>
            </a:r>
            <a:endParaRPr/>
          </a:p>
          <a:p>
            <a:pPr indent="-457200" lvl="0" marL="914400" rtl="0" algn="l">
              <a:lnSpc>
                <a:spcPct val="100000"/>
              </a:lnSpc>
              <a:spcBef>
                <a:spcPts val="0"/>
              </a:spcBef>
              <a:spcAft>
                <a:spcPts val="0"/>
              </a:spcAft>
              <a:buClr>
                <a:schemeClr val="dk2"/>
              </a:buClr>
              <a:buSzPts val="2000"/>
              <a:buFont typeface="Arial"/>
              <a:buAutoNum type="alphaLcParenR"/>
            </a:pPr>
            <a:r>
              <a:rPr lang="en-US" sz="2300">
                <a:solidFill>
                  <a:schemeClr val="dk1"/>
                </a:solidFill>
                <a:latin typeface="Open Sans"/>
                <a:ea typeface="Open Sans"/>
                <a:cs typeface="Open Sans"/>
                <a:sym typeface="Open Sans"/>
              </a:rPr>
              <a:t>Webmetrics (cybermetrics) – covers indicators appearing on the WWW and other electronic resources</a:t>
            </a:r>
            <a:endParaRPr/>
          </a:p>
          <a:p>
            <a:pPr indent="-457200" lvl="0" marL="914400" rtl="0" algn="l">
              <a:lnSpc>
                <a:spcPct val="100000"/>
              </a:lnSpc>
              <a:spcBef>
                <a:spcPts val="0"/>
              </a:spcBef>
              <a:spcAft>
                <a:spcPts val="0"/>
              </a:spcAft>
              <a:buClr>
                <a:schemeClr val="dk2"/>
              </a:buClr>
              <a:buSzPts val="2000"/>
              <a:buFont typeface="Arial"/>
              <a:buAutoNum type="alphaLcParenR"/>
            </a:pPr>
            <a:r>
              <a:rPr lang="en-US" sz="2300">
                <a:solidFill>
                  <a:schemeClr val="dk1"/>
                </a:solidFill>
                <a:latin typeface="Open Sans"/>
                <a:ea typeface="Open Sans"/>
                <a:cs typeface="Open Sans"/>
                <a:sym typeface="Open Sans"/>
              </a:rPr>
              <a:t>Infometrics – covers all information objects</a:t>
            </a:r>
            <a:endParaRPr/>
          </a:p>
          <a:p>
            <a:pPr indent="-457200" lvl="0" marL="914400" rtl="0" algn="l">
              <a:lnSpc>
                <a:spcPct val="100000"/>
              </a:lnSpc>
              <a:spcBef>
                <a:spcPts val="0"/>
              </a:spcBef>
              <a:spcAft>
                <a:spcPts val="0"/>
              </a:spcAft>
              <a:buClr>
                <a:schemeClr val="dk2"/>
              </a:buClr>
              <a:buSzPts val="2000"/>
              <a:buFont typeface="Arial"/>
              <a:buAutoNum type="alphaLcParenR"/>
            </a:pPr>
            <a:r>
              <a:rPr lang="en-US" sz="2300">
                <a:solidFill>
                  <a:schemeClr val="dk1"/>
                </a:solidFill>
                <a:latin typeface="Open Sans"/>
                <a:ea typeface="Open Sans"/>
                <a:cs typeface="Open Sans"/>
                <a:sym typeface="Open Sans"/>
              </a:rPr>
              <a:t>Alternative metrics (a.k.a. Altmetrics) – covers page views/downloads, tweets, discussion, saves, recommends, and reports</a:t>
            </a:r>
            <a:endParaRPr/>
          </a:p>
          <a:p>
            <a:pPr indent="-330200" lvl="0" marL="457200" rtl="0" algn="l">
              <a:lnSpc>
                <a:spcPct val="100000"/>
              </a:lnSpc>
              <a:spcBef>
                <a:spcPts val="0"/>
              </a:spcBef>
              <a:spcAft>
                <a:spcPts val="0"/>
              </a:spcAft>
              <a:buClr>
                <a:schemeClr val="dk2"/>
              </a:buClr>
              <a:buSzPts val="2000"/>
              <a:buFont typeface="Arial"/>
              <a:buNone/>
            </a:pPr>
            <a:r>
              <a:t/>
            </a:r>
            <a:endParaRPr sz="2300">
              <a:solidFill>
                <a:schemeClr val="dk1"/>
              </a:solidFill>
              <a:latin typeface="Open Sans"/>
              <a:ea typeface="Open Sans"/>
              <a:cs typeface="Open Sans"/>
              <a:sym typeface="Open Sans"/>
            </a:endParaRPr>
          </a:p>
          <a:p>
            <a:pPr indent="-101600" lvl="0" marL="228600" rtl="0" algn="l">
              <a:lnSpc>
                <a:spcPct val="100000"/>
              </a:lnSpc>
              <a:spcBef>
                <a:spcPts val="1000"/>
              </a:spcBef>
              <a:spcAft>
                <a:spcPts val="0"/>
              </a:spcAft>
              <a:buClr>
                <a:schemeClr val="lt1"/>
              </a:buClr>
              <a:buSzPts val="2000"/>
              <a:buNone/>
            </a:pPr>
            <a:r>
              <a:t/>
            </a:r>
            <a:endParaRPr sz="2300">
              <a:solidFill>
                <a:schemeClr val="dk1"/>
              </a:solidFill>
              <a:latin typeface="Open Sans"/>
              <a:ea typeface="Open Sans"/>
              <a:cs typeface="Open Sans"/>
              <a:sym typeface="Open Sans"/>
            </a:endParaRPr>
          </a:p>
        </p:txBody>
      </p:sp>
      <p:sp>
        <p:nvSpPr>
          <p:cNvPr id="193" name="Google Shape;193;p13"/>
          <p:cNvSpPr txBox="1"/>
          <p:nvPr>
            <p:ph idx="10" type="dt"/>
          </p:nvPr>
        </p:nvSpPr>
        <p:spPr>
          <a:xfrm>
            <a:off x="9357855" y="6492875"/>
            <a:ext cx="27432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US"/>
              <a:t>3/2/2020</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8" name="Shape 198"/>
        <p:cNvGrpSpPr/>
        <p:nvPr/>
      </p:nvGrpSpPr>
      <p:grpSpPr>
        <a:xfrm>
          <a:off x="0" y="0"/>
          <a:ext cx="0" cy="0"/>
          <a:chOff x="0" y="0"/>
          <a:chExt cx="0" cy="0"/>
        </a:xfrm>
      </p:grpSpPr>
      <p:sp>
        <p:nvSpPr>
          <p:cNvPr id="199" name="Google Shape;199;p14"/>
          <p:cNvSpPr txBox="1"/>
          <p:nvPr>
            <p:ph type="title"/>
          </p:nvPr>
        </p:nvSpPr>
        <p:spPr>
          <a:xfrm>
            <a:off x="0" y="403153"/>
            <a:ext cx="8203474" cy="10809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sz="3330">
                <a:solidFill>
                  <a:srgbClr val="586F7C"/>
                </a:solidFill>
                <a:latin typeface="Open Sans"/>
                <a:ea typeface="Open Sans"/>
                <a:cs typeface="Open Sans"/>
                <a:sym typeface="Open Sans"/>
              </a:rPr>
              <a:t>Bibliometrics</a:t>
            </a:r>
            <a:endParaRPr sz="3330">
              <a:solidFill>
                <a:srgbClr val="586F7C"/>
              </a:solidFill>
              <a:latin typeface="Open Sans"/>
              <a:ea typeface="Open Sans"/>
              <a:cs typeface="Open Sans"/>
              <a:sym typeface="Open Sans"/>
            </a:endParaRPr>
          </a:p>
        </p:txBody>
      </p:sp>
      <p:sp>
        <p:nvSpPr>
          <p:cNvPr id="200" name="Google Shape;200;p14"/>
          <p:cNvSpPr txBox="1"/>
          <p:nvPr>
            <p:ph idx="10" type="dt"/>
          </p:nvPr>
        </p:nvSpPr>
        <p:spPr>
          <a:xfrm>
            <a:off x="9357855" y="6492875"/>
            <a:ext cx="27432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US"/>
              <a:t>3/2/2020</a:t>
            </a:r>
            <a:endParaRPr/>
          </a:p>
        </p:txBody>
      </p:sp>
      <p:grpSp>
        <p:nvGrpSpPr>
          <p:cNvPr id="201" name="Google Shape;201;p14"/>
          <p:cNvGrpSpPr/>
          <p:nvPr/>
        </p:nvGrpSpPr>
        <p:grpSpPr>
          <a:xfrm>
            <a:off x="263769" y="2229969"/>
            <a:ext cx="11605846" cy="4252749"/>
            <a:chOff x="0" y="10156"/>
            <a:chExt cx="11605846" cy="4252749"/>
          </a:xfrm>
        </p:grpSpPr>
        <p:sp>
          <p:nvSpPr>
            <p:cNvPr id="202" name="Google Shape;202;p14"/>
            <p:cNvSpPr/>
            <p:nvPr/>
          </p:nvSpPr>
          <p:spPr>
            <a:xfrm>
              <a:off x="0" y="10156"/>
              <a:ext cx="11605846" cy="1139919"/>
            </a:xfrm>
            <a:prstGeom prst="rect">
              <a:avLst/>
            </a:prstGeom>
            <a:solidFill>
              <a:srgbClr val="6C828C"/>
            </a:solidFill>
            <a:ln cap="flat" cmpd="sng" w="25400">
              <a:solidFill>
                <a:srgbClr val="6C828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14"/>
            <p:cNvSpPr txBox="1"/>
            <p:nvPr/>
          </p:nvSpPr>
          <p:spPr>
            <a:xfrm>
              <a:off x="0" y="10156"/>
              <a:ext cx="11605846" cy="1139919"/>
            </a:xfrm>
            <a:prstGeom prst="rect">
              <a:avLst/>
            </a:prstGeom>
            <a:noFill/>
            <a:ln>
              <a:noFill/>
            </a:ln>
          </p:spPr>
          <p:txBody>
            <a:bodyPr anchorCtr="0" anchor="ctr" bIns="109725" lIns="192000" spcFirstLastPara="1" rIns="192000" wrap="square" tIns="109725">
              <a:noAutofit/>
            </a:bodyPr>
            <a:lstStyle/>
            <a:p>
              <a:pPr indent="0" lvl="0" marL="0" marR="0" rtl="0" algn="l">
                <a:lnSpc>
                  <a:spcPct val="90000"/>
                </a:lnSpc>
                <a:spcBef>
                  <a:spcPts val="0"/>
                </a:spcBef>
                <a:spcAft>
                  <a:spcPts val="0"/>
                </a:spcAft>
                <a:buNone/>
              </a:pPr>
              <a:r>
                <a:rPr b="0" i="0" lang="en-US" sz="2700" u="none" cap="none" strike="noStrike">
                  <a:solidFill>
                    <a:schemeClr val="lt1"/>
                  </a:solidFill>
                  <a:latin typeface="Open Sans"/>
                  <a:ea typeface="Open Sans"/>
                  <a:cs typeface="Open Sans"/>
                  <a:sym typeface="Open Sans"/>
                </a:rPr>
                <a:t>Aspects of the publication/bibliographic data that bibliometrics examine are:</a:t>
              </a:r>
              <a:endParaRPr b="0" i="0" sz="2700" u="none" cap="none" strike="noStrike">
                <a:solidFill>
                  <a:schemeClr val="lt1"/>
                </a:solidFill>
                <a:latin typeface="Open Sans"/>
                <a:ea typeface="Open Sans"/>
                <a:cs typeface="Open Sans"/>
                <a:sym typeface="Open Sans"/>
              </a:endParaRPr>
            </a:p>
          </p:txBody>
        </p:sp>
        <p:sp>
          <p:nvSpPr>
            <p:cNvPr id="204" name="Google Shape;204;p14"/>
            <p:cNvSpPr/>
            <p:nvPr/>
          </p:nvSpPr>
          <p:spPr>
            <a:xfrm>
              <a:off x="0" y="1150075"/>
              <a:ext cx="11605846" cy="3112830"/>
            </a:xfrm>
            <a:prstGeom prst="rect">
              <a:avLst/>
            </a:prstGeom>
            <a:solidFill>
              <a:srgbClr val="D5DBDD">
                <a:alpha val="89803"/>
              </a:srgbClr>
            </a:solidFill>
            <a:ln cap="flat" cmpd="sng" w="25400">
              <a:solidFill>
                <a:srgbClr val="D5DBDD">
                  <a:alpha val="89803"/>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4"/>
            <p:cNvSpPr txBox="1"/>
            <p:nvPr/>
          </p:nvSpPr>
          <p:spPr>
            <a:xfrm>
              <a:off x="0" y="1150075"/>
              <a:ext cx="11605846" cy="3112830"/>
            </a:xfrm>
            <a:prstGeom prst="rect">
              <a:avLst/>
            </a:prstGeom>
            <a:noFill/>
            <a:ln>
              <a:noFill/>
            </a:ln>
          </p:spPr>
          <p:txBody>
            <a:bodyPr anchorCtr="0" anchor="t" bIns="216025" lIns="144000" spcFirstLastPara="1" rIns="192000" wrap="square" tIns="144000">
              <a:noAutofit/>
            </a:bodyPr>
            <a:lstStyle/>
            <a:p>
              <a:pPr indent="-228600" lvl="1" marL="228600" marR="0" rtl="0" algn="l">
                <a:lnSpc>
                  <a:spcPct val="90000"/>
                </a:lnSpc>
                <a:spcBef>
                  <a:spcPts val="0"/>
                </a:spcBef>
                <a:spcAft>
                  <a:spcPts val="0"/>
                </a:spcAft>
                <a:buClr>
                  <a:srgbClr val="000000"/>
                </a:buClr>
                <a:buSzPts val="2700"/>
                <a:buFont typeface="Arial"/>
                <a:buChar char="••"/>
              </a:pPr>
              <a:r>
                <a:rPr b="0" i="0" lang="en-US" sz="2700" u="none" cap="none" strike="noStrike">
                  <a:solidFill>
                    <a:srgbClr val="000000"/>
                  </a:solidFill>
                  <a:latin typeface="Open Sans"/>
                  <a:ea typeface="Open Sans"/>
                  <a:cs typeface="Open Sans"/>
                  <a:sym typeface="Open Sans"/>
                </a:rPr>
                <a:t>Characteristics of publication, i.e. the year, journal and document type, etc </a:t>
              </a:r>
              <a:endParaRPr b="0" i="0" sz="2700" u="none" cap="none" strike="noStrike">
                <a:solidFill>
                  <a:srgbClr val="000000"/>
                </a:solidFill>
                <a:latin typeface="Open Sans"/>
                <a:ea typeface="Open Sans"/>
                <a:cs typeface="Open Sans"/>
                <a:sym typeface="Open Sans"/>
              </a:endParaRPr>
            </a:p>
            <a:p>
              <a:pPr indent="-228600" lvl="1" marL="228600" marR="0" rtl="0" algn="l">
                <a:lnSpc>
                  <a:spcPct val="90000"/>
                </a:lnSpc>
                <a:spcBef>
                  <a:spcPts val="405"/>
                </a:spcBef>
                <a:spcAft>
                  <a:spcPts val="0"/>
                </a:spcAft>
                <a:buClr>
                  <a:srgbClr val="000000"/>
                </a:buClr>
                <a:buSzPts val="2700"/>
                <a:buFont typeface="Arial"/>
                <a:buChar char="••"/>
              </a:pPr>
              <a:r>
                <a:rPr b="0" i="0" lang="en-US" sz="2700" u="none" cap="none" strike="noStrike">
                  <a:solidFill>
                    <a:srgbClr val="000000"/>
                  </a:solidFill>
                  <a:latin typeface="Open Sans"/>
                  <a:ea typeface="Open Sans"/>
                  <a:cs typeface="Open Sans"/>
                  <a:sym typeface="Open Sans"/>
                </a:rPr>
                <a:t>Authorship, including collaboration among authors, organizations, countries, and funders)</a:t>
              </a:r>
              <a:endParaRPr b="0" i="0" sz="2700" u="none" cap="none" strike="noStrike">
                <a:solidFill>
                  <a:srgbClr val="000000"/>
                </a:solidFill>
                <a:latin typeface="Open Sans"/>
                <a:ea typeface="Open Sans"/>
                <a:cs typeface="Open Sans"/>
                <a:sym typeface="Open Sans"/>
              </a:endParaRPr>
            </a:p>
            <a:p>
              <a:pPr indent="-228600" lvl="1" marL="228600" marR="0" rtl="0" algn="l">
                <a:lnSpc>
                  <a:spcPct val="90000"/>
                </a:lnSpc>
                <a:spcBef>
                  <a:spcPts val="405"/>
                </a:spcBef>
                <a:spcAft>
                  <a:spcPts val="0"/>
                </a:spcAft>
                <a:buClr>
                  <a:srgbClr val="000000"/>
                </a:buClr>
                <a:buSzPts val="2700"/>
                <a:buFont typeface="Arial"/>
                <a:buChar char="••"/>
              </a:pPr>
              <a:r>
                <a:rPr b="0" i="0" lang="en-US" sz="2700" u="none" cap="none" strike="noStrike">
                  <a:solidFill>
                    <a:srgbClr val="000000"/>
                  </a:solidFill>
                  <a:latin typeface="Open Sans"/>
                  <a:ea typeface="Open Sans"/>
                  <a:cs typeface="Open Sans"/>
                  <a:sym typeface="Open Sans"/>
                </a:rPr>
                <a:t>Research topics and subject categories</a:t>
              </a:r>
              <a:endParaRPr b="0" i="0" sz="2700" u="none" cap="none" strike="noStrike">
                <a:solidFill>
                  <a:srgbClr val="000000"/>
                </a:solidFill>
                <a:latin typeface="Open Sans"/>
                <a:ea typeface="Open Sans"/>
                <a:cs typeface="Open Sans"/>
                <a:sym typeface="Open Sans"/>
              </a:endParaRPr>
            </a:p>
            <a:p>
              <a:pPr indent="-228600" lvl="1" marL="228600" marR="0" rtl="0" algn="l">
                <a:lnSpc>
                  <a:spcPct val="90000"/>
                </a:lnSpc>
                <a:spcBef>
                  <a:spcPts val="405"/>
                </a:spcBef>
                <a:spcAft>
                  <a:spcPts val="0"/>
                </a:spcAft>
                <a:buClr>
                  <a:srgbClr val="000000"/>
                </a:buClr>
                <a:buSzPts val="2700"/>
                <a:buFont typeface="Arial"/>
                <a:buChar char="••"/>
              </a:pPr>
              <a:r>
                <a:rPr b="0" i="0" lang="en-US" sz="2700" u="none" cap="none" strike="noStrike">
                  <a:solidFill>
                    <a:srgbClr val="000000"/>
                  </a:solidFill>
                  <a:latin typeface="Open Sans"/>
                  <a:ea typeface="Open Sans"/>
                  <a:cs typeface="Open Sans"/>
                  <a:sym typeface="Open Sans"/>
                </a:rPr>
                <a:t>Citation impact (cited references and citing articles)</a:t>
              </a:r>
              <a:endParaRPr b="0" i="0" sz="2700" u="none" cap="none" strike="noStrike">
                <a:solidFill>
                  <a:srgbClr val="000000"/>
                </a:solidFill>
                <a:latin typeface="Open Sans"/>
                <a:ea typeface="Open Sans"/>
                <a:cs typeface="Open Sans"/>
                <a:sym typeface="Open Sans"/>
              </a:endParaRPr>
            </a:p>
          </p:txBody>
        </p:sp>
      </p:gr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0" name="Shape 210"/>
        <p:cNvGrpSpPr/>
        <p:nvPr/>
      </p:nvGrpSpPr>
      <p:grpSpPr>
        <a:xfrm>
          <a:off x="0" y="0"/>
          <a:ext cx="0" cy="0"/>
          <a:chOff x="0" y="0"/>
          <a:chExt cx="0" cy="0"/>
        </a:xfrm>
      </p:grpSpPr>
      <p:sp>
        <p:nvSpPr>
          <p:cNvPr id="211" name="Google Shape;211;p15"/>
          <p:cNvSpPr txBox="1"/>
          <p:nvPr>
            <p:ph type="title"/>
          </p:nvPr>
        </p:nvSpPr>
        <p:spPr>
          <a:xfrm>
            <a:off x="0" y="453113"/>
            <a:ext cx="8151223" cy="10809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80"/>
              <a:buFont typeface="Gill Sans"/>
              <a:buNone/>
            </a:pPr>
            <a:r>
              <a:rPr lang="en-US">
                <a:solidFill>
                  <a:srgbClr val="586F7C"/>
                </a:solidFill>
                <a:latin typeface="Open Sans"/>
                <a:ea typeface="Open Sans"/>
                <a:cs typeface="Open Sans"/>
                <a:sym typeface="Open Sans"/>
              </a:rPr>
              <a:t>Bibliometrics cont.</a:t>
            </a:r>
            <a:endParaRPr>
              <a:solidFill>
                <a:srgbClr val="586F7C"/>
              </a:solidFill>
              <a:latin typeface="Open Sans"/>
              <a:ea typeface="Open Sans"/>
              <a:cs typeface="Open Sans"/>
              <a:sym typeface="Open Sans"/>
            </a:endParaRPr>
          </a:p>
        </p:txBody>
      </p:sp>
      <p:grpSp>
        <p:nvGrpSpPr>
          <p:cNvPr id="212" name="Google Shape;212;p15"/>
          <p:cNvGrpSpPr/>
          <p:nvPr/>
        </p:nvGrpSpPr>
        <p:grpSpPr>
          <a:xfrm>
            <a:off x="158262" y="1959433"/>
            <a:ext cx="11676183" cy="4363487"/>
            <a:chOff x="0" y="42710"/>
            <a:chExt cx="11676183" cy="4363487"/>
          </a:xfrm>
        </p:grpSpPr>
        <p:sp>
          <p:nvSpPr>
            <p:cNvPr id="213" name="Google Shape;213;p15"/>
            <p:cNvSpPr/>
            <p:nvPr/>
          </p:nvSpPr>
          <p:spPr>
            <a:xfrm>
              <a:off x="0" y="42710"/>
              <a:ext cx="11676183" cy="731852"/>
            </a:xfrm>
            <a:prstGeom prst="rect">
              <a:avLst/>
            </a:prstGeom>
            <a:solidFill>
              <a:srgbClr val="6C828C"/>
            </a:solidFill>
            <a:ln cap="flat" cmpd="sng" w="25400">
              <a:solidFill>
                <a:srgbClr val="6C828C"/>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15"/>
            <p:cNvSpPr txBox="1"/>
            <p:nvPr/>
          </p:nvSpPr>
          <p:spPr>
            <a:xfrm>
              <a:off x="0" y="42710"/>
              <a:ext cx="11676183" cy="731852"/>
            </a:xfrm>
            <a:prstGeom prst="rect">
              <a:avLst/>
            </a:prstGeom>
            <a:noFill/>
            <a:ln>
              <a:noFill/>
            </a:ln>
          </p:spPr>
          <p:txBody>
            <a:bodyPr anchorCtr="0" anchor="ctr" bIns="113775" lIns="199125" spcFirstLastPara="1" rIns="199125" wrap="square" tIns="113775">
              <a:noAutofit/>
            </a:bodyPr>
            <a:lstStyle/>
            <a:p>
              <a:pPr indent="0" lvl="0" marL="0" marR="0" rtl="0" algn="l">
                <a:lnSpc>
                  <a:spcPct val="90000"/>
                </a:lnSpc>
                <a:spcBef>
                  <a:spcPts val="0"/>
                </a:spcBef>
                <a:spcAft>
                  <a:spcPts val="0"/>
                </a:spcAft>
                <a:buNone/>
              </a:pPr>
              <a:r>
                <a:rPr b="0" i="0" lang="en-US" sz="2800" u="none" cap="none" strike="noStrike">
                  <a:solidFill>
                    <a:schemeClr val="lt1"/>
                  </a:solidFill>
                  <a:latin typeface="Open Sans"/>
                  <a:ea typeface="Open Sans"/>
                  <a:cs typeface="Open Sans"/>
                  <a:sym typeface="Open Sans"/>
                </a:rPr>
                <a:t>Questions that bibliometrics can help to answer include:</a:t>
              </a:r>
              <a:endParaRPr b="0" i="0" sz="2800" u="none" cap="none" strike="noStrike">
                <a:solidFill>
                  <a:schemeClr val="lt1"/>
                </a:solidFill>
                <a:latin typeface="Open Sans"/>
                <a:ea typeface="Open Sans"/>
                <a:cs typeface="Open Sans"/>
                <a:sym typeface="Open Sans"/>
              </a:endParaRPr>
            </a:p>
          </p:txBody>
        </p:sp>
        <p:sp>
          <p:nvSpPr>
            <p:cNvPr id="215" name="Google Shape;215;p15"/>
            <p:cNvSpPr/>
            <p:nvPr/>
          </p:nvSpPr>
          <p:spPr>
            <a:xfrm>
              <a:off x="0" y="774562"/>
              <a:ext cx="11676183" cy="3631635"/>
            </a:xfrm>
            <a:prstGeom prst="rect">
              <a:avLst/>
            </a:prstGeom>
            <a:solidFill>
              <a:srgbClr val="D5DBDD">
                <a:alpha val="89803"/>
              </a:srgbClr>
            </a:solidFill>
            <a:ln cap="flat" cmpd="sng" w="25400">
              <a:solidFill>
                <a:srgbClr val="D5DBDD">
                  <a:alpha val="89803"/>
                </a:srgbClr>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5"/>
            <p:cNvSpPr txBox="1"/>
            <p:nvPr/>
          </p:nvSpPr>
          <p:spPr>
            <a:xfrm>
              <a:off x="0" y="774562"/>
              <a:ext cx="11676183" cy="3631635"/>
            </a:xfrm>
            <a:prstGeom prst="rect">
              <a:avLst/>
            </a:prstGeom>
            <a:noFill/>
            <a:ln>
              <a:noFill/>
            </a:ln>
          </p:spPr>
          <p:txBody>
            <a:bodyPr anchorCtr="0" anchor="t" bIns="168000" lIns="112000" spcFirstLastPara="1" rIns="149350" wrap="square" tIns="112000">
              <a:noAutofit/>
            </a:bodyPr>
            <a:lstStyle/>
            <a:p>
              <a:pPr indent="-228600" lvl="1" marL="228600" marR="0" rtl="0" algn="l">
                <a:lnSpc>
                  <a:spcPct val="90000"/>
                </a:lnSpc>
                <a:spcBef>
                  <a:spcPts val="0"/>
                </a:spcBef>
                <a:spcAft>
                  <a:spcPts val="0"/>
                </a:spcAft>
                <a:buClr>
                  <a:srgbClr val="000000"/>
                </a:buClr>
                <a:buSzPts val="2100"/>
                <a:buFont typeface="Arial"/>
                <a:buChar char="••"/>
              </a:pPr>
              <a:r>
                <a:rPr b="0" i="0" lang="en-US" sz="2100" u="none" cap="none" strike="noStrike">
                  <a:solidFill>
                    <a:srgbClr val="000000"/>
                  </a:solidFill>
                  <a:latin typeface="Open Sans"/>
                  <a:ea typeface="Open Sans"/>
                  <a:cs typeface="Open Sans"/>
                  <a:sym typeface="Open Sans"/>
                </a:rPr>
                <a:t>What is the productivity?  (Using the number of articles by year/type/subject category/journal as the measurement) </a:t>
              </a:r>
              <a:endParaRPr b="0" i="0" sz="2100" u="none" cap="none" strike="noStrike">
                <a:solidFill>
                  <a:srgbClr val="000000"/>
                </a:solidFill>
                <a:latin typeface="Open Sans"/>
                <a:ea typeface="Open Sans"/>
                <a:cs typeface="Open Sans"/>
                <a:sym typeface="Open Sans"/>
              </a:endParaRPr>
            </a:p>
            <a:p>
              <a:pPr indent="-228600" lvl="1" marL="228600" marR="0" rtl="0" algn="l">
                <a:lnSpc>
                  <a:spcPct val="90000"/>
                </a:lnSpc>
                <a:spcBef>
                  <a:spcPts val="315"/>
                </a:spcBef>
                <a:spcAft>
                  <a:spcPts val="0"/>
                </a:spcAft>
                <a:buClr>
                  <a:srgbClr val="000000"/>
                </a:buClr>
                <a:buSzPts val="2100"/>
                <a:buFont typeface="Arial"/>
                <a:buChar char="••"/>
              </a:pPr>
              <a:r>
                <a:rPr b="0" i="0" lang="en-US" sz="2100" u="none" cap="none" strike="noStrike">
                  <a:solidFill>
                    <a:srgbClr val="000000"/>
                  </a:solidFill>
                  <a:latin typeface="Open Sans"/>
                  <a:ea typeface="Open Sans"/>
                  <a:cs typeface="Open Sans"/>
                  <a:sym typeface="Open Sans"/>
                </a:rPr>
                <a:t>Who works together?</a:t>
              </a:r>
              <a:endParaRPr b="0" i="0" sz="2100" u="none" cap="none" strike="noStrike">
                <a:solidFill>
                  <a:srgbClr val="000000"/>
                </a:solidFill>
                <a:latin typeface="Open Sans"/>
                <a:ea typeface="Open Sans"/>
                <a:cs typeface="Open Sans"/>
                <a:sym typeface="Open Sans"/>
              </a:endParaRPr>
            </a:p>
            <a:p>
              <a:pPr indent="-228600" lvl="1" marL="228600" marR="0" rtl="0" algn="l">
                <a:lnSpc>
                  <a:spcPct val="90000"/>
                </a:lnSpc>
                <a:spcBef>
                  <a:spcPts val="315"/>
                </a:spcBef>
                <a:spcAft>
                  <a:spcPts val="0"/>
                </a:spcAft>
                <a:buClr>
                  <a:srgbClr val="000000"/>
                </a:buClr>
                <a:buSzPts val="2100"/>
                <a:buFont typeface="Arial"/>
                <a:buChar char="••"/>
              </a:pPr>
              <a:r>
                <a:rPr b="0" i="0" lang="en-US" sz="2100" u="none" cap="none" strike="noStrike">
                  <a:solidFill>
                    <a:srgbClr val="000000"/>
                  </a:solidFill>
                  <a:latin typeface="Open Sans"/>
                  <a:ea typeface="Open Sans"/>
                  <a:cs typeface="Open Sans"/>
                  <a:sym typeface="Open Sans"/>
                </a:rPr>
                <a:t>Which organizations work together in certain research? </a:t>
              </a:r>
              <a:endParaRPr b="0" i="0" sz="2100" u="none" cap="none" strike="noStrike">
                <a:solidFill>
                  <a:srgbClr val="000000"/>
                </a:solidFill>
                <a:latin typeface="Open Sans"/>
                <a:ea typeface="Open Sans"/>
                <a:cs typeface="Open Sans"/>
                <a:sym typeface="Open Sans"/>
              </a:endParaRPr>
            </a:p>
            <a:p>
              <a:pPr indent="-228600" lvl="1" marL="228600" marR="0" rtl="0" algn="l">
                <a:lnSpc>
                  <a:spcPct val="90000"/>
                </a:lnSpc>
                <a:spcBef>
                  <a:spcPts val="315"/>
                </a:spcBef>
                <a:spcAft>
                  <a:spcPts val="0"/>
                </a:spcAft>
                <a:buClr>
                  <a:srgbClr val="000000"/>
                </a:buClr>
                <a:buSzPts val="2100"/>
                <a:buFont typeface="Arial"/>
                <a:buChar char="••"/>
              </a:pPr>
              <a:r>
                <a:rPr b="0" i="0" lang="en-US" sz="2100" u="none" cap="none" strike="noStrike">
                  <a:solidFill>
                    <a:srgbClr val="000000"/>
                  </a:solidFill>
                  <a:latin typeface="Open Sans"/>
                  <a:ea typeface="Open Sans"/>
                  <a:cs typeface="Open Sans"/>
                  <a:sym typeface="Open Sans"/>
                </a:rPr>
                <a:t>Which countries work on certain research? </a:t>
              </a:r>
              <a:endParaRPr b="0" i="0" sz="2100" u="none" cap="none" strike="noStrike">
                <a:solidFill>
                  <a:srgbClr val="000000"/>
                </a:solidFill>
                <a:latin typeface="Open Sans"/>
                <a:ea typeface="Open Sans"/>
                <a:cs typeface="Open Sans"/>
                <a:sym typeface="Open Sans"/>
              </a:endParaRPr>
            </a:p>
            <a:p>
              <a:pPr indent="-228600" lvl="1" marL="228600" marR="0" rtl="0" algn="l">
                <a:lnSpc>
                  <a:spcPct val="90000"/>
                </a:lnSpc>
                <a:spcBef>
                  <a:spcPts val="315"/>
                </a:spcBef>
                <a:spcAft>
                  <a:spcPts val="0"/>
                </a:spcAft>
                <a:buClr>
                  <a:srgbClr val="000000"/>
                </a:buClr>
                <a:buSzPts val="2100"/>
                <a:buFont typeface="Arial"/>
                <a:buChar char="••"/>
              </a:pPr>
              <a:r>
                <a:rPr b="0" i="0" lang="en-US" sz="2100" u="none" cap="none" strike="noStrike">
                  <a:solidFill>
                    <a:srgbClr val="000000"/>
                  </a:solidFill>
                  <a:latin typeface="Open Sans"/>
                  <a:ea typeface="Open Sans"/>
                  <a:cs typeface="Open Sans"/>
                  <a:sym typeface="Open Sans"/>
                </a:rPr>
                <a:t>Which organizations funded research/researchers together?</a:t>
              </a:r>
              <a:endParaRPr b="0" i="0" sz="2100" u="none" cap="none" strike="noStrike">
                <a:solidFill>
                  <a:srgbClr val="000000"/>
                </a:solidFill>
                <a:latin typeface="Open Sans"/>
                <a:ea typeface="Open Sans"/>
                <a:cs typeface="Open Sans"/>
                <a:sym typeface="Open Sans"/>
              </a:endParaRPr>
            </a:p>
            <a:p>
              <a:pPr indent="-228600" lvl="1" marL="228600" marR="0" rtl="0" algn="l">
                <a:lnSpc>
                  <a:spcPct val="90000"/>
                </a:lnSpc>
                <a:spcBef>
                  <a:spcPts val="315"/>
                </a:spcBef>
                <a:spcAft>
                  <a:spcPts val="0"/>
                </a:spcAft>
                <a:buClr>
                  <a:srgbClr val="000000"/>
                </a:buClr>
                <a:buSzPts val="2100"/>
                <a:buFont typeface="Arial"/>
                <a:buChar char="••"/>
              </a:pPr>
              <a:r>
                <a:rPr b="0" i="0" lang="en-US" sz="2100" u="none" cap="none" strike="noStrike">
                  <a:solidFill>
                    <a:srgbClr val="000000"/>
                  </a:solidFill>
                  <a:latin typeface="Open Sans"/>
                  <a:ea typeface="Open Sans"/>
                  <a:cs typeface="Open Sans"/>
                  <a:sym typeface="Open Sans"/>
                </a:rPr>
                <a:t>What are the major research topics/areas and their trend?</a:t>
              </a:r>
              <a:endParaRPr b="0" i="0" sz="2100" u="none" cap="none" strike="noStrike">
                <a:solidFill>
                  <a:srgbClr val="000000"/>
                </a:solidFill>
                <a:latin typeface="Open Sans"/>
                <a:ea typeface="Open Sans"/>
                <a:cs typeface="Open Sans"/>
                <a:sym typeface="Open Sans"/>
              </a:endParaRPr>
            </a:p>
            <a:p>
              <a:pPr indent="-228600" lvl="1" marL="228600" marR="0" rtl="0" algn="l">
                <a:lnSpc>
                  <a:spcPct val="90000"/>
                </a:lnSpc>
                <a:spcBef>
                  <a:spcPts val="315"/>
                </a:spcBef>
                <a:spcAft>
                  <a:spcPts val="0"/>
                </a:spcAft>
                <a:buClr>
                  <a:srgbClr val="000000"/>
                </a:buClr>
                <a:buSzPts val="2100"/>
                <a:buFont typeface="Arial"/>
                <a:buChar char="••"/>
              </a:pPr>
              <a:r>
                <a:rPr b="0" i="0" lang="en-US" sz="2100" u="none" cap="none" strike="noStrike">
                  <a:solidFill>
                    <a:srgbClr val="000000"/>
                  </a:solidFill>
                  <a:latin typeface="Open Sans"/>
                  <a:ea typeface="Open Sans"/>
                  <a:cs typeface="Open Sans"/>
                  <a:sym typeface="Open Sans"/>
                </a:rPr>
                <a:t>What is the citation impact?   (Percent of articles in the top 10% of citations)</a:t>
              </a:r>
              <a:endParaRPr b="0" i="0" sz="2100" u="none" cap="none" strike="noStrike">
                <a:solidFill>
                  <a:srgbClr val="000000"/>
                </a:solidFill>
                <a:latin typeface="Open Sans"/>
                <a:ea typeface="Open Sans"/>
                <a:cs typeface="Open Sans"/>
                <a:sym typeface="Open Sans"/>
              </a:endParaRPr>
            </a:p>
            <a:p>
              <a:pPr indent="-228600" lvl="1" marL="228600" marR="0" rtl="0" algn="l">
                <a:lnSpc>
                  <a:spcPct val="90000"/>
                </a:lnSpc>
                <a:spcBef>
                  <a:spcPts val="315"/>
                </a:spcBef>
                <a:spcAft>
                  <a:spcPts val="0"/>
                </a:spcAft>
                <a:buClr>
                  <a:srgbClr val="000000"/>
                </a:buClr>
                <a:buSzPts val="2100"/>
                <a:buFont typeface="Arial"/>
                <a:buChar char="••"/>
              </a:pPr>
              <a:r>
                <a:rPr b="0" i="0" lang="en-US" sz="2100" u="none" cap="none" strike="noStrike">
                  <a:solidFill>
                    <a:srgbClr val="000000"/>
                  </a:solidFill>
                  <a:latin typeface="Open Sans"/>
                  <a:ea typeface="Open Sans"/>
                  <a:cs typeface="Open Sans"/>
                  <a:sym typeface="Open Sans"/>
                </a:rPr>
                <a:t>Which guidelines and patents supported by certain research?</a:t>
              </a:r>
              <a:endParaRPr b="0" i="0" sz="2100" u="none" cap="none" strike="noStrike">
                <a:solidFill>
                  <a:srgbClr val="000000"/>
                </a:solidFill>
                <a:latin typeface="Open Sans"/>
                <a:ea typeface="Open Sans"/>
                <a:cs typeface="Open Sans"/>
                <a:sym typeface="Open Sans"/>
              </a:endParaRPr>
            </a:p>
          </p:txBody>
        </p:sp>
      </p:grpSp>
      <p:sp>
        <p:nvSpPr>
          <p:cNvPr id="217" name="Google Shape;217;p15"/>
          <p:cNvSpPr txBox="1"/>
          <p:nvPr>
            <p:ph idx="10" type="dt"/>
          </p:nvPr>
        </p:nvSpPr>
        <p:spPr>
          <a:xfrm>
            <a:off x="9357855" y="6492875"/>
            <a:ext cx="27432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US"/>
              <a:t>3/2/2020</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2" name="Shape 222"/>
        <p:cNvGrpSpPr/>
        <p:nvPr/>
      </p:nvGrpSpPr>
      <p:grpSpPr>
        <a:xfrm>
          <a:off x="0" y="0"/>
          <a:ext cx="0" cy="0"/>
          <a:chOff x="0" y="0"/>
          <a:chExt cx="0" cy="0"/>
        </a:xfrm>
      </p:grpSpPr>
      <p:sp>
        <p:nvSpPr>
          <p:cNvPr id="223" name="Google Shape;223;p16"/>
          <p:cNvSpPr txBox="1"/>
          <p:nvPr>
            <p:ph idx="1" type="body"/>
          </p:nvPr>
        </p:nvSpPr>
        <p:spPr>
          <a:xfrm>
            <a:off x="0" y="1829482"/>
            <a:ext cx="5046785" cy="4448225"/>
          </a:xfrm>
          <a:prstGeom prst="rect">
            <a:avLst/>
          </a:prstGeom>
          <a:noFill/>
          <a:ln>
            <a:noFill/>
          </a:ln>
        </p:spPr>
        <p:txBody>
          <a:bodyPr anchorCtr="0" anchor="t" bIns="45700" lIns="91425" spcFirstLastPara="1" rIns="91425" wrap="square" tIns="45700">
            <a:normAutofit/>
          </a:bodyPr>
          <a:lstStyle/>
          <a:p>
            <a:pPr indent="0" lvl="0" marL="127000" rtl="0" algn="l">
              <a:lnSpc>
                <a:spcPct val="90000"/>
              </a:lnSpc>
              <a:spcBef>
                <a:spcPts val="1000"/>
              </a:spcBef>
              <a:spcAft>
                <a:spcPts val="0"/>
              </a:spcAft>
              <a:buClr>
                <a:schemeClr val="dk1"/>
              </a:buClr>
              <a:buSzPts val="2000"/>
              <a:buNone/>
            </a:pPr>
            <a:r>
              <a:rPr lang="en-US">
                <a:solidFill>
                  <a:schemeClr val="dk1"/>
                </a:solidFill>
                <a:latin typeface="Open Sans"/>
                <a:ea typeface="Open Sans"/>
                <a:cs typeface="Open Sans"/>
                <a:sym typeface="Open Sans"/>
              </a:rPr>
              <a:t>Two bibliometric indicators are frequently used in research assessment tools:</a:t>
            </a:r>
            <a:endParaRPr/>
          </a:p>
          <a:p>
            <a:pPr indent="-457200" lvl="0" marL="584200" rtl="0" algn="l">
              <a:lnSpc>
                <a:spcPct val="90000"/>
              </a:lnSpc>
              <a:spcBef>
                <a:spcPts val="1000"/>
              </a:spcBef>
              <a:spcAft>
                <a:spcPts val="0"/>
              </a:spcAft>
              <a:buClr>
                <a:schemeClr val="dk1"/>
              </a:buClr>
              <a:buSzPts val="2000"/>
              <a:buFont typeface="Arial"/>
              <a:buAutoNum type="arabicPeriod"/>
            </a:pPr>
            <a:r>
              <a:rPr lang="en-US">
                <a:solidFill>
                  <a:schemeClr val="dk1"/>
                </a:solidFill>
                <a:latin typeface="Open Sans"/>
                <a:ea typeface="Open Sans"/>
                <a:cs typeface="Open Sans"/>
                <a:sym typeface="Open Sans"/>
              </a:rPr>
              <a:t>The </a:t>
            </a:r>
            <a:r>
              <a:rPr b="1" lang="en-US">
                <a:solidFill>
                  <a:schemeClr val="dk1"/>
                </a:solidFill>
                <a:latin typeface="Open Sans"/>
                <a:ea typeface="Open Sans"/>
                <a:cs typeface="Open Sans"/>
                <a:sym typeface="Open Sans"/>
              </a:rPr>
              <a:t>Journal Impact Factor (JIF) </a:t>
            </a:r>
            <a:r>
              <a:rPr lang="en-US">
                <a:solidFill>
                  <a:schemeClr val="dk1"/>
                </a:solidFill>
                <a:latin typeface="Open Sans"/>
                <a:ea typeface="Open Sans"/>
                <a:cs typeface="Open Sans"/>
                <a:sym typeface="Open Sans"/>
              </a:rPr>
              <a:t>– a journal-level bibliometric indicator. It is commonly used as a proxy for the relative importance of a journal. </a:t>
            </a:r>
            <a:endParaRPr/>
          </a:p>
          <a:p>
            <a:pPr indent="-342900" lvl="0" marL="469900" rtl="0" algn="l">
              <a:lnSpc>
                <a:spcPct val="90000"/>
              </a:lnSpc>
              <a:spcBef>
                <a:spcPts val="1000"/>
              </a:spcBef>
              <a:spcAft>
                <a:spcPts val="0"/>
              </a:spcAft>
              <a:buClr>
                <a:schemeClr val="dk1"/>
              </a:buClr>
              <a:buSzPts val="2000"/>
              <a:buChar char="●"/>
            </a:pPr>
            <a:r>
              <a:rPr lang="en-US">
                <a:solidFill>
                  <a:schemeClr val="dk1"/>
                </a:solidFill>
                <a:latin typeface="Open Sans"/>
                <a:ea typeface="Open Sans"/>
                <a:cs typeface="Open Sans"/>
                <a:sym typeface="Open Sans"/>
              </a:rPr>
              <a:t>Example of JIF calculation </a:t>
            </a:r>
            <a:endParaRPr/>
          </a:p>
          <a:p>
            <a:pPr indent="0" lvl="0" marL="127000" rtl="0" algn="l">
              <a:lnSpc>
                <a:spcPct val="90000"/>
              </a:lnSpc>
              <a:spcBef>
                <a:spcPts val="1000"/>
              </a:spcBef>
              <a:spcAft>
                <a:spcPts val="0"/>
              </a:spcAft>
              <a:buClr>
                <a:schemeClr val="dk1"/>
              </a:buClr>
              <a:buSzPts val="2000"/>
              <a:buNone/>
            </a:pPr>
            <a:r>
              <a:t/>
            </a:r>
            <a:endParaRPr>
              <a:solidFill>
                <a:schemeClr val="dk1"/>
              </a:solidFill>
              <a:latin typeface="Open Sans"/>
              <a:ea typeface="Open Sans"/>
              <a:cs typeface="Open Sans"/>
              <a:sym typeface="Open Sans"/>
            </a:endParaRPr>
          </a:p>
          <a:p>
            <a:pPr indent="-215900" lvl="0" marL="469900" rtl="0" algn="l">
              <a:lnSpc>
                <a:spcPct val="90000"/>
              </a:lnSpc>
              <a:spcBef>
                <a:spcPts val="1000"/>
              </a:spcBef>
              <a:spcAft>
                <a:spcPts val="0"/>
              </a:spcAft>
              <a:buClr>
                <a:schemeClr val="dk1"/>
              </a:buClr>
              <a:buSzPts val="2000"/>
              <a:buNone/>
            </a:pPr>
            <a:r>
              <a:t/>
            </a:r>
            <a:endParaRPr sz="2220">
              <a:solidFill>
                <a:schemeClr val="dk1"/>
              </a:solidFill>
              <a:latin typeface="Open Sans"/>
              <a:ea typeface="Open Sans"/>
              <a:cs typeface="Open Sans"/>
              <a:sym typeface="Open Sans"/>
            </a:endParaRPr>
          </a:p>
        </p:txBody>
      </p:sp>
      <p:sp>
        <p:nvSpPr>
          <p:cNvPr id="224" name="Google Shape;224;p16"/>
          <p:cNvSpPr txBox="1"/>
          <p:nvPr>
            <p:ph type="title"/>
          </p:nvPr>
        </p:nvSpPr>
        <p:spPr>
          <a:xfrm>
            <a:off x="0" y="439761"/>
            <a:ext cx="7994469" cy="10809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Trebuchet MS"/>
              <a:buNone/>
            </a:pPr>
            <a:r>
              <a:rPr lang="en-US" sz="3400">
                <a:solidFill>
                  <a:srgbClr val="586F7C"/>
                </a:solidFill>
                <a:latin typeface="Open Sans"/>
                <a:ea typeface="Open Sans"/>
                <a:cs typeface="Open Sans"/>
                <a:sym typeface="Open Sans"/>
              </a:rPr>
              <a:t>Bibliometric indicators</a:t>
            </a:r>
            <a:endParaRPr sz="3400">
              <a:solidFill>
                <a:srgbClr val="586F7C"/>
              </a:solidFill>
              <a:latin typeface="Open Sans"/>
              <a:ea typeface="Open Sans"/>
              <a:cs typeface="Open Sans"/>
              <a:sym typeface="Open Sans"/>
            </a:endParaRPr>
          </a:p>
        </p:txBody>
      </p:sp>
      <p:pic>
        <p:nvPicPr>
          <p:cNvPr descr="https://lh4.googleusercontent.com/ak2X6RfvbPG6peueH_MMP4qgnzlwBtXaL7WZ7QJ6RdXKqBky6jqQs8Bmft4hxMl0YUP5Lze01NdpKSk1h3j0J6-vrbNUCJAfm4AhacletRJ1ihaCUlGAk4l_2y4pYdYa7xAP7pg" id="225" name="Google Shape;225;p16"/>
          <p:cNvPicPr preferRelativeResize="0"/>
          <p:nvPr/>
        </p:nvPicPr>
        <p:blipFill rotWithShape="1">
          <a:blip r:embed="rId3">
            <a:alphaModFix/>
          </a:blip>
          <a:srcRect b="0" l="0" r="0" t="0"/>
          <a:stretch/>
        </p:blipFill>
        <p:spPr>
          <a:xfrm>
            <a:off x="5205047" y="2005644"/>
            <a:ext cx="6172200" cy="4095900"/>
          </a:xfrm>
          <a:prstGeom prst="rect">
            <a:avLst/>
          </a:prstGeom>
          <a:noFill/>
          <a:ln cap="flat" cmpd="sng" w="9525">
            <a:solidFill>
              <a:srgbClr val="F8981D"/>
            </a:solidFill>
            <a:prstDash val="solid"/>
            <a:round/>
            <a:headEnd len="sm" w="sm" type="none"/>
            <a:tailEnd len="sm" w="sm" type="none"/>
          </a:ln>
        </p:spPr>
      </p:pic>
      <p:sp>
        <p:nvSpPr>
          <p:cNvPr id="226" name="Google Shape;226;p16"/>
          <p:cNvSpPr txBox="1"/>
          <p:nvPr>
            <p:ph idx="10" type="dt"/>
          </p:nvPr>
        </p:nvSpPr>
        <p:spPr>
          <a:xfrm>
            <a:off x="9357855" y="6492875"/>
            <a:ext cx="27432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US"/>
              <a:t>3/2/2020</a:t>
            </a:r>
            <a:endParaRPr/>
          </a:p>
        </p:txBody>
      </p:sp>
      <p:sp>
        <p:nvSpPr>
          <p:cNvPr id="227" name="Google Shape;227;p16"/>
          <p:cNvSpPr/>
          <p:nvPr/>
        </p:nvSpPr>
        <p:spPr>
          <a:xfrm>
            <a:off x="4343400" y="5257800"/>
            <a:ext cx="703385" cy="228600"/>
          </a:xfrm>
          <a:prstGeom prst="rightArrow">
            <a:avLst>
              <a:gd fmla="val 50000" name="adj1"/>
              <a:gd fmla="val 50000" name="adj2"/>
            </a:avLst>
          </a:prstGeom>
          <a:solidFill>
            <a:schemeClr val="accent1"/>
          </a:solidFill>
          <a:ln cap="flat" cmpd="sng" w="25400">
            <a:solidFill>
              <a:srgbClr val="BA7C2E"/>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2" name="Shape 232"/>
        <p:cNvGrpSpPr/>
        <p:nvPr/>
      </p:nvGrpSpPr>
      <p:grpSpPr>
        <a:xfrm>
          <a:off x="0" y="0"/>
          <a:ext cx="0" cy="0"/>
          <a:chOff x="0" y="0"/>
          <a:chExt cx="0" cy="0"/>
        </a:xfrm>
      </p:grpSpPr>
      <p:sp>
        <p:nvSpPr>
          <p:cNvPr id="233" name="Google Shape;233;p17"/>
          <p:cNvSpPr txBox="1"/>
          <p:nvPr>
            <p:ph idx="1" type="body"/>
          </p:nvPr>
        </p:nvSpPr>
        <p:spPr>
          <a:xfrm>
            <a:off x="398968" y="1809334"/>
            <a:ext cx="5403956" cy="4187019"/>
          </a:xfrm>
          <a:prstGeom prst="rect">
            <a:avLst/>
          </a:prstGeom>
          <a:noFill/>
          <a:ln>
            <a:noFill/>
          </a:ln>
        </p:spPr>
        <p:txBody>
          <a:bodyPr anchorCtr="0" anchor="t" bIns="45700" lIns="91425" spcFirstLastPara="1" rIns="91425" wrap="square" tIns="45700">
            <a:normAutofit/>
          </a:bodyPr>
          <a:lstStyle/>
          <a:p>
            <a:pPr indent="-101600" lvl="0" marL="228600" rtl="0" algn="l">
              <a:lnSpc>
                <a:spcPct val="120000"/>
              </a:lnSpc>
              <a:spcBef>
                <a:spcPts val="1000"/>
              </a:spcBef>
              <a:spcAft>
                <a:spcPts val="0"/>
              </a:spcAft>
              <a:buSzPts val="2000"/>
              <a:buNone/>
            </a:pPr>
            <a:r>
              <a:rPr lang="en-US">
                <a:solidFill>
                  <a:schemeClr val="dk1"/>
                </a:solidFill>
                <a:latin typeface="Open Sans"/>
                <a:ea typeface="Open Sans"/>
                <a:cs typeface="Open Sans"/>
                <a:sym typeface="Open Sans"/>
              </a:rPr>
              <a:t>2. The </a:t>
            </a:r>
            <a:r>
              <a:rPr b="1" lang="en-US">
                <a:solidFill>
                  <a:schemeClr val="dk1"/>
                </a:solidFill>
                <a:latin typeface="Open Sans"/>
                <a:ea typeface="Open Sans"/>
                <a:cs typeface="Open Sans"/>
                <a:sym typeface="Open Sans"/>
              </a:rPr>
              <a:t>h-index</a:t>
            </a:r>
            <a:r>
              <a:rPr lang="en-US">
                <a:solidFill>
                  <a:schemeClr val="dk1"/>
                </a:solidFill>
                <a:latin typeface="Open Sans"/>
                <a:ea typeface="Open Sans"/>
                <a:cs typeface="Open Sans"/>
                <a:sym typeface="Open Sans"/>
              </a:rPr>
              <a:t> - an individual-level bibliometric indicator used in evaluating research impact of a researcher by measuring both the productivity and citation impact of an author and of a journal. </a:t>
            </a:r>
            <a:endParaRPr>
              <a:solidFill>
                <a:schemeClr val="dk1"/>
              </a:solidFill>
              <a:latin typeface="Open Sans"/>
              <a:ea typeface="Open Sans"/>
              <a:cs typeface="Open Sans"/>
              <a:sym typeface="Open Sans"/>
            </a:endParaRPr>
          </a:p>
          <a:p>
            <a:pPr indent="-342900" lvl="0" marL="469900" rtl="0" algn="l">
              <a:lnSpc>
                <a:spcPct val="120000"/>
              </a:lnSpc>
              <a:spcBef>
                <a:spcPts val="1000"/>
              </a:spcBef>
              <a:spcAft>
                <a:spcPts val="0"/>
              </a:spcAft>
              <a:buClr>
                <a:schemeClr val="dk1"/>
              </a:buClr>
              <a:buSzPts val="2000"/>
              <a:buChar char="●"/>
            </a:pPr>
            <a:r>
              <a:rPr lang="en-US">
                <a:solidFill>
                  <a:schemeClr val="dk1"/>
                </a:solidFill>
                <a:latin typeface="Open Sans"/>
                <a:ea typeface="Open Sans"/>
                <a:cs typeface="Open Sans"/>
                <a:sym typeface="Open Sans"/>
              </a:rPr>
              <a:t>Example of H- index </a:t>
            </a:r>
            <a:endParaRPr>
              <a:solidFill>
                <a:schemeClr val="dk1"/>
              </a:solidFill>
              <a:latin typeface="Open Sans"/>
              <a:ea typeface="Open Sans"/>
              <a:cs typeface="Open Sans"/>
              <a:sym typeface="Open Sans"/>
            </a:endParaRPr>
          </a:p>
          <a:p>
            <a:pPr indent="-101600" lvl="0" marL="228600" rtl="0" algn="l">
              <a:lnSpc>
                <a:spcPct val="120000"/>
              </a:lnSpc>
              <a:spcBef>
                <a:spcPts val="1000"/>
              </a:spcBef>
              <a:spcAft>
                <a:spcPts val="0"/>
              </a:spcAft>
              <a:buClr>
                <a:schemeClr val="lt1"/>
              </a:buClr>
              <a:buSzPts val="2000"/>
              <a:buNone/>
            </a:pPr>
            <a:r>
              <a:t/>
            </a:r>
            <a:endParaRPr>
              <a:solidFill>
                <a:schemeClr val="dk1"/>
              </a:solidFill>
              <a:latin typeface="Open Sans"/>
              <a:ea typeface="Open Sans"/>
              <a:cs typeface="Open Sans"/>
              <a:sym typeface="Open Sans"/>
            </a:endParaRPr>
          </a:p>
        </p:txBody>
      </p:sp>
      <p:sp>
        <p:nvSpPr>
          <p:cNvPr id="234" name="Google Shape;234;p17"/>
          <p:cNvSpPr txBox="1"/>
          <p:nvPr>
            <p:ph type="title"/>
          </p:nvPr>
        </p:nvSpPr>
        <p:spPr>
          <a:xfrm>
            <a:off x="0" y="411096"/>
            <a:ext cx="7889966" cy="10809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200"/>
              <a:buNone/>
            </a:pPr>
            <a:r>
              <a:rPr lang="en-US" sz="3000">
                <a:solidFill>
                  <a:srgbClr val="586F7C"/>
                </a:solidFill>
                <a:latin typeface="Open Sans"/>
                <a:ea typeface="Open Sans"/>
                <a:cs typeface="Open Sans"/>
                <a:sym typeface="Open Sans"/>
              </a:rPr>
              <a:t>Bibliometric indicators cont.</a:t>
            </a:r>
            <a:endParaRPr sz="3000">
              <a:solidFill>
                <a:srgbClr val="586F7C"/>
              </a:solidFill>
              <a:latin typeface="Open Sans"/>
              <a:ea typeface="Open Sans"/>
              <a:cs typeface="Open Sans"/>
              <a:sym typeface="Open Sans"/>
            </a:endParaRPr>
          </a:p>
        </p:txBody>
      </p:sp>
      <p:sp>
        <p:nvSpPr>
          <p:cNvPr id="235" name="Google Shape;235;p17"/>
          <p:cNvSpPr txBox="1"/>
          <p:nvPr>
            <p:ph idx="10" type="dt"/>
          </p:nvPr>
        </p:nvSpPr>
        <p:spPr>
          <a:xfrm>
            <a:off x="9357855" y="6492875"/>
            <a:ext cx="27432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US"/>
              <a:t>3/2/2020</a:t>
            </a:r>
            <a:endParaRPr/>
          </a:p>
        </p:txBody>
      </p:sp>
      <p:pic>
        <p:nvPicPr>
          <p:cNvPr descr="https://lh5.googleusercontent.com/Gau03AFFDEu50fqSjCZ8T_zJ_T47PU2aVPgCDR5MVsBCGIYYBsTzGS9hR-sRr4kceawIrkh9PwYdC4snELitqtUymlktpjtT3pSyL1gc4ODFagyI7T3LEkYmsBNwL-tiKtI6RJ0" id="236" name="Google Shape;236;p17"/>
          <p:cNvPicPr preferRelativeResize="0"/>
          <p:nvPr/>
        </p:nvPicPr>
        <p:blipFill rotWithShape="1">
          <a:blip r:embed="rId3">
            <a:alphaModFix/>
          </a:blip>
          <a:srcRect b="0" l="0" r="0" t="0"/>
          <a:stretch/>
        </p:blipFill>
        <p:spPr>
          <a:xfrm>
            <a:off x="6210209" y="1809335"/>
            <a:ext cx="4994029" cy="4715750"/>
          </a:xfrm>
          <a:prstGeom prst="rect">
            <a:avLst/>
          </a:prstGeom>
          <a:noFill/>
          <a:ln>
            <a:noFill/>
          </a:ln>
        </p:spPr>
      </p:pic>
      <p:sp>
        <p:nvSpPr>
          <p:cNvPr id="237" name="Google Shape;237;p17"/>
          <p:cNvSpPr/>
          <p:nvPr/>
        </p:nvSpPr>
        <p:spPr>
          <a:xfrm>
            <a:off x="4431326" y="4818184"/>
            <a:ext cx="1213338" cy="316523"/>
          </a:xfrm>
          <a:prstGeom prst="rightArrow">
            <a:avLst>
              <a:gd fmla="val 50000" name="adj1"/>
              <a:gd fmla="val 50000" name="adj2"/>
            </a:avLst>
          </a:prstGeom>
          <a:solidFill>
            <a:schemeClr val="accent1"/>
          </a:solidFill>
          <a:ln cap="flat" cmpd="sng" w="25400">
            <a:solidFill>
              <a:srgbClr val="BA7C2E"/>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2" name="Shape 242"/>
        <p:cNvGrpSpPr/>
        <p:nvPr/>
      </p:nvGrpSpPr>
      <p:grpSpPr>
        <a:xfrm>
          <a:off x="0" y="0"/>
          <a:ext cx="0" cy="0"/>
          <a:chOff x="0" y="0"/>
          <a:chExt cx="0" cy="0"/>
        </a:xfrm>
      </p:grpSpPr>
      <p:sp>
        <p:nvSpPr>
          <p:cNvPr id="243" name="Google Shape;243;p18"/>
          <p:cNvSpPr txBox="1"/>
          <p:nvPr>
            <p:ph type="title"/>
          </p:nvPr>
        </p:nvSpPr>
        <p:spPr>
          <a:xfrm>
            <a:off x="0" y="437222"/>
            <a:ext cx="8177349" cy="10809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None/>
            </a:pPr>
            <a:r>
              <a:rPr lang="en-US">
                <a:solidFill>
                  <a:srgbClr val="586F7C"/>
                </a:solidFill>
                <a:latin typeface="Open Sans"/>
                <a:ea typeface="Open Sans"/>
                <a:cs typeface="Open Sans"/>
                <a:sym typeface="Open Sans"/>
              </a:rPr>
              <a:t>Bibliometric indicators cont.</a:t>
            </a:r>
            <a:endParaRPr>
              <a:solidFill>
                <a:srgbClr val="586F7C"/>
              </a:solidFill>
              <a:latin typeface="Open Sans"/>
              <a:ea typeface="Open Sans"/>
              <a:cs typeface="Open Sans"/>
              <a:sym typeface="Open Sans"/>
            </a:endParaRPr>
          </a:p>
        </p:txBody>
      </p:sp>
      <p:sp>
        <p:nvSpPr>
          <p:cNvPr id="244" name="Google Shape;244;p18"/>
          <p:cNvSpPr txBox="1"/>
          <p:nvPr>
            <p:ph idx="1" type="body"/>
          </p:nvPr>
        </p:nvSpPr>
        <p:spPr>
          <a:xfrm>
            <a:off x="0" y="1985180"/>
            <a:ext cx="3856510" cy="3599400"/>
          </a:xfrm>
          <a:prstGeom prst="rect">
            <a:avLst/>
          </a:prstGeom>
          <a:noFill/>
          <a:ln>
            <a:noFill/>
          </a:ln>
        </p:spPr>
        <p:txBody>
          <a:bodyPr anchorCtr="0" anchor="t" bIns="45700" lIns="91425" spcFirstLastPara="1" rIns="91425" wrap="square" tIns="45700">
            <a:normAutofit/>
          </a:bodyPr>
          <a:lstStyle/>
          <a:p>
            <a:pPr indent="0" lvl="0" marL="127000" rtl="0" algn="l">
              <a:lnSpc>
                <a:spcPct val="90000"/>
              </a:lnSpc>
              <a:spcBef>
                <a:spcPts val="1000"/>
              </a:spcBef>
              <a:spcAft>
                <a:spcPts val="0"/>
              </a:spcAft>
              <a:buClr>
                <a:schemeClr val="dk1"/>
              </a:buClr>
              <a:buSzPts val="2000"/>
              <a:buNone/>
            </a:pPr>
            <a:r>
              <a:rPr lang="en-US" sz="2220">
                <a:solidFill>
                  <a:schemeClr val="dk1"/>
                </a:solidFill>
                <a:latin typeface="Open Sans"/>
                <a:ea typeface="Open Sans"/>
                <a:cs typeface="Open Sans"/>
                <a:sym typeface="Open Sans"/>
              </a:rPr>
              <a:t>3. </a:t>
            </a:r>
            <a:r>
              <a:rPr b="1" lang="en-US" sz="2220">
                <a:solidFill>
                  <a:schemeClr val="dk1"/>
                </a:solidFill>
                <a:latin typeface="Open Sans"/>
                <a:ea typeface="Open Sans"/>
                <a:cs typeface="Open Sans"/>
                <a:sym typeface="Open Sans"/>
              </a:rPr>
              <a:t>Altmetrics (</a:t>
            </a:r>
            <a:r>
              <a:rPr lang="en-US" sz="2220">
                <a:solidFill>
                  <a:schemeClr val="dk1"/>
                </a:solidFill>
                <a:latin typeface="Open Sans"/>
                <a:ea typeface="Open Sans"/>
                <a:cs typeface="Open Sans"/>
                <a:sym typeface="Open Sans"/>
              </a:rPr>
              <a:t>alternative metrics) -attempts to indicate research impact based on the popularity of research output on the web including social media. </a:t>
            </a:r>
            <a:endParaRPr/>
          </a:p>
          <a:p>
            <a:pPr indent="0" lvl="0" marL="127000" rtl="0" algn="l">
              <a:lnSpc>
                <a:spcPct val="90000"/>
              </a:lnSpc>
              <a:spcBef>
                <a:spcPts val="1000"/>
              </a:spcBef>
              <a:spcAft>
                <a:spcPts val="0"/>
              </a:spcAft>
              <a:buClr>
                <a:schemeClr val="dk1"/>
              </a:buClr>
              <a:buSzPts val="2000"/>
              <a:buNone/>
            </a:pPr>
            <a:r>
              <a:t/>
            </a:r>
            <a:endParaRPr sz="2220">
              <a:solidFill>
                <a:schemeClr val="dk1"/>
              </a:solidFill>
              <a:latin typeface="Open Sans"/>
              <a:ea typeface="Open Sans"/>
              <a:cs typeface="Open Sans"/>
              <a:sym typeface="Open Sans"/>
            </a:endParaRPr>
          </a:p>
          <a:p>
            <a:pPr indent="0" lvl="0" marL="127000" rtl="0" algn="l">
              <a:lnSpc>
                <a:spcPct val="90000"/>
              </a:lnSpc>
              <a:spcBef>
                <a:spcPts val="1000"/>
              </a:spcBef>
              <a:spcAft>
                <a:spcPts val="0"/>
              </a:spcAft>
              <a:buClr>
                <a:schemeClr val="dk1"/>
              </a:buClr>
              <a:buSzPts val="2000"/>
              <a:buNone/>
            </a:pPr>
            <a:r>
              <a:rPr lang="en-US" sz="2220">
                <a:solidFill>
                  <a:schemeClr val="dk1"/>
                </a:solidFill>
                <a:latin typeface="Open Sans"/>
                <a:ea typeface="Open Sans"/>
                <a:cs typeface="Open Sans"/>
                <a:sym typeface="Open Sans"/>
              </a:rPr>
              <a:t>*An example of activity collected by Altimetric</a:t>
            </a:r>
            <a:endParaRPr sz="2220">
              <a:solidFill>
                <a:schemeClr val="dk1"/>
              </a:solidFill>
              <a:latin typeface="Open Sans"/>
              <a:ea typeface="Open Sans"/>
              <a:cs typeface="Open Sans"/>
              <a:sym typeface="Open Sans"/>
            </a:endParaRPr>
          </a:p>
        </p:txBody>
      </p:sp>
      <p:sp>
        <p:nvSpPr>
          <p:cNvPr id="245" name="Google Shape;245;p18"/>
          <p:cNvSpPr txBox="1"/>
          <p:nvPr>
            <p:ph idx="10" type="dt"/>
          </p:nvPr>
        </p:nvSpPr>
        <p:spPr>
          <a:xfrm>
            <a:off x="9357855" y="6492875"/>
            <a:ext cx="27432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US"/>
              <a:t>3/2/2020</a:t>
            </a:r>
            <a:endParaRPr/>
          </a:p>
        </p:txBody>
      </p:sp>
      <p:pic>
        <p:nvPicPr>
          <p:cNvPr id="246" name="Google Shape;246;p18"/>
          <p:cNvPicPr preferRelativeResize="0"/>
          <p:nvPr/>
        </p:nvPicPr>
        <p:blipFill rotWithShape="1">
          <a:blip r:embed="rId3">
            <a:alphaModFix/>
          </a:blip>
          <a:srcRect b="0" l="0" r="0" t="0"/>
          <a:stretch/>
        </p:blipFill>
        <p:spPr>
          <a:xfrm>
            <a:off x="4088674" y="1844503"/>
            <a:ext cx="7792824" cy="4507695"/>
          </a:xfrm>
          <a:prstGeom prst="rect">
            <a:avLst/>
          </a:prstGeom>
          <a:noFill/>
          <a:ln cap="flat" cmpd="sng" w="9525">
            <a:solidFill>
              <a:srgbClr val="F8981D"/>
            </a:solidFill>
            <a:prstDash val="solid"/>
            <a:round/>
            <a:headEnd len="sm" w="sm" type="none"/>
            <a:tailEnd len="sm" w="sm" type="none"/>
          </a:ln>
        </p:spPr>
      </p:pic>
      <p:sp>
        <p:nvSpPr>
          <p:cNvPr id="247" name="Google Shape;247;p18"/>
          <p:cNvSpPr/>
          <p:nvPr/>
        </p:nvSpPr>
        <p:spPr>
          <a:xfrm flipH="1" rot="10800000">
            <a:off x="3323492" y="4923693"/>
            <a:ext cx="633046" cy="298938"/>
          </a:xfrm>
          <a:prstGeom prst="rightArrow">
            <a:avLst>
              <a:gd fmla="val 50000" name="adj1"/>
              <a:gd fmla="val 50000" name="adj2"/>
            </a:avLst>
          </a:prstGeom>
          <a:solidFill>
            <a:schemeClr val="accent1"/>
          </a:solidFill>
          <a:ln cap="flat" cmpd="sng" w="25400">
            <a:solidFill>
              <a:srgbClr val="BA7C2E"/>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252" name="Shape 252"/>
        <p:cNvGrpSpPr/>
        <p:nvPr/>
      </p:nvGrpSpPr>
      <p:grpSpPr>
        <a:xfrm>
          <a:off x="0" y="0"/>
          <a:ext cx="0" cy="0"/>
          <a:chOff x="0" y="0"/>
          <a:chExt cx="0" cy="0"/>
        </a:xfrm>
      </p:grpSpPr>
      <p:sp>
        <p:nvSpPr>
          <p:cNvPr id="253" name="Google Shape;253;p19"/>
          <p:cNvSpPr txBox="1"/>
          <p:nvPr>
            <p:ph type="title"/>
          </p:nvPr>
        </p:nvSpPr>
        <p:spPr>
          <a:xfrm>
            <a:off x="0" y="437222"/>
            <a:ext cx="8164286" cy="10809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None/>
            </a:pPr>
            <a:r>
              <a:rPr lang="en-US" sz="3330">
                <a:solidFill>
                  <a:srgbClr val="586F7C"/>
                </a:solidFill>
                <a:latin typeface="Open Sans"/>
                <a:ea typeface="Open Sans"/>
                <a:cs typeface="Open Sans"/>
                <a:sym typeface="Open Sans"/>
              </a:rPr>
              <a:t>Prominent tools and services for research performance.</a:t>
            </a:r>
            <a:endParaRPr sz="3330">
              <a:solidFill>
                <a:srgbClr val="586F7C"/>
              </a:solidFill>
              <a:latin typeface="Open Sans"/>
              <a:ea typeface="Open Sans"/>
              <a:cs typeface="Open Sans"/>
              <a:sym typeface="Open Sans"/>
            </a:endParaRPr>
          </a:p>
        </p:txBody>
      </p:sp>
      <p:grpSp>
        <p:nvGrpSpPr>
          <p:cNvPr id="254" name="Google Shape;254;p19"/>
          <p:cNvGrpSpPr/>
          <p:nvPr/>
        </p:nvGrpSpPr>
        <p:grpSpPr>
          <a:xfrm>
            <a:off x="422031" y="2125857"/>
            <a:ext cx="9731412" cy="4081511"/>
            <a:chOff x="0" y="0"/>
            <a:chExt cx="9731412" cy="4081511"/>
          </a:xfrm>
        </p:grpSpPr>
        <p:sp>
          <p:nvSpPr>
            <p:cNvPr id="255" name="Google Shape;255;p19"/>
            <p:cNvSpPr/>
            <p:nvPr/>
          </p:nvSpPr>
          <p:spPr>
            <a:xfrm>
              <a:off x="0" y="0"/>
              <a:ext cx="4081511" cy="4081511"/>
            </a:xfrm>
            <a:prstGeom prst="pie">
              <a:avLst>
                <a:gd fmla="val 5400000" name="adj1"/>
                <a:gd fmla="val 16200000" name="adj2"/>
              </a:avLst>
            </a:prstGeom>
            <a:solidFill>
              <a:srgbClr val="586F7C"/>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6" name="Google Shape;256;p19"/>
            <p:cNvSpPr/>
            <p:nvPr/>
          </p:nvSpPr>
          <p:spPr>
            <a:xfrm>
              <a:off x="2040755" y="0"/>
              <a:ext cx="7690657" cy="4081511"/>
            </a:xfrm>
            <a:prstGeom prst="rect">
              <a:avLst/>
            </a:prstGeom>
            <a:solidFill>
              <a:schemeClr val="lt1">
                <a:alpha val="89803"/>
              </a:schemeClr>
            </a:solidFill>
            <a:ln cap="flat" cmpd="sng" w="254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19"/>
            <p:cNvSpPr txBox="1"/>
            <p:nvPr/>
          </p:nvSpPr>
          <p:spPr>
            <a:xfrm>
              <a:off x="2040755" y="0"/>
              <a:ext cx="7690657" cy="1224455"/>
            </a:xfrm>
            <a:prstGeom prst="rect">
              <a:avLst/>
            </a:prstGeom>
            <a:noFill/>
            <a:ln>
              <a:noFill/>
            </a:ln>
          </p:spPr>
          <p:txBody>
            <a:bodyPr anchorCtr="0" anchor="ctr" bIns="110475" lIns="110475" spcFirstLastPara="1" rIns="110475" wrap="square" tIns="110475">
              <a:noAutofit/>
            </a:bodyPr>
            <a:lstStyle/>
            <a:p>
              <a:pPr indent="0" lvl="0" marL="0" marR="0" rtl="0" algn="l">
                <a:lnSpc>
                  <a:spcPct val="90000"/>
                </a:lnSpc>
                <a:spcBef>
                  <a:spcPts val="0"/>
                </a:spcBef>
                <a:spcAft>
                  <a:spcPts val="0"/>
                </a:spcAft>
                <a:buNone/>
              </a:pPr>
              <a:r>
                <a:rPr b="0" i="0" lang="en-US" sz="2900" u="none" cap="none" strike="noStrike">
                  <a:solidFill>
                    <a:srgbClr val="000000"/>
                  </a:solidFill>
                  <a:latin typeface="Arial"/>
                  <a:ea typeface="Arial"/>
                  <a:cs typeface="Arial"/>
                  <a:sym typeface="Arial"/>
                </a:rPr>
                <a:t>Many data sources and tools are available to help conducting research impact analysis.</a:t>
              </a:r>
              <a:endParaRPr b="0" i="0" sz="2900" u="none" cap="none" strike="noStrike">
                <a:solidFill>
                  <a:srgbClr val="000000"/>
                </a:solidFill>
                <a:latin typeface="Arial"/>
                <a:ea typeface="Arial"/>
                <a:cs typeface="Arial"/>
                <a:sym typeface="Arial"/>
              </a:endParaRPr>
            </a:p>
          </p:txBody>
        </p:sp>
        <p:sp>
          <p:nvSpPr>
            <p:cNvPr id="258" name="Google Shape;258;p19"/>
            <p:cNvSpPr/>
            <p:nvPr/>
          </p:nvSpPr>
          <p:spPr>
            <a:xfrm>
              <a:off x="714265" y="1224455"/>
              <a:ext cx="2652979" cy="2652979"/>
            </a:xfrm>
            <a:prstGeom prst="pie">
              <a:avLst>
                <a:gd fmla="val 5400000" name="adj1"/>
                <a:gd fmla="val 16200000" name="adj2"/>
              </a:avLst>
            </a:prstGeom>
            <a:solidFill>
              <a:srgbClr val="51B948"/>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 name="Google Shape;259;p19"/>
            <p:cNvSpPr/>
            <p:nvPr/>
          </p:nvSpPr>
          <p:spPr>
            <a:xfrm>
              <a:off x="2040755" y="1224455"/>
              <a:ext cx="7690657" cy="2652979"/>
            </a:xfrm>
            <a:prstGeom prst="rect">
              <a:avLst/>
            </a:prstGeom>
            <a:solidFill>
              <a:schemeClr val="lt1">
                <a:alpha val="89803"/>
              </a:schemeClr>
            </a:solidFill>
            <a:ln cap="flat" cmpd="sng" w="25400">
              <a:solidFill>
                <a:srgbClr val="5AD1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p19"/>
            <p:cNvSpPr txBox="1"/>
            <p:nvPr/>
          </p:nvSpPr>
          <p:spPr>
            <a:xfrm>
              <a:off x="2040755" y="1224455"/>
              <a:ext cx="7690657" cy="1224451"/>
            </a:xfrm>
            <a:prstGeom prst="rect">
              <a:avLst/>
            </a:prstGeom>
            <a:noFill/>
            <a:ln>
              <a:noFill/>
            </a:ln>
          </p:spPr>
          <p:txBody>
            <a:bodyPr anchorCtr="0" anchor="ctr" bIns="110475" lIns="110475" spcFirstLastPara="1" rIns="110475" wrap="square" tIns="110475">
              <a:noAutofit/>
            </a:bodyPr>
            <a:lstStyle/>
            <a:p>
              <a:pPr indent="0" lvl="0" marL="0" marR="0" rtl="0" algn="l">
                <a:lnSpc>
                  <a:spcPct val="90000"/>
                </a:lnSpc>
                <a:spcBef>
                  <a:spcPts val="0"/>
                </a:spcBef>
                <a:spcAft>
                  <a:spcPts val="0"/>
                </a:spcAft>
                <a:buNone/>
              </a:pPr>
              <a:r>
                <a:rPr b="0" i="0" lang="en-US" sz="2900" u="none" cap="none" strike="noStrike">
                  <a:solidFill>
                    <a:srgbClr val="000000"/>
                  </a:solidFill>
                  <a:latin typeface="Arial"/>
                  <a:ea typeface="Arial"/>
                  <a:cs typeface="Arial"/>
                  <a:sym typeface="Arial"/>
                </a:rPr>
                <a:t>They differ in terms of coverage, functionalities and analytical methods utilized. </a:t>
              </a:r>
              <a:endParaRPr b="0" i="0" sz="2900" u="none" cap="none" strike="noStrike">
                <a:solidFill>
                  <a:srgbClr val="000000"/>
                </a:solidFill>
                <a:latin typeface="Arial"/>
                <a:ea typeface="Arial"/>
                <a:cs typeface="Arial"/>
                <a:sym typeface="Arial"/>
              </a:endParaRPr>
            </a:p>
          </p:txBody>
        </p:sp>
        <p:sp>
          <p:nvSpPr>
            <p:cNvPr id="261" name="Google Shape;261;p19"/>
            <p:cNvSpPr/>
            <p:nvPr/>
          </p:nvSpPr>
          <p:spPr>
            <a:xfrm>
              <a:off x="1428529" y="2448907"/>
              <a:ext cx="1224452" cy="1224452"/>
            </a:xfrm>
            <a:prstGeom prst="pie">
              <a:avLst>
                <a:gd fmla="val 5400000" name="adj1"/>
                <a:gd fmla="val 16200000" name="adj2"/>
              </a:avLst>
            </a:prstGeom>
            <a:solidFill>
              <a:srgbClr val="F8981D"/>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19"/>
            <p:cNvSpPr/>
            <p:nvPr/>
          </p:nvSpPr>
          <p:spPr>
            <a:xfrm>
              <a:off x="2040755" y="2448907"/>
              <a:ext cx="7690657" cy="1224452"/>
            </a:xfrm>
            <a:prstGeom prst="rect">
              <a:avLst/>
            </a:prstGeom>
            <a:solidFill>
              <a:schemeClr val="lt1">
                <a:alpha val="89803"/>
              </a:schemeClr>
            </a:solidFill>
            <a:ln cap="flat" cmpd="sng" w="25400">
              <a:solidFill>
                <a:srgbClr val="FEA93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19"/>
            <p:cNvSpPr txBox="1"/>
            <p:nvPr/>
          </p:nvSpPr>
          <p:spPr>
            <a:xfrm>
              <a:off x="2040755" y="2448907"/>
              <a:ext cx="7690657" cy="1224452"/>
            </a:xfrm>
            <a:prstGeom prst="rect">
              <a:avLst/>
            </a:prstGeom>
            <a:noFill/>
            <a:ln>
              <a:noFill/>
            </a:ln>
          </p:spPr>
          <p:txBody>
            <a:bodyPr anchorCtr="0" anchor="ctr" bIns="110475" lIns="110475" spcFirstLastPara="1" rIns="110475" wrap="square" tIns="110475">
              <a:noAutofit/>
            </a:bodyPr>
            <a:lstStyle/>
            <a:p>
              <a:pPr indent="0" lvl="0" marL="0" marR="0" rtl="0" algn="l">
                <a:lnSpc>
                  <a:spcPct val="90000"/>
                </a:lnSpc>
                <a:spcBef>
                  <a:spcPts val="0"/>
                </a:spcBef>
                <a:spcAft>
                  <a:spcPts val="0"/>
                </a:spcAft>
                <a:buNone/>
              </a:pPr>
              <a:r>
                <a:rPr b="0" i="0" lang="en-US" sz="2900" u="none" cap="none" strike="noStrike">
                  <a:solidFill>
                    <a:srgbClr val="000000"/>
                  </a:solidFill>
                  <a:latin typeface="Arial"/>
                  <a:ea typeface="Arial"/>
                  <a:cs typeface="Arial"/>
                  <a:sym typeface="Arial"/>
                </a:rPr>
                <a:t>Users should choose the ones that best meet their needs.</a:t>
              </a:r>
              <a:endParaRPr b="0" i="0" sz="2900" u="none" cap="none" strike="noStrike">
                <a:solidFill>
                  <a:srgbClr val="000000"/>
                </a:solidFill>
                <a:latin typeface="Arial"/>
                <a:ea typeface="Arial"/>
                <a:cs typeface="Arial"/>
                <a:sym typeface="Arial"/>
              </a:endParaRPr>
            </a:p>
          </p:txBody>
        </p:sp>
      </p:grpSp>
      <p:sp>
        <p:nvSpPr>
          <p:cNvPr id="264" name="Google Shape;264;p19"/>
          <p:cNvSpPr txBox="1"/>
          <p:nvPr>
            <p:ph idx="10" type="dt"/>
          </p:nvPr>
        </p:nvSpPr>
        <p:spPr>
          <a:xfrm>
            <a:off x="9357855" y="6492875"/>
            <a:ext cx="27432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US"/>
              <a:t>3/2/2020</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9" name="Shape 269"/>
        <p:cNvGrpSpPr/>
        <p:nvPr/>
      </p:nvGrpSpPr>
      <p:grpSpPr>
        <a:xfrm>
          <a:off x="0" y="0"/>
          <a:ext cx="0" cy="0"/>
          <a:chOff x="0" y="0"/>
          <a:chExt cx="0" cy="0"/>
        </a:xfrm>
      </p:grpSpPr>
      <p:sp>
        <p:nvSpPr>
          <p:cNvPr id="270" name="Google Shape;270;p20"/>
          <p:cNvSpPr txBox="1"/>
          <p:nvPr>
            <p:ph type="title"/>
          </p:nvPr>
        </p:nvSpPr>
        <p:spPr>
          <a:xfrm>
            <a:off x="0" y="437222"/>
            <a:ext cx="8138160" cy="10809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None/>
            </a:pPr>
            <a:r>
              <a:rPr lang="en-US">
                <a:solidFill>
                  <a:srgbClr val="586F7C"/>
                </a:solidFill>
                <a:latin typeface="Open Sans"/>
                <a:ea typeface="Open Sans"/>
                <a:cs typeface="Open Sans"/>
                <a:sym typeface="Open Sans"/>
              </a:rPr>
              <a:t>Web of Science and Scopus </a:t>
            </a:r>
            <a:endParaRPr>
              <a:solidFill>
                <a:srgbClr val="586F7C"/>
              </a:solidFill>
              <a:latin typeface="Open Sans"/>
              <a:ea typeface="Open Sans"/>
              <a:cs typeface="Open Sans"/>
              <a:sym typeface="Open Sans"/>
            </a:endParaRPr>
          </a:p>
        </p:txBody>
      </p:sp>
      <p:sp>
        <p:nvSpPr>
          <p:cNvPr id="271" name="Google Shape;271;p20"/>
          <p:cNvSpPr txBox="1"/>
          <p:nvPr>
            <p:ph idx="1" type="body"/>
          </p:nvPr>
        </p:nvSpPr>
        <p:spPr>
          <a:xfrm>
            <a:off x="0" y="1793631"/>
            <a:ext cx="11939954" cy="4923692"/>
          </a:xfrm>
          <a:prstGeom prst="rect">
            <a:avLst/>
          </a:prstGeom>
          <a:noFill/>
          <a:ln>
            <a:noFill/>
          </a:ln>
        </p:spPr>
        <p:txBody>
          <a:bodyPr anchorCtr="0" anchor="t" bIns="45700" lIns="91425" spcFirstLastPara="1" rIns="91425" wrap="square" tIns="45700">
            <a:normAutofit/>
          </a:bodyPr>
          <a:lstStyle/>
          <a:p>
            <a:pPr indent="0" lvl="0" marL="117475" rtl="0" algn="l">
              <a:lnSpc>
                <a:spcPct val="100000"/>
              </a:lnSpc>
              <a:spcBef>
                <a:spcPts val="1000"/>
              </a:spcBef>
              <a:spcAft>
                <a:spcPts val="0"/>
              </a:spcAft>
              <a:buClr>
                <a:schemeClr val="dk1"/>
              </a:buClr>
              <a:buSzPts val="2160"/>
              <a:buNone/>
            </a:pPr>
            <a:r>
              <a:rPr lang="en-US">
                <a:solidFill>
                  <a:schemeClr val="dk1"/>
                </a:solidFill>
                <a:latin typeface="Open Sans"/>
                <a:ea typeface="Open Sans"/>
                <a:cs typeface="Open Sans"/>
                <a:sym typeface="Open Sans"/>
              </a:rPr>
              <a:t>These are online subscription-based scientific citation indexing services.</a:t>
            </a:r>
            <a:endParaRPr b="1">
              <a:solidFill>
                <a:schemeClr val="dk1"/>
              </a:solidFill>
              <a:latin typeface="Open Sans"/>
              <a:ea typeface="Open Sans"/>
              <a:cs typeface="Open Sans"/>
              <a:sym typeface="Open Sans"/>
            </a:endParaRPr>
          </a:p>
          <a:p>
            <a:pPr indent="-320040" lvl="0" marL="574675" rtl="0" algn="l">
              <a:lnSpc>
                <a:spcPct val="100000"/>
              </a:lnSpc>
              <a:spcBef>
                <a:spcPts val="1000"/>
              </a:spcBef>
              <a:spcAft>
                <a:spcPts val="0"/>
              </a:spcAft>
              <a:buClr>
                <a:schemeClr val="dk1"/>
              </a:buClr>
              <a:buSzPts val="2160"/>
              <a:buNone/>
            </a:pPr>
            <a:r>
              <a:t/>
            </a:r>
            <a:endParaRPr b="1">
              <a:solidFill>
                <a:schemeClr val="dk1"/>
              </a:solidFill>
              <a:latin typeface="Open Sans"/>
              <a:ea typeface="Open Sans"/>
              <a:cs typeface="Open Sans"/>
              <a:sym typeface="Open Sans"/>
            </a:endParaRPr>
          </a:p>
          <a:p>
            <a:pPr indent="-457200" lvl="0" marL="574675" rtl="0" algn="l">
              <a:lnSpc>
                <a:spcPct val="100000"/>
              </a:lnSpc>
              <a:spcBef>
                <a:spcPts val="1000"/>
              </a:spcBef>
              <a:spcAft>
                <a:spcPts val="0"/>
              </a:spcAft>
              <a:buClr>
                <a:schemeClr val="dk1"/>
              </a:buClr>
              <a:buSzPts val="2160"/>
              <a:buChar char="●"/>
            </a:pPr>
            <a:r>
              <a:rPr b="1" lang="en-US">
                <a:solidFill>
                  <a:schemeClr val="dk1"/>
                </a:solidFill>
                <a:latin typeface="Open Sans"/>
                <a:ea typeface="Open Sans"/>
                <a:cs typeface="Open Sans"/>
                <a:sym typeface="Open Sans"/>
              </a:rPr>
              <a:t>Web of Science </a:t>
            </a:r>
            <a:r>
              <a:rPr lang="en-US">
                <a:solidFill>
                  <a:schemeClr val="dk1"/>
                </a:solidFill>
                <a:latin typeface="Open Sans"/>
                <a:ea typeface="Open Sans"/>
                <a:cs typeface="Open Sans"/>
                <a:sym typeface="Open Sans"/>
              </a:rPr>
              <a:t>is maintained by </a:t>
            </a:r>
            <a:r>
              <a:rPr i="1" lang="en-US">
                <a:solidFill>
                  <a:schemeClr val="dk1"/>
                </a:solidFill>
                <a:latin typeface="Open Sans"/>
                <a:ea typeface="Open Sans"/>
                <a:cs typeface="Open Sans"/>
                <a:sym typeface="Open Sans"/>
              </a:rPr>
              <a:t>Clarivate Analytics</a:t>
            </a:r>
            <a:r>
              <a:rPr lang="en-US">
                <a:solidFill>
                  <a:schemeClr val="dk1"/>
                </a:solidFill>
                <a:latin typeface="Open Sans"/>
                <a:ea typeface="Open Sans"/>
                <a:cs typeface="Open Sans"/>
                <a:sym typeface="Open Sans"/>
              </a:rPr>
              <a:t>. Its 73 million records cover publications and citations back to 1900 from over 20,000 journals.  Web of Science does not participate in Research4Life. </a:t>
            </a:r>
            <a:endParaRPr/>
          </a:p>
          <a:p>
            <a:pPr indent="0" lvl="0" marL="117475" rtl="0" algn="l">
              <a:lnSpc>
                <a:spcPct val="100000"/>
              </a:lnSpc>
              <a:spcBef>
                <a:spcPts val="1000"/>
              </a:spcBef>
              <a:spcAft>
                <a:spcPts val="0"/>
              </a:spcAft>
              <a:buClr>
                <a:schemeClr val="dk1"/>
              </a:buClr>
              <a:buSzPts val="2160"/>
              <a:buNone/>
            </a:pPr>
            <a:r>
              <a:t/>
            </a:r>
            <a:endParaRPr>
              <a:solidFill>
                <a:schemeClr val="dk1"/>
              </a:solidFill>
              <a:latin typeface="Open Sans"/>
              <a:ea typeface="Open Sans"/>
              <a:cs typeface="Open Sans"/>
              <a:sym typeface="Open Sans"/>
            </a:endParaRPr>
          </a:p>
          <a:p>
            <a:pPr indent="-342900" lvl="0" marL="460375" rtl="0" algn="l">
              <a:lnSpc>
                <a:spcPct val="100000"/>
              </a:lnSpc>
              <a:spcBef>
                <a:spcPts val="1000"/>
              </a:spcBef>
              <a:spcAft>
                <a:spcPts val="0"/>
              </a:spcAft>
              <a:buClr>
                <a:schemeClr val="dk1"/>
              </a:buClr>
              <a:buSzPts val="2160"/>
              <a:buChar char="●"/>
            </a:pPr>
            <a:r>
              <a:rPr b="1" lang="en-US">
                <a:solidFill>
                  <a:schemeClr val="dk1"/>
                </a:solidFill>
                <a:latin typeface="Open Sans"/>
                <a:ea typeface="Open Sans"/>
                <a:cs typeface="Open Sans"/>
                <a:sym typeface="Open Sans"/>
              </a:rPr>
              <a:t>Scopus</a:t>
            </a:r>
            <a:r>
              <a:rPr lang="en-US">
                <a:solidFill>
                  <a:schemeClr val="dk1"/>
                </a:solidFill>
                <a:latin typeface="Open Sans"/>
                <a:ea typeface="Open Sans"/>
                <a:cs typeface="Open Sans"/>
                <a:sym typeface="Open Sans"/>
              </a:rPr>
              <a:t>, produced by Elsevier, contains 70 million records, with publication data from 1996 and citations back to 1970 from over 22,000 journals. Scopus is available to some Research4Life members</a:t>
            </a:r>
            <a:endParaRPr>
              <a:solidFill>
                <a:schemeClr val="dk1"/>
              </a:solidFill>
              <a:latin typeface="Open Sans"/>
              <a:ea typeface="Open Sans"/>
              <a:cs typeface="Open Sans"/>
              <a:sym typeface="Open Sans"/>
            </a:endParaRPr>
          </a:p>
          <a:p>
            <a:pPr indent="-205740" lvl="0" marL="460375" rtl="0" algn="l">
              <a:lnSpc>
                <a:spcPct val="100000"/>
              </a:lnSpc>
              <a:spcBef>
                <a:spcPts val="1000"/>
              </a:spcBef>
              <a:spcAft>
                <a:spcPts val="0"/>
              </a:spcAft>
              <a:buClr>
                <a:schemeClr val="dk1"/>
              </a:buClr>
              <a:buSzPts val="2160"/>
              <a:buFont typeface="Arial"/>
              <a:buNone/>
            </a:pPr>
            <a:r>
              <a:t/>
            </a:r>
            <a:endParaRPr>
              <a:solidFill>
                <a:schemeClr val="dk1"/>
              </a:solidFill>
              <a:latin typeface="Open Sans"/>
              <a:ea typeface="Open Sans"/>
              <a:cs typeface="Open Sans"/>
              <a:sym typeface="Open Sans"/>
            </a:endParaRPr>
          </a:p>
        </p:txBody>
      </p:sp>
      <p:sp>
        <p:nvSpPr>
          <p:cNvPr id="272" name="Google Shape;272;p20"/>
          <p:cNvSpPr txBox="1"/>
          <p:nvPr>
            <p:ph idx="10" type="dt"/>
          </p:nvPr>
        </p:nvSpPr>
        <p:spPr>
          <a:xfrm>
            <a:off x="9357855" y="6492875"/>
            <a:ext cx="27432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US"/>
              <a:t>3/2/2020</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7" name="Shape 277"/>
        <p:cNvGrpSpPr/>
        <p:nvPr/>
      </p:nvGrpSpPr>
      <p:grpSpPr>
        <a:xfrm>
          <a:off x="0" y="0"/>
          <a:ext cx="0" cy="0"/>
          <a:chOff x="0" y="0"/>
          <a:chExt cx="0" cy="0"/>
        </a:xfrm>
      </p:grpSpPr>
      <p:sp>
        <p:nvSpPr>
          <p:cNvPr id="278" name="Google Shape;278;p21"/>
          <p:cNvSpPr txBox="1"/>
          <p:nvPr>
            <p:ph type="title"/>
          </p:nvPr>
        </p:nvSpPr>
        <p:spPr>
          <a:xfrm>
            <a:off x="0" y="475201"/>
            <a:ext cx="8138160" cy="10491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en-US">
                <a:solidFill>
                  <a:srgbClr val="586F7C"/>
                </a:solidFill>
                <a:latin typeface="Open Sans"/>
                <a:ea typeface="Open Sans"/>
                <a:cs typeface="Open Sans"/>
                <a:sym typeface="Open Sans"/>
              </a:rPr>
              <a:t>InCites and SciVal</a:t>
            </a:r>
            <a:endParaRPr>
              <a:solidFill>
                <a:srgbClr val="586F7C"/>
              </a:solidFill>
              <a:latin typeface="Open Sans"/>
              <a:ea typeface="Open Sans"/>
              <a:cs typeface="Open Sans"/>
              <a:sym typeface="Open Sans"/>
            </a:endParaRPr>
          </a:p>
        </p:txBody>
      </p:sp>
      <p:sp>
        <p:nvSpPr>
          <p:cNvPr id="279" name="Google Shape;279;p21"/>
          <p:cNvSpPr txBox="1"/>
          <p:nvPr>
            <p:ph idx="10" type="dt"/>
          </p:nvPr>
        </p:nvSpPr>
        <p:spPr>
          <a:xfrm>
            <a:off x="9357855" y="6492875"/>
            <a:ext cx="27432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US"/>
              <a:t>3/2/2020</a:t>
            </a:r>
            <a:endParaRPr/>
          </a:p>
        </p:txBody>
      </p:sp>
      <p:sp>
        <p:nvSpPr>
          <p:cNvPr id="280" name="Google Shape;280;p21"/>
          <p:cNvSpPr txBox="1"/>
          <p:nvPr>
            <p:ph idx="1" type="body"/>
          </p:nvPr>
        </p:nvSpPr>
        <p:spPr>
          <a:xfrm>
            <a:off x="680321" y="2336873"/>
            <a:ext cx="9613800" cy="3599400"/>
          </a:xfrm>
          <a:prstGeom prst="rect">
            <a:avLst/>
          </a:prstGeom>
          <a:noFill/>
          <a:ln>
            <a:noFill/>
          </a:ln>
        </p:spPr>
        <p:txBody>
          <a:bodyPr anchorCtr="0" anchor="t" bIns="45700" lIns="91425" spcFirstLastPara="1" rIns="91425" wrap="square" tIns="45700">
            <a:noAutofit/>
          </a:bodyPr>
          <a:lstStyle/>
          <a:p>
            <a:pPr indent="0" lvl="0" marL="76200" rtl="0" algn="l">
              <a:lnSpc>
                <a:spcPct val="90000"/>
              </a:lnSpc>
              <a:spcBef>
                <a:spcPts val="1000"/>
              </a:spcBef>
              <a:spcAft>
                <a:spcPts val="0"/>
              </a:spcAft>
              <a:buClr>
                <a:schemeClr val="dk1"/>
              </a:buClr>
              <a:buSzPts val="2400"/>
              <a:buNone/>
            </a:pPr>
            <a:r>
              <a:rPr b="1" lang="en-US">
                <a:solidFill>
                  <a:schemeClr val="dk1"/>
                </a:solidFill>
                <a:latin typeface="Open Sans"/>
                <a:ea typeface="Open Sans"/>
                <a:cs typeface="Open Sans"/>
                <a:sym typeface="Open Sans"/>
              </a:rPr>
              <a:t>InCites</a:t>
            </a:r>
            <a:r>
              <a:rPr lang="en-US">
                <a:solidFill>
                  <a:schemeClr val="dk1"/>
                </a:solidFill>
                <a:latin typeface="Open Sans"/>
                <a:ea typeface="Open Sans"/>
                <a:cs typeface="Open Sans"/>
                <a:sym typeface="Open Sans"/>
              </a:rPr>
              <a:t> by </a:t>
            </a:r>
            <a:r>
              <a:rPr i="1" lang="en-US">
                <a:solidFill>
                  <a:schemeClr val="dk1"/>
                </a:solidFill>
                <a:latin typeface="Open Sans"/>
                <a:ea typeface="Open Sans"/>
                <a:cs typeface="Open Sans"/>
                <a:sym typeface="Open Sans"/>
              </a:rPr>
              <a:t>Clarivate</a:t>
            </a:r>
            <a:r>
              <a:rPr lang="en-US">
                <a:solidFill>
                  <a:schemeClr val="dk1"/>
                </a:solidFill>
                <a:latin typeface="Open Sans"/>
                <a:ea typeface="Open Sans"/>
                <a:cs typeface="Open Sans"/>
                <a:sym typeface="Open Sans"/>
              </a:rPr>
              <a:t> and </a:t>
            </a:r>
            <a:r>
              <a:rPr b="1" lang="en-US">
                <a:solidFill>
                  <a:schemeClr val="dk1"/>
                </a:solidFill>
                <a:latin typeface="Open Sans"/>
                <a:ea typeface="Open Sans"/>
                <a:cs typeface="Open Sans"/>
                <a:sym typeface="Open Sans"/>
              </a:rPr>
              <a:t>SciVal</a:t>
            </a:r>
            <a:r>
              <a:rPr lang="en-US">
                <a:solidFill>
                  <a:schemeClr val="dk1"/>
                </a:solidFill>
                <a:latin typeface="Open Sans"/>
                <a:ea typeface="Open Sans"/>
                <a:cs typeface="Open Sans"/>
                <a:sym typeface="Open Sans"/>
              </a:rPr>
              <a:t> by </a:t>
            </a:r>
            <a:r>
              <a:rPr i="1" lang="en-US">
                <a:solidFill>
                  <a:schemeClr val="dk1"/>
                </a:solidFill>
                <a:latin typeface="Open Sans"/>
                <a:ea typeface="Open Sans"/>
                <a:cs typeface="Open Sans"/>
                <a:sym typeface="Open Sans"/>
              </a:rPr>
              <a:t>Elsevier</a:t>
            </a:r>
            <a:r>
              <a:rPr lang="en-US">
                <a:solidFill>
                  <a:schemeClr val="dk1"/>
                </a:solidFill>
                <a:latin typeface="Open Sans"/>
                <a:ea typeface="Open Sans"/>
                <a:cs typeface="Open Sans"/>
                <a:sym typeface="Open Sans"/>
              </a:rPr>
              <a:t> offer advanced levels of metrics and analytical reports</a:t>
            </a:r>
            <a:endParaRPr/>
          </a:p>
          <a:p>
            <a:pPr indent="-381000" lvl="0" marL="914400" rtl="0" algn="l">
              <a:lnSpc>
                <a:spcPct val="90000"/>
              </a:lnSpc>
              <a:spcBef>
                <a:spcPts val="1000"/>
              </a:spcBef>
              <a:spcAft>
                <a:spcPts val="0"/>
              </a:spcAft>
              <a:buClr>
                <a:schemeClr val="dk1"/>
              </a:buClr>
              <a:buSzPts val="2400"/>
              <a:buChar char="●"/>
            </a:pPr>
            <a:r>
              <a:rPr lang="en-US">
                <a:solidFill>
                  <a:schemeClr val="dk1"/>
                </a:solidFill>
                <a:latin typeface="Open Sans"/>
                <a:ea typeface="Open Sans"/>
                <a:cs typeface="Open Sans"/>
                <a:sym typeface="Open Sans"/>
              </a:rPr>
              <a:t>Useful for portfolio analysis and benchmarking of organizations and research programs</a:t>
            </a:r>
            <a:endParaRPr/>
          </a:p>
          <a:p>
            <a:pPr indent="-381000" lvl="0" marL="914400" rtl="0" algn="l">
              <a:lnSpc>
                <a:spcPct val="90000"/>
              </a:lnSpc>
              <a:spcBef>
                <a:spcPts val="1000"/>
              </a:spcBef>
              <a:spcAft>
                <a:spcPts val="0"/>
              </a:spcAft>
              <a:buClr>
                <a:schemeClr val="dk1"/>
              </a:buClr>
              <a:buSzPts val="2400"/>
              <a:buChar char="●"/>
            </a:pPr>
            <a:r>
              <a:rPr b="1" lang="en-US">
                <a:solidFill>
                  <a:schemeClr val="dk1"/>
                </a:solidFill>
                <a:latin typeface="Open Sans"/>
                <a:ea typeface="Open Sans"/>
                <a:cs typeface="Open Sans"/>
                <a:sym typeface="Open Sans"/>
              </a:rPr>
              <a:t>InCites</a:t>
            </a:r>
            <a:r>
              <a:rPr lang="en-US">
                <a:solidFill>
                  <a:schemeClr val="dk1"/>
                </a:solidFill>
                <a:latin typeface="Open Sans"/>
                <a:ea typeface="Open Sans"/>
                <a:cs typeface="Open Sans"/>
                <a:sym typeface="Open Sans"/>
              </a:rPr>
              <a:t> is built on Web of Sciences collections. </a:t>
            </a:r>
            <a:endParaRPr/>
          </a:p>
          <a:p>
            <a:pPr indent="-381000" lvl="0" marL="914400" rtl="0" algn="l">
              <a:lnSpc>
                <a:spcPct val="90000"/>
              </a:lnSpc>
              <a:spcBef>
                <a:spcPts val="1000"/>
              </a:spcBef>
              <a:spcAft>
                <a:spcPts val="0"/>
              </a:spcAft>
              <a:buClr>
                <a:schemeClr val="dk1"/>
              </a:buClr>
              <a:buSzPts val="2400"/>
              <a:buChar char="●"/>
            </a:pPr>
            <a:r>
              <a:rPr b="1" lang="en-US">
                <a:solidFill>
                  <a:schemeClr val="dk1"/>
                </a:solidFill>
                <a:latin typeface="Open Sans"/>
                <a:ea typeface="Open Sans"/>
                <a:cs typeface="Open Sans"/>
                <a:sym typeface="Open Sans"/>
              </a:rPr>
              <a:t>SciVal</a:t>
            </a:r>
            <a:r>
              <a:rPr lang="en-US">
                <a:solidFill>
                  <a:schemeClr val="dk1"/>
                </a:solidFill>
                <a:latin typeface="Open Sans"/>
                <a:ea typeface="Open Sans"/>
                <a:cs typeface="Open Sans"/>
                <a:sym typeface="Open Sans"/>
              </a:rPr>
              <a:t> is built on data from Scopus.</a:t>
            </a:r>
            <a:endParaRPr>
              <a:solidFill>
                <a:schemeClr val="dk1"/>
              </a:solidFill>
              <a:latin typeface="Open Sans"/>
              <a:ea typeface="Open Sans"/>
              <a:cs typeface="Open Sans"/>
              <a:sym typeface="Open Sans"/>
            </a:endParaRPr>
          </a:p>
          <a:p>
            <a:pPr indent="-381000" lvl="0" marL="914400" rtl="0" algn="l">
              <a:lnSpc>
                <a:spcPct val="90000"/>
              </a:lnSpc>
              <a:spcBef>
                <a:spcPts val="1000"/>
              </a:spcBef>
              <a:spcAft>
                <a:spcPts val="0"/>
              </a:spcAft>
              <a:buClr>
                <a:schemeClr val="dk1"/>
              </a:buClr>
              <a:buSzPts val="2400"/>
              <a:buChar char="●"/>
            </a:pPr>
            <a:r>
              <a:rPr lang="en-US">
                <a:solidFill>
                  <a:schemeClr val="dk1"/>
                </a:solidFill>
                <a:latin typeface="Open Sans"/>
                <a:ea typeface="Open Sans"/>
                <a:cs typeface="Open Sans"/>
                <a:sym typeface="Open Sans"/>
              </a:rPr>
              <a:t>Both tools are fee-based and do not participate in Research4Life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 name="Shape 80"/>
        <p:cNvGrpSpPr/>
        <p:nvPr/>
      </p:nvGrpSpPr>
      <p:grpSpPr>
        <a:xfrm>
          <a:off x="0" y="0"/>
          <a:ext cx="0" cy="0"/>
          <a:chOff x="0" y="0"/>
          <a:chExt cx="0" cy="0"/>
        </a:xfrm>
      </p:grpSpPr>
      <p:sp>
        <p:nvSpPr>
          <p:cNvPr id="81" name="Google Shape;81;p39"/>
          <p:cNvSpPr txBox="1"/>
          <p:nvPr>
            <p:ph type="title"/>
          </p:nvPr>
        </p:nvSpPr>
        <p:spPr>
          <a:xfrm>
            <a:off x="0" y="111303"/>
            <a:ext cx="9613800" cy="10809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FFFF"/>
              </a:buClr>
              <a:buSzPts val="3600"/>
              <a:buFont typeface="Trebuchet MS"/>
              <a:buNone/>
            </a:pPr>
            <a:r>
              <a:rPr lang="en-US">
                <a:solidFill>
                  <a:srgbClr val="586F7C"/>
                </a:solidFill>
                <a:latin typeface="Open Sans"/>
                <a:ea typeface="Open Sans"/>
                <a:cs typeface="Open Sans"/>
                <a:sym typeface="Open Sans"/>
              </a:rPr>
              <a:t>Lesson outline</a:t>
            </a:r>
            <a:endParaRPr>
              <a:solidFill>
                <a:srgbClr val="586F7C"/>
              </a:solidFill>
              <a:latin typeface="Open Sans"/>
              <a:ea typeface="Open Sans"/>
              <a:cs typeface="Open Sans"/>
              <a:sym typeface="Open Sans"/>
            </a:endParaRPr>
          </a:p>
        </p:txBody>
      </p:sp>
      <p:sp>
        <p:nvSpPr>
          <p:cNvPr id="82" name="Google Shape;82;p39"/>
          <p:cNvSpPr txBox="1"/>
          <p:nvPr>
            <p:ph idx="1" type="body"/>
          </p:nvPr>
        </p:nvSpPr>
        <p:spPr>
          <a:xfrm>
            <a:off x="680325" y="2336874"/>
            <a:ext cx="9963300" cy="2978400"/>
          </a:xfrm>
          <a:prstGeom prst="rect">
            <a:avLst/>
          </a:prstGeom>
          <a:noFill/>
          <a:ln>
            <a:noFill/>
          </a:ln>
        </p:spPr>
        <p:txBody>
          <a:bodyPr anchorCtr="0" anchor="t" bIns="45700" lIns="91425" spcFirstLastPara="1" rIns="91425" wrap="square" tIns="45700">
            <a:normAutofit/>
          </a:bodyPr>
          <a:lstStyle/>
          <a:p>
            <a:pPr indent="-457200" lvl="0" marL="609600" rtl="0" algn="l">
              <a:lnSpc>
                <a:spcPct val="80000"/>
              </a:lnSpc>
              <a:spcBef>
                <a:spcPts val="1000"/>
              </a:spcBef>
              <a:spcAft>
                <a:spcPts val="0"/>
              </a:spcAft>
              <a:buClr>
                <a:schemeClr val="dk1"/>
              </a:buClr>
              <a:buSzPts val="2400"/>
              <a:buChar char="●"/>
            </a:pPr>
            <a:r>
              <a:rPr lang="en-US" sz="2590">
                <a:solidFill>
                  <a:schemeClr val="dk1"/>
                </a:solidFill>
                <a:latin typeface="Open Sans"/>
                <a:ea typeface="Open Sans"/>
                <a:cs typeface="Open Sans"/>
                <a:sym typeface="Open Sans"/>
              </a:rPr>
              <a:t>Research assessment and academic evaluation.</a:t>
            </a:r>
            <a:endParaRPr/>
          </a:p>
          <a:p>
            <a:pPr indent="-457200" lvl="0" marL="609600" rtl="0" algn="l">
              <a:lnSpc>
                <a:spcPct val="80000"/>
              </a:lnSpc>
              <a:spcBef>
                <a:spcPts val="3100"/>
              </a:spcBef>
              <a:spcAft>
                <a:spcPts val="0"/>
              </a:spcAft>
              <a:buClr>
                <a:schemeClr val="dk1"/>
              </a:buClr>
              <a:buSzPts val="2400"/>
              <a:buChar char="●"/>
            </a:pPr>
            <a:r>
              <a:rPr lang="en-US" sz="2590">
                <a:solidFill>
                  <a:schemeClr val="dk1"/>
                </a:solidFill>
                <a:latin typeface="Open Sans"/>
                <a:ea typeface="Open Sans"/>
                <a:cs typeface="Open Sans"/>
                <a:sym typeface="Open Sans"/>
              </a:rPr>
              <a:t>Bibliometrics and indicators for research impact.</a:t>
            </a:r>
            <a:endParaRPr/>
          </a:p>
          <a:p>
            <a:pPr indent="-457200" lvl="0" marL="609600" rtl="0" algn="l">
              <a:lnSpc>
                <a:spcPct val="80000"/>
              </a:lnSpc>
              <a:spcBef>
                <a:spcPts val="3100"/>
              </a:spcBef>
              <a:spcAft>
                <a:spcPts val="0"/>
              </a:spcAft>
              <a:buClr>
                <a:schemeClr val="dk1"/>
              </a:buClr>
              <a:buSzPts val="2400"/>
              <a:buChar char="●"/>
            </a:pPr>
            <a:r>
              <a:rPr lang="en-US" sz="2590">
                <a:solidFill>
                  <a:schemeClr val="dk1"/>
                </a:solidFill>
                <a:latin typeface="Open Sans"/>
                <a:ea typeface="Open Sans"/>
                <a:cs typeface="Open Sans"/>
                <a:sym typeface="Open Sans"/>
              </a:rPr>
              <a:t>Citation analysis and research performance</a:t>
            </a:r>
            <a:endParaRPr/>
          </a:p>
          <a:p>
            <a:pPr indent="-457200" lvl="0" marL="609600" rtl="0" algn="l">
              <a:lnSpc>
                <a:spcPct val="80000"/>
              </a:lnSpc>
              <a:spcBef>
                <a:spcPts val="3100"/>
              </a:spcBef>
              <a:spcAft>
                <a:spcPts val="2100"/>
              </a:spcAft>
              <a:buClr>
                <a:schemeClr val="dk1"/>
              </a:buClr>
              <a:buSzPts val="2400"/>
              <a:buChar char="●"/>
            </a:pPr>
            <a:r>
              <a:rPr lang="en-US" sz="2590">
                <a:solidFill>
                  <a:schemeClr val="dk1"/>
                </a:solidFill>
                <a:latin typeface="Open Sans"/>
                <a:ea typeface="Open Sans"/>
                <a:cs typeface="Open Sans"/>
                <a:sym typeface="Open Sans"/>
              </a:rPr>
              <a:t>Summary.	</a:t>
            </a:r>
            <a:endParaRPr sz="2590">
              <a:solidFill>
                <a:schemeClr val="dk1"/>
              </a:solidFill>
              <a:latin typeface="Open Sans"/>
              <a:ea typeface="Open Sans"/>
              <a:cs typeface="Open Sans"/>
              <a:sym typeface="Open Sans"/>
            </a:endParaRPr>
          </a:p>
        </p:txBody>
      </p:sp>
      <p:sp>
        <p:nvSpPr>
          <p:cNvPr id="83" name="Google Shape;83;p39"/>
          <p:cNvSpPr txBox="1"/>
          <p:nvPr>
            <p:ph idx="10" type="dt"/>
          </p:nvPr>
        </p:nvSpPr>
        <p:spPr>
          <a:xfrm>
            <a:off x="9357855" y="6492875"/>
            <a:ext cx="27432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US"/>
              <a:t>3/2/2020</a:t>
            </a:r>
            <a:endParaRPr/>
          </a:p>
        </p:txBody>
      </p:sp>
      <p:pic>
        <p:nvPicPr>
          <p:cNvPr id="84" name="Google Shape;84;p39"/>
          <p:cNvPicPr preferRelativeResize="0"/>
          <p:nvPr/>
        </p:nvPicPr>
        <p:blipFill rotWithShape="1">
          <a:blip r:embed="rId3">
            <a:alphaModFix/>
          </a:blip>
          <a:srcRect b="0" l="0" r="0" t="0"/>
          <a:stretch/>
        </p:blipFill>
        <p:spPr>
          <a:xfrm>
            <a:off x="283955" y="6459950"/>
            <a:ext cx="974618" cy="365100"/>
          </a:xfrm>
          <a:prstGeom prst="rect">
            <a:avLst/>
          </a:prstGeom>
          <a:noFill/>
          <a:ln>
            <a:noFill/>
          </a:ln>
        </p:spPr>
      </p:pic>
      <p:sp>
        <p:nvSpPr>
          <p:cNvPr id="85" name="Google Shape;85;p39"/>
          <p:cNvSpPr txBox="1"/>
          <p:nvPr/>
        </p:nvSpPr>
        <p:spPr>
          <a:xfrm>
            <a:off x="1468275" y="6459938"/>
            <a:ext cx="9783900" cy="287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US" sz="1200">
                <a:solidFill>
                  <a:schemeClr val="dk1"/>
                </a:solidFill>
              </a:rPr>
              <a:t>This work is licensed under Creative Commons </a:t>
            </a:r>
            <a:r>
              <a:rPr lang="en-US" sz="1200" u="sng">
                <a:solidFill>
                  <a:schemeClr val="accent5"/>
                </a:solidFill>
                <a:hlinkClick r:id="rId4"/>
              </a:rPr>
              <a:t>Attribution-ShareAlike 4.0 International</a:t>
            </a:r>
            <a:r>
              <a:rPr lang="en-US" sz="1200">
                <a:solidFill>
                  <a:schemeClr val="dk1"/>
                </a:solidFill>
              </a:rPr>
              <a:t> (CC BY-SA 4.0)</a:t>
            </a:r>
            <a:endParaRPr sz="1200">
              <a:solidFill>
                <a:schemeClr val="dk1"/>
              </a:solidFill>
            </a:endParaRPr>
          </a:p>
          <a:p>
            <a:pPr indent="0" lvl="0" marL="0" marR="0" rtl="0" algn="l">
              <a:lnSpc>
                <a:spcPct val="100000"/>
              </a:lnSpc>
              <a:spcBef>
                <a:spcPts val="0"/>
              </a:spcBef>
              <a:spcAft>
                <a:spcPts val="0"/>
              </a:spcAft>
              <a:buClr>
                <a:srgbClr val="000000"/>
              </a:buClr>
              <a:buSzPts val="1400"/>
              <a:buFont typeface="Arial"/>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5" name="Shape 285"/>
        <p:cNvGrpSpPr/>
        <p:nvPr/>
      </p:nvGrpSpPr>
      <p:grpSpPr>
        <a:xfrm>
          <a:off x="0" y="0"/>
          <a:ext cx="0" cy="0"/>
          <a:chOff x="0" y="0"/>
          <a:chExt cx="0" cy="0"/>
        </a:xfrm>
      </p:grpSpPr>
      <p:sp>
        <p:nvSpPr>
          <p:cNvPr id="286" name="Google Shape;286;p5"/>
          <p:cNvSpPr txBox="1"/>
          <p:nvPr>
            <p:ph type="title"/>
          </p:nvPr>
        </p:nvSpPr>
        <p:spPr>
          <a:xfrm>
            <a:off x="0" y="475201"/>
            <a:ext cx="8138160" cy="10491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en-US">
                <a:solidFill>
                  <a:srgbClr val="586F7C"/>
                </a:solidFill>
                <a:latin typeface="Open Sans"/>
                <a:ea typeface="Open Sans"/>
                <a:cs typeface="Open Sans"/>
                <a:sym typeface="Open Sans"/>
              </a:rPr>
              <a:t>Dimensions</a:t>
            </a:r>
            <a:endParaRPr>
              <a:solidFill>
                <a:srgbClr val="586F7C"/>
              </a:solidFill>
              <a:latin typeface="Open Sans"/>
              <a:ea typeface="Open Sans"/>
              <a:cs typeface="Open Sans"/>
              <a:sym typeface="Open Sans"/>
            </a:endParaRPr>
          </a:p>
        </p:txBody>
      </p:sp>
      <p:sp>
        <p:nvSpPr>
          <p:cNvPr id="287" name="Google Shape;287;p5"/>
          <p:cNvSpPr txBox="1"/>
          <p:nvPr>
            <p:ph idx="10" type="dt"/>
          </p:nvPr>
        </p:nvSpPr>
        <p:spPr>
          <a:xfrm>
            <a:off x="9357855" y="6492875"/>
            <a:ext cx="27432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US"/>
              <a:t>3/2/2020</a:t>
            </a:r>
            <a:endParaRPr/>
          </a:p>
        </p:txBody>
      </p:sp>
      <p:sp>
        <p:nvSpPr>
          <p:cNvPr id="288" name="Google Shape;288;p5"/>
          <p:cNvSpPr txBox="1"/>
          <p:nvPr>
            <p:ph idx="1" type="body"/>
          </p:nvPr>
        </p:nvSpPr>
        <p:spPr>
          <a:xfrm>
            <a:off x="311044" y="1844504"/>
            <a:ext cx="9613800" cy="3599400"/>
          </a:xfrm>
          <a:prstGeom prst="rect">
            <a:avLst/>
          </a:prstGeom>
          <a:noFill/>
          <a:ln>
            <a:noFill/>
          </a:ln>
        </p:spPr>
        <p:txBody>
          <a:bodyPr anchorCtr="0" anchor="t" bIns="45700" lIns="91425" spcFirstLastPara="1" rIns="91425" wrap="square" tIns="45700">
            <a:noAutofit/>
          </a:bodyPr>
          <a:lstStyle/>
          <a:p>
            <a:pPr indent="0" lvl="0" marL="76200" rtl="0" algn="l">
              <a:lnSpc>
                <a:spcPct val="90000"/>
              </a:lnSpc>
              <a:spcBef>
                <a:spcPts val="1000"/>
              </a:spcBef>
              <a:spcAft>
                <a:spcPts val="0"/>
              </a:spcAft>
              <a:buClr>
                <a:schemeClr val="dk1"/>
              </a:buClr>
              <a:buSzPts val="2400"/>
              <a:buNone/>
            </a:pPr>
            <a:r>
              <a:rPr b="1" lang="en-US">
                <a:solidFill>
                  <a:schemeClr val="dk1"/>
                </a:solidFill>
                <a:latin typeface="Open Sans"/>
                <a:ea typeface="Open Sans"/>
                <a:cs typeface="Open Sans"/>
                <a:sym typeface="Open Sans"/>
              </a:rPr>
              <a:t>Dimensions</a:t>
            </a:r>
            <a:r>
              <a:rPr lang="en-US">
                <a:solidFill>
                  <a:schemeClr val="dk1"/>
                </a:solidFill>
                <a:latin typeface="Open Sans"/>
                <a:ea typeface="Open Sans"/>
                <a:cs typeface="Open Sans"/>
                <a:sym typeface="Open Sans"/>
              </a:rPr>
              <a:t> is a dynamic linked-research data platform.</a:t>
            </a:r>
            <a:endParaRPr>
              <a:solidFill>
                <a:schemeClr val="dk1"/>
              </a:solidFill>
              <a:latin typeface="Open Sans"/>
              <a:ea typeface="Open Sans"/>
              <a:cs typeface="Open Sans"/>
              <a:sym typeface="Open Sans"/>
            </a:endParaRPr>
          </a:p>
          <a:p>
            <a:pPr indent="-381000" lvl="0" marL="457200" rtl="0" algn="l">
              <a:lnSpc>
                <a:spcPct val="90000"/>
              </a:lnSpc>
              <a:spcBef>
                <a:spcPts val="1000"/>
              </a:spcBef>
              <a:spcAft>
                <a:spcPts val="0"/>
              </a:spcAft>
              <a:buClr>
                <a:schemeClr val="dk1"/>
              </a:buClr>
              <a:buSzPts val="2400"/>
              <a:buChar char="●"/>
            </a:pPr>
            <a:r>
              <a:rPr lang="en-US">
                <a:solidFill>
                  <a:schemeClr val="dk1"/>
                </a:solidFill>
                <a:latin typeface="Open Sans"/>
                <a:ea typeface="Open Sans"/>
                <a:cs typeface="Open Sans"/>
                <a:sym typeface="Open Sans"/>
              </a:rPr>
              <a:t>It allows users to explore the connections between publications, grants, clinical trials, patents and policy documents.</a:t>
            </a:r>
            <a:endParaRPr/>
          </a:p>
          <a:p>
            <a:pPr indent="-381000" lvl="0" marL="457200" rtl="0" algn="l">
              <a:lnSpc>
                <a:spcPct val="90000"/>
              </a:lnSpc>
              <a:spcBef>
                <a:spcPts val="1000"/>
              </a:spcBef>
              <a:spcAft>
                <a:spcPts val="0"/>
              </a:spcAft>
              <a:buClr>
                <a:schemeClr val="dk1"/>
              </a:buClr>
              <a:buSzPts val="2400"/>
              <a:buChar char="●"/>
            </a:pPr>
            <a:r>
              <a:rPr lang="en-US">
                <a:solidFill>
                  <a:schemeClr val="dk1"/>
                </a:solidFill>
                <a:latin typeface="Open Sans"/>
                <a:ea typeface="Open Sans"/>
                <a:cs typeface="Open Sans"/>
                <a:sym typeface="Open Sans"/>
              </a:rPr>
              <a:t>The basic level of </a:t>
            </a:r>
            <a:r>
              <a:rPr b="1" lang="en-US">
                <a:solidFill>
                  <a:schemeClr val="dk1"/>
                </a:solidFill>
                <a:latin typeface="Open Sans"/>
                <a:ea typeface="Open Sans"/>
                <a:cs typeface="Open Sans"/>
                <a:sym typeface="Open Sans"/>
              </a:rPr>
              <a:t>Dimensions</a:t>
            </a:r>
            <a:r>
              <a:rPr lang="en-US">
                <a:solidFill>
                  <a:schemeClr val="dk1"/>
                </a:solidFill>
                <a:latin typeface="Open Sans"/>
                <a:ea typeface="Open Sans"/>
                <a:cs typeface="Open Sans"/>
                <a:sym typeface="Open Sans"/>
              </a:rPr>
              <a:t> is available to everyone,  it offers full-text searching of publications data and some metrics.</a:t>
            </a:r>
            <a:endParaRPr/>
          </a:p>
          <a:p>
            <a:pPr indent="-381000" lvl="0" marL="457200" rtl="0" algn="l">
              <a:lnSpc>
                <a:spcPct val="90000"/>
              </a:lnSpc>
              <a:spcBef>
                <a:spcPts val="1000"/>
              </a:spcBef>
              <a:spcAft>
                <a:spcPts val="0"/>
              </a:spcAft>
              <a:buClr>
                <a:schemeClr val="dk1"/>
              </a:buClr>
              <a:buSzPts val="2400"/>
              <a:buChar char="●"/>
            </a:pPr>
            <a:r>
              <a:rPr b="1" lang="en-US">
                <a:solidFill>
                  <a:schemeClr val="dk1"/>
                </a:solidFill>
                <a:latin typeface="Open Sans"/>
                <a:ea typeface="Open Sans"/>
                <a:cs typeface="Open Sans"/>
                <a:sym typeface="Open Sans"/>
              </a:rPr>
              <a:t>Dimensions Plus</a:t>
            </a:r>
            <a:r>
              <a:rPr lang="en-US">
                <a:solidFill>
                  <a:schemeClr val="dk1"/>
                </a:solidFill>
                <a:latin typeface="Open Sans"/>
                <a:ea typeface="Open Sans"/>
                <a:cs typeface="Open Sans"/>
                <a:sym typeface="Open Sans"/>
              </a:rPr>
              <a:t>, an advanced level of access, is a fee-based product which covers additional content and offers additional analytical tools.</a:t>
            </a:r>
            <a:endParaRPr/>
          </a:p>
          <a:p>
            <a:pPr indent="-381000" lvl="0" marL="457200" rtl="0" algn="l">
              <a:lnSpc>
                <a:spcPct val="90000"/>
              </a:lnSpc>
              <a:spcBef>
                <a:spcPts val="1000"/>
              </a:spcBef>
              <a:spcAft>
                <a:spcPts val="0"/>
              </a:spcAft>
              <a:buClr>
                <a:schemeClr val="dk1"/>
              </a:buClr>
              <a:buSzPts val="2400"/>
              <a:buChar char="●"/>
            </a:pPr>
            <a:r>
              <a:rPr lang="en-US">
                <a:solidFill>
                  <a:schemeClr val="dk1"/>
                </a:solidFill>
                <a:latin typeface="Open Sans"/>
                <a:ea typeface="Open Sans"/>
                <a:cs typeface="Open Sans"/>
                <a:sym typeface="Open Sans"/>
              </a:rPr>
              <a:t> </a:t>
            </a:r>
            <a:r>
              <a:rPr b="1" lang="en-US">
                <a:solidFill>
                  <a:schemeClr val="dk1"/>
                </a:solidFill>
                <a:latin typeface="Open Sans"/>
                <a:ea typeface="Open Sans"/>
                <a:cs typeface="Open Sans"/>
                <a:sym typeface="Open Sans"/>
              </a:rPr>
              <a:t>Dimensions Plus </a:t>
            </a:r>
            <a:r>
              <a:rPr lang="en-US">
                <a:solidFill>
                  <a:schemeClr val="dk1"/>
                </a:solidFill>
                <a:latin typeface="Open Sans"/>
                <a:ea typeface="Open Sans"/>
                <a:cs typeface="Open Sans"/>
                <a:sym typeface="Open Sans"/>
              </a:rPr>
              <a:t>is available to all Research4Life member organizations.</a:t>
            </a:r>
            <a:endParaRPr>
              <a:solidFill>
                <a:schemeClr val="dk1"/>
              </a:solidFill>
              <a:latin typeface="Open Sans"/>
              <a:ea typeface="Open Sans"/>
              <a:cs typeface="Open Sans"/>
              <a:sym typeface="Open Sans"/>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3" name="Shape 293"/>
        <p:cNvGrpSpPr/>
        <p:nvPr/>
      </p:nvGrpSpPr>
      <p:grpSpPr>
        <a:xfrm>
          <a:off x="0" y="0"/>
          <a:ext cx="0" cy="0"/>
          <a:chOff x="0" y="0"/>
          <a:chExt cx="0" cy="0"/>
        </a:xfrm>
      </p:grpSpPr>
      <p:sp>
        <p:nvSpPr>
          <p:cNvPr id="294" name="Google Shape;294;p6"/>
          <p:cNvSpPr txBox="1"/>
          <p:nvPr>
            <p:ph type="title"/>
          </p:nvPr>
        </p:nvSpPr>
        <p:spPr>
          <a:xfrm>
            <a:off x="0" y="475201"/>
            <a:ext cx="8138160" cy="10491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en-US">
                <a:solidFill>
                  <a:srgbClr val="586F7C"/>
                </a:solidFill>
                <a:latin typeface="Open Sans"/>
                <a:ea typeface="Open Sans"/>
                <a:cs typeface="Open Sans"/>
                <a:sym typeface="Open Sans"/>
              </a:rPr>
              <a:t>Google Scholar Citations</a:t>
            </a:r>
            <a:endParaRPr>
              <a:solidFill>
                <a:srgbClr val="586F7C"/>
              </a:solidFill>
              <a:latin typeface="Open Sans"/>
              <a:ea typeface="Open Sans"/>
              <a:cs typeface="Open Sans"/>
              <a:sym typeface="Open Sans"/>
            </a:endParaRPr>
          </a:p>
        </p:txBody>
      </p:sp>
      <p:sp>
        <p:nvSpPr>
          <p:cNvPr id="295" name="Google Shape;295;p6"/>
          <p:cNvSpPr txBox="1"/>
          <p:nvPr>
            <p:ph idx="10" type="dt"/>
          </p:nvPr>
        </p:nvSpPr>
        <p:spPr>
          <a:xfrm>
            <a:off x="9357855" y="6492875"/>
            <a:ext cx="27432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US"/>
              <a:t>3/2/2020</a:t>
            </a:r>
            <a:endParaRPr/>
          </a:p>
        </p:txBody>
      </p:sp>
      <p:sp>
        <p:nvSpPr>
          <p:cNvPr id="296" name="Google Shape;296;p6"/>
          <p:cNvSpPr txBox="1"/>
          <p:nvPr>
            <p:ph idx="1" type="body"/>
          </p:nvPr>
        </p:nvSpPr>
        <p:spPr>
          <a:xfrm>
            <a:off x="311043" y="1844503"/>
            <a:ext cx="10749679" cy="4648372"/>
          </a:xfrm>
          <a:prstGeom prst="rect">
            <a:avLst/>
          </a:prstGeom>
          <a:noFill/>
          <a:ln>
            <a:noFill/>
          </a:ln>
        </p:spPr>
        <p:txBody>
          <a:bodyPr anchorCtr="0" anchor="t" bIns="45700" lIns="91425" spcFirstLastPara="1" rIns="91425" wrap="square" tIns="45700">
            <a:noAutofit/>
          </a:bodyPr>
          <a:lstStyle/>
          <a:p>
            <a:pPr indent="0" lvl="0" marL="76200" rtl="0" algn="l">
              <a:lnSpc>
                <a:spcPct val="100000"/>
              </a:lnSpc>
              <a:spcBef>
                <a:spcPts val="1000"/>
              </a:spcBef>
              <a:spcAft>
                <a:spcPts val="0"/>
              </a:spcAft>
              <a:buClr>
                <a:schemeClr val="dk1"/>
              </a:buClr>
              <a:buSzPts val="2400"/>
              <a:buNone/>
            </a:pPr>
            <a:r>
              <a:rPr lang="en-US">
                <a:solidFill>
                  <a:schemeClr val="dk1"/>
                </a:solidFill>
                <a:latin typeface="Open Sans"/>
                <a:ea typeface="Open Sans"/>
                <a:cs typeface="Open Sans"/>
                <a:sym typeface="Open Sans"/>
              </a:rPr>
              <a:t>It is a free tool available for everyone, it allows authors to keep track of citations to their articles.</a:t>
            </a:r>
            <a:endParaRPr>
              <a:solidFill>
                <a:schemeClr val="dk1"/>
              </a:solidFill>
              <a:latin typeface="Open Sans"/>
              <a:ea typeface="Open Sans"/>
              <a:cs typeface="Open Sans"/>
              <a:sym typeface="Open Sans"/>
            </a:endParaRPr>
          </a:p>
          <a:p>
            <a:pPr indent="-381000" lvl="0" marL="914400" rtl="0" algn="l">
              <a:lnSpc>
                <a:spcPct val="100000"/>
              </a:lnSpc>
              <a:spcBef>
                <a:spcPts val="1000"/>
              </a:spcBef>
              <a:spcAft>
                <a:spcPts val="0"/>
              </a:spcAft>
              <a:buClr>
                <a:schemeClr val="dk1"/>
              </a:buClr>
              <a:buSzPts val="2400"/>
              <a:buChar char="●"/>
            </a:pPr>
            <a:r>
              <a:rPr lang="en-US">
                <a:solidFill>
                  <a:schemeClr val="dk1"/>
                </a:solidFill>
                <a:latin typeface="Open Sans"/>
                <a:ea typeface="Open Sans"/>
                <a:cs typeface="Open Sans"/>
                <a:sym typeface="Open Sans"/>
              </a:rPr>
              <a:t>Authors can find out who is citing their publications, graph citations over time, and compute several citation metrics. </a:t>
            </a:r>
            <a:endParaRPr>
              <a:solidFill>
                <a:schemeClr val="dk1"/>
              </a:solidFill>
              <a:latin typeface="Open Sans"/>
              <a:ea typeface="Open Sans"/>
              <a:cs typeface="Open Sans"/>
              <a:sym typeface="Open Sans"/>
            </a:endParaRPr>
          </a:p>
          <a:p>
            <a:pPr indent="-381000" lvl="0" marL="914400" rtl="0" algn="l">
              <a:lnSpc>
                <a:spcPct val="100000"/>
              </a:lnSpc>
              <a:spcBef>
                <a:spcPts val="1000"/>
              </a:spcBef>
              <a:spcAft>
                <a:spcPts val="0"/>
              </a:spcAft>
              <a:buClr>
                <a:schemeClr val="dk1"/>
              </a:buClr>
              <a:buSzPts val="2400"/>
              <a:buChar char="●"/>
            </a:pPr>
            <a:r>
              <a:rPr lang="en-US">
                <a:solidFill>
                  <a:schemeClr val="dk1"/>
                </a:solidFill>
                <a:latin typeface="Open Sans"/>
                <a:ea typeface="Open Sans"/>
                <a:cs typeface="Open Sans"/>
                <a:sym typeface="Open Sans"/>
              </a:rPr>
              <a:t>Bibliometrics indicators, such as number of articles and h-index will be presented and updated automatically as new citations are added to Google Scholar</a:t>
            </a:r>
            <a:endParaRPr>
              <a:solidFill>
                <a:schemeClr val="dk1"/>
              </a:solidFill>
              <a:latin typeface="Open Sans"/>
              <a:ea typeface="Open Sans"/>
              <a:cs typeface="Open Sans"/>
              <a:sym typeface="Open Sans"/>
            </a:endParaRPr>
          </a:p>
          <a:p>
            <a:pPr indent="-381000" lvl="0" marL="914400" rtl="0" algn="l">
              <a:lnSpc>
                <a:spcPct val="100000"/>
              </a:lnSpc>
              <a:spcBef>
                <a:spcPts val="1000"/>
              </a:spcBef>
              <a:spcAft>
                <a:spcPts val="0"/>
              </a:spcAft>
              <a:buClr>
                <a:schemeClr val="dk1"/>
              </a:buClr>
              <a:buSzPts val="2400"/>
              <a:buChar char="●"/>
            </a:pPr>
            <a:r>
              <a:rPr lang="en-US">
                <a:solidFill>
                  <a:schemeClr val="dk1"/>
                </a:solidFill>
                <a:latin typeface="Open Sans"/>
                <a:ea typeface="Open Sans"/>
                <a:cs typeface="Open Sans"/>
                <a:sym typeface="Open Sans"/>
              </a:rPr>
              <a:t>To see your own Google Scholar citations, visit </a:t>
            </a:r>
            <a:r>
              <a:rPr lang="en-US" u="sng">
                <a:solidFill>
                  <a:schemeClr val="dk1"/>
                </a:solidFill>
                <a:latin typeface="Open Sans"/>
                <a:ea typeface="Open Sans"/>
                <a:cs typeface="Open Sans"/>
                <a:sym typeface="Open Sans"/>
                <a:hlinkClick r:id="rId3"/>
              </a:rPr>
              <a:t>https://scholar.google.com</a:t>
            </a:r>
            <a:r>
              <a:rPr lang="en-US">
                <a:solidFill>
                  <a:schemeClr val="dk1"/>
                </a:solidFill>
                <a:latin typeface="Open Sans"/>
                <a:ea typeface="Open Sans"/>
                <a:cs typeface="Open Sans"/>
                <a:sym typeface="Open Sans"/>
              </a:rPr>
              <a:t>, sign in and click on “My Citations”.</a:t>
            </a:r>
            <a:endParaRPr>
              <a:solidFill>
                <a:schemeClr val="dk1"/>
              </a:solidFill>
              <a:latin typeface="Open Sans"/>
              <a:ea typeface="Open Sans"/>
              <a:cs typeface="Open Sans"/>
              <a:sym typeface="Open Sans"/>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0" name="Shape 300"/>
        <p:cNvGrpSpPr/>
        <p:nvPr/>
      </p:nvGrpSpPr>
      <p:grpSpPr>
        <a:xfrm>
          <a:off x="0" y="0"/>
          <a:ext cx="0" cy="0"/>
          <a:chOff x="0" y="0"/>
          <a:chExt cx="0" cy="0"/>
        </a:xfrm>
      </p:grpSpPr>
      <p:sp>
        <p:nvSpPr>
          <p:cNvPr id="301" name="Google Shape;301;p22"/>
          <p:cNvSpPr txBox="1"/>
          <p:nvPr>
            <p:ph type="title"/>
          </p:nvPr>
        </p:nvSpPr>
        <p:spPr>
          <a:xfrm>
            <a:off x="0" y="437222"/>
            <a:ext cx="8203474" cy="10809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solidFill>
                  <a:srgbClr val="586F7C"/>
                </a:solidFill>
                <a:latin typeface="Open Sans"/>
                <a:ea typeface="Open Sans"/>
                <a:cs typeface="Open Sans"/>
                <a:sym typeface="Open Sans"/>
              </a:rPr>
              <a:t>Summary</a:t>
            </a:r>
            <a:endParaRPr>
              <a:solidFill>
                <a:srgbClr val="586F7C"/>
              </a:solidFill>
              <a:latin typeface="Open Sans"/>
              <a:ea typeface="Open Sans"/>
              <a:cs typeface="Open Sans"/>
              <a:sym typeface="Open Sans"/>
            </a:endParaRPr>
          </a:p>
        </p:txBody>
      </p:sp>
      <p:sp>
        <p:nvSpPr>
          <p:cNvPr id="302" name="Google Shape;302;p22"/>
          <p:cNvSpPr txBox="1"/>
          <p:nvPr>
            <p:ph idx="1" type="body"/>
          </p:nvPr>
        </p:nvSpPr>
        <p:spPr>
          <a:xfrm>
            <a:off x="680321" y="2336873"/>
            <a:ext cx="9613800" cy="3599400"/>
          </a:xfrm>
          <a:prstGeom prst="rect">
            <a:avLst/>
          </a:prstGeom>
          <a:noFill/>
          <a:ln>
            <a:noFill/>
          </a:ln>
        </p:spPr>
        <p:txBody>
          <a:bodyPr anchorCtr="0" anchor="t" bIns="45700" lIns="91425" spcFirstLastPara="1" rIns="91425" wrap="square" tIns="45700">
            <a:noAutofit/>
          </a:bodyPr>
          <a:lstStyle/>
          <a:p>
            <a:pPr indent="-342900" lvl="0" marL="460375" rtl="0" algn="l">
              <a:lnSpc>
                <a:spcPct val="120000"/>
              </a:lnSpc>
              <a:spcBef>
                <a:spcPts val="1000"/>
              </a:spcBef>
              <a:spcAft>
                <a:spcPts val="0"/>
              </a:spcAft>
              <a:buClr>
                <a:schemeClr val="dk1"/>
              </a:buClr>
              <a:buSzPts val="1850"/>
              <a:buChar char="●"/>
            </a:pPr>
            <a:r>
              <a:rPr lang="en-US">
                <a:solidFill>
                  <a:schemeClr val="dk1"/>
                </a:solidFill>
                <a:latin typeface="Open Sans"/>
                <a:ea typeface="Open Sans"/>
                <a:cs typeface="Open Sans"/>
                <a:sym typeface="Open Sans"/>
              </a:rPr>
              <a:t>This lesson introduced  the concept of research assessment, particularly in academia. </a:t>
            </a:r>
            <a:endParaRPr>
              <a:solidFill>
                <a:schemeClr val="dk1"/>
              </a:solidFill>
              <a:latin typeface="Open Sans"/>
              <a:ea typeface="Open Sans"/>
              <a:cs typeface="Open Sans"/>
              <a:sym typeface="Open Sans"/>
            </a:endParaRPr>
          </a:p>
          <a:p>
            <a:pPr indent="-342900" lvl="0" marL="460375" rtl="0" algn="l">
              <a:lnSpc>
                <a:spcPct val="120000"/>
              </a:lnSpc>
              <a:spcBef>
                <a:spcPts val="1000"/>
              </a:spcBef>
              <a:spcAft>
                <a:spcPts val="0"/>
              </a:spcAft>
              <a:buClr>
                <a:schemeClr val="dk1"/>
              </a:buClr>
              <a:buSzPts val="1850"/>
              <a:buChar char="●"/>
            </a:pPr>
            <a:r>
              <a:rPr lang="en-US">
                <a:solidFill>
                  <a:schemeClr val="dk1"/>
                </a:solidFill>
                <a:latin typeface="Open Sans"/>
                <a:ea typeface="Open Sans"/>
                <a:cs typeface="Open Sans"/>
                <a:sym typeface="Open Sans"/>
              </a:rPr>
              <a:t>Commonly used methodologies in research impact analysis, including bibliometric indicators were introduced. </a:t>
            </a:r>
            <a:endParaRPr>
              <a:solidFill>
                <a:schemeClr val="dk1"/>
              </a:solidFill>
              <a:latin typeface="Open Sans"/>
              <a:ea typeface="Open Sans"/>
              <a:cs typeface="Open Sans"/>
              <a:sym typeface="Open Sans"/>
            </a:endParaRPr>
          </a:p>
          <a:p>
            <a:pPr indent="-342900" lvl="0" marL="460375" rtl="0" algn="l">
              <a:lnSpc>
                <a:spcPct val="120000"/>
              </a:lnSpc>
              <a:spcBef>
                <a:spcPts val="1000"/>
              </a:spcBef>
              <a:spcAft>
                <a:spcPts val="0"/>
              </a:spcAft>
              <a:buClr>
                <a:schemeClr val="dk1"/>
              </a:buClr>
              <a:buSzPts val="1850"/>
              <a:buChar char="●"/>
            </a:pPr>
            <a:r>
              <a:rPr lang="en-US">
                <a:solidFill>
                  <a:schemeClr val="dk1"/>
                </a:solidFill>
                <a:latin typeface="Open Sans"/>
                <a:ea typeface="Open Sans"/>
                <a:cs typeface="Open Sans"/>
                <a:sym typeface="Open Sans"/>
              </a:rPr>
              <a:t>An overview of prominent existing tools and services for research assessment were shown towards the end of the lesson. </a:t>
            </a:r>
            <a:endParaRPr/>
          </a:p>
          <a:p>
            <a:pPr indent="-225425" lvl="0" marL="460375" rtl="0" algn="l">
              <a:lnSpc>
                <a:spcPct val="120000"/>
              </a:lnSpc>
              <a:spcBef>
                <a:spcPts val="1000"/>
              </a:spcBef>
              <a:spcAft>
                <a:spcPts val="0"/>
              </a:spcAft>
              <a:buClr>
                <a:schemeClr val="dk1"/>
              </a:buClr>
              <a:buSzPts val="1850"/>
              <a:buFont typeface="Arial"/>
              <a:buNone/>
            </a:pPr>
            <a:r>
              <a:t/>
            </a:r>
            <a:endParaRPr>
              <a:solidFill>
                <a:schemeClr val="dk1"/>
              </a:solidFill>
              <a:latin typeface="Open Sans"/>
              <a:ea typeface="Open Sans"/>
              <a:cs typeface="Open Sans"/>
              <a:sym typeface="Open Sans"/>
            </a:endParaRPr>
          </a:p>
        </p:txBody>
      </p:sp>
      <p:sp>
        <p:nvSpPr>
          <p:cNvPr id="303" name="Google Shape;303;p22"/>
          <p:cNvSpPr txBox="1"/>
          <p:nvPr>
            <p:ph idx="10" type="dt"/>
          </p:nvPr>
        </p:nvSpPr>
        <p:spPr>
          <a:xfrm>
            <a:off x="9357855" y="6492875"/>
            <a:ext cx="27432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US"/>
              <a:t>3/2/2020</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7" name="Shape 307"/>
        <p:cNvGrpSpPr/>
        <p:nvPr/>
      </p:nvGrpSpPr>
      <p:grpSpPr>
        <a:xfrm>
          <a:off x="0" y="0"/>
          <a:ext cx="0" cy="0"/>
          <a:chOff x="0" y="0"/>
          <a:chExt cx="0" cy="0"/>
        </a:xfrm>
      </p:grpSpPr>
      <p:pic>
        <p:nvPicPr>
          <p:cNvPr id="308" name="Google Shape;308;p1"/>
          <p:cNvPicPr preferRelativeResize="0"/>
          <p:nvPr/>
        </p:nvPicPr>
        <p:blipFill rotWithShape="1">
          <a:blip r:embed="rId3">
            <a:alphaModFix/>
          </a:blip>
          <a:srcRect b="0" l="0" r="0" t="0"/>
          <a:stretch/>
        </p:blipFill>
        <p:spPr>
          <a:xfrm>
            <a:off x="1126230" y="6140558"/>
            <a:ext cx="1523874" cy="633932"/>
          </a:xfrm>
          <a:prstGeom prst="rect">
            <a:avLst/>
          </a:prstGeom>
          <a:noFill/>
          <a:ln>
            <a:noFill/>
          </a:ln>
        </p:spPr>
      </p:pic>
      <p:pic>
        <p:nvPicPr>
          <p:cNvPr id="309" name="Google Shape;309;p1"/>
          <p:cNvPicPr preferRelativeResize="0"/>
          <p:nvPr/>
        </p:nvPicPr>
        <p:blipFill rotWithShape="1">
          <a:blip r:embed="rId4">
            <a:alphaModFix/>
          </a:blip>
          <a:srcRect b="0" l="0" r="0" t="0"/>
          <a:stretch/>
        </p:blipFill>
        <p:spPr>
          <a:xfrm>
            <a:off x="3286867" y="6230548"/>
            <a:ext cx="1962615" cy="515077"/>
          </a:xfrm>
          <a:prstGeom prst="rect">
            <a:avLst/>
          </a:prstGeom>
          <a:noFill/>
          <a:ln>
            <a:noFill/>
          </a:ln>
        </p:spPr>
      </p:pic>
      <p:pic>
        <p:nvPicPr>
          <p:cNvPr id="310" name="Google Shape;310;p1"/>
          <p:cNvPicPr preferRelativeResize="0"/>
          <p:nvPr/>
        </p:nvPicPr>
        <p:blipFill rotWithShape="1">
          <a:blip r:embed="rId5">
            <a:alphaModFix/>
          </a:blip>
          <a:srcRect b="0" l="0" r="0" t="0"/>
          <a:stretch/>
        </p:blipFill>
        <p:spPr>
          <a:xfrm>
            <a:off x="5883073" y="6179368"/>
            <a:ext cx="1612437" cy="693960"/>
          </a:xfrm>
          <a:prstGeom prst="rect">
            <a:avLst/>
          </a:prstGeom>
          <a:noFill/>
          <a:ln>
            <a:noFill/>
          </a:ln>
        </p:spPr>
      </p:pic>
      <p:pic>
        <p:nvPicPr>
          <p:cNvPr id="311" name="Google Shape;311;p1"/>
          <p:cNvPicPr preferRelativeResize="0"/>
          <p:nvPr/>
        </p:nvPicPr>
        <p:blipFill rotWithShape="1">
          <a:blip r:embed="rId6">
            <a:alphaModFix/>
          </a:blip>
          <a:srcRect b="0" l="0" r="0" t="0"/>
          <a:stretch/>
        </p:blipFill>
        <p:spPr>
          <a:xfrm>
            <a:off x="8132273" y="6204141"/>
            <a:ext cx="1468377" cy="567893"/>
          </a:xfrm>
          <a:prstGeom prst="rect">
            <a:avLst/>
          </a:prstGeom>
          <a:noFill/>
          <a:ln>
            <a:noFill/>
          </a:ln>
        </p:spPr>
      </p:pic>
      <p:pic>
        <p:nvPicPr>
          <p:cNvPr id="312" name="Google Shape;312;p1"/>
          <p:cNvPicPr preferRelativeResize="0"/>
          <p:nvPr/>
        </p:nvPicPr>
        <p:blipFill rotWithShape="1">
          <a:blip r:embed="rId7">
            <a:alphaModFix/>
          </a:blip>
          <a:srcRect b="0" l="0" r="0" t="0"/>
          <a:stretch/>
        </p:blipFill>
        <p:spPr>
          <a:xfrm>
            <a:off x="10091716" y="6198989"/>
            <a:ext cx="1468374" cy="624061"/>
          </a:xfrm>
          <a:prstGeom prst="rect">
            <a:avLst/>
          </a:prstGeom>
          <a:noFill/>
          <a:ln>
            <a:noFill/>
          </a:ln>
        </p:spPr>
      </p:pic>
      <p:sp>
        <p:nvSpPr>
          <p:cNvPr id="313" name="Google Shape;313;p1"/>
          <p:cNvSpPr/>
          <p:nvPr/>
        </p:nvSpPr>
        <p:spPr>
          <a:xfrm>
            <a:off x="3048000" y="2402339"/>
            <a:ext cx="6096000" cy="2953200"/>
          </a:xfrm>
          <a:prstGeom prst="rect">
            <a:avLst/>
          </a:prstGeom>
          <a:noFill/>
          <a:ln>
            <a:noFill/>
          </a:ln>
        </p:spPr>
        <p:txBody>
          <a:bodyPr anchorCtr="0" anchor="t" bIns="45700" lIns="91425" spcFirstLastPara="1" rIns="91425" wrap="square" tIns="45700">
            <a:spAutoFit/>
          </a:bodyPr>
          <a:lstStyle/>
          <a:p>
            <a:pPr indent="0" lvl="0" marL="0" rtl="0" algn="ctr">
              <a:spcBef>
                <a:spcPts val="0"/>
              </a:spcBef>
              <a:spcAft>
                <a:spcPts val="0"/>
              </a:spcAft>
              <a:buClr>
                <a:schemeClr val="dk1"/>
              </a:buClr>
              <a:buFont typeface="Arial"/>
              <a:buNone/>
            </a:pPr>
            <a:r>
              <a:rPr lang="en-US" sz="3000">
                <a:solidFill>
                  <a:srgbClr val="F8981D"/>
                </a:solidFill>
                <a:latin typeface="Open Sans"/>
                <a:ea typeface="Open Sans"/>
                <a:cs typeface="Open Sans"/>
                <a:sym typeface="Open Sans"/>
              </a:rPr>
              <a:t>For more information on Research4Life</a:t>
            </a:r>
            <a:endParaRPr sz="3000">
              <a:solidFill>
                <a:srgbClr val="F8981D"/>
              </a:solidFill>
              <a:latin typeface="Open Sans"/>
              <a:ea typeface="Open Sans"/>
              <a:cs typeface="Open Sans"/>
              <a:sym typeface="Open Sans"/>
            </a:endParaRPr>
          </a:p>
          <a:p>
            <a:pPr indent="0" lvl="0" marL="0" rtl="0" algn="ctr">
              <a:spcBef>
                <a:spcPts val="0"/>
              </a:spcBef>
              <a:spcAft>
                <a:spcPts val="0"/>
              </a:spcAft>
              <a:buClr>
                <a:schemeClr val="dk1"/>
              </a:buClr>
              <a:buFont typeface="Arial"/>
              <a:buNone/>
            </a:pPr>
            <a:r>
              <a:t/>
            </a:r>
            <a:endParaRPr sz="3000">
              <a:solidFill>
                <a:srgbClr val="F8981D"/>
              </a:solidFill>
              <a:latin typeface="Open Sans"/>
              <a:ea typeface="Open Sans"/>
              <a:cs typeface="Open Sans"/>
              <a:sym typeface="Open Sans"/>
            </a:endParaRPr>
          </a:p>
          <a:p>
            <a:pPr indent="0" lvl="0" marL="0" rtl="0" algn="ctr">
              <a:spcBef>
                <a:spcPts val="0"/>
              </a:spcBef>
              <a:spcAft>
                <a:spcPts val="0"/>
              </a:spcAft>
              <a:buClr>
                <a:schemeClr val="dk1"/>
              </a:buClr>
              <a:buFont typeface="Arial"/>
              <a:buNone/>
            </a:pPr>
            <a:r>
              <a:rPr lang="en-US" sz="3000" u="sng">
                <a:solidFill>
                  <a:schemeClr val="accent5"/>
                </a:solidFill>
                <a:latin typeface="Open Sans"/>
                <a:ea typeface="Open Sans"/>
                <a:cs typeface="Open Sans"/>
                <a:sym typeface="Open Sans"/>
                <a:hlinkClick r:id="rId8"/>
              </a:rPr>
              <a:t>www.research4life.org</a:t>
            </a:r>
            <a:endParaRPr sz="3000">
              <a:solidFill>
                <a:srgbClr val="004890"/>
              </a:solidFill>
              <a:latin typeface="Open Sans"/>
              <a:ea typeface="Open Sans"/>
              <a:cs typeface="Open Sans"/>
              <a:sym typeface="Open Sans"/>
            </a:endParaRPr>
          </a:p>
          <a:p>
            <a:pPr indent="0" lvl="0" marL="0" rtl="0" algn="ctr">
              <a:spcBef>
                <a:spcPts val="0"/>
              </a:spcBef>
              <a:spcAft>
                <a:spcPts val="0"/>
              </a:spcAft>
              <a:buClr>
                <a:schemeClr val="dk1"/>
              </a:buClr>
              <a:buFont typeface="Arial"/>
              <a:buNone/>
            </a:pPr>
            <a:br>
              <a:rPr lang="en-US" sz="3000">
                <a:solidFill>
                  <a:srgbClr val="F8981D"/>
                </a:solidFill>
                <a:latin typeface="Open Sans"/>
                <a:ea typeface="Open Sans"/>
                <a:cs typeface="Open Sans"/>
                <a:sym typeface="Open Sans"/>
              </a:rPr>
            </a:br>
            <a:r>
              <a:rPr lang="en-US" sz="3000" u="sng">
                <a:solidFill>
                  <a:schemeClr val="accent5"/>
                </a:solidFill>
                <a:latin typeface="Open Sans"/>
                <a:ea typeface="Open Sans"/>
                <a:cs typeface="Open Sans"/>
                <a:sym typeface="Open Sans"/>
                <a:hlinkClick r:id="rId9"/>
              </a:rPr>
              <a:t>r4l@research4life.org</a:t>
            </a:r>
            <a:r>
              <a:rPr lang="en-US" sz="3000">
                <a:solidFill>
                  <a:srgbClr val="004890"/>
                </a:solidFill>
                <a:latin typeface="Open Sans"/>
                <a:ea typeface="Open Sans"/>
                <a:cs typeface="Open Sans"/>
                <a:sym typeface="Open Sans"/>
              </a:rPr>
              <a:t>  </a:t>
            </a:r>
            <a:endParaRPr sz="3000">
              <a:solidFill>
                <a:srgbClr val="004890"/>
              </a:solidFill>
              <a:latin typeface="Open Sans"/>
              <a:ea typeface="Open Sans"/>
              <a:cs typeface="Open Sans"/>
              <a:sym typeface="Open Sans"/>
            </a:endParaRPr>
          </a:p>
          <a:p>
            <a:pPr indent="0" lvl="0" marL="0" rtl="0" algn="l">
              <a:spcBef>
                <a:spcPts val="0"/>
              </a:spcBef>
              <a:spcAft>
                <a:spcPts val="0"/>
              </a:spcAft>
              <a:buClr>
                <a:schemeClr val="dk1"/>
              </a:buClr>
              <a:buFont typeface="Arial"/>
              <a:buNone/>
            </a:pPr>
            <a:br>
              <a:rPr lang="en-US" sz="2000">
                <a:solidFill>
                  <a:srgbClr val="F8981D"/>
                </a:solidFill>
                <a:latin typeface="Open Sans"/>
                <a:ea typeface="Open Sans"/>
                <a:cs typeface="Open Sans"/>
                <a:sym typeface="Open Sans"/>
              </a:rPr>
            </a:br>
            <a:endParaRPr sz="3000">
              <a:solidFill>
                <a:srgbClr val="F8981D"/>
              </a:solidFill>
              <a:latin typeface="Open Sans"/>
              <a:ea typeface="Open Sans"/>
              <a:cs typeface="Open Sans"/>
              <a:sym typeface="Open Sans"/>
            </a:endParaRPr>
          </a:p>
        </p:txBody>
      </p:sp>
      <p:sp>
        <p:nvSpPr>
          <p:cNvPr id="314" name="Google Shape;314;p1"/>
          <p:cNvSpPr txBox="1"/>
          <p:nvPr/>
        </p:nvSpPr>
        <p:spPr>
          <a:xfrm>
            <a:off x="-2" y="5674296"/>
            <a:ext cx="12192000" cy="369300"/>
          </a:xfrm>
          <a:prstGeom prst="rect">
            <a:avLst/>
          </a:prstGeom>
          <a:solidFill>
            <a:srgbClr val="586F7C"/>
          </a:solidFill>
          <a:ln>
            <a:noFill/>
          </a:ln>
        </p:spPr>
        <p:txBody>
          <a:bodyPr anchorCtr="0" anchor="t"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lt1"/>
                </a:solidFill>
                <a:latin typeface="Open Sans"/>
                <a:ea typeface="Open Sans"/>
                <a:cs typeface="Open Sans"/>
                <a:sym typeface="Open Sans"/>
              </a:rPr>
              <a:t>Research4Life is a public-private partnership of five programmes:</a:t>
            </a:r>
            <a:endParaRPr b="0" i="0" sz="1800" u="none" cap="none" strike="noStrike">
              <a:solidFill>
                <a:schemeClr val="lt1"/>
              </a:solidFill>
              <a:latin typeface="Open Sans"/>
              <a:ea typeface="Open Sans"/>
              <a:cs typeface="Open Sans"/>
              <a:sym typeface="Open Sans"/>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sp>
        <p:nvSpPr>
          <p:cNvPr id="91" name="Google Shape;91;p2"/>
          <p:cNvSpPr txBox="1"/>
          <p:nvPr>
            <p:ph type="title"/>
          </p:nvPr>
        </p:nvSpPr>
        <p:spPr>
          <a:xfrm>
            <a:off x="0" y="420834"/>
            <a:ext cx="7707086" cy="10809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a:solidFill>
                  <a:srgbClr val="586F7C"/>
                </a:solidFill>
                <a:latin typeface="Open Sans"/>
                <a:ea typeface="Open Sans"/>
                <a:cs typeface="Open Sans"/>
                <a:sym typeface="Open Sans"/>
              </a:rPr>
              <a:t>Learning objectives</a:t>
            </a:r>
            <a:endParaRPr>
              <a:solidFill>
                <a:srgbClr val="586F7C"/>
              </a:solidFill>
              <a:latin typeface="Open Sans"/>
              <a:ea typeface="Open Sans"/>
              <a:cs typeface="Open Sans"/>
              <a:sym typeface="Open Sans"/>
            </a:endParaRPr>
          </a:p>
        </p:txBody>
      </p:sp>
      <p:sp>
        <p:nvSpPr>
          <p:cNvPr id="92" name="Google Shape;92;p2"/>
          <p:cNvSpPr txBox="1"/>
          <p:nvPr>
            <p:ph idx="1" type="body"/>
          </p:nvPr>
        </p:nvSpPr>
        <p:spPr>
          <a:xfrm>
            <a:off x="680321" y="2336873"/>
            <a:ext cx="9613800" cy="3599400"/>
          </a:xfrm>
          <a:prstGeom prst="rect">
            <a:avLst/>
          </a:prstGeom>
          <a:noFill/>
          <a:ln>
            <a:noFill/>
          </a:ln>
        </p:spPr>
        <p:txBody>
          <a:bodyPr anchorCtr="0" anchor="t" bIns="45700" lIns="91425" spcFirstLastPara="1" rIns="91425" wrap="square" tIns="45700">
            <a:normAutofit/>
          </a:bodyPr>
          <a:lstStyle/>
          <a:p>
            <a:pPr indent="-342900" lvl="0" marL="342900" rtl="0" algn="l">
              <a:lnSpc>
                <a:spcPct val="190000"/>
              </a:lnSpc>
              <a:spcBef>
                <a:spcPts val="0"/>
              </a:spcBef>
              <a:spcAft>
                <a:spcPts val="0"/>
              </a:spcAft>
              <a:buClr>
                <a:schemeClr val="dk2"/>
              </a:buClr>
              <a:buSzPts val="2400"/>
              <a:buChar char="●"/>
            </a:pPr>
            <a:r>
              <a:rPr lang="en-US">
                <a:solidFill>
                  <a:schemeClr val="dk1"/>
                </a:solidFill>
                <a:latin typeface="Open Sans"/>
                <a:ea typeface="Open Sans"/>
                <a:cs typeface="Open Sans"/>
                <a:sym typeface="Open Sans"/>
              </a:rPr>
              <a:t>Become familiar with research impact and how it is evaluated</a:t>
            </a:r>
            <a:endParaRPr/>
          </a:p>
          <a:p>
            <a:pPr indent="-342900" lvl="0" marL="342900" rtl="0" algn="l">
              <a:lnSpc>
                <a:spcPct val="190000"/>
              </a:lnSpc>
              <a:spcBef>
                <a:spcPts val="0"/>
              </a:spcBef>
              <a:spcAft>
                <a:spcPts val="0"/>
              </a:spcAft>
              <a:buClr>
                <a:schemeClr val="dk2"/>
              </a:buClr>
              <a:buSzPts val="2400"/>
              <a:buChar char="●"/>
            </a:pPr>
            <a:r>
              <a:rPr lang="en-US">
                <a:solidFill>
                  <a:schemeClr val="dk1"/>
                </a:solidFill>
                <a:latin typeface="Open Sans"/>
                <a:ea typeface="Open Sans"/>
                <a:cs typeface="Open Sans"/>
                <a:sym typeface="Open Sans"/>
              </a:rPr>
              <a:t>Understand commonly used indicators and methodologies</a:t>
            </a:r>
            <a:endParaRPr/>
          </a:p>
          <a:p>
            <a:pPr indent="-342900" lvl="0" marL="342900" rtl="0" algn="l">
              <a:lnSpc>
                <a:spcPct val="190000"/>
              </a:lnSpc>
              <a:spcBef>
                <a:spcPts val="0"/>
              </a:spcBef>
              <a:spcAft>
                <a:spcPts val="0"/>
              </a:spcAft>
              <a:buClr>
                <a:schemeClr val="dk2"/>
              </a:buClr>
              <a:buSzPts val="2400"/>
              <a:buChar char="●"/>
            </a:pPr>
            <a:r>
              <a:rPr lang="en-US">
                <a:solidFill>
                  <a:schemeClr val="dk1"/>
                </a:solidFill>
                <a:latin typeface="Open Sans"/>
                <a:ea typeface="Open Sans"/>
                <a:cs typeface="Open Sans"/>
                <a:sym typeface="Open Sans"/>
              </a:rPr>
              <a:t>Understand alternative merits to journal-based metrics</a:t>
            </a:r>
            <a:endParaRPr/>
          </a:p>
          <a:p>
            <a:pPr indent="-342900" lvl="0" marL="342900" rtl="0" algn="l">
              <a:lnSpc>
                <a:spcPct val="190000"/>
              </a:lnSpc>
              <a:spcBef>
                <a:spcPts val="0"/>
              </a:spcBef>
              <a:spcAft>
                <a:spcPts val="0"/>
              </a:spcAft>
              <a:buClr>
                <a:schemeClr val="dk2"/>
              </a:buClr>
              <a:buSzPts val="2400"/>
              <a:buChar char="●"/>
            </a:pPr>
            <a:r>
              <a:rPr lang="en-US">
                <a:solidFill>
                  <a:schemeClr val="dk1"/>
                </a:solidFill>
                <a:latin typeface="Open Sans"/>
                <a:ea typeface="Open Sans"/>
                <a:cs typeface="Open Sans"/>
                <a:sym typeface="Open Sans"/>
              </a:rPr>
              <a:t>Recognize existing tools such as Google scholar, altmetrics, Scopus, Web of science, dimension, scival, incites</a:t>
            </a:r>
            <a:endParaRPr>
              <a:solidFill>
                <a:schemeClr val="dk1"/>
              </a:solidFill>
              <a:latin typeface="Open Sans"/>
              <a:ea typeface="Open Sans"/>
              <a:cs typeface="Open Sans"/>
              <a:sym typeface="Open Sans"/>
            </a:endParaRPr>
          </a:p>
        </p:txBody>
      </p:sp>
      <p:sp>
        <p:nvSpPr>
          <p:cNvPr id="93" name="Google Shape;93;p2"/>
          <p:cNvSpPr txBox="1"/>
          <p:nvPr>
            <p:ph idx="10" type="dt"/>
          </p:nvPr>
        </p:nvSpPr>
        <p:spPr>
          <a:xfrm>
            <a:off x="9448800" y="6525652"/>
            <a:ext cx="27432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US"/>
              <a:t>3/2/2020</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Google Shape;99;p3"/>
          <p:cNvSpPr txBox="1"/>
          <p:nvPr>
            <p:ph type="title"/>
          </p:nvPr>
        </p:nvSpPr>
        <p:spPr>
          <a:xfrm>
            <a:off x="0" y="766563"/>
            <a:ext cx="8033657" cy="9753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200"/>
              <a:buNone/>
            </a:pPr>
            <a:r>
              <a:rPr lang="en-US" sz="3600">
                <a:solidFill>
                  <a:srgbClr val="586F7C"/>
                </a:solidFill>
                <a:latin typeface="Open Sans"/>
                <a:ea typeface="Open Sans"/>
                <a:cs typeface="Open Sans"/>
                <a:sym typeface="Open Sans"/>
              </a:rPr>
              <a:t>Research Impact </a:t>
            </a:r>
            <a:br>
              <a:rPr lang="en-US" sz="3600">
                <a:solidFill>
                  <a:srgbClr val="586F7C"/>
                </a:solidFill>
                <a:latin typeface="Open Sans"/>
                <a:ea typeface="Open Sans"/>
                <a:cs typeface="Open Sans"/>
                <a:sym typeface="Open Sans"/>
              </a:rPr>
            </a:br>
            <a:endParaRPr sz="3600">
              <a:solidFill>
                <a:srgbClr val="586F7C"/>
              </a:solidFill>
              <a:latin typeface="Open Sans"/>
              <a:ea typeface="Open Sans"/>
              <a:cs typeface="Open Sans"/>
              <a:sym typeface="Open Sans"/>
            </a:endParaRPr>
          </a:p>
        </p:txBody>
      </p:sp>
      <p:sp>
        <p:nvSpPr>
          <p:cNvPr id="100" name="Google Shape;100;p3"/>
          <p:cNvSpPr txBox="1"/>
          <p:nvPr>
            <p:ph idx="1" type="body"/>
          </p:nvPr>
        </p:nvSpPr>
        <p:spPr>
          <a:xfrm>
            <a:off x="0" y="1741863"/>
            <a:ext cx="10372800" cy="4031700"/>
          </a:xfrm>
          <a:prstGeom prst="rect">
            <a:avLst/>
          </a:prstGeom>
          <a:noFill/>
          <a:ln>
            <a:noFill/>
          </a:ln>
        </p:spPr>
        <p:txBody>
          <a:bodyPr anchorCtr="0" anchor="t" bIns="45700" lIns="91425" spcFirstLastPara="1" rIns="91425" wrap="square" tIns="45700">
            <a:normAutofit/>
          </a:bodyPr>
          <a:lstStyle/>
          <a:p>
            <a:pPr indent="-228600" lvl="0" marL="228600" rtl="0" algn="l">
              <a:lnSpc>
                <a:spcPct val="120000"/>
              </a:lnSpc>
              <a:spcBef>
                <a:spcPts val="0"/>
              </a:spcBef>
              <a:spcAft>
                <a:spcPts val="0"/>
              </a:spcAft>
              <a:buClr>
                <a:schemeClr val="dk2"/>
              </a:buClr>
              <a:buSzPts val="2400"/>
              <a:buFont typeface="Open Sans"/>
              <a:buChar char="•"/>
            </a:pPr>
            <a:r>
              <a:rPr lang="en-US">
                <a:solidFill>
                  <a:schemeClr val="dk1"/>
                </a:solidFill>
                <a:latin typeface="Open Sans"/>
                <a:ea typeface="Open Sans"/>
                <a:cs typeface="Open Sans"/>
                <a:sym typeface="Open Sans"/>
              </a:rPr>
              <a:t>Research impact can simply be defined as the good that researchers can do in the world, </a:t>
            </a:r>
            <a:endParaRPr/>
          </a:p>
          <a:p>
            <a:pPr indent="-228600" lvl="0" marL="228600" rtl="0" algn="l">
              <a:lnSpc>
                <a:spcPct val="120000"/>
              </a:lnSpc>
              <a:spcBef>
                <a:spcPts val="0"/>
              </a:spcBef>
              <a:spcAft>
                <a:spcPts val="0"/>
              </a:spcAft>
              <a:buClr>
                <a:schemeClr val="dk2"/>
              </a:buClr>
              <a:buSzPts val="2400"/>
              <a:buFont typeface="Open Sans"/>
              <a:buChar char="•"/>
            </a:pPr>
            <a:r>
              <a:rPr lang="en-US">
                <a:solidFill>
                  <a:schemeClr val="dk1"/>
                </a:solidFill>
                <a:latin typeface="Open Sans"/>
                <a:ea typeface="Open Sans"/>
                <a:cs typeface="Open Sans"/>
                <a:sym typeface="Open Sans"/>
              </a:rPr>
              <a:t>Academic impact, the focus of this lesson, is the intellectual contribution that a researcher has made in his/her field of study within academia</a:t>
            </a:r>
            <a:endParaRPr>
              <a:solidFill>
                <a:schemeClr val="dk1"/>
              </a:solidFill>
              <a:latin typeface="Open Sans"/>
              <a:ea typeface="Open Sans"/>
              <a:cs typeface="Open Sans"/>
              <a:sym typeface="Open Sans"/>
            </a:endParaRPr>
          </a:p>
          <a:p>
            <a:pPr indent="-228600" lvl="0" marL="228600" rtl="0" algn="l">
              <a:lnSpc>
                <a:spcPct val="120000"/>
              </a:lnSpc>
              <a:spcBef>
                <a:spcPts val="0"/>
              </a:spcBef>
              <a:spcAft>
                <a:spcPts val="0"/>
              </a:spcAft>
              <a:buClr>
                <a:schemeClr val="dk2"/>
              </a:buClr>
              <a:buSzPts val="2400"/>
              <a:buFont typeface="Open Sans"/>
              <a:buChar char="•"/>
            </a:pPr>
            <a:r>
              <a:rPr lang="en-US" sz="2400">
                <a:solidFill>
                  <a:schemeClr val="dk1"/>
                </a:solidFill>
                <a:latin typeface="Open Sans"/>
                <a:ea typeface="Open Sans"/>
                <a:cs typeface="Open Sans"/>
                <a:sym typeface="Open Sans"/>
              </a:rPr>
              <a:t>Forms of research impact include: </a:t>
            </a:r>
            <a:endParaRPr/>
          </a:p>
          <a:p>
            <a:pPr indent="0" lvl="0" marL="0" rtl="0" algn="l">
              <a:lnSpc>
                <a:spcPct val="120000"/>
              </a:lnSpc>
              <a:spcBef>
                <a:spcPts val="0"/>
              </a:spcBef>
              <a:spcAft>
                <a:spcPts val="0"/>
              </a:spcAft>
              <a:buClr>
                <a:schemeClr val="dk2"/>
              </a:buClr>
              <a:buSzPts val="2400"/>
              <a:buNone/>
            </a:pPr>
            <a:r>
              <a:t/>
            </a:r>
            <a:endParaRPr sz="2400">
              <a:solidFill>
                <a:schemeClr val="dk1"/>
              </a:solidFill>
              <a:latin typeface="Open Sans"/>
              <a:ea typeface="Open Sans"/>
              <a:cs typeface="Open Sans"/>
              <a:sym typeface="Open Sans"/>
            </a:endParaRPr>
          </a:p>
          <a:p>
            <a:pPr indent="0" lvl="0" marL="0" rtl="0" algn="l">
              <a:lnSpc>
                <a:spcPct val="120000"/>
              </a:lnSpc>
              <a:spcBef>
                <a:spcPts val="0"/>
              </a:spcBef>
              <a:spcAft>
                <a:spcPts val="0"/>
              </a:spcAft>
              <a:buClr>
                <a:schemeClr val="dk2"/>
              </a:buClr>
              <a:buSzPts val="2400"/>
              <a:buNone/>
            </a:pPr>
            <a:r>
              <a:t/>
            </a:r>
            <a:endParaRPr sz="2400">
              <a:solidFill>
                <a:schemeClr val="dk1"/>
              </a:solidFill>
              <a:latin typeface="Open Sans"/>
              <a:ea typeface="Open Sans"/>
              <a:cs typeface="Open Sans"/>
              <a:sym typeface="Open Sans"/>
            </a:endParaRPr>
          </a:p>
        </p:txBody>
      </p:sp>
      <p:sp>
        <p:nvSpPr>
          <p:cNvPr id="101" name="Google Shape;101;p3"/>
          <p:cNvSpPr txBox="1"/>
          <p:nvPr>
            <p:ph idx="10" type="dt"/>
          </p:nvPr>
        </p:nvSpPr>
        <p:spPr>
          <a:xfrm>
            <a:off x="9357855" y="6492875"/>
            <a:ext cx="27432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US"/>
              <a:t>3/2/2020</a:t>
            </a:r>
            <a:endParaRPr/>
          </a:p>
        </p:txBody>
      </p:sp>
      <p:pic>
        <p:nvPicPr>
          <p:cNvPr descr="https://lh3.googleusercontent.com/rq39okHvm5__kG6Jzo-6ngGQIdlv_gQLXptXJaXfRJC3qXKbIfqK2sFgQ7rVEDqa5is0GmY52-A-24E0e9oO21OMH46pYW6CEfreT5ZPgXQpSov4tNKDUtIFkfJkPkvfisxgmxo" id="102" name="Google Shape;102;p3"/>
          <p:cNvPicPr preferRelativeResize="0"/>
          <p:nvPr/>
        </p:nvPicPr>
        <p:blipFill rotWithShape="1">
          <a:blip r:embed="rId3">
            <a:alphaModFix/>
          </a:blip>
          <a:srcRect b="0" l="0" r="0" t="0"/>
          <a:stretch/>
        </p:blipFill>
        <p:spPr>
          <a:xfrm>
            <a:off x="5690168" y="3652029"/>
            <a:ext cx="5039287" cy="2840846"/>
          </a:xfrm>
          <a:prstGeom prst="rect">
            <a:avLst/>
          </a:prstGeom>
          <a:noFill/>
          <a:ln>
            <a:noFill/>
          </a:ln>
        </p:spPr>
      </p:pic>
      <p:sp>
        <p:nvSpPr>
          <p:cNvPr id="103" name="Google Shape;103;p3"/>
          <p:cNvSpPr/>
          <p:nvPr/>
        </p:nvSpPr>
        <p:spPr>
          <a:xfrm>
            <a:off x="4577346" y="4273060"/>
            <a:ext cx="1112822" cy="702322"/>
          </a:xfrm>
          <a:prstGeom prst="rightArrow">
            <a:avLst>
              <a:gd fmla="val 50000" name="adj1"/>
              <a:gd fmla="val 50000" name="adj2"/>
            </a:avLst>
          </a:prstGeom>
          <a:solidFill>
            <a:srgbClr val="51B948"/>
          </a:solidFill>
          <a:ln cap="flat" cmpd="sng" w="25400">
            <a:solidFill>
              <a:srgbClr val="51B94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800" u="none" cap="none" strike="noStrike">
                <a:solidFill>
                  <a:schemeClr val="dk1"/>
                </a:solidFill>
                <a:latin typeface="Open Sans"/>
                <a:ea typeface="Open Sans"/>
                <a:cs typeface="Open Sans"/>
                <a:sym typeface="Open Sans"/>
              </a:rPr>
              <a:t>1</a:t>
            </a:r>
            <a:endParaRPr b="1" i="0" sz="1800" u="none" cap="none" strike="noStrike">
              <a:solidFill>
                <a:schemeClr val="dk1"/>
              </a:solidFill>
              <a:latin typeface="Open Sans"/>
              <a:ea typeface="Open Sans"/>
              <a:cs typeface="Open Sans"/>
              <a:sym typeface="Open Sans"/>
            </a:endParaRPr>
          </a:p>
        </p:txBody>
      </p:sp>
      <p:sp>
        <p:nvSpPr>
          <p:cNvPr id="104" name="Google Shape;104;p3"/>
          <p:cNvSpPr/>
          <p:nvPr/>
        </p:nvSpPr>
        <p:spPr>
          <a:xfrm>
            <a:off x="10692163" y="4255652"/>
            <a:ext cx="967154" cy="719730"/>
          </a:xfrm>
          <a:prstGeom prst="leftArrow">
            <a:avLst>
              <a:gd fmla="val 50000" name="adj1"/>
              <a:gd fmla="val 50000" name="adj2"/>
            </a:avLst>
          </a:prstGeom>
          <a:solidFill>
            <a:srgbClr val="51B948"/>
          </a:solidFill>
          <a:ln cap="flat" cmpd="sng" w="25400">
            <a:solidFill>
              <a:srgbClr val="51B94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800" u="none" cap="none" strike="noStrike">
                <a:solidFill>
                  <a:schemeClr val="dk1"/>
                </a:solidFill>
                <a:latin typeface="Open Sans"/>
                <a:ea typeface="Open Sans"/>
                <a:cs typeface="Open Sans"/>
                <a:sym typeface="Open Sans"/>
              </a:rPr>
              <a:t>2</a:t>
            </a:r>
            <a:endParaRPr b="1" i="0" sz="1800" u="none" cap="none" strike="noStrike">
              <a:solidFill>
                <a:schemeClr val="dk1"/>
              </a:solidFill>
              <a:latin typeface="Open Sans"/>
              <a:ea typeface="Open Sans"/>
              <a:cs typeface="Open Sans"/>
              <a:sym typeface="Open Sans"/>
            </a:endParaRPr>
          </a:p>
        </p:txBody>
      </p:sp>
      <p:sp>
        <p:nvSpPr>
          <p:cNvPr id="105" name="Google Shape;105;p3"/>
          <p:cNvSpPr/>
          <p:nvPr/>
        </p:nvSpPr>
        <p:spPr>
          <a:xfrm>
            <a:off x="4577346" y="5544369"/>
            <a:ext cx="1112822" cy="702322"/>
          </a:xfrm>
          <a:prstGeom prst="rightArrow">
            <a:avLst>
              <a:gd fmla="val 50000" name="adj1"/>
              <a:gd fmla="val 50000" name="adj2"/>
            </a:avLst>
          </a:prstGeom>
          <a:solidFill>
            <a:srgbClr val="51B948"/>
          </a:solidFill>
          <a:ln cap="flat" cmpd="sng" w="25400">
            <a:solidFill>
              <a:srgbClr val="51B94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800" u="none" cap="none" strike="noStrike">
                <a:solidFill>
                  <a:schemeClr val="dk1"/>
                </a:solidFill>
                <a:latin typeface="Open Sans"/>
                <a:ea typeface="Open Sans"/>
                <a:cs typeface="Open Sans"/>
                <a:sym typeface="Open Sans"/>
              </a:rPr>
              <a:t>3</a:t>
            </a:r>
            <a:endParaRPr b="1" i="0" sz="1800" u="none" cap="none" strike="noStrike">
              <a:solidFill>
                <a:schemeClr val="dk1"/>
              </a:solidFill>
              <a:latin typeface="Open Sans"/>
              <a:ea typeface="Open Sans"/>
              <a:cs typeface="Open Sans"/>
              <a:sym typeface="Open Sans"/>
            </a:endParaRPr>
          </a:p>
        </p:txBody>
      </p:sp>
      <p:sp>
        <p:nvSpPr>
          <p:cNvPr id="106" name="Google Shape;106;p3"/>
          <p:cNvSpPr/>
          <p:nvPr/>
        </p:nvSpPr>
        <p:spPr>
          <a:xfrm>
            <a:off x="10692163" y="5592120"/>
            <a:ext cx="967154" cy="606819"/>
          </a:xfrm>
          <a:prstGeom prst="leftArrow">
            <a:avLst>
              <a:gd fmla="val 50000" name="adj1"/>
              <a:gd fmla="val 50000" name="adj2"/>
            </a:avLst>
          </a:prstGeom>
          <a:solidFill>
            <a:srgbClr val="51B948"/>
          </a:solidFill>
          <a:ln cap="flat" cmpd="sng" w="25400">
            <a:solidFill>
              <a:srgbClr val="51B948"/>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800" u="none" cap="none" strike="noStrike">
                <a:solidFill>
                  <a:schemeClr val="dk1"/>
                </a:solidFill>
                <a:latin typeface="Open Sans"/>
                <a:ea typeface="Open Sans"/>
                <a:cs typeface="Open Sans"/>
                <a:sym typeface="Open Sans"/>
              </a:rPr>
              <a:t>4</a:t>
            </a:r>
            <a:endParaRPr b="1" i="0" sz="1800" u="none" cap="none" strike="noStrike">
              <a:solidFill>
                <a:schemeClr val="dk1"/>
              </a:solidFill>
              <a:latin typeface="Open Sans"/>
              <a:ea typeface="Open Sans"/>
              <a:cs typeface="Open Sans"/>
              <a:sym typeface="Open San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Google Shape;111;p40"/>
          <p:cNvSpPr txBox="1"/>
          <p:nvPr>
            <p:ph type="title"/>
          </p:nvPr>
        </p:nvSpPr>
        <p:spPr>
          <a:xfrm>
            <a:off x="0" y="437222"/>
            <a:ext cx="8216400" cy="10809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rgbClr val="FFFFFF"/>
              </a:buClr>
              <a:buSzPts val="3600"/>
              <a:buFont typeface="Trebuchet MS"/>
              <a:buNone/>
            </a:pPr>
            <a:r>
              <a:rPr lang="en-US" sz="3330">
                <a:solidFill>
                  <a:srgbClr val="586F7C"/>
                </a:solidFill>
                <a:latin typeface="Open Sans"/>
                <a:ea typeface="Open Sans"/>
                <a:cs typeface="Open Sans"/>
                <a:sym typeface="Open Sans"/>
              </a:rPr>
              <a:t>Key factors for evaluating research impact in research orgs.  </a:t>
            </a:r>
            <a:endParaRPr sz="3330">
              <a:solidFill>
                <a:srgbClr val="586F7C"/>
              </a:solidFill>
              <a:latin typeface="Open Sans"/>
              <a:ea typeface="Open Sans"/>
              <a:cs typeface="Open Sans"/>
              <a:sym typeface="Open Sans"/>
            </a:endParaRPr>
          </a:p>
        </p:txBody>
      </p:sp>
      <p:grpSp>
        <p:nvGrpSpPr>
          <p:cNvPr id="112" name="Google Shape;112;p40"/>
          <p:cNvGrpSpPr/>
          <p:nvPr/>
        </p:nvGrpSpPr>
        <p:grpSpPr>
          <a:xfrm>
            <a:off x="-4528359" y="943043"/>
            <a:ext cx="14758901" cy="6202835"/>
            <a:chOff x="-5208680" y="-797833"/>
            <a:chExt cx="14758901" cy="6202835"/>
          </a:xfrm>
        </p:grpSpPr>
        <p:sp>
          <p:nvSpPr>
            <p:cNvPr id="113" name="Google Shape;113;p40"/>
            <p:cNvSpPr/>
            <p:nvPr/>
          </p:nvSpPr>
          <p:spPr>
            <a:xfrm>
              <a:off x="-5208680" y="-797833"/>
              <a:ext cx="6202835" cy="6202835"/>
            </a:xfrm>
            <a:prstGeom prst="blockArc">
              <a:avLst>
                <a:gd fmla="val 18900000" name="adj1"/>
                <a:gd fmla="val 2700000" name="adj2"/>
                <a:gd fmla="val 348" name="adj3"/>
              </a:avLst>
            </a:prstGeom>
            <a:noFill/>
            <a:ln cap="flat" cmpd="sng" w="25400">
              <a:solidFill>
                <a:srgbClr val="FFAA3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40"/>
            <p:cNvSpPr/>
            <p:nvPr/>
          </p:nvSpPr>
          <p:spPr>
            <a:xfrm>
              <a:off x="639475" y="460716"/>
              <a:ext cx="8910746" cy="921433"/>
            </a:xfrm>
            <a:prstGeom prst="rect">
              <a:avLst/>
            </a:prstGeom>
            <a:solidFill>
              <a:srgbClr val="586F7C"/>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40"/>
            <p:cNvSpPr txBox="1"/>
            <p:nvPr/>
          </p:nvSpPr>
          <p:spPr>
            <a:xfrm>
              <a:off x="639475" y="460716"/>
              <a:ext cx="8910746" cy="921433"/>
            </a:xfrm>
            <a:prstGeom prst="rect">
              <a:avLst/>
            </a:prstGeom>
            <a:noFill/>
            <a:ln>
              <a:noFill/>
            </a:ln>
          </p:spPr>
          <p:txBody>
            <a:bodyPr anchorCtr="0" anchor="ctr" bIns="50800" lIns="731375" spcFirstLastPara="1" rIns="50800" wrap="square" tIns="50800">
              <a:noAutofit/>
            </a:bodyPr>
            <a:lstStyle/>
            <a:p>
              <a:pPr indent="0" lvl="0" marL="0" marR="0" rtl="0" algn="l">
                <a:lnSpc>
                  <a:spcPct val="90000"/>
                </a:lnSpc>
                <a:spcBef>
                  <a:spcPts val="0"/>
                </a:spcBef>
                <a:spcAft>
                  <a:spcPts val="0"/>
                </a:spcAft>
                <a:buNone/>
              </a:pPr>
              <a:r>
                <a:rPr b="0" i="0" lang="en-US" sz="2000" u="none" cap="none" strike="noStrike">
                  <a:solidFill>
                    <a:schemeClr val="lt1"/>
                  </a:solidFill>
                  <a:latin typeface="Arial"/>
                  <a:ea typeface="Arial"/>
                  <a:cs typeface="Arial"/>
                  <a:sym typeface="Arial"/>
                </a:rPr>
                <a:t>Accountability – to demonstrate to funders the value of their research investment and enhance the chances for further funding.</a:t>
              </a:r>
              <a:endParaRPr b="0" i="0" sz="2000" u="none" cap="none" strike="noStrike">
                <a:solidFill>
                  <a:schemeClr val="lt1"/>
                </a:solidFill>
                <a:latin typeface="Arial"/>
                <a:ea typeface="Arial"/>
                <a:cs typeface="Arial"/>
                <a:sym typeface="Arial"/>
              </a:endParaRPr>
            </a:p>
          </p:txBody>
        </p:sp>
        <p:sp>
          <p:nvSpPr>
            <p:cNvPr id="116" name="Google Shape;116;p40"/>
            <p:cNvSpPr/>
            <p:nvPr/>
          </p:nvSpPr>
          <p:spPr>
            <a:xfrm>
              <a:off x="63578" y="345537"/>
              <a:ext cx="1151792" cy="1151792"/>
            </a:xfrm>
            <a:prstGeom prst="ellipse">
              <a:avLst/>
            </a:prstGeom>
            <a:solidFill>
              <a:schemeClr val="lt1"/>
            </a:solidFill>
            <a:ln cap="flat" cmpd="sng" w="254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40"/>
            <p:cNvSpPr/>
            <p:nvPr/>
          </p:nvSpPr>
          <p:spPr>
            <a:xfrm>
              <a:off x="974416" y="1842867"/>
              <a:ext cx="8575804" cy="921433"/>
            </a:xfrm>
            <a:prstGeom prst="rect">
              <a:avLst/>
            </a:prstGeom>
            <a:solidFill>
              <a:srgbClr val="51B948"/>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40"/>
            <p:cNvSpPr txBox="1"/>
            <p:nvPr/>
          </p:nvSpPr>
          <p:spPr>
            <a:xfrm>
              <a:off x="974416" y="1842867"/>
              <a:ext cx="8575804" cy="921433"/>
            </a:xfrm>
            <a:prstGeom prst="rect">
              <a:avLst/>
            </a:prstGeom>
            <a:noFill/>
            <a:ln>
              <a:noFill/>
            </a:ln>
          </p:spPr>
          <p:txBody>
            <a:bodyPr anchorCtr="0" anchor="ctr" bIns="50800" lIns="731375" spcFirstLastPara="1" rIns="50800" wrap="square" tIns="50800">
              <a:noAutofit/>
            </a:bodyPr>
            <a:lstStyle/>
            <a:p>
              <a:pPr indent="0" lvl="0" marL="0" marR="0" rtl="0" algn="l">
                <a:lnSpc>
                  <a:spcPct val="90000"/>
                </a:lnSpc>
                <a:spcBef>
                  <a:spcPts val="0"/>
                </a:spcBef>
                <a:spcAft>
                  <a:spcPts val="0"/>
                </a:spcAft>
                <a:buNone/>
              </a:pPr>
              <a:r>
                <a:rPr b="0" i="0" lang="en-US" sz="2000" u="none" cap="none" strike="noStrike">
                  <a:solidFill>
                    <a:schemeClr val="lt1"/>
                  </a:solidFill>
                  <a:latin typeface="Arial"/>
                  <a:ea typeface="Arial"/>
                  <a:cs typeface="Arial"/>
                  <a:sym typeface="Arial"/>
                </a:rPr>
                <a:t>Understanding – to understand how research leads to impact, and thus ways in which it can be developed to maximize the impact of research findings.</a:t>
              </a:r>
              <a:endParaRPr b="0" i="0" sz="2000" u="none" cap="none" strike="noStrike">
                <a:solidFill>
                  <a:schemeClr val="lt1"/>
                </a:solidFill>
                <a:latin typeface="Arial"/>
                <a:ea typeface="Arial"/>
                <a:cs typeface="Arial"/>
                <a:sym typeface="Arial"/>
              </a:endParaRPr>
            </a:p>
          </p:txBody>
        </p:sp>
        <p:sp>
          <p:nvSpPr>
            <p:cNvPr id="119" name="Google Shape;119;p40"/>
            <p:cNvSpPr/>
            <p:nvPr/>
          </p:nvSpPr>
          <p:spPr>
            <a:xfrm>
              <a:off x="398520" y="1727688"/>
              <a:ext cx="1151792" cy="1151792"/>
            </a:xfrm>
            <a:prstGeom prst="ellipse">
              <a:avLst/>
            </a:prstGeom>
            <a:solidFill>
              <a:schemeClr val="lt1"/>
            </a:solidFill>
            <a:ln cap="flat" cmpd="sng" w="25400">
              <a:solidFill>
                <a:srgbClr val="5AD156"/>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40"/>
            <p:cNvSpPr/>
            <p:nvPr/>
          </p:nvSpPr>
          <p:spPr>
            <a:xfrm>
              <a:off x="639475" y="3225018"/>
              <a:ext cx="8910746" cy="921433"/>
            </a:xfrm>
            <a:prstGeom prst="rect">
              <a:avLst/>
            </a:prstGeom>
            <a:solidFill>
              <a:srgbClr val="F8981D"/>
            </a:solidFill>
            <a:ln cap="flat" cmpd="sng" w="25400">
              <a:solidFill>
                <a:srgbClr val="F8981D"/>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40"/>
            <p:cNvSpPr txBox="1"/>
            <p:nvPr/>
          </p:nvSpPr>
          <p:spPr>
            <a:xfrm>
              <a:off x="639475" y="3225018"/>
              <a:ext cx="8910746" cy="921433"/>
            </a:xfrm>
            <a:prstGeom prst="rect">
              <a:avLst/>
            </a:prstGeom>
            <a:noFill/>
            <a:ln>
              <a:noFill/>
            </a:ln>
          </p:spPr>
          <p:txBody>
            <a:bodyPr anchorCtr="0" anchor="ctr" bIns="50800" lIns="731375" spcFirstLastPara="1" rIns="50800" wrap="square" tIns="50800">
              <a:noAutofit/>
            </a:bodyPr>
            <a:lstStyle/>
            <a:p>
              <a:pPr indent="0" lvl="0" marL="0" marR="0" rtl="0" algn="l">
                <a:lnSpc>
                  <a:spcPct val="90000"/>
                </a:lnSpc>
                <a:spcBef>
                  <a:spcPts val="0"/>
                </a:spcBef>
                <a:spcAft>
                  <a:spcPts val="0"/>
                </a:spcAft>
                <a:buNone/>
              </a:pPr>
              <a:r>
                <a:rPr b="0" i="0" lang="en-US" sz="2000" u="none" cap="none" strike="noStrike">
                  <a:solidFill>
                    <a:schemeClr val="lt1"/>
                  </a:solidFill>
                  <a:latin typeface="Arial"/>
                  <a:ea typeface="Arial"/>
                  <a:cs typeface="Arial"/>
                  <a:sym typeface="Arial"/>
                </a:rPr>
                <a:t>Performance evaluation – research impact assessment is being used widely in guidelines for employment, performance evaluation and promotion of researchers. </a:t>
              </a:r>
              <a:endParaRPr b="0" i="0" sz="2000" u="none" cap="none" strike="noStrike">
                <a:solidFill>
                  <a:schemeClr val="lt1"/>
                </a:solidFill>
                <a:latin typeface="Arial"/>
                <a:ea typeface="Arial"/>
                <a:cs typeface="Arial"/>
                <a:sym typeface="Arial"/>
              </a:endParaRPr>
            </a:p>
          </p:txBody>
        </p:sp>
        <p:sp>
          <p:nvSpPr>
            <p:cNvPr id="122" name="Google Shape;122;p40"/>
            <p:cNvSpPr/>
            <p:nvPr/>
          </p:nvSpPr>
          <p:spPr>
            <a:xfrm>
              <a:off x="63578" y="3109839"/>
              <a:ext cx="1151792" cy="1151792"/>
            </a:xfrm>
            <a:prstGeom prst="ellipse">
              <a:avLst/>
            </a:prstGeom>
            <a:solidFill>
              <a:schemeClr val="lt1"/>
            </a:solidFill>
            <a:ln cap="flat" cmpd="sng" w="25400">
              <a:solidFill>
                <a:srgbClr val="FEA93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3" name="Google Shape;123;p40"/>
          <p:cNvSpPr txBox="1"/>
          <p:nvPr>
            <p:ph idx="10" type="dt"/>
          </p:nvPr>
        </p:nvSpPr>
        <p:spPr>
          <a:xfrm>
            <a:off x="9357855" y="6492875"/>
            <a:ext cx="27432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US"/>
              <a:t>3/2/2020</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8" name="Shape 128"/>
        <p:cNvGrpSpPr/>
        <p:nvPr/>
      </p:nvGrpSpPr>
      <p:grpSpPr>
        <a:xfrm>
          <a:off x="0" y="0"/>
          <a:ext cx="0" cy="0"/>
          <a:chOff x="0" y="0"/>
          <a:chExt cx="0" cy="0"/>
        </a:xfrm>
      </p:grpSpPr>
      <p:sp>
        <p:nvSpPr>
          <p:cNvPr id="129" name="Google Shape;129;p41"/>
          <p:cNvSpPr txBox="1"/>
          <p:nvPr>
            <p:ph type="title"/>
          </p:nvPr>
        </p:nvSpPr>
        <p:spPr>
          <a:xfrm>
            <a:off x="0" y="440050"/>
            <a:ext cx="9613800" cy="10809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Font typeface="Gill Sans"/>
              <a:buNone/>
            </a:pPr>
            <a:r>
              <a:rPr lang="en-US" sz="3600">
                <a:solidFill>
                  <a:srgbClr val="586F7C"/>
                </a:solidFill>
                <a:latin typeface="Open Sans"/>
                <a:ea typeface="Open Sans"/>
                <a:cs typeface="Open Sans"/>
                <a:sym typeface="Open Sans"/>
              </a:rPr>
              <a:t>Methodologies used to evaluate </a:t>
            </a:r>
            <a:br>
              <a:rPr lang="en-US" sz="3600">
                <a:solidFill>
                  <a:srgbClr val="586F7C"/>
                </a:solidFill>
                <a:latin typeface="Open Sans"/>
                <a:ea typeface="Open Sans"/>
                <a:cs typeface="Open Sans"/>
                <a:sym typeface="Open Sans"/>
              </a:rPr>
            </a:br>
            <a:r>
              <a:rPr lang="en-US" sz="3600">
                <a:solidFill>
                  <a:srgbClr val="586F7C"/>
                </a:solidFill>
                <a:latin typeface="Open Sans"/>
                <a:ea typeface="Open Sans"/>
                <a:cs typeface="Open Sans"/>
                <a:sym typeface="Open Sans"/>
              </a:rPr>
              <a:t>research impact.</a:t>
            </a:r>
            <a:endParaRPr sz="3600">
              <a:solidFill>
                <a:srgbClr val="586F7C"/>
              </a:solidFill>
              <a:latin typeface="Open Sans"/>
              <a:ea typeface="Open Sans"/>
              <a:cs typeface="Open Sans"/>
              <a:sym typeface="Open Sans"/>
            </a:endParaRPr>
          </a:p>
        </p:txBody>
      </p:sp>
      <p:sp>
        <p:nvSpPr>
          <p:cNvPr id="130" name="Google Shape;130;p41"/>
          <p:cNvSpPr txBox="1"/>
          <p:nvPr>
            <p:ph idx="1" type="body"/>
          </p:nvPr>
        </p:nvSpPr>
        <p:spPr>
          <a:xfrm>
            <a:off x="680321" y="2004646"/>
            <a:ext cx="10725600" cy="4428126"/>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2"/>
              </a:buClr>
              <a:buSzPts val="2220"/>
              <a:buNone/>
            </a:pPr>
            <a:r>
              <a:rPr lang="en-US">
                <a:solidFill>
                  <a:schemeClr val="dk1"/>
                </a:solidFill>
                <a:latin typeface="Open Sans"/>
                <a:ea typeface="Open Sans"/>
                <a:cs typeface="Open Sans"/>
                <a:sym typeface="Open Sans"/>
              </a:rPr>
              <a:t>There are two main approaches: </a:t>
            </a:r>
            <a:endParaRPr/>
          </a:p>
          <a:p>
            <a:pPr indent="-87629" lvl="0" marL="228600" rtl="0" algn="l">
              <a:lnSpc>
                <a:spcPct val="90000"/>
              </a:lnSpc>
              <a:spcBef>
                <a:spcPts val="0"/>
              </a:spcBef>
              <a:spcAft>
                <a:spcPts val="0"/>
              </a:spcAft>
              <a:buClr>
                <a:schemeClr val="dk2"/>
              </a:buClr>
              <a:buSzPts val="2220"/>
              <a:buFont typeface="Open Sans"/>
              <a:buNone/>
            </a:pPr>
            <a:r>
              <a:t/>
            </a:r>
            <a:endParaRPr>
              <a:solidFill>
                <a:schemeClr val="dk1"/>
              </a:solidFill>
              <a:latin typeface="Open Sans"/>
              <a:ea typeface="Open Sans"/>
              <a:cs typeface="Open Sans"/>
              <a:sym typeface="Open Sans"/>
            </a:endParaRPr>
          </a:p>
          <a:p>
            <a:pPr indent="-457200" lvl="0" marL="914400" rtl="0" algn="l">
              <a:lnSpc>
                <a:spcPct val="90000"/>
              </a:lnSpc>
              <a:spcBef>
                <a:spcPts val="0"/>
              </a:spcBef>
              <a:spcAft>
                <a:spcPts val="0"/>
              </a:spcAft>
              <a:buClr>
                <a:schemeClr val="dk2"/>
              </a:buClr>
              <a:buSzPts val="2220"/>
              <a:buFont typeface="Arial"/>
              <a:buAutoNum type="alphaLcParenR"/>
            </a:pPr>
            <a:r>
              <a:rPr lang="en-US">
                <a:solidFill>
                  <a:schemeClr val="dk1"/>
                </a:solidFill>
                <a:latin typeface="Open Sans"/>
                <a:ea typeface="Open Sans"/>
                <a:cs typeface="Open Sans"/>
                <a:sym typeface="Open Sans"/>
              </a:rPr>
              <a:t>Qualitative approach</a:t>
            </a:r>
            <a:endParaRPr/>
          </a:p>
          <a:p>
            <a:pPr indent="-457200" lvl="0" marL="914400" rtl="0" algn="l">
              <a:lnSpc>
                <a:spcPct val="90000"/>
              </a:lnSpc>
              <a:spcBef>
                <a:spcPts val="0"/>
              </a:spcBef>
              <a:spcAft>
                <a:spcPts val="0"/>
              </a:spcAft>
              <a:buClr>
                <a:schemeClr val="dk2"/>
              </a:buClr>
              <a:buSzPts val="2220"/>
              <a:buFont typeface="Arial"/>
              <a:buAutoNum type="alphaLcParenR"/>
            </a:pPr>
            <a:r>
              <a:rPr lang="en-US">
                <a:solidFill>
                  <a:schemeClr val="dk1"/>
                </a:solidFill>
                <a:latin typeface="Open Sans"/>
                <a:ea typeface="Open Sans"/>
                <a:cs typeface="Open Sans"/>
                <a:sym typeface="Open Sans"/>
              </a:rPr>
              <a:t>Quantitative approach</a:t>
            </a:r>
            <a:endParaRPr/>
          </a:p>
          <a:p>
            <a:pPr indent="-316230" lvl="0" marL="457200" rtl="0" algn="l">
              <a:lnSpc>
                <a:spcPct val="90000"/>
              </a:lnSpc>
              <a:spcBef>
                <a:spcPts val="0"/>
              </a:spcBef>
              <a:spcAft>
                <a:spcPts val="0"/>
              </a:spcAft>
              <a:buClr>
                <a:schemeClr val="dk2"/>
              </a:buClr>
              <a:buSzPts val="2220"/>
              <a:buFont typeface="Arial"/>
              <a:buNone/>
            </a:pPr>
            <a:r>
              <a:t/>
            </a:r>
            <a:endParaRPr>
              <a:solidFill>
                <a:schemeClr val="dk1"/>
              </a:solidFill>
              <a:latin typeface="Open Sans"/>
              <a:ea typeface="Open Sans"/>
              <a:cs typeface="Open Sans"/>
              <a:sym typeface="Open Sans"/>
            </a:endParaRPr>
          </a:p>
          <a:p>
            <a:pPr indent="-342900" lvl="0" marL="342900" rtl="0" algn="l">
              <a:lnSpc>
                <a:spcPct val="90000"/>
              </a:lnSpc>
              <a:spcBef>
                <a:spcPts val="0"/>
              </a:spcBef>
              <a:spcAft>
                <a:spcPts val="0"/>
              </a:spcAft>
              <a:buClr>
                <a:schemeClr val="dk2"/>
              </a:buClr>
              <a:buSzPts val="2220"/>
              <a:buChar char="●"/>
            </a:pPr>
            <a:r>
              <a:rPr lang="en-US">
                <a:solidFill>
                  <a:schemeClr val="dk1"/>
                </a:solidFill>
                <a:latin typeface="Open Sans"/>
                <a:ea typeface="Open Sans"/>
                <a:cs typeface="Open Sans"/>
                <a:sym typeface="Open Sans"/>
              </a:rPr>
              <a:t>Qualitative approach uses narratives such as </a:t>
            </a:r>
            <a:r>
              <a:rPr i="1" lang="en-US">
                <a:solidFill>
                  <a:schemeClr val="dk1"/>
                </a:solidFill>
                <a:latin typeface="Open Sans"/>
                <a:ea typeface="Open Sans"/>
                <a:cs typeface="Open Sans"/>
                <a:sym typeface="Open Sans"/>
              </a:rPr>
              <a:t>peer review. </a:t>
            </a:r>
            <a:r>
              <a:rPr lang="en-US">
                <a:solidFill>
                  <a:schemeClr val="dk1"/>
                </a:solidFill>
                <a:latin typeface="Open Sans"/>
                <a:ea typeface="Open Sans"/>
                <a:cs typeface="Open Sans"/>
                <a:sym typeface="Open Sans"/>
              </a:rPr>
              <a:t>Scholarly manuscripts are scrutinized by those in the same field, feedback and judgements are then used to improve the research.</a:t>
            </a:r>
            <a:endParaRPr/>
          </a:p>
          <a:p>
            <a:pPr indent="0" lvl="0" marL="0" rtl="0" algn="l">
              <a:lnSpc>
                <a:spcPct val="90000"/>
              </a:lnSpc>
              <a:spcBef>
                <a:spcPts val="0"/>
              </a:spcBef>
              <a:spcAft>
                <a:spcPts val="0"/>
              </a:spcAft>
              <a:buClr>
                <a:schemeClr val="dk2"/>
              </a:buClr>
              <a:buSzPts val="2220"/>
              <a:buNone/>
            </a:pPr>
            <a:r>
              <a:t/>
            </a:r>
            <a:endParaRPr i="1">
              <a:solidFill>
                <a:schemeClr val="dk1"/>
              </a:solidFill>
              <a:latin typeface="Open Sans"/>
              <a:ea typeface="Open Sans"/>
              <a:cs typeface="Open Sans"/>
              <a:sym typeface="Open Sans"/>
            </a:endParaRPr>
          </a:p>
          <a:p>
            <a:pPr indent="-342900" lvl="0" marL="342900" rtl="0" algn="l">
              <a:lnSpc>
                <a:spcPct val="90000"/>
              </a:lnSpc>
              <a:spcBef>
                <a:spcPts val="0"/>
              </a:spcBef>
              <a:spcAft>
                <a:spcPts val="0"/>
              </a:spcAft>
              <a:buClr>
                <a:schemeClr val="dk2"/>
              </a:buClr>
              <a:buSzPts val="2220"/>
              <a:buChar char="●"/>
            </a:pPr>
            <a:r>
              <a:rPr lang="en-US">
                <a:solidFill>
                  <a:schemeClr val="dk1"/>
                </a:solidFill>
                <a:latin typeface="Open Sans"/>
                <a:ea typeface="Open Sans"/>
                <a:cs typeface="Open Sans"/>
                <a:sym typeface="Open Sans"/>
              </a:rPr>
              <a:t>Quantitative approach is  based on measurable indicators or metrics. Quantitative metrics are convenient, easy to understand and less time-consuming to produce.</a:t>
            </a:r>
            <a:endParaRPr>
              <a:solidFill>
                <a:schemeClr val="dk1"/>
              </a:solidFill>
              <a:latin typeface="Open Sans"/>
              <a:ea typeface="Open Sans"/>
              <a:cs typeface="Open Sans"/>
              <a:sym typeface="Open Sans"/>
            </a:endParaRPr>
          </a:p>
        </p:txBody>
      </p:sp>
      <p:sp>
        <p:nvSpPr>
          <p:cNvPr id="131" name="Google Shape;131;p41"/>
          <p:cNvSpPr txBox="1"/>
          <p:nvPr>
            <p:ph idx="10" type="dt"/>
          </p:nvPr>
        </p:nvSpPr>
        <p:spPr>
          <a:xfrm>
            <a:off x="9357855" y="6492875"/>
            <a:ext cx="27432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US"/>
              <a:t>3/2/2020</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sp>
        <p:nvSpPr>
          <p:cNvPr id="137" name="Google Shape;137;p4"/>
          <p:cNvSpPr txBox="1"/>
          <p:nvPr>
            <p:ph type="title"/>
          </p:nvPr>
        </p:nvSpPr>
        <p:spPr>
          <a:xfrm>
            <a:off x="0" y="464282"/>
            <a:ext cx="7981406" cy="10809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None/>
            </a:pPr>
            <a:r>
              <a:rPr lang="en-US">
                <a:solidFill>
                  <a:srgbClr val="586F7C"/>
                </a:solidFill>
                <a:latin typeface="Open Sans"/>
                <a:ea typeface="Open Sans"/>
                <a:cs typeface="Open Sans"/>
                <a:sym typeface="Open Sans"/>
              </a:rPr>
              <a:t>Research impact assessment</a:t>
            </a:r>
            <a:endParaRPr>
              <a:solidFill>
                <a:srgbClr val="586F7C"/>
              </a:solidFill>
              <a:latin typeface="Open Sans"/>
              <a:ea typeface="Open Sans"/>
              <a:cs typeface="Open Sans"/>
              <a:sym typeface="Open Sans"/>
            </a:endParaRPr>
          </a:p>
        </p:txBody>
      </p:sp>
      <p:sp>
        <p:nvSpPr>
          <p:cNvPr id="138" name="Google Shape;138;p4"/>
          <p:cNvSpPr txBox="1"/>
          <p:nvPr>
            <p:ph idx="10" type="dt"/>
          </p:nvPr>
        </p:nvSpPr>
        <p:spPr>
          <a:xfrm>
            <a:off x="9357855" y="6492875"/>
            <a:ext cx="27432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US"/>
              <a:t>3/2/2020</a:t>
            </a:r>
            <a:endParaRPr/>
          </a:p>
        </p:txBody>
      </p:sp>
      <p:sp>
        <p:nvSpPr>
          <p:cNvPr id="139" name="Google Shape;139;p4"/>
          <p:cNvSpPr txBox="1"/>
          <p:nvPr>
            <p:ph idx="1" type="body"/>
          </p:nvPr>
        </p:nvSpPr>
        <p:spPr>
          <a:xfrm>
            <a:off x="680321" y="2004646"/>
            <a:ext cx="10725600" cy="4428126"/>
          </a:xfrm>
          <a:prstGeom prst="rect">
            <a:avLst/>
          </a:prstGeom>
          <a:noFill/>
          <a:ln>
            <a:noFill/>
          </a:ln>
        </p:spPr>
        <p:txBody>
          <a:bodyPr anchorCtr="0" anchor="t" bIns="45700" lIns="91425" spcFirstLastPara="1" rIns="91425" wrap="square" tIns="45700">
            <a:normAutofit/>
          </a:bodyPr>
          <a:lstStyle/>
          <a:p>
            <a:pPr indent="-228600" lvl="0" marL="228600" rtl="0" algn="l">
              <a:lnSpc>
                <a:spcPct val="140000"/>
              </a:lnSpc>
              <a:spcBef>
                <a:spcPts val="0"/>
              </a:spcBef>
              <a:spcAft>
                <a:spcPts val="0"/>
              </a:spcAft>
              <a:buClr>
                <a:schemeClr val="dk2"/>
              </a:buClr>
              <a:buSzPts val="2220"/>
              <a:buFont typeface="Open Sans"/>
              <a:buChar char="●"/>
            </a:pPr>
            <a:r>
              <a:rPr lang="en-US" sz="2220">
                <a:solidFill>
                  <a:schemeClr val="dk1"/>
                </a:solidFill>
                <a:latin typeface="Open Sans"/>
                <a:ea typeface="Open Sans"/>
                <a:cs typeface="Open Sans"/>
                <a:sym typeface="Open Sans"/>
              </a:rPr>
              <a:t>Overemphasis on metrics in academic research impact assessment brought adverse effects to both researchers and research organizations.</a:t>
            </a:r>
            <a:endParaRPr/>
          </a:p>
          <a:p>
            <a:pPr indent="-228600" lvl="0" marL="228600" rtl="0" algn="l">
              <a:lnSpc>
                <a:spcPct val="140000"/>
              </a:lnSpc>
              <a:spcBef>
                <a:spcPts val="0"/>
              </a:spcBef>
              <a:spcAft>
                <a:spcPts val="0"/>
              </a:spcAft>
              <a:buClr>
                <a:schemeClr val="dk2"/>
              </a:buClr>
              <a:buSzPts val="2220"/>
              <a:buFont typeface="Open Sans"/>
              <a:buChar char="●"/>
            </a:pPr>
            <a:r>
              <a:rPr lang="en-US" sz="2220">
                <a:solidFill>
                  <a:schemeClr val="dk1"/>
                </a:solidFill>
                <a:latin typeface="Open Sans"/>
                <a:ea typeface="Open Sans"/>
                <a:cs typeface="Open Sans"/>
                <a:sym typeface="Open Sans"/>
              </a:rPr>
              <a:t>Researchers and practitioners in scholarly communication have long called for better assessment schemes.</a:t>
            </a:r>
            <a:endParaRPr/>
          </a:p>
          <a:p>
            <a:pPr indent="-228600" lvl="0" marL="228600" rtl="0" algn="l">
              <a:lnSpc>
                <a:spcPct val="140000"/>
              </a:lnSpc>
              <a:spcBef>
                <a:spcPts val="0"/>
              </a:spcBef>
              <a:spcAft>
                <a:spcPts val="0"/>
              </a:spcAft>
              <a:buClr>
                <a:schemeClr val="dk2"/>
              </a:buClr>
              <a:buSzPts val="2220"/>
              <a:buFont typeface="Open Sans"/>
              <a:buChar char="●"/>
            </a:pPr>
            <a:r>
              <a:rPr lang="en-US" sz="2220">
                <a:solidFill>
                  <a:schemeClr val="dk1"/>
                </a:solidFill>
                <a:latin typeface="Open Sans"/>
                <a:ea typeface="Open Sans"/>
                <a:cs typeface="Open Sans"/>
                <a:sym typeface="Open Sans"/>
              </a:rPr>
              <a:t>The </a:t>
            </a:r>
            <a:r>
              <a:rPr i="1" lang="en-US" sz="2220">
                <a:solidFill>
                  <a:schemeClr val="dk1"/>
                </a:solidFill>
                <a:latin typeface="Open Sans"/>
                <a:ea typeface="Open Sans"/>
                <a:cs typeface="Open Sans"/>
                <a:sym typeface="Open Sans"/>
              </a:rPr>
              <a:t>Declaration on Research Assessment (DORA) </a:t>
            </a:r>
            <a:r>
              <a:rPr lang="en-US" sz="2220">
                <a:solidFill>
                  <a:schemeClr val="dk1"/>
                </a:solidFill>
                <a:latin typeface="Open Sans"/>
                <a:ea typeface="Open Sans"/>
                <a:cs typeface="Open Sans"/>
                <a:sym typeface="Open Sans"/>
              </a:rPr>
              <a:t>is one of those calls. It was developed in 2012.</a:t>
            </a:r>
            <a:endParaRPr/>
          </a:p>
          <a:p>
            <a:pPr indent="-228600" lvl="0" marL="228600" rtl="0" algn="l">
              <a:lnSpc>
                <a:spcPct val="140000"/>
              </a:lnSpc>
              <a:spcBef>
                <a:spcPts val="0"/>
              </a:spcBef>
              <a:spcAft>
                <a:spcPts val="0"/>
              </a:spcAft>
              <a:buClr>
                <a:schemeClr val="dk2"/>
              </a:buClr>
              <a:buSzPts val="2220"/>
              <a:buFont typeface="Open Sans"/>
              <a:buChar char="●"/>
            </a:pPr>
            <a:r>
              <a:rPr lang="en-US" sz="2220">
                <a:solidFill>
                  <a:schemeClr val="dk1"/>
                </a:solidFill>
                <a:latin typeface="Open Sans"/>
                <a:ea typeface="Open Sans"/>
                <a:cs typeface="Open Sans"/>
                <a:sym typeface="Open Sans"/>
              </a:rPr>
              <a:t>The main goal of DORA is to promote better research assessment by encouraging the development of and showcasing robust, efficient ways to evaluate research and researchers.</a:t>
            </a:r>
            <a:endParaRPr sz="2220">
              <a:solidFill>
                <a:schemeClr val="dk1"/>
              </a:solidFill>
              <a:latin typeface="Open Sans"/>
              <a:ea typeface="Open Sans"/>
              <a:cs typeface="Open Sans"/>
              <a:sym typeface="Open San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Google Shape;145;p8"/>
          <p:cNvSpPr txBox="1"/>
          <p:nvPr>
            <p:ph type="title"/>
          </p:nvPr>
        </p:nvSpPr>
        <p:spPr>
          <a:xfrm>
            <a:off x="0" y="322484"/>
            <a:ext cx="9653954" cy="10809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3200"/>
              <a:buNone/>
            </a:pPr>
            <a:r>
              <a:rPr lang="en-US" sz="3200">
                <a:solidFill>
                  <a:srgbClr val="586F7C"/>
                </a:solidFill>
                <a:latin typeface="Open Sans"/>
                <a:ea typeface="Open Sans"/>
                <a:cs typeface="Open Sans"/>
                <a:sym typeface="Open Sans"/>
              </a:rPr>
              <a:t>The Declaration on Research Assessment </a:t>
            </a:r>
            <a:br>
              <a:rPr lang="en-US" sz="3200">
                <a:solidFill>
                  <a:srgbClr val="586F7C"/>
                </a:solidFill>
                <a:latin typeface="Open Sans"/>
                <a:ea typeface="Open Sans"/>
                <a:cs typeface="Open Sans"/>
                <a:sym typeface="Open Sans"/>
              </a:rPr>
            </a:br>
            <a:r>
              <a:rPr lang="en-US" sz="3200">
                <a:solidFill>
                  <a:srgbClr val="586F7C"/>
                </a:solidFill>
                <a:latin typeface="Open Sans"/>
                <a:ea typeface="Open Sans"/>
                <a:cs typeface="Open Sans"/>
                <a:sym typeface="Open Sans"/>
              </a:rPr>
              <a:t>(DORA)</a:t>
            </a:r>
            <a:endParaRPr sz="3200">
              <a:solidFill>
                <a:srgbClr val="586F7C"/>
              </a:solidFill>
              <a:latin typeface="Open Sans"/>
              <a:ea typeface="Open Sans"/>
              <a:cs typeface="Open Sans"/>
              <a:sym typeface="Open Sans"/>
            </a:endParaRPr>
          </a:p>
        </p:txBody>
      </p:sp>
      <p:grpSp>
        <p:nvGrpSpPr>
          <p:cNvPr id="146" name="Google Shape;146;p8"/>
          <p:cNvGrpSpPr/>
          <p:nvPr/>
        </p:nvGrpSpPr>
        <p:grpSpPr>
          <a:xfrm>
            <a:off x="680321" y="2361682"/>
            <a:ext cx="9613800" cy="3549780"/>
            <a:chOff x="0" y="24809"/>
            <a:chExt cx="9613800" cy="3549780"/>
          </a:xfrm>
        </p:grpSpPr>
        <p:sp>
          <p:nvSpPr>
            <p:cNvPr id="147" name="Google Shape;147;p8"/>
            <p:cNvSpPr/>
            <p:nvPr/>
          </p:nvSpPr>
          <p:spPr>
            <a:xfrm>
              <a:off x="0" y="24809"/>
              <a:ext cx="9613800" cy="3549780"/>
            </a:xfrm>
            <a:prstGeom prst="roundRect">
              <a:avLst>
                <a:gd fmla="val 16667" name="adj"/>
              </a:avLst>
            </a:prstGeom>
            <a:solidFill>
              <a:srgbClr val="586F7C"/>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8" name="Google Shape;148;p8"/>
            <p:cNvSpPr txBox="1"/>
            <p:nvPr/>
          </p:nvSpPr>
          <p:spPr>
            <a:xfrm>
              <a:off x="173286" y="198095"/>
              <a:ext cx="9267228" cy="3203208"/>
            </a:xfrm>
            <a:prstGeom prst="rect">
              <a:avLst/>
            </a:prstGeom>
            <a:noFill/>
            <a:ln>
              <a:noFill/>
            </a:ln>
          </p:spPr>
          <p:txBody>
            <a:bodyPr anchorCtr="0" anchor="ctr" bIns="140950" lIns="140950" spcFirstLastPara="1" rIns="140950" wrap="square" tIns="140950">
              <a:noAutofit/>
            </a:bodyPr>
            <a:lstStyle/>
            <a:p>
              <a:pPr indent="0" lvl="0" marL="0" marR="0" rtl="0" algn="l">
                <a:lnSpc>
                  <a:spcPct val="90000"/>
                </a:lnSpc>
                <a:spcBef>
                  <a:spcPts val="0"/>
                </a:spcBef>
                <a:spcAft>
                  <a:spcPts val="0"/>
                </a:spcAft>
                <a:buNone/>
              </a:pPr>
              <a:r>
                <a:rPr b="0" i="0" lang="en-US" sz="3700" u="none" cap="none" strike="noStrike">
                  <a:solidFill>
                    <a:schemeClr val="lt1"/>
                  </a:solidFill>
                  <a:latin typeface="Arial"/>
                  <a:ea typeface="Arial"/>
                  <a:cs typeface="Arial"/>
                  <a:sym typeface="Arial"/>
                </a:rPr>
                <a:t>“Do not use journal-based metrics, such as Journal Impact Factors, as a surrogate measure of the quality of individual research articles, to assess an individual scientist’s contributions, or in hiring, promotion, or funding decisions.”</a:t>
              </a:r>
              <a:endParaRPr b="0" i="0" sz="3700" u="none" cap="none" strike="noStrike">
                <a:solidFill>
                  <a:schemeClr val="lt1"/>
                </a:solidFill>
                <a:latin typeface="Arial"/>
                <a:ea typeface="Arial"/>
                <a:cs typeface="Arial"/>
                <a:sym typeface="Arial"/>
              </a:endParaRPr>
            </a:p>
          </p:txBody>
        </p:sp>
      </p:grpSp>
      <p:sp>
        <p:nvSpPr>
          <p:cNvPr id="149" name="Google Shape;149;p8"/>
          <p:cNvSpPr txBox="1"/>
          <p:nvPr>
            <p:ph idx="10" type="dt"/>
          </p:nvPr>
        </p:nvSpPr>
        <p:spPr>
          <a:xfrm>
            <a:off x="9357855" y="6492875"/>
            <a:ext cx="27432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US"/>
              <a:t>3/2/2020</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Google Shape;155;p9"/>
          <p:cNvSpPr txBox="1"/>
          <p:nvPr>
            <p:ph type="title"/>
          </p:nvPr>
        </p:nvSpPr>
        <p:spPr>
          <a:xfrm>
            <a:off x="0" y="437222"/>
            <a:ext cx="9613800" cy="10809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3200"/>
              <a:buNone/>
            </a:pPr>
            <a:r>
              <a:rPr lang="en-US" sz="3200">
                <a:solidFill>
                  <a:srgbClr val="586F7C"/>
                </a:solidFill>
                <a:latin typeface="Open Sans"/>
                <a:ea typeface="Open Sans"/>
                <a:cs typeface="Open Sans"/>
                <a:sym typeface="Open Sans"/>
              </a:rPr>
              <a:t>The Declaration on Research Assessment </a:t>
            </a:r>
            <a:br>
              <a:rPr lang="en-US" sz="3200">
                <a:solidFill>
                  <a:srgbClr val="586F7C"/>
                </a:solidFill>
                <a:latin typeface="Open Sans"/>
                <a:ea typeface="Open Sans"/>
                <a:cs typeface="Open Sans"/>
                <a:sym typeface="Open Sans"/>
              </a:rPr>
            </a:br>
            <a:r>
              <a:rPr lang="en-US" sz="3200">
                <a:solidFill>
                  <a:srgbClr val="586F7C"/>
                </a:solidFill>
                <a:latin typeface="Open Sans"/>
                <a:ea typeface="Open Sans"/>
                <a:cs typeface="Open Sans"/>
                <a:sym typeface="Open Sans"/>
              </a:rPr>
              <a:t>(DORA) cont.</a:t>
            </a:r>
            <a:endParaRPr sz="3200">
              <a:solidFill>
                <a:srgbClr val="586F7C"/>
              </a:solidFill>
              <a:latin typeface="Open Sans"/>
              <a:ea typeface="Open Sans"/>
              <a:cs typeface="Open Sans"/>
              <a:sym typeface="Open Sans"/>
            </a:endParaRPr>
          </a:p>
        </p:txBody>
      </p:sp>
      <p:sp>
        <p:nvSpPr>
          <p:cNvPr id="156" name="Google Shape;156;p9"/>
          <p:cNvSpPr txBox="1"/>
          <p:nvPr>
            <p:ph idx="1" type="body"/>
          </p:nvPr>
        </p:nvSpPr>
        <p:spPr>
          <a:xfrm>
            <a:off x="680320" y="1881554"/>
            <a:ext cx="10626587" cy="4818183"/>
          </a:xfrm>
          <a:prstGeom prst="rect">
            <a:avLst/>
          </a:prstGeom>
          <a:noFill/>
          <a:ln>
            <a:noFill/>
          </a:ln>
        </p:spPr>
        <p:txBody>
          <a:bodyPr anchorCtr="0" anchor="t" bIns="45700" lIns="91425" spcFirstLastPara="1" rIns="91425" wrap="square" tIns="45700">
            <a:normAutofit/>
          </a:bodyPr>
          <a:lstStyle/>
          <a:p>
            <a:pPr indent="-342900" lvl="0" marL="342900" rtl="0" algn="l">
              <a:lnSpc>
                <a:spcPct val="150000"/>
              </a:lnSpc>
              <a:spcBef>
                <a:spcPts val="0"/>
              </a:spcBef>
              <a:spcAft>
                <a:spcPts val="0"/>
              </a:spcAft>
              <a:buClr>
                <a:schemeClr val="dk2"/>
              </a:buClr>
              <a:buSzPts val="2000"/>
              <a:buChar char="●"/>
            </a:pPr>
            <a:r>
              <a:rPr lang="en-US" sz="2220">
                <a:solidFill>
                  <a:schemeClr val="dk1"/>
                </a:solidFill>
                <a:latin typeface="Open Sans"/>
                <a:ea typeface="Open Sans"/>
                <a:cs typeface="Open Sans"/>
                <a:sym typeface="Open Sans"/>
              </a:rPr>
              <a:t>In response to the DORA general recommendation, the </a:t>
            </a:r>
            <a:r>
              <a:rPr i="1" lang="en-US" sz="2220">
                <a:solidFill>
                  <a:schemeClr val="dk1"/>
                </a:solidFill>
                <a:latin typeface="Open Sans"/>
                <a:ea typeface="Open Sans"/>
                <a:cs typeface="Open Sans"/>
                <a:sym typeface="Open Sans"/>
              </a:rPr>
              <a:t>Leiden Manifesto for research metrics</a:t>
            </a:r>
            <a:r>
              <a:rPr lang="en-US" sz="2220">
                <a:solidFill>
                  <a:schemeClr val="dk1"/>
                </a:solidFill>
                <a:latin typeface="Open Sans"/>
                <a:ea typeface="Open Sans"/>
                <a:cs typeface="Open Sans"/>
                <a:sym typeface="Open Sans"/>
              </a:rPr>
              <a:t> set out ten principles for a balanced and effective research evaluation scheme. </a:t>
            </a:r>
            <a:endParaRPr/>
          </a:p>
          <a:p>
            <a:pPr indent="-342900" lvl="0" marL="342900" rtl="0" algn="l">
              <a:lnSpc>
                <a:spcPct val="150000"/>
              </a:lnSpc>
              <a:spcBef>
                <a:spcPts val="0"/>
              </a:spcBef>
              <a:spcAft>
                <a:spcPts val="0"/>
              </a:spcAft>
              <a:buClr>
                <a:schemeClr val="dk2"/>
              </a:buClr>
              <a:buSzPts val="2000"/>
              <a:buChar char="●"/>
            </a:pPr>
            <a:r>
              <a:rPr lang="en-US" sz="2220">
                <a:solidFill>
                  <a:schemeClr val="dk1"/>
                </a:solidFill>
                <a:latin typeface="Open Sans"/>
                <a:ea typeface="Open Sans"/>
                <a:cs typeface="Open Sans"/>
                <a:sym typeface="Open Sans"/>
              </a:rPr>
              <a:t>In general, the golden rule for research impact assessment is to adopt both qualitative and quantitative approaches.</a:t>
            </a:r>
            <a:endParaRPr/>
          </a:p>
          <a:p>
            <a:pPr indent="-342900" lvl="0" marL="342900" rtl="0" algn="l">
              <a:lnSpc>
                <a:spcPct val="150000"/>
              </a:lnSpc>
              <a:spcBef>
                <a:spcPts val="0"/>
              </a:spcBef>
              <a:spcAft>
                <a:spcPts val="0"/>
              </a:spcAft>
              <a:buClr>
                <a:schemeClr val="dk2"/>
              </a:buClr>
              <a:buSzPts val="2000"/>
              <a:buChar char="●"/>
            </a:pPr>
            <a:r>
              <a:rPr lang="en-US" sz="2220">
                <a:solidFill>
                  <a:schemeClr val="dk1"/>
                </a:solidFill>
                <a:latin typeface="Open Sans"/>
                <a:ea typeface="Open Sans"/>
                <a:cs typeface="Open Sans"/>
                <a:sym typeface="Open Sans"/>
              </a:rPr>
              <a:t>Always use more than one metric/indicator when evaluating research.</a:t>
            </a:r>
            <a:endParaRPr/>
          </a:p>
          <a:p>
            <a:pPr indent="0" lvl="0" marL="0" rtl="0" algn="l">
              <a:lnSpc>
                <a:spcPct val="150000"/>
              </a:lnSpc>
              <a:spcBef>
                <a:spcPts val="0"/>
              </a:spcBef>
              <a:spcAft>
                <a:spcPts val="0"/>
              </a:spcAft>
              <a:buClr>
                <a:schemeClr val="dk2"/>
              </a:buClr>
              <a:buSzPts val="2000"/>
              <a:buNone/>
            </a:pPr>
            <a:r>
              <a:t/>
            </a:r>
            <a:endParaRPr sz="2220">
              <a:solidFill>
                <a:schemeClr val="dk1"/>
              </a:solidFill>
              <a:latin typeface="Open Sans"/>
              <a:ea typeface="Open Sans"/>
              <a:cs typeface="Open Sans"/>
              <a:sym typeface="Open Sans"/>
            </a:endParaRPr>
          </a:p>
        </p:txBody>
      </p:sp>
      <p:sp>
        <p:nvSpPr>
          <p:cNvPr id="157" name="Google Shape;157;p9"/>
          <p:cNvSpPr txBox="1"/>
          <p:nvPr>
            <p:ph idx="10" type="dt"/>
          </p:nvPr>
        </p:nvSpPr>
        <p:spPr>
          <a:xfrm>
            <a:off x="9357855" y="6492875"/>
            <a:ext cx="2743200" cy="365100"/>
          </a:xfrm>
          <a:prstGeom prst="rect">
            <a:avLst/>
          </a:prstGeom>
          <a:noFill/>
          <a:ln>
            <a:noFill/>
          </a:ln>
        </p:spPr>
        <p:txBody>
          <a:bodyPr anchorCtr="0" anchor="ctr" bIns="45700" lIns="91425" spcFirstLastPara="1" rIns="91425" wrap="square" tIns="45700">
            <a:noAutofit/>
          </a:bodyPr>
          <a:lstStyle/>
          <a:p>
            <a:pPr indent="0" lvl="0" marL="0" rtl="0" algn="r">
              <a:lnSpc>
                <a:spcPct val="100000"/>
              </a:lnSpc>
              <a:spcBef>
                <a:spcPts val="0"/>
              </a:spcBef>
              <a:spcAft>
                <a:spcPts val="0"/>
              </a:spcAft>
              <a:buSzPts val="1400"/>
              <a:buNone/>
            </a:pPr>
            <a:r>
              <a:rPr lang="en-US"/>
              <a:t>3/2/2020</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2020-02-14T15:04:15Z</dcterms:created>
  <dc:creator>Marcia Mabhula</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Research4Life.M1.Lesson1.1_Scientific landscape</vt:lpwstr>
  </property>
  <property fmtid="{D5CDD505-2E9C-101B-9397-08002B2CF9AE}" pid="3" name="ArticulateUseProject">
    <vt:lpwstr>1</vt:lpwstr>
  </property>
  <property fmtid="{D5CDD505-2E9C-101B-9397-08002B2CF9AE}" pid="4" name="ArticulateProjectVersion">
    <vt:lpwstr>8</vt:lpwstr>
  </property>
  <property fmtid="{D5CDD505-2E9C-101B-9397-08002B2CF9AE}" pid="5" name="ArticulateGUID">
    <vt:lpwstr>3AE99C76-9B2B-4FE9-95A8-7DBE786F08E8</vt:lpwstr>
  </property>
  <property fmtid="{D5CDD505-2E9C-101B-9397-08002B2CF9AE}" pid="6" name="ArticulateProjectFull">
    <vt:lpwstr>D:\R4Life\F2F Materials\20200330_M1_L1.2EN.Research assessment and bibliometrics.ppta</vt:lpwstr>
  </property>
</Properties>
</file>