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0" r:id="rId2"/>
    <p:sldId id="345" r:id="rId3"/>
    <p:sldId id="341" r:id="rId4"/>
    <p:sldId id="258" r:id="rId5"/>
    <p:sldId id="262" r:id="rId6"/>
    <p:sldId id="271" r:id="rId7"/>
    <p:sldId id="311" r:id="rId8"/>
    <p:sldId id="354" r:id="rId9"/>
    <p:sldId id="369" r:id="rId10"/>
    <p:sldId id="310" r:id="rId11"/>
    <p:sldId id="366" r:id="rId12"/>
    <p:sldId id="338" r:id="rId13"/>
    <p:sldId id="355" r:id="rId14"/>
    <p:sldId id="270" r:id="rId15"/>
    <p:sldId id="274" r:id="rId16"/>
    <p:sldId id="356" r:id="rId17"/>
    <p:sldId id="357" r:id="rId18"/>
    <p:sldId id="358" r:id="rId19"/>
    <p:sldId id="367" r:id="rId20"/>
    <p:sldId id="278" r:id="rId21"/>
    <p:sldId id="319" r:id="rId22"/>
    <p:sldId id="283" r:id="rId23"/>
    <p:sldId id="280" r:id="rId24"/>
    <p:sldId id="334" r:id="rId25"/>
    <p:sldId id="281" r:id="rId26"/>
    <p:sldId id="282" r:id="rId27"/>
    <p:sldId id="348" r:id="rId28"/>
    <p:sldId id="339" r:id="rId29"/>
    <p:sldId id="263" r:id="rId30"/>
    <p:sldId id="324" r:id="rId31"/>
    <p:sldId id="493" r:id="rId32"/>
    <p:sldId id="494" r:id="rId33"/>
    <p:sldId id="299" r:id="rId34"/>
  </p:sldIdLst>
  <p:sldSz cx="9144000" cy="6858000" type="screen4x3"/>
  <p:notesSz cx="6858000" cy="9144000"/>
  <p:defaultTextStyle>
    <a:lvl1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1pPr>
    <a:lvl2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2pPr>
    <a:lvl3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3pPr>
    <a:lvl4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4pPr>
    <a:lvl5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5pPr>
    <a:lvl6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6pPr>
    <a:lvl7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7pPr>
    <a:lvl8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8pPr>
    <a:lvl9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BE6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9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3D2CB"/>
          </a:solidFill>
        </a:fill>
      </a:tcStyle>
    </a:wholeTbl>
    <a:band2H>
      <a:tcTxStyle/>
      <a:tcStyle>
        <a:tcBdr/>
        <a:fill>
          <a:solidFill>
            <a:srgbClr val="F9EA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1223"/>
          </a:solidFill>
        </a:fill>
      </a:tcStyle>
    </a:firstCol>
    <a:la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122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solidFill>
            <a:srgbClr val="3C3C3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solidFill>
            <a:srgbClr val="3C3C3B">
              <a:alpha val="20000"/>
            </a:srgbClr>
          </a:solidFill>
        </a:fill>
      </a:tcStyle>
    </a:firstCol>
    <a:la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508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54" autoAdjust="0"/>
  </p:normalViewPr>
  <p:slideViewPr>
    <p:cSldViewPr snapToGrid="0">
      <p:cViewPr varScale="1">
        <p:scale>
          <a:sx n="56" d="100"/>
          <a:sy n="56" d="100"/>
        </p:scale>
        <p:origin x="1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970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answers/detail/a_id/18206/c/10542/supporthub/mendele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9F2CE82E-1343-4104-8778-A1953012B0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2756FB-64B8-4AE2-9E4B-62A12322029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3B8DEB15-00C6-4FF8-9117-1614C8F6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b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3081A24-0FAA-47B1-A40C-31708C9223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aseline="0" dirty="0"/>
              <a:t>I</a:t>
            </a:r>
            <a:r>
              <a:rPr lang="en-US" sz="1200" dirty="0"/>
              <a:t>f</a:t>
            </a:r>
            <a:r>
              <a:rPr lang="en-US" sz="1200" baseline="0" dirty="0"/>
              <a:t> you already have </a:t>
            </a:r>
            <a:r>
              <a:rPr lang="en-US" sz="1200" b="1" baseline="0" dirty="0"/>
              <a:t>files on your computer</a:t>
            </a:r>
            <a:r>
              <a:rPr lang="en-US" sz="1200" baseline="0" dirty="0"/>
              <a:t> that you would like to add to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, the easiest way is going to be to </a:t>
            </a:r>
            <a:r>
              <a:rPr lang="en-US" sz="1200" b="1" baseline="0" dirty="0"/>
              <a:t>drag and drop the pdf or the folder into the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 folder of your choice.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 err="1"/>
              <a:t>Mendeley</a:t>
            </a:r>
            <a:r>
              <a:rPr lang="en-US" sz="1200" dirty="0"/>
              <a:t> also offers </a:t>
            </a:r>
            <a:r>
              <a:rPr lang="en-US" sz="1200" b="1" dirty="0"/>
              <a:t>a number of other options for adding material to your library</a:t>
            </a:r>
            <a:r>
              <a:rPr lang="en-US" sz="1200" dirty="0"/>
              <a:t>. You can find these by opening the File menu.</a:t>
            </a:r>
            <a:r>
              <a:rPr lang="en-US" sz="1200" baseline="0" dirty="0"/>
              <a:t> Point out </a:t>
            </a:r>
            <a:r>
              <a:rPr lang="en-US" sz="1200" b="1" baseline="0" dirty="0"/>
              <a:t>Files/Folders.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Another nice feature, is that you can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set up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to “watch” a particular folder on your computer and automatically add references to your library when you add a pdf to that folder. This might be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a useful feature to share articles for group projects.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 For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example </a:t>
            </a:r>
            <a:r>
              <a:rPr lang="en-US" sz="1200" b="0" dirty="0">
                <a:effectLst/>
                <a:latin typeface="+mj-lt"/>
                <a:ea typeface="+mj-ea"/>
                <a:cs typeface="+mj-cs"/>
                <a:sym typeface="Helvetica Neue"/>
              </a:rPr>
              <a:t>if</a:t>
            </a:r>
            <a:r>
              <a:rPr lang="en-US" sz="1200" b="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you </a:t>
            </a:r>
            <a:r>
              <a:rPr lang="en-US" sz="1200" b="0" dirty="0">
                <a:effectLst/>
                <a:latin typeface="+mj-lt"/>
                <a:ea typeface="+mj-ea"/>
                <a:cs typeface="+mj-cs"/>
                <a:sym typeface="Helvetica Neue"/>
              </a:rPr>
              <a:t>create a shared folder on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Dropbox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 and have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“watch” this folder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200" b="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it will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automatically add the citations to </a:t>
            </a:r>
            <a:r>
              <a:rPr lang="en-US" sz="1200" b="1" baseline="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, and then you can move them to your group folder.</a:t>
            </a:r>
            <a:endParaRPr lang="en-US" sz="1200" b="1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lnSpc>
                <a:spcPct val="117999"/>
              </a:lnSpc>
              <a:defRPr sz="1800"/>
            </a:pPr>
            <a:endParaRPr lang="en-US" sz="12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lnSpc>
                <a:spcPct val="117999"/>
              </a:lnSpc>
              <a:defRPr sz="1800"/>
            </a:pPr>
            <a:r>
              <a:rPr lang="en-US" sz="1200" baseline="0" dirty="0"/>
              <a:t>Under the </a:t>
            </a:r>
            <a:r>
              <a:rPr lang="en-US" sz="1200" b="1" baseline="0" dirty="0"/>
              <a:t>File menu option </a:t>
            </a:r>
            <a:r>
              <a:rPr lang="en-US" sz="1200" baseline="0" dirty="0"/>
              <a:t>is also where you will find the option to </a:t>
            </a:r>
            <a:r>
              <a:rPr lang="en-US" sz="1200" b="1" baseline="0" dirty="0"/>
              <a:t>add a manual entry</a:t>
            </a:r>
            <a:r>
              <a:rPr lang="en-US" sz="1200" b="0" baseline="0" dirty="0"/>
              <a:t>, which will be useful for adding book or website citations. </a:t>
            </a: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aseline="0" dirty="0"/>
              <a:t>Finally, y</a:t>
            </a:r>
            <a:r>
              <a:rPr lang="en-US" sz="1200" dirty="0"/>
              <a:t>ou can </a:t>
            </a:r>
            <a:r>
              <a:rPr lang="en-US" sz="1200" b="1" dirty="0"/>
              <a:t>easily import a library from other reference managers;</a:t>
            </a:r>
            <a:r>
              <a:rPr lang="en-US" sz="1200" b="1" baseline="0" dirty="0"/>
              <a:t> i.e. </a:t>
            </a:r>
            <a:r>
              <a:rPr lang="en-US" sz="1200" b="1" dirty="0"/>
              <a:t>EndNote, </a:t>
            </a:r>
            <a:r>
              <a:rPr lang="en-US" sz="1200" b="1" dirty="0" err="1"/>
              <a:t>Refworks</a:t>
            </a:r>
            <a:r>
              <a:rPr lang="en-US" sz="1200" dirty="0"/>
              <a:t>.  </a:t>
            </a:r>
            <a:r>
              <a:rPr lang="en-US" sz="1200" b="1" dirty="0"/>
              <a:t>XML file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-----------------------------------</a:t>
            </a: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Tutorial videos:</a:t>
            </a:r>
            <a:r>
              <a:rPr lang="en-US" sz="1200" baseline="0" dirty="0"/>
              <a:t> https://community.mendeley.com/teaching#lightbox/4/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04947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you want to add a file to a citation that you have already saved:</a:t>
            </a:r>
          </a:p>
          <a:p>
            <a:endParaRPr lang="en-US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1) Clicking on a reference will display this </a:t>
            </a:r>
            <a:r>
              <a:rPr lang="en-US" sz="2400" b="1" dirty="0"/>
              <a:t>document’s details in the right-hand panel. Scroll</a:t>
            </a:r>
            <a:r>
              <a:rPr lang="en-US" sz="2400" b="1" baseline="0" dirty="0"/>
              <a:t> </a:t>
            </a:r>
            <a:r>
              <a:rPr lang="en-US" sz="2400" baseline="0" dirty="0"/>
              <a:t>to </a:t>
            </a:r>
            <a:r>
              <a:rPr lang="en-US" sz="2400" b="1" baseline="0" dirty="0"/>
              <a:t>Files</a:t>
            </a:r>
            <a:r>
              <a:rPr lang="en-US" sz="2400" dirty="0"/>
              <a:t> and click on the</a:t>
            </a:r>
            <a:r>
              <a:rPr lang="en-US" sz="2400" baseline="0" dirty="0"/>
              <a:t> </a:t>
            </a:r>
            <a:r>
              <a:rPr lang="en-US" sz="2400" b="1" baseline="0" dirty="0"/>
              <a:t>“Add file” box</a:t>
            </a:r>
            <a:r>
              <a:rPr lang="en-US" sz="2400" baseline="0" dirty="0"/>
              <a:t>.  Select a file to add from your computer.  </a:t>
            </a:r>
            <a:endParaRPr lang="en-US" baseline="0" dirty="0"/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0486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Sometimes you will have a </a:t>
            </a:r>
            <a:r>
              <a:rPr lang="en-US" sz="1200" b="1" dirty="0"/>
              <a:t>PDF </a:t>
            </a:r>
            <a:r>
              <a:rPr lang="en-US" sz="1200" dirty="0"/>
              <a:t>that is</a:t>
            </a:r>
            <a:r>
              <a:rPr lang="en-US" sz="1200" b="1" dirty="0"/>
              <a:t> missing citation</a:t>
            </a:r>
            <a:r>
              <a:rPr lang="en-US" sz="1200" b="1" baseline="0" dirty="0"/>
              <a:t> information or you need to correct some of the details. Y</a:t>
            </a:r>
            <a:r>
              <a:rPr lang="en-US" sz="1200" dirty="0"/>
              <a:t>ou can click on the reference in the center panel, and then </a:t>
            </a:r>
            <a:r>
              <a:rPr lang="en-US" sz="1200" b="1" baseline="0" dirty="0"/>
              <a:t>manually enter in the correct information </a:t>
            </a:r>
            <a:r>
              <a:rPr lang="en-US" sz="1200" baseline="0" dirty="0"/>
              <a:t>in the right panel, but a </a:t>
            </a:r>
            <a:r>
              <a:rPr lang="en-US" sz="1200" b="1" baseline="0" dirty="0"/>
              <a:t>quick and easy way </a:t>
            </a:r>
            <a:r>
              <a:rPr lang="en-US" sz="1200" baseline="0" dirty="0"/>
              <a:t>is to </a:t>
            </a:r>
            <a:r>
              <a:rPr lang="en-US" sz="1200" b="1" baseline="0" dirty="0"/>
              <a:t>download the information from PubMed</a:t>
            </a:r>
            <a:r>
              <a:rPr lang="en-US" sz="1200" baseline="0" dirty="0"/>
              <a:t>.  </a:t>
            </a:r>
          </a:p>
          <a:p>
            <a:endParaRPr lang="en-US" sz="1200" baseline="0" dirty="0"/>
          </a:p>
          <a:p>
            <a:r>
              <a:rPr lang="en-US" sz="1200" baseline="0" dirty="0"/>
              <a:t>To </a:t>
            </a:r>
            <a:r>
              <a:rPr lang="en-US" sz="1200" b="1" dirty="0"/>
              <a:t>Import</a:t>
            </a:r>
            <a:r>
              <a:rPr lang="en-US" sz="1200" dirty="0"/>
              <a:t> the correct information from PubMed</a:t>
            </a:r>
            <a:r>
              <a:rPr lang="en-US" sz="1200" baseline="0" dirty="0"/>
              <a:t> </a:t>
            </a:r>
            <a:r>
              <a:rPr lang="en-US" sz="1200" b="1" dirty="0"/>
              <a:t>click on the article title to open the right</a:t>
            </a:r>
            <a:r>
              <a:rPr lang="en-US" sz="1200" b="1" baseline="0" dirty="0"/>
              <a:t> panel</a:t>
            </a:r>
            <a:r>
              <a:rPr lang="en-US" sz="1200" b="1" dirty="0"/>
              <a:t>.</a:t>
            </a:r>
          </a:p>
          <a:p>
            <a:r>
              <a:rPr lang="en-US" sz="1200" b="1" baseline="0" dirty="0"/>
              <a:t>S</a:t>
            </a:r>
            <a:r>
              <a:rPr lang="en-US" sz="1200" dirty="0"/>
              <a:t>croll down and type in the </a:t>
            </a:r>
            <a:r>
              <a:rPr lang="en-US" sz="1200" b="1" dirty="0"/>
              <a:t>PMID into the box.</a:t>
            </a:r>
            <a:r>
              <a:rPr lang="en-US" sz="1200" b="1" baseline="0" dirty="0"/>
              <a:t> </a:t>
            </a:r>
          </a:p>
          <a:p>
            <a:r>
              <a:rPr lang="en-US" sz="1200" b="1" baseline="0" dirty="0"/>
              <a:t>C</a:t>
            </a:r>
            <a:r>
              <a:rPr lang="en-US" sz="1200" dirty="0"/>
              <a:t>lick on the </a:t>
            </a:r>
            <a:r>
              <a:rPr lang="en-US" sz="1200" b="1" dirty="0"/>
              <a:t>magnifying glass to pull the citation information from PubMed</a:t>
            </a:r>
            <a:r>
              <a:rPr lang="en-US" sz="1200" dirty="0"/>
              <a:t>.</a:t>
            </a:r>
          </a:p>
          <a:p>
            <a:endParaRPr lang="en-US" sz="1200" b="1" dirty="0"/>
          </a:p>
          <a:p>
            <a:r>
              <a:rPr lang="en-US" sz="1200" b="1" dirty="0"/>
              <a:t>If you do</a:t>
            </a:r>
            <a:r>
              <a:rPr lang="en-US" sz="1200" b="1" baseline="0" dirty="0"/>
              <a:t> not have the PMID, you can look up the article in PubMed -  it will be listed in the citation information.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48122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complete exercises 2, 3, and 4.</a:t>
            </a:r>
          </a:p>
        </p:txBody>
      </p:sp>
    </p:spTree>
    <p:extLst>
      <p:ext uri="{BB962C8B-B14F-4D97-AF65-F5344CB8AC3E}">
        <p14:creationId xmlns:p14="http://schemas.microsoft.com/office/powerpoint/2010/main" val="226329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No</a:t>
            </a:r>
            <a:r>
              <a:rPr lang="en-US" sz="1200" baseline="0" dirty="0"/>
              <a:t>w that we have some references, let’s take a look at a </a:t>
            </a:r>
            <a:r>
              <a:rPr lang="en-US" sz="1200" b="1" baseline="0" dirty="0"/>
              <a:t>few more of the features</a:t>
            </a:r>
            <a:r>
              <a:rPr lang="en-US" sz="1200" baseline="0" dirty="0"/>
              <a:t> in the </a:t>
            </a:r>
            <a:r>
              <a:rPr sz="1200" dirty="0" err="1"/>
              <a:t>Mendeley</a:t>
            </a:r>
            <a:r>
              <a:rPr sz="1200" dirty="0"/>
              <a:t> Desktop</a:t>
            </a:r>
            <a:r>
              <a:rPr lang="en-US" sz="1200" baseline="0" dirty="0"/>
              <a:t> </a:t>
            </a:r>
            <a:r>
              <a:rPr sz="1200" dirty="0"/>
              <a:t>interface</a:t>
            </a:r>
            <a:r>
              <a:rPr lang="en-US" sz="12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It</a:t>
            </a:r>
            <a:r>
              <a:rPr lang="en-US" sz="1200" baseline="0" dirty="0"/>
              <a:t> pretty much functions </a:t>
            </a:r>
            <a:r>
              <a:rPr lang="en-US" sz="1200" b="1" baseline="0" dirty="0"/>
              <a:t>like </a:t>
            </a:r>
            <a:r>
              <a:rPr sz="1200" b="1" dirty="0"/>
              <a:t>iTunes.</a:t>
            </a:r>
            <a:r>
              <a:rPr sz="1200" dirty="0"/>
              <a:t> </a:t>
            </a:r>
            <a:r>
              <a:rPr sz="1200" b="1" dirty="0"/>
              <a:t>The left-hand panel </a:t>
            </a:r>
            <a:r>
              <a:rPr sz="1200" dirty="0"/>
              <a:t>offers a number of different options to </a:t>
            </a:r>
            <a:r>
              <a:rPr sz="1200" b="1" dirty="0"/>
              <a:t>help filter your document list to find</a:t>
            </a:r>
            <a:r>
              <a:rPr lang="en-US" sz="1200" b="1" baseline="0" dirty="0"/>
              <a:t> </a:t>
            </a:r>
            <a:r>
              <a:rPr lang="en-US" sz="1200" b="1" dirty="0"/>
              <a:t>exactly what you need.</a:t>
            </a:r>
            <a:endParaRPr sz="1200" b="1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The default position when opening </a:t>
            </a:r>
            <a:r>
              <a:rPr sz="1200" dirty="0" err="1"/>
              <a:t>Mendeley</a:t>
            </a:r>
            <a:r>
              <a:rPr sz="1200" dirty="0"/>
              <a:t> Desktop </a:t>
            </a:r>
            <a:r>
              <a:rPr sz="1200" b="1" dirty="0"/>
              <a:t>is ‘All Documents</a:t>
            </a:r>
            <a:r>
              <a:rPr sz="1200" dirty="0"/>
              <a:t>,’ which will list all items in your library. You can use the </a:t>
            </a:r>
            <a:r>
              <a:rPr sz="1200" b="1" dirty="0"/>
              <a:t>column headings</a:t>
            </a:r>
            <a:r>
              <a:rPr lang="en-US" sz="1200" b="1" dirty="0"/>
              <a:t> in the center panel,</a:t>
            </a:r>
            <a:r>
              <a:rPr lang="en-US" sz="1200" b="1" baseline="0" dirty="0"/>
              <a:t> </a:t>
            </a:r>
            <a:r>
              <a:rPr lang="en-US" sz="1200" b="0" baseline="0" dirty="0"/>
              <a:t>i.e. </a:t>
            </a:r>
            <a:r>
              <a:rPr sz="1200" dirty="0"/>
              <a:t>Author Names, Year, etc</a:t>
            </a:r>
            <a:r>
              <a:rPr lang="en-US" sz="1200" dirty="0"/>
              <a:t>.,</a:t>
            </a:r>
            <a:r>
              <a:rPr lang="en-US" sz="1200" baseline="0" dirty="0"/>
              <a:t> </a:t>
            </a:r>
            <a:r>
              <a:rPr sz="1200" dirty="0"/>
              <a:t>to order your documents by that value</a:t>
            </a:r>
            <a:r>
              <a:rPr lang="en-US" sz="1200" dirty="0"/>
              <a:t>. </a:t>
            </a: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When you </a:t>
            </a:r>
            <a:r>
              <a:rPr sz="1200" b="1" dirty="0"/>
              <a:t>add materials to your library, they will initially be marked as unread </a:t>
            </a:r>
            <a:r>
              <a:rPr sz="1200" dirty="0"/>
              <a:t>- indicated by a large </a:t>
            </a:r>
            <a:r>
              <a:rPr sz="1200" b="1" dirty="0"/>
              <a:t>green dot in the </a:t>
            </a:r>
            <a:r>
              <a:rPr lang="en-US" sz="1200" b="1" dirty="0"/>
              <a:t>center</a:t>
            </a:r>
            <a:r>
              <a:rPr lang="en-US" sz="1200" b="1" baseline="0" dirty="0"/>
              <a:t> panel</a:t>
            </a:r>
            <a:r>
              <a:rPr sz="1200" dirty="0"/>
              <a:t>. You can </a:t>
            </a:r>
            <a:r>
              <a:rPr sz="1200" b="1" dirty="0"/>
              <a:t>toggle this off and on by clicking it</a:t>
            </a:r>
            <a:r>
              <a:rPr sz="1200" dirty="0"/>
              <a:t>. Alternatively, a document will be marked as read once you’ve spent a certain amount of time reading it in the </a:t>
            </a:r>
            <a:r>
              <a:rPr sz="1200" dirty="0" err="1"/>
              <a:t>Mendeley</a:t>
            </a:r>
            <a:r>
              <a:rPr sz="1200" dirty="0"/>
              <a:t> PDF reader.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You </a:t>
            </a:r>
            <a:r>
              <a:rPr sz="1200" b="1" dirty="0"/>
              <a:t>can </a:t>
            </a:r>
            <a:r>
              <a:rPr lang="en-US" sz="1200" b="1" dirty="0"/>
              <a:t>also </a:t>
            </a:r>
            <a:r>
              <a:rPr sz="1200" b="1" dirty="0"/>
              <a:t>‘star’ documents </a:t>
            </a:r>
            <a:r>
              <a:rPr lang="en-US" sz="1200" b="1" dirty="0"/>
              <a:t>in the center panel </a:t>
            </a:r>
            <a:r>
              <a:rPr sz="1200" dirty="0"/>
              <a:t>to mark them </a:t>
            </a:r>
            <a:r>
              <a:rPr sz="1200" b="1" dirty="0"/>
              <a:t>as favorites. </a:t>
            </a: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In</a:t>
            </a:r>
            <a:r>
              <a:rPr lang="en-US" sz="1200" baseline="0" dirty="0"/>
              <a:t> the </a:t>
            </a:r>
            <a:r>
              <a:rPr sz="1200" dirty="0"/>
              <a:t>left-hand panel </a:t>
            </a:r>
            <a:r>
              <a:rPr lang="en-US" sz="1200" dirty="0"/>
              <a:t>you can then </a:t>
            </a:r>
            <a:r>
              <a:rPr sz="1200" dirty="0"/>
              <a:t>access items </a:t>
            </a:r>
            <a:r>
              <a:rPr sz="1200" b="1" dirty="0"/>
              <a:t>you’ve recently added, read</a:t>
            </a:r>
            <a:r>
              <a:rPr lang="en-US" sz="1200" b="1" dirty="0"/>
              <a:t>,</a:t>
            </a:r>
            <a:r>
              <a:rPr lang="en-US" sz="1200" b="1" baseline="0" dirty="0"/>
              <a:t> or starred as favorites. 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Have</a:t>
            </a:r>
            <a:r>
              <a:rPr lang="en-US" sz="1200" b="1" baseline="0" dirty="0"/>
              <a:t> them star an article and then find it in Favorites in left side folder.</a:t>
            </a:r>
            <a:endParaRPr sz="1200" b="1" dirty="0"/>
          </a:p>
        </p:txBody>
      </p:sp>
    </p:spTree>
    <p:extLst>
      <p:ext uri="{BB962C8B-B14F-4D97-AF65-F5344CB8AC3E}">
        <p14:creationId xmlns:p14="http://schemas.microsoft.com/office/powerpoint/2010/main" val="242616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200" dirty="0"/>
              <a:t>You may find that after collecting a library of references that you have accumulated </a:t>
            </a:r>
            <a:r>
              <a:rPr sz="1200" b="1" dirty="0"/>
              <a:t>some duplicate entries </a:t>
            </a:r>
            <a:r>
              <a:rPr sz="1200" dirty="0"/>
              <a:t>- where </a:t>
            </a:r>
            <a:r>
              <a:rPr sz="1200" b="1" dirty="0"/>
              <a:t>two copies of the same reference have been added to your library</a:t>
            </a:r>
            <a:r>
              <a:rPr sz="12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Luckily, </a:t>
            </a:r>
            <a:r>
              <a:rPr sz="1200" b="1" dirty="0" err="1"/>
              <a:t>Mendeley</a:t>
            </a:r>
            <a:r>
              <a:rPr sz="1200" b="1" dirty="0"/>
              <a:t> can clean these up for you</a:t>
            </a:r>
            <a:r>
              <a:rPr sz="1200" dirty="0"/>
              <a:t>. </a:t>
            </a:r>
            <a:r>
              <a:rPr lang="en-US" sz="1200" dirty="0"/>
              <a:t>Click on </a:t>
            </a:r>
            <a:r>
              <a:rPr lang="en-US" sz="1200" b="1" dirty="0"/>
              <a:t>the Tools menu</a:t>
            </a:r>
            <a:r>
              <a:rPr lang="en-US" sz="1200" b="1" baseline="0" dirty="0"/>
              <a:t> at the top</a:t>
            </a:r>
            <a:r>
              <a:rPr lang="en-US" sz="1200" baseline="0" dirty="0"/>
              <a:t>, and then </a:t>
            </a:r>
            <a:r>
              <a:rPr sz="1200" b="1" dirty="0"/>
              <a:t>‘Check for Duplicates’. </a:t>
            </a:r>
            <a:r>
              <a:rPr lang="en-US" sz="1200" b="1" dirty="0"/>
              <a:t> </a:t>
            </a:r>
            <a:r>
              <a:rPr sz="1200" dirty="0" err="1"/>
              <a:t>Mendeley</a:t>
            </a:r>
            <a:r>
              <a:rPr sz="1200" dirty="0"/>
              <a:t> will</a:t>
            </a:r>
            <a:r>
              <a:rPr sz="1200" b="1" dirty="0"/>
              <a:t> identify any duplicate entries and offer to merge these into a single, combined entry. Y</a:t>
            </a:r>
            <a:r>
              <a:rPr sz="1200" dirty="0"/>
              <a:t>ou will be prompted to </a:t>
            </a:r>
            <a:r>
              <a:rPr sz="1200" b="1" dirty="0"/>
              <a:t>check over the details of the combined version before the merger is completed - allowing you to take details from each of the entries you’re merging.</a:t>
            </a:r>
          </a:p>
        </p:txBody>
      </p:sp>
    </p:spTree>
    <p:extLst>
      <p:ext uri="{BB962C8B-B14F-4D97-AF65-F5344CB8AC3E}">
        <p14:creationId xmlns:p14="http://schemas.microsoft.com/office/powerpoint/2010/main" val="1966360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/>
              <a:t>As I’m sure you’ve noticed, </a:t>
            </a:r>
            <a:r>
              <a:rPr lang="en-US" sz="1200" b="1" baseline="0" dirty="0"/>
              <a:t>pdfs tend to have unidentifiable file names </a:t>
            </a:r>
            <a:r>
              <a:rPr lang="en-US" sz="1200" baseline="0" dirty="0"/>
              <a:t>when you download them to your computer.  As most of us do not take the time to re-name and file each pdf,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 offers the very useful feature of </a:t>
            </a:r>
            <a:r>
              <a:rPr lang="en-US" sz="1200" b="1" baseline="0" dirty="0"/>
              <a:t>quickly re-naming pdf files </a:t>
            </a:r>
            <a:r>
              <a:rPr lang="en-US" sz="1200" baseline="0" dirty="0"/>
              <a:t>that you have saved on your computer.  </a:t>
            </a:r>
          </a:p>
          <a:p>
            <a:endParaRPr lang="en-US" sz="1200" baseline="0" dirty="0"/>
          </a:p>
          <a:p>
            <a:r>
              <a:rPr lang="en-US" sz="1200" b="1" baseline="0" dirty="0"/>
              <a:t>Point out before and after images on slide. 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b="1" dirty="0"/>
              <a:t>There is an optional exercise on</a:t>
            </a:r>
            <a:r>
              <a:rPr lang="en-US" sz="1200" b="1" baseline="0" dirty="0"/>
              <a:t> the handout that walks you through this process.</a:t>
            </a:r>
          </a:p>
          <a:p>
            <a:r>
              <a:rPr lang="en-US" sz="1200" dirty="0"/>
              <a:t>In Mac click </a:t>
            </a:r>
            <a:r>
              <a:rPr lang="en-US" sz="1200" b="1" dirty="0" err="1"/>
              <a:t>Mendeley</a:t>
            </a:r>
            <a:r>
              <a:rPr lang="en-US" sz="1200" b="1" baseline="0" dirty="0"/>
              <a:t> Desktop/ Preferences </a:t>
            </a:r>
            <a:r>
              <a:rPr lang="en-US" sz="1200" baseline="0" dirty="0"/>
              <a:t>in </a:t>
            </a:r>
            <a:r>
              <a:rPr lang="en-US" sz="1200" b="1" baseline="0" dirty="0"/>
              <a:t>Windows </a:t>
            </a:r>
            <a:r>
              <a:rPr lang="en-US" sz="1200" baseline="0" dirty="0"/>
              <a:t>click </a:t>
            </a:r>
            <a:r>
              <a:rPr lang="en-US" sz="1200" b="1" dirty="0"/>
              <a:t>Tools/Options</a:t>
            </a:r>
          </a:p>
          <a:p>
            <a:r>
              <a:rPr lang="en-US" sz="1200" b="1" dirty="0"/>
              <a:t>Click File Organizer</a:t>
            </a:r>
          </a:p>
          <a:p>
            <a:r>
              <a:rPr lang="en-US" sz="1200" b="1" dirty="0"/>
              <a:t>Check the “organize my files box”</a:t>
            </a:r>
          </a:p>
          <a:p>
            <a:r>
              <a:rPr lang="en-US" sz="1200" b="1" dirty="0"/>
              <a:t>Click Browse to </a:t>
            </a:r>
            <a:r>
              <a:rPr lang="en-US" sz="1200" b="0" dirty="0"/>
              <a:t>s</a:t>
            </a:r>
            <a:r>
              <a:rPr lang="en-US" sz="1200" dirty="0"/>
              <a:t>elect the file on your</a:t>
            </a:r>
            <a:r>
              <a:rPr lang="en-US" sz="1200" baseline="0" dirty="0"/>
              <a:t> computer </a:t>
            </a:r>
            <a:r>
              <a:rPr lang="en-US" sz="1200" dirty="0"/>
              <a:t>to save renamed documents</a:t>
            </a:r>
            <a:r>
              <a:rPr lang="en-US" sz="1200" baseline="0" dirty="0"/>
              <a:t> to</a:t>
            </a:r>
          </a:p>
          <a:p>
            <a:r>
              <a:rPr lang="en-US" sz="1200" baseline="0" dirty="0"/>
              <a:t>Check the Rename document files box</a:t>
            </a:r>
          </a:p>
          <a:p>
            <a:r>
              <a:rPr lang="en-US" sz="1200" baseline="0" dirty="0"/>
              <a:t>Drag bubbles for categories to include in name into File name: box</a:t>
            </a:r>
          </a:p>
          <a:p>
            <a:r>
              <a:rPr lang="en-US" sz="1200" baseline="0" dirty="0"/>
              <a:t>Click 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8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lang="en-US" sz="1200" dirty="0" err="1"/>
              <a:t>Mendeley</a:t>
            </a:r>
            <a:r>
              <a:rPr lang="en-US" sz="1200" baseline="0" dirty="0"/>
              <a:t> also has a </a:t>
            </a:r>
            <a:r>
              <a:rPr lang="en-US" sz="1200" b="1" baseline="0" dirty="0"/>
              <a:t>pdf viewer </a:t>
            </a:r>
            <a:r>
              <a:rPr lang="en-US" sz="1200" baseline="0" dirty="0"/>
              <a:t>that allows you </a:t>
            </a:r>
            <a:r>
              <a:rPr lang="en-US" sz="1200" dirty="0"/>
              <a:t>to open any pdfs that you downloaded</a:t>
            </a:r>
            <a:r>
              <a:rPr lang="en-US" sz="1200" baseline="0" dirty="0"/>
              <a:t> within </a:t>
            </a:r>
            <a:r>
              <a:rPr sz="1200" dirty="0" err="1"/>
              <a:t>Mendeley</a:t>
            </a:r>
            <a:r>
              <a:rPr sz="1200" dirty="0"/>
              <a:t> Desktop. This offers you a number of </a:t>
            </a:r>
            <a:r>
              <a:rPr lang="en-US" sz="1200" dirty="0"/>
              <a:t>features….</a:t>
            </a:r>
          </a:p>
          <a:p>
            <a:pPr lvl="0">
              <a:defRPr sz="1800"/>
            </a:pPr>
            <a:endParaRPr lang="en-US" sz="1200" dirty="0"/>
          </a:p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52842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At the </a:t>
            </a:r>
            <a:r>
              <a:rPr lang="en-US" sz="1200" b="1" dirty="0"/>
              <a:t>top of the screen you’ll see a number of tools, which are mostly self-explanatory. 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You can </a:t>
            </a:r>
            <a:r>
              <a:rPr sz="1200" b="1" dirty="0"/>
              <a:t>highlight important passages </a:t>
            </a:r>
            <a:r>
              <a:rPr sz="1200" dirty="0"/>
              <a:t>using the </a:t>
            </a:r>
            <a:r>
              <a:rPr sz="1200" b="1" dirty="0"/>
              <a:t>Highlight tool </a:t>
            </a:r>
            <a:r>
              <a:rPr sz="1200" dirty="0"/>
              <a:t>- just as you would when reading a physical copy.</a:t>
            </a:r>
            <a:r>
              <a:rPr lang="en-US" sz="1200" baseline="0" dirty="0"/>
              <a:t>  If you are working in a </a:t>
            </a:r>
            <a:r>
              <a:rPr lang="en-US" sz="1200" b="1" baseline="0" dirty="0"/>
              <a:t>group</a:t>
            </a:r>
            <a:r>
              <a:rPr lang="en-US" sz="1200" baseline="0" dirty="0"/>
              <a:t>, each person is assigned a</a:t>
            </a:r>
            <a:r>
              <a:rPr lang="en-US" sz="1200" b="1" baseline="0" dirty="0"/>
              <a:t> different color.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="1" baseline="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You</a:t>
            </a:r>
            <a:r>
              <a:rPr lang="en-US" sz="1200" baseline="0" dirty="0"/>
              <a:t> can </a:t>
            </a:r>
            <a:r>
              <a:rPr lang="en-US" sz="1200" dirty="0"/>
              <a:t>add </a:t>
            </a:r>
            <a:r>
              <a:rPr lang="en-US" sz="1200" b="1" dirty="0"/>
              <a:t>‘sticky notes’ to specific locations in the text</a:t>
            </a:r>
            <a:r>
              <a:rPr lang="en-US" sz="1200" dirty="0"/>
              <a:t>. These allow you to make content-specific notes at a particular location. Sticky notes will appear in the </a:t>
            </a:r>
            <a:r>
              <a:rPr lang="en-US" sz="1200" b="1" dirty="0"/>
              <a:t>list of annotations in</a:t>
            </a:r>
            <a:r>
              <a:rPr lang="en-US" sz="1200" dirty="0"/>
              <a:t> the </a:t>
            </a:r>
            <a:r>
              <a:rPr lang="en-US" sz="1200" b="1" dirty="0"/>
              <a:t>document details panel on the right</a:t>
            </a:r>
            <a:r>
              <a:rPr lang="en-US" sz="1200" b="1" baseline="0" dirty="0"/>
              <a:t> side</a:t>
            </a:r>
            <a:r>
              <a:rPr lang="en-US" sz="1200" b="1" dirty="0"/>
              <a:t>. You can use these entries to jump to the appropriate location within the paper - allowing you to retrieve your notes in context.  Make</a:t>
            </a:r>
            <a:r>
              <a:rPr lang="en-US" sz="1200" b="1" baseline="0" dirty="0"/>
              <a:t> sure you click on the Notes tab to view these.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You can also </a:t>
            </a:r>
            <a:r>
              <a:rPr sz="1200" b="1" dirty="0"/>
              <a:t>add </a:t>
            </a:r>
            <a:r>
              <a:rPr lang="en-US" sz="1200" b="1" dirty="0"/>
              <a:t>general </a:t>
            </a:r>
            <a:r>
              <a:rPr sz="1200" b="1" dirty="0"/>
              <a:t>notes to the paper to help organize your thoughts</a:t>
            </a:r>
            <a:r>
              <a:rPr lang="en-US" sz="1200" b="0" baseline="0" dirty="0"/>
              <a:t> </a:t>
            </a:r>
            <a:r>
              <a:rPr sz="1200" dirty="0"/>
              <a:t>in the </a:t>
            </a:r>
            <a:r>
              <a:rPr sz="1200" b="1" dirty="0"/>
              <a:t>Notes box </a:t>
            </a:r>
            <a:r>
              <a:rPr sz="1200" dirty="0"/>
              <a:t>which appears in the document detail panels</a:t>
            </a:r>
            <a:r>
              <a:rPr lang="en-US" sz="1200" dirty="0"/>
              <a:t> as well</a:t>
            </a:r>
            <a:r>
              <a:rPr sz="1200" dirty="0"/>
              <a:t>. These notes </a:t>
            </a:r>
            <a:r>
              <a:rPr sz="1200" b="1" dirty="0"/>
              <a:t>are document-wide </a:t>
            </a:r>
            <a:r>
              <a:rPr sz="1200" dirty="0"/>
              <a:t>and can also be viewed from the </a:t>
            </a:r>
            <a:r>
              <a:rPr sz="1200" b="1" dirty="0"/>
              <a:t>main library view </a:t>
            </a:r>
            <a:r>
              <a:rPr sz="1200" dirty="0"/>
              <a:t>- </a:t>
            </a:r>
            <a:r>
              <a:rPr sz="1200" b="1" dirty="0"/>
              <a:t>without opening the paper for </a:t>
            </a:r>
            <a:r>
              <a:rPr sz="1200" dirty="0"/>
              <a:t>reading.</a:t>
            </a:r>
            <a:r>
              <a:rPr lang="en-US" sz="1200" dirty="0"/>
              <a:t>  Just click on the document</a:t>
            </a:r>
            <a:r>
              <a:rPr lang="en-US" sz="1200" baseline="0" dirty="0"/>
              <a:t> and then on the </a:t>
            </a:r>
            <a:r>
              <a:rPr lang="en-US" sz="1200" b="1" baseline="0" dirty="0"/>
              <a:t>Notes tab.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="1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You’ll also notice that </a:t>
            </a:r>
            <a:r>
              <a:rPr lang="en-US" sz="1200" dirty="0" err="1"/>
              <a:t>Mendeley</a:t>
            </a:r>
            <a:r>
              <a:rPr lang="en-US" sz="1200" dirty="0"/>
              <a:t> operates with a tabbed format - allowing you to open </a:t>
            </a:r>
            <a:r>
              <a:rPr lang="en-US" sz="1200" b="1" dirty="0"/>
              <a:t>multiple PDFs for reading at once, and to switch back and forth between them.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dirty="0"/>
              <a:t>Click on </a:t>
            </a:r>
            <a:r>
              <a:rPr lang="en-US" sz="1200" b="1" dirty="0" err="1"/>
              <a:t>MyLibrary</a:t>
            </a:r>
            <a:r>
              <a:rPr lang="en-US" sz="1200" b="1" dirty="0"/>
              <a:t> tab to get</a:t>
            </a:r>
            <a:r>
              <a:rPr lang="en-US" sz="1200" b="1" baseline="0" dirty="0"/>
              <a:t> back to the main page.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--------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Additional details: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Can</a:t>
            </a:r>
            <a:r>
              <a:rPr lang="en-US" sz="1200" b="1" baseline="0" dirty="0"/>
              <a:t> copy text (double paper icon)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Sync – syncs with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 web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026732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export your</a:t>
            </a:r>
            <a:r>
              <a:rPr lang="en-US" baseline="0" dirty="0"/>
              <a:t> </a:t>
            </a:r>
            <a:r>
              <a:rPr lang="en-US" dirty="0"/>
              <a:t>marked up articles into a document that can be shared</a:t>
            </a:r>
            <a:r>
              <a:rPr lang="en-US" baseline="0" dirty="0"/>
              <a:t> with others.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6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sz="1200" dirty="0"/>
              <a:t>One of the </a:t>
            </a:r>
            <a:r>
              <a:rPr sz="1200" b="1" dirty="0"/>
              <a:t>most </a:t>
            </a:r>
            <a:r>
              <a:rPr lang="en-US" sz="1200" b="1" dirty="0"/>
              <a:t>valuable</a:t>
            </a:r>
            <a:r>
              <a:rPr lang="en-US" sz="1200" b="1" baseline="0" dirty="0"/>
              <a:t> </a:t>
            </a:r>
            <a:r>
              <a:rPr sz="1200" b="1" dirty="0"/>
              <a:t>features </a:t>
            </a:r>
            <a:r>
              <a:rPr sz="1200" dirty="0"/>
              <a:t>of </a:t>
            </a:r>
            <a:r>
              <a:rPr sz="1200" dirty="0" err="1"/>
              <a:t>Mendeley</a:t>
            </a:r>
            <a:r>
              <a:rPr sz="1200" dirty="0"/>
              <a:t> is its </a:t>
            </a:r>
            <a:r>
              <a:rPr sz="1200" b="1" dirty="0"/>
              <a:t>ability to improve the citing process</a:t>
            </a:r>
            <a:r>
              <a:rPr lang="en-US" sz="1200" b="1" dirty="0"/>
              <a:t>,</a:t>
            </a:r>
            <a:r>
              <a:rPr lang="en-US" sz="1200" b="1" baseline="0" dirty="0"/>
              <a:t> so let’s go over that now.</a:t>
            </a:r>
            <a:endParaRPr lang="en-US" sz="1200" dirty="0"/>
          </a:p>
          <a:p>
            <a:pPr lvl="0"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96770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</a:t>
            </a:r>
            <a:r>
              <a:rPr lang="en-US" sz="1200" b="1" dirty="0"/>
              <a:t>need to be running </a:t>
            </a:r>
            <a:r>
              <a:rPr lang="en-US" sz="1200" b="1" dirty="0" err="1"/>
              <a:t>Mendeley</a:t>
            </a:r>
            <a:r>
              <a:rPr lang="en-US" sz="1200" b="1" dirty="0"/>
              <a:t> Desktop</a:t>
            </a:r>
            <a:r>
              <a:rPr lang="en-US" sz="1200" b="0" baseline="0" dirty="0"/>
              <a:t> – it </a:t>
            </a:r>
            <a:r>
              <a:rPr lang="en-US" sz="1200" b="1" dirty="0"/>
              <a:t>will be prompted to start it if it is not currently running.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Now</a:t>
            </a:r>
            <a:r>
              <a:rPr lang="en-US" sz="1200" baseline="0" dirty="0"/>
              <a:t> we need to open the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 Toolbar.  </a:t>
            </a:r>
            <a:r>
              <a:rPr lang="en-US" sz="1200" dirty="0"/>
              <a:t>Just a reminder, its </a:t>
            </a:r>
            <a:r>
              <a:rPr lang="en-US" sz="1200" b="1" dirty="0"/>
              <a:t>appearance will vary slightly </a:t>
            </a:r>
            <a:r>
              <a:rPr lang="en-US" sz="1200" dirty="0"/>
              <a:t>depending on your operating system, but you will </a:t>
            </a:r>
            <a:r>
              <a:rPr lang="en-US" sz="1200" b="1" dirty="0"/>
              <a:t>see the same buttons and options in both</a:t>
            </a:r>
            <a:r>
              <a:rPr lang="en-US" sz="1200" dirty="0"/>
              <a:t>.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Click on References to open up the </a:t>
            </a:r>
            <a:r>
              <a:rPr lang="en-US" sz="1200" b="1" dirty="0" err="1"/>
              <a:t>Mendeley</a:t>
            </a:r>
            <a:r>
              <a:rPr lang="en-US" sz="1200" b="1" baseline="0" dirty="0"/>
              <a:t> toolbar (will work in PC and some Macs).</a:t>
            </a:r>
            <a:endParaRPr lang="en-US" sz="1200" baseline="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If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you are using a </a:t>
            </a:r>
            <a:r>
              <a:rPr kumimoji="0" lang="en-US" sz="12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Mac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and do not see the </a:t>
            </a:r>
            <a:r>
              <a:rPr kumimoji="0" lang="en-US" sz="1200" b="0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Mendeley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Toolbar, click </a:t>
            </a:r>
            <a:r>
              <a:rPr kumimoji="0" lang="en-US" sz="12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View</a:t>
            </a:r>
            <a:r>
              <a:rPr kumimoji="0" lang="en-US" sz="12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ToolbarsMendeley</a:t>
            </a:r>
            <a:r>
              <a:rPr kumimoji="0" lang="en-US" sz="12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 Toolbar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MS Word downloaded from USC site – citation features may be in their o</a:t>
            </a:r>
            <a:r>
              <a:rPr lang="en-US" sz="1200" b="1" baseline="0" dirty="0">
                <a:solidFill>
                  <a:srgbClr val="FF0000"/>
                </a:solidFill>
              </a:rPr>
              <a:t>w</a:t>
            </a:r>
            <a:r>
              <a:rPr lang="en-US" sz="1200" b="1" baseline="0" dirty="0"/>
              <a:t>n tab (it will not say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). </a:t>
            </a: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53756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Next we will</a:t>
            </a:r>
            <a:r>
              <a:rPr lang="en-US" sz="1200" baseline="0" dirty="0"/>
              <a:t> select a citation style.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The exact ordering and appearance of your bibliography will depend on the citation style</a:t>
            </a:r>
            <a:r>
              <a:rPr lang="en-US" sz="1200" baseline="0" dirty="0"/>
              <a:t> you select –</a:t>
            </a:r>
            <a:r>
              <a:rPr lang="en-US" sz="1200" b="1" baseline="0" dirty="0"/>
              <a:t> your discipline uses AMA.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baseline="0" dirty="0"/>
              <a:t>If for any reason you have to change the citation style, (i.e. for a journal), </a:t>
            </a:r>
            <a:r>
              <a:rPr lang="en-US" sz="1200" b="0" baseline="0" dirty="0"/>
              <a:t>y</a:t>
            </a:r>
            <a:r>
              <a:rPr sz="1200" dirty="0"/>
              <a:t>ou can choose the appropriate style for your manuscript</a:t>
            </a:r>
            <a:r>
              <a:rPr lang="en-US" sz="1200" dirty="0"/>
              <a:t>,</a:t>
            </a:r>
            <a:r>
              <a:rPr lang="en-US" sz="1200" baseline="0" dirty="0"/>
              <a:t> and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 </a:t>
            </a:r>
            <a:r>
              <a:rPr sz="1200" dirty="0"/>
              <a:t>will restyle all the citations in your manuscript automatically.</a:t>
            </a: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200" dirty="0"/>
              <a:t>To </a:t>
            </a:r>
            <a:r>
              <a:rPr lang="en-US" sz="1200" dirty="0"/>
              <a:t>select</a:t>
            </a:r>
            <a:r>
              <a:rPr lang="en-US" sz="1200" baseline="0" dirty="0"/>
              <a:t> </a:t>
            </a:r>
            <a:r>
              <a:rPr sz="1200" dirty="0"/>
              <a:t>citation styles, </a:t>
            </a:r>
            <a:r>
              <a:rPr sz="1200" b="1" dirty="0"/>
              <a:t>open the styles dropdown menu which appears on the </a:t>
            </a:r>
            <a:r>
              <a:rPr sz="1200" b="1" dirty="0" err="1"/>
              <a:t>Mendeley</a:t>
            </a:r>
            <a:r>
              <a:rPr sz="1200" b="1" dirty="0"/>
              <a:t> toolbar</a:t>
            </a:r>
            <a:r>
              <a:rPr lang="en-US" sz="1200" b="1" dirty="0"/>
              <a:t> in</a:t>
            </a:r>
            <a:r>
              <a:rPr lang="en-US" sz="1200" b="1" baseline="0" dirty="0"/>
              <a:t> your Word doc</a:t>
            </a:r>
            <a:r>
              <a:rPr sz="1200" dirty="0"/>
              <a:t>.</a:t>
            </a: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200" dirty="0"/>
              <a:t>If you don’t see the style you need, you can click </a:t>
            </a:r>
            <a:r>
              <a:rPr sz="1200" b="1" dirty="0"/>
              <a:t>‘More Styles’ </a:t>
            </a:r>
            <a:r>
              <a:rPr sz="1200" dirty="0"/>
              <a:t>to be taken to the Styles tool within </a:t>
            </a:r>
            <a:r>
              <a:rPr sz="1200" b="1" dirty="0" err="1"/>
              <a:t>Mendeley</a:t>
            </a:r>
            <a:r>
              <a:rPr sz="1200" b="1" dirty="0"/>
              <a:t> Desktop</a:t>
            </a:r>
            <a:r>
              <a:rPr lang="en-US" sz="1200" b="1" baseline="0" dirty="0"/>
              <a:t> so that you can</a:t>
            </a:r>
            <a:r>
              <a:rPr sz="1200" b="1" dirty="0"/>
              <a:t> install new styles.</a:t>
            </a:r>
            <a:r>
              <a:rPr lang="en-US" sz="1200" dirty="0"/>
              <a:t>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dirty="0"/>
              <a:t>In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 Desktop </a:t>
            </a:r>
            <a:r>
              <a:rPr lang="en-US" sz="1200" b="1" baseline="0" dirty="0" err="1"/>
              <a:t>View</a:t>
            </a:r>
            <a:r>
              <a:rPr lang="en-US" sz="1200" b="1" baseline="0" dirty="0" err="1">
                <a:sym typeface="Wingdings" panose="05000000000000000000" pitchFamily="2" charset="2"/>
              </a:rPr>
              <a:t>Citation</a:t>
            </a:r>
            <a:r>
              <a:rPr lang="en-US" sz="1200" b="1" baseline="0" dirty="0">
                <a:sym typeface="Wingdings" panose="05000000000000000000" pitchFamily="2" charset="2"/>
              </a:rPr>
              <a:t> </a:t>
            </a:r>
            <a:r>
              <a:rPr lang="en-US" sz="1200" b="1" baseline="0" dirty="0" err="1">
                <a:sym typeface="Wingdings" panose="05000000000000000000" pitchFamily="2" charset="2"/>
              </a:rPr>
              <a:t>StylesMore</a:t>
            </a:r>
            <a:r>
              <a:rPr lang="en-US" sz="1200" b="1" baseline="0" dirty="0">
                <a:sym typeface="Wingdings" panose="05000000000000000000" pitchFamily="2" charset="2"/>
              </a:rPr>
              <a:t> Styles</a:t>
            </a:r>
            <a:endParaRPr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dirty="0"/>
              <a:t>Saved styles are then added to the </a:t>
            </a:r>
            <a:r>
              <a:rPr lang="en-US" sz="1200" b="1" dirty="0" err="1"/>
              <a:t>Mendeley</a:t>
            </a:r>
            <a:r>
              <a:rPr lang="en-US" sz="1200" b="1" dirty="0"/>
              <a:t> database, and will appear in your drop-down menu in Word.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400" b="1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13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Now we are ready to i</a:t>
            </a:r>
            <a:r>
              <a:rPr sz="1200" b="1" dirty="0"/>
              <a:t>nsert a citation</a:t>
            </a:r>
            <a:r>
              <a:rPr lang="en-US" sz="1200" b="1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0" dirty="0"/>
              <a:t>Type a sentence, and p</a:t>
            </a:r>
            <a:r>
              <a:rPr sz="1200" b="1" dirty="0"/>
              <a:t>ositio</a:t>
            </a:r>
            <a:r>
              <a:rPr lang="en-US" sz="1200" b="1" dirty="0"/>
              <a:t>n</a:t>
            </a:r>
            <a:r>
              <a:rPr lang="en-US" sz="1200" b="1" baseline="0" dirty="0"/>
              <a:t> </a:t>
            </a:r>
            <a:r>
              <a:rPr sz="1200" b="1" dirty="0"/>
              <a:t>your cursor in the appropriate location and </a:t>
            </a:r>
            <a:r>
              <a:rPr lang="en-US" sz="1200" b="1" dirty="0"/>
              <a:t>then</a:t>
            </a:r>
            <a:r>
              <a:rPr lang="en-US" sz="1200" b="1" baseline="0" dirty="0"/>
              <a:t> click</a:t>
            </a:r>
            <a:r>
              <a:rPr sz="1200" b="1" dirty="0"/>
              <a:t> the ‘Insert Citation’ button</a:t>
            </a:r>
            <a:r>
              <a:rPr lang="en-US" sz="1200" b="1" baseline="0" dirty="0"/>
              <a:t> </a:t>
            </a:r>
            <a:r>
              <a:rPr sz="1200" b="1" dirty="0"/>
              <a:t>on the </a:t>
            </a:r>
            <a:r>
              <a:rPr sz="1200" b="1" dirty="0" err="1"/>
              <a:t>Mendeley</a:t>
            </a:r>
            <a:r>
              <a:rPr sz="1200" b="1" dirty="0"/>
              <a:t> toolbar. 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0" dirty="0"/>
              <a:t>This</a:t>
            </a:r>
            <a:r>
              <a:rPr lang="en-US" sz="1200" b="0" baseline="0" dirty="0"/>
              <a:t> </a:t>
            </a:r>
            <a:r>
              <a:rPr sz="1200" b="1" dirty="0"/>
              <a:t>will open the </a:t>
            </a:r>
            <a:r>
              <a:rPr sz="1200" b="1" dirty="0" err="1"/>
              <a:t>Mendeley</a:t>
            </a:r>
            <a:r>
              <a:rPr sz="1200" b="1" dirty="0"/>
              <a:t> search tool. </a:t>
            </a:r>
            <a:r>
              <a:rPr lang="en-US" sz="1200" b="0" dirty="0"/>
              <a:t>E</a:t>
            </a:r>
            <a:r>
              <a:rPr sz="1200" b="1" dirty="0"/>
              <a:t>nter a</a:t>
            </a:r>
            <a:r>
              <a:rPr lang="en-US" sz="1200" b="1" dirty="0"/>
              <a:t>n author name</a:t>
            </a:r>
            <a:r>
              <a:rPr lang="en-US" sz="1200" b="1" baseline="0" dirty="0"/>
              <a:t> or keyword into the search box.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This will</a:t>
            </a:r>
            <a:r>
              <a:rPr sz="1200" dirty="0"/>
              <a:t> return search results from your library. 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b="1" dirty="0"/>
              <a:t>Locate the reference you want to cite</a:t>
            </a:r>
            <a:r>
              <a:rPr sz="1200" dirty="0"/>
              <a:t>, </a:t>
            </a:r>
            <a:r>
              <a:rPr sz="1200" b="1" dirty="0"/>
              <a:t>click to select it and press the Ok button</a:t>
            </a:r>
            <a:r>
              <a:rPr sz="1200" dirty="0"/>
              <a:t>. You will see that the citation is added.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06767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If you’re looking for a particular citation </a:t>
            </a:r>
            <a:r>
              <a:rPr lang="en-US" sz="1200" b="1" dirty="0"/>
              <a:t>and can’t remember the</a:t>
            </a:r>
            <a:r>
              <a:rPr lang="en-US" sz="1200" b="1" baseline="0" dirty="0"/>
              <a:t> </a:t>
            </a:r>
            <a:r>
              <a:rPr lang="en-US" sz="1200" b="1" dirty="0"/>
              <a:t>details </a:t>
            </a:r>
            <a:r>
              <a:rPr lang="en-US" sz="1200" dirty="0"/>
              <a:t>you </a:t>
            </a:r>
            <a:r>
              <a:rPr lang="en-US" sz="1200" b="1" dirty="0"/>
              <a:t>can also opt to switch to </a:t>
            </a:r>
            <a:r>
              <a:rPr lang="en-US" sz="1200" b="1" dirty="0" err="1"/>
              <a:t>Mendeley</a:t>
            </a:r>
            <a:r>
              <a:rPr lang="en-US" sz="1200" b="1" dirty="0"/>
              <a:t> desktop to locate it.</a:t>
            </a:r>
            <a:r>
              <a:rPr lang="en-US" sz="1200" dirty="0"/>
              <a:t> Just press the </a:t>
            </a:r>
            <a:r>
              <a:rPr lang="en-US" sz="1200" b="1" dirty="0"/>
              <a:t>‘Go to </a:t>
            </a:r>
            <a:r>
              <a:rPr lang="en-US" sz="1200" b="1" dirty="0" err="1"/>
              <a:t>Mendeley</a:t>
            </a:r>
            <a:r>
              <a:rPr lang="en-US" sz="1200" b="1" dirty="0"/>
              <a:t>’ button </a:t>
            </a:r>
            <a:r>
              <a:rPr lang="en-US" sz="1200" dirty="0"/>
              <a:t>to </a:t>
            </a:r>
            <a:r>
              <a:rPr lang="en-US" sz="1200" b="1" dirty="0"/>
              <a:t>switch over </a:t>
            </a:r>
            <a:r>
              <a:rPr lang="en-US" sz="1200" dirty="0"/>
              <a:t>to </a:t>
            </a:r>
            <a:r>
              <a:rPr lang="en-US" sz="1200" dirty="0" err="1"/>
              <a:t>Mendeley</a:t>
            </a:r>
            <a:r>
              <a:rPr lang="en-US" sz="1200" dirty="0"/>
              <a:t>,</a:t>
            </a:r>
            <a:r>
              <a:rPr lang="en-US" sz="1200" baseline="0" dirty="0"/>
              <a:t> and then </a:t>
            </a:r>
            <a:r>
              <a:rPr lang="en-US" sz="1200" dirty="0"/>
              <a:t>use</a:t>
            </a:r>
            <a:r>
              <a:rPr lang="en-US" sz="1200" baseline="0" dirty="0"/>
              <a:t> the </a:t>
            </a:r>
            <a:r>
              <a:rPr lang="en-US" sz="1200" b="1" dirty="0"/>
              <a:t>search</a:t>
            </a:r>
            <a:r>
              <a:rPr lang="en-US" sz="1200" b="1" baseline="0" dirty="0"/>
              <a:t> tool to find it</a:t>
            </a:r>
            <a:r>
              <a:rPr lang="en-US" sz="1200" baseline="0" dirty="0"/>
              <a:t>.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Once you’ve located the appropriate reference, </a:t>
            </a:r>
            <a:r>
              <a:rPr lang="en-US" sz="1200" b="1" dirty="0"/>
              <a:t>click to highlight it and press the ‘Cite’ button which temporarily appears on the </a:t>
            </a:r>
            <a:r>
              <a:rPr lang="en-US" sz="1200" b="1" dirty="0" err="1"/>
              <a:t>Mendeley</a:t>
            </a:r>
            <a:r>
              <a:rPr lang="en-US" sz="1200" b="1" dirty="0"/>
              <a:t> Desktop toolbar</a:t>
            </a:r>
            <a:r>
              <a:rPr lang="en-US" sz="12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Note that </a:t>
            </a:r>
            <a:r>
              <a:rPr lang="en-US" sz="1200" b="1" dirty="0"/>
              <a:t>your manuscript is considered locked while this process is active</a:t>
            </a:r>
            <a:r>
              <a:rPr lang="en-US" sz="1200" dirty="0"/>
              <a:t>.</a:t>
            </a:r>
            <a:r>
              <a:rPr lang="en-US" sz="1200" baseline="0" dirty="0"/>
              <a:t>  </a:t>
            </a:r>
            <a:r>
              <a:rPr lang="en-US" sz="1200" dirty="0"/>
              <a:t>You need to </a:t>
            </a:r>
            <a:r>
              <a:rPr lang="en-US" sz="1200" b="1" dirty="0"/>
              <a:t>cancel the citation to return to the document, or insert a citation before you can switch back to your word processor.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758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sz="1200" dirty="0"/>
              <a:t>Many publishers require </a:t>
            </a:r>
            <a:r>
              <a:rPr sz="1200" b="1" dirty="0"/>
              <a:t>adjacent citations to be combined into a single, properly-styled format</a:t>
            </a:r>
            <a:r>
              <a:rPr sz="1200" dirty="0"/>
              <a:t>.</a:t>
            </a:r>
            <a:endParaRPr lang="en-US" sz="1200" dirty="0"/>
          </a:p>
          <a:p>
            <a:pPr lvl="0">
              <a:defRPr sz="1800"/>
            </a:pPr>
            <a:endParaRPr lang="en-US" sz="1200" b="1" dirty="0"/>
          </a:p>
          <a:p>
            <a:pPr lvl="0">
              <a:defRPr sz="1800"/>
            </a:pPr>
            <a:r>
              <a:rPr lang="en-US" sz="1200" b="1" dirty="0"/>
              <a:t>H</a:t>
            </a:r>
            <a:r>
              <a:rPr sz="1200" b="1" dirty="0"/>
              <a:t>ighlight </a:t>
            </a:r>
            <a:r>
              <a:rPr lang="en-US" sz="1200" b="1" dirty="0"/>
              <a:t>the two citations</a:t>
            </a:r>
            <a:r>
              <a:rPr lang="en-US" sz="1200" b="1" baseline="0" dirty="0"/>
              <a:t> that are next to each other, </a:t>
            </a:r>
            <a:r>
              <a:rPr sz="1200" b="1" dirty="0"/>
              <a:t>and </a:t>
            </a:r>
            <a:r>
              <a:rPr lang="en-US" sz="1200" b="1" dirty="0"/>
              <a:t>then click </a:t>
            </a:r>
            <a:r>
              <a:rPr sz="1200" b="1" dirty="0"/>
              <a:t>‘Merge Citations’ </a:t>
            </a:r>
            <a:r>
              <a:rPr lang="en-US" sz="1200" b="1" dirty="0"/>
              <a:t>in the toolbar </a:t>
            </a:r>
            <a:r>
              <a:rPr sz="1200" b="1" dirty="0"/>
              <a:t>to combine them.</a:t>
            </a:r>
          </a:p>
        </p:txBody>
      </p:sp>
    </p:spTree>
    <p:extLst>
      <p:ext uri="{BB962C8B-B14F-4D97-AF65-F5344CB8AC3E}">
        <p14:creationId xmlns:p14="http://schemas.microsoft.com/office/powerpoint/2010/main" val="1147850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200" dirty="0"/>
              <a:t>Once you’</a:t>
            </a:r>
            <a:r>
              <a:rPr lang="en-US" sz="1200" dirty="0"/>
              <a:t>r</a:t>
            </a:r>
            <a:r>
              <a:rPr sz="1200" dirty="0"/>
              <a:t>e done adding citations you’ll need to</a:t>
            </a:r>
            <a:r>
              <a:rPr sz="1200" b="1" dirty="0"/>
              <a:t> generate a bibliography.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Make sure your </a:t>
            </a:r>
            <a:r>
              <a:rPr sz="1200" b="1" dirty="0"/>
              <a:t>cursor is positioned where you want your bibliography to appear </a:t>
            </a:r>
            <a:r>
              <a:rPr lang="en-US" sz="1200" b="1" dirty="0"/>
              <a:t>( at</a:t>
            </a:r>
            <a:r>
              <a:rPr lang="en-US" sz="1200" b="1" baseline="0" dirty="0"/>
              <a:t> least a few rows below your last sentence) </a:t>
            </a:r>
            <a:r>
              <a:rPr sz="1200" b="1" dirty="0"/>
              <a:t>and press the ‘Insert Bibliography’ button - it just takes one click!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44640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If you</a:t>
            </a:r>
            <a:r>
              <a:rPr lang="en-US" sz="1200" baseline="0" dirty="0"/>
              <a:t> just need to </a:t>
            </a:r>
            <a:r>
              <a:rPr lang="en-US" sz="1200" b="1" baseline="0" dirty="0"/>
              <a:t>quickly copy one citation</a:t>
            </a:r>
            <a:r>
              <a:rPr lang="en-US" sz="1200" baseline="0" dirty="0"/>
              <a:t> in proper format:</a:t>
            </a:r>
          </a:p>
          <a:p>
            <a:r>
              <a:rPr lang="en-US" sz="1200" baseline="0" dirty="0"/>
              <a:t>Go to </a:t>
            </a:r>
            <a:r>
              <a:rPr lang="en-US" sz="1200" baseline="0" dirty="0" err="1"/>
              <a:t>Mendeley</a:t>
            </a:r>
            <a:endParaRPr lang="en-US" sz="1200" dirty="0"/>
          </a:p>
          <a:p>
            <a:r>
              <a:rPr lang="en-US" sz="1200" dirty="0"/>
              <a:t>Click on View/Library</a:t>
            </a:r>
            <a:r>
              <a:rPr lang="en-US" sz="1200" baseline="0" dirty="0"/>
              <a:t> as Citations</a:t>
            </a:r>
          </a:p>
          <a:p>
            <a:r>
              <a:rPr lang="en-US" sz="1200" baseline="0" dirty="0"/>
              <a:t>Click on the title of the article</a:t>
            </a:r>
          </a:p>
          <a:p>
            <a:r>
              <a:rPr lang="en-US" sz="1200" baseline="0" dirty="0"/>
              <a:t>Right click/Copy as/Formatted citation</a:t>
            </a:r>
          </a:p>
          <a:p>
            <a:r>
              <a:rPr lang="en-US" sz="1200" baseline="0" dirty="0"/>
              <a:t>Paste in Word doc</a:t>
            </a:r>
          </a:p>
        </p:txBody>
      </p:sp>
    </p:spTree>
    <p:extLst>
      <p:ext uri="{BB962C8B-B14F-4D97-AF65-F5344CB8AC3E}">
        <p14:creationId xmlns:p14="http://schemas.microsoft.com/office/powerpoint/2010/main" val="3721072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complete Exercise</a:t>
            </a:r>
            <a:r>
              <a:rPr lang="en-US" sz="1200" baseline="0" dirty="0"/>
              <a:t> 6.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309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You will only be able to add citations to a paper you are writing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from </a:t>
            </a:r>
            <a:r>
              <a:rPr lang="en-US" sz="1200" baseline="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Desktop, but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Web is a nice companion tool if you want to be able to access your library from the web. 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You can add references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via </a:t>
            </a:r>
            <a:r>
              <a:rPr lang="en-US" sz="1200" baseline="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Web and 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then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sync your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desktop and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 Web libraries.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WARNING:  Make sure you establish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a system when using multiple interfaces. I.e.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if you delete a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citation or article in one interface, make sure you delete it in all interfaces before you sync. otherwise it will be added back into your library.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Go to the </a:t>
            </a:r>
            <a:r>
              <a:rPr lang="en-US" sz="1200" dirty="0" err="1"/>
              <a:t>Mendeley</a:t>
            </a:r>
            <a:r>
              <a:rPr lang="en-US" sz="1200" dirty="0"/>
              <a:t> website</a:t>
            </a:r>
            <a:r>
              <a:rPr lang="en-US" sz="1200" baseline="0" dirty="0"/>
              <a:t> (https://www.mendeley.com/) and sign in. Click on the “</a:t>
            </a:r>
            <a:r>
              <a:rPr lang="en-US" sz="1200" b="1" baseline="0" dirty="0"/>
              <a:t>Library”</a:t>
            </a:r>
            <a:r>
              <a:rPr lang="en-US" sz="1200" baseline="0" dirty="0"/>
              <a:t> tab to access your account.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The layout is similar to what we’ve just seen for </a:t>
            </a:r>
            <a:r>
              <a:rPr sz="1200" b="1" dirty="0" err="1"/>
              <a:t>Mendeley</a:t>
            </a:r>
            <a:r>
              <a:rPr sz="1200" b="1" dirty="0"/>
              <a:t> Desktop </a:t>
            </a:r>
            <a:r>
              <a:rPr sz="1200" dirty="0"/>
              <a:t>- although it has been </a:t>
            </a:r>
            <a:r>
              <a:rPr sz="1200" b="1" dirty="0"/>
              <a:t>optimized for use in a browser</a:t>
            </a:r>
            <a:r>
              <a:rPr sz="1200" dirty="0"/>
              <a:t>. The same </a:t>
            </a:r>
            <a:r>
              <a:rPr sz="1200" b="1" dirty="0"/>
              <a:t>three</a:t>
            </a:r>
            <a:r>
              <a:rPr lang="en-US" sz="1200" b="1" baseline="0" dirty="0"/>
              <a:t> panel </a:t>
            </a:r>
            <a:r>
              <a:rPr sz="1200" b="1" dirty="0"/>
              <a:t>structure persists</a:t>
            </a:r>
            <a:r>
              <a:rPr sz="1200" dirty="0"/>
              <a:t>. 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Left</a:t>
            </a:r>
            <a:r>
              <a:rPr lang="en-US" sz="1200" b="1" baseline="0" dirty="0"/>
              <a:t> panel:</a:t>
            </a:r>
            <a:r>
              <a:rPr lang="en-US" sz="1200" b="0" baseline="0" dirty="0"/>
              <a:t> </a:t>
            </a:r>
            <a:r>
              <a:rPr lang="en-US" sz="1200" b="0" dirty="0"/>
              <a:t>Create folders / Create Groups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Center panel:  Move citations to folders:</a:t>
            </a:r>
            <a:r>
              <a:rPr lang="en-US" sz="1200" baseline="0" dirty="0"/>
              <a:t> Click on the </a:t>
            </a:r>
            <a:r>
              <a:rPr lang="en-US" sz="1200" b="1" baseline="0" dirty="0"/>
              <a:t>boxes next to the citations </a:t>
            </a:r>
            <a:r>
              <a:rPr lang="en-US" sz="1200" b="0" baseline="0" dirty="0"/>
              <a:t>/ Click on Add to / Select Folder or Group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To Access the pdf: </a:t>
            </a:r>
            <a:r>
              <a:rPr lang="en-US" sz="1200" b="0" baseline="0" dirty="0"/>
              <a:t>Click on the pdf icon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To access the record: </a:t>
            </a:r>
            <a:r>
              <a:rPr lang="en-US" sz="1200" b="0" baseline="0" dirty="0"/>
              <a:t>Click on the title / Record will open in </a:t>
            </a:r>
            <a:r>
              <a:rPr lang="en-US" sz="1200" b="1" baseline="0" dirty="0"/>
              <a:t>Right panel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b="0" i="0" u="none" strike="noStrike" dirty="0">
              <a:effectLst/>
              <a:latin typeface="+mj-lt"/>
              <a:ea typeface="+mj-ea"/>
              <a:cs typeface="+mj-cs"/>
              <a:sym typeface="Helvetica Neue"/>
              <a:hlinkClick r:id="rId3"/>
            </a:endParaRPr>
          </a:p>
          <a:p>
            <a:pPr lvl="0">
              <a:lnSpc>
                <a:spcPct val="117999"/>
              </a:lnSpc>
              <a:defRPr sz="1800"/>
            </a:pPr>
            <a:endParaRPr lang="en-US" sz="1400" b="0" i="0" u="none" strike="noStrike" dirty="0">
              <a:effectLst/>
              <a:latin typeface="+mj-lt"/>
              <a:ea typeface="+mj-ea"/>
              <a:cs typeface="+mj-cs"/>
              <a:sym typeface="Helvetica Neue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73385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You should have completed the pre-lab exercise to </a:t>
            </a:r>
            <a:r>
              <a:rPr lang="en-US" sz="1200" b="1" baseline="0" dirty="0"/>
              <a:t>register and installed all of the necessary components</a:t>
            </a:r>
            <a:r>
              <a:rPr lang="en-US" sz="1200" baseline="0" dirty="0"/>
              <a:t> to </a:t>
            </a:r>
            <a:r>
              <a:rPr lang="en-US" sz="1200" b="1" dirty="0"/>
              <a:t>set up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Today we are going to teach you </a:t>
            </a:r>
            <a:r>
              <a:rPr lang="en-US" sz="1200" b="1" dirty="0"/>
              <a:t>how to use this</a:t>
            </a:r>
            <a:r>
              <a:rPr lang="en-US" sz="1200" b="1" baseline="0" dirty="0"/>
              <a:t> tool</a:t>
            </a:r>
            <a:r>
              <a:rPr lang="en-US" sz="1200" b="1" dirty="0"/>
              <a:t> </a:t>
            </a:r>
            <a:r>
              <a:rPr lang="en-US" sz="1200" dirty="0"/>
              <a:t>to </a:t>
            </a:r>
            <a:r>
              <a:rPr lang="en-US" sz="1200" b="1" dirty="0"/>
              <a:t>help organize</a:t>
            </a:r>
            <a:r>
              <a:rPr lang="en-US" sz="1200" b="1" baseline="0" dirty="0"/>
              <a:t> your </a:t>
            </a:r>
            <a:r>
              <a:rPr lang="en-US" sz="1200" b="1" dirty="0"/>
              <a:t>research and</a:t>
            </a:r>
            <a:r>
              <a:rPr lang="en-US" sz="1200" b="1" baseline="0" dirty="0"/>
              <a:t> improve your </a:t>
            </a:r>
            <a:r>
              <a:rPr lang="en-US" sz="1200" b="1" dirty="0"/>
              <a:t>writing process.</a:t>
            </a:r>
            <a:r>
              <a:rPr lang="en-US" sz="1200" b="1" baseline="0" dirty="0"/>
              <a:t> 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r>
              <a:rPr lang="en-US" sz="1200" dirty="0"/>
              <a:t>We’ll briefly go over the </a:t>
            </a:r>
            <a:r>
              <a:rPr lang="en-US" sz="1200" b="1" dirty="0"/>
              <a:t>various platforms that </a:t>
            </a:r>
            <a:r>
              <a:rPr lang="en-US" sz="1200" b="1" dirty="0" err="1"/>
              <a:t>Mendeley</a:t>
            </a:r>
            <a:r>
              <a:rPr lang="en-US" sz="1200" b="1" baseline="0" dirty="0"/>
              <a:t> runs </a:t>
            </a:r>
            <a:r>
              <a:rPr lang="en-US" sz="1200" baseline="0" dirty="0"/>
              <a:t>on, and </a:t>
            </a:r>
            <a:r>
              <a:rPr lang="en-US" sz="1200" b="1" baseline="0" dirty="0"/>
              <a:t>discuss what you can do</a:t>
            </a:r>
            <a:r>
              <a:rPr lang="en-US" sz="1200" baseline="0" dirty="0"/>
              <a:t>.</a:t>
            </a:r>
          </a:p>
          <a:p>
            <a:endParaRPr lang="en-US" sz="1200" baseline="0" dirty="0"/>
          </a:p>
          <a:p>
            <a:r>
              <a:rPr lang="en-US" sz="1200" baseline="0" dirty="0"/>
              <a:t>After that we will go over the </a:t>
            </a:r>
            <a:r>
              <a:rPr lang="en-US" sz="1200" b="1" baseline="0" dirty="0"/>
              <a:t>features in the Desktop version</a:t>
            </a:r>
            <a:r>
              <a:rPr lang="en-US" sz="1200" baseline="0" dirty="0"/>
              <a:t>.</a:t>
            </a:r>
          </a:p>
          <a:p>
            <a:r>
              <a:rPr lang="en-US" sz="1200" baseline="0" dirty="0"/>
              <a:t>Then we’ll make sure you know how to use the </a:t>
            </a:r>
            <a:r>
              <a:rPr lang="en-US" sz="1200" b="1" baseline="0" dirty="0"/>
              <a:t>cite while you write feature</a:t>
            </a:r>
            <a:r>
              <a:rPr lang="en-US" sz="1200" baseline="0" dirty="0"/>
              <a:t>.</a:t>
            </a:r>
          </a:p>
          <a:p>
            <a:r>
              <a:rPr lang="en-US" sz="1200" baseline="0" dirty="0"/>
              <a:t>Finally we will go over the</a:t>
            </a:r>
            <a:r>
              <a:rPr lang="en-US" sz="1200" b="1" baseline="0" dirty="0"/>
              <a:t> Web version.  </a:t>
            </a:r>
            <a:endParaRPr lang="en-US" sz="1200" baseline="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610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400" b="0" baseline="0" dirty="0"/>
              <a:t>Whenever you add information in the web version, you will want to click on the Sync button in </a:t>
            </a:r>
            <a:r>
              <a:rPr lang="en-US" sz="1400" b="0" baseline="0" dirty="0" err="1"/>
              <a:t>Mendeley</a:t>
            </a:r>
            <a:r>
              <a:rPr lang="en-US" sz="1400" b="0" baseline="0" dirty="0"/>
              <a:t> desktop to import it there, if it didn’t do so automatically.</a:t>
            </a:r>
            <a:endParaRPr lang="en-US" sz="1400" b="0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3165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61921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W</a:t>
            </a:r>
            <a:r>
              <a:rPr sz="1400" dirty="0"/>
              <a:t>hat is </a:t>
            </a:r>
            <a:r>
              <a:rPr sz="1400" dirty="0" err="1"/>
              <a:t>Mendeley</a:t>
            </a:r>
            <a:r>
              <a:rPr sz="1400" dirty="0"/>
              <a:t>? </a:t>
            </a:r>
            <a:r>
              <a:rPr sz="1400" dirty="0" err="1"/>
              <a:t>Mendeley</a:t>
            </a:r>
            <a:r>
              <a:rPr sz="1400" dirty="0"/>
              <a:t> is </a:t>
            </a:r>
            <a:r>
              <a:rPr sz="1400" b="1" dirty="0"/>
              <a:t>free</a:t>
            </a:r>
            <a:r>
              <a:rPr sz="1400" dirty="0"/>
              <a:t> software which is available across a number of different platforms.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400" dirty="0" err="1"/>
              <a:t>Mendeley’s</a:t>
            </a:r>
            <a:r>
              <a:rPr sz="1400" dirty="0"/>
              <a:t> Desktop application offers the most complete experience</a:t>
            </a:r>
            <a:r>
              <a:rPr lang="en-US" sz="1400" dirty="0"/>
              <a:t>.</a:t>
            </a:r>
            <a:r>
              <a:rPr lang="en-US" sz="1400" baseline="0" dirty="0"/>
              <a:t>  It</a:t>
            </a:r>
            <a:r>
              <a:rPr sz="1400" dirty="0"/>
              <a:t> allow</a:t>
            </a:r>
            <a:r>
              <a:rPr lang="en-US" sz="1400" dirty="0"/>
              <a:t>s</a:t>
            </a:r>
            <a:r>
              <a:rPr lang="en-US" sz="1400" baseline="0" dirty="0"/>
              <a:t> </a:t>
            </a:r>
            <a:r>
              <a:rPr sz="1400" dirty="0"/>
              <a:t>you to </a:t>
            </a:r>
            <a:r>
              <a:rPr lang="en-US" sz="1400" b="1" dirty="0"/>
              <a:t>download</a:t>
            </a:r>
            <a:r>
              <a:rPr lang="en-US" sz="1400" b="1" baseline="0" dirty="0"/>
              <a:t> and </a:t>
            </a:r>
            <a:r>
              <a:rPr sz="1400" b="1" dirty="0"/>
              <a:t>organize</a:t>
            </a:r>
            <a:r>
              <a:rPr lang="en-US" sz="1400" b="1" dirty="0"/>
              <a:t> citations</a:t>
            </a:r>
            <a:r>
              <a:rPr lang="en-US" sz="1400" dirty="0"/>
              <a:t>, </a:t>
            </a:r>
            <a:r>
              <a:rPr lang="en-US" sz="1400" b="1" dirty="0"/>
              <a:t>mark</a:t>
            </a:r>
            <a:r>
              <a:rPr lang="en-US" sz="1400" b="1" baseline="0" dirty="0"/>
              <a:t> up pdfs and share them with a group.</a:t>
            </a:r>
            <a:r>
              <a:rPr lang="en-US" sz="1400" baseline="0" dirty="0"/>
              <a:t>  And then when you </a:t>
            </a:r>
            <a:r>
              <a:rPr lang="en-US" sz="1400" b="1" baseline="0" dirty="0"/>
              <a:t>write papers </a:t>
            </a:r>
            <a:r>
              <a:rPr lang="en-US" sz="1400" baseline="0" dirty="0"/>
              <a:t>you can quickly </a:t>
            </a:r>
            <a:r>
              <a:rPr lang="en-US" sz="1400" b="1" baseline="0" dirty="0"/>
              <a:t>insert citations, generate bibliographies</a:t>
            </a:r>
            <a:r>
              <a:rPr lang="en-US" sz="1400" baseline="0" dirty="0"/>
              <a:t>, and a highly valuable feature - </a:t>
            </a:r>
            <a:r>
              <a:rPr lang="en-US" sz="1400" b="1" baseline="0" dirty="0"/>
              <a:t>change citation styles</a:t>
            </a:r>
            <a:r>
              <a:rPr lang="en-US" sz="1400" baseline="0" dirty="0"/>
              <a:t>. </a:t>
            </a: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The other versions - </a:t>
            </a:r>
            <a:r>
              <a:rPr sz="1400" b="1" dirty="0"/>
              <a:t>Web and Mobile</a:t>
            </a:r>
            <a:r>
              <a:rPr sz="1400" dirty="0"/>
              <a:t> - offer you the ability to </a:t>
            </a:r>
            <a:r>
              <a:rPr sz="1400" b="1" dirty="0"/>
              <a:t>access </a:t>
            </a:r>
            <a:r>
              <a:rPr lang="en-US" sz="1400" b="1" dirty="0"/>
              <a:t>and annotate </a:t>
            </a:r>
            <a:r>
              <a:rPr sz="1400" b="1" dirty="0"/>
              <a:t>your references on the go</a:t>
            </a:r>
            <a:r>
              <a:rPr lang="en-US" sz="1400" b="0" dirty="0"/>
              <a:t>.</a:t>
            </a:r>
            <a:r>
              <a:rPr lang="en-US" sz="1400" b="0" baseline="0" dirty="0"/>
              <a:t> </a:t>
            </a: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b="1" dirty="0" err="1"/>
              <a:t>Mendeley</a:t>
            </a:r>
            <a:r>
              <a:rPr lang="en-US" sz="1400" b="1" baseline="0" dirty="0"/>
              <a:t> is not a perfect tool – you will run into glitches - as with any reference management software that you use. But using this tool will provide you with a powerful way to organize your information and most of all, it is FREE.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="1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3803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Open up Mendeley Desktop on your laptop now.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We’ll start off by taking a closer look at </a:t>
            </a:r>
            <a:r>
              <a:rPr sz="1400" b="1" dirty="0" err="1"/>
              <a:t>Mendeley</a:t>
            </a:r>
            <a:r>
              <a:rPr sz="1400" b="1" dirty="0"/>
              <a:t> Desktop</a:t>
            </a:r>
            <a:r>
              <a:rPr lang="en-US" sz="1400" b="1" dirty="0"/>
              <a:t>.  This is what it</a:t>
            </a:r>
            <a:r>
              <a:rPr sz="1400" b="1" dirty="0"/>
              <a:t> looks </a:t>
            </a:r>
            <a:r>
              <a:rPr lang="en-US" sz="1400" b="1" dirty="0"/>
              <a:t>like </a:t>
            </a:r>
            <a:r>
              <a:rPr sz="1400" b="1" dirty="0"/>
              <a:t>on a Mac</a:t>
            </a:r>
            <a:r>
              <a:rPr sz="1400" dirty="0"/>
              <a:t>. The </a:t>
            </a:r>
            <a:r>
              <a:rPr sz="1400" b="1" dirty="0"/>
              <a:t>Windows version </a:t>
            </a:r>
            <a:r>
              <a:rPr sz="1400" dirty="0"/>
              <a:t>may have a </a:t>
            </a:r>
            <a:r>
              <a:rPr sz="1400" b="1" dirty="0"/>
              <a:t>few cosmetic differences</a:t>
            </a:r>
            <a:r>
              <a:rPr sz="1400" dirty="0"/>
              <a:t>, but the </a:t>
            </a:r>
            <a:r>
              <a:rPr sz="1400" b="1" dirty="0"/>
              <a:t>functionality is exactly the same. </a:t>
            </a:r>
          </a:p>
          <a:p>
            <a:pPr lvl="0">
              <a:lnSpc>
                <a:spcPct val="117999"/>
              </a:lnSpc>
              <a:defRPr sz="1800"/>
            </a:pPr>
            <a:endParaRPr sz="1400" b="1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Desktop </a:t>
            </a:r>
            <a:r>
              <a:rPr lang="en-US" sz="1400" b="1" dirty="0"/>
              <a:t>has</a:t>
            </a:r>
            <a:r>
              <a:rPr sz="1400" b="1" dirty="0"/>
              <a:t> three column</a:t>
            </a:r>
            <a:r>
              <a:rPr lang="en-US" sz="1400" b="1" dirty="0"/>
              <a:t>s. </a:t>
            </a:r>
            <a:r>
              <a:rPr sz="1400" dirty="0"/>
              <a:t>The </a:t>
            </a:r>
            <a:r>
              <a:rPr sz="1400" b="1" dirty="0"/>
              <a:t>left-hand panel </a:t>
            </a:r>
            <a:r>
              <a:rPr sz="1400" dirty="0"/>
              <a:t>allows you to </a:t>
            </a:r>
            <a:r>
              <a:rPr sz="1400" b="1" dirty="0"/>
              <a:t>navigate through different filtering options for your library</a:t>
            </a:r>
            <a:r>
              <a:rPr sz="1400" dirty="0"/>
              <a:t>. In this screenshot we have </a:t>
            </a:r>
            <a:r>
              <a:rPr sz="1400" b="1" dirty="0"/>
              <a:t>‘All Documents’</a:t>
            </a:r>
            <a:r>
              <a:rPr sz="1400" dirty="0"/>
              <a:t> selected, which means the</a:t>
            </a:r>
            <a:r>
              <a:rPr lang="en-US" sz="1400" dirty="0"/>
              <a:t> center </a:t>
            </a:r>
            <a:r>
              <a:rPr sz="1400" dirty="0"/>
              <a:t>panel </a:t>
            </a:r>
            <a:r>
              <a:rPr lang="en-US" sz="1400" dirty="0"/>
              <a:t>is</a:t>
            </a:r>
            <a:r>
              <a:rPr sz="1400" dirty="0"/>
              <a:t> listing </a:t>
            </a:r>
            <a:r>
              <a:rPr sz="1400" b="1" dirty="0"/>
              <a:t>all of our references</a:t>
            </a:r>
            <a:r>
              <a:rPr sz="14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400" dirty="0"/>
              <a:t>The </a:t>
            </a:r>
            <a:r>
              <a:rPr lang="en-US" sz="1400" b="1" dirty="0"/>
              <a:t>center</a:t>
            </a:r>
            <a:r>
              <a:rPr lang="en-US" sz="1400" b="1" baseline="0" dirty="0"/>
              <a:t> </a:t>
            </a:r>
            <a:r>
              <a:rPr sz="1400" b="1" dirty="0"/>
              <a:t>panel</a:t>
            </a:r>
            <a:r>
              <a:rPr sz="1400" dirty="0"/>
              <a:t> allows you to </a:t>
            </a:r>
            <a:r>
              <a:rPr sz="1400" b="1" dirty="0"/>
              <a:t>select individual references</a:t>
            </a:r>
            <a:r>
              <a:rPr lang="en-US" sz="1400" b="0" dirty="0"/>
              <a:t>,</a:t>
            </a:r>
            <a:r>
              <a:rPr lang="en-US" sz="1400" b="0" baseline="0" dirty="0"/>
              <a:t> and you can also </a:t>
            </a:r>
            <a:r>
              <a:rPr lang="en-US" sz="1400" b="1" dirty="0"/>
              <a:t>select multiple papers</a:t>
            </a:r>
            <a:r>
              <a:rPr lang="en-US" sz="1400" dirty="0"/>
              <a:t> if</a:t>
            </a:r>
            <a:r>
              <a:rPr lang="en-US" sz="1400" baseline="0" dirty="0"/>
              <a:t> you want to </a:t>
            </a:r>
            <a:r>
              <a:rPr lang="en-US" sz="1400" dirty="0"/>
              <a:t>perform</a:t>
            </a:r>
            <a:r>
              <a:rPr lang="en-US" sz="1400" baseline="0" dirty="0"/>
              <a:t> </a:t>
            </a:r>
            <a:r>
              <a:rPr lang="en-US" sz="1400" dirty="0"/>
              <a:t>bulk actions, such as </a:t>
            </a:r>
            <a:r>
              <a:rPr lang="en-US" sz="1400" b="1" dirty="0"/>
              <a:t>mass deletions or additions to folders.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4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400" dirty="0"/>
              <a:t>Clicking on a reference will display this </a:t>
            </a:r>
            <a:r>
              <a:rPr sz="1400" b="1" dirty="0"/>
              <a:t>document’s details in the right-hand panel. </a:t>
            </a:r>
            <a:r>
              <a:rPr lang="en-US" sz="1400" b="0" dirty="0"/>
              <a:t>H</a:t>
            </a:r>
            <a:r>
              <a:rPr lang="en-US" sz="1400" dirty="0"/>
              <a:t>ere is</a:t>
            </a:r>
            <a:r>
              <a:rPr lang="en-US" sz="1400" baseline="0" dirty="0"/>
              <a:t> where y</a:t>
            </a:r>
            <a:r>
              <a:rPr lang="en-US" sz="1400" dirty="0"/>
              <a:t>ou can </a:t>
            </a:r>
            <a:r>
              <a:rPr lang="en-US" sz="1400" b="1" dirty="0"/>
              <a:t>modify the details by clicking into the individual fields</a:t>
            </a:r>
            <a:r>
              <a:rPr lang="en-US" sz="1400" dirty="0"/>
              <a:t>. Ensuring </a:t>
            </a:r>
            <a:r>
              <a:rPr lang="en-US" sz="1400" b="1" dirty="0"/>
              <a:t>accuracy here </a:t>
            </a:r>
            <a:r>
              <a:rPr lang="en-US" sz="1400" dirty="0"/>
              <a:t>will ensure that your citations are totally correct.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6583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One</a:t>
            </a:r>
            <a:r>
              <a:rPr lang="en-US" sz="1400" baseline="0" dirty="0"/>
              <a:t> of the main reasons to use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is to </a:t>
            </a:r>
            <a:r>
              <a:rPr lang="en-US" sz="1400" b="1" baseline="0" dirty="0"/>
              <a:t>organize your citations</a:t>
            </a:r>
            <a:r>
              <a:rPr lang="en-US" sz="1400" baseline="0" dirty="0"/>
              <a:t>.  </a:t>
            </a:r>
            <a:r>
              <a:rPr lang="en-US" sz="1400" b="1" baseline="0" dirty="0"/>
              <a:t>Creating </a:t>
            </a:r>
            <a:r>
              <a:rPr sz="1400" b="1" dirty="0"/>
              <a:t>Folders </a:t>
            </a:r>
            <a:r>
              <a:rPr lang="en-US" sz="1400" b="1" dirty="0"/>
              <a:t>will </a:t>
            </a:r>
            <a:r>
              <a:rPr sz="1400" b="1" dirty="0"/>
              <a:t>allow you to quickly file your references under different topic headings.</a:t>
            </a:r>
            <a:r>
              <a:rPr lang="en-US" sz="1400" b="1" dirty="0"/>
              <a:t>  To Create</a:t>
            </a:r>
            <a:r>
              <a:rPr lang="en-US" sz="1400" b="1" baseline="0" dirty="0"/>
              <a:t> a Folder you will just click on the Create Folder link.</a:t>
            </a: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400" baseline="0" dirty="0"/>
              <a:t>References not added to a folder will be located either in </a:t>
            </a:r>
            <a:r>
              <a:rPr lang="en-US" sz="1400" b="1" baseline="0" dirty="0"/>
              <a:t>“ Unsorted” or “All Documents”.  </a:t>
            </a:r>
            <a:r>
              <a:rPr sz="1400" dirty="0"/>
              <a:t>You can </a:t>
            </a:r>
            <a:r>
              <a:rPr sz="1400" b="1" dirty="0"/>
              <a:t>drag and drop references </a:t>
            </a:r>
            <a:r>
              <a:rPr sz="1400" dirty="0"/>
              <a:t>onto the folder name in the left panel to </a:t>
            </a:r>
            <a:r>
              <a:rPr sz="1400" b="1" dirty="0"/>
              <a:t>add that reference to a folder.</a:t>
            </a:r>
            <a:r>
              <a:rPr lang="en-US" sz="1400" b="1" baseline="0" dirty="0"/>
              <a:t>  </a:t>
            </a:r>
            <a:endParaRPr sz="1400" b="1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You can also </a:t>
            </a:r>
            <a:r>
              <a:rPr lang="en-US" sz="1400" dirty="0"/>
              <a:t>drag and drop a folder</a:t>
            </a:r>
            <a:r>
              <a:rPr lang="en-US" sz="1400" baseline="0" dirty="0"/>
              <a:t> into another one</a:t>
            </a:r>
            <a:r>
              <a:rPr lang="en-US" sz="1400" b="1" baseline="0" dirty="0"/>
              <a:t>, to </a:t>
            </a:r>
            <a:r>
              <a:rPr sz="1400" b="1" dirty="0"/>
              <a:t>create </a:t>
            </a:r>
            <a:r>
              <a:rPr lang="en-US" sz="1400" b="1" dirty="0"/>
              <a:t>sub-</a:t>
            </a:r>
            <a:r>
              <a:rPr sz="1400" b="1" dirty="0"/>
              <a:t>folder</a:t>
            </a:r>
            <a:r>
              <a:rPr lang="en-US" sz="1400" b="1" dirty="0"/>
              <a:t>s</a:t>
            </a:r>
            <a:r>
              <a:rPr sz="1400" b="1" dirty="0"/>
              <a:t>.</a:t>
            </a: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50028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17999"/>
              </a:lnSpc>
              <a:buSzPct val="100000"/>
              <a:buNone/>
              <a:defRPr sz="1800"/>
            </a:pPr>
            <a:r>
              <a:rPr lang="en-US" sz="1400" dirty="0"/>
              <a:t>-You can also </a:t>
            </a:r>
            <a:r>
              <a:rPr lang="en-US" sz="1400" b="1" dirty="0"/>
              <a:t>create a group folder </a:t>
            </a:r>
            <a:r>
              <a:rPr lang="en-US" sz="1400" dirty="0"/>
              <a:t>which allows you to collaboratively share citations and pdfs.</a:t>
            </a:r>
            <a:r>
              <a:rPr lang="en-US" sz="1400" baseline="0" dirty="0"/>
              <a:t> </a:t>
            </a:r>
          </a:p>
          <a:p>
            <a:pPr marL="0" lvl="0" indent="0">
              <a:lnSpc>
                <a:spcPct val="117999"/>
              </a:lnSpc>
              <a:buSzPct val="100000"/>
              <a:buNone/>
              <a:defRPr sz="1800"/>
            </a:pPr>
            <a:r>
              <a:rPr lang="en-US" sz="1400" dirty="0"/>
              <a:t>-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b="1" dirty="0"/>
              <a:t>offers three different types of group</a:t>
            </a:r>
            <a:r>
              <a:rPr lang="en-US" sz="1400" b="1" dirty="0"/>
              <a:t>s</a:t>
            </a:r>
            <a:r>
              <a:rPr sz="1400" dirty="0"/>
              <a:t>:</a:t>
            </a:r>
            <a:r>
              <a:rPr lang="en-US" sz="1400" baseline="0" dirty="0"/>
              <a:t> Public</a:t>
            </a:r>
            <a:r>
              <a:rPr lang="en-US" sz="1400" dirty="0"/>
              <a:t> and Invite-only are publicly</a:t>
            </a:r>
            <a:r>
              <a:rPr lang="en-US" sz="1400" baseline="0" dirty="0"/>
              <a:t> visible</a:t>
            </a:r>
            <a:r>
              <a:rPr lang="en-US" sz="1400" b="1" baseline="0" dirty="0"/>
              <a:t>, </a:t>
            </a:r>
            <a:r>
              <a:rPr sz="1400" b="1" dirty="0"/>
              <a:t>Private</a:t>
            </a:r>
            <a:r>
              <a:rPr lang="en-US" sz="1400" b="1" baseline="0" dirty="0"/>
              <a:t> </a:t>
            </a:r>
            <a:r>
              <a:rPr sz="1400" b="1" dirty="0"/>
              <a:t>groups are not. </a:t>
            </a:r>
            <a:r>
              <a:rPr sz="1400" dirty="0"/>
              <a:t>Members need to </a:t>
            </a:r>
            <a:r>
              <a:rPr sz="1400" b="1" dirty="0"/>
              <a:t>be invited</a:t>
            </a:r>
            <a:r>
              <a:rPr lang="en-US" sz="1400" b="1" baseline="0" dirty="0"/>
              <a:t> and then you can </a:t>
            </a:r>
            <a:r>
              <a:rPr sz="1400" b="1" dirty="0"/>
              <a:t>share full-text papers with each other</a:t>
            </a:r>
            <a:r>
              <a:rPr lang="en-US" sz="1400" b="0" dirty="0"/>
              <a:t>,</a:t>
            </a:r>
            <a:r>
              <a:rPr lang="en-US" sz="1400" b="0" baseline="0" dirty="0"/>
              <a:t> and </a:t>
            </a:r>
            <a:r>
              <a:rPr sz="1400" b="1" dirty="0"/>
              <a:t>collaboratively highlight &amp; annotate these materials</a:t>
            </a:r>
            <a:r>
              <a:rPr sz="1400" dirty="0"/>
              <a:t>.</a:t>
            </a:r>
            <a:endParaRPr lang="en-US" sz="1400" dirty="0"/>
          </a:p>
          <a:p>
            <a:pPr lvl="0"/>
            <a:r>
              <a:rPr lang="en-US" sz="1400" baseline="0" dirty="0"/>
              <a:t>-With the free version of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you can 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create a</a:t>
            </a:r>
            <a:r>
              <a:rPr lang="en-GB" sz="14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maximum of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5 private groups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 with</a:t>
            </a:r>
            <a:r>
              <a:rPr lang="en-GB" sz="14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up to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25 collaborators for sharing common documents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.</a:t>
            </a:r>
            <a:endParaRPr lang="en-US" sz="14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With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100MB shared web storage across all groups.</a:t>
            </a:r>
            <a:endParaRPr lang="en-US" sz="1000" b="1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endParaRPr lang="en-US" sz="1400" b="1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r>
              <a:rPr lang="en-US" sz="1400" dirty="0"/>
              <a:t>To create</a:t>
            </a:r>
            <a:r>
              <a:rPr lang="en-US" sz="1400" baseline="0" dirty="0"/>
              <a:t> a </a:t>
            </a:r>
            <a:r>
              <a:rPr lang="en-US" sz="1400" b="1" baseline="0" dirty="0"/>
              <a:t>new group</a:t>
            </a:r>
            <a:r>
              <a:rPr lang="en-US" sz="1400" baseline="0" dirty="0"/>
              <a:t> </a:t>
            </a:r>
            <a:r>
              <a:rPr lang="en-US" sz="1400" b="1" baseline="0" dirty="0"/>
              <a:t>click on the Create a Group link/Private radio dial. Then follow the prompts.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endParaRPr lang="en-US" sz="1800" u="sng" dirty="0">
              <a:effectLst/>
              <a:latin typeface="+mj-lt"/>
              <a:ea typeface="+mj-ea"/>
              <a:cs typeface="+mj-cs"/>
              <a:sym typeface="Helvetica Neue"/>
              <a:hlinkClick r:id="rId3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r>
              <a:rPr lang="en-US" sz="1800" u="sng" dirty="0">
                <a:effectLst/>
                <a:latin typeface="+mj-lt"/>
                <a:ea typeface="+mj-ea"/>
                <a:cs typeface="+mj-cs"/>
                <a:sym typeface="Helvetica Neue"/>
                <a:hlinkClick r:id="rId3"/>
              </a:rPr>
              <a:t>https://service.elsevier.com/app/answers/detail/a_id/18206/c/10542/supporthub/mendeley/</a:t>
            </a:r>
            <a:endParaRPr lang="en-US" sz="18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lvl="0" indent="0">
              <a:lnSpc>
                <a:spcPct val="117999"/>
              </a:lnSpc>
              <a:buSzPct val="100000"/>
              <a:buNone/>
              <a:defRPr sz="1800"/>
            </a:pPr>
            <a:endParaRPr lang="en-US" sz="1400" b="1" baseline="0" dirty="0"/>
          </a:p>
        </p:txBody>
      </p:sp>
    </p:spTree>
    <p:extLst>
      <p:ext uri="{BB962C8B-B14F-4D97-AF65-F5344CB8AC3E}">
        <p14:creationId xmlns:p14="http://schemas.microsoft.com/office/powerpoint/2010/main" val="295552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complete Exercise</a:t>
            </a:r>
            <a:r>
              <a:rPr lang="en-US" sz="1200" baseline="0" dirty="0"/>
              <a:t> 1 now.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783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400" dirty="0"/>
              <a:t>Now</a:t>
            </a:r>
            <a:r>
              <a:rPr lang="en-US" sz="1400" baseline="0" dirty="0"/>
              <a:t> that we have a folder, the next thing we will do is to </a:t>
            </a:r>
            <a:r>
              <a:rPr lang="en-US" sz="1400" b="1" baseline="0" dirty="0"/>
              <a:t>add some references</a:t>
            </a:r>
            <a:r>
              <a:rPr lang="en-US" sz="1400" baseline="0" dirty="0"/>
              <a:t> to them. With the free version of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, you have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2GB of space for personal</a:t>
            </a:r>
            <a:r>
              <a:rPr lang="en-GB" sz="14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document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 storage</a:t>
            </a:r>
            <a:r>
              <a:rPr lang="en-GB" sz="14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. </a:t>
            </a:r>
            <a:r>
              <a:rPr lang="en-US" sz="14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400" baseline="0" dirty="0"/>
              <a:t>There are several ways to add references.  First we will look at how to add citations directly from a database, or online resource.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Run a search</a:t>
            </a:r>
            <a:r>
              <a:rPr lang="en-US" sz="1400" baseline="0" dirty="0"/>
              <a:t> in </a:t>
            </a:r>
            <a:r>
              <a:rPr lang="en-US" sz="1400" baseline="0" dirty="0" err="1"/>
              <a:t>PubMed@USC</a:t>
            </a:r>
            <a:r>
              <a:rPr lang="en-US" sz="1400" baseline="0" dirty="0"/>
              <a:t> for: physical therapy ankle fracture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check box next to the first 5 articles. 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Send to dropdown, add to Clipboard.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link next to Clipboard.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Web Importer – the red, square icon at the top of your browser tool bar.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You may be asked to sign in to your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account.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Select the folder to add the citations to. 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Save. 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If a PDF is available it will automatically be attached to the citation.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Go back to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Desktop.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516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83" y="1137335"/>
            <a:ext cx="9144366" cy="460433"/>
          </a:xfrm>
          <a:prstGeom prst="rect">
            <a:avLst/>
          </a:prstGeom>
          <a:gradFill>
            <a:gsLst>
              <a:gs pos="0">
                <a:srgbClr val="C9CAC9"/>
              </a:gs>
              <a:gs pos="6285">
                <a:srgbClr val="ECECEC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-3" y="6565693"/>
            <a:ext cx="9212390" cy="3020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AD1D2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3623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3751374"/>
            <a:ext cx="8229600" cy="31066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1pPr>
            <a:lvl2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2pPr>
            <a:lvl3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3pPr>
            <a:lvl4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4pPr>
            <a:lvl5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-3" y="1116492"/>
            <a:ext cx="9212390" cy="362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AF1F2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042" y="810295"/>
            <a:ext cx="205400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AE1E2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AE1E29"/>
                </a:solidFill>
              </a:rPr>
              <a:t>Organize. Collaborate. Discover.</a:t>
            </a:r>
          </a:p>
        </p:txBody>
      </p:sp>
      <p:sp>
        <p:nvSpPr>
          <p:cNvPr id="15" name="Shape 15"/>
          <p:cNvSpPr/>
          <p:nvPr/>
        </p:nvSpPr>
        <p:spPr>
          <a:xfrm>
            <a:off x="7734175" y="810295"/>
            <a:ext cx="1275507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rgbClr val="AE1E2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AE1E29"/>
                </a:solidFill>
              </a:rPr>
              <a:t>www.mendeley.com</a:t>
            </a:r>
          </a:p>
        </p:txBody>
      </p:sp>
      <p:pic>
        <p:nvPicPr>
          <p:cNvPr id="1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917" y="107746"/>
            <a:ext cx="3940551" cy="622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4317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3448536"/>
            <a:ext cx="8229600" cy="34094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-4" y="1814471"/>
            <a:ext cx="9144005" cy="4747571"/>
            <a:chOff x="0" y="0"/>
            <a:chExt cx="9144004" cy="4747569"/>
          </a:xfrm>
        </p:grpSpPr>
        <p:pic>
          <p:nvPicPr>
            <p:cNvPr id="37" name="image1.jpeg" descr="Mac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18267" y="0"/>
              <a:ext cx="69257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image2.jpeg" descr="Mac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8269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0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01123DF-7A46-4329-97A3-4896078671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49A9F1-D4C9-4676-9483-8894E4C809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AB9CA-B886-4C28-A1EE-38651390E5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3098-8340-4465-97E2-F154898F98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89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D3E54-3CC4-4E19-8AEB-7E5ED14D4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 December 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F4A99E-DF4A-4031-81C1-C3520D85C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39A7C9-D226-4F3A-AEA8-4E7B87E96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C38F-E0E1-4DE1-9C56-8063FACC7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0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312310-008C-459D-A32F-76844CE4C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16 December 2018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F8BCAE-222A-4AE8-8C55-3D01E149D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5148A6-1487-4F20-B14B-4B7F246F9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C4E6-A8FE-428C-8053-E37476FC9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88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3" y="6565693"/>
            <a:ext cx="9212390" cy="3020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7912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" name="image1.png" descr="Logo-01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877538" y="181429"/>
            <a:ext cx="2119877" cy="41809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2569308"/>
            <a:ext cx="8229600" cy="428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lvl1pPr algn="r">
              <a:defRPr sz="1000">
                <a:solidFill>
                  <a:srgbClr val="8F8F8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titleStyle>
    <p:bodyStyle>
      <a:lvl1pPr marL="177800" indent="-1778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marL="541337" indent="-269875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marL="804862" indent="-2286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marL="1120456" indent="-274319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marL="1491672" indent="-374072" defTabSz="457200">
        <a:spcBef>
          <a:spcPts val="400"/>
        </a:spcBef>
        <a:buSzPct val="100000"/>
        <a:buFont typeface="Arial"/>
        <a:buChar char="»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marL="24917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marL="29489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marL="3406140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marL="3863340" indent="-20574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6pPr>
      <a:lvl7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7pPr>
      <a:lvl8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8pPr>
      <a:lvl9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www.mendele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endeley.com/guides/private-groups/03-managing-private-grou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5B526F2-9AE8-4B43-876B-6F2A0137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90" tIns="45697" rIns="91390" bIns="4569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b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DB282A3-B8FE-40C7-A508-44272014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87450"/>
            <a:ext cx="3333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53" tIns="69444" rIns="89953" bIns="46776" anchor="ctr"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71AF1A0-9790-4A0B-A2DF-FD181B02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024063"/>
            <a:ext cx="2952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53" tIns="69444" rIns="89953" bIns="46776" anchor="ctr"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25B8D48-F0B6-49AE-9EED-BE717DB43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803525"/>
            <a:ext cx="2952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53" tIns="69444" rIns="89953" bIns="46776" anchor="ctr"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1EAB6BB8-01D7-4EF5-B6AB-3418B9E72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187450"/>
            <a:ext cx="84978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3" tIns="46776" rIns="89953" bIns="46776" anchor="ctr"/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br>
              <a:rPr lang="en-US" altLang="en-US" sz="3600" b="0" dirty="0"/>
            </a:br>
            <a:r>
              <a:rPr lang="en-US" altLang="en-US" sz="4400" b="1" dirty="0">
                <a:latin typeface="+mn-lt"/>
              </a:rPr>
              <a:t>Mendeley Software Features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1329A2C-6CCD-44BE-8515-69487275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95601"/>
            <a:ext cx="7216140" cy="35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13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Adding Documents</a:t>
            </a:r>
            <a:r>
              <a:rPr lang="en-US" sz="4000" dirty="0">
                <a:solidFill>
                  <a:srgbClr val="1E1E1D"/>
                </a:solidFill>
              </a:rPr>
              <a:t> – from Computer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30122" y="2326057"/>
            <a:ext cx="472180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Use the </a:t>
            </a: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File Menu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to s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elect a file or folder to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add from your comput</a:t>
            </a: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er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.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301720" y="1520600"/>
            <a:ext cx="4540559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C00000"/>
                </a:solidFill>
              </a:rPr>
              <a:t>Easiest way - drag &amp; drop pdf.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889037" y="5670991"/>
            <a:ext cx="2206652" cy="923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Add reference by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m</a:t>
            </a:r>
            <a:r>
              <a:rPr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anual</a:t>
            </a: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ly 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entering details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.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39" name="image2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7801" y="3076611"/>
            <a:ext cx="5832525" cy="295468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140" name="Shape 140"/>
          <p:cNvSpPr/>
          <p:nvPr/>
        </p:nvSpPr>
        <p:spPr>
          <a:xfrm flipV="1">
            <a:off x="1551454" y="3422530"/>
            <a:ext cx="154423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552465" y="2972761"/>
            <a:ext cx="3" cy="455805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1525861" y="3800117"/>
            <a:ext cx="1569828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517454" y="3894139"/>
            <a:ext cx="8407" cy="1776852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421738" y="2268476"/>
            <a:ext cx="33214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Import from another reference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manager, 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drag and drop .xml file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419786" y="2820646"/>
            <a:ext cx="3" cy="1228752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" name="Shape 140"/>
          <p:cNvSpPr/>
          <p:nvPr/>
        </p:nvSpPr>
        <p:spPr>
          <a:xfrm>
            <a:off x="1093694" y="3639670"/>
            <a:ext cx="1939246" cy="697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" name="Shape 138"/>
          <p:cNvSpPr/>
          <p:nvPr/>
        </p:nvSpPr>
        <p:spPr>
          <a:xfrm>
            <a:off x="385633" y="3465673"/>
            <a:ext cx="1061297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Watch: 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dds 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reference 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when you add pdf to a folder. 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72853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Addin</a:t>
            </a:r>
            <a:r>
              <a:rPr lang="en-US" sz="4000" dirty="0">
                <a:solidFill>
                  <a:srgbClr val="1E1E1D"/>
                </a:solidFill>
              </a:rPr>
              <a:t>g Documents - </a:t>
            </a:r>
            <a:br>
              <a:rPr lang="en-US" sz="4000" dirty="0">
                <a:solidFill>
                  <a:srgbClr val="1E1E1D"/>
                </a:solidFill>
              </a:rPr>
            </a:br>
            <a:r>
              <a:rPr lang="en-US" sz="4000" dirty="0">
                <a:solidFill>
                  <a:srgbClr val="1E1E1D"/>
                </a:solidFill>
              </a:rPr>
              <a:t>to a Saved Citation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 b="9279"/>
          <a:stretch/>
        </p:blipFill>
        <p:spPr>
          <a:xfrm>
            <a:off x="29980" y="1291028"/>
            <a:ext cx="9114020" cy="51847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79601" y="5501587"/>
            <a:ext cx="2569170" cy="5161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64460" y="3908033"/>
            <a:ext cx="1198536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08828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Change citation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06" y="1550852"/>
            <a:ext cx="4303059" cy="4392750"/>
          </a:xfrm>
        </p:spPr>
        <p:txBody>
          <a:bodyPr/>
          <a:lstStyle/>
          <a:p>
            <a:r>
              <a:rPr lang="en-US" b="1" dirty="0"/>
              <a:t>1)</a:t>
            </a:r>
            <a:r>
              <a:rPr lang="en-US" dirty="0"/>
              <a:t> Manually enter corrections to the citation (right panel)</a:t>
            </a:r>
          </a:p>
          <a:p>
            <a:r>
              <a:rPr lang="en-US" b="1" dirty="0"/>
              <a:t>2)</a:t>
            </a:r>
            <a:r>
              <a:rPr lang="en-US" dirty="0"/>
              <a:t> Or you can import the correct information from PubMed:</a:t>
            </a:r>
          </a:p>
          <a:p>
            <a:pPr lvl="1"/>
            <a:r>
              <a:rPr lang="en-US" dirty="0"/>
              <a:t>click on article title to open the sidebar</a:t>
            </a:r>
          </a:p>
          <a:p>
            <a:pPr lvl="1"/>
            <a:r>
              <a:rPr lang="en-US" dirty="0"/>
              <a:t>scroll down and type in the PMID</a:t>
            </a:r>
          </a:p>
          <a:p>
            <a:pPr lvl="1"/>
            <a:r>
              <a:rPr lang="en-US" dirty="0"/>
              <a:t>click on the magnifying glass to pull the citation information from PubMed. </a:t>
            </a:r>
            <a:r>
              <a:rPr lang="en-US" dirty="0">
                <a:solidFill>
                  <a:srgbClr val="FF0000"/>
                </a:solidFill>
              </a:rPr>
              <a:t>See image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3" y="904524"/>
            <a:ext cx="3415553" cy="535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847" y="904524"/>
            <a:ext cx="196463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2 options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58071" y="840330"/>
            <a:ext cx="990525" cy="46923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66109" y="5890107"/>
            <a:ext cx="1930255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11106" y="5854249"/>
            <a:ext cx="615037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0452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0750" y="3303037"/>
            <a:ext cx="4357397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5pPr>
            <a:lvl6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6pPr>
            <a:lvl7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7pPr>
            <a:lvl8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8pPr>
            <a:lvl9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/>
            <a:r>
              <a:rPr lang="en-US" sz="3600" dirty="0">
                <a:solidFill>
                  <a:srgbClr val="1E1E1D"/>
                </a:solidFill>
              </a:rPr>
              <a:t>Complete Exercises 2, 3, 4, and 5</a:t>
            </a:r>
          </a:p>
          <a:p>
            <a:pPr algn="ctr"/>
            <a:endParaRPr lang="en-US" sz="3600" dirty="0">
              <a:solidFill>
                <a:srgbClr val="1E1E1D"/>
              </a:solidFill>
            </a:endParaRPr>
          </a:p>
          <a:p>
            <a:pPr algn="ctr"/>
            <a:endParaRPr lang="en-US" sz="3600" dirty="0">
              <a:solidFill>
                <a:srgbClr val="1E1E1D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526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Manage Your Library</a:t>
            </a:r>
          </a:p>
        </p:txBody>
      </p:sp>
      <p:pic>
        <p:nvPicPr>
          <p:cNvPr id="176" name="image3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206" y="1998079"/>
            <a:ext cx="5314856" cy="3532842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77" name="Shape 177"/>
          <p:cNvSpPr/>
          <p:nvPr/>
        </p:nvSpPr>
        <p:spPr>
          <a:xfrm>
            <a:off x="4620809" y="3556958"/>
            <a:ext cx="276877" cy="276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416449" y="2993037"/>
            <a:ext cx="276862" cy="27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204942" y="4683690"/>
            <a:ext cx="276862" cy="27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flipV="1">
            <a:off x="4700385" y="3111038"/>
            <a:ext cx="2966827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836995" y="2791678"/>
            <a:ext cx="1485934" cy="211109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333818" y="2897229"/>
            <a:ext cx="1158823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flipV="1">
            <a:off x="7496109" y="1972004"/>
            <a:ext cx="3" cy="937930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7483350" y="1982829"/>
            <a:ext cx="197044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699161" y="1648460"/>
            <a:ext cx="1152730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Use column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headings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to order your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186" name="Shape 186"/>
          <p:cNvSpPr/>
          <p:nvPr/>
        </p:nvSpPr>
        <p:spPr>
          <a:xfrm>
            <a:off x="7699161" y="2849420"/>
            <a:ext cx="108905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Mark entries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read or unread</a:t>
            </a:r>
          </a:p>
        </p:txBody>
      </p:sp>
      <p:sp>
        <p:nvSpPr>
          <p:cNvPr id="187" name="Shape 187"/>
          <p:cNvSpPr/>
          <p:nvPr/>
        </p:nvSpPr>
        <p:spPr>
          <a:xfrm>
            <a:off x="4892430" y="3695403"/>
            <a:ext cx="2797200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699161" y="3469914"/>
            <a:ext cx="1129879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Entries with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attached PDFs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can be opened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with the 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Reader</a:t>
            </a:r>
          </a:p>
        </p:txBody>
      </p:sp>
      <p:sp>
        <p:nvSpPr>
          <p:cNvPr id="189" name="Shape 189"/>
          <p:cNvSpPr/>
          <p:nvPr/>
        </p:nvSpPr>
        <p:spPr>
          <a:xfrm>
            <a:off x="4492024" y="4817143"/>
            <a:ext cx="2752642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7228320" y="4804444"/>
            <a:ext cx="3" cy="523241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7250979" y="5312535"/>
            <a:ext cx="490262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7699161" y="5050437"/>
            <a:ext cx="10529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Star items 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mark them as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favorites</a:t>
            </a:r>
          </a:p>
        </p:txBody>
      </p:sp>
      <p:pic>
        <p:nvPicPr>
          <p:cNvPr id="193" name="image3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725" y="2262109"/>
            <a:ext cx="508002" cy="43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3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725" y="2989980"/>
            <a:ext cx="508002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40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1725" y="5173588"/>
            <a:ext cx="508002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4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675" y="3692449"/>
            <a:ext cx="546102" cy="43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4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1725" y="4458418"/>
            <a:ext cx="508002" cy="44450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773122" y="2074204"/>
            <a:ext cx="10556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All items 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your personal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</a:p>
        </p:txBody>
      </p:sp>
      <p:sp>
        <p:nvSpPr>
          <p:cNvPr id="199" name="Shape 199"/>
          <p:cNvSpPr/>
          <p:nvPr/>
        </p:nvSpPr>
        <p:spPr>
          <a:xfrm>
            <a:off x="773123" y="2823610"/>
            <a:ext cx="10924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Items added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in the last two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</a:p>
        </p:txBody>
      </p:sp>
      <p:sp>
        <p:nvSpPr>
          <p:cNvPr id="200" name="Shape 200"/>
          <p:cNvSpPr/>
          <p:nvPr/>
        </p:nvSpPr>
        <p:spPr>
          <a:xfrm>
            <a:off x="773123" y="3588865"/>
            <a:ext cx="10156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Access your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recently read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items</a:t>
            </a:r>
          </a:p>
        </p:txBody>
      </p:sp>
      <p:sp>
        <p:nvSpPr>
          <p:cNvPr id="201" name="Shape 201"/>
          <p:cNvSpPr/>
          <p:nvPr/>
        </p:nvSpPr>
        <p:spPr>
          <a:xfrm>
            <a:off x="773123" y="4311098"/>
            <a:ext cx="12023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All items you’ve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starred in your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</a:p>
        </p:txBody>
      </p:sp>
      <p:sp>
        <p:nvSpPr>
          <p:cNvPr id="202" name="Shape 202"/>
          <p:cNvSpPr/>
          <p:nvPr/>
        </p:nvSpPr>
        <p:spPr>
          <a:xfrm>
            <a:off x="773123" y="5108423"/>
            <a:ext cx="104523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Items in need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of review</a:t>
            </a:r>
          </a:p>
        </p:txBody>
      </p:sp>
      <p:sp>
        <p:nvSpPr>
          <p:cNvPr id="203" name="Shape 203"/>
          <p:cNvSpPr/>
          <p:nvPr/>
        </p:nvSpPr>
        <p:spPr>
          <a:xfrm>
            <a:off x="2093795" y="3206544"/>
            <a:ext cx="1485934" cy="713743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E"/>
                </a:solidFill>
              </a:rPr>
              <a:t>Checking for duplicates</a:t>
            </a:r>
          </a:p>
        </p:txBody>
      </p:sp>
      <p:pic>
        <p:nvPicPr>
          <p:cNvPr id="250" name="image46.png" descr="duplicate-detection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241" y="1961445"/>
            <a:ext cx="6651336" cy="4333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47.png" descr="check-duplicates-menu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312" y="1567745"/>
            <a:ext cx="3086101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85800" y="284870"/>
            <a:ext cx="869970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Tools/Check for duplicates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3" y="386283"/>
            <a:ext cx="8648139" cy="825910"/>
          </a:xfrm>
        </p:spPr>
        <p:txBody>
          <a:bodyPr>
            <a:normAutofit fontScale="90000"/>
          </a:bodyPr>
          <a:lstStyle/>
          <a:p>
            <a:r>
              <a:rPr lang="en-US" dirty="0"/>
              <a:t>Rename PDF files</a:t>
            </a:r>
            <a:br>
              <a:rPr lang="en-US" dirty="0"/>
            </a:br>
            <a:r>
              <a:rPr lang="en-US" sz="2200" dirty="0"/>
              <a:t>1) Drag pdfs into </a:t>
            </a:r>
            <a:r>
              <a:rPr lang="en-US" sz="2200" dirty="0" err="1"/>
              <a:t>Mendeley</a:t>
            </a:r>
            <a:r>
              <a:rPr lang="en-US" sz="2200" dirty="0"/>
              <a:t> folder.  2) </a:t>
            </a:r>
            <a:r>
              <a:rPr lang="en-US" sz="2200" b="1" dirty="0"/>
              <a:t>Windows </a:t>
            </a:r>
            <a:r>
              <a:rPr lang="en-US" sz="2200" dirty="0"/>
              <a:t>Tools/Options or in</a:t>
            </a:r>
            <a:br>
              <a:rPr lang="en-US" sz="2200" dirty="0"/>
            </a:br>
            <a:r>
              <a:rPr lang="en-US" sz="2200" dirty="0"/>
              <a:t>					 				</a:t>
            </a:r>
            <a:r>
              <a:rPr lang="en-US" sz="2200" b="1" dirty="0"/>
              <a:t>Mac</a:t>
            </a:r>
            <a:r>
              <a:rPr lang="en-US" sz="2200" dirty="0"/>
              <a:t> </a:t>
            </a:r>
            <a:r>
              <a:rPr lang="en-US" sz="2200" dirty="0" err="1"/>
              <a:t>Mendeley</a:t>
            </a:r>
            <a:r>
              <a:rPr lang="en-US" sz="2200" dirty="0"/>
              <a:t> Desktop/Preferences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4" y="1992083"/>
            <a:ext cx="2211355" cy="148233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555" y="1429969"/>
            <a:ext cx="6197386" cy="4943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4" y="4344141"/>
            <a:ext cx="3609524" cy="10190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8199" y="1493599"/>
            <a:ext cx="82329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Before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79" y="3893546"/>
            <a:ext cx="63093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After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5094" y="1545090"/>
            <a:ext cx="676541" cy="2913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86129" y="3269121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36704" y="3608133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9845" y="4123815"/>
            <a:ext cx="1194319" cy="1384990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Browse to create new folder on your computer to save renamed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files.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78562" y="6037203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1045" y="5572694"/>
            <a:ext cx="2181042" cy="307773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en-US" sz="1400" dirty="0"/>
              <a:t>drag bubbles into this box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79105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E"/>
                </a:solidFill>
              </a:rPr>
              <a:t>PDF Viewer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8F8F8F"/>
                </a:solidFill>
              </a:rPr>
              <a:t>Highlight and Annotate Documents</a:t>
            </a:r>
          </a:p>
        </p:txBody>
      </p:sp>
      <p:pic>
        <p:nvPicPr>
          <p:cNvPr id="257" name="image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0907" y="1412092"/>
            <a:ext cx="3753785" cy="31735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30432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Highlighting and Annotating</a:t>
            </a:r>
            <a:r>
              <a:rPr lang="en-US" sz="4000" dirty="0">
                <a:solidFill>
                  <a:srgbClr val="1E1E1D"/>
                </a:solidFill>
              </a:rPr>
              <a:t> PDFs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267" name="image5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394" y="1604226"/>
            <a:ext cx="7318734" cy="39514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03"/>
          <p:cNvSpPr/>
          <p:nvPr/>
        </p:nvSpPr>
        <p:spPr>
          <a:xfrm>
            <a:off x="430306" y="1417639"/>
            <a:ext cx="1977778" cy="648857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63333" y="119736"/>
            <a:ext cx="361733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to go back to library.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09589" y="546450"/>
            <a:ext cx="2850778" cy="1341518"/>
          </a:xfrm>
          <a:prstGeom prst="straightConnector1">
            <a:avLst/>
          </a:prstGeom>
          <a:noFill/>
          <a:ln w="25400" cap="flat">
            <a:solidFill>
              <a:srgbClr val="791223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6201371" y="2707341"/>
            <a:ext cx="149014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</a:rPr>
              <a:t>g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eneral notes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7550" y="3946845"/>
            <a:ext cx="129778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</a:rPr>
              <a:t>sticky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notes</a:t>
            </a:r>
          </a:p>
        </p:txBody>
      </p:sp>
      <p:sp>
        <p:nvSpPr>
          <p:cNvPr id="12" name="Shape 203"/>
          <p:cNvSpPr/>
          <p:nvPr/>
        </p:nvSpPr>
        <p:spPr>
          <a:xfrm>
            <a:off x="6367277" y="1846524"/>
            <a:ext cx="520812" cy="275177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2171663" y="5910486"/>
            <a:ext cx="621300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</a:t>
            </a:r>
            <a:r>
              <a:rPr lang="en-US" sz="2400" dirty="0"/>
              <a:t>“Notes” tab to view w/out opening pdf.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4" name="Straight Arrow Connector 13"/>
          <p:cNvCxnSpPr>
            <a:endCxn id="12" idx="2"/>
          </p:cNvCxnSpPr>
          <p:nvPr/>
        </p:nvCxnSpPr>
        <p:spPr>
          <a:xfrm flipV="1">
            <a:off x="5254332" y="2121701"/>
            <a:ext cx="1373351" cy="3620563"/>
          </a:xfrm>
          <a:prstGeom prst="straightConnector1">
            <a:avLst/>
          </a:prstGeom>
          <a:noFill/>
          <a:ln w="25400" cap="flat">
            <a:solidFill>
              <a:srgbClr val="791223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063395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4302"/>
          </a:xfrm>
        </p:spPr>
        <p:txBody>
          <a:bodyPr/>
          <a:lstStyle/>
          <a:p>
            <a:r>
              <a:rPr lang="en-US" dirty="0"/>
              <a:t>Export an Annotated PDF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370" y="1064302"/>
            <a:ext cx="3575154" cy="4288693"/>
          </a:xfrm>
        </p:spPr>
        <p:txBody>
          <a:bodyPr/>
          <a:lstStyle/>
          <a:p>
            <a:r>
              <a:rPr lang="en-US" sz="2200" dirty="0"/>
              <a:t>In </a:t>
            </a:r>
            <a:r>
              <a:rPr lang="en-US" sz="2200" dirty="0" err="1"/>
              <a:t>Mendeley</a:t>
            </a:r>
            <a:r>
              <a:rPr lang="en-US" sz="2200" dirty="0"/>
              <a:t> Desktop, double-click on a reference to open the PDF in a new tab.</a:t>
            </a:r>
          </a:p>
          <a:p>
            <a:pPr lvl="0"/>
            <a:r>
              <a:rPr lang="en-US" sz="2200" dirty="0"/>
              <a:t>Go to File menu and then select Export PDF with Annotations</a:t>
            </a:r>
          </a:p>
          <a:p>
            <a:pPr lvl="0"/>
            <a:r>
              <a:rPr lang="en-US" sz="2200" dirty="0"/>
              <a:t>Next, select to export the contents with notes and highlights, or just the notes.</a:t>
            </a:r>
          </a:p>
          <a:p>
            <a:pPr lvl="0"/>
            <a:r>
              <a:rPr lang="en-US" sz="2200" dirty="0"/>
              <a:t>Click OK and select the location and name you’d like to save the file.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 b="8754"/>
          <a:stretch/>
        </p:blipFill>
        <p:spPr>
          <a:xfrm>
            <a:off x="3965509" y="1184225"/>
            <a:ext cx="5133519" cy="41822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12308" y="1222300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6248" y="2229140"/>
            <a:ext cx="212328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64798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5" y="1045308"/>
            <a:ext cx="8498113" cy="4288693"/>
          </a:xfr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2800" dirty="0"/>
              <a:t>Prior to completing this module, you must install and register all the necessary components of Mendeley</a:t>
            </a:r>
          </a:p>
          <a:p>
            <a:pPr>
              <a:lnSpc>
                <a:spcPct val="117999"/>
              </a:lnSpc>
              <a:defRPr sz="1800"/>
            </a:pPr>
            <a:r>
              <a:rPr lang="en-US" sz="2800" dirty="0"/>
              <a:t>For instructions, see the Mendeley Download Instructions Presentation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2800" dirty="0"/>
              <a:t>This presentation will focus on the features of the software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2800" dirty="0"/>
              <a:t>Each screen has notes that further explain the features (useful for instruction)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7931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Cite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Using the Mendeley Citation Plug-In</a:t>
            </a:r>
          </a:p>
        </p:txBody>
      </p:sp>
      <p:pic>
        <p:nvPicPr>
          <p:cNvPr id="273" name="image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7993" y="2700577"/>
            <a:ext cx="3435447" cy="1764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Mendeley</a:t>
            </a:r>
            <a:r>
              <a:rPr lang="en-US" dirty="0"/>
              <a:t> Toolbar in Word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92941"/>
            <a:ext cx="8229600" cy="21156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61254" y="1982951"/>
            <a:ext cx="1198535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28806" y="3013894"/>
            <a:ext cx="1198535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859" y="4483238"/>
            <a:ext cx="638892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If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you are using a 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Mac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and do not see the </a:t>
            </a:r>
            <a:r>
              <a:rPr kumimoji="0" lang="en-US" sz="1800" b="0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Mendeley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Toolbar,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</a:t>
            </a:r>
            <a:r>
              <a:rPr kumimoji="0" lang="en-US" sz="18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View</a:t>
            </a:r>
            <a:r>
              <a:rPr kumimoji="0" lang="en-US" sz="18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ToolbarsMendeley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Toolbar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52981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Finding a Citation Style</a:t>
            </a:r>
          </a:p>
        </p:txBody>
      </p:sp>
      <p:pic>
        <p:nvPicPr>
          <p:cNvPr id="310" name="image70.png" descr="Screenshot 2014-04-22 12.16.23.png"/>
          <p:cNvPicPr/>
          <p:nvPr/>
        </p:nvPicPr>
        <p:blipFill>
          <a:blip r:embed="rId3">
            <a:extLst/>
          </a:blip>
          <a:srcRect t="2684"/>
          <a:stretch>
            <a:fillRect/>
          </a:stretch>
        </p:blipFill>
        <p:spPr>
          <a:xfrm>
            <a:off x="247132" y="1601283"/>
            <a:ext cx="4512937" cy="425621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311" name="image71.png" descr="Screenshot 2014-04-22 12.16.46.png"/>
          <p:cNvPicPr/>
          <p:nvPr/>
        </p:nvPicPr>
        <p:blipFill>
          <a:blip r:embed="rId4">
            <a:extLst/>
          </a:blip>
          <a:srcRect t="3873"/>
          <a:stretch>
            <a:fillRect/>
          </a:stretch>
        </p:blipFill>
        <p:spPr>
          <a:xfrm>
            <a:off x="5162441" y="1660989"/>
            <a:ext cx="3842695" cy="2773253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919809" y="3512389"/>
            <a:ext cx="744195" cy="2913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5632" y="4533096"/>
            <a:ext cx="4099504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sym typeface="Helvetica"/>
              </a:rPr>
              <a:t>If you don’t see AMA, click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"/>
              </a:rPr>
              <a:t>“More Styles”</a:t>
            </a:r>
            <a:endParaRPr lang="en-US" sz="16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This will take you to </a:t>
            </a:r>
            <a:r>
              <a:rPr lang="en-US" sz="1600" dirty="0" err="1"/>
              <a:t>Mendeley</a:t>
            </a:r>
            <a:r>
              <a:rPr lang="en-US" sz="1600" dirty="0"/>
              <a:t> Desktop,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where you can install a new style:</a:t>
            </a:r>
          </a:p>
          <a:p>
            <a:pPr algn="l" rtl="0" latinLnBrk="1" hangingPunct="0"/>
            <a:r>
              <a:rPr lang="en-US" sz="1600" b="1" dirty="0" err="1"/>
              <a:t>Mendeley</a:t>
            </a:r>
            <a:r>
              <a:rPr lang="en-US" sz="1600" b="1" dirty="0"/>
              <a:t> Desktop </a:t>
            </a:r>
            <a:r>
              <a:rPr lang="en-US" sz="1600" b="1" dirty="0" err="1"/>
              <a:t>View</a:t>
            </a:r>
            <a:r>
              <a:rPr lang="en-US" sz="1600" b="1" dirty="0" err="1">
                <a:sym typeface="Wingdings" panose="05000000000000000000" pitchFamily="2" charset="2"/>
              </a:rPr>
              <a:t>Citation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StylesMore</a:t>
            </a:r>
            <a:r>
              <a:rPr lang="en-US" sz="1600" b="1" dirty="0">
                <a:sym typeface="Wingdings" panose="05000000000000000000" pitchFamily="2" charset="2"/>
              </a:rPr>
              <a:t> Styles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6420901" y="1588844"/>
            <a:ext cx="744195" cy="2913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64005" y="3694671"/>
            <a:ext cx="3768741" cy="9232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Generate In-Text Citations in Word</a:t>
            </a:r>
          </a:p>
        </p:txBody>
      </p:sp>
      <p:pic>
        <p:nvPicPr>
          <p:cNvPr id="285" name="image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95" y="1667841"/>
            <a:ext cx="3230243" cy="1677760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86" name="image6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9175" y="3019641"/>
            <a:ext cx="5714033" cy="2832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6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63132" y="5856327"/>
            <a:ext cx="2867822" cy="66678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3383167" y="2002879"/>
            <a:ext cx="1085390" cy="1026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7" h="18885" extrusionOk="0">
                <a:moveTo>
                  <a:pt x="0" y="1142"/>
                </a:moveTo>
                <a:cubicBezTo>
                  <a:pt x="15192" y="-2715"/>
                  <a:pt x="21600" y="3199"/>
                  <a:pt x="19225" y="18885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219429" y="4776026"/>
            <a:ext cx="1085390" cy="102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7" h="18885" extrusionOk="0">
                <a:moveTo>
                  <a:pt x="0" y="1142"/>
                </a:moveTo>
                <a:cubicBezTo>
                  <a:pt x="15192" y="-2715"/>
                  <a:pt x="21600" y="3199"/>
                  <a:pt x="19225" y="18885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Oval 7"/>
          <p:cNvSpPr/>
          <p:nvPr/>
        </p:nvSpPr>
        <p:spPr>
          <a:xfrm>
            <a:off x="95441" y="1820719"/>
            <a:ext cx="1450228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55826" y="5792953"/>
            <a:ext cx="61503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In-Text Citation (II)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6" y="1417638"/>
            <a:ext cx="6457427" cy="20943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33652" y="2618014"/>
            <a:ext cx="1318389" cy="51615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t="1602" r="51603" b="65144"/>
          <a:stretch/>
        </p:blipFill>
        <p:spPr bwMode="auto">
          <a:xfrm>
            <a:off x="2864223" y="3785331"/>
            <a:ext cx="5638800" cy="154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4247755" y="3982070"/>
            <a:ext cx="559125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36820" y="3894887"/>
            <a:ext cx="1595251" cy="51615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050727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Merging Citations</a:t>
            </a:r>
          </a:p>
        </p:txBody>
      </p:sp>
      <p:pic>
        <p:nvPicPr>
          <p:cNvPr id="294" name="image6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139" y="4928177"/>
            <a:ext cx="7899722" cy="46637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295" name="image6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711" y="2108480"/>
            <a:ext cx="7940676" cy="45829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296" name="image6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8619" y="3465298"/>
            <a:ext cx="7806761" cy="4472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297" name="Shape 297"/>
          <p:cNvSpPr/>
          <p:nvPr/>
        </p:nvSpPr>
        <p:spPr>
          <a:xfrm>
            <a:off x="5003527" y="4041719"/>
            <a:ext cx="1573734" cy="810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30" extrusionOk="0">
                <a:moveTo>
                  <a:pt x="0" y="136"/>
                </a:moveTo>
                <a:cubicBezTo>
                  <a:pt x="10349" y="-1070"/>
                  <a:pt x="17549" y="5728"/>
                  <a:pt x="21600" y="20530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Oval 6"/>
          <p:cNvSpPr/>
          <p:nvPr/>
        </p:nvSpPr>
        <p:spPr>
          <a:xfrm>
            <a:off x="3542537" y="3339410"/>
            <a:ext cx="1930254" cy="624549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Inserting Your Bibliography</a:t>
            </a:r>
          </a:p>
        </p:txBody>
      </p:sp>
      <p:pic>
        <p:nvPicPr>
          <p:cNvPr id="302" name="image6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5592" y="2754404"/>
            <a:ext cx="5592816" cy="326558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303" name="image6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0000" y="1870122"/>
            <a:ext cx="7012514" cy="381163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04" name="Shape 304"/>
          <p:cNvSpPr/>
          <p:nvPr/>
        </p:nvSpPr>
        <p:spPr>
          <a:xfrm>
            <a:off x="4100079" y="1819322"/>
            <a:ext cx="1166083" cy="412732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4683119" y="2147715"/>
            <a:ext cx="3" cy="770059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4268"/>
          </a:xfrm>
        </p:spPr>
        <p:txBody>
          <a:bodyPr/>
          <a:lstStyle/>
          <a:p>
            <a:r>
              <a:rPr lang="en-US" dirty="0"/>
              <a:t>Copy just one citation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64" t="-240" r="18517" b="65072"/>
          <a:stretch/>
        </p:blipFill>
        <p:spPr>
          <a:xfrm>
            <a:off x="457200" y="1208880"/>
            <a:ext cx="3619500" cy="16002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139" t="1905" r="11662" b="43426"/>
          <a:stretch/>
        </p:blipFill>
        <p:spPr>
          <a:xfrm>
            <a:off x="3526355" y="2850356"/>
            <a:ext cx="5257800" cy="300990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1211109"/>
            <a:ext cx="4298609" cy="1477323"/>
          </a:xfrm>
          <a:prstGeom prst="rect">
            <a:avLst/>
          </a:prstGeom>
          <a:noFill/>
          <a:ln w="3175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dirty="0"/>
              <a:t>Click </a:t>
            </a:r>
            <a:r>
              <a:rPr lang="en-US" b="1" dirty="0"/>
              <a:t>View/Library as Citations</a:t>
            </a:r>
          </a:p>
          <a:p>
            <a:r>
              <a:rPr lang="en-US" dirty="0"/>
              <a:t>Click on the </a:t>
            </a:r>
            <a:r>
              <a:rPr lang="en-US" b="1" dirty="0"/>
              <a:t>title</a:t>
            </a:r>
            <a:r>
              <a:rPr lang="en-US" dirty="0"/>
              <a:t> of the article</a:t>
            </a:r>
          </a:p>
          <a:p>
            <a:r>
              <a:rPr lang="en-US" b="1" dirty="0"/>
              <a:t>Right click/Copy as/Formatted citation</a:t>
            </a:r>
          </a:p>
          <a:p>
            <a:r>
              <a:rPr lang="en-US" dirty="0"/>
              <a:t>Paste in Word doc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22182"/>
            <a:ext cx="832695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/>
              <a:t>1. 	Fetters, L., </a:t>
            </a:r>
            <a:r>
              <a:rPr lang="en-US" sz="1600" dirty="0" err="1"/>
              <a:t>Tilson</a:t>
            </a:r>
            <a:r>
              <a:rPr lang="en-US" sz="1600" dirty="0"/>
              <a:t> J. </a:t>
            </a:r>
            <a:r>
              <a:rPr lang="en-US" sz="1600" i="1" dirty="0"/>
              <a:t>Evidence Based Physical Therapy</a:t>
            </a:r>
            <a:r>
              <a:rPr lang="en-US" sz="1600" dirty="0"/>
              <a:t>. Philadelphia: FA Davis; 2012.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237" y="1220312"/>
            <a:ext cx="1930254" cy="51934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5530611" y="4638887"/>
            <a:ext cx="233560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hape 305"/>
          <p:cNvSpPr/>
          <p:nvPr/>
        </p:nvSpPr>
        <p:spPr>
          <a:xfrm flipH="1">
            <a:off x="5537499" y="1655603"/>
            <a:ext cx="422321" cy="2065655"/>
          </a:xfrm>
          <a:prstGeom prst="line">
            <a:avLst/>
          </a:prstGeom>
          <a:ln w="6350" cap="rnd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9727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2693" y="2258008"/>
            <a:ext cx="4357397" cy="14176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E1E1D"/>
                </a:solidFill>
              </a:rPr>
              <a:t>Complete Exercise 6</a:t>
            </a:r>
          </a:p>
        </p:txBody>
      </p:sp>
    </p:spTree>
    <p:extLst>
      <p:ext uri="{BB962C8B-B14F-4D97-AF65-F5344CB8AC3E}">
        <p14:creationId xmlns:p14="http://schemas.microsoft.com/office/powerpoint/2010/main" val="318480464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53" y="1451508"/>
            <a:ext cx="9004494" cy="4934697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94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1E1E1D"/>
                </a:solidFill>
              </a:rPr>
              <a:t>Mendeley</a:t>
            </a:r>
            <a:r>
              <a:rPr sz="4000" dirty="0">
                <a:solidFill>
                  <a:srgbClr val="1E1E1D"/>
                </a:solidFill>
              </a:rPr>
              <a:t> Web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3989" y="470263"/>
            <a:ext cx="282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70805"/>
                </a:solidFill>
                <a:latin typeface="Arial" panose="020B0604020202020204" pitchFamily="34" charset="0"/>
                <a:hlinkClick r:id="rId4"/>
              </a:rPr>
              <a:t>www.mendeley.com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918857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739" t="5193"/>
          <a:stretch/>
        </p:blipFill>
        <p:spPr>
          <a:xfrm>
            <a:off x="26126" y="854222"/>
            <a:ext cx="9004493" cy="677183"/>
          </a:xfrm>
          <a:prstGeom prst="rect">
            <a:avLst/>
          </a:prstGeom>
        </p:spPr>
      </p:pic>
      <p:sp>
        <p:nvSpPr>
          <p:cNvPr id="7" name="Shape 304"/>
          <p:cNvSpPr/>
          <p:nvPr/>
        </p:nvSpPr>
        <p:spPr>
          <a:xfrm>
            <a:off x="782113" y="1009421"/>
            <a:ext cx="1166083" cy="41273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8011" y="2935762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278" y="5805235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63336" y="1751400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140" y="5048405"/>
            <a:ext cx="323810" cy="31428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280602" y="5012757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486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4653"/>
            <a:ext cx="8411029" cy="4288693"/>
          </a:xfrm>
        </p:spPr>
        <p:txBody>
          <a:bodyPr/>
          <a:lstStyle/>
          <a:p>
            <a:r>
              <a:rPr lang="en-US" sz="3200" dirty="0" err="1"/>
              <a:t>Mendeley</a:t>
            </a:r>
            <a:r>
              <a:rPr lang="en-US" sz="3200" dirty="0"/>
              <a:t> platforms</a:t>
            </a:r>
          </a:p>
          <a:p>
            <a:r>
              <a:rPr lang="en-US" sz="3200" dirty="0"/>
              <a:t>Desktop</a:t>
            </a:r>
          </a:p>
          <a:p>
            <a:pPr lvl="1"/>
            <a:r>
              <a:rPr lang="en-US" sz="3200" dirty="0"/>
              <a:t>Reference management features</a:t>
            </a:r>
          </a:p>
          <a:p>
            <a:pPr lvl="1"/>
            <a:r>
              <a:rPr lang="en-US" sz="3200" dirty="0"/>
              <a:t>Cite while you write feature (MS Word)</a:t>
            </a:r>
          </a:p>
          <a:p>
            <a:r>
              <a:rPr lang="en-US" sz="3200" dirty="0"/>
              <a:t>Additional reference management options</a:t>
            </a:r>
          </a:p>
          <a:p>
            <a:pPr lvl="1"/>
            <a:r>
              <a:rPr lang="en-US" sz="3200" dirty="0"/>
              <a:t>Web version</a:t>
            </a:r>
          </a:p>
          <a:p>
            <a:pPr marL="271462" lvl="1" indent="0">
              <a:buNone/>
            </a:pPr>
            <a:r>
              <a:rPr lang="en-US" sz="3200" dirty="0"/>
              <a:t>Note: Exercises noted in this presentation are in the Mendeley Exercises (Word) document</a:t>
            </a:r>
          </a:p>
          <a:p>
            <a:pPr marL="27146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9080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Sync</a:t>
            </a:r>
            <a:r>
              <a:rPr lang="en-US" sz="4000" dirty="0">
                <a:solidFill>
                  <a:srgbClr val="1E1E1D"/>
                </a:solidFill>
              </a:rPr>
              <a:t>: from web to desktop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159" name="image3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1349" y="1826479"/>
            <a:ext cx="5276688" cy="1618038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60" name="Shape 160"/>
          <p:cNvSpPr/>
          <p:nvPr/>
        </p:nvSpPr>
        <p:spPr>
          <a:xfrm flipH="1" flipV="1">
            <a:off x="6152730" y="2303710"/>
            <a:ext cx="1839207" cy="3"/>
          </a:xfrm>
          <a:prstGeom prst="line">
            <a:avLst/>
          </a:prstGeom>
          <a:ln w="762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61" name="image3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060" y="4200306"/>
            <a:ext cx="1706136" cy="98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9274" y="4087304"/>
            <a:ext cx="1893087" cy="121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5826" y="4322397"/>
            <a:ext cx="668817" cy="74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3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6991" y="4322397"/>
            <a:ext cx="668819" cy="74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3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0442" y="4200306"/>
            <a:ext cx="1278500" cy="9895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366890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E5A34-0A41-4EB2-BA62-68E7C9E5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16 December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9E90-A788-451F-ACC5-251BD3B06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4" y="-88397"/>
            <a:ext cx="9144000" cy="6090254"/>
          </a:xfrm>
          <a:prstGeom prst="rect">
            <a:avLst/>
          </a:prstGeom>
        </p:spPr>
      </p:pic>
      <p:sp>
        <p:nvSpPr>
          <p:cNvPr id="10" name="Tekstvak 2">
            <a:extLst>
              <a:ext uri="{FF2B5EF4-FFF2-40B4-BE49-F238E27FC236}">
                <a16:creationId xmlns:a16="http://schemas.microsoft.com/office/drawing/2014/main" id="{D451B1CE-4BDD-448B-BCDA-DD7C979F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066" y="1267624"/>
            <a:ext cx="2616344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For trainers, it is useful to become a </a:t>
            </a:r>
            <a:r>
              <a:rPr lang="en-US" altLang="en-US" sz="1800" b="1" dirty="0"/>
              <a:t>Mendeley Advisor </a:t>
            </a:r>
            <a:r>
              <a:rPr lang="en-US" altLang="en-US" sz="1800" dirty="0"/>
              <a:t>–  to receive updates about the tool.</a:t>
            </a:r>
            <a:endParaRPr lang="nl-NL" altLang="en-US" sz="1800" b="1" dirty="0"/>
          </a:p>
        </p:txBody>
      </p:sp>
      <p:sp>
        <p:nvSpPr>
          <p:cNvPr id="11" name="Shape 181">
            <a:extLst>
              <a:ext uri="{FF2B5EF4-FFF2-40B4-BE49-F238E27FC236}">
                <a16:creationId xmlns:a16="http://schemas.microsoft.com/office/drawing/2014/main" id="{AD872219-61F7-4A45-A7C0-323CFBA56D9E}"/>
              </a:ext>
            </a:extLst>
          </p:cNvPr>
          <p:cNvSpPr/>
          <p:nvPr/>
        </p:nvSpPr>
        <p:spPr>
          <a:xfrm>
            <a:off x="1012607" y="-88397"/>
            <a:ext cx="3346885" cy="320040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084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D1F89-3534-4819-A633-2CFFF7E3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16 December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68373-62B4-4ED0-B340-C984488F2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2480" cy="6093296"/>
          </a:xfrm>
          <a:prstGeom prst="rect">
            <a:avLst/>
          </a:prstGeom>
        </p:spPr>
      </p:pic>
      <p:sp>
        <p:nvSpPr>
          <p:cNvPr id="4" name="Tekstvak 2">
            <a:extLst>
              <a:ext uri="{FF2B5EF4-FFF2-40B4-BE49-F238E27FC236}">
                <a16:creationId xmlns:a16="http://schemas.microsoft.com/office/drawing/2014/main" id="{4C2D4206-3CFC-455D-B4BF-2672785FA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426" y="331470"/>
            <a:ext cx="3062054" cy="203132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From the Advisor Community page, scroll down to the </a:t>
            </a:r>
            <a:r>
              <a:rPr lang="en-US" altLang="en-US" sz="1800" b="1" dirty="0"/>
              <a:t>Teaching Materials </a:t>
            </a:r>
            <a:r>
              <a:rPr lang="en-US" altLang="en-US" sz="1800" dirty="0"/>
              <a:t>section.  Note the links to download useful PPTX files or PDFs – to help you train others.</a:t>
            </a:r>
            <a:endParaRPr lang="nl-NL" altLang="en-US" sz="1800" dirty="0"/>
          </a:p>
        </p:txBody>
      </p:sp>
      <p:sp>
        <p:nvSpPr>
          <p:cNvPr id="6" name="Shape 181">
            <a:extLst>
              <a:ext uri="{FF2B5EF4-FFF2-40B4-BE49-F238E27FC236}">
                <a16:creationId xmlns:a16="http://schemas.microsoft.com/office/drawing/2014/main" id="{262375D2-0503-4D96-92DC-A4139CB2481F}"/>
              </a:ext>
            </a:extLst>
          </p:cNvPr>
          <p:cNvSpPr/>
          <p:nvPr/>
        </p:nvSpPr>
        <p:spPr>
          <a:xfrm>
            <a:off x="788670" y="0"/>
            <a:ext cx="3623309" cy="331470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723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8F8F8F"/>
                </a:solidFill>
              </a:rPr>
              <a:t>33</a:t>
            </a:fld>
            <a:endParaRPr sz="1000">
              <a:solidFill>
                <a:srgbClr val="8F8F8F"/>
              </a:solidFill>
            </a:endParaRPr>
          </a:p>
        </p:txBody>
      </p:sp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45885" y="3169877"/>
            <a:ext cx="8229600" cy="246592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1E1E1E"/>
                </a:solidFill>
              </a:rPr>
              <a:t>                    </a:t>
            </a:r>
            <a:r>
              <a:rPr sz="4000" dirty="0">
                <a:solidFill>
                  <a:srgbClr val="1E1E1E"/>
                </a:solidFill>
              </a:rPr>
              <a:t>Thank</a:t>
            </a:r>
            <a:r>
              <a:rPr lang="en-US" sz="4000" dirty="0">
                <a:solidFill>
                  <a:srgbClr val="1E1E1E"/>
                </a:solidFill>
              </a:rPr>
              <a:t> you</a:t>
            </a:r>
            <a:r>
              <a:rPr sz="4000" dirty="0">
                <a:solidFill>
                  <a:srgbClr val="1E1E1E"/>
                </a:solidFill>
              </a:rPr>
              <a:t>!</a:t>
            </a:r>
            <a:br>
              <a:rPr lang="en-US" sz="4000" dirty="0">
                <a:solidFill>
                  <a:srgbClr val="1E1E1E"/>
                </a:solidFill>
              </a:rPr>
            </a:br>
            <a:br>
              <a:rPr lang="en-US" sz="4000" dirty="0">
                <a:solidFill>
                  <a:srgbClr val="1E1E1E"/>
                </a:solidFill>
              </a:rPr>
            </a:br>
            <a:r>
              <a:rPr lang="en-US" sz="4000" dirty="0">
                <a:solidFill>
                  <a:srgbClr val="1E1E1E"/>
                </a:solidFill>
              </a:rPr>
              <a:t>This material was developed by Karin </a:t>
            </a:r>
            <a:r>
              <a:rPr lang="en-US" sz="4000" dirty="0" err="1">
                <a:solidFill>
                  <a:srgbClr val="1E1E1E"/>
                </a:solidFill>
              </a:rPr>
              <a:t>Saric</a:t>
            </a:r>
            <a:r>
              <a:rPr lang="en-US" sz="4000" dirty="0">
                <a:solidFill>
                  <a:srgbClr val="1E1E1E"/>
                </a:solidFill>
              </a:rPr>
              <a:t>, MLIS, Norris Medical Library, University of Southern California</a:t>
            </a:r>
            <a:br>
              <a:rPr lang="en-US" sz="4000" dirty="0">
                <a:solidFill>
                  <a:srgbClr val="1E1E1E"/>
                </a:solidFill>
              </a:rPr>
            </a:br>
            <a:br>
              <a:rPr lang="en-US" sz="4000" dirty="0">
                <a:solidFill>
                  <a:srgbClr val="1E1E1E"/>
                </a:solidFill>
              </a:rPr>
            </a:br>
            <a:r>
              <a:rPr lang="en-US" sz="3100" dirty="0">
                <a:solidFill>
                  <a:srgbClr val="1E1E1E"/>
                </a:solidFill>
              </a:rPr>
              <a:t>U</a:t>
            </a:r>
            <a:r>
              <a:rPr lang="en-US" sz="3100" dirty="0"/>
              <a:t>pdated: 2019-05</a:t>
            </a:r>
            <a:endParaRPr sz="3100" dirty="0">
              <a:solidFill>
                <a:srgbClr val="1E1E1E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6270" y="4026813"/>
            <a:ext cx="2811353" cy="170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2973" y="3713162"/>
            <a:ext cx="3024454" cy="1896998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61" name="image5.png" descr="MDLib.tif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4963" y="3586162"/>
            <a:ext cx="3062287" cy="18970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62" name="Shape 62"/>
          <p:cNvSpPr/>
          <p:nvPr/>
        </p:nvSpPr>
        <p:spPr>
          <a:xfrm>
            <a:off x="1362673" y="5632229"/>
            <a:ext cx="1006869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Desktop </a:t>
            </a:r>
          </a:p>
        </p:txBody>
      </p:sp>
      <p:sp>
        <p:nvSpPr>
          <p:cNvPr id="63" name="Shape 63"/>
          <p:cNvSpPr/>
          <p:nvPr/>
        </p:nvSpPr>
        <p:spPr>
          <a:xfrm>
            <a:off x="4163764" y="5733829"/>
            <a:ext cx="1143003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Web </a:t>
            </a:r>
          </a:p>
        </p:txBody>
      </p:sp>
      <p:sp>
        <p:nvSpPr>
          <p:cNvPr id="64" name="Shape 64"/>
          <p:cNvSpPr/>
          <p:nvPr/>
        </p:nvSpPr>
        <p:spPr>
          <a:xfrm>
            <a:off x="6860444" y="5925751"/>
            <a:ext cx="1143003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Mobile </a:t>
            </a:r>
          </a:p>
        </p:txBody>
      </p:sp>
      <p:sp>
        <p:nvSpPr>
          <p:cNvPr id="65" name="Shape 65"/>
          <p:cNvSpPr/>
          <p:nvPr/>
        </p:nvSpPr>
        <p:spPr>
          <a:xfrm>
            <a:off x="4505821" y="631138"/>
            <a:ext cx="4638179" cy="66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Helvetica Neue"/>
              </a:rPr>
              <a:t>Free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Helvetica Neue"/>
              </a:rPr>
              <a:t> Software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515018" y="777594"/>
            <a:ext cx="7981606" cy="469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2700" b="1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0" dirty="0">
                <a:solidFill>
                  <a:srgbClr val="1E1E1E"/>
                </a:solidFill>
              </a:rPr>
              <a:t>What is </a:t>
            </a:r>
            <a:r>
              <a:rPr sz="2800" b="0" dirty="0" err="1">
                <a:solidFill>
                  <a:srgbClr val="1E1E1E"/>
                </a:solidFill>
              </a:rPr>
              <a:t>Mendeley</a:t>
            </a:r>
            <a:r>
              <a:rPr sz="2800" b="0" dirty="0">
                <a:solidFill>
                  <a:srgbClr val="1E1E1E"/>
                </a:solidFill>
              </a:rPr>
              <a:t>?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34963" y="1570749"/>
            <a:ext cx="4034119" cy="1866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55000" lnSpcReduction="20000"/>
          </a:bodyPr>
          <a:lstStyle>
            <a:lvl1pPr marL="177800" indent="-1778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541337" indent="-269875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804862" indent="-2286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120456" indent="-274319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491672" indent="-374072" defTabSz="457200">
              <a:spcBef>
                <a:spcPts val="400"/>
              </a:spcBef>
              <a:buSzPct val="100000"/>
              <a:buFont typeface="Arial"/>
              <a:buChar char="»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5pPr>
            <a:lvl6pPr marL="24917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6pPr>
            <a:lvl7pPr marL="29489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7pPr>
            <a:lvl8pPr marL="3406140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8pPr>
            <a:lvl9pPr marL="3863340" indent="-20574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3800" dirty="0"/>
              <a:t>quickly save and organize citations</a:t>
            </a:r>
          </a:p>
          <a:p>
            <a:r>
              <a:rPr lang="en-US" sz="3800" dirty="0"/>
              <a:t>download PDFs</a:t>
            </a:r>
          </a:p>
          <a:p>
            <a:pPr lvl="1"/>
            <a:r>
              <a:rPr lang="en-US" sz="3800" dirty="0"/>
              <a:t>read offline</a:t>
            </a:r>
          </a:p>
          <a:p>
            <a:pPr lvl="1"/>
            <a:r>
              <a:rPr lang="en-US" sz="3800" dirty="0"/>
              <a:t>mark-up</a:t>
            </a:r>
          </a:p>
          <a:p>
            <a:pPr lvl="1"/>
            <a:r>
              <a:rPr lang="en-US" sz="3800" dirty="0"/>
              <a:t>share with a group</a:t>
            </a:r>
          </a:p>
          <a:p>
            <a:endParaRPr lang="en-US" dirty="0"/>
          </a:p>
          <a:p>
            <a:pPr marL="393192" lvl="1" indent="0">
              <a:buFont typeface="Arial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369082" y="1205405"/>
            <a:ext cx="4375385" cy="250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177800" indent="-1778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541337" indent="-269875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804862" indent="-2286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120456" indent="-274319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491672" indent="-374072" defTabSz="457200">
              <a:spcBef>
                <a:spcPts val="400"/>
              </a:spcBef>
              <a:buSzPct val="100000"/>
              <a:buFont typeface="Arial"/>
              <a:buChar char="»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5pPr>
            <a:lvl6pPr marL="24917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6pPr>
            <a:lvl7pPr marL="29489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7pPr>
            <a:lvl8pPr marL="3406140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8pPr>
            <a:lvl9pPr marL="3863340" indent="-20574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cite while you write</a:t>
            </a:r>
          </a:p>
          <a:p>
            <a:pPr lvl="1"/>
            <a:r>
              <a:rPr lang="en-US" sz="2100" dirty="0"/>
              <a:t>insert citations</a:t>
            </a:r>
          </a:p>
          <a:p>
            <a:pPr lvl="1"/>
            <a:r>
              <a:rPr lang="en-US" sz="2100" dirty="0"/>
              <a:t>generate bibliographies</a:t>
            </a:r>
          </a:p>
          <a:p>
            <a:pPr lvl="1"/>
            <a:r>
              <a:rPr lang="en-US" sz="2100" dirty="0"/>
              <a:t>easily change citation style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Mendeley Desktop</a:t>
            </a:r>
          </a:p>
        </p:txBody>
      </p:sp>
      <p:pic>
        <p:nvPicPr>
          <p:cNvPr id="110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529" y="2203278"/>
            <a:ext cx="7502939" cy="415788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20529" y="1417639"/>
            <a:ext cx="133625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Left panel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filter options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178" y="1417639"/>
            <a:ext cx="18434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Center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panel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references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661" y="1417639"/>
            <a:ext cx="200310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Right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panel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modify citation info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6</a:t>
            </a:fld>
            <a:endParaRPr sz="900">
              <a:solidFill>
                <a:srgbClr val="8F8F8F"/>
              </a:solidFill>
            </a:endParaRP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Create and Use Folders</a:t>
            </a:r>
          </a:p>
        </p:txBody>
      </p:sp>
      <p:pic>
        <p:nvPicPr>
          <p:cNvPr id="209" name="image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872" y="2230665"/>
            <a:ext cx="4471965" cy="2980323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210" name="Shape 210"/>
          <p:cNvSpPr/>
          <p:nvPr/>
        </p:nvSpPr>
        <p:spPr>
          <a:xfrm flipH="1" flipV="1">
            <a:off x="2988280" y="4936113"/>
            <a:ext cx="3208884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 flipH="1" flipV="1">
            <a:off x="2666548" y="2379180"/>
            <a:ext cx="344193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flipH="1" flipV="1">
            <a:off x="2837565" y="3657648"/>
            <a:ext cx="344193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5878286" y="2140416"/>
            <a:ext cx="280851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References not added to a folder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will appear in ‘unsorted’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or “All Documents”</a:t>
            </a:r>
            <a:endParaRPr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878286" y="3390483"/>
            <a:ext cx="266190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Drag and drop to re-order</a:t>
            </a:r>
            <a:r>
              <a:rPr lang="en-US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folders, or to create a folder within a folder. </a:t>
            </a:r>
            <a:endParaRPr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5878287" y="4188683"/>
            <a:ext cx="303595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‘Create Folder’</a:t>
            </a:r>
            <a:r>
              <a:rPr lang="en-US"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nter a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new folder name.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295275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Create Groups</a:t>
            </a:r>
            <a:br>
              <a:rPr lang="en-US" sz="4000" dirty="0">
                <a:solidFill>
                  <a:srgbClr val="1E1E1D"/>
                </a:solidFill>
              </a:rPr>
            </a:b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590549" y="1746256"/>
            <a:ext cx="2044047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US"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Private groups – free version: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create 1 </a:t>
            </a:r>
          </a:p>
          <a:p>
            <a:pPr marL="28575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max 3 members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join unlimited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read about storage limits here: </a:t>
            </a:r>
            <a:r>
              <a:rPr lang="en-US" dirty="0">
                <a:hlinkClick r:id="rId3"/>
              </a:rPr>
              <a:t>limitations</a:t>
            </a:r>
            <a:endParaRPr lang="en-US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8575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>
                <a:sym typeface="Helvetica Neue"/>
              </a:rPr>
              <a:t>Add documents to a group by dragging and dropping.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97" y="1246147"/>
            <a:ext cx="2396952" cy="783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r="16823" b="18490"/>
          <a:stretch/>
        </p:blipFill>
        <p:spPr>
          <a:xfrm>
            <a:off x="3148418" y="1637956"/>
            <a:ext cx="5416461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705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243494"/>
            <a:ext cx="6110515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E1E1D"/>
                </a:solidFill>
              </a:rPr>
              <a:t>Complete Exercise 1</a:t>
            </a:r>
            <a:br>
              <a:rPr lang="en-US" sz="3600" dirty="0">
                <a:solidFill>
                  <a:srgbClr val="1E1E1D"/>
                </a:solidFill>
              </a:rPr>
            </a:br>
            <a:br>
              <a:rPr lang="en-US" sz="2400" dirty="0">
                <a:solidFill>
                  <a:srgbClr val="1E1E1D"/>
                </a:solidFill>
              </a:rPr>
            </a:br>
            <a:r>
              <a:rPr lang="en-US" sz="2700" dirty="0">
                <a:solidFill>
                  <a:srgbClr val="1E1E1D"/>
                </a:solidFill>
              </a:rPr>
              <a:t>See Mendeley Exercises (Word) document</a:t>
            </a:r>
          </a:p>
        </p:txBody>
      </p:sp>
    </p:spTree>
    <p:extLst>
      <p:ext uri="{BB962C8B-B14F-4D97-AF65-F5344CB8AC3E}">
        <p14:creationId xmlns:p14="http://schemas.microsoft.com/office/powerpoint/2010/main" val="36737284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7" y="564448"/>
            <a:ext cx="8280725" cy="5952423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06365" y="143794"/>
            <a:ext cx="8229600" cy="5169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Add</a:t>
            </a:r>
            <a:r>
              <a:rPr lang="en-US" sz="4000" dirty="0">
                <a:solidFill>
                  <a:srgbClr val="1E1E1D"/>
                </a:solidFill>
              </a:rPr>
              <a:t> References &amp; PDFs - Web 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179595" y="1727412"/>
            <a:ext cx="349069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 Neue"/>
              </a:rPr>
              <a:t>Check the boxes to add citations.</a:t>
            </a:r>
            <a:endParaRPr dirty="0">
              <a:solidFill>
                <a:schemeClr val="accent1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06365" y="5593545"/>
            <a:ext cx="220665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 Neue"/>
              </a:rPr>
              <a:t>Select a folder or group to add citations.</a:t>
            </a:r>
            <a:endParaRPr dirty="0">
              <a:solidFill>
                <a:schemeClr val="accent1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0" name="Shape 140"/>
          <p:cNvSpPr/>
          <p:nvPr/>
        </p:nvSpPr>
        <p:spPr>
          <a:xfrm flipV="1">
            <a:off x="4242399" y="2192066"/>
            <a:ext cx="154423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503607" y="2300762"/>
            <a:ext cx="3" cy="455805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4736674" y="3151738"/>
            <a:ext cx="1049959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4216806" y="4372325"/>
            <a:ext cx="1569828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1786533" y="1632086"/>
            <a:ext cx="4980028" cy="3975529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" name="Oval 14"/>
          <p:cNvSpPr/>
          <p:nvPr/>
        </p:nvSpPr>
        <p:spPr>
          <a:xfrm>
            <a:off x="8020066" y="468330"/>
            <a:ext cx="615037" cy="567771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hape 141"/>
          <p:cNvSpPr/>
          <p:nvPr/>
        </p:nvSpPr>
        <p:spPr>
          <a:xfrm>
            <a:off x="4503608" y="3068060"/>
            <a:ext cx="0" cy="1208936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6139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3C3C3B"/>
      </a:dk1>
      <a:lt1>
        <a:srgbClr val="FFFFFF"/>
      </a:lt1>
      <a:dk2>
        <a:srgbClr val="A7A7A7"/>
      </a:dk2>
      <a:lt2>
        <a:srgbClr val="535353"/>
      </a:lt2>
      <a:accent1>
        <a:srgbClr val="791223"/>
      </a:accent1>
      <a:accent2>
        <a:srgbClr val="777877"/>
      </a:accent2>
      <a:accent3>
        <a:srgbClr val="C0C1BF"/>
      </a:accent3>
      <a:accent4>
        <a:srgbClr val="3C3C3B"/>
      </a:accent4>
      <a:accent5>
        <a:srgbClr val="6A141A"/>
      </a:accent5>
      <a:accent6>
        <a:srgbClr val="DF642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1223"/>
      </a:accent1>
      <a:accent2>
        <a:srgbClr val="777877"/>
      </a:accent2>
      <a:accent3>
        <a:srgbClr val="C0C1BF"/>
      </a:accent3>
      <a:accent4>
        <a:srgbClr val="3C3C3B"/>
      </a:accent4>
      <a:accent5>
        <a:srgbClr val="6A141A"/>
      </a:accent5>
      <a:accent6>
        <a:srgbClr val="DF642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11127</TotalTime>
  <Words>3689</Words>
  <Application>Microsoft Office PowerPoint</Application>
  <PresentationFormat>On-screen Show (4:3)</PresentationFormat>
  <Paragraphs>340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Helvetica</vt:lpstr>
      <vt:lpstr>Helvetica Neue</vt:lpstr>
      <vt:lpstr>Lucida Grande</vt:lpstr>
      <vt:lpstr>Times New Roman</vt:lpstr>
      <vt:lpstr>Default</vt:lpstr>
      <vt:lpstr>PowerPoint Presentation</vt:lpstr>
      <vt:lpstr>PowerPoint Presentation</vt:lpstr>
      <vt:lpstr>Table of Contents</vt:lpstr>
      <vt:lpstr>PowerPoint Presentation</vt:lpstr>
      <vt:lpstr>Mendeley Desktop</vt:lpstr>
      <vt:lpstr>Create and Use Folders</vt:lpstr>
      <vt:lpstr>Create Groups </vt:lpstr>
      <vt:lpstr>Complete Exercise 1  See Mendeley Exercises (Word) document</vt:lpstr>
      <vt:lpstr>Add References &amp; PDFs - Web </vt:lpstr>
      <vt:lpstr>Adding Documents – from Computer</vt:lpstr>
      <vt:lpstr>Adding Documents -  to a Saved Citation</vt:lpstr>
      <vt:lpstr>Change citation details</vt:lpstr>
      <vt:lpstr>PowerPoint Presentation</vt:lpstr>
      <vt:lpstr>Manage Your Library</vt:lpstr>
      <vt:lpstr>Checking for duplicates</vt:lpstr>
      <vt:lpstr>Rename PDF files 1) Drag pdfs into Mendeley folder.  2) Windows Tools/Options or in           Mac Mendeley Desktop/Preferences</vt:lpstr>
      <vt:lpstr>PDF Viewer</vt:lpstr>
      <vt:lpstr>Highlighting and Annotating PDFs</vt:lpstr>
      <vt:lpstr>Export an Annotated PDF</vt:lpstr>
      <vt:lpstr>Cite</vt:lpstr>
      <vt:lpstr>Mendeley Toolbar in Word</vt:lpstr>
      <vt:lpstr>Finding a Citation Style</vt:lpstr>
      <vt:lpstr>Generate In-Text Citations in Word</vt:lpstr>
      <vt:lpstr>In-Text Citation (II)</vt:lpstr>
      <vt:lpstr>Merging Citations</vt:lpstr>
      <vt:lpstr>Inserting Your Bibliography</vt:lpstr>
      <vt:lpstr>Copy just one citation</vt:lpstr>
      <vt:lpstr>Complete Exercise 6</vt:lpstr>
      <vt:lpstr>Mendeley Web</vt:lpstr>
      <vt:lpstr>Sync: from web to desktop</vt:lpstr>
      <vt:lpstr>PowerPoint Presentation</vt:lpstr>
      <vt:lpstr>PowerPoint Presentation</vt:lpstr>
      <vt:lpstr>                    Thank you!  This material was developed by Karin Saric, MLIS, Norris Medical Library, University of Southern California  Updated: 2019-05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Saric</dc:creator>
  <cp:lastModifiedBy>Rhine,Leonard A</cp:lastModifiedBy>
  <cp:revision>345</cp:revision>
  <dcterms:modified xsi:type="dcterms:W3CDTF">2019-05-26T18:12:45Z</dcterms:modified>
</cp:coreProperties>
</file>